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58" r:id="rId4"/>
    <p:sldId id="262" r:id="rId5"/>
    <p:sldId id="263" r:id="rId6"/>
    <p:sldId id="259" r:id="rId7"/>
    <p:sldId id="260" r:id="rId8"/>
    <p:sldId id="261" r:id="rId9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127" autoAdjust="0"/>
  </p:normalViewPr>
  <p:slideViewPr>
    <p:cSldViewPr>
      <p:cViewPr>
        <p:scale>
          <a:sx n="98" d="100"/>
          <a:sy n="98" d="100"/>
        </p:scale>
        <p:origin x="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714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2" d="100"/>
          <a:sy n="82" d="100"/>
        </p:scale>
        <p:origin x="-2016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269130-F1DB-46A1-8530-4BF4B15C4BE3}" type="datetimeFigureOut">
              <a:rPr lang="zh-TW" altLang="en-US" smtClean="0"/>
              <a:pPr/>
              <a:t>2012/12/18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5B233A-770A-40EC-8594-09E548036F3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302110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5B233A-770A-40EC-8594-09E548036F33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4879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5B233A-770A-40EC-8594-09E548036F33}" type="slidenum">
              <a:rPr lang="zh-TW" altLang="en-US" smtClean="0"/>
              <a:pPr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00494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>
                <a:latin typeface="+mj-ea"/>
                <a:ea typeface="+mj-ea"/>
              </a:rPr>
              <a:t>因應的方式為找出蘋果與</a:t>
            </a:r>
            <a:r>
              <a:rPr lang="en-US" altLang="zh-TW" dirty="0" err="1" smtClean="0">
                <a:latin typeface="+mj-ea"/>
                <a:ea typeface="+mj-ea"/>
              </a:rPr>
              <a:t>hTC</a:t>
            </a:r>
            <a:r>
              <a:rPr lang="zh-TW" altLang="en-US" dirty="0" smtClean="0">
                <a:latin typeface="+mj-ea"/>
                <a:ea typeface="+mj-ea"/>
              </a:rPr>
              <a:t>和解之動機，</a:t>
            </a:r>
            <a:r>
              <a:rPr lang="zh-TW" altLang="en-US" sz="1200" b="0" i="0" kern="1200" dirty="0" smtClean="0">
                <a:solidFill>
                  <a:schemeClr val="tx1"/>
                </a:solidFill>
                <a:latin typeface="+mj-ea"/>
                <a:ea typeface="+mj-ea"/>
              </a:rPr>
              <a:t>準備因應接下來的訴訟，</a:t>
            </a:r>
            <a:endParaRPr lang="en-US" altLang="zh-TW" sz="1200" b="0" i="0" kern="1200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r>
              <a:rPr lang="zh-TW" altLang="en-US" sz="1200" b="0" i="0" kern="1200" dirty="0" smtClean="0">
                <a:solidFill>
                  <a:schemeClr val="tx1"/>
                </a:solidFill>
                <a:latin typeface="+mj-ea"/>
                <a:ea typeface="+mj-ea"/>
              </a:rPr>
              <a:t>或者是跟著</a:t>
            </a:r>
            <a:r>
              <a:rPr lang="en-US" altLang="zh-TW" sz="1200" b="0" i="0" kern="1200" dirty="0" smtClean="0">
                <a:solidFill>
                  <a:schemeClr val="tx1"/>
                </a:solidFill>
                <a:latin typeface="+mj-ea"/>
                <a:ea typeface="+mj-ea"/>
              </a:rPr>
              <a:t>HTC</a:t>
            </a:r>
            <a:r>
              <a:rPr lang="zh-TW" altLang="en-US" sz="1200" b="0" i="0" kern="1200" dirty="0" smtClean="0">
                <a:solidFill>
                  <a:schemeClr val="tx1"/>
                </a:solidFill>
                <a:latin typeface="+mj-ea"/>
                <a:ea typeface="+mj-ea"/>
              </a:rPr>
              <a:t>一樣跟蘋果進行調解，</a:t>
            </a:r>
            <a:r>
              <a:rPr lang="zh-TW" altLang="en-US" sz="1200" b="0" i="0" kern="1200" dirty="0" smtClean="0">
                <a:solidFill>
                  <a:schemeClr val="tx1"/>
                </a:solidFill>
                <a:effectLst/>
                <a:latin typeface="+mj-ea"/>
                <a:ea typeface="+mj-ea"/>
              </a:rPr>
              <a:t>畢竟跟蘋果打官司要承擔的風險就是禁售手機，</a:t>
            </a:r>
            <a:endParaRPr lang="en-US" altLang="zh-TW" sz="1200" b="0" i="0" kern="1200" dirty="0" smtClean="0">
              <a:solidFill>
                <a:schemeClr val="tx1"/>
              </a:solidFill>
              <a:effectLst/>
              <a:latin typeface="+mj-ea"/>
              <a:ea typeface="+mj-ea"/>
            </a:endParaRPr>
          </a:p>
          <a:p>
            <a:r>
              <a:rPr lang="zh-TW" altLang="en-US" sz="1200" b="0" i="0" kern="1200" dirty="0" smtClean="0">
                <a:solidFill>
                  <a:schemeClr val="tx1"/>
                </a:solidFill>
                <a:effectLst/>
                <a:latin typeface="+mj-ea"/>
                <a:ea typeface="+mj-ea"/>
              </a:rPr>
              <a:t>這種惡性鬥爭如果持續下去，早晚會被第三方得利，結果變成兩敗俱傷。</a:t>
            </a:r>
            <a:endParaRPr lang="en-US" altLang="zh-TW" sz="1200" b="0" i="0" kern="1200" dirty="0" smtClean="0">
              <a:solidFill>
                <a:schemeClr val="tx1"/>
              </a:solidFill>
              <a:effectLst/>
              <a:latin typeface="+mj-ea"/>
              <a:ea typeface="+mj-ea"/>
            </a:endParaRPr>
          </a:p>
          <a:p>
            <a:endParaRPr lang="en-US" altLang="zh-TW" sz="1200" b="0" i="0" kern="1200" dirty="0" smtClean="0">
              <a:solidFill>
                <a:schemeClr val="tx1"/>
              </a:solidFill>
              <a:effectLst/>
              <a:latin typeface="+mj-ea"/>
              <a:ea typeface="+mj-ea"/>
            </a:endParaRPr>
          </a:p>
          <a:p>
            <a:r>
              <a:rPr lang="zh-TW" altLang="en-US" sz="1200" b="0" i="0" kern="1200" dirty="0" smtClean="0">
                <a:solidFill>
                  <a:schemeClr val="tx1"/>
                </a:solidFill>
                <a:effectLst/>
                <a:latin typeface="+mj-ea"/>
                <a:ea typeface="+mj-ea"/>
              </a:rPr>
              <a:t>綜合上述觀點來看，和解似乎是一條不錯的道路，但商場如戰場他們是否想和解</a:t>
            </a:r>
            <a:r>
              <a:rPr lang="en-US" altLang="zh-TW" sz="1200" b="0" i="0" kern="1200" dirty="0" smtClean="0">
                <a:solidFill>
                  <a:schemeClr val="tx1"/>
                </a:solidFill>
                <a:effectLst/>
                <a:latin typeface="+mj-ea"/>
                <a:ea typeface="+mj-ea"/>
              </a:rPr>
              <a:t>?</a:t>
            </a:r>
          </a:p>
          <a:p>
            <a:r>
              <a:rPr lang="zh-TW" altLang="en-US" sz="1200" b="0" i="0" kern="1200" dirty="0" smtClean="0">
                <a:solidFill>
                  <a:schemeClr val="tx1"/>
                </a:solidFill>
                <a:effectLst/>
                <a:latin typeface="+mj-ea"/>
                <a:ea typeface="+mj-ea"/>
              </a:rPr>
              <a:t>雙方都不想再繼續纏鬥下去，也許都在等待一個時機找機會把對方壓下去，所以和解大概只是一時的</a:t>
            </a:r>
            <a:endParaRPr lang="en-US" altLang="zh-TW" sz="1200" b="0" i="0" kern="1200" dirty="0" smtClean="0">
              <a:solidFill>
                <a:schemeClr val="tx1"/>
              </a:solidFill>
              <a:effectLst/>
              <a:latin typeface="+mj-ea"/>
              <a:ea typeface="+mj-ea"/>
            </a:endParaRPr>
          </a:p>
          <a:p>
            <a:endParaRPr lang="en-US" altLang="zh-TW" sz="1200" b="0" i="0" kern="1200" dirty="0" smtClean="0">
              <a:solidFill>
                <a:schemeClr val="tx1"/>
              </a:solidFill>
              <a:effectLst/>
              <a:latin typeface="+mj-ea"/>
              <a:ea typeface="+mj-ea"/>
            </a:endParaRPr>
          </a:p>
          <a:p>
            <a:r>
              <a:rPr lang="zh-TW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那關於第二點則會找找看國內有沒有很有創新能力的人才，收為己用，</a:t>
            </a:r>
            <a:endParaRPr lang="en-US" altLang="zh-TW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zh-TW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若沒有，則重金禮聘他國人才，一來讓自己的產品能隨時迎合市場，加強自身產品，打造品牌形象。</a:t>
            </a:r>
            <a:endParaRPr lang="en-US" altLang="zh-TW" sz="1200" b="0" i="0" kern="1200" dirty="0" smtClean="0">
              <a:solidFill>
                <a:schemeClr val="tx1"/>
              </a:solidFill>
              <a:effectLst/>
              <a:latin typeface="+mj-ea"/>
              <a:ea typeface="+mj-ea"/>
            </a:endParaRPr>
          </a:p>
          <a:p>
            <a:endParaRPr lang="en-US" altLang="zh-TW" sz="1200" b="0" i="0" kern="1200" dirty="0" smtClean="0">
              <a:solidFill>
                <a:schemeClr val="tx1"/>
              </a:solidFill>
              <a:effectLst/>
              <a:latin typeface="+mj-ea"/>
              <a:ea typeface="+mj-ea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1200" b="0" i="0" kern="1200" dirty="0" smtClean="0">
                <a:solidFill>
                  <a:schemeClr val="tx1"/>
                </a:solidFill>
                <a:effectLst/>
                <a:latin typeface="+mj-ea"/>
                <a:ea typeface="+mj-ea"/>
              </a:rPr>
              <a:t>第三點所述的與其他知名廠商</a:t>
            </a:r>
            <a:r>
              <a:rPr lang="zh-TW" altLang="en-US" sz="1200" b="0" i="0" kern="1200" smtClean="0">
                <a:solidFill>
                  <a:schemeClr val="tx1"/>
                </a:solidFill>
                <a:effectLst/>
                <a:latin typeface="+mj-ea"/>
                <a:ea typeface="+mj-ea"/>
              </a:rPr>
              <a:t>合作</a:t>
            </a:r>
            <a:r>
              <a:rPr lang="zh-TW" altLang="en-US" sz="1200" b="0" i="0" kern="1200" smtClean="0">
                <a:solidFill>
                  <a:schemeClr val="tx1"/>
                </a:solidFill>
                <a:effectLst/>
                <a:latin typeface="+mj-ea"/>
                <a:ea typeface="+mj-ea"/>
              </a:rPr>
              <a:t>，藉由兩家場上的技術或市場強化產品品質或能見度</a:t>
            </a:r>
            <a:r>
              <a:rPr lang="zh-TW" altLang="en-US" sz="1200" b="0" i="0" kern="1200" smtClean="0">
                <a:solidFill>
                  <a:schemeClr val="tx1"/>
                </a:solidFill>
                <a:effectLst/>
                <a:latin typeface="+mj-ea"/>
                <a:ea typeface="+mn-ea"/>
                <a:cs typeface="+mn-cs"/>
              </a:rPr>
              <a:t>，</a:t>
            </a:r>
            <a:r>
              <a:rPr lang="zh-TW" altLang="en-US" sz="1200" b="0" i="0" kern="1200" dirty="0" smtClean="0">
                <a:solidFill>
                  <a:schemeClr val="tx1"/>
                </a:solidFill>
                <a:effectLst/>
                <a:latin typeface="+mj-ea"/>
                <a:ea typeface="+mn-ea"/>
                <a:cs typeface="+mn-cs"/>
              </a:rPr>
              <a:t>與其孤獨奮戰，不如合作來對抗更大</a:t>
            </a:r>
            <a:r>
              <a:rPr lang="zh-TW" altLang="en-US" sz="1200" b="0" i="0" kern="1200" smtClean="0">
                <a:solidFill>
                  <a:schemeClr val="tx1"/>
                </a:solidFill>
                <a:effectLst/>
                <a:latin typeface="+mj-ea"/>
                <a:ea typeface="+mn-ea"/>
                <a:cs typeface="+mn-cs"/>
              </a:rPr>
              <a:t>的敵人。</a:t>
            </a:r>
            <a:endParaRPr lang="zh-TW" altLang="en-US" sz="1200" b="0" i="0" kern="1200" dirty="0" smtClean="0">
              <a:solidFill>
                <a:schemeClr val="tx1"/>
              </a:solidFill>
              <a:effectLst/>
              <a:latin typeface="+mj-ea"/>
              <a:ea typeface="+mn-ea"/>
              <a:cs typeface="+mn-cs"/>
            </a:endParaRPr>
          </a:p>
          <a:p>
            <a:endParaRPr lang="zh-TW" altLang="en-US" sz="1200" b="0" i="0" kern="1200" dirty="0" smtClean="0">
              <a:solidFill>
                <a:schemeClr val="tx1"/>
              </a:solidFill>
              <a:effectLst/>
              <a:latin typeface="+mj-ea"/>
              <a:ea typeface="+mj-ea"/>
            </a:endParaRPr>
          </a:p>
          <a:p>
            <a:endParaRPr lang="zh-TW" altLang="en-US" dirty="0">
              <a:latin typeface="+mj-ea"/>
              <a:ea typeface="+mj-ea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5B233A-770A-40EC-8594-09E548036F33}" type="slidenum">
              <a:rPr lang="zh-TW" altLang="en-US" smtClean="0"/>
              <a:pPr/>
              <a:t>3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5B233A-770A-40EC-8594-09E548036F33}" type="slidenum">
              <a:rPr lang="zh-TW" altLang="en-US" smtClean="0"/>
              <a:pPr/>
              <a:t>4</a:t>
            </a:fld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173157"/>
            <a:ext cx="7772400" cy="1470025"/>
          </a:xfrm>
        </p:spPr>
        <p:txBody>
          <a:bodyPr anchor="b"/>
          <a:lstStyle>
            <a:lvl1pPr algn="l">
              <a:defRPr sz="480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687716" y="2643182"/>
            <a:ext cx="6670366" cy="1752600"/>
          </a:xfrm>
        </p:spPr>
        <p:txBody>
          <a:bodyPr/>
          <a:lstStyle>
            <a:lvl1pPr marL="0" indent="0" algn="l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4510F-2C2D-49DB-814B-860C4A382797}" type="datetimeFigureOut">
              <a:rPr lang="zh-TW" altLang="en-US" smtClean="0"/>
              <a:pPr/>
              <a:t>2012/12/18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40032-9262-4F1F-A26E-C6C1E494C0A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4510F-2C2D-49DB-814B-860C4A382797}" type="datetimeFigureOut">
              <a:rPr lang="zh-TW" altLang="en-US" smtClean="0"/>
              <a:pPr/>
              <a:t>2012/12/18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40032-9262-4F1F-A26E-C6C1E494C0A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143768" y="274639"/>
            <a:ext cx="1543032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61513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4510F-2C2D-49DB-814B-860C4A382797}" type="datetimeFigureOut">
              <a:rPr lang="zh-TW" altLang="en-US" smtClean="0"/>
              <a:pPr/>
              <a:t>2012/12/18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40032-9262-4F1F-A26E-C6C1E494C0A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4510F-2C2D-49DB-814B-860C4A382797}" type="datetimeFigureOut">
              <a:rPr lang="zh-TW" altLang="en-US" smtClean="0"/>
              <a:pPr/>
              <a:t>2012/12/18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40032-9262-4F1F-A26E-C6C1E494C0A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924181"/>
            <a:ext cx="7772400" cy="1362075"/>
          </a:xfrm>
        </p:spPr>
        <p:txBody>
          <a:bodyPr anchor="t"/>
          <a:lstStyle>
            <a:lvl1pPr algn="l">
              <a:defRPr sz="4400" b="0" cap="all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428747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4510F-2C2D-49DB-814B-860C4A382797}" type="datetimeFigureOut">
              <a:rPr lang="zh-TW" altLang="en-US" smtClean="0"/>
              <a:pPr/>
              <a:t>2012/12/18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40032-9262-4F1F-A26E-C6C1E494C0A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4510F-2C2D-49DB-814B-860C4A382797}" type="datetimeFigureOut">
              <a:rPr lang="zh-TW" altLang="en-US" smtClean="0"/>
              <a:pPr/>
              <a:t>2012/12/18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40032-9262-4F1F-A26E-C6C1E494C0A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4510F-2C2D-49DB-814B-860C4A382797}" type="datetimeFigureOut">
              <a:rPr lang="zh-TW" altLang="en-US" smtClean="0"/>
              <a:pPr/>
              <a:t>2012/12/18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40032-9262-4F1F-A26E-C6C1E494C0A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4510F-2C2D-49DB-814B-860C4A382797}" type="datetimeFigureOut">
              <a:rPr lang="zh-TW" altLang="en-US" smtClean="0"/>
              <a:pPr/>
              <a:t>2012/12/18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40032-9262-4F1F-A26E-C6C1E494C0A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4510F-2C2D-49DB-814B-860C4A382797}" type="datetimeFigureOut">
              <a:rPr lang="zh-TW" altLang="en-US" smtClean="0"/>
              <a:pPr/>
              <a:t>2012/12/18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40032-9262-4F1F-A26E-C6C1E494C0A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0382" y="1071546"/>
            <a:ext cx="5111750" cy="50497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679083" y="1071546"/>
            <a:ext cx="3008313" cy="34290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4510F-2C2D-49DB-814B-860C4A382797}" type="datetimeFigureOut">
              <a:rPr lang="zh-TW" altLang="en-US" smtClean="0"/>
              <a:pPr/>
              <a:t>2012/12/18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40032-9262-4F1F-A26E-C6C1E494C0AD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5" y="285728"/>
            <a:ext cx="8230993" cy="696626"/>
          </a:xfrm>
        </p:spPr>
        <p:txBody>
          <a:bodyPr anchor="ctr"/>
          <a:lstStyle>
            <a:lvl1pPr algn="ctr">
              <a:defRPr sz="3600" b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001024" y="642918"/>
            <a:ext cx="785818" cy="4572032"/>
          </a:xfrm>
        </p:spPr>
        <p:txBody>
          <a:bodyPr vert="eaVert" anchor="ctr"/>
          <a:lstStyle>
            <a:lvl1pPr algn="l">
              <a:defRPr sz="2400" b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2922" y="541340"/>
            <a:ext cx="6415094" cy="5459428"/>
          </a:xfrm>
          <a:prstGeom prst="roundRect">
            <a:avLst>
              <a:gd name="adj" fmla="val 4800"/>
            </a:avLst>
          </a:prstGeom>
          <a:solidFill>
            <a:schemeClr val="accent1">
              <a:tint val="20000"/>
            </a:schemeClr>
          </a:solidFill>
          <a:ln w="38100">
            <a:gradFill flip="none" rotWithShape="1">
              <a:gsLst>
                <a:gs pos="0">
                  <a:schemeClr val="accent1">
                    <a:alpha val="50000"/>
                  </a:schemeClr>
                </a:gs>
                <a:gs pos="100000">
                  <a:schemeClr val="accent1">
                    <a:tint val="20000"/>
                  </a:schemeClr>
                </a:gs>
              </a:gsLst>
              <a:lin ang="16200000" scaled="1"/>
              <a:tileRect/>
            </a:gradFill>
          </a:ln>
          <a:effectLst>
            <a:outerShdw blurRad="76200" dist="38100" dir="5400000" sx="100500" sy="100500" algn="tl" rotWithShape="0">
              <a:srgbClr val="000000">
                <a:alpha val="50000"/>
              </a:srgb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zh-TW" altLang="en-US" smtClean="0"/>
              <a:t>按一下圖示以新增圖片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7072330" y="1000108"/>
            <a:ext cx="914368" cy="4214842"/>
          </a:xfrm>
        </p:spPr>
        <p:txBody>
          <a:bodyPr vert="eaVert" anchor="ctr"/>
          <a:lstStyle>
            <a:lvl1pPr marL="0" indent="0" algn="ctr">
              <a:buNone/>
              <a:defRPr sz="1400"/>
            </a:lvl1pPr>
            <a:lvl2pPr marL="457200" indent="0" algn="ctr">
              <a:buNone/>
              <a:defRPr sz="1200"/>
            </a:lvl2pPr>
            <a:lvl3pPr marL="914400" indent="0" algn="ctr">
              <a:buNone/>
              <a:defRPr sz="1000"/>
            </a:lvl3pPr>
            <a:lvl4pPr marL="1371600" indent="0" algn="ctr">
              <a:buNone/>
              <a:defRPr sz="900"/>
            </a:lvl4pPr>
            <a:lvl5pPr marL="1828800" indent="0" algn="ctr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4510F-2C2D-49DB-814B-860C4A382797}" type="datetimeFigureOut">
              <a:rPr lang="zh-TW" altLang="en-US" smtClean="0"/>
              <a:pPr/>
              <a:t>2012/12/18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40032-9262-4F1F-A26E-C6C1E494C0A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圖片 7"/>
          <p:cNvPicPr>
            <a:picLocks noChangeAspect="1"/>
          </p:cNvPicPr>
          <p:nvPr/>
        </p:nvPicPr>
        <p:blipFill>
          <a:blip r:embed="rId13" cstate="print">
            <a:duotone>
              <a:schemeClr val="accent1"/>
              <a:srgbClr val="FFFFFF"/>
            </a:duotone>
            <a:lum bright="12000" contrast="40000"/>
          </a:blip>
          <a:stretch>
            <a:fillRect/>
          </a:stretch>
        </p:blipFill>
        <p:spPr>
          <a:xfrm>
            <a:off x="6667809" y="4915143"/>
            <a:ext cx="2476191" cy="1942857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矩形 9"/>
          <p:cNvSpPr/>
          <p:nvPr/>
        </p:nvSpPr>
        <p:spPr>
          <a:xfrm>
            <a:off x="0" y="0"/>
            <a:ext cx="9144000" cy="7143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100000"/>
                  <a:shade val="50000"/>
                  <a:hueMod val="100000"/>
                  <a:satMod val="250000"/>
                  <a:alpha val="0"/>
                </a:schemeClr>
              </a:gs>
              <a:gs pos="75000">
                <a:schemeClr val="accent1">
                  <a:tint val="80000"/>
                  <a:shade val="100000"/>
                  <a:hueMod val="100000"/>
                  <a:satMod val="375000"/>
                  <a:alpha val="20000"/>
                </a:schemeClr>
              </a:gs>
              <a:gs pos="100000">
                <a:schemeClr val="accent1">
                  <a:tint val="50000"/>
                  <a:shade val="100000"/>
                  <a:hueMod val="100000"/>
                  <a:satMod val="500000"/>
                </a:schemeClr>
              </a:gs>
            </a:gsLst>
            <a:lin ang="18900000" scaled="1"/>
            <a:tileRect/>
          </a:gradFill>
          <a:ln w="12700" cap="rnd" cmpd="sng" algn="ctr">
            <a:noFill/>
            <a:prstDash val="soli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11" name="矩形 10"/>
          <p:cNvSpPr/>
          <p:nvPr/>
        </p:nvSpPr>
        <p:spPr>
          <a:xfrm>
            <a:off x="0" y="40951"/>
            <a:ext cx="4572000" cy="7143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100000"/>
                  <a:shade val="50000"/>
                  <a:hueMod val="100000"/>
                  <a:satMod val="250000"/>
                  <a:alpha val="0"/>
                </a:schemeClr>
              </a:gs>
              <a:gs pos="75000">
                <a:schemeClr val="accent1">
                  <a:tint val="80000"/>
                  <a:shade val="100000"/>
                  <a:hueMod val="100000"/>
                  <a:satMod val="375000"/>
                  <a:alpha val="5000"/>
                </a:schemeClr>
              </a:gs>
              <a:gs pos="100000">
                <a:schemeClr val="accent1">
                  <a:tint val="50000"/>
                  <a:shade val="100000"/>
                  <a:hueMod val="100000"/>
                  <a:satMod val="500000"/>
                  <a:alpha val="60000"/>
                </a:schemeClr>
              </a:gs>
            </a:gsLst>
            <a:lin ang="8100000" scaled="1"/>
            <a:tileRect/>
          </a:gradFill>
          <a:ln w="12700" cap="rnd" cmpd="sng" algn="ctr">
            <a:noFill/>
            <a:prstDash val="solid"/>
          </a:ln>
          <a:effectLst>
            <a:glow>
              <a:schemeClr val="accent1">
                <a:tint val="100000"/>
                <a:shade val="100000"/>
                <a:hueMod val="100000"/>
                <a:satMod val="100000"/>
              </a:schemeClr>
            </a:glow>
            <a:softEdge rad="127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pic>
        <p:nvPicPr>
          <p:cNvPr id="9" name="圖片 8"/>
          <p:cNvPicPr>
            <a:picLocks noChangeAspect="1"/>
          </p:cNvPicPr>
          <p:nvPr/>
        </p:nvPicPr>
        <p:blipFill>
          <a:blip r:embed="rId14" cstate="print">
            <a:duotone>
              <a:schemeClr val="accent1"/>
              <a:srgbClr val="FFFFFF"/>
            </a:duotone>
            <a:lum bright="35000" contrast="40000"/>
          </a:blip>
          <a:stretch>
            <a:fillRect/>
          </a:stretch>
        </p:blipFill>
        <p:spPr>
          <a:xfrm>
            <a:off x="0" y="6420445"/>
            <a:ext cx="9144000" cy="437555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C4510F-2C2D-49DB-814B-860C4A382797}" type="datetimeFigureOut">
              <a:rPr lang="zh-TW" altLang="en-US" smtClean="0"/>
              <a:pPr/>
              <a:t>2012/12/18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A40032-9262-4F1F-A26E-C6C1E494C0A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50000"/>
        <a:buFont typeface="Wingdings 2"/>
        <a:buChar char="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2"/>
        </a:buClr>
        <a:buSzPct val="50000"/>
        <a:buFont typeface="Wingdings 2"/>
        <a:buChar char="³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3"/>
        </a:buClr>
        <a:buSzPct val="60000"/>
        <a:buFont typeface="Wingdings 2"/>
        <a:buChar char="®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5"/>
        </a:buClr>
        <a:buSzPct val="45000"/>
        <a:buFont typeface="Wingdings 2"/>
        <a:buChar char="¯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6"/>
        </a:buClr>
        <a:buFont typeface="Wingdings 2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tw.news.yahoo.com/%E5%89%8D%E8%BB%8A%E4%B9%8B%E9%91%91-%E8%98%8B%E6%9E%9Chtc%E5%92%8C%E8%A7%A3%E5%89%B5%E9%80%A0%E9%9B%99%E8%B4%8F-053708119--finance.htm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cdnet.stpi.narl.org.tw/techroom/pclass/2011/pclass_11_A116.htm" TargetMode="External"/><Relationship Id="rId2" Type="http://schemas.openxmlformats.org/officeDocument/2006/relationships/hyperlink" Target="http://news.cnyes.com/Content/20121129/KFO09UK1TBJSG.shtml?c=detai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tech.qq.com/zt2012/PatentWar/index.htm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3568" y="404664"/>
            <a:ext cx="7772400" cy="1470025"/>
          </a:xfrm>
        </p:spPr>
        <p:txBody>
          <a:bodyPr/>
          <a:lstStyle/>
          <a:p>
            <a:r>
              <a:rPr lang="zh-TW" altLang="en-US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工程與社會專題</a:t>
            </a:r>
            <a:r>
              <a:rPr lang="en-US" altLang="zh-TW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-</a:t>
            </a:r>
            <a:r>
              <a:rPr lang="zh-TW" altLang="en-US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討論議題</a:t>
            </a:r>
            <a:r>
              <a:rPr lang="en-US" altLang="zh-TW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C</a:t>
            </a:r>
            <a:endParaRPr lang="zh-TW" altLang="en-US" dirty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683568" y="1988840"/>
            <a:ext cx="6670366" cy="1752600"/>
          </a:xfrm>
        </p:spPr>
        <p:txBody>
          <a:bodyPr>
            <a:noAutofit/>
          </a:bodyPr>
          <a:lstStyle/>
          <a:p>
            <a:pPr algn="r"/>
            <a:r>
              <a:rPr lang="zh-TW" altLang="en-US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報告者：</a:t>
            </a:r>
            <a:r>
              <a:rPr lang="zh-TW" altLang="en-US" b="1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劉俊呈</a:t>
            </a:r>
          </a:p>
          <a:p>
            <a:pPr algn="r"/>
            <a:r>
              <a:rPr lang="zh-TW" altLang="en-US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組員：李政憲</a:t>
            </a:r>
            <a:endParaRPr lang="en-US" altLang="zh-TW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algn="r"/>
            <a:r>
              <a:rPr lang="zh-TW" altLang="en-US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簡啟任</a:t>
            </a:r>
            <a:endParaRPr lang="en-US" altLang="zh-TW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algn="r"/>
            <a:r>
              <a:rPr lang="zh-TW" altLang="en-US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顏嘉穎</a:t>
            </a:r>
            <a:endParaRPr lang="en-US" altLang="zh-TW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algn="r"/>
            <a:r>
              <a:rPr lang="zh-TW" altLang="en-US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蘇柏榕</a:t>
            </a:r>
            <a:endParaRPr lang="en-US" altLang="zh-TW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algn="r"/>
            <a:r>
              <a:rPr lang="zh-TW" altLang="en-US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李嘉翃</a:t>
            </a:r>
            <a:endParaRPr lang="en-US" altLang="zh-TW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algn="r"/>
            <a:r>
              <a:rPr lang="zh-TW" altLang="en-US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蔡惠宇</a:t>
            </a:r>
            <a:endParaRPr lang="en-US" altLang="zh-TW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algn="r"/>
            <a:r>
              <a:rPr lang="zh-TW" altLang="en-US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方泓偉</a:t>
            </a:r>
            <a:endParaRPr lang="en-US" altLang="zh-TW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討論的議題</a:t>
            </a:r>
            <a:endParaRPr lang="zh-TW" altLang="en-US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altLang="zh-TW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4.</a:t>
            </a:r>
            <a:r>
              <a:rPr lang="zh-TW" altLang="en-US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如果你是三星決策者，對此情況該如何因應</a:t>
            </a:r>
            <a:r>
              <a:rPr lang="en-US" altLang="zh-TW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?</a:t>
            </a:r>
            <a:r>
              <a:rPr lang="zh-TW" altLang="en-US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請列舉可能的措施。</a:t>
            </a:r>
            <a:endParaRPr lang="en-US" altLang="zh-TW" dirty="0" smtClean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altLang="zh-TW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5.</a:t>
            </a:r>
            <a:r>
              <a:rPr lang="zh-TW" altLang="en-US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與此案例因應之討論</a:t>
            </a:r>
            <a:r>
              <a:rPr lang="en-US" altLang="zh-TW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-</a:t>
            </a:r>
            <a:r>
              <a:rPr lang="zh-TW" altLang="en-US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若訴訟結果打擊到</a:t>
            </a:r>
            <a:r>
              <a:rPr lang="en-US" altLang="zh-TW" dirty="0" err="1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iOS</a:t>
            </a:r>
            <a:r>
              <a:rPr lang="zh-TW" altLang="en-US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或</a:t>
            </a:r>
            <a:r>
              <a:rPr lang="en-US" altLang="zh-TW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Android</a:t>
            </a:r>
            <a:r>
              <a:rPr lang="zh-TW" altLang="en-US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，會有什麼衝擊</a:t>
            </a:r>
            <a:r>
              <a:rPr lang="en-US" altLang="zh-TW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如果你是三星決策者，</a:t>
            </a:r>
            <a:r>
              <a:rPr lang="en-US" altLang="zh-TW" sz="4000" dirty="0"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4000" dirty="0">
                <a:latin typeface="標楷體" pitchFamily="65" charset="-120"/>
                <a:ea typeface="標楷體" pitchFamily="65" charset="-120"/>
              </a:rPr>
            </a:br>
            <a:r>
              <a:rPr lang="zh-TW" altLang="en-US" sz="4000" spc="300" dirty="0" smtClean="0">
                <a:latin typeface="標楷體" pitchFamily="65" charset="-120"/>
                <a:ea typeface="標楷體" pitchFamily="65" charset="-120"/>
              </a:rPr>
              <a:t>對此情況該如何因應</a:t>
            </a:r>
            <a:r>
              <a:rPr lang="en-US" altLang="zh-TW" sz="4000" spc="300" dirty="0" smtClean="0">
                <a:latin typeface="標楷體" pitchFamily="65" charset="-120"/>
                <a:ea typeface="標楷體" pitchFamily="65" charset="-120"/>
              </a:rPr>
              <a:t>?</a:t>
            </a:r>
            <a:endParaRPr lang="zh-TW" altLang="en-US" sz="4000" spc="3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25355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en-US" altLang="zh-TW" sz="3600" dirty="0" smtClean="0"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1.</a:t>
            </a:r>
            <a:r>
              <a:rPr lang="zh-TW" altLang="en-US" sz="3600" dirty="0" smtClean="0"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找出蘋果與</a:t>
            </a:r>
            <a:r>
              <a:rPr lang="en-US" altLang="zh-TW" sz="3600" dirty="0" err="1" smtClean="0"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hTC</a:t>
            </a:r>
            <a:r>
              <a:rPr lang="zh-TW" altLang="en-US" sz="3600" dirty="0" smtClean="0"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和解之動機</a:t>
            </a:r>
            <a:endParaRPr lang="en-US" altLang="zh-TW" sz="3600" dirty="0" smtClean="0">
              <a:latin typeface="標楷體" pitchFamily="65" charset="-120"/>
              <a:ea typeface="標楷體" pitchFamily="65" charset="-12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altLang="zh-TW" sz="3600" dirty="0" smtClean="0"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2.</a:t>
            </a:r>
            <a:r>
              <a:rPr lang="zh-TW" altLang="en-US" sz="3600" dirty="0" smtClean="0"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雇用國內創新人才</a:t>
            </a:r>
            <a:r>
              <a:rPr lang="zh-TW" altLang="en-US" sz="3600" dirty="0"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以及</a:t>
            </a:r>
            <a:r>
              <a:rPr lang="zh-TW" altLang="en-US" sz="3600" dirty="0" smtClean="0"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重金禮聘他國人才</a:t>
            </a:r>
            <a:endParaRPr lang="en-US" altLang="zh-TW" sz="3600" dirty="0" smtClean="0">
              <a:latin typeface="標楷體" pitchFamily="65" charset="-120"/>
              <a:ea typeface="標楷體" pitchFamily="65" charset="-12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altLang="zh-TW" sz="3600" dirty="0" smtClean="0"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3.</a:t>
            </a:r>
            <a:r>
              <a:rPr lang="zh-TW" altLang="en-US" sz="3600" dirty="0" smtClean="0"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與其他知名廠商合作</a:t>
            </a:r>
            <a:endParaRPr lang="en-US" altLang="zh-TW" sz="3600" dirty="0" smtClean="0">
              <a:latin typeface="標楷體" pitchFamily="65" charset="-120"/>
              <a:ea typeface="標楷體" pitchFamily="65" charset="-12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>
            <a:noAutofit/>
          </a:bodyPr>
          <a:lstStyle/>
          <a:p>
            <a:r>
              <a:rPr lang="zh-TW" altLang="en-US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若訴訟結果打擊到</a:t>
            </a:r>
            <a:r>
              <a:rPr lang="en-US" altLang="zh-TW" dirty="0" err="1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iOS</a:t>
            </a:r>
            <a:r>
              <a:rPr lang="zh-TW" altLang="en-US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或</a:t>
            </a:r>
            <a:r>
              <a:rPr lang="en-US" altLang="zh-TW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Android</a:t>
            </a:r>
            <a:r>
              <a:rPr lang="zh-TW" altLang="en-US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，會有什麼衝擊</a:t>
            </a:r>
            <a:r>
              <a:rPr lang="en-US" altLang="zh-TW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?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TW" altLang="en-US" sz="40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敗訴方角度</a:t>
            </a:r>
            <a:endParaRPr lang="en-US" altLang="zh-TW" sz="4000" dirty="0" smtClean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TW" sz="36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1</a:t>
            </a:r>
            <a:r>
              <a:rPr lang="en-US" altLang="zh-TW" sz="36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.</a:t>
            </a:r>
            <a:r>
              <a:rPr lang="zh-TW" altLang="en-US" sz="36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無法販賣導致該地區</a:t>
            </a:r>
            <a:r>
              <a:rPr lang="zh-TW" altLang="en-US" sz="36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的該陣營的手機</a:t>
            </a:r>
            <a:r>
              <a:rPr lang="zh-TW" altLang="en-US" sz="36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市占率下降</a:t>
            </a:r>
            <a:endParaRPr lang="en-US" altLang="zh-TW" sz="3600" dirty="0" smtClean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TW" sz="36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2.</a:t>
            </a:r>
            <a:r>
              <a:rPr lang="zh-TW" altLang="en-US" sz="36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該陣營</a:t>
            </a:r>
            <a:r>
              <a:rPr lang="en-US" altLang="zh-TW" sz="36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APP</a:t>
            </a:r>
            <a:r>
              <a:rPr lang="zh-TW" altLang="en-US" sz="36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市場下載量會下降</a:t>
            </a:r>
            <a:endParaRPr lang="en-US" altLang="zh-TW" sz="3600" dirty="0" smtClean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TW" sz="36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3.</a:t>
            </a:r>
            <a:r>
              <a:rPr lang="zh-TW" altLang="en-US" sz="36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對公司營收受到衝擊</a:t>
            </a:r>
            <a:endParaRPr lang="en-US" altLang="zh-TW" sz="3600" dirty="0" smtClean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9080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dirty="0" smtClean="0"/>
              <a:t>勝訴方角度</a:t>
            </a:r>
            <a:endParaRPr lang="en-US" altLang="zh-TW" dirty="0" smtClean="0"/>
          </a:p>
          <a:p>
            <a:r>
              <a:rPr lang="en-US" altLang="zh-TW" dirty="0" smtClean="0"/>
              <a:t>1.</a:t>
            </a:r>
            <a:r>
              <a:rPr lang="zh-TW" altLang="en-US" dirty="0" smtClean="0"/>
              <a:t>由於短時內不會受到對手影響，自家手機市占率上升</a:t>
            </a:r>
            <a:endParaRPr lang="en-US" altLang="zh-TW" dirty="0" smtClean="0"/>
          </a:p>
          <a:p>
            <a:r>
              <a:rPr lang="en-US" altLang="zh-TW" dirty="0" smtClean="0"/>
              <a:t>2.</a:t>
            </a:r>
            <a:r>
              <a:rPr lang="zh-TW" altLang="en-US" dirty="0" smtClean="0"/>
              <a:t>可以趁勝追擊，使對手受到更深的打擊</a:t>
            </a:r>
            <a:endParaRPr lang="en-US" altLang="zh-TW" dirty="0" smtClean="0"/>
          </a:p>
          <a:p>
            <a:r>
              <a:rPr lang="en-US" altLang="zh-TW" dirty="0" smtClean="0"/>
              <a:t>3.</a:t>
            </a:r>
            <a:r>
              <a:rPr lang="zh-TW" altLang="en-US" dirty="0" smtClean="0"/>
              <a:t>自家</a:t>
            </a:r>
            <a:r>
              <a:rPr lang="en-US" altLang="zh-TW" dirty="0" smtClean="0"/>
              <a:t>APP</a:t>
            </a:r>
            <a:r>
              <a:rPr lang="zh-TW" altLang="en-US" dirty="0" smtClean="0"/>
              <a:t>市場能更蓬勃發展</a:t>
            </a:r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82522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參考資料</a:t>
            </a:r>
            <a:r>
              <a:rPr lang="en-US" altLang="zh-TW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1</a:t>
            </a:r>
            <a:endParaRPr lang="zh-TW" altLang="en-US" dirty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zh-TW" altLang="en-US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胡華勝</a:t>
            </a:r>
            <a:r>
              <a:rPr lang="en-US" altLang="zh-TW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-</a:t>
            </a:r>
            <a:r>
              <a:rPr lang="zh-TW" altLang="en-US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前車之鑑 蘋果</a:t>
            </a:r>
            <a:r>
              <a:rPr lang="en-US" altLang="zh-TW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HTC</a:t>
            </a:r>
            <a:r>
              <a:rPr lang="zh-TW" altLang="en-US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和解創造雙贏</a:t>
            </a:r>
            <a:r>
              <a:rPr lang="en-US" altLang="zh-TW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-</a:t>
            </a:r>
            <a:r>
              <a:rPr lang="zh-TW" altLang="en-US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新頭殼</a:t>
            </a:r>
            <a:r>
              <a:rPr lang="en-US" altLang="zh-TW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newtalk-2012.11.11</a:t>
            </a:r>
          </a:p>
          <a:p>
            <a:pPr marL="360363" indent="0" algn="just">
              <a:buNone/>
            </a:pPr>
            <a:r>
              <a:rPr lang="en-US" altLang="zh-TW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  <a:hlinkClick r:id="rId2"/>
              </a:rPr>
              <a:t>http://tw.news.yahoo.com/%E5%89%8D%E8%BB%8A%E4%B9%8B%E9%91%91-%E8%98%8B%E6%9E%9Chtc%E5%92%8C%E8%A7%A3%E5%89%B5%E9%80%A0%E9%9B%99%E8%B4%8F-053708119--finance.html</a:t>
            </a:r>
            <a:endParaRPr lang="zh-TW" altLang="en-US" dirty="0" smtClean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參考資料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2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24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專利戰升級蘋果加速去“三星化”</a:t>
            </a:r>
            <a:endParaRPr lang="en-US" altLang="zh-TW" sz="2400" dirty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 marL="360363" indent="0">
              <a:buNone/>
            </a:pPr>
            <a:r>
              <a:rPr lang="en-US" altLang="zh-TW" sz="24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  <a:hlinkClick r:id="rId2"/>
              </a:rPr>
              <a:t>http://news.cnyes.com/Content/20121129/KFO09UK1TBJSG.shtml?c=detail</a:t>
            </a:r>
            <a:endParaRPr lang="en-US" altLang="zh-TW" sz="2400" dirty="0" smtClean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r>
              <a:rPr lang="zh-TW" altLang="en-US" sz="24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蘋果與三星互告事件觀察</a:t>
            </a:r>
            <a:r>
              <a:rPr lang="en-US" altLang="zh-TW" sz="24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  <a:hlinkClick r:id="rId3"/>
              </a:rPr>
              <a:t>http://cdnet.stpi.narl.org.tw/techroom/pclass/2011/pclass_11_A116.htm</a:t>
            </a:r>
            <a:endParaRPr lang="en-US" altLang="zh-TW" sz="2400" dirty="0" smtClean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r>
              <a:rPr lang="zh-TW" altLang="en-US" sz="24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蘋果</a:t>
            </a:r>
            <a:r>
              <a:rPr lang="en-US" altLang="zh-TW" sz="24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VS</a:t>
            </a:r>
            <a:r>
              <a:rPr lang="zh-TW" altLang="en-US" sz="24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三星專利戰全記錄</a:t>
            </a:r>
            <a:br>
              <a:rPr lang="zh-TW" altLang="en-US" sz="24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</a:br>
            <a:r>
              <a:rPr lang="en-US" altLang="zh-TW" sz="24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  <a:hlinkClick r:id="rId4"/>
              </a:rPr>
              <a:t>http://</a:t>
            </a:r>
            <a:r>
              <a:rPr lang="en-US" altLang="zh-TW" sz="24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  <a:hlinkClick r:id="rId4"/>
              </a:rPr>
              <a:t>tech.qq.com/zt2012/PatentWar/index.htm</a:t>
            </a:r>
            <a:endParaRPr lang="en-US" altLang="zh-TW" sz="2400" dirty="0" smtClean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r>
              <a:rPr lang="zh-TW" altLang="zh-TW" sz="2400" b="1" dirty="0"/>
              <a:t>蘋果三星專利戰未終結：</a:t>
            </a:r>
            <a:r>
              <a:rPr lang="en-US" altLang="zh-TW" sz="2400" b="1" dirty="0"/>
              <a:t>Android</a:t>
            </a:r>
            <a:r>
              <a:rPr lang="zh-TW" altLang="zh-TW" sz="2400" b="1" dirty="0"/>
              <a:t>係面臨厄運</a:t>
            </a:r>
            <a:endParaRPr lang="zh-TW" altLang="zh-TW" sz="2400" dirty="0"/>
          </a:p>
          <a:p>
            <a:pPr marL="0" indent="0">
              <a:buNone/>
            </a:pPr>
            <a:r>
              <a:rPr lang="en-US" altLang="zh-TW" sz="2400" dirty="0" smtClean="0"/>
              <a:t>http</a:t>
            </a:r>
            <a:r>
              <a:rPr lang="en-US" altLang="zh-TW" sz="2400" dirty="0"/>
              <a:t>://big5.chinanews.com:89/gate/big5/finance.chinanews.com/it/2012/08-27/4134911.shtml</a:t>
            </a:r>
            <a:endParaRPr lang="zh-TW" altLang="zh-TW" sz="2400" dirty="0"/>
          </a:p>
          <a:p>
            <a:endParaRPr lang="zh-TW" altLang="en-US" sz="2400" dirty="0" smtClean="0">
              <a:latin typeface="Times New Roman" pitchFamily="18" charset="0"/>
              <a:ea typeface="標楷體" pitchFamily="65" charset="-120"/>
              <a:cs typeface="Times New Roman" pitchFamily="18" charset="0"/>
              <a:hlinkClick r:id="rId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2708920"/>
            <a:ext cx="8229600" cy="1143000"/>
          </a:xfrm>
        </p:spPr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感謝大家的聆聽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37961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龍騰四海">
  <a:themeElements>
    <a:clrScheme name="龍騰四海">
      <a:dk1>
        <a:sysClr val="windowText" lastClr="000000"/>
      </a:dk1>
      <a:lt1>
        <a:sysClr val="window" lastClr="FFFFFF"/>
      </a:lt1>
      <a:dk2>
        <a:srgbClr val="001B36"/>
      </a:dk2>
      <a:lt2>
        <a:srgbClr val="EDF8FE"/>
      </a:lt2>
      <a:accent1>
        <a:srgbClr val="477AB1"/>
      </a:accent1>
      <a:accent2>
        <a:srgbClr val="51848E"/>
      </a:accent2>
      <a:accent3>
        <a:srgbClr val="7B9B57"/>
      </a:accent3>
      <a:accent4>
        <a:srgbClr val="8B8D8C"/>
      </a:accent4>
      <a:accent5>
        <a:srgbClr val="8B7396"/>
      </a:accent5>
      <a:accent6>
        <a:srgbClr val="E89A53"/>
      </a:accent6>
      <a:hlink>
        <a:srgbClr val="0080FF"/>
      </a:hlink>
      <a:folHlink>
        <a:srgbClr val="FF00FF"/>
      </a:folHlink>
    </a:clrScheme>
    <a:fontScheme name="龍騰四海">
      <a:majorFont>
        <a:latin typeface="Maiandra GD"/>
        <a:ea typeface=""/>
        <a:cs typeface=""/>
        <a:font script="CYRL" typeface="Times New Roman"/>
        <a:font script="GREK" typeface="Times New Roman"/>
        <a:font script="Jpan" typeface="ＭＳ Ｐゴシック"/>
        <a:font script="Hang" typeface="HY중고딕"/>
        <a:font script="Hans" typeface="隶书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ambria"/>
        <a:ea typeface=""/>
        <a:cs typeface=""/>
        <a:font script="Jpan" typeface="ＭＳ Ｐ明朝"/>
        <a:font script="Hang" typeface="HY견명조"/>
        <a:font script="Hans" typeface="华文楷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龍騰四海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50000"/>
                <a:hueMod val="100000"/>
                <a:satMod val="250000"/>
              </a:schemeClr>
            </a:gs>
            <a:gs pos="75000">
              <a:schemeClr val="phClr">
                <a:tint val="80000"/>
                <a:shade val="100000"/>
                <a:hueMod val="100000"/>
                <a:satMod val="375000"/>
              </a:schemeClr>
            </a:gs>
            <a:gs pos="100000">
              <a:schemeClr val="phClr">
                <a:tint val="50000"/>
                <a:shade val="100000"/>
                <a:hueMod val="100000"/>
                <a:satMod val="5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50000"/>
                <a:hueMod val="100000"/>
                <a:satMod val="100000"/>
              </a:schemeClr>
              <a:schemeClr val="phClr">
                <a:tint val="100000"/>
                <a:shade val="75000"/>
                <a:hueMod val="100000"/>
                <a:satMod val="100000"/>
              </a:schemeClr>
            </a:duotone>
          </a:blip>
          <a:tile tx="0" ty="0" sx="50000" sy="50000" flip="none" algn="ctr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</a:effectLst>
        </a:effectStyle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</a:effectLst>
          <a:scene3d>
            <a:camera prst="orthographicFront" fov="0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2700" h="12700" prst="relaxedInset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  <a:outerShdw blurRad="44450" dist="50800" dir="3300000" sx="99000" sy="99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contrasting" dir="tl">
              <a:rot lat="0" lon="0" rev="14220000"/>
            </a:lightRig>
          </a:scene3d>
          <a:sp3d prstMaterial="dkEdge">
            <a:bevelT w="63500" h="63500"/>
            <a:bevelB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bg1">
                <a:tint val="100000"/>
                <a:shade val="100000"/>
                <a:hueMod val="100000"/>
                <a:satMod val="150000"/>
              </a:schemeClr>
            </a:gs>
            <a:gs pos="55000">
              <a:schemeClr val="bg1">
                <a:tint val="100000"/>
                <a:shade val="90000"/>
                <a:hueMod val="100000"/>
                <a:satMod val="375000"/>
              </a:schemeClr>
            </a:gs>
            <a:gs pos="100000">
              <a:schemeClr val="phClr">
                <a:tint val="88000"/>
                <a:shade val="100000"/>
                <a:hueMod val="100000"/>
                <a:satMod val="500000"/>
              </a:schemeClr>
            </a:gs>
          </a:gsLst>
          <a:lin ang="5400000" scaled="1"/>
        </a:gradFill>
        <a:blipFill>
          <a:blip xmlns:r="http://schemas.openxmlformats.org/officeDocument/2006/relationships" r:embed="rId2">
            <a:duotone>
              <a:schemeClr val="phClr">
                <a:shade val="30000"/>
                <a:satMod val="555000"/>
              </a:schemeClr>
              <a:schemeClr val="phClr">
                <a:tint val="96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Phoenix</Template>
  <TotalTime>470</TotalTime>
  <Words>464</Words>
  <Application>Microsoft Office PowerPoint</Application>
  <PresentationFormat>如螢幕大小 (4:3)</PresentationFormat>
  <Paragraphs>51</Paragraphs>
  <Slides>8</Slides>
  <Notes>4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9" baseType="lpstr">
      <vt:lpstr>龍騰四海</vt:lpstr>
      <vt:lpstr>工程與社會專題-討論議題C</vt:lpstr>
      <vt:lpstr>討論的議題</vt:lpstr>
      <vt:lpstr>如果你是三星決策者， 對此情況該如何因應?</vt:lpstr>
      <vt:lpstr>若訴訟結果打擊到iOS或Android，會有什麼衝擊?</vt:lpstr>
      <vt:lpstr>PowerPoint 簡報</vt:lpstr>
      <vt:lpstr>參考資料1</vt:lpstr>
      <vt:lpstr>參考資料2</vt:lpstr>
      <vt:lpstr>感謝大家的聆聽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工程與社會專題-討論議題C</dc:title>
  <dc:creator>chien</dc:creator>
  <cp:lastModifiedBy>ZZZ</cp:lastModifiedBy>
  <cp:revision>51</cp:revision>
  <dcterms:created xsi:type="dcterms:W3CDTF">2012-12-17T11:34:23Z</dcterms:created>
  <dcterms:modified xsi:type="dcterms:W3CDTF">2012-12-18T15:46:50Z</dcterms:modified>
</cp:coreProperties>
</file>