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80" r:id="rId6"/>
    <p:sldId id="262" r:id="rId7"/>
    <p:sldId id="282" r:id="rId8"/>
    <p:sldId id="284" r:id="rId9"/>
    <p:sldId id="263" r:id="rId10"/>
    <p:sldId id="283" r:id="rId11"/>
    <p:sldId id="264" r:id="rId12"/>
    <p:sldId id="265" r:id="rId13"/>
    <p:sldId id="266" r:id="rId14"/>
    <p:sldId id="267" r:id="rId15"/>
    <p:sldId id="268" r:id="rId16"/>
    <p:sldId id="269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1" r:id="rId27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3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47180-A478-40AC-87F8-93EB932B9833}" type="datetimeFigureOut">
              <a:rPr lang="zh-TW" altLang="en-US"/>
              <a:pPr>
                <a:defRPr/>
              </a:pPr>
              <a:t>2017/3/26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A70D5-1061-45D3-90DE-23136A12958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9F020-9E67-4ED3-B5C9-78BA13131ED3}" type="datetimeFigureOut">
              <a:rPr lang="zh-TW" altLang="en-US"/>
              <a:pPr>
                <a:defRPr/>
              </a:pPr>
              <a:t>2017/3/26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A2742-641B-4D3D-87E2-A571FFA58E3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92C0B-B6D1-4409-8EEE-6493357954C4}" type="datetimeFigureOut">
              <a:rPr lang="zh-TW" altLang="en-US"/>
              <a:pPr>
                <a:defRPr/>
              </a:pPr>
              <a:t>2017/3/26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2AE4F-1675-44F3-A7F2-7A032B9EF36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7AB2F-6A0E-482F-9628-1B612EA0C1CA}" type="datetimeFigureOut">
              <a:rPr lang="zh-TW" altLang="en-US"/>
              <a:pPr>
                <a:defRPr/>
              </a:pPr>
              <a:t>2017/3/26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7902E-7FB2-4ED6-B252-47226C974E1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D3F55-ED87-4A10-B070-E0FBDE1F97ED}" type="datetimeFigureOut">
              <a:rPr lang="zh-TW" altLang="en-US"/>
              <a:pPr>
                <a:defRPr/>
              </a:pPr>
              <a:t>2017/3/26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07F43-B0A8-477A-ABAB-80DA8BB96BF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6DFA7-57BA-4578-9BC3-83A6DE503852}" type="datetimeFigureOut">
              <a:rPr lang="zh-TW" altLang="en-US"/>
              <a:pPr>
                <a:defRPr/>
              </a:pPr>
              <a:t>2017/3/26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79CF7-67A2-4493-BF17-5672B984945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CBFE6-85E2-465F-944C-DE592D734106}" type="datetimeFigureOut">
              <a:rPr lang="zh-TW" altLang="en-US"/>
              <a:pPr>
                <a:defRPr/>
              </a:pPr>
              <a:t>2017/3/26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A71C9-D687-4775-A9D2-4397F7FF0F2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A8424-BDA4-46E2-AFE3-A496385246A9}" type="datetimeFigureOut">
              <a:rPr lang="zh-TW" altLang="en-US"/>
              <a:pPr>
                <a:defRPr/>
              </a:pPr>
              <a:t>2017/3/26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8EC29-BB38-41A6-B243-2D753BB1312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D668F-3066-47C2-803E-6BA3CAA96CFB}" type="datetimeFigureOut">
              <a:rPr lang="zh-TW" altLang="en-US"/>
              <a:pPr>
                <a:defRPr/>
              </a:pPr>
              <a:t>2017/3/26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2F0FE-9D94-4E94-9B0A-4ED823C3174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01BC6-31B6-4834-9798-E390AD55D062}" type="datetimeFigureOut">
              <a:rPr lang="zh-TW" altLang="en-US"/>
              <a:pPr>
                <a:defRPr/>
              </a:pPr>
              <a:t>2017/3/26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7C4E1-6032-46E8-AAFD-4C1B98F57F6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E22B5-74D2-4712-A8A7-159C9D0F3D97}" type="datetimeFigureOut">
              <a:rPr lang="zh-TW" altLang="en-US"/>
              <a:pPr>
                <a:defRPr/>
              </a:pPr>
              <a:t>2017/3/26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84685-93AF-4442-878B-AC73AFA4BE6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7F850CC-D010-4E30-8E04-8087D8EA08BD}" type="datetimeFigureOut">
              <a:rPr lang="zh-TW" altLang="en-US"/>
              <a:pPr>
                <a:defRPr/>
              </a:pPr>
              <a:t>2017/3/26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84084F4-DFB7-4D8C-B1D1-BC38D3956C8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ygarden.com.tw/writer.php?func=author&amp;authorid=MjAwNzA2MTExMjA4NDU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youtube.com/watch?v=ZSf7Q4zBdSo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6000"/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矩形 3"/>
          <p:cNvSpPr>
            <a:spLocks noChangeArrowheads="1"/>
          </p:cNvSpPr>
          <p:nvPr/>
        </p:nvSpPr>
        <p:spPr bwMode="auto">
          <a:xfrm>
            <a:off x="884238" y="692150"/>
            <a:ext cx="73755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3200" b="1">
                <a:latin typeface="標楷體" pitchFamily="65" charset="-120"/>
                <a:ea typeface="標楷體" pitchFamily="65" charset="-120"/>
              </a:rPr>
              <a:t>教育部</a:t>
            </a:r>
            <a:r>
              <a:rPr kumimoji="0" lang="en-US" altLang="zh-TW" sz="3200" b="1">
                <a:latin typeface="標楷體" pitchFamily="65" charset="-120"/>
                <a:ea typeface="標楷體" pitchFamily="65" charset="-120"/>
              </a:rPr>
              <a:t/>
            </a:r>
            <a:br>
              <a:rPr kumimoji="0" lang="en-US" altLang="zh-TW" sz="3200" b="1">
                <a:latin typeface="標楷體" pitchFamily="65" charset="-120"/>
                <a:ea typeface="標楷體" pitchFamily="65" charset="-120"/>
              </a:rPr>
            </a:br>
            <a:r>
              <a:rPr kumimoji="0" lang="zh-TW" altLang="en-US" sz="3200" b="1">
                <a:latin typeface="標楷體" pitchFamily="65" charset="-120"/>
                <a:ea typeface="標楷體" pitchFamily="65" charset="-120"/>
              </a:rPr>
              <a:t>全校型中文閱讀書寫課程革新推動計畫</a:t>
            </a:r>
            <a:endParaRPr kumimoji="0" lang="zh-TW" altLang="en-US" sz="320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536700" y="2386013"/>
            <a:ext cx="6070600" cy="8302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800" b="1" spc="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全人觀點</a:t>
            </a:r>
            <a:r>
              <a:rPr kumimoji="0" lang="en-US" altLang="zh-TW" sz="4800" b="1" spc="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‧</a:t>
            </a:r>
            <a:r>
              <a:rPr kumimoji="0" lang="zh-TW" altLang="en-US" sz="4800" b="1" spc="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從心讀寫</a:t>
            </a:r>
          </a:p>
        </p:txBody>
      </p:sp>
      <p:sp>
        <p:nvSpPr>
          <p:cNvPr id="6" name="矩形 5"/>
          <p:cNvSpPr/>
          <p:nvPr/>
        </p:nvSpPr>
        <p:spPr>
          <a:xfrm>
            <a:off x="4210050" y="3544888"/>
            <a:ext cx="72390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</a:rPr>
              <a:t>105-1</a:t>
            </a:r>
            <a:endParaRPr kumimoji="0" lang="zh-TW" altLang="en-US" dirty="0">
              <a:solidFill>
                <a:schemeClr val="accent2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24000" y="3914775"/>
            <a:ext cx="6096000" cy="20621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3200" b="1" spc="3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200" b="1" spc="300" dirty="0">
                <a:latin typeface="標楷體" panose="03000509000000000000" pitchFamily="65" charset="-120"/>
                <a:ea typeface="標楷體" panose="03000509000000000000" pitchFamily="65" charset="-120"/>
              </a:rPr>
              <a:t>「中文閱讀與表達」授課教師</a:t>
            </a:r>
            <a:endParaRPr kumimoji="0" lang="en-US" altLang="zh-TW" sz="3200" b="1" spc="3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200" b="1" spc="300" dirty="0">
                <a:latin typeface="標楷體" panose="03000509000000000000" pitchFamily="65" charset="-120"/>
                <a:ea typeface="標楷體" panose="03000509000000000000" pitchFamily="65" charset="-120"/>
              </a:rPr>
              <a:t>陳憶蘇、熊仙如、林麗美</a:t>
            </a:r>
            <a:endParaRPr kumimoji="0" lang="en-US" altLang="zh-TW" sz="3200" b="1" spc="3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200" b="1" spc="300" dirty="0">
                <a:latin typeface="標楷體" panose="03000509000000000000" pitchFamily="65" charset="-120"/>
                <a:ea typeface="標楷體" panose="03000509000000000000" pitchFamily="65" charset="-120"/>
              </a:rPr>
              <a:t>陳金英、施寬文、楊雅琪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714375" y="5286375"/>
            <a:ext cx="7786688" cy="107791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200" dirty="0">
                <a:latin typeface="標楷體" pitchFamily="65" charset="-120"/>
                <a:ea typeface="標楷體" pitchFamily="65" charset="-120"/>
              </a:rPr>
              <a:t>圍牆上「思樂泮水」的康熙骨牌，當場被砸裂，矮牆下的乾隆櫺星門遺跡也遭破壞。</a:t>
            </a:r>
            <a:endParaRPr kumimoji="0"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文字方塊 1"/>
          <p:cNvSpPr txBox="1">
            <a:spLocks noChangeArrowheads="1"/>
          </p:cNvSpPr>
          <p:nvPr/>
        </p:nvSpPr>
        <p:spPr bwMode="auto">
          <a:xfrm>
            <a:off x="857250" y="428625"/>
            <a:ext cx="6929438" cy="10779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3200">
                <a:latin typeface="標楷體" pitchFamily="65" charset="-120"/>
                <a:ea typeface="標楷體" pitchFamily="65" charset="-120"/>
              </a:rPr>
              <a:t>如果孔榕有靈，這般粗魯的撕扯退場，他要如何含恨？</a:t>
            </a:r>
            <a:endParaRPr kumimoji="0" lang="en-US" altLang="zh-TW" sz="320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矩形 1"/>
          <p:cNvSpPr>
            <a:spLocks noChangeArrowheads="1"/>
          </p:cNvSpPr>
          <p:nvPr/>
        </p:nvSpPr>
        <p:spPr bwMode="auto">
          <a:xfrm>
            <a:off x="2143125" y="2643188"/>
            <a:ext cx="48577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6600" b="1">
                <a:latin typeface="標楷體" pitchFamily="65" charset="-120"/>
                <a:ea typeface="標楷體" pitchFamily="65" charset="-120"/>
              </a:rPr>
              <a:t>孔榕告別式</a:t>
            </a:r>
            <a:endParaRPr kumimoji="0" lang="zh-TW" altLang="en-US" sz="66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l="-11000" t="-20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圓角矩形 4"/>
          <p:cNvSpPr/>
          <p:nvPr/>
        </p:nvSpPr>
        <p:spPr>
          <a:xfrm>
            <a:off x="500063" y="3857625"/>
            <a:ext cx="4429125" cy="207168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4" name="圓角矩形 3"/>
          <p:cNvSpPr/>
          <p:nvPr/>
        </p:nvSpPr>
        <p:spPr>
          <a:xfrm>
            <a:off x="500063" y="1000125"/>
            <a:ext cx="4429125" cy="207168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5604" name="矩形 2"/>
          <p:cNvSpPr>
            <a:spLocks noChangeArrowheads="1"/>
          </p:cNvSpPr>
          <p:nvPr/>
        </p:nvSpPr>
        <p:spPr bwMode="auto">
          <a:xfrm>
            <a:off x="714375" y="1214438"/>
            <a:ext cx="4071938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3600">
                <a:latin typeface="標楷體" pitchFamily="65" charset="-120"/>
                <a:ea typeface="標楷體" pitchFamily="65" charset="-120"/>
              </a:rPr>
              <a:t>2010</a:t>
            </a:r>
            <a:r>
              <a:rPr kumimoji="0" lang="zh-TW" altLang="en-US" sz="3600">
                <a:latin typeface="標楷體" pitchFamily="65" charset="-120"/>
                <a:ea typeface="標楷體" pitchFamily="65" charset="-120"/>
              </a:rPr>
              <a:t>的初夏，綠葉落盡，如化療後的空虛，</a:t>
            </a:r>
            <a:endParaRPr kumimoji="0" lang="en-US" altLang="zh-TW" sz="3600">
              <a:latin typeface="標楷體" pitchFamily="65" charset="-120"/>
              <a:ea typeface="標楷體" pitchFamily="65" charset="-120"/>
            </a:endParaRPr>
          </a:p>
          <a:p>
            <a:endParaRPr kumimoji="0" lang="en-US" altLang="zh-TW" sz="3600">
              <a:latin typeface="標楷體" pitchFamily="65" charset="-120"/>
              <a:ea typeface="標楷體" pitchFamily="65" charset="-120"/>
            </a:endParaRPr>
          </a:p>
          <a:p>
            <a:endParaRPr kumimoji="0" lang="en-US" altLang="zh-TW" sz="3600">
              <a:latin typeface="標楷體" pitchFamily="65" charset="-120"/>
              <a:ea typeface="標楷體" pitchFamily="65" charset="-120"/>
            </a:endParaRPr>
          </a:p>
          <a:p>
            <a:r>
              <a:rPr kumimoji="0" lang="zh-TW" altLang="en-US" sz="3600">
                <a:latin typeface="標楷體" pitchFamily="65" charset="-120"/>
                <a:ea typeface="標楷體" pitchFamily="65" charset="-120"/>
              </a:rPr>
              <a:t>熠熠星子編織絲綢被子覆蓋我的寒意和失眠。</a:t>
            </a:r>
          </a:p>
          <a:p>
            <a:endParaRPr kumimoji="0" lang="zh-TW" altLang="en-US" sz="36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矩形 1"/>
          <p:cNvSpPr>
            <a:spLocks noChangeArrowheads="1"/>
          </p:cNvSpPr>
          <p:nvPr/>
        </p:nvSpPr>
        <p:spPr bwMode="auto">
          <a:xfrm>
            <a:off x="1928813" y="5286375"/>
            <a:ext cx="66436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3200">
                <a:latin typeface="標楷體" pitchFamily="65" charset="-120"/>
                <a:ea typeface="標楷體" pitchFamily="65" charset="-120"/>
              </a:rPr>
              <a:t>聽見了說書人述說著我一生的故事</a:t>
            </a:r>
            <a:endParaRPr kumimoji="0" lang="en-US" altLang="zh-TW" sz="320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6627" name="矩形 2"/>
          <p:cNvSpPr>
            <a:spLocks noChangeArrowheads="1"/>
          </p:cNvSpPr>
          <p:nvPr/>
        </p:nvSpPr>
        <p:spPr bwMode="auto">
          <a:xfrm>
            <a:off x="214313" y="2714625"/>
            <a:ext cx="59293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3200">
                <a:latin typeface="標楷體" pitchFamily="65" charset="-120"/>
                <a:ea typeface="標楷體" pitchFamily="65" charset="-120"/>
              </a:rPr>
              <a:t>聽見了通知我前往下一站的鳴響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2"/>
          <p:cNvSpPr txBox="1">
            <a:spLocks/>
          </p:cNvSpPr>
          <p:nvPr/>
        </p:nvSpPr>
        <p:spPr>
          <a:xfrm>
            <a:off x="714375" y="285750"/>
            <a:ext cx="7429500" cy="12144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3200">
                <a:latin typeface="標楷體" pitchFamily="65" charset="-120"/>
                <a:ea typeface="標楷體" pitchFamily="65" charset="-120"/>
              </a:rPr>
              <a:t>1922</a:t>
            </a:r>
            <a:r>
              <a:rPr kumimoji="0" lang="zh-TW" altLang="en-US" sz="3200">
                <a:latin typeface="標楷體" pitchFamily="65" charset="-120"/>
                <a:ea typeface="標楷體" pitchFamily="65" charset="-120"/>
              </a:rPr>
              <a:t>年，從北方島嶼移居到了孔廟門前，守護著這城市的明清文化。</a:t>
            </a:r>
            <a:endParaRPr kumimoji="0" lang="en-US" altLang="zh-TW" sz="320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14375" y="5000625"/>
            <a:ext cx="7786688" cy="10668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spAutoFit/>
          </a:bodyPr>
          <a:lstStyle/>
          <a:p>
            <a:r>
              <a:rPr kumimoji="0" lang="zh-TW" altLang="en-US" sz="3200">
                <a:latin typeface="標楷體" pitchFamily="65" charset="-120"/>
                <a:ea typeface="標楷體" pitchFamily="65" charset="-120"/>
              </a:rPr>
              <a:t>如今卻已逝去，俯身看著寫著心思的你們，謝謝這座城市百年的相伴。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矩形 2"/>
          <p:cNvSpPr>
            <a:spLocks noChangeArrowheads="1"/>
          </p:cNvSpPr>
          <p:nvPr/>
        </p:nvSpPr>
        <p:spPr bwMode="auto">
          <a:xfrm>
            <a:off x="1000125" y="5572125"/>
            <a:ext cx="68532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4000">
                <a:latin typeface="標楷體" pitchFamily="65" charset="-120"/>
                <a:ea typeface="標楷體" pitchFamily="65" charset="-120"/>
              </a:rPr>
              <a:t>再見了，愛我的城市，</a:t>
            </a:r>
            <a:r>
              <a:rPr kumimoji="0" lang="zh-TW" altLang="en-US" sz="40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台南</a:t>
            </a:r>
            <a:r>
              <a:rPr kumimoji="0" lang="zh-TW" altLang="en-US" sz="4000">
                <a:latin typeface="標楷體" pitchFamily="65" charset="-120"/>
                <a:ea typeface="標楷體" pitchFamily="65" charset="-120"/>
              </a:rPr>
              <a:t>。</a:t>
            </a:r>
            <a:endParaRPr kumimoji="0" lang="en-US" altLang="zh-TW" sz="400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矩形 1"/>
          <p:cNvSpPr>
            <a:spLocks noChangeArrowheads="1"/>
          </p:cNvSpPr>
          <p:nvPr/>
        </p:nvSpPr>
        <p:spPr bwMode="auto">
          <a:xfrm>
            <a:off x="2500313" y="357188"/>
            <a:ext cx="41338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zh-TW" sz="4400" b="1">
                <a:latin typeface="Calibri" pitchFamily="34" charset="0"/>
              </a:rPr>
              <a:t>燕去也，紅隼來</a:t>
            </a:r>
            <a:endParaRPr kumimoji="0" lang="zh-TW" altLang="zh-TW" sz="4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7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214438" y="5572125"/>
            <a:ext cx="6715125" cy="10779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200" dirty="0">
                <a:latin typeface="標楷體" pitchFamily="65" charset="-120"/>
                <a:ea typeface="標楷體" pitchFamily="65" charset="-120"/>
              </a:rPr>
              <a:t>我有一張孔榕舊照片，照片中的他，</a:t>
            </a:r>
            <a:endParaRPr kumimoji="0" lang="en-US" altLang="zh-TW" sz="3200" dirty="0"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200" dirty="0">
                <a:latin typeface="標楷體" pitchFamily="65" charset="-120"/>
                <a:ea typeface="標楷體" pitchFamily="65" charset="-120"/>
              </a:rPr>
              <a:t>來台以三年，姿態勃勃，蓊蓊鬱鬱。</a:t>
            </a:r>
            <a:endParaRPr kumimoji="0" lang="en-US" altLang="zh-TW" sz="32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7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矩形 1"/>
          <p:cNvSpPr>
            <a:spLocks noChangeArrowheads="1"/>
          </p:cNvSpPr>
          <p:nvPr/>
        </p:nvSpPr>
        <p:spPr bwMode="auto">
          <a:xfrm>
            <a:off x="714375" y="5286375"/>
            <a:ext cx="75009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zh-TW" sz="36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「大門口種大木」，合成「</a:t>
            </a:r>
            <a:r>
              <a:rPr kumimoji="0" lang="zh-TW" altLang="zh-TW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困</a:t>
            </a:r>
            <a:r>
              <a:rPr kumimoji="0" lang="zh-TW" altLang="zh-TW" sz="36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」字，</a:t>
            </a:r>
            <a:endParaRPr kumimoji="0" lang="en-US" altLang="zh-TW" sz="360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kumimoji="0" lang="zh-TW" altLang="zh-TW" sz="36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這是日本人要困住漢文化的心思</a:t>
            </a:r>
            <a:r>
              <a:rPr kumimoji="0" lang="zh-TW" altLang="en-US" sz="36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kumimoji="0" lang="zh-TW" altLang="en-US" sz="36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42938" y="571500"/>
            <a:ext cx="2032000" cy="12001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7200" dirty="0">
                <a:solidFill>
                  <a:srgbClr val="FF0000"/>
                </a:solidFill>
                <a:latin typeface="+mn-ea"/>
                <a:ea typeface="+mn-ea"/>
              </a:rPr>
              <a:t>孔榕</a:t>
            </a:r>
            <a:endParaRPr kumimoji="0" lang="zh-TW" altLang="en-US" sz="7200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14339" name="文字方塊 2"/>
          <p:cNvSpPr txBox="1">
            <a:spLocks noChangeArrowheads="1"/>
          </p:cNvSpPr>
          <p:nvPr/>
        </p:nvSpPr>
        <p:spPr bwMode="auto">
          <a:xfrm>
            <a:off x="2786063" y="1643063"/>
            <a:ext cx="17859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400">
                <a:solidFill>
                  <a:srgbClr val="FF0000"/>
                </a:solidFill>
                <a:latin typeface="Calibri" pitchFamily="34" charset="0"/>
              </a:rPr>
              <a:t>王浩一</a:t>
            </a:r>
          </a:p>
        </p:txBody>
      </p:sp>
      <p:sp>
        <p:nvSpPr>
          <p:cNvPr id="5" name="矩形 4"/>
          <p:cNvSpPr/>
          <p:nvPr/>
        </p:nvSpPr>
        <p:spPr>
          <a:xfrm>
            <a:off x="6215063" y="4929188"/>
            <a:ext cx="2643187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200" b="1" dirty="0">
                <a:solidFill>
                  <a:srgbClr val="002060"/>
                </a:solidFill>
                <a:latin typeface="+mn-ea"/>
                <a:ea typeface="+mn-ea"/>
              </a:rPr>
              <a:t>簡報製作</a:t>
            </a:r>
            <a:endParaRPr kumimoji="0" lang="en-US" altLang="zh-TW" sz="3200" b="1" dirty="0">
              <a:solidFill>
                <a:srgbClr val="002060"/>
              </a:solidFill>
              <a:latin typeface="+mn-ea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200" b="1" dirty="0">
                <a:solidFill>
                  <a:srgbClr val="002060"/>
                </a:solidFill>
                <a:latin typeface="+mn-ea"/>
                <a:ea typeface="+mn-ea"/>
              </a:rPr>
              <a:t>老師</a:t>
            </a:r>
            <a:r>
              <a:rPr kumimoji="0" lang="en-US" altLang="zh-TW" sz="3200" b="1" dirty="0">
                <a:solidFill>
                  <a:srgbClr val="002060"/>
                </a:solidFill>
                <a:latin typeface="+mn-ea"/>
                <a:ea typeface="+mn-ea"/>
              </a:rPr>
              <a:t>:</a:t>
            </a:r>
            <a:r>
              <a:rPr kumimoji="0" lang="zh-TW" altLang="en-US" sz="3200" b="1" dirty="0">
                <a:solidFill>
                  <a:srgbClr val="002060"/>
                </a:solidFill>
                <a:latin typeface="+mn-ea"/>
                <a:ea typeface="+mn-ea"/>
              </a:rPr>
              <a:t> 楊雅琪    </a:t>
            </a:r>
            <a:endParaRPr kumimoji="0" lang="en-US" altLang="zh-TW" sz="3200" b="1" dirty="0">
              <a:solidFill>
                <a:srgbClr val="002060"/>
              </a:solidFill>
              <a:latin typeface="+mn-ea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200" b="1" dirty="0">
                <a:solidFill>
                  <a:srgbClr val="002060"/>
                </a:solidFill>
                <a:latin typeface="+mn-ea"/>
                <a:ea typeface="+mn-ea"/>
              </a:rPr>
              <a:t>助理</a:t>
            </a:r>
            <a:r>
              <a:rPr kumimoji="0" lang="en-US" altLang="zh-TW" sz="3200" b="1" dirty="0">
                <a:solidFill>
                  <a:srgbClr val="002060"/>
                </a:solidFill>
                <a:latin typeface="+mn-ea"/>
                <a:ea typeface="+mn-ea"/>
              </a:rPr>
              <a:t>:</a:t>
            </a:r>
            <a:r>
              <a:rPr kumimoji="0" lang="zh-TW" altLang="en-US" sz="3200" b="1" dirty="0">
                <a:solidFill>
                  <a:srgbClr val="002060"/>
                </a:solidFill>
                <a:latin typeface="+mn-ea"/>
                <a:ea typeface="+mn-ea"/>
              </a:rPr>
              <a:t> 顏惠君</a:t>
            </a:r>
            <a:endParaRPr kumimoji="0" lang="en-US" altLang="zh-TW" sz="3200" b="1" dirty="0">
              <a:solidFill>
                <a:srgbClr val="002060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圖片 3" descr="圖片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357188"/>
            <a:ext cx="4602163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圖片 4" descr="圖片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3" y="3429000"/>
            <a:ext cx="4730750" cy="331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矩形 1"/>
          <p:cNvSpPr>
            <a:spLocks noChangeArrowheads="1"/>
          </p:cNvSpPr>
          <p:nvPr/>
        </p:nvSpPr>
        <p:spPr bwMode="auto">
          <a:xfrm>
            <a:off x="142875" y="5000625"/>
            <a:ext cx="5400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zh-TW" sz="2800">
                <a:latin typeface="標楷體" pitchFamily="65" charset="-120"/>
                <a:ea typeface="標楷體" pitchFamily="65" charset="-120"/>
              </a:rPr>
              <a:t>成了台灣政治、文化、經濟中心</a:t>
            </a:r>
            <a:endParaRPr kumimoji="0" lang="zh-TW" altLang="en-US" sz="280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2772" name="矩形 2"/>
          <p:cNvSpPr>
            <a:spLocks noChangeArrowheads="1"/>
          </p:cNvSpPr>
          <p:nvPr/>
        </p:nvSpPr>
        <p:spPr bwMode="auto">
          <a:xfrm>
            <a:off x="4500563" y="1714500"/>
            <a:ext cx="44942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zh-TW" sz="2800">
                <a:latin typeface="標楷體" pitchFamily="65" charset="-120"/>
                <a:ea typeface="標楷體" pitchFamily="65" charset="-120"/>
              </a:rPr>
              <a:t>北台灣的台北已經取代台南</a:t>
            </a:r>
            <a:endParaRPr kumimoji="0" lang="zh-TW" altLang="en-US" sz="2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00063" y="5500688"/>
            <a:ext cx="8339137" cy="9461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kumimoji="0" lang="zh-TW" altLang="zh-TW" sz="2800">
                <a:latin typeface="標楷體" pitchFamily="65" charset="-120"/>
                <a:ea typeface="標楷體" pitchFamily="65" charset="-120"/>
              </a:rPr>
              <a:t>約三十年前，「善待古蹟」的觀念開始在台灣萌芽</a:t>
            </a:r>
            <a:r>
              <a:rPr kumimoji="0" lang="zh-TW" altLang="en-US" sz="2800">
                <a:latin typeface="標楷體" pitchFamily="65" charset="-120"/>
                <a:ea typeface="標楷體" pitchFamily="65" charset="-120"/>
              </a:rPr>
              <a:t>，</a:t>
            </a:r>
            <a:r>
              <a:rPr kumimoji="0" lang="zh-TW" altLang="zh-TW" sz="2800">
                <a:latin typeface="標楷體" pitchFamily="65" charset="-120"/>
                <a:ea typeface="標楷體" pitchFamily="65" charset="-120"/>
              </a:rPr>
              <a:t>台南大小歷史建築反而「僥倖」地留了下了</a:t>
            </a:r>
            <a:r>
              <a:rPr kumimoji="0" lang="zh-TW" altLang="en-US" sz="2800">
                <a:latin typeface="標楷體" pitchFamily="65" charset="-120"/>
                <a:ea typeface="標楷體" pitchFamily="65" charset="-120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7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矩形 1"/>
          <p:cNvSpPr>
            <a:spLocks noChangeArrowheads="1"/>
          </p:cNvSpPr>
          <p:nvPr/>
        </p:nvSpPr>
        <p:spPr bwMode="auto">
          <a:xfrm>
            <a:off x="431800" y="4929188"/>
            <a:ext cx="87122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zh-TW" sz="2800" b="1">
                <a:latin typeface="標楷體" pitchFamily="65" charset="-120"/>
                <a:ea typeface="標楷體" pitchFamily="65" charset="-120"/>
              </a:rPr>
              <a:t>一個城市如果沒有老房子，就沒有記憶，沒有古蹟，就沒有城市的歷史，台南舊城為台灣保留了這些。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68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57250" y="6000750"/>
            <a:ext cx="7366000" cy="5238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孔廟這株風水樹，成了英雄，這是我的解讀。</a:t>
            </a:r>
            <a:endParaRPr kumimoji="0" lang="zh-TW" altLang="zh-TW" sz="28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矩形 1"/>
          <p:cNvSpPr>
            <a:spLocks noChangeArrowheads="1"/>
          </p:cNvSpPr>
          <p:nvPr/>
        </p:nvSpPr>
        <p:spPr bwMode="auto">
          <a:xfrm>
            <a:off x="3357563" y="571500"/>
            <a:ext cx="5786437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zh-TW" altLang="zh-TW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前有千萬年，後有千萬年；</a:t>
            </a:r>
          </a:p>
          <a:p>
            <a:pPr>
              <a:lnSpc>
                <a:spcPct val="150000"/>
              </a:lnSpc>
            </a:pPr>
            <a:r>
              <a:rPr kumimoji="0" lang="zh-TW" altLang="zh-TW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中間一百年，謝謝你相陪。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文字方塊 1"/>
          <p:cNvSpPr txBox="1">
            <a:spLocks noChangeArrowheads="1"/>
          </p:cNvSpPr>
          <p:nvPr/>
        </p:nvSpPr>
        <p:spPr bwMode="auto">
          <a:xfrm>
            <a:off x="1655763" y="2155825"/>
            <a:ext cx="58324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4800">
                <a:latin typeface="標楷體" pitchFamily="65" charset="-120"/>
                <a:ea typeface="標楷體" pitchFamily="65" charset="-120"/>
              </a:rPr>
              <a:t>你心中的城市歷史？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文字方塊 3"/>
          <p:cNvSpPr txBox="1">
            <a:spLocks noChangeArrowheads="1"/>
          </p:cNvSpPr>
          <p:nvPr/>
        </p:nvSpPr>
        <p:spPr bwMode="auto">
          <a:xfrm>
            <a:off x="642938" y="571500"/>
            <a:ext cx="27146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4800">
                <a:latin typeface="微軟正黑體"/>
                <a:ea typeface="微軟正黑體"/>
                <a:cs typeface="微軟正黑體"/>
              </a:rPr>
              <a:t>參考文獻</a:t>
            </a:r>
          </a:p>
        </p:txBody>
      </p:sp>
      <p:sp>
        <p:nvSpPr>
          <p:cNvPr id="38915" name="文字方塊 4"/>
          <p:cNvSpPr txBox="1">
            <a:spLocks noChangeArrowheads="1"/>
          </p:cNvSpPr>
          <p:nvPr/>
        </p:nvSpPr>
        <p:spPr bwMode="auto">
          <a:xfrm>
            <a:off x="642938" y="2500313"/>
            <a:ext cx="8072437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kumimoji="0" lang="zh-TW" altLang="en-US" sz="3200">
                <a:latin typeface="微軟正黑體"/>
                <a:ea typeface="微軟正黑體"/>
                <a:cs typeface="微軟正黑體"/>
              </a:rPr>
              <a:t>作者介紹：</a:t>
            </a:r>
            <a:r>
              <a:rPr kumimoji="0" lang="zh-TW" altLang="en-US" sz="3200">
                <a:latin typeface="Calibri" pitchFamily="34" charset="0"/>
              </a:rPr>
              <a:t>心靈工坊</a:t>
            </a:r>
            <a:endParaRPr kumimoji="0" lang="en-US" altLang="zh-TW" sz="3200">
              <a:latin typeface="Calibri" pitchFamily="34" charset="0"/>
            </a:endParaRPr>
          </a:p>
          <a:p>
            <a:endParaRPr kumimoji="0" lang="en-US" altLang="zh-TW" sz="3200">
              <a:latin typeface="Calibri" pitchFamily="34" charset="0"/>
            </a:endParaRPr>
          </a:p>
          <a:p>
            <a:r>
              <a:rPr kumimoji="0" lang="en-US" altLang="zh-TW" sz="2000">
                <a:latin typeface="Calibri" pitchFamily="34" charset="0"/>
                <a:hlinkClick r:id="rId3"/>
              </a:rPr>
              <a:t>http://www.psygarden.com.tw/writer.php?func=author&amp;authorid=MjAwNzA2MTExMjA4NDU</a:t>
            </a:r>
            <a:r>
              <a:rPr kumimoji="0" lang="en-US" altLang="zh-TW" sz="2000">
                <a:latin typeface="Calibri" pitchFamily="34" charset="0"/>
              </a:rPr>
              <a:t>=</a:t>
            </a:r>
          </a:p>
          <a:p>
            <a:endParaRPr kumimoji="0" lang="en-US" altLang="zh-TW" sz="2000">
              <a:latin typeface="微軟正黑體"/>
              <a:ea typeface="微軟正黑體"/>
              <a:cs typeface="微軟正黑體"/>
            </a:endParaRPr>
          </a:p>
          <a:p>
            <a:endParaRPr kumimoji="0" lang="en-US" altLang="zh-TW" sz="3200">
              <a:latin typeface="微軟正黑體"/>
              <a:ea typeface="微軟正黑體"/>
              <a:cs typeface="微軟正黑體"/>
            </a:endParaRPr>
          </a:p>
          <a:p>
            <a:endParaRPr kumimoji="0" lang="en-US" altLang="zh-TW" sz="2800">
              <a:latin typeface="微軟正黑體"/>
              <a:ea typeface="微軟正黑體"/>
              <a:cs typeface="微軟正黑體"/>
            </a:endParaRPr>
          </a:p>
          <a:p>
            <a:pPr>
              <a:buFont typeface="Wingdings" pitchFamily="2" charset="2"/>
              <a:buChar char="l"/>
            </a:pPr>
            <a:endParaRPr kumimoji="0" lang="zh-TW" altLang="en-US" sz="3200">
              <a:latin typeface="微軟正黑體"/>
              <a:ea typeface="微軟正黑體"/>
              <a:cs typeface="微軟正黑體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2A-Aauthor.JPG"/>
          <p:cNvPicPr>
            <a:picLocks noChangeAspect="1"/>
          </p:cNvPicPr>
          <p:nvPr/>
        </p:nvPicPr>
        <p:blipFill>
          <a:blip r:embed="rId2"/>
          <a:srcRect l="46094"/>
          <a:stretch>
            <a:fillRect/>
          </a:stretch>
        </p:blipFill>
        <p:spPr>
          <a:xfrm>
            <a:off x="3887808" y="295853"/>
            <a:ext cx="5143504" cy="6344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文字方塊 3"/>
          <p:cNvSpPr txBox="1"/>
          <p:nvPr/>
        </p:nvSpPr>
        <p:spPr>
          <a:xfrm>
            <a:off x="1000125" y="714375"/>
            <a:ext cx="1928813" cy="7080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000" dirty="0">
                <a:latin typeface="+mn-lt"/>
                <a:ea typeface="+mn-ea"/>
              </a:rPr>
              <a:t>王浩一</a:t>
            </a:r>
            <a:endParaRPr kumimoji="0" lang="zh-TW" altLang="en-US" sz="4000" dirty="0">
              <a:latin typeface="+mn-lt"/>
              <a:ea typeface="+mn-ea"/>
            </a:endParaRPr>
          </a:p>
        </p:txBody>
      </p:sp>
      <p:sp>
        <p:nvSpPr>
          <p:cNvPr id="15363" name="矩形 4"/>
          <p:cNvSpPr>
            <a:spLocks noChangeArrowheads="1"/>
          </p:cNvSpPr>
          <p:nvPr/>
        </p:nvSpPr>
        <p:spPr bwMode="auto">
          <a:xfrm>
            <a:off x="214313" y="2928938"/>
            <a:ext cx="37147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kumimoji="0" lang="zh-TW" altLang="en-US" sz="2800">
                <a:latin typeface="標楷體" pitchFamily="65" charset="-120"/>
                <a:ea typeface="標楷體" pitchFamily="65" charset="-120"/>
              </a:rPr>
              <a:t> 在台南念大學，</a:t>
            </a:r>
            <a:endParaRPr kumimoji="0" lang="en-US" altLang="zh-TW" sz="2800">
              <a:latin typeface="標楷體" pitchFamily="65" charset="-120"/>
              <a:ea typeface="標楷體" pitchFamily="65" charset="-120"/>
            </a:endParaRPr>
          </a:p>
          <a:p>
            <a:r>
              <a:rPr kumimoji="0" lang="zh-TW" altLang="en-US" sz="2800">
                <a:latin typeface="標楷體" pitchFamily="65" charset="-120"/>
                <a:ea typeface="標楷體" pitchFamily="65" charset="-120"/>
              </a:rPr>
              <a:t>  從此愛上古都府城。</a:t>
            </a:r>
          </a:p>
        </p:txBody>
      </p:sp>
      <p:sp>
        <p:nvSpPr>
          <p:cNvPr id="15364" name="矩形 5"/>
          <p:cNvSpPr>
            <a:spLocks noChangeArrowheads="1"/>
          </p:cNvSpPr>
          <p:nvPr/>
        </p:nvSpPr>
        <p:spPr bwMode="auto">
          <a:xfrm>
            <a:off x="214313" y="1928813"/>
            <a:ext cx="24272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kumimoji="0" lang="zh-TW" altLang="en-US" sz="2800">
                <a:latin typeface="標楷體" pitchFamily="65" charset="-120"/>
                <a:ea typeface="標楷體" pitchFamily="65" charset="-120"/>
              </a:rPr>
              <a:t> 出生於南投</a:t>
            </a:r>
          </a:p>
        </p:txBody>
      </p:sp>
      <p:sp>
        <p:nvSpPr>
          <p:cNvPr id="15365" name="矩形 6"/>
          <p:cNvSpPr>
            <a:spLocks noChangeArrowheads="1"/>
          </p:cNvSpPr>
          <p:nvPr/>
        </p:nvSpPr>
        <p:spPr bwMode="auto">
          <a:xfrm>
            <a:off x="142875" y="4357688"/>
            <a:ext cx="41433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kumimoji="0" lang="zh-TW" altLang="en-US" sz="2800">
                <a:latin typeface="標楷體" pitchFamily="65" charset="-120"/>
                <a:ea typeface="標楷體" pitchFamily="65" charset="-120"/>
              </a:rPr>
              <a:t> 現任台南市珍貴樹木</a:t>
            </a:r>
            <a:endParaRPr kumimoji="0" lang="en-US" altLang="zh-TW" sz="2800">
              <a:latin typeface="標楷體" pitchFamily="65" charset="-120"/>
              <a:ea typeface="標楷體" pitchFamily="65" charset="-120"/>
            </a:endParaRPr>
          </a:p>
          <a:p>
            <a:r>
              <a:rPr kumimoji="0" lang="zh-TW" altLang="en-US" sz="2800">
                <a:latin typeface="標楷體" pitchFamily="65" charset="-120"/>
                <a:ea typeface="標楷體" pitchFamily="65" charset="-120"/>
              </a:rPr>
              <a:t>  保護委員會之委員</a:t>
            </a:r>
            <a:endParaRPr kumimoji="0" lang="en-US" altLang="zh-TW" sz="280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366" name="矩形 7"/>
          <p:cNvSpPr>
            <a:spLocks noChangeArrowheads="1"/>
          </p:cNvSpPr>
          <p:nvPr/>
        </p:nvSpPr>
        <p:spPr bwMode="auto">
          <a:xfrm>
            <a:off x="214313" y="5786438"/>
            <a:ext cx="4581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kumimoji="0" lang="zh-TW" altLang="en-US" sz="2800">
                <a:latin typeface="標楷體" pitchFamily="65" charset="-120"/>
                <a:ea typeface="標楷體" pitchFamily="65" charset="-120"/>
              </a:rPr>
              <a:t> 常戲稱自己是文藝老青年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633736004368370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2000250"/>
            <a:ext cx="1785938" cy="2428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文字方塊 2"/>
          <p:cNvSpPr txBox="1"/>
          <p:nvPr/>
        </p:nvSpPr>
        <p:spPr>
          <a:xfrm>
            <a:off x="500063" y="4786313"/>
            <a:ext cx="107156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400" dirty="0">
                <a:latin typeface="+mn-ea"/>
                <a:ea typeface="+mn-ea"/>
              </a:rPr>
              <a:t>(2007)</a:t>
            </a:r>
            <a:endParaRPr kumimoji="0" lang="en-US" altLang="zh-TW" sz="2400" dirty="0">
              <a:latin typeface="+mn-ea"/>
              <a:ea typeface="+mn-ea"/>
            </a:endParaRPr>
          </a:p>
        </p:txBody>
      </p:sp>
      <p:pic>
        <p:nvPicPr>
          <p:cNvPr id="4" name="圖片 3" descr="MjAxMDA2MjUxNjAxNTc=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2786063"/>
            <a:ext cx="2092325" cy="243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文字方塊 5"/>
          <p:cNvSpPr txBox="1"/>
          <p:nvPr/>
        </p:nvSpPr>
        <p:spPr>
          <a:xfrm>
            <a:off x="2928938" y="5429250"/>
            <a:ext cx="107156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400" dirty="0">
                <a:latin typeface="+mn-ea"/>
                <a:ea typeface="+mn-ea"/>
              </a:rPr>
              <a:t>(2008)</a:t>
            </a:r>
            <a:endParaRPr kumimoji="0" lang="en-US" altLang="zh-TW" sz="2400" dirty="0">
              <a:latin typeface="+mn-ea"/>
              <a:ea typeface="+mn-ea"/>
            </a:endParaRPr>
          </a:p>
        </p:txBody>
      </p:sp>
      <p:pic>
        <p:nvPicPr>
          <p:cNvPr id="7" name="圖片 6" descr="MjAwODEyMDMxNTQzMjI=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3" y="1428750"/>
            <a:ext cx="1857375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文字方塊 7"/>
          <p:cNvSpPr txBox="1"/>
          <p:nvPr/>
        </p:nvSpPr>
        <p:spPr>
          <a:xfrm>
            <a:off x="5357813" y="3857625"/>
            <a:ext cx="107156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400" dirty="0">
                <a:latin typeface="+mn-ea"/>
                <a:ea typeface="+mn-ea"/>
              </a:rPr>
              <a:t>(2010)</a:t>
            </a:r>
            <a:endParaRPr kumimoji="0" lang="en-US" altLang="zh-TW" sz="2400" dirty="0">
              <a:latin typeface="+mn-ea"/>
              <a:ea typeface="+mn-ea"/>
            </a:endParaRPr>
          </a:p>
        </p:txBody>
      </p:sp>
      <p:pic>
        <p:nvPicPr>
          <p:cNvPr id="9" name="圖片 8" descr="18b53ac6-7eca-4ec8-8795-e85df1ba407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2313" y="2071688"/>
            <a:ext cx="1804987" cy="2457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文字方塊 9"/>
          <p:cNvSpPr txBox="1"/>
          <p:nvPr/>
        </p:nvSpPr>
        <p:spPr>
          <a:xfrm>
            <a:off x="7643813" y="4714875"/>
            <a:ext cx="107156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400" dirty="0">
                <a:latin typeface="+mn-ea"/>
                <a:ea typeface="+mn-ea"/>
              </a:rPr>
              <a:t>(2011)</a:t>
            </a:r>
            <a:endParaRPr kumimoji="0" lang="en-US" altLang="zh-TW" sz="2400" dirty="0">
              <a:latin typeface="+mn-ea"/>
              <a:ea typeface="+mn-ea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571500" y="357188"/>
            <a:ext cx="1571625" cy="83026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800" dirty="0">
                <a:latin typeface="+mn-lt"/>
                <a:ea typeface="+mn-ea"/>
              </a:rPr>
              <a:t>作品</a:t>
            </a:r>
            <a:endParaRPr kumimoji="0" lang="zh-TW" altLang="en-US" sz="4800" dirty="0"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文字方塊 1"/>
          <p:cNvSpPr txBox="1">
            <a:spLocks noChangeArrowheads="1"/>
          </p:cNvSpPr>
          <p:nvPr/>
        </p:nvSpPr>
        <p:spPr bwMode="auto">
          <a:xfrm>
            <a:off x="1892300" y="2921000"/>
            <a:ext cx="55594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6000">
                <a:latin typeface="標楷體" pitchFamily="65" charset="-120"/>
                <a:ea typeface="標楷體" pitchFamily="65" charset="-120"/>
              </a:rPr>
              <a:t>你眼中的台南？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線單箭頭接點 7"/>
          <p:cNvCxnSpPr>
            <a:cxnSpLocks noChangeShapeType="1"/>
          </p:cNvCxnSpPr>
          <p:nvPr/>
        </p:nvCxnSpPr>
        <p:spPr bwMode="auto">
          <a:xfrm>
            <a:off x="714375" y="3214688"/>
            <a:ext cx="7929563" cy="1587"/>
          </a:xfrm>
          <a:prstGeom prst="straightConnector1">
            <a:avLst/>
          </a:prstGeom>
          <a:noFill/>
          <a:ln w="25400" algn="ctr">
            <a:solidFill>
              <a:schemeClr val="accent2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4" name="直線接點 13"/>
          <p:cNvCxnSpPr>
            <a:cxnSpLocks noChangeShapeType="1"/>
          </p:cNvCxnSpPr>
          <p:nvPr/>
        </p:nvCxnSpPr>
        <p:spPr bwMode="auto">
          <a:xfrm rot="5400000">
            <a:off x="286544" y="3142456"/>
            <a:ext cx="1143000" cy="1588"/>
          </a:xfrm>
          <a:prstGeom prst="line">
            <a:avLst/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18436" name="文字方塊 15"/>
          <p:cNvSpPr txBox="1">
            <a:spLocks noChangeArrowheads="1"/>
          </p:cNvSpPr>
          <p:nvPr/>
        </p:nvSpPr>
        <p:spPr bwMode="auto">
          <a:xfrm>
            <a:off x="357188" y="1500188"/>
            <a:ext cx="10001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2800" b="1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1922</a:t>
            </a:r>
            <a:endParaRPr kumimoji="0" lang="zh-TW" altLang="en-US" sz="2800" b="1">
              <a:solidFill>
                <a:schemeClr val="accent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8437" name="文字方塊 16"/>
          <p:cNvSpPr txBox="1">
            <a:spLocks noChangeArrowheads="1"/>
          </p:cNvSpPr>
          <p:nvPr/>
        </p:nvSpPr>
        <p:spPr bwMode="auto">
          <a:xfrm>
            <a:off x="214313" y="3857625"/>
            <a:ext cx="1285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400" b="1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鹿兒島</a:t>
            </a:r>
          </a:p>
        </p:txBody>
      </p:sp>
      <p:cxnSp>
        <p:nvCxnSpPr>
          <p:cNvPr id="19" name="直線單箭頭接點 18"/>
          <p:cNvCxnSpPr/>
          <p:nvPr/>
        </p:nvCxnSpPr>
        <p:spPr>
          <a:xfrm rot="5400000">
            <a:off x="572294" y="4642644"/>
            <a:ext cx="428625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439" name="文字方塊 20"/>
          <p:cNvSpPr txBox="1">
            <a:spLocks noChangeArrowheads="1"/>
          </p:cNvSpPr>
          <p:nvPr/>
        </p:nvSpPr>
        <p:spPr bwMode="auto">
          <a:xfrm>
            <a:off x="428625" y="5000625"/>
            <a:ext cx="8572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400" b="1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台南</a:t>
            </a:r>
            <a:endParaRPr kumimoji="0" lang="en-US" altLang="zh-TW" sz="2400" b="1">
              <a:solidFill>
                <a:schemeClr val="accent2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kumimoji="0" lang="zh-TW" altLang="en-US" sz="2400" b="1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孔廟</a:t>
            </a:r>
          </a:p>
        </p:txBody>
      </p:sp>
      <p:cxnSp>
        <p:nvCxnSpPr>
          <p:cNvPr id="22" name="直線接點 21"/>
          <p:cNvCxnSpPr>
            <a:cxnSpLocks noChangeShapeType="1"/>
          </p:cNvCxnSpPr>
          <p:nvPr/>
        </p:nvCxnSpPr>
        <p:spPr bwMode="auto">
          <a:xfrm rot="5400000">
            <a:off x="1358107" y="3356769"/>
            <a:ext cx="1143000" cy="1587"/>
          </a:xfrm>
          <a:prstGeom prst="line">
            <a:avLst/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23" name="直線接點 22"/>
          <p:cNvCxnSpPr>
            <a:cxnSpLocks noChangeShapeType="1"/>
          </p:cNvCxnSpPr>
          <p:nvPr/>
        </p:nvCxnSpPr>
        <p:spPr bwMode="auto">
          <a:xfrm rot="5400000">
            <a:off x="2501107" y="3142456"/>
            <a:ext cx="1143000" cy="1587"/>
          </a:xfrm>
          <a:prstGeom prst="line">
            <a:avLst/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24" name="直線接點 23"/>
          <p:cNvCxnSpPr>
            <a:cxnSpLocks noChangeShapeType="1"/>
          </p:cNvCxnSpPr>
          <p:nvPr/>
        </p:nvCxnSpPr>
        <p:spPr bwMode="auto">
          <a:xfrm rot="5400000">
            <a:off x="3501232" y="3428206"/>
            <a:ext cx="1143000" cy="1587"/>
          </a:xfrm>
          <a:prstGeom prst="line">
            <a:avLst/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25" name="直線接點 24"/>
          <p:cNvCxnSpPr>
            <a:cxnSpLocks noChangeShapeType="1"/>
          </p:cNvCxnSpPr>
          <p:nvPr/>
        </p:nvCxnSpPr>
        <p:spPr bwMode="auto">
          <a:xfrm rot="5400000">
            <a:off x="4577557" y="3136106"/>
            <a:ext cx="1143000" cy="1587"/>
          </a:xfrm>
          <a:prstGeom prst="line">
            <a:avLst/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26" name="直線接點 25"/>
          <p:cNvCxnSpPr>
            <a:cxnSpLocks noChangeShapeType="1"/>
          </p:cNvCxnSpPr>
          <p:nvPr/>
        </p:nvCxnSpPr>
        <p:spPr bwMode="auto">
          <a:xfrm rot="5400000">
            <a:off x="5572919" y="3356769"/>
            <a:ext cx="1143000" cy="1588"/>
          </a:xfrm>
          <a:prstGeom prst="line">
            <a:avLst/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27" name="直線接點 26"/>
          <p:cNvCxnSpPr>
            <a:cxnSpLocks noChangeShapeType="1"/>
          </p:cNvCxnSpPr>
          <p:nvPr/>
        </p:nvCxnSpPr>
        <p:spPr bwMode="auto">
          <a:xfrm rot="5400000">
            <a:off x="6644482" y="3142456"/>
            <a:ext cx="1143000" cy="1587"/>
          </a:xfrm>
          <a:prstGeom prst="line">
            <a:avLst/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18446" name="文字方塊 28"/>
          <p:cNvSpPr txBox="1">
            <a:spLocks noChangeArrowheads="1"/>
          </p:cNvSpPr>
          <p:nvPr/>
        </p:nvSpPr>
        <p:spPr bwMode="auto">
          <a:xfrm>
            <a:off x="1647825" y="4071938"/>
            <a:ext cx="54927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kumimoji="0" lang="zh-TW" altLang="en-US" sz="2400" b="1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覆土儀式</a:t>
            </a:r>
          </a:p>
        </p:txBody>
      </p:sp>
      <p:cxnSp>
        <p:nvCxnSpPr>
          <p:cNvPr id="31" name="直線接點 30"/>
          <p:cNvCxnSpPr>
            <a:cxnSpLocks noChangeShapeType="1"/>
          </p:cNvCxnSpPr>
          <p:nvPr/>
        </p:nvCxnSpPr>
        <p:spPr bwMode="auto">
          <a:xfrm rot="5400000">
            <a:off x="1286669" y="4499769"/>
            <a:ext cx="1214438" cy="501650"/>
          </a:xfrm>
          <a:prstGeom prst="line">
            <a:avLst/>
          </a:prstGeom>
          <a:noFill/>
          <a:ln w="25400" algn="ctr">
            <a:solidFill>
              <a:schemeClr val="tx2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35" name="直線接點 34"/>
          <p:cNvCxnSpPr>
            <a:cxnSpLocks noChangeShapeType="1"/>
          </p:cNvCxnSpPr>
          <p:nvPr/>
        </p:nvCxnSpPr>
        <p:spPr bwMode="auto">
          <a:xfrm rot="16200000" flipH="1">
            <a:off x="1349375" y="4492625"/>
            <a:ext cx="1208088" cy="522288"/>
          </a:xfrm>
          <a:prstGeom prst="line">
            <a:avLst/>
          </a:prstGeom>
          <a:noFill/>
          <a:ln w="25400" algn="ctr">
            <a:solidFill>
              <a:srgbClr val="00008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18449" name="文字方塊 37"/>
          <p:cNvSpPr txBox="1">
            <a:spLocks noChangeArrowheads="1"/>
          </p:cNvSpPr>
          <p:nvPr/>
        </p:nvSpPr>
        <p:spPr bwMode="auto">
          <a:xfrm>
            <a:off x="2571750" y="1500188"/>
            <a:ext cx="10001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2800" b="1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2008</a:t>
            </a:r>
            <a:endParaRPr kumimoji="0" lang="zh-TW" altLang="en-US" sz="2800" b="1">
              <a:solidFill>
                <a:schemeClr val="accent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8450" name="文字方塊 38"/>
          <p:cNvSpPr txBox="1">
            <a:spLocks noChangeArrowheads="1"/>
          </p:cNvSpPr>
          <p:nvPr/>
        </p:nvSpPr>
        <p:spPr bwMode="auto">
          <a:xfrm>
            <a:off x="1357313" y="2000250"/>
            <a:ext cx="10001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2800" b="1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1923</a:t>
            </a:r>
            <a:endParaRPr kumimoji="0" lang="zh-TW" altLang="en-US" sz="2800" b="1">
              <a:solidFill>
                <a:schemeClr val="accent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8451" name="文字方塊 39"/>
          <p:cNvSpPr txBox="1">
            <a:spLocks noChangeArrowheads="1"/>
          </p:cNvSpPr>
          <p:nvPr/>
        </p:nvSpPr>
        <p:spPr bwMode="auto">
          <a:xfrm>
            <a:off x="3571875" y="2000250"/>
            <a:ext cx="10001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2800" b="1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2009</a:t>
            </a:r>
            <a:endParaRPr kumimoji="0" lang="zh-TW" altLang="en-US" sz="2800" b="1">
              <a:solidFill>
                <a:schemeClr val="accent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8452" name="文字方塊 40"/>
          <p:cNvSpPr txBox="1">
            <a:spLocks noChangeArrowheads="1"/>
          </p:cNvSpPr>
          <p:nvPr/>
        </p:nvSpPr>
        <p:spPr bwMode="auto">
          <a:xfrm>
            <a:off x="4643438" y="1500188"/>
            <a:ext cx="10001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2800" b="1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2010</a:t>
            </a:r>
            <a:endParaRPr kumimoji="0" lang="zh-TW" altLang="en-US" sz="2800" b="1">
              <a:solidFill>
                <a:schemeClr val="accent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8453" name="文字方塊 41"/>
          <p:cNvSpPr txBox="1">
            <a:spLocks noChangeArrowheads="1"/>
          </p:cNvSpPr>
          <p:nvPr/>
        </p:nvSpPr>
        <p:spPr bwMode="auto">
          <a:xfrm>
            <a:off x="5715000" y="2000250"/>
            <a:ext cx="10001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2800" b="1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2011</a:t>
            </a:r>
            <a:endParaRPr kumimoji="0" lang="zh-TW" altLang="en-US" sz="2800" b="1">
              <a:solidFill>
                <a:schemeClr val="accent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8454" name="文字方塊 42"/>
          <p:cNvSpPr txBox="1">
            <a:spLocks noChangeArrowheads="1"/>
          </p:cNvSpPr>
          <p:nvPr/>
        </p:nvSpPr>
        <p:spPr bwMode="auto">
          <a:xfrm>
            <a:off x="6715125" y="1500188"/>
            <a:ext cx="10001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2800" b="1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2012</a:t>
            </a:r>
            <a:endParaRPr kumimoji="0" lang="zh-TW" altLang="en-US" sz="2800" b="1">
              <a:solidFill>
                <a:schemeClr val="accent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8455" name="文字方塊 43"/>
          <p:cNvSpPr txBox="1">
            <a:spLocks noChangeArrowheads="1"/>
          </p:cNvSpPr>
          <p:nvPr/>
        </p:nvSpPr>
        <p:spPr bwMode="auto">
          <a:xfrm>
            <a:off x="7715250" y="2000250"/>
            <a:ext cx="10001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2800" b="1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2013</a:t>
            </a:r>
            <a:endParaRPr kumimoji="0" lang="zh-TW" altLang="en-US" sz="2800" b="1">
              <a:solidFill>
                <a:schemeClr val="accent2"/>
              </a:solidFill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47" name="直線接點 46"/>
          <p:cNvCxnSpPr>
            <a:cxnSpLocks noChangeShapeType="1"/>
          </p:cNvCxnSpPr>
          <p:nvPr/>
        </p:nvCxnSpPr>
        <p:spPr bwMode="auto">
          <a:xfrm rot="5400000">
            <a:off x="7573169" y="3356769"/>
            <a:ext cx="1143000" cy="1588"/>
          </a:xfrm>
          <a:prstGeom prst="line">
            <a:avLst/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18457" name="文字方塊 47"/>
          <p:cNvSpPr txBox="1">
            <a:spLocks noChangeArrowheads="1"/>
          </p:cNvSpPr>
          <p:nvPr/>
        </p:nvSpPr>
        <p:spPr bwMode="auto">
          <a:xfrm>
            <a:off x="2790825" y="4071938"/>
            <a:ext cx="5492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kumimoji="0" lang="zh-TW" altLang="en-US" sz="2400" b="1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染得褐根菌</a:t>
            </a:r>
          </a:p>
        </p:txBody>
      </p:sp>
      <p:sp>
        <p:nvSpPr>
          <p:cNvPr id="18458" name="文字方塊 48"/>
          <p:cNvSpPr txBox="1">
            <a:spLocks noChangeArrowheads="1"/>
          </p:cNvSpPr>
          <p:nvPr/>
        </p:nvSpPr>
        <p:spPr bwMode="auto">
          <a:xfrm>
            <a:off x="3862388" y="4214813"/>
            <a:ext cx="5492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kumimoji="0" lang="zh-TW" altLang="en-US" sz="2400" b="1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醫治搶救無效</a:t>
            </a:r>
          </a:p>
        </p:txBody>
      </p:sp>
      <p:sp>
        <p:nvSpPr>
          <p:cNvPr id="18459" name="文字方塊 49"/>
          <p:cNvSpPr txBox="1">
            <a:spLocks noChangeArrowheads="1"/>
          </p:cNvSpPr>
          <p:nvPr/>
        </p:nvSpPr>
        <p:spPr bwMode="auto">
          <a:xfrm>
            <a:off x="4862513" y="4000500"/>
            <a:ext cx="5492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kumimoji="0" lang="zh-TW" altLang="en-US" sz="2400" b="1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集氣祝福</a:t>
            </a:r>
          </a:p>
        </p:txBody>
      </p:sp>
      <p:sp>
        <p:nvSpPr>
          <p:cNvPr id="18460" name="文字方塊 50"/>
          <p:cNvSpPr txBox="1">
            <a:spLocks noChangeArrowheads="1"/>
          </p:cNvSpPr>
          <p:nvPr/>
        </p:nvSpPr>
        <p:spPr bwMode="auto">
          <a:xfrm>
            <a:off x="5862638" y="4071938"/>
            <a:ext cx="5492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kumimoji="0" lang="zh-TW" altLang="en-US" sz="2400" b="1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陸續鋸截乾枯樹幹</a:t>
            </a:r>
          </a:p>
        </p:txBody>
      </p:sp>
      <p:sp>
        <p:nvSpPr>
          <p:cNvPr id="18461" name="文字方塊 51"/>
          <p:cNvSpPr txBox="1">
            <a:spLocks noChangeArrowheads="1"/>
          </p:cNvSpPr>
          <p:nvPr/>
        </p:nvSpPr>
        <p:spPr bwMode="auto">
          <a:xfrm>
            <a:off x="6934200" y="4071938"/>
            <a:ext cx="5492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kumimoji="0" lang="zh-TW" altLang="en-US" sz="2400" b="1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僅剩主幹</a:t>
            </a:r>
          </a:p>
        </p:txBody>
      </p:sp>
      <p:sp>
        <p:nvSpPr>
          <p:cNvPr id="18462" name="文字方塊 52"/>
          <p:cNvSpPr txBox="1">
            <a:spLocks noChangeArrowheads="1"/>
          </p:cNvSpPr>
          <p:nvPr/>
        </p:nvSpPr>
        <p:spPr bwMode="auto">
          <a:xfrm>
            <a:off x="7862888" y="4143375"/>
            <a:ext cx="5492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kumimoji="0" lang="zh-TW" altLang="en-US" sz="2400" b="1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潭美颱風前夕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25.jp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214290"/>
            <a:ext cx="7429552" cy="55721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458" name="矩形 7"/>
          <p:cNvSpPr>
            <a:spLocks noChangeArrowheads="1"/>
          </p:cNvSpPr>
          <p:nvPr/>
        </p:nvSpPr>
        <p:spPr bwMode="auto">
          <a:xfrm>
            <a:off x="1071563" y="5929313"/>
            <a:ext cx="66436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>
                <a:latin typeface="Calibri" pitchFamily="34" charset="0"/>
                <a:hlinkClick r:id="rId2"/>
              </a:rPr>
              <a:t>https://www.youtube.com/watch?v=ZSf7Q4zBdSo#action=share</a:t>
            </a:r>
            <a:endParaRPr kumimoji="0" lang="en-US" altLang="zh-TW">
              <a:latin typeface="Calibri" pitchFamily="34" charset="0"/>
            </a:endParaRPr>
          </a:p>
          <a:p>
            <a:endParaRPr kumimoji="0" lang="zh-TW" alt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圓角矩形 7"/>
          <p:cNvSpPr/>
          <p:nvPr/>
        </p:nvSpPr>
        <p:spPr>
          <a:xfrm>
            <a:off x="7715250" y="0"/>
            <a:ext cx="857250" cy="66690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642938" y="571500"/>
            <a:ext cx="1000125" cy="57864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pic>
        <p:nvPicPr>
          <p:cNvPr id="20483" name="圖片 1" descr="9556237564_779ae68a7b_b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25" y="214313"/>
            <a:ext cx="485775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文字方塊 2"/>
          <p:cNvSpPr txBox="1">
            <a:spLocks noChangeArrowheads="1"/>
          </p:cNvSpPr>
          <p:nvPr/>
        </p:nvSpPr>
        <p:spPr bwMode="auto">
          <a:xfrm>
            <a:off x="7829550" y="260350"/>
            <a:ext cx="671513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kumimoji="0" lang="zh-TW" altLang="en-US" sz="3200">
                <a:latin typeface="標楷體" pitchFamily="65" charset="-120"/>
                <a:ea typeface="標楷體" pitchFamily="65" charset="-120"/>
              </a:rPr>
              <a:t>可是老樹幹枯燥許久，木質乾硬。</a:t>
            </a:r>
          </a:p>
        </p:txBody>
      </p:sp>
      <p:sp>
        <p:nvSpPr>
          <p:cNvPr id="20485" name="矩形 3"/>
          <p:cNvSpPr>
            <a:spLocks noChangeArrowheads="1"/>
          </p:cNvSpPr>
          <p:nvPr/>
        </p:nvSpPr>
        <p:spPr bwMode="auto">
          <a:xfrm>
            <a:off x="720725" y="642938"/>
            <a:ext cx="793750" cy="621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kumimoji="0" lang="zh-TW" altLang="en-US" sz="4000">
                <a:latin typeface="標楷體" pitchFamily="65" charset="-120"/>
                <a:ea typeface="標楷體" pitchFamily="65" charset="-120"/>
              </a:rPr>
              <a:t>先解鋸成小塊小塊搬離，</a:t>
            </a:r>
            <a:endParaRPr kumimoji="0" lang="zh-TW" altLang="en-US" sz="4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571500" y="5715000"/>
            <a:ext cx="7858125" cy="95408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latin typeface="標楷體" pitchFamily="65" charset="-120"/>
                <a:ea typeface="標楷體" pitchFamily="65" charset="-120"/>
              </a:rPr>
              <a:t>剩餘樹幹下半部，吊車因為貪圖便利，將一大截</a:t>
            </a:r>
            <a:endParaRPr kumimoji="0"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latin typeface="標楷體" pitchFamily="65" charset="-120"/>
                <a:ea typeface="標楷體" pitchFamily="65" charset="-120"/>
              </a:rPr>
              <a:t>樹幹強力拉離，腐朽的主幹暴掰為二。</a:t>
            </a:r>
            <a:endParaRPr kumimoji="0"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1507" name="圖片 3" descr="圖片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125413"/>
            <a:ext cx="9001125" cy="551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651</Words>
  <Application>Microsoft Office PowerPoint</Application>
  <PresentationFormat>如螢幕大小 (4:3)</PresentationFormat>
  <Paragraphs>79</Paragraphs>
  <Slides>26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簡報設計範本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33" baseType="lpstr">
      <vt:lpstr>Calibri</vt:lpstr>
      <vt:lpstr>新細明體</vt:lpstr>
      <vt:lpstr>Arial</vt:lpstr>
      <vt:lpstr>標楷體</vt:lpstr>
      <vt:lpstr>Wingdings</vt:lpstr>
      <vt:lpstr>微軟正黑體</vt:lpstr>
      <vt:lpstr>Office 佈景主題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  <vt:lpstr>投影片 24</vt:lpstr>
      <vt:lpstr>投影片 25</vt:lpstr>
      <vt:lpstr>投影片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ciindy</dc:creator>
  <cp:lastModifiedBy>vivi</cp:lastModifiedBy>
  <cp:revision>38</cp:revision>
  <dcterms:created xsi:type="dcterms:W3CDTF">2017-03-25T05:26:02Z</dcterms:created>
  <dcterms:modified xsi:type="dcterms:W3CDTF">2017-03-26T03:19:59Z</dcterms:modified>
</cp:coreProperties>
</file>