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59" r:id="rId5"/>
    <p:sldId id="260" r:id="rId6"/>
    <p:sldId id="258" r:id="rId7"/>
    <p:sldId id="257" r:id="rId8"/>
    <p:sldId id="267" r:id="rId9"/>
    <p:sldId id="266" r:id="rId10"/>
    <p:sldId id="268" r:id="rId11"/>
    <p:sldId id="261" r:id="rId12"/>
    <p:sldId id="265" r:id="rId13"/>
    <p:sldId id="269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2016/12/27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ungteng.com.tw/lungtengnet/htmlmemberarea/publish/focus/focus_business/13/%E7%AC%AC%E5%8D%81%E4%B8%89%E6%9C%9F.pdf" TargetMode="External"/><Relationship Id="rId3" Type="http://schemas.openxmlformats.org/officeDocument/2006/relationships/hyperlink" Target="https://scitechvista.nat.gov.tw/zh-tw/Articles/C/0/9/10/3/2219.htm" TargetMode="External"/><Relationship Id="rId7" Type="http://schemas.openxmlformats.org/officeDocument/2006/relationships/hyperlink" Target="https://scitechvista.nat.gov.tw/zh-tw/articles/c/0/1/10/1/1579.ht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zh.wikipedia.org/wiki/2011%E5%B9%B4%E8%87%BA%E7%81%A3%E5%A1%91%E5%8C%96%E5%8A%91%E4%BA%8B%E4%BB%B6" TargetMode="External"/><Relationship Id="rId5" Type="http://schemas.openxmlformats.org/officeDocument/2006/relationships/hyperlink" Target="https://zh.wikipedia.org/wiki/%E5%8F%B0%E7%81%A3%E9%A3%9F%E5%93%81%E5%AE%89%E5%85%A8%E4%BA%8B%E4%BB%B6%E5%88%97%E8%A1%A8" TargetMode="External"/><Relationship Id="rId4" Type="http://schemas.openxmlformats.org/officeDocument/2006/relationships/hyperlink" Target="http://www.twfss.org/tw/report/post/6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632848" cy="3198217"/>
          </a:xfrm>
        </p:spPr>
        <p:txBody>
          <a:bodyPr>
            <a:noAutofit/>
          </a:bodyPr>
          <a:lstStyle/>
          <a:p>
            <a:r>
              <a:rPr lang="zh-TW" altLang="zh-TW" sz="4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塑化劑事件之</a:t>
            </a:r>
            <a:r>
              <a:rPr lang="en-US" altLang="zh-TW" sz="4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zh-TW" sz="4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工程倫理問題屬性與爭議點及企業社會責任</a:t>
            </a:r>
            <a:endParaRPr lang="zh-TW" altLang="en-US" sz="4800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43808" y="4653136"/>
            <a:ext cx="3816424" cy="576064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</a:rPr>
              <a:t>第八組</a:t>
            </a:r>
            <a:endParaRPr lang="zh-TW" altLang="en-US" dirty="0">
              <a:solidFill>
                <a:schemeClr val="tx1">
                  <a:lumMod val="85000"/>
                  <a:lumOff val="1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1600" y="0"/>
            <a:ext cx="6404248" cy="1124744"/>
          </a:xfrm>
        </p:spPr>
        <p:txBody>
          <a:bodyPr>
            <a:normAutofit fontScale="90000"/>
          </a:bodyPr>
          <a:lstStyle/>
          <a:p>
            <a:pPr marL="742950" indent="-742950"/>
            <a:r>
              <a:rPr lang="zh-TW" altLang="zh-TW" sz="4800" dirty="0" smtClean="0"/>
              <a:t/>
            </a:r>
            <a:br>
              <a:rPr lang="zh-TW" altLang="zh-TW" sz="4800" dirty="0" smtClean="0"/>
            </a:br>
            <a:r>
              <a:rPr lang="zh-TW" altLang="zh-TW" sz="5300" b="1" dirty="0" smtClean="0">
                <a:latin typeface="標楷體" pitchFamily="65" charset="-120"/>
                <a:ea typeface="標楷體" pitchFamily="65" charset="-120"/>
              </a:rPr>
              <a:t>爭議點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sz="48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79712" y="1628800"/>
            <a:ext cx="5472608" cy="4320480"/>
          </a:xfrm>
        </p:spPr>
        <p:txBody>
          <a:bodyPr>
            <a:no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zh-TW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對</a:t>
            </a:r>
            <a:r>
              <a:rPr lang="zh-TW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生物的危害</a:t>
            </a:r>
            <a:endParaRPr lang="en-US" altLang="zh-TW" sz="48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zh-TW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對環境的危害</a:t>
            </a:r>
            <a:endParaRPr lang="en-US" altLang="zh-TW" sz="48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zh-TW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政府的為難</a:t>
            </a:r>
            <a:endParaRPr lang="en-US" altLang="zh-TW" sz="48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zh-TW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財團的利益</a:t>
            </a:r>
            <a:endParaRPr lang="en-US" altLang="zh-TW" sz="48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>
            <a:normAutofit/>
          </a:bodyPr>
          <a:lstStyle/>
          <a:p>
            <a:pPr marL="742950" indent="-742950"/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企業社會責任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848872" cy="5733256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zh-TW" altLang="en-US" sz="10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此兩家公司</a:t>
            </a:r>
            <a:r>
              <a:rPr lang="zh-TW" altLang="zh-TW" sz="10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，為了賺取更多利潤</a:t>
            </a:r>
            <a:r>
              <a:rPr lang="zh-TW" altLang="zh-TW" sz="10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108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>
              <a:lnSpc>
                <a:spcPct val="170000"/>
              </a:lnSpc>
            </a:pPr>
            <a:r>
              <a:rPr lang="zh-TW" altLang="zh-TW" sz="10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沒有</a:t>
            </a:r>
            <a:r>
              <a:rPr lang="zh-TW" altLang="zh-TW" sz="10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盡到企業社會責任</a:t>
            </a:r>
            <a:r>
              <a:rPr lang="zh-TW" altLang="zh-TW" sz="10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，忽略</a:t>
            </a:r>
            <a:r>
              <a:rPr lang="zh-TW" altLang="zh-TW" sz="10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社會大眾的人身安全，更因為是上游的原料公司，使得影響層面更大。有些使用到此類原料的下游製造廠，在發現之後立刻公開道歉並將加有塑化劑的產品下架（如悅氏），這些公司勇於承認自己錯誤的處理方式是值得肯定的。然而，仔細深究，這些公司在買到便宜原料時，難道沒有懷疑為何較便宜嗎？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15616" y="0"/>
            <a:ext cx="6404248" cy="1124744"/>
          </a:xfrm>
        </p:spPr>
        <p:txBody>
          <a:bodyPr>
            <a:normAutofit fontScale="90000"/>
          </a:bodyPr>
          <a:lstStyle/>
          <a:p>
            <a:pPr marL="742950" indent="-742950"/>
            <a:r>
              <a:rPr lang="zh-TW" altLang="zh-TW" sz="4800" dirty="0" smtClean="0"/>
              <a:t/>
            </a:r>
            <a:br>
              <a:rPr lang="zh-TW" altLang="zh-TW" sz="4800" dirty="0" smtClean="0"/>
            </a:br>
            <a:r>
              <a:rPr lang="zh-TW" altLang="en-US" sz="5300" b="1" dirty="0" smtClean="0">
                <a:latin typeface="標楷體" pitchFamily="65" charset="-120"/>
                <a:ea typeface="標楷體" pitchFamily="65" charset="-120"/>
              </a:rPr>
              <a:t>結論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sz="48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8280920" cy="511256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TW" altLang="zh-TW" sz="27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從這次「起雲劑」添加</a:t>
            </a:r>
            <a:r>
              <a:rPr lang="en-US" altLang="zh-TW" sz="27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DEHP</a:t>
            </a:r>
            <a:r>
              <a:rPr lang="zh-TW" altLang="zh-TW" sz="27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與</a:t>
            </a:r>
            <a:r>
              <a:rPr lang="en-US" altLang="zh-TW" sz="27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DINP</a:t>
            </a:r>
          </a:p>
          <a:p>
            <a:pPr algn="l">
              <a:lnSpc>
                <a:spcPct val="150000"/>
              </a:lnSpc>
            </a:pPr>
            <a:r>
              <a:rPr lang="zh-TW" altLang="zh-TW" sz="27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塑化劑</a:t>
            </a:r>
            <a:r>
              <a:rPr lang="zh-TW" altLang="zh-TW" sz="27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的事件來看，除了</a:t>
            </a:r>
            <a:r>
              <a:rPr lang="zh-TW" altLang="zh-TW" sz="27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造成國人與</a:t>
            </a:r>
            <a:endParaRPr lang="en-US" altLang="zh-TW" sz="27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>
              <a:lnSpc>
                <a:spcPct val="150000"/>
              </a:lnSpc>
            </a:pPr>
            <a:r>
              <a:rPr lang="zh-TW" altLang="zh-TW" sz="27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國際社會</a:t>
            </a:r>
            <a:r>
              <a:rPr lang="zh-TW" altLang="zh-TW" sz="27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對食品安全的恐慌與疑慮外，也再次慎重提醒我們，「任何化學物質，只要用對地方，便可造福人類；反之，若貪圖近利，用錯地方，則會造成日常生活上的夢魘。」希望政府相關單位能針對這次事件，建立更完善的食品衛生安全規範，讓民眾能吃得安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15616" y="0"/>
            <a:ext cx="6404248" cy="1124744"/>
          </a:xfrm>
        </p:spPr>
        <p:txBody>
          <a:bodyPr>
            <a:normAutofit fontScale="90000"/>
          </a:bodyPr>
          <a:lstStyle/>
          <a:p>
            <a:pPr marL="742950" indent="-742950"/>
            <a:r>
              <a:rPr lang="zh-TW" altLang="zh-TW" sz="4800" dirty="0" smtClean="0"/>
              <a:t/>
            </a:r>
            <a:br>
              <a:rPr lang="zh-TW" altLang="zh-TW" sz="4800" dirty="0" smtClean="0"/>
            </a:br>
            <a:r>
              <a:rPr lang="zh-TW" altLang="en-US" sz="5300" b="1" dirty="0" smtClean="0">
                <a:latin typeface="標楷體" pitchFamily="65" charset="-120"/>
                <a:ea typeface="標楷體" pitchFamily="65" charset="-120"/>
              </a:rPr>
              <a:t>資料來源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sz="48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43608" y="1916832"/>
            <a:ext cx="7056784" cy="3672408"/>
          </a:xfrm>
        </p:spPr>
        <p:txBody>
          <a:bodyPr>
            <a:noAutofit/>
          </a:bodyPr>
          <a:lstStyle/>
          <a:p>
            <a:pPr algn="l"/>
            <a:r>
              <a:rPr lang="en-US" altLang="zh-TW" sz="1800" u="sng" dirty="0" smtClean="0">
                <a:hlinkClick r:id="rId3"/>
              </a:rPr>
              <a:t>https://scitechvista.nat.gov.tw/zh-tw/Articles/C/0/9/10/3/2219.htm</a:t>
            </a:r>
            <a:endParaRPr lang="zh-TW" altLang="zh-TW" sz="1800" dirty="0" smtClean="0"/>
          </a:p>
          <a:p>
            <a:pPr algn="l"/>
            <a:r>
              <a:rPr lang="en-US" altLang="zh-TW" sz="1800" u="sng" dirty="0" smtClean="0">
                <a:hlinkClick r:id="rId4"/>
              </a:rPr>
              <a:t>http://www.twfss.org/tw/report/post/6</a:t>
            </a:r>
            <a:endParaRPr lang="zh-TW" altLang="zh-TW" sz="1800" dirty="0" smtClean="0"/>
          </a:p>
          <a:p>
            <a:pPr algn="l"/>
            <a:r>
              <a:rPr lang="en-US" altLang="zh-TW" sz="1800" u="sng" dirty="0" smtClean="0">
                <a:hlinkClick r:id="rId5"/>
              </a:rPr>
              <a:t>https://zh.wikipedia.org/wiki/%E5%8F%B0%E7%81%A3%E9%A3%9F%E5%93%81%E5%AE%89%E5%85%A8%E4%BA%8B%E4%BB%B6%E5%88%97%E8%A1%A8</a:t>
            </a:r>
            <a:endParaRPr lang="zh-TW" altLang="zh-TW" sz="1800" dirty="0" smtClean="0"/>
          </a:p>
          <a:p>
            <a:pPr algn="l"/>
            <a:r>
              <a:rPr lang="en-US" altLang="zh-TW" sz="1800" u="sng" dirty="0" smtClean="0">
                <a:hlinkClick r:id="rId6"/>
              </a:rPr>
              <a:t>https://zh.wikipedia.org/wiki/2011%E5%B9%B4%E8%87%BA%E7%81%A3%E5%A1%91%E5%8C%96%E5%8A%91%E4%BA%8B%E4%BB%B6</a:t>
            </a:r>
            <a:endParaRPr lang="zh-TW" altLang="zh-TW" sz="1800" dirty="0" smtClean="0"/>
          </a:p>
          <a:p>
            <a:pPr algn="l"/>
            <a:r>
              <a:rPr lang="en-US" altLang="zh-TW" sz="1800" u="sng" dirty="0" smtClean="0">
                <a:hlinkClick r:id="rId7"/>
              </a:rPr>
              <a:t>https://scitechvista.nat.gov.tw/zh-tw/articles/c/0/1/10/1/1579.htm</a:t>
            </a:r>
            <a:endParaRPr lang="zh-TW" altLang="zh-TW" sz="1800" dirty="0" smtClean="0"/>
          </a:p>
          <a:p>
            <a:pPr algn="l"/>
            <a:r>
              <a:rPr lang="en-US" altLang="zh-TW" sz="1800" u="sng" dirty="0" smtClean="0">
                <a:hlinkClick r:id="rId8"/>
              </a:rPr>
              <a:t>https://www.lungteng.com.tw/lungtengnet/htmlmemberarea/publish/focus/focus_business/13/%E7%AC%AC%E5%8D%81%E4%B8%89%E6%9C%9F.pdf</a:t>
            </a:r>
            <a:endParaRPr lang="zh-TW" altLang="zh-TW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67744" y="0"/>
            <a:ext cx="4244008" cy="1080120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目錄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131840" y="980728"/>
            <a:ext cx="3816424" cy="5688632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zh-TW" altLang="en-US" sz="4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前言</a:t>
            </a:r>
            <a:endParaRPr lang="en-US" altLang="zh-TW" sz="4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4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塑化劑簡介</a:t>
            </a:r>
            <a:endParaRPr lang="en-US" altLang="zh-TW" sz="4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4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事件爆發</a:t>
            </a:r>
            <a:endParaRPr lang="en-US" altLang="zh-TW" sz="4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4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對健康的影響</a:t>
            </a:r>
            <a:endParaRPr lang="en-US" altLang="zh-TW" sz="4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4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屬性</a:t>
            </a:r>
            <a:endParaRPr lang="en-US" altLang="zh-TW" sz="4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4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爭議點</a:t>
            </a:r>
            <a:endParaRPr lang="en-US" altLang="zh-TW" sz="4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4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企業社會責任</a:t>
            </a:r>
            <a:endParaRPr lang="en-US" altLang="zh-TW" sz="4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4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結論</a:t>
            </a:r>
            <a:endParaRPr lang="en-US" altLang="zh-TW" sz="4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514350" indent="-514350" algn="l">
              <a:buFont typeface="+mj-lt"/>
              <a:buAutoNum type="arabicPeriod"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87624" y="0"/>
            <a:ext cx="6764288" cy="980728"/>
          </a:xfrm>
        </p:spPr>
        <p:txBody>
          <a:bodyPr>
            <a:normAutofit/>
          </a:bodyPr>
          <a:lstStyle/>
          <a:p>
            <a:pPr marL="742950" indent="-742950"/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前言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560840" cy="5400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zh-TW" altLang="zh-TW" sz="33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隨著消費意識抬頭，民眾</a:t>
            </a:r>
            <a:r>
              <a:rPr lang="zh-TW" altLang="zh-TW" sz="33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對</a:t>
            </a:r>
            <a:endParaRPr lang="en-US" altLang="zh-TW" sz="33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zh-TW" sz="33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每天所</a:t>
            </a:r>
            <a:r>
              <a:rPr lang="zh-TW" altLang="zh-TW" sz="33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吃的、用的商品品質與安全日益重視。近幾年，國內食安問題不斷浮出檯面，自</a:t>
            </a:r>
            <a:r>
              <a:rPr lang="en-US" altLang="zh-TW" sz="33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2011</a:t>
            </a:r>
            <a:r>
              <a:rPr lang="zh-TW" altLang="zh-TW" sz="33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年檢驗出的塑化劑事件，發現嚴重對社會產生影響，市面上的飲料、食品、玩具、甚至是化妝品都被檢驗出含有塑化劑，造成民眾恐慌。</a:t>
            </a:r>
            <a:endParaRPr lang="zh-TW" altLang="en-US" sz="33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616624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TW" altLang="zh-TW" sz="3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食安事件有幾個共通點：</a:t>
            </a:r>
            <a:endParaRPr lang="en-US" altLang="zh-TW" sz="3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lnSpc>
                <a:spcPct val="150000"/>
              </a:lnSpc>
            </a:pPr>
            <a:r>
              <a:rPr lang="en-US" altLang="zh-TW" sz="3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zh-TW" sz="3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、受影響業者不乏知名大廠，</a:t>
            </a:r>
            <a:endParaRPr lang="en-US" altLang="zh-TW" sz="3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zh-TW" sz="3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顯示台灣業者的自主管理上尚待改善。</a:t>
            </a:r>
            <a:endParaRPr lang="en-US" altLang="zh-TW" sz="3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lnSpc>
                <a:spcPct val="150000"/>
              </a:lnSpc>
            </a:pPr>
            <a:r>
              <a:rPr lang="en-US" altLang="zh-TW" sz="3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zh-TW" sz="3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、影響層面大，受到輿論高度關注，促進了大量食安治理機制的討論及改革。</a:t>
            </a:r>
            <a:endParaRPr lang="en-US" altLang="zh-TW" sz="3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lnSpc>
                <a:spcPct val="150000"/>
              </a:lnSpc>
            </a:pPr>
            <a:r>
              <a:rPr lang="en-US" altLang="zh-TW" sz="3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zh-TW" sz="3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、這幾次事件引發了消費者對於食品安全的關注，讓食安事件的消費者權益保護越來越受重視。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>
            <a:normAutofit/>
          </a:bodyPr>
          <a:lstStyle/>
          <a:p>
            <a:pPr marL="742950" indent="-742950"/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塑化劑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7848872" cy="4752528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zh-TW" altLang="zh-TW" sz="51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塑化劑也稱為可塑劑，是</a:t>
            </a:r>
            <a:r>
              <a:rPr lang="zh-TW" altLang="zh-TW" sz="51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一種可以</a:t>
            </a:r>
            <a:endParaRPr lang="en-US" altLang="zh-TW" sz="51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lnSpc>
                <a:spcPct val="170000"/>
              </a:lnSpc>
            </a:pPr>
            <a:r>
              <a:rPr lang="zh-TW" altLang="zh-TW" sz="51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增加塑膠</a:t>
            </a:r>
            <a:r>
              <a:rPr lang="zh-TW" altLang="zh-TW" sz="51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材料柔軟性的</a:t>
            </a:r>
            <a:r>
              <a:rPr lang="zh-TW" altLang="zh-TW" sz="51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添加劑</a:t>
            </a:r>
            <a:r>
              <a:rPr lang="zh-TW" altLang="zh-TW" sz="51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，也可以促進混凝土、牆版泥灰</a:t>
            </a:r>
            <a:r>
              <a:rPr lang="zh-TW" altLang="zh-TW" sz="51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、水泥</a:t>
            </a:r>
            <a:r>
              <a:rPr lang="zh-TW" altLang="zh-TW" sz="51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與石膏等材料的流動性與加工性質，目前絕大部分的塑化劑應用於塑膠材料的軟化，常見的塑化劑為鄰苯二甲酸酯類的化合物。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3356992"/>
            <a:ext cx="5760640" cy="432048"/>
          </a:xfrm>
        </p:spPr>
        <p:txBody>
          <a:bodyPr>
            <a:normAutofit fontScale="90000"/>
          </a:bodyPr>
          <a:lstStyle/>
          <a:p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鄰苯二甲酸        鄰苯二甲酸酯</a:t>
            </a:r>
            <a:endParaRPr lang="zh-TW" altLang="en-US" sz="28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Picture 6" descr="http://highscope.ch.ntu.edu.tw/wordpress/wp-content/uploads/2010/09/c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980728"/>
            <a:ext cx="5622826" cy="2350341"/>
          </a:xfrm>
          <a:prstGeom prst="rect">
            <a:avLst/>
          </a:prstGeom>
          <a:noFill/>
        </p:spPr>
      </p:pic>
      <p:pic>
        <p:nvPicPr>
          <p:cNvPr id="7" name="Picture 8" descr="「塑化劑」的圖片搜尋結果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22253" y="4077072"/>
            <a:ext cx="4021747" cy="29523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>
            <a:normAutofit/>
          </a:bodyPr>
          <a:lstStyle/>
          <a:p>
            <a:pPr marL="742950" indent="-742950"/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事件爆發</a:t>
            </a: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24744"/>
            <a:ext cx="8132079" cy="5202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0"/>
            <a:ext cx="6404248" cy="1196752"/>
          </a:xfrm>
        </p:spPr>
        <p:txBody>
          <a:bodyPr>
            <a:normAutofit/>
          </a:bodyPr>
          <a:lstStyle/>
          <a:p>
            <a:pPr marL="742950" indent="-742950"/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對健康的影響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99592" y="1484784"/>
            <a:ext cx="8064896" cy="4104456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zh-TW" altLang="en-US" sz="44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內分泌失調</a:t>
            </a:r>
            <a:endParaRPr lang="en-US" altLang="zh-TW" sz="440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buFont typeface="Arial" pitchFamily="34" charset="0"/>
              <a:buChar char="•"/>
            </a:pPr>
            <a:r>
              <a:rPr lang="zh-TW" altLang="en-US" sz="44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男童女性化、女童性早熟</a:t>
            </a:r>
            <a:endParaRPr lang="en-US" altLang="zh-TW" sz="4400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buFont typeface="Arial" pitchFamily="34" charset="0"/>
              <a:buChar char="•"/>
            </a:pPr>
            <a:r>
              <a:rPr lang="zh-TW" altLang="en-US" sz="44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危害神經系統、腦部損害</a:t>
            </a:r>
            <a:endParaRPr lang="en-US" altLang="zh-TW" sz="44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buFont typeface="Arial" pitchFamily="34" charset="0"/>
              <a:buChar char="•"/>
            </a:pPr>
            <a:r>
              <a:rPr lang="zh-TW" altLang="en-US" sz="44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抑制骨隨細胞生長</a:t>
            </a:r>
            <a:endParaRPr lang="en-US" altLang="zh-TW" sz="440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buFont typeface="Arial" pitchFamily="34" charset="0"/>
              <a:buChar char="•"/>
            </a:pPr>
            <a:r>
              <a:rPr lang="zh-TW" altLang="en-US" sz="4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影響生殖系統</a:t>
            </a:r>
            <a:endParaRPr lang="zh-TW" altLang="en-US" sz="44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"/>
            <a:ext cx="7700392" cy="1124744"/>
          </a:xfrm>
        </p:spPr>
        <p:txBody>
          <a:bodyPr>
            <a:normAutofit/>
          </a:bodyPr>
          <a:lstStyle/>
          <a:p>
            <a:pPr marL="742950" indent="-742950"/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屬性</a:t>
            </a:r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683568" y="908720"/>
            <a:ext cx="7992888" cy="5040560"/>
          </a:xfrm>
        </p:spPr>
        <p:txBody>
          <a:bodyPr>
            <a:normAutofit/>
          </a:bodyPr>
          <a:lstStyle/>
          <a:p>
            <a:pPr algn="l"/>
            <a:r>
              <a:rPr lang="zh-TW" altLang="zh-TW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各方意見：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zh-TW" altLang="zh-TW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消費者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zh-TW" altLang="zh-TW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政府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zh-TW" altLang="zh-TW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財團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zh-TW" altLang="zh-TW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消基會</a:t>
            </a:r>
          </a:p>
          <a:p>
            <a:pPr algn="l"/>
            <a:r>
              <a:rPr lang="zh-TW" altLang="zh-TW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因此本事件違反了安全問題、品質問題及環境汙染問題。</a:t>
            </a:r>
          </a:p>
          <a:p>
            <a:pPr algn="just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542</Words>
  <Application>Microsoft Office PowerPoint</Application>
  <PresentationFormat>如螢幕大小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塑化劑事件之 工程倫理問題屬性與爭議點及企業社會責任</vt:lpstr>
      <vt:lpstr>目錄</vt:lpstr>
      <vt:lpstr>前言</vt:lpstr>
      <vt:lpstr>投影片 4</vt:lpstr>
      <vt:lpstr>塑化劑</vt:lpstr>
      <vt:lpstr>鄰苯二甲酸        鄰苯二甲酸酯</vt:lpstr>
      <vt:lpstr>事件爆發</vt:lpstr>
      <vt:lpstr>對健康的影響</vt:lpstr>
      <vt:lpstr>屬性</vt:lpstr>
      <vt:lpstr> 爭議點 </vt:lpstr>
      <vt:lpstr>企業社會責任</vt:lpstr>
      <vt:lpstr> 結論 </vt:lpstr>
      <vt:lpstr> 資料來源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http://www.twfss.org/tw/report/post/6</dc:title>
  <dc:creator>Administrator</dc:creator>
  <cp:lastModifiedBy>acer</cp:lastModifiedBy>
  <cp:revision>13</cp:revision>
  <dcterms:created xsi:type="dcterms:W3CDTF">2016-12-25T07:42:41Z</dcterms:created>
  <dcterms:modified xsi:type="dcterms:W3CDTF">2016-12-27T15:06:54Z</dcterms:modified>
</cp:coreProperties>
</file>