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3" r:id="rId5"/>
    <p:sldId id="264" r:id="rId6"/>
    <p:sldId id="257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69" autoAdjust="0"/>
  </p:normalViewPr>
  <p:slideViewPr>
    <p:cSldViewPr snapToGrid="0" snapToObjects="1">
      <p:cViewPr varScale="1">
        <p:scale>
          <a:sx n="91" d="100"/>
          <a:sy n="91" d="100"/>
        </p:scale>
        <p:origin x="-14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E9F4-E057-4992-910A-52B071551714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1674-B945-4C7D-A56C-5E9677936958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9443-7022-437F-9E0B-80492A52F8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張含標題圖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1AD9649-46B5-417B-9932-38B0C7E56FBD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469760-8F8F-420D-91CB-92B02083DD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6536-5114-4BD0-AFBA-9DB1CB4A173A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7CAB-15BC-4A33-8886-717B9853AA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7DF1-6B4B-4AA9-B0F5-4944DF337ADE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A91C-980D-4920-9821-8D222B6B7B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4330-35D1-4858-8288-A62086CBF97E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860A-9DE1-4286-8219-024F262BC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含圖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F76A-9EE7-4328-826F-125D3E083D41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60CC-65D1-46B3-A151-54BABCA60B06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B5D6-2DA9-4849-919F-47D2A131A0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A312-AC63-4A5D-96F7-3F8C36FCA9B3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09E3-9F22-4B62-91B1-02D90EFE2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14EA-39C8-4F52-AE5D-F2E34266293E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72B0-EDC4-45D0-BF90-77F8496DE1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F3C8-AFF1-46B0-8494-295573A848E6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A3A8-CA0B-4990-BA30-8E35EB5480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E51A-F78B-4FC8-A5D7-847D0CD3BA25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9290-3767-4997-8106-D7444347E4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CBADDCC-57FA-44E6-8B9C-E943E51E7C7A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D4150F-B425-4008-B175-A408A805A6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xmlns:p14="http://schemas.microsoft.com/office/powerpoint/2010/main"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6CCAFA7-C011-478C-8859-4320404E021C}" type="datetimeFigureOut">
              <a:rPr lang="en-US" altLang="zh-TW"/>
              <a:pPr>
                <a:defRPr/>
              </a:pPr>
              <a:t>7/18/13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CD18C73C-B55D-484E-AE9B-6B66DAC499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4" r:id="rId2"/>
    <p:sldLayoutId id="2147483730" r:id="rId3"/>
    <p:sldLayoutId id="2147483731" r:id="rId4"/>
    <p:sldLayoutId id="2147483725" r:id="rId5"/>
    <p:sldLayoutId id="2147483726" r:id="rId6"/>
    <p:sldLayoutId id="2147483727" r:id="rId7"/>
    <p:sldLayoutId id="2147483732" r:id="rId8"/>
    <p:sldLayoutId id="2147483733" r:id="rId9"/>
    <p:sldLayoutId id="2147483734" r:id="rId10"/>
    <p:sldLayoutId id="2147483735" r:id="rId11"/>
    <p:sldLayoutId id="2147483728" r:id="rId12"/>
    <p:sldLayoutId id="2147483736" r:id="rId13"/>
  </p:sldLayoutIdLst>
  <p:transition xmlns:p14="http://schemas.microsoft.com/office/powerpoint/2010/main" spd="med">
    <p:sndAc>
      <p:stSnd>
        <p:snd r:embed="rId15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 b="1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Book Antiqua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Book Antiqua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Book Antiqua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Book Antiqua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2000"/>
        </a:spcBef>
        <a:spcAft>
          <a:spcPct val="0"/>
        </a:spcAft>
        <a:buFont typeface="Wingdings 2" pitchFamily="18" charset="2"/>
        <a:buChar char=""/>
        <a:defRPr kumimoji="1"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 charset="0"/>
          <a:ea typeface="+mn-ea"/>
          <a:cs typeface="+mn-cs"/>
        </a:defRPr>
      </a:lvl1pPr>
      <a:lvl2pPr marL="685800" indent="-336550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Font typeface="Wingdings 2" pitchFamily="18" charset="2"/>
        <a:buChar char=""/>
        <a:defRPr kumimoji="1"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 charset="0"/>
          <a:ea typeface="+mn-ea"/>
          <a:cs typeface="+mn-cs"/>
        </a:defRPr>
      </a:lvl2pPr>
      <a:lvl3pPr marL="1035050" indent="-349250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Font typeface="Wingdings 2" pitchFamily="18" charset="2"/>
        <a:buChar char=""/>
        <a:defRPr kumimoji="1"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 charset="0"/>
          <a:ea typeface="+mn-ea"/>
          <a:cs typeface="+mn-cs"/>
        </a:defRPr>
      </a:lvl3pPr>
      <a:lvl4pPr marL="1371600" indent="-336550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Font typeface="Wingdings 2" pitchFamily="18" charset="2"/>
        <a:buChar char=""/>
        <a:defRPr kumimoji="1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 charset="0"/>
          <a:ea typeface="+mn-ea"/>
          <a:cs typeface="+mn-cs"/>
        </a:defRPr>
      </a:lvl4pPr>
      <a:lvl5pPr marL="1720850" indent="-349250" algn="l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Font typeface="Wingdings 2" pitchFamily="18" charset="2"/>
        <a:buChar char=""/>
        <a:defRPr kumimoji="1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Arial" charset="0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audio" Target="../media/audio1.wav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%5C03%E7%B6%B2%E9%A0%81%E7%89%88%5C%E5%BD%B1%E7%89%87%5C%E8%B3%BD%E5%BE%B7%E5%85%8B%E5%B7%B4%E8%90%8A%E4%B9%8B%E7%9C%8B%E8%A6%8B%E5%BD%A9%E8%99%B9(%E9%98%BF%E9%A3%9B%E5%AE%8C%E6%95%B4%E7%89%88).mp4" TargetMode="External"/><Relationship Id="rId4" Type="http://schemas.openxmlformats.org/officeDocument/2006/relationships/hyperlink" Target="..%5C03%E7%B6%B2%E9%A0%81%E7%89%88%5C%E5%BD%B1%E7%89%87%5C%E8%B3%BD%E5%BE%B7%E5%85%8B%E2%80%A7%E5%B7%B4%E8%90%8A%E4%B9%8B%E6%AD%8C%20%E8%8E%AB%E9%82%A3%E7%88%B6%E5%AD%90%E6%BA%AA%E9%82%8A%E5%B0%8D%E5%94%B1.rm.flv.mp4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%5C03%E7%B6%B2%E9%A0%81%E7%89%88%5C%E5%BD%B1%E7%89%87%5C%E6%B3%A5%E5%A8%83%E5%A8%83.mp4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%5C03%E7%B6%B2%E9%A0%81%E7%89%88%5C%E5%BD%B1%E7%89%87%5C%E7%99%BD%E7%B1%B3%E9%85%92.mp4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2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5175" y="3776663"/>
            <a:ext cx="719613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 smtClean="0"/>
              <a:t>《酒的數學》</a:t>
            </a:r>
            <a:r>
              <a:rPr lang="en-US" altLang="zh-TW" dirty="0" smtClean="0"/>
              <a:t>/ </a:t>
            </a:r>
            <a:r>
              <a:rPr lang="zh-TW" altLang="en-US" sz="3600" dirty="0" smtClean="0"/>
              <a:t>瓦歷斯 </a:t>
            </a:r>
            <a:r>
              <a:rPr lang="en-US" altLang="zh-TW" sz="3600" dirty="0" smtClean="0"/>
              <a:t>• </a:t>
            </a:r>
            <a:r>
              <a:rPr lang="zh-TW" altLang="en-US" sz="3600" dirty="0" smtClean="0"/>
              <a:t>諾幹</a:t>
            </a:r>
            <a:endParaRPr lang="zh-TW" altLang="en-US" sz="3600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493713" y="5257800"/>
            <a:ext cx="7196137" cy="98742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zh-TW" altLang="en-US" sz="2800" dirty="0" smtClean="0">
                <a:latin typeface="+mn-ea"/>
                <a:ea typeface="+mn-ea"/>
              </a:rPr>
              <a:t>南台科大通識教育中心</a:t>
            </a:r>
            <a:r>
              <a:rPr lang="en-US" altLang="zh-TW" sz="2800" dirty="0" smtClean="0">
                <a:latin typeface="+mn-ea"/>
                <a:ea typeface="+mn-ea"/>
              </a:rPr>
              <a:t>  </a:t>
            </a:r>
            <a:r>
              <a:rPr lang="zh-TW" altLang="en-US" sz="2800" dirty="0" smtClean="0">
                <a:latin typeface="+mn-ea"/>
                <a:ea typeface="+mn-ea"/>
              </a:rPr>
              <a:t>方中士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11881">
            <a:off x="5318125" y="547688"/>
            <a:ext cx="2752725" cy="3382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1315">
            <a:off x="4829946" y="842835"/>
            <a:ext cx="1487955" cy="15428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65175" y="2236788"/>
            <a:ext cx="7612063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dirty="0" smtClean="0"/>
              <a:t>原住民作家瓦歷斯</a:t>
            </a:r>
            <a:r>
              <a:rPr lang="en-US" altLang="zh-TW" dirty="0" smtClean="0"/>
              <a:t>·</a:t>
            </a:r>
            <a:r>
              <a:rPr lang="zh-TW" altLang="zh-TW" dirty="0" smtClean="0"/>
              <a:t>諾幹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765175" y="3617913"/>
            <a:ext cx="7612063" cy="1500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sz="3200" b="1" dirty="0" smtClean="0">
                <a:latin typeface="+mn-ea"/>
                <a:ea typeface="+mn-ea"/>
              </a:rPr>
              <a:t>《酒的數學》量度了怎樣的生命與文化反省深度？</a:t>
            </a:r>
            <a:endParaRPr lang="zh-TW" altLang="en-US" sz="3200" b="1" dirty="0">
              <a:latin typeface="+mn-ea"/>
              <a:ea typeface="+mn-ea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4749">
            <a:off x="6337121" y="588258"/>
            <a:ext cx="1531463" cy="18361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>
                <a:latin typeface="+mj-ea"/>
              </a:rPr>
              <a:t>作者簡介：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175" y="2674938"/>
            <a:ext cx="7612063" cy="391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>
                <a:latin typeface="+mn-ea"/>
              </a:rPr>
              <a:t>瓦歷斯 · 諾幹</a:t>
            </a:r>
            <a:r>
              <a:rPr lang="zh-TW" altLang="en-US" dirty="0" smtClean="0">
                <a:latin typeface="+mn-ea"/>
              </a:rPr>
              <a:t>，</a:t>
            </a:r>
            <a:r>
              <a:rPr lang="zh-TW" altLang="zh-TW" dirty="0" smtClean="0">
                <a:latin typeface="+mn-ea"/>
              </a:rPr>
              <a:t>男，泰雅族</a:t>
            </a:r>
            <a:r>
              <a:rPr lang="zh-TW" altLang="en-US" dirty="0" smtClean="0">
                <a:latin typeface="+mn-ea"/>
              </a:rPr>
              <a:t>作家</a:t>
            </a:r>
            <a:r>
              <a:rPr lang="zh-TW" altLang="zh-TW" dirty="0" smtClean="0">
                <a:latin typeface="+mn-ea"/>
              </a:rPr>
              <a:t>。</a:t>
            </a:r>
            <a:r>
              <a:rPr lang="en-US" altLang="zh-TW" dirty="0" smtClean="0">
                <a:latin typeface="+mn-ea"/>
              </a:rPr>
              <a:t>1961</a:t>
            </a:r>
            <a:r>
              <a:rPr lang="zh-TW" altLang="zh-TW" dirty="0" smtClean="0">
                <a:latin typeface="+mn-ea"/>
              </a:rPr>
              <a:t>年生於台中</a:t>
            </a:r>
            <a:r>
              <a:rPr lang="zh-TW" altLang="en-US" dirty="0" smtClean="0">
                <a:latin typeface="+mn-ea"/>
              </a:rPr>
              <a:t>縣和平鄉。</a:t>
            </a:r>
            <a:r>
              <a:rPr lang="zh-TW" altLang="zh-TW" dirty="0" smtClean="0">
                <a:latin typeface="+mn-ea"/>
              </a:rPr>
              <a:t>省立臺中師範專科學校畢業，曾任教於花蓮縣富里國小、臺中縣梧南國小、自由國小、靜宜大學、國立成功大學臺文所、國立中興大學中文系。</a:t>
            </a:r>
            <a:endParaRPr lang="en-US" altLang="zh-TW" dirty="0" smtClean="0">
              <a:latin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 smtClean="0">
                <a:latin typeface="+mn-ea"/>
              </a:rPr>
              <a:t>作品曾獲多項文學獎與〈飛鼠大學〉等作品編入中小學教材，為原住民作家中知名度甚高者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8573" y="333302"/>
            <a:ext cx="1568665" cy="2327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9588" y="109538"/>
            <a:ext cx="7612062" cy="1417637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FFFF00"/>
                </a:solidFill>
                <a:latin typeface="+mj-ea"/>
              </a:rPr>
              <a:t>台灣</a:t>
            </a:r>
            <a:r>
              <a:rPr lang="en-US" altLang="zh-TW" dirty="0">
                <a:solidFill>
                  <a:srgbClr val="FFFF00"/>
                </a:solidFill>
                <a:latin typeface="+mj-ea"/>
              </a:rPr>
              <a:t>14</a:t>
            </a:r>
            <a:r>
              <a:rPr lang="zh-TW" altLang="en-US" dirty="0">
                <a:solidFill>
                  <a:srgbClr val="FFFF00"/>
                </a:solidFill>
                <a:latin typeface="+mj-ea"/>
              </a:rPr>
              <a:t>族原住民族群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3750" y="1692275"/>
            <a:ext cx="3867150" cy="4911725"/>
          </a:xfrm>
        </p:spPr>
        <p:txBody>
          <a:bodyPr>
            <a:noAutofit/>
          </a:bodyPr>
          <a:lstStyle/>
          <a:p>
            <a:pPr marL="625056">
              <a:lnSpc>
                <a:spcPct val="100000"/>
              </a:lnSpc>
              <a:defRPr/>
            </a:pPr>
            <a:r>
              <a:rPr lang="zh-TW" altLang="en-US" dirty="0" smtClean="0">
                <a:effectLst/>
                <a:latin typeface="+mn-ea"/>
                <a:sym typeface="新細明體" charset="-120"/>
              </a:rPr>
              <a:t>賽夏族</a:t>
            </a:r>
            <a:r>
              <a:rPr lang="zh-TW" altLang="en-US" dirty="0" smtClean="0">
                <a:effectLst/>
                <a:latin typeface="+mn-ea"/>
                <a:sym typeface="Times New Roman" charset="0"/>
              </a:rPr>
              <a:t>	  </a:t>
            </a:r>
            <a:r>
              <a:rPr lang="en-US" altLang="zh-TW" dirty="0" err="1" smtClean="0">
                <a:effectLst/>
                <a:latin typeface="+mn-ea"/>
              </a:rPr>
              <a:t>Saysiyat</a:t>
            </a:r>
            <a:endParaRPr lang="en-US" altLang="zh-TW" dirty="0" smtClean="0">
              <a:effectLst/>
              <a:latin typeface="+mn-ea"/>
            </a:endParaRPr>
          </a:p>
          <a:p>
            <a:pPr marL="625056">
              <a:lnSpc>
                <a:spcPct val="100000"/>
              </a:lnSpc>
              <a:defRPr/>
            </a:pPr>
            <a:r>
              <a:rPr lang="zh-TW" altLang="en-US" dirty="0" smtClean="0">
                <a:latin typeface="+mn-ea"/>
                <a:sym typeface="新細明體" charset="-120"/>
              </a:rPr>
              <a:t>賽德克族</a:t>
            </a:r>
            <a:r>
              <a:rPr lang="zh-TW" altLang="en-US" dirty="0" smtClean="0">
                <a:latin typeface="+mn-ea"/>
                <a:sym typeface="Cambria" charset="0"/>
              </a:rPr>
              <a:t>  </a:t>
            </a:r>
            <a:r>
              <a:rPr lang="en-US" altLang="zh-TW" dirty="0" err="1" smtClean="0">
                <a:latin typeface="+mn-ea"/>
              </a:rPr>
              <a:t>Seediq</a:t>
            </a:r>
            <a:endParaRPr lang="en-US" altLang="zh-TW" dirty="0" smtClean="0">
              <a:latin typeface="+mn-ea"/>
            </a:endParaRPr>
          </a:p>
          <a:p>
            <a:pPr marL="625056">
              <a:lnSpc>
                <a:spcPct val="100000"/>
              </a:lnSpc>
              <a:defRPr/>
            </a:pPr>
            <a:r>
              <a:rPr lang="zh-TW" altLang="en-US" dirty="0" smtClean="0">
                <a:latin typeface="+mn-ea"/>
                <a:sym typeface="新細明體" charset="-120"/>
              </a:rPr>
              <a:t>邵族</a:t>
            </a:r>
            <a:r>
              <a:rPr lang="zh-TW" altLang="en-US" dirty="0" smtClean="0">
                <a:latin typeface="+mn-ea"/>
                <a:cs typeface="Times New Roman" charset="0"/>
                <a:sym typeface="Times New Roman" charset="0"/>
              </a:rPr>
              <a:t>	  </a:t>
            </a:r>
            <a:r>
              <a:rPr lang="en-US" altLang="zh-TW" dirty="0" err="1" smtClean="0">
                <a:latin typeface="+mn-ea"/>
              </a:rPr>
              <a:t>Thao</a:t>
            </a:r>
            <a:r>
              <a:rPr lang="en-US" altLang="zh-TW" dirty="0" smtClean="0">
                <a:effectLst/>
                <a:latin typeface="+mn-ea"/>
              </a:rPr>
              <a:t>     </a:t>
            </a:r>
            <a:endParaRPr lang="en-US" altLang="zh-TW" dirty="0">
              <a:effectLst/>
              <a:latin typeface="+mn-ea"/>
            </a:endParaRPr>
          </a:p>
          <a:p>
            <a:pPr marL="625056">
              <a:lnSpc>
                <a:spcPct val="100000"/>
              </a:lnSpc>
              <a:defRPr/>
            </a:pPr>
            <a:r>
              <a:rPr lang="zh-TW" altLang="en-US" dirty="0">
                <a:effectLst/>
                <a:latin typeface="+mn-ea"/>
                <a:sym typeface="新細明體" charset="-120"/>
              </a:rPr>
              <a:t>布農族</a:t>
            </a:r>
            <a:r>
              <a:rPr lang="zh-TW" altLang="en-US" dirty="0">
                <a:effectLst/>
                <a:latin typeface="+mn-ea"/>
                <a:sym typeface="Times New Roman" charset="0"/>
              </a:rPr>
              <a:t>	</a:t>
            </a:r>
            <a:r>
              <a:rPr lang="zh-TW" altLang="en-US" dirty="0" smtClean="0">
                <a:effectLst/>
                <a:latin typeface="+mn-ea"/>
                <a:sym typeface="Times New Roman" charset="0"/>
              </a:rPr>
              <a:t>  </a:t>
            </a:r>
            <a:r>
              <a:rPr lang="en-US" altLang="zh-TW" dirty="0" err="1" smtClean="0">
                <a:effectLst/>
                <a:latin typeface="+mn-ea"/>
              </a:rPr>
              <a:t>Bunun</a:t>
            </a:r>
            <a:r>
              <a:rPr lang="en-US" altLang="zh-TW" dirty="0">
                <a:effectLst/>
                <a:latin typeface="+mn-ea"/>
              </a:rPr>
              <a:t>	</a:t>
            </a:r>
          </a:p>
          <a:p>
            <a:pPr marL="625056">
              <a:lnSpc>
                <a:spcPct val="100000"/>
              </a:lnSpc>
              <a:defRPr/>
            </a:pPr>
            <a:r>
              <a:rPr lang="zh-TW" altLang="en-US" dirty="0" smtClean="0">
                <a:effectLst/>
                <a:latin typeface="+mn-ea"/>
                <a:sym typeface="新細明體" charset="-120"/>
              </a:rPr>
              <a:t>鄒族</a:t>
            </a:r>
            <a:r>
              <a:rPr lang="zh-TW" altLang="en-US" dirty="0" smtClean="0">
                <a:effectLst/>
                <a:latin typeface="+mn-ea"/>
                <a:sym typeface="Times New Roman" charset="0"/>
              </a:rPr>
              <a:t>	  </a:t>
            </a:r>
            <a:r>
              <a:rPr lang="en-US" altLang="zh-TW" dirty="0" err="1" smtClean="0">
                <a:effectLst/>
                <a:latin typeface="+mn-ea"/>
              </a:rPr>
              <a:t>Tsou</a:t>
            </a:r>
            <a:r>
              <a:rPr lang="en-US" altLang="zh-TW" dirty="0">
                <a:effectLst/>
                <a:latin typeface="+mn-ea"/>
              </a:rPr>
              <a:t>	</a:t>
            </a:r>
          </a:p>
          <a:p>
            <a:pPr marL="625056">
              <a:lnSpc>
                <a:spcPct val="100000"/>
              </a:lnSpc>
              <a:defRPr/>
            </a:pPr>
            <a:r>
              <a:rPr lang="zh-TW" altLang="en-US" dirty="0" smtClean="0">
                <a:effectLst/>
                <a:latin typeface="+mn-ea"/>
                <a:sym typeface="新細明體" charset="-120"/>
              </a:rPr>
              <a:t>魯凱族  </a:t>
            </a:r>
            <a:r>
              <a:rPr lang="zh-TW" altLang="en-US" dirty="0" smtClean="0">
                <a:effectLst/>
                <a:latin typeface="+mn-ea"/>
                <a:sym typeface="Times New Roman" charset="0"/>
              </a:rPr>
              <a:t>  </a:t>
            </a:r>
            <a:r>
              <a:rPr lang="en-US" altLang="zh-TW" dirty="0" err="1" smtClean="0">
                <a:effectLst/>
                <a:latin typeface="+mn-ea"/>
              </a:rPr>
              <a:t>Rukai</a:t>
            </a:r>
            <a:endParaRPr lang="en-US" altLang="zh-TW" dirty="0">
              <a:effectLst/>
              <a:latin typeface="+mn-ea"/>
            </a:endParaRPr>
          </a:p>
          <a:p>
            <a:pPr marL="625056">
              <a:lnSpc>
                <a:spcPct val="100000"/>
              </a:lnSpc>
              <a:defRPr/>
            </a:pPr>
            <a:r>
              <a:rPr lang="zh-TW" altLang="en-US" dirty="0" smtClean="0">
                <a:effectLst/>
                <a:latin typeface="+mn-ea"/>
                <a:sym typeface="新細明體" charset="-120"/>
              </a:rPr>
              <a:t>排灣族    </a:t>
            </a:r>
            <a:r>
              <a:rPr lang="en-US" altLang="zh-TW" dirty="0" err="1" smtClean="0">
                <a:effectLst/>
                <a:latin typeface="+mn-ea"/>
                <a:sym typeface="Cambria" charset="0"/>
              </a:rPr>
              <a:t>Paiwan</a:t>
            </a:r>
            <a:r>
              <a:rPr lang="en-US" altLang="zh-TW" dirty="0" smtClean="0">
                <a:effectLst/>
                <a:latin typeface="+mn-ea"/>
                <a:sym typeface="Cambria" charset="0"/>
              </a:rPr>
              <a:t>   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4660900" y="1527175"/>
            <a:ext cx="3867150" cy="41211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38099" dir="2700000" algn="ctr" rotWithShape="0">
              <a:schemeClr val="bg2">
                <a:alpha val="89999"/>
              </a:schemeClr>
            </a:outerShdw>
          </a:effectLst>
        </p:spPr>
        <p:txBody>
          <a:bodyPr lIns="0" tIns="0" rIns="0" bIns="0" anchor="ctr"/>
          <a:lstStyle/>
          <a:p>
            <a:pPr marL="401822" indent="-401822">
              <a:spcBef>
                <a:spcPts val="1828"/>
              </a:spcBef>
              <a:buSzPct val="54000"/>
              <a:defRPr/>
            </a:pPr>
            <a:endParaRPr lang="en-US" altLang="zh-TW" sz="2500" dirty="0">
              <a:latin typeface="+mn-ea"/>
              <a:ea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60900" y="1692275"/>
            <a:ext cx="3744913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新細明體" charset="-120"/>
              </a:rPr>
              <a:t>泰雅族</a:t>
            </a: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Times New Roman" charset="0"/>
              </a:rPr>
              <a:t>	  </a:t>
            </a:r>
            <a:r>
              <a:rPr lang="en-US" altLang="zh-TW" sz="2400" dirty="0" err="1">
                <a:solidFill>
                  <a:schemeClr val="bg1"/>
                </a:solidFill>
                <a:latin typeface="+mn-ea"/>
                <a:ea typeface="+mn-ea"/>
              </a:rPr>
              <a:t>Atayal</a:t>
            </a:r>
            <a:endParaRPr lang="en-US" altLang="zh-TW" sz="24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新細明體" charset="-120"/>
              </a:rPr>
              <a:t>噶瑪蘭族</a:t>
            </a: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cs typeface="Times New Roman" charset="0"/>
                <a:sym typeface="Times New Roman" charset="0"/>
              </a:rPr>
              <a:t>   </a:t>
            </a:r>
            <a:r>
              <a:rPr lang="en-US" altLang="zh-TW" sz="2400" dirty="0" err="1">
                <a:solidFill>
                  <a:schemeClr val="bg1"/>
                </a:solidFill>
                <a:latin typeface="+mn-ea"/>
                <a:ea typeface="+mn-ea"/>
              </a:rPr>
              <a:t>Kavalan</a:t>
            </a:r>
            <a:endParaRPr lang="en-US" altLang="zh-TW" sz="24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新細明體" charset="-120"/>
              </a:rPr>
              <a:t>太魯閣族</a:t>
            </a: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cs typeface="Times New Roman" charset="0"/>
                <a:sym typeface="Times New Roman" charset="0"/>
              </a:rPr>
              <a:t>   </a:t>
            </a:r>
            <a:r>
              <a:rPr lang="en-US" altLang="zh-TW" sz="2400" dirty="0" err="1">
                <a:solidFill>
                  <a:schemeClr val="bg1"/>
                </a:solidFill>
                <a:latin typeface="+mn-ea"/>
                <a:ea typeface="+mn-ea"/>
              </a:rPr>
              <a:t>Taroko</a:t>
            </a:r>
            <a:endParaRPr lang="en-US" altLang="zh-TW" sz="24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新細明體" charset="-120"/>
              </a:rPr>
              <a:t>撒奇萊雅族 </a:t>
            </a:r>
            <a:r>
              <a:rPr lang="en-US" altLang="zh-TW" sz="2400" dirty="0" err="1">
                <a:solidFill>
                  <a:schemeClr val="bg1"/>
                </a:solidFill>
                <a:latin typeface="+mn-ea"/>
                <a:ea typeface="+mn-ea"/>
              </a:rPr>
              <a:t>Sakizaya</a:t>
            </a:r>
            <a:endParaRPr lang="en-US" altLang="zh-TW" sz="24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</a:rPr>
              <a:t>阿美族     </a:t>
            </a:r>
            <a:r>
              <a:rPr lang="en-US" altLang="zh-TW" sz="2400" dirty="0">
                <a:solidFill>
                  <a:schemeClr val="bg1"/>
                </a:solidFill>
                <a:latin typeface="+mn-ea"/>
                <a:ea typeface="+mn-ea"/>
              </a:rPr>
              <a:t>Amis</a:t>
            </a:r>
          </a:p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新細明體" charset="-120"/>
              </a:rPr>
              <a:t>卑南族</a:t>
            </a: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Times New Roman" charset="0"/>
              </a:rPr>
              <a:t>	  </a:t>
            </a:r>
            <a:r>
              <a:rPr lang="en-US" altLang="zh-TW" sz="2400" dirty="0" err="1">
                <a:solidFill>
                  <a:schemeClr val="bg1"/>
                </a:solidFill>
                <a:latin typeface="+mn-ea"/>
                <a:ea typeface="+mn-ea"/>
              </a:rPr>
              <a:t>Puyuma</a:t>
            </a:r>
            <a:endParaRPr lang="en-US" altLang="zh-TW" sz="24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401822" indent="-401822">
              <a:spcBef>
                <a:spcPts val="1828"/>
              </a:spcBef>
              <a:buSzPct val="54000"/>
              <a:buFont typeface="Wingdings" pitchFamily="2" charset="2"/>
              <a:buChar char="l"/>
              <a:defRPr/>
            </a:pP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sym typeface="新細明體" charset="-120"/>
              </a:rPr>
              <a:t>達悟族</a:t>
            </a:r>
            <a:r>
              <a:rPr lang="zh-TW" altLang="en-US" sz="2400" dirty="0">
                <a:solidFill>
                  <a:schemeClr val="bg1"/>
                </a:solidFill>
                <a:latin typeface="+mn-ea"/>
                <a:ea typeface="+mn-ea"/>
                <a:cs typeface="Times New Roman" charset="0"/>
                <a:sym typeface="Times New Roman" charset="0"/>
              </a:rPr>
              <a:t>     </a:t>
            </a:r>
            <a:r>
              <a:rPr lang="en-US" altLang="zh-TW" sz="2400" dirty="0">
                <a:solidFill>
                  <a:schemeClr val="bg1"/>
                </a:solidFill>
                <a:latin typeface="+mn-ea"/>
                <a:ea typeface="+mn-ea"/>
              </a:rPr>
              <a:t>Tao</a:t>
            </a:r>
          </a:p>
          <a:p>
            <a:pPr>
              <a:buFont typeface="Wingdings" pitchFamily="2" charset="2"/>
              <a:buChar char="l"/>
              <a:defRPr/>
            </a:pPr>
            <a:endParaRPr lang="zh-TW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3318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638" y="109538"/>
            <a:ext cx="1436687" cy="166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wip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泰雅族文化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752475" y="1806575"/>
            <a:ext cx="8008938" cy="442123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zh-TW" altLang="zh-TW" dirty="0" smtClean="0"/>
              <a:t>在台灣原住民中，真正擁有長久</a:t>
            </a:r>
            <a:r>
              <a:rPr lang="zh-TW" altLang="en-US" dirty="0" smtClean="0"/>
              <a:t>紋</a:t>
            </a:r>
            <a:r>
              <a:rPr lang="zh-TW" altLang="zh-TW" dirty="0" smtClean="0"/>
              <a:t>面文化基礎的，僅有泰雅族。紋面對於男子而言，是成年的標誌也是勇武的象徵。對於女子，則是善於織布 --- 泰雅族正以其精緻的織布聞名於世 --- 的標記。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社會組織以祖靈祭祀團體為主，最重要的祭儀活動為祖靈祭。歌舞動態活動以口簧琴與口簧琴舞為其特色。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影片一</a:t>
            </a:r>
            <a:r>
              <a:rPr lang="en-US" altLang="zh-TW" dirty="0" smtClean="0"/>
              <a:t>:</a:t>
            </a:r>
            <a:r>
              <a:rPr lang="zh-TW" altLang="en-US" dirty="0" smtClean="0">
                <a:hlinkClick r:id="rId3" action="ppaction://hlinkfile"/>
              </a:rPr>
              <a:t>賽德克巴萊之看見彩虹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影片二</a:t>
            </a:r>
            <a:r>
              <a:rPr lang="en-US" altLang="zh-TW" dirty="0" smtClean="0"/>
              <a:t>:</a:t>
            </a:r>
            <a:r>
              <a:rPr lang="zh-TW" altLang="en-US" dirty="0" smtClean="0">
                <a:hlinkClick r:id="rId4" action="ppaction://hlinkfile"/>
              </a:rPr>
              <a:t>賽德克</a:t>
            </a:r>
            <a:r>
              <a:rPr lang="en-US" altLang="zh-TW" dirty="0" smtClean="0">
                <a:hlinkClick r:id="rId4" action="ppaction://hlinkfile"/>
              </a:rPr>
              <a:t>‧</a:t>
            </a:r>
            <a:r>
              <a:rPr lang="zh-TW" altLang="en-US" dirty="0" smtClean="0">
                <a:hlinkClick r:id="rId4" action="ppaction://hlinkfile"/>
              </a:rPr>
              <a:t>巴萊之歌 莫那父子溪邊對唱</a:t>
            </a:r>
            <a:endParaRPr lang="zh-TW" altLang="en-US" dirty="0"/>
          </a:p>
        </p:txBody>
      </p:sp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0986">
            <a:off x="985928" y="595702"/>
            <a:ext cx="1469058" cy="1100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圖片 5" descr="imagesCAP6YOWQ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9790">
            <a:off x="7044737" y="341508"/>
            <a:ext cx="1332503" cy="13720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zh-TW" dirty="0" smtClean="0">
                <a:latin typeface="+mj-ea"/>
              </a:rPr>
              <a:t>何謂原住民文學？</a:t>
            </a:r>
            <a:endParaRPr lang="zh-TW" altLang="en-US" dirty="0">
              <a:latin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zh-TW" sz="3200" dirty="0" smtClean="0">
                <a:latin typeface="+mn-ea"/>
              </a:rPr>
              <a:t>考驗讀者是否能超越文化意識型態的文學作品，</a:t>
            </a:r>
            <a:r>
              <a:rPr lang="en-US" altLang="zh-TW" sz="3200" dirty="0" smtClean="0">
                <a:latin typeface="+mn-ea"/>
              </a:rPr>
              <a:t>《</a:t>
            </a:r>
            <a:r>
              <a:rPr lang="zh-TW" altLang="zh-TW" sz="3200" dirty="0" smtClean="0">
                <a:latin typeface="+mn-ea"/>
              </a:rPr>
              <a:t>酒的數學</a:t>
            </a:r>
            <a:r>
              <a:rPr lang="en-US" altLang="zh-TW" sz="3200" dirty="0" smtClean="0">
                <a:latin typeface="+mn-ea"/>
              </a:rPr>
              <a:t>》</a:t>
            </a:r>
            <a:r>
              <a:rPr lang="zh-TW" altLang="zh-TW" sz="3200" dirty="0" smtClean="0">
                <a:latin typeface="+mn-ea"/>
              </a:rPr>
              <a:t>在算甚麼？怎麼算？真</a:t>
            </a:r>
            <a:r>
              <a:rPr lang="zh-TW" altLang="en-US" sz="3200" dirty="0" smtClean="0">
                <a:latin typeface="+mn-ea"/>
              </a:rPr>
              <a:t>的</a:t>
            </a:r>
            <a:r>
              <a:rPr lang="zh-TW" altLang="zh-TW" sz="3200" dirty="0" smtClean="0">
                <a:latin typeface="+mn-ea"/>
              </a:rPr>
              <a:t>能算清楚嗎？</a:t>
            </a:r>
            <a:endParaRPr lang="en-US" altLang="zh-TW" sz="3200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sz="3200" dirty="0" smtClean="0">
                <a:latin typeface="+mn-ea"/>
              </a:rPr>
              <a:t>影片</a:t>
            </a:r>
            <a:r>
              <a:rPr lang="en-US" altLang="zh-TW" sz="3200" dirty="0" smtClean="0">
                <a:latin typeface="+mn-ea"/>
              </a:rPr>
              <a:t>:</a:t>
            </a:r>
            <a:r>
              <a:rPr lang="zh-TW" altLang="en-US" sz="3200" dirty="0" smtClean="0">
                <a:latin typeface="+mn-ea"/>
                <a:hlinkClick r:id="rId3" action="ppaction://hlinkfile"/>
              </a:rPr>
              <a:t>泥娃娃</a:t>
            </a:r>
            <a:endParaRPr lang="zh-TW" altLang="en-US" sz="3200" dirty="0">
              <a:latin typeface="+mn-ea"/>
            </a:endParaRPr>
          </a:p>
        </p:txBody>
      </p:sp>
      <p:pic>
        <p:nvPicPr>
          <p:cNvPr id="5" name="圖片 4" descr="1171071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0538">
            <a:off x="5338763" y="4800600"/>
            <a:ext cx="117157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imag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16540">
            <a:off x="6635750" y="4260850"/>
            <a:ext cx="1038225" cy="1763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09600" y="381000"/>
            <a:ext cx="3249613" cy="16319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latin typeface="+mj-ea"/>
              </a:rPr>
              <a:t>《</a:t>
            </a:r>
            <a:r>
              <a:rPr lang="zh-TW" altLang="zh-TW" b="1" dirty="0" smtClean="0">
                <a:latin typeface="+mj-ea"/>
              </a:rPr>
              <a:t>酒的數學</a:t>
            </a:r>
            <a:r>
              <a:rPr lang="en-US" altLang="zh-TW" b="1" dirty="0" smtClean="0">
                <a:latin typeface="+mj-ea"/>
              </a:rPr>
              <a:t>》</a:t>
            </a:r>
            <a:endParaRPr lang="zh-TW" altLang="en-US" b="1" dirty="0">
              <a:latin typeface="+mj-ea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859213" y="381000"/>
            <a:ext cx="4919662" cy="59925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en-US" sz="2800" b="1" dirty="0" smtClean="0">
                <a:latin typeface="+mn-ea"/>
              </a:rPr>
              <a:t>    站在地面上的</a:t>
            </a:r>
            <a:r>
              <a:rPr lang="zh-TW" altLang="zh-TW" sz="2800" b="1" dirty="0" smtClean="0">
                <a:latin typeface="+mn-ea"/>
              </a:rPr>
              <a:t>空酒瓶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zh-TW" sz="2800" b="1" dirty="0" smtClean="0">
                <a:latin typeface="+mn-ea"/>
              </a:rPr>
              <a:t>　　被燈光拉成番刀出鞘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zh-TW" sz="2800" b="1" dirty="0" smtClean="0">
                <a:latin typeface="+mn-ea"/>
              </a:rPr>
              <a:t>　　每一刀－收割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zh-TW" sz="2800" b="1" dirty="0" smtClean="0">
                <a:latin typeface="+mn-ea"/>
              </a:rPr>
              <a:t>　　一棵棵垂下的頭顱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zh-TW" sz="2800" b="1" dirty="0" smtClean="0">
                <a:latin typeface="+mn-ea"/>
              </a:rPr>
              <a:t>　　每一刀－收穫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zh-TW" sz="2800" b="1" dirty="0" smtClean="0">
                <a:latin typeface="+mn-ea"/>
              </a:rPr>
              <a:t>　　黑夜與白天的重量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en-US" altLang="zh-TW" sz="2800" b="1" dirty="0" smtClean="0">
                <a:latin typeface="+mn-ea"/>
              </a:rPr>
              <a:t> </a:t>
            </a:r>
            <a:r>
              <a:rPr lang="zh-TW" altLang="zh-TW" sz="2800" b="1" dirty="0" smtClean="0">
                <a:latin typeface="+mn-ea"/>
              </a:rPr>
              <a:t>　</a:t>
            </a:r>
            <a:r>
              <a:rPr lang="zh-TW" altLang="en-US" sz="2800" b="1" dirty="0" smtClean="0">
                <a:latin typeface="+mn-ea"/>
              </a:rPr>
              <a:t> </a:t>
            </a:r>
            <a:r>
              <a:rPr lang="zh-TW" altLang="zh-TW" sz="2800" b="1" dirty="0" smtClean="0">
                <a:latin typeface="+mn-ea"/>
              </a:rPr>
              <a:t>空腹的酒瓶只有減法除法</a:t>
            </a: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zh-TW" altLang="zh-TW" sz="2800" b="1" dirty="0" smtClean="0">
                <a:latin typeface="+mn-ea"/>
              </a:rPr>
              <a:t>　　加法乘法菸酒公司拿去了</a:t>
            </a:r>
            <a:endParaRPr lang="en-US" altLang="zh-TW" sz="2800" b="1" dirty="0" smtClean="0">
              <a:latin typeface="+mn-ea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TW" altLang="en-US" sz="2800" b="1" dirty="0" smtClean="0">
                <a:latin typeface="+mn-ea"/>
              </a:rPr>
              <a:t>影片</a:t>
            </a:r>
            <a:r>
              <a:rPr lang="en-US" altLang="zh-TW" sz="2800" b="1" dirty="0" smtClean="0">
                <a:latin typeface="+mn-ea"/>
              </a:rPr>
              <a:t>:</a:t>
            </a:r>
            <a:r>
              <a:rPr lang="zh-TW" altLang="en-US" sz="2800" b="1" dirty="0" smtClean="0">
                <a:latin typeface="+mn-ea"/>
                <a:hlinkClick r:id="rId3" action="ppaction://hlinkfile"/>
              </a:rPr>
              <a:t>白米酒</a:t>
            </a:r>
            <a:endParaRPr lang="zh-TW" altLang="en-US" sz="2800" b="1" dirty="0">
              <a:latin typeface="+mn-ea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1" y="2992871"/>
            <a:ext cx="1983430" cy="30269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《</a:t>
            </a:r>
            <a:r>
              <a:rPr lang="zh-TW" altLang="zh-TW" dirty="0" smtClean="0">
                <a:latin typeface="+mn-ea"/>
              </a:rPr>
              <a:t>酒的數學</a:t>
            </a:r>
            <a:r>
              <a:rPr lang="en-US" altLang="zh-TW" dirty="0" smtClean="0">
                <a:latin typeface="+mn-ea"/>
              </a:rPr>
              <a:t>》</a:t>
            </a:r>
            <a:r>
              <a:rPr lang="zh-TW" altLang="zh-TW" dirty="0" smtClean="0">
                <a:latin typeface="+mn-ea"/>
              </a:rPr>
              <a:t>這詩是醉酒者的胡言亂語？抑或其中有酒後所吐的「真言」？其中有無「言志」的隱語？</a:t>
            </a:r>
            <a:endParaRPr lang="zh-TW" altLang="en-US" dirty="0">
              <a:latin typeface="+mn-ea"/>
            </a:endParaRPr>
          </a:p>
        </p:txBody>
      </p:sp>
      <p:pic>
        <p:nvPicPr>
          <p:cNvPr id="17412" name="Picture 1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519" y="3675063"/>
            <a:ext cx="3040062" cy="282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棲息地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棲息地.thmx</Template>
  <TotalTime>107</TotalTime>
  <Words>227</Words>
  <Application>Microsoft Macintosh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棲息地</vt:lpstr>
      <vt:lpstr>《酒的數學》/ 瓦歷斯 • 諾幹</vt:lpstr>
      <vt:lpstr>原住民作家瓦歷斯·諾幹</vt:lpstr>
      <vt:lpstr>作者簡介：</vt:lpstr>
      <vt:lpstr>台灣14族原住民族群</vt:lpstr>
      <vt:lpstr>泰雅族文化</vt:lpstr>
      <vt:lpstr>何謂原住民文學？</vt:lpstr>
      <vt:lpstr>《酒的數學》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Pro MacBook</dc:creator>
  <cp:lastModifiedBy>MacTopiA</cp:lastModifiedBy>
  <cp:revision>18</cp:revision>
  <dcterms:created xsi:type="dcterms:W3CDTF">2013-02-12T14:35:02Z</dcterms:created>
  <dcterms:modified xsi:type="dcterms:W3CDTF">2013-07-18T13:26:47Z</dcterms:modified>
</cp:coreProperties>
</file>