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56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28" name="日期版面配置區 27"/>
          <p:cNvSpPr>
            <a:spLocks noGrp="1"/>
          </p:cNvSpPr>
          <p:nvPr>
            <p:ph type="dt" sz="half" idx="10"/>
          </p:nvPr>
        </p:nvSpPr>
        <p:spPr/>
        <p:txBody>
          <a:bodyPr/>
          <a:lstStyle>
            <a:extLst/>
          </a:lstStyle>
          <a:p>
            <a:fld id="{52AD3355-FCD4-4D1F-B25E-D23791F23EE6}" type="datetimeFigureOut">
              <a:rPr lang="zh-TW" altLang="en-US" smtClean="0"/>
              <a:t>2011/12/20</a:t>
            </a:fld>
            <a:endParaRPr lang="zh-TW" altLang="en-US"/>
          </a:p>
        </p:txBody>
      </p:sp>
      <p:sp>
        <p:nvSpPr>
          <p:cNvPr id="17" name="頁尾版面配置區 16"/>
          <p:cNvSpPr>
            <a:spLocks noGrp="1"/>
          </p:cNvSpPr>
          <p:nvPr>
            <p:ph type="ftr" sz="quarter" idx="11"/>
          </p:nvPr>
        </p:nvSpPr>
        <p:spPr/>
        <p:txBody>
          <a:bodyPr/>
          <a:lstStyle>
            <a:extLst/>
          </a:lstStyle>
          <a:p>
            <a:endParaRPr lang="zh-TW" altLang="en-US"/>
          </a:p>
        </p:txBody>
      </p:sp>
      <p:sp>
        <p:nvSpPr>
          <p:cNvPr id="29" name="投影片編號版面配置區 28"/>
          <p:cNvSpPr>
            <a:spLocks noGrp="1"/>
          </p:cNvSpPr>
          <p:nvPr>
            <p:ph type="sldNum" sz="quarter" idx="12"/>
          </p:nvPr>
        </p:nvSpPr>
        <p:spPr/>
        <p:txBody>
          <a:bodyPr/>
          <a:lstStyle>
            <a:extLst/>
          </a:lstStyle>
          <a:p>
            <a:fld id="{41305293-0251-44DE-88B9-8515127B6EAC}" type="slidenum">
              <a:rPr lang="zh-TW" altLang="en-US" smtClean="0"/>
              <a:t>‹#›</a:t>
            </a:fld>
            <a:endParaRPr lang="zh-TW" altLang="en-US"/>
          </a:p>
        </p:txBody>
      </p:sp>
      <p:sp>
        <p:nvSpPr>
          <p:cNvPr id="32" name="矩形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矩形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矩形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矩形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矩形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標題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TW" altLang="en-US" smtClean="0"/>
              <a:t>按一下以編輯母片副標題樣式</a:t>
            </a:r>
            <a:endParaRPr kumimoji="0" lang="en-US"/>
          </a:p>
        </p:txBody>
      </p:sp>
      <p:sp>
        <p:nvSpPr>
          <p:cNvPr id="56" name="矩形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矩形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矩形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矩形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52AD3355-FCD4-4D1F-B25E-D23791F23EE6}" type="datetimeFigureOut">
              <a:rPr lang="zh-TW" altLang="en-US" smtClean="0"/>
              <a:t>2011/12/20</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41305293-0251-44DE-88B9-8515127B6EAC}"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9"/>
            <a:ext cx="1981200" cy="5851525"/>
          </a:xfrm>
        </p:spPr>
        <p:txBody>
          <a:bodyPr vert="eaVert" anchor="ctr"/>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609600" y="274639"/>
            <a:ext cx="5867400" cy="5851525"/>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52AD3355-FCD4-4D1F-B25E-D23791F23EE6}" type="datetimeFigureOut">
              <a:rPr lang="zh-TW" altLang="en-US" smtClean="0"/>
              <a:t>2011/12/20</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41305293-0251-44DE-88B9-8515127B6EAC}"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52AD3355-FCD4-4D1F-B25E-D23791F23EE6}" type="datetimeFigureOut">
              <a:rPr lang="zh-TW" altLang="en-US" smtClean="0"/>
              <a:t>2011/12/20</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41305293-0251-44DE-88B9-8515127B6EAC}" type="slidenum">
              <a:rPr lang="zh-TW" altLang="en-US" smtClean="0"/>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14" name="手繪多邊形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手繪多邊形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手繪多邊形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手繪多邊形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手繪多邊形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手繪多邊形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手繪多邊形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手繪多邊形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手繪多邊形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手繪多邊形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手繪多邊形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手繪多邊形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手繪多邊形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手繪多邊形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手繪多邊形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文字版面配置區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extLst/>
          </a:lstStyle>
          <a:p>
            <a:fld id="{52AD3355-FCD4-4D1F-B25E-D23791F23EE6}" type="datetimeFigureOut">
              <a:rPr lang="zh-TW" altLang="en-US" smtClean="0"/>
              <a:t>2011/12/20</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41305293-0251-44DE-88B9-8515127B6EAC}" type="slidenum">
              <a:rPr lang="zh-TW" altLang="en-US" smtClean="0"/>
              <a:t>‹#›</a:t>
            </a:fld>
            <a:endParaRPr lang="zh-TW" altLang="en-US"/>
          </a:p>
        </p:txBody>
      </p:sp>
      <p:sp>
        <p:nvSpPr>
          <p:cNvPr id="7" name="矩形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標題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zh-TW" altLang="en-US" smtClean="0"/>
              <a:t>按一下以編輯母片標題樣式</a:t>
            </a:r>
            <a:endParaRPr kumimoji="0" lang="en-US"/>
          </a:p>
        </p:txBody>
      </p:sp>
      <p:sp>
        <p:nvSpPr>
          <p:cNvPr id="8" name="矩形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矩形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矩形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矩形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矩形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512064"/>
            <a:ext cx="8229600" cy="914400"/>
          </a:xfrm>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52AD3355-FCD4-4D1F-B25E-D23791F23EE6}" type="datetimeFigureOut">
              <a:rPr lang="zh-TW" altLang="en-US" smtClean="0"/>
              <a:t>2011/12/20</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41305293-0251-44DE-88B9-8515127B6EAC}" type="slidenum">
              <a:rPr lang="zh-TW" altLang="en-US" smtClean="0"/>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5" name="矩形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標題 1"/>
          <p:cNvSpPr>
            <a:spLocks noGrp="1"/>
          </p:cNvSpPr>
          <p:nvPr>
            <p:ph type="title"/>
          </p:nvPr>
        </p:nvSpPr>
        <p:spPr>
          <a:xfrm>
            <a:off x="504824" y="512064"/>
            <a:ext cx="7772400" cy="914400"/>
          </a:xfrm>
        </p:spPr>
        <p:txBody>
          <a:bodyPr anchor="t"/>
          <a:lstStyle>
            <a:lvl1pPr>
              <a:defRPr sz="4000"/>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extLst/>
          </a:lstStyle>
          <a:p>
            <a:fld id="{52AD3355-FCD4-4D1F-B25E-D23791F23EE6}" type="datetimeFigureOut">
              <a:rPr lang="zh-TW" altLang="en-US" smtClean="0"/>
              <a:t>2011/12/20</a:t>
            </a:fld>
            <a:endParaRPr lang="zh-TW" altLang="en-US"/>
          </a:p>
        </p:txBody>
      </p:sp>
      <p:sp>
        <p:nvSpPr>
          <p:cNvPr id="8" name="頁尾版面配置區 7"/>
          <p:cNvSpPr>
            <a:spLocks noGrp="1"/>
          </p:cNvSpPr>
          <p:nvPr>
            <p:ph type="ftr" sz="quarter" idx="11"/>
          </p:nvPr>
        </p:nvSpPr>
        <p:spPr/>
        <p:txBody>
          <a:bodyPr/>
          <a:lstStyle>
            <a:extLst/>
          </a:lstStyle>
          <a:p>
            <a:endParaRPr lang="zh-TW" altLang="en-US"/>
          </a:p>
        </p:txBody>
      </p:sp>
      <p:sp>
        <p:nvSpPr>
          <p:cNvPr id="9" name="投影片編號版面配置區 8"/>
          <p:cNvSpPr>
            <a:spLocks noGrp="1"/>
          </p:cNvSpPr>
          <p:nvPr>
            <p:ph type="sldNum" sz="quarter" idx="12"/>
          </p:nvPr>
        </p:nvSpPr>
        <p:spPr/>
        <p:txBody>
          <a:bodyPr/>
          <a:lstStyle>
            <a:extLst/>
          </a:lstStyle>
          <a:p>
            <a:fld id="{41305293-0251-44DE-88B9-8515127B6EAC}" type="slidenum">
              <a:rPr lang="zh-TW" altLang="en-US" smtClean="0"/>
              <a:t>‹#›</a:t>
            </a:fld>
            <a:endParaRPr lang="zh-TW" altLang="en-US"/>
          </a:p>
        </p:txBody>
      </p:sp>
      <p:sp>
        <p:nvSpPr>
          <p:cNvPr id="16" name="矩形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矩形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矩形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矩形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矩形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矩形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矩形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矩形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矩形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914400" y="512064"/>
            <a:ext cx="7772400" cy="914400"/>
          </a:xfrm>
        </p:spPr>
        <p:txBody>
          <a:bodyPr/>
          <a:lstStyle>
            <a:lvl1pPr>
              <a:defRPr sz="4000" cap="none" baseline="0"/>
            </a:lvl1pPr>
            <a:extLst/>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extLst/>
          </a:lstStyle>
          <a:p>
            <a:fld id="{52AD3355-FCD4-4D1F-B25E-D23791F23EE6}" type="datetimeFigureOut">
              <a:rPr lang="zh-TW" altLang="en-US" smtClean="0"/>
              <a:t>2011/12/20</a:t>
            </a:fld>
            <a:endParaRPr lang="zh-TW" altLang="en-US"/>
          </a:p>
        </p:txBody>
      </p:sp>
      <p:sp>
        <p:nvSpPr>
          <p:cNvPr id="4" name="頁尾版面配置區 3"/>
          <p:cNvSpPr>
            <a:spLocks noGrp="1"/>
          </p:cNvSpPr>
          <p:nvPr>
            <p:ph type="ftr" sz="quarter" idx="11"/>
          </p:nvPr>
        </p:nvSpPr>
        <p:spPr/>
        <p:txBody>
          <a:bodyPr/>
          <a:lstStyle>
            <a:extLst/>
          </a:lstStyle>
          <a:p>
            <a:endParaRPr lang="zh-TW" altLang="en-US"/>
          </a:p>
        </p:txBody>
      </p:sp>
      <p:sp>
        <p:nvSpPr>
          <p:cNvPr id="5" name="投影片編號版面配置區 4"/>
          <p:cNvSpPr>
            <a:spLocks noGrp="1"/>
          </p:cNvSpPr>
          <p:nvPr>
            <p:ph type="sldNum" sz="quarter" idx="12"/>
          </p:nvPr>
        </p:nvSpPr>
        <p:spPr/>
        <p:txBody>
          <a:bodyPr/>
          <a:lstStyle>
            <a:extLst/>
          </a:lstStyle>
          <a:p>
            <a:fld id="{41305293-0251-44DE-88B9-8515127B6EAC}"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extLst/>
          </a:lstStyle>
          <a:p>
            <a:fld id="{52AD3355-FCD4-4D1F-B25E-D23791F23EE6}" type="datetimeFigureOut">
              <a:rPr lang="zh-TW" altLang="en-US" smtClean="0"/>
              <a:t>2011/12/20</a:t>
            </a:fld>
            <a:endParaRPr lang="zh-TW" altLang="en-US"/>
          </a:p>
        </p:txBody>
      </p:sp>
      <p:sp>
        <p:nvSpPr>
          <p:cNvPr id="3" name="頁尾版面配置區 2"/>
          <p:cNvSpPr>
            <a:spLocks noGrp="1"/>
          </p:cNvSpPr>
          <p:nvPr>
            <p:ph type="ftr" sz="quarter" idx="11"/>
          </p:nvPr>
        </p:nvSpPr>
        <p:spPr/>
        <p:txBody>
          <a:bodyPr/>
          <a:lstStyle>
            <a:extLst/>
          </a:lstStyle>
          <a:p>
            <a:endParaRPr lang="zh-TW" altLang="en-US"/>
          </a:p>
        </p:txBody>
      </p:sp>
      <p:sp>
        <p:nvSpPr>
          <p:cNvPr id="4" name="投影片編號版面配置區 3"/>
          <p:cNvSpPr>
            <a:spLocks noGrp="1"/>
          </p:cNvSpPr>
          <p:nvPr>
            <p:ph type="sldNum" sz="quarter" idx="12"/>
          </p:nvPr>
        </p:nvSpPr>
        <p:spPr/>
        <p:txBody>
          <a:bodyPr/>
          <a:lstStyle>
            <a:extLst/>
          </a:lstStyle>
          <a:p>
            <a:fld id="{41305293-0251-44DE-88B9-8515127B6EAC}"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85800" y="273050"/>
            <a:ext cx="8229600" cy="1162050"/>
          </a:xfrm>
        </p:spPr>
        <p:txBody>
          <a:bodyPr anchor="ctr"/>
          <a:lstStyle>
            <a:lvl1pPr algn="l">
              <a:buNone/>
              <a:defRPr sz="3600" b="0"/>
            </a:lvl1pPr>
            <a:extLst/>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52AD3355-FCD4-4D1F-B25E-D23791F23EE6}" type="datetimeFigureOut">
              <a:rPr lang="zh-TW" altLang="en-US" smtClean="0"/>
              <a:t>2011/12/20</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41305293-0251-44DE-88B9-8515127B6EAC}" type="slidenum">
              <a:rPr lang="zh-TW" altLang="en-US" smtClean="0"/>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8" name="矩形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直線接點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群組 9"/>
          <p:cNvGrpSpPr/>
          <p:nvPr/>
        </p:nvGrpSpPr>
        <p:grpSpPr>
          <a:xfrm rot="5400000">
            <a:off x="8514581" y="1219200"/>
            <a:ext cx="132763" cy="128466"/>
            <a:chOff x="6668087" y="1297746"/>
            <a:chExt cx="161840" cy="156602"/>
          </a:xfrm>
        </p:grpSpPr>
        <p:cxnSp>
          <p:nvCxnSpPr>
            <p:cNvPr id="15" name="直線接點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直線接點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直線接點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標題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zh-TW" altLang="en-US" smtClean="0"/>
              <a:t>按一下圖示以新增圖片</a:t>
            </a:r>
            <a:endParaRPr kumimoji="0" lang="en-US"/>
          </a:p>
        </p:txBody>
      </p:sp>
      <p:sp>
        <p:nvSpPr>
          <p:cNvPr id="4" name="文字版面配置區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zh-TW" altLang="en-US" smtClean="0"/>
              <a:t>按一下以編輯母片文字樣式</a:t>
            </a:r>
          </a:p>
        </p:txBody>
      </p:sp>
      <p:grpSp>
        <p:nvGrpSpPr>
          <p:cNvPr id="14" name="群組 13"/>
          <p:cNvGrpSpPr/>
          <p:nvPr/>
        </p:nvGrpSpPr>
        <p:grpSpPr>
          <a:xfrm rot="5400000">
            <a:off x="8666981" y="1371600"/>
            <a:ext cx="132763" cy="128466"/>
            <a:chOff x="6668087" y="1297746"/>
            <a:chExt cx="161840" cy="156602"/>
          </a:xfrm>
        </p:grpSpPr>
        <p:cxnSp>
          <p:nvCxnSpPr>
            <p:cNvPr id="11" name="直線接點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直線接點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直線接點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群組 17"/>
          <p:cNvGrpSpPr/>
          <p:nvPr/>
        </p:nvGrpSpPr>
        <p:grpSpPr>
          <a:xfrm rot="5400000">
            <a:off x="8320088" y="1474763"/>
            <a:ext cx="132763" cy="128466"/>
            <a:chOff x="6668087" y="1297746"/>
            <a:chExt cx="161840" cy="156602"/>
          </a:xfrm>
        </p:grpSpPr>
        <p:cxnSp>
          <p:nvCxnSpPr>
            <p:cNvPr id="19" name="直線接點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直線接點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直線接點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日期版面配置區 4"/>
          <p:cNvSpPr>
            <a:spLocks noGrp="1"/>
          </p:cNvSpPr>
          <p:nvPr>
            <p:ph type="dt" sz="half" idx="10"/>
          </p:nvPr>
        </p:nvSpPr>
        <p:spPr>
          <a:xfrm>
            <a:off x="6477000" y="55499"/>
            <a:ext cx="2133600" cy="365125"/>
          </a:xfrm>
        </p:spPr>
        <p:txBody>
          <a:bodyPr/>
          <a:lstStyle>
            <a:extLst/>
          </a:lstStyle>
          <a:p>
            <a:fld id="{52AD3355-FCD4-4D1F-B25E-D23791F23EE6}" type="datetimeFigureOut">
              <a:rPr lang="zh-TW" altLang="en-US" smtClean="0"/>
              <a:t>2011/12/20</a:t>
            </a:fld>
            <a:endParaRPr lang="zh-TW" altLang="en-US"/>
          </a:p>
        </p:txBody>
      </p:sp>
      <p:sp>
        <p:nvSpPr>
          <p:cNvPr id="6" name="頁尾版面配置區 5"/>
          <p:cNvSpPr>
            <a:spLocks noGrp="1"/>
          </p:cNvSpPr>
          <p:nvPr>
            <p:ph type="ftr" sz="quarter" idx="11"/>
          </p:nvPr>
        </p:nvSpPr>
        <p:spPr>
          <a:xfrm>
            <a:off x="914400" y="55499"/>
            <a:ext cx="5562600" cy="365125"/>
          </a:xfrm>
        </p:spPr>
        <p:txBody>
          <a:bodyPr/>
          <a:lstStyle>
            <a:extLst/>
          </a:lstStyle>
          <a:p>
            <a:endParaRPr lang="zh-TW" altLang="en-US"/>
          </a:p>
        </p:txBody>
      </p:sp>
      <p:sp>
        <p:nvSpPr>
          <p:cNvPr id="7" name="投影片編號版面配置區 6"/>
          <p:cNvSpPr>
            <a:spLocks noGrp="1"/>
          </p:cNvSpPr>
          <p:nvPr>
            <p:ph type="sldNum" sz="quarter" idx="12"/>
          </p:nvPr>
        </p:nvSpPr>
        <p:spPr>
          <a:xfrm>
            <a:off x="8610600" y="55499"/>
            <a:ext cx="457200" cy="365125"/>
          </a:xfrm>
        </p:spPr>
        <p:txBody>
          <a:bodyPr/>
          <a:lstStyle>
            <a:extLst/>
          </a:lstStyle>
          <a:p>
            <a:fld id="{41305293-0251-44DE-88B9-8515127B6EAC}" type="slidenum">
              <a:rPr lang="zh-TW" altLang="en-US" smtClean="0"/>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矩形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矩形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矩形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矩形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矩形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矩形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矩形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矩形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矩形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標題版面配置區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4" name="日期版面配置區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52AD3355-FCD4-4D1F-B25E-D23791F23EE6}" type="datetimeFigureOut">
              <a:rPr lang="zh-TW" altLang="en-US" smtClean="0"/>
              <a:t>2011/12/20</a:t>
            </a:fld>
            <a:endParaRPr lang="zh-TW" altLang="en-US"/>
          </a:p>
        </p:txBody>
      </p:sp>
      <p:sp>
        <p:nvSpPr>
          <p:cNvPr id="3" name="頁尾版面配置區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zh-TW" altLang="en-US"/>
          </a:p>
        </p:txBody>
      </p:sp>
      <p:sp>
        <p:nvSpPr>
          <p:cNvPr id="23" name="投影片編號版面配置區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41305293-0251-44DE-88B9-8515127B6EAC}" type="slidenum">
              <a:rPr lang="zh-TW" altLang="en-US" smtClean="0"/>
              <a:t>‹#›</a:t>
            </a:fld>
            <a:endParaRPr lang="zh-TW" altLang="en-US"/>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83568" y="548680"/>
            <a:ext cx="7772400" cy="1800200"/>
          </a:xfrm>
        </p:spPr>
        <p:txBody>
          <a:bodyPr/>
          <a:lstStyle/>
          <a:p>
            <a:pPr algn="ctr"/>
            <a:r>
              <a:rPr lang="zh-TW" altLang="en-US" sz="8000" dirty="0" smtClean="0">
                <a:latin typeface="標楷體" pitchFamily="65" charset="-120"/>
                <a:ea typeface="標楷體" pitchFamily="65" charset="-120"/>
              </a:rPr>
              <a:t>控制電子學</a:t>
            </a:r>
            <a:endParaRPr lang="zh-TW" altLang="en-US" sz="8000" dirty="0">
              <a:latin typeface="標楷體" pitchFamily="65" charset="-120"/>
              <a:ea typeface="標楷體" pitchFamily="65" charset="-120"/>
            </a:endParaRPr>
          </a:p>
        </p:txBody>
      </p:sp>
      <p:sp>
        <p:nvSpPr>
          <p:cNvPr id="3" name="副標題 2"/>
          <p:cNvSpPr>
            <a:spLocks noGrp="1"/>
          </p:cNvSpPr>
          <p:nvPr>
            <p:ph type="subTitle" idx="1"/>
          </p:nvPr>
        </p:nvSpPr>
        <p:spPr>
          <a:xfrm>
            <a:off x="1763688" y="4077072"/>
            <a:ext cx="6480048" cy="1944216"/>
          </a:xfrm>
        </p:spPr>
        <p:txBody>
          <a:bodyPr/>
          <a:lstStyle/>
          <a:p>
            <a:r>
              <a:rPr lang="zh-TW" altLang="en-US" sz="2800" dirty="0" smtClean="0">
                <a:latin typeface="標楷體" pitchFamily="65" charset="-120"/>
                <a:ea typeface="標楷體" pitchFamily="65" charset="-120"/>
              </a:rPr>
              <a:t>學生姓名</a:t>
            </a:r>
            <a:r>
              <a:rPr lang="zh-TW" altLang="en-US"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鄭程祐  </a:t>
            </a:r>
            <a:r>
              <a:rPr lang="en-US" altLang="zh-TW" sz="2800" dirty="0" smtClean="0">
                <a:latin typeface="Comic Sans MS" pitchFamily="66" charset="0"/>
                <a:ea typeface="標楷體" pitchFamily="65" charset="-120"/>
              </a:rPr>
              <a:t>49839024</a:t>
            </a:r>
          </a:p>
          <a:p>
            <a:r>
              <a:rPr lang="zh-TW" altLang="en-US" sz="2800" dirty="0" smtClean="0">
                <a:latin typeface="標楷體" pitchFamily="65" charset="-120"/>
                <a:ea typeface="標楷體" pitchFamily="65" charset="-120"/>
              </a:rPr>
              <a:t> </a:t>
            </a:r>
            <a:r>
              <a:rPr lang="zh-TW" altLang="en-US" sz="2800" dirty="0" smtClean="0">
                <a:latin typeface="標楷體" pitchFamily="65" charset="-120"/>
                <a:ea typeface="標楷體" pitchFamily="65" charset="-120"/>
              </a:rPr>
              <a:t>         詹鈞焱  </a:t>
            </a:r>
            <a:r>
              <a:rPr lang="en-US" altLang="zh-TW" sz="2800" dirty="0" smtClean="0">
                <a:latin typeface="Comic Sans MS" pitchFamily="66" charset="0"/>
                <a:ea typeface="標楷體" pitchFamily="65" charset="-120"/>
              </a:rPr>
              <a:t>49839045</a:t>
            </a:r>
          </a:p>
          <a:p>
            <a:r>
              <a:rPr lang="zh-TW" altLang="en-US" sz="2800" dirty="0" smtClean="0">
                <a:latin typeface="Comic Sans MS" pitchFamily="66" charset="0"/>
                <a:ea typeface="標楷體" pitchFamily="65" charset="-120"/>
              </a:rPr>
              <a:t>指導教授：黎   靖</a:t>
            </a:r>
            <a:r>
              <a:rPr lang="en-US" altLang="zh-TW" sz="2800" dirty="0" smtClean="0">
                <a:latin typeface="Comic Sans MS" pitchFamily="66" charset="0"/>
                <a:ea typeface="標楷體" pitchFamily="65" charset="-120"/>
              </a:rPr>
              <a:t> </a:t>
            </a:r>
            <a:r>
              <a:rPr lang="en-US" altLang="zh-TW" sz="2800" dirty="0" smtClean="0">
                <a:latin typeface="Comic Sans MS" pitchFamily="66" charset="0"/>
                <a:ea typeface="標楷體" pitchFamily="65" charset="-120"/>
              </a:rPr>
              <a:t>   </a:t>
            </a:r>
            <a:r>
              <a:rPr lang="zh-TW" altLang="en-US" sz="2800" dirty="0" smtClean="0">
                <a:latin typeface="Comic Sans MS" pitchFamily="66" charset="0"/>
                <a:ea typeface="標楷體" pitchFamily="65" charset="-120"/>
              </a:rPr>
              <a:t>教  授</a:t>
            </a:r>
            <a:endParaRPr lang="en-US" altLang="zh-TW" dirty="0" smtClean="0"/>
          </a:p>
        </p:txBody>
      </p:sp>
      <p:sp>
        <p:nvSpPr>
          <p:cNvPr id="4" name="矩形 3"/>
          <p:cNvSpPr/>
          <p:nvPr/>
        </p:nvSpPr>
        <p:spPr>
          <a:xfrm>
            <a:off x="2123728" y="2852936"/>
            <a:ext cx="5151908" cy="707886"/>
          </a:xfrm>
          <a:prstGeom prst="rect">
            <a:avLst/>
          </a:prstGeom>
        </p:spPr>
        <p:txBody>
          <a:bodyPr wrap="square">
            <a:spAutoFit/>
          </a:bodyPr>
          <a:lstStyle/>
          <a:p>
            <a:pPr lvl="0">
              <a:buClr>
                <a:srgbClr val="D6ECFF"/>
              </a:buClr>
              <a:buSzPct val="95000"/>
            </a:pPr>
            <a:r>
              <a:rPr lang="zh-TW" altLang="en-US" sz="4000" dirty="0">
                <a:solidFill>
                  <a:prstClr val="white"/>
                </a:solidFill>
                <a:latin typeface="標楷體" pitchFamily="65" charset="-120"/>
                <a:ea typeface="標楷體" pitchFamily="65" charset="-120"/>
              </a:rPr>
              <a:t>直流馬達與步進馬達</a:t>
            </a:r>
            <a:endParaRPr lang="zh-TW" altLang="en-US" sz="4000" dirty="0">
              <a:solidFill>
                <a:prstClr val="white"/>
              </a:solidFill>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sz="6000" dirty="0" smtClean="0">
                <a:latin typeface="標楷體" pitchFamily="65" charset="-120"/>
                <a:ea typeface="標楷體" pitchFamily="65" charset="-120"/>
              </a:rPr>
              <a:t>步進</a:t>
            </a:r>
            <a:r>
              <a:rPr lang="zh-TW" altLang="zh-TW" sz="6000" dirty="0" smtClean="0">
                <a:latin typeface="標楷體" pitchFamily="65" charset="-120"/>
                <a:ea typeface="標楷體" pitchFamily="65" charset="-120"/>
              </a:rPr>
              <a:t>馬達之工作原理</a:t>
            </a:r>
            <a:endParaRPr lang="zh-TW" altLang="en-US" sz="6000" dirty="0" smtClean="0">
              <a:latin typeface="標楷體" pitchFamily="65" charset="-120"/>
              <a:ea typeface="標楷體" pitchFamily="65" charset="-120"/>
            </a:endParaRPr>
          </a:p>
        </p:txBody>
      </p:sp>
      <p:sp>
        <p:nvSpPr>
          <p:cNvPr id="3" name="內容版面配置區 2"/>
          <p:cNvSpPr>
            <a:spLocks noGrp="1"/>
          </p:cNvSpPr>
          <p:nvPr>
            <p:ph idx="1"/>
          </p:nvPr>
        </p:nvSpPr>
        <p:spPr/>
        <p:txBody>
          <a:bodyPr>
            <a:normAutofit/>
          </a:bodyPr>
          <a:lstStyle/>
          <a:p>
            <a:r>
              <a:rPr lang="zh-TW" altLang="zh-TW" sz="3200" dirty="0" smtClean="0">
                <a:latin typeface="標楷體" pitchFamily="65" charset="-120"/>
                <a:ea typeface="標楷體" pitchFamily="65" charset="-120"/>
              </a:rPr>
              <a:t>複合式步進馬達在結構上，是在轉子外圍設置許多齒輪狀之突出電極，同時在其軸向亦裝置永久磁鐵，可視為</a:t>
            </a:r>
            <a:r>
              <a:rPr lang="en-US" altLang="zh-TW" sz="3200" dirty="0" smtClean="0">
                <a:latin typeface="標楷體" pitchFamily="65" charset="-120"/>
                <a:ea typeface="標楷體" pitchFamily="65" charset="-120"/>
              </a:rPr>
              <a:t>PM</a:t>
            </a:r>
            <a:r>
              <a:rPr lang="zh-TW" altLang="zh-TW" sz="3200" dirty="0" smtClean="0">
                <a:latin typeface="標楷體" pitchFamily="65" charset="-120"/>
                <a:ea typeface="標楷體" pitchFamily="65" charset="-120"/>
              </a:rPr>
              <a:t>式與</a:t>
            </a:r>
            <a:r>
              <a:rPr lang="en-US" altLang="zh-TW" sz="3200" dirty="0" smtClean="0">
                <a:latin typeface="標楷體" pitchFamily="65" charset="-120"/>
                <a:ea typeface="標楷體" pitchFamily="65" charset="-120"/>
              </a:rPr>
              <a:t>VR</a:t>
            </a:r>
            <a:r>
              <a:rPr lang="zh-TW" altLang="zh-TW" sz="3200" dirty="0" smtClean="0">
                <a:latin typeface="標楷體" pitchFamily="65" charset="-120"/>
                <a:ea typeface="標楷體" pitchFamily="65" charset="-120"/>
              </a:rPr>
              <a:t>式之合體，故稱之為複合式步進馬達</a:t>
            </a:r>
            <a:endParaRPr lang="zh-TW" altLang="en-US" sz="3200"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sz="6000" dirty="0" smtClean="0">
                <a:latin typeface="標楷體" pitchFamily="65" charset="-120"/>
                <a:ea typeface="標楷體" pitchFamily="65" charset="-120"/>
              </a:rPr>
              <a:t>步進</a:t>
            </a:r>
            <a:r>
              <a:rPr lang="zh-TW" altLang="zh-TW" sz="6000" dirty="0" smtClean="0">
                <a:latin typeface="標楷體" pitchFamily="65" charset="-120"/>
                <a:ea typeface="標楷體" pitchFamily="65" charset="-120"/>
              </a:rPr>
              <a:t>馬達之工作</a:t>
            </a:r>
            <a:r>
              <a:rPr lang="zh-TW" altLang="en-US" sz="6000" dirty="0" smtClean="0">
                <a:latin typeface="標楷體" pitchFamily="65" charset="-120"/>
                <a:ea typeface="標楷體" pitchFamily="65" charset="-120"/>
              </a:rPr>
              <a:t>圖</a:t>
            </a:r>
          </a:p>
        </p:txBody>
      </p:sp>
      <p:pic>
        <p:nvPicPr>
          <p:cNvPr id="4" name="內容版面配置區 3"/>
          <p:cNvPicPr>
            <a:picLocks noGrp="1"/>
          </p:cNvPicPr>
          <p:nvPr>
            <p:ph idx="1"/>
          </p:nvPr>
        </p:nvPicPr>
        <p:blipFill>
          <a:blip r:embed="rId2" cstate="print"/>
          <a:srcRect/>
          <a:stretch>
            <a:fillRect/>
          </a:stretch>
        </p:blipFill>
        <p:spPr bwMode="auto">
          <a:xfrm>
            <a:off x="1835696" y="1988840"/>
            <a:ext cx="5687498" cy="3024336"/>
          </a:xfrm>
          <a:prstGeom prst="rect">
            <a:avLst/>
          </a:prstGeom>
          <a:noFill/>
          <a:ln w="9525">
            <a:noFill/>
            <a:miter lim="800000"/>
            <a:headEnd/>
            <a:tailEnd/>
          </a:ln>
        </p:spPr>
      </p:pic>
      <p:sp>
        <p:nvSpPr>
          <p:cNvPr id="5" name="文字方塊 4"/>
          <p:cNvSpPr txBox="1"/>
          <p:nvPr/>
        </p:nvSpPr>
        <p:spPr>
          <a:xfrm>
            <a:off x="1907704" y="5445224"/>
            <a:ext cx="5688632" cy="523220"/>
          </a:xfrm>
          <a:prstGeom prst="rect">
            <a:avLst/>
          </a:prstGeom>
          <a:noFill/>
        </p:spPr>
        <p:txBody>
          <a:bodyPr wrap="square" rtlCol="0">
            <a:spAutoFit/>
          </a:bodyPr>
          <a:lstStyle/>
          <a:p>
            <a:pPr algn="ctr"/>
            <a:r>
              <a:rPr lang="en-US" altLang="zh-TW" sz="2800" dirty="0">
                <a:latin typeface="標楷體" pitchFamily="65" charset="-120"/>
                <a:ea typeface="標楷體" pitchFamily="65" charset="-120"/>
              </a:rPr>
              <a:t> </a:t>
            </a:r>
            <a:r>
              <a:rPr lang="en-US" altLang="zh-TW" sz="2800" dirty="0">
                <a:solidFill>
                  <a:schemeClr val="accent3">
                    <a:lumMod val="40000"/>
                    <a:lumOff val="60000"/>
                  </a:schemeClr>
                </a:solidFill>
                <a:latin typeface="標楷體" pitchFamily="65" charset="-120"/>
                <a:ea typeface="標楷體" pitchFamily="65" charset="-120"/>
              </a:rPr>
              <a:t>PM</a:t>
            </a:r>
            <a:r>
              <a:rPr lang="zh-TW" altLang="zh-TW" sz="2800" dirty="0">
                <a:solidFill>
                  <a:schemeClr val="accent3">
                    <a:lumMod val="40000"/>
                    <a:lumOff val="60000"/>
                  </a:schemeClr>
                </a:solidFill>
                <a:latin typeface="標楷體" pitchFamily="65" charset="-120"/>
                <a:ea typeface="標楷體" pitchFamily="65" charset="-120"/>
              </a:rPr>
              <a:t>式步進馬達之結構</a:t>
            </a:r>
            <a:endParaRPr lang="zh-TW" altLang="en-US" sz="2800" dirty="0">
              <a:solidFill>
                <a:schemeClr val="accent3">
                  <a:lumMod val="40000"/>
                  <a:lumOff val="60000"/>
                </a:schemeClr>
              </a:solidFill>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sz="6000" dirty="0" smtClean="0">
                <a:latin typeface="標楷體" pitchFamily="65" charset="-120"/>
                <a:ea typeface="標楷體" pitchFamily="65" charset="-120"/>
              </a:rPr>
              <a:t>步進</a:t>
            </a:r>
            <a:r>
              <a:rPr lang="zh-TW" altLang="zh-TW" sz="6000" dirty="0" smtClean="0">
                <a:latin typeface="標楷體" pitchFamily="65" charset="-120"/>
                <a:ea typeface="標楷體" pitchFamily="65" charset="-120"/>
              </a:rPr>
              <a:t>馬達之工作</a:t>
            </a:r>
            <a:r>
              <a:rPr lang="zh-TW" altLang="en-US" sz="6000" dirty="0" smtClean="0">
                <a:latin typeface="標楷體" pitchFamily="65" charset="-120"/>
                <a:ea typeface="標楷體" pitchFamily="65" charset="-120"/>
              </a:rPr>
              <a:t>圖</a:t>
            </a:r>
          </a:p>
        </p:txBody>
      </p:sp>
      <p:pic>
        <p:nvPicPr>
          <p:cNvPr id="4" name="內容版面配置區 3"/>
          <p:cNvPicPr>
            <a:picLocks noGrp="1"/>
          </p:cNvPicPr>
          <p:nvPr>
            <p:ph idx="1"/>
          </p:nvPr>
        </p:nvPicPr>
        <p:blipFill>
          <a:blip r:embed="rId2" cstate="print"/>
          <a:srcRect/>
          <a:stretch>
            <a:fillRect/>
          </a:stretch>
        </p:blipFill>
        <p:spPr bwMode="auto">
          <a:xfrm>
            <a:off x="1763689" y="2060848"/>
            <a:ext cx="5760640" cy="3096344"/>
          </a:xfrm>
          <a:prstGeom prst="rect">
            <a:avLst/>
          </a:prstGeom>
          <a:noFill/>
          <a:ln w="9525">
            <a:noFill/>
            <a:miter lim="800000"/>
            <a:headEnd/>
            <a:tailEnd/>
          </a:ln>
        </p:spPr>
      </p:pic>
      <p:sp>
        <p:nvSpPr>
          <p:cNvPr id="6" name="文字方塊 5"/>
          <p:cNvSpPr txBox="1"/>
          <p:nvPr/>
        </p:nvSpPr>
        <p:spPr>
          <a:xfrm>
            <a:off x="2195736" y="5589240"/>
            <a:ext cx="5184576" cy="523220"/>
          </a:xfrm>
          <a:prstGeom prst="rect">
            <a:avLst/>
          </a:prstGeom>
          <a:noFill/>
        </p:spPr>
        <p:txBody>
          <a:bodyPr wrap="square" rtlCol="0">
            <a:spAutoFit/>
          </a:bodyPr>
          <a:lstStyle/>
          <a:p>
            <a:pPr algn="ctr"/>
            <a:r>
              <a:rPr lang="en-US" altLang="zh-TW" sz="2800" dirty="0">
                <a:solidFill>
                  <a:schemeClr val="accent3">
                    <a:lumMod val="40000"/>
                    <a:lumOff val="60000"/>
                  </a:schemeClr>
                </a:solidFill>
                <a:latin typeface="標楷體" pitchFamily="65" charset="-120"/>
                <a:ea typeface="標楷體" pitchFamily="65" charset="-120"/>
              </a:rPr>
              <a:t>VR</a:t>
            </a:r>
            <a:r>
              <a:rPr lang="zh-TW" altLang="zh-TW" sz="2800" dirty="0">
                <a:solidFill>
                  <a:schemeClr val="accent3">
                    <a:lumMod val="40000"/>
                    <a:lumOff val="60000"/>
                  </a:schemeClr>
                </a:solidFill>
                <a:latin typeface="標楷體" pitchFamily="65" charset="-120"/>
                <a:ea typeface="標楷體" pitchFamily="65" charset="-120"/>
              </a:rPr>
              <a:t>式步進馬達之結構</a:t>
            </a:r>
            <a:endParaRPr lang="zh-TW" altLang="en-US" sz="2800" dirty="0">
              <a:solidFill>
                <a:schemeClr val="accent3">
                  <a:lumMod val="40000"/>
                  <a:lumOff val="60000"/>
                </a:schemeClr>
              </a:solidFill>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0" algn="ctr"/>
            <a:r>
              <a:rPr lang="zh-TW" altLang="zh-TW" sz="6000" dirty="0" smtClean="0">
                <a:latin typeface="標楷體" pitchFamily="65" charset="-120"/>
                <a:ea typeface="標楷體" pitchFamily="65" charset="-120"/>
              </a:rPr>
              <a:t>直流馬達之優缺點</a:t>
            </a:r>
            <a:r>
              <a:rPr lang="zh-TW" altLang="zh-TW" dirty="0" smtClean="0"/>
              <a:t/>
            </a:r>
            <a:br>
              <a:rPr lang="zh-TW" altLang="zh-TW" dirty="0" smtClean="0"/>
            </a:br>
            <a:endParaRPr lang="zh-TW" altLang="en-US" dirty="0"/>
          </a:p>
        </p:txBody>
      </p:sp>
      <p:sp>
        <p:nvSpPr>
          <p:cNvPr id="3" name="內容版面配置區 2"/>
          <p:cNvSpPr>
            <a:spLocks noGrp="1"/>
          </p:cNvSpPr>
          <p:nvPr>
            <p:ph idx="1"/>
          </p:nvPr>
        </p:nvSpPr>
        <p:spPr/>
        <p:txBody>
          <a:bodyPr/>
          <a:lstStyle/>
          <a:p>
            <a:r>
              <a:rPr lang="zh-TW" altLang="zh-TW" sz="3200" dirty="0" smtClean="0">
                <a:latin typeface="標楷體" pitchFamily="65" charset="-120"/>
                <a:ea typeface="標楷體" pitchFamily="65" charset="-120"/>
              </a:rPr>
              <a:t>直流馬達可以輸出較大功率</a:t>
            </a:r>
            <a:r>
              <a:rPr lang="zh-TW" altLang="zh-TW" sz="3200" dirty="0" smtClean="0">
                <a:latin typeface="標楷體" pitchFamily="65" charset="-120"/>
                <a:ea typeface="標楷體" pitchFamily="65" charset="-120"/>
              </a:rPr>
              <a:t>，</a:t>
            </a:r>
            <a:endParaRPr lang="en-US" altLang="zh-TW" sz="3200" dirty="0" smtClean="0">
              <a:latin typeface="標楷體" pitchFamily="65" charset="-120"/>
              <a:ea typeface="標楷體" pitchFamily="65" charset="-120"/>
            </a:endParaRPr>
          </a:p>
          <a:p>
            <a:r>
              <a:rPr lang="zh-TW" altLang="zh-TW" sz="3200" dirty="0" smtClean="0">
                <a:latin typeface="標楷體" pitchFamily="65" charset="-120"/>
                <a:ea typeface="標楷體" pitchFamily="65" charset="-120"/>
              </a:rPr>
              <a:t>直流</a:t>
            </a:r>
            <a:r>
              <a:rPr lang="zh-TW" altLang="zh-TW" sz="3200" dirty="0" smtClean="0">
                <a:latin typeface="標楷體" pitchFamily="65" charset="-120"/>
                <a:ea typeface="標楷體" pitchFamily="65" charset="-120"/>
              </a:rPr>
              <a:t>馬達轉速不受電源頻率限制可以製作出高速馬達，速度控制只需要控制電壓比較簡單容易。</a:t>
            </a:r>
          </a:p>
          <a:p>
            <a:r>
              <a:rPr lang="zh-TW" altLang="zh-TW" sz="3200" dirty="0" smtClean="0">
                <a:latin typeface="標楷體" pitchFamily="65" charset="-120"/>
                <a:ea typeface="標楷體" pitchFamily="65" charset="-120"/>
              </a:rPr>
              <a:t>碳刷使用一段時間會磨損須更換，電樞會磨損。</a:t>
            </a:r>
          </a:p>
          <a:p>
            <a:endParaRPr lang="zh-TW"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0" algn="ctr"/>
            <a:r>
              <a:rPr lang="zh-TW" altLang="zh-TW" sz="6000" dirty="0" smtClean="0">
                <a:latin typeface="標楷體" pitchFamily="65" charset="-120"/>
                <a:ea typeface="標楷體" pitchFamily="65" charset="-120"/>
              </a:rPr>
              <a:t>步進馬達之優缺點</a:t>
            </a:r>
          </a:p>
        </p:txBody>
      </p:sp>
      <p:sp>
        <p:nvSpPr>
          <p:cNvPr id="3" name="內容版面配置區 2"/>
          <p:cNvSpPr>
            <a:spLocks noGrp="1"/>
          </p:cNvSpPr>
          <p:nvPr>
            <p:ph idx="1"/>
          </p:nvPr>
        </p:nvSpPr>
        <p:spPr/>
        <p:txBody>
          <a:bodyPr>
            <a:normAutofit/>
          </a:bodyPr>
          <a:lstStyle/>
          <a:p>
            <a:r>
              <a:rPr lang="zh-TW" altLang="zh-TW" sz="3200" dirty="0" smtClean="0">
                <a:latin typeface="標楷體" pitchFamily="65" charset="-120"/>
                <a:ea typeface="標楷體" pitchFamily="65" charset="-120"/>
              </a:rPr>
              <a:t>具保持力而且角度控制、速度控制較簡單，具有高轉矩、高響應性、高分解能、高精度</a:t>
            </a:r>
            <a:r>
              <a:rPr lang="zh-TW" altLang="zh-TW" sz="3200" dirty="0" smtClean="0">
                <a:latin typeface="標楷體" pitchFamily="65" charset="-120"/>
                <a:ea typeface="標楷體" pitchFamily="65" charset="-120"/>
              </a:rPr>
              <a:t>定位</a:t>
            </a:r>
            <a:endParaRPr lang="en-US" altLang="zh-TW" sz="3200" dirty="0" smtClean="0">
              <a:latin typeface="標楷體" pitchFamily="65" charset="-120"/>
              <a:ea typeface="標楷體" pitchFamily="65" charset="-120"/>
            </a:endParaRPr>
          </a:p>
          <a:p>
            <a:r>
              <a:rPr lang="zh-TW" altLang="zh-TW" sz="3200" dirty="0" smtClean="0">
                <a:latin typeface="標楷體" pitchFamily="65" charset="-120"/>
                <a:ea typeface="標楷體" pitchFamily="65" charset="-120"/>
              </a:rPr>
              <a:t>若發生失速或失步的情況，無法立即做修正補償然後在某一頻率容易產生振動或共振</a:t>
            </a:r>
            <a:r>
              <a:rPr lang="zh-TW" altLang="zh-TW" sz="3200" dirty="0" smtClean="0">
                <a:latin typeface="標楷體" pitchFamily="65" charset="-120"/>
                <a:ea typeface="標楷體" pitchFamily="65" charset="-120"/>
              </a:rPr>
              <a:t>現象</a:t>
            </a:r>
            <a:endParaRPr lang="zh-TW" altLang="zh-TW" sz="3200" dirty="0" smtClean="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sz="7200" dirty="0" smtClean="0">
                <a:latin typeface="標楷體" pitchFamily="65" charset="-120"/>
                <a:ea typeface="標楷體" pitchFamily="65" charset="-120"/>
              </a:rPr>
              <a:t>報告完畢</a:t>
            </a:r>
            <a:endParaRPr lang="zh-TW" altLang="en-US" sz="7200" dirty="0" smtClean="0">
              <a:latin typeface="標楷體" pitchFamily="65" charset="-120"/>
              <a:ea typeface="標楷體" pitchFamily="65" charset="-120"/>
            </a:endParaRPr>
          </a:p>
        </p:txBody>
      </p:sp>
      <p:sp>
        <p:nvSpPr>
          <p:cNvPr id="3" name="內容版面配置區 2"/>
          <p:cNvSpPr>
            <a:spLocks noGrp="1"/>
          </p:cNvSpPr>
          <p:nvPr>
            <p:ph idx="1"/>
          </p:nvPr>
        </p:nvSpPr>
        <p:spPr/>
        <p:txBody>
          <a:bodyPr/>
          <a:lstStyle/>
          <a:p>
            <a:endParaRPr lang="zh-TW" altLang="en-US" dirty="0"/>
          </a:p>
        </p:txBody>
      </p:sp>
      <p:pic>
        <p:nvPicPr>
          <p:cNvPr id="23554" name="Picture 2" descr="C:\Users\pig\Desktop\361542579_159011e4c8_o.jpg"/>
          <p:cNvPicPr>
            <a:picLocks noChangeAspect="1" noChangeArrowheads="1"/>
          </p:cNvPicPr>
          <p:nvPr/>
        </p:nvPicPr>
        <p:blipFill>
          <a:blip r:embed="rId2" cstate="print"/>
          <a:srcRect/>
          <a:stretch>
            <a:fillRect/>
          </a:stretch>
        </p:blipFill>
        <p:spPr bwMode="auto">
          <a:xfrm>
            <a:off x="2411760" y="2348880"/>
            <a:ext cx="4871442" cy="3677698"/>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sz="6000" dirty="0" smtClean="0">
                <a:latin typeface="標楷體" pitchFamily="65" charset="-120"/>
                <a:ea typeface="標楷體" pitchFamily="65" charset="-120"/>
              </a:rPr>
              <a:t>前言</a:t>
            </a:r>
            <a:endParaRPr lang="zh-TW" altLang="en-US" sz="6000" dirty="0">
              <a:latin typeface="標楷體" pitchFamily="65" charset="-120"/>
              <a:ea typeface="標楷體" pitchFamily="65" charset="-120"/>
            </a:endParaRPr>
          </a:p>
        </p:txBody>
      </p:sp>
      <p:sp>
        <p:nvSpPr>
          <p:cNvPr id="3" name="內容版面配置區 2"/>
          <p:cNvSpPr>
            <a:spLocks noGrp="1"/>
          </p:cNvSpPr>
          <p:nvPr>
            <p:ph idx="1"/>
          </p:nvPr>
        </p:nvSpPr>
        <p:spPr/>
        <p:txBody>
          <a:bodyPr>
            <a:normAutofit fontScale="92500" lnSpcReduction="10000"/>
          </a:bodyPr>
          <a:lstStyle/>
          <a:p>
            <a:r>
              <a:rPr lang="zh-TW" altLang="zh-TW" sz="4000" dirty="0" smtClean="0">
                <a:latin typeface="標楷體" pitchFamily="65" charset="-120"/>
                <a:ea typeface="標楷體" pitchFamily="65" charset="-120"/>
              </a:rPr>
              <a:t>馬達在於工廠的腳色地位越來越重要，結構的微分更是甚多，它在於控制的有動力以及精準的控制方向，馬達的種類由結構上與控制方法上可分成</a:t>
            </a:r>
            <a:r>
              <a:rPr lang="zh-TW" altLang="zh-TW" sz="4000" dirty="0" smtClean="0">
                <a:solidFill>
                  <a:schemeClr val="accent2">
                    <a:lumMod val="60000"/>
                    <a:lumOff val="40000"/>
                  </a:schemeClr>
                </a:solidFill>
                <a:latin typeface="標楷體" pitchFamily="65" charset="-120"/>
                <a:ea typeface="標楷體" pitchFamily="65" charset="-120"/>
              </a:rPr>
              <a:t>直流馬達</a:t>
            </a:r>
            <a:r>
              <a:rPr lang="zh-TW" altLang="zh-TW" sz="4000" dirty="0" smtClean="0">
                <a:latin typeface="標楷體" pitchFamily="65" charset="-120"/>
                <a:ea typeface="標楷體" pitchFamily="65" charset="-120"/>
              </a:rPr>
              <a:t>、</a:t>
            </a:r>
            <a:r>
              <a:rPr lang="zh-TW" altLang="zh-TW" sz="4000" dirty="0" smtClean="0">
                <a:solidFill>
                  <a:schemeClr val="accent2">
                    <a:lumMod val="60000"/>
                    <a:lumOff val="40000"/>
                  </a:schemeClr>
                </a:solidFill>
                <a:latin typeface="標楷體" pitchFamily="65" charset="-120"/>
                <a:ea typeface="標楷體" pitchFamily="65" charset="-120"/>
              </a:rPr>
              <a:t>交流馬達</a:t>
            </a:r>
            <a:r>
              <a:rPr lang="zh-TW" altLang="zh-TW" sz="4000" dirty="0" smtClean="0">
                <a:latin typeface="標楷體" pitchFamily="65" charset="-120"/>
                <a:ea typeface="標楷體" pitchFamily="65" charset="-120"/>
              </a:rPr>
              <a:t>、</a:t>
            </a:r>
            <a:r>
              <a:rPr lang="zh-TW" altLang="zh-TW" sz="4000" dirty="0" smtClean="0">
                <a:solidFill>
                  <a:schemeClr val="accent2">
                    <a:lumMod val="60000"/>
                    <a:lumOff val="40000"/>
                  </a:schemeClr>
                </a:solidFill>
                <a:latin typeface="標楷體" pitchFamily="65" charset="-120"/>
                <a:ea typeface="標楷體" pitchFamily="65" charset="-120"/>
              </a:rPr>
              <a:t>伺服馬達</a:t>
            </a:r>
            <a:r>
              <a:rPr lang="zh-TW" altLang="zh-TW" sz="4000" dirty="0" smtClean="0">
                <a:latin typeface="標楷體" pitchFamily="65" charset="-120"/>
                <a:ea typeface="標楷體" pitchFamily="65" charset="-120"/>
              </a:rPr>
              <a:t>以及</a:t>
            </a:r>
            <a:r>
              <a:rPr lang="zh-TW" altLang="zh-TW" sz="4000" dirty="0" smtClean="0">
                <a:solidFill>
                  <a:schemeClr val="accent2">
                    <a:lumMod val="60000"/>
                    <a:lumOff val="40000"/>
                  </a:schemeClr>
                </a:solidFill>
                <a:latin typeface="標楷體" pitchFamily="65" charset="-120"/>
                <a:ea typeface="標楷體" pitchFamily="65" charset="-120"/>
              </a:rPr>
              <a:t>步進馬達</a:t>
            </a:r>
            <a:r>
              <a:rPr lang="zh-TW" altLang="zh-TW" sz="4000" dirty="0" smtClean="0">
                <a:latin typeface="標楷體" pitchFamily="65" charset="-120"/>
                <a:ea typeface="標楷體" pitchFamily="65" charset="-120"/>
              </a:rPr>
              <a:t>。我們</a:t>
            </a:r>
            <a:r>
              <a:rPr lang="zh-TW" altLang="zh-TW" sz="4000" dirty="0" smtClean="0">
                <a:latin typeface="標楷體" pitchFamily="65" charset="-120"/>
                <a:ea typeface="標楷體" pitchFamily="65" charset="-120"/>
              </a:rPr>
              <a:t>挑動力輸出功能較好的直流馬達和控制精準度的步進馬達來做這一次的報告。</a:t>
            </a:r>
          </a:p>
          <a:p>
            <a:endParaRPr lang="zh-TW"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971600" y="404664"/>
            <a:ext cx="7772400" cy="914400"/>
          </a:xfrm>
        </p:spPr>
        <p:txBody>
          <a:bodyPr/>
          <a:lstStyle/>
          <a:p>
            <a:pPr algn="ctr"/>
            <a:r>
              <a:rPr lang="zh-TW" altLang="en-US" sz="6000" dirty="0" smtClean="0">
                <a:latin typeface="標楷體" pitchFamily="65" charset="-120"/>
                <a:ea typeface="標楷體" pitchFamily="65" charset="-120"/>
              </a:rPr>
              <a:t>目錄</a:t>
            </a:r>
            <a:endParaRPr lang="zh-TW" altLang="en-US" sz="6000" dirty="0">
              <a:latin typeface="標楷體" pitchFamily="65" charset="-120"/>
              <a:ea typeface="標楷體" pitchFamily="65" charset="-120"/>
            </a:endParaRPr>
          </a:p>
        </p:txBody>
      </p:sp>
      <p:sp>
        <p:nvSpPr>
          <p:cNvPr id="8193" name="Rectangle 1"/>
          <p:cNvSpPr>
            <a:spLocks noChangeArrowheads="1"/>
          </p:cNvSpPr>
          <p:nvPr/>
        </p:nvSpPr>
        <p:spPr bwMode="auto">
          <a:xfrm>
            <a:off x="899592" y="2852936"/>
            <a:ext cx="7776864"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11480" marR="0" indent="-342900" defTabSz="914400" fontAlgn="base">
              <a:lnSpc>
                <a:spcPct val="100000"/>
              </a:lnSpc>
              <a:spcBef>
                <a:spcPts val="700"/>
              </a:spcBef>
              <a:spcAft>
                <a:spcPct val="0"/>
              </a:spcAft>
              <a:buClr>
                <a:schemeClr val="tx2"/>
              </a:buClr>
              <a:buSzPct val="95000"/>
              <a:buFont typeface="Wingdings" pitchFamily="2" charset="2"/>
              <a:buChar char="l"/>
              <a:tabLst/>
            </a:pPr>
            <a:r>
              <a:rPr lang="zh-TW" altLang="zh-TW" sz="4000" dirty="0">
                <a:latin typeface="標楷體" pitchFamily="65" charset="-120"/>
                <a:ea typeface="標楷體" pitchFamily="65" charset="-120"/>
              </a:rPr>
              <a:t>直流與步進馬達之簡介</a:t>
            </a:r>
          </a:p>
        </p:txBody>
      </p:sp>
      <p:sp>
        <p:nvSpPr>
          <p:cNvPr id="8194" name="Rectangle 2"/>
          <p:cNvSpPr>
            <a:spLocks noChangeArrowheads="1"/>
          </p:cNvSpPr>
          <p:nvPr/>
        </p:nvSpPr>
        <p:spPr bwMode="auto">
          <a:xfrm>
            <a:off x="863080" y="3933056"/>
            <a:ext cx="828092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11480" marR="0" indent="-342900" defTabSz="914400" fontAlgn="base">
              <a:lnSpc>
                <a:spcPct val="100000"/>
              </a:lnSpc>
              <a:spcBef>
                <a:spcPts val="700"/>
              </a:spcBef>
              <a:spcAft>
                <a:spcPct val="0"/>
              </a:spcAft>
              <a:buClr>
                <a:schemeClr val="tx2"/>
              </a:buClr>
              <a:buSzPct val="95000"/>
              <a:buFont typeface="Wingdings" pitchFamily="2" charset="2"/>
              <a:buChar char="l"/>
              <a:tabLst/>
            </a:pPr>
            <a:r>
              <a:rPr lang="zh-TW" altLang="zh-TW" sz="4000" dirty="0">
                <a:latin typeface="標楷體" pitchFamily="65" charset="-120"/>
                <a:ea typeface="標楷體" pitchFamily="65" charset="-120"/>
              </a:rPr>
              <a:t>直流與步進馬達之工作原理</a:t>
            </a:r>
          </a:p>
        </p:txBody>
      </p:sp>
      <p:sp>
        <p:nvSpPr>
          <p:cNvPr id="8195" name="Rectangle 3"/>
          <p:cNvSpPr>
            <a:spLocks noChangeArrowheads="1"/>
          </p:cNvSpPr>
          <p:nvPr/>
        </p:nvSpPr>
        <p:spPr bwMode="auto">
          <a:xfrm>
            <a:off x="971600" y="5085184"/>
            <a:ext cx="756084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11480" marR="0" indent="-342900" defTabSz="914400" fontAlgn="base">
              <a:lnSpc>
                <a:spcPct val="100000"/>
              </a:lnSpc>
              <a:spcBef>
                <a:spcPts val="700"/>
              </a:spcBef>
              <a:spcAft>
                <a:spcPct val="0"/>
              </a:spcAft>
              <a:buClr>
                <a:schemeClr val="tx2"/>
              </a:buClr>
              <a:buSzPct val="95000"/>
              <a:buFont typeface="Wingdings" pitchFamily="2" charset="2"/>
              <a:buChar char="l"/>
              <a:tabLst/>
            </a:pPr>
            <a:r>
              <a:rPr lang="zh-TW" altLang="zh-TW" sz="4000" dirty="0">
                <a:latin typeface="標楷體" pitchFamily="65" charset="-120"/>
                <a:ea typeface="標楷體" pitchFamily="65" charset="-120"/>
              </a:rPr>
              <a:t>直流與步進馬達之優缺點</a:t>
            </a:r>
          </a:p>
        </p:txBody>
      </p:sp>
      <p:sp>
        <p:nvSpPr>
          <p:cNvPr id="10" name="內容版面配置區 9"/>
          <p:cNvSpPr>
            <a:spLocks noGrp="1"/>
          </p:cNvSpPr>
          <p:nvPr>
            <p:ph idx="1"/>
          </p:nvPr>
        </p:nvSpPr>
        <p:spPr>
          <a:xfrm>
            <a:off x="914400" y="1783560"/>
            <a:ext cx="7772400" cy="781344"/>
          </a:xfrm>
        </p:spPr>
        <p:txBody>
          <a:bodyPr/>
          <a:lstStyle/>
          <a:p>
            <a:pPr lvl="0">
              <a:buFont typeface="Wingdings" pitchFamily="2" charset="2"/>
              <a:buChar char="l"/>
            </a:pPr>
            <a:r>
              <a:rPr lang="zh-TW" altLang="zh-TW" sz="4000" dirty="0" smtClean="0">
                <a:latin typeface="標楷體" pitchFamily="65" charset="-120"/>
                <a:ea typeface="標楷體" pitchFamily="65" charset="-120"/>
              </a:rPr>
              <a:t>馬達</a:t>
            </a:r>
            <a:r>
              <a:rPr lang="zh-TW" altLang="zh-TW" sz="4000" dirty="0" smtClean="0">
                <a:latin typeface="標楷體" pitchFamily="65" charset="-120"/>
                <a:ea typeface="標楷體" pitchFamily="65" charset="-120"/>
              </a:rPr>
              <a:t>簡介</a:t>
            </a:r>
            <a:endParaRPr lang="en-US" altLang="zh-TW" sz="4000" dirty="0" smtClean="0">
              <a:latin typeface="標楷體" pitchFamily="65" charset="-120"/>
              <a:ea typeface="標楷體" pitchFamily="65" charset="-120"/>
            </a:endParaRPr>
          </a:p>
          <a:p>
            <a:pPr>
              <a:buFont typeface="Wingdings" pitchFamily="2" charset="2"/>
              <a:buChar char="l"/>
            </a:pPr>
            <a:endParaRPr lang="en-US" altLang="zh-TW"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0" algn="ctr"/>
            <a:r>
              <a:rPr lang="zh-TW" altLang="zh-TW" sz="6000" dirty="0" smtClean="0">
                <a:latin typeface="標楷體" pitchFamily="65" charset="-120"/>
                <a:ea typeface="標楷體" pitchFamily="65" charset="-120"/>
              </a:rPr>
              <a:t>馬達簡介</a:t>
            </a:r>
            <a:r>
              <a:rPr lang="zh-TW" altLang="zh-TW" dirty="0" smtClean="0"/>
              <a:t/>
            </a:r>
            <a:br>
              <a:rPr lang="zh-TW" altLang="zh-TW" dirty="0" smtClean="0"/>
            </a:br>
            <a:endParaRPr lang="zh-TW" altLang="en-US" dirty="0"/>
          </a:p>
        </p:txBody>
      </p:sp>
      <p:sp>
        <p:nvSpPr>
          <p:cNvPr id="3" name="內容版面配置區 2"/>
          <p:cNvSpPr>
            <a:spLocks noGrp="1"/>
          </p:cNvSpPr>
          <p:nvPr>
            <p:ph idx="1"/>
          </p:nvPr>
        </p:nvSpPr>
        <p:spPr>
          <a:xfrm>
            <a:off x="971600" y="1556792"/>
            <a:ext cx="7772400" cy="925360"/>
          </a:xfrm>
        </p:spPr>
        <p:txBody>
          <a:bodyPr>
            <a:normAutofit/>
          </a:bodyPr>
          <a:lstStyle/>
          <a:p>
            <a:pPr algn="ctr">
              <a:buNone/>
            </a:pPr>
            <a:r>
              <a:rPr lang="zh-TW" altLang="en-US" dirty="0" smtClean="0"/>
              <a:t> </a:t>
            </a:r>
            <a:r>
              <a:rPr lang="zh-TW" altLang="zh-TW" sz="4000" dirty="0" smtClean="0">
                <a:latin typeface="標楷體" pitchFamily="65" charset="-120"/>
                <a:ea typeface="標楷體" pitchFamily="65" charset="-120"/>
              </a:rPr>
              <a:t>馬達</a:t>
            </a:r>
            <a:r>
              <a:rPr lang="zh-TW" altLang="zh-TW" sz="4000" dirty="0" smtClean="0">
                <a:latin typeface="標楷體" pitchFamily="65" charset="-120"/>
                <a:ea typeface="標楷體" pitchFamily="65" charset="-120"/>
              </a:rPr>
              <a:t>又稱為電動機或電動</a:t>
            </a:r>
            <a:r>
              <a:rPr lang="zh-TW" altLang="zh-TW" sz="4000" dirty="0" smtClean="0">
                <a:latin typeface="標楷體" pitchFamily="65" charset="-120"/>
                <a:ea typeface="標楷體" pitchFamily="65" charset="-120"/>
              </a:rPr>
              <a:t>馬達</a:t>
            </a:r>
            <a:endParaRPr lang="zh-TW" altLang="en-US" sz="4000" dirty="0">
              <a:latin typeface="標楷體" pitchFamily="65" charset="-120"/>
              <a:ea typeface="標楷體" pitchFamily="65" charset="-120"/>
            </a:endParaRPr>
          </a:p>
        </p:txBody>
      </p:sp>
      <p:sp>
        <p:nvSpPr>
          <p:cNvPr id="4" name="圓角矩形 3"/>
          <p:cNvSpPr/>
          <p:nvPr/>
        </p:nvSpPr>
        <p:spPr>
          <a:xfrm>
            <a:off x="611560" y="3861048"/>
            <a:ext cx="1152128" cy="1728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4000" dirty="0" smtClean="0">
                <a:solidFill>
                  <a:schemeClr val="bg1"/>
                </a:solidFill>
                <a:latin typeface="標楷體" pitchFamily="65" charset="-120"/>
                <a:ea typeface="標楷體" pitchFamily="65" charset="-120"/>
              </a:rPr>
              <a:t>馬</a:t>
            </a:r>
            <a:endParaRPr lang="en-US" altLang="zh-TW" sz="4000" dirty="0" smtClean="0">
              <a:solidFill>
                <a:schemeClr val="bg1"/>
              </a:solidFill>
              <a:latin typeface="標楷體" pitchFamily="65" charset="-120"/>
              <a:ea typeface="標楷體" pitchFamily="65" charset="-120"/>
            </a:endParaRPr>
          </a:p>
          <a:p>
            <a:pPr algn="ctr"/>
            <a:r>
              <a:rPr lang="zh-TW" altLang="en-US" sz="4000" dirty="0" smtClean="0">
                <a:solidFill>
                  <a:schemeClr val="bg1"/>
                </a:solidFill>
                <a:latin typeface="標楷體" pitchFamily="65" charset="-120"/>
                <a:ea typeface="標楷體" pitchFamily="65" charset="-120"/>
              </a:rPr>
              <a:t>達</a:t>
            </a:r>
            <a:endParaRPr lang="zh-TW" altLang="en-US" sz="4000" dirty="0">
              <a:solidFill>
                <a:schemeClr val="bg1"/>
              </a:solidFill>
              <a:latin typeface="標楷體" pitchFamily="65" charset="-120"/>
              <a:ea typeface="標楷體" pitchFamily="65" charset="-120"/>
            </a:endParaRPr>
          </a:p>
        </p:txBody>
      </p:sp>
      <p:sp>
        <p:nvSpPr>
          <p:cNvPr id="5" name="圓角矩形 4"/>
          <p:cNvSpPr/>
          <p:nvPr/>
        </p:nvSpPr>
        <p:spPr>
          <a:xfrm>
            <a:off x="2771800" y="5949280"/>
            <a:ext cx="2088232"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200" dirty="0">
                <a:solidFill>
                  <a:schemeClr val="bg1"/>
                </a:solidFill>
                <a:latin typeface="標楷體" pitchFamily="65" charset="-120"/>
                <a:ea typeface="標楷體" pitchFamily="65" charset="-120"/>
              </a:rPr>
              <a:t>其他</a:t>
            </a:r>
          </a:p>
        </p:txBody>
      </p:sp>
      <p:sp>
        <p:nvSpPr>
          <p:cNvPr id="8" name="圓角矩形 7"/>
          <p:cNvSpPr/>
          <p:nvPr/>
        </p:nvSpPr>
        <p:spPr>
          <a:xfrm>
            <a:off x="2771800" y="2708920"/>
            <a:ext cx="2088232"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200" dirty="0" smtClean="0">
                <a:solidFill>
                  <a:schemeClr val="bg1"/>
                </a:solidFill>
                <a:latin typeface="標楷體" pitchFamily="65" charset="-120"/>
                <a:ea typeface="標楷體" pitchFamily="65" charset="-120"/>
              </a:rPr>
              <a:t>直流馬達</a:t>
            </a:r>
            <a:endParaRPr lang="zh-TW" altLang="en-US" sz="3200" dirty="0">
              <a:solidFill>
                <a:schemeClr val="bg1"/>
              </a:solidFill>
              <a:latin typeface="標楷體" pitchFamily="65" charset="-120"/>
              <a:ea typeface="標楷體" pitchFamily="65" charset="-120"/>
            </a:endParaRPr>
          </a:p>
        </p:txBody>
      </p:sp>
      <p:sp>
        <p:nvSpPr>
          <p:cNvPr id="9" name="圓角矩形 8"/>
          <p:cNvSpPr/>
          <p:nvPr/>
        </p:nvSpPr>
        <p:spPr>
          <a:xfrm>
            <a:off x="2771800" y="5013176"/>
            <a:ext cx="2088232"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200" dirty="0">
                <a:solidFill>
                  <a:schemeClr val="bg1"/>
                </a:solidFill>
                <a:latin typeface="標楷體" pitchFamily="65" charset="-120"/>
                <a:ea typeface="標楷體" pitchFamily="65" charset="-120"/>
              </a:rPr>
              <a:t>步進馬達</a:t>
            </a:r>
          </a:p>
        </p:txBody>
      </p:sp>
      <p:sp>
        <p:nvSpPr>
          <p:cNvPr id="10" name="圓角矩形 9"/>
          <p:cNvSpPr/>
          <p:nvPr/>
        </p:nvSpPr>
        <p:spPr>
          <a:xfrm>
            <a:off x="2771800" y="3861048"/>
            <a:ext cx="2088232"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200" dirty="0">
                <a:solidFill>
                  <a:schemeClr val="bg1"/>
                </a:solidFill>
                <a:latin typeface="標楷體" pitchFamily="65" charset="-120"/>
                <a:ea typeface="標楷體" pitchFamily="65" charset="-120"/>
              </a:rPr>
              <a:t>交流馬達</a:t>
            </a:r>
          </a:p>
        </p:txBody>
      </p:sp>
      <p:sp>
        <p:nvSpPr>
          <p:cNvPr id="11" name="圓角矩形 10"/>
          <p:cNvSpPr/>
          <p:nvPr/>
        </p:nvSpPr>
        <p:spPr>
          <a:xfrm>
            <a:off x="5292080" y="2636912"/>
            <a:ext cx="3168352"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zh-TW" sz="2000" dirty="0">
                <a:solidFill>
                  <a:schemeClr val="bg1"/>
                </a:solidFill>
                <a:latin typeface="標楷體" pitchFamily="65" charset="-120"/>
                <a:ea typeface="標楷體" pitchFamily="65" charset="-120"/>
              </a:rPr>
              <a:t>串</a:t>
            </a:r>
            <a:r>
              <a:rPr lang="zh-TW" altLang="zh-TW" sz="2000" dirty="0" smtClean="0">
                <a:solidFill>
                  <a:schemeClr val="bg1"/>
                </a:solidFill>
                <a:latin typeface="標楷體" pitchFamily="65" charset="-120"/>
                <a:ea typeface="標楷體" pitchFamily="65" charset="-120"/>
              </a:rPr>
              <a:t>激式</a:t>
            </a:r>
            <a:r>
              <a:rPr lang="zh-TW" altLang="zh-TW" sz="2000" dirty="0">
                <a:solidFill>
                  <a:schemeClr val="bg1"/>
                </a:solidFill>
                <a:latin typeface="標楷體" pitchFamily="65" charset="-120"/>
                <a:ea typeface="標楷體" pitchFamily="65" charset="-120"/>
              </a:rPr>
              <a:t>、並激式、分激式馬達和永磁式</a:t>
            </a:r>
            <a:r>
              <a:rPr lang="zh-TW" altLang="zh-TW" sz="2000" dirty="0" smtClean="0">
                <a:solidFill>
                  <a:schemeClr val="bg1"/>
                </a:solidFill>
                <a:latin typeface="標楷體" pitchFamily="65" charset="-120"/>
                <a:ea typeface="標楷體" pitchFamily="65" charset="-120"/>
              </a:rPr>
              <a:t>馬達</a:t>
            </a:r>
            <a:endParaRPr lang="zh-TW" altLang="en-US" sz="2000" dirty="0">
              <a:solidFill>
                <a:schemeClr val="bg1"/>
              </a:solidFill>
              <a:latin typeface="標楷體" pitchFamily="65" charset="-120"/>
              <a:ea typeface="標楷體" pitchFamily="65" charset="-120"/>
            </a:endParaRPr>
          </a:p>
        </p:txBody>
      </p:sp>
      <p:sp>
        <p:nvSpPr>
          <p:cNvPr id="12" name="圓角矩形 11"/>
          <p:cNvSpPr/>
          <p:nvPr/>
        </p:nvSpPr>
        <p:spPr>
          <a:xfrm>
            <a:off x="5292080" y="3789040"/>
            <a:ext cx="3168352"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zh-TW" sz="2000" dirty="0">
                <a:solidFill>
                  <a:schemeClr val="bg1"/>
                </a:solidFill>
                <a:latin typeface="標楷體" pitchFamily="65" charset="-120"/>
                <a:ea typeface="標楷體" pitchFamily="65" charset="-120"/>
              </a:rPr>
              <a:t>同步</a:t>
            </a:r>
            <a:r>
              <a:rPr lang="zh-TW" altLang="zh-TW" sz="2000" dirty="0" smtClean="0">
                <a:solidFill>
                  <a:schemeClr val="bg1"/>
                </a:solidFill>
                <a:latin typeface="標楷體" pitchFamily="65" charset="-120"/>
                <a:ea typeface="標楷體" pitchFamily="65" charset="-120"/>
              </a:rPr>
              <a:t>式</a:t>
            </a:r>
            <a:r>
              <a:rPr lang="zh-TW" altLang="en-US" sz="2000" dirty="0" smtClean="0">
                <a:solidFill>
                  <a:schemeClr val="bg1"/>
                </a:solidFill>
                <a:latin typeface="標楷體" pitchFamily="65" charset="-120"/>
                <a:ea typeface="標楷體" pitchFamily="65" charset="-120"/>
              </a:rPr>
              <a:t>、</a:t>
            </a:r>
            <a:r>
              <a:rPr lang="zh-TW" altLang="zh-TW" sz="2000" dirty="0" smtClean="0">
                <a:solidFill>
                  <a:schemeClr val="bg1"/>
                </a:solidFill>
                <a:latin typeface="標楷體" pitchFamily="65" charset="-120"/>
                <a:ea typeface="標楷體" pitchFamily="65" charset="-120"/>
              </a:rPr>
              <a:t>感應式</a:t>
            </a:r>
            <a:endParaRPr lang="zh-TW" altLang="zh-TW" sz="2000" dirty="0">
              <a:solidFill>
                <a:schemeClr val="bg1"/>
              </a:solidFill>
              <a:latin typeface="標楷體" pitchFamily="65" charset="-120"/>
              <a:ea typeface="標楷體" pitchFamily="65" charset="-120"/>
            </a:endParaRPr>
          </a:p>
        </p:txBody>
      </p:sp>
      <p:sp>
        <p:nvSpPr>
          <p:cNvPr id="13" name="圓角矩形 12"/>
          <p:cNvSpPr/>
          <p:nvPr/>
        </p:nvSpPr>
        <p:spPr>
          <a:xfrm>
            <a:off x="5292080" y="4941168"/>
            <a:ext cx="3168352"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000" dirty="0">
                <a:solidFill>
                  <a:schemeClr val="bg1"/>
                </a:solidFill>
                <a:latin typeface="標楷體" pitchFamily="65" charset="-120"/>
                <a:ea typeface="標楷體" pitchFamily="65" charset="-120"/>
              </a:rPr>
              <a:t>同步式、</a:t>
            </a:r>
            <a:r>
              <a:rPr lang="zh-TW" altLang="zh-TW" sz="2000" dirty="0">
                <a:solidFill>
                  <a:schemeClr val="bg1"/>
                </a:solidFill>
                <a:latin typeface="標楷體" pitchFamily="65" charset="-120"/>
                <a:ea typeface="標楷體" pitchFamily="65" charset="-120"/>
              </a:rPr>
              <a:t>磁阻式</a:t>
            </a:r>
          </a:p>
        </p:txBody>
      </p:sp>
      <p:sp>
        <p:nvSpPr>
          <p:cNvPr id="14" name="圓角矩形 13"/>
          <p:cNvSpPr/>
          <p:nvPr/>
        </p:nvSpPr>
        <p:spPr>
          <a:xfrm>
            <a:off x="5292080" y="5877272"/>
            <a:ext cx="3168352"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zh-TW" sz="2000" dirty="0">
                <a:solidFill>
                  <a:schemeClr val="bg1"/>
                </a:solidFill>
                <a:latin typeface="標楷體" pitchFamily="65" charset="-120"/>
                <a:ea typeface="標楷體" pitchFamily="65" charset="-120"/>
              </a:rPr>
              <a:t>磁阻馬達、超音波</a:t>
            </a:r>
            <a:r>
              <a:rPr lang="zh-TW" altLang="zh-TW" sz="2000" dirty="0" smtClean="0">
                <a:solidFill>
                  <a:schemeClr val="bg1"/>
                </a:solidFill>
                <a:latin typeface="標楷體" pitchFamily="65" charset="-120"/>
                <a:ea typeface="標楷體" pitchFamily="65" charset="-120"/>
              </a:rPr>
              <a:t>馬</a:t>
            </a:r>
            <a:endParaRPr lang="en-US" altLang="zh-TW" sz="2000" dirty="0" smtClean="0">
              <a:solidFill>
                <a:schemeClr val="bg1"/>
              </a:solidFill>
              <a:latin typeface="標楷體" pitchFamily="65" charset="-120"/>
              <a:ea typeface="標楷體" pitchFamily="65" charset="-120"/>
            </a:endParaRPr>
          </a:p>
          <a:p>
            <a:pPr algn="ctr"/>
            <a:r>
              <a:rPr lang="zh-TW" altLang="zh-TW" sz="2000" dirty="0" smtClean="0">
                <a:solidFill>
                  <a:schemeClr val="bg1"/>
                </a:solidFill>
                <a:latin typeface="標楷體" pitchFamily="65" charset="-120"/>
                <a:ea typeface="標楷體" pitchFamily="65" charset="-120"/>
              </a:rPr>
              <a:t>達…</a:t>
            </a:r>
            <a:r>
              <a:rPr lang="zh-TW" altLang="zh-TW" sz="2000" dirty="0">
                <a:solidFill>
                  <a:schemeClr val="bg1"/>
                </a:solidFill>
                <a:latin typeface="標楷體" pitchFamily="65" charset="-120"/>
                <a:ea typeface="標楷體" pitchFamily="65" charset="-120"/>
              </a:rPr>
              <a:t>等</a:t>
            </a:r>
            <a:endParaRPr lang="zh-TW" altLang="en-US" sz="2000" dirty="0">
              <a:solidFill>
                <a:schemeClr val="bg1"/>
              </a:solidFill>
              <a:latin typeface="標楷體" pitchFamily="65" charset="-120"/>
              <a:ea typeface="標楷體" pitchFamily="65" charset="-120"/>
            </a:endParaRPr>
          </a:p>
        </p:txBody>
      </p:sp>
      <p:cxnSp>
        <p:nvCxnSpPr>
          <p:cNvPr id="37" name="直線接點 36"/>
          <p:cNvCxnSpPr>
            <a:stCxn id="4" idx="3"/>
          </p:cNvCxnSpPr>
          <p:nvPr/>
        </p:nvCxnSpPr>
        <p:spPr>
          <a:xfrm>
            <a:off x="1763688" y="4725144"/>
            <a:ext cx="57606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39" name="直線接點 38"/>
          <p:cNvCxnSpPr/>
          <p:nvPr/>
        </p:nvCxnSpPr>
        <p:spPr>
          <a:xfrm>
            <a:off x="2339752" y="4725144"/>
            <a:ext cx="0" cy="1584176"/>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40" name="直線接點 39"/>
          <p:cNvCxnSpPr/>
          <p:nvPr/>
        </p:nvCxnSpPr>
        <p:spPr>
          <a:xfrm>
            <a:off x="2339752" y="2996952"/>
            <a:ext cx="0" cy="1728192"/>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47" name="直線單箭頭接點 46"/>
          <p:cNvCxnSpPr/>
          <p:nvPr/>
        </p:nvCxnSpPr>
        <p:spPr>
          <a:xfrm>
            <a:off x="2339752" y="6309320"/>
            <a:ext cx="432048" cy="36004"/>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49" name="直線單箭頭接點 48"/>
          <p:cNvCxnSpPr/>
          <p:nvPr/>
        </p:nvCxnSpPr>
        <p:spPr>
          <a:xfrm>
            <a:off x="2339752" y="5301208"/>
            <a:ext cx="432048" cy="36004"/>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51" name="直線單箭頭接點 50"/>
          <p:cNvCxnSpPr/>
          <p:nvPr/>
        </p:nvCxnSpPr>
        <p:spPr>
          <a:xfrm>
            <a:off x="2339752" y="2996952"/>
            <a:ext cx="432048"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52" name="直線單箭頭接點 51"/>
          <p:cNvCxnSpPr/>
          <p:nvPr/>
        </p:nvCxnSpPr>
        <p:spPr>
          <a:xfrm>
            <a:off x="2339752" y="4149080"/>
            <a:ext cx="432048"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54" name="直線單箭頭接點 53"/>
          <p:cNvCxnSpPr/>
          <p:nvPr/>
        </p:nvCxnSpPr>
        <p:spPr>
          <a:xfrm>
            <a:off x="4860032" y="2996952"/>
            <a:ext cx="432048"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55" name="直線單箭頭接點 54"/>
          <p:cNvCxnSpPr/>
          <p:nvPr/>
        </p:nvCxnSpPr>
        <p:spPr>
          <a:xfrm>
            <a:off x="4860032" y="5301208"/>
            <a:ext cx="432048"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56" name="直線單箭頭接點 55"/>
          <p:cNvCxnSpPr/>
          <p:nvPr/>
        </p:nvCxnSpPr>
        <p:spPr>
          <a:xfrm>
            <a:off x="4860032" y="4149080"/>
            <a:ext cx="432048"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57" name="直線單箭頭接點 56"/>
          <p:cNvCxnSpPr/>
          <p:nvPr/>
        </p:nvCxnSpPr>
        <p:spPr>
          <a:xfrm>
            <a:off x="4860032" y="6237312"/>
            <a:ext cx="432048"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0" algn="ctr"/>
            <a:r>
              <a:rPr lang="zh-TW" altLang="zh-TW" sz="6000" dirty="0" smtClean="0">
                <a:latin typeface="標楷體" pitchFamily="65" charset="-120"/>
                <a:ea typeface="標楷體" pitchFamily="65" charset="-120"/>
              </a:rPr>
              <a:t>直流馬達</a:t>
            </a:r>
            <a:r>
              <a:rPr lang="zh-TW" altLang="zh-TW" sz="6000" dirty="0" smtClean="0">
                <a:latin typeface="標楷體" pitchFamily="65" charset="-120"/>
                <a:ea typeface="標楷體" pitchFamily="65" charset="-120"/>
              </a:rPr>
              <a:t>之簡介</a:t>
            </a:r>
            <a:r>
              <a:rPr lang="zh-TW" altLang="zh-TW" dirty="0" smtClean="0"/>
              <a:t/>
            </a:r>
            <a:br>
              <a:rPr lang="zh-TW" altLang="zh-TW" dirty="0" smtClean="0"/>
            </a:br>
            <a:endParaRPr lang="zh-TW" altLang="en-US" dirty="0"/>
          </a:p>
        </p:txBody>
      </p:sp>
      <p:sp>
        <p:nvSpPr>
          <p:cNvPr id="3" name="內容版面配置區 2"/>
          <p:cNvSpPr>
            <a:spLocks noGrp="1"/>
          </p:cNvSpPr>
          <p:nvPr>
            <p:ph idx="1"/>
          </p:nvPr>
        </p:nvSpPr>
        <p:spPr>
          <a:xfrm>
            <a:off x="971600" y="2060848"/>
            <a:ext cx="7772400" cy="4572000"/>
          </a:xfrm>
        </p:spPr>
        <p:txBody>
          <a:bodyPr>
            <a:noAutofit/>
          </a:bodyPr>
          <a:lstStyle/>
          <a:p>
            <a:r>
              <a:rPr lang="zh-TW" altLang="zh-TW" sz="3600" dirty="0" smtClean="0">
                <a:latin typeface="標楷體" pitchFamily="65" charset="-120"/>
                <a:ea typeface="標楷體" pitchFamily="65" charset="-120"/>
              </a:rPr>
              <a:t>能</a:t>
            </a:r>
            <a:r>
              <a:rPr lang="zh-TW" altLang="zh-TW" sz="3600" dirty="0" smtClean="0">
                <a:latin typeface="標楷體" pitchFamily="65" charset="-120"/>
                <a:ea typeface="標楷體" pitchFamily="65" charset="-120"/>
              </a:rPr>
              <a:t>將電力轉換為機械</a:t>
            </a:r>
            <a:r>
              <a:rPr lang="zh-TW" altLang="zh-TW" sz="3600" dirty="0" smtClean="0">
                <a:latin typeface="標楷體" pitchFamily="65" charset="-120"/>
                <a:ea typeface="標楷體" pitchFamily="65" charset="-120"/>
              </a:rPr>
              <a:t>功率</a:t>
            </a:r>
            <a:endParaRPr lang="en-US" altLang="zh-TW" sz="3600" dirty="0" smtClean="0">
              <a:latin typeface="標楷體" pitchFamily="65" charset="-120"/>
              <a:ea typeface="標楷體" pitchFamily="65" charset="-120"/>
            </a:endParaRPr>
          </a:p>
          <a:p>
            <a:r>
              <a:rPr lang="en-US" altLang="zh-TW" sz="3600" dirty="0" smtClean="0">
                <a:latin typeface="標楷體" pitchFamily="65" charset="-120"/>
                <a:ea typeface="標楷體" pitchFamily="65" charset="-120"/>
              </a:rPr>
              <a:t>1880</a:t>
            </a:r>
            <a:r>
              <a:rPr lang="zh-TW" altLang="en-US" sz="3600" dirty="0" smtClean="0">
                <a:latin typeface="標楷體" pitchFamily="65" charset="-120"/>
                <a:ea typeface="標楷體" pitchFamily="65" charset="-120"/>
              </a:rPr>
              <a:t>年</a:t>
            </a:r>
            <a:r>
              <a:rPr lang="zh-TW" altLang="zh-TW" sz="3600" dirty="0" smtClean="0">
                <a:latin typeface="標楷體" pitchFamily="65" charset="-120"/>
                <a:ea typeface="標楷體" pitchFamily="65" charset="-120"/>
              </a:rPr>
              <a:t>成為</a:t>
            </a:r>
            <a:r>
              <a:rPr lang="zh-TW" altLang="zh-TW" sz="3600" dirty="0" smtClean="0">
                <a:latin typeface="標楷體" pitchFamily="65" charset="-120"/>
                <a:ea typeface="標楷體" pitchFamily="65" charset="-120"/>
              </a:rPr>
              <a:t>主要的電能機械能轉換裝置</a:t>
            </a:r>
            <a:r>
              <a:rPr lang="zh-TW" altLang="zh-TW" sz="3600" dirty="0" smtClean="0">
                <a:latin typeface="標楷體" pitchFamily="65" charset="-120"/>
                <a:ea typeface="標楷體" pitchFamily="65" charset="-120"/>
              </a:rPr>
              <a:t>電動機</a:t>
            </a:r>
            <a:endParaRPr lang="en-US" altLang="zh-TW" sz="3600" dirty="0" smtClean="0">
              <a:latin typeface="標楷體" pitchFamily="65" charset="-120"/>
              <a:ea typeface="標楷體" pitchFamily="65" charset="-120"/>
            </a:endParaRPr>
          </a:p>
          <a:p>
            <a:r>
              <a:rPr lang="en-US" altLang="zh-TW" sz="3600" dirty="0" smtClean="0">
                <a:latin typeface="標楷體" pitchFamily="65" charset="-120"/>
                <a:ea typeface="標楷體" pitchFamily="65" charset="-120"/>
              </a:rPr>
              <a:t>1960</a:t>
            </a:r>
            <a:r>
              <a:rPr lang="zh-TW" altLang="zh-TW" sz="3600" dirty="0" smtClean="0">
                <a:latin typeface="標楷體" pitchFamily="65" charset="-120"/>
                <a:ea typeface="標楷體" pitchFamily="65" charset="-120"/>
              </a:rPr>
              <a:t>年</a:t>
            </a:r>
            <a:r>
              <a:rPr lang="en-US" altLang="zh-TW" sz="3600" dirty="0" smtClean="0">
                <a:latin typeface="標楷體" pitchFamily="65" charset="-120"/>
                <a:ea typeface="標楷體" pitchFamily="65" charset="-120"/>
              </a:rPr>
              <a:t>SCR</a:t>
            </a:r>
            <a:r>
              <a:rPr lang="zh-TW" altLang="zh-TW" sz="3600" dirty="0" smtClean="0">
                <a:latin typeface="標楷體" pitchFamily="65" charset="-120"/>
                <a:ea typeface="標楷體" pitchFamily="65" charset="-120"/>
              </a:rPr>
              <a:t>的發明、磁鐵材料、碳刷、絕緣材料的</a:t>
            </a:r>
            <a:r>
              <a:rPr lang="zh-TW" altLang="zh-TW" sz="3600" dirty="0" smtClean="0">
                <a:latin typeface="標楷體" pitchFamily="65" charset="-120"/>
                <a:ea typeface="標楷體" pitchFamily="65" charset="-120"/>
              </a:rPr>
              <a:t>改良，</a:t>
            </a:r>
            <a:r>
              <a:rPr lang="zh-TW" altLang="zh-TW" sz="3600" dirty="0" smtClean="0">
                <a:latin typeface="標楷體" pitchFamily="65" charset="-120"/>
                <a:ea typeface="標楷體" pitchFamily="65" charset="-120"/>
              </a:rPr>
              <a:t>再加上工業自動化的發展，直流馬達驅動系統再次得到了發展的契機</a:t>
            </a:r>
            <a:endParaRPr lang="zh-TW" altLang="en-US" sz="3600"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zh-TW" sz="6000" dirty="0" smtClean="0">
                <a:latin typeface="標楷體" pitchFamily="65" charset="-120"/>
                <a:ea typeface="標楷體" pitchFamily="65" charset="-120"/>
              </a:rPr>
              <a:t>步</a:t>
            </a:r>
            <a:r>
              <a:rPr lang="zh-TW" altLang="zh-TW" sz="6000" dirty="0" smtClean="0">
                <a:latin typeface="標楷體" pitchFamily="65" charset="-120"/>
                <a:ea typeface="標楷體" pitchFamily="65" charset="-120"/>
              </a:rPr>
              <a:t>進馬達之簡介</a:t>
            </a:r>
            <a:endParaRPr lang="zh-TW" altLang="en-US" sz="6000" dirty="0" smtClean="0">
              <a:latin typeface="標楷體" pitchFamily="65" charset="-120"/>
              <a:ea typeface="標楷體" pitchFamily="65" charset="-120"/>
            </a:endParaRPr>
          </a:p>
        </p:txBody>
      </p:sp>
      <p:sp>
        <p:nvSpPr>
          <p:cNvPr id="3" name="內容版面配置區 2"/>
          <p:cNvSpPr>
            <a:spLocks noGrp="1"/>
          </p:cNvSpPr>
          <p:nvPr>
            <p:ph idx="1"/>
          </p:nvPr>
        </p:nvSpPr>
        <p:spPr>
          <a:xfrm>
            <a:off x="971600" y="1916832"/>
            <a:ext cx="7772400" cy="4572000"/>
          </a:xfrm>
        </p:spPr>
        <p:txBody>
          <a:bodyPr>
            <a:normAutofit/>
          </a:bodyPr>
          <a:lstStyle/>
          <a:p>
            <a:r>
              <a:rPr lang="zh-TW" altLang="zh-TW" sz="3200" dirty="0" smtClean="0">
                <a:latin typeface="標楷體" pitchFamily="65" charset="-120"/>
                <a:ea typeface="標楷體" pitchFamily="65" charset="-120"/>
              </a:rPr>
              <a:t>步進</a:t>
            </a:r>
            <a:r>
              <a:rPr lang="zh-TW" altLang="zh-TW" sz="3200" dirty="0" smtClean="0">
                <a:latin typeface="標楷體" pitchFamily="65" charset="-120"/>
                <a:ea typeface="標楷體" pitchFamily="65" charset="-120"/>
              </a:rPr>
              <a:t>馬達</a:t>
            </a:r>
            <a:r>
              <a:rPr lang="zh-TW" altLang="en-US" sz="3200" dirty="0" smtClean="0">
                <a:latin typeface="標楷體" pitchFamily="65" charset="-120"/>
                <a:ea typeface="標楷體" pitchFamily="65" charset="-120"/>
              </a:rPr>
              <a:t>開發至今約十年</a:t>
            </a:r>
            <a:endParaRPr lang="en-US" altLang="zh-TW" sz="3200" dirty="0" smtClean="0">
              <a:latin typeface="標楷體" pitchFamily="65" charset="-120"/>
              <a:ea typeface="標楷體" pitchFamily="65" charset="-120"/>
            </a:endParaRPr>
          </a:p>
          <a:p>
            <a:r>
              <a:rPr lang="zh-TW" altLang="en-US" sz="3200" dirty="0" smtClean="0">
                <a:latin typeface="標楷體" pitchFamily="65" charset="-120"/>
                <a:ea typeface="標楷體" pitchFamily="65" charset="-120"/>
              </a:rPr>
              <a:t>以前</a:t>
            </a:r>
            <a:r>
              <a:rPr lang="zh-TW" altLang="zh-TW" sz="3200" dirty="0" smtClean="0">
                <a:latin typeface="標楷體" pitchFamily="65" charset="-120"/>
                <a:ea typeface="標楷體" pitchFamily="65" charset="-120"/>
              </a:rPr>
              <a:t>步</a:t>
            </a:r>
            <a:r>
              <a:rPr lang="zh-TW" altLang="zh-TW" sz="3200" dirty="0" smtClean="0">
                <a:latin typeface="標楷體" pitchFamily="65" charset="-120"/>
                <a:ea typeface="標楷體" pitchFamily="65" charset="-120"/>
              </a:rPr>
              <a:t>進馬達角度很大，精確度因而較</a:t>
            </a:r>
            <a:r>
              <a:rPr lang="zh-TW" altLang="zh-TW" sz="3200" dirty="0" smtClean="0">
                <a:latin typeface="標楷體" pitchFamily="65" charset="-120"/>
                <a:ea typeface="標楷體" pitchFamily="65" charset="-120"/>
              </a:rPr>
              <a:t>差</a:t>
            </a:r>
            <a:endParaRPr lang="en-US" altLang="zh-TW" sz="3200" dirty="0" smtClean="0">
              <a:latin typeface="標楷體" pitchFamily="65" charset="-120"/>
              <a:ea typeface="標楷體" pitchFamily="65" charset="-120"/>
            </a:endParaRPr>
          </a:p>
          <a:p>
            <a:r>
              <a:rPr lang="en-US" altLang="zh-TW" sz="3200" dirty="0" err="1" smtClean="0">
                <a:latin typeface="標楷體" pitchFamily="65" charset="-120"/>
                <a:ea typeface="標楷體" pitchFamily="65" charset="-120"/>
              </a:rPr>
              <a:t>Sigama</a:t>
            </a:r>
            <a:r>
              <a:rPr lang="zh-TW" altLang="zh-TW" sz="3200" dirty="0" smtClean="0">
                <a:latin typeface="標楷體" pitchFamily="65" charset="-120"/>
                <a:ea typeface="標楷體" pitchFamily="65" charset="-120"/>
              </a:rPr>
              <a:t>公司開發了步進角度較小的步進</a:t>
            </a:r>
            <a:r>
              <a:rPr lang="zh-TW" altLang="zh-TW" sz="3200" dirty="0" smtClean="0">
                <a:latin typeface="標楷體" pitchFamily="65" charset="-120"/>
                <a:ea typeface="標楷體" pitchFamily="65" charset="-120"/>
              </a:rPr>
              <a:t>馬達</a:t>
            </a:r>
            <a:endParaRPr lang="en-US" altLang="zh-TW" sz="3200" dirty="0" smtClean="0">
              <a:latin typeface="標楷體" pitchFamily="65" charset="-120"/>
              <a:ea typeface="標楷體" pitchFamily="65" charset="-120"/>
            </a:endParaRPr>
          </a:p>
          <a:p>
            <a:r>
              <a:rPr lang="zh-TW" altLang="zh-TW" sz="3200" dirty="0" smtClean="0">
                <a:latin typeface="標楷體" pitchFamily="65" charset="-120"/>
                <a:ea typeface="標楷體" pitchFamily="65" charset="-120"/>
              </a:rPr>
              <a:t>近幾年</a:t>
            </a:r>
            <a:r>
              <a:rPr lang="zh-TW" altLang="zh-TW" sz="3200" dirty="0" smtClean="0">
                <a:latin typeface="標楷體" pitchFamily="65" charset="-120"/>
                <a:ea typeface="標楷體" pitchFamily="65" charset="-120"/>
              </a:rPr>
              <a:t>來步</a:t>
            </a:r>
            <a:r>
              <a:rPr lang="zh-TW" altLang="zh-TW" sz="3200" dirty="0" smtClean="0">
                <a:latin typeface="標楷體" pitchFamily="65" charset="-120"/>
                <a:ea typeface="標楷體" pitchFamily="65" charset="-120"/>
              </a:rPr>
              <a:t>進馬達逐漸應用於利用電腦自動化的領域</a:t>
            </a:r>
            <a:endParaRPr lang="zh-TW" altLang="en-US" sz="3200"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0" algn="ctr"/>
            <a:r>
              <a:rPr lang="zh-TW" altLang="zh-TW" sz="6000" dirty="0" smtClean="0">
                <a:latin typeface="標楷體" pitchFamily="65" charset="-120"/>
                <a:ea typeface="標楷體" pitchFamily="65" charset="-120"/>
              </a:rPr>
              <a:t>直流馬達之工作原理</a:t>
            </a:r>
            <a:r>
              <a:rPr lang="zh-TW" altLang="zh-TW" dirty="0" smtClean="0"/>
              <a:t/>
            </a:r>
            <a:br>
              <a:rPr lang="zh-TW" altLang="zh-TW" dirty="0" smtClean="0"/>
            </a:br>
            <a:endParaRPr lang="zh-TW" altLang="en-US" dirty="0"/>
          </a:p>
        </p:txBody>
      </p:sp>
      <p:sp>
        <p:nvSpPr>
          <p:cNvPr id="6" name="文字方塊 5"/>
          <p:cNvSpPr txBox="1"/>
          <p:nvPr/>
        </p:nvSpPr>
        <p:spPr>
          <a:xfrm>
            <a:off x="755576" y="1772816"/>
            <a:ext cx="7992888" cy="4301177"/>
          </a:xfrm>
          <a:prstGeom prst="rect">
            <a:avLst/>
          </a:prstGeom>
          <a:noFill/>
        </p:spPr>
        <p:txBody>
          <a:bodyPr wrap="square" rtlCol="0">
            <a:spAutoFit/>
          </a:bodyPr>
          <a:lstStyle/>
          <a:p>
            <a:pPr marL="411480" indent="-342900">
              <a:spcBef>
                <a:spcPts val="700"/>
              </a:spcBef>
              <a:buClr>
                <a:schemeClr val="tx2"/>
              </a:buClr>
              <a:buSzPct val="95000"/>
              <a:buFont typeface="Wingdings"/>
              <a:buChar char=""/>
            </a:pPr>
            <a:r>
              <a:rPr lang="zh-TW" altLang="en-US" sz="3200" dirty="0" smtClean="0">
                <a:latin typeface="標楷體" pitchFamily="65" charset="-120"/>
                <a:ea typeface="標楷體" pitchFamily="65" charset="-120"/>
              </a:rPr>
              <a:t>直流</a:t>
            </a:r>
            <a:r>
              <a:rPr lang="zh-TW" altLang="en-US" sz="3200" dirty="0">
                <a:latin typeface="標楷體" pitchFamily="65" charset="-120"/>
                <a:ea typeface="標楷體" pitchFamily="65" charset="-120"/>
              </a:rPr>
              <a:t>馬達包含定子磁鐵、轉子線圈、換向器與碳刷</a:t>
            </a:r>
          </a:p>
          <a:p>
            <a:pPr marL="411480" indent="-342900">
              <a:spcBef>
                <a:spcPts val="700"/>
              </a:spcBef>
              <a:buClr>
                <a:schemeClr val="tx2"/>
              </a:buClr>
              <a:buSzPct val="95000"/>
              <a:buFont typeface="Wingdings"/>
              <a:buChar char=""/>
            </a:pPr>
            <a:r>
              <a:rPr lang="zh-TW" altLang="en-US" sz="3200" dirty="0" smtClean="0">
                <a:latin typeface="標楷體" pitchFamily="65" charset="-120"/>
                <a:ea typeface="標楷體" pitchFamily="65" charset="-120"/>
              </a:rPr>
              <a:t>經由</a:t>
            </a:r>
            <a:r>
              <a:rPr lang="zh-TW" altLang="en-US" sz="3200" dirty="0">
                <a:latin typeface="標楷體" pitchFamily="65" charset="-120"/>
                <a:ea typeface="標楷體" pitchFamily="65" charset="-120"/>
              </a:rPr>
              <a:t>換向器與滑環，在轉子線圈的電樞電流所形成的磁場能一直與定子所形成的磁場保持垂直</a:t>
            </a:r>
          </a:p>
          <a:p>
            <a:pPr marL="411480" indent="-342900">
              <a:spcBef>
                <a:spcPts val="700"/>
              </a:spcBef>
              <a:buClr>
                <a:schemeClr val="tx2"/>
              </a:buClr>
              <a:buSzPct val="95000"/>
              <a:buFont typeface="Wingdings"/>
              <a:buChar char=""/>
            </a:pPr>
            <a:r>
              <a:rPr lang="zh-TW" altLang="en-US" sz="3200" dirty="0">
                <a:latin typeface="標楷體" pitchFamily="65" charset="-120"/>
                <a:ea typeface="標楷體" pitchFamily="65" charset="-120"/>
              </a:rPr>
              <a:t>馬達產生的扭矩正比於電樞電流，電樞電流與扭矩間有此一線性關係</a:t>
            </a:r>
          </a:p>
          <a:p>
            <a:pPr marL="411480" indent="-342900">
              <a:spcBef>
                <a:spcPts val="700"/>
              </a:spcBef>
              <a:buClr>
                <a:schemeClr val="tx2"/>
              </a:buClr>
              <a:buSzPct val="95000"/>
              <a:buFont typeface="Wingdings"/>
              <a:buChar char=""/>
            </a:pPr>
            <a:r>
              <a:rPr lang="zh-TW" altLang="en-US" sz="3200" dirty="0">
                <a:latin typeface="標楷體" pitchFamily="65" charset="-120"/>
                <a:ea typeface="標楷體" pitchFamily="65" charset="-120"/>
              </a:rPr>
              <a:t>有效率且線性的控制其產生之扭矩</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zh-TW" sz="6000" dirty="0" smtClean="0">
                <a:latin typeface="標楷體" pitchFamily="65" charset="-120"/>
                <a:ea typeface="標楷體" pitchFamily="65" charset="-120"/>
              </a:rPr>
              <a:t>直流馬達之</a:t>
            </a:r>
            <a:r>
              <a:rPr lang="zh-TW" altLang="zh-TW" sz="6000" dirty="0" smtClean="0">
                <a:latin typeface="標楷體" pitchFamily="65" charset="-120"/>
                <a:ea typeface="標楷體" pitchFamily="65" charset="-120"/>
              </a:rPr>
              <a:t>工作</a:t>
            </a:r>
            <a:r>
              <a:rPr lang="zh-TW" altLang="en-US" sz="6000" dirty="0" smtClean="0">
                <a:latin typeface="標楷體" pitchFamily="65" charset="-120"/>
                <a:ea typeface="標楷體" pitchFamily="65" charset="-120"/>
              </a:rPr>
              <a:t>圖</a:t>
            </a:r>
            <a:endParaRPr lang="zh-TW" altLang="en-US" sz="6000" dirty="0">
              <a:latin typeface="標楷體" pitchFamily="65" charset="-120"/>
              <a:ea typeface="標楷體" pitchFamily="65" charset="-120"/>
            </a:endParaRPr>
          </a:p>
        </p:txBody>
      </p:sp>
      <p:pic>
        <p:nvPicPr>
          <p:cNvPr id="4" name="內容版面配置區 3"/>
          <p:cNvPicPr>
            <a:picLocks noGrp="1"/>
          </p:cNvPicPr>
          <p:nvPr>
            <p:ph idx="1"/>
          </p:nvPr>
        </p:nvPicPr>
        <p:blipFill>
          <a:blip r:embed="rId2" cstate="print"/>
          <a:srcRect/>
          <a:stretch>
            <a:fillRect/>
          </a:stretch>
        </p:blipFill>
        <p:spPr bwMode="auto">
          <a:xfrm>
            <a:off x="755576" y="1556792"/>
            <a:ext cx="8050088" cy="49685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sz="6000" dirty="0" smtClean="0">
                <a:latin typeface="標楷體" pitchFamily="65" charset="-120"/>
                <a:ea typeface="標楷體" pitchFamily="65" charset="-120"/>
              </a:rPr>
              <a:t>步進</a:t>
            </a:r>
            <a:r>
              <a:rPr lang="zh-TW" altLang="zh-TW" sz="6000" dirty="0" smtClean="0">
                <a:latin typeface="標楷體" pitchFamily="65" charset="-120"/>
                <a:ea typeface="標楷體" pitchFamily="65" charset="-120"/>
              </a:rPr>
              <a:t>馬達</a:t>
            </a:r>
            <a:r>
              <a:rPr lang="zh-TW" altLang="zh-TW" sz="6000" dirty="0" smtClean="0">
                <a:latin typeface="標楷體" pitchFamily="65" charset="-120"/>
                <a:ea typeface="標楷體" pitchFamily="65" charset="-120"/>
              </a:rPr>
              <a:t>之工作原理</a:t>
            </a:r>
            <a:endParaRPr lang="zh-TW" altLang="en-US" sz="6000" dirty="0"/>
          </a:p>
        </p:txBody>
      </p:sp>
      <p:sp>
        <p:nvSpPr>
          <p:cNvPr id="3" name="內容版面配置區 2"/>
          <p:cNvSpPr>
            <a:spLocks noGrp="1"/>
          </p:cNvSpPr>
          <p:nvPr>
            <p:ph idx="1"/>
          </p:nvPr>
        </p:nvSpPr>
        <p:spPr>
          <a:xfrm>
            <a:off x="899592" y="1556792"/>
            <a:ext cx="7772400" cy="4572000"/>
          </a:xfrm>
        </p:spPr>
        <p:txBody>
          <a:bodyPr>
            <a:noAutofit/>
          </a:bodyPr>
          <a:lstStyle/>
          <a:p>
            <a:r>
              <a:rPr lang="zh-TW" altLang="zh-TW" sz="3200" dirty="0" smtClean="0">
                <a:latin typeface="標楷體" pitchFamily="65" charset="-120"/>
                <a:ea typeface="標楷體" pitchFamily="65" charset="-120"/>
              </a:rPr>
              <a:t>步進馬達的</a:t>
            </a:r>
            <a:r>
              <a:rPr lang="zh-TW" altLang="zh-TW" sz="3200" dirty="0" smtClean="0">
                <a:latin typeface="標楷體" pitchFamily="65" charset="-120"/>
                <a:ea typeface="標楷體" pitchFamily="65" charset="-120"/>
              </a:rPr>
              <a:t>種類分成</a:t>
            </a:r>
            <a:r>
              <a:rPr lang="zh-TW" altLang="zh-TW" sz="3200" dirty="0" smtClean="0">
                <a:latin typeface="標楷體" pitchFamily="65" charset="-120"/>
                <a:ea typeface="標楷體" pitchFamily="65" charset="-120"/>
              </a:rPr>
              <a:t>三種：永久磁鐵</a:t>
            </a:r>
            <a:r>
              <a:rPr lang="en-US" altLang="zh-TW" sz="3200" dirty="0" smtClean="0">
                <a:latin typeface="標楷體" pitchFamily="65" charset="-120"/>
                <a:ea typeface="標楷體" pitchFamily="65" charset="-120"/>
              </a:rPr>
              <a:t>PM</a:t>
            </a:r>
            <a:r>
              <a:rPr lang="zh-TW" altLang="zh-TW" sz="3200" dirty="0" smtClean="0">
                <a:latin typeface="標楷體" pitchFamily="65" charset="-120"/>
                <a:ea typeface="標楷體" pitchFamily="65" charset="-120"/>
              </a:rPr>
              <a:t>式、可變磁阻</a:t>
            </a:r>
            <a:r>
              <a:rPr lang="en-US" altLang="zh-TW" sz="3200" dirty="0" smtClean="0">
                <a:latin typeface="標楷體" pitchFamily="65" charset="-120"/>
                <a:ea typeface="標楷體" pitchFamily="65" charset="-120"/>
              </a:rPr>
              <a:t>VR</a:t>
            </a:r>
            <a:r>
              <a:rPr lang="zh-TW" altLang="zh-TW" sz="3200" dirty="0" smtClean="0">
                <a:latin typeface="標楷體" pitchFamily="65" charset="-120"/>
                <a:ea typeface="標楷體" pitchFamily="65" charset="-120"/>
              </a:rPr>
              <a:t>式、以及複合</a:t>
            </a:r>
            <a:r>
              <a:rPr lang="zh-TW" altLang="zh-TW" sz="3200" dirty="0" smtClean="0">
                <a:latin typeface="標楷體" pitchFamily="65" charset="-120"/>
                <a:ea typeface="標楷體" pitchFamily="65" charset="-120"/>
              </a:rPr>
              <a:t>式</a:t>
            </a:r>
            <a:endParaRPr lang="en-US" altLang="zh-TW" sz="3200" dirty="0" smtClean="0">
              <a:latin typeface="標楷體" pitchFamily="65" charset="-120"/>
              <a:ea typeface="標楷體" pitchFamily="65" charset="-120"/>
            </a:endParaRPr>
          </a:p>
          <a:p>
            <a:r>
              <a:rPr lang="en-US" altLang="zh-TW" sz="3200" dirty="0" smtClean="0">
                <a:latin typeface="標楷體" pitchFamily="65" charset="-120"/>
                <a:ea typeface="標楷體" pitchFamily="65" charset="-120"/>
              </a:rPr>
              <a:t>PM</a:t>
            </a:r>
            <a:r>
              <a:rPr lang="zh-TW" altLang="zh-TW" sz="3200" dirty="0" smtClean="0">
                <a:latin typeface="標楷體" pitchFamily="65" charset="-120"/>
                <a:ea typeface="標楷體" pitchFamily="65" charset="-120"/>
              </a:rPr>
              <a:t>式步進馬達的轉子是以永久磁鐵</a:t>
            </a:r>
            <a:r>
              <a:rPr lang="zh-TW" altLang="zh-TW" sz="3200" dirty="0" smtClean="0">
                <a:latin typeface="標楷體" pitchFamily="65" charset="-120"/>
                <a:ea typeface="標楷體" pitchFamily="65" charset="-120"/>
              </a:rPr>
              <a:t>製成</a:t>
            </a:r>
            <a:r>
              <a:rPr lang="zh-TW" altLang="en-US" sz="3200" dirty="0" smtClean="0">
                <a:latin typeface="標楷體" pitchFamily="65" charset="-120"/>
                <a:ea typeface="標楷體" pitchFamily="65" charset="-120"/>
              </a:rPr>
              <a:t>，</a:t>
            </a:r>
            <a:r>
              <a:rPr lang="zh-TW" altLang="zh-TW" sz="3200" dirty="0" smtClean="0">
                <a:latin typeface="標楷體" pitchFamily="65" charset="-120"/>
                <a:ea typeface="標楷體" pitchFamily="65" charset="-120"/>
              </a:rPr>
              <a:t>由於</a:t>
            </a:r>
            <a:r>
              <a:rPr lang="zh-TW" altLang="zh-TW" sz="3200" dirty="0" smtClean="0">
                <a:latin typeface="標楷體" pitchFamily="65" charset="-120"/>
                <a:ea typeface="標楷體" pitchFamily="65" charset="-120"/>
              </a:rPr>
              <a:t>轉子本身具磁性故仍能產生保持轉</a:t>
            </a:r>
            <a:r>
              <a:rPr lang="zh-TW" altLang="zh-TW" sz="3200" dirty="0" smtClean="0">
                <a:latin typeface="標楷體" pitchFamily="65" charset="-120"/>
                <a:ea typeface="標楷體" pitchFamily="65" charset="-120"/>
              </a:rPr>
              <a:t>矩</a:t>
            </a:r>
            <a:endParaRPr lang="en-US" altLang="zh-TW" sz="3200" dirty="0" smtClean="0">
              <a:latin typeface="標楷體" pitchFamily="65" charset="-120"/>
              <a:ea typeface="標楷體" pitchFamily="65" charset="-120"/>
            </a:endParaRPr>
          </a:p>
          <a:p>
            <a:r>
              <a:rPr lang="en-US" altLang="zh-TW" sz="3200" dirty="0" smtClean="0">
                <a:latin typeface="標楷體" pitchFamily="65" charset="-120"/>
                <a:ea typeface="標楷體" pitchFamily="65" charset="-120"/>
              </a:rPr>
              <a:t>VR</a:t>
            </a:r>
            <a:r>
              <a:rPr lang="zh-TW" altLang="zh-TW" sz="3200" dirty="0" smtClean="0">
                <a:latin typeface="標楷體" pitchFamily="65" charset="-120"/>
                <a:ea typeface="標楷體" pitchFamily="65" charset="-120"/>
              </a:rPr>
              <a:t>式步進馬達的轉子是以高導磁材料加工製成</a:t>
            </a:r>
            <a:r>
              <a:rPr lang="zh-TW" altLang="zh-TW" sz="3200" dirty="0" smtClean="0">
                <a:latin typeface="標楷體" pitchFamily="65" charset="-120"/>
                <a:ea typeface="標楷體" pitchFamily="65" charset="-120"/>
              </a:rPr>
              <a:t>，是</a:t>
            </a:r>
            <a:r>
              <a:rPr lang="zh-TW" altLang="zh-TW" sz="3200" dirty="0" smtClean="0">
                <a:latin typeface="標楷體" pitchFamily="65" charset="-120"/>
                <a:ea typeface="標楷體" pitchFamily="65" charset="-120"/>
              </a:rPr>
              <a:t>利用定子線圈產生吸引力使轉子轉動</a:t>
            </a:r>
            <a:r>
              <a:rPr lang="zh-TW" altLang="zh-TW" sz="3200" dirty="0" smtClean="0">
                <a:latin typeface="標楷體" pitchFamily="65" charset="-120"/>
                <a:ea typeface="標楷體" pitchFamily="65" charset="-120"/>
              </a:rPr>
              <a:t>，當</a:t>
            </a:r>
            <a:r>
              <a:rPr lang="zh-TW" altLang="zh-TW" sz="3200" dirty="0" smtClean="0">
                <a:latin typeface="標楷體" pitchFamily="65" charset="-120"/>
                <a:ea typeface="標楷體" pitchFamily="65" charset="-120"/>
              </a:rPr>
              <a:t>線圈未激磁時無法保持轉矩</a:t>
            </a:r>
            <a:endParaRPr lang="zh-TW" altLang="en-US" sz="3200"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地鐵">
  <a:themeElements>
    <a:clrScheme name="地鐵">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地鐵">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地鐵">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101</TotalTime>
  <Words>653</Words>
  <Application>Microsoft Office PowerPoint</Application>
  <PresentationFormat>如螢幕大小 (4:3)</PresentationFormat>
  <Paragraphs>58</Paragraphs>
  <Slides>15</Slides>
  <Notes>0</Notes>
  <HiddenSlides>0</HiddenSlides>
  <MMClips>0</MMClips>
  <ScaleCrop>false</ScaleCrop>
  <HeadingPairs>
    <vt:vector size="4" baseType="variant">
      <vt:variant>
        <vt:lpstr>佈景主題</vt:lpstr>
      </vt:variant>
      <vt:variant>
        <vt:i4>1</vt:i4>
      </vt:variant>
      <vt:variant>
        <vt:lpstr>投影片標題</vt:lpstr>
      </vt:variant>
      <vt:variant>
        <vt:i4>15</vt:i4>
      </vt:variant>
    </vt:vector>
  </HeadingPairs>
  <TitlesOfParts>
    <vt:vector size="16" baseType="lpstr">
      <vt:lpstr>地鐵</vt:lpstr>
      <vt:lpstr>控制電子學</vt:lpstr>
      <vt:lpstr>前言</vt:lpstr>
      <vt:lpstr>目錄</vt:lpstr>
      <vt:lpstr>馬達簡介 </vt:lpstr>
      <vt:lpstr>直流馬達之簡介 </vt:lpstr>
      <vt:lpstr>步進馬達之簡介</vt:lpstr>
      <vt:lpstr>直流馬達之工作原理 </vt:lpstr>
      <vt:lpstr>直流馬達之工作圖</vt:lpstr>
      <vt:lpstr>步進馬達之工作原理</vt:lpstr>
      <vt:lpstr>步進馬達之工作原理</vt:lpstr>
      <vt:lpstr>步進馬達之工作圖</vt:lpstr>
      <vt:lpstr>步進馬達之工作圖</vt:lpstr>
      <vt:lpstr>直流馬達之優缺點 </vt:lpstr>
      <vt:lpstr>步進馬達之優缺點</vt:lpstr>
      <vt:lpstr>報告完畢</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控制電子學</dc:title>
  <dc:creator>pig</dc:creator>
  <cp:lastModifiedBy>pig</cp:lastModifiedBy>
  <cp:revision>11</cp:revision>
  <dcterms:created xsi:type="dcterms:W3CDTF">2011-12-20T12:19:50Z</dcterms:created>
  <dcterms:modified xsi:type="dcterms:W3CDTF">2011-12-20T14:01:44Z</dcterms:modified>
</cp:coreProperties>
</file>