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12" r:id="rId1"/>
  </p:sldMasterIdLst>
  <p:notesMasterIdLst>
    <p:notesMasterId r:id="rId8"/>
  </p:notesMasterIdLst>
  <p:sldIdLst>
    <p:sldId id="256" r:id="rId2"/>
    <p:sldId id="287" r:id="rId3"/>
    <p:sldId id="295" r:id="rId4"/>
    <p:sldId id="299" r:id="rId5"/>
    <p:sldId id="296" r:id="rId6"/>
    <p:sldId id="298" r:id="rId7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BDBD"/>
    <a:srgbClr val="FF9900"/>
    <a:srgbClr val="797979"/>
    <a:srgbClr val="E64C3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48" d="100"/>
          <a:sy n="48" d="100"/>
        </p:scale>
        <p:origin x="-2704" y="-92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FE19F9-9E2E-4136-90DF-805F21C53BC9}" type="datetimeFigureOut">
              <a:rPr lang="zh-TW" altLang="en-US" smtClean="0"/>
              <a:pPr/>
              <a:t>7/18/13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7F6E4C-914B-445C-B34D-1116AF2AFF1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21434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矩形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矩形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矩形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矩形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矩形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圓角矩形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圓角矩形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矩形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矩形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矩形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矩形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標題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9" name="副標題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sp>
        <p:nvSpPr>
          <p:cNvPr id="28" name="日期版面配置區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D21EBFAB-D7AC-41B2-BAFC-02B058F3515A}" type="datetimeFigureOut">
              <a:rPr lang="zh-TW" altLang="en-US" smtClean="0"/>
              <a:pPr/>
              <a:t>7/18/13</a:t>
            </a:fld>
            <a:endParaRPr lang="zh-TW" altLang="en-US"/>
          </a:p>
        </p:txBody>
      </p:sp>
      <p:sp>
        <p:nvSpPr>
          <p:cNvPr id="17" name="頁尾版面配置區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29" name="投影片編號版面配置區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07E38D8A-9D29-44AA-ABC5-5F38C12B530D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EBFAB-D7AC-41B2-BAFC-02B058F3515A}" type="datetimeFigureOut">
              <a:rPr lang="zh-TW" altLang="en-US" smtClean="0"/>
              <a:pPr/>
              <a:t>7/18/13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38D8A-9D29-44AA-ABC5-5F38C12B530D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EBFAB-D7AC-41B2-BAFC-02B058F3515A}" type="datetimeFigureOut">
              <a:rPr lang="zh-TW" altLang="en-US" smtClean="0"/>
              <a:pPr/>
              <a:t>7/18/13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38D8A-9D29-44AA-ABC5-5F38C12B530D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EBFAB-D7AC-41B2-BAFC-02B058F3515A}" type="datetimeFigureOut">
              <a:rPr lang="zh-TW" altLang="en-US" smtClean="0"/>
              <a:pPr/>
              <a:t>7/18/13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38D8A-9D29-44AA-ABC5-5F38C12B530D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EBFAB-D7AC-41B2-BAFC-02B058F3515A}" type="datetimeFigureOut">
              <a:rPr lang="zh-TW" altLang="en-US" smtClean="0"/>
              <a:pPr/>
              <a:t>7/18/13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38D8A-9D29-44AA-ABC5-5F38C12B530D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EBFAB-D7AC-41B2-BAFC-02B058F3515A}" type="datetimeFigureOut">
              <a:rPr lang="zh-TW" altLang="en-US" smtClean="0"/>
              <a:pPr/>
              <a:t>7/18/13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38D8A-9D29-44AA-ABC5-5F38C12B530D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內容版面配置區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26" name="日期版面配置區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21EBFAB-D7AC-41B2-BAFC-02B058F3515A}" type="datetimeFigureOut">
              <a:rPr lang="zh-TW" altLang="en-US" smtClean="0"/>
              <a:pPr/>
              <a:t>7/18/13</a:t>
            </a:fld>
            <a:endParaRPr lang="zh-TW" altLang="en-US"/>
          </a:p>
        </p:txBody>
      </p:sp>
      <p:sp>
        <p:nvSpPr>
          <p:cNvPr id="27" name="投影片編號版面配置區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7E38D8A-9D29-44AA-ABC5-5F38C12B530D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28" name="頁尾版面配置區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D21EBFAB-D7AC-41B2-BAFC-02B058F3515A}" type="datetimeFigureOut">
              <a:rPr lang="zh-TW" altLang="en-US" smtClean="0"/>
              <a:pPr/>
              <a:t>7/18/13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07E38D8A-9D29-44AA-ABC5-5F38C12B530D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EBFAB-D7AC-41B2-BAFC-02B058F3515A}" type="datetimeFigureOut">
              <a:rPr lang="zh-TW" altLang="en-US" smtClean="0"/>
              <a:pPr/>
              <a:t>7/18/13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38D8A-9D29-44AA-ABC5-5F38C12B530D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EBFAB-D7AC-41B2-BAFC-02B058F3515A}" type="datetimeFigureOut">
              <a:rPr lang="zh-TW" altLang="en-US" smtClean="0"/>
              <a:pPr/>
              <a:t>7/18/13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38D8A-9D29-44AA-ABC5-5F38C12B530D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zh-TW" altLang="en-US" smtClean="0"/>
              <a:t>按一下圖示以新增圖片</a:t>
            </a:r>
            <a:endParaRPr kumimoji="0" lang="en-US" dirty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EBFAB-D7AC-41B2-BAFC-02B058F3515A}" type="datetimeFigureOut">
              <a:rPr lang="zh-TW" altLang="en-US" smtClean="0"/>
              <a:pPr/>
              <a:t>7/18/13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38D8A-9D29-44AA-ABC5-5F38C12B530D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矩形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矩形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矩形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矩形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矩形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圓角矩形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圓角矩形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矩形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矩形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矩形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矩形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矩形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矩形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標題版面配置區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3" name="文字版面配置區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14" name="日期版面配置區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D21EBFAB-D7AC-41B2-BAFC-02B058F3515A}" type="datetimeFigureOut">
              <a:rPr lang="zh-TW" altLang="en-US" smtClean="0"/>
              <a:pPr/>
              <a:t>7/18/13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23" name="投影片編號版面配置區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07E38D8A-9D29-44AA-ABC5-5F38C12B530D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3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2" r:id="rId10"/>
    <p:sldLayoutId id="214748392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m/url?sa=i&amp;rct=j&amp;q=%E9%BA%A5%E7%95%B6%E5%8B%9E&amp;source=images&amp;cd=&amp;cad=rja&amp;docid=WhRscCecxunWEM&amp;tbnid=xbvqkRg7w1z1TM:&amp;ved=0CAUQjRw&amp;url=http://wikipps.hk/%E9%BA%A5%E7%95%B6%E5%8B%9E%E5%8F%94%E5%8F%94/&amp;ei=ZGE5UYq5JYzvkgW_-oHQCQ&amp;psig=AFQjCNGZTscbw2s-g-gj7bomCzvkxZRcxw&amp;ust=1362801246552638" TargetMode="External"/><Relationship Id="rId4" Type="http://schemas.openxmlformats.org/officeDocument/2006/relationships/image" Target="../media/image3.jpeg"/><Relationship Id="rId5" Type="http://schemas.openxmlformats.org/officeDocument/2006/relationships/image" Target="../media/image4.jpe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hyperlink" Target="http://www.google.com/url?sa=i&amp;rct=j&amp;q=%E9%BA%A5%E7%95%B6%E5%8B%9E&amp;source=images&amp;cd=&amp;cad=rja&amp;docid=dUgQ_wnrkAj9VM&amp;tbnid=ebyynj1aAVz2JM:&amp;ved=0CAUQjRw&amp;url=http://ezph.myweb.hinet.net/chinese/play/ch/ch-mcdonalds.htm&amp;ei=9WA5UfSRCcGVkwWJ3YD4Cg&amp;psig=AFQjCNGZTscbw2s-g-gj7bomCzvkxZRcxw&amp;ust=1362801246552638" TargetMode="External"/><Relationship Id="rId3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hyperlink" Target="http://www.google.com/url?sa=i&amp;rct=j&amp;q=%E9%BA%A5%E7%95%B6%E5%8B%9E&amp;source=images&amp;cd=&amp;cad=rja&amp;docid=GTD4zALDweEj3M&amp;tbnid=l0JbB5bkewMgoM:&amp;ved=0CAUQjRw&amp;url=http://www.mcdonalds.com.tw/app.php/newsroom/article/84&amp;ei=emE5Ue-dDMekkQXZk4CQAQ&amp;psig=AFQjCNGZTscbw2s-g-gj7bomCzvkxZRcxw&amp;ust=1362801246552638" TargetMode="External"/><Relationship Id="rId3" Type="http://schemas.openxmlformats.org/officeDocument/2006/relationships/image" Target="../media/image7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470932" y="1268760"/>
            <a:ext cx="7845484" cy="1894362"/>
          </a:xfrm>
        </p:spPr>
        <p:txBody>
          <a:bodyPr>
            <a:normAutofit/>
          </a:bodyPr>
          <a:lstStyle/>
          <a:p>
            <a:r>
              <a:rPr lang="zh-TW" altLang="en-US" sz="6600" b="1" dirty="0" smtClean="0">
                <a:latin typeface="微軟正黑體" pitchFamily="34" charset="-120"/>
                <a:ea typeface="微軟正黑體" pitchFamily="34" charset="-120"/>
              </a:rPr>
              <a:t>麥當勞午餐時間</a:t>
            </a:r>
            <a:endParaRPr lang="zh-TW" altLang="en-US" sz="6600" b="1" dirty="0">
              <a:latin typeface="微軟正黑體" pitchFamily="34" charset="-120"/>
              <a:ea typeface="微軟正黑體" pitchFamily="34" charset="-120"/>
            </a:endParaRPr>
          </a:p>
        </p:txBody>
      </p:sp>
      <p:pic>
        <p:nvPicPr>
          <p:cNvPr id="3" name="圖片 8" descr="圖片1.jpg"/>
          <p:cNvPicPr>
            <a:picLocks noChangeAspect="1"/>
          </p:cNvPicPr>
          <p:nvPr/>
        </p:nvPicPr>
        <p:blipFill>
          <a:blip r:embed="rId2" cstate="screen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flipH="1">
            <a:off x="8316416" y="3862789"/>
            <a:ext cx="541382" cy="7643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文字方塊 3"/>
          <p:cNvSpPr txBox="1"/>
          <p:nvPr/>
        </p:nvSpPr>
        <p:spPr>
          <a:xfrm rot="1444221">
            <a:off x="5521810" y="275784"/>
            <a:ext cx="3816350" cy="26463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zh-TW" sz="16600" b="1" dirty="0">
                <a:solidFill>
                  <a:srgbClr val="797979"/>
                </a:solidFill>
                <a:latin typeface="Bickham Script Pro Semibold" pitchFamily="66" charset="0"/>
                <a:ea typeface="+mn-ea"/>
              </a:rPr>
              <a:t>RW</a:t>
            </a:r>
            <a:endParaRPr kumimoji="0" lang="zh-TW" altLang="en-US" sz="4400" b="1" dirty="0">
              <a:solidFill>
                <a:srgbClr val="797979"/>
              </a:solidFill>
              <a:latin typeface="Bickham Script Pro Semibold" pitchFamily="66" charset="0"/>
              <a:ea typeface="+mn-ea"/>
            </a:endParaRPr>
          </a:p>
        </p:txBody>
      </p:sp>
      <p:sp>
        <p:nvSpPr>
          <p:cNvPr id="5" name="文字方塊 4"/>
          <p:cNvSpPr txBox="1"/>
          <p:nvPr/>
        </p:nvSpPr>
        <p:spPr>
          <a:xfrm>
            <a:off x="7308304" y="4078813"/>
            <a:ext cx="14401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600" b="1" dirty="0" smtClean="0">
                <a:latin typeface="+mj-ea"/>
                <a:ea typeface="+mj-ea"/>
              </a:rPr>
              <a:t>羅門</a:t>
            </a:r>
            <a:endParaRPr lang="zh-TW" altLang="en-US" sz="3600" b="1" dirty="0">
              <a:latin typeface="+mj-ea"/>
              <a:ea typeface="+mj-ea"/>
            </a:endParaRPr>
          </a:p>
        </p:txBody>
      </p:sp>
      <p:pic>
        <p:nvPicPr>
          <p:cNvPr id="7" name="Picture 8" descr="http://wikipps.hk/images/2012051312440744997.jp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83968" y="4161540"/>
            <a:ext cx="2952328" cy="2696460"/>
          </a:xfrm>
          <a:prstGeom prst="rect">
            <a:avLst/>
          </a:prstGeom>
          <a:noFill/>
        </p:spPr>
      </p:pic>
      <p:pic>
        <p:nvPicPr>
          <p:cNvPr id="7170" name="Picture 2" descr="http://www.mcdonalds.com.tw/newsroom/download/news/501258562ee99.jpg"/>
          <p:cNvPicPr>
            <a:picLocks noChangeAspect="1" noChangeArrowheads="1"/>
          </p:cNvPicPr>
          <p:nvPr/>
        </p:nvPicPr>
        <p:blipFill>
          <a:blip r:embed="rId5" cstate="screen">
            <a:clrChange>
              <a:clrFrom>
                <a:srgbClr val="FFFFFE"/>
              </a:clrFrom>
              <a:clrTo>
                <a:srgbClr val="FFFF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rot="21104945">
            <a:off x="43196" y="2733687"/>
            <a:ext cx="4703486" cy="387835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/>
          </p:cNvSpPr>
          <p:nvPr/>
        </p:nvSpPr>
        <p:spPr>
          <a:xfrm>
            <a:off x="467544" y="332656"/>
            <a:ext cx="8208912" cy="11430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sz="4000" b="1" cap="small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微軟正黑體" pitchFamily="34" charset="-120"/>
                <a:ea typeface="微軟正黑體" pitchFamily="34" charset="-120"/>
                <a:cs typeface="+mj-cs"/>
              </a:rPr>
              <a:t>麥當勞午餐時間                          </a:t>
            </a:r>
            <a:r>
              <a:rPr lang="zh-TW" altLang="en-US" sz="2400" b="1" cap="small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微軟正黑體" pitchFamily="34" charset="-120"/>
                <a:ea typeface="微軟正黑體" pitchFamily="34" charset="-120"/>
                <a:cs typeface="+mj-cs"/>
              </a:rPr>
              <a:t>羅門                </a:t>
            </a:r>
            <a:r>
              <a:rPr kumimoji="0" lang="en-US" altLang="zh-TW" sz="3000" b="0" i="0" u="none" strike="noStrike" kern="1200" cap="small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US" altLang="zh-TW" sz="3000" b="0" i="0" u="none" strike="noStrike" kern="1200" cap="small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zh-TW" altLang="en-US" sz="1600" b="0" i="0" u="none" strike="noStrike" kern="1200" cap="small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內容版面配置區 2"/>
          <p:cNvSpPr txBox="1">
            <a:spLocks/>
          </p:cNvSpPr>
          <p:nvPr/>
        </p:nvSpPr>
        <p:spPr>
          <a:xfrm>
            <a:off x="467544" y="1772816"/>
            <a:ext cx="8424936" cy="4896544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Char char=""/>
              <a:tabLst/>
              <a:defRPr/>
            </a:pPr>
            <a:r>
              <a:rPr kumimoji="0" lang="zh-TW" altLang="en-US" sz="4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微軟正黑體" pitchFamily="34" charset="-120"/>
                <a:ea typeface="微軟正黑體" pitchFamily="34" charset="-120"/>
                <a:cs typeface="+mn-cs"/>
              </a:rPr>
              <a:t>  </a:t>
            </a:r>
            <a:r>
              <a:rPr kumimoji="0" lang="zh-TW" altLang="en-US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微軟正黑體" pitchFamily="34" charset="-120"/>
                <a:ea typeface="微軟正黑體" pitchFamily="34" charset="-120"/>
                <a:cs typeface="+mn-cs"/>
              </a:rPr>
              <a:t>年輕人帶著風</a:t>
            </a:r>
            <a:endParaRPr kumimoji="0" lang="en-US" altLang="zh-TW" sz="4800" b="1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微軟正黑體" pitchFamily="34" charset="-120"/>
              <a:ea typeface="微軟正黑體" pitchFamily="34" charset="-120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Char char=""/>
              <a:tabLst/>
              <a:defRPr/>
            </a:pPr>
            <a:endParaRPr kumimoji="0" lang="en-US" altLang="zh-TW" b="1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微軟正黑體" pitchFamily="34" charset="-120"/>
              <a:ea typeface="微軟正黑體" pitchFamily="34" charset="-120"/>
              <a:cs typeface="+mn-cs"/>
            </a:endParaRPr>
          </a:p>
          <a:p>
            <a:pPr marL="731520" lvl="1" indent="-274320">
              <a:spcBef>
                <a:spcPts val="2400"/>
              </a:spcBef>
              <a:buClr>
                <a:schemeClr val="accent1"/>
              </a:buClr>
              <a:buSzPct val="70000"/>
              <a:buFont typeface="Wingdings" pitchFamily="2" charset="2"/>
              <a:buChar char="Ø"/>
            </a:pPr>
            <a:r>
              <a:rPr lang="zh-TW" altLang="en-US" sz="4000" b="1" dirty="0" smtClean="0">
                <a:latin typeface="微軟正黑體" pitchFamily="34" charset="-120"/>
                <a:ea typeface="微軟正黑體" pitchFamily="34" charset="-120"/>
              </a:rPr>
              <a:t>被最亮的位置    拉過去</a:t>
            </a:r>
            <a:endParaRPr lang="en-US" altLang="zh-TW" sz="3500" b="1" dirty="0" smtClean="0">
              <a:solidFill>
                <a:srgbClr val="0070C0"/>
              </a:solidFill>
              <a:latin typeface="微軟正黑體" pitchFamily="34" charset="-120"/>
              <a:ea typeface="微軟正黑體" pitchFamily="34" charset="-120"/>
            </a:endParaRPr>
          </a:p>
          <a:p>
            <a:pPr marL="731520" lvl="1" indent="-274320">
              <a:spcBef>
                <a:spcPts val="1800"/>
              </a:spcBef>
              <a:buClr>
                <a:schemeClr val="accent1"/>
              </a:buClr>
              <a:buSzPct val="70000"/>
              <a:buFont typeface="Wingdings" pitchFamily="2" charset="2"/>
              <a:buChar char="Ø"/>
            </a:pPr>
            <a:r>
              <a:rPr lang="zh-TW" altLang="en-US" sz="4000" b="1" dirty="0" smtClean="0">
                <a:latin typeface="微軟正黑體" pitchFamily="34" charset="-120"/>
                <a:ea typeface="微軟正黑體" pitchFamily="34" charset="-120"/>
              </a:rPr>
              <a:t>同整座城    坐在一起 </a:t>
            </a:r>
            <a:endParaRPr lang="en-US" altLang="zh-TW" sz="3500" b="1" dirty="0" smtClean="0">
              <a:solidFill>
                <a:srgbClr val="0070C0"/>
              </a:solidFill>
              <a:latin typeface="微軟正黑體" pitchFamily="34" charset="-120"/>
              <a:ea typeface="微軟正黑體" pitchFamily="34" charset="-120"/>
            </a:endParaRPr>
          </a:p>
          <a:p>
            <a:pPr marL="731520" lvl="1" indent="-274320">
              <a:spcBef>
                <a:spcPts val="1800"/>
              </a:spcBef>
              <a:buClr>
                <a:schemeClr val="accent1"/>
              </a:buClr>
              <a:buSzPct val="70000"/>
              <a:buFont typeface="Wingdings" pitchFamily="2" charset="2"/>
              <a:buChar char="Ø"/>
            </a:pPr>
            <a:r>
              <a:rPr lang="zh-TW" altLang="en-US" sz="4000" b="1" dirty="0" smtClean="0">
                <a:latin typeface="微軟正黑體" pitchFamily="34" charset="-120"/>
                <a:ea typeface="微軟正黑體" pitchFamily="34" charset="-120"/>
              </a:rPr>
              <a:t>窗內一盤餐飲    窗外一盤街景</a:t>
            </a:r>
            <a:endParaRPr lang="en-US" altLang="zh-TW" sz="4000" b="1" dirty="0" smtClean="0">
              <a:latin typeface="微軟正黑體" pitchFamily="34" charset="-120"/>
              <a:ea typeface="微軟正黑體" pitchFamily="34" charset="-120"/>
            </a:endParaRPr>
          </a:p>
        </p:txBody>
      </p:sp>
      <p:pic>
        <p:nvPicPr>
          <p:cNvPr id="4" name="Picture 2" descr="http://ezph.myweb.hinet.net/images/ch/mcdonalds/p62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940152" y="1340768"/>
            <a:ext cx="2617023" cy="165618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矩形 4"/>
          <p:cNvSpPr/>
          <p:nvPr/>
        </p:nvSpPr>
        <p:spPr>
          <a:xfrm>
            <a:off x="6572264" y="3226686"/>
            <a:ext cx="1980029" cy="63094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sz="3500" b="1" dirty="0" smtClean="0">
                <a:solidFill>
                  <a:srgbClr val="0070C0"/>
                </a:solidFill>
                <a:latin typeface="微軟正黑體" pitchFamily="34" charset="-120"/>
                <a:ea typeface="微軟正黑體" pitchFamily="34" charset="-120"/>
              </a:rPr>
              <a:t>→快、亮</a:t>
            </a:r>
            <a:endParaRPr lang="zh-TW" altLang="en-US" dirty="0"/>
          </a:p>
        </p:txBody>
      </p:sp>
      <p:sp>
        <p:nvSpPr>
          <p:cNvPr id="6" name="矩形 5"/>
          <p:cNvSpPr/>
          <p:nvPr/>
        </p:nvSpPr>
        <p:spPr>
          <a:xfrm>
            <a:off x="5970656" y="4071942"/>
            <a:ext cx="3030500" cy="6309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3500" b="1" dirty="0" smtClean="0">
                <a:solidFill>
                  <a:srgbClr val="0070C0"/>
                </a:solidFill>
                <a:latin typeface="微軟正黑體" pitchFamily="34" charset="-120"/>
                <a:ea typeface="微軟正黑體" pitchFamily="34" charset="-120"/>
              </a:rPr>
              <a:t>→空間擴大</a:t>
            </a:r>
            <a:endParaRPr lang="zh-TW" altLang="en-US" dirty="0"/>
          </a:p>
        </p:txBody>
      </p:sp>
      <p:sp>
        <p:nvSpPr>
          <p:cNvPr id="7" name="矩形 6"/>
          <p:cNvSpPr/>
          <p:nvPr/>
        </p:nvSpPr>
        <p:spPr>
          <a:xfrm>
            <a:off x="1142976" y="5643578"/>
            <a:ext cx="4227490" cy="6309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3500" b="1" dirty="0" smtClean="0">
                <a:solidFill>
                  <a:srgbClr val="0070C0"/>
                </a:solidFill>
                <a:latin typeface="微軟正黑體" pitchFamily="34" charset="-120"/>
                <a:ea typeface="微軟正黑體" pitchFamily="34" charset="-120"/>
              </a:rPr>
              <a:t> →空間跳動</a:t>
            </a:r>
            <a:endParaRPr lang="zh-TW" alt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467544" y="1196752"/>
            <a:ext cx="8424936" cy="56169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4320" lvl="0" indent="-274320">
              <a:spcBef>
                <a:spcPts val="1800"/>
              </a:spcBef>
              <a:buClr>
                <a:schemeClr val="accent1"/>
              </a:buClr>
              <a:buSzPct val="70000"/>
              <a:buFont typeface="Wingdings"/>
              <a:buChar char=""/>
              <a:defRPr/>
            </a:pPr>
            <a:r>
              <a:rPr lang="zh-TW" altLang="en-US" sz="4800" b="1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  中年人坐在疲憊裏</a:t>
            </a:r>
            <a:endParaRPr lang="en-US" altLang="zh-TW" sz="4800" b="1" dirty="0" smtClean="0">
              <a:solidFill>
                <a:srgbClr val="FF0000"/>
              </a:solidFill>
              <a:latin typeface="微軟正黑體" pitchFamily="34" charset="-120"/>
              <a:ea typeface="微軟正黑體" pitchFamily="34" charset="-120"/>
            </a:endParaRPr>
          </a:p>
          <a:p>
            <a:pPr marL="274320" lvl="0" indent="-274320">
              <a:buClr>
                <a:schemeClr val="accent1"/>
              </a:buClr>
              <a:buSzPct val="70000"/>
              <a:buFont typeface="Wingdings"/>
              <a:buChar char=""/>
              <a:defRPr/>
            </a:pPr>
            <a:endParaRPr lang="en-US" altLang="zh-TW" b="1" dirty="0" smtClean="0">
              <a:solidFill>
                <a:srgbClr val="FF0000"/>
              </a:solidFill>
              <a:latin typeface="微軟正黑體" pitchFamily="34" charset="-120"/>
              <a:ea typeface="微軟正黑體" pitchFamily="34" charset="-120"/>
            </a:endParaRPr>
          </a:p>
          <a:p>
            <a:pPr marL="731520" lvl="1" indent="-274320">
              <a:spcBef>
                <a:spcPts val="600"/>
              </a:spcBef>
              <a:buClr>
                <a:schemeClr val="accent1"/>
              </a:buClr>
              <a:buSzPct val="70000"/>
              <a:buFont typeface="Wingdings" pitchFamily="2" charset="2"/>
              <a:buChar char="Ø"/>
            </a:pPr>
            <a:r>
              <a:rPr lang="zh-TW" altLang="en-US" sz="4000" b="1" dirty="0" smtClean="0">
                <a:latin typeface="微軟正黑體" pitchFamily="34" charset="-120"/>
                <a:ea typeface="微軟正黑體" pitchFamily="34" charset="-120"/>
              </a:rPr>
              <a:t>西式刀叉     中式筷子</a:t>
            </a:r>
            <a:endParaRPr lang="en-US" altLang="zh-TW" sz="4000" b="1" dirty="0" smtClean="0">
              <a:latin typeface="微軟正黑體" pitchFamily="34" charset="-120"/>
              <a:ea typeface="微軟正黑體" pitchFamily="34" charset="-120"/>
            </a:endParaRPr>
          </a:p>
          <a:p>
            <a:pPr marL="731520" lvl="1" indent="-274320">
              <a:spcBef>
                <a:spcPts val="600"/>
              </a:spcBef>
              <a:buClr>
                <a:schemeClr val="accent1"/>
              </a:buClr>
              <a:buSzPct val="70000"/>
            </a:pPr>
            <a:r>
              <a:rPr lang="zh-TW" altLang="en-US" sz="3200" b="1" dirty="0" smtClean="0">
                <a:solidFill>
                  <a:srgbClr val="0070C0"/>
                </a:solidFill>
                <a:latin typeface="微軟正黑體" pitchFamily="34" charset="-120"/>
                <a:ea typeface="微軟正黑體" pitchFamily="34" charset="-120"/>
              </a:rPr>
              <a:t>   →意味：懷舊</a:t>
            </a:r>
            <a:endParaRPr lang="en-US" altLang="zh-TW" sz="3200" b="1" dirty="0" smtClean="0">
              <a:solidFill>
                <a:srgbClr val="0070C0"/>
              </a:solidFill>
              <a:latin typeface="微軟正黑體" pitchFamily="34" charset="-120"/>
              <a:ea typeface="微軟正黑體" pitchFamily="34" charset="-120"/>
            </a:endParaRPr>
          </a:p>
          <a:p>
            <a:pPr marL="731520" lvl="1" indent="-274320">
              <a:spcBef>
                <a:spcPts val="1200"/>
              </a:spcBef>
              <a:buClr>
                <a:schemeClr val="accent1"/>
              </a:buClr>
              <a:buSzPct val="70000"/>
              <a:buFont typeface="Wingdings" pitchFamily="2" charset="2"/>
              <a:buChar char="Ø"/>
            </a:pPr>
            <a:r>
              <a:rPr lang="zh-TW" altLang="en-US" sz="4000" b="1" dirty="0" smtClean="0">
                <a:latin typeface="微軟正黑體" pitchFamily="34" charset="-120"/>
                <a:ea typeface="微軟正黑體" pitchFamily="34" charset="-120"/>
              </a:rPr>
              <a:t>眼前麥當勞     三十年前鎮上小館</a:t>
            </a:r>
            <a:endParaRPr lang="en-US" altLang="zh-TW" sz="4000" b="1" dirty="0" smtClean="0">
              <a:latin typeface="微軟正黑體" pitchFamily="34" charset="-120"/>
              <a:ea typeface="微軟正黑體" pitchFamily="34" charset="-120"/>
            </a:endParaRPr>
          </a:p>
          <a:p>
            <a:pPr marL="731520" lvl="1" indent="-274320">
              <a:spcBef>
                <a:spcPts val="600"/>
              </a:spcBef>
              <a:buClr>
                <a:schemeClr val="accent1"/>
              </a:buClr>
              <a:buSzPct val="70000"/>
            </a:pPr>
            <a:r>
              <a:rPr lang="zh-TW" altLang="en-US" sz="3200" b="1" dirty="0" smtClean="0">
                <a:solidFill>
                  <a:srgbClr val="0070C0"/>
                </a:solidFill>
                <a:latin typeface="微軟正黑體" pitchFamily="34" charset="-120"/>
                <a:ea typeface="微軟正黑體" pitchFamily="34" charset="-120"/>
              </a:rPr>
              <a:t>   →時間及空間的轉換</a:t>
            </a:r>
            <a:endParaRPr lang="en-US" altLang="zh-TW" sz="3200" b="1" dirty="0" smtClean="0">
              <a:solidFill>
                <a:srgbClr val="0070C0"/>
              </a:solidFill>
              <a:latin typeface="微軟正黑體" pitchFamily="34" charset="-120"/>
              <a:ea typeface="微軟正黑體" pitchFamily="34" charset="-120"/>
            </a:endParaRPr>
          </a:p>
          <a:p>
            <a:pPr marL="731520" lvl="1" indent="-274320">
              <a:spcBef>
                <a:spcPts val="1200"/>
              </a:spcBef>
              <a:buClr>
                <a:schemeClr val="accent1"/>
              </a:buClr>
              <a:buSzPct val="70000"/>
              <a:buFont typeface="Wingdings" pitchFamily="2" charset="2"/>
              <a:buChar char="Ø"/>
            </a:pPr>
            <a:r>
              <a:rPr lang="zh-TW" altLang="en-US" sz="4000" b="1" dirty="0" smtClean="0">
                <a:latin typeface="微軟正黑體" pitchFamily="34" charset="-120"/>
                <a:ea typeface="微軟正黑體" pitchFamily="34" charset="-120"/>
              </a:rPr>
              <a:t>六隻眼睛    六隻大頭蒼蠅 </a:t>
            </a:r>
            <a:endParaRPr lang="en-US" altLang="zh-TW" sz="4000" b="1" dirty="0" smtClean="0">
              <a:latin typeface="微軟正黑體" pitchFamily="34" charset="-120"/>
              <a:ea typeface="微軟正黑體" pitchFamily="34" charset="-120"/>
            </a:endParaRPr>
          </a:p>
          <a:p>
            <a:pPr marL="731520" lvl="1" indent="-274320">
              <a:spcBef>
                <a:spcPts val="600"/>
              </a:spcBef>
              <a:buClr>
                <a:schemeClr val="accent1"/>
              </a:buClr>
              <a:buSzPct val="70000"/>
            </a:pPr>
            <a:r>
              <a:rPr lang="zh-TW" altLang="en-US" sz="3200" b="1" dirty="0" smtClean="0">
                <a:solidFill>
                  <a:srgbClr val="0070C0"/>
                </a:solidFill>
                <a:latin typeface="微軟正黑體" pitchFamily="34" charset="-120"/>
                <a:ea typeface="微軟正黑體" pitchFamily="34" charset="-120"/>
              </a:rPr>
              <a:t>   →落寞情緒</a:t>
            </a:r>
            <a:endParaRPr lang="en-US" altLang="zh-TW" sz="3200" b="1" dirty="0" smtClean="0">
              <a:solidFill>
                <a:srgbClr val="0070C0"/>
              </a:solidFill>
              <a:latin typeface="微軟正黑體" pitchFamily="34" charset="-120"/>
              <a:ea typeface="微軟正黑體" pitchFamily="34" charset="-120"/>
            </a:endParaRPr>
          </a:p>
          <a:p>
            <a:pPr marL="731520" lvl="1" indent="-274320">
              <a:spcBef>
                <a:spcPts val="600"/>
              </a:spcBef>
              <a:buClr>
                <a:schemeClr val="accent1"/>
              </a:buClr>
              <a:buSzPct val="70000"/>
            </a:pPr>
            <a:endParaRPr lang="en-US" altLang="zh-TW" sz="3200" dirty="0" smtClean="0">
              <a:solidFill>
                <a:srgbClr val="0070C0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3" name="左-右雙向箭號 2"/>
          <p:cNvSpPr/>
          <p:nvPr/>
        </p:nvSpPr>
        <p:spPr>
          <a:xfrm>
            <a:off x="3400527" y="2383324"/>
            <a:ext cx="504056" cy="288032"/>
          </a:xfrm>
          <a:prstGeom prst="leftRightArrow">
            <a:avLst/>
          </a:prstGeom>
          <a:solidFill>
            <a:srgbClr val="FF0000"/>
          </a:solidFill>
          <a:ln>
            <a:solidFill>
              <a:schemeClr val="bg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" name="左-右雙向箭號 3"/>
          <p:cNvSpPr/>
          <p:nvPr/>
        </p:nvSpPr>
        <p:spPr>
          <a:xfrm>
            <a:off x="3898195" y="3630125"/>
            <a:ext cx="504056" cy="269522"/>
          </a:xfrm>
          <a:prstGeom prst="leftRightArrow">
            <a:avLst/>
          </a:prstGeom>
          <a:solidFill>
            <a:srgbClr val="FF0000"/>
          </a:solidFill>
          <a:ln>
            <a:solidFill>
              <a:schemeClr val="bg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" name="標題 1"/>
          <p:cNvSpPr txBox="1">
            <a:spLocks/>
          </p:cNvSpPr>
          <p:nvPr/>
        </p:nvSpPr>
        <p:spPr>
          <a:xfrm>
            <a:off x="467544" y="332656"/>
            <a:ext cx="8208912" cy="11430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sz="4000" b="1" cap="small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微軟正黑體" pitchFamily="34" charset="-120"/>
                <a:ea typeface="微軟正黑體" pitchFamily="34" charset="-120"/>
                <a:cs typeface="+mj-cs"/>
              </a:rPr>
              <a:t>麥當勞午餐時間                          </a:t>
            </a:r>
            <a:r>
              <a:rPr lang="zh-TW" altLang="en-US" sz="2400" b="1" cap="small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微軟正黑體" pitchFamily="34" charset="-120"/>
                <a:ea typeface="微軟正黑體" pitchFamily="34" charset="-120"/>
                <a:cs typeface="+mj-cs"/>
              </a:rPr>
              <a:t>羅門                </a:t>
            </a:r>
            <a:r>
              <a:rPr kumimoji="0" lang="en-US" altLang="zh-TW" sz="3000" b="0" i="0" u="none" strike="noStrike" kern="1200" cap="small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US" altLang="zh-TW" sz="3000" b="0" i="0" u="none" strike="noStrike" kern="1200" cap="small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zh-TW" altLang="en-US" sz="1600" b="0" i="0" u="none" strike="noStrike" kern="1200" cap="small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5124" name="Picture 4" descr="http://pic1a.nipic.com/2008-11-17/20081117173554203_2.jpg"/>
          <p:cNvPicPr>
            <a:picLocks noChangeAspect="1" noChangeArrowheads="1"/>
          </p:cNvPicPr>
          <p:nvPr/>
        </p:nvPicPr>
        <p:blipFill>
          <a:blip r:embed="rId2" cstate="screen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286644" y="1357298"/>
            <a:ext cx="1459912" cy="206358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467544" y="1234202"/>
            <a:ext cx="8424936" cy="43550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4320" lvl="0" indent="-274320">
              <a:spcBef>
                <a:spcPts val="1800"/>
              </a:spcBef>
              <a:buClr>
                <a:schemeClr val="accent1"/>
              </a:buClr>
              <a:buSzPct val="70000"/>
              <a:buFont typeface="Wingdings"/>
              <a:buChar char=""/>
              <a:defRPr/>
            </a:pPr>
            <a:r>
              <a:rPr lang="zh-TW" altLang="en-US" sz="4800" b="1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  </a:t>
            </a:r>
            <a:r>
              <a:rPr lang="zh-TW" altLang="en-US" sz="4800" b="1" dirty="0" smtClean="0">
                <a:solidFill>
                  <a:srgbClr val="FFBDBD"/>
                </a:solidFill>
                <a:latin typeface="微軟正黑體" pitchFamily="34" charset="-120"/>
                <a:ea typeface="微軟正黑體" pitchFamily="34" charset="-120"/>
              </a:rPr>
              <a:t>中年人坐在疲憊裏</a:t>
            </a:r>
            <a:endParaRPr lang="en-US" altLang="zh-TW" sz="4800" b="1" dirty="0" smtClean="0">
              <a:solidFill>
                <a:srgbClr val="FFBDBD"/>
              </a:solidFill>
              <a:latin typeface="微軟正黑體" pitchFamily="34" charset="-120"/>
              <a:ea typeface="微軟正黑體" pitchFamily="34" charset="-120"/>
            </a:endParaRPr>
          </a:p>
          <a:p>
            <a:pPr marL="274320" lvl="0" indent="-274320">
              <a:buClr>
                <a:schemeClr val="accent1"/>
              </a:buClr>
              <a:buSzPct val="70000"/>
              <a:buFont typeface="Wingdings"/>
              <a:buChar char=""/>
              <a:defRPr/>
            </a:pPr>
            <a:endParaRPr lang="en-US" altLang="zh-TW" b="1" dirty="0" smtClean="0">
              <a:solidFill>
                <a:srgbClr val="FF0000"/>
              </a:solidFill>
              <a:latin typeface="微軟正黑體" pitchFamily="34" charset="-120"/>
              <a:ea typeface="微軟正黑體" pitchFamily="34" charset="-120"/>
            </a:endParaRPr>
          </a:p>
          <a:p>
            <a:pPr marL="731520" lvl="1" indent="-274320">
              <a:spcBef>
                <a:spcPts val="1200"/>
              </a:spcBef>
              <a:buClr>
                <a:schemeClr val="accent1"/>
              </a:buClr>
              <a:buSzPct val="70000"/>
              <a:buFont typeface="Wingdings" pitchFamily="2" charset="2"/>
              <a:buChar char="Ø"/>
            </a:pPr>
            <a:r>
              <a:rPr lang="zh-TW" altLang="en-US" sz="4000" b="1" dirty="0" smtClean="0">
                <a:latin typeface="微軟正黑體" pitchFamily="34" charset="-120"/>
                <a:ea typeface="微軟正黑體" pitchFamily="34" charset="-120"/>
              </a:rPr>
              <a:t>整張桌面暗成一幅記憶</a:t>
            </a:r>
            <a:endParaRPr lang="en-US" altLang="zh-TW" sz="4000" b="1" dirty="0" smtClean="0">
              <a:latin typeface="微軟正黑體" pitchFamily="34" charset="-120"/>
              <a:ea typeface="微軟正黑體" pitchFamily="34" charset="-120"/>
            </a:endParaRPr>
          </a:p>
          <a:p>
            <a:pPr marL="731520" lvl="1" indent="-274320">
              <a:spcBef>
                <a:spcPts val="600"/>
              </a:spcBef>
              <a:buClr>
                <a:schemeClr val="accent1"/>
              </a:buClr>
              <a:buSzPct val="70000"/>
            </a:pPr>
            <a:r>
              <a:rPr lang="zh-TW" altLang="en-US" sz="3200" b="1" dirty="0" smtClean="0">
                <a:solidFill>
                  <a:srgbClr val="0070C0"/>
                </a:solidFill>
                <a:latin typeface="微軟正黑體" pitchFamily="34" charset="-120"/>
                <a:ea typeface="微軟正黑體" pitchFamily="34" charset="-120"/>
              </a:rPr>
              <a:t>  →空間：客觀物質到主觀情意</a:t>
            </a:r>
            <a:endParaRPr lang="en-US" altLang="zh-TW" sz="3200" b="1" dirty="0" smtClean="0">
              <a:solidFill>
                <a:srgbClr val="0070C0"/>
              </a:solidFill>
              <a:latin typeface="微軟正黑體" pitchFamily="34" charset="-120"/>
              <a:ea typeface="微軟正黑體" pitchFamily="34" charset="-120"/>
            </a:endParaRPr>
          </a:p>
          <a:p>
            <a:pPr marL="731520" lvl="1" indent="-274320">
              <a:spcBef>
                <a:spcPts val="1200"/>
              </a:spcBef>
              <a:buClr>
                <a:schemeClr val="accent1"/>
              </a:buClr>
              <a:buSzPct val="70000"/>
              <a:buFont typeface="Wingdings" pitchFamily="2" charset="2"/>
              <a:buChar char="Ø"/>
            </a:pPr>
            <a:r>
              <a:rPr lang="zh-TW" altLang="en-US" sz="4000" b="1" dirty="0" smtClean="0">
                <a:latin typeface="微軟正黑體" pitchFamily="34" charset="-120"/>
                <a:ea typeface="微軟正黑體" pitchFamily="34" charset="-120"/>
              </a:rPr>
              <a:t>把中午說到    那裏去了</a:t>
            </a:r>
            <a:endParaRPr lang="en-US" altLang="zh-TW" sz="4000" b="1" dirty="0" smtClean="0">
              <a:latin typeface="微軟正黑體" pitchFamily="34" charset="-120"/>
              <a:ea typeface="微軟正黑體" pitchFamily="34" charset="-120"/>
            </a:endParaRPr>
          </a:p>
          <a:p>
            <a:pPr marL="731520" lvl="1" indent="-274320">
              <a:spcBef>
                <a:spcPts val="600"/>
              </a:spcBef>
              <a:buClr>
                <a:schemeClr val="accent1"/>
              </a:buClr>
              <a:buSzPct val="70000"/>
            </a:pPr>
            <a:r>
              <a:rPr lang="zh-TW" altLang="en-US" sz="3200" b="1" dirty="0" smtClean="0">
                <a:solidFill>
                  <a:srgbClr val="0070C0"/>
                </a:solidFill>
                <a:latin typeface="微軟正黑體" pitchFamily="34" charset="-120"/>
                <a:ea typeface="微軟正黑體" pitchFamily="34" charset="-120"/>
              </a:rPr>
              <a:t>  →時間跳躍</a:t>
            </a:r>
            <a:endParaRPr lang="en-US" altLang="zh-TW" sz="3200" b="1" dirty="0" smtClean="0">
              <a:solidFill>
                <a:srgbClr val="0070C0"/>
              </a:solidFill>
              <a:latin typeface="微軟正黑體" pitchFamily="34" charset="-120"/>
              <a:ea typeface="微軟正黑體" pitchFamily="34" charset="-120"/>
            </a:endParaRPr>
          </a:p>
          <a:p>
            <a:pPr marL="731520" lvl="1" indent="-274320">
              <a:spcBef>
                <a:spcPts val="600"/>
              </a:spcBef>
              <a:buClr>
                <a:schemeClr val="accent1"/>
              </a:buClr>
              <a:buSzPct val="70000"/>
            </a:pPr>
            <a:endParaRPr lang="en-US" altLang="zh-TW" sz="3200" dirty="0" smtClean="0">
              <a:solidFill>
                <a:srgbClr val="0070C0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3" name="標題 1"/>
          <p:cNvSpPr txBox="1">
            <a:spLocks/>
          </p:cNvSpPr>
          <p:nvPr/>
        </p:nvSpPr>
        <p:spPr>
          <a:xfrm>
            <a:off x="467544" y="332656"/>
            <a:ext cx="8208912" cy="11430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sz="4000" b="1" cap="small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微軟正黑體" pitchFamily="34" charset="-120"/>
                <a:ea typeface="微軟正黑體" pitchFamily="34" charset="-120"/>
                <a:cs typeface="+mj-cs"/>
              </a:rPr>
              <a:t>麥當勞午餐時間                          </a:t>
            </a:r>
            <a:r>
              <a:rPr lang="zh-TW" altLang="en-US" sz="2400" b="1" cap="small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微軟正黑體" pitchFamily="34" charset="-120"/>
                <a:ea typeface="微軟正黑體" pitchFamily="34" charset="-120"/>
                <a:cs typeface="+mj-cs"/>
              </a:rPr>
              <a:t>羅門                </a:t>
            </a:r>
            <a:r>
              <a:rPr kumimoji="0" lang="en-US" altLang="zh-TW" sz="3000" b="0" i="0" u="none" strike="noStrike" kern="1200" cap="small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US" altLang="zh-TW" sz="3000" b="0" i="0" u="none" strike="noStrike" kern="1200" cap="small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zh-TW" altLang="en-US" sz="1600" b="0" i="0" u="none" strike="noStrike" kern="1200" cap="small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288032" y="1052736"/>
            <a:ext cx="8892480" cy="64325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4320" lvl="0" indent="-274320">
              <a:spcBef>
                <a:spcPts val="1800"/>
              </a:spcBef>
              <a:buClr>
                <a:schemeClr val="accent1"/>
              </a:buClr>
              <a:buSzPct val="70000"/>
              <a:buFont typeface="Wingdings"/>
              <a:buChar char=""/>
              <a:defRPr/>
            </a:pPr>
            <a:r>
              <a:rPr lang="zh-TW" altLang="en-US" sz="4800" b="1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 </a:t>
            </a:r>
            <a:r>
              <a:rPr lang="zh-TW" altLang="en-US" sz="1100" b="1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  </a:t>
            </a:r>
            <a:r>
              <a:rPr lang="zh-TW" altLang="en-US" sz="4800" b="1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老年人</a:t>
            </a:r>
            <a:endParaRPr lang="en-US" altLang="zh-TW" sz="4800" b="1" dirty="0" smtClean="0">
              <a:solidFill>
                <a:srgbClr val="FF0000"/>
              </a:solidFill>
              <a:latin typeface="微軟正黑體" pitchFamily="34" charset="-120"/>
              <a:ea typeface="微軟正黑體" pitchFamily="34" charset="-120"/>
            </a:endParaRPr>
          </a:p>
          <a:p>
            <a:pPr marL="274320" lvl="0" indent="-274320">
              <a:buClr>
                <a:schemeClr val="accent1"/>
              </a:buClr>
              <a:buSzPct val="70000"/>
              <a:defRPr/>
            </a:pPr>
            <a:r>
              <a:rPr lang="zh-TW" altLang="en-US" sz="4800" b="1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    枯坐成一棵室內裝潢的老松</a:t>
            </a:r>
            <a:endParaRPr lang="en-US" altLang="zh-TW" sz="4800" b="1" dirty="0" smtClean="0">
              <a:solidFill>
                <a:srgbClr val="FF0000"/>
              </a:solidFill>
              <a:latin typeface="微軟正黑體" pitchFamily="34" charset="-120"/>
              <a:ea typeface="微軟正黑體" pitchFamily="34" charset="-120"/>
            </a:endParaRPr>
          </a:p>
          <a:p>
            <a:pPr marL="274320" lvl="0" indent="-274320">
              <a:buClr>
                <a:schemeClr val="accent1"/>
              </a:buClr>
              <a:buSzPct val="70000"/>
              <a:defRPr/>
            </a:pPr>
            <a:endParaRPr lang="en-US" altLang="zh-TW" b="1" dirty="0" smtClean="0">
              <a:solidFill>
                <a:srgbClr val="FF0000"/>
              </a:solidFill>
              <a:latin typeface="微軟正黑體" pitchFamily="34" charset="-120"/>
              <a:ea typeface="微軟正黑體" pitchFamily="34" charset="-120"/>
            </a:endParaRPr>
          </a:p>
          <a:p>
            <a:pPr marL="731520" lvl="1" indent="-274320">
              <a:spcBef>
                <a:spcPts val="600"/>
              </a:spcBef>
              <a:buClr>
                <a:schemeClr val="accent1"/>
              </a:buClr>
              <a:buSzPct val="70000"/>
              <a:buFont typeface="Wingdings" pitchFamily="2" charset="2"/>
              <a:buChar char="Ø"/>
            </a:pPr>
            <a:r>
              <a:rPr lang="zh-TW" altLang="en-US" sz="4000" b="1" dirty="0" smtClean="0">
                <a:latin typeface="微軟正黑體" pitchFamily="34" charset="-120"/>
                <a:ea typeface="微軟正黑體" pitchFamily="34" charset="-120"/>
              </a:rPr>
              <a:t>不合身的衣服、不合味的漢堡</a:t>
            </a:r>
            <a:endParaRPr lang="en-US" altLang="zh-TW" sz="4000" b="1" dirty="0" smtClean="0">
              <a:latin typeface="微軟正黑體" pitchFamily="34" charset="-120"/>
              <a:ea typeface="微軟正黑體" pitchFamily="34" charset="-120"/>
            </a:endParaRPr>
          </a:p>
          <a:p>
            <a:pPr marL="731520" lvl="1" indent="-274320">
              <a:spcBef>
                <a:spcPts val="600"/>
              </a:spcBef>
              <a:buClr>
                <a:schemeClr val="accent1"/>
              </a:buClr>
              <a:buSzPct val="70000"/>
            </a:pPr>
            <a:r>
              <a:rPr lang="zh-TW" altLang="en-US" sz="3200" b="1" dirty="0" smtClean="0">
                <a:solidFill>
                  <a:srgbClr val="0070C0"/>
                </a:solidFill>
                <a:latin typeface="微軟正黑體" pitchFamily="34" charset="-120"/>
                <a:ea typeface="微軟正黑體" pitchFamily="34" charset="-120"/>
              </a:rPr>
              <a:t>  →老年人對現代生活不適應</a:t>
            </a:r>
            <a:endParaRPr lang="en-US" altLang="zh-TW" sz="3200" b="1" dirty="0" smtClean="0">
              <a:solidFill>
                <a:srgbClr val="0070C0"/>
              </a:solidFill>
              <a:latin typeface="微軟正黑體" pitchFamily="34" charset="-120"/>
              <a:ea typeface="微軟正黑體" pitchFamily="34" charset="-120"/>
            </a:endParaRPr>
          </a:p>
          <a:p>
            <a:pPr marL="731520" lvl="1" indent="-274320">
              <a:spcBef>
                <a:spcPts val="2400"/>
              </a:spcBef>
              <a:buClr>
                <a:schemeClr val="accent1"/>
              </a:buClr>
              <a:buSzPct val="70000"/>
              <a:buFont typeface="Wingdings" pitchFamily="2" charset="2"/>
              <a:buChar char="Ø"/>
            </a:pPr>
            <a:r>
              <a:rPr lang="zh-TW" altLang="en-US" sz="4000" b="1" dirty="0" smtClean="0">
                <a:latin typeface="微軟正黑體" pitchFamily="34" charset="-120"/>
                <a:ea typeface="微軟正黑體" pitchFamily="34" charset="-120"/>
              </a:rPr>
              <a:t>漢堡     漢朝的城堡         </a:t>
            </a:r>
            <a:endParaRPr lang="en-US" altLang="zh-TW" sz="4000" b="1" dirty="0" smtClean="0">
              <a:latin typeface="微軟正黑體" pitchFamily="34" charset="-120"/>
              <a:ea typeface="微軟正黑體" pitchFamily="34" charset="-120"/>
            </a:endParaRPr>
          </a:p>
          <a:p>
            <a:pPr marL="731520" lvl="1" indent="-274320">
              <a:spcBef>
                <a:spcPts val="600"/>
              </a:spcBef>
              <a:buClr>
                <a:schemeClr val="accent1"/>
              </a:buClr>
              <a:buSzPct val="70000"/>
              <a:buFont typeface="Wingdings" pitchFamily="2" charset="2"/>
              <a:buChar char="Ø"/>
            </a:pPr>
            <a:r>
              <a:rPr lang="zh-TW" altLang="en-US" sz="4000" b="1" dirty="0" smtClean="0">
                <a:latin typeface="微軟正黑體" pitchFamily="34" charset="-120"/>
                <a:ea typeface="微軟正黑體" pitchFamily="34" charset="-120"/>
              </a:rPr>
              <a:t>玻璃大廈     發光的水田</a:t>
            </a:r>
            <a:endParaRPr lang="en-US" altLang="zh-TW" sz="4000" b="1" dirty="0" smtClean="0">
              <a:latin typeface="微軟正黑體" pitchFamily="34" charset="-120"/>
              <a:ea typeface="微軟正黑體" pitchFamily="34" charset="-120"/>
            </a:endParaRPr>
          </a:p>
          <a:p>
            <a:pPr marL="731520" lvl="1" indent="-274320">
              <a:spcBef>
                <a:spcPts val="600"/>
              </a:spcBef>
              <a:buClr>
                <a:schemeClr val="accent1"/>
              </a:buClr>
              <a:buSzPct val="70000"/>
            </a:pPr>
            <a:endParaRPr lang="en-US" altLang="zh-TW" sz="3200" dirty="0" smtClean="0">
              <a:solidFill>
                <a:srgbClr val="0070C0"/>
              </a:solidFill>
              <a:latin typeface="微軟正黑體" pitchFamily="34" charset="-120"/>
              <a:ea typeface="微軟正黑體" pitchFamily="34" charset="-120"/>
            </a:endParaRPr>
          </a:p>
          <a:p>
            <a:pPr marL="731520" lvl="1" indent="-274320">
              <a:spcBef>
                <a:spcPts val="600"/>
              </a:spcBef>
              <a:buClr>
                <a:schemeClr val="accent1"/>
              </a:buClr>
              <a:buSzPct val="70000"/>
            </a:pPr>
            <a:endParaRPr lang="en-US" altLang="zh-TW" sz="3200" dirty="0" smtClean="0">
              <a:solidFill>
                <a:srgbClr val="0070C0"/>
              </a:solidFill>
              <a:latin typeface="微軟正黑體" pitchFamily="34" charset="-120"/>
              <a:ea typeface="微軟正黑體" pitchFamily="34" charset="-120"/>
            </a:endParaRPr>
          </a:p>
          <a:p>
            <a:pPr marL="731520" lvl="1" indent="-274320">
              <a:spcBef>
                <a:spcPts val="600"/>
              </a:spcBef>
              <a:buClr>
                <a:schemeClr val="accent1"/>
              </a:buClr>
              <a:buSzPct val="70000"/>
            </a:pPr>
            <a:endParaRPr lang="en-US" altLang="zh-TW" sz="3200" dirty="0" smtClean="0">
              <a:solidFill>
                <a:srgbClr val="0070C0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3" name="標題 1"/>
          <p:cNvSpPr txBox="1">
            <a:spLocks/>
          </p:cNvSpPr>
          <p:nvPr/>
        </p:nvSpPr>
        <p:spPr>
          <a:xfrm>
            <a:off x="467544" y="332656"/>
            <a:ext cx="8208912" cy="11430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sz="4000" b="1" cap="small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微軟正黑體" pitchFamily="34" charset="-120"/>
                <a:ea typeface="微軟正黑體" pitchFamily="34" charset="-120"/>
                <a:cs typeface="+mj-cs"/>
              </a:rPr>
              <a:t>麥當勞午餐時間                          </a:t>
            </a:r>
            <a:r>
              <a:rPr lang="zh-TW" altLang="en-US" sz="2400" b="1" cap="small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微軟正黑體" pitchFamily="34" charset="-120"/>
                <a:ea typeface="微軟正黑體" pitchFamily="34" charset="-120"/>
                <a:cs typeface="+mj-cs"/>
              </a:rPr>
              <a:t>羅門                </a:t>
            </a:r>
            <a:r>
              <a:rPr kumimoji="0" lang="en-US" altLang="zh-TW" sz="3000" b="0" i="0" u="none" strike="noStrike" kern="1200" cap="small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US" altLang="zh-TW" sz="3000" b="0" i="0" u="none" strike="noStrike" kern="1200" cap="small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zh-TW" altLang="en-US" sz="1600" b="0" i="0" u="none" strike="noStrike" kern="1200" cap="small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左-右雙向箭號 5"/>
          <p:cNvSpPr/>
          <p:nvPr/>
        </p:nvSpPr>
        <p:spPr>
          <a:xfrm>
            <a:off x="3203848" y="5229200"/>
            <a:ext cx="504056" cy="288032"/>
          </a:xfrm>
          <a:prstGeom prst="leftRightArrow">
            <a:avLst/>
          </a:prstGeom>
          <a:solidFill>
            <a:srgbClr val="FF0000"/>
          </a:solidFill>
          <a:ln>
            <a:solidFill>
              <a:schemeClr val="bg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" name="向右箭號 6"/>
          <p:cNvSpPr/>
          <p:nvPr/>
        </p:nvSpPr>
        <p:spPr>
          <a:xfrm>
            <a:off x="2267744" y="4581128"/>
            <a:ext cx="360040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" name="矩形 7"/>
          <p:cNvSpPr/>
          <p:nvPr/>
        </p:nvSpPr>
        <p:spPr>
          <a:xfrm>
            <a:off x="6516216" y="4653136"/>
            <a:ext cx="2286000" cy="58477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zh-TW" altLang="en-US" sz="3200" b="1" dirty="0" smtClean="0">
                <a:solidFill>
                  <a:srgbClr val="0070C0"/>
                </a:solidFill>
                <a:latin typeface="微軟正黑體" pitchFamily="34" charset="-120"/>
                <a:ea typeface="微軟正黑體" pitchFamily="34" charset="-120"/>
              </a:rPr>
              <a:t>→今昔變換</a:t>
            </a:r>
            <a:endParaRPr lang="zh-TW" altLang="en-US" b="1" dirty="0"/>
          </a:p>
        </p:txBody>
      </p:sp>
      <p:pic>
        <p:nvPicPr>
          <p:cNvPr id="9" name="Picture 10" descr="http://www.mcdonalds.com.tw/newsroom/download/news/49890be032677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screen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876256" y="5445224"/>
            <a:ext cx="2084483" cy="141277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288032" y="1052736"/>
            <a:ext cx="8892480" cy="46474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4320" lvl="0" indent="-274320">
              <a:spcBef>
                <a:spcPts val="1800"/>
              </a:spcBef>
              <a:buClr>
                <a:schemeClr val="accent1"/>
              </a:buClr>
              <a:buSzPct val="70000"/>
              <a:buFont typeface="Wingdings"/>
              <a:buChar char=""/>
              <a:defRPr/>
            </a:pPr>
            <a:r>
              <a:rPr lang="zh-TW" altLang="en-US" sz="4800" b="1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 </a:t>
            </a:r>
            <a:r>
              <a:rPr lang="zh-TW" altLang="en-US" sz="1100" b="1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  </a:t>
            </a:r>
            <a:r>
              <a:rPr lang="zh-TW" altLang="en-US" sz="4800" b="1" dirty="0" smtClean="0">
                <a:solidFill>
                  <a:srgbClr val="FFBDBD"/>
                </a:solidFill>
                <a:latin typeface="微軟正黑體" pitchFamily="34" charset="-120"/>
                <a:ea typeface="微軟正黑體" pitchFamily="34" charset="-120"/>
              </a:rPr>
              <a:t>老年人</a:t>
            </a:r>
            <a:endParaRPr lang="en-US" altLang="zh-TW" sz="4800" b="1" dirty="0" smtClean="0">
              <a:solidFill>
                <a:srgbClr val="FFBDBD"/>
              </a:solidFill>
              <a:latin typeface="微軟正黑體" pitchFamily="34" charset="-120"/>
              <a:ea typeface="微軟正黑體" pitchFamily="34" charset="-120"/>
            </a:endParaRPr>
          </a:p>
          <a:p>
            <a:pPr marL="274320" lvl="0" indent="-274320">
              <a:buClr>
                <a:schemeClr val="accent1"/>
              </a:buClr>
              <a:buSzPct val="70000"/>
              <a:defRPr/>
            </a:pPr>
            <a:r>
              <a:rPr lang="zh-TW" altLang="en-US" sz="4800" b="1" dirty="0" smtClean="0">
                <a:solidFill>
                  <a:srgbClr val="FFBDBD"/>
                </a:solidFill>
                <a:latin typeface="微軟正黑體" pitchFamily="34" charset="-120"/>
                <a:ea typeface="微軟正黑體" pitchFamily="34" charset="-120"/>
              </a:rPr>
              <a:t>    枯坐成一棵室內裝潢的老松</a:t>
            </a:r>
            <a:endParaRPr lang="en-US" altLang="zh-TW" sz="4800" b="1" dirty="0" smtClean="0">
              <a:solidFill>
                <a:srgbClr val="FFBDBD"/>
              </a:solidFill>
              <a:latin typeface="微軟正黑體" pitchFamily="34" charset="-120"/>
              <a:ea typeface="微軟正黑體" pitchFamily="34" charset="-120"/>
            </a:endParaRPr>
          </a:p>
          <a:p>
            <a:pPr marL="274320" lvl="0" indent="-274320">
              <a:buClr>
                <a:schemeClr val="accent1"/>
              </a:buClr>
              <a:buSzPct val="70000"/>
              <a:defRPr/>
            </a:pPr>
            <a:endParaRPr lang="en-US" altLang="zh-TW" b="1" dirty="0" smtClean="0">
              <a:solidFill>
                <a:srgbClr val="FF0000"/>
              </a:solidFill>
              <a:latin typeface="微軟正黑體" pitchFamily="34" charset="-120"/>
              <a:ea typeface="微軟正黑體" pitchFamily="34" charset="-120"/>
            </a:endParaRPr>
          </a:p>
          <a:p>
            <a:pPr marL="731520" lvl="1" indent="-274320">
              <a:spcBef>
                <a:spcPts val="1200"/>
              </a:spcBef>
              <a:buClr>
                <a:schemeClr val="accent1"/>
              </a:buClr>
              <a:buSzPct val="70000"/>
              <a:buFont typeface="Wingdings" pitchFamily="2" charset="2"/>
              <a:buChar char="Ø"/>
            </a:pPr>
            <a:r>
              <a:rPr lang="zh-TW" altLang="en-US" sz="4000" b="1" dirty="0" smtClean="0">
                <a:latin typeface="微軟正黑體" pitchFamily="34" charset="-120"/>
                <a:ea typeface="微軟正黑體" pitchFamily="34" charset="-120"/>
              </a:rPr>
              <a:t>自言自語</a:t>
            </a:r>
            <a:endParaRPr lang="en-US" altLang="zh-TW" sz="3200" b="1" dirty="0" smtClean="0">
              <a:solidFill>
                <a:srgbClr val="0070C0"/>
              </a:solidFill>
              <a:latin typeface="微軟正黑體" pitchFamily="34" charset="-120"/>
              <a:ea typeface="微軟正黑體" pitchFamily="34" charset="-120"/>
            </a:endParaRPr>
          </a:p>
          <a:p>
            <a:pPr marL="731520" lvl="1" indent="-274320">
              <a:spcBef>
                <a:spcPts val="1200"/>
              </a:spcBef>
              <a:buClr>
                <a:schemeClr val="accent1"/>
              </a:buClr>
              <a:buSzPct val="70000"/>
              <a:buFont typeface="Wingdings" pitchFamily="2" charset="2"/>
              <a:buChar char="Ø"/>
            </a:pPr>
            <a:r>
              <a:rPr lang="zh-TW" altLang="en-US" sz="4000" b="1" dirty="0" smtClean="0">
                <a:latin typeface="微軟正黑體" pitchFamily="34" charset="-120"/>
                <a:ea typeface="微軟正黑體" pitchFamily="34" charset="-120"/>
              </a:rPr>
              <a:t>眼前晌午    眼裡昏幕</a:t>
            </a:r>
            <a:endParaRPr lang="en-US" altLang="zh-TW" sz="4000" b="1" dirty="0" smtClean="0">
              <a:latin typeface="微軟正黑體" pitchFamily="34" charset="-120"/>
              <a:ea typeface="微軟正黑體" pitchFamily="34" charset="-120"/>
            </a:endParaRPr>
          </a:p>
          <a:p>
            <a:pPr marL="731520" lvl="1" indent="-274320">
              <a:spcBef>
                <a:spcPts val="600"/>
              </a:spcBef>
              <a:buClr>
                <a:schemeClr val="accent1"/>
              </a:buClr>
              <a:buSzPct val="70000"/>
            </a:pPr>
            <a:r>
              <a:rPr lang="zh-TW" altLang="en-US" sz="3200" b="1" dirty="0" smtClean="0">
                <a:solidFill>
                  <a:srgbClr val="0070C0"/>
                </a:solidFill>
                <a:latin typeface="微軟正黑體" pitchFamily="34" charset="-120"/>
                <a:ea typeface="微軟正黑體" pitchFamily="34" charset="-120"/>
              </a:rPr>
              <a:t>  →時間：客觀具體到主觀抽象</a:t>
            </a:r>
            <a:endParaRPr lang="en-US" altLang="zh-TW" sz="3200" b="1" dirty="0" smtClean="0">
              <a:solidFill>
                <a:srgbClr val="0070C0"/>
              </a:solidFill>
              <a:latin typeface="微軟正黑體" pitchFamily="34" charset="-120"/>
              <a:ea typeface="微軟正黑體" pitchFamily="34" charset="-120"/>
            </a:endParaRPr>
          </a:p>
          <a:p>
            <a:pPr marL="1188720" lvl="2" indent="-274320">
              <a:spcBef>
                <a:spcPts val="600"/>
              </a:spcBef>
              <a:buClr>
                <a:schemeClr val="accent1"/>
              </a:buClr>
              <a:buSzPct val="70000"/>
              <a:buFont typeface="Arial" pitchFamily="34" charset="0"/>
              <a:buChar char="•"/>
            </a:pPr>
            <a:endParaRPr lang="en-US" altLang="zh-TW" sz="4000" dirty="0" smtClean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5" name="標題 1"/>
          <p:cNvSpPr txBox="1">
            <a:spLocks/>
          </p:cNvSpPr>
          <p:nvPr/>
        </p:nvSpPr>
        <p:spPr>
          <a:xfrm>
            <a:off x="467544" y="332656"/>
            <a:ext cx="8208912" cy="11430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sz="4000" b="1" cap="small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微軟正黑體" pitchFamily="34" charset="-120"/>
                <a:ea typeface="微軟正黑體" pitchFamily="34" charset="-120"/>
                <a:cs typeface="+mj-cs"/>
              </a:rPr>
              <a:t>麥當勞午餐時間                          </a:t>
            </a:r>
            <a:r>
              <a:rPr lang="zh-TW" altLang="en-US" sz="2400" b="1" cap="small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微軟正黑體" pitchFamily="34" charset="-120"/>
                <a:ea typeface="微軟正黑體" pitchFamily="34" charset="-120"/>
                <a:cs typeface="+mj-cs"/>
              </a:rPr>
              <a:t>羅門                </a:t>
            </a:r>
            <a:r>
              <a:rPr kumimoji="0" lang="en-US" altLang="zh-TW" sz="3000" b="0" i="0" u="none" strike="noStrike" kern="1200" cap="small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US" altLang="zh-TW" sz="3000" b="0" i="0" u="none" strike="noStrike" kern="1200" cap="small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zh-TW" altLang="en-US" sz="1600" b="0" i="0" u="none" strike="noStrike" kern="1200" cap="small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3286116" y="3000372"/>
            <a:ext cx="415922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3200" b="1" dirty="0" smtClean="0">
                <a:solidFill>
                  <a:srgbClr val="0070C0"/>
                </a:solidFill>
                <a:latin typeface="微軟正黑體" pitchFamily="34" charset="-120"/>
                <a:ea typeface="微軟正黑體" pitchFamily="34" charset="-120"/>
              </a:rPr>
              <a:t>→砲聲，戰火記憶</a:t>
            </a:r>
            <a:endParaRPr lang="zh-TW" alt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都會">
  <a:themeElements>
    <a:clrScheme name="科技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都會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都會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679</TotalTime>
  <Words>144</Words>
  <Application>Microsoft Macintosh PowerPoint</Application>
  <PresentationFormat>On-screen Show (4:3)</PresentationFormat>
  <Paragraphs>46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都會</vt:lpstr>
      <vt:lpstr>麥當勞午餐時間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Remix_paohong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期中考重點整理</dc:title>
  <dc:creator>Remix_yao</dc:creator>
  <cp:lastModifiedBy>MacTopiA</cp:lastModifiedBy>
  <cp:revision>88</cp:revision>
  <dcterms:created xsi:type="dcterms:W3CDTF">2012-10-29T06:51:50Z</dcterms:created>
  <dcterms:modified xsi:type="dcterms:W3CDTF">2013-07-18T13:27:06Z</dcterms:modified>
</cp:coreProperties>
</file>