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7" r:id="rId2"/>
    <p:sldId id="258" r:id="rId3"/>
    <p:sldId id="274" r:id="rId4"/>
    <p:sldId id="259" r:id="rId5"/>
    <p:sldId id="260" r:id="rId6"/>
    <p:sldId id="261" r:id="rId7"/>
    <p:sldId id="262" r:id="rId8"/>
    <p:sldId id="264" r:id="rId9"/>
    <p:sldId id="263" r:id="rId10"/>
    <p:sldId id="265" r:id="rId11"/>
    <p:sldId id="294" r:id="rId12"/>
    <p:sldId id="275" r:id="rId13"/>
    <p:sldId id="266" r:id="rId14"/>
    <p:sldId id="277" r:id="rId15"/>
    <p:sldId id="296" r:id="rId16"/>
    <p:sldId id="278" r:id="rId17"/>
    <p:sldId id="295" r:id="rId18"/>
    <p:sldId id="297" r:id="rId19"/>
    <p:sldId id="272" r:id="rId20"/>
    <p:sldId id="292" r:id="rId21"/>
    <p:sldId id="293" r:id="rId22"/>
    <p:sldId id="267" r:id="rId23"/>
    <p:sldId id="268" r:id="rId24"/>
    <p:sldId id="269" r:id="rId25"/>
    <p:sldId id="276" r:id="rId26"/>
    <p:sldId id="298" r:id="rId27"/>
    <p:sldId id="279" r:id="rId28"/>
    <p:sldId id="280" r:id="rId29"/>
    <p:sldId id="281" r:id="rId30"/>
    <p:sldId id="282" r:id="rId31"/>
    <p:sldId id="283" r:id="rId32"/>
    <p:sldId id="284" r:id="rId33"/>
    <p:sldId id="291" r:id="rId34"/>
    <p:sldId id="285" r:id="rId35"/>
    <p:sldId id="286" r:id="rId36"/>
    <p:sldId id="287" r:id="rId37"/>
    <p:sldId id="289" r:id="rId38"/>
    <p:sldId id="290" r:id="rId39"/>
    <p:sldId id="288" r:id="rId40"/>
    <p:sldId id="29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5000" autoAdjust="0"/>
    <p:restoredTop sz="94660"/>
  </p:normalViewPr>
  <p:slideViewPr>
    <p:cSldViewPr snapToGrid="0">
      <p:cViewPr>
        <p:scale>
          <a:sx n="100" d="100"/>
          <a:sy n="100" d="100"/>
        </p:scale>
        <p:origin x="-732" y="-4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Date Placeholder 29"/>
          <p:cNvSpPr>
            <a:spLocks noGrp="1"/>
          </p:cNvSpPr>
          <p:nvPr>
            <p:ph type="dt" sz="half" idx="10"/>
          </p:nvPr>
        </p:nvSpPr>
        <p:spPr/>
        <p:txBody>
          <a:bodyPr/>
          <a:lstStyle/>
          <a:p>
            <a:fld id="{CF9F7220-9CAC-496E-A4CD-2CB50C29A699}" type="datetimeFigureOut">
              <a:rPr lang="en-MY" smtClean="0"/>
              <a:t>2/1/2016</a:t>
            </a:fld>
            <a:endParaRPr lang="en-MY"/>
          </a:p>
        </p:txBody>
      </p:sp>
      <p:sp>
        <p:nvSpPr>
          <p:cNvPr id="19" name="Footer Placeholder 18"/>
          <p:cNvSpPr>
            <a:spLocks noGrp="1"/>
          </p:cNvSpPr>
          <p:nvPr>
            <p:ph type="ftr" sz="quarter" idx="11"/>
          </p:nvPr>
        </p:nvSpPr>
        <p:spPr/>
        <p:txBody>
          <a:bodyPr/>
          <a:lstStyle/>
          <a:p>
            <a:endParaRPr lang="en-MY"/>
          </a:p>
        </p:txBody>
      </p:sp>
      <p:sp>
        <p:nvSpPr>
          <p:cNvPr id="27" name="Slide Number Placeholder 26"/>
          <p:cNvSpPr>
            <a:spLocks noGrp="1"/>
          </p:cNvSpPr>
          <p:nvPr>
            <p:ph type="sldNum" sz="quarter" idx="12"/>
          </p:nvPr>
        </p:nvSpPr>
        <p:spPr/>
        <p:txBody>
          <a:bodyPr/>
          <a:lstStyle/>
          <a:p>
            <a:fld id="{74D0483F-FFB8-4D67-B303-C026F1B87CB2}" type="slidenum">
              <a:rPr lang="en-MY" smtClean="0"/>
              <a:t>‹#›</a:t>
            </a:fld>
            <a:endParaRPr lang="en-MY"/>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CF9F7220-9CAC-496E-A4CD-2CB50C29A699}" type="datetimeFigureOut">
              <a:rPr lang="en-MY" smtClean="0"/>
              <a:t>2/1/2016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74D0483F-FFB8-4D67-B303-C026F1B87CB2}" type="slidenum">
              <a:rPr lang="en-MY" smtClean="0"/>
              <a:t>‹#›</a:t>
            </a:fld>
            <a:endParaRPr lang="en-M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1"/>
            <a:ext cx="2743200" cy="5211763"/>
          </a:xfrm>
        </p:spPr>
        <p:txBody>
          <a:bodyPr vert="eaVert"/>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a:xfrm>
            <a:off x="609600" y="914401"/>
            <a:ext cx="8026400" cy="5211763"/>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CF9F7220-9CAC-496E-A4CD-2CB50C29A699}" type="datetimeFigureOut">
              <a:rPr lang="en-MY" smtClean="0"/>
              <a:t>2/1/2016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74D0483F-FFB8-4D67-B303-C026F1B87CB2}" type="slidenum">
              <a:rPr lang="en-MY" smtClean="0"/>
              <a:t>‹#›</a:t>
            </a:fld>
            <a:endParaRPr lang="en-M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Content Placeholder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CF9F7220-9CAC-496E-A4CD-2CB50C29A699}" type="datetimeFigureOut">
              <a:rPr lang="en-MY" smtClean="0"/>
              <a:t>2/1/2016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74D0483F-FFB8-4D67-B303-C026F1B87CB2}" type="slidenum">
              <a:rPr lang="en-MY" smtClean="0"/>
              <a:t>‹#›</a:t>
            </a:fld>
            <a:endParaRPr lang="en-M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Date Placeholder 3"/>
          <p:cNvSpPr>
            <a:spLocks noGrp="1"/>
          </p:cNvSpPr>
          <p:nvPr>
            <p:ph type="dt" sz="half" idx="10"/>
          </p:nvPr>
        </p:nvSpPr>
        <p:spPr/>
        <p:txBody>
          <a:bodyPr/>
          <a:lstStyle/>
          <a:p>
            <a:fld id="{CF9F7220-9CAC-496E-A4CD-2CB50C29A699}" type="datetimeFigureOut">
              <a:rPr lang="en-MY" smtClean="0"/>
              <a:t>2/1/2016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74D0483F-FFB8-4D67-B303-C026F1B87CB2}" type="slidenum">
              <a:rPr lang="en-MY" smtClean="0"/>
              <a:t>‹#›</a:t>
            </a:fld>
            <a:endParaRPr lang="en-MY"/>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zh-TW" altLang="en-US" smtClean="0"/>
              <a:t>按一下以編輯母片標題樣式</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CF9F7220-9CAC-496E-A4CD-2CB50C29A699}" type="datetimeFigureOut">
              <a:rPr lang="en-MY" smtClean="0"/>
              <a:t>2/1/2016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74D0483F-FFB8-4D67-B303-C026F1B87CB2}" type="slidenum">
              <a:rPr lang="en-MY" smtClean="0"/>
              <a:t>‹#›</a:t>
            </a:fld>
            <a:endParaRPr lang="en-M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Date Placeholder 6"/>
          <p:cNvSpPr>
            <a:spLocks noGrp="1"/>
          </p:cNvSpPr>
          <p:nvPr>
            <p:ph type="dt" sz="half" idx="10"/>
          </p:nvPr>
        </p:nvSpPr>
        <p:spPr/>
        <p:txBody>
          <a:bodyPr/>
          <a:lstStyle/>
          <a:p>
            <a:fld id="{CF9F7220-9CAC-496E-A4CD-2CB50C29A699}" type="datetimeFigureOut">
              <a:rPr lang="en-MY" smtClean="0"/>
              <a:t>2/1/2016</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74D0483F-FFB8-4D67-B303-C026F1B87CB2}" type="slidenum">
              <a:rPr lang="en-MY" smtClean="0"/>
              <a:t>‹#›</a:t>
            </a:fld>
            <a:endParaRPr lang="en-M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Date Placeholder 2"/>
          <p:cNvSpPr>
            <a:spLocks noGrp="1"/>
          </p:cNvSpPr>
          <p:nvPr>
            <p:ph type="dt" sz="half" idx="10"/>
          </p:nvPr>
        </p:nvSpPr>
        <p:spPr/>
        <p:txBody>
          <a:bodyPr/>
          <a:lstStyle/>
          <a:p>
            <a:fld id="{CF9F7220-9CAC-496E-A4CD-2CB50C29A699}" type="datetimeFigureOut">
              <a:rPr lang="en-MY" smtClean="0"/>
              <a:t>2/1/2016</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74D0483F-FFB8-4D67-B303-C026F1B87CB2}" type="slidenum">
              <a:rPr lang="en-MY" smtClean="0"/>
              <a:t>‹#›</a:t>
            </a:fld>
            <a:endParaRPr lang="en-M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9F7220-9CAC-496E-A4CD-2CB50C29A699}" type="datetimeFigureOut">
              <a:rPr lang="en-MY" smtClean="0"/>
              <a:t>2/1/2016</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74D0483F-FFB8-4D67-B303-C026F1B87CB2}" type="slidenum">
              <a:rPr lang="en-MY" smtClean="0"/>
              <a:t>‹#›</a:t>
            </a:fld>
            <a:endParaRPr lang="en-M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TW" altLang="en-US" smtClean="0"/>
              <a:t>按一下以編輯母片文字樣式</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CF9F7220-9CAC-496E-A4CD-2CB50C29A699}" type="datetimeFigureOut">
              <a:rPr lang="en-MY" smtClean="0"/>
              <a:t>2/1/2016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74D0483F-FFB8-4D67-B303-C026F1B87CB2}" type="slidenum">
              <a:rPr lang="en-MY" smtClean="0"/>
              <a:t>‹#›</a:t>
            </a:fld>
            <a:endParaRPr lang="en-M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zh-TW" altLang="en-US" smtClean="0"/>
              <a:t>按一下以編輯母片標題樣式</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Date Placeholder 4"/>
          <p:cNvSpPr>
            <a:spLocks noGrp="1"/>
          </p:cNvSpPr>
          <p:nvPr>
            <p:ph type="dt" sz="half" idx="10"/>
          </p:nvPr>
        </p:nvSpPr>
        <p:spPr/>
        <p:txBody>
          <a:bodyPr/>
          <a:lstStyle/>
          <a:p>
            <a:fld id="{CF9F7220-9CAC-496E-A4CD-2CB50C29A699}" type="datetimeFigureOut">
              <a:rPr lang="en-MY" smtClean="0"/>
              <a:t>2/1/2016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a:xfrm>
            <a:off x="10769600" y="6356351"/>
            <a:ext cx="812800" cy="365125"/>
          </a:xfrm>
        </p:spPr>
        <p:txBody>
          <a:bodyPr/>
          <a:lstStyle/>
          <a:p>
            <a:fld id="{74D0483F-FFB8-4D67-B303-C026F1B87CB2}" type="slidenum">
              <a:rPr lang="en-MY" smtClean="0"/>
              <a:t>‹#›</a:t>
            </a:fld>
            <a:endParaRPr lang="en-MY"/>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TW" altLang="en-US" smtClean="0"/>
              <a:t>按一下圖示以新增圖片</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3"/>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zh-TW" altLang="en-US" smtClean="0"/>
              <a:t>按一下以編輯母片標題樣式</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F9F7220-9CAC-496E-A4CD-2CB50C29A699}" type="datetimeFigureOut">
              <a:rPr lang="en-MY" smtClean="0"/>
              <a:t>2/1/2016</a:t>
            </a:fld>
            <a:endParaRPr lang="en-MY"/>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MY"/>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4D0483F-FFB8-4D67-B303-C026F1B87CB2}" type="slidenum">
              <a:rPr lang="en-MY" smtClean="0"/>
              <a:t>‹#›</a:t>
            </a:fld>
            <a:endParaRPr lang="en-MY"/>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tnrip.sesc.com.tw/index.asp" TargetMode="External"/><Relationship Id="rId7" Type="http://schemas.openxmlformats.org/officeDocument/2006/relationships/hyperlink" Target="http://www.cogen.com.tw/tw/Default.aspx?TreeMenu=0003&amp;SubDir=/%E5%BB%BA%E5%BB%A0%E5%AF%A6%E7%B8%BE/%E9%9B%BB%E5%BB%A0/%E6%A3%AE%E9%9C%B8%E9%9B%BB%E5%8A%9B%E8%B1%90%E5%BE%B7%E9%9B%BB%E5%BB%A0" TargetMode="External"/><Relationship Id="rId2" Type="http://schemas.openxmlformats.org/officeDocument/2006/relationships/hyperlink" Target="http://www.ykang.com.tw/about-1.php" TargetMode="External"/><Relationship Id="rId1" Type="http://schemas.openxmlformats.org/officeDocument/2006/relationships/slideLayout" Target="../slideLayouts/slideLayout7.xml"/><Relationship Id="rId6" Type="http://schemas.openxmlformats.org/officeDocument/2006/relationships/hyperlink" Target="http://www.taipower.com.tw/index.aspx" TargetMode="External"/><Relationship Id="rId5" Type="http://schemas.openxmlformats.org/officeDocument/2006/relationships/hyperlink" Target="http://www.panoramio.com/photo/52448974" TargetMode="External"/><Relationship Id="rId4" Type="http://schemas.openxmlformats.org/officeDocument/2006/relationships/hyperlink" Target="http://swims.epa.gov.tw/swims/swims_net/index.aspx"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21228" y="108865"/>
            <a:ext cx="7405351" cy="1131079"/>
          </a:xfrm>
          <a:prstGeom prst="rect">
            <a:avLst/>
          </a:prstGeom>
        </p:spPr>
        <p:txBody>
          <a:bodyPr wrap="square">
            <a:spAutoFit/>
          </a:bodyPr>
          <a:lstStyle/>
          <a:p>
            <a:pPr algn="ctr">
              <a:lnSpc>
                <a:spcPct val="125000"/>
              </a:lnSpc>
            </a:pPr>
            <a:r>
              <a:rPr lang="zh-CN" altLang="en-US" sz="5400" b="1" dirty="0" smtClean="0">
                <a:latin typeface="DFKai-SB" panose="03000509000000000000" pitchFamily="65" charset="-120"/>
                <a:ea typeface="DFKai-SB" panose="03000509000000000000" pitchFamily="65" charset="-120"/>
              </a:rPr>
              <a:t>南臺污染源調查報告</a:t>
            </a:r>
            <a:endParaRPr lang="en-US" altLang="zh-TW" sz="5400" b="1" dirty="0" smtClean="0">
              <a:latin typeface="DFKai-SB" panose="03000509000000000000" pitchFamily="65" charset="-120"/>
              <a:ea typeface="DFKai-SB" panose="03000509000000000000" pitchFamily="65" charset="-120"/>
            </a:endParaRPr>
          </a:p>
        </p:txBody>
      </p:sp>
      <p:sp>
        <p:nvSpPr>
          <p:cNvPr id="4" name="Rectangle 3"/>
          <p:cNvSpPr/>
          <p:nvPr/>
        </p:nvSpPr>
        <p:spPr>
          <a:xfrm>
            <a:off x="7929530" y="1907619"/>
            <a:ext cx="3416320" cy="3785652"/>
          </a:xfrm>
          <a:prstGeom prst="rect">
            <a:avLst/>
          </a:prstGeom>
        </p:spPr>
        <p:txBody>
          <a:bodyPr wrap="none">
            <a:spAutoFit/>
          </a:bodyPr>
          <a:lstStyle/>
          <a:p>
            <a:pPr algn="just">
              <a:lnSpc>
                <a:spcPct val="125000"/>
              </a:lnSpc>
            </a:pPr>
            <a:r>
              <a:rPr lang="zh-CN" altLang="en-US" sz="2400" dirty="0" smtClean="0">
                <a:latin typeface="DFKai-SB" panose="03000509000000000000" pitchFamily="65" charset="-120"/>
                <a:ea typeface="DFKai-SB" panose="03000509000000000000" pitchFamily="65" charset="-120"/>
              </a:rPr>
              <a:t>學校：南臺科技大學</a:t>
            </a:r>
            <a:r>
              <a:rPr lang="en-US" altLang="zh-CN" sz="2400" dirty="0" smtClean="0">
                <a:latin typeface="DFKai-SB" panose="03000509000000000000" pitchFamily="65" charset="-120"/>
                <a:ea typeface="DFKai-SB" panose="03000509000000000000" pitchFamily="65" charset="-120"/>
              </a:rPr>
              <a:t/>
            </a:r>
            <a:br>
              <a:rPr lang="en-US" altLang="zh-CN" sz="2400" dirty="0" smtClean="0">
                <a:latin typeface="DFKai-SB" panose="03000509000000000000" pitchFamily="65" charset="-120"/>
                <a:ea typeface="DFKai-SB" panose="03000509000000000000" pitchFamily="65" charset="-120"/>
              </a:rPr>
            </a:br>
            <a:r>
              <a:rPr lang="zh-CN" altLang="en-US" sz="2400" dirty="0" smtClean="0">
                <a:latin typeface="DFKai-SB" panose="03000509000000000000" pitchFamily="65" charset="-120"/>
                <a:ea typeface="DFKai-SB" panose="03000509000000000000" pitchFamily="65" charset="-120"/>
              </a:rPr>
              <a:t>班級：自控三甲</a:t>
            </a:r>
            <a:r>
              <a:rPr lang="en-US" altLang="zh-CN" sz="2400" dirty="0" smtClean="0">
                <a:latin typeface="DFKai-SB" panose="03000509000000000000" pitchFamily="65" charset="-120"/>
                <a:ea typeface="DFKai-SB" panose="03000509000000000000" pitchFamily="65" charset="-120"/>
              </a:rPr>
              <a:t/>
            </a:r>
            <a:br>
              <a:rPr lang="en-US" altLang="zh-CN" sz="2400" dirty="0" smtClean="0">
                <a:latin typeface="DFKai-SB" panose="03000509000000000000" pitchFamily="65" charset="-120"/>
                <a:ea typeface="DFKai-SB" panose="03000509000000000000" pitchFamily="65" charset="-120"/>
              </a:rPr>
            </a:br>
            <a:r>
              <a:rPr lang="zh-CN" altLang="en-US" sz="2400" dirty="0" smtClean="0">
                <a:latin typeface="DFKai-SB" panose="03000509000000000000" pitchFamily="65" charset="-120"/>
                <a:ea typeface="DFKai-SB" panose="03000509000000000000" pitchFamily="65" charset="-120"/>
              </a:rPr>
              <a:t>課程：工程倫理與社會</a:t>
            </a:r>
            <a:r>
              <a:rPr lang="en-US" altLang="zh-CN" sz="2400" dirty="0" smtClean="0">
                <a:latin typeface="DFKai-SB" panose="03000509000000000000" pitchFamily="65" charset="-120"/>
                <a:ea typeface="DFKai-SB" panose="03000509000000000000" pitchFamily="65" charset="-120"/>
              </a:rPr>
              <a:t/>
            </a:r>
            <a:br>
              <a:rPr lang="en-US" altLang="zh-CN" sz="2400" dirty="0" smtClean="0">
                <a:latin typeface="DFKai-SB" panose="03000509000000000000" pitchFamily="65" charset="-120"/>
                <a:ea typeface="DFKai-SB" panose="03000509000000000000" pitchFamily="65" charset="-120"/>
              </a:rPr>
            </a:br>
            <a:r>
              <a:rPr lang="zh-CN" altLang="en-US" sz="2400" dirty="0" smtClean="0">
                <a:latin typeface="DFKai-SB" panose="03000509000000000000" pitchFamily="65" charset="-120"/>
                <a:ea typeface="DFKai-SB" panose="03000509000000000000" pitchFamily="65" charset="-120"/>
              </a:rPr>
              <a:t>組員</a:t>
            </a:r>
            <a:r>
              <a:rPr lang="zh-CN" altLang="en-US" sz="2400" dirty="0" smtClean="0">
                <a:latin typeface="DFKai-SB" panose="03000509000000000000" pitchFamily="65" charset="-120"/>
                <a:ea typeface="DFKai-SB" panose="03000509000000000000" pitchFamily="65" charset="-120"/>
              </a:rPr>
              <a:t>：吳孟豐 </a:t>
            </a:r>
            <a:r>
              <a:rPr lang="en-US" altLang="zh-CN" sz="2400" dirty="0" smtClean="0">
                <a:latin typeface="DFKai-SB" panose="03000509000000000000" pitchFamily="65" charset="-120"/>
                <a:ea typeface="DFKai-SB" panose="03000509000000000000" pitchFamily="65" charset="-120"/>
              </a:rPr>
              <a:t>4A212014</a:t>
            </a:r>
            <a:br>
              <a:rPr lang="en-US" altLang="zh-CN" sz="2400" dirty="0" smtClean="0">
                <a:latin typeface="DFKai-SB" panose="03000509000000000000" pitchFamily="65" charset="-120"/>
                <a:ea typeface="DFKai-SB" panose="03000509000000000000" pitchFamily="65" charset="-120"/>
              </a:rPr>
            </a:br>
            <a:r>
              <a:rPr lang="en-US" altLang="zh-CN" sz="2400" dirty="0" smtClean="0">
                <a:latin typeface="DFKai-SB" panose="03000509000000000000" pitchFamily="65" charset="-120"/>
                <a:ea typeface="DFKai-SB" panose="03000509000000000000" pitchFamily="65" charset="-120"/>
              </a:rPr>
              <a:t>      </a:t>
            </a:r>
            <a:r>
              <a:rPr lang="zh-CN" altLang="en-US" sz="2400" dirty="0" smtClean="0">
                <a:latin typeface="DFKai-SB" panose="03000509000000000000" pitchFamily="65" charset="-120"/>
                <a:ea typeface="DFKai-SB" panose="03000509000000000000" pitchFamily="65" charset="-120"/>
              </a:rPr>
              <a:t>林伯瑋 </a:t>
            </a:r>
            <a:r>
              <a:rPr lang="en-US" altLang="zh-CN" sz="2400" dirty="0" smtClean="0">
                <a:latin typeface="DFKai-SB" panose="03000509000000000000" pitchFamily="65" charset="-120"/>
                <a:ea typeface="DFKai-SB" panose="03000509000000000000" pitchFamily="65" charset="-120"/>
              </a:rPr>
              <a:t>4A212064</a:t>
            </a:r>
          </a:p>
          <a:p>
            <a:pPr algn="just">
              <a:lnSpc>
                <a:spcPct val="125000"/>
              </a:lnSpc>
            </a:pPr>
            <a:r>
              <a:rPr lang="en-US" altLang="zh-TW" sz="2400" dirty="0">
                <a:latin typeface="DFKai-SB" panose="03000509000000000000" pitchFamily="65" charset="-120"/>
                <a:ea typeface="DFKai-SB" panose="03000509000000000000" pitchFamily="65" charset="-120"/>
              </a:rPr>
              <a:t> </a:t>
            </a:r>
            <a:r>
              <a:rPr lang="en-US" altLang="zh-TW" sz="2400" dirty="0" smtClean="0">
                <a:latin typeface="DFKai-SB" panose="03000509000000000000" pitchFamily="65" charset="-120"/>
                <a:ea typeface="DFKai-SB" panose="03000509000000000000" pitchFamily="65" charset="-120"/>
              </a:rPr>
              <a:t>     </a:t>
            </a:r>
            <a:r>
              <a:rPr lang="zh-CN" altLang="en-US" sz="2400" dirty="0" smtClean="0">
                <a:latin typeface="DFKai-SB" panose="03000509000000000000" pitchFamily="65" charset="-120"/>
                <a:ea typeface="DFKai-SB" panose="03000509000000000000" pitchFamily="65" charset="-120"/>
              </a:rPr>
              <a:t>陳婉瑄 </a:t>
            </a:r>
            <a:r>
              <a:rPr lang="en-US" altLang="zh-CN" sz="2400" dirty="0" smtClean="0">
                <a:latin typeface="DFKai-SB" panose="03000509000000000000" pitchFamily="65" charset="-120"/>
                <a:ea typeface="DFKai-SB" panose="03000509000000000000" pitchFamily="65" charset="-120"/>
              </a:rPr>
              <a:t>4A212067</a:t>
            </a:r>
          </a:p>
          <a:p>
            <a:pPr algn="just">
              <a:lnSpc>
                <a:spcPct val="125000"/>
              </a:lnSpc>
            </a:pPr>
            <a:r>
              <a:rPr lang="en-US" altLang="zh-TW" sz="2400" dirty="0">
                <a:latin typeface="DFKai-SB" panose="03000509000000000000" pitchFamily="65" charset="-120"/>
                <a:ea typeface="DFKai-SB" panose="03000509000000000000" pitchFamily="65" charset="-120"/>
              </a:rPr>
              <a:t> </a:t>
            </a:r>
            <a:r>
              <a:rPr lang="en-US" altLang="zh-TW" sz="2400" dirty="0" smtClean="0">
                <a:latin typeface="DFKai-SB" panose="03000509000000000000" pitchFamily="65" charset="-120"/>
                <a:ea typeface="DFKai-SB" panose="03000509000000000000" pitchFamily="65" charset="-120"/>
              </a:rPr>
              <a:t>     </a:t>
            </a:r>
            <a:r>
              <a:rPr lang="zh-CN" altLang="en-US" sz="2400" dirty="0" smtClean="0">
                <a:latin typeface="DFKai-SB" panose="03000509000000000000" pitchFamily="65" charset="-120"/>
                <a:ea typeface="DFKai-SB" panose="03000509000000000000" pitchFamily="65" charset="-120"/>
              </a:rPr>
              <a:t>葉俞慶 </a:t>
            </a:r>
            <a:r>
              <a:rPr lang="en-US" altLang="zh-CN" sz="2400" dirty="0" smtClean="0">
                <a:latin typeface="DFKai-SB" panose="03000509000000000000" pitchFamily="65" charset="-120"/>
                <a:ea typeface="DFKai-SB" panose="03000509000000000000" pitchFamily="65" charset="-120"/>
              </a:rPr>
              <a:t>4A212115</a:t>
            </a:r>
          </a:p>
          <a:p>
            <a:pPr algn="just">
              <a:lnSpc>
                <a:spcPct val="125000"/>
              </a:lnSpc>
            </a:pPr>
            <a:r>
              <a:rPr lang="zh-CN" altLang="en-US" sz="2400" dirty="0">
                <a:latin typeface="DFKai-SB" panose="03000509000000000000" pitchFamily="65" charset="-120"/>
                <a:ea typeface="DFKai-SB" panose="03000509000000000000" pitchFamily="65" charset="-120"/>
              </a:rPr>
              <a:t>指導老</a:t>
            </a:r>
            <a:r>
              <a:rPr lang="zh-CN" altLang="en-US" sz="2400" dirty="0" smtClean="0">
                <a:latin typeface="DFKai-SB" panose="03000509000000000000" pitchFamily="65" charset="-120"/>
                <a:ea typeface="DFKai-SB" panose="03000509000000000000" pitchFamily="65" charset="-120"/>
              </a:rPr>
              <a:t>師：林聰益</a:t>
            </a:r>
            <a:endParaRPr lang="en-US" altLang="zh-TW" sz="2400" dirty="0">
              <a:latin typeface="DFKai-SB" panose="03000509000000000000" pitchFamily="65" charset="-120"/>
              <a:ea typeface="DFKai-SB" panose="03000509000000000000" pitchFamily="65" charset="-120"/>
            </a:endParaRPr>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2854" y="1555644"/>
            <a:ext cx="6160577" cy="4620433"/>
          </a:xfrm>
          <a:prstGeom prst="rect">
            <a:avLst/>
          </a:prstGeom>
        </p:spPr>
      </p:pic>
    </p:spTree>
    <p:extLst>
      <p:ext uri="{BB962C8B-B14F-4D97-AF65-F5344CB8AC3E}">
        <p14:creationId xmlns:p14="http://schemas.microsoft.com/office/powerpoint/2010/main" val="23297569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68752" y="885251"/>
            <a:ext cx="5500782" cy="4125587"/>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738398" y="884845"/>
            <a:ext cx="5497522" cy="4123143"/>
          </a:xfrm>
          <a:prstGeom prst="rect">
            <a:avLst/>
          </a:prstGeom>
        </p:spPr>
      </p:pic>
      <p:sp>
        <p:nvSpPr>
          <p:cNvPr id="4" name="Rectangle 3"/>
          <p:cNvSpPr/>
          <p:nvPr/>
        </p:nvSpPr>
        <p:spPr>
          <a:xfrm>
            <a:off x="1209680" y="5903895"/>
            <a:ext cx="9339051" cy="954107"/>
          </a:xfrm>
          <a:prstGeom prst="rect">
            <a:avLst/>
          </a:prstGeom>
        </p:spPr>
        <p:txBody>
          <a:bodyPr wrap="square">
            <a:spAutoFit/>
          </a:bodyPr>
          <a:lstStyle/>
          <a:p>
            <a:r>
              <a:rPr lang="zh-CN" altLang="en-US" sz="2800" kern="100" dirty="0" smtClean="0">
                <a:latin typeface="DFKai-SB" panose="03000509000000000000" pitchFamily="65" charset="-120"/>
                <a:ea typeface="DFKai-SB" panose="03000509000000000000" pitchFamily="65" charset="-120"/>
                <a:cs typeface="Times New Roman" panose="02020603050405020304" pitchFamily="18" charset="0"/>
              </a:rPr>
              <a:t>在學校大門的周圍可以看到被洋灰覆蓋的泊油路及被廢棄在一旁的建築材料。</a:t>
            </a:r>
            <a:endParaRPr lang="en-MY" sz="28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0880276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5616" y="284925"/>
            <a:ext cx="11039061" cy="6247864"/>
          </a:xfrm>
          <a:prstGeom prst="rect">
            <a:avLst/>
          </a:prstGeom>
        </p:spPr>
        <p:txBody>
          <a:bodyPr wrap="square">
            <a:spAutoFit/>
          </a:bodyPr>
          <a:lstStyle/>
          <a:p>
            <a:r>
              <a:rPr lang="zh-CN" altLang="en-US" sz="3600" b="1" dirty="0" smtClean="0">
                <a:solidFill>
                  <a:srgbClr val="FF0000"/>
                </a:solidFill>
                <a:latin typeface="DFKai-SB" panose="03000509000000000000" pitchFamily="65" charset="-120"/>
                <a:ea typeface="DFKai-SB" panose="03000509000000000000" pitchFamily="65" charset="-120"/>
              </a:rPr>
              <a:t>在學校施工可能造成的影響：</a:t>
            </a:r>
            <a:r>
              <a:rPr lang="zh-TW" altLang="en-US" sz="3600" b="1" dirty="0" smtClean="0">
                <a:solidFill>
                  <a:srgbClr val="000000"/>
                </a:solidFill>
                <a:latin typeface="DFKai-SB" panose="03000509000000000000" pitchFamily="65" charset="-120"/>
                <a:ea typeface="DFKai-SB" panose="03000509000000000000" pitchFamily="65" charset="-120"/>
              </a:rPr>
              <a:t>病</a:t>
            </a:r>
            <a:r>
              <a:rPr lang="zh-TW" altLang="en-US" sz="3600" b="1" dirty="0">
                <a:solidFill>
                  <a:srgbClr val="000000"/>
                </a:solidFill>
                <a:latin typeface="DFKai-SB" panose="03000509000000000000" pitchFamily="65" charset="-120"/>
                <a:ea typeface="DFKai-SB" panose="03000509000000000000" pitchFamily="65" charset="-120"/>
              </a:rPr>
              <a:t>態建築物症候群</a:t>
            </a:r>
            <a:r>
              <a:rPr lang="en-US" altLang="zh-TW" sz="3600" b="1" dirty="0">
                <a:solidFill>
                  <a:srgbClr val="000000"/>
                </a:solidFill>
                <a:latin typeface="DFKai-SB" panose="03000509000000000000" pitchFamily="65" charset="-120"/>
                <a:ea typeface="DFKai-SB" panose="03000509000000000000" pitchFamily="65" charset="-120"/>
              </a:rPr>
              <a:t>(SBS)</a:t>
            </a:r>
            <a:endParaRPr lang="zh-TW" altLang="en-US" sz="3600" dirty="0">
              <a:solidFill>
                <a:srgbClr val="000000"/>
              </a:solidFill>
              <a:latin typeface="DFKai-SB" panose="03000509000000000000" pitchFamily="65" charset="-120"/>
              <a:ea typeface="DFKai-SB" panose="03000509000000000000" pitchFamily="65" charset="-120"/>
            </a:endParaRPr>
          </a:p>
          <a:p>
            <a:r>
              <a:rPr lang="zh-TW" altLang="en-US" sz="2800" dirty="0">
                <a:solidFill>
                  <a:srgbClr val="000000"/>
                </a:solidFill>
                <a:latin typeface="DFKai-SB" panose="03000509000000000000" pitchFamily="65" charset="-120"/>
                <a:ea typeface="DFKai-SB" panose="03000509000000000000" pitchFamily="65" charset="-120"/>
              </a:rPr>
              <a:t/>
            </a:r>
            <a:br>
              <a:rPr lang="zh-TW" altLang="en-US" sz="2800" dirty="0">
                <a:solidFill>
                  <a:srgbClr val="000000"/>
                </a:solidFill>
                <a:latin typeface="DFKai-SB" panose="03000509000000000000" pitchFamily="65" charset="-120"/>
                <a:ea typeface="DFKai-SB" panose="03000509000000000000" pitchFamily="65" charset="-120"/>
              </a:rPr>
            </a:br>
            <a:r>
              <a:rPr lang="zh-TW" altLang="en-US" sz="2800" dirty="0">
                <a:solidFill>
                  <a:srgbClr val="000000"/>
                </a:solidFill>
                <a:latin typeface="DFKai-SB" panose="03000509000000000000" pitchFamily="65" charset="-120"/>
                <a:ea typeface="DFKai-SB" panose="03000509000000000000" pitchFamily="65" charset="-120"/>
              </a:rPr>
              <a:t>「病態建築物症候群」是指因使用某指定建築物而產生的一系列</a:t>
            </a:r>
            <a:br>
              <a:rPr lang="zh-TW" altLang="en-US" sz="2800" dirty="0">
                <a:solidFill>
                  <a:srgbClr val="000000"/>
                </a:solidFill>
                <a:latin typeface="DFKai-SB" panose="03000509000000000000" pitchFamily="65" charset="-120"/>
                <a:ea typeface="DFKai-SB" panose="03000509000000000000" pitchFamily="65" charset="-120"/>
              </a:rPr>
            </a:br>
            <a:r>
              <a:rPr lang="zh-TW" altLang="en-US" sz="2800" dirty="0">
                <a:solidFill>
                  <a:srgbClr val="000000"/>
                </a:solidFill>
                <a:latin typeface="DFKai-SB" panose="03000509000000000000" pitchFamily="65" charset="-120"/>
                <a:ea typeface="DFKai-SB" panose="03000509000000000000" pitchFamily="65" charset="-120"/>
              </a:rPr>
              <a:t>相關非特定症狀的統稱。有關症狀包</a:t>
            </a:r>
            <a:r>
              <a:rPr lang="zh-TW" altLang="en-US" sz="2800" dirty="0" smtClean="0">
                <a:solidFill>
                  <a:srgbClr val="000000"/>
                </a:solidFill>
                <a:latin typeface="DFKai-SB" panose="03000509000000000000" pitchFamily="65" charset="-120"/>
                <a:ea typeface="DFKai-SB" panose="03000509000000000000" pitchFamily="65" charset="-120"/>
              </a:rPr>
              <a:t>括：</a:t>
            </a:r>
            <a:br>
              <a:rPr lang="zh-TW" altLang="en-US" sz="2800" dirty="0" smtClean="0">
                <a:solidFill>
                  <a:srgbClr val="000000"/>
                </a:solidFill>
                <a:latin typeface="DFKai-SB" panose="03000509000000000000" pitchFamily="65" charset="-120"/>
                <a:ea typeface="DFKai-SB" panose="03000509000000000000" pitchFamily="65" charset="-120"/>
              </a:rPr>
            </a:br>
            <a:r>
              <a:rPr lang="en-US" altLang="zh-TW" sz="2800" dirty="0" smtClean="0">
                <a:solidFill>
                  <a:srgbClr val="000000"/>
                </a:solidFill>
                <a:latin typeface="DFKai-SB" panose="03000509000000000000" pitchFamily="65" charset="-120"/>
                <a:ea typeface="DFKai-SB" panose="03000509000000000000" pitchFamily="65" charset="-120"/>
              </a:rPr>
              <a:t>(</a:t>
            </a:r>
            <a:r>
              <a:rPr lang="zh-TW" altLang="en-US" sz="2800" dirty="0" smtClean="0">
                <a:solidFill>
                  <a:srgbClr val="000000"/>
                </a:solidFill>
                <a:latin typeface="DFKai-SB" panose="03000509000000000000" pitchFamily="65" charset="-120"/>
                <a:ea typeface="DFKai-SB" panose="03000509000000000000" pitchFamily="65" charset="-120"/>
              </a:rPr>
              <a:t>一</a:t>
            </a:r>
            <a:r>
              <a:rPr lang="en-US" altLang="zh-TW" sz="2800" dirty="0" smtClean="0">
                <a:solidFill>
                  <a:srgbClr val="000000"/>
                </a:solidFill>
                <a:latin typeface="DFKai-SB" panose="03000509000000000000" pitchFamily="65" charset="-120"/>
                <a:ea typeface="DFKai-SB" panose="03000509000000000000" pitchFamily="65" charset="-120"/>
              </a:rPr>
              <a:t>) </a:t>
            </a:r>
            <a:r>
              <a:rPr lang="zh-TW" altLang="en-US" sz="2800" dirty="0" smtClean="0">
                <a:solidFill>
                  <a:srgbClr val="000000"/>
                </a:solidFill>
                <a:latin typeface="DFKai-SB" panose="03000509000000000000" pitchFamily="65" charset="-120"/>
                <a:ea typeface="DFKai-SB" panose="03000509000000000000" pitchFamily="65" charset="-120"/>
              </a:rPr>
              <a:t>眼睛不適和搔癢</a:t>
            </a:r>
            <a:br>
              <a:rPr lang="zh-TW" altLang="en-US" sz="2800" dirty="0" smtClean="0">
                <a:solidFill>
                  <a:srgbClr val="000000"/>
                </a:solidFill>
                <a:latin typeface="DFKai-SB" panose="03000509000000000000" pitchFamily="65" charset="-120"/>
                <a:ea typeface="DFKai-SB" panose="03000509000000000000" pitchFamily="65" charset="-120"/>
              </a:rPr>
            </a:br>
            <a:r>
              <a:rPr lang="en-US" altLang="zh-TW" sz="2800" dirty="0" smtClean="0">
                <a:solidFill>
                  <a:srgbClr val="000000"/>
                </a:solidFill>
                <a:latin typeface="DFKai-SB" panose="03000509000000000000" pitchFamily="65" charset="-120"/>
                <a:ea typeface="DFKai-SB" panose="03000509000000000000" pitchFamily="65" charset="-120"/>
              </a:rPr>
              <a:t>(</a:t>
            </a:r>
            <a:r>
              <a:rPr lang="zh-TW" altLang="en-US" sz="2800" dirty="0" smtClean="0">
                <a:solidFill>
                  <a:srgbClr val="000000"/>
                </a:solidFill>
                <a:latin typeface="DFKai-SB" panose="03000509000000000000" pitchFamily="65" charset="-120"/>
                <a:ea typeface="DFKai-SB" panose="03000509000000000000" pitchFamily="65" charset="-120"/>
              </a:rPr>
              <a:t>二</a:t>
            </a:r>
            <a:r>
              <a:rPr lang="en-US" altLang="zh-TW" sz="2800" dirty="0" smtClean="0">
                <a:solidFill>
                  <a:srgbClr val="000000"/>
                </a:solidFill>
                <a:latin typeface="DFKai-SB" panose="03000509000000000000" pitchFamily="65" charset="-120"/>
                <a:ea typeface="DFKai-SB" panose="03000509000000000000" pitchFamily="65" charset="-120"/>
              </a:rPr>
              <a:t>) </a:t>
            </a:r>
            <a:r>
              <a:rPr lang="zh-TW" altLang="en-US" sz="2800" dirty="0" smtClean="0">
                <a:solidFill>
                  <a:srgbClr val="000000"/>
                </a:solidFill>
                <a:latin typeface="DFKai-SB" panose="03000509000000000000" pitchFamily="65" charset="-120"/>
                <a:ea typeface="DFKai-SB" panose="03000509000000000000" pitchFamily="65" charset="-120"/>
              </a:rPr>
              <a:t>鼻腔及咽喉不適</a:t>
            </a:r>
            <a:br>
              <a:rPr lang="zh-TW" altLang="en-US" sz="2800" dirty="0" smtClean="0">
                <a:solidFill>
                  <a:srgbClr val="000000"/>
                </a:solidFill>
                <a:latin typeface="DFKai-SB" panose="03000509000000000000" pitchFamily="65" charset="-120"/>
                <a:ea typeface="DFKai-SB" panose="03000509000000000000" pitchFamily="65" charset="-120"/>
              </a:rPr>
            </a:br>
            <a:r>
              <a:rPr lang="en-US" altLang="zh-TW" sz="2800" dirty="0" smtClean="0">
                <a:solidFill>
                  <a:srgbClr val="000000"/>
                </a:solidFill>
                <a:latin typeface="DFKai-SB" panose="03000509000000000000" pitchFamily="65" charset="-120"/>
                <a:ea typeface="DFKai-SB" panose="03000509000000000000" pitchFamily="65" charset="-120"/>
              </a:rPr>
              <a:t>(</a:t>
            </a:r>
            <a:r>
              <a:rPr lang="zh-TW" altLang="en-US" sz="2800" dirty="0" smtClean="0">
                <a:solidFill>
                  <a:srgbClr val="000000"/>
                </a:solidFill>
                <a:latin typeface="DFKai-SB" panose="03000509000000000000" pitchFamily="65" charset="-120"/>
                <a:ea typeface="DFKai-SB" panose="03000509000000000000" pitchFamily="65" charset="-120"/>
              </a:rPr>
              <a:t>三</a:t>
            </a:r>
            <a:r>
              <a:rPr lang="en-US" altLang="zh-TW" sz="2800" dirty="0" smtClean="0">
                <a:solidFill>
                  <a:srgbClr val="000000"/>
                </a:solidFill>
                <a:latin typeface="DFKai-SB" panose="03000509000000000000" pitchFamily="65" charset="-120"/>
                <a:ea typeface="DFKai-SB" panose="03000509000000000000" pitchFamily="65" charset="-120"/>
              </a:rPr>
              <a:t>) </a:t>
            </a:r>
            <a:r>
              <a:rPr lang="zh-TW" altLang="en-US" sz="2800" dirty="0" smtClean="0">
                <a:solidFill>
                  <a:srgbClr val="000000"/>
                </a:solidFill>
                <a:latin typeface="DFKai-SB" panose="03000509000000000000" pitchFamily="65" charset="-120"/>
                <a:ea typeface="DFKai-SB" panose="03000509000000000000" pitchFamily="65" charset="-120"/>
              </a:rPr>
              <a:t>流鼻水或鼻塞</a:t>
            </a:r>
            <a:br>
              <a:rPr lang="zh-TW" altLang="en-US" sz="2800" dirty="0" smtClean="0">
                <a:solidFill>
                  <a:srgbClr val="000000"/>
                </a:solidFill>
                <a:latin typeface="DFKai-SB" panose="03000509000000000000" pitchFamily="65" charset="-120"/>
                <a:ea typeface="DFKai-SB" panose="03000509000000000000" pitchFamily="65" charset="-120"/>
              </a:rPr>
            </a:br>
            <a:r>
              <a:rPr lang="en-US" altLang="zh-TW" sz="2800" dirty="0" smtClean="0">
                <a:solidFill>
                  <a:srgbClr val="000000"/>
                </a:solidFill>
                <a:latin typeface="DFKai-SB" panose="03000509000000000000" pitchFamily="65" charset="-120"/>
                <a:ea typeface="DFKai-SB" panose="03000509000000000000" pitchFamily="65" charset="-120"/>
              </a:rPr>
              <a:t>(</a:t>
            </a:r>
            <a:r>
              <a:rPr lang="zh-TW" altLang="en-US" sz="2800" dirty="0" smtClean="0">
                <a:solidFill>
                  <a:srgbClr val="000000"/>
                </a:solidFill>
                <a:latin typeface="DFKai-SB" panose="03000509000000000000" pitchFamily="65" charset="-120"/>
                <a:ea typeface="DFKai-SB" panose="03000509000000000000" pitchFamily="65" charset="-120"/>
              </a:rPr>
              <a:t>四</a:t>
            </a:r>
            <a:r>
              <a:rPr lang="en-US" altLang="zh-TW" sz="2800" dirty="0" smtClean="0">
                <a:solidFill>
                  <a:srgbClr val="000000"/>
                </a:solidFill>
                <a:latin typeface="DFKai-SB" panose="03000509000000000000" pitchFamily="65" charset="-120"/>
                <a:ea typeface="DFKai-SB" panose="03000509000000000000" pitchFamily="65" charset="-120"/>
              </a:rPr>
              <a:t>) </a:t>
            </a:r>
            <a:r>
              <a:rPr lang="zh-TW" altLang="en-US" sz="2800" dirty="0" smtClean="0">
                <a:solidFill>
                  <a:srgbClr val="000000"/>
                </a:solidFill>
                <a:latin typeface="DFKai-SB" panose="03000509000000000000" pitchFamily="65" charset="-120"/>
                <a:ea typeface="DFKai-SB" panose="03000509000000000000" pitchFamily="65" charset="-120"/>
              </a:rPr>
              <a:t>其他與感冒相似的徵狀</a:t>
            </a:r>
            <a:br>
              <a:rPr lang="zh-TW" altLang="en-US" sz="2800" dirty="0" smtClean="0">
                <a:solidFill>
                  <a:srgbClr val="000000"/>
                </a:solidFill>
                <a:latin typeface="DFKai-SB" panose="03000509000000000000" pitchFamily="65" charset="-120"/>
                <a:ea typeface="DFKai-SB" panose="03000509000000000000" pitchFamily="65" charset="-120"/>
              </a:rPr>
            </a:br>
            <a:r>
              <a:rPr lang="en-US" altLang="zh-TW" sz="2800" dirty="0" smtClean="0">
                <a:solidFill>
                  <a:srgbClr val="000000"/>
                </a:solidFill>
                <a:latin typeface="DFKai-SB" panose="03000509000000000000" pitchFamily="65" charset="-120"/>
                <a:ea typeface="DFKai-SB" panose="03000509000000000000" pitchFamily="65" charset="-120"/>
              </a:rPr>
              <a:t>(</a:t>
            </a:r>
            <a:r>
              <a:rPr lang="zh-TW" altLang="en-US" sz="2800" dirty="0" smtClean="0">
                <a:solidFill>
                  <a:srgbClr val="000000"/>
                </a:solidFill>
                <a:latin typeface="DFKai-SB" panose="03000509000000000000" pitchFamily="65" charset="-120"/>
                <a:ea typeface="DFKai-SB" panose="03000509000000000000" pitchFamily="65" charset="-120"/>
              </a:rPr>
              <a:t>五</a:t>
            </a:r>
            <a:r>
              <a:rPr lang="en-US" altLang="zh-TW" sz="2800" dirty="0" smtClean="0">
                <a:solidFill>
                  <a:srgbClr val="000000"/>
                </a:solidFill>
                <a:latin typeface="DFKai-SB" panose="03000509000000000000" pitchFamily="65" charset="-120"/>
                <a:ea typeface="DFKai-SB" panose="03000509000000000000" pitchFamily="65" charset="-120"/>
              </a:rPr>
              <a:t>) </a:t>
            </a:r>
            <a:r>
              <a:rPr lang="zh-TW" altLang="en-US" sz="2800" dirty="0" smtClean="0">
                <a:solidFill>
                  <a:srgbClr val="000000"/>
                </a:solidFill>
                <a:latin typeface="DFKai-SB" panose="03000509000000000000" pitchFamily="65" charset="-120"/>
                <a:ea typeface="DFKai-SB" panose="03000509000000000000" pitchFamily="65" charset="-120"/>
              </a:rPr>
              <a:t>胸部鬱悶</a:t>
            </a:r>
          </a:p>
          <a:p>
            <a:r>
              <a:rPr lang="en-US" altLang="zh-TW" sz="2800" dirty="0" smtClean="0">
                <a:solidFill>
                  <a:srgbClr val="000000"/>
                </a:solidFill>
                <a:latin typeface="DFKai-SB" panose="03000509000000000000" pitchFamily="65" charset="-120"/>
                <a:ea typeface="DFKai-SB" panose="03000509000000000000" pitchFamily="65" charset="-120"/>
              </a:rPr>
              <a:t>(</a:t>
            </a:r>
            <a:r>
              <a:rPr lang="zh-TW" altLang="en-US" sz="2800" dirty="0">
                <a:solidFill>
                  <a:srgbClr val="000000"/>
                </a:solidFill>
                <a:latin typeface="DFKai-SB" panose="03000509000000000000" pitchFamily="65" charset="-120"/>
                <a:ea typeface="DFKai-SB" panose="03000509000000000000" pitchFamily="65" charset="-120"/>
              </a:rPr>
              <a:t>六</a:t>
            </a:r>
            <a:r>
              <a:rPr lang="en-US" altLang="zh-TW" sz="2800" dirty="0">
                <a:solidFill>
                  <a:srgbClr val="000000"/>
                </a:solidFill>
                <a:latin typeface="DFKai-SB" panose="03000509000000000000" pitchFamily="65" charset="-120"/>
                <a:ea typeface="DFKai-SB" panose="03000509000000000000" pitchFamily="65" charset="-120"/>
              </a:rPr>
              <a:t>) </a:t>
            </a:r>
            <a:r>
              <a:rPr lang="zh-TW" altLang="en-US" sz="2800" dirty="0">
                <a:solidFill>
                  <a:srgbClr val="000000"/>
                </a:solidFill>
                <a:latin typeface="DFKai-SB" panose="03000509000000000000" pitchFamily="65" charset="-120"/>
                <a:ea typeface="DFKai-SB" panose="03000509000000000000" pitchFamily="65" charset="-120"/>
              </a:rPr>
              <a:t>間歇性皮膚搔癢， 並出現疹子</a:t>
            </a:r>
            <a:br>
              <a:rPr lang="zh-TW" altLang="en-US" sz="2800" dirty="0">
                <a:solidFill>
                  <a:srgbClr val="000000"/>
                </a:solidFill>
                <a:latin typeface="DFKai-SB" panose="03000509000000000000" pitchFamily="65" charset="-120"/>
                <a:ea typeface="DFKai-SB" panose="03000509000000000000" pitchFamily="65" charset="-120"/>
              </a:rPr>
            </a:br>
            <a:r>
              <a:rPr lang="en-US" altLang="zh-TW" sz="2800" dirty="0">
                <a:solidFill>
                  <a:srgbClr val="000000"/>
                </a:solidFill>
                <a:latin typeface="DFKai-SB" panose="03000509000000000000" pitchFamily="65" charset="-120"/>
                <a:ea typeface="DFKai-SB" panose="03000509000000000000" pitchFamily="65" charset="-120"/>
              </a:rPr>
              <a:t>(</a:t>
            </a:r>
            <a:r>
              <a:rPr lang="zh-TW" altLang="en-US" sz="2800" dirty="0">
                <a:solidFill>
                  <a:srgbClr val="000000"/>
                </a:solidFill>
                <a:latin typeface="DFKai-SB" panose="03000509000000000000" pitchFamily="65" charset="-120"/>
                <a:ea typeface="DFKai-SB" panose="03000509000000000000" pitchFamily="65" charset="-120"/>
              </a:rPr>
              <a:t>七</a:t>
            </a:r>
            <a:r>
              <a:rPr lang="en-US" altLang="zh-TW" sz="2800" dirty="0">
                <a:solidFill>
                  <a:srgbClr val="000000"/>
                </a:solidFill>
                <a:latin typeface="DFKai-SB" panose="03000509000000000000" pitchFamily="65" charset="-120"/>
                <a:ea typeface="DFKai-SB" panose="03000509000000000000" pitchFamily="65" charset="-120"/>
              </a:rPr>
              <a:t>) </a:t>
            </a:r>
            <a:r>
              <a:rPr lang="zh-TW" altLang="en-US" sz="2800" dirty="0">
                <a:solidFill>
                  <a:srgbClr val="000000"/>
                </a:solidFill>
                <a:latin typeface="DFKai-SB" panose="03000509000000000000" pitchFamily="65" charset="-120"/>
                <a:ea typeface="DFKai-SB" panose="03000509000000000000" pitchFamily="65" charset="-120"/>
              </a:rPr>
              <a:t>頭痛</a:t>
            </a:r>
            <a:br>
              <a:rPr lang="zh-TW" altLang="en-US" sz="2800" dirty="0">
                <a:solidFill>
                  <a:srgbClr val="000000"/>
                </a:solidFill>
                <a:latin typeface="DFKai-SB" panose="03000509000000000000" pitchFamily="65" charset="-120"/>
                <a:ea typeface="DFKai-SB" panose="03000509000000000000" pitchFamily="65" charset="-120"/>
              </a:rPr>
            </a:br>
            <a:r>
              <a:rPr lang="en-US" altLang="zh-TW" sz="2800" dirty="0">
                <a:solidFill>
                  <a:srgbClr val="000000"/>
                </a:solidFill>
                <a:latin typeface="DFKai-SB" panose="03000509000000000000" pitchFamily="65" charset="-120"/>
                <a:ea typeface="DFKai-SB" panose="03000509000000000000" pitchFamily="65" charset="-120"/>
              </a:rPr>
              <a:t>(</a:t>
            </a:r>
            <a:r>
              <a:rPr lang="zh-TW" altLang="en-US" sz="2800" dirty="0">
                <a:solidFill>
                  <a:srgbClr val="000000"/>
                </a:solidFill>
                <a:latin typeface="DFKai-SB" panose="03000509000000000000" pitchFamily="65" charset="-120"/>
                <a:ea typeface="DFKai-SB" panose="03000509000000000000" pitchFamily="65" charset="-120"/>
              </a:rPr>
              <a:t>八</a:t>
            </a:r>
            <a:r>
              <a:rPr lang="en-US" altLang="zh-TW" sz="2800" dirty="0">
                <a:solidFill>
                  <a:srgbClr val="000000"/>
                </a:solidFill>
                <a:latin typeface="DFKai-SB" panose="03000509000000000000" pitchFamily="65" charset="-120"/>
                <a:ea typeface="DFKai-SB" panose="03000509000000000000" pitchFamily="65" charset="-120"/>
              </a:rPr>
              <a:t>) </a:t>
            </a:r>
            <a:r>
              <a:rPr lang="zh-TW" altLang="en-US" sz="2800" dirty="0">
                <a:solidFill>
                  <a:srgbClr val="000000"/>
                </a:solidFill>
                <a:latin typeface="DFKai-SB" panose="03000509000000000000" pitchFamily="65" charset="-120"/>
                <a:ea typeface="DFKai-SB" panose="03000509000000000000" pitchFamily="65" charset="-120"/>
              </a:rPr>
              <a:t>嗜眠</a:t>
            </a:r>
            <a:br>
              <a:rPr lang="zh-TW" altLang="en-US" sz="2800" dirty="0">
                <a:solidFill>
                  <a:srgbClr val="000000"/>
                </a:solidFill>
                <a:latin typeface="DFKai-SB" panose="03000509000000000000" pitchFamily="65" charset="-120"/>
                <a:ea typeface="DFKai-SB" panose="03000509000000000000" pitchFamily="65" charset="-120"/>
              </a:rPr>
            </a:br>
            <a:r>
              <a:rPr lang="en-US" altLang="zh-TW" sz="2800" dirty="0">
                <a:solidFill>
                  <a:srgbClr val="000000"/>
                </a:solidFill>
                <a:latin typeface="DFKai-SB" panose="03000509000000000000" pitchFamily="65" charset="-120"/>
                <a:ea typeface="DFKai-SB" panose="03000509000000000000" pitchFamily="65" charset="-120"/>
              </a:rPr>
              <a:t>(</a:t>
            </a:r>
            <a:r>
              <a:rPr lang="zh-TW" altLang="en-US" sz="2800" dirty="0">
                <a:solidFill>
                  <a:srgbClr val="000000"/>
                </a:solidFill>
                <a:latin typeface="DFKai-SB" panose="03000509000000000000" pitchFamily="65" charset="-120"/>
                <a:ea typeface="DFKai-SB" panose="03000509000000000000" pitchFamily="65" charset="-120"/>
              </a:rPr>
              <a:t>九</a:t>
            </a:r>
            <a:r>
              <a:rPr lang="en-US" altLang="zh-TW" sz="2800" dirty="0">
                <a:solidFill>
                  <a:srgbClr val="000000"/>
                </a:solidFill>
                <a:latin typeface="DFKai-SB" panose="03000509000000000000" pitchFamily="65" charset="-120"/>
                <a:ea typeface="DFKai-SB" panose="03000509000000000000" pitchFamily="65" charset="-120"/>
              </a:rPr>
              <a:t>) </a:t>
            </a:r>
            <a:r>
              <a:rPr lang="zh-TW" altLang="en-US" sz="2800" dirty="0">
                <a:solidFill>
                  <a:srgbClr val="000000"/>
                </a:solidFill>
                <a:latin typeface="DFKai-SB" panose="03000509000000000000" pitchFamily="65" charset="-120"/>
                <a:ea typeface="DFKai-SB" panose="03000509000000000000" pitchFamily="65" charset="-120"/>
              </a:rPr>
              <a:t>難於集中精神</a:t>
            </a:r>
            <a:br>
              <a:rPr lang="zh-TW" altLang="en-US" sz="2800" dirty="0">
                <a:solidFill>
                  <a:srgbClr val="000000"/>
                </a:solidFill>
                <a:latin typeface="DFKai-SB" panose="03000509000000000000" pitchFamily="65" charset="-120"/>
                <a:ea typeface="DFKai-SB" panose="03000509000000000000" pitchFamily="65" charset="-120"/>
              </a:rPr>
            </a:br>
            <a:r>
              <a:rPr lang="en-US" altLang="zh-TW" sz="2800" dirty="0">
                <a:solidFill>
                  <a:srgbClr val="000000"/>
                </a:solidFill>
                <a:latin typeface="DFKai-SB" panose="03000509000000000000" pitchFamily="65" charset="-120"/>
                <a:ea typeface="DFKai-SB" panose="03000509000000000000" pitchFamily="65" charset="-120"/>
              </a:rPr>
              <a:t>(</a:t>
            </a:r>
            <a:r>
              <a:rPr lang="zh-TW" altLang="en-US" sz="2800" dirty="0">
                <a:solidFill>
                  <a:srgbClr val="000000"/>
                </a:solidFill>
                <a:latin typeface="DFKai-SB" panose="03000509000000000000" pitchFamily="65" charset="-120"/>
                <a:ea typeface="DFKai-SB" panose="03000509000000000000" pitchFamily="65" charset="-120"/>
              </a:rPr>
              <a:t>十</a:t>
            </a:r>
            <a:r>
              <a:rPr lang="en-US" altLang="zh-TW" sz="2800" dirty="0">
                <a:solidFill>
                  <a:srgbClr val="000000"/>
                </a:solidFill>
                <a:latin typeface="DFKai-SB" panose="03000509000000000000" pitchFamily="65" charset="-120"/>
                <a:ea typeface="DFKai-SB" panose="03000509000000000000" pitchFamily="65" charset="-120"/>
              </a:rPr>
              <a:t>) </a:t>
            </a:r>
            <a:r>
              <a:rPr lang="zh-TW" altLang="en-US" sz="2800" dirty="0">
                <a:solidFill>
                  <a:srgbClr val="000000"/>
                </a:solidFill>
                <a:latin typeface="DFKai-SB" panose="03000509000000000000" pitchFamily="65" charset="-120"/>
                <a:ea typeface="DFKai-SB" panose="03000509000000000000" pitchFamily="65" charset="-120"/>
              </a:rPr>
              <a:t>煩躁</a:t>
            </a:r>
            <a:endParaRPr lang="zh-TW" altLang="en-US" sz="2800" b="0" i="0" dirty="0">
              <a:solidFill>
                <a:srgbClr val="000000"/>
              </a:solidFill>
              <a:effectLst/>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23153900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28047" y="1949903"/>
            <a:ext cx="7946264" cy="2554545"/>
          </a:xfrm>
          <a:prstGeom prst="rect">
            <a:avLst/>
          </a:prstGeom>
        </p:spPr>
        <p:txBody>
          <a:bodyPr wrap="square">
            <a:spAutoFit/>
          </a:bodyPr>
          <a:lstStyle/>
          <a:p>
            <a:pPr algn="ctr"/>
            <a:r>
              <a:rPr lang="zh-CN" altLang="en-US" sz="8000" dirty="0" smtClean="0">
                <a:latin typeface="DFKai-SB" panose="03000509000000000000" pitchFamily="65" charset="-120"/>
                <a:ea typeface="DFKai-SB" panose="03000509000000000000" pitchFamily="65" charset="-120"/>
              </a:rPr>
              <a:t>第二章</a:t>
            </a:r>
            <a:endParaRPr lang="en-US" altLang="zh-CN" sz="8000" dirty="0" smtClean="0">
              <a:latin typeface="DFKai-SB" panose="03000509000000000000" pitchFamily="65" charset="-120"/>
              <a:ea typeface="DFKai-SB" panose="03000509000000000000" pitchFamily="65" charset="-120"/>
            </a:endParaRPr>
          </a:p>
          <a:p>
            <a:pPr algn="ctr"/>
            <a:r>
              <a:rPr lang="zh-CN" altLang="en-US" sz="8000" dirty="0" smtClean="0">
                <a:latin typeface="DFKai-SB" panose="03000509000000000000" pitchFamily="65" charset="-120"/>
                <a:ea typeface="DFKai-SB" panose="03000509000000000000" pitchFamily="65" charset="-120"/>
              </a:rPr>
              <a:t>南臺周邊污染源</a:t>
            </a:r>
            <a:endParaRPr lang="en-MY" sz="80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4976978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20852" y="1229883"/>
            <a:ext cx="5930363" cy="4447772"/>
          </a:xfrm>
          <a:prstGeom prst="rect">
            <a:avLst/>
          </a:prstGeom>
        </p:spPr>
      </p:pic>
      <p:sp>
        <p:nvSpPr>
          <p:cNvPr id="3" name="Rectangle 2"/>
          <p:cNvSpPr/>
          <p:nvPr/>
        </p:nvSpPr>
        <p:spPr>
          <a:xfrm>
            <a:off x="5258173" y="2530439"/>
            <a:ext cx="6519734" cy="1846659"/>
          </a:xfrm>
          <a:prstGeom prst="rect">
            <a:avLst/>
          </a:prstGeom>
        </p:spPr>
        <p:txBody>
          <a:bodyPr wrap="none">
            <a:spAutoFit/>
          </a:bodyPr>
          <a:lstStyle/>
          <a:p>
            <a:r>
              <a:rPr lang="zh-CN" altLang="en-US" sz="3800" dirty="0" smtClean="0">
                <a:latin typeface="DFKai-SB" panose="03000509000000000000" pitchFamily="65" charset="-120"/>
                <a:ea typeface="DFKai-SB" panose="03000509000000000000" pitchFamily="65" charset="-120"/>
              </a:rPr>
              <a:t>（一）廟宇活動</a:t>
            </a:r>
            <a:endParaRPr lang="en-US" altLang="zh-CN" sz="3800" dirty="0" smtClean="0">
              <a:latin typeface="DFKai-SB" panose="03000509000000000000" pitchFamily="65" charset="-120"/>
              <a:ea typeface="DFKai-SB" panose="03000509000000000000" pitchFamily="65" charset="-120"/>
            </a:endParaRPr>
          </a:p>
          <a:p>
            <a:r>
              <a:rPr lang="zh-CN" altLang="en-US" sz="3800" dirty="0" smtClean="0">
                <a:latin typeface="DFKai-SB" panose="03000509000000000000" pitchFamily="65" charset="-120"/>
                <a:ea typeface="DFKai-SB" panose="03000509000000000000" pitchFamily="65" charset="-120"/>
              </a:rPr>
              <a:t>地點：學校大門姑婆廟</a:t>
            </a:r>
            <a:r>
              <a:rPr lang="en-US" altLang="zh-CN" sz="3800" dirty="0" smtClean="0">
                <a:latin typeface="DFKai-SB" panose="03000509000000000000" pitchFamily="65" charset="-120"/>
                <a:ea typeface="DFKai-SB" panose="03000509000000000000" pitchFamily="65" charset="-120"/>
              </a:rPr>
              <a:t/>
            </a:r>
            <a:br>
              <a:rPr lang="en-US" altLang="zh-CN" sz="3800" dirty="0" smtClean="0">
                <a:latin typeface="DFKai-SB" panose="03000509000000000000" pitchFamily="65" charset="-120"/>
                <a:ea typeface="DFKai-SB" panose="03000509000000000000" pitchFamily="65" charset="-120"/>
              </a:rPr>
            </a:br>
            <a:r>
              <a:rPr lang="zh-CN" altLang="en-US" sz="3800" dirty="0">
                <a:latin typeface="DFKai-SB" panose="03000509000000000000" pitchFamily="65" charset="-120"/>
                <a:ea typeface="DFKai-SB" panose="03000509000000000000" pitchFamily="65" charset="-120"/>
              </a:rPr>
              <a:t>影響</a:t>
            </a:r>
            <a:r>
              <a:rPr lang="zh-CN" altLang="en-US" sz="3800" dirty="0" smtClean="0">
                <a:latin typeface="DFKai-SB" panose="03000509000000000000" pitchFamily="65" charset="-120"/>
                <a:ea typeface="DFKai-SB" panose="03000509000000000000" pitchFamily="65" charset="-120"/>
              </a:rPr>
              <a:t>：</a:t>
            </a:r>
            <a:r>
              <a:rPr lang="zh-CN" altLang="en-US" sz="3800" dirty="0">
                <a:latin typeface="DFKai-SB" panose="03000509000000000000" pitchFamily="65" charset="-120"/>
                <a:ea typeface="DFKai-SB" panose="03000509000000000000" pitchFamily="65" charset="-120"/>
              </a:rPr>
              <a:t>焚</a:t>
            </a:r>
            <a:r>
              <a:rPr lang="zh-CN" altLang="en-US" sz="3800" dirty="0" smtClean="0">
                <a:latin typeface="DFKai-SB" panose="03000509000000000000" pitchFamily="65" charset="-120"/>
                <a:ea typeface="DFKai-SB" panose="03000509000000000000" pitchFamily="65" charset="-120"/>
              </a:rPr>
              <a:t>燒金紙造成空氣污染</a:t>
            </a:r>
            <a:endParaRPr lang="en-MY" sz="38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6719428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30344" y="1882341"/>
            <a:ext cx="5913929" cy="3477875"/>
          </a:xfrm>
          <a:prstGeom prst="rect">
            <a:avLst/>
          </a:prstGeom>
        </p:spPr>
        <p:txBody>
          <a:bodyPr wrap="square">
            <a:spAutoFit/>
          </a:bodyPr>
          <a:lstStyle/>
          <a:p>
            <a:r>
              <a:rPr lang="zh-CN" altLang="en-US" sz="4400" dirty="0" smtClean="0">
                <a:latin typeface="DFKai-SB" panose="03000509000000000000" pitchFamily="65" charset="-120"/>
                <a:ea typeface="DFKai-SB" panose="03000509000000000000" pitchFamily="65" charset="-120"/>
              </a:rPr>
              <a:t>  除了廟宇活動之外在每個農曆初十六的時候學校周圍的店家都會有在店門口擺設貢品及焚燒金紙的習俗。</a:t>
            </a:r>
            <a:endParaRPr lang="en-MY" sz="4400" dirty="0">
              <a:latin typeface="DFKai-SB" panose="03000509000000000000" pitchFamily="65" charset="-120"/>
              <a:ea typeface="DFKai-SB" panose="03000509000000000000" pitchFamily="65" charset="-12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92297" y="1053657"/>
            <a:ext cx="6368599" cy="4776449"/>
          </a:xfrm>
          <a:prstGeom prst="rect">
            <a:avLst/>
          </a:prstGeom>
        </p:spPr>
      </p:pic>
    </p:spTree>
    <p:extLst>
      <p:ext uri="{BB962C8B-B14F-4D97-AF65-F5344CB8AC3E}">
        <p14:creationId xmlns:p14="http://schemas.microsoft.com/office/powerpoint/2010/main" val="12226773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5337" y="2381451"/>
            <a:ext cx="10596707" cy="3170099"/>
          </a:xfrm>
          <a:prstGeom prst="rect">
            <a:avLst/>
          </a:prstGeom>
        </p:spPr>
        <p:txBody>
          <a:bodyPr wrap="square">
            <a:spAutoFit/>
          </a:bodyPr>
          <a:lstStyle/>
          <a:p>
            <a:r>
              <a:rPr lang="en-US" altLang="zh-CN" sz="40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CN" altLang="en-US" sz="4000" kern="100" dirty="0" smtClean="0">
                <a:latin typeface="DFKai-SB" panose="03000509000000000000" pitchFamily="65" charset="-120"/>
                <a:ea typeface="DFKai-SB" panose="03000509000000000000" pitchFamily="65" charset="-120"/>
                <a:cs typeface="Times New Roman" panose="02020603050405020304" pitchFamily="18" charset="0"/>
              </a:rPr>
              <a:t>最重要的影響就是在焚燒金銀紙的過程當中，只要熱空氣一上升金銀紙燒成的灰燼也會隨之昇起。只要微風吹起那些灰燼就會飄散到我們身上、隨身物品或者食物上，是非常容易就進入我們的呼吸道間接的影響大家的健康。</a:t>
            </a:r>
            <a:endParaRPr lang="en-MY" sz="4000" dirty="0">
              <a:latin typeface="DFKai-SB" panose="03000509000000000000" pitchFamily="65" charset="-120"/>
              <a:ea typeface="DFKai-SB" panose="03000509000000000000" pitchFamily="65" charset="-120"/>
            </a:endParaRPr>
          </a:p>
        </p:txBody>
      </p:sp>
      <p:sp>
        <p:nvSpPr>
          <p:cNvPr id="3" name="Rectangle 2"/>
          <p:cNvSpPr/>
          <p:nvPr/>
        </p:nvSpPr>
        <p:spPr>
          <a:xfrm>
            <a:off x="1749432" y="1122613"/>
            <a:ext cx="8648521" cy="769441"/>
          </a:xfrm>
          <a:prstGeom prst="rect">
            <a:avLst/>
          </a:prstGeom>
        </p:spPr>
        <p:txBody>
          <a:bodyPr wrap="none">
            <a:spAutoFit/>
          </a:bodyPr>
          <a:lstStyle/>
          <a:p>
            <a:r>
              <a:rPr lang="zh-CN" altLang="en-US" sz="44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廟宇活動及拜天公會造成的影響：</a:t>
            </a:r>
            <a:endParaRPr lang="en-MY" sz="4400" dirty="0">
              <a:solidFill>
                <a:srgbClr val="FF0000"/>
              </a:solidFill>
            </a:endParaRPr>
          </a:p>
        </p:txBody>
      </p:sp>
    </p:spTree>
    <p:extLst>
      <p:ext uri="{BB962C8B-B14F-4D97-AF65-F5344CB8AC3E}">
        <p14:creationId xmlns:p14="http://schemas.microsoft.com/office/powerpoint/2010/main" val="1482203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1001" y="309421"/>
            <a:ext cx="3650289" cy="6489403"/>
          </a:xfrm>
          <a:prstGeom prst="rect">
            <a:avLst/>
          </a:prstGeom>
        </p:spPr>
      </p:pic>
      <p:sp>
        <p:nvSpPr>
          <p:cNvPr id="4" name="Rectangle 3"/>
          <p:cNvSpPr/>
          <p:nvPr/>
        </p:nvSpPr>
        <p:spPr>
          <a:xfrm>
            <a:off x="6825518" y="1529671"/>
            <a:ext cx="4168463" cy="3816429"/>
          </a:xfrm>
          <a:prstGeom prst="rect">
            <a:avLst/>
          </a:prstGeom>
        </p:spPr>
        <p:txBody>
          <a:bodyPr wrap="square">
            <a:spAutoFit/>
          </a:bodyPr>
          <a:lstStyle/>
          <a:p>
            <a:r>
              <a:rPr lang="zh-CN" altLang="en-US" sz="2800" dirty="0" smtClean="0">
                <a:latin typeface="DFKai-SB" panose="03000509000000000000" pitchFamily="65" charset="-120"/>
                <a:ea typeface="DFKai-SB" panose="03000509000000000000" pitchFamily="65" charset="-120"/>
              </a:rPr>
              <a:t>（二）校園周圍餐飲業</a:t>
            </a:r>
            <a:endParaRPr lang="en-US" altLang="zh-CN" sz="2800" dirty="0" smtClean="0">
              <a:latin typeface="DFKai-SB" panose="03000509000000000000" pitchFamily="65" charset="-120"/>
              <a:ea typeface="DFKai-SB" panose="03000509000000000000" pitchFamily="65" charset="-120"/>
            </a:endParaRPr>
          </a:p>
          <a:p>
            <a:endParaRPr lang="en-US" altLang="zh-CN" dirty="0" smtClean="0">
              <a:latin typeface="DFKai-SB" panose="03000509000000000000" pitchFamily="65" charset="-120"/>
              <a:ea typeface="DFKai-SB" panose="03000509000000000000" pitchFamily="65" charset="-120"/>
            </a:endParaRPr>
          </a:p>
          <a:p>
            <a:r>
              <a:rPr lang="zh-CN" altLang="en-US" sz="2800" dirty="0" smtClean="0">
                <a:latin typeface="DFKai-SB" panose="03000509000000000000" pitchFamily="65" charset="-120"/>
                <a:ea typeface="DFKai-SB" panose="03000509000000000000" pitchFamily="65" charset="-120"/>
              </a:rPr>
              <a:t>影響：在學校周邊還有不少碳烤</a:t>
            </a:r>
            <a:r>
              <a:rPr lang="zh-CN" altLang="en-US" sz="2800" dirty="0">
                <a:latin typeface="DFKai-SB" panose="03000509000000000000" pitchFamily="65" charset="-120"/>
                <a:ea typeface="DFKai-SB" panose="03000509000000000000" pitchFamily="65" charset="-120"/>
              </a:rPr>
              <a:t>類</a:t>
            </a:r>
            <a:r>
              <a:rPr lang="zh-CN" altLang="en-US" sz="2800" dirty="0" smtClean="0">
                <a:latin typeface="DFKai-SB" panose="03000509000000000000" pitchFamily="65" charset="-120"/>
                <a:ea typeface="DFKai-SB" panose="03000509000000000000" pitchFamily="65" charset="-120"/>
              </a:rPr>
              <a:t>或者是油炸的美食業者，兩者都會引起大量的油煙，雖然有一些有利用抽油煙機輔助，</a:t>
            </a:r>
            <a:r>
              <a:rPr lang="zh-CN" altLang="en-US" sz="2800" dirty="0">
                <a:latin typeface="DFKai-SB" panose="03000509000000000000" pitchFamily="65" charset="-120"/>
                <a:ea typeface="DFKai-SB" panose="03000509000000000000" pitchFamily="65" charset="-120"/>
              </a:rPr>
              <a:t>但</a:t>
            </a:r>
            <a:r>
              <a:rPr lang="zh-CN" altLang="en-US" sz="2800" dirty="0" smtClean="0">
                <a:latin typeface="DFKai-SB" panose="03000509000000000000" pitchFamily="65" charset="-120"/>
                <a:ea typeface="DFKai-SB" panose="03000509000000000000" pitchFamily="65" charset="-120"/>
              </a:rPr>
              <a:t>是在空氣中還是會瀰漫著令人難受的氣味。</a:t>
            </a:r>
            <a:endParaRPr lang="en-MY" sz="28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41950683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76108" y="939017"/>
            <a:ext cx="6955750" cy="769441"/>
          </a:xfrm>
          <a:prstGeom prst="rect">
            <a:avLst/>
          </a:prstGeom>
        </p:spPr>
        <p:txBody>
          <a:bodyPr wrap="none">
            <a:spAutoFit/>
          </a:bodyPr>
          <a:lstStyle/>
          <a:p>
            <a:pPr>
              <a:spcAft>
                <a:spcPts val="0"/>
              </a:spcAft>
            </a:pPr>
            <a:r>
              <a:rPr lang="zh-TW" altLang="en-US" sz="44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餐飲業油煙污染特性及影響</a:t>
            </a:r>
            <a:endParaRPr lang="en-MY" sz="44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endParaRPr>
          </a:p>
        </p:txBody>
      </p:sp>
      <p:sp>
        <p:nvSpPr>
          <p:cNvPr id="4" name="Rectangle 3"/>
          <p:cNvSpPr/>
          <p:nvPr/>
        </p:nvSpPr>
        <p:spPr>
          <a:xfrm>
            <a:off x="734096" y="1873130"/>
            <a:ext cx="11153104" cy="3416320"/>
          </a:xfrm>
          <a:prstGeom prst="rect">
            <a:avLst/>
          </a:prstGeom>
        </p:spPr>
        <p:txBody>
          <a:bodyPr wrap="square">
            <a:spAutoFit/>
          </a:bodyPr>
          <a:lstStyle/>
          <a:p>
            <a:pPr>
              <a:spcAft>
                <a:spcPts val="0"/>
              </a:spcAft>
            </a:pPr>
            <a:r>
              <a:rPr lang="zh-CN" altLang="en-US" sz="3600" kern="100" dirty="0">
                <a:latin typeface="DFKai-SB" panose="03000509000000000000" pitchFamily="65" charset="-120"/>
                <a:ea typeface="DFKai-SB" panose="03000509000000000000" pitchFamily="65" charset="-120"/>
                <a:cs typeface="Times New Roman" panose="02020603050405020304" pitchFamily="18" charset="0"/>
              </a:rPr>
              <a:t>特性：</a:t>
            </a:r>
            <a:endParaRPr lang="en-US" altLang="zh-TW" sz="36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廢氣來源</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排放特性</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en-US" sz="36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smtClean="0">
                <a:latin typeface="DFKai-SB" panose="03000509000000000000" pitchFamily="65" charset="-120"/>
                <a:ea typeface="DFKai-SB" panose="03000509000000000000" pitchFamily="65" charset="-120"/>
                <a:cs typeface="Times New Roman" panose="02020603050405020304" pitchFamily="18" charset="0"/>
              </a:rPr>
              <a:t>污</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染程度</a:t>
            </a:r>
            <a:endParaRPr lang="en-MY" sz="36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油炸區</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油霧濃度高</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en-US" sz="36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smtClean="0">
                <a:latin typeface="DFKai-SB" panose="03000509000000000000" pitchFamily="65" charset="-120"/>
                <a:ea typeface="DFKai-SB" panose="03000509000000000000" pitchFamily="65" charset="-120"/>
                <a:cs typeface="Times New Roman" panose="02020603050405020304" pitchFamily="18" charset="0"/>
              </a:rPr>
              <a:t>中</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等</a:t>
            </a:r>
            <a:endParaRPr lang="en-MY" sz="36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燒烤區</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油霧濃度高</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en-US" sz="36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smtClean="0">
                <a:latin typeface="DFKai-SB" panose="03000509000000000000" pitchFamily="65" charset="-120"/>
                <a:ea typeface="DFKai-SB" panose="03000509000000000000" pitchFamily="65" charset="-120"/>
                <a:cs typeface="Times New Roman" panose="02020603050405020304" pitchFamily="18" charset="0"/>
              </a:rPr>
              <a:t>嚴</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重</a:t>
            </a:r>
            <a:endParaRPr lang="en-MY" sz="36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快炒區</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油霧濃度低</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en-US" sz="36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smtClean="0">
                <a:latin typeface="DFKai-SB" panose="03000509000000000000" pitchFamily="65" charset="-120"/>
                <a:ea typeface="DFKai-SB" panose="03000509000000000000" pitchFamily="65" charset="-120"/>
                <a:cs typeface="Times New Roman" panose="02020603050405020304" pitchFamily="18" charset="0"/>
              </a:rPr>
              <a:t>嚴</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重</a:t>
            </a:r>
            <a:endParaRPr lang="en-MY" sz="36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蒸煮區</a:t>
            </a:r>
            <a:r>
              <a:rPr lang="en-US" sz="3600" kern="100" dirty="0">
                <a:latin typeface="DFKai-SB" panose="03000509000000000000" pitchFamily="65" charset="-120"/>
                <a:ea typeface="DFKai-SB" panose="03000509000000000000" pitchFamily="65" charset="-120"/>
                <a:cs typeface="Times New Roman" panose="02020603050405020304" pitchFamily="18" charset="0"/>
              </a:rPr>
              <a:t>      </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水份受熱蒸發所產生之水氣 </a:t>
            </a:r>
            <a:r>
              <a:rPr lang="zh-TW" altLang="en-US" sz="3600" kern="100" dirty="0" smtClean="0">
                <a:latin typeface="DFKai-SB" panose="03000509000000000000" pitchFamily="65" charset="-120"/>
                <a:ea typeface="DFKai-SB" panose="03000509000000000000" pitchFamily="65" charset="-120"/>
                <a:cs typeface="Times New Roman" panose="02020603050405020304" pitchFamily="18" charset="0"/>
              </a:rPr>
              <a:t> 較</a:t>
            </a:r>
            <a:r>
              <a:rPr lang="zh-TW" altLang="en-US" sz="3600" kern="100" dirty="0">
                <a:latin typeface="DFKai-SB" panose="03000509000000000000" pitchFamily="65" charset="-120"/>
                <a:ea typeface="DFKai-SB" panose="03000509000000000000" pitchFamily="65" charset="-120"/>
                <a:cs typeface="Times New Roman" panose="02020603050405020304" pitchFamily="18" charset="0"/>
              </a:rPr>
              <a:t>無影響</a:t>
            </a:r>
            <a:endParaRPr lang="en-MY" sz="3600" kern="100" dirty="0">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1197801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7577" y="268498"/>
            <a:ext cx="11603867" cy="6186309"/>
          </a:xfrm>
          <a:prstGeom prst="rect">
            <a:avLst/>
          </a:prstGeom>
        </p:spPr>
        <p:txBody>
          <a:bodyPr wrap="square">
            <a:spAutoFit/>
          </a:bodyPr>
          <a:lstStyle/>
          <a:p>
            <a:pPr>
              <a:lnSpc>
                <a:spcPct val="150000"/>
              </a:lnSpc>
              <a:spcAft>
                <a:spcPts val="0"/>
              </a:spcAft>
            </a:pPr>
            <a:r>
              <a:rPr lang="zh-CN" altLang="en-US" sz="4000" kern="100" dirty="0">
                <a:latin typeface="DFKai-SB" panose="03000509000000000000" pitchFamily="65" charset="-120"/>
                <a:ea typeface="DFKai-SB" panose="03000509000000000000" pitchFamily="65" charset="-120"/>
                <a:cs typeface="Times New Roman" panose="02020603050405020304" pitchFamily="18" charset="0"/>
              </a:rPr>
              <a:t>影響</a:t>
            </a:r>
            <a:r>
              <a:rPr lang="zh-CN" altLang="en-US" sz="4000" kern="100" dirty="0" smtClean="0">
                <a:latin typeface="DFKai-SB" panose="03000509000000000000" pitchFamily="65" charset="-120"/>
                <a:ea typeface="DFKai-SB" panose="03000509000000000000" pitchFamily="65" charset="-120"/>
                <a:cs typeface="Times New Roman" panose="02020603050405020304" pitchFamily="18" charset="0"/>
              </a:rPr>
              <a:t>：</a:t>
            </a:r>
            <a:endParaRPr lang="en-US" altLang="zh-TW" sz="4000" kern="100" dirty="0">
              <a:latin typeface="DFKai-SB" panose="03000509000000000000" pitchFamily="65" charset="-120"/>
              <a:ea typeface="DFKai-SB" panose="03000509000000000000" pitchFamily="65" charset="-120"/>
              <a:cs typeface="Times New Roman" panose="02020603050405020304" pitchFamily="18" charset="0"/>
            </a:endParaRPr>
          </a:p>
          <a:p>
            <a:pPr marL="457200" indent="-457200">
              <a:lnSpc>
                <a:spcPct val="150000"/>
              </a:lnSpc>
              <a:spcAft>
                <a:spcPts val="0"/>
              </a:spcAft>
              <a:buFont typeface="+mj-lt"/>
              <a:buAutoNum type="arabicPeriod"/>
            </a:pPr>
            <a:r>
              <a:rPr lang="zh-TW" altLang="en-US" sz="3200" kern="100" dirty="0">
                <a:latin typeface="DFKai-SB" panose="03000509000000000000" pitchFamily="65" charset="-120"/>
                <a:ea typeface="DFKai-SB" panose="03000509000000000000" pitchFamily="65" charset="-120"/>
                <a:cs typeface="Times New Roman" panose="02020603050405020304" pitchFamily="18" charset="0"/>
              </a:rPr>
              <a:t>食用油加熱後產生之煙霧大部份屬脂肪酸、多環芳香烴、醛類及酮類，其具致癌性、致突變及基因毒性。</a:t>
            </a:r>
            <a:endParaRPr lang="en-MY" sz="3200" kern="100" dirty="0">
              <a:latin typeface="DFKai-SB" panose="03000509000000000000" pitchFamily="65" charset="-120"/>
              <a:ea typeface="DFKai-SB" panose="03000509000000000000" pitchFamily="65" charset="-120"/>
              <a:cs typeface="Times New Roman" panose="02020603050405020304" pitchFamily="18" charset="0"/>
            </a:endParaRPr>
          </a:p>
          <a:p>
            <a:pPr marL="457200" indent="-457200">
              <a:lnSpc>
                <a:spcPct val="150000"/>
              </a:lnSpc>
              <a:spcAft>
                <a:spcPts val="0"/>
              </a:spcAft>
              <a:buFont typeface="+mj-lt"/>
              <a:buAutoNum type="arabicPeriod"/>
            </a:pPr>
            <a:r>
              <a:rPr lang="zh-TW" altLang="en-US" sz="3200" kern="100" dirty="0">
                <a:latin typeface="DFKai-SB" panose="03000509000000000000" pitchFamily="65" charset="-120"/>
                <a:ea typeface="DFKai-SB" panose="03000509000000000000" pitchFamily="65" charset="-120"/>
                <a:cs typeface="Times New Roman" panose="02020603050405020304" pitchFamily="18" charset="0"/>
              </a:rPr>
              <a:t>蔬菜若含有農藥，炒菜過程因高溫氣化導致產生之煙霧帶有濃濃的農藥味道，其具致癌性。</a:t>
            </a:r>
            <a:endParaRPr lang="en-MY" sz="3200" kern="100" dirty="0">
              <a:latin typeface="DFKai-SB" panose="03000509000000000000" pitchFamily="65" charset="-120"/>
              <a:ea typeface="DFKai-SB" panose="03000509000000000000" pitchFamily="65" charset="-120"/>
              <a:cs typeface="Times New Roman" panose="02020603050405020304" pitchFamily="18" charset="0"/>
            </a:endParaRPr>
          </a:p>
          <a:p>
            <a:pPr marL="457200" indent="-457200">
              <a:lnSpc>
                <a:spcPct val="150000"/>
              </a:lnSpc>
              <a:spcAft>
                <a:spcPts val="0"/>
              </a:spcAft>
              <a:buFont typeface="+mj-lt"/>
              <a:buAutoNum type="arabicPeriod"/>
            </a:pPr>
            <a:r>
              <a:rPr lang="zh-TW" altLang="en-US" sz="3200" kern="100" dirty="0">
                <a:latin typeface="DFKai-SB" panose="03000509000000000000" pitchFamily="65" charset="-120"/>
                <a:ea typeface="DFKai-SB" panose="03000509000000000000" pitchFamily="65" charset="-120"/>
                <a:cs typeface="Times New Roman" panose="02020603050405020304" pitchFamily="18" charset="0"/>
              </a:rPr>
              <a:t>吸入過量油煙將影響人體肺功能，導致慢性阻塞性肺部疾病。</a:t>
            </a:r>
            <a:endParaRPr lang="en-MY" sz="3200" kern="100" dirty="0">
              <a:latin typeface="DFKai-SB" panose="03000509000000000000" pitchFamily="65" charset="-120"/>
              <a:ea typeface="DFKai-SB" panose="03000509000000000000" pitchFamily="65" charset="-120"/>
              <a:cs typeface="Times New Roman" panose="02020603050405020304" pitchFamily="18" charset="0"/>
            </a:endParaRPr>
          </a:p>
          <a:p>
            <a:pPr marL="457200" indent="-457200">
              <a:lnSpc>
                <a:spcPct val="150000"/>
              </a:lnSpc>
              <a:spcAft>
                <a:spcPts val="0"/>
              </a:spcAft>
              <a:buFont typeface="+mj-lt"/>
              <a:buAutoNum type="arabicPeriod"/>
            </a:pPr>
            <a:r>
              <a:rPr lang="zh-TW" altLang="en-US" sz="3200" kern="100" dirty="0">
                <a:latin typeface="DFKai-SB" panose="03000509000000000000" pitchFamily="65" charset="-120"/>
                <a:ea typeface="DFKai-SB" panose="03000509000000000000" pitchFamily="65" charset="-120"/>
                <a:cs typeface="Times New Roman" panose="02020603050405020304" pitchFamily="18" charset="0"/>
              </a:rPr>
              <a:t>吸入過多油煙可能導致鼻咽癌、口腔癌、膀胱癌、肺癌、胃癌及前列腺癌。</a:t>
            </a:r>
            <a:endParaRPr lang="en-MY" sz="3200" kern="100" dirty="0">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8864278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9364" y="244697"/>
            <a:ext cx="3642096" cy="6478075"/>
          </a:xfrm>
          <a:prstGeom prst="rect">
            <a:avLst/>
          </a:prstGeom>
        </p:spPr>
      </p:pic>
      <p:sp>
        <p:nvSpPr>
          <p:cNvPr id="4" name="Rectangle 3"/>
          <p:cNvSpPr/>
          <p:nvPr/>
        </p:nvSpPr>
        <p:spPr>
          <a:xfrm>
            <a:off x="7950250" y="1260986"/>
            <a:ext cx="4241751" cy="4739759"/>
          </a:xfrm>
          <a:prstGeom prst="rect">
            <a:avLst/>
          </a:prstGeom>
        </p:spPr>
        <p:txBody>
          <a:bodyPr wrap="square">
            <a:spAutoFit/>
          </a:bodyPr>
          <a:lstStyle/>
          <a:p>
            <a:r>
              <a:rPr lang="zh-CN" altLang="en-US" sz="3200" kern="100" dirty="0">
                <a:latin typeface="DFKai-SB" panose="03000509000000000000" pitchFamily="65" charset="-120"/>
                <a:ea typeface="DFKai-SB" panose="03000509000000000000" pitchFamily="65" charset="-120"/>
                <a:cs typeface="Times New Roman" panose="02020603050405020304" pitchFamily="18" charset="0"/>
              </a:rPr>
              <a:t>（三）交</a:t>
            </a:r>
            <a:r>
              <a:rPr lang="zh-CN" altLang="en-US" sz="3200" kern="100" dirty="0" smtClean="0">
                <a:latin typeface="DFKai-SB" panose="03000509000000000000" pitchFamily="65" charset="-120"/>
                <a:ea typeface="DFKai-SB" panose="03000509000000000000" pitchFamily="65" charset="-120"/>
                <a:cs typeface="Times New Roman" panose="02020603050405020304" pitchFamily="18" charset="0"/>
              </a:rPr>
              <a:t>通</a:t>
            </a:r>
            <a:endParaRPr lang="en-MY" altLang="zh-CN" sz="3200" kern="100" dirty="0" smtClean="0">
              <a:latin typeface="DFKai-SB" panose="03000509000000000000" pitchFamily="65" charset="-120"/>
              <a:ea typeface="DFKai-SB" panose="03000509000000000000" pitchFamily="65" charset="-120"/>
              <a:cs typeface="Times New Roman" panose="02020603050405020304" pitchFamily="18" charset="0"/>
            </a:endParaRPr>
          </a:p>
          <a:p>
            <a:endParaRPr lang="en-US" altLang="zh-CN" sz="1400" dirty="0" smtClean="0">
              <a:latin typeface="DFKai-SB" panose="03000509000000000000" pitchFamily="65" charset="-120"/>
              <a:ea typeface="DFKai-SB" panose="03000509000000000000" pitchFamily="65" charset="-120"/>
            </a:endParaRPr>
          </a:p>
          <a:p>
            <a:r>
              <a:rPr lang="zh-CN" altLang="en-US" sz="3200" dirty="0" smtClean="0">
                <a:latin typeface="DFKai-SB" panose="03000509000000000000" pitchFamily="65" charset="-120"/>
                <a:ea typeface="DFKai-SB" panose="03000509000000000000" pitchFamily="65" charset="-120"/>
              </a:rPr>
              <a:t>影響：只要在學校上下課的繁忙時段里，學校周圍都會被大量的汽機車擠的水洩不通，只要一堵車就會持續性的排放廢氣，影響學校周圍環境的空氣水平。</a:t>
            </a:r>
            <a:endParaRPr lang="en-MY" sz="3200" dirty="0">
              <a:latin typeface="DFKai-SB" panose="03000509000000000000" pitchFamily="65" charset="-120"/>
              <a:ea typeface="DFKai-SB" panose="03000509000000000000" pitchFamily="65"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6625" y="244695"/>
            <a:ext cx="3628219" cy="6403754"/>
          </a:xfrm>
          <a:prstGeom prst="rect">
            <a:avLst/>
          </a:prstGeom>
        </p:spPr>
      </p:pic>
    </p:spTree>
    <p:extLst>
      <p:ext uri="{BB962C8B-B14F-4D97-AF65-F5344CB8AC3E}">
        <p14:creationId xmlns:p14="http://schemas.microsoft.com/office/powerpoint/2010/main" val="11334623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34223" y="141668"/>
            <a:ext cx="1569660" cy="923330"/>
          </a:xfrm>
          <a:prstGeom prst="rect">
            <a:avLst/>
          </a:prstGeom>
        </p:spPr>
        <p:txBody>
          <a:bodyPr wrap="none">
            <a:spAutoFit/>
          </a:bodyPr>
          <a:lstStyle/>
          <a:p>
            <a:r>
              <a:rPr lang="zh-CN" altLang="en-US" sz="5400" b="1" u="sng" dirty="0" smtClean="0">
                <a:latin typeface="DFKai-SB" panose="03000509000000000000" pitchFamily="65" charset="-120"/>
                <a:ea typeface="DFKai-SB" panose="03000509000000000000" pitchFamily="65" charset="-120"/>
              </a:rPr>
              <a:t>目錄</a:t>
            </a:r>
            <a:endParaRPr lang="en-MY" sz="5400" b="1" u="sng" dirty="0">
              <a:latin typeface="DFKai-SB" panose="03000509000000000000" pitchFamily="65" charset="-120"/>
              <a:ea typeface="DFKai-SB" panose="03000509000000000000" pitchFamily="65" charset="-120"/>
            </a:endParaRPr>
          </a:p>
        </p:txBody>
      </p:sp>
      <p:sp>
        <p:nvSpPr>
          <p:cNvPr id="4" name="Rectangle 3"/>
          <p:cNvSpPr/>
          <p:nvPr/>
        </p:nvSpPr>
        <p:spPr>
          <a:xfrm>
            <a:off x="3133245" y="1277205"/>
            <a:ext cx="5771619" cy="5293757"/>
          </a:xfrm>
          <a:prstGeom prst="rect">
            <a:avLst/>
          </a:prstGeom>
        </p:spPr>
        <p:txBody>
          <a:bodyPr wrap="square">
            <a:spAutoFit/>
          </a:bodyPr>
          <a:lstStyle/>
          <a:p>
            <a:r>
              <a:rPr lang="zh-CN" altLang="en-US" sz="2400" b="1" dirty="0" smtClean="0">
                <a:latin typeface="DFKai-SB" panose="03000509000000000000" pitchFamily="65" charset="-120"/>
                <a:ea typeface="DFKai-SB" panose="03000509000000000000" pitchFamily="65" charset="-120"/>
              </a:rPr>
              <a:t>第一章</a:t>
            </a:r>
            <a:r>
              <a:rPr lang="zh-CN" altLang="en-US" sz="2400" dirty="0" smtClean="0">
                <a:latin typeface="DFKai-SB" panose="03000509000000000000" pitchFamily="65" charset="-120"/>
                <a:ea typeface="DFKai-SB" panose="03000509000000000000" pitchFamily="65" charset="-120"/>
              </a:rPr>
              <a:t>：校</a:t>
            </a:r>
            <a:r>
              <a:rPr lang="zh-CN" altLang="en-US" sz="2400" dirty="0">
                <a:latin typeface="DFKai-SB" panose="03000509000000000000" pitchFamily="65" charset="-120"/>
                <a:ea typeface="DFKai-SB" panose="03000509000000000000" pitchFamily="65" charset="-120"/>
              </a:rPr>
              <a:t>園內部污染</a:t>
            </a:r>
            <a:r>
              <a:rPr lang="zh-CN" altLang="en-US" sz="2400" dirty="0" smtClean="0">
                <a:latin typeface="DFKai-SB" panose="03000509000000000000" pitchFamily="65" charset="-120"/>
                <a:ea typeface="DFKai-SB" panose="03000509000000000000" pitchFamily="65" charset="-120"/>
              </a:rPr>
              <a:t>源</a:t>
            </a:r>
            <a:endParaRPr lang="en-US" altLang="zh-CN" sz="2400" dirty="0" smtClean="0">
              <a:latin typeface="DFKai-SB" panose="03000509000000000000" pitchFamily="65" charset="-120"/>
              <a:ea typeface="DFKai-SB" panose="03000509000000000000" pitchFamily="65" charset="-120"/>
            </a:endParaRPr>
          </a:p>
          <a:p>
            <a:r>
              <a:rPr lang="zh-CN" altLang="en-US" sz="2400" dirty="0">
                <a:latin typeface="DFKai-SB" panose="03000509000000000000" pitchFamily="65" charset="-120"/>
                <a:ea typeface="DFKai-SB" panose="03000509000000000000" pitchFamily="65" charset="-120"/>
              </a:rPr>
              <a:t>（一）實施工地建設</a:t>
            </a:r>
            <a:r>
              <a:rPr lang="en-US" altLang="zh-CN" sz="2400" dirty="0">
                <a:solidFill>
                  <a:srgbClr val="FF0000"/>
                </a:solidFill>
                <a:latin typeface="DFKai-SB" panose="03000509000000000000" pitchFamily="65" charset="-120"/>
                <a:ea typeface="DFKai-SB" panose="03000509000000000000" pitchFamily="65" charset="-120"/>
              </a:rPr>
              <a:t/>
            </a:r>
            <a:br>
              <a:rPr lang="en-US" altLang="zh-CN" sz="2400" dirty="0">
                <a:solidFill>
                  <a:srgbClr val="FF0000"/>
                </a:solidFill>
                <a:latin typeface="DFKai-SB" panose="03000509000000000000" pitchFamily="65" charset="-120"/>
                <a:ea typeface="DFKai-SB" panose="03000509000000000000" pitchFamily="65" charset="-120"/>
              </a:rPr>
            </a:br>
            <a:r>
              <a:rPr lang="zh-CN" altLang="en-US" sz="2400" dirty="0" smtClean="0">
                <a:latin typeface="DFKai-SB" panose="03000509000000000000" pitchFamily="65" charset="-120"/>
                <a:ea typeface="DFKai-SB" panose="03000509000000000000" pitchFamily="65" charset="-120"/>
              </a:rPr>
              <a:t>（二）</a:t>
            </a:r>
            <a:r>
              <a:rPr lang="zh-CN" altLang="en-US" sz="2400" dirty="0">
                <a:latin typeface="DFKai-SB" panose="03000509000000000000" pitchFamily="65" charset="-120"/>
                <a:ea typeface="DFKai-SB" panose="03000509000000000000" pitchFamily="65" charset="-120"/>
              </a:rPr>
              <a:t>實施工地建</a:t>
            </a:r>
            <a:r>
              <a:rPr lang="zh-CN" altLang="en-US" sz="2400" dirty="0" smtClean="0">
                <a:latin typeface="DFKai-SB" panose="03000509000000000000" pitchFamily="65" charset="-120"/>
                <a:ea typeface="DFKai-SB" panose="03000509000000000000" pitchFamily="65" charset="-120"/>
              </a:rPr>
              <a:t>設</a:t>
            </a:r>
            <a:endParaRPr lang="en-US" altLang="zh-CN" sz="2400" dirty="0" smtClean="0">
              <a:latin typeface="DFKai-SB" panose="03000509000000000000" pitchFamily="65" charset="-120"/>
              <a:ea typeface="DFKai-SB" panose="03000509000000000000" pitchFamily="65" charset="-120"/>
            </a:endParaRPr>
          </a:p>
          <a:p>
            <a:r>
              <a:rPr lang="en-US" altLang="zh-CN" sz="1400" dirty="0">
                <a:solidFill>
                  <a:srgbClr val="FF0000"/>
                </a:solidFill>
                <a:latin typeface="DFKai-SB" panose="03000509000000000000" pitchFamily="65" charset="-120"/>
                <a:ea typeface="DFKai-SB" panose="03000509000000000000" pitchFamily="65" charset="-120"/>
              </a:rPr>
              <a:t/>
            </a:r>
            <a:br>
              <a:rPr lang="en-US" altLang="zh-CN" sz="1400" dirty="0">
                <a:solidFill>
                  <a:srgbClr val="FF0000"/>
                </a:solidFill>
                <a:latin typeface="DFKai-SB" panose="03000509000000000000" pitchFamily="65" charset="-120"/>
                <a:ea typeface="DFKai-SB" panose="03000509000000000000" pitchFamily="65" charset="-120"/>
              </a:rPr>
            </a:br>
            <a:r>
              <a:rPr lang="zh-CN" altLang="en-US" sz="2400" b="1" dirty="0" smtClean="0">
                <a:latin typeface="DFKai-SB" panose="03000509000000000000" pitchFamily="65" charset="-120"/>
                <a:ea typeface="DFKai-SB" panose="03000509000000000000" pitchFamily="65" charset="-120"/>
              </a:rPr>
              <a:t>第二章</a:t>
            </a:r>
            <a:r>
              <a:rPr lang="zh-CN" altLang="en-US" sz="2400" dirty="0" smtClean="0">
                <a:latin typeface="DFKai-SB" panose="03000509000000000000" pitchFamily="65" charset="-120"/>
                <a:ea typeface="DFKai-SB" panose="03000509000000000000" pitchFamily="65" charset="-120"/>
              </a:rPr>
              <a:t>：南</a:t>
            </a:r>
            <a:r>
              <a:rPr lang="zh-CN" altLang="en-US" sz="2400" dirty="0">
                <a:latin typeface="DFKai-SB" panose="03000509000000000000" pitchFamily="65" charset="-120"/>
                <a:ea typeface="DFKai-SB" panose="03000509000000000000" pitchFamily="65" charset="-120"/>
              </a:rPr>
              <a:t>臺周邊污染源</a:t>
            </a:r>
            <a:endParaRPr lang="en-MY" sz="2400" dirty="0">
              <a:latin typeface="DFKai-SB" panose="03000509000000000000" pitchFamily="65" charset="-120"/>
              <a:ea typeface="DFKai-SB" panose="03000509000000000000" pitchFamily="65" charset="-120"/>
            </a:endParaRPr>
          </a:p>
          <a:p>
            <a:r>
              <a:rPr lang="zh-CN" altLang="en-US" sz="2400" dirty="0">
                <a:latin typeface="DFKai-SB" panose="03000509000000000000" pitchFamily="65" charset="-120"/>
                <a:ea typeface="DFKai-SB" panose="03000509000000000000" pitchFamily="65" charset="-120"/>
              </a:rPr>
              <a:t>（一）廟宇活動</a:t>
            </a:r>
            <a:endParaRPr lang="en-US" altLang="zh-CN" sz="2400" dirty="0">
              <a:latin typeface="DFKai-SB" panose="03000509000000000000" pitchFamily="65" charset="-120"/>
              <a:ea typeface="DFKai-SB" panose="03000509000000000000" pitchFamily="65" charset="-120"/>
            </a:endParaRPr>
          </a:p>
          <a:p>
            <a:r>
              <a:rPr lang="zh-CN" altLang="en-US" sz="2400" dirty="0">
                <a:latin typeface="DFKai-SB" panose="03000509000000000000" pitchFamily="65" charset="-120"/>
                <a:ea typeface="DFKai-SB" panose="03000509000000000000" pitchFamily="65" charset="-120"/>
              </a:rPr>
              <a:t>（二）校園周圍餐飲業</a:t>
            </a:r>
            <a:endParaRPr lang="en-US" altLang="zh-CN" sz="2400" dirty="0">
              <a:latin typeface="DFKai-SB" panose="03000509000000000000" pitchFamily="65" charset="-120"/>
              <a:ea typeface="DFKai-SB" panose="03000509000000000000" pitchFamily="65" charset="-120"/>
            </a:endParaRPr>
          </a:p>
          <a:p>
            <a:r>
              <a:rPr lang="zh-CN" altLang="en-US" sz="2400" kern="100" dirty="0">
                <a:latin typeface="DFKai-SB" panose="03000509000000000000" pitchFamily="65" charset="-120"/>
                <a:ea typeface="DFKai-SB" panose="03000509000000000000" pitchFamily="65" charset="-120"/>
                <a:cs typeface="Times New Roman" panose="02020603050405020304" pitchFamily="18" charset="0"/>
              </a:rPr>
              <a:t>（三）交</a:t>
            </a:r>
            <a:r>
              <a:rPr lang="zh-CN" altLang="en-US" sz="2400" kern="100" dirty="0" smtClean="0">
                <a:latin typeface="DFKai-SB" panose="03000509000000000000" pitchFamily="65" charset="-120"/>
                <a:ea typeface="DFKai-SB" panose="03000509000000000000" pitchFamily="65" charset="-120"/>
                <a:cs typeface="Times New Roman" panose="02020603050405020304" pitchFamily="18" charset="0"/>
              </a:rPr>
              <a:t>通</a:t>
            </a:r>
            <a:endParaRPr lang="en-US" altLang="zh-CN" sz="2400" kern="100" dirty="0" smtClean="0">
              <a:latin typeface="DFKai-SB" panose="03000509000000000000" pitchFamily="65" charset="-120"/>
              <a:ea typeface="DFKai-SB" panose="03000509000000000000" pitchFamily="65" charset="-120"/>
              <a:cs typeface="Times New Roman" panose="02020603050405020304" pitchFamily="18" charset="0"/>
            </a:endParaRPr>
          </a:p>
          <a:p>
            <a:r>
              <a:rPr lang="zh-CN" altLang="en-US" sz="2400" kern="100" dirty="0">
                <a:latin typeface="DFKai-SB" panose="03000509000000000000" pitchFamily="65" charset="-120"/>
                <a:ea typeface="DFKai-SB" panose="03000509000000000000" pitchFamily="65" charset="-120"/>
                <a:cs typeface="Times New Roman" panose="02020603050405020304" pitchFamily="18" charset="0"/>
              </a:rPr>
              <a:t>（四）工</a:t>
            </a:r>
            <a:r>
              <a:rPr lang="zh-CN" altLang="en-US" sz="2400" kern="100" dirty="0" smtClean="0">
                <a:latin typeface="DFKai-SB" panose="03000509000000000000" pitchFamily="65" charset="-120"/>
                <a:ea typeface="DFKai-SB" panose="03000509000000000000" pitchFamily="65" charset="-120"/>
                <a:cs typeface="Times New Roman" panose="02020603050405020304" pitchFamily="18" charset="0"/>
              </a:rPr>
              <a:t>廠</a:t>
            </a:r>
            <a:endParaRPr lang="en-US" altLang="zh-CN" sz="2400" kern="100" dirty="0" smtClean="0">
              <a:latin typeface="DFKai-SB" panose="03000509000000000000" pitchFamily="65" charset="-120"/>
              <a:ea typeface="DFKai-SB" panose="03000509000000000000" pitchFamily="65" charset="-120"/>
              <a:cs typeface="Times New Roman" panose="02020603050405020304" pitchFamily="18" charset="0"/>
            </a:endParaRPr>
          </a:p>
          <a:p>
            <a:endParaRPr lang="en-US" altLang="zh-CN" sz="1200" dirty="0">
              <a:latin typeface="DFKai-SB" panose="03000509000000000000" pitchFamily="65" charset="-120"/>
              <a:ea typeface="DFKai-SB" panose="03000509000000000000" pitchFamily="65" charset="-120"/>
            </a:endParaRPr>
          </a:p>
          <a:p>
            <a:pPr>
              <a:spcAft>
                <a:spcPts val="0"/>
              </a:spcAft>
            </a:pPr>
            <a:r>
              <a:rPr lang="zh-CN" altLang="en-US" sz="2400" b="1" kern="100" dirty="0" smtClean="0">
                <a:latin typeface="DFKai-SB" panose="03000509000000000000" pitchFamily="65" charset="-120"/>
                <a:ea typeface="DFKai-SB" panose="03000509000000000000" pitchFamily="65" charset="-120"/>
                <a:cs typeface="Times New Roman" panose="02020603050405020304" pitchFamily="18" charset="0"/>
              </a:rPr>
              <a:t>第三章</a:t>
            </a:r>
            <a:r>
              <a:rPr lang="zh-CN" altLang="en-US" sz="2400" kern="100" dirty="0" smtClean="0">
                <a:latin typeface="DFKai-SB" panose="03000509000000000000" pitchFamily="65" charset="-120"/>
                <a:ea typeface="DFKai-SB" panose="03000509000000000000" pitchFamily="65" charset="-120"/>
                <a:cs typeface="Times New Roman" panose="02020603050405020304" pitchFamily="18" charset="0"/>
              </a:rPr>
              <a:t>：距</a:t>
            </a:r>
            <a:r>
              <a:rPr lang="zh-CN" altLang="en-US" sz="2400" kern="100" dirty="0">
                <a:latin typeface="DFKai-SB" panose="03000509000000000000" pitchFamily="65" charset="-120"/>
                <a:ea typeface="DFKai-SB" panose="03000509000000000000" pitchFamily="65" charset="-120"/>
                <a:cs typeface="Times New Roman" panose="02020603050405020304" pitchFamily="18" charset="0"/>
              </a:rPr>
              <a:t>離南臺較遠</a:t>
            </a:r>
            <a:r>
              <a:rPr lang="zh-CN" altLang="en-US" sz="2400" kern="100" dirty="0" smtClean="0">
                <a:latin typeface="DFKai-SB" panose="03000509000000000000" pitchFamily="65" charset="-120"/>
                <a:ea typeface="DFKai-SB" panose="03000509000000000000" pitchFamily="65" charset="-120"/>
                <a:cs typeface="Times New Roman" panose="02020603050405020304" pitchFamily="18" charset="0"/>
              </a:rPr>
              <a:t>的可</a:t>
            </a:r>
            <a:r>
              <a:rPr lang="zh-CN" altLang="en-US" sz="2400" kern="100" dirty="0">
                <a:latin typeface="DFKai-SB" panose="03000509000000000000" pitchFamily="65" charset="-120"/>
                <a:ea typeface="DFKai-SB" panose="03000509000000000000" pitchFamily="65" charset="-120"/>
                <a:cs typeface="Times New Roman" panose="02020603050405020304" pitchFamily="18" charset="0"/>
              </a:rPr>
              <a:t>能性污染源</a:t>
            </a:r>
            <a:endParaRPr lang="en-MY" sz="2400" kern="100" dirty="0">
              <a:latin typeface="DFKai-SB" panose="03000509000000000000" pitchFamily="65" charset="-120"/>
              <a:ea typeface="DFKai-SB" panose="03000509000000000000" pitchFamily="65" charset="-120"/>
              <a:cs typeface="Times New Roman" panose="02020603050405020304" pitchFamily="18" charset="0"/>
            </a:endParaRPr>
          </a:p>
          <a:p>
            <a:pPr lvl="0"/>
            <a:r>
              <a:rPr lang="zh-CN" altLang="en-US" sz="2400" dirty="0">
                <a:latin typeface="DFKai-SB" panose="03000509000000000000" pitchFamily="65" charset="-120"/>
                <a:ea typeface="DFKai-SB" panose="03000509000000000000" pitchFamily="65" charset="-120"/>
                <a:cs typeface="Times New Roman" panose="02020603050405020304" pitchFamily="18" charset="0"/>
              </a:rPr>
              <a:t>（一）</a:t>
            </a:r>
            <a:r>
              <a:rPr lang="zh-TW" altLang="en-US" sz="2400" dirty="0">
                <a:latin typeface="DFKai-SB" panose="03000509000000000000" pitchFamily="65" charset="-120"/>
                <a:ea typeface="DFKai-SB" panose="03000509000000000000" pitchFamily="65" charset="-120"/>
                <a:cs typeface="Times New Roman" panose="02020603050405020304" pitchFamily="18" charset="0"/>
              </a:rPr>
              <a:t>台南市永康垃圾資源回收</a:t>
            </a:r>
            <a:r>
              <a:rPr lang="en-US" altLang="zh-TW" sz="2400" dirty="0">
                <a:latin typeface="DFKai-SB" panose="03000509000000000000" pitchFamily="65" charset="-120"/>
                <a:ea typeface="DFKai-SB" panose="03000509000000000000" pitchFamily="65" charset="-120"/>
                <a:cs typeface="Times New Roman" panose="02020603050405020304" pitchFamily="18" charset="0"/>
              </a:rPr>
              <a:t>(</a:t>
            </a:r>
            <a:r>
              <a:rPr lang="zh-TW" altLang="en-US" sz="2400" dirty="0">
                <a:latin typeface="DFKai-SB" panose="03000509000000000000" pitchFamily="65" charset="-120"/>
                <a:ea typeface="DFKai-SB" panose="03000509000000000000" pitchFamily="65" charset="-120"/>
                <a:cs typeface="Times New Roman" panose="02020603050405020304" pitchFamily="18" charset="0"/>
              </a:rPr>
              <a:t>焚化</a:t>
            </a:r>
            <a:r>
              <a:rPr lang="en-US" altLang="zh-TW" sz="2400" dirty="0">
                <a:latin typeface="DFKai-SB" panose="03000509000000000000" pitchFamily="65" charset="-120"/>
                <a:ea typeface="DFKai-SB" panose="03000509000000000000" pitchFamily="65" charset="-120"/>
                <a:cs typeface="Times New Roman" panose="02020603050405020304" pitchFamily="18" charset="0"/>
              </a:rPr>
              <a:t>)</a:t>
            </a:r>
            <a:r>
              <a:rPr lang="zh-TW" altLang="en-US" sz="2400" dirty="0" smtClean="0">
                <a:latin typeface="DFKai-SB" panose="03000509000000000000" pitchFamily="65" charset="-120"/>
                <a:ea typeface="DFKai-SB" panose="03000509000000000000" pitchFamily="65" charset="-120"/>
                <a:cs typeface="Times New Roman" panose="02020603050405020304" pitchFamily="18" charset="0"/>
              </a:rPr>
              <a:t>場</a:t>
            </a:r>
            <a:endParaRPr lang="en-US" altLang="zh-TW" sz="2400" dirty="0" smtClean="0">
              <a:latin typeface="DFKai-SB" panose="03000509000000000000" pitchFamily="65" charset="-120"/>
              <a:ea typeface="DFKai-SB" panose="03000509000000000000" pitchFamily="65" charset="-120"/>
              <a:cs typeface="Times New Roman" panose="02020603050405020304" pitchFamily="18" charset="0"/>
            </a:endParaRPr>
          </a:p>
          <a:p>
            <a:r>
              <a:rPr lang="zh-CN" altLang="en-US" sz="2400" dirty="0">
                <a:latin typeface="DFKai-SB" panose="03000509000000000000" pitchFamily="65" charset="-120"/>
                <a:ea typeface="DFKai-SB" panose="03000509000000000000" pitchFamily="65" charset="-120"/>
                <a:cs typeface="Times New Roman" panose="02020603050405020304" pitchFamily="18" charset="0"/>
              </a:rPr>
              <a:t>（二）</a:t>
            </a:r>
            <a:r>
              <a:rPr lang="zh-TW" altLang="en-US" sz="2400" dirty="0">
                <a:latin typeface="DFKai-SB" panose="03000509000000000000" pitchFamily="65" charset="-120"/>
                <a:ea typeface="DFKai-SB" panose="03000509000000000000" pitchFamily="65" charset="-120"/>
                <a:cs typeface="Arial" panose="020B0604020202020204" pitchFamily="34" charset="0"/>
              </a:rPr>
              <a:t>臺南市城西垃圾焚化廠</a:t>
            </a:r>
            <a:endParaRPr lang="en-US" altLang="zh-TW" sz="2400" dirty="0">
              <a:latin typeface="DFKai-SB" panose="03000509000000000000" pitchFamily="65" charset="-120"/>
              <a:ea typeface="DFKai-SB" panose="03000509000000000000" pitchFamily="65" charset="-120"/>
              <a:cs typeface="Arial" panose="020B0604020202020204" pitchFamily="34" charset="0"/>
            </a:endParaRPr>
          </a:p>
          <a:p>
            <a:pPr lvl="0"/>
            <a:r>
              <a:rPr lang="zh-CN" altLang="en-US" sz="2400" dirty="0">
                <a:latin typeface="DFKai-SB" panose="03000509000000000000" pitchFamily="65" charset="-120"/>
                <a:ea typeface="DFKai-SB" panose="03000509000000000000" pitchFamily="65" charset="-120"/>
                <a:cs typeface="Times New Roman" panose="02020603050405020304" pitchFamily="18" charset="0"/>
              </a:rPr>
              <a:t>（</a:t>
            </a:r>
            <a:r>
              <a:rPr lang="zh-CN" altLang="en-US" sz="2400" dirty="0" smtClean="0">
                <a:latin typeface="DFKai-SB" panose="03000509000000000000" pitchFamily="65" charset="-120"/>
                <a:ea typeface="DFKai-SB" panose="03000509000000000000" pitchFamily="65" charset="-120"/>
                <a:cs typeface="Times New Roman" panose="02020603050405020304" pitchFamily="18" charset="0"/>
              </a:rPr>
              <a:t>三）</a:t>
            </a:r>
            <a:r>
              <a:rPr lang="zh-TW" altLang="en-US" sz="2400" dirty="0" smtClean="0">
                <a:latin typeface="DFKai-SB" panose="03000509000000000000" pitchFamily="65" charset="-120"/>
                <a:ea typeface="DFKai-SB" panose="03000509000000000000" pitchFamily="65" charset="-120"/>
                <a:cs typeface="Times New Roman" panose="02020603050405020304" pitchFamily="18" charset="0"/>
              </a:rPr>
              <a:t>興</a:t>
            </a:r>
            <a:r>
              <a:rPr lang="zh-TW" altLang="en-US" sz="2400" dirty="0">
                <a:latin typeface="DFKai-SB" panose="03000509000000000000" pitchFamily="65" charset="-120"/>
                <a:ea typeface="DFKai-SB" panose="03000509000000000000" pitchFamily="65" charset="-120"/>
                <a:cs typeface="Times New Roman" panose="02020603050405020304" pitchFamily="18" charset="0"/>
              </a:rPr>
              <a:t>達發電廠</a:t>
            </a:r>
            <a:endParaRPr lang="zh-TW" altLang="en-US" sz="2400" dirty="0">
              <a:latin typeface="DFKai-SB" panose="03000509000000000000" pitchFamily="65" charset="-120"/>
              <a:ea typeface="DFKai-SB" panose="03000509000000000000" pitchFamily="65" charset="-120"/>
            </a:endParaRPr>
          </a:p>
          <a:p>
            <a:pPr lvl="0"/>
            <a:r>
              <a:rPr lang="zh-CN" altLang="en-US" sz="2400" dirty="0">
                <a:latin typeface="DFKai-SB" panose="03000509000000000000" pitchFamily="65" charset="-120"/>
                <a:ea typeface="DFKai-SB" panose="03000509000000000000" pitchFamily="65" charset="-120"/>
                <a:cs typeface="Times New Roman" panose="02020603050405020304" pitchFamily="18" charset="0"/>
              </a:rPr>
              <a:t>（四）</a:t>
            </a:r>
            <a:r>
              <a:rPr lang="zh-TW" altLang="en-US" sz="2400" dirty="0">
                <a:latin typeface="DFKai-SB" panose="03000509000000000000" pitchFamily="65" charset="-120"/>
                <a:ea typeface="DFKai-SB" panose="03000509000000000000" pitchFamily="65" charset="-120"/>
                <a:cs typeface="Times New Roman" panose="02020603050405020304" pitchFamily="18" charset="0"/>
              </a:rPr>
              <a:t>森霸電力豐德電</a:t>
            </a:r>
            <a:r>
              <a:rPr lang="zh-TW" altLang="en-US" sz="2400" dirty="0" smtClean="0">
                <a:latin typeface="DFKai-SB" panose="03000509000000000000" pitchFamily="65" charset="-120"/>
                <a:ea typeface="DFKai-SB" panose="03000509000000000000" pitchFamily="65" charset="-120"/>
                <a:cs typeface="Times New Roman" panose="02020603050405020304" pitchFamily="18" charset="0"/>
              </a:rPr>
              <a:t>廠</a:t>
            </a:r>
            <a:endParaRPr lang="en-MY" altLang="zh-CN" sz="2400" kern="100" dirty="0">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6769099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6030" y="1104587"/>
            <a:ext cx="11615415" cy="5262979"/>
          </a:xfrm>
          <a:prstGeom prst="rect">
            <a:avLst/>
          </a:prstGeom>
        </p:spPr>
        <p:txBody>
          <a:bodyPr wrap="square">
            <a:spAutoFit/>
          </a:bodyPr>
          <a:lstStyle/>
          <a:p>
            <a:pPr>
              <a:spcAft>
                <a:spcPts val="0"/>
              </a:spcAft>
            </a:pP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TW" altLang="en-US" sz="28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交</a:t>
            </a:r>
            <a:r>
              <a:rPr lang="zh-TW" altLang="en-US" sz="28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通污</a:t>
            </a:r>
            <a:r>
              <a:rPr lang="zh-TW" altLang="en-US" sz="28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染</a:t>
            </a:r>
            <a:r>
              <a:rPr lang="zh-CN" altLang="en-US" sz="28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a:t>
            </a:r>
            <a:r>
              <a:rPr lang="en-US" sz="28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 </a:t>
            </a:r>
          </a:p>
          <a:p>
            <a:pPr>
              <a:spcAft>
                <a:spcPts val="0"/>
              </a:spcAft>
            </a:pP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絕</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大多數的交通工具，都會污染空氣。車輛通常都已汽油和柴油為燃料。當這些燃料燃燒時，會將有害的氣體和蒸氣釋放到空氣中。柴油引擎比較能將燃料完全燃燒，也比汽油引擎省油</a:t>
            </a: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。但</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是，這兩種燃料都會排放出又濃又黑的廢煙，嚴重污染空氣品質。</a:t>
            </a:r>
            <a:r>
              <a:rPr lang="en-US" sz="2800" kern="100" dirty="0">
                <a:latin typeface="DFKai-SB" panose="03000509000000000000" pitchFamily="65" charset="-120"/>
                <a:ea typeface="DFKai-SB" panose="03000509000000000000" pitchFamily="65" charset="-120"/>
                <a:cs typeface="Times New Roman" panose="02020603050405020304" pitchFamily="18" charset="0"/>
              </a:rPr>
              <a:t>         </a:t>
            </a:r>
            <a:endParaRPr lang="en-MY" sz="28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en-US" sz="2800" kern="100" dirty="0">
                <a:latin typeface="DFKai-SB" panose="03000509000000000000" pitchFamily="65" charset="-120"/>
                <a:ea typeface="DFKai-SB" panose="03000509000000000000" pitchFamily="65" charset="-120"/>
                <a:cs typeface="Times New Roman" panose="02020603050405020304" pitchFamily="18" charset="0"/>
              </a:rPr>
              <a:t> </a:t>
            </a:r>
            <a:endParaRPr lang="en-MY" sz="2800" kern="100" dirty="0" smtClean="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TW" altLang="en-US" sz="28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車</a:t>
            </a:r>
            <a:r>
              <a:rPr lang="zh-TW" altLang="en-US" sz="28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輛如何製造污</a:t>
            </a:r>
            <a:r>
              <a:rPr lang="zh-TW" altLang="en-US" sz="28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染</a:t>
            </a:r>
            <a:r>
              <a:rPr lang="zh-CN" altLang="en-US" sz="28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a:t>
            </a:r>
            <a:endParaRPr lang="en-MY" sz="28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汽</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車、卡車及公車所使用的汽油與柴油，是一種複雜的碳氫化合物。當它們與引擎中的空氣混合，燃燒之後，會產生有害的氣體，及未完全燃燒的碳氫細微粒</a:t>
            </a: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。車</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輛廢棄中所含的鉛也會散佈在空氣中</a:t>
            </a: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。汽</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車所排放的廢氣中，有</a:t>
            </a:r>
            <a:r>
              <a:rPr lang="en-US" sz="2800" kern="100" dirty="0">
                <a:latin typeface="DFKai-SB" panose="03000509000000000000" pitchFamily="65" charset="-120"/>
                <a:ea typeface="DFKai-SB" panose="03000509000000000000" pitchFamily="65" charset="-120"/>
                <a:cs typeface="Times New Roman" panose="02020603050405020304" pitchFamily="18" charset="0"/>
              </a:rPr>
              <a:t>80</a:t>
            </a:r>
            <a:r>
              <a:rPr lang="en-US" altLang="zh-TW" sz="2800" kern="100" dirty="0">
                <a:latin typeface="DFKai-SB" panose="03000509000000000000" pitchFamily="65" charset="-120"/>
                <a:ea typeface="DFKai-SB" panose="03000509000000000000" pitchFamily="65" charset="-120"/>
                <a:cs typeface="Times New Roman" panose="02020603050405020304" pitchFamily="18" charset="0"/>
              </a:rPr>
              <a:t>﹪</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是一氧化碳、有</a:t>
            </a:r>
            <a:r>
              <a:rPr lang="en-US" sz="2800" kern="100" dirty="0">
                <a:latin typeface="DFKai-SB" panose="03000509000000000000" pitchFamily="65" charset="-120"/>
                <a:ea typeface="DFKai-SB" panose="03000509000000000000" pitchFamily="65" charset="-120"/>
                <a:cs typeface="Times New Roman" panose="02020603050405020304" pitchFamily="18" charset="0"/>
              </a:rPr>
              <a:t>18</a:t>
            </a:r>
            <a:r>
              <a:rPr lang="en-US" altLang="zh-TW" sz="2800" kern="100" dirty="0">
                <a:latin typeface="DFKai-SB" panose="03000509000000000000" pitchFamily="65" charset="-120"/>
                <a:ea typeface="DFKai-SB" panose="03000509000000000000" pitchFamily="65" charset="-120"/>
                <a:cs typeface="Times New Roman" panose="02020603050405020304" pitchFamily="18" charset="0"/>
              </a:rPr>
              <a:t>﹪</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是二氧化碳、有</a:t>
            </a:r>
            <a:r>
              <a:rPr lang="en-US" sz="2800" kern="100" dirty="0">
                <a:latin typeface="DFKai-SB" panose="03000509000000000000" pitchFamily="65" charset="-120"/>
                <a:ea typeface="DFKai-SB" panose="03000509000000000000" pitchFamily="65" charset="-120"/>
                <a:cs typeface="Times New Roman" panose="02020603050405020304" pitchFamily="18" charset="0"/>
              </a:rPr>
              <a:t>51</a:t>
            </a:r>
            <a:r>
              <a:rPr lang="en-US" altLang="zh-TW" sz="2800" kern="100" dirty="0">
                <a:latin typeface="DFKai-SB" panose="03000509000000000000" pitchFamily="65" charset="-120"/>
                <a:ea typeface="DFKai-SB" panose="03000509000000000000" pitchFamily="65" charset="-120"/>
                <a:cs typeface="Times New Roman" panose="02020603050405020304" pitchFamily="18" charset="0"/>
              </a:rPr>
              <a:t>﹪</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是氮氧化物、有</a:t>
            </a:r>
            <a:r>
              <a:rPr lang="en-US" sz="2800" kern="100" dirty="0">
                <a:latin typeface="DFKai-SB" panose="03000509000000000000" pitchFamily="65" charset="-120"/>
                <a:ea typeface="DFKai-SB" panose="03000509000000000000" pitchFamily="65" charset="-120"/>
                <a:cs typeface="Times New Roman" panose="02020603050405020304" pitchFamily="18" charset="0"/>
              </a:rPr>
              <a:t>45</a:t>
            </a:r>
            <a:r>
              <a:rPr lang="en-US" altLang="zh-TW" sz="2800" kern="100" dirty="0">
                <a:latin typeface="DFKai-SB" panose="03000509000000000000" pitchFamily="65" charset="-120"/>
                <a:ea typeface="DFKai-SB" panose="03000509000000000000" pitchFamily="65" charset="-120"/>
                <a:cs typeface="Times New Roman" panose="02020603050405020304" pitchFamily="18" charset="0"/>
              </a:rPr>
              <a:t>﹪</a:t>
            </a:r>
            <a:r>
              <a:rPr lang="zh-TW" altLang="en-US" sz="2800" kern="100" dirty="0">
                <a:latin typeface="DFKai-SB" panose="03000509000000000000" pitchFamily="65" charset="-120"/>
                <a:ea typeface="DFKai-SB" panose="03000509000000000000" pitchFamily="65" charset="-120"/>
                <a:cs typeface="Times New Roman" panose="02020603050405020304" pitchFamily="18" charset="0"/>
              </a:rPr>
              <a:t>是碳氫化合物</a:t>
            </a:r>
            <a:r>
              <a:rPr lang="zh-TW" altLang="en-US" sz="2800" kern="100" dirty="0" smtClean="0">
                <a:latin typeface="DFKai-SB" panose="03000509000000000000" pitchFamily="65" charset="-120"/>
                <a:ea typeface="DFKai-SB" panose="03000509000000000000" pitchFamily="65" charset="-120"/>
                <a:cs typeface="Times New Roman" panose="02020603050405020304" pitchFamily="18" charset="0"/>
              </a:rPr>
              <a:t>。</a:t>
            </a:r>
            <a:endParaRPr lang="en-MY" sz="2800" kern="100" dirty="0">
              <a:latin typeface="DFKai-SB" panose="03000509000000000000" pitchFamily="65" charset="-120"/>
              <a:ea typeface="DFKai-SB" panose="03000509000000000000" pitchFamily="65" charset="-120"/>
              <a:cs typeface="Times New Roman" panose="02020603050405020304" pitchFamily="18" charset="0"/>
            </a:endParaRPr>
          </a:p>
        </p:txBody>
      </p:sp>
      <p:sp>
        <p:nvSpPr>
          <p:cNvPr id="3" name="Rectangle 2"/>
          <p:cNvSpPr/>
          <p:nvPr/>
        </p:nvSpPr>
        <p:spPr>
          <a:xfrm>
            <a:off x="3140119" y="396700"/>
            <a:ext cx="5827236" cy="707886"/>
          </a:xfrm>
          <a:prstGeom prst="rect">
            <a:avLst/>
          </a:prstGeom>
        </p:spPr>
        <p:txBody>
          <a:bodyPr wrap="none">
            <a:spAutoFit/>
          </a:bodyPr>
          <a:lstStyle/>
          <a:p>
            <a:pPr>
              <a:spcAft>
                <a:spcPts val="0"/>
              </a:spcAft>
            </a:pPr>
            <a:r>
              <a:rPr lang="zh-CN" altLang="en-US" sz="4000" kern="100" dirty="0" smtClean="0">
                <a:latin typeface="DFKai-SB" panose="03000509000000000000" pitchFamily="65" charset="-120"/>
                <a:ea typeface="DFKai-SB" panose="03000509000000000000" pitchFamily="65" charset="-120"/>
                <a:cs typeface="Times New Roman" panose="02020603050405020304" pitchFamily="18" charset="0"/>
              </a:rPr>
              <a:t>交通工具可能帶來的影響</a:t>
            </a:r>
            <a:endParaRPr lang="en-MY" sz="4000" kern="100" dirty="0">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40872941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6316" y="941360"/>
            <a:ext cx="11518005" cy="5016758"/>
          </a:xfrm>
          <a:prstGeom prst="rect">
            <a:avLst/>
          </a:prstGeom>
        </p:spPr>
        <p:txBody>
          <a:bodyPr wrap="square">
            <a:spAutoFit/>
          </a:bodyPr>
          <a:lstStyle/>
          <a:p>
            <a:pPr>
              <a:spcAft>
                <a:spcPts val="0"/>
              </a:spcAft>
            </a:pPr>
            <a:r>
              <a:rPr lang="en-US" sz="32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 </a:t>
            </a:r>
            <a:r>
              <a:rPr lang="zh-TW" altLang="en-US" sz="32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廢氣</a:t>
            </a:r>
            <a:r>
              <a:rPr lang="zh-CN" altLang="en-US" sz="32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a:t>
            </a:r>
            <a:endParaRPr lang="en-US" altLang="zh-CN" sz="32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200" kern="100" dirty="0" smtClean="0">
                <a:latin typeface="DFKai-SB" panose="03000509000000000000" pitchFamily="65" charset="-120"/>
                <a:ea typeface="DFKai-SB" panose="03000509000000000000" pitchFamily="65" charset="-120"/>
                <a:cs typeface="Times New Roman" panose="02020603050405020304" pitchFamily="18" charset="0"/>
              </a:rPr>
              <a:t>當</a:t>
            </a:r>
            <a:r>
              <a:rPr lang="zh-TW" altLang="en-US" sz="3200" kern="100" dirty="0">
                <a:latin typeface="DFKai-SB" panose="03000509000000000000" pitchFamily="65" charset="-120"/>
                <a:ea typeface="DFKai-SB" panose="03000509000000000000" pitchFamily="65" charset="-120"/>
                <a:cs typeface="Times New Roman" panose="02020603050405020304" pitchFamily="18" charset="0"/>
              </a:rPr>
              <a:t>燃料燃燒時，會釋放出二氧化碳、一氧化碳以及水蒸氣。他們會使空氣溫度上升。此外，廢氣中還有氮氧化物，會形成酸雨。</a:t>
            </a:r>
            <a:endParaRPr lang="en-MY" sz="32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en-US" sz="3200" kern="100" dirty="0">
                <a:latin typeface="DFKai-SB" panose="03000509000000000000" pitchFamily="65" charset="-120"/>
                <a:ea typeface="DFKai-SB" panose="03000509000000000000" pitchFamily="65" charset="-120"/>
                <a:cs typeface="Times New Roman" panose="02020603050405020304" pitchFamily="18" charset="0"/>
              </a:rPr>
              <a:t> </a:t>
            </a:r>
            <a:endParaRPr lang="en-MY" sz="3200" kern="100" dirty="0">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200" kern="100" dirty="0" smtClean="0">
                <a:latin typeface="DFKai-SB" panose="03000509000000000000" pitchFamily="65" charset="-120"/>
                <a:ea typeface="DFKai-SB" panose="03000509000000000000" pitchFamily="65" charset="-120"/>
                <a:cs typeface="Times New Roman" panose="02020603050405020304" pitchFamily="18" charset="0"/>
              </a:rPr>
              <a:t> </a:t>
            </a:r>
            <a:r>
              <a:rPr lang="zh-TW" altLang="en-US" sz="32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污</a:t>
            </a:r>
            <a:r>
              <a:rPr lang="zh-TW" altLang="en-US" sz="3200"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染的影</a:t>
            </a:r>
            <a:r>
              <a:rPr lang="zh-TW" altLang="en-US" sz="32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響</a:t>
            </a:r>
            <a:r>
              <a:rPr lang="zh-CN" altLang="en-US" sz="32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a:t>
            </a:r>
            <a:endParaRPr lang="en-US" altLang="zh-CN" sz="3200" kern="1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endParaRPr>
          </a:p>
          <a:p>
            <a:pPr>
              <a:spcAft>
                <a:spcPts val="0"/>
              </a:spcAft>
            </a:pPr>
            <a:r>
              <a:rPr lang="zh-TW" altLang="en-US" sz="3200" kern="100" dirty="0" smtClean="0">
                <a:latin typeface="DFKai-SB" panose="03000509000000000000" pitchFamily="65" charset="-120"/>
                <a:ea typeface="DFKai-SB" panose="03000509000000000000" pitchFamily="65" charset="-120"/>
                <a:cs typeface="Times New Roman" panose="02020603050405020304" pitchFamily="18" charset="0"/>
              </a:rPr>
              <a:t>汽</a:t>
            </a:r>
            <a:r>
              <a:rPr lang="zh-TW" altLang="en-US" sz="3200" kern="100" dirty="0">
                <a:latin typeface="DFKai-SB" panose="03000509000000000000" pitchFamily="65" charset="-120"/>
                <a:ea typeface="DFKai-SB" panose="03000509000000000000" pitchFamily="65" charset="-120"/>
                <a:cs typeface="Times New Roman" panose="02020603050405020304" pitchFamily="18" charset="0"/>
              </a:rPr>
              <a:t>車廢氣中的氮氧化物，與雲層中的水分結合，會產生非常弱的消酸。這種酸會隨著雨水落到地面，就是酸雨。酸雨對植物和動物有害。二氧化碳是一種溫室氣體</a:t>
            </a:r>
            <a:r>
              <a:rPr lang="zh-TW" altLang="en-US" sz="3200" kern="100" dirty="0" smtClean="0">
                <a:latin typeface="DFKai-SB" panose="03000509000000000000" pitchFamily="65" charset="-120"/>
                <a:ea typeface="DFKai-SB" panose="03000509000000000000" pitchFamily="65" charset="-120"/>
                <a:cs typeface="Times New Roman" panose="02020603050405020304" pitchFamily="18" charset="0"/>
              </a:rPr>
              <a:t>，它</a:t>
            </a:r>
            <a:r>
              <a:rPr lang="zh-TW" altLang="en-US" sz="3200" kern="100" dirty="0">
                <a:latin typeface="DFKai-SB" panose="03000509000000000000" pitchFamily="65" charset="-120"/>
                <a:ea typeface="DFKai-SB" panose="03000509000000000000" pitchFamily="65" charset="-120"/>
                <a:cs typeface="Times New Roman" panose="02020603050405020304" pitchFamily="18" charset="0"/>
              </a:rPr>
              <a:t>會將熱氣滯留在大氣層裡。如果滯留的熱氣太多，全球的溫度就會不斷上升</a:t>
            </a:r>
            <a:r>
              <a:rPr lang="zh-TW" altLang="en-US" sz="3200" kern="100" dirty="0" smtClean="0">
                <a:latin typeface="DFKai-SB" panose="03000509000000000000" pitchFamily="65" charset="-120"/>
                <a:ea typeface="DFKai-SB" panose="03000509000000000000" pitchFamily="65" charset="-120"/>
                <a:cs typeface="Times New Roman" panose="02020603050405020304" pitchFamily="18" charset="0"/>
              </a:rPr>
              <a:t>。</a:t>
            </a:r>
            <a:endParaRPr lang="en-MY" sz="32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5896521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751" y="624728"/>
            <a:ext cx="7426815" cy="5570112"/>
          </a:xfrm>
          <a:prstGeom prst="rect">
            <a:avLst/>
          </a:prstGeom>
        </p:spPr>
      </p:pic>
      <p:sp>
        <p:nvSpPr>
          <p:cNvPr id="3" name="Rectangle 2"/>
          <p:cNvSpPr/>
          <p:nvPr/>
        </p:nvSpPr>
        <p:spPr>
          <a:xfrm>
            <a:off x="7800304" y="2440288"/>
            <a:ext cx="4391696" cy="1938992"/>
          </a:xfrm>
          <a:prstGeom prst="rect">
            <a:avLst/>
          </a:prstGeom>
        </p:spPr>
        <p:txBody>
          <a:bodyPr wrap="square">
            <a:spAutoFit/>
          </a:bodyPr>
          <a:lstStyle/>
          <a:p>
            <a:r>
              <a:rPr lang="zh-CN" altLang="en-US" sz="3000" kern="100" dirty="0">
                <a:latin typeface="DFKai-SB" panose="03000509000000000000" pitchFamily="65" charset="-120"/>
                <a:ea typeface="DFKai-SB" panose="03000509000000000000" pitchFamily="65" charset="-120"/>
                <a:cs typeface="Times New Roman" panose="02020603050405020304" pitchFamily="18" charset="0"/>
              </a:rPr>
              <a:t>（四）工</a:t>
            </a:r>
            <a:r>
              <a:rPr lang="zh-CN" altLang="en-US" sz="3000" kern="100" dirty="0" smtClean="0">
                <a:latin typeface="DFKai-SB" panose="03000509000000000000" pitchFamily="65" charset="-120"/>
                <a:ea typeface="DFKai-SB" panose="03000509000000000000" pitchFamily="65" charset="-120"/>
                <a:cs typeface="Times New Roman" panose="02020603050405020304" pitchFamily="18" charset="0"/>
              </a:rPr>
              <a:t>廠</a:t>
            </a:r>
            <a:endParaRPr lang="en-US" altLang="zh-CN" sz="3000" dirty="0" smtClean="0">
              <a:latin typeface="DFKai-SB" panose="03000509000000000000" pitchFamily="65" charset="-120"/>
              <a:ea typeface="DFKai-SB" panose="03000509000000000000" pitchFamily="65" charset="-120"/>
            </a:endParaRPr>
          </a:p>
          <a:p>
            <a:r>
              <a:rPr lang="zh-CN" altLang="en-US" sz="3000" dirty="0" smtClean="0">
                <a:latin typeface="DFKai-SB" panose="03000509000000000000" pitchFamily="65" charset="-120"/>
                <a:ea typeface="DFKai-SB" panose="03000509000000000000" pitchFamily="65" charset="-120"/>
              </a:rPr>
              <a:t>地點：南台校門周圍工廠</a:t>
            </a:r>
            <a:r>
              <a:rPr lang="en-US" altLang="zh-CN" sz="3000" dirty="0" smtClean="0">
                <a:latin typeface="DFKai-SB" panose="03000509000000000000" pitchFamily="65" charset="-120"/>
                <a:ea typeface="DFKai-SB" panose="03000509000000000000" pitchFamily="65" charset="-120"/>
              </a:rPr>
              <a:t/>
            </a:r>
            <a:br>
              <a:rPr lang="en-US" altLang="zh-CN" sz="3000" dirty="0" smtClean="0">
                <a:latin typeface="DFKai-SB" panose="03000509000000000000" pitchFamily="65" charset="-120"/>
                <a:ea typeface="DFKai-SB" panose="03000509000000000000" pitchFamily="65" charset="-120"/>
              </a:rPr>
            </a:br>
            <a:r>
              <a:rPr lang="zh-CN" altLang="en-US" sz="3000" dirty="0" smtClean="0">
                <a:latin typeface="DFKai-SB" panose="03000509000000000000" pitchFamily="65" charset="-120"/>
                <a:ea typeface="DFKai-SB" panose="03000509000000000000" pitchFamily="65" charset="-120"/>
              </a:rPr>
              <a:t>影響：透過煙囪排放的廢氣影響空氣品質</a:t>
            </a:r>
            <a:endParaRPr lang="en-MY" sz="3000" dirty="0"/>
          </a:p>
        </p:txBody>
      </p:sp>
    </p:spTree>
    <p:extLst>
      <p:ext uri="{BB962C8B-B14F-4D97-AF65-F5344CB8AC3E}">
        <p14:creationId xmlns:p14="http://schemas.microsoft.com/office/powerpoint/2010/main" val="10227475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1758" y="142137"/>
            <a:ext cx="7398913" cy="5549185"/>
          </a:xfrm>
          <a:prstGeom prst="rect">
            <a:avLst/>
          </a:prstGeom>
        </p:spPr>
      </p:pic>
      <p:sp>
        <p:nvSpPr>
          <p:cNvPr id="3" name="Rectangle 2"/>
          <p:cNvSpPr/>
          <p:nvPr/>
        </p:nvSpPr>
        <p:spPr>
          <a:xfrm>
            <a:off x="1609858" y="5807232"/>
            <a:ext cx="9362941" cy="954107"/>
          </a:xfrm>
          <a:prstGeom prst="rect">
            <a:avLst/>
          </a:prstGeom>
        </p:spPr>
        <p:txBody>
          <a:bodyPr wrap="square">
            <a:spAutoFit/>
          </a:bodyPr>
          <a:lstStyle/>
          <a:p>
            <a:r>
              <a:rPr lang="zh-CN" altLang="en-US" sz="2800" dirty="0" smtClean="0">
                <a:latin typeface="DFKai-SB" panose="03000509000000000000" pitchFamily="65" charset="-120"/>
                <a:ea typeface="DFKai-SB" panose="03000509000000000000" pitchFamily="65" charset="-120"/>
              </a:rPr>
              <a:t>廢鐵回收廠外部放置許多廢棄物，其中含有一些鐵削會發散出來影響空氣品質，加工的廢氣也直接曝露在空氣中。</a:t>
            </a:r>
            <a:endParaRPr lang="en-MY" sz="2800" dirty="0"/>
          </a:p>
        </p:txBody>
      </p:sp>
    </p:spTree>
    <p:extLst>
      <p:ext uri="{BB962C8B-B14F-4D97-AF65-F5344CB8AC3E}">
        <p14:creationId xmlns:p14="http://schemas.microsoft.com/office/powerpoint/2010/main" val="36971271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6907" y="270566"/>
            <a:ext cx="4847019" cy="6462692"/>
          </a:xfrm>
          <a:prstGeom prst="rect">
            <a:avLst/>
          </a:prstGeom>
        </p:spPr>
      </p:pic>
      <p:sp>
        <p:nvSpPr>
          <p:cNvPr id="3" name="Rectangle 2"/>
          <p:cNvSpPr/>
          <p:nvPr/>
        </p:nvSpPr>
        <p:spPr>
          <a:xfrm>
            <a:off x="6631215" y="2532417"/>
            <a:ext cx="4964439" cy="1938992"/>
          </a:xfrm>
          <a:prstGeom prst="rect">
            <a:avLst/>
          </a:prstGeom>
        </p:spPr>
        <p:txBody>
          <a:bodyPr wrap="square">
            <a:spAutoFit/>
          </a:bodyPr>
          <a:lstStyle/>
          <a:p>
            <a:r>
              <a:rPr lang="zh-CN" altLang="en-US" sz="4000" dirty="0" smtClean="0">
                <a:latin typeface="DFKai-SB" panose="03000509000000000000" pitchFamily="65" charset="-120"/>
                <a:ea typeface="DFKai-SB" panose="03000509000000000000" pitchFamily="65" charset="-120"/>
              </a:rPr>
              <a:t>少許的工廠還會直接將污水排到附近的溝渠內。</a:t>
            </a:r>
            <a:endParaRPr lang="en-MY" sz="4000" dirty="0"/>
          </a:p>
        </p:txBody>
      </p:sp>
    </p:spTree>
    <p:extLst>
      <p:ext uri="{BB962C8B-B14F-4D97-AF65-F5344CB8AC3E}">
        <p14:creationId xmlns:p14="http://schemas.microsoft.com/office/powerpoint/2010/main" val="10869236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1501" y="430916"/>
            <a:ext cx="10442713" cy="6001643"/>
          </a:xfrm>
          <a:prstGeom prst="rect">
            <a:avLst/>
          </a:prstGeom>
        </p:spPr>
        <p:txBody>
          <a:bodyPr wrap="square">
            <a:spAutoFit/>
          </a:bodyPr>
          <a:lstStyle/>
          <a:p>
            <a:pPr>
              <a:lnSpc>
                <a:spcPct val="150000"/>
              </a:lnSpc>
            </a:pPr>
            <a:r>
              <a:rPr lang="zh-CN" altLang="en-US" sz="3200" dirty="0" smtClean="0">
                <a:solidFill>
                  <a:srgbClr val="FF0000"/>
                </a:solidFill>
                <a:latin typeface="DFKai-SB" panose="03000509000000000000" pitchFamily="65" charset="-120"/>
                <a:ea typeface="DFKai-SB" panose="03000509000000000000" pitchFamily="65" charset="-120"/>
              </a:rPr>
              <a:t> 工廠可造成影響：</a:t>
            </a:r>
            <a:endParaRPr lang="en-US" altLang="zh-CN" sz="3200" dirty="0" smtClean="0">
              <a:solidFill>
                <a:srgbClr val="FF0000"/>
              </a:solidFill>
              <a:latin typeface="DFKai-SB" panose="03000509000000000000" pitchFamily="65" charset="-120"/>
              <a:ea typeface="DFKai-SB" panose="03000509000000000000" pitchFamily="65" charset="-120"/>
            </a:endParaRPr>
          </a:p>
          <a:p>
            <a:pPr>
              <a:lnSpc>
                <a:spcPct val="150000"/>
              </a:lnSpc>
            </a:pPr>
            <a:r>
              <a:rPr lang="zh-TW" altLang="en-US" sz="2800" b="0" i="0" dirty="0" smtClean="0">
                <a:effectLst/>
                <a:latin typeface="DFKai-SB" panose="03000509000000000000" pitchFamily="65" charset="-120"/>
                <a:ea typeface="DFKai-SB" panose="03000509000000000000" pitchFamily="65" charset="-120"/>
              </a:rPr>
              <a:t>工廠（塑膠、煉爐、精密機械）排放出硫氧化物、氮氧化物和懸浮微粒以及其他空氣汙染源，排放到大氣中後產生化學反應，對人體呼吸器官功能失效，長期影響可能產生慢性病變；對氣候造成酸雨；對生活品質能見度降低、臭味造成不適感及心理作用，噪音汙染，干擾居民的生活品質及學生的學習環境，排放的廢水，造成水汙染，低濃度的汞，逐漸在水蟲體內累積，魚吃水蟲，人吃魚，慢慢在體內累積一定程度，人就會慢慢開始發病；以及在工廠附近所架設的高壓電，存在著罹癌風險的機率。</a:t>
            </a:r>
            <a:endParaRPr lang="en-MY" sz="28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6944691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688" y="1428413"/>
            <a:ext cx="7366119" cy="3785652"/>
          </a:xfrm>
          <a:prstGeom prst="rect">
            <a:avLst/>
          </a:prstGeom>
        </p:spPr>
        <p:txBody>
          <a:bodyPr wrap="none">
            <a:spAutoFit/>
          </a:bodyPr>
          <a:lstStyle/>
          <a:p>
            <a:pPr algn="ctr">
              <a:spcAft>
                <a:spcPts val="0"/>
              </a:spcAft>
            </a:pPr>
            <a:r>
              <a:rPr lang="zh-CN" altLang="en-US" sz="8000" kern="100" dirty="0" smtClean="0">
                <a:latin typeface="DFKai-SB" panose="03000509000000000000" pitchFamily="65" charset="-120"/>
                <a:ea typeface="DFKai-SB" panose="03000509000000000000" pitchFamily="65" charset="-120"/>
                <a:cs typeface="Times New Roman" panose="02020603050405020304" pitchFamily="18" charset="0"/>
              </a:rPr>
              <a:t>第三章</a:t>
            </a:r>
            <a:endParaRPr lang="en-US" altLang="zh-CN" sz="8000" kern="100" dirty="0" smtClean="0">
              <a:latin typeface="DFKai-SB" panose="03000509000000000000" pitchFamily="65" charset="-120"/>
              <a:ea typeface="DFKai-SB" panose="03000509000000000000" pitchFamily="65" charset="-120"/>
              <a:cs typeface="Times New Roman" panose="02020603050405020304" pitchFamily="18" charset="0"/>
            </a:endParaRPr>
          </a:p>
          <a:p>
            <a:pPr algn="ctr">
              <a:spcAft>
                <a:spcPts val="0"/>
              </a:spcAft>
            </a:pPr>
            <a:r>
              <a:rPr lang="zh-CN" altLang="en-US" sz="8000" kern="100" dirty="0" smtClean="0">
                <a:latin typeface="DFKai-SB" panose="03000509000000000000" pitchFamily="65" charset="-120"/>
                <a:ea typeface="DFKai-SB" panose="03000509000000000000" pitchFamily="65" charset="-120"/>
                <a:cs typeface="Times New Roman" panose="02020603050405020304" pitchFamily="18" charset="0"/>
              </a:rPr>
              <a:t>距離南臺較遠的</a:t>
            </a:r>
            <a:endParaRPr lang="en-US" altLang="zh-CN" sz="8000" kern="100" dirty="0" smtClean="0">
              <a:latin typeface="DFKai-SB" panose="03000509000000000000" pitchFamily="65" charset="-120"/>
              <a:ea typeface="DFKai-SB" panose="03000509000000000000" pitchFamily="65" charset="-120"/>
              <a:cs typeface="Times New Roman" panose="02020603050405020304" pitchFamily="18" charset="0"/>
            </a:endParaRPr>
          </a:p>
          <a:p>
            <a:pPr algn="ctr">
              <a:spcAft>
                <a:spcPts val="0"/>
              </a:spcAft>
            </a:pPr>
            <a:r>
              <a:rPr lang="zh-CN" altLang="en-US" sz="8000" kern="100" dirty="0" smtClean="0">
                <a:latin typeface="DFKai-SB" panose="03000509000000000000" pitchFamily="65" charset="-120"/>
                <a:ea typeface="DFKai-SB" panose="03000509000000000000" pitchFamily="65" charset="-120"/>
                <a:cs typeface="Times New Roman" panose="02020603050405020304" pitchFamily="18" charset="0"/>
              </a:rPr>
              <a:t>可能性污染源</a:t>
            </a:r>
            <a:endParaRPr lang="en-MY" sz="8000" kern="100" dirty="0">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2447541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圖片 1" descr="http://www.ykang.com.tw/images/p3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7029" y="1275680"/>
            <a:ext cx="8089659" cy="532205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4"/>
          <p:cNvSpPr>
            <a:spLocks noChangeArrowheads="1"/>
          </p:cNvSpPr>
          <p:nvPr/>
        </p:nvSpPr>
        <p:spPr bwMode="auto">
          <a:xfrm>
            <a:off x="2137029" y="157032"/>
            <a:ext cx="676227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tabLst/>
            </a:pPr>
            <a:r>
              <a:rPr kumimoji="0" lang="zh-CN" altLang="en-US"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（一）</a:t>
            </a:r>
            <a:r>
              <a:rPr kumimoji="0" lang="zh-TW" altLang="en-US"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台南市永康垃圾資源回收</a:t>
            </a:r>
            <a:r>
              <a:rPr kumimoji="0" lang="en-US" altLang="zh-TW"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a:t>
            </a:r>
            <a:r>
              <a:rPr kumimoji="0" lang="zh-TW" altLang="en-US"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焚化</a:t>
            </a:r>
            <a:r>
              <a:rPr kumimoji="0" lang="en-US" altLang="zh-TW"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a:t>
            </a:r>
            <a:r>
              <a:rPr kumimoji="0" lang="zh-TW" altLang="en-US"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場</a:t>
            </a:r>
            <a:endParaRPr kumimoji="0" lang="zh-TW" altLang="en-US"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 焚化爐數量：</a:t>
            </a:r>
            <a:r>
              <a:rPr kumimoji="0" lang="en-US" altLang="zh-TW"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2</a:t>
            </a:r>
            <a:r>
              <a:rPr kumimoji="0" lang="zh-CN" altLang="en-US"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組</a:t>
            </a:r>
            <a:endParaRPr kumimoji="0" lang="en-US" altLang="zh-TW" sz="2800" b="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endParaRPr>
          </a:p>
        </p:txBody>
      </p:sp>
      <p:sp>
        <p:nvSpPr>
          <p:cNvPr id="3" name="Rectangle 5"/>
          <p:cNvSpPr>
            <a:spLocks noChangeArrowheads="1"/>
          </p:cNvSpPr>
          <p:nvPr/>
        </p:nvSpPr>
        <p:spPr bwMode="auto">
          <a:xfrm>
            <a:off x="811370" y="76193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
        <p:nvSpPr>
          <p:cNvPr id="4" name="Rectangle 6"/>
          <p:cNvSpPr>
            <a:spLocks noChangeArrowheads="1"/>
          </p:cNvSpPr>
          <p:nvPr/>
        </p:nvSpPr>
        <p:spPr bwMode="auto">
          <a:xfrm>
            <a:off x="811370" y="76193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
        <p:nvSpPr>
          <p:cNvPr id="5" name="Rectangle 7"/>
          <p:cNvSpPr>
            <a:spLocks noChangeArrowheads="1"/>
          </p:cNvSpPr>
          <p:nvPr/>
        </p:nvSpPr>
        <p:spPr bwMode="auto">
          <a:xfrm>
            <a:off x="811370" y="99053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Tree>
    <p:extLst>
      <p:ext uri="{BB962C8B-B14F-4D97-AF65-F5344CB8AC3E}">
        <p14:creationId xmlns:p14="http://schemas.microsoft.com/office/powerpoint/2010/main" val="24855658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4" descr="地理位置圖"/>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7261" y="178126"/>
            <a:ext cx="7581140" cy="55814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584771" y="6000414"/>
            <a:ext cx="7366119" cy="584775"/>
          </a:xfrm>
          <a:prstGeom prst="rect">
            <a:avLst/>
          </a:prstGeom>
        </p:spPr>
        <p:txBody>
          <a:bodyPr wrap="none">
            <a:spAutoFit/>
          </a:bodyPr>
          <a:lstStyle/>
          <a:p>
            <a:pPr lvl="0" eaLnBrk="0" fontAlgn="base" hangingPunct="0">
              <a:spcBef>
                <a:spcPct val="0"/>
              </a:spcBef>
              <a:spcAft>
                <a:spcPct val="0"/>
              </a:spcAft>
            </a:pPr>
            <a:r>
              <a:rPr lang="zh-TW" altLang="en-US" sz="3200" dirty="0">
                <a:latin typeface="DFKai-SB" panose="03000509000000000000" pitchFamily="65" charset="-120"/>
                <a:ea typeface="DFKai-SB" panose="03000509000000000000" pitchFamily="65" charset="-120"/>
                <a:cs typeface="Times New Roman" panose="02020603050405020304" pitchFamily="18" charset="0"/>
              </a:rPr>
              <a:t>廠區位置：臺南市永康區王行東路</a:t>
            </a:r>
            <a:r>
              <a:rPr lang="en-US" altLang="zh-TW" sz="3200" dirty="0">
                <a:latin typeface="DFKai-SB" panose="03000509000000000000" pitchFamily="65" charset="-120"/>
                <a:ea typeface="DFKai-SB" panose="03000509000000000000" pitchFamily="65" charset="-120"/>
                <a:cs typeface="Times New Roman" panose="02020603050405020304" pitchFamily="18" charset="0"/>
              </a:rPr>
              <a:t>166</a:t>
            </a:r>
            <a:r>
              <a:rPr lang="zh-TW" altLang="en-US" sz="3200" dirty="0">
                <a:latin typeface="DFKai-SB" panose="03000509000000000000" pitchFamily="65" charset="-120"/>
                <a:ea typeface="DFKai-SB" panose="03000509000000000000" pitchFamily="65" charset="-120"/>
                <a:cs typeface="Times New Roman" panose="02020603050405020304" pitchFamily="18" charset="0"/>
              </a:rPr>
              <a:t>號</a:t>
            </a:r>
            <a:endParaRPr lang="zh-TW" altLang="en-US" sz="32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41842955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2399371_1021565517866552_1134100204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4938" y="139432"/>
            <a:ext cx="7874828" cy="589569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143359" y="6035131"/>
            <a:ext cx="3877985" cy="584775"/>
          </a:xfrm>
          <a:prstGeom prst="rect">
            <a:avLst/>
          </a:prstGeom>
        </p:spPr>
        <p:txBody>
          <a:bodyPr wrap="none">
            <a:spAutoFit/>
          </a:bodyPr>
          <a:lstStyle/>
          <a:p>
            <a:pPr lvl="0" eaLnBrk="0" fontAlgn="base" hangingPunct="0">
              <a:spcBef>
                <a:spcPct val="0"/>
              </a:spcBef>
              <a:spcAft>
                <a:spcPct val="0"/>
              </a:spcAft>
            </a:pPr>
            <a:r>
              <a:rPr lang="zh-CN" altLang="en-US" sz="3200" dirty="0" smtClean="0">
                <a:latin typeface="DFKai-SB" panose="03000509000000000000" pitchFamily="65" charset="-120"/>
                <a:ea typeface="DFKai-SB" panose="03000509000000000000" pitchFamily="65" charset="-120"/>
                <a:cs typeface="Times New Roman" panose="02020603050405020304" pitchFamily="18" charset="0"/>
              </a:rPr>
              <a:t>與校園的相對位置圖</a:t>
            </a:r>
            <a:endParaRPr lang="zh-TW" altLang="en-US" sz="32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5010078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0316" y="2024011"/>
            <a:ext cx="8435661" cy="2554545"/>
          </a:xfrm>
          <a:prstGeom prst="rect">
            <a:avLst/>
          </a:prstGeom>
        </p:spPr>
        <p:txBody>
          <a:bodyPr wrap="square">
            <a:spAutoFit/>
          </a:bodyPr>
          <a:lstStyle/>
          <a:p>
            <a:pPr algn="ctr"/>
            <a:r>
              <a:rPr lang="zh-CN" altLang="en-US" sz="8000" dirty="0" smtClean="0">
                <a:latin typeface="DFKai-SB" panose="03000509000000000000" pitchFamily="65" charset="-120"/>
                <a:ea typeface="DFKai-SB" panose="03000509000000000000" pitchFamily="65" charset="-120"/>
              </a:rPr>
              <a:t>第一章</a:t>
            </a:r>
            <a:endParaRPr lang="en-US" altLang="zh-CN" sz="8000" dirty="0" smtClean="0">
              <a:latin typeface="DFKai-SB" panose="03000509000000000000" pitchFamily="65" charset="-120"/>
              <a:ea typeface="DFKai-SB" panose="03000509000000000000" pitchFamily="65" charset="-120"/>
            </a:endParaRPr>
          </a:p>
          <a:p>
            <a:pPr algn="ctr"/>
            <a:r>
              <a:rPr lang="zh-CN" altLang="en-US" sz="8000" dirty="0" smtClean="0">
                <a:latin typeface="DFKai-SB" panose="03000509000000000000" pitchFamily="65" charset="-120"/>
                <a:ea typeface="DFKai-SB" panose="03000509000000000000" pitchFamily="65" charset="-120"/>
              </a:rPr>
              <a:t>校園內部污染源</a:t>
            </a:r>
            <a:endParaRPr lang="en-MY" sz="80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451981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圖片 10" descr="城西焚化爐"/>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122" y="1044348"/>
            <a:ext cx="7538276" cy="566044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4"/>
          <p:cNvSpPr>
            <a:spLocks noChangeArrowheads="1"/>
          </p:cNvSpPr>
          <p:nvPr/>
        </p:nvSpPr>
        <p:spPr bwMode="auto">
          <a:xfrm>
            <a:off x="2095122" y="90241"/>
            <a:ext cx="597794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zh-CN" altLang="en-US" sz="2800" dirty="0" smtClean="0">
                <a:latin typeface="DFKai-SB" panose="03000509000000000000" pitchFamily="65" charset="-120"/>
                <a:ea typeface="DFKai-SB" panose="03000509000000000000" pitchFamily="65" charset="-120"/>
                <a:cs typeface="Times New Roman" panose="02020603050405020304" pitchFamily="18" charset="0"/>
              </a:rPr>
              <a:t>（二）</a:t>
            </a:r>
            <a:r>
              <a:rPr kumimoji="0" lang="zh-TW" altLang="en-US" sz="28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Arial" panose="020B0604020202020204" pitchFamily="34" charset="0"/>
              </a:rPr>
              <a:t>臺南市城西垃圾焚化廠</a:t>
            </a:r>
            <a:endParaRPr kumimoji="0" lang="en-US" altLang="zh-TW" sz="28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Arial" panose="020B0604020202020204" pitchFamily="34" charset="0"/>
            </a:endParaRPr>
          </a:p>
          <a:p>
            <a:pPr lvl="0" eaLnBrk="0" fontAlgn="base" hangingPunct="0">
              <a:spcBef>
                <a:spcPct val="0"/>
              </a:spcBef>
              <a:spcAft>
                <a:spcPct val="0"/>
              </a:spcAft>
            </a:pPr>
            <a:r>
              <a:rPr lang="zh-TW" altLang="en-US" sz="2800" dirty="0" smtClean="0">
                <a:latin typeface="DFKai-SB" panose="03000509000000000000" pitchFamily="65" charset="-120"/>
                <a:ea typeface="DFKai-SB" panose="03000509000000000000" pitchFamily="65" charset="-120"/>
                <a:cs typeface="Times New Roman" panose="02020603050405020304" pitchFamily="18" charset="0"/>
              </a:rPr>
              <a:t> 焚</a:t>
            </a:r>
            <a:r>
              <a:rPr lang="zh-TW" altLang="en-US" sz="2800" dirty="0">
                <a:latin typeface="DFKai-SB" panose="03000509000000000000" pitchFamily="65" charset="-120"/>
                <a:ea typeface="DFKai-SB" panose="03000509000000000000" pitchFamily="65" charset="-120"/>
                <a:cs typeface="Times New Roman" panose="02020603050405020304" pitchFamily="18" charset="0"/>
              </a:rPr>
              <a:t>化爐數量：</a:t>
            </a:r>
            <a:r>
              <a:rPr lang="en-US" altLang="zh-TW" sz="2800" dirty="0">
                <a:latin typeface="DFKai-SB" panose="03000509000000000000" pitchFamily="65" charset="-120"/>
                <a:ea typeface="DFKai-SB" panose="03000509000000000000" pitchFamily="65" charset="-120"/>
                <a:cs typeface="Times New Roman" panose="02020603050405020304" pitchFamily="18" charset="0"/>
              </a:rPr>
              <a:t>2</a:t>
            </a:r>
            <a:r>
              <a:rPr lang="zh-CN" altLang="en-US" sz="2800" dirty="0">
                <a:latin typeface="DFKai-SB" panose="03000509000000000000" pitchFamily="65" charset="-120"/>
                <a:ea typeface="DFKai-SB" panose="03000509000000000000" pitchFamily="65" charset="-120"/>
                <a:cs typeface="Times New Roman" panose="02020603050405020304" pitchFamily="18" charset="0"/>
              </a:rPr>
              <a:t>組</a:t>
            </a:r>
            <a:endParaRPr kumimoji="0" lang="zh-TW" altLang="en-US" sz="28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endParaRPr>
          </a:p>
        </p:txBody>
      </p:sp>
      <p:sp>
        <p:nvSpPr>
          <p:cNvPr id="4" name="Rectangle 6"/>
          <p:cNvSpPr>
            <a:spLocks noChangeArrowheads="1"/>
          </p:cNvSpPr>
          <p:nvPr/>
        </p:nvSpPr>
        <p:spPr bwMode="auto">
          <a:xfrm>
            <a:off x="152401" y="424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
        <p:nvSpPr>
          <p:cNvPr id="5" name="Rectangle 7"/>
          <p:cNvSpPr>
            <a:spLocks noChangeArrowheads="1"/>
          </p:cNvSpPr>
          <p:nvPr/>
        </p:nvSpPr>
        <p:spPr bwMode="auto">
          <a:xfrm>
            <a:off x="152401" y="424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Tree>
    <p:extLst>
      <p:ext uri="{BB962C8B-B14F-4D97-AF65-F5344CB8AC3E}">
        <p14:creationId xmlns:p14="http://schemas.microsoft.com/office/powerpoint/2010/main" val="39316763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7" descr="位置簡圖:沿臺17省道（濱海公路）約166公里處，土城消防隊交叉口轉&lt;br /&gt;            安清路(專用道)行駛約6公里即可達台南市垃圾焚化廠"/>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5312" y="42014"/>
            <a:ext cx="5907021" cy="613372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737387" y="6175735"/>
            <a:ext cx="8622873" cy="523220"/>
          </a:xfrm>
          <a:prstGeom prst="rect">
            <a:avLst/>
          </a:prstGeom>
        </p:spPr>
        <p:txBody>
          <a:bodyPr wrap="none">
            <a:spAutoFit/>
          </a:bodyPr>
          <a:lstStyle/>
          <a:p>
            <a:pPr lvl="0" algn="ctr" eaLnBrk="0" fontAlgn="base" hangingPunct="0">
              <a:spcBef>
                <a:spcPct val="0"/>
              </a:spcBef>
              <a:spcAft>
                <a:spcPct val="0"/>
              </a:spcAft>
            </a:pPr>
            <a:r>
              <a:rPr lang="zh-TW" altLang="en-US" sz="2800" dirty="0">
                <a:solidFill>
                  <a:srgbClr val="262728"/>
                </a:solidFill>
                <a:latin typeface="DFKai-SB" panose="03000509000000000000" pitchFamily="65" charset="-120"/>
                <a:ea typeface="DFKai-SB" panose="03000509000000000000" pitchFamily="65" charset="-120"/>
                <a:cs typeface="Arial" panose="020B0604020202020204" pitchFamily="34" charset="0"/>
              </a:rPr>
              <a:t>廠區</a:t>
            </a:r>
            <a:r>
              <a:rPr lang="zh-CN" altLang="en-US" sz="2800" dirty="0">
                <a:solidFill>
                  <a:srgbClr val="262728"/>
                </a:solidFill>
                <a:latin typeface="DFKai-SB" panose="03000509000000000000" pitchFamily="65" charset="-120"/>
                <a:ea typeface="DFKai-SB" panose="03000509000000000000" pitchFamily="65" charset="-120"/>
                <a:cs typeface="Arial" panose="020B0604020202020204" pitchFamily="34" charset="0"/>
              </a:rPr>
              <a:t>位置</a:t>
            </a:r>
            <a:r>
              <a:rPr lang="zh-TW" altLang="en-US" sz="2800" dirty="0">
                <a:solidFill>
                  <a:srgbClr val="262728"/>
                </a:solidFill>
                <a:latin typeface="DFKai-SB" panose="03000509000000000000" pitchFamily="65" charset="-120"/>
                <a:ea typeface="DFKai-SB" panose="03000509000000000000" pitchFamily="65" charset="-120"/>
                <a:cs typeface="Arial" panose="020B0604020202020204" pitchFamily="34" charset="0"/>
              </a:rPr>
              <a:t>：臺南市安南區城西街</a:t>
            </a:r>
            <a:r>
              <a:rPr lang="en-US" altLang="zh-TW" sz="2800" dirty="0">
                <a:solidFill>
                  <a:srgbClr val="262728"/>
                </a:solidFill>
                <a:latin typeface="DFKai-SB" panose="03000509000000000000" pitchFamily="65" charset="-120"/>
                <a:ea typeface="DFKai-SB" panose="03000509000000000000" pitchFamily="65" charset="-120"/>
                <a:cs typeface="Arial" panose="020B0604020202020204" pitchFamily="34" charset="0"/>
              </a:rPr>
              <a:t>3</a:t>
            </a:r>
            <a:r>
              <a:rPr lang="zh-TW" altLang="en-US" sz="2800" dirty="0">
                <a:solidFill>
                  <a:srgbClr val="262728"/>
                </a:solidFill>
                <a:latin typeface="DFKai-SB" panose="03000509000000000000" pitchFamily="65" charset="-120"/>
                <a:ea typeface="DFKai-SB" panose="03000509000000000000" pitchFamily="65" charset="-120"/>
                <a:cs typeface="Arial" panose="020B0604020202020204" pitchFamily="34" charset="0"/>
              </a:rPr>
              <a:t>段</a:t>
            </a:r>
            <a:r>
              <a:rPr lang="en-US" altLang="zh-TW" sz="2800" dirty="0">
                <a:solidFill>
                  <a:srgbClr val="262728"/>
                </a:solidFill>
                <a:latin typeface="DFKai-SB" panose="03000509000000000000" pitchFamily="65" charset="-120"/>
                <a:ea typeface="DFKai-SB" panose="03000509000000000000" pitchFamily="65" charset="-120"/>
                <a:cs typeface="Arial" panose="020B0604020202020204" pitchFamily="34" charset="0"/>
              </a:rPr>
              <a:t>1105</a:t>
            </a:r>
            <a:r>
              <a:rPr lang="zh-TW" altLang="en-US" sz="2800" dirty="0">
                <a:solidFill>
                  <a:srgbClr val="262728"/>
                </a:solidFill>
                <a:latin typeface="DFKai-SB" panose="03000509000000000000" pitchFamily="65" charset="-120"/>
                <a:ea typeface="DFKai-SB" panose="03000509000000000000" pitchFamily="65" charset="-120"/>
                <a:cs typeface="Arial" panose="020B0604020202020204" pitchFamily="34" charset="0"/>
              </a:rPr>
              <a:t>巷</a:t>
            </a:r>
            <a:r>
              <a:rPr lang="en-US" altLang="zh-TW" sz="2800" dirty="0">
                <a:solidFill>
                  <a:srgbClr val="262728"/>
                </a:solidFill>
                <a:latin typeface="DFKai-SB" panose="03000509000000000000" pitchFamily="65" charset="-120"/>
                <a:ea typeface="DFKai-SB" panose="03000509000000000000" pitchFamily="65" charset="-120"/>
                <a:cs typeface="Arial" panose="020B0604020202020204" pitchFamily="34" charset="0"/>
              </a:rPr>
              <a:t>121</a:t>
            </a:r>
            <a:r>
              <a:rPr lang="zh-TW" altLang="en-US" sz="2800" dirty="0">
                <a:solidFill>
                  <a:srgbClr val="262728"/>
                </a:solidFill>
                <a:latin typeface="DFKai-SB" panose="03000509000000000000" pitchFamily="65" charset="-120"/>
                <a:ea typeface="DFKai-SB" panose="03000509000000000000" pitchFamily="65" charset="-120"/>
                <a:cs typeface="Arial" panose="020B0604020202020204" pitchFamily="34" charset="0"/>
              </a:rPr>
              <a:t>弄</a:t>
            </a:r>
            <a:r>
              <a:rPr lang="en-US" altLang="zh-TW" sz="2800" dirty="0">
                <a:solidFill>
                  <a:srgbClr val="262728"/>
                </a:solidFill>
                <a:latin typeface="DFKai-SB" panose="03000509000000000000" pitchFamily="65" charset="-120"/>
                <a:ea typeface="DFKai-SB" panose="03000509000000000000" pitchFamily="65" charset="-120"/>
                <a:cs typeface="Arial" panose="020B0604020202020204" pitchFamily="34" charset="0"/>
              </a:rPr>
              <a:t>150</a:t>
            </a:r>
            <a:r>
              <a:rPr lang="zh-TW" altLang="en-US" sz="2800" dirty="0">
                <a:solidFill>
                  <a:srgbClr val="262728"/>
                </a:solidFill>
                <a:latin typeface="DFKai-SB" panose="03000509000000000000" pitchFamily="65" charset="-120"/>
                <a:ea typeface="DFKai-SB" panose="03000509000000000000" pitchFamily="65" charset="-120"/>
                <a:cs typeface="Arial" panose="020B0604020202020204" pitchFamily="34" charset="0"/>
              </a:rPr>
              <a:t>號</a:t>
            </a:r>
            <a:endParaRPr lang="zh-TW" altLang="en-US" sz="24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3579466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2" descr="12404148_1021565507866553_495956663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9871" y="102384"/>
            <a:ext cx="7938872" cy="593780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080314" y="6131559"/>
            <a:ext cx="3877985" cy="584775"/>
          </a:xfrm>
          <a:prstGeom prst="rect">
            <a:avLst/>
          </a:prstGeom>
        </p:spPr>
        <p:txBody>
          <a:bodyPr wrap="none">
            <a:spAutoFit/>
          </a:bodyPr>
          <a:lstStyle/>
          <a:p>
            <a:pPr lvl="0" eaLnBrk="0" fontAlgn="base" hangingPunct="0">
              <a:spcBef>
                <a:spcPct val="0"/>
              </a:spcBef>
              <a:spcAft>
                <a:spcPct val="0"/>
              </a:spcAft>
            </a:pPr>
            <a:r>
              <a:rPr lang="zh-CN" altLang="en-US" sz="3200" dirty="0">
                <a:latin typeface="DFKai-SB" panose="03000509000000000000" pitchFamily="65" charset="-120"/>
                <a:ea typeface="DFKai-SB" panose="03000509000000000000" pitchFamily="65" charset="-120"/>
                <a:cs typeface="Times New Roman" panose="02020603050405020304" pitchFamily="18" charset="0"/>
              </a:rPr>
              <a:t>與校園的相對位置圖</a:t>
            </a:r>
            <a:endParaRPr lang="zh-TW" altLang="en-US" sz="32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7422204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2884" y="884785"/>
            <a:ext cx="10586435" cy="4801314"/>
          </a:xfrm>
          <a:prstGeom prst="rect">
            <a:avLst/>
          </a:prstGeom>
        </p:spPr>
        <p:txBody>
          <a:bodyPr wrap="square">
            <a:spAutoFit/>
          </a:bodyPr>
          <a:lstStyle/>
          <a:p>
            <a:pPr>
              <a:lnSpc>
                <a:spcPct val="150000"/>
              </a:lnSpc>
              <a:spcAft>
                <a:spcPts val="0"/>
              </a:spcAft>
            </a:pPr>
            <a:r>
              <a:rPr lang="zh-TW" altLang="en-US" sz="4400" b="1"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焚化</a:t>
            </a:r>
            <a:r>
              <a:rPr lang="zh-TW" altLang="en-US" sz="4400" b="1"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爐</a:t>
            </a:r>
            <a:r>
              <a:rPr lang="zh-TW" altLang="en-US" sz="4400" b="1" kern="100" dirty="0" smtClean="0">
                <a:solidFill>
                  <a:srgbClr val="FF0000"/>
                </a:solidFill>
                <a:latin typeface="DFKai-SB" panose="03000509000000000000" pitchFamily="65" charset="-120"/>
                <a:ea typeface="DFKai-SB" panose="03000509000000000000" pitchFamily="65" charset="-120"/>
                <a:cs typeface="Helvetica" panose="020B0604020202020204" pitchFamily="34" charset="0"/>
              </a:rPr>
              <a:t>對</a:t>
            </a:r>
            <a:r>
              <a:rPr lang="zh-TW" altLang="en-US" sz="4400" b="1" kern="100" dirty="0">
                <a:solidFill>
                  <a:srgbClr val="FF0000"/>
                </a:solidFill>
                <a:latin typeface="DFKai-SB" panose="03000509000000000000" pitchFamily="65" charset="-120"/>
                <a:ea typeface="DFKai-SB" panose="03000509000000000000" pitchFamily="65" charset="-120"/>
                <a:cs typeface="Helvetica" panose="020B0604020202020204" pitchFamily="34" charset="0"/>
              </a:rPr>
              <a:t>南台的影響</a:t>
            </a:r>
            <a:r>
              <a:rPr lang="en-US" sz="4400" b="1" kern="100" dirty="0" smtClean="0">
                <a:solidFill>
                  <a:srgbClr val="FF0000"/>
                </a:solidFill>
                <a:latin typeface="DFKai-SB" panose="03000509000000000000" pitchFamily="65" charset="-120"/>
                <a:ea typeface="DFKai-SB" panose="03000509000000000000" pitchFamily="65" charset="-120"/>
                <a:cs typeface="Helvetica" panose="020B0604020202020204" pitchFamily="34" charset="0"/>
              </a:rPr>
              <a:t>:</a:t>
            </a:r>
            <a:endParaRPr lang="en-MY" sz="1050" b="1" kern="100" dirty="0">
              <a:solidFill>
                <a:srgbClr val="FF0000"/>
              </a:solidFill>
              <a:latin typeface="DFKai-SB" panose="03000509000000000000" pitchFamily="65" charset="-120"/>
              <a:ea typeface="DFKai-SB" panose="03000509000000000000" pitchFamily="65" charset="-120"/>
              <a:cs typeface="Times New Roman" panose="02020603050405020304" pitchFamily="18" charset="0"/>
            </a:endParaRPr>
          </a:p>
          <a:p>
            <a:pPr>
              <a:lnSpc>
                <a:spcPct val="150000"/>
              </a:lnSpc>
              <a:spcAft>
                <a:spcPts val="0"/>
              </a:spcAft>
            </a:pPr>
            <a:r>
              <a:rPr lang="zh-TW" altLang="en-US" sz="4000" kern="100" dirty="0">
                <a:latin typeface="DFKai-SB" panose="03000509000000000000" pitchFamily="65" charset="-120"/>
                <a:ea typeface="DFKai-SB" panose="03000509000000000000" pitchFamily="65" charset="-120"/>
                <a:cs typeface="Helvetica" panose="020B0604020202020204" pitchFamily="34" charset="0"/>
              </a:rPr>
              <a:t>秋、冬、春為東北季風，夏季為西南季風，所以永康焚化廠當季節為秋、冬、春的時候，學校的位置可能會因季風受空氣污染，但另一個城西焚化廠 吹東北跟西南季風影響不大。</a:t>
            </a:r>
            <a:endParaRPr lang="en-MY" sz="4000" kern="100" dirty="0">
              <a:effectLst/>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3431612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圖片 1" descr="興達發電廠"/>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6458" y="1178417"/>
            <a:ext cx="8869519" cy="533765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4"/>
          <p:cNvSpPr>
            <a:spLocks noChangeArrowheads="1"/>
          </p:cNvSpPr>
          <p:nvPr/>
        </p:nvSpPr>
        <p:spPr bwMode="auto">
          <a:xfrm>
            <a:off x="1446458" y="428830"/>
            <a:ext cx="305724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32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a:t>
            </a:r>
            <a:r>
              <a:rPr kumimoji="0" lang="zh-CN" altLang="en-US" sz="32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三</a:t>
            </a:r>
            <a:r>
              <a:rPr kumimoji="0" lang="en-US" altLang="zh-TW" sz="32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a:t>
            </a:r>
            <a:r>
              <a:rPr kumimoji="0" lang="zh-TW" altLang="en-US" sz="32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興達發電廠</a:t>
            </a:r>
            <a:endParaRPr kumimoji="0" lang="zh-TW" altLang="en-US" sz="20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endParaRPr>
          </a:p>
        </p:txBody>
      </p:sp>
      <p:sp>
        <p:nvSpPr>
          <p:cNvPr id="3" name="Rectangle 5"/>
          <p:cNvSpPr>
            <a:spLocks noChangeArrowheads="1"/>
          </p:cNvSpPr>
          <p:nvPr/>
        </p:nvSpPr>
        <p:spPr bwMode="auto">
          <a:xfrm>
            <a:off x="888643" y="99375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
        <p:nvSpPr>
          <p:cNvPr id="4" name="Rectangle 6"/>
          <p:cNvSpPr>
            <a:spLocks noChangeArrowheads="1"/>
          </p:cNvSpPr>
          <p:nvPr/>
        </p:nvSpPr>
        <p:spPr bwMode="auto">
          <a:xfrm>
            <a:off x="888643" y="786002"/>
            <a:ext cx="184731"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1600" b="1" i="0" u="none" strike="noStrike" cap="none" normalizeH="0" baseline="0" smtClean="0">
                <a:ln>
                  <a:noFill/>
                </a:ln>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rPr>
              <a:t/>
            </a:r>
            <a:br>
              <a:rPr kumimoji="0" lang="en-US" altLang="zh-TW" sz="1600" b="1" i="0" u="none" strike="noStrike" cap="none" normalizeH="0" baseline="0" smtClean="0">
                <a:ln>
                  <a:noFill/>
                </a:ln>
                <a:solidFill>
                  <a:schemeClr val="tx1"/>
                </a:solidFill>
                <a:effectLst/>
                <a:latin typeface="Microsoft JhengHei" panose="020B0604030504040204" pitchFamily="34" charset="-120"/>
                <a:ea typeface="Microsoft JhengHei" panose="020B0604030504040204" pitchFamily="34" charset="-120"/>
                <a:cs typeface="Times New Roman" panose="02020603050405020304" pitchFamily="18" charset="0"/>
              </a:rPr>
            </a:br>
            <a:endParaRPr kumimoji="0" lang="en-US" altLang="zh-TW"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TW" sz="1800" b="0" i="0" u="none" strike="noStrike" cap="none" normalizeH="0" baseline="0" smtClean="0">
              <a:ln>
                <a:noFill/>
              </a:ln>
              <a:solidFill>
                <a:schemeClr val="tx1"/>
              </a:solidFill>
              <a:effectLst/>
              <a:latin typeface="Arial" panose="020B0604020202020204" pitchFamily="34" charset="0"/>
            </a:endParaRPr>
          </a:p>
        </p:txBody>
      </p:sp>
      <p:sp>
        <p:nvSpPr>
          <p:cNvPr id="5" name="Rectangle 7"/>
          <p:cNvSpPr>
            <a:spLocks noChangeArrowheads="1"/>
          </p:cNvSpPr>
          <p:nvPr/>
        </p:nvSpPr>
        <p:spPr bwMode="auto">
          <a:xfrm>
            <a:off x="888643" y="1222351"/>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Tree>
    <p:extLst>
      <p:ext uri="{BB962C8B-B14F-4D97-AF65-F5344CB8AC3E}">
        <p14:creationId xmlns:p14="http://schemas.microsoft.com/office/powerpoint/2010/main" val="6472481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4" descr="興達發電廠空氣品質監測站位置圖"/>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5933" y="148106"/>
            <a:ext cx="6213036" cy="587920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699759" y="6166698"/>
            <a:ext cx="6545382" cy="584775"/>
          </a:xfrm>
          <a:prstGeom prst="rect">
            <a:avLst/>
          </a:prstGeom>
        </p:spPr>
        <p:txBody>
          <a:bodyPr wrap="none">
            <a:spAutoFit/>
          </a:bodyPr>
          <a:lstStyle/>
          <a:p>
            <a:pPr lvl="0" algn="ctr" eaLnBrk="0" fontAlgn="base" hangingPunct="0">
              <a:spcBef>
                <a:spcPct val="0"/>
              </a:spcBef>
              <a:spcAft>
                <a:spcPct val="0"/>
              </a:spcAft>
            </a:pPr>
            <a:r>
              <a:rPr lang="zh-CN" altLang="en-US" sz="3200" dirty="0">
                <a:latin typeface="DFKai-SB" panose="03000509000000000000" pitchFamily="65" charset="-120"/>
                <a:ea typeface="DFKai-SB" panose="03000509000000000000" pitchFamily="65" charset="-120"/>
                <a:cs typeface="Times New Roman" panose="02020603050405020304" pitchFamily="18" charset="0"/>
              </a:rPr>
              <a:t>廠</a:t>
            </a:r>
            <a:r>
              <a:rPr lang="zh-CN" altLang="en-US" sz="3200" dirty="0" smtClean="0">
                <a:latin typeface="DFKai-SB" panose="03000509000000000000" pitchFamily="65" charset="-120"/>
                <a:ea typeface="DFKai-SB" panose="03000509000000000000" pitchFamily="65" charset="-120"/>
                <a:cs typeface="Times New Roman" panose="02020603050405020304" pitchFamily="18" charset="0"/>
              </a:rPr>
              <a:t>區位置</a:t>
            </a:r>
            <a:r>
              <a:rPr lang="en-US" altLang="zh-TW" sz="3200" dirty="0" smtClean="0">
                <a:latin typeface="DFKai-SB" panose="03000509000000000000" pitchFamily="65" charset="-120"/>
                <a:ea typeface="DFKai-SB" panose="03000509000000000000" pitchFamily="65" charset="-120"/>
                <a:cs typeface="Times New Roman" panose="02020603050405020304" pitchFamily="18" charset="0"/>
              </a:rPr>
              <a:t>:</a:t>
            </a:r>
            <a:r>
              <a:rPr lang="en-US" altLang="zh-TW" sz="3200" dirty="0" smtClean="0">
                <a:solidFill>
                  <a:srgbClr val="000000"/>
                </a:solidFill>
                <a:latin typeface="DFKai-SB" panose="03000509000000000000" pitchFamily="65" charset="-120"/>
                <a:ea typeface="DFKai-SB" panose="03000509000000000000" pitchFamily="65" charset="-120"/>
                <a:cs typeface="Times New Roman" panose="02020603050405020304" pitchFamily="18" charset="0"/>
              </a:rPr>
              <a:t> </a:t>
            </a:r>
            <a:r>
              <a:rPr lang="zh-TW" altLang="en-US" sz="3200" dirty="0">
                <a:solidFill>
                  <a:srgbClr val="000000"/>
                </a:solidFill>
                <a:latin typeface="DFKai-SB" panose="03000509000000000000" pitchFamily="65" charset="-120"/>
                <a:ea typeface="DFKai-SB" panose="03000509000000000000" pitchFamily="65" charset="-120"/>
                <a:cs typeface="Times New Roman" panose="02020603050405020304" pitchFamily="18" charset="0"/>
              </a:rPr>
              <a:t>高雄市永安區興達路</a:t>
            </a:r>
            <a:r>
              <a:rPr lang="en-US" altLang="zh-TW" sz="3200" dirty="0">
                <a:solidFill>
                  <a:srgbClr val="000000"/>
                </a:solidFill>
                <a:latin typeface="DFKai-SB" panose="03000509000000000000" pitchFamily="65" charset="-120"/>
                <a:ea typeface="DFKai-SB" panose="03000509000000000000" pitchFamily="65" charset="-120"/>
                <a:cs typeface="Times New Roman" panose="02020603050405020304" pitchFamily="18" charset="0"/>
              </a:rPr>
              <a:t>6</a:t>
            </a:r>
            <a:r>
              <a:rPr lang="zh-TW" altLang="en-US" sz="3200" dirty="0">
                <a:solidFill>
                  <a:srgbClr val="000000"/>
                </a:solidFill>
                <a:latin typeface="DFKai-SB" panose="03000509000000000000" pitchFamily="65" charset="-120"/>
                <a:ea typeface="DFKai-SB" panose="03000509000000000000" pitchFamily="65" charset="-120"/>
                <a:cs typeface="Times New Roman" panose="02020603050405020304" pitchFamily="18" charset="0"/>
              </a:rPr>
              <a:t>號</a:t>
            </a:r>
            <a:endParaRPr lang="zh-TW" altLang="en-US" sz="28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1121702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2399390_1021786551177782_1507257940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7574" y="207669"/>
            <a:ext cx="7628855" cy="571051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140674" y="6064809"/>
            <a:ext cx="3877985" cy="584775"/>
          </a:xfrm>
          <a:prstGeom prst="rect">
            <a:avLst/>
          </a:prstGeom>
        </p:spPr>
        <p:txBody>
          <a:bodyPr wrap="none">
            <a:spAutoFit/>
          </a:bodyPr>
          <a:lstStyle/>
          <a:p>
            <a:pPr lvl="0" eaLnBrk="0" fontAlgn="base" hangingPunct="0">
              <a:spcBef>
                <a:spcPct val="0"/>
              </a:spcBef>
              <a:spcAft>
                <a:spcPct val="0"/>
              </a:spcAft>
            </a:pPr>
            <a:r>
              <a:rPr lang="zh-CN" altLang="en-US" sz="3200" dirty="0">
                <a:latin typeface="DFKai-SB" panose="03000509000000000000" pitchFamily="65" charset="-120"/>
                <a:ea typeface="DFKai-SB" panose="03000509000000000000" pitchFamily="65" charset="-120"/>
                <a:cs typeface="Times New Roman" panose="02020603050405020304" pitchFamily="18" charset="0"/>
              </a:rPr>
              <a:t>與校園的相對位置圖</a:t>
            </a:r>
            <a:endParaRPr lang="zh-TW" altLang="en-US" sz="32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2008996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圖片 10" descr="http://www.cogen.com.tw/tw/%E5%BB%BA%E5%BB%A0%E5%AF%A6%E7%B8%BE/%E9%9B%BB%E5%BB%A0/%E6%A3%AE%E9%9C%B8%E9%9B%BB%E5%8A%9B%E8%B1%90%E5%BE%B7%E9%9B%BB%E5%BB%A0/F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7382" y="1287175"/>
            <a:ext cx="8122535" cy="538324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1987382" y="147191"/>
            <a:ext cx="727656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32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（四）</a:t>
            </a:r>
            <a:r>
              <a:rPr kumimoji="0" lang="zh-TW" altLang="en-US" sz="32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rPr>
              <a:t>森霸電力豐德電廠</a:t>
            </a:r>
            <a:endParaRPr kumimoji="0" lang="en-US" altLang="zh-TW" sz="3200" i="0" u="none" strike="noStrike" cap="none" normalizeH="0" baseline="0" dirty="0" smtClean="0">
              <a:ln>
                <a:noFill/>
              </a:ln>
              <a:solidFill>
                <a:schemeClr val="tx1"/>
              </a:solidFill>
              <a:effectLst/>
              <a:latin typeface="DFKai-SB" panose="03000509000000000000" pitchFamily="65" charset="-120"/>
              <a:ea typeface="DFKai-SB" panose="03000509000000000000" pitchFamily="65" charset="-120"/>
              <a:cs typeface="Times New Roman" panose="02020603050405020304" pitchFamily="18" charset="0"/>
            </a:endParaRPr>
          </a:p>
          <a:p>
            <a:pPr eaLnBrk="0" fontAlgn="base" hangingPunct="0">
              <a:spcBef>
                <a:spcPct val="0"/>
              </a:spcBef>
              <a:spcAft>
                <a:spcPct val="0"/>
              </a:spcAft>
            </a:pPr>
            <a:r>
              <a:rPr lang="zh-CN" altLang="en-US" sz="3200" dirty="0">
                <a:latin typeface="DFKai-SB" panose="03000509000000000000" pitchFamily="65" charset="-120"/>
                <a:ea typeface="DFKai-SB" panose="03000509000000000000" pitchFamily="65" charset="-120"/>
              </a:rPr>
              <a:t>廠區位置</a:t>
            </a:r>
            <a:r>
              <a:rPr lang="zh-TW" altLang="en-US" sz="3200" dirty="0">
                <a:latin typeface="DFKai-SB" panose="03000509000000000000" pitchFamily="65" charset="-120"/>
                <a:ea typeface="DFKai-SB" panose="03000509000000000000" pitchFamily="65" charset="-120"/>
                <a:cs typeface="Times New Roman" panose="02020603050405020304" pitchFamily="18" charset="0"/>
              </a:rPr>
              <a:t>：台南市山上區</a:t>
            </a:r>
            <a:r>
              <a:rPr lang="zh-TW" altLang="en-US" sz="3200" dirty="0">
                <a:latin typeface="DFKai-SB" panose="03000509000000000000" pitchFamily="65" charset="-120"/>
                <a:ea typeface="DFKai-SB" panose="03000509000000000000" pitchFamily="65" charset="-120"/>
                <a:cs typeface="Arial" panose="020B0604020202020204" pitchFamily="34" charset="0"/>
              </a:rPr>
              <a:t>豐德里</a:t>
            </a:r>
            <a:r>
              <a:rPr lang="en-US" altLang="zh-TW" sz="3200" dirty="0">
                <a:latin typeface="DFKai-SB" panose="03000509000000000000" pitchFamily="65" charset="-120"/>
                <a:ea typeface="DFKai-SB" panose="03000509000000000000" pitchFamily="65" charset="-120"/>
                <a:cs typeface="Arial" panose="020B0604020202020204" pitchFamily="34" charset="0"/>
              </a:rPr>
              <a:t>66</a:t>
            </a:r>
            <a:r>
              <a:rPr lang="zh-TW" altLang="en-US" sz="3200" dirty="0" smtClean="0">
                <a:latin typeface="DFKai-SB" panose="03000509000000000000" pitchFamily="65" charset="-120"/>
                <a:ea typeface="DFKai-SB" panose="03000509000000000000" pitchFamily="65" charset="-120"/>
                <a:cs typeface="Arial" panose="020B0604020202020204" pitchFamily="34" charset="0"/>
              </a:rPr>
              <a:t>號</a:t>
            </a:r>
            <a:endParaRPr lang="zh-TW" altLang="en-US" sz="3200" dirty="0">
              <a:latin typeface="DFKai-SB" panose="03000509000000000000" pitchFamily="65" charset="-120"/>
              <a:ea typeface="DFKai-SB" panose="03000509000000000000" pitchFamily="65" charset="-120"/>
            </a:endParaRPr>
          </a:p>
        </p:txBody>
      </p:sp>
      <p:sp>
        <p:nvSpPr>
          <p:cNvPr id="3" name="Rectangle 4"/>
          <p:cNvSpPr>
            <a:spLocks noChangeArrowheads="1"/>
          </p:cNvSpPr>
          <p:nvPr/>
        </p:nvSpPr>
        <p:spPr bwMode="auto">
          <a:xfrm>
            <a:off x="1" y="501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spTree>
    <p:extLst>
      <p:ext uri="{BB962C8B-B14F-4D97-AF65-F5344CB8AC3E}">
        <p14:creationId xmlns:p14="http://schemas.microsoft.com/office/powerpoint/2010/main" val="7024003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2" descr="12404297_1021803537842750_1846117221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4533" y="145000"/>
            <a:ext cx="7843761" cy="58823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167421" y="6117467"/>
            <a:ext cx="3877985" cy="584775"/>
          </a:xfrm>
          <a:prstGeom prst="rect">
            <a:avLst/>
          </a:prstGeom>
        </p:spPr>
        <p:txBody>
          <a:bodyPr wrap="none">
            <a:spAutoFit/>
          </a:bodyPr>
          <a:lstStyle/>
          <a:p>
            <a:pPr lvl="0" eaLnBrk="0" fontAlgn="base" hangingPunct="0">
              <a:spcBef>
                <a:spcPct val="0"/>
              </a:spcBef>
              <a:spcAft>
                <a:spcPct val="0"/>
              </a:spcAft>
            </a:pPr>
            <a:r>
              <a:rPr lang="zh-CN" altLang="en-US" sz="3200" dirty="0">
                <a:latin typeface="DFKai-SB" panose="03000509000000000000" pitchFamily="65" charset="-120"/>
                <a:ea typeface="DFKai-SB" panose="03000509000000000000" pitchFamily="65" charset="-120"/>
                <a:cs typeface="Times New Roman" panose="02020603050405020304" pitchFamily="18" charset="0"/>
              </a:rPr>
              <a:t>與校園的相對位置圖</a:t>
            </a:r>
            <a:endParaRPr lang="zh-TW" altLang="en-US" sz="32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2969064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678806" y="57196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MY"/>
          </a:p>
        </p:txBody>
      </p:sp>
      <p:pic>
        <p:nvPicPr>
          <p:cNvPr id="9217" name="圖片 7" descr="興達發電廠附近空氣品質測站監測結果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024" y="0"/>
            <a:ext cx="3985933" cy="67715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4306956" y="1185160"/>
            <a:ext cx="79248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altLang="en-US" sz="2800" i="0" u="none" strike="noStrike" cap="none" normalizeH="0" baseline="0" dirty="0" smtClean="0">
                <a:ln>
                  <a:noFill/>
                </a:ln>
                <a:solidFill>
                  <a:srgbClr val="FF0000"/>
                </a:solidFill>
                <a:effectLst/>
                <a:latin typeface="DFKai-SB" panose="03000509000000000000" pitchFamily="65" charset="-120"/>
                <a:ea typeface="DFKai-SB" panose="03000509000000000000" pitchFamily="65" charset="-120"/>
                <a:cs typeface="Times New Roman" panose="02020603050405020304" pitchFamily="18" charset="0"/>
              </a:rPr>
              <a:t>（三）</a:t>
            </a:r>
            <a:r>
              <a:rPr kumimoji="0" lang="zh-TW" altLang="en-US" sz="2800" i="0" u="none" strike="noStrike" cap="none" normalizeH="0" baseline="0" dirty="0" smtClean="0">
                <a:ln>
                  <a:noFill/>
                </a:ln>
                <a:solidFill>
                  <a:srgbClr val="FF0000"/>
                </a:solidFill>
                <a:effectLst/>
                <a:latin typeface="DFKai-SB" panose="03000509000000000000" pitchFamily="65" charset="-120"/>
                <a:ea typeface="DFKai-SB" panose="03000509000000000000" pitchFamily="65" charset="-120"/>
                <a:cs typeface="Times New Roman" panose="02020603050405020304" pitchFamily="18" charset="0"/>
              </a:rPr>
              <a:t>興達發電廠附近空氣品質測站監測結果表</a:t>
            </a:r>
            <a:r>
              <a:rPr kumimoji="0" lang="en-US" altLang="zh-TW" sz="2800" i="0" u="none" strike="noStrike" cap="none" normalizeH="0" baseline="0" dirty="0" smtClean="0">
                <a:ln>
                  <a:noFill/>
                </a:ln>
                <a:solidFill>
                  <a:srgbClr val="FF0000"/>
                </a:solidFill>
                <a:effectLst/>
                <a:latin typeface="DFKai-SB" panose="03000509000000000000" pitchFamily="65" charset="-120"/>
                <a:ea typeface="DFKai-SB" panose="03000509000000000000" pitchFamily="65" charset="-120"/>
                <a:cs typeface="Times New Roman" panose="02020603050405020304" pitchFamily="18" charset="0"/>
              </a:rPr>
              <a:t>:</a:t>
            </a:r>
            <a:r>
              <a:rPr kumimoji="0" lang="zh-TW" altLang="en-US" sz="2800" b="0" i="0" u="none" strike="noStrike" cap="none" normalizeH="0" baseline="0" dirty="0" smtClean="0">
                <a:ln>
                  <a:noFill/>
                </a:ln>
                <a:effectLst/>
                <a:latin typeface="DFKai-SB" panose="03000509000000000000" pitchFamily="65" charset="-120"/>
                <a:ea typeface="DFKai-SB" panose="03000509000000000000" pitchFamily="65" charset="-120"/>
                <a:cs typeface="Times New Roman" panose="02020603050405020304" pitchFamily="18" charset="0"/>
              </a:rPr>
              <a:t>空氣中二氧化硫及二氧化氮之濃度皆符合空氣品質標準。而懸浮微粒</a:t>
            </a:r>
            <a:r>
              <a:rPr kumimoji="0" lang="en-US" altLang="zh-TW" sz="2800" b="0" i="0" u="none" strike="noStrike" cap="none" normalizeH="0" baseline="0" dirty="0" smtClean="0">
                <a:ln>
                  <a:noFill/>
                </a:ln>
                <a:effectLst/>
                <a:latin typeface="DFKai-SB" panose="03000509000000000000" pitchFamily="65" charset="-120"/>
                <a:ea typeface="DFKai-SB" panose="03000509000000000000" pitchFamily="65" charset="-120"/>
                <a:cs typeface="Times New Roman" panose="02020603050405020304" pitchFamily="18" charset="0"/>
              </a:rPr>
              <a:t>PM10</a:t>
            </a:r>
            <a:r>
              <a:rPr kumimoji="0" lang="zh-TW" altLang="en-US" sz="2800" b="0" i="0" u="none" strike="noStrike" cap="none" normalizeH="0" baseline="0" dirty="0" smtClean="0">
                <a:ln>
                  <a:noFill/>
                </a:ln>
                <a:effectLst/>
                <a:latin typeface="DFKai-SB" panose="03000509000000000000" pitchFamily="65" charset="-120"/>
                <a:ea typeface="DFKai-SB" panose="03000509000000000000" pitchFamily="65" charset="-120"/>
                <a:cs typeface="Times New Roman" panose="02020603050405020304" pitchFamily="18" charset="0"/>
              </a:rPr>
              <a:t>的部分，在台電近十年來的調查結果，雖然皆超過標準值，但可能在南部地區背景空氣品質之懸浮微粒不良，不一定受興達發電廠所影響，造成監測結果超標。</a:t>
            </a:r>
            <a:endParaRPr lang="en-US" altLang="zh-TW" sz="2800" dirty="0">
              <a:latin typeface="DFKai-SB" panose="03000509000000000000" pitchFamily="65" charset="-120"/>
              <a:ea typeface="DFKai-SB" panose="03000509000000000000" pitchFamily="65" charset="-12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zh-CN" sz="2800" b="0" i="0" u="none" strike="noStrike" cap="none" normalizeH="0" baseline="0" dirty="0" smtClean="0">
              <a:ln>
                <a:noFill/>
              </a:ln>
              <a:effectLst/>
              <a:latin typeface="DFKai-SB" panose="03000509000000000000" pitchFamily="65" charset="-120"/>
              <a:ea typeface="DFKai-SB" panose="03000509000000000000" pitchFamily="65" charset="-120"/>
              <a:cs typeface="Times New Roman" panose="02020603050405020304" pitchFamily="18" charset="0"/>
            </a:endParaRPr>
          </a:p>
          <a:p>
            <a:pPr lvl="0" eaLnBrk="0" fontAlgn="base" hangingPunct="0">
              <a:spcBef>
                <a:spcPct val="0"/>
              </a:spcBef>
              <a:spcAft>
                <a:spcPct val="0"/>
              </a:spcAft>
            </a:pPr>
            <a:r>
              <a:rPr lang="zh-CN" altLang="en-US" sz="28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（四）</a:t>
            </a:r>
            <a:r>
              <a:rPr lang="zh-TW" altLang="en-US" sz="2800" dirty="0">
                <a:solidFill>
                  <a:srgbClr val="FF0000"/>
                </a:solidFill>
                <a:latin typeface="DFKai-SB" panose="03000509000000000000" pitchFamily="65" charset="-120"/>
                <a:ea typeface="DFKai-SB" panose="03000509000000000000" pitchFamily="65" charset="-120"/>
                <a:cs typeface="Times New Roman" panose="02020603050405020304" pitchFamily="18" charset="0"/>
              </a:rPr>
              <a:t>森霸電力豐德電</a:t>
            </a:r>
            <a:r>
              <a:rPr lang="zh-TW" altLang="en-US" sz="28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廠</a:t>
            </a:r>
            <a:r>
              <a:rPr lang="zh-CN" altLang="en-US" sz="2800" dirty="0" smtClean="0">
                <a:solidFill>
                  <a:srgbClr val="FF0000"/>
                </a:solidFill>
                <a:latin typeface="DFKai-SB" panose="03000509000000000000" pitchFamily="65" charset="-120"/>
                <a:ea typeface="DFKai-SB" panose="03000509000000000000" pitchFamily="65" charset="-120"/>
                <a:cs typeface="Times New Roman" panose="02020603050405020304" pitchFamily="18" charset="0"/>
              </a:rPr>
              <a:t>：</a:t>
            </a:r>
            <a:r>
              <a:rPr lang="zh-CN" altLang="en-US" sz="2800" dirty="0" smtClean="0">
                <a:latin typeface="DFKai-SB" panose="03000509000000000000" pitchFamily="65" charset="-120"/>
                <a:ea typeface="DFKai-SB" panose="03000509000000000000" pitchFamily="65" charset="-120"/>
                <a:cs typeface="Times New Roman" panose="02020603050405020304" pitchFamily="18" charset="0"/>
              </a:rPr>
              <a:t>目前沒有明確的資料顯示它對於環境有很大的影響，但是并不代表它對於我們的健康沒有潛在的危險。</a:t>
            </a:r>
            <a:endParaRPr kumimoji="0" lang="en-US" altLang="zh-CN" sz="2800" b="0" i="0" u="none" strike="noStrike" cap="none" normalizeH="0" baseline="0" dirty="0" smtClean="0">
              <a:ln>
                <a:noFill/>
              </a:ln>
              <a:effectLst/>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2430648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42470" y="2494028"/>
            <a:ext cx="4945487" cy="1938992"/>
          </a:xfrm>
          <a:prstGeom prst="rect">
            <a:avLst/>
          </a:prstGeom>
        </p:spPr>
        <p:txBody>
          <a:bodyPr wrap="square">
            <a:spAutoFit/>
          </a:bodyPr>
          <a:lstStyle/>
          <a:p>
            <a:r>
              <a:rPr lang="zh-CN" altLang="en-US" sz="4000" dirty="0" smtClean="0">
                <a:latin typeface="DFKai-SB" panose="03000509000000000000" pitchFamily="65" charset="-120"/>
                <a:ea typeface="DFKai-SB" panose="03000509000000000000" pitchFamily="65" charset="-120"/>
              </a:rPr>
              <a:t>（一）實施工地建設</a:t>
            </a:r>
            <a:r>
              <a:rPr lang="en-US" altLang="zh-CN" sz="4000" dirty="0" smtClean="0">
                <a:solidFill>
                  <a:srgbClr val="FF0000"/>
                </a:solidFill>
                <a:latin typeface="DFKai-SB" panose="03000509000000000000" pitchFamily="65" charset="-120"/>
                <a:ea typeface="DFKai-SB" panose="03000509000000000000" pitchFamily="65" charset="-120"/>
              </a:rPr>
              <a:t/>
            </a:r>
            <a:br>
              <a:rPr lang="en-US" altLang="zh-CN" sz="4000" dirty="0" smtClean="0">
                <a:solidFill>
                  <a:srgbClr val="FF0000"/>
                </a:solidFill>
                <a:latin typeface="DFKai-SB" panose="03000509000000000000" pitchFamily="65" charset="-120"/>
                <a:ea typeface="DFKai-SB" panose="03000509000000000000" pitchFamily="65" charset="-120"/>
              </a:rPr>
            </a:br>
            <a:r>
              <a:rPr lang="zh-CN" altLang="en-US" sz="4000" dirty="0" smtClean="0">
                <a:latin typeface="DFKai-SB" panose="03000509000000000000" pitchFamily="65" charset="-120"/>
                <a:ea typeface="DFKai-SB" panose="03000509000000000000" pitchFamily="65" charset="-120"/>
              </a:rPr>
              <a:t>地點</a:t>
            </a:r>
            <a:r>
              <a:rPr lang="en-US" altLang="zh-CN" sz="4000" dirty="0" smtClean="0">
                <a:latin typeface="DFKai-SB" panose="03000509000000000000" pitchFamily="65" charset="-120"/>
                <a:ea typeface="DFKai-SB" panose="03000509000000000000" pitchFamily="65" charset="-120"/>
              </a:rPr>
              <a:t>1</a:t>
            </a:r>
            <a:r>
              <a:rPr lang="zh-CN" altLang="en-US" sz="4000" dirty="0" smtClean="0">
                <a:latin typeface="DFKai-SB" panose="03000509000000000000" pitchFamily="65" charset="-120"/>
                <a:ea typeface="DFKai-SB" panose="03000509000000000000" pitchFamily="65" charset="-120"/>
              </a:rPr>
              <a:t>：以前</a:t>
            </a:r>
            <a:r>
              <a:rPr lang="en-US" altLang="zh-CN" sz="4000" dirty="0" smtClean="0">
                <a:latin typeface="DFKai-SB" panose="03000509000000000000" pitchFamily="65" charset="-120"/>
                <a:ea typeface="DFKai-SB" panose="03000509000000000000" pitchFamily="65" charset="-120"/>
              </a:rPr>
              <a:t>I</a:t>
            </a:r>
            <a:r>
              <a:rPr lang="zh-CN" altLang="en-US" sz="4000" dirty="0" smtClean="0">
                <a:latin typeface="DFKai-SB" panose="03000509000000000000" pitchFamily="65" charset="-120"/>
                <a:ea typeface="DFKai-SB" panose="03000509000000000000" pitchFamily="65" charset="-120"/>
              </a:rPr>
              <a:t>棟舊址</a:t>
            </a:r>
            <a:r>
              <a:rPr lang="en-US" altLang="zh-CN" sz="4000" dirty="0" smtClean="0">
                <a:latin typeface="DFKai-SB" panose="03000509000000000000" pitchFamily="65" charset="-120"/>
                <a:ea typeface="DFKai-SB" panose="03000509000000000000" pitchFamily="65" charset="-120"/>
              </a:rPr>
              <a:t/>
            </a:r>
            <a:br>
              <a:rPr lang="en-US" altLang="zh-CN" sz="4000" dirty="0" smtClean="0">
                <a:latin typeface="DFKai-SB" panose="03000509000000000000" pitchFamily="65" charset="-120"/>
                <a:ea typeface="DFKai-SB" panose="03000509000000000000" pitchFamily="65" charset="-120"/>
              </a:rPr>
            </a:br>
            <a:r>
              <a:rPr lang="zh-CN" altLang="en-US" sz="4000" dirty="0" smtClean="0">
                <a:latin typeface="DFKai-SB" panose="03000509000000000000" pitchFamily="65" charset="-120"/>
                <a:ea typeface="DFKai-SB" panose="03000509000000000000" pitchFamily="65" charset="-120"/>
              </a:rPr>
              <a:t>影響：噪音及粉塵</a:t>
            </a:r>
            <a:endParaRPr lang="en-MY" sz="4000" dirty="0">
              <a:latin typeface="DFKai-SB" panose="03000509000000000000" pitchFamily="65" charset="-120"/>
              <a:ea typeface="DFKai-SB" panose="03000509000000000000" pitchFamily="65" charset="-12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9359" y="751668"/>
            <a:ext cx="4318215" cy="5757620"/>
          </a:xfrm>
          <a:prstGeom prst="rect">
            <a:avLst/>
          </a:prstGeom>
        </p:spPr>
      </p:pic>
    </p:spTree>
    <p:extLst>
      <p:ext uri="{BB962C8B-B14F-4D97-AF65-F5344CB8AC3E}">
        <p14:creationId xmlns:p14="http://schemas.microsoft.com/office/powerpoint/2010/main" val="8101809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9200" y="1582144"/>
            <a:ext cx="9843752" cy="4832092"/>
          </a:xfrm>
          <a:prstGeom prst="rect">
            <a:avLst/>
          </a:prstGeom>
        </p:spPr>
        <p:txBody>
          <a:bodyPr wrap="square">
            <a:spAutoFit/>
          </a:bodyPr>
          <a:lstStyle/>
          <a:p>
            <a:pPr>
              <a:lnSpc>
                <a:spcPct val="150000"/>
              </a:lnSpc>
            </a:pPr>
            <a:r>
              <a:rPr lang="en-MY" sz="2600" b="1" dirty="0" smtClean="0">
                <a:latin typeface="DFKai-SB" panose="03000509000000000000" pitchFamily="65" charset="-120"/>
                <a:ea typeface="DFKai-SB" panose="03000509000000000000" pitchFamily="65" charset="-120"/>
                <a:hlinkClick r:id="rId2"/>
              </a:rPr>
              <a:t>1.</a:t>
            </a:r>
            <a:r>
              <a:rPr lang="en-US" sz="2600" b="1" u="sng" dirty="0" smtClean="0">
                <a:latin typeface="DFKai-SB" panose="03000509000000000000" pitchFamily="65" charset="-120"/>
                <a:ea typeface="DFKai-SB" panose="03000509000000000000" pitchFamily="65" charset="-120"/>
                <a:hlinkClick r:id="rId2"/>
              </a:rPr>
              <a:t>http</a:t>
            </a:r>
            <a:r>
              <a:rPr lang="en-US" sz="2600" b="1" u="sng" dirty="0">
                <a:latin typeface="DFKai-SB" panose="03000509000000000000" pitchFamily="65" charset="-120"/>
                <a:ea typeface="DFKai-SB" panose="03000509000000000000" pitchFamily="65" charset="-120"/>
                <a:hlinkClick r:id="rId2"/>
              </a:rPr>
              <a:t>://</a:t>
            </a:r>
            <a:r>
              <a:rPr lang="en-US" sz="2600" b="1" u="sng" dirty="0" smtClean="0">
                <a:latin typeface="DFKai-SB" panose="03000509000000000000" pitchFamily="65" charset="-120"/>
                <a:ea typeface="DFKai-SB" panose="03000509000000000000" pitchFamily="65" charset="-120"/>
                <a:hlinkClick r:id="rId2"/>
              </a:rPr>
              <a:t>www.ykang.com.tw/about-1.php</a:t>
            </a:r>
            <a:endParaRPr lang="en-MY" sz="2600" b="1" dirty="0">
              <a:latin typeface="DFKai-SB" panose="03000509000000000000" pitchFamily="65" charset="-120"/>
              <a:ea typeface="DFKai-SB" panose="03000509000000000000" pitchFamily="65" charset="-120"/>
            </a:endParaRPr>
          </a:p>
          <a:p>
            <a:pPr>
              <a:lnSpc>
                <a:spcPct val="150000"/>
              </a:lnSpc>
            </a:pPr>
            <a:r>
              <a:rPr lang="en-US" sz="2600" b="1" u="sng" dirty="0" smtClean="0">
                <a:latin typeface="DFKai-SB" panose="03000509000000000000" pitchFamily="65" charset="-120"/>
                <a:ea typeface="DFKai-SB" panose="03000509000000000000" pitchFamily="65" charset="-120"/>
                <a:hlinkClick r:id="rId3"/>
              </a:rPr>
              <a:t>2.http</a:t>
            </a:r>
            <a:r>
              <a:rPr lang="en-US" sz="2600" b="1" u="sng" dirty="0">
                <a:latin typeface="DFKai-SB" panose="03000509000000000000" pitchFamily="65" charset="-120"/>
                <a:ea typeface="DFKai-SB" panose="03000509000000000000" pitchFamily="65" charset="-120"/>
                <a:hlinkClick r:id="rId3"/>
              </a:rPr>
              <a:t>://www.tnrip.sesc.com.tw/index.asp</a:t>
            </a:r>
            <a:endParaRPr lang="en-MY" sz="2600" b="1" dirty="0">
              <a:latin typeface="DFKai-SB" panose="03000509000000000000" pitchFamily="65" charset="-120"/>
              <a:ea typeface="DFKai-SB" panose="03000509000000000000" pitchFamily="65" charset="-120"/>
            </a:endParaRPr>
          </a:p>
          <a:p>
            <a:pPr>
              <a:lnSpc>
                <a:spcPct val="150000"/>
              </a:lnSpc>
            </a:pPr>
            <a:r>
              <a:rPr lang="en-US" sz="2600" b="1" u="sng" dirty="0" smtClean="0">
                <a:latin typeface="DFKai-SB" panose="03000509000000000000" pitchFamily="65" charset="-120"/>
                <a:ea typeface="DFKai-SB" panose="03000509000000000000" pitchFamily="65" charset="-120"/>
                <a:hlinkClick r:id="rId4"/>
              </a:rPr>
              <a:t>3.http</a:t>
            </a:r>
            <a:r>
              <a:rPr lang="en-US" sz="2600" b="1" u="sng" dirty="0">
                <a:latin typeface="DFKai-SB" panose="03000509000000000000" pitchFamily="65" charset="-120"/>
                <a:ea typeface="DFKai-SB" panose="03000509000000000000" pitchFamily="65" charset="-120"/>
                <a:hlinkClick r:id="rId4"/>
              </a:rPr>
              <a:t>://swims.epa.gov.tw/swims/swims_net/index.aspx</a:t>
            </a:r>
            <a:endParaRPr lang="en-MY" sz="2600" b="1" dirty="0">
              <a:latin typeface="DFKai-SB" panose="03000509000000000000" pitchFamily="65" charset="-120"/>
              <a:ea typeface="DFKai-SB" panose="03000509000000000000" pitchFamily="65" charset="-120"/>
            </a:endParaRPr>
          </a:p>
          <a:p>
            <a:pPr>
              <a:lnSpc>
                <a:spcPct val="150000"/>
              </a:lnSpc>
            </a:pPr>
            <a:r>
              <a:rPr lang="en-US" sz="2600" b="1" u="sng" dirty="0" smtClean="0">
                <a:latin typeface="DFKai-SB" panose="03000509000000000000" pitchFamily="65" charset="-120"/>
                <a:ea typeface="DFKai-SB" panose="03000509000000000000" pitchFamily="65" charset="-120"/>
                <a:hlinkClick r:id="rId5"/>
              </a:rPr>
              <a:t>4.http</a:t>
            </a:r>
            <a:r>
              <a:rPr lang="en-US" sz="2600" b="1" u="sng" dirty="0">
                <a:latin typeface="DFKai-SB" panose="03000509000000000000" pitchFamily="65" charset="-120"/>
                <a:ea typeface="DFKai-SB" panose="03000509000000000000" pitchFamily="65" charset="-120"/>
                <a:hlinkClick r:id="rId5"/>
              </a:rPr>
              <a:t>://</a:t>
            </a:r>
            <a:r>
              <a:rPr lang="en-US" sz="2600" b="1" u="sng" dirty="0" smtClean="0">
                <a:latin typeface="DFKai-SB" panose="03000509000000000000" pitchFamily="65" charset="-120"/>
                <a:ea typeface="DFKai-SB" panose="03000509000000000000" pitchFamily="65" charset="-120"/>
                <a:hlinkClick r:id="rId5"/>
              </a:rPr>
              <a:t>www.panoramio.com/photo/52448974</a:t>
            </a:r>
            <a:endParaRPr lang="en-US" sz="2600" b="1" u="sng" dirty="0" smtClean="0">
              <a:latin typeface="DFKai-SB" panose="03000509000000000000" pitchFamily="65" charset="-120"/>
              <a:ea typeface="DFKai-SB" panose="03000509000000000000" pitchFamily="65" charset="-120"/>
            </a:endParaRPr>
          </a:p>
          <a:p>
            <a:pPr>
              <a:lnSpc>
                <a:spcPct val="150000"/>
              </a:lnSpc>
            </a:pPr>
            <a:r>
              <a:rPr lang="en-US" sz="2600" b="1" u="sng" dirty="0" smtClean="0">
                <a:latin typeface="DFKai-SB" panose="03000509000000000000" pitchFamily="65" charset="-120"/>
                <a:ea typeface="DFKai-SB" panose="03000509000000000000" pitchFamily="65" charset="-120"/>
                <a:hlinkClick r:id="rId6"/>
              </a:rPr>
              <a:t>5.http</a:t>
            </a:r>
            <a:r>
              <a:rPr lang="en-US" sz="2600" b="1" u="sng" dirty="0">
                <a:latin typeface="DFKai-SB" panose="03000509000000000000" pitchFamily="65" charset="-120"/>
                <a:ea typeface="DFKai-SB" panose="03000509000000000000" pitchFamily="65" charset="-120"/>
                <a:hlinkClick r:id="rId6"/>
              </a:rPr>
              <a:t>://</a:t>
            </a:r>
            <a:r>
              <a:rPr lang="en-US" sz="2600" b="1" u="sng" dirty="0" smtClean="0">
                <a:latin typeface="DFKai-SB" panose="03000509000000000000" pitchFamily="65" charset="-120"/>
                <a:ea typeface="DFKai-SB" panose="03000509000000000000" pitchFamily="65" charset="-120"/>
                <a:hlinkClick r:id="rId6"/>
              </a:rPr>
              <a:t>www.taipower.com.tw/index.aspx</a:t>
            </a:r>
            <a:endParaRPr lang="en-US" sz="2600" b="1" u="sng" dirty="0" smtClean="0">
              <a:latin typeface="DFKai-SB" panose="03000509000000000000" pitchFamily="65" charset="-120"/>
              <a:ea typeface="DFKai-SB" panose="03000509000000000000" pitchFamily="65" charset="-120"/>
            </a:endParaRPr>
          </a:p>
          <a:p>
            <a:pPr>
              <a:lnSpc>
                <a:spcPct val="150000"/>
              </a:lnSpc>
            </a:pPr>
            <a:endParaRPr lang="en-MY" sz="600" b="1" dirty="0">
              <a:latin typeface="DFKai-SB" panose="03000509000000000000" pitchFamily="65" charset="-120"/>
              <a:ea typeface="DFKai-SB" panose="03000509000000000000" pitchFamily="65" charset="-120"/>
            </a:endParaRPr>
          </a:p>
          <a:p>
            <a:r>
              <a:rPr lang="en-US" sz="2600" b="1" u="sng" dirty="0" smtClean="0">
                <a:latin typeface="DFKai-SB" panose="03000509000000000000" pitchFamily="65" charset="-120"/>
                <a:ea typeface="DFKai-SB" panose="03000509000000000000" pitchFamily="65" charset="-120"/>
                <a:hlinkClick r:id="rId7"/>
              </a:rPr>
              <a:t>6.http</a:t>
            </a:r>
            <a:r>
              <a:rPr lang="en-US" sz="2600" b="1" u="sng" dirty="0">
                <a:latin typeface="DFKai-SB" panose="03000509000000000000" pitchFamily="65" charset="-120"/>
                <a:ea typeface="DFKai-SB" panose="03000509000000000000" pitchFamily="65" charset="-120"/>
                <a:hlinkClick r:id="rId7"/>
              </a:rPr>
              <a:t>://</a:t>
            </a:r>
            <a:r>
              <a:rPr lang="en-US" sz="2600" b="1" u="sng" dirty="0" smtClean="0">
                <a:latin typeface="DFKai-SB" panose="03000509000000000000" pitchFamily="65" charset="-120"/>
                <a:ea typeface="DFKai-SB" panose="03000509000000000000" pitchFamily="65" charset="-120"/>
                <a:hlinkClick r:id="rId7"/>
              </a:rPr>
              <a:t>www.cogen.com.tw/tw/Default.aspx?TreeMenu=0003&amp;SubDir</a:t>
            </a:r>
            <a:r>
              <a:rPr lang="en-US" sz="2600" b="1" u="sng" dirty="0">
                <a:latin typeface="DFKai-SB" panose="03000509000000000000" pitchFamily="65" charset="-120"/>
                <a:ea typeface="DFKai-SB" panose="03000509000000000000" pitchFamily="65" charset="-120"/>
                <a:hlinkClick r:id="rId7"/>
              </a:rPr>
              <a:t>=%</a:t>
            </a:r>
            <a:r>
              <a:rPr lang="en-US" sz="2600" b="1" u="sng" dirty="0" smtClean="0">
                <a:latin typeface="DFKai-SB" panose="03000509000000000000" pitchFamily="65" charset="-120"/>
                <a:ea typeface="DFKai-SB" panose="03000509000000000000" pitchFamily="65" charset="-120"/>
                <a:hlinkClick r:id="rId7"/>
              </a:rPr>
              <a:t>2F%E5%BB%BA%E5%BB%A0%E5%AF%A6%E7%B8%BE%2F%E9%9B%BB%E5%BB%A0%2F%E6%A3%AE%E9%9C%B8%E9%9B%BB%E5%8A%9B%E8%B1%90%E5%BE%B7%E9%9B%BB%E5%BB%A0</a:t>
            </a:r>
            <a:endParaRPr lang="en-MY" sz="2600" b="1" dirty="0">
              <a:latin typeface="DFKai-SB" panose="03000509000000000000" pitchFamily="65" charset="-120"/>
              <a:ea typeface="DFKai-SB" panose="03000509000000000000" pitchFamily="65" charset="-120"/>
            </a:endParaRPr>
          </a:p>
        </p:txBody>
      </p:sp>
      <p:sp>
        <p:nvSpPr>
          <p:cNvPr id="3" name="Rectangle 2"/>
          <p:cNvSpPr/>
          <p:nvPr/>
        </p:nvSpPr>
        <p:spPr>
          <a:xfrm>
            <a:off x="1116170" y="581576"/>
            <a:ext cx="2811887" cy="769441"/>
          </a:xfrm>
          <a:prstGeom prst="rect">
            <a:avLst/>
          </a:prstGeom>
        </p:spPr>
        <p:txBody>
          <a:bodyPr wrap="square">
            <a:spAutoFit/>
          </a:bodyPr>
          <a:lstStyle/>
          <a:p>
            <a:r>
              <a:rPr lang="zh-TW" altLang="en-US" sz="4400" b="1" dirty="0" smtClean="0">
                <a:latin typeface="DFKai-SB" panose="03000509000000000000" pitchFamily="65" charset="-120"/>
                <a:ea typeface="DFKai-SB" panose="03000509000000000000" pitchFamily="65" charset="-120"/>
              </a:rPr>
              <a:t>參</a:t>
            </a:r>
            <a:r>
              <a:rPr lang="zh-TW" altLang="en-US" sz="4400" b="1" dirty="0">
                <a:latin typeface="DFKai-SB" panose="03000509000000000000" pitchFamily="65" charset="-120"/>
                <a:ea typeface="DFKai-SB" panose="03000509000000000000" pitchFamily="65" charset="-120"/>
              </a:rPr>
              <a:t>考資料</a:t>
            </a:r>
            <a:r>
              <a:rPr lang="en-US" sz="4400" b="1" dirty="0">
                <a:latin typeface="DFKai-SB" panose="03000509000000000000" pitchFamily="65" charset="-120"/>
                <a:ea typeface="DFKai-SB" panose="03000509000000000000" pitchFamily="65" charset="-120"/>
              </a:rPr>
              <a:t>:</a:t>
            </a:r>
            <a:r>
              <a:rPr lang="en-US" sz="4400" dirty="0">
                <a:latin typeface="DFKai-SB" panose="03000509000000000000" pitchFamily="65" charset="-120"/>
                <a:ea typeface="DFKai-SB" panose="03000509000000000000" pitchFamily="65" charset="-120"/>
              </a:rPr>
              <a:t> </a:t>
            </a:r>
            <a:endParaRPr lang="en-MY" sz="44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20318151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903076" y="2154947"/>
            <a:ext cx="4636395" cy="2554545"/>
          </a:xfrm>
          <a:prstGeom prst="rect">
            <a:avLst/>
          </a:prstGeom>
        </p:spPr>
        <p:txBody>
          <a:bodyPr wrap="square">
            <a:spAutoFit/>
          </a:bodyPr>
          <a:lstStyle/>
          <a:p>
            <a:r>
              <a:rPr lang="zh-CN" altLang="en-US" sz="4000" dirty="0" smtClean="0">
                <a:latin typeface="DFKai-SB" panose="03000509000000000000" pitchFamily="65" charset="-120"/>
                <a:ea typeface="DFKai-SB" panose="03000509000000000000" pitchFamily="65" charset="-120"/>
              </a:rPr>
              <a:t>施工期間每天都會有大型卡車進出校園，行徑路段粉塵明顯嚴重。</a:t>
            </a:r>
            <a:endParaRPr lang="en-MY" sz="4000" dirty="0">
              <a:latin typeface="DFKai-SB" panose="03000509000000000000" pitchFamily="65" charset="-120"/>
              <a:ea typeface="DFKai-SB" panose="03000509000000000000" pitchFamily="65" charset="-120"/>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526" y="607446"/>
            <a:ext cx="4535311" cy="6047080"/>
          </a:xfrm>
          <a:prstGeom prst="rect">
            <a:avLst/>
          </a:prstGeom>
        </p:spPr>
      </p:pic>
    </p:spTree>
    <p:extLst>
      <p:ext uri="{BB962C8B-B14F-4D97-AF65-F5344CB8AC3E}">
        <p14:creationId xmlns:p14="http://schemas.microsoft.com/office/powerpoint/2010/main" val="38704820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51281" y="191350"/>
            <a:ext cx="7426817" cy="5570113"/>
          </a:xfrm>
          <a:prstGeom prst="rect">
            <a:avLst/>
          </a:prstGeom>
        </p:spPr>
      </p:pic>
      <p:sp>
        <p:nvSpPr>
          <p:cNvPr id="3" name="Rectangle 2"/>
          <p:cNvSpPr/>
          <p:nvPr/>
        </p:nvSpPr>
        <p:spPr>
          <a:xfrm>
            <a:off x="2281708" y="5761463"/>
            <a:ext cx="7765961" cy="954107"/>
          </a:xfrm>
          <a:prstGeom prst="rect">
            <a:avLst/>
          </a:prstGeom>
        </p:spPr>
        <p:txBody>
          <a:bodyPr wrap="square">
            <a:spAutoFit/>
          </a:bodyPr>
          <a:lstStyle/>
          <a:p>
            <a:pPr>
              <a:spcAft>
                <a:spcPts val="0"/>
              </a:spcAft>
            </a:pPr>
            <a:r>
              <a:rPr lang="zh-CN" altLang="en-US" sz="2800" kern="100" dirty="0" smtClean="0">
                <a:effectLst/>
                <a:latin typeface="DFKai-SB" panose="03000509000000000000" pitchFamily="65" charset="-120"/>
                <a:ea typeface="DFKai-SB" panose="03000509000000000000" pitchFamily="65" charset="-120"/>
                <a:cs typeface="Times New Roman" panose="02020603050405020304" pitchFamily="18" charset="0"/>
              </a:rPr>
              <a:t>在進行敲打地基的工程時，所發初的噪音嚴重影響學生上課環境。</a:t>
            </a:r>
            <a:endParaRPr lang="en-MY" sz="2800" kern="100" dirty="0">
              <a:effectLst/>
              <a:latin typeface="DFKai-SB" panose="03000509000000000000" pitchFamily="65" charset="-120"/>
              <a:ea typeface="DFKai-SB"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5365556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72745" y="1108703"/>
            <a:ext cx="6290972" cy="4718229"/>
          </a:xfrm>
          <a:prstGeom prst="rect">
            <a:avLst/>
          </a:prstGeom>
        </p:spPr>
      </p:pic>
      <p:sp>
        <p:nvSpPr>
          <p:cNvPr id="3" name="Rectangle 2"/>
          <p:cNvSpPr/>
          <p:nvPr/>
        </p:nvSpPr>
        <p:spPr>
          <a:xfrm>
            <a:off x="5859888" y="2190544"/>
            <a:ext cx="6091707" cy="2554545"/>
          </a:xfrm>
          <a:prstGeom prst="rect">
            <a:avLst/>
          </a:prstGeom>
        </p:spPr>
        <p:txBody>
          <a:bodyPr wrap="square">
            <a:spAutoFit/>
          </a:bodyPr>
          <a:lstStyle/>
          <a:p>
            <a:r>
              <a:rPr lang="zh-CN" altLang="en-US" sz="4000" dirty="0" smtClean="0">
                <a:latin typeface="DFKai-SB" panose="03000509000000000000" pitchFamily="65" charset="-120"/>
                <a:ea typeface="DFKai-SB" panose="03000509000000000000" pitchFamily="65" charset="-120"/>
              </a:rPr>
              <a:t>（二）實施工地建設</a:t>
            </a:r>
            <a:r>
              <a:rPr lang="en-US" altLang="zh-CN" sz="4000" dirty="0" smtClean="0">
                <a:latin typeface="DFKai-SB" panose="03000509000000000000" pitchFamily="65" charset="-120"/>
                <a:ea typeface="DFKai-SB" panose="03000509000000000000" pitchFamily="65" charset="-120"/>
              </a:rPr>
              <a:t/>
            </a:r>
            <a:br>
              <a:rPr lang="en-US" altLang="zh-CN" sz="4000" dirty="0" smtClean="0">
                <a:latin typeface="DFKai-SB" panose="03000509000000000000" pitchFamily="65" charset="-120"/>
                <a:ea typeface="DFKai-SB" panose="03000509000000000000" pitchFamily="65" charset="-120"/>
              </a:rPr>
            </a:br>
            <a:r>
              <a:rPr lang="zh-CN" altLang="en-US" sz="4000" dirty="0" smtClean="0">
                <a:latin typeface="DFKai-SB" panose="03000509000000000000" pitchFamily="65" charset="-120"/>
                <a:ea typeface="DFKai-SB" panose="03000509000000000000" pitchFamily="65" charset="-120"/>
              </a:rPr>
              <a:t>地點</a:t>
            </a:r>
            <a:r>
              <a:rPr lang="en-US" altLang="zh-CN" sz="4000" dirty="0" smtClean="0">
                <a:latin typeface="DFKai-SB" panose="03000509000000000000" pitchFamily="65" charset="-120"/>
                <a:ea typeface="DFKai-SB" panose="03000509000000000000" pitchFamily="65" charset="-120"/>
              </a:rPr>
              <a:t>2</a:t>
            </a:r>
            <a:r>
              <a:rPr lang="zh-CN" altLang="en-US" sz="4000" dirty="0" smtClean="0">
                <a:latin typeface="DFKai-SB" panose="03000509000000000000" pitchFamily="65" charset="-120"/>
                <a:ea typeface="DFKai-SB" panose="03000509000000000000" pitchFamily="65" charset="-120"/>
              </a:rPr>
              <a:t>：生活機能館及校門</a:t>
            </a:r>
            <a:endParaRPr lang="en-US" altLang="zh-CN" sz="4000" dirty="0" smtClean="0">
              <a:latin typeface="DFKai-SB" panose="03000509000000000000" pitchFamily="65" charset="-120"/>
              <a:ea typeface="DFKai-SB" panose="03000509000000000000" pitchFamily="65" charset="-120"/>
            </a:endParaRPr>
          </a:p>
          <a:p>
            <a:r>
              <a:rPr lang="zh-CN" altLang="en-US" sz="4000" dirty="0" smtClean="0">
                <a:latin typeface="DFKai-SB" panose="03000509000000000000" pitchFamily="65" charset="-120"/>
                <a:ea typeface="DFKai-SB" panose="03000509000000000000" pitchFamily="65" charset="-120"/>
              </a:rPr>
              <a:t>已施</a:t>
            </a:r>
            <a:r>
              <a:rPr lang="zh-CN" altLang="en-US" sz="4000" dirty="0">
                <a:latin typeface="DFKai-SB" panose="03000509000000000000" pitchFamily="65" charset="-120"/>
                <a:ea typeface="DFKai-SB" panose="03000509000000000000" pitchFamily="65" charset="-120"/>
              </a:rPr>
              <a:t>工</a:t>
            </a:r>
            <a:r>
              <a:rPr lang="zh-CN" altLang="en-US" sz="4000" dirty="0" smtClean="0">
                <a:latin typeface="DFKai-SB" panose="03000509000000000000" pitchFamily="65" charset="-120"/>
                <a:ea typeface="DFKai-SB" panose="03000509000000000000" pitchFamily="65" charset="-120"/>
              </a:rPr>
              <a:t>時間：</a:t>
            </a:r>
            <a:r>
              <a:rPr lang="en-US" altLang="zh-CN" sz="4000" dirty="0" smtClean="0">
                <a:latin typeface="DFKai-SB" panose="03000509000000000000" pitchFamily="65" charset="-120"/>
                <a:ea typeface="DFKai-SB" panose="03000509000000000000" pitchFamily="65" charset="-120"/>
              </a:rPr>
              <a:t>1</a:t>
            </a:r>
            <a:r>
              <a:rPr lang="zh-CN" altLang="en-US" sz="4000" dirty="0" smtClean="0">
                <a:latin typeface="DFKai-SB" panose="03000509000000000000" pitchFamily="65" charset="-120"/>
                <a:ea typeface="DFKai-SB" panose="03000509000000000000" pitchFamily="65" charset="-120"/>
              </a:rPr>
              <a:t>年</a:t>
            </a:r>
            <a:r>
              <a:rPr lang="en-US" altLang="zh-CN" sz="4000" dirty="0" smtClean="0">
                <a:latin typeface="DFKai-SB" panose="03000509000000000000" pitchFamily="65" charset="-120"/>
                <a:ea typeface="DFKai-SB" panose="03000509000000000000" pitchFamily="65" charset="-120"/>
              </a:rPr>
              <a:t/>
            </a:r>
            <a:br>
              <a:rPr lang="en-US" altLang="zh-CN" sz="4000" dirty="0" smtClean="0">
                <a:latin typeface="DFKai-SB" panose="03000509000000000000" pitchFamily="65" charset="-120"/>
                <a:ea typeface="DFKai-SB" panose="03000509000000000000" pitchFamily="65" charset="-120"/>
              </a:rPr>
            </a:br>
            <a:r>
              <a:rPr lang="zh-CN" altLang="en-US" sz="4000" dirty="0" smtClean="0">
                <a:latin typeface="DFKai-SB" panose="03000509000000000000" pitchFamily="65" charset="-120"/>
                <a:ea typeface="DFKai-SB" panose="03000509000000000000" pitchFamily="65" charset="-120"/>
              </a:rPr>
              <a:t>影響：噪音及粉塵</a:t>
            </a:r>
            <a:endParaRPr lang="en-MY" sz="40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8758230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9460" y="141668"/>
            <a:ext cx="7396765" cy="5547574"/>
          </a:xfrm>
          <a:prstGeom prst="rect">
            <a:avLst/>
          </a:prstGeom>
        </p:spPr>
      </p:pic>
      <p:sp>
        <p:nvSpPr>
          <p:cNvPr id="3" name="Rectangle 2"/>
          <p:cNvSpPr/>
          <p:nvPr/>
        </p:nvSpPr>
        <p:spPr>
          <a:xfrm>
            <a:off x="2009106" y="5811595"/>
            <a:ext cx="8100812" cy="954107"/>
          </a:xfrm>
          <a:prstGeom prst="rect">
            <a:avLst/>
          </a:prstGeom>
        </p:spPr>
        <p:txBody>
          <a:bodyPr wrap="square">
            <a:spAutoFit/>
          </a:bodyPr>
          <a:lstStyle/>
          <a:p>
            <a:r>
              <a:rPr lang="zh-CN" altLang="en-US" sz="2800" dirty="0" smtClean="0">
                <a:latin typeface="DFKai-SB" panose="03000509000000000000" pitchFamily="65" charset="-120"/>
                <a:ea typeface="DFKai-SB" panose="03000509000000000000" pitchFamily="65" charset="-120"/>
              </a:rPr>
              <a:t>施工期間不時會發現直接曝露在外的沙石及洋灰，只要刮起大風細小的沙粒就會開始遍佈校園。</a:t>
            </a:r>
            <a:endParaRPr lang="en-MY" sz="28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4002878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99765" y="135229"/>
            <a:ext cx="7452575" cy="5589431"/>
          </a:xfrm>
          <a:prstGeom prst="rect">
            <a:avLst/>
          </a:prstGeom>
        </p:spPr>
      </p:pic>
      <p:sp>
        <p:nvSpPr>
          <p:cNvPr id="4" name="Rectangle 3"/>
          <p:cNvSpPr/>
          <p:nvPr/>
        </p:nvSpPr>
        <p:spPr>
          <a:xfrm>
            <a:off x="2120723" y="5821252"/>
            <a:ext cx="8010659" cy="954107"/>
          </a:xfrm>
          <a:prstGeom prst="rect">
            <a:avLst/>
          </a:prstGeom>
        </p:spPr>
        <p:txBody>
          <a:bodyPr wrap="square">
            <a:spAutoFit/>
          </a:bodyPr>
          <a:lstStyle/>
          <a:p>
            <a:r>
              <a:rPr lang="zh-CN" altLang="en-US" sz="2800" kern="100" dirty="0" smtClean="0">
                <a:latin typeface="DFKai-SB" panose="03000509000000000000" pitchFamily="65" charset="-120"/>
                <a:ea typeface="DFKai-SB" panose="03000509000000000000" pitchFamily="65" charset="-120"/>
                <a:cs typeface="Times New Roman" panose="02020603050405020304" pitchFamily="18" charset="0"/>
              </a:rPr>
              <a:t>在進行</a:t>
            </a:r>
            <a:r>
              <a:rPr lang="en-US" altLang="zh-CN" sz="2800" kern="100" dirty="0" smtClean="0">
                <a:latin typeface="DFKai-SB" panose="03000509000000000000" pitchFamily="65" charset="-120"/>
                <a:ea typeface="DFKai-SB" panose="03000509000000000000" pitchFamily="65" charset="-120"/>
                <a:cs typeface="Times New Roman" panose="02020603050405020304" pitchFamily="18" charset="0"/>
              </a:rPr>
              <a:t>10</a:t>
            </a:r>
            <a:r>
              <a:rPr lang="zh-CN" altLang="en-US" sz="2800" kern="100" dirty="0" smtClean="0">
                <a:latin typeface="DFKai-SB" panose="03000509000000000000" pitchFamily="65" charset="-120"/>
                <a:ea typeface="DFKai-SB" panose="03000509000000000000" pitchFamily="65" charset="-120"/>
                <a:cs typeface="Times New Roman" panose="02020603050405020304" pitchFamily="18" charset="0"/>
              </a:rPr>
              <a:t>層樓建設的過程當中，不少洋灰或者粉塵會直接飄落在我們行走的步道或者設備上。</a:t>
            </a:r>
            <a:endParaRPr lang="en-MY" sz="2800"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021503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444</TotalTime>
  <Words>1183</Words>
  <Application>Microsoft Office PowerPoint</Application>
  <PresentationFormat>自訂</PresentationFormat>
  <Paragraphs>105</Paragraphs>
  <Slides>40</Slides>
  <Notes>0</Notes>
  <HiddenSlides>0</HiddenSlides>
  <MMClips>0</MMClips>
  <ScaleCrop>false</ScaleCrop>
  <HeadingPairs>
    <vt:vector size="4" baseType="variant">
      <vt:variant>
        <vt:lpstr>佈景主題</vt:lpstr>
      </vt:variant>
      <vt:variant>
        <vt:i4>1</vt:i4>
      </vt:variant>
      <vt:variant>
        <vt:lpstr>投影片標題</vt:lpstr>
      </vt:variant>
      <vt:variant>
        <vt:i4>40</vt:i4>
      </vt:variant>
    </vt:vector>
  </HeadingPairs>
  <TitlesOfParts>
    <vt:vector size="41" baseType="lpstr">
      <vt:lpstr>流線</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Wong Teck Choi</dc:creator>
  <cp:lastModifiedBy>a</cp:lastModifiedBy>
  <cp:revision>31</cp:revision>
  <dcterms:created xsi:type="dcterms:W3CDTF">2015-12-24T14:19:33Z</dcterms:created>
  <dcterms:modified xsi:type="dcterms:W3CDTF">2016-01-02T13:16:17Z</dcterms:modified>
</cp:coreProperties>
</file>