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8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706DC-B051-4D93-B1CB-32A8990C28AF}" type="doc">
      <dgm:prSet loTypeId="urn:microsoft.com/office/officeart/2005/8/layout/cycle6" loCatId="relationship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5DBA028A-DD68-490C-A1E0-E711B8DFFCEF}">
      <dgm:prSet phldrT="[文字]"/>
      <dgm:spPr/>
      <dgm:t>
        <a:bodyPr/>
        <a:lstStyle/>
        <a:p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D5673E9F-0804-4728-B118-BC5B715FB130}" type="parTrans" cxnId="{6EBF8830-6F28-496B-887C-96563969DCF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1CA0AD5-4BD0-4929-8119-B120ACDB7D1D}" type="sibTrans" cxnId="{6EBF8830-6F28-496B-887C-96563969DCF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EE08148-2F41-49B6-B44B-20B4949C7ACA}">
      <dgm:prSet phldrT="[文字]"/>
      <dgm:spPr/>
      <dgm:t>
        <a:bodyPr/>
        <a:lstStyle/>
        <a:p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9C2A36C7-BCD3-43E6-BCBD-EF6F5719F1F2}" type="parTrans" cxnId="{7961A2C2-429A-4AA3-ABC6-D0D954EAA08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D2BF338-AC85-4B53-90E3-DD405F18696E}" type="sibTrans" cxnId="{7961A2C2-429A-4AA3-ABC6-D0D954EAA08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1A10344D-61D2-4816-9D89-FD755F518374}">
      <dgm:prSet phldrT="[文字]"/>
      <dgm:spPr/>
      <dgm:t>
        <a:bodyPr/>
        <a:lstStyle/>
        <a:p>
          <a:endParaRPr lang="en-US" altLang="zh-TW" b="1" dirty="0" smtClean="0">
            <a:latin typeface="微軟正黑體" pitchFamily="34" charset="-120"/>
            <a:ea typeface="微軟正黑體" pitchFamily="34" charset="-120"/>
          </a:endParaRPr>
        </a:p>
      </dgm:t>
    </dgm:pt>
    <dgm:pt modelId="{9564DDCF-EBFC-4510-8A11-200CC73DDD42}" type="parTrans" cxnId="{C08E39C0-46FF-409C-8363-956E9518846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4F1DDAD-8018-44A2-BA01-2622D551104D}" type="sibTrans" cxnId="{C08E39C0-46FF-409C-8363-956E9518846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DF7644E6-B22A-413E-9503-299A6FA28702}">
      <dgm:prSet phldrT="[文字]" custT="1"/>
      <dgm:spPr/>
      <dgm:t>
        <a:bodyPr/>
        <a:lstStyle/>
        <a:p>
          <a:endParaRPr lang="zh-TW" altLang="en-US" sz="2600" b="0" dirty="0">
            <a:latin typeface="微軟正黑體" pitchFamily="34" charset="-120"/>
            <a:ea typeface="微軟正黑體" pitchFamily="34" charset="-120"/>
          </a:endParaRPr>
        </a:p>
      </dgm:t>
    </dgm:pt>
    <dgm:pt modelId="{060B422B-2969-4D8B-BC11-F141626AD601}" type="parTrans" cxnId="{A8525582-3CA5-4147-A8D5-2EC7701D031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29EF5176-CF5D-4B2B-B6D6-220E708D596B}" type="sibTrans" cxnId="{A8525582-3CA5-4147-A8D5-2EC7701D031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DA481CE-8693-4104-8801-723DD30CF82C}">
      <dgm:prSet phldrT="[文字]"/>
      <dgm:spPr/>
      <dgm:t>
        <a:bodyPr/>
        <a:lstStyle/>
        <a:p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49F36299-A05D-4463-BAA4-5BB17145BC89}" type="sibTrans" cxnId="{EDC9BD90-F77A-45C9-9A0C-64C97A10570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24FA08C-6486-42A6-BFA9-07649D826437}" type="parTrans" cxnId="{EDC9BD90-F77A-45C9-9A0C-64C97A10570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0B6A5CC-DCB8-4AA7-8B92-5032BBE5D00B}" type="pres">
      <dgm:prSet presAssocID="{F99706DC-B051-4D93-B1CB-32A8990C28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FFE6598-5565-4A2F-931B-AB03DDFEEEA1}" type="pres">
      <dgm:prSet presAssocID="{5DBA028A-DD68-490C-A1E0-E711B8DFFCEF}" presName="node" presStyleLbl="node1" presStyleIdx="0" presStyleCnt="5" custRadScaleRad="99125" custRadScaleInc="-122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2CB392-FB17-4EC0-8003-640863FEBF4E}" type="pres">
      <dgm:prSet presAssocID="{5DBA028A-DD68-490C-A1E0-E711B8DFFCEF}" presName="spNode" presStyleCnt="0"/>
      <dgm:spPr/>
    </dgm:pt>
    <dgm:pt modelId="{2D331FAF-3286-44C1-8A86-92D84FF1258C}" type="pres">
      <dgm:prSet presAssocID="{61CA0AD5-4BD0-4929-8119-B120ACDB7D1D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B39FDAD3-4D1C-4E1B-9C69-E14B591697D1}" type="pres">
      <dgm:prSet presAssocID="{8EE08148-2F41-49B6-B44B-20B4949C7ACA}" presName="node" presStyleLbl="node1" presStyleIdx="1" presStyleCnt="5" custRadScaleRad="98606" custRadScaleInc="-108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65BBEB-A5E5-44DB-984B-42C0B79A76F6}" type="pres">
      <dgm:prSet presAssocID="{8EE08148-2F41-49B6-B44B-20B4949C7ACA}" presName="spNode" presStyleCnt="0"/>
      <dgm:spPr/>
    </dgm:pt>
    <dgm:pt modelId="{3C9F6BC2-4AA8-4E1D-AE9B-3F4A87241499}" type="pres">
      <dgm:prSet presAssocID="{CD2BF338-AC85-4B53-90E3-DD405F18696E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B352E369-9FC7-4B12-B32A-53B3040EEE0A}" type="pres">
      <dgm:prSet presAssocID="{1A10344D-61D2-4816-9D89-FD755F518374}" presName="node" presStyleLbl="node1" presStyleIdx="2" presStyleCnt="5" custRadScaleRad="102684" custRadScaleInc="-594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4EB066-50A1-4D6C-ADE2-5C2CCFF900CD}" type="pres">
      <dgm:prSet presAssocID="{1A10344D-61D2-4816-9D89-FD755F518374}" presName="spNode" presStyleCnt="0"/>
      <dgm:spPr/>
    </dgm:pt>
    <dgm:pt modelId="{D217FBCC-FFBA-4DA6-A72B-A3049ED0891E}" type="pres">
      <dgm:prSet presAssocID="{A4F1DDAD-8018-44A2-BA01-2622D551104D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485FE296-E64D-4279-93EE-BC6CE445DB46}" type="pres">
      <dgm:prSet presAssocID="{DF7644E6-B22A-413E-9503-299A6FA28702}" presName="node" presStyleLbl="node1" presStyleIdx="3" presStyleCnt="5" custRadScaleRad="104989" custRadScaleInc="1498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A9F8A4-BB6C-47B8-A690-867751D4D9EF}" type="pres">
      <dgm:prSet presAssocID="{DF7644E6-B22A-413E-9503-299A6FA28702}" presName="spNode" presStyleCnt="0"/>
      <dgm:spPr/>
    </dgm:pt>
    <dgm:pt modelId="{69CA6DEA-3F8A-43A8-BA9F-A0F99BAA9F22}" type="pres">
      <dgm:prSet presAssocID="{29EF5176-CF5D-4B2B-B6D6-220E708D596B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1EB4EBBB-0F72-41B2-B098-434E4F23EC21}" type="pres">
      <dgm:prSet presAssocID="{5DA481CE-8693-4104-8801-723DD30CF82C}" presName="node" presStyleLbl="node1" presStyleIdx="4" presStyleCnt="5" custRadScaleRad="104191" custRadScaleInc="-297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BF35A2-4323-46E5-B5ED-992658B5DBD6}" type="pres">
      <dgm:prSet presAssocID="{5DA481CE-8693-4104-8801-723DD30CF82C}" presName="spNode" presStyleCnt="0"/>
      <dgm:spPr/>
    </dgm:pt>
    <dgm:pt modelId="{2F0A8472-69E5-4D63-860D-FD938B9F5297}" type="pres">
      <dgm:prSet presAssocID="{49F36299-A05D-4463-BAA4-5BB17145BC89}" presName="sibTrans" presStyleLbl="sibTrans1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C08E39C0-46FF-409C-8363-956E95188469}" srcId="{F99706DC-B051-4D93-B1CB-32A8990C28AF}" destId="{1A10344D-61D2-4816-9D89-FD755F518374}" srcOrd="2" destOrd="0" parTransId="{9564DDCF-EBFC-4510-8A11-200CC73DDD42}" sibTransId="{A4F1DDAD-8018-44A2-BA01-2622D551104D}"/>
    <dgm:cxn modelId="{7961A2C2-429A-4AA3-ABC6-D0D954EAA085}" srcId="{F99706DC-B051-4D93-B1CB-32A8990C28AF}" destId="{8EE08148-2F41-49B6-B44B-20B4949C7ACA}" srcOrd="1" destOrd="0" parTransId="{9C2A36C7-BCD3-43E6-BCBD-EF6F5719F1F2}" sibTransId="{CD2BF338-AC85-4B53-90E3-DD405F18696E}"/>
    <dgm:cxn modelId="{D4DDA3AB-C544-4AD8-A87A-F9494C2066AB}" type="presOf" srcId="{DF7644E6-B22A-413E-9503-299A6FA28702}" destId="{485FE296-E64D-4279-93EE-BC6CE445DB46}" srcOrd="0" destOrd="0" presId="urn:microsoft.com/office/officeart/2005/8/layout/cycle6"/>
    <dgm:cxn modelId="{9816C426-5321-4A14-86F7-B9515A5F8EFB}" type="presOf" srcId="{61CA0AD5-4BD0-4929-8119-B120ACDB7D1D}" destId="{2D331FAF-3286-44C1-8A86-92D84FF1258C}" srcOrd="0" destOrd="0" presId="urn:microsoft.com/office/officeart/2005/8/layout/cycle6"/>
    <dgm:cxn modelId="{BFE85E03-329C-4C34-A08F-1A7F551EA524}" type="presOf" srcId="{5DA481CE-8693-4104-8801-723DD30CF82C}" destId="{1EB4EBBB-0F72-41B2-B098-434E4F23EC21}" srcOrd="0" destOrd="0" presId="urn:microsoft.com/office/officeart/2005/8/layout/cycle6"/>
    <dgm:cxn modelId="{A8525582-3CA5-4147-A8D5-2EC7701D0314}" srcId="{F99706DC-B051-4D93-B1CB-32A8990C28AF}" destId="{DF7644E6-B22A-413E-9503-299A6FA28702}" srcOrd="3" destOrd="0" parTransId="{060B422B-2969-4D8B-BC11-F141626AD601}" sibTransId="{29EF5176-CF5D-4B2B-B6D6-220E708D596B}"/>
    <dgm:cxn modelId="{B4EFB1AD-9C49-4738-B935-16758C7B1D05}" type="presOf" srcId="{8EE08148-2F41-49B6-B44B-20B4949C7ACA}" destId="{B39FDAD3-4D1C-4E1B-9C69-E14B591697D1}" srcOrd="0" destOrd="0" presId="urn:microsoft.com/office/officeart/2005/8/layout/cycle6"/>
    <dgm:cxn modelId="{AA52D4F5-4577-475E-858B-CC3E40865C14}" type="presOf" srcId="{A4F1DDAD-8018-44A2-BA01-2622D551104D}" destId="{D217FBCC-FFBA-4DA6-A72B-A3049ED0891E}" srcOrd="0" destOrd="0" presId="urn:microsoft.com/office/officeart/2005/8/layout/cycle6"/>
    <dgm:cxn modelId="{6C1973B9-1327-4458-A811-69453939A678}" type="presOf" srcId="{29EF5176-CF5D-4B2B-B6D6-220E708D596B}" destId="{69CA6DEA-3F8A-43A8-BA9F-A0F99BAA9F22}" srcOrd="0" destOrd="0" presId="urn:microsoft.com/office/officeart/2005/8/layout/cycle6"/>
    <dgm:cxn modelId="{6EBF8830-6F28-496B-887C-96563969DCFF}" srcId="{F99706DC-B051-4D93-B1CB-32A8990C28AF}" destId="{5DBA028A-DD68-490C-A1E0-E711B8DFFCEF}" srcOrd="0" destOrd="0" parTransId="{D5673E9F-0804-4728-B118-BC5B715FB130}" sibTransId="{61CA0AD5-4BD0-4929-8119-B120ACDB7D1D}"/>
    <dgm:cxn modelId="{FC2FFC98-F015-48BF-A121-638E448C0A85}" type="presOf" srcId="{F99706DC-B051-4D93-B1CB-32A8990C28AF}" destId="{A0B6A5CC-DCB8-4AA7-8B92-5032BBE5D00B}" srcOrd="0" destOrd="0" presId="urn:microsoft.com/office/officeart/2005/8/layout/cycle6"/>
    <dgm:cxn modelId="{8378F45C-DC52-45E3-92F2-20F160261B04}" type="presOf" srcId="{1A10344D-61D2-4816-9D89-FD755F518374}" destId="{B352E369-9FC7-4B12-B32A-53B3040EEE0A}" srcOrd="0" destOrd="0" presId="urn:microsoft.com/office/officeart/2005/8/layout/cycle6"/>
    <dgm:cxn modelId="{3ECFAC53-EFCC-47CB-A42C-506A169AD0D2}" type="presOf" srcId="{5DBA028A-DD68-490C-A1E0-E711B8DFFCEF}" destId="{AFFE6598-5565-4A2F-931B-AB03DDFEEEA1}" srcOrd="0" destOrd="0" presId="urn:microsoft.com/office/officeart/2005/8/layout/cycle6"/>
    <dgm:cxn modelId="{A8D01C1F-2FD2-4902-91FE-69D553D3F3B1}" type="presOf" srcId="{CD2BF338-AC85-4B53-90E3-DD405F18696E}" destId="{3C9F6BC2-4AA8-4E1D-AE9B-3F4A87241499}" srcOrd="0" destOrd="0" presId="urn:microsoft.com/office/officeart/2005/8/layout/cycle6"/>
    <dgm:cxn modelId="{EDC9BD90-F77A-45C9-9A0C-64C97A105704}" srcId="{F99706DC-B051-4D93-B1CB-32A8990C28AF}" destId="{5DA481CE-8693-4104-8801-723DD30CF82C}" srcOrd="4" destOrd="0" parTransId="{524FA08C-6486-42A6-BFA9-07649D826437}" sibTransId="{49F36299-A05D-4463-BAA4-5BB17145BC89}"/>
    <dgm:cxn modelId="{B2C648D1-49C9-4DB1-96A1-0F581E35A851}" type="presOf" srcId="{49F36299-A05D-4463-BAA4-5BB17145BC89}" destId="{2F0A8472-69E5-4D63-860D-FD938B9F5297}" srcOrd="0" destOrd="0" presId="urn:microsoft.com/office/officeart/2005/8/layout/cycle6"/>
    <dgm:cxn modelId="{B6DB4845-FB29-400B-BB1E-6E1C71130DD2}" type="presParOf" srcId="{A0B6A5CC-DCB8-4AA7-8B92-5032BBE5D00B}" destId="{AFFE6598-5565-4A2F-931B-AB03DDFEEEA1}" srcOrd="0" destOrd="0" presId="urn:microsoft.com/office/officeart/2005/8/layout/cycle6"/>
    <dgm:cxn modelId="{847AB758-B04F-4028-890C-0222A34598F2}" type="presParOf" srcId="{A0B6A5CC-DCB8-4AA7-8B92-5032BBE5D00B}" destId="{C32CB392-FB17-4EC0-8003-640863FEBF4E}" srcOrd="1" destOrd="0" presId="urn:microsoft.com/office/officeart/2005/8/layout/cycle6"/>
    <dgm:cxn modelId="{05DE80D7-D9B1-4095-B8E9-0E1ADA348088}" type="presParOf" srcId="{A0B6A5CC-DCB8-4AA7-8B92-5032BBE5D00B}" destId="{2D331FAF-3286-44C1-8A86-92D84FF1258C}" srcOrd="2" destOrd="0" presId="urn:microsoft.com/office/officeart/2005/8/layout/cycle6"/>
    <dgm:cxn modelId="{11744448-355E-4DBA-9B0B-E330E9FD84BA}" type="presParOf" srcId="{A0B6A5CC-DCB8-4AA7-8B92-5032BBE5D00B}" destId="{B39FDAD3-4D1C-4E1B-9C69-E14B591697D1}" srcOrd="3" destOrd="0" presId="urn:microsoft.com/office/officeart/2005/8/layout/cycle6"/>
    <dgm:cxn modelId="{97120A53-1B73-4EC9-91E3-6A0EBFB9CBF0}" type="presParOf" srcId="{A0B6A5CC-DCB8-4AA7-8B92-5032BBE5D00B}" destId="{1F65BBEB-A5E5-44DB-984B-42C0B79A76F6}" srcOrd="4" destOrd="0" presId="urn:microsoft.com/office/officeart/2005/8/layout/cycle6"/>
    <dgm:cxn modelId="{20A1046F-4063-406C-AA27-9B660357F2A7}" type="presParOf" srcId="{A0B6A5CC-DCB8-4AA7-8B92-5032BBE5D00B}" destId="{3C9F6BC2-4AA8-4E1D-AE9B-3F4A87241499}" srcOrd="5" destOrd="0" presId="urn:microsoft.com/office/officeart/2005/8/layout/cycle6"/>
    <dgm:cxn modelId="{927AFFBD-6BAD-4F88-931A-E101C68BDB1D}" type="presParOf" srcId="{A0B6A5CC-DCB8-4AA7-8B92-5032BBE5D00B}" destId="{B352E369-9FC7-4B12-B32A-53B3040EEE0A}" srcOrd="6" destOrd="0" presId="urn:microsoft.com/office/officeart/2005/8/layout/cycle6"/>
    <dgm:cxn modelId="{5C2D2073-D994-4DE8-B4E9-AB2B34F8B6B9}" type="presParOf" srcId="{A0B6A5CC-DCB8-4AA7-8B92-5032BBE5D00B}" destId="{704EB066-50A1-4D6C-ADE2-5C2CCFF900CD}" srcOrd="7" destOrd="0" presId="urn:microsoft.com/office/officeart/2005/8/layout/cycle6"/>
    <dgm:cxn modelId="{E95F4FC0-280A-4F64-A292-33CB25A251F2}" type="presParOf" srcId="{A0B6A5CC-DCB8-4AA7-8B92-5032BBE5D00B}" destId="{D217FBCC-FFBA-4DA6-A72B-A3049ED0891E}" srcOrd="8" destOrd="0" presId="urn:microsoft.com/office/officeart/2005/8/layout/cycle6"/>
    <dgm:cxn modelId="{0F16C477-3A29-4A8C-9AC5-4D43A51E8F86}" type="presParOf" srcId="{A0B6A5CC-DCB8-4AA7-8B92-5032BBE5D00B}" destId="{485FE296-E64D-4279-93EE-BC6CE445DB46}" srcOrd="9" destOrd="0" presId="urn:microsoft.com/office/officeart/2005/8/layout/cycle6"/>
    <dgm:cxn modelId="{7CF98E1C-9792-46F4-9950-11FAEDDF44BA}" type="presParOf" srcId="{A0B6A5CC-DCB8-4AA7-8B92-5032BBE5D00B}" destId="{B2A9F8A4-BB6C-47B8-A690-867751D4D9EF}" srcOrd="10" destOrd="0" presId="urn:microsoft.com/office/officeart/2005/8/layout/cycle6"/>
    <dgm:cxn modelId="{60342199-ADA5-48B3-87F6-BCBD83914CE0}" type="presParOf" srcId="{A0B6A5CC-DCB8-4AA7-8B92-5032BBE5D00B}" destId="{69CA6DEA-3F8A-43A8-BA9F-A0F99BAA9F22}" srcOrd="11" destOrd="0" presId="urn:microsoft.com/office/officeart/2005/8/layout/cycle6"/>
    <dgm:cxn modelId="{69BB1876-0DE9-4DAE-8481-6B9C9F78C8D3}" type="presParOf" srcId="{A0B6A5CC-DCB8-4AA7-8B92-5032BBE5D00B}" destId="{1EB4EBBB-0F72-41B2-B098-434E4F23EC21}" srcOrd="12" destOrd="0" presId="urn:microsoft.com/office/officeart/2005/8/layout/cycle6"/>
    <dgm:cxn modelId="{6F008926-6CE4-4615-BDB4-6F9F93EDB492}" type="presParOf" srcId="{A0B6A5CC-DCB8-4AA7-8B92-5032BBE5D00B}" destId="{00BF35A2-4323-46E5-B5ED-992658B5DBD6}" srcOrd="13" destOrd="0" presId="urn:microsoft.com/office/officeart/2005/8/layout/cycle6"/>
    <dgm:cxn modelId="{0F5BDDF5-2033-46CF-87BC-95729106B9C4}" type="presParOf" srcId="{A0B6A5CC-DCB8-4AA7-8B92-5032BBE5D00B}" destId="{2F0A8472-69E5-4D63-860D-FD938B9F529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0CBE3B-4A48-4F65-A9F9-668824426E0D}" type="doc">
      <dgm:prSet loTypeId="urn:microsoft.com/office/officeart/2005/8/layout/venn1" loCatId="relationship" qsTypeId="urn:microsoft.com/office/officeart/2005/8/quickstyle/simple5" qsCatId="simple" csTypeId="urn:microsoft.com/office/officeart/2005/8/colors/accent0_1" csCatId="mainScheme" phldr="1"/>
      <dgm:spPr/>
    </dgm:pt>
    <dgm:pt modelId="{5462ABDC-F68C-4EB1-87D0-8D0F73F95DCF}">
      <dgm:prSet phldrT="[文字]" custT="1"/>
      <dgm:spPr/>
      <dgm:t>
        <a:bodyPr/>
        <a:lstStyle/>
        <a:p>
          <a:r>
            <a:rPr lang="zh-TW" altLang="en-US" sz="2400" b="1" i="0" dirty="0" smtClean="0">
              <a:latin typeface="微軟正黑體" pitchFamily="34" charset="-120"/>
              <a:ea typeface="微軟正黑體" pitchFamily="34" charset="-120"/>
            </a:rPr>
            <a:t>一幅畫</a:t>
          </a:r>
          <a:endParaRPr lang="zh-TW" altLang="en-US" sz="2400" b="1" i="0" dirty="0">
            <a:latin typeface="微軟正黑體" pitchFamily="34" charset="-120"/>
            <a:ea typeface="微軟正黑體" pitchFamily="34" charset="-120"/>
          </a:endParaRPr>
        </a:p>
      </dgm:t>
    </dgm:pt>
    <dgm:pt modelId="{3E246432-50C3-4840-99DD-4085586F5ED3}" type="parTrans" cxnId="{54642624-7732-4E1C-8CE3-A9629B985E43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B2D67A98-E090-4A31-84AD-6FACE384C666}" type="sibTrans" cxnId="{54642624-7732-4E1C-8CE3-A9629B985E43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E08E13AF-6DEA-4BB7-AFA8-A8FEF8765A85}">
      <dgm:prSet phldrT="[文字]" custT="1"/>
      <dgm:spPr/>
      <dgm:t>
        <a:bodyPr/>
        <a:lstStyle/>
        <a:p>
          <a:r>
            <a:rPr lang="zh-TW" altLang="en-US" sz="2400" b="1" i="0" dirty="0" smtClean="0">
              <a:latin typeface="微軟正黑體" pitchFamily="34" charset="-120"/>
              <a:ea typeface="微軟正黑體" pitchFamily="34" charset="-120"/>
            </a:rPr>
            <a:t>夢境一</a:t>
          </a:r>
          <a:endParaRPr lang="zh-TW" altLang="en-US" sz="2400" b="1" i="0" dirty="0">
            <a:latin typeface="微軟正黑體" pitchFamily="34" charset="-120"/>
            <a:ea typeface="微軟正黑體" pitchFamily="34" charset="-120"/>
          </a:endParaRPr>
        </a:p>
      </dgm:t>
    </dgm:pt>
    <dgm:pt modelId="{7AA9C442-5215-4E50-84ED-FF759BC78AB9}" type="parTrans" cxnId="{38FC30BB-62F1-44BD-9A08-A29776E69577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A15DF967-2608-45E0-A7C6-BB66D744D7C0}" type="sibTrans" cxnId="{38FC30BB-62F1-44BD-9A08-A29776E69577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56967773-F620-4ADC-8309-01C74391B3EE}">
      <dgm:prSet phldrT="[文字]" custT="1"/>
      <dgm:spPr/>
      <dgm:t>
        <a:bodyPr/>
        <a:lstStyle/>
        <a:p>
          <a:r>
            <a:rPr lang="zh-TW" altLang="en-US" sz="2400" b="1" i="0" dirty="0" smtClean="0">
              <a:latin typeface="微軟正黑體" pitchFamily="34" charset="-120"/>
              <a:ea typeface="微軟正黑體" pitchFamily="34" charset="-120"/>
            </a:rPr>
            <a:t>    夢境</a:t>
          </a:r>
          <a:r>
            <a:rPr lang="zh-TW" altLang="en-US" sz="2400" b="1" i="0" dirty="0" smtClean="0">
              <a:latin typeface="微軟正黑體" pitchFamily="34" charset="-120"/>
              <a:ea typeface="微軟正黑體" pitchFamily="34" charset="-120"/>
            </a:rPr>
            <a:t>二</a:t>
          </a:r>
          <a:endParaRPr lang="zh-TW" altLang="en-US" sz="2400" b="1" i="0" dirty="0">
            <a:latin typeface="微軟正黑體" pitchFamily="34" charset="-120"/>
            <a:ea typeface="微軟正黑體" pitchFamily="34" charset="-120"/>
          </a:endParaRPr>
        </a:p>
      </dgm:t>
    </dgm:pt>
    <dgm:pt modelId="{D5FC4674-97A4-40B9-B787-77D6A1EE4F8F}" type="parTrans" cxnId="{4D87B0AC-FE89-4FEB-9917-9E3EC64F0E36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CEDCB4C7-7238-4F04-9ECD-1E08A3A2DEF9}" type="sibTrans" cxnId="{4D87B0AC-FE89-4FEB-9917-9E3EC64F0E36}">
      <dgm:prSet/>
      <dgm:spPr/>
      <dgm:t>
        <a:bodyPr/>
        <a:lstStyle/>
        <a:p>
          <a:endParaRPr lang="zh-TW" altLang="en-US" sz="1100" b="1" i="0">
            <a:latin typeface="微軟正黑體" pitchFamily="34" charset="-120"/>
            <a:ea typeface="微軟正黑體" pitchFamily="34" charset="-120"/>
          </a:endParaRPr>
        </a:p>
      </dgm:t>
    </dgm:pt>
    <dgm:pt modelId="{3D77D3BD-877A-4A9C-9B49-18B6D48BD1F2}" type="pres">
      <dgm:prSet presAssocID="{860CBE3B-4A48-4F65-A9F9-668824426E0D}" presName="compositeShape" presStyleCnt="0">
        <dgm:presLayoutVars>
          <dgm:chMax val="7"/>
          <dgm:dir/>
          <dgm:resizeHandles val="exact"/>
        </dgm:presLayoutVars>
      </dgm:prSet>
      <dgm:spPr/>
    </dgm:pt>
    <dgm:pt modelId="{44D1A34B-5722-4A64-9C04-7DE7EBD4F2D3}" type="pres">
      <dgm:prSet presAssocID="{5462ABDC-F68C-4EB1-87D0-8D0F73F95DCF}" presName="circ1" presStyleLbl="vennNode1" presStyleIdx="0" presStyleCnt="3" custScaleX="94001" custScaleY="86896" custLinFactNeighborX="-3369" custLinFactNeighborY="2083"/>
      <dgm:spPr/>
      <dgm:t>
        <a:bodyPr/>
        <a:lstStyle/>
        <a:p>
          <a:endParaRPr lang="zh-TW" altLang="en-US"/>
        </a:p>
      </dgm:t>
    </dgm:pt>
    <dgm:pt modelId="{3BEA19FC-0305-46FC-A9F3-1C9AF0A3490C}" type="pres">
      <dgm:prSet presAssocID="{5462ABDC-F68C-4EB1-87D0-8D0F73F95DC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2CD002-1682-4088-BB4A-411401720B86}" type="pres">
      <dgm:prSet presAssocID="{E08E13AF-6DEA-4BB7-AFA8-A8FEF8765A85}" presName="circ2" presStyleLbl="vennNode1" presStyleIdx="1" presStyleCnt="3" custScaleX="93519" custScaleY="94414" custLinFactNeighborX="-240" custLinFactNeighborY="5934"/>
      <dgm:spPr/>
      <dgm:t>
        <a:bodyPr/>
        <a:lstStyle/>
        <a:p>
          <a:endParaRPr lang="zh-TW" altLang="en-US"/>
        </a:p>
      </dgm:t>
    </dgm:pt>
    <dgm:pt modelId="{9D149F24-3126-434F-9B69-E8993DD28645}" type="pres">
      <dgm:prSet presAssocID="{E08E13AF-6DEA-4BB7-AFA8-A8FEF8765A8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C61F0B-AF5E-4EAE-9FF3-E98FBB6E4D03}" type="pres">
      <dgm:prSet presAssocID="{56967773-F620-4ADC-8309-01C74391B3EE}" presName="circ3" presStyleLbl="vennNode1" presStyleIdx="2" presStyleCnt="3" custScaleX="93491" custScaleY="89501" custLinFactNeighborX="-5864" custLinFactNeighborY="6302"/>
      <dgm:spPr/>
      <dgm:t>
        <a:bodyPr/>
        <a:lstStyle/>
        <a:p>
          <a:endParaRPr lang="zh-TW" altLang="en-US"/>
        </a:p>
      </dgm:t>
    </dgm:pt>
    <dgm:pt modelId="{65FAB3B4-69EC-4808-A0DD-D1FA837154D2}" type="pres">
      <dgm:prSet presAssocID="{56967773-F620-4ADC-8309-01C74391B3E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FC30BB-62F1-44BD-9A08-A29776E69577}" srcId="{860CBE3B-4A48-4F65-A9F9-668824426E0D}" destId="{E08E13AF-6DEA-4BB7-AFA8-A8FEF8765A85}" srcOrd="1" destOrd="0" parTransId="{7AA9C442-5215-4E50-84ED-FF759BC78AB9}" sibTransId="{A15DF967-2608-45E0-A7C6-BB66D744D7C0}"/>
    <dgm:cxn modelId="{4D87B0AC-FE89-4FEB-9917-9E3EC64F0E36}" srcId="{860CBE3B-4A48-4F65-A9F9-668824426E0D}" destId="{56967773-F620-4ADC-8309-01C74391B3EE}" srcOrd="2" destOrd="0" parTransId="{D5FC4674-97A4-40B9-B787-77D6A1EE4F8F}" sibTransId="{CEDCB4C7-7238-4F04-9ECD-1E08A3A2DEF9}"/>
    <dgm:cxn modelId="{C4A62ACE-3BAE-4649-83E9-8D83A88F396C}" type="presOf" srcId="{E08E13AF-6DEA-4BB7-AFA8-A8FEF8765A85}" destId="{DB2CD002-1682-4088-BB4A-411401720B86}" srcOrd="0" destOrd="0" presId="urn:microsoft.com/office/officeart/2005/8/layout/venn1"/>
    <dgm:cxn modelId="{60D3053F-90A2-4A26-AFE3-181063B59A2D}" type="presOf" srcId="{56967773-F620-4ADC-8309-01C74391B3EE}" destId="{65FAB3B4-69EC-4808-A0DD-D1FA837154D2}" srcOrd="1" destOrd="0" presId="urn:microsoft.com/office/officeart/2005/8/layout/venn1"/>
    <dgm:cxn modelId="{E5DC0001-9F05-4775-AA91-EA5D2986CEFD}" type="presOf" srcId="{860CBE3B-4A48-4F65-A9F9-668824426E0D}" destId="{3D77D3BD-877A-4A9C-9B49-18B6D48BD1F2}" srcOrd="0" destOrd="0" presId="urn:microsoft.com/office/officeart/2005/8/layout/venn1"/>
    <dgm:cxn modelId="{72502A43-3CA9-444A-8401-72294CDB2B81}" type="presOf" srcId="{E08E13AF-6DEA-4BB7-AFA8-A8FEF8765A85}" destId="{9D149F24-3126-434F-9B69-E8993DD28645}" srcOrd="1" destOrd="0" presId="urn:microsoft.com/office/officeart/2005/8/layout/venn1"/>
    <dgm:cxn modelId="{806BEDCE-CFE8-4B55-8004-E82D615DECC5}" type="presOf" srcId="{5462ABDC-F68C-4EB1-87D0-8D0F73F95DCF}" destId="{44D1A34B-5722-4A64-9C04-7DE7EBD4F2D3}" srcOrd="0" destOrd="0" presId="urn:microsoft.com/office/officeart/2005/8/layout/venn1"/>
    <dgm:cxn modelId="{54642624-7732-4E1C-8CE3-A9629B985E43}" srcId="{860CBE3B-4A48-4F65-A9F9-668824426E0D}" destId="{5462ABDC-F68C-4EB1-87D0-8D0F73F95DCF}" srcOrd="0" destOrd="0" parTransId="{3E246432-50C3-4840-99DD-4085586F5ED3}" sibTransId="{B2D67A98-E090-4A31-84AD-6FACE384C666}"/>
    <dgm:cxn modelId="{2EB20804-DEC1-4C38-ABDA-8327FA390E50}" type="presOf" srcId="{5462ABDC-F68C-4EB1-87D0-8D0F73F95DCF}" destId="{3BEA19FC-0305-46FC-A9F3-1C9AF0A3490C}" srcOrd="1" destOrd="0" presId="urn:microsoft.com/office/officeart/2005/8/layout/venn1"/>
    <dgm:cxn modelId="{0A89C5AC-2DEE-4AF7-9930-5F816A9907D3}" type="presOf" srcId="{56967773-F620-4ADC-8309-01C74391B3EE}" destId="{B0C61F0B-AF5E-4EAE-9FF3-E98FBB6E4D03}" srcOrd="0" destOrd="0" presId="urn:microsoft.com/office/officeart/2005/8/layout/venn1"/>
    <dgm:cxn modelId="{017CE0CF-6235-4025-AE46-92E490D25828}" type="presParOf" srcId="{3D77D3BD-877A-4A9C-9B49-18B6D48BD1F2}" destId="{44D1A34B-5722-4A64-9C04-7DE7EBD4F2D3}" srcOrd="0" destOrd="0" presId="urn:microsoft.com/office/officeart/2005/8/layout/venn1"/>
    <dgm:cxn modelId="{C8ECA326-F479-44F8-88B4-9163D5A9FD19}" type="presParOf" srcId="{3D77D3BD-877A-4A9C-9B49-18B6D48BD1F2}" destId="{3BEA19FC-0305-46FC-A9F3-1C9AF0A3490C}" srcOrd="1" destOrd="0" presId="urn:microsoft.com/office/officeart/2005/8/layout/venn1"/>
    <dgm:cxn modelId="{0159778C-09AC-4B09-8EE9-7B364EB4CCF6}" type="presParOf" srcId="{3D77D3BD-877A-4A9C-9B49-18B6D48BD1F2}" destId="{DB2CD002-1682-4088-BB4A-411401720B86}" srcOrd="2" destOrd="0" presId="urn:microsoft.com/office/officeart/2005/8/layout/venn1"/>
    <dgm:cxn modelId="{53FD2914-AD45-4DDE-93A8-5B50438AF097}" type="presParOf" srcId="{3D77D3BD-877A-4A9C-9B49-18B6D48BD1F2}" destId="{9D149F24-3126-434F-9B69-E8993DD28645}" srcOrd="3" destOrd="0" presId="urn:microsoft.com/office/officeart/2005/8/layout/venn1"/>
    <dgm:cxn modelId="{DC274A66-093B-410D-9192-371C0C98166E}" type="presParOf" srcId="{3D77D3BD-877A-4A9C-9B49-18B6D48BD1F2}" destId="{B0C61F0B-AF5E-4EAE-9FF3-E98FBB6E4D03}" srcOrd="4" destOrd="0" presId="urn:microsoft.com/office/officeart/2005/8/layout/venn1"/>
    <dgm:cxn modelId="{471A1362-3C48-41A9-818B-B84F5517AB3F}" type="presParOf" srcId="{3D77D3BD-877A-4A9C-9B49-18B6D48BD1F2}" destId="{65FAB3B4-69EC-4808-A0DD-D1FA837154D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E6598-5565-4A2F-931B-AB03DDFEEEA1}">
      <dsp:nvSpPr>
        <dsp:cNvPr id="0" name=""/>
        <dsp:cNvSpPr/>
      </dsp:nvSpPr>
      <dsp:spPr>
        <a:xfrm>
          <a:off x="3514699" y="28016"/>
          <a:ext cx="2092346" cy="13600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3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581090" y="94407"/>
        <a:ext cx="1959564" cy="1227243"/>
      </dsp:txXfrm>
    </dsp:sp>
    <dsp:sp modelId="{2D331FAF-3286-44C1-8A86-92D84FF1258C}">
      <dsp:nvSpPr>
        <dsp:cNvPr id="0" name=""/>
        <dsp:cNvSpPr/>
      </dsp:nvSpPr>
      <dsp:spPr>
        <a:xfrm>
          <a:off x="1940366" y="692143"/>
          <a:ext cx="5440222" cy="5440222"/>
        </a:xfrm>
        <a:custGeom>
          <a:avLst/>
          <a:gdLst/>
          <a:ahLst/>
          <a:cxnLst/>
          <a:rect l="0" t="0" r="0" b="0"/>
          <a:pathLst>
            <a:path>
              <a:moveTo>
                <a:pt x="3682152" y="175807"/>
              </a:moveTo>
              <a:arcTo wR="2720111" hR="2720111" stAng="17442744" swAng="2079935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FDAD3-4D1C-4E1B-9C69-E14B591697D1}">
      <dsp:nvSpPr>
        <dsp:cNvPr id="0" name=""/>
        <dsp:cNvSpPr/>
      </dsp:nvSpPr>
      <dsp:spPr>
        <a:xfrm>
          <a:off x="6199567" y="1880421"/>
          <a:ext cx="2092346" cy="136002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3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6265958" y="1946812"/>
        <a:ext cx="1959564" cy="1227243"/>
      </dsp:txXfrm>
    </dsp:sp>
    <dsp:sp modelId="{3C9F6BC2-4AA8-4E1D-AE9B-3F4A87241499}">
      <dsp:nvSpPr>
        <dsp:cNvPr id="0" name=""/>
        <dsp:cNvSpPr/>
      </dsp:nvSpPr>
      <dsp:spPr>
        <a:xfrm>
          <a:off x="1956442" y="855016"/>
          <a:ext cx="5440222" cy="5440222"/>
        </a:xfrm>
        <a:custGeom>
          <a:avLst/>
          <a:gdLst/>
          <a:ahLst/>
          <a:cxnLst/>
          <a:rect l="0" t="0" r="0" b="0"/>
          <a:pathLst>
            <a:path>
              <a:moveTo>
                <a:pt x="5421632" y="2402638"/>
              </a:moveTo>
              <a:arcTo wR="2720111" hR="2720111" stAng="21197853" swAng="218563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2E369-9FC7-4B12-B32A-53B3040EEE0A}">
      <dsp:nvSpPr>
        <dsp:cNvPr id="0" name=""/>
        <dsp:cNvSpPr/>
      </dsp:nvSpPr>
      <dsp:spPr>
        <a:xfrm>
          <a:off x="5349977" y="4938879"/>
          <a:ext cx="2092346" cy="136002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4300" b="1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5416368" y="5005270"/>
        <a:ext cx="1959564" cy="1227243"/>
      </dsp:txXfrm>
    </dsp:sp>
    <dsp:sp modelId="{D217FBCC-FFBA-4DA6-A72B-A3049ED0891E}">
      <dsp:nvSpPr>
        <dsp:cNvPr id="0" name=""/>
        <dsp:cNvSpPr/>
      </dsp:nvSpPr>
      <dsp:spPr>
        <a:xfrm>
          <a:off x="1856747" y="788884"/>
          <a:ext cx="5440222" cy="5440222"/>
        </a:xfrm>
        <a:custGeom>
          <a:avLst/>
          <a:gdLst/>
          <a:ahLst/>
          <a:cxnLst/>
          <a:rect l="0" t="0" r="0" b="0"/>
          <a:pathLst>
            <a:path>
              <a:moveTo>
                <a:pt x="3479549" y="5332056"/>
              </a:moveTo>
              <a:arcTo wR="2720111" hR="2720111" stAng="4427274" swAng="1787262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FE296-E64D-4279-93EE-BC6CE445DB46}">
      <dsp:nvSpPr>
        <dsp:cNvPr id="0" name=""/>
        <dsp:cNvSpPr/>
      </dsp:nvSpPr>
      <dsp:spPr>
        <a:xfrm>
          <a:off x="1832173" y="4921343"/>
          <a:ext cx="2092346" cy="13600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b="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898564" y="4987734"/>
        <a:ext cx="1959564" cy="1227243"/>
      </dsp:txXfrm>
    </dsp:sp>
    <dsp:sp modelId="{69CA6DEA-3F8A-43A8-BA9F-A0F99BAA9F22}">
      <dsp:nvSpPr>
        <dsp:cNvPr id="0" name=""/>
        <dsp:cNvSpPr/>
      </dsp:nvSpPr>
      <dsp:spPr>
        <a:xfrm>
          <a:off x="1859564" y="746535"/>
          <a:ext cx="5440222" cy="5440222"/>
        </a:xfrm>
        <a:custGeom>
          <a:avLst/>
          <a:gdLst/>
          <a:ahLst/>
          <a:cxnLst/>
          <a:rect l="0" t="0" r="0" b="0"/>
          <a:pathLst>
            <a:path>
              <a:moveTo>
                <a:pt x="412445" y="4160140"/>
              </a:moveTo>
              <a:arcTo wR="2720111" hR="2720111" stAng="8882100" swAng="2184442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4EBBB-0F72-41B2-B098-434E4F23EC21}">
      <dsp:nvSpPr>
        <dsp:cNvPr id="0" name=""/>
        <dsp:cNvSpPr/>
      </dsp:nvSpPr>
      <dsp:spPr>
        <a:xfrm>
          <a:off x="946329" y="1878663"/>
          <a:ext cx="2092346" cy="136002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3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012720" y="1945054"/>
        <a:ext cx="1959564" cy="1227243"/>
      </dsp:txXfrm>
    </dsp:sp>
    <dsp:sp modelId="{2F0A8472-69E5-4D63-860D-FD938B9F5297}">
      <dsp:nvSpPr>
        <dsp:cNvPr id="0" name=""/>
        <dsp:cNvSpPr/>
      </dsp:nvSpPr>
      <dsp:spPr>
        <a:xfrm>
          <a:off x="1754273" y="803410"/>
          <a:ext cx="5440222" cy="5440222"/>
        </a:xfrm>
        <a:custGeom>
          <a:avLst/>
          <a:gdLst/>
          <a:ahLst/>
          <a:cxnLst/>
          <a:rect l="0" t="0" r="0" b="0"/>
          <a:pathLst>
            <a:path>
              <a:moveTo>
                <a:pt x="562812" y="1063286"/>
              </a:moveTo>
              <a:arcTo wR="2720111" hR="2720111" stAng="13051476" swAng="1889935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1A34B-5722-4A64-9C04-7DE7EBD4F2D3}">
      <dsp:nvSpPr>
        <dsp:cNvPr id="0" name=""/>
        <dsp:cNvSpPr/>
      </dsp:nvSpPr>
      <dsp:spPr>
        <a:xfrm>
          <a:off x="2137764" y="218724"/>
          <a:ext cx="2326138" cy="215031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i="0" kern="1200" dirty="0" smtClean="0">
              <a:latin typeface="微軟正黑體" pitchFamily="34" charset="-120"/>
              <a:ea typeface="微軟正黑體" pitchFamily="34" charset="-120"/>
            </a:rPr>
            <a:t>一幅畫</a:t>
          </a:r>
          <a:endParaRPr lang="zh-TW" altLang="en-US" sz="2400" b="1" i="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447916" y="595030"/>
        <a:ext cx="1705835" cy="967643"/>
      </dsp:txXfrm>
    </dsp:sp>
    <dsp:sp modelId="{DB2CD002-1682-4088-BB4A-411401720B86}">
      <dsp:nvSpPr>
        <dsp:cNvPr id="0" name=""/>
        <dsp:cNvSpPr/>
      </dsp:nvSpPr>
      <dsp:spPr>
        <a:xfrm>
          <a:off x="3114072" y="1767619"/>
          <a:ext cx="2314211" cy="233635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i="0" kern="1200" dirty="0" smtClean="0">
              <a:latin typeface="微軟正黑體" pitchFamily="34" charset="-120"/>
              <a:ea typeface="微軟正黑體" pitchFamily="34" charset="-120"/>
            </a:rPr>
            <a:t>夢境一</a:t>
          </a:r>
          <a:endParaRPr lang="zh-TW" altLang="en-US" sz="2400" b="1" i="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821835" y="2371179"/>
        <a:ext cx="1388526" cy="1284997"/>
      </dsp:txXfrm>
    </dsp:sp>
    <dsp:sp modelId="{B0C61F0B-AF5E-4EAE-9FF3-E98FBB6E4D03}">
      <dsp:nvSpPr>
        <dsp:cNvPr id="0" name=""/>
        <dsp:cNvSpPr/>
      </dsp:nvSpPr>
      <dsp:spPr>
        <a:xfrm>
          <a:off x="1189419" y="1837514"/>
          <a:ext cx="2313518" cy="2214782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i="0" kern="1200" dirty="0" smtClean="0">
              <a:latin typeface="微軟正黑體" pitchFamily="34" charset="-120"/>
              <a:ea typeface="微軟正黑體" pitchFamily="34" charset="-120"/>
            </a:rPr>
            <a:t>    夢境</a:t>
          </a:r>
          <a:r>
            <a:rPr lang="zh-TW" altLang="en-US" sz="2400" b="1" i="0" kern="1200" dirty="0" smtClean="0">
              <a:latin typeface="微軟正黑體" pitchFamily="34" charset="-120"/>
              <a:ea typeface="微軟正黑體" pitchFamily="34" charset="-120"/>
            </a:rPr>
            <a:t>二</a:t>
          </a:r>
          <a:endParaRPr lang="zh-TW" altLang="en-US" sz="2400" b="1" i="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407275" y="2409666"/>
        <a:ext cx="1388111" cy="1218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EB72F-F608-47DE-B0BD-EF3188C3E79A}" type="datetimeFigureOut">
              <a:rPr lang="zh-TW" altLang="en-US" smtClean="0"/>
              <a:t>2016/11/21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5F07F-D927-498E-921F-3FF902B57A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60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5F07F-D927-498E-921F-3FF902B57AF5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59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5F07F-D927-498E-921F-3FF902B57AF5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081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5F07F-D927-498E-921F-3FF902B57AF5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40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130425"/>
            <a:ext cx="67056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3886200"/>
            <a:ext cx="6705600" cy="914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Documents and Settings\walterl\My Documents\My Pictures\Microsoft Clip Organizer\j0314071.jpg"/>
          <p:cNvPicPr>
            <a:picLocks noChangeAspect="1" noChangeArrowheads="1"/>
          </p:cNvPicPr>
          <p:nvPr/>
        </p:nvPicPr>
        <p:blipFill>
          <a:blip r:embed="rId13" cstate="print"/>
          <a:srcRect l="52500" t="8349" r="7500" b="22263"/>
          <a:stretch>
            <a:fillRect/>
          </a:stretch>
        </p:blipFill>
        <p:spPr bwMode="auto">
          <a:xfrm>
            <a:off x="-1" y="0"/>
            <a:ext cx="4363456" cy="6799899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</a:lstStyle>
          <a:p>
            <a:fld id="{0F5238C1-47D5-485C-A4A7-C5E1BF1642C9}" type="datetimeFigureOut">
              <a:rPr lang="en-US" altLang="zh-TW" smtClean="0"/>
              <a:pPr/>
              <a:t>11/21/2016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</a:lstStyle>
          <a:p>
            <a:fld id="{5522DD21-4C8D-49CA-90A5-72FDB6B2C6FA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ndar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ndar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ndar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books.com.tw/exep/prod_search.php?key=%E6%A8%8A%E9%9B%AA%E6%98%A5&amp;f=author" TargetMode="External"/><Relationship Id="rId2" Type="http://schemas.openxmlformats.org/officeDocument/2006/relationships/hyperlink" Target="http://www.1879club.com/index.php?r=zhuanjia&amp;cat_id=60&amp;t=14367695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c.ntnu.edu.tw/people/bio.php?PID=4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5925" y="333375"/>
            <a:ext cx="8353425" cy="1143000"/>
          </a:xfrm>
          <a:solidFill>
            <a:schemeClr val="bg1">
              <a:alpha val="68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教育部</a:t>
            </a:r>
            <a:r>
              <a:rPr lang="en-US" altLang="zh-TW" sz="3200" b="1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/>
            </a:r>
            <a:br>
              <a:rPr lang="en-US" altLang="zh-TW" sz="3200" b="1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</a:br>
            <a:r>
              <a:rPr lang="zh-TW" altLang="en-US" sz="3200" b="1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全校型中文閱讀書寫課程革新推動計畫</a:t>
            </a:r>
            <a:endParaRPr lang="en-US" sz="4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Rectangle 2"/>
          <p:cNvSpPr/>
          <p:nvPr/>
        </p:nvSpPr>
        <p:spPr>
          <a:xfrm>
            <a:off x="120650" y="1916113"/>
            <a:ext cx="8943975" cy="84137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>
            <a:spAutoFit/>
          </a:bodyPr>
          <a:lstStyle/>
          <a:p>
            <a:pPr algn="ctr" defTabSz="685800" fontAlgn="auto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defRPr/>
            </a:pPr>
            <a:r>
              <a:rPr kumimoji="0" lang="zh-TW" altLang="en-US" sz="5400" b="1" spc="3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全人觀點</a:t>
            </a:r>
            <a:r>
              <a:rPr kumimoji="0" lang="en-US" altLang="zh-TW" sz="5400" b="1" spc="3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‧</a:t>
            </a:r>
            <a:r>
              <a:rPr kumimoji="0" lang="zh-TW" altLang="en-US" sz="5400" b="1" spc="3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從心讀寫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03188" y="3068638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TW"/>
              <a:t>105-1</a:t>
            </a:r>
          </a:p>
        </p:txBody>
      </p:sp>
      <p:sp>
        <p:nvSpPr>
          <p:cNvPr id="12" name="TextBox 4"/>
          <p:cNvSpPr txBox="1"/>
          <p:nvPr/>
        </p:nvSpPr>
        <p:spPr>
          <a:xfrm>
            <a:off x="1631950" y="3597275"/>
            <a:ext cx="5905500" cy="2216150"/>
          </a:xfrm>
          <a:prstGeom prst="rect">
            <a:avLst/>
          </a:prstGeom>
          <a:solidFill>
            <a:schemeClr val="bg1">
              <a:alpha val="64000"/>
            </a:schemeClr>
          </a:solidFill>
          <a:ln cmpd="sng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altLang="zh-TW" dirty="0">
              <a:latin typeface="Arial" charset="0"/>
              <a:ea typeface="新細明體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800" b="1" spc="300" dirty="0">
                <a:solidFill>
                  <a:srgbClr val="ED7D31">
                    <a:lumMod val="50000"/>
                  </a:srgb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「中文閱讀與表達」授課教師</a:t>
            </a:r>
            <a:endParaRPr kumimoji="0" lang="en-US" altLang="zh-TW" sz="2800" b="1" spc="300" dirty="0">
              <a:solidFill>
                <a:srgbClr val="ED7D31">
                  <a:lumMod val="50000"/>
                </a:srgbClr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algn="ctr">
              <a:defRPr/>
            </a:pPr>
            <a:endParaRPr lang="zh-TW" altLang="en-US" sz="2200" b="1" dirty="0">
              <a:latin typeface="微軟正黑體" pitchFamily="34" charset="-120"/>
              <a:ea typeface="微軟正黑體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b="1" spc="300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陳憶蘇、熊仙如、林麗美</a:t>
            </a:r>
            <a:endParaRPr kumimoji="0" lang="en-US" altLang="zh-TW" sz="2400" b="1" spc="300" dirty="0">
              <a:solidFill>
                <a:prstClr val="black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b="1" spc="300" dirty="0">
                <a:solidFill>
                  <a:prstClr val="black"/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陳金英、施寬文、楊雅琪</a:t>
            </a:r>
          </a:p>
          <a:p>
            <a:pPr algn="ctr">
              <a:defRPr/>
            </a:pPr>
            <a:endParaRPr lang="zh-TW" altLang="en-US" sz="22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在關係中等待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               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114300" indent="0">
              <a:buNone/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            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  朋友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我在     夫妻    中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等待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，等著有人問我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….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   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114300" indent="0">
              <a:buNone/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             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 人生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114300" indent="0"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latin typeface="Century Gothic" pitchFamily="34" charset="0"/>
                <a:ea typeface="微軟正黑體" pitchFamily="34" charset="-120"/>
              </a:rPr>
              <a:t>                                 「你需要什麼？」</a:t>
            </a:r>
            <a:endParaRPr lang="en-US" altLang="zh-TW" sz="3600" b="1" dirty="0" smtClean="0">
              <a:solidFill>
                <a:srgbClr val="FF0000"/>
              </a:solidFill>
              <a:latin typeface="Century Gothic" pitchFamily="34" charset="0"/>
              <a:ea typeface="微軟正黑體" pitchFamily="34" charset="-120"/>
            </a:endParaRPr>
          </a:p>
          <a:p>
            <a:pPr marL="114300" indent="0">
              <a:buNone/>
              <a:defRPr/>
            </a:pP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3844317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  <a:buNone/>
              <a:defRPr/>
            </a:pPr>
            <a:r>
              <a:rPr lang="zh-TW" altLang="en-US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endParaRPr lang="en-US" altLang="zh-TW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Aft>
                <a:spcPts val="1200"/>
              </a:spcAft>
              <a:buNone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   現實中的情況是</a:t>
            </a:r>
            <a:endParaRPr lang="en-US" altLang="zh-TW" sz="51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spcAft>
                <a:spcPts val="1200"/>
              </a:spcAft>
              <a:buNone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   期待       失望       灰心       絕望       冷漠       牆                  </a:t>
            </a:r>
            <a:endParaRPr lang="en-US" altLang="zh-TW" sz="51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spcAft>
                <a:spcPts val="1200"/>
              </a:spcAft>
              <a:buNone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          牆外的我，還在等</a:t>
            </a:r>
            <a:endParaRPr lang="en-US" altLang="zh-TW" sz="51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  <a:defRPr/>
            </a:pPr>
            <a:r>
              <a:rPr lang="zh-TW" altLang="en-US" sz="5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endParaRPr lang="zh-TW" altLang="en-US" dirty="0"/>
          </a:p>
        </p:txBody>
      </p:sp>
      <p:sp>
        <p:nvSpPr>
          <p:cNvPr id="12" name="向右箭號 11"/>
          <p:cNvSpPr/>
          <p:nvPr/>
        </p:nvSpPr>
        <p:spPr bwMode="auto">
          <a:xfrm>
            <a:off x="2947566" y="1779166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向右箭號 16"/>
          <p:cNvSpPr/>
          <p:nvPr/>
        </p:nvSpPr>
        <p:spPr bwMode="auto">
          <a:xfrm>
            <a:off x="1619672" y="1772816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向右箭號 17"/>
          <p:cNvSpPr/>
          <p:nvPr/>
        </p:nvSpPr>
        <p:spPr bwMode="auto">
          <a:xfrm>
            <a:off x="4283968" y="1772816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向右箭號 18"/>
          <p:cNvSpPr/>
          <p:nvPr/>
        </p:nvSpPr>
        <p:spPr bwMode="auto">
          <a:xfrm>
            <a:off x="5618507" y="1810612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向右箭號 19"/>
          <p:cNvSpPr/>
          <p:nvPr/>
        </p:nvSpPr>
        <p:spPr bwMode="auto">
          <a:xfrm>
            <a:off x="6948264" y="1772816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804" y="2996952"/>
            <a:ext cx="3528392" cy="3334657"/>
          </a:xfrm>
          <a:prstGeom prst="rect">
            <a:avLst/>
          </a:prstGeom>
        </p:spPr>
      </p:pic>
      <p:sp>
        <p:nvSpPr>
          <p:cNvPr id="21" name="向右箭號 20"/>
          <p:cNvSpPr/>
          <p:nvPr/>
        </p:nvSpPr>
        <p:spPr bwMode="auto">
          <a:xfrm>
            <a:off x="888157" y="2564904"/>
            <a:ext cx="443483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977036" y="3553931"/>
            <a:ext cx="5196011" cy="129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zh-TW" altLang="en-US" sz="40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牆</a:t>
            </a:r>
            <a:r>
              <a:rPr lang="zh-TW" altLang="en-US" sz="3200" b="1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在我們之間</a:t>
            </a:r>
            <a:r>
              <a:rPr lang="zh-TW" altLang="en-US" sz="3200" b="1" dirty="0" smtClean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sz="3200" b="1" dirty="0" smtClean="0">
              <a:solidFill>
                <a:prstClr val="black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zh-TW" altLang="en-US" sz="3200" b="1" dirty="0" smtClean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使</a:t>
            </a:r>
            <a:r>
              <a:rPr lang="zh-TW" altLang="en-US" sz="3200" b="1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我們維持一種</a:t>
            </a:r>
            <a:r>
              <a:rPr lang="zh-TW" altLang="en-US" sz="3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親密的疏離</a:t>
            </a:r>
            <a:endParaRPr lang="en-US" altLang="zh-TW" sz="32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夢境</a:t>
            </a:r>
            <a:r>
              <a:rPr lang="en-US" altLang="zh-TW" sz="4800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en-US" altLang="zh-TW" sz="4800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3724" y="1581447"/>
            <a:ext cx="8229600" cy="4925144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defRPr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六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歲小女孩哭著拉著一個女人的衣角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女人轉向右            外婆的臉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女人轉向左            媽媽的臉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小女孩的童年變成我，我的靈魂竟然裝在媽媽的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軀體裡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endParaRPr lang="en-US" altLang="zh-TW" sz="28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200"/>
              </a:lnSpc>
              <a:spcBef>
                <a:spcPts val="600"/>
              </a:spcBef>
              <a:defRPr/>
            </a:pPr>
            <a:endParaRPr lang="en-US" altLang="zh-TW" sz="2800" b="1" dirty="0">
              <a:latin typeface="微軟正黑體" pitchFamily="34" charset="-120"/>
              <a:ea typeface="微軟正黑體" pitchFamily="34" charset="-120"/>
            </a:endParaRPr>
          </a:p>
          <a:p>
            <a:pPr marL="0" lvl="0" indent="0">
              <a:lnSpc>
                <a:spcPts val="3200"/>
              </a:lnSpc>
              <a:spcBef>
                <a:spcPts val="0"/>
              </a:spcBef>
              <a:buNone/>
              <a:defRPr/>
            </a:pPr>
            <a:r>
              <a:rPr lang="zh-TW" altLang="en-US" sz="2800" b="1" dirty="0" smtClean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   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向右箭號 4"/>
          <p:cNvSpPr/>
          <p:nvPr/>
        </p:nvSpPr>
        <p:spPr bwMode="auto">
          <a:xfrm flipV="1">
            <a:off x="2915816" y="2717027"/>
            <a:ext cx="576064" cy="1594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向右箭號 5"/>
          <p:cNvSpPr/>
          <p:nvPr/>
        </p:nvSpPr>
        <p:spPr bwMode="auto">
          <a:xfrm flipV="1">
            <a:off x="2915816" y="3220237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Picture 4" descr="「燈泡」的圖片搜尋結果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683568" y="5131340"/>
            <a:ext cx="1142527" cy="1247259"/>
          </a:xfrm>
          <a:prstGeom prst="rect">
            <a:avLst/>
          </a:prstGeom>
          <a:noFill/>
        </p:spPr>
      </p:pic>
      <p:sp>
        <p:nvSpPr>
          <p:cNvPr id="9" name="文字方塊 8"/>
          <p:cNvSpPr txBox="1"/>
          <p:nvPr/>
        </p:nvSpPr>
        <p:spPr>
          <a:xfrm>
            <a:off x="1937808" y="5587228"/>
            <a:ext cx="7020272" cy="856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zh-TW" altLang="en-US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這個夢境讓作者理解到什麼？</a:t>
            </a:r>
            <a:endParaRPr lang="en-US" altLang="zh-TW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  <p:sp>
        <p:nvSpPr>
          <p:cNvPr id="11" name="流程圖: 結束點 10"/>
          <p:cNvSpPr/>
          <p:nvPr/>
        </p:nvSpPr>
        <p:spPr>
          <a:xfrm>
            <a:off x="1691680" y="4265441"/>
            <a:ext cx="6995120" cy="5317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2483768" y="4245335"/>
            <a:ext cx="62030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童年的母親與外婆            童年的我與母親</a:t>
            </a:r>
            <a:endParaRPr lang="en-US" altLang="zh-TW" sz="24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4378317"/>
            <a:ext cx="743776" cy="2438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夢醒之後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/>
          <a:lstStyle/>
          <a:p>
            <a:pPr>
              <a:lnSpc>
                <a:spcPts val="3400"/>
              </a:lnSpc>
              <a:spcBef>
                <a:spcPts val="0"/>
              </a:spcBef>
              <a:buNone/>
              <a:defRPr/>
            </a:pPr>
            <a:endParaRPr lang="en-US" altLang="zh-TW" sz="10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400"/>
              </a:lnSpc>
              <a:spcBef>
                <a:spcPts val="0"/>
              </a:spcBef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媽媽童年的身影一直在我眼前閃過，她似乎也在等待什麼，等著外婆給她想要的東西。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400"/>
              </a:lnSpc>
              <a:spcBef>
                <a:spcPts val="2400"/>
              </a:spcBef>
              <a:spcAft>
                <a:spcPts val="1200"/>
              </a:spcAft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背影和記憶中的不一樣了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827584" y="3933056"/>
            <a:ext cx="5616624" cy="57606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 過去：僵直、很有力的高牆</a:t>
            </a:r>
            <a:endParaRPr lang="zh-TW" altLang="en-US" sz="24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827584" y="4581128"/>
            <a:ext cx="5616624" cy="57606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 現今：弧形曲線、不再巨大剛硬的小牆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5508104" y="5710133"/>
            <a:ext cx="349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 牆的意象是？</a:t>
            </a:r>
            <a:endParaRPr lang="zh-TW" altLang="en-US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Picture 4" descr="「燈泡」的圖片搜尋結果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4427984" y="5134069"/>
            <a:ext cx="1142527" cy="12472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跨越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我想著要不要跨過去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…</a:t>
            </a:r>
          </a:p>
          <a:p>
            <a:pPr marL="640080" lvl="1">
              <a:buFont typeface="Wingdings" pitchFamily="2" charset="2"/>
              <a:buChar char="Ø"/>
              <a:defRPr/>
            </a:pP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行動：我到她的房間，坐在她的面前</a:t>
            </a: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411480" lvl="1" indent="0">
              <a:buNone/>
              <a:defRPr/>
            </a:pP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             「媽，你曾經要過什麼東西嗎？」</a:t>
            </a: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411480" lvl="1" indent="0">
              <a:buNone/>
              <a:defRPr/>
            </a:pPr>
            <a:endParaRPr lang="en-US" altLang="zh-TW" sz="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640080" lvl="1">
              <a:buFont typeface="Wingdings" pitchFamily="2" charset="2"/>
              <a:buChar char="Ø"/>
              <a:defRPr/>
            </a:pP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意義：母女關係的改變</a:t>
            </a: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  <p:pic>
        <p:nvPicPr>
          <p:cNvPr id="28676" name="Picture 4" descr="相關圖片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4005064"/>
            <a:ext cx="2088232" cy="2088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關係改變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lnSpc>
                <a:spcPts val="3200"/>
              </a:lnSpc>
              <a:spcBef>
                <a:spcPts val="0"/>
              </a:spcBef>
              <a:buSzPct val="150000"/>
              <a:buFont typeface="Arial" pitchFamily="34" charset="0"/>
              <a:buChar char="•"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342900" lvl="1" indent="-342900">
              <a:lnSpc>
                <a:spcPts val="3200"/>
              </a:lnSpc>
              <a:spcBef>
                <a:spcPts val="0"/>
              </a:spcBef>
              <a:buSzPct val="150000"/>
              <a:buFont typeface="Arial" pitchFamily="34" charset="0"/>
              <a:buChar char="•"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臨盆前，媽打電話來問：「女兒呀！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你有需要什麼嗎？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」我告訴她我什麼都不缺，因為有了她這句話，沒有缺憾了。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342900" lvl="1" indent="-342900">
              <a:lnSpc>
                <a:spcPts val="3200"/>
              </a:lnSpc>
              <a:spcBef>
                <a:spcPts val="2400"/>
              </a:spcBef>
              <a:buSzPct val="150000"/>
              <a:buFont typeface="Arial" pitchFamily="34" charset="0"/>
              <a:buChar char="•"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童裝、嬰兒用品、米酒、大棉被、生化湯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我收下她的好意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，這一次她說：「沒吃完也沒關係。」而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我，就是不再嘔吐了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  <p:pic>
        <p:nvPicPr>
          <p:cNvPr id="27650" name="Picture 2" descr="相關圖片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581128"/>
            <a:ext cx="1944216" cy="1543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畫與現實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 algn="ctr">
              <a:buNone/>
            </a:pP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 algn="ctr">
              <a:buNone/>
            </a:pP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 algn="ctr">
              <a:buNone/>
            </a:pP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 algn="ctr">
              <a:buNone/>
            </a:pPr>
            <a:endParaRPr lang="en-US" altLang="zh-TW" sz="3200" b="1" dirty="0">
              <a:latin typeface="微軟正黑體" pitchFamily="34" charset="-120"/>
              <a:ea typeface="微軟正黑體" pitchFamily="34" charset="-120"/>
            </a:endParaRPr>
          </a:p>
          <a:p>
            <a:pPr marL="342900" lvl="1" indent="-342900" algn="ctr">
              <a:buNone/>
            </a:pP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母親</a:t>
            </a: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看見她的女兒，她的女兒也看見了她</a:t>
            </a:r>
            <a:endParaRPr lang="en-US" altLang="zh-TW" sz="32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6626" name="Picture 2" descr="相關圖片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4359373"/>
            <a:ext cx="2238375" cy="2171701"/>
          </a:xfrm>
          <a:prstGeom prst="rect">
            <a:avLst/>
          </a:prstGeom>
          <a:noFill/>
        </p:spPr>
      </p:pic>
      <p:sp>
        <p:nvSpPr>
          <p:cNvPr id="7" name="流程圖: 替代處理程序 6"/>
          <p:cNvSpPr/>
          <p:nvPr/>
        </p:nvSpPr>
        <p:spPr>
          <a:xfrm>
            <a:off x="611560" y="1788899"/>
            <a:ext cx="2736304" cy="17175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611560" y="1875221"/>
            <a:ext cx="25922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母親臉</a:t>
            </a:r>
            <a:r>
              <a:rPr lang="zh-TW" altLang="en-US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上嚴肅</a:t>
            </a:r>
            <a:endParaRPr lang="en-US" altLang="zh-TW" sz="20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女孩臉</a:t>
            </a:r>
            <a:r>
              <a:rPr lang="zh-TW" altLang="en-US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上困惑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兩人中間隔著</a:t>
            </a:r>
            <a:r>
              <a:rPr lang="zh-TW" altLang="en-US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一段距離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遙遙相</a:t>
            </a:r>
            <a:r>
              <a:rPr lang="zh-TW" altLang="en-US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望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流程圖: 替代處理程序 8"/>
          <p:cNvSpPr/>
          <p:nvPr/>
        </p:nvSpPr>
        <p:spPr>
          <a:xfrm>
            <a:off x="4355976" y="1788899"/>
            <a:ext cx="4032448" cy="17175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4347254" y="1835102"/>
            <a:ext cx="3888432" cy="1593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母親臉上的</a:t>
            </a:r>
            <a:r>
              <a:rPr lang="zh-TW" altLang="zh-TW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表情充滿溫柔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zh-TW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女兒</a:t>
            </a:r>
            <a:r>
              <a:rPr lang="zh-TW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臉上掛著</a:t>
            </a:r>
            <a:r>
              <a:rPr lang="zh-TW" altLang="zh-TW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好奇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r>
              <a:rPr lang="zh-TW" altLang="zh-TW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她們</a:t>
            </a:r>
            <a:r>
              <a:rPr lang="zh-TW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的身體交錯在一起，小女孩彷彿坐在母親的</a:t>
            </a:r>
            <a:r>
              <a:rPr lang="zh-TW" altLang="zh-TW" sz="2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懷裡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7723" y="2499211"/>
            <a:ext cx="609653" cy="219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內容版面配置區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/>
          <a:lstStyle/>
          <a:p>
            <a:pPr>
              <a:buNone/>
            </a:pPr>
            <a:endParaRPr lang="zh-TW" altLang="en-US" dirty="0"/>
          </a:p>
        </p:txBody>
      </p:sp>
      <p:graphicFrame>
        <p:nvGraphicFramePr>
          <p:cNvPr id="21" name="資料庫圖表 20"/>
          <p:cNvGraphicFramePr/>
          <p:nvPr>
            <p:extLst>
              <p:ext uri="{D42A27DB-BD31-4B8C-83A1-F6EECF244321}">
                <p14:modId xmlns:p14="http://schemas.microsoft.com/office/powerpoint/2010/main" val="2471788006"/>
              </p:ext>
            </p:extLst>
          </p:nvPr>
        </p:nvGraphicFramePr>
        <p:xfrm>
          <a:off x="-253206" y="116632"/>
          <a:ext cx="9397206" cy="6372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資料庫圖表 21"/>
          <p:cNvGraphicFramePr/>
          <p:nvPr>
            <p:extLst>
              <p:ext uri="{D42A27DB-BD31-4B8C-83A1-F6EECF244321}">
                <p14:modId xmlns:p14="http://schemas.microsoft.com/office/powerpoint/2010/main" val="3440594413"/>
              </p:ext>
            </p:extLst>
          </p:nvPr>
        </p:nvGraphicFramePr>
        <p:xfrm>
          <a:off x="1003589" y="1088740"/>
          <a:ext cx="6768752" cy="4124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文字方塊 22"/>
          <p:cNvSpPr txBox="1">
            <a:spLocks noChangeArrowheads="1"/>
          </p:cNvSpPr>
          <p:nvPr/>
        </p:nvSpPr>
        <p:spPr bwMode="auto">
          <a:xfrm>
            <a:off x="3941365" y="1578841"/>
            <a:ext cx="1008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母</a:t>
            </a:r>
            <a:r>
              <a:rPr lang="en-US" altLang="zh-TW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女</a:t>
            </a:r>
          </a:p>
        </p:txBody>
      </p:sp>
      <p:sp>
        <p:nvSpPr>
          <p:cNvPr id="24" name="文字方塊 23"/>
          <p:cNvSpPr txBox="1">
            <a:spLocks noChangeArrowheads="1"/>
          </p:cNvSpPr>
          <p:nvPr/>
        </p:nvSpPr>
        <p:spPr bwMode="auto">
          <a:xfrm>
            <a:off x="4633118" y="3232934"/>
            <a:ext cx="1441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看不見</a:t>
            </a:r>
            <a:endParaRPr lang="en-US" altLang="zh-TW" b="1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 eaLnBrk="1" hangingPunct="1"/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女娃的臉</a:t>
            </a:r>
          </a:p>
        </p:txBody>
      </p:sp>
      <p:sp>
        <p:nvSpPr>
          <p:cNvPr id="25" name="文字方塊 24"/>
          <p:cNvSpPr txBox="1">
            <a:spLocks noChangeArrowheads="1"/>
          </p:cNvSpPr>
          <p:nvPr/>
        </p:nvSpPr>
        <p:spPr bwMode="auto">
          <a:xfrm>
            <a:off x="2487376" y="3472708"/>
            <a:ext cx="1798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我</a:t>
            </a:r>
            <a:r>
              <a:rPr lang="en-US" altLang="zh-TW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母親</a:t>
            </a:r>
            <a:r>
              <a:rPr lang="en-US" altLang="zh-TW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外婆 </a:t>
            </a:r>
          </a:p>
        </p:txBody>
      </p:sp>
      <p:sp>
        <p:nvSpPr>
          <p:cNvPr id="26" name="文字方塊 25"/>
          <p:cNvSpPr txBox="1">
            <a:spLocks noChangeArrowheads="1"/>
          </p:cNvSpPr>
          <p:nvPr/>
        </p:nvSpPr>
        <p:spPr bwMode="auto">
          <a:xfrm>
            <a:off x="4668838" y="4292600"/>
            <a:ext cx="14873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恐懼疏離的母女關係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7" name="文字方塊 26"/>
          <p:cNvSpPr txBox="1">
            <a:spLocks noChangeArrowheads="1"/>
          </p:cNvSpPr>
          <p:nvPr/>
        </p:nvSpPr>
        <p:spPr bwMode="auto">
          <a:xfrm>
            <a:off x="2645237" y="4269958"/>
            <a:ext cx="15664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關係的複製</a:t>
            </a:r>
          </a:p>
        </p:txBody>
      </p:sp>
      <p:sp>
        <p:nvSpPr>
          <p:cNvPr id="28" name="文字方塊 27"/>
          <p:cNvSpPr txBox="1">
            <a:spLocks noChangeArrowheads="1"/>
          </p:cNvSpPr>
          <p:nvPr/>
        </p:nvSpPr>
        <p:spPr bwMode="auto">
          <a:xfrm>
            <a:off x="3140328" y="2308768"/>
            <a:ext cx="2520504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嚴肅</a:t>
            </a:r>
            <a:r>
              <a:rPr lang="en-US" altLang="zh-TW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困惑→距離</a:t>
            </a:r>
            <a:endParaRPr lang="en-US" altLang="zh-TW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9" name="矩形 28"/>
          <p:cNvSpPr>
            <a:spLocks noChangeArrowheads="1"/>
          </p:cNvSpPr>
          <p:nvPr/>
        </p:nvSpPr>
        <p:spPr bwMode="auto">
          <a:xfrm>
            <a:off x="3254699" y="2578875"/>
            <a:ext cx="223224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zh-TW" altLang="en-US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溫柔</a:t>
            </a:r>
            <a:r>
              <a:rPr lang="en-US" altLang="zh-TW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好奇→交錯</a:t>
            </a:r>
          </a:p>
        </p:txBody>
      </p:sp>
      <p:sp>
        <p:nvSpPr>
          <p:cNvPr id="30" name="文字方塊 29"/>
          <p:cNvSpPr txBox="1">
            <a:spLocks noChangeArrowheads="1"/>
          </p:cNvSpPr>
          <p:nvPr/>
        </p:nvSpPr>
        <p:spPr bwMode="auto">
          <a:xfrm>
            <a:off x="3276600" y="549275"/>
            <a:ext cx="25193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zh-TW" altLang="en-US" sz="28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混亂→平靜</a:t>
            </a:r>
          </a:p>
          <a:p>
            <a:pPr eaLnBrk="1" hangingPunct="1"/>
            <a:endParaRPr lang="zh-TW" altLang="en-US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5940425" y="2492375"/>
            <a:ext cx="1979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zh-TW" altLang="en-US" sz="28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欣喜→慌張</a:t>
            </a:r>
          </a:p>
        </p:txBody>
      </p:sp>
      <p:sp>
        <p:nvSpPr>
          <p:cNvPr id="32" name="矩形 31"/>
          <p:cNvSpPr>
            <a:spLocks noChangeArrowheads="1"/>
          </p:cNvSpPr>
          <p:nvPr/>
        </p:nvSpPr>
        <p:spPr bwMode="auto">
          <a:xfrm>
            <a:off x="5111804" y="5696061"/>
            <a:ext cx="21605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zh-TW" altLang="en-US" sz="28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拒絕  →</a:t>
            </a:r>
            <a:r>
              <a:rPr lang="zh-TW" altLang="en-US" sz="28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遠離</a:t>
            </a:r>
            <a:endParaRPr lang="en-US" altLang="zh-TW" sz="28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1547813" y="5589588"/>
            <a:ext cx="19800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zh-TW" altLang="en-US" sz="28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理解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→跨越</a:t>
            </a:r>
            <a:endParaRPr lang="zh-TW" altLang="en-US" sz="1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674071" y="2608929"/>
            <a:ext cx="2062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TW" altLang="en-US" sz="28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跨越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→看見</a:t>
            </a:r>
            <a:endParaRPr lang="zh-TW" altLang="en-US" sz="28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3689822" y="249876"/>
            <a:ext cx="127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心情鋪陳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340527" y="217180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無法理解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279540" y="5191818"/>
            <a:ext cx="182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過去的母女關係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998848" y="5221093"/>
            <a:ext cx="1440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夢醒之後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149483" y="2241494"/>
            <a:ext cx="149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跨越之後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07503" y="241911"/>
            <a:ext cx="2254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內容統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想一想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4" indent="-342900">
              <a:buNone/>
            </a:pPr>
            <a:endParaRPr lang="en-US" altLang="zh-TW" sz="4000" b="1" dirty="0" smtClean="0">
              <a:solidFill>
                <a:srgbClr val="002060"/>
              </a:solidFill>
              <a:latin typeface="+mn-ea"/>
            </a:endParaRPr>
          </a:p>
          <a:p>
            <a:pPr marL="342900" lvl="4" indent="-342900">
              <a:buNone/>
            </a:pPr>
            <a:endParaRPr lang="en-US" altLang="zh-TW" sz="4000" b="1" dirty="0" smtClean="0">
              <a:solidFill>
                <a:srgbClr val="002060"/>
              </a:solidFill>
              <a:latin typeface="+mn-ea"/>
            </a:endParaRPr>
          </a:p>
          <a:p>
            <a:pPr marL="342900" lvl="4" indent="-342900" algn="ctr">
              <a:buNone/>
            </a:pPr>
            <a:r>
              <a:rPr lang="zh-TW" altLang="en-US" sz="4400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什麼才是「看見」的真正意義？</a:t>
            </a:r>
          </a:p>
          <a:p>
            <a:endParaRPr lang="zh-TW" alt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63911" flipH="1">
            <a:off x="6790784" y="4267750"/>
            <a:ext cx="1693268" cy="126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「燈泡」的圖片搜尋結果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683568" y="1628800"/>
            <a:ext cx="1142527" cy="12472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１８７９計畫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114300" indent="0">
              <a:buNone/>
              <a:defRPr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2"/>
              </a:rPr>
              <a:t>http://www.1879club.com/index.php?r=zhuanjia&amp;cat_id=60&amp;t=1436769580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博客來－作者－樊雪春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114300" indent="0">
              <a:buNone/>
              <a:defRPr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3"/>
              </a:rPr>
              <a:t>http://search.books.com.tw/exep/prod_search.php?key=%E6%A8%8A%E9%9B%AA%E6%98%A5&amp;f=author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國立臺灣師範大學－教育心理與輔導學系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114300" indent="0">
              <a:buNone/>
              <a:defRPr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  <a:hlinkClick r:id="rId4"/>
              </a:rPr>
              <a:t>http://www.epc.ntnu.edu.tw/people/bio.php?PID=44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b="1" dirty="0" smtClean="0">
                <a:latin typeface="微軟正黑體" pitchFamily="34" charset="-120"/>
                <a:ea typeface="微軟正黑體" pitchFamily="34" charset="-120"/>
              </a:rPr>
              <a:t>我看見我的女兒</a:t>
            </a:r>
            <a:endParaRPr lang="en-US" sz="5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000" b="1" dirty="0" smtClean="0">
                <a:solidFill>
                  <a:srgbClr val="757575"/>
                </a:solidFill>
                <a:latin typeface="微軟正黑體" pitchFamily="34" charset="-120"/>
                <a:ea typeface="微軟正黑體" pitchFamily="34" charset="-120"/>
              </a:rPr>
              <a:t>樊雪春</a:t>
            </a:r>
            <a:endParaRPr lang="en-US" sz="4000" b="1" dirty="0">
              <a:solidFill>
                <a:srgbClr val="757575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4818831" y="5373216"/>
            <a:ext cx="385762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ts val="35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kumimoji="0" lang="zh-TW" altLang="en-US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指導老師</a:t>
            </a:r>
            <a:r>
              <a:rPr kumimoji="0" lang="zh-TW" altLang="zh-TW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：</a:t>
            </a:r>
            <a:r>
              <a:rPr kumimoji="0" lang="zh-TW" altLang="en-US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陳憶蘇 老師</a:t>
            </a:r>
            <a:endParaRPr lang="en-US" altLang="zh-TW" sz="2400" b="1" dirty="0">
              <a:solidFill>
                <a:srgbClr val="000000"/>
              </a:solidFill>
              <a:latin typeface="微軟正黑體" pitchFamily="34" charset="-120"/>
              <a:ea typeface="微軟正黑體" pitchFamily="34" charset="-120"/>
              <a:cs typeface="Arial Unicode MS" pitchFamily="34" charset="-120"/>
            </a:endParaRPr>
          </a:p>
          <a:p>
            <a:pPr marL="342900" indent="-342900">
              <a:lnSpc>
                <a:spcPts val="35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zh-TW" altLang="en-US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簡報製作</a:t>
            </a:r>
            <a:r>
              <a:rPr lang="zh-TW" altLang="zh-TW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：</a:t>
            </a:r>
            <a:r>
              <a:rPr lang="zh-TW" altLang="en-US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賴羿如  </a:t>
            </a:r>
            <a:r>
              <a:rPr lang="en-US" altLang="zh-TW" sz="2400" b="1" dirty="0">
                <a:solidFill>
                  <a:srgbClr val="000000"/>
                </a:solidFill>
                <a:latin typeface="微軟正黑體" pitchFamily="34" charset="-120"/>
                <a:ea typeface="微軟正黑體" pitchFamily="34" charset="-120"/>
                <a:cs typeface="Arial Unicode MS" pitchFamily="34" charset="-120"/>
              </a:rPr>
              <a:t>TA</a:t>
            </a:r>
            <a:endParaRPr kumimoji="0" lang="en-US" altLang="zh-TW" sz="2400" b="1" dirty="0">
              <a:solidFill>
                <a:srgbClr val="000000"/>
              </a:solidFill>
              <a:latin typeface="微軟正黑體" pitchFamily="34" charset="-120"/>
              <a:ea typeface="微軟正黑體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作者介紹</a:t>
            </a:r>
            <a:endParaRPr lang="en-US" sz="4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262729" cy="4525963"/>
          </a:xfrm>
        </p:spPr>
        <p:txBody>
          <a:bodyPr>
            <a:normAutofit fontScale="55000" lnSpcReduction="20000"/>
          </a:bodyPr>
          <a:lstStyle/>
          <a:p>
            <a:pPr marL="114300" indent="0" algn="ctr">
              <a:lnSpc>
                <a:spcPts val="4000"/>
              </a:lnSpc>
              <a:spcBef>
                <a:spcPts val="1800"/>
              </a:spcBef>
              <a:buNone/>
              <a:defRPr/>
            </a:pP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114300" inden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   </a:t>
            </a:r>
            <a:r>
              <a:rPr lang="zh-TW" altLang="en-US" sz="5800" b="1" dirty="0" smtClean="0">
                <a:latin typeface="微軟正黑體" pitchFamily="34" charset="-120"/>
                <a:ea typeface="微軟正黑體" pitchFamily="34" charset="-120"/>
              </a:rPr>
              <a:t>樊雪春  字雨化</a:t>
            </a:r>
            <a:endParaRPr lang="en-US" altLang="zh-TW" sz="51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4000"/>
              </a:lnSpc>
              <a:spcBef>
                <a:spcPts val="1800"/>
              </a:spcBef>
              <a:buFont typeface="Arial" charset="0"/>
              <a:buChar char="•"/>
              <a:defRPr/>
            </a:pPr>
            <a:r>
              <a:rPr lang="en-US" altLang="zh-TW" sz="5100" b="1" dirty="0" smtClean="0">
                <a:latin typeface="微軟正黑體" pitchFamily="34" charset="-120"/>
                <a:ea typeface="微軟正黑體" pitchFamily="34" charset="-120"/>
              </a:rPr>
              <a:t>1966</a:t>
            </a: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年生，祖籍山東膠州人</a:t>
            </a:r>
          </a:p>
          <a:p>
            <a:pPr>
              <a:lnSpc>
                <a:spcPts val="4000"/>
              </a:lnSpc>
              <a:spcBef>
                <a:spcPts val="1800"/>
              </a:spcBef>
              <a:buFont typeface="Arial" charset="0"/>
              <a:buChar char="•"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幼承庭訓，熟讀四書，成年後以心理學為志業。</a:t>
            </a:r>
            <a:endParaRPr lang="en-US" altLang="zh-TW" sz="51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4000"/>
              </a:lnSpc>
              <a:spcBef>
                <a:spcPts val="1800"/>
              </a:spcBef>
              <a:buFont typeface="Arial" charset="0"/>
              <a:buChar char="•"/>
              <a:defRPr/>
            </a:pPr>
            <a:r>
              <a:rPr lang="zh-TW" altLang="en-US" sz="5100" b="1" dirty="0" smtClean="0">
                <a:latin typeface="微軟正黑體" pitchFamily="34" charset="-120"/>
                <a:ea typeface="微軟正黑體" pitchFamily="34" charset="-120"/>
              </a:rPr>
              <a:t>目前於國立台灣師範大學學生輔導中心從事輔導實務工作，並任職國立台灣師範大學副教授，教授輔導諮商與兩性教育課程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</p:txBody>
      </p:sp>
      <p:pic>
        <p:nvPicPr>
          <p:cNvPr id="5122" name="Picture 2" descr="「樊雪春」的圖片搜尋結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00808"/>
            <a:ext cx="1628775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重要著作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zh-TW" altLang="en-US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67544" y="5345113"/>
            <a:ext cx="8229104" cy="1252239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effectLst>
            <a:glow rad="101600">
              <a:schemeClr val="accent2">
                <a:lumMod val="20000"/>
                <a:lumOff val="80000"/>
                <a:alpha val="6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</a:rPr>
              <a:t>諮商輔導學辭典</a:t>
            </a:r>
            <a:endParaRPr kumimoji="0" lang="en-US" altLang="zh-TW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</a:rPr>
              <a:t>  生命述說：一位心理學家的反思與實踐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圖片 3" descr="getImage (2).jpg"/>
          <p:cNvPicPr>
            <a:picLocks noChangeAspect="1"/>
          </p:cNvPicPr>
          <p:nvPr/>
        </p:nvPicPr>
        <p:blipFill>
          <a:blip r:embed="rId2" cstate="print"/>
          <a:srcRect l="21326" t="9756" r="21313" b="10110"/>
          <a:stretch>
            <a:fillRect/>
          </a:stretch>
        </p:blipFill>
        <p:spPr bwMode="auto">
          <a:xfrm>
            <a:off x="1613719" y="1735733"/>
            <a:ext cx="2382217" cy="332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4" descr="getImage (3).jpg"/>
          <p:cNvPicPr>
            <a:picLocks noChangeAspect="1"/>
          </p:cNvPicPr>
          <p:nvPr/>
        </p:nvPicPr>
        <p:blipFill>
          <a:blip r:embed="rId3" cstate="print"/>
          <a:srcRect l="14450" r="14615"/>
          <a:stretch>
            <a:fillRect/>
          </a:stretch>
        </p:blipFill>
        <p:spPr bwMode="auto">
          <a:xfrm>
            <a:off x="5004048" y="1700808"/>
            <a:ext cx="2467055" cy="3478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文本內容</a:t>
            </a:r>
            <a:r>
              <a:rPr lang="en-US" altLang="zh-TW" sz="4800" b="1" dirty="0" smtClean="0"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 從買一幅畫說起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defRPr/>
            </a:pPr>
            <a:endParaRPr lang="en-US" altLang="zh-TW" sz="4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800"/>
              </a:spcBef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吵雜混亂的量販店         心情充斥著混亂   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800"/>
              </a:spcBef>
              <a:defRPr/>
            </a:pPr>
            <a:r>
              <a:rPr lang="zh-TW" altLang="en-US" b="1" u="sng" dirty="0" smtClean="0">
                <a:latin typeface="微軟正黑體" pitchFamily="34" charset="-120"/>
                <a:ea typeface="微軟正黑體" pitchFamily="34" charset="-120"/>
              </a:rPr>
              <a:t>精緻寫實古典畫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抓住了我的視線         寧靜的片刻讓混亂的心情轉為平靜</a:t>
            </a:r>
          </a:p>
          <a:p>
            <a:endParaRPr lang="zh-TW" altLang="en-US" dirty="0"/>
          </a:p>
        </p:txBody>
      </p:sp>
      <p:sp>
        <p:nvSpPr>
          <p:cNvPr id="19" name="向右箭號 18"/>
          <p:cNvSpPr/>
          <p:nvPr/>
        </p:nvSpPr>
        <p:spPr>
          <a:xfrm>
            <a:off x="4283968" y="1988840"/>
            <a:ext cx="648072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" name="圖片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126" y="2672950"/>
            <a:ext cx="67825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文字方塊 21"/>
          <p:cNvSpPr txBox="1"/>
          <p:nvPr/>
        </p:nvSpPr>
        <p:spPr>
          <a:xfrm>
            <a:off x="3851920" y="515719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畫與現實</a:t>
            </a:r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關</a:t>
            </a:r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聯？</a:t>
            </a:r>
            <a:endParaRPr lang="zh-TW" altLang="en-US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3" name="Picture 4" descr="「燈泡」的圖片搜尋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2771800" y="4581128"/>
            <a:ext cx="1142527" cy="1247259"/>
          </a:xfrm>
          <a:prstGeom prst="rect">
            <a:avLst/>
          </a:prstGeom>
          <a:noFill/>
        </p:spPr>
      </p:pic>
      <p:sp>
        <p:nvSpPr>
          <p:cNvPr id="25" name="矩形 24"/>
          <p:cNvSpPr/>
          <p:nvPr/>
        </p:nvSpPr>
        <p:spPr>
          <a:xfrm>
            <a:off x="971600" y="37890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母親臉上的嚴肅，小女孩臉上的困惑</a:t>
            </a:r>
            <a:endParaRPr lang="en-US" altLang="zh-TW" sz="20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defRPr/>
            </a:pP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兩人中間隔著一段距離遙遙相望。</a:t>
            </a:r>
            <a:endParaRPr lang="zh-TW" altLang="en-US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圓角矩形圖說文字 25"/>
          <p:cNvSpPr/>
          <p:nvPr/>
        </p:nvSpPr>
        <p:spPr>
          <a:xfrm>
            <a:off x="1146819" y="3789040"/>
            <a:ext cx="4392488" cy="648072"/>
          </a:xfrm>
          <a:prstGeom prst="wedgeRoundRectCallout">
            <a:avLst>
              <a:gd name="adj1" fmla="val 7829"/>
              <a:gd name="adj2" fmla="val -173403"/>
              <a:gd name="adj3" fmla="val 16667"/>
            </a:avLst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懷孕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11305"/>
            <a:ext cx="8229600" cy="5069160"/>
          </a:xfrm>
        </p:spPr>
        <p:txBody>
          <a:bodyPr/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 在初為人母的喜悅中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……</a:t>
            </a:r>
          </a:p>
          <a:p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是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女娃娃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！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dirty="0" smtClean="0"/>
              <a:t>                                 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973927" y="2212017"/>
            <a:ext cx="2664296" cy="1119612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5268343" y="2219186"/>
            <a:ext cx="3120031" cy="1111478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4146186" y="2599761"/>
            <a:ext cx="647700" cy="23852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808677" y="2219186"/>
            <a:ext cx="306493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163" lvl="1">
              <a:buFont typeface="Wingdings" pitchFamily="2" charset="2"/>
              <a:buChar char="Ø"/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辭掉過多外務</a:t>
            </a:r>
            <a:endParaRPr lang="en-US" altLang="zh-TW" sz="2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11163" lvl="1">
              <a:buFont typeface="Wingdings" pitchFamily="2" charset="2"/>
              <a:buChar char="Ø"/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注意飲食均衡</a:t>
            </a:r>
            <a:endParaRPr lang="en-US" altLang="zh-TW" sz="2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11163" lvl="1">
              <a:buFont typeface="Wingdings" pitchFamily="2" charset="2"/>
              <a:buChar char="Ø"/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和肚裡娃娃說話</a:t>
            </a:r>
            <a:endParaRPr lang="en-US" altLang="zh-TW" sz="2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076057" y="2437737"/>
            <a:ext cx="32178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228600">
              <a:spcBef>
                <a:spcPct val="20000"/>
              </a:spcBef>
              <a:buClr>
                <a:srgbClr val="93A299"/>
              </a:buClr>
            </a:pPr>
            <a:r>
              <a:rPr kumimoji="0" lang="zh-TW" altLang="en-US" sz="2400" dirty="0">
                <a:solidFill>
                  <a:schemeClr val="bg1"/>
                </a:solidFill>
                <a:latin typeface="Century Gothic" pitchFamily="34" charset="0"/>
                <a:ea typeface="微軟正黑體" pitchFamily="34" charset="-120"/>
              </a:rPr>
              <a:t>   </a:t>
            </a:r>
            <a:r>
              <a:rPr kumimoji="0" lang="zh-TW" altLang="en-US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小胚胎在我心目中，彷彿已經有了靈魂</a:t>
            </a:r>
            <a:endParaRPr kumimoji="0" lang="zh-TW" altLang="en-US" sz="2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09596" y="4143506"/>
            <a:ext cx="8022844" cy="305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>
              <a:spcBef>
                <a:spcPts val="1200"/>
              </a:spcBef>
              <a:buClr>
                <a:srgbClr val="93A299"/>
              </a:buClr>
              <a:defRPr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有種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想哭的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感覺    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14300">
              <a:spcBef>
                <a:spcPts val="1200"/>
              </a:spcBef>
              <a:buClr>
                <a:srgbClr val="93A299"/>
              </a:buClr>
              <a:defRPr/>
            </a:pPr>
            <a:r>
              <a:rPr kumimoji="0"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endParaRPr kumimoji="0"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14300">
              <a:spcBef>
                <a:spcPts val="1200"/>
              </a:spcBef>
              <a:buClr>
                <a:srgbClr val="93A299"/>
              </a:buClr>
              <a:defRPr/>
            </a:pPr>
            <a:r>
              <a:rPr lang="en-US" altLang="zh-TW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kumimoji="0"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直接</a:t>
            </a:r>
            <a:r>
              <a:rPr kumimoji="0"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震撼到生命的核心，</a:t>
            </a:r>
            <a:endParaRPr kumimoji="0" lang="en-US" altLang="zh-TW" sz="3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143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defRPr/>
            </a:pPr>
            <a:r>
              <a:rPr kumimoji="0"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kumimoji="0"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似乎</a:t>
            </a:r>
            <a:r>
              <a:rPr kumimoji="0"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是理性無法理解</a:t>
            </a:r>
            <a:r>
              <a:rPr kumimoji="0"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</a:t>
            </a:r>
            <a:r>
              <a:rPr kumimoji="0"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層次。</a:t>
            </a:r>
            <a:r>
              <a:rPr lang="en-US" altLang="zh-TW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1143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defRPr/>
            </a:pPr>
            <a:r>
              <a:rPr lang="zh-TW" alt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/>
              </a:rPr>
              <a:t>                                                                           </a:t>
            </a: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/>
              </a:rPr>
              <a:t> </a:t>
            </a:r>
            <a:endParaRPr kumimoji="0" lang="en-US" altLang="zh-TW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/>
              <a:ea typeface="微軟正黑體"/>
            </a:endParaRPr>
          </a:p>
        </p:txBody>
      </p:sp>
      <p:sp>
        <p:nvSpPr>
          <p:cNvPr id="1026" name="AutoShape 2" descr="「懷孕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28" name="AutoShape 4" descr="「懷孕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30" name="AutoShape 6" descr="「懷孕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32" name="AutoShape 8" descr="「懷孕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34" name="Picture 10" descr="「懷孕圖案」的圖片搜尋結果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671" t="8969" r="28525" b="11236"/>
          <a:stretch>
            <a:fillRect/>
          </a:stretch>
        </p:blipFill>
        <p:spPr bwMode="auto">
          <a:xfrm>
            <a:off x="808677" y="5085184"/>
            <a:ext cx="955011" cy="1584176"/>
          </a:xfrm>
          <a:prstGeom prst="rect">
            <a:avLst/>
          </a:prstGeom>
          <a:noFill/>
        </p:spPr>
      </p:pic>
      <p:sp>
        <p:nvSpPr>
          <p:cNvPr id="1036" name="AutoShape 12" descr="相關圖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748000" y="4922759"/>
            <a:ext cx="548270" cy="297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夢境</a:t>
            </a:r>
            <a:r>
              <a:rPr lang="en-US" altLang="zh-TW" sz="4800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一</a:t>
            </a:r>
            <a:r>
              <a:rPr lang="en-US" altLang="zh-TW" sz="4800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4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en-US" altLang="zh-TW" sz="2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我只看到一群男娃娃，</a:t>
            </a:r>
            <a:r>
              <a:rPr lang="zh-TW" altLang="en-US" sz="36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看不到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我的女娃娃！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lvl="1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她背對著我，我看不到她的臉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lvl="1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心境由欣喜轉為慌張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28192" y="5229200"/>
            <a:ext cx="5796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這個夢境透露出什麼涵義？</a:t>
            </a:r>
            <a:endParaRPr lang="zh-TW" altLang="en-US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9460" name="Picture 4" descr="「燈泡」的圖片搜尋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648072" y="4653136"/>
            <a:ext cx="1142527" cy="1247259"/>
          </a:xfrm>
          <a:prstGeom prst="rect">
            <a:avLst/>
          </a:prstGeom>
          <a:noFill/>
        </p:spPr>
      </p:pic>
      <p:sp>
        <p:nvSpPr>
          <p:cNvPr id="19462" name="AutoShape 6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64" name="AutoShape 8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66" name="AutoShape 10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68" name="AutoShape 12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70" name="AutoShape 14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72" name="AutoShape 16" descr="「嬰兒圖案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74" name="AutoShape 18" descr="相關圖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76" name="AutoShape 20" descr="相關圖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478" name="AutoShape 22" descr="https://thumbs.dreamstime.com/t/vector-silhouette-toddler-white-background-476356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9482" name="Picture 26" descr="C:\Documents and Settings\MIX_USER\桌面\vector-silhouette-toddler-white-background-47635638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356992"/>
            <a:ext cx="3024336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媽媽的背影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  <a:defRPr/>
            </a:pPr>
            <a:r>
              <a:rPr lang="zh-TW" altLang="en-US" sz="2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媽媽的背影是我最熟悉的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姿勢</a:t>
            </a:r>
            <a:endParaRPr lang="en-US" altLang="zh-TW" sz="28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500"/>
              </a:lnSpc>
              <a:defRPr/>
            </a:pPr>
            <a:endParaRPr lang="en-US" altLang="zh-TW" sz="28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ts val="3500"/>
              </a:lnSpc>
              <a:buNone/>
              <a:defRPr/>
            </a:pPr>
            <a:endParaRPr lang="en-US" altLang="zh-TW" sz="28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lnSpc>
                <a:spcPts val="3500"/>
              </a:lnSpc>
              <a:buNone/>
              <a:defRPr/>
            </a:pPr>
            <a:endParaRPr lang="en-US" altLang="zh-TW" sz="26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500"/>
              </a:lnSpc>
              <a:defRPr/>
            </a:pPr>
            <a:r>
              <a:rPr lang="zh-TW" altLang="en-US" sz="26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習慣</a:t>
            </a:r>
            <a:r>
              <a:rPr lang="zh-TW" altLang="en-US" sz="2600" b="1" dirty="0" smtClean="0">
                <a:latin typeface="微軟正黑體" pitchFamily="34" charset="-120"/>
                <a:ea typeface="微軟正黑體" pitchFamily="34" charset="-120"/>
              </a:rPr>
              <a:t>看到她的背影，</a:t>
            </a:r>
            <a:r>
              <a:rPr lang="zh-TW" altLang="en-US" sz="26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習慣</a:t>
            </a:r>
            <a:r>
              <a:rPr lang="zh-TW" altLang="en-US" sz="2600" b="1" dirty="0" smtClean="0">
                <a:latin typeface="微軟正黑體" pitchFamily="34" charset="-120"/>
                <a:ea typeface="微軟正黑體" pitchFamily="34" charset="-120"/>
              </a:rPr>
              <a:t>和她有距離，</a:t>
            </a:r>
            <a:endParaRPr lang="en-US" altLang="zh-TW" sz="2600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500"/>
              </a:lnSpc>
              <a:defRPr/>
            </a:pPr>
            <a:r>
              <a:rPr lang="zh-TW" altLang="en-US" sz="26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習慣</a:t>
            </a:r>
            <a:r>
              <a:rPr lang="zh-TW" altLang="en-US" sz="2600" b="1" dirty="0" smtClean="0">
                <a:latin typeface="微軟正黑體" pitchFamily="34" charset="-120"/>
                <a:ea typeface="微軟正黑體" pitchFamily="34" charset="-120"/>
              </a:rPr>
              <a:t>日復一 日重複這個動作、這個情感</a:t>
            </a:r>
            <a:r>
              <a:rPr lang="en-US" altLang="zh-TW" sz="2600" b="1" dirty="0" smtClean="0">
                <a:latin typeface="微軟正黑體" pitchFamily="34" charset="-120"/>
                <a:ea typeface="微軟正黑體" pitchFamily="34" charset="-120"/>
              </a:rPr>
              <a:t>….</a:t>
            </a:r>
          </a:p>
          <a:p>
            <a:pPr>
              <a:lnSpc>
                <a:spcPct val="150000"/>
              </a:lnSpc>
              <a:defRPr/>
            </a:pPr>
            <a:endParaRPr lang="en-US" altLang="zh-TW" sz="14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71600" y="4938608"/>
            <a:ext cx="793290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背影</a:t>
            </a:r>
            <a:r>
              <a:rPr lang="en-US" altLang="zh-TW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=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看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不到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媽</a:t>
            </a:r>
            <a:r>
              <a:rPr lang="zh-TW" altLang="en-US" sz="2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媽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臉</a:t>
            </a:r>
            <a:endParaRPr lang="en-US" altLang="zh-TW" sz="2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     作者在夢境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裡看不到女兒的臉，這兩者有關連嗎</a:t>
            </a: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？</a:t>
            </a:r>
            <a:endParaRPr lang="en-US" altLang="zh-TW" sz="2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當「習慣」成自然之後，會對生命造成甚麼影響？</a:t>
            </a:r>
            <a:endParaRPr lang="en-US" altLang="zh-TW" sz="2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28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Picture 4" descr="「燈泡」的圖片搜尋結果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270" r="27417" b="32502"/>
          <a:stretch>
            <a:fillRect/>
          </a:stretch>
        </p:blipFill>
        <p:spPr bwMode="auto">
          <a:xfrm>
            <a:off x="239491" y="4671984"/>
            <a:ext cx="939068" cy="1025150"/>
          </a:xfrm>
          <a:prstGeom prst="rect">
            <a:avLst/>
          </a:prstGeom>
          <a:noFill/>
        </p:spPr>
      </p:pic>
      <p:pic>
        <p:nvPicPr>
          <p:cNvPr id="34818" name="Picture 2" descr="相關圖片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61308" y="2348880"/>
            <a:ext cx="2115148" cy="1438301"/>
          </a:xfrm>
          <a:prstGeom prst="rect">
            <a:avLst/>
          </a:prstGeom>
          <a:noFill/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2125316"/>
            <a:ext cx="5410202" cy="1303684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549153" y="2109799"/>
            <a:ext cx="5688632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1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洗衣服時，蹲著身子，彎坐小板凳的背影</a:t>
            </a:r>
            <a:endParaRPr lang="en-US" altLang="zh-TW" sz="2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40080" lvl="1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忙著家庭副業專心的背影</a:t>
            </a:r>
            <a:endParaRPr lang="en-US" altLang="zh-TW" sz="2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40080" lvl="1">
              <a:lnSpc>
                <a:spcPts val="3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上街買菜，呼天搶地，討價還價的背影</a:t>
            </a:r>
            <a:endParaRPr lang="en-US" altLang="zh-TW" sz="2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21868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atin typeface="微軟正黑體" pitchFamily="34" charset="-120"/>
                <a:ea typeface="微軟正黑體" pitchFamily="34" charset="-120"/>
              </a:rPr>
              <a:t>母女關係 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2574" y="5477576"/>
            <a:ext cx="298730" cy="548688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007096" y="6026264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在這種母女糾葛中，我開始離她越來越遠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96549"/>
              </p:ext>
            </p:extLst>
          </p:nvPr>
        </p:nvGraphicFramePr>
        <p:xfrm>
          <a:off x="606565" y="1628800"/>
          <a:ext cx="8080236" cy="378845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40118"/>
                <a:gridCol w="4040118"/>
              </a:tblGrid>
              <a:tr h="36961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媽媽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作者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6776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用嫌棄的方式，得到她要的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endParaRPr lang="zh-TW" altLang="en-US" sz="24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在她嫌棄的過程中成長</a:t>
                      </a:r>
                      <a:endParaRPr lang="zh-TW" altLang="en-US" sz="24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</a:tr>
              <a:tr h="904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在我的拒絕中有著失落的痛苦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處在她不問需要的關懷下有著不滿</a:t>
                      </a:r>
                    </a:p>
                  </a:txBody>
                  <a:tcPr/>
                </a:tc>
              </a:tr>
              <a:tr h="6776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硬塞好意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endParaRPr lang="zh-TW" altLang="en-US" sz="24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抱怨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endParaRPr lang="zh-TW" altLang="en-US" sz="24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</a:tr>
              <a:tr h="973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這些拒絕使她傷心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只是想保有自己的隱私和權力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S03000660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7B77185-0258-492A-89ED-50F2D85C55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TS030006600</Template>
  <TotalTime>309</TotalTime>
  <Words>968</Words>
  <Application>Microsoft Office PowerPoint</Application>
  <PresentationFormat>如螢幕大小 (4:3)</PresentationFormat>
  <Paragraphs>171</Paragraphs>
  <Slides>19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0" baseType="lpstr">
      <vt:lpstr>Adobe 仿宋 Std R</vt:lpstr>
      <vt:lpstr>Arial Unicode MS</vt:lpstr>
      <vt:lpstr>微軟正黑體</vt:lpstr>
      <vt:lpstr>新細明體</vt:lpstr>
      <vt:lpstr>標楷體</vt:lpstr>
      <vt:lpstr>Arial</vt:lpstr>
      <vt:lpstr>Calibri</vt:lpstr>
      <vt:lpstr>Candara</vt:lpstr>
      <vt:lpstr>Century Gothic</vt:lpstr>
      <vt:lpstr>Wingdings</vt:lpstr>
      <vt:lpstr>TS030006600</vt:lpstr>
      <vt:lpstr>教育部 全校型中文閱讀書寫課程革新推動計畫</vt:lpstr>
      <vt:lpstr>我看見我的女兒</vt:lpstr>
      <vt:lpstr>作者介紹</vt:lpstr>
      <vt:lpstr>重要著作</vt:lpstr>
      <vt:lpstr>文本內容- 從買一幅畫說起 </vt:lpstr>
      <vt:lpstr>懷孕</vt:lpstr>
      <vt:lpstr>夢境(一)</vt:lpstr>
      <vt:lpstr>媽媽的背影</vt:lpstr>
      <vt:lpstr>母女關係 </vt:lpstr>
      <vt:lpstr>在關係中等待</vt:lpstr>
      <vt:lpstr>PowerPoint 簡報</vt:lpstr>
      <vt:lpstr>夢境(二) </vt:lpstr>
      <vt:lpstr>夢醒之後</vt:lpstr>
      <vt:lpstr>跨越</vt:lpstr>
      <vt:lpstr>關係改變</vt:lpstr>
      <vt:lpstr>畫與現實</vt:lpstr>
      <vt:lpstr>PowerPoint 簡報</vt:lpstr>
      <vt:lpstr>想一想</vt:lpstr>
      <vt:lpstr>資料來源</vt:lpstr>
    </vt:vector>
  </TitlesOfParts>
  <Company>Remix_paohong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 全校型中文閱讀書寫課程革新推動計畫</dc:title>
  <dc:subject/>
  <dc:creator>REMIX_USERS</dc:creator>
  <cp:keywords/>
  <dc:description/>
  <cp:lastModifiedBy>asus</cp:lastModifiedBy>
  <cp:revision>34</cp:revision>
  <dcterms:created xsi:type="dcterms:W3CDTF">2016-11-17T15:43:32Z</dcterms:created>
  <dcterms:modified xsi:type="dcterms:W3CDTF">2016-11-21T14:37:26Z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TC300066009990</vt:lpwstr>
  </property>
</Properties>
</file>