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4"/>
  </p:notesMasterIdLst>
  <p:sldIdLst>
    <p:sldId id="256" r:id="rId2"/>
    <p:sldId id="257" r:id="rId3"/>
    <p:sldId id="258" r:id="rId4"/>
    <p:sldId id="284" r:id="rId5"/>
    <p:sldId id="285" r:id="rId6"/>
    <p:sldId id="286" r:id="rId7"/>
    <p:sldId id="262" r:id="rId8"/>
    <p:sldId id="265" r:id="rId9"/>
    <p:sldId id="282" r:id="rId10"/>
    <p:sldId id="283" r:id="rId11"/>
    <p:sldId id="287" r:id="rId12"/>
    <p:sldId id="281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預設章節" id="{C87E2D1F-CD1C-4A1D-A7EE-1D64A688B20B}">
          <p14:sldIdLst>
            <p14:sldId id="256"/>
            <p14:sldId id="257"/>
            <p14:sldId id="258"/>
            <p14:sldId id="284"/>
            <p14:sldId id="285"/>
            <p14:sldId id="286"/>
            <p14:sldId id="262"/>
            <p14:sldId id="265"/>
            <p14:sldId id="282"/>
            <p14:sldId id="283"/>
            <p14:sldId id="287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54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7F2C8-0EDF-4BEA-9DA3-38F22F02188E}" type="datetimeFigureOut">
              <a:rPr lang="zh-TW" altLang="en-US" smtClean="0"/>
              <a:t>2012/12/18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789AB-0D42-4A51-8FDA-EEDB929326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73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2012/12/18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1475656" y="404664"/>
            <a:ext cx="6340197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32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以適當科技與風險評估的角度來看</a:t>
            </a:r>
            <a:endParaRPr lang="en-US" altLang="zh-TW" sz="3200" cap="none" spc="0" dirty="0" smtClean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4">
                  <a:lumMod val="50000"/>
                </a:schemeClr>
              </a:solidFill>
            </a:endParaRPr>
          </a:p>
          <a:p>
            <a:pPr algn="ctr"/>
            <a:r>
              <a:rPr lang="zh-TW" altLang="en-US" sz="32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風</a:t>
            </a:r>
            <a:r>
              <a:rPr lang="zh-TW" altLang="en-US" sz="32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陽能</a:t>
            </a:r>
            <a:r>
              <a:rPr lang="zh-TW" altLang="en-US" sz="3200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4">
                    <a:lumMod val="50000"/>
                  </a:schemeClr>
                </a:solidFill>
              </a:rPr>
              <a:t>系統</a:t>
            </a:r>
            <a:endParaRPr lang="zh-TW" altLang="en-US" sz="3200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3275856" y="4385216"/>
            <a:ext cx="38164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班級</a:t>
            </a:r>
            <a:r>
              <a:rPr lang="en-US" altLang="zh-TW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:</a:t>
            </a:r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自控三甲</a:t>
            </a:r>
            <a:r>
              <a:rPr lang="en-US" altLang="zh-TW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	</a:t>
            </a:r>
          </a:p>
          <a:p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學號</a:t>
            </a:r>
            <a:r>
              <a:rPr lang="en-US" altLang="zh-TW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:</a:t>
            </a:r>
            <a:r>
              <a:rPr lang="en-US" altLang="zh-TW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49912044</a:t>
            </a:r>
            <a:endParaRPr lang="en-US" altLang="zh-TW" sz="2400" b="1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姓名</a:t>
            </a:r>
            <a:r>
              <a:rPr lang="en-US" altLang="zh-TW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:</a:t>
            </a:r>
            <a:r>
              <a:rPr lang="zh-TW" altLang="en-US" sz="2400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周</a:t>
            </a:r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璟旻</a:t>
            </a:r>
            <a:endParaRPr lang="en-US" altLang="zh-TW" sz="2400" b="1" dirty="0" smtClean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指導老師</a:t>
            </a:r>
            <a:r>
              <a:rPr lang="en-US" altLang="zh-TW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:</a:t>
            </a:r>
            <a:r>
              <a:rPr lang="zh-TW" altLang="en-US" sz="2400" b="1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林聰益</a:t>
            </a:r>
            <a:endParaRPr lang="zh-TW" altLang="en-US" sz="24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558584"/>
            <a:ext cx="5184576" cy="28181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</a:t>
            </a:r>
            <a:r>
              <a:rPr lang="zh-TW" altLang="en-US" sz="3600" dirty="0" smtClean="0"/>
              <a:t>風力發電廠設置選擇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395536" y="1124744"/>
            <a:ext cx="7344816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風力發電廠的建置地點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選擇我們大致分為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兩類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：</a:t>
            </a:r>
            <a:endParaRPr lang="en-US" altLang="zh-TW" sz="2800" b="1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陸地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：陸地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上所有地形都可建置風力發電廠</a:t>
            </a:r>
            <a:r>
              <a:rPr lang="zh-TW" altLang="en-US" sz="2800" b="1" dirty="0">
                <a:latin typeface="新細明體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不過礙於法令與飛安的限制</a:t>
            </a:r>
            <a:r>
              <a:rPr lang="zh-TW" altLang="en-US" sz="2800" b="1" dirty="0">
                <a:latin typeface="新細明體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部分地區雖風能強勁</a:t>
            </a:r>
            <a:r>
              <a:rPr lang="zh-TW" altLang="en-US" sz="2800" b="1" dirty="0">
                <a:latin typeface="新細明體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但是不能發展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如機場附近及山區、平地、海邊、沙漠、極地</a:t>
            </a:r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2800" b="1" dirty="0">
                <a:latin typeface="新細明體"/>
              </a:rPr>
              <a:t>。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海上：建置海上風力發電廠</a:t>
            </a:r>
            <a:r>
              <a:rPr lang="zh-TW" altLang="en-US" sz="2800" b="1" dirty="0">
                <a:latin typeface="新細明體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又稱離岸式風力發電廠是未來發展的趨勢。</a:t>
            </a:r>
          </a:p>
          <a:p>
            <a:r>
              <a:rPr lang="en-US" altLang="zh-TW" sz="2800" b="1" dirty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由於世界各國相繼大力發展風力發電</a:t>
            </a:r>
            <a:r>
              <a:rPr lang="zh-TW" altLang="en-US" sz="2800" b="1" dirty="0">
                <a:latin typeface="新細明體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已致陸地上可建置風電地點快速減少</a:t>
            </a:r>
            <a:r>
              <a:rPr lang="zh-TW" altLang="en-US" sz="2800" b="1" dirty="0">
                <a:latin typeface="新細明體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所以目前大型風電廠的發展大多是以海上為主</a:t>
            </a:r>
            <a:r>
              <a:rPr lang="zh-TW" altLang="en-US" sz="2000" b="1" dirty="0">
                <a:latin typeface="標楷體" pitchFamily="65" charset="-120"/>
                <a:ea typeface="標楷體" pitchFamily="65" charset="-120"/>
              </a:rPr>
              <a:t>。</a:t>
            </a:r>
            <a:endParaRPr lang="zh-TW" altLang="en-US" sz="2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96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/>
              <a:t>                            結論</a:t>
            </a:r>
            <a:endParaRPr lang="zh-TW" altLang="en-US" sz="3600" dirty="0"/>
          </a:p>
        </p:txBody>
      </p:sp>
      <p:sp>
        <p:nvSpPr>
          <p:cNvPr id="3" name="矩形 2"/>
          <p:cNvSpPr/>
          <p:nvPr/>
        </p:nvSpPr>
        <p:spPr>
          <a:xfrm>
            <a:off x="395536" y="1124744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要建造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風力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發電廠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除了要有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風能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與足夠的資金外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另外還需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注意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建置地點、土地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的利用和維修的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方便性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和發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電機的高度與供電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區域範圍的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距離。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風力發電廠並不會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產生多餘廢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熱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，所以沒有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溫室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氣體方面的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問題，只需穩定風力即可順利發電。</a:t>
            </a:r>
            <a:endParaRPr lang="en-US" altLang="zh-TW" sz="28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風力發電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若</a:t>
            </a:r>
            <a:r>
              <a:rPr lang="zh-TW" altLang="en-US" sz="2800" b="1" dirty="0" smtClean="0">
                <a:latin typeface="標楷體" pitchFamily="65" charset="-120"/>
                <a:ea typeface="標楷體" pitchFamily="65" charset="-120"/>
              </a:rPr>
              <a:t>能在適合的地方與事情使用，</a:t>
            </a:r>
            <a:r>
              <a:rPr lang="zh-TW" altLang="en-US" sz="2800" b="1" dirty="0">
                <a:latin typeface="標楷體" pitchFamily="65" charset="-120"/>
                <a:ea typeface="標楷體" pitchFamily="65" charset="-120"/>
              </a:rPr>
              <a:t>則環境將永續生存和發展。</a:t>
            </a:r>
            <a:endParaRPr lang="zh-TW" altLang="en-US" sz="28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158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文字方塊 2"/>
          <p:cNvSpPr txBox="1"/>
          <p:nvPr/>
        </p:nvSpPr>
        <p:spPr>
          <a:xfrm>
            <a:off x="827584" y="1567613"/>
            <a:ext cx="73448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 smtClean="0"/>
              <a:t>http</a:t>
            </a:r>
            <a:r>
              <a:rPr lang="en-US" altLang="zh-TW" sz="3200" dirty="0" smtClean="0"/>
              <a:t>://</a:t>
            </a:r>
            <a:r>
              <a:rPr lang="en-US" altLang="zh-TW" sz="3200" dirty="0" smtClean="0"/>
              <a:t>wind.itri.org.tw/index.aspx</a:t>
            </a:r>
          </a:p>
          <a:p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827584" y="2380238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http</a:t>
            </a:r>
            <a:r>
              <a:rPr lang="en-US" altLang="zh-TW" sz="2800" dirty="0" smtClean="0"/>
              <a:t>://</a:t>
            </a:r>
            <a:r>
              <a:rPr lang="en-US" altLang="zh-TW" sz="2800" dirty="0" smtClean="0"/>
              <a:t>www.infra-vest.com/TC/4.htm</a:t>
            </a:r>
            <a:r>
              <a:rPr lang="zh-TW" altLang="en-US" sz="2800" dirty="0" smtClean="0"/>
              <a:t> 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827584" y="2967335"/>
            <a:ext cx="583264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000" dirty="0"/>
              <a:t>http://eportfolio.lib.ksu.edu.tw/~T093000099/wiki/index.php/%E9%A2%A8%E8%83%BD%E5%84%AA%E7%BC%BA%E9%BB%9E</a:t>
            </a:r>
            <a:endParaRPr lang="zh-TW" altLang="en-US" sz="2000" dirty="0"/>
          </a:p>
        </p:txBody>
      </p:sp>
      <p:sp>
        <p:nvSpPr>
          <p:cNvPr id="6" name="矩形 5"/>
          <p:cNvSpPr/>
          <p:nvPr/>
        </p:nvSpPr>
        <p:spPr>
          <a:xfrm>
            <a:off x="787747" y="4149079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zh-TW" sz="2000" dirty="0"/>
              <a:t>http://tw.knowledge.yahoo.com/question/question?qid=1608051307889</a:t>
            </a:r>
            <a:endParaRPr lang="zh-TW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07504" y="520088"/>
            <a:ext cx="3352800" cy="1252728"/>
          </a:xfrm>
        </p:spPr>
        <p:txBody>
          <a:bodyPr/>
          <a:lstStyle/>
          <a:p>
            <a:pPr algn="ctr"/>
            <a:r>
              <a:rPr lang="zh-TW" altLang="en-US" b="1" dirty="0" smtClean="0"/>
              <a:t>目錄</a:t>
            </a:r>
            <a:endParaRPr lang="zh-TW" altLang="en-US" b="1" dirty="0"/>
          </a:p>
        </p:txBody>
      </p:sp>
      <p:sp>
        <p:nvSpPr>
          <p:cNvPr id="6" name="文字版面配置區 5"/>
          <p:cNvSpPr>
            <a:spLocks noGrp="1"/>
          </p:cNvSpPr>
          <p:nvPr>
            <p:ph type="body" sz="half" idx="2"/>
          </p:nvPr>
        </p:nvSpPr>
        <p:spPr>
          <a:xfrm>
            <a:off x="539552" y="2060848"/>
            <a:ext cx="2450232" cy="4035152"/>
          </a:xfrm>
        </p:spPr>
        <p:txBody>
          <a:bodyPr>
            <a:noAutofit/>
          </a:bodyPr>
          <a:lstStyle/>
          <a:p>
            <a:r>
              <a:rPr lang="en-US" altLang="zh-TW" sz="2400" dirty="0" smtClean="0"/>
              <a:t>1.</a:t>
            </a:r>
            <a:r>
              <a:rPr lang="zh-TW" altLang="en-US" sz="2400" dirty="0" smtClean="0"/>
              <a:t>前言</a:t>
            </a:r>
            <a:endParaRPr lang="en-US" altLang="zh-TW" sz="2400" dirty="0" smtClean="0"/>
          </a:p>
          <a:p>
            <a:r>
              <a:rPr lang="en-US" altLang="zh-TW" sz="2400" dirty="0" smtClean="0"/>
              <a:t>2.</a:t>
            </a:r>
            <a:r>
              <a:rPr lang="zh-TW" altLang="en-US" sz="2400" dirty="0" smtClean="0"/>
              <a:t>風力發電原理與發電機</a:t>
            </a:r>
            <a:r>
              <a:rPr lang="zh-TW" altLang="en-US" sz="2400" dirty="0"/>
              <a:t>種</a:t>
            </a:r>
            <a:r>
              <a:rPr lang="zh-TW" altLang="en-US" sz="2400" dirty="0" smtClean="0"/>
              <a:t>類</a:t>
            </a:r>
            <a:endParaRPr lang="en-US" altLang="zh-TW" sz="2400" dirty="0" smtClean="0"/>
          </a:p>
          <a:p>
            <a:r>
              <a:rPr lang="en-US" altLang="zh-TW" sz="2400" dirty="0" smtClean="0"/>
              <a:t>3.</a:t>
            </a:r>
            <a:r>
              <a:rPr lang="zh-TW" altLang="en-US" sz="2400" dirty="0" smtClean="0"/>
              <a:t>風能</a:t>
            </a:r>
            <a:r>
              <a:rPr lang="zh-TW" altLang="en-US" sz="2400" dirty="0" smtClean="0"/>
              <a:t>技術優點</a:t>
            </a:r>
            <a:endParaRPr lang="en-US" altLang="zh-TW" sz="2400" dirty="0" smtClean="0"/>
          </a:p>
          <a:p>
            <a:r>
              <a:rPr lang="en-US" altLang="zh-TW" sz="2400" dirty="0"/>
              <a:t>4</a:t>
            </a:r>
            <a:r>
              <a:rPr lang="en-US" altLang="zh-TW" sz="2400" dirty="0" smtClean="0"/>
              <a:t>.</a:t>
            </a:r>
            <a:r>
              <a:rPr lang="zh-TW" altLang="en-US" sz="2400" dirty="0" smtClean="0"/>
              <a:t>風能</a:t>
            </a:r>
            <a:r>
              <a:rPr lang="zh-TW" altLang="en-US" sz="2400" dirty="0" smtClean="0"/>
              <a:t>技術缺點</a:t>
            </a:r>
            <a:endParaRPr lang="en-US" altLang="zh-TW" sz="2400" dirty="0" smtClean="0"/>
          </a:p>
          <a:p>
            <a:r>
              <a:rPr lang="en-US" altLang="zh-TW" sz="2400" dirty="0"/>
              <a:t>5</a:t>
            </a:r>
            <a:r>
              <a:rPr lang="en-US" altLang="zh-TW" sz="2400" dirty="0" smtClean="0"/>
              <a:t>.</a:t>
            </a:r>
            <a:r>
              <a:rPr lang="zh-TW" altLang="en-US" sz="2400" dirty="0" smtClean="0"/>
              <a:t>台灣風力發電</a:t>
            </a:r>
            <a:endParaRPr lang="en-US" altLang="zh-TW" sz="2400" dirty="0" smtClean="0"/>
          </a:p>
          <a:p>
            <a:r>
              <a:rPr lang="en-US" altLang="zh-TW" sz="2400" dirty="0" smtClean="0"/>
              <a:t>6.</a:t>
            </a:r>
            <a:r>
              <a:rPr lang="zh-TW" altLang="en-US" sz="2400" dirty="0" smtClean="0"/>
              <a:t>風力</a:t>
            </a:r>
            <a:r>
              <a:rPr lang="zh-TW" altLang="en-US" sz="2400" dirty="0"/>
              <a:t>發電廠置點選擇</a:t>
            </a:r>
            <a:endParaRPr lang="en-US" altLang="zh-TW" sz="2400" dirty="0" smtClean="0"/>
          </a:p>
          <a:p>
            <a:r>
              <a:rPr lang="en-US" altLang="zh-TW" sz="2400" dirty="0" smtClean="0"/>
              <a:t>7</a:t>
            </a:r>
            <a:r>
              <a:rPr lang="en-US" altLang="zh-TW" sz="2400" dirty="0" smtClean="0"/>
              <a:t>.</a:t>
            </a:r>
            <a:r>
              <a:rPr lang="zh-TW" altLang="en-US" sz="2400" dirty="0" smtClean="0"/>
              <a:t>結論</a:t>
            </a:r>
            <a:endParaRPr lang="en-US" altLang="zh-TW" sz="2400" dirty="0" smtClean="0"/>
          </a:p>
          <a:p>
            <a:r>
              <a:rPr lang="en-US" altLang="zh-TW" sz="2400" dirty="0" smtClean="0"/>
              <a:t>8</a:t>
            </a:r>
            <a:r>
              <a:rPr lang="en-US" altLang="zh-TW" sz="2400" dirty="0" smtClean="0"/>
              <a:t>.</a:t>
            </a:r>
            <a:r>
              <a:rPr lang="zh-TW" altLang="en-US" sz="2400" dirty="0" smtClean="0"/>
              <a:t>資料來源</a:t>
            </a:r>
            <a:endParaRPr lang="zh-TW" altLang="en-US" sz="2400" dirty="0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2276872"/>
            <a:ext cx="5898212" cy="39604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705394" y="548640"/>
            <a:ext cx="7520940" cy="548640"/>
          </a:xfrm>
        </p:spPr>
        <p:txBody>
          <a:bodyPr/>
          <a:lstStyle/>
          <a:p>
            <a:pPr algn="ctr"/>
            <a:r>
              <a:rPr lang="zh-TW" altLang="en-US" sz="4800" b="1" dirty="0" smtClean="0">
                <a:solidFill>
                  <a:schemeClr val="accent3">
                    <a:lumMod val="75000"/>
                  </a:schemeClr>
                </a:solidFill>
              </a:rPr>
              <a:t>前言</a:t>
            </a:r>
            <a:endParaRPr lang="zh-TW" altLang="en-US" sz="48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2" name="矩形 1"/>
          <p:cNvSpPr/>
          <p:nvPr/>
        </p:nvSpPr>
        <p:spPr>
          <a:xfrm>
            <a:off x="30548" y="980728"/>
            <a:ext cx="90059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現在由於經濟的發展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和人口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數越來越多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的情況下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，人們對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電力的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需求量也相對的越來越大，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而發電的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主要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來源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卻大多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仰賴煤和天然氣資源，此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種大多</a:t>
            </a:r>
            <a:r>
              <a:rPr lang="zh-TW" altLang="en-US" sz="4000" b="1" dirty="0">
                <a:latin typeface="標楷體" pitchFamily="65" charset="-120"/>
                <a:ea typeface="標楷體" pitchFamily="65" charset="-120"/>
              </a:rPr>
              <a:t>為高污染物質的來源，因此尋求替代的方案，而風能就是其中最具代表性的方案。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3600" dirty="0" smtClean="0"/>
              <a:t>     風力發電原理</a:t>
            </a:r>
            <a:endParaRPr lang="zh-TW" altLang="en-US" sz="3600" dirty="0"/>
          </a:p>
        </p:txBody>
      </p:sp>
      <p:sp>
        <p:nvSpPr>
          <p:cNvPr id="3" name="矩形 2"/>
          <p:cNvSpPr/>
          <p:nvPr/>
        </p:nvSpPr>
        <p:spPr>
          <a:xfrm>
            <a:off x="251520" y="1138030"/>
            <a:ext cx="81369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400" dirty="0" smtClean="0"/>
              <a:t>   大型</a:t>
            </a:r>
            <a:r>
              <a:rPr lang="zh-TW" altLang="en-US" sz="2400" dirty="0"/>
              <a:t>風力發電機通常採用</a:t>
            </a:r>
            <a:r>
              <a:rPr lang="en-US" altLang="zh-TW" sz="2400" dirty="0"/>
              <a:t>"</a:t>
            </a:r>
            <a:r>
              <a:rPr lang="zh-TW" altLang="en-US" sz="2400" dirty="0">
                <a:solidFill>
                  <a:srgbClr val="002060"/>
                </a:solidFill>
              </a:rPr>
              <a:t>水平軸</a:t>
            </a:r>
            <a:r>
              <a:rPr lang="en-US" altLang="zh-TW" sz="2400" dirty="0"/>
              <a:t>"</a:t>
            </a:r>
            <a:r>
              <a:rPr lang="zh-TW" altLang="en-US" sz="2400" dirty="0"/>
              <a:t>型式，它由風葉輪、變速箱</a:t>
            </a:r>
            <a:r>
              <a:rPr lang="en-US" altLang="zh-TW" sz="2400" dirty="0"/>
              <a:t>(</a:t>
            </a:r>
            <a:r>
              <a:rPr lang="zh-TW" altLang="en-US" sz="2400" dirty="0"/>
              <a:t>加速齒輪箱</a:t>
            </a:r>
            <a:r>
              <a:rPr lang="en-US" altLang="zh-TW" sz="2400" dirty="0"/>
              <a:t>)</a:t>
            </a:r>
            <a:r>
              <a:rPr lang="zh-TW" altLang="en-US" sz="2400" dirty="0"/>
              <a:t>、發電機、偏移裝置、控制系統、塔架等部件所組成。 風葉輪的作用是將風能轉換為機械能，它是由氣體流動性能良好的葉片裝在輪軸上所組成，低速轉動的風葉輪通過傳動系統 經由加速齒輪箱來增速，將動力傳導給發電機。上述這些組件都安裝在機艙內，整個機艙由高大的塔架支撐，由於風向會 經常改變，為了有效地利用風能，必須要有自動迎風的裝置，根據風向感測儀測得的風向信號，再由控制器來控制偏移電機， 驅動小齒輪去推動塔架上的大齒輪，使整個機艙藉由此自動控制的系統，能夠保持正確對向迎風</a:t>
            </a:r>
            <a:r>
              <a:rPr lang="zh-TW" altLang="en-US" sz="2400" dirty="0" smtClean="0"/>
              <a:t>面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19539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400" dirty="0" smtClean="0"/>
              <a:t>                風力發電機種類</a:t>
            </a:r>
            <a:endParaRPr lang="zh-TW" altLang="en-US" sz="4400" dirty="0"/>
          </a:p>
        </p:txBody>
      </p:sp>
      <p:sp>
        <p:nvSpPr>
          <p:cNvPr id="5" name="矩形 4"/>
          <p:cNvSpPr/>
          <p:nvPr/>
        </p:nvSpPr>
        <p:spPr>
          <a:xfrm>
            <a:off x="179512" y="980728"/>
            <a:ext cx="828092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/>
              <a:t>水平軸風力發電機</a:t>
            </a:r>
          </a:p>
          <a:p>
            <a:r>
              <a:rPr lang="zh-TW" altLang="en-US" dirty="0"/>
              <a:t>水平軸風力發電機科分為升力型和阻力型兩類。升力型風力發電機旋轉速度快，阻力型旋轉速度慢。對於風力發電，多採用升力型水平軸風力發電機。大多數水平軸風力發電機具有對風裝置，能隨風向改變而轉動。對於小型風力發電機，這種對風裝置採用尾舵，而對於大型的風力發電機，則利用風向感測元件以及伺服電機組成的傳動機構。 風力機的風輪在塔架前面的稱為上風向風力機，風輪在塔架後面的則成為下風向風機。水平軸風力發電機的式樣很多，有的具有反轉葉片的風輪，有的再一個塔架上安裝多個風輪，以便在輸出功率一定的條件下減少塔架的成本，還有的水平軸風力發電機在風輪周圍產生漩渦，集中氣流，增加氣流</a:t>
            </a:r>
            <a:r>
              <a:rPr lang="zh-TW" altLang="en-US" dirty="0" smtClean="0"/>
              <a:t>速度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89" y="3843050"/>
            <a:ext cx="2285596" cy="235492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3776664"/>
            <a:ext cx="2520280" cy="2445122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778774"/>
            <a:ext cx="2448272" cy="2443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56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</a:t>
            </a:r>
            <a:r>
              <a:rPr lang="zh-TW" altLang="en-US" sz="3600" dirty="0" smtClean="0"/>
              <a:t>風力發電機種類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251520" y="908720"/>
            <a:ext cx="85689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b="1" dirty="0"/>
              <a:t>垂直軸風力發電機</a:t>
            </a:r>
          </a:p>
          <a:p>
            <a:r>
              <a:rPr lang="zh-TW" altLang="en-US" dirty="0"/>
              <a:t>垂直軸風力發電機在風向改變的時候無需對風，在這點上相對於水平軸風力發電機是一大優勢，它不僅使結構設計簡化，而且也減少了風輪對風時的陀螺力。 利用阻力旋轉的垂直軸風力發電機有幾種類型，其中有利用平板和被子做成的風輪，這是一種純阻力裝置；</a:t>
            </a:r>
            <a:r>
              <a:rPr lang="en-US" altLang="zh-TW" dirty="0"/>
              <a:t>S</a:t>
            </a:r>
            <a:r>
              <a:rPr lang="zh-TW" altLang="en-US" dirty="0"/>
              <a:t>型風車，具有部分升力，但主要還是阻力裝置。這些裝置有較大的啟動力矩，但尖速比低，在風輪尺寸、重量和成本一定的情況下，提供的功率輸出</a:t>
            </a:r>
            <a:r>
              <a:rPr lang="zh-TW" altLang="en-US" dirty="0" smtClean="0"/>
              <a:t>低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18" y="2953595"/>
            <a:ext cx="2376264" cy="226572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940045"/>
            <a:ext cx="1944216" cy="207313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953595"/>
            <a:ext cx="2160240" cy="2059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60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360080"/>
            <a:ext cx="5212060" cy="548640"/>
          </a:xfrm>
        </p:spPr>
        <p:txBody>
          <a:bodyPr/>
          <a:lstStyle/>
          <a:p>
            <a:pPr algn="ctr"/>
            <a:r>
              <a:rPr lang="zh-TW" altLang="en-US" dirty="0" smtClean="0"/>
              <a:t>風能優點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395536" y="908720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/>
              <a:t>1.</a:t>
            </a:r>
            <a:r>
              <a:rPr lang="zh-TW" altLang="en-US" sz="2800" dirty="0" smtClean="0"/>
              <a:t>風力發電沒有燃料問題，也不會產生輻射和空氣汙染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2.</a:t>
            </a:r>
            <a:r>
              <a:rPr lang="zh-TW" altLang="en-US" sz="2800" dirty="0" smtClean="0"/>
              <a:t>風力儀器比太陽能儀器成本便宜許多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3.</a:t>
            </a:r>
            <a:r>
              <a:rPr lang="zh-TW" altLang="en-US" sz="2800" dirty="0" smtClean="0"/>
              <a:t>風和陽光一樣是取之不盡用之不竭的再生能源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4.</a:t>
            </a:r>
            <a:r>
              <a:rPr lang="zh-TW" altLang="en-US" sz="2800" dirty="0" smtClean="0"/>
              <a:t>風力分布範圍廣泛，蘊量巨大，利用方便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5.</a:t>
            </a:r>
            <a:r>
              <a:rPr lang="zh-TW" altLang="en-US" sz="2800" dirty="0" smtClean="0"/>
              <a:t>就地可取無須運輸</a:t>
            </a:r>
            <a:endParaRPr lang="en-US" altLang="zh-TW" sz="2800" dirty="0" smtClean="0"/>
          </a:p>
          <a:p>
            <a:endParaRPr lang="en-US" altLang="zh-TW" sz="2800" dirty="0" smtClean="0"/>
          </a:p>
          <a:p>
            <a:r>
              <a:rPr lang="en-US" altLang="zh-TW" sz="2800" dirty="0" smtClean="0"/>
              <a:t>6.</a:t>
            </a:r>
            <a:r>
              <a:rPr lang="zh-TW" altLang="en-US" sz="2800" dirty="0" smtClean="0"/>
              <a:t>不汙染環境不會破壞生態</a:t>
            </a:r>
            <a:endParaRPr lang="en-US" altLang="zh-TW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風能缺點</a:t>
            </a:r>
            <a:endParaRPr lang="zh-TW" altLang="en-US" b="1" dirty="0"/>
          </a:p>
        </p:txBody>
      </p:sp>
      <p:sp>
        <p:nvSpPr>
          <p:cNvPr id="4" name="矩形 3"/>
          <p:cNvSpPr/>
          <p:nvPr/>
        </p:nvSpPr>
        <p:spPr>
          <a:xfrm>
            <a:off x="467544" y="836712"/>
            <a:ext cx="8424936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000" dirty="0" smtClean="0"/>
              <a:t>1.</a:t>
            </a:r>
            <a:r>
              <a:rPr lang="zh-TW" altLang="en-US" sz="2000" dirty="0"/>
              <a:t> 由於氣流瞬息萬變，因此風的脈動、日變化、季變化以至年際的變化都十分明顯，波動很大，極不</a:t>
            </a:r>
            <a:r>
              <a:rPr lang="zh-TW" altLang="en-US" sz="2000" dirty="0" smtClean="0"/>
              <a:t>穩定</a:t>
            </a:r>
            <a:endParaRPr lang="en-US" altLang="zh-TW" sz="2000" dirty="0" smtClean="0"/>
          </a:p>
          <a:p>
            <a:pPr>
              <a:lnSpc>
                <a:spcPct val="150000"/>
              </a:lnSpc>
            </a:pPr>
            <a:endParaRPr lang="en-US" altLang="zh-TW" sz="2000" dirty="0" smtClean="0"/>
          </a:p>
          <a:p>
            <a:pPr>
              <a:lnSpc>
                <a:spcPct val="150000"/>
              </a:lnSpc>
            </a:pPr>
            <a:r>
              <a:rPr lang="en-US" altLang="zh-TW" sz="2000" dirty="0" smtClean="0"/>
              <a:t>2.</a:t>
            </a:r>
            <a:r>
              <a:rPr lang="zh-TW" altLang="en-US" sz="2000" dirty="0" smtClean="0"/>
              <a:t> </a:t>
            </a:r>
            <a:r>
              <a:rPr lang="zh-TW" altLang="en-US" sz="2000" dirty="0" smtClean="0"/>
              <a:t>由於</a:t>
            </a:r>
            <a:r>
              <a:rPr lang="zh-TW" altLang="en-US" sz="2000" dirty="0"/>
              <a:t>地形的影響，風力的地區差異非常明顯。一個鄰近的區域，有利地形下的風力，往往是不利地形下的幾倍甚至幾十</a:t>
            </a:r>
            <a:r>
              <a:rPr lang="zh-TW" altLang="en-US" sz="2000" dirty="0" smtClean="0"/>
              <a:t>倍</a:t>
            </a:r>
            <a:endParaRPr lang="en-US" altLang="zh-TW" sz="2000" dirty="0"/>
          </a:p>
          <a:p>
            <a:pPr>
              <a:lnSpc>
                <a:spcPct val="150000"/>
              </a:lnSpc>
            </a:pPr>
            <a:r>
              <a:rPr lang="zh-TW" altLang="en-US" sz="2000" dirty="0" smtClean="0"/>
              <a:t> </a:t>
            </a:r>
            <a:endParaRPr lang="en-US" altLang="zh-TW" sz="2000" dirty="0" smtClean="0"/>
          </a:p>
          <a:p>
            <a:pPr>
              <a:lnSpc>
                <a:spcPct val="150000"/>
              </a:lnSpc>
            </a:pPr>
            <a:r>
              <a:rPr lang="en-US" altLang="zh-TW" sz="2000" dirty="0" smtClean="0"/>
              <a:t>3.</a:t>
            </a:r>
            <a:r>
              <a:rPr lang="zh-TW" altLang="en-US" sz="2000" dirty="0" smtClean="0"/>
              <a:t>降低土地利用價值</a:t>
            </a:r>
            <a:endParaRPr lang="en-US" altLang="zh-TW" sz="2000" dirty="0" smtClean="0"/>
          </a:p>
          <a:p>
            <a:pPr>
              <a:lnSpc>
                <a:spcPct val="150000"/>
              </a:lnSpc>
            </a:pPr>
            <a:endParaRPr lang="en-US" altLang="zh-TW" sz="2000" dirty="0" smtClean="0"/>
          </a:p>
          <a:p>
            <a:pPr>
              <a:lnSpc>
                <a:spcPct val="150000"/>
              </a:lnSpc>
            </a:pPr>
            <a:r>
              <a:rPr lang="en-US" altLang="zh-TW" sz="2000" dirty="0" smtClean="0"/>
              <a:t>4.</a:t>
            </a:r>
            <a:r>
              <a:rPr lang="zh-TW" altLang="en-US" sz="2000" dirty="0"/>
              <a:t>由於風能來源於空氣的流動，而空氣的密度是很小的，因此風力的能量密度也很小，只有水力的</a:t>
            </a:r>
            <a:r>
              <a:rPr lang="en-US" altLang="zh-TW" sz="2000" dirty="0"/>
              <a:t>1</a:t>
            </a:r>
            <a:r>
              <a:rPr lang="zh-TW" altLang="en-US" sz="2000" dirty="0"/>
              <a:t>／</a:t>
            </a:r>
            <a:r>
              <a:rPr lang="en-US" altLang="zh-TW" sz="2000" dirty="0" smtClean="0"/>
              <a:t>816</a:t>
            </a:r>
          </a:p>
          <a:p>
            <a:pPr>
              <a:lnSpc>
                <a:spcPct val="150000"/>
              </a:lnSpc>
            </a:pPr>
            <a:r>
              <a:rPr lang="en-US" altLang="zh-TW" sz="2000" dirty="0" smtClean="0"/>
              <a:t>5.</a:t>
            </a:r>
            <a:r>
              <a:rPr lang="zh-TW" altLang="en-US" sz="2000" dirty="0" smtClean="0"/>
              <a:t>噪音大</a:t>
            </a:r>
            <a:endParaRPr lang="en-US" altLang="zh-TW" sz="2000" dirty="0"/>
          </a:p>
          <a:p>
            <a:pPr>
              <a:lnSpc>
                <a:spcPct val="150000"/>
              </a:lnSpc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台灣風力發電廠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196752"/>
            <a:ext cx="2857500" cy="2181225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035" y="1271896"/>
            <a:ext cx="2959995" cy="214312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3031" y="1297791"/>
            <a:ext cx="2857500" cy="206602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3501008"/>
            <a:ext cx="2857500" cy="19431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530" y="3586733"/>
            <a:ext cx="2857500" cy="177165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508" y="3429000"/>
            <a:ext cx="2857500" cy="2190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39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角度">
  <a:themeElements>
    <a:clrScheme name="角度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角度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角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156</TotalTime>
  <Words>925</Words>
  <Application>Microsoft Office PowerPoint</Application>
  <PresentationFormat>如螢幕大小 (4:3)</PresentationFormat>
  <Paragraphs>62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角度</vt:lpstr>
      <vt:lpstr>PowerPoint 簡報</vt:lpstr>
      <vt:lpstr>目錄</vt:lpstr>
      <vt:lpstr>前言</vt:lpstr>
      <vt:lpstr>     風力發電原理</vt:lpstr>
      <vt:lpstr>                風力發電機種類</vt:lpstr>
      <vt:lpstr>                    風力發電機種類</vt:lpstr>
      <vt:lpstr>風能優點</vt:lpstr>
      <vt:lpstr>風能缺點</vt:lpstr>
      <vt:lpstr>                          台灣風力發電廠</vt:lpstr>
      <vt:lpstr>  風力發電廠設置選擇</vt:lpstr>
      <vt:lpstr>                            結論</vt:lpstr>
      <vt:lpstr>資料來源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Administrator</dc:creator>
  <cp:lastModifiedBy>user</cp:lastModifiedBy>
  <cp:revision>19</cp:revision>
  <dcterms:created xsi:type="dcterms:W3CDTF">2012-12-18T01:45:28Z</dcterms:created>
  <dcterms:modified xsi:type="dcterms:W3CDTF">2012-12-18T14:50:00Z</dcterms:modified>
</cp:coreProperties>
</file>