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60" r:id="rId5"/>
    <p:sldId id="263" r:id="rId6"/>
    <p:sldId id="258" r:id="rId7"/>
    <p:sldId id="265" r:id="rId8"/>
    <p:sldId id="262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EBBB"/>
    <a:srgbClr val="B5E6A8"/>
    <a:srgbClr val="9DDD8B"/>
    <a:srgbClr val="CDDDD9"/>
    <a:srgbClr val="A00804"/>
    <a:srgbClr val="274E1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923E5D4-637A-438F-91C1-E1A07441AEBE}" type="datetimeFigureOut">
              <a:rPr lang="zh-TW" altLang="en-US" smtClean="0"/>
              <a:pPr/>
              <a:t>2016/5/2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A3DFF21-ABD7-4173-B820-163BAFD3FD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tw/search?q=%E5%BF%83%E9%9D%88%E5%8B%87%E6%B0%A3&amp;espv=2&amp;biw=1366&amp;bih=623&amp;source=lnms&amp;tbm=isch&amp;sa=X&amp;ved=0ahUKEwjy0KKexo7MAhXIi5QKHV_HA38Q_AUIBigB" TargetMode="External"/><Relationship Id="rId2" Type="http://schemas.openxmlformats.org/officeDocument/2006/relationships/hyperlink" Target="https://www.google.com.tw/search?q=%E5%BF%83%E9%9D%88%E5%8B%87%E6%B0%A3&amp;espv=2&amp;biw=1366&amp;bih=667&amp;source=lnms&amp;tbm=isch&amp;sa=X&amp;ved=0ahUKEwigoay-w47M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.tw/search?q=%E5%BF%83%E9%9D%88%E5%8B%87%E6%B0%A3%E4%B8%BB%E8%A7%92&amp;espv=2&amp;biw=1366&amp;bih=623&amp;source=lnms&amp;tbm=isch&amp;sa=X&amp;ved=0ahUKEwiIrf74yI7MAhWBzpQKHYfpCNwQ_AUIBigB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716016" y="1628800"/>
            <a:ext cx="4032448" cy="1181993"/>
          </a:xfrm>
        </p:spPr>
        <p:txBody>
          <a:bodyPr>
            <a:noAutofit/>
          </a:bodyPr>
          <a:lstStyle/>
          <a:p>
            <a:r>
              <a:rPr lang="zh-TW" altLang="en-US" sz="7200" dirty="0" smtClean="0">
                <a:solidFill>
                  <a:srgbClr val="274E1E"/>
                </a:solidFill>
              </a:rPr>
              <a:t>心靈勇氣</a:t>
            </a:r>
            <a:endParaRPr lang="zh-TW" altLang="en-US" sz="7200" dirty="0">
              <a:solidFill>
                <a:srgbClr val="274E1E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004048" y="2852936"/>
            <a:ext cx="3672408" cy="3528392"/>
          </a:xfrm>
        </p:spPr>
        <p:txBody>
          <a:bodyPr>
            <a:normAutofit lnSpcReduction="10000"/>
          </a:bodyPr>
          <a:lstStyle/>
          <a:p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組員</a:t>
            </a:r>
            <a:endParaRPr lang="en-US" altLang="zh-TW" sz="2400" b="1" dirty="0" smtClean="0">
              <a:solidFill>
                <a:srgbClr val="274E1E"/>
              </a:solidFill>
              <a:latin typeface="+mj-ea"/>
              <a:ea typeface="+mj-ea"/>
            </a:endParaRPr>
          </a:p>
          <a:p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休閒二乙</a:t>
            </a:r>
            <a:r>
              <a:rPr lang="en-US" altLang="zh-TW" sz="2400" b="1" dirty="0" smtClean="0">
                <a:solidFill>
                  <a:srgbClr val="274E1E"/>
                </a:solidFill>
                <a:latin typeface="+mj-ea"/>
                <a:ea typeface="+mj-ea"/>
              </a:rPr>
              <a:t>4A3B0094</a:t>
            </a:r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周欣慈</a:t>
            </a:r>
            <a:endParaRPr lang="en-US" altLang="zh-TW" sz="2400" b="1" dirty="0" smtClean="0">
              <a:solidFill>
                <a:srgbClr val="274E1E"/>
              </a:solidFill>
              <a:latin typeface="+mj-ea"/>
              <a:ea typeface="+mj-ea"/>
            </a:endParaRPr>
          </a:p>
          <a:p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休閒二甲</a:t>
            </a:r>
            <a:r>
              <a:rPr lang="en-US" altLang="zh-TW" sz="2400" b="1" dirty="0" smtClean="0">
                <a:solidFill>
                  <a:srgbClr val="274E1E"/>
                </a:solidFill>
                <a:latin typeface="+mj-ea"/>
                <a:ea typeface="+mj-ea"/>
              </a:rPr>
              <a:t>4A3B0095</a:t>
            </a:r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余詩涵</a:t>
            </a:r>
            <a:endParaRPr lang="en-US" altLang="zh-TW" sz="2400" b="1" dirty="0" smtClean="0">
              <a:solidFill>
                <a:srgbClr val="274E1E"/>
              </a:solidFill>
              <a:latin typeface="+mj-ea"/>
              <a:ea typeface="+mj-ea"/>
            </a:endParaRPr>
          </a:p>
          <a:p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資工二乙</a:t>
            </a:r>
            <a:r>
              <a:rPr lang="en-US" altLang="zh-TW" sz="2400" b="1" dirty="0" smtClean="0">
                <a:solidFill>
                  <a:srgbClr val="274E1E"/>
                </a:solidFill>
                <a:latin typeface="+mj-ea"/>
                <a:ea typeface="+mj-ea"/>
              </a:rPr>
              <a:t>4A3G0116</a:t>
            </a:r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張哲硯</a:t>
            </a:r>
            <a:endParaRPr lang="en-US" altLang="zh-TW" sz="2400" b="1" dirty="0" smtClean="0">
              <a:solidFill>
                <a:srgbClr val="274E1E"/>
              </a:solidFill>
              <a:latin typeface="+mj-ea"/>
              <a:ea typeface="+mj-ea"/>
            </a:endParaRPr>
          </a:p>
          <a:p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奈米三甲</a:t>
            </a:r>
            <a:r>
              <a:rPr lang="en-US" altLang="zh-TW" sz="2400" b="1" dirty="0" smtClean="0">
                <a:solidFill>
                  <a:srgbClr val="274E1E"/>
                </a:solidFill>
                <a:latin typeface="+mj-ea"/>
                <a:ea typeface="+mj-ea"/>
              </a:rPr>
              <a:t>4A214033</a:t>
            </a:r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塗承翰</a:t>
            </a:r>
            <a:endParaRPr lang="en-US" altLang="zh-TW" sz="2400" b="1" dirty="0" smtClean="0">
              <a:solidFill>
                <a:srgbClr val="274E1E"/>
              </a:solidFill>
              <a:latin typeface="+mj-ea"/>
              <a:ea typeface="+mj-ea"/>
            </a:endParaRPr>
          </a:p>
          <a:p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奈米三甲</a:t>
            </a:r>
            <a:r>
              <a:rPr lang="en-US" altLang="zh-TW" sz="2400" b="1" dirty="0" smtClean="0">
                <a:solidFill>
                  <a:srgbClr val="274E1E"/>
                </a:solidFill>
                <a:latin typeface="+mj-ea"/>
                <a:ea typeface="+mj-ea"/>
              </a:rPr>
              <a:t>4A214066</a:t>
            </a:r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林家佑</a:t>
            </a:r>
            <a:endParaRPr lang="en-US" altLang="zh-TW" sz="2400" b="1" dirty="0" smtClean="0">
              <a:solidFill>
                <a:srgbClr val="274E1E"/>
              </a:solidFill>
              <a:latin typeface="+mj-ea"/>
              <a:ea typeface="+mj-ea"/>
            </a:endParaRPr>
          </a:p>
          <a:p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奈米三甲</a:t>
            </a:r>
            <a:r>
              <a:rPr lang="en-US" altLang="zh-TW" sz="2400" b="1" dirty="0" smtClean="0">
                <a:solidFill>
                  <a:srgbClr val="274E1E"/>
                </a:solidFill>
                <a:latin typeface="+mj-ea"/>
                <a:ea typeface="+mj-ea"/>
              </a:rPr>
              <a:t>4A214065</a:t>
            </a:r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林</a:t>
            </a:r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瑋資</a:t>
            </a:r>
            <a:endParaRPr lang="en-US" altLang="zh-TW" sz="2400" b="1" dirty="0" smtClean="0">
              <a:solidFill>
                <a:srgbClr val="274E1E"/>
              </a:solidFill>
              <a:latin typeface="+mj-ea"/>
              <a:ea typeface="+mj-ea"/>
            </a:endParaRPr>
          </a:p>
          <a:p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奈米三甲</a:t>
            </a:r>
            <a:r>
              <a:rPr lang="en-US" altLang="zh-TW" sz="2400" b="1" dirty="0" smtClean="0">
                <a:solidFill>
                  <a:srgbClr val="274E1E"/>
                </a:solidFill>
                <a:latin typeface="+mj-ea"/>
                <a:ea typeface="+mj-ea"/>
              </a:rPr>
              <a:t>4A214030</a:t>
            </a:r>
            <a:r>
              <a:rPr lang="zh-TW" altLang="en-US" sz="2400" b="1" dirty="0" smtClean="0">
                <a:solidFill>
                  <a:srgbClr val="274E1E"/>
                </a:solidFill>
                <a:latin typeface="+mj-ea"/>
                <a:ea typeface="+mj-ea"/>
              </a:rPr>
              <a:t>紀翔福</a:t>
            </a:r>
            <a:endParaRPr lang="zh-TW" altLang="en-US" sz="2400" b="1" dirty="0">
              <a:solidFill>
                <a:srgbClr val="274E1E"/>
              </a:solidFill>
              <a:latin typeface="+mj-ea"/>
              <a:ea typeface="+mj-ea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4032448" cy="6192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43027800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7624" y="2276872"/>
            <a:ext cx="7344816" cy="417646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2060"/>
                </a:solidFill>
                <a:latin typeface="+mn-ea"/>
              </a:rPr>
              <a:t>劇情簡介</a:t>
            </a:r>
            <a:endParaRPr lang="en-US" altLang="zh-TW" sz="3600" dirty="0" smtClean="0">
              <a:solidFill>
                <a:srgbClr val="002060"/>
              </a:solidFill>
              <a:latin typeface="+mn-ea"/>
            </a:endParaRPr>
          </a:p>
          <a:p>
            <a:r>
              <a:rPr lang="zh-TW" altLang="en-US" sz="3600" dirty="0" smtClean="0">
                <a:solidFill>
                  <a:srgbClr val="002060"/>
                </a:solidFill>
                <a:latin typeface="+mn-ea"/>
              </a:rPr>
              <a:t>角色人物剖析</a:t>
            </a:r>
            <a:endParaRPr lang="en-US" altLang="zh-TW" sz="3600" dirty="0" smtClean="0">
              <a:solidFill>
                <a:srgbClr val="002060"/>
              </a:solidFill>
              <a:latin typeface="+mn-ea"/>
            </a:endParaRPr>
          </a:p>
          <a:p>
            <a:r>
              <a:rPr lang="zh-TW" altLang="en-US" sz="3600" dirty="0" smtClean="0">
                <a:solidFill>
                  <a:srgbClr val="002060"/>
                </a:solidFill>
                <a:latin typeface="+mn-ea"/>
              </a:rPr>
              <a:t>故事主要意義</a:t>
            </a:r>
            <a:endParaRPr lang="en-US" altLang="zh-TW" sz="3600" dirty="0" smtClean="0">
              <a:solidFill>
                <a:srgbClr val="002060"/>
              </a:solidFill>
              <a:latin typeface="+mn-ea"/>
            </a:endParaRPr>
          </a:p>
          <a:p>
            <a:r>
              <a:rPr lang="zh-TW" altLang="en-US" sz="3600" dirty="0" smtClean="0">
                <a:solidFill>
                  <a:srgbClr val="002060"/>
                </a:solidFill>
                <a:latin typeface="+mn-ea"/>
              </a:rPr>
              <a:t>以行動網路理論來建立天然氣開採</a:t>
            </a:r>
            <a:endParaRPr lang="en-US" altLang="zh-TW" sz="3600" dirty="0">
              <a:solidFill>
                <a:srgbClr val="002060"/>
              </a:solidFill>
              <a:latin typeface="+mn-ea"/>
            </a:endParaRPr>
          </a:p>
          <a:p>
            <a:r>
              <a:rPr lang="zh-TW" altLang="en-US" sz="3600" dirty="0">
                <a:solidFill>
                  <a:srgbClr val="002060"/>
                </a:solidFill>
                <a:latin typeface="+mn-ea"/>
              </a:rPr>
              <a:t>資料來源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002060"/>
                </a:solidFill>
              </a:rPr>
              <a:t>目錄</a:t>
            </a:r>
            <a:endParaRPr lang="zh-TW" alt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637069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2564904"/>
            <a:ext cx="7992888" cy="1584176"/>
          </a:xfrm>
        </p:spPr>
        <p:txBody>
          <a:bodyPr>
            <a:normAutofit fontScale="62500" lnSpcReduction="20000"/>
          </a:bodyPr>
          <a:lstStyle/>
          <a:p>
            <a:r>
              <a:rPr lang="zh-TW" altLang="en-US" sz="5800" dirty="0" smtClean="0">
                <a:solidFill>
                  <a:srgbClr val="002060"/>
                </a:solidFill>
                <a:latin typeface="+mn-ea"/>
              </a:rPr>
              <a:t>天然氣能源開發</a:t>
            </a:r>
            <a:r>
              <a:rPr lang="en-US" altLang="zh-TW" sz="5800" dirty="0" smtClean="0">
                <a:solidFill>
                  <a:srgbClr val="002060"/>
                </a:solidFill>
                <a:latin typeface="+mn-ea"/>
              </a:rPr>
              <a:t>vs</a:t>
            </a:r>
            <a:r>
              <a:rPr lang="zh-TW" altLang="en-US" sz="5800" dirty="0" smtClean="0">
                <a:solidFill>
                  <a:srgbClr val="002060"/>
                </a:solidFill>
                <a:latin typeface="+mn-ea"/>
              </a:rPr>
              <a:t>環境保護</a:t>
            </a:r>
            <a:endParaRPr lang="en-US" altLang="zh-TW" sz="5800" dirty="0" smtClean="0">
              <a:solidFill>
                <a:srgbClr val="002060"/>
              </a:solidFill>
              <a:latin typeface="+mn-ea"/>
            </a:endParaRPr>
          </a:p>
          <a:p>
            <a:endParaRPr lang="en-US" altLang="zh-TW" sz="5100" dirty="0">
              <a:solidFill>
                <a:srgbClr val="002060"/>
              </a:solidFill>
              <a:latin typeface="+mn-ea"/>
            </a:endParaRPr>
          </a:p>
          <a:p>
            <a:r>
              <a:rPr lang="zh-TW" altLang="en-US" sz="5800" dirty="0" smtClean="0">
                <a:solidFill>
                  <a:srgbClr val="002060"/>
                </a:solidFill>
                <a:latin typeface="+mn-ea"/>
              </a:rPr>
              <a:t>主角的前途</a:t>
            </a:r>
            <a:r>
              <a:rPr lang="en-US" altLang="zh-TW" sz="5800" dirty="0" smtClean="0">
                <a:solidFill>
                  <a:srgbClr val="002060"/>
                </a:solidFill>
                <a:latin typeface="+mn-ea"/>
              </a:rPr>
              <a:t>vs</a:t>
            </a:r>
            <a:r>
              <a:rPr lang="zh-TW" altLang="en-US" sz="5800" dirty="0" smtClean="0">
                <a:solidFill>
                  <a:srgbClr val="002060"/>
                </a:solidFill>
                <a:latin typeface="+mn-ea"/>
              </a:rPr>
              <a:t>內心的良心抉擇</a:t>
            </a:r>
            <a:endParaRPr lang="en-US" altLang="zh-TW" sz="5800" dirty="0" smtClean="0">
              <a:solidFill>
                <a:srgbClr val="00206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5400" dirty="0" smtClean="0">
                <a:solidFill>
                  <a:srgbClr val="002060"/>
                </a:solidFill>
                <a:latin typeface="+mn-ea"/>
              </a:rPr>
              <a:t>一、劇情簡介</a:t>
            </a:r>
            <a:endParaRPr lang="en-US" altLang="zh-TW" sz="5400" dirty="0" smtClean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509120"/>
            <a:ext cx="2865912" cy="19106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4509120"/>
            <a:ext cx="2899838" cy="19112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195" y="4515127"/>
            <a:ext cx="2931676" cy="18973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56289464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259632" y="5013176"/>
            <a:ext cx="27510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</a:rPr>
              <a:t>史提夫</a:t>
            </a:r>
            <a:r>
              <a:rPr lang="en-US" altLang="zh-TW" sz="3200" dirty="0" smtClean="0">
                <a:solidFill>
                  <a:srgbClr val="002060"/>
                </a:solidFill>
              </a:rPr>
              <a:t>·</a:t>
            </a:r>
            <a:r>
              <a:rPr lang="zh-TW" altLang="en-US" sz="3200" dirty="0" smtClean="0">
                <a:solidFill>
                  <a:srgbClr val="002060"/>
                </a:solidFill>
              </a:rPr>
              <a:t>巴特勒</a:t>
            </a:r>
            <a:endParaRPr lang="zh-TW" altLang="en-US" sz="3200" dirty="0">
              <a:solidFill>
                <a:srgbClr val="00206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755576" y="5661248"/>
            <a:ext cx="39677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</a:rPr>
              <a:t>能源開採公司業務員 </a:t>
            </a:r>
            <a:endParaRPr lang="zh-TW" altLang="en-US" sz="3200" dirty="0">
              <a:solidFill>
                <a:srgbClr val="00206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076056" y="2996952"/>
            <a:ext cx="387798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</a:rPr>
              <a:t>能源開採公司業務員</a:t>
            </a:r>
            <a:endParaRPr lang="en-US" altLang="zh-TW" sz="3200" dirty="0" smtClean="0">
              <a:solidFill>
                <a:srgbClr val="002060"/>
              </a:solidFill>
            </a:endParaRPr>
          </a:p>
          <a:p>
            <a:r>
              <a:rPr lang="zh-TW" altLang="en-US" sz="3200" dirty="0" smtClean="0">
                <a:solidFill>
                  <a:srgbClr val="002060"/>
                </a:solidFill>
              </a:rPr>
              <a:t>史提夫的助手</a:t>
            </a:r>
            <a:endParaRPr lang="zh-TW" altLang="en-US" sz="3200" dirty="0">
              <a:solidFill>
                <a:srgbClr val="00206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6084168" y="2420888"/>
            <a:ext cx="19800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</a:rPr>
              <a:t>蘇</a:t>
            </a:r>
            <a:r>
              <a:rPr lang="en-US" altLang="zh-TW" sz="3200" dirty="0" smtClean="0">
                <a:solidFill>
                  <a:srgbClr val="002060"/>
                </a:solidFill>
              </a:rPr>
              <a:t>·</a:t>
            </a:r>
            <a:r>
              <a:rPr lang="zh-TW" altLang="en-US" sz="3200" dirty="0" smtClean="0">
                <a:solidFill>
                  <a:srgbClr val="002060"/>
                </a:solidFill>
              </a:rPr>
              <a:t>湯普遜</a:t>
            </a:r>
            <a:r>
              <a:rPr lang="zh-TW" altLang="en-US" dirty="0" smtClean="0">
                <a:solidFill>
                  <a:srgbClr val="002060"/>
                </a:solidFill>
              </a:rPr>
              <a:t> 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5400" dirty="0" smtClean="0">
                <a:solidFill>
                  <a:srgbClr val="002060"/>
                </a:solidFill>
                <a:latin typeface="+mn-ea"/>
              </a:rPr>
              <a:t>二、角色人物剖析</a:t>
            </a:r>
            <a:endParaRPr lang="en-US" altLang="zh-TW" sz="5400" dirty="0" smtClean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16832"/>
            <a:ext cx="3528392" cy="2556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149080"/>
            <a:ext cx="3528392" cy="2556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74917932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5400" dirty="0" smtClean="0">
                <a:solidFill>
                  <a:srgbClr val="002060"/>
                </a:solidFill>
                <a:latin typeface="+mn-ea"/>
              </a:rPr>
              <a:t>二、角色人物剖析</a:t>
            </a:r>
            <a:endParaRPr lang="zh-TW" altLang="en-US" sz="5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348880"/>
            <a:ext cx="2558599" cy="24431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文字方塊 6"/>
          <p:cNvSpPr txBox="1"/>
          <p:nvPr/>
        </p:nvSpPr>
        <p:spPr>
          <a:xfrm>
            <a:off x="2987824" y="2924944"/>
            <a:ext cx="3456384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</a:rPr>
              <a:t>  </a:t>
            </a:r>
            <a:r>
              <a:rPr lang="zh-TW" altLang="en-US" sz="2700" dirty="0" smtClean="0">
                <a:solidFill>
                  <a:srgbClr val="002060"/>
                </a:solidFill>
              </a:rPr>
              <a:t>            </a:t>
            </a:r>
            <a:r>
              <a:rPr lang="zh-TW" altLang="en-US" sz="2700" dirty="0" smtClean="0">
                <a:solidFill>
                  <a:srgbClr val="002060"/>
                </a:solidFill>
                <a:latin typeface="+mn-ea"/>
              </a:rPr>
              <a:t>艾莉絲 </a:t>
            </a:r>
            <a:endParaRPr lang="en-US" altLang="zh-TW" sz="2700" dirty="0" smtClean="0">
              <a:solidFill>
                <a:srgbClr val="002060"/>
              </a:solidFill>
              <a:latin typeface="+mn-ea"/>
            </a:endParaRPr>
          </a:p>
          <a:p>
            <a:r>
              <a:rPr lang="zh-TW" altLang="en-US" sz="2700" dirty="0" smtClean="0">
                <a:solidFill>
                  <a:srgbClr val="002060"/>
                </a:solidFill>
                <a:latin typeface="+mn-ea"/>
              </a:rPr>
              <a:t> 麥利金鎮小學女教師</a:t>
            </a:r>
            <a:endParaRPr lang="zh-TW" altLang="en-US" sz="27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11560" y="4437112"/>
            <a:ext cx="234872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700" dirty="0" smtClean="0">
                <a:solidFill>
                  <a:srgbClr val="002060"/>
                </a:solidFill>
              </a:rPr>
              <a:t>達斯汀</a:t>
            </a:r>
            <a:r>
              <a:rPr lang="en-US" altLang="zh-TW" sz="2700" dirty="0" smtClean="0">
                <a:solidFill>
                  <a:srgbClr val="002060"/>
                </a:solidFill>
              </a:rPr>
              <a:t>·</a:t>
            </a:r>
            <a:r>
              <a:rPr lang="zh-TW" altLang="en-US" sz="2700" dirty="0" smtClean="0">
                <a:solidFill>
                  <a:srgbClr val="002060"/>
                </a:solidFill>
              </a:rPr>
              <a:t>諾貝爾</a:t>
            </a:r>
            <a:endParaRPr lang="zh-TW" altLang="en-US" sz="2700" dirty="0">
              <a:solidFill>
                <a:srgbClr val="002060"/>
              </a:solidFill>
            </a:endParaRPr>
          </a:p>
        </p:txBody>
      </p:sp>
      <p:pic>
        <p:nvPicPr>
          <p:cNvPr id="11" name="圖片 10" descr="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772816"/>
            <a:ext cx="2664296" cy="25490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圖片 11" descr="9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9872" y="4005064"/>
            <a:ext cx="2592288" cy="27089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矩形 12"/>
          <p:cNvSpPr/>
          <p:nvPr/>
        </p:nvSpPr>
        <p:spPr>
          <a:xfrm>
            <a:off x="467544" y="4941168"/>
            <a:ext cx="26084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700" dirty="0" smtClean="0">
                <a:solidFill>
                  <a:srgbClr val="002060"/>
                </a:solidFill>
              </a:rPr>
              <a:t>雅典娜環境保育</a:t>
            </a:r>
            <a:endParaRPr lang="en-US" altLang="zh-TW" sz="2700" dirty="0" smtClean="0">
              <a:solidFill>
                <a:srgbClr val="002060"/>
              </a:solidFill>
            </a:endParaRPr>
          </a:p>
          <a:p>
            <a:r>
              <a:rPr lang="zh-TW" altLang="en-US" sz="2700" dirty="0" smtClean="0">
                <a:solidFill>
                  <a:srgbClr val="002060"/>
                </a:solidFill>
              </a:rPr>
              <a:t>運動人士 </a:t>
            </a:r>
            <a:endParaRPr lang="zh-TW" altLang="en-US" sz="2700" dirty="0">
              <a:solidFill>
                <a:srgbClr val="00206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876256" y="4869160"/>
            <a:ext cx="200247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700" dirty="0" smtClean="0">
                <a:solidFill>
                  <a:srgbClr val="002060"/>
                </a:solidFill>
              </a:rPr>
              <a:t>法蘭</a:t>
            </a:r>
            <a:r>
              <a:rPr lang="en-US" altLang="zh-TW" sz="2700" dirty="0" smtClean="0">
                <a:solidFill>
                  <a:srgbClr val="002060"/>
                </a:solidFill>
              </a:rPr>
              <a:t>·</a:t>
            </a:r>
            <a:r>
              <a:rPr lang="zh-TW" altLang="en-US" sz="2700" dirty="0" smtClean="0">
                <a:solidFill>
                  <a:srgbClr val="002060"/>
                </a:solidFill>
              </a:rPr>
              <a:t>克葉慈</a:t>
            </a:r>
            <a:endParaRPr lang="zh-TW" altLang="en-US" sz="2700" dirty="0">
              <a:solidFill>
                <a:srgbClr val="00206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535594" y="5517232"/>
            <a:ext cx="260840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700" dirty="0" smtClean="0">
                <a:solidFill>
                  <a:srgbClr val="002060"/>
                </a:solidFill>
              </a:rPr>
              <a:t>資深自然科教師</a:t>
            </a:r>
            <a:endParaRPr lang="zh-TW" altLang="en-US" sz="27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6058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4" presetClass="entr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10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55976" y="2060848"/>
            <a:ext cx="4392488" cy="2952328"/>
          </a:xfrm>
        </p:spPr>
        <p:txBody>
          <a:bodyPr>
            <a:normAutofit/>
          </a:bodyPr>
          <a:lstStyle/>
          <a:p>
            <a:pPr algn="just"/>
            <a:r>
              <a:rPr lang="zh-TW" altLang="en-US" sz="2800" dirty="0" smtClean="0">
                <a:solidFill>
                  <a:srgbClr val="002060"/>
                </a:solidFill>
              </a:rPr>
              <a:t>當經濟發展跟環保議題間發生一定的衝突時，做為我們公民是要如何從中間做取捨</a:t>
            </a:r>
            <a:r>
              <a:rPr lang="en-US" altLang="zh-TW" sz="2800" dirty="0" smtClean="0">
                <a:solidFill>
                  <a:srgbClr val="002060"/>
                </a:solidFill>
              </a:rPr>
              <a:t>???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5400" dirty="0" smtClean="0">
                <a:solidFill>
                  <a:srgbClr val="002060"/>
                </a:solidFill>
                <a:latin typeface="+mn-ea"/>
              </a:rPr>
              <a:t>三、故事主要意義</a:t>
            </a:r>
            <a:endParaRPr lang="en-US" altLang="zh-TW" sz="5400" dirty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5" name="圖片 4" descr="93a51496f036576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4077072"/>
            <a:ext cx="3672408" cy="2601467"/>
          </a:xfrm>
          <a:prstGeom prst="rect">
            <a:avLst/>
          </a:prstGeom>
        </p:spPr>
      </p:pic>
      <p:pic>
        <p:nvPicPr>
          <p:cNvPr id="6" name="圖片 5" descr="8551902324_3c5a27a067_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700808"/>
            <a:ext cx="3744416" cy="2664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內容版面配置區 1"/>
          <p:cNvSpPr txBox="1">
            <a:spLocks/>
          </p:cNvSpPr>
          <p:nvPr/>
        </p:nvSpPr>
        <p:spPr>
          <a:xfrm>
            <a:off x="323528" y="4725144"/>
            <a:ext cx="3960440" cy="2337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受到極大利益的誘惑，也應該以誠實為優先，在道德上做出最正確的選擇。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983399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圓角矩形 78"/>
          <p:cNvSpPr/>
          <p:nvPr/>
        </p:nvSpPr>
        <p:spPr>
          <a:xfrm>
            <a:off x="5796136" y="2924944"/>
            <a:ext cx="785818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rgbClr val="7030A0"/>
                </a:solidFill>
              </a:rPr>
              <a:t>天然氣</a:t>
            </a:r>
            <a:endParaRPr lang="zh-TW" altLang="en-US" sz="1200" dirty="0">
              <a:solidFill>
                <a:srgbClr val="7030A0"/>
              </a:solidFill>
            </a:endParaRPr>
          </a:p>
        </p:txBody>
      </p:sp>
      <p:sp>
        <p:nvSpPr>
          <p:cNvPr id="81" name="橢圓 80"/>
          <p:cNvSpPr/>
          <p:nvPr/>
        </p:nvSpPr>
        <p:spPr>
          <a:xfrm>
            <a:off x="6804248" y="2204864"/>
            <a:ext cx="642942" cy="50006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000" dirty="0" smtClean="0"/>
              <a:t>家庭燃料</a:t>
            </a:r>
            <a:endParaRPr lang="zh-TW" altLang="en-US" sz="1000" dirty="0"/>
          </a:p>
        </p:txBody>
      </p:sp>
      <p:sp>
        <p:nvSpPr>
          <p:cNvPr id="82" name="橢圓 81"/>
          <p:cNvSpPr/>
          <p:nvPr/>
        </p:nvSpPr>
        <p:spPr>
          <a:xfrm>
            <a:off x="7020272" y="2780928"/>
            <a:ext cx="642942" cy="50006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000" dirty="0" smtClean="0"/>
              <a:t>工業燃料</a:t>
            </a:r>
            <a:endParaRPr lang="zh-TW" altLang="en-US" sz="1000" dirty="0"/>
          </a:p>
        </p:txBody>
      </p:sp>
      <p:sp>
        <p:nvSpPr>
          <p:cNvPr id="83" name="橢圓 82"/>
          <p:cNvSpPr/>
          <p:nvPr/>
        </p:nvSpPr>
        <p:spPr>
          <a:xfrm>
            <a:off x="7020272" y="3429000"/>
            <a:ext cx="714380" cy="50006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000" dirty="0" smtClean="0"/>
              <a:t>天然氣發電</a:t>
            </a:r>
            <a:endParaRPr lang="zh-TW" altLang="en-US" sz="1000" dirty="0"/>
          </a:p>
        </p:txBody>
      </p:sp>
      <p:cxnSp>
        <p:nvCxnSpPr>
          <p:cNvPr id="85" name="直線單箭頭接點 84"/>
          <p:cNvCxnSpPr/>
          <p:nvPr/>
        </p:nvCxnSpPr>
        <p:spPr>
          <a:xfrm>
            <a:off x="6660232" y="3429000"/>
            <a:ext cx="360040" cy="144016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單箭頭接點 87"/>
          <p:cNvCxnSpPr/>
          <p:nvPr/>
        </p:nvCxnSpPr>
        <p:spPr>
          <a:xfrm flipV="1">
            <a:off x="6732240" y="3068960"/>
            <a:ext cx="288032" cy="72008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單箭頭接點 89"/>
          <p:cNvCxnSpPr/>
          <p:nvPr/>
        </p:nvCxnSpPr>
        <p:spPr>
          <a:xfrm flipV="1">
            <a:off x="6588224" y="2564904"/>
            <a:ext cx="216024" cy="220586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文字方塊 104"/>
          <p:cNvSpPr txBox="1"/>
          <p:nvPr/>
        </p:nvSpPr>
        <p:spPr>
          <a:xfrm>
            <a:off x="3707904" y="285293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天然氣開     採公司</a:t>
            </a:r>
            <a:endParaRPr lang="zh-TW" altLang="en-US" sz="1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7" name="橢圓 96"/>
          <p:cNvSpPr/>
          <p:nvPr/>
        </p:nvSpPr>
        <p:spPr>
          <a:xfrm>
            <a:off x="3995936" y="4221088"/>
            <a:ext cx="92869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 smtClean="0"/>
              <a:t>造成動物死亡</a:t>
            </a:r>
            <a:endParaRPr lang="zh-TW" altLang="en-US" sz="1000" dirty="0"/>
          </a:p>
        </p:txBody>
      </p:sp>
      <p:sp>
        <p:nvSpPr>
          <p:cNvPr id="98" name="橢圓 97"/>
          <p:cNvSpPr/>
          <p:nvPr/>
        </p:nvSpPr>
        <p:spPr>
          <a:xfrm>
            <a:off x="4067374" y="4792592"/>
            <a:ext cx="92869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 smtClean="0"/>
              <a:t>水汙染</a:t>
            </a:r>
            <a:endParaRPr lang="zh-TW" altLang="en-US" sz="1000" dirty="0"/>
          </a:p>
        </p:txBody>
      </p:sp>
      <p:sp>
        <p:nvSpPr>
          <p:cNvPr id="99" name="橢圓 98"/>
          <p:cNvSpPr/>
          <p:nvPr/>
        </p:nvSpPr>
        <p:spPr>
          <a:xfrm>
            <a:off x="4067374" y="5364096"/>
            <a:ext cx="92869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 smtClean="0"/>
              <a:t>空氣汙染</a:t>
            </a:r>
            <a:endParaRPr lang="zh-TW" altLang="en-US" sz="1000" dirty="0"/>
          </a:p>
        </p:txBody>
      </p:sp>
      <p:sp>
        <p:nvSpPr>
          <p:cNvPr id="101" name="橢圓 100"/>
          <p:cNvSpPr/>
          <p:nvPr/>
        </p:nvSpPr>
        <p:spPr>
          <a:xfrm>
            <a:off x="3419872" y="6165304"/>
            <a:ext cx="92869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 smtClean="0"/>
              <a:t>容易引起爆炸</a:t>
            </a:r>
            <a:endParaRPr lang="zh-TW" altLang="en-US" sz="1000" dirty="0"/>
          </a:p>
        </p:txBody>
      </p:sp>
      <p:sp>
        <p:nvSpPr>
          <p:cNvPr id="114" name="文字方塊 113"/>
          <p:cNvSpPr txBox="1"/>
          <p:nvPr/>
        </p:nvSpPr>
        <p:spPr>
          <a:xfrm>
            <a:off x="5868144" y="2564904"/>
            <a:ext cx="6429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</a:rPr>
              <a:t>優點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125" name="文字方塊 124"/>
          <p:cNvSpPr txBox="1"/>
          <p:nvPr/>
        </p:nvSpPr>
        <p:spPr>
          <a:xfrm rot="19938937">
            <a:off x="2992996" y="4301370"/>
            <a:ext cx="10338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 smtClean="0">
                <a:solidFill>
                  <a:srgbClr val="FF0000"/>
                </a:solidFill>
              </a:rPr>
              <a:t>造成傷害</a:t>
            </a:r>
            <a:endParaRPr lang="zh-TW" altLang="en-US" sz="1200" b="1" dirty="0">
              <a:solidFill>
                <a:srgbClr val="FF0000"/>
              </a:solidFill>
            </a:endParaRPr>
          </a:p>
        </p:txBody>
      </p:sp>
      <p:cxnSp>
        <p:nvCxnSpPr>
          <p:cNvPr id="75" name="直線單箭頭接點 74"/>
          <p:cNvCxnSpPr/>
          <p:nvPr/>
        </p:nvCxnSpPr>
        <p:spPr>
          <a:xfrm flipH="1">
            <a:off x="3275856" y="31409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6" name="圓角矩形 75"/>
          <p:cNvSpPr/>
          <p:nvPr/>
        </p:nvSpPr>
        <p:spPr>
          <a:xfrm>
            <a:off x="2411760" y="2924944"/>
            <a:ext cx="864096" cy="5040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</a:rPr>
              <a:t>開採來源</a:t>
            </a:r>
            <a:endParaRPr lang="zh-TW" altLang="en-US" dirty="0">
              <a:solidFill>
                <a:srgbClr val="7030A0"/>
              </a:solidFill>
            </a:endParaRPr>
          </a:p>
        </p:txBody>
      </p:sp>
      <p:cxnSp>
        <p:nvCxnSpPr>
          <p:cNvPr id="92" name="直線單箭頭接點 91"/>
          <p:cNvCxnSpPr/>
          <p:nvPr/>
        </p:nvCxnSpPr>
        <p:spPr>
          <a:xfrm flipH="1" flipV="1">
            <a:off x="1907704" y="2564904"/>
            <a:ext cx="426918" cy="288032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單箭頭接點 103"/>
          <p:cNvCxnSpPr/>
          <p:nvPr/>
        </p:nvCxnSpPr>
        <p:spPr>
          <a:xfrm flipH="1">
            <a:off x="1619672" y="3140968"/>
            <a:ext cx="714950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單箭頭接點 106"/>
          <p:cNvCxnSpPr/>
          <p:nvPr/>
        </p:nvCxnSpPr>
        <p:spPr>
          <a:xfrm flipH="1">
            <a:off x="1835696" y="3356992"/>
            <a:ext cx="498926" cy="36004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圓角矩形 111"/>
          <p:cNvSpPr/>
          <p:nvPr/>
        </p:nvSpPr>
        <p:spPr>
          <a:xfrm>
            <a:off x="755576" y="2204864"/>
            <a:ext cx="100811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頁岩氣</a:t>
            </a:r>
            <a:endParaRPr lang="zh-TW" altLang="en-US" dirty="0"/>
          </a:p>
        </p:txBody>
      </p:sp>
      <p:sp>
        <p:nvSpPr>
          <p:cNvPr id="113" name="圓角矩形 112"/>
          <p:cNvSpPr/>
          <p:nvPr/>
        </p:nvSpPr>
        <p:spPr>
          <a:xfrm>
            <a:off x="755576" y="3573016"/>
            <a:ext cx="936104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煤層氣</a:t>
            </a:r>
            <a:endParaRPr lang="zh-TW" altLang="en-US" dirty="0"/>
          </a:p>
        </p:txBody>
      </p:sp>
      <p:sp>
        <p:nvSpPr>
          <p:cNvPr id="115" name="圓角矩形 114"/>
          <p:cNvSpPr/>
          <p:nvPr/>
        </p:nvSpPr>
        <p:spPr>
          <a:xfrm>
            <a:off x="683568" y="2924944"/>
            <a:ext cx="936104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緻密氣</a:t>
            </a:r>
            <a:endParaRPr lang="zh-TW" altLang="en-US" dirty="0"/>
          </a:p>
        </p:txBody>
      </p:sp>
      <p:cxnSp>
        <p:nvCxnSpPr>
          <p:cNvPr id="124" name="直線單箭頭接點 123"/>
          <p:cNvCxnSpPr/>
          <p:nvPr/>
        </p:nvCxnSpPr>
        <p:spPr>
          <a:xfrm flipH="1">
            <a:off x="2483768" y="3645024"/>
            <a:ext cx="282902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0" name="文字方塊 129"/>
          <p:cNvSpPr txBox="1"/>
          <p:nvPr/>
        </p:nvSpPr>
        <p:spPr>
          <a:xfrm rot="1271645" flipH="1">
            <a:off x="2721527" y="3432645"/>
            <a:ext cx="1986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開</a:t>
            </a:r>
            <a:endParaRPr lang="en-US" altLang="zh-TW" sz="1400" dirty="0" smtClean="0"/>
          </a:p>
          <a:p>
            <a:r>
              <a:rPr lang="zh-TW" altLang="en-US" sz="1400" dirty="0" smtClean="0"/>
              <a:t>採</a:t>
            </a:r>
            <a:endParaRPr lang="en-US" altLang="zh-TW" sz="1400" dirty="0" smtClean="0"/>
          </a:p>
          <a:p>
            <a:r>
              <a:rPr lang="zh-TW" altLang="en-US" sz="1400" dirty="0" smtClean="0"/>
              <a:t>方</a:t>
            </a:r>
            <a:endParaRPr lang="en-US" altLang="zh-TW" sz="1400" dirty="0" smtClean="0"/>
          </a:p>
          <a:p>
            <a:r>
              <a:rPr lang="zh-TW" altLang="en-US" sz="1400" dirty="0" smtClean="0"/>
              <a:t>法</a:t>
            </a:r>
            <a:endParaRPr lang="zh-TW" altLang="en-US" sz="1400" dirty="0"/>
          </a:p>
        </p:txBody>
      </p:sp>
      <p:sp>
        <p:nvSpPr>
          <p:cNvPr id="131" name="圓角矩形 130"/>
          <p:cNvSpPr/>
          <p:nvPr/>
        </p:nvSpPr>
        <p:spPr>
          <a:xfrm>
            <a:off x="1763688" y="4437112"/>
            <a:ext cx="108012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水力壓裂法</a:t>
            </a:r>
            <a:endParaRPr lang="zh-TW" altLang="en-US" dirty="0"/>
          </a:p>
        </p:txBody>
      </p:sp>
      <p:cxnSp>
        <p:nvCxnSpPr>
          <p:cNvPr id="132" name="直線單箭頭接點 131"/>
          <p:cNvCxnSpPr/>
          <p:nvPr/>
        </p:nvCxnSpPr>
        <p:spPr>
          <a:xfrm>
            <a:off x="4860032" y="3212976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4" name="文字方塊 133"/>
          <p:cNvSpPr txBox="1"/>
          <p:nvPr/>
        </p:nvSpPr>
        <p:spPr>
          <a:xfrm>
            <a:off x="4932040" y="285293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 smtClean="0"/>
              <a:t>用途</a:t>
            </a:r>
            <a:endParaRPr lang="zh-TW" altLang="en-US" sz="1400" dirty="0"/>
          </a:p>
        </p:txBody>
      </p:sp>
      <p:sp>
        <p:nvSpPr>
          <p:cNvPr id="143" name="文字方塊 142"/>
          <p:cNvSpPr txBox="1"/>
          <p:nvPr/>
        </p:nvSpPr>
        <p:spPr>
          <a:xfrm>
            <a:off x="5364088" y="65194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>
                <a:solidFill>
                  <a:srgbClr val="7030A0"/>
                </a:solidFill>
              </a:rPr>
              <a:t>高雄氣爆</a:t>
            </a:r>
            <a:endParaRPr lang="zh-TW" altLang="en-US" sz="1600" dirty="0">
              <a:solidFill>
                <a:srgbClr val="7030A0"/>
              </a:solidFill>
            </a:endParaRPr>
          </a:p>
        </p:txBody>
      </p:sp>
      <p:cxnSp>
        <p:nvCxnSpPr>
          <p:cNvPr id="144" name="直線單箭頭接點 143"/>
          <p:cNvCxnSpPr/>
          <p:nvPr/>
        </p:nvCxnSpPr>
        <p:spPr>
          <a:xfrm flipV="1">
            <a:off x="4139952" y="2060848"/>
            <a:ext cx="144016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8" name="文字方塊 147"/>
          <p:cNvSpPr txBox="1"/>
          <p:nvPr/>
        </p:nvSpPr>
        <p:spPr>
          <a:xfrm rot="529634">
            <a:off x="4211453" y="2005289"/>
            <a:ext cx="288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為何開採</a:t>
            </a:r>
            <a:endParaRPr lang="zh-TW" altLang="en-US" sz="1400" dirty="0"/>
          </a:p>
        </p:txBody>
      </p:sp>
      <p:sp>
        <p:nvSpPr>
          <p:cNvPr id="150" name="圓角矩形 149"/>
          <p:cNvSpPr/>
          <p:nvPr/>
        </p:nvSpPr>
        <p:spPr>
          <a:xfrm>
            <a:off x="3635896" y="1484784"/>
            <a:ext cx="1368152" cy="5760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rgbClr val="7030A0"/>
                </a:solidFill>
              </a:rPr>
              <a:t>CO2</a:t>
            </a:r>
            <a:r>
              <a:rPr lang="zh-TW" altLang="en-US" dirty="0" smtClean="0">
                <a:solidFill>
                  <a:srgbClr val="7030A0"/>
                </a:solidFill>
              </a:rPr>
              <a:t>遽增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151" name="文字方塊 150"/>
          <p:cNvSpPr txBox="1"/>
          <p:nvPr/>
        </p:nvSpPr>
        <p:spPr>
          <a:xfrm>
            <a:off x="3707904" y="1124744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 smtClean="0"/>
              <a:t>造成溫室效應</a:t>
            </a:r>
            <a:endParaRPr lang="zh-TW" altLang="en-US" sz="1200" dirty="0"/>
          </a:p>
        </p:txBody>
      </p:sp>
      <p:cxnSp>
        <p:nvCxnSpPr>
          <p:cNvPr id="153" name="直線接點 152"/>
          <p:cNvCxnSpPr>
            <a:stCxn id="150" idx="3"/>
          </p:cNvCxnSpPr>
          <p:nvPr/>
        </p:nvCxnSpPr>
        <p:spPr>
          <a:xfrm>
            <a:off x="5004048" y="1772816"/>
            <a:ext cx="792088" cy="11521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文字方塊 154"/>
          <p:cNvSpPr txBox="1"/>
          <p:nvPr/>
        </p:nvSpPr>
        <p:spPr>
          <a:xfrm rot="19406547">
            <a:off x="5294927" y="1498657"/>
            <a:ext cx="5040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取</a:t>
            </a:r>
            <a:endParaRPr lang="en-US" altLang="zh-TW" sz="1400" dirty="0" smtClean="0"/>
          </a:p>
          <a:p>
            <a:r>
              <a:rPr lang="zh-TW" altLang="en-US" sz="1400" dirty="0" smtClean="0"/>
              <a:t>代</a:t>
            </a:r>
            <a:endParaRPr lang="en-US" altLang="zh-TW" sz="1400" dirty="0" smtClean="0"/>
          </a:p>
          <a:p>
            <a:r>
              <a:rPr lang="zh-TW" altLang="en-US" sz="1400" dirty="0" smtClean="0"/>
              <a:t>媒</a:t>
            </a:r>
            <a:endParaRPr lang="en-US" altLang="zh-TW" sz="1400" dirty="0" smtClean="0"/>
          </a:p>
          <a:p>
            <a:r>
              <a:rPr lang="zh-TW" altLang="en-US" sz="1400" dirty="0" smtClean="0"/>
              <a:t>與</a:t>
            </a:r>
            <a:endParaRPr lang="en-US" altLang="zh-TW" sz="1400" dirty="0" smtClean="0"/>
          </a:p>
          <a:p>
            <a:r>
              <a:rPr lang="zh-TW" altLang="en-US" sz="1400" dirty="0" smtClean="0"/>
              <a:t>石油</a:t>
            </a:r>
            <a:endParaRPr lang="zh-TW" altLang="en-US" sz="1400" dirty="0"/>
          </a:p>
        </p:txBody>
      </p:sp>
      <p:sp>
        <p:nvSpPr>
          <p:cNvPr id="157" name="右大括弧 156"/>
          <p:cNvSpPr/>
          <p:nvPr/>
        </p:nvSpPr>
        <p:spPr>
          <a:xfrm>
            <a:off x="7524328" y="2420888"/>
            <a:ext cx="864096" cy="13681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1" name="文字方塊 160"/>
          <p:cNvSpPr txBox="1"/>
          <p:nvPr/>
        </p:nvSpPr>
        <p:spPr>
          <a:xfrm>
            <a:off x="8388424" y="2348880"/>
            <a:ext cx="2880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解決二氧化碳問題</a:t>
            </a:r>
            <a:endParaRPr lang="en-US" altLang="zh-TW" sz="1400" dirty="0" smtClean="0"/>
          </a:p>
          <a:p>
            <a:endParaRPr lang="zh-TW" altLang="en-US" sz="1400" dirty="0"/>
          </a:p>
        </p:txBody>
      </p:sp>
      <p:sp>
        <p:nvSpPr>
          <p:cNvPr id="162" name="文字方塊 161"/>
          <p:cNvSpPr txBox="1"/>
          <p:nvPr/>
        </p:nvSpPr>
        <p:spPr>
          <a:xfrm>
            <a:off x="8676456" y="2348880"/>
            <a:ext cx="2160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與價格下降</a:t>
            </a:r>
            <a:endParaRPr lang="zh-TW" altLang="en-US" sz="1400" dirty="0"/>
          </a:p>
        </p:txBody>
      </p:sp>
      <p:cxnSp>
        <p:nvCxnSpPr>
          <p:cNvPr id="164" name="直線接點 163"/>
          <p:cNvCxnSpPr>
            <a:stCxn id="131" idx="3"/>
            <a:endCxn id="97" idx="2"/>
          </p:cNvCxnSpPr>
          <p:nvPr/>
        </p:nvCxnSpPr>
        <p:spPr>
          <a:xfrm flipV="1">
            <a:off x="2843808" y="4435402"/>
            <a:ext cx="1152128" cy="43375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7" name="直線接點 166"/>
          <p:cNvCxnSpPr>
            <a:stCxn id="131" idx="3"/>
            <a:endCxn id="98" idx="2"/>
          </p:cNvCxnSpPr>
          <p:nvPr/>
        </p:nvCxnSpPr>
        <p:spPr>
          <a:xfrm>
            <a:off x="2843808" y="4869160"/>
            <a:ext cx="1223566" cy="13774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9" name="直線接點 168"/>
          <p:cNvCxnSpPr>
            <a:stCxn id="131" idx="3"/>
            <a:endCxn id="99" idx="2"/>
          </p:cNvCxnSpPr>
          <p:nvPr/>
        </p:nvCxnSpPr>
        <p:spPr>
          <a:xfrm>
            <a:off x="2843808" y="4869160"/>
            <a:ext cx="1223566" cy="70925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4" name="文字方塊 173"/>
          <p:cNvSpPr txBox="1"/>
          <p:nvPr/>
        </p:nvSpPr>
        <p:spPr>
          <a:xfrm>
            <a:off x="1043608" y="5949280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      排廢氣</a:t>
            </a:r>
            <a:endParaRPr lang="en-US" altLang="zh-TW" dirty="0" smtClean="0"/>
          </a:p>
          <a:p>
            <a:r>
              <a:rPr lang="en-US" altLang="zh-TW" dirty="0" smtClean="0"/>
              <a:t>(</a:t>
            </a:r>
            <a:r>
              <a:rPr lang="zh-TW" altLang="en-US" dirty="0" smtClean="0"/>
              <a:t>苯 二甲苯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177" name="文字方塊 176"/>
          <p:cNvSpPr txBox="1"/>
          <p:nvPr/>
        </p:nvSpPr>
        <p:spPr>
          <a:xfrm rot="17947829">
            <a:off x="4796366" y="3155262"/>
            <a:ext cx="3156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運</a:t>
            </a:r>
          </a:p>
          <a:p>
            <a:r>
              <a:rPr lang="zh-TW" altLang="en-US" sz="1400" dirty="0" smtClean="0"/>
              <a:t>輸</a:t>
            </a:r>
          </a:p>
          <a:p>
            <a:r>
              <a:rPr lang="zh-TW" altLang="en-US" sz="1400" dirty="0" smtClean="0"/>
              <a:t>與</a:t>
            </a:r>
          </a:p>
          <a:p>
            <a:r>
              <a:rPr lang="zh-TW" altLang="en-US" sz="1400" dirty="0" smtClean="0"/>
              <a:t>儲</a:t>
            </a:r>
          </a:p>
          <a:p>
            <a:r>
              <a:rPr lang="zh-TW" altLang="en-US" sz="1400" dirty="0" smtClean="0"/>
              <a:t>存</a:t>
            </a:r>
            <a:endParaRPr lang="zh-TW" altLang="en-US" sz="1400" dirty="0"/>
          </a:p>
        </p:txBody>
      </p:sp>
      <p:sp>
        <p:nvSpPr>
          <p:cNvPr id="179" name="圓角矩形 178"/>
          <p:cNvSpPr/>
          <p:nvPr/>
        </p:nvSpPr>
        <p:spPr>
          <a:xfrm>
            <a:off x="5220072" y="4221088"/>
            <a:ext cx="43204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中油</a:t>
            </a:r>
            <a:endParaRPr lang="zh-TW" altLang="en-US" dirty="0"/>
          </a:p>
        </p:txBody>
      </p:sp>
      <p:sp>
        <p:nvSpPr>
          <p:cNvPr id="184" name="圓角矩形 183"/>
          <p:cNvSpPr/>
          <p:nvPr/>
        </p:nvSpPr>
        <p:spPr>
          <a:xfrm>
            <a:off x="6300192" y="4221088"/>
            <a:ext cx="43204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台塑</a:t>
            </a:r>
            <a:endParaRPr lang="zh-TW" altLang="en-US" dirty="0"/>
          </a:p>
        </p:txBody>
      </p:sp>
      <p:cxnSp>
        <p:nvCxnSpPr>
          <p:cNvPr id="191" name="直線接點 190"/>
          <p:cNvCxnSpPr/>
          <p:nvPr/>
        </p:nvCxnSpPr>
        <p:spPr>
          <a:xfrm>
            <a:off x="4644008" y="3284984"/>
            <a:ext cx="936104" cy="50405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0" name="直線單箭頭接點 199"/>
          <p:cNvCxnSpPr>
            <a:endCxn id="179" idx="0"/>
          </p:cNvCxnSpPr>
          <p:nvPr/>
        </p:nvCxnSpPr>
        <p:spPr>
          <a:xfrm flipH="1">
            <a:off x="5436096" y="3789040"/>
            <a:ext cx="144016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2" name="直線單箭頭接點 201"/>
          <p:cNvCxnSpPr>
            <a:endCxn id="184" idx="0"/>
          </p:cNvCxnSpPr>
          <p:nvPr/>
        </p:nvCxnSpPr>
        <p:spPr>
          <a:xfrm>
            <a:off x="5580112" y="3789040"/>
            <a:ext cx="936104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5" name="直線單箭頭接點 204"/>
          <p:cNvCxnSpPr>
            <a:stCxn id="179" idx="2"/>
          </p:cNvCxnSpPr>
          <p:nvPr/>
        </p:nvCxnSpPr>
        <p:spPr>
          <a:xfrm>
            <a:off x="5436096" y="4941168"/>
            <a:ext cx="432048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7" name="直線單箭頭接點 206"/>
          <p:cNvCxnSpPr>
            <a:stCxn id="184" idx="2"/>
          </p:cNvCxnSpPr>
          <p:nvPr/>
        </p:nvCxnSpPr>
        <p:spPr>
          <a:xfrm flipH="1">
            <a:off x="5868144" y="4941168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8" name="圓角矩形 207"/>
          <p:cNvSpPr/>
          <p:nvPr/>
        </p:nvSpPr>
        <p:spPr>
          <a:xfrm>
            <a:off x="5436096" y="5445224"/>
            <a:ext cx="93610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李長榮化工</a:t>
            </a:r>
            <a:endParaRPr lang="zh-TW" altLang="en-US" dirty="0"/>
          </a:p>
        </p:txBody>
      </p:sp>
      <p:cxnSp>
        <p:nvCxnSpPr>
          <p:cNvPr id="219" name="直線單箭頭接點 218"/>
          <p:cNvCxnSpPr>
            <a:stCxn id="208" idx="2"/>
            <a:endCxn id="143" idx="0"/>
          </p:cNvCxnSpPr>
          <p:nvPr/>
        </p:nvCxnSpPr>
        <p:spPr>
          <a:xfrm>
            <a:off x="5904148" y="6021288"/>
            <a:ext cx="36004" cy="49815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7" name="直線單箭頭接點 226"/>
          <p:cNvCxnSpPr>
            <a:stCxn id="101" idx="6"/>
            <a:endCxn id="143" idx="1"/>
          </p:cNvCxnSpPr>
          <p:nvPr/>
        </p:nvCxnSpPr>
        <p:spPr>
          <a:xfrm>
            <a:off x="4348566" y="6379618"/>
            <a:ext cx="1015522" cy="30910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7" name="直線單箭頭接點 236"/>
          <p:cNvCxnSpPr/>
          <p:nvPr/>
        </p:nvCxnSpPr>
        <p:spPr>
          <a:xfrm flipH="1">
            <a:off x="1907704" y="5301208"/>
            <a:ext cx="282902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9" name="直線單箭頭接點 238"/>
          <p:cNvCxnSpPr>
            <a:stCxn id="174" idx="3"/>
            <a:endCxn id="99" idx="2"/>
          </p:cNvCxnSpPr>
          <p:nvPr/>
        </p:nvCxnSpPr>
        <p:spPr>
          <a:xfrm flipV="1">
            <a:off x="2339752" y="5578410"/>
            <a:ext cx="1727622" cy="6940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2658691"/>
            <a:ext cx="7848872" cy="4176464"/>
          </a:xfrm>
        </p:spPr>
        <p:txBody>
          <a:bodyPr>
            <a:normAutofit/>
          </a:bodyPr>
          <a:lstStyle/>
          <a:p>
            <a:r>
              <a:rPr lang="en-US" altLang="zh-TW" sz="1200" u="sng" dirty="0" smtClean="0">
                <a:solidFill>
                  <a:schemeClr val="bg2">
                    <a:lumMod val="50000"/>
                  </a:schemeClr>
                </a:solidFill>
                <a:hlinkClick r:id="rId2"/>
              </a:rPr>
              <a:t>https://www.google.com.tw/search?q=%E5%BF%83%E9%9D%88%E5%8B%87%E6%B0%A3&amp;espv=2&amp;biw=1366&amp;bih=667&amp;source=lnms&amp;tbm=isch&amp;sa=X&amp;ved=0ahUKEwigoay-w47MA</a:t>
            </a:r>
            <a:endParaRPr lang="en-US" altLang="zh-TW" sz="1200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altLang="zh-TW" sz="1200" u="sng" dirty="0">
                <a:solidFill>
                  <a:schemeClr val="bg2">
                    <a:lumMod val="50000"/>
                  </a:schemeClr>
                </a:solidFill>
                <a:hlinkClick r:id="rId3"/>
              </a:rPr>
              <a:t>https://www.google.com.tw/search?q=%</a:t>
            </a:r>
            <a:r>
              <a:rPr lang="en-US" altLang="zh-TW" sz="1200" u="sng" dirty="0" smtClean="0">
                <a:solidFill>
                  <a:schemeClr val="bg2">
                    <a:lumMod val="50000"/>
                  </a:schemeClr>
                </a:solidFill>
                <a:hlinkClick r:id="rId3"/>
              </a:rPr>
              <a:t>E5%BF%83%E9%9D%88%E5%8B%87%E6%B0%A3&amp;espv=2&amp;biw=1366&amp;bih=623&amp;source=lnms&amp;tbm=isch&amp;sa=X&amp;ved=0ahUKEwjy0KKexo7MAhXIi5QKHV_HA38Q_AUIBigB#imgrc=z50Fro9k4DikbM%3AhVDIqYKHVZACykQ_AUIBigB#imgrc=ifbwqBmQAWRgqM%3A</a:t>
            </a:r>
            <a:endParaRPr lang="en-US" altLang="zh-TW" sz="1200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altLang="zh-TW" sz="1200" u="sng" dirty="0">
                <a:solidFill>
                  <a:schemeClr val="bg2">
                    <a:lumMod val="50000"/>
                  </a:schemeClr>
                </a:solidFill>
                <a:hlinkClick r:id="rId3"/>
              </a:rPr>
              <a:t>https://www.google.com.tw/search?q=%</a:t>
            </a:r>
            <a:r>
              <a:rPr lang="en-US" altLang="zh-TW" sz="1200" u="sng" dirty="0" smtClean="0">
                <a:solidFill>
                  <a:schemeClr val="bg2">
                    <a:lumMod val="50000"/>
                  </a:schemeClr>
                </a:solidFill>
                <a:hlinkClick r:id="rId3"/>
              </a:rPr>
              <a:t>E5%BF%83%E9%9D%88%E5%8B%87%E6%B0%A3&amp;espv=2&amp;biw=1366&amp;bih=623&amp;source=lnms&amp;tbm=isch&amp;sa=X&amp;ved=0ahUKEwjy0KKexo7MAhXIi5QKHV_HA38Q_AUIBigB#imgrc=HYz-QLVPJ8JwQM%3A</a:t>
            </a:r>
            <a:endParaRPr lang="en-US" altLang="zh-TW" sz="1200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altLang="zh-TW" sz="1200" u="sng" dirty="0">
                <a:solidFill>
                  <a:schemeClr val="bg2">
                    <a:lumMod val="50000"/>
                  </a:schemeClr>
                </a:solidFill>
              </a:rPr>
              <a:t>https://www.google.com.tw/search?q=%E5%BF%83%E9%9D%88%E5%8B%87%E6%B0%A3&amp;espv=2&amp;biw=1366&amp;bih=623&amp;source=lnms&amp;tbm=isch&amp;sa=X&amp;ved=0ahUKEwjy0KKexo7MAhXIi5QKHV_HA38Q_AUIBigB#imgrc=SWSE3aCU7UKBbM%3A </a:t>
            </a:r>
            <a:r>
              <a:rPr lang="en-US" altLang="zh-TW" sz="1200" u="sng" dirty="0">
                <a:solidFill>
                  <a:schemeClr val="bg2">
                    <a:lumMod val="50000"/>
                  </a:schemeClr>
                </a:solidFill>
                <a:hlinkClick r:id="rId4"/>
              </a:rPr>
              <a:t>https://www.google.com.tw/search?q=%</a:t>
            </a:r>
            <a:r>
              <a:rPr lang="en-US" altLang="zh-TW" sz="1200" u="sng" dirty="0" smtClean="0">
                <a:solidFill>
                  <a:schemeClr val="bg2">
                    <a:lumMod val="50000"/>
                  </a:schemeClr>
                </a:solidFill>
                <a:hlinkClick r:id="rId4"/>
              </a:rPr>
              <a:t>E5%BF%83%E9%9D%88%E5%8B%87%E6%B0%A3%E4%B8%BB%E8%A7%92&amp;espv=2&amp;biw=1366&amp;bih=623&amp;source=lnms&amp;tbm=isch&amp;sa=X&amp;ved=0ahUKEwiIrf74yI7MAhWBzpQKHYfpCNwQ_AUIBigB#imgrc=2TMZKSQI9kgTWM%3A</a:t>
            </a:r>
            <a:endParaRPr lang="en-US" altLang="zh-TW" sz="1200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altLang="zh-TW" sz="1200" u="sng" dirty="0">
                <a:solidFill>
                  <a:schemeClr val="bg2">
                    <a:lumMod val="50000"/>
                  </a:schemeClr>
                </a:solidFill>
              </a:rPr>
              <a:t>https://www.google.com.tw/</a:t>
            </a:r>
            <a:r>
              <a:rPr lang="en-US" altLang="zh-TW" sz="1200" u="sng" dirty="0" err="1">
                <a:solidFill>
                  <a:schemeClr val="bg2">
                    <a:lumMod val="50000"/>
                  </a:schemeClr>
                </a:solidFill>
              </a:rPr>
              <a:t>search?espv</a:t>
            </a:r>
            <a:r>
              <a:rPr lang="en-US" altLang="zh-TW" sz="1200" u="sng" dirty="0">
                <a:solidFill>
                  <a:schemeClr val="bg2">
                    <a:lumMod val="50000"/>
                  </a:schemeClr>
                </a:solidFill>
              </a:rPr>
              <a:t>=2&amp;biw=1366&amp;bih=623&amp;tbm=</a:t>
            </a:r>
            <a:r>
              <a:rPr lang="en-US" altLang="zh-TW" sz="1200" u="sng" dirty="0" err="1">
                <a:solidFill>
                  <a:schemeClr val="bg2">
                    <a:lumMod val="50000"/>
                  </a:schemeClr>
                </a:solidFill>
              </a:rPr>
              <a:t>isch&amp;sa</a:t>
            </a:r>
            <a:r>
              <a:rPr lang="en-US" altLang="zh-TW" sz="1200" u="sng" dirty="0">
                <a:solidFill>
                  <a:schemeClr val="bg2">
                    <a:lumMod val="50000"/>
                  </a:schemeClr>
                </a:solidFill>
              </a:rPr>
              <a:t>=1&amp;q=%E5%BF%83%E9%9D%88%E5%8B%87%E6%B0%A3%E6%BC%94%E5%93%A1&amp;oq=%E5%BF%83%E9%9D%88%E5%8B%87%E6%B0%A3%E6%BC%94%E5%93%A1&amp;gs_l=img.3...235973.238374.0.238880.13.10.3.0.0.0.187.918.7j3.10.0....0...1.1j4.64.img..</a:t>
            </a:r>
            <a:r>
              <a:rPr lang="en-US" altLang="zh-TW" sz="1200" u="sng" dirty="0" smtClean="0">
                <a:solidFill>
                  <a:schemeClr val="bg2">
                    <a:lumMod val="50000"/>
                  </a:schemeClr>
                </a:solidFill>
              </a:rPr>
              <a:t>1.1.186.OEI4XGz6oHk#imgrc=YHFmPIAXe9f8jM%3A</a:t>
            </a:r>
          </a:p>
          <a:p>
            <a:r>
              <a:rPr lang="en-US" altLang="zh-TW" sz="1200" u="sng" dirty="0">
                <a:solidFill>
                  <a:schemeClr val="bg2">
                    <a:lumMod val="50000"/>
                  </a:schemeClr>
                </a:solidFill>
              </a:rPr>
              <a:t>https://zh.wikipedia.org/wiki/%E5%BF%83%E9%9D%88%E5%8B%87%E6%B0%A3</a:t>
            </a:r>
            <a:endParaRPr lang="zh-TW" altLang="en-US" sz="1200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226609434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2982664" y="2852936"/>
            <a:ext cx="3312368" cy="6783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4800" dirty="0" smtClean="0"/>
              <a:t> </a:t>
            </a:r>
            <a:r>
              <a:rPr lang="en-US" altLang="zh-TW" sz="4800" dirty="0" smtClean="0">
                <a:solidFill>
                  <a:srgbClr val="FF0000"/>
                </a:solidFill>
              </a:rPr>
              <a:t>THANK YOU</a:t>
            </a:r>
          </a:p>
          <a:p>
            <a:pPr marL="0" indent="0">
              <a:buNone/>
            </a:pPr>
            <a:endParaRPr lang="zh-TW" altLang="en-US" sz="8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END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709540"/>
            <a:ext cx="2592288" cy="277147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7635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532</TotalTime>
  <Words>335</Words>
  <Application>Microsoft Office PowerPoint</Application>
  <PresentationFormat>如螢幕大小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波形</vt:lpstr>
      <vt:lpstr>心靈勇氣</vt:lpstr>
      <vt:lpstr>目錄</vt:lpstr>
      <vt:lpstr>一、劇情簡介</vt:lpstr>
      <vt:lpstr>二、角色人物剖析</vt:lpstr>
      <vt:lpstr>二、角色人物剖析</vt:lpstr>
      <vt:lpstr>三、故事主要意義</vt:lpstr>
      <vt:lpstr>投影片 7</vt:lpstr>
      <vt:lpstr>資料來源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心靈勇氣</dc:title>
  <dc:creator>周欣慈</dc:creator>
  <cp:lastModifiedBy>j0937-1</cp:lastModifiedBy>
  <cp:revision>68</cp:revision>
  <dcterms:created xsi:type="dcterms:W3CDTF">2016-04-14T16:11:06Z</dcterms:created>
  <dcterms:modified xsi:type="dcterms:W3CDTF">2016-05-02T15:36:13Z</dcterms:modified>
</cp:coreProperties>
</file>