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Date Placeholder 29"/>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19" name="Footer Placeholder 18"/>
          <p:cNvSpPr>
            <a:spLocks noGrp="1"/>
          </p:cNvSpPr>
          <p:nvPr>
            <p:ph type="ftr" sz="quarter" idx="11"/>
          </p:nvPr>
        </p:nvSpPr>
        <p:spPr/>
        <p:txBody>
          <a:bodyPr/>
          <a:lstStyle/>
          <a:p>
            <a:endParaRPr lang="zh-TW" altLang="en-US"/>
          </a:p>
        </p:txBody>
      </p:sp>
      <p:sp>
        <p:nvSpPr>
          <p:cNvPr id="27" name="Slide Number Placeholder 2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TW" altLang="en-US" smtClean="0"/>
              <a:t>按一下以編輯母片標題樣式</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TW" altLang="en-US" smtClean="0"/>
              <a:t>按一下以編輯母片標題樣式</a:t>
            </a:r>
            <a:endParaRPr kumimoji="0" lang="en-US"/>
          </a:p>
        </p:txBody>
      </p:sp>
      <p:sp>
        <p:nvSpPr>
          <p:cNvPr id="3" name="Content Placeholder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Date Placeholder 3"/>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Date Placeholder 3"/>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Date Placeholder 4"/>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Date Placeholder 6"/>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Date Placeholder 2"/>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Date Placeholder 4"/>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Date Placeholder 4"/>
          <p:cNvSpPr>
            <a:spLocks noGrp="1"/>
          </p:cNvSpPr>
          <p:nvPr>
            <p:ph type="dt" sz="half" idx="10"/>
          </p:nvPr>
        </p:nvSpPr>
        <p:spPr/>
        <p:txBody>
          <a:bodyPr/>
          <a:lstStyle/>
          <a:p>
            <a:fld id="{5BBEAD13-0566-4C6C-97E7-55F17F24B09F}" type="datetimeFigureOut">
              <a:rPr lang="zh-TW" altLang="en-US" smtClean="0"/>
              <a:t>2016/12/22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a:xfrm>
            <a:off x="8077200" y="6356350"/>
            <a:ext cx="609600" cy="365125"/>
          </a:xfrm>
        </p:spPr>
        <p:txBody>
          <a:bodyPr/>
          <a:lstStyle/>
          <a:p>
            <a:fld id="{73DA0BB7-265A-403C-9275-D587AB510EDC}" type="slidenum">
              <a:rPr lang="zh-TW" altLang="en-US" smtClean="0"/>
              <a:t>‹#›</a:t>
            </a:fld>
            <a:endParaRPr lang="zh-TW"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BEAD13-0566-4C6C-97E7-55F17F24B09F}" type="datetimeFigureOut">
              <a:rPr lang="zh-TW" altLang="en-US" smtClean="0"/>
              <a:t>2016/12/22</a:t>
            </a:fld>
            <a:endParaRPr lang="zh-TW"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DA0BB7-265A-403C-9275-D587AB510EDC}" type="slidenum">
              <a:rPr lang="zh-TW" altLang="en-US" smtClean="0"/>
              <a:t>‹#›</a:t>
            </a:fld>
            <a:endParaRPr lang="zh-TW"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a:t>塑化劑事件發生背景</a:t>
            </a:r>
          </a:p>
        </p:txBody>
      </p:sp>
      <p:sp>
        <p:nvSpPr>
          <p:cNvPr id="3" name="副標題 2"/>
          <p:cNvSpPr>
            <a:spLocks noGrp="1"/>
          </p:cNvSpPr>
          <p:nvPr>
            <p:ph type="subTitle" idx="1"/>
          </p:nvPr>
        </p:nvSpPr>
        <p:spPr/>
        <p:txBody>
          <a:bodyPr/>
          <a:lstStyle/>
          <a:p>
            <a:pPr algn="ctr"/>
            <a:r>
              <a:rPr lang="zh-TW" altLang="en-US" dirty="0"/>
              <a:t>第五</a:t>
            </a:r>
            <a:r>
              <a:rPr lang="zh-TW" altLang="en-US" dirty="0" smtClean="0"/>
              <a:t>組</a:t>
            </a:r>
            <a:endParaRPr lang="en-US" altLang="zh-TW" dirty="0" smtClean="0"/>
          </a:p>
          <a:p>
            <a:pPr algn="ctr"/>
            <a:r>
              <a:rPr lang="zh-TW" altLang="en-US" dirty="0" smtClean="0"/>
              <a:t>組員：施政邑</a:t>
            </a:r>
            <a:r>
              <a:rPr lang="zh-TW" altLang="en-US" dirty="0" smtClean="0">
                <a:latin typeface="新細明體"/>
                <a:ea typeface="新細明體"/>
              </a:rPr>
              <a:t>、</a:t>
            </a:r>
            <a:r>
              <a:rPr lang="zh-TW" altLang="en-US" dirty="0" smtClean="0"/>
              <a:t>王崇銘</a:t>
            </a:r>
            <a:r>
              <a:rPr lang="zh-TW" altLang="en-US" dirty="0" smtClean="0">
                <a:latin typeface="新細明體"/>
              </a:rPr>
              <a:t>、歐明儒</a:t>
            </a:r>
            <a:r>
              <a:rPr lang="zh-TW" altLang="en-US" dirty="0">
                <a:latin typeface="新細明體"/>
              </a:rPr>
              <a:t>、</a:t>
            </a:r>
            <a:r>
              <a:rPr lang="zh-TW" altLang="en-US" dirty="0" smtClean="0">
                <a:latin typeface="新細明體"/>
              </a:rPr>
              <a:t>曾冠裩</a:t>
            </a:r>
            <a:r>
              <a:rPr lang="zh-TW" altLang="en-US" dirty="0">
                <a:latin typeface="新細明體"/>
              </a:rPr>
              <a:t>、</a:t>
            </a:r>
            <a:r>
              <a:rPr lang="zh-TW" altLang="en-US" dirty="0" smtClean="0">
                <a:latin typeface="新細明體"/>
              </a:rPr>
              <a:t>莊亞嫚</a:t>
            </a:r>
            <a:r>
              <a:rPr lang="zh-TW" altLang="en-US" dirty="0">
                <a:latin typeface="新細明體"/>
              </a:rPr>
              <a:t>、</a:t>
            </a:r>
            <a:r>
              <a:rPr lang="zh-TW" altLang="en-US" dirty="0" smtClean="0">
                <a:latin typeface="新細明體"/>
              </a:rPr>
              <a:t>許培翔</a:t>
            </a:r>
            <a:endParaRPr lang="zh-TW" altLang="en-US" dirty="0"/>
          </a:p>
        </p:txBody>
      </p:sp>
    </p:spTree>
    <p:extLst>
      <p:ext uri="{BB962C8B-B14F-4D97-AF65-F5344CB8AC3E}">
        <p14:creationId xmlns:p14="http://schemas.microsoft.com/office/powerpoint/2010/main" val="2111172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endParaRPr lang="en-US" altLang="zh-TW" dirty="0" smtClean="0"/>
          </a:p>
          <a:p>
            <a:endParaRPr lang="en-US" altLang="zh-TW" dirty="0" smtClean="0"/>
          </a:p>
          <a:p>
            <a:endParaRPr lang="en-US" altLang="zh-TW" dirty="0" smtClean="0"/>
          </a:p>
          <a:p>
            <a:endParaRPr lang="en-US" altLang="zh-TW" dirty="0" smtClean="0"/>
          </a:p>
          <a:p>
            <a:pPr marL="0" indent="0">
              <a:buNone/>
            </a:pPr>
            <a:r>
              <a:rPr lang="zh-TW" altLang="en-US" sz="4400" dirty="0" smtClean="0"/>
              <a:t>　　　</a:t>
            </a:r>
            <a:endParaRPr lang="en-US" altLang="zh-TW" sz="4400" dirty="0" smtClean="0"/>
          </a:p>
          <a:p>
            <a:pPr marL="0" indent="0">
              <a:buNone/>
            </a:pPr>
            <a:r>
              <a:rPr lang="zh-TW" altLang="en-US" sz="6000" b="1" dirty="0" smtClean="0">
                <a:latin typeface="GungsuhChe" panose="02030609000101010101" pitchFamily="49" charset="-127"/>
                <a:ea typeface="GungsuhChe" panose="02030609000101010101" pitchFamily="49" charset="-127"/>
              </a:rPr>
              <a:t>　　　　　　ＥＮＤ</a:t>
            </a:r>
            <a:endParaRPr lang="zh-TW" altLang="en-US" sz="6000" b="1" dirty="0">
              <a:latin typeface="GungsuhChe" panose="02030609000101010101" pitchFamily="49" charset="-127"/>
              <a:ea typeface="GungsuhChe" panose="02030609000101010101" pitchFamily="49" charset="-127"/>
            </a:endParaRPr>
          </a:p>
        </p:txBody>
      </p:sp>
    </p:spTree>
    <p:extLst>
      <p:ext uri="{BB962C8B-B14F-4D97-AF65-F5344CB8AC3E}">
        <p14:creationId xmlns:p14="http://schemas.microsoft.com/office/powerpoint/2010/main" val="2868719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smtClean="0"/>
              <a:t>塑化劑</a:t>
            </a:r>
            <a:r>
              <a:rPr lang="zh-TW" altLang="en-US" dirty="0" smtClean="0"/>
              <a:t>的特性及優點</a:t>
            </a:r>
            <a:endParaRPr lang="zh-TW" altLang="en-US" dirty="0"/>
          </a:p>
        </p:txBody>
      </p:sp>
      <p:sp>
        <p:nvSpPr>
          <p:cNvPr id="3" name="內容版面配置區 2"/>
          <p:cNvSpPr>
            <a:spLocks noGrp="1"/>
          </p:cNvSpPr>
          <p:nvPr>
            <p:ph idx="1"/>
          </p:nvPr>
        </p:nvSpPr>
        <p:spPr/>
        <p:txBody>
          <a:bodyPr/>
          <a:lstStyle/>
          <a:p>
            <a:r>
              <a:rPr lang="zh-TW" altLang="zh-TW" dirty="0"/>
              <a:t>以塑化劑取代棕櫚油製成的起雲劑，早在</a:t>
            </a:r>
            <a:r>
              <a:rPr lang="en-US" altLang="zh-TW" dirty="0"/>
              <a:t>1980</a:t>
            </a:r>
            <a:r>
              <a:rPr lang="zh-TW" altLang="zh-TW" dirty="0"/>
              <a:t>年代前就已出現在台灣市面</a:t>
            </a:r>
            <a:r>
              <a:rPr lang="zh-TW" altLang="zh-TW" dirty="0" smtClean="0"/>
              <a:t>上</a:t>
            </a:r>
            <a:r>
              <a:rPr lang="zh-TW" altLang="zh-TW" dirty="0"/>
              <a:t>。</a:t>
            </a:r>
            <a:endParaRPr lang="en-US" altLang="zh-TW" dirty="0" smtClean="0"/>
          </a:p>
          <a:p>
            <a:r>
              <a:rPr lang="zh-TW" altLang="en-US" dirty="0" smtClean="0"/>
              <a:t>因為其顏色純白</a:t>
            </a:r>
            <a:r>
              <a:rPr lang="zh-TW" altLang="zh-TW" dirty="0">
                <a:latin typeface="新細明體"/>
              </a:rPr>
              <a:t>、</a:t>
            </a:r>
            <a:r>
              <a:rPr lang="zh-TW" altLang="en-US" dirty="0" smtClean="0">
                <a:latin typeface="新細明體"/>
                <a:ea typeface="新細明體"/>
              </a:rPr>
              <a:t>價錢便宜且保存期限比一般起雲劑長六到七</a:t>
            </a:r>
            <a:r>
              <a:rPr lang="zh-TW" altLang="zh-TW" dirty="0" smtClean="0"/>
              <a:t>個月</a:t>
            </a:r>
            <a:r>
              <a:rPr lang="zh-TW" altLang="zh-TW" dirty="0"/>
              <a:t>。</a:t>
            </a:r>
            <a:endParaRPr lang="en-US" altLang="zh-TW" dirty="0" smtClean="0"/>
          </a:p>
          <a:p>
            <a:r>
              <a:rPr lang="zh-TW" altLang="zh-TW" dirty="0"/>
              <a:t>以棕櫚油製成的起雲劑不僅顏色偏黃，當存放一段時間後還會有油臭味產生，產品穩定度較差；塑化劑則穩定度較高，價格更是便宜</a:t>
            </a:r>
            <a:r>
              <a:rPr lang="en-US" altLang="zh-TW" dirty="0"/>
              <a:t>5</a:t>
            </a:r>
            <a:r>
              <a:rPr lang="zh-TW" altLang="zh-TW" dirty="0"/>
              <a:t>倍之多，而逐漸在市場上取得優勢。</a:t>
            </a:r>
            <a:endParaRPr lang="zh-TW" altLang="en-US" dirty="0"/>
          </a:p>
        </p:txBody>
      </p:sp>
    </p:spTree>
    <p:extLst>
      <p:ext uri="{BB962C8B-B14F-4D97-AF65-F5344CB8AC3E}">
        <p14:creationId xmlns:p14="http://schemas.microsoft.com/office/powerpoint/2010/main" val="1416598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塑化劑</a:t>
            </a:r>
            <a:r>
              <a:rPr lang="zh-TW" altLang="en-US" dirty="0" smtClean="0"/>
              <a:t>的缺點</a:t>
            </a:r>
            <a:endParaRPr lang="zh-TW" altLang="en-US" dirty="0"/>
          </a:p>
        </p:txBody>
      </p:sp>
      <p:sp>
        <p:nvSpPr>
          <p:cNvPr id="3" name="內容版面配置區 2"/>
          <p:cNvSpPr>
            <a:spLocks noGrp="1"/>
          </p:cNvSpPr>
          <p:nvPr>
            <p:ph idx="1"/>
          </p:nvPr>
        </p:nvSpPr>
        <p:spPr/>
        <p:txBody>
          <a:bodyPr/>
          <a:lstStyle/>
          <a:p>
            <a:r>
              <a:rPr lang="zh-TW" altLang="zh-TW" dirty="0"/>
              <a:t>在很早以前各國就已經有人呼籲重視食品及醫療容器溶出的塑化劑</a:t>
            </a:r>
            <a:r>
              <a:rPr lang="en-US" altLang="zh-TW" dirty="0"/>
              <a:t>DEHP</a:t>
            </a:r>
            <a:r>
              <a:rPr lang="zh-TW" altLang="zh-TW" dirty="0"/>
              <a:t>（鄰苯二甲酸二</a:t>
            </a:r>
            <a:r>
              <a:rPr lang="en-US" altLang="zh-TW" dirty="0"/>
              <a:t>(2-</a:t>
            </a:r>
            <a:r>
              <a:rPr lang="zh-TW" altLang="zh-TW" dirty="0"/>
              <a:t>乙基己</a:t>
            </a:r>
            <a:r>
              <a:rPr lang="en-US" altLang="zh-TW" dirty="0"/>
              <a:t>)</a:t>
            </a:r>
            <a:r>
              <a:rPr lang="zh-TW" altLang="zh-TW" dirty="0"/>
              <a:t>酯），認為合法的極微量</a:t>
            </a:r>
            <a:r>
              <a:rPr lang="en-US" altLang="zh-TW" dirty="0"/>
              <a:t>DEHP</a:t>
            </a:r>
            <a:r>
              <a:rPr lang="zh-TW" altLang="zh-TW" dirty="0"/>
              <a:t>就會有不良</a:t>
            </a:r>
            <a:r>
              <a:rPr lang="zh-TW" altLang="zh-TW" dirty="0" smtClean="0"/>
              <a:t>影響</a:t>
            </a:r>
            <a:r>
              <a:rPr lang="zh-TW" altLang="zh-TW" dirty="0"/>
              <a:t>。</a:t>
            </a:r>
            <a:endParaRPr lang="en-US" altLang="zh-TW" dirty="0" smtClean="0"/>
          </a:p>
          <a:p>
            <a:r>
              <a:rPr lang="zh-TW" altLang="zh-TW" dirty="0"/>
              <a:t>但此事件是直接將</a:t>
            </a:r>
            <a:r>
              <a:rPr lang="en-US" altLang="zh-TW" dirty="0"/>
              <a:t>DEHP</a:t>
            </a:r>
            <a:r>
              <a:rPr lang="zh-TW" altLang="zh-TW" dirty="0"/>
              <a:t>當成食品添加劑，含量遠高於過去測量的溶出量。</a:t>
            </a:r>
            <a:r>
              <a:rPr lang="en-US" altLang="zh-TW" dirty="0"/>
              <a:t>DEHP</a:t>
            </a:r>
            <a:r>
              <a:rPr lang="zh-TW" altLang="zh-TW" dirty="0"/>
              <a:t>比三聚氰胺毒上</a:t>
            </a:r>
            <a:r>
              <a:rPr lang="en-US" altLang="zh-TW" dirty="0"/>
              <a:t>3.5</a:t>
            </a:r>
            <a:r>
              <a:rPr lang="zh-TW" altLang="zh-TW" dirty="0"/>
              <a:t>倍或</a:t>
            </a:r>
            <a:r>
              <a:rPr lang="en-US" altLang="zh-TW" dirty="0"/>
              <a:t>20</a:t>
            </a:r>
            <a:r>
              <a:rPr lang="zh-TW" altLang="zh-TW" dirty="0"/>
              <a:t>倍，不只造成生殖毒性，甚至有致癌危險。不肖業者加入塑化劑，勢必影響民眾健康。</a:t>
            </a:r>
            <a:endParaRPr lang="zh-TW" altLang="en-US" dirty="0"/>
          </a:p>
        </p:txBody>
      </p:sp>
    </p:spTree>
    <p:extLst>
      <p:ext uri="{BB962C8B-B14F-4D97-AF65-F5344CB8AC3E}">
        <p14:creationId xmlns:p14="http://schemas.microsoft.com/office/powerpoint/2010/main" val="2701106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事件的爆發</a:t>
            </a:r>
            <a:endParaRPr lang="zh-TW" altLang="en-US" dirty="0"/>
          </a:p>
        </p:txBody>
      </p:sp>
      <p:sp>
        <p:nvSpPr>
          <p:cNvPr id="3" name="內容版面配置區 2"/>
          <p:cNvSpPr>
            <a:spLocks noGrp="1"/>
          </p:cNvSpPr>
          <p:nvPr>
            <p:ph idx="1"/>
          </p:nvPr>
        </p:nvSpPr>
        <p:spPr/>
        <p:txBody>
          <a:bodyPr>
            <a:normAutofit/>
          </a:bodyPr>
          <a:lstStyle/>
          <a:p>
            <a:pPr lvl="0"/>
            <a:r>
              <a:rPr lang="en-US" altLang="zh-TW" dirty="0"/>
              <a:t>2011</a:t>
            </a:r>
            <a:r>
              <a:rPr lang="zh-TW" altLang="zh-TW" dirty="0"/>
              <a:t>年</a:t>
            </a:r>
            <a:r>
              <a:rPr lang="en-US" altLang="zh-TW" dirty="0"/>
              <a:t>3</a:t>
            </a:r>
            <a:r>
              <a:rPr lang="zh-TW" altLang="zh-TW" dirty="0"/>
              <a:t>月，行政院衛生署食品藥物</a:t>
            </a:r>
            <a:r>
              <a:rPr lang="zh-TW" altLang="zh-TW" dirty="0" smtClean="0"/>
              <a:t>管理局執行</a:t>
            </a:r>
            <a:r>
              <a:rPr lang="zh-TW" altLang="zh-TW" dirty="0"/>
              <a:t>行政院「加強取締偽劣假藥專案」時，原本只是為了檢驗食品是否違法摻雜安非他命或減肥西藥成分，將「康富生技中心股份有限公司」生產的「</a:t>
            </a:r>
            <a:r>
              <a:rPr lang="en-US" altLang="zh-TW" dirty="0"/>
              <a:t>DDS-1 </a:t>
            </a:r>
            <a:r>
              <a:rPr lang="zh-TW" altLang="zh-TW" dirty="0"/>
              <a:t>六淨元益生菌</a:t>
            </a:r>
            <a:r>
              <a:rPr lang="zh-TW" altLang="zh-TW" dirty="0" smtClean="0"/>
              <a:t>」</a:t>
            </a:r>
            <a:r>
              <a:rPr lang="zh-TW" altLang="en-US" dirty="0" smtClean="0"/>
              <a:t>進行</a:t>
            </a:r>
            <a:r>
              <a:rPr lang="zh-TW" altLang="zh-TW" dirty="0" smtClean="0"/>
              <a:t>氣</a:t>
            </a:r>
            <a:r>
              <a:rPr lang="zh-TW" altLang="zh-TW" dirty="0"/>
              <a:t>相層析質譜儀</a:t>
            </a:r>
            <a:r>
              <a:rPr lang="zh-TW" altLang="zh-TW" dirty="0" smtClean="0"/>
              <a:t>檢驗</a:t>
            </a:r>
            <a:r>
              <a:rPr lang="zh-TW" altLang="en-US" dirty="0"/>
              <a:t>時</a:t>
            </a:r>
            <a:r>
              <a:rPr lang="zh-TW" altLang="zh-TW" dirty="0" smtClean="0"/>
              <a:t>，意外</a:t>
            </a:r>
            <a:r>
              <a:rPr lang="zh-TW" altLang="zh-TW" dirty="0"/>
              <a:t>發現了可疑異常訊號</a:t>
            </a:r>
            <a:r>
              <a:rPr lang="zh-TW" altLang="zh-TW" dirty="0" smtClean="0"/>
              <a:t>，一般</a:t>
            </a:r>
            <a:r>
              <a:rPr lang="zh-TW" altLang="zh-TW" dirty="0"/>
              <a:t>檢驗員會因檢測項目結果</a:t>
            </a:r>
            <a:r>
              <a:rPr lang="zh-TW" altLang="zh-TW" dirty="0" smtClean="0"/>
              <a:t>合格。</a:t>
            </a:r>
            <a:r>
              <a:rPr lang="zh-TW" altLang="zh-TW" dirty="0"/>
              <a:t>但她即使對於不在檢驗項目的訊驗，仍主動提出檢驗要求</a:t>
            </a:r>
            <a:r>
              <a:rPr lang="zh-TW" altLang="zh-TW" dirty="0" smtClean="0"/>
              <a:t>，將</a:t>
            </a:r>
            <a:r>
              <a:rPr lang="zh-TW" altLang="zh-TW" dirty="0"/>
              <a:t>其圖譜和圖庫比對，經抽絲剝繭分析</a:t>
            </a:r>
            <a:r>
              <a:rPr lang="en-US" altLang="zh-TW" dirty="0"/>
              <a:t>30</a:t>
            </a:r>
            <a:r>
              <a:rPr lang="zh-TW" altLang="zh-TW" dirty="0"/>
              <a:t>餘種原料、包材，赫然發現</a:t>
            </a:r>
            <a:r>
              <a:rPr lang="en-US" altLang="zh-TW" dirty="0"/>
              <a:t>DEHP</a:t>
            </a:r>
            <a:r>
              <a:rPr lang="zh-TW" altLang="zh-TW" dirty="0"/>
              <a:t>，衛生署初步開始重視。</a:t>
            </a:r>
          </a:p>
          <a:p>
            <a:endParaRPr lang="zh-TW" altLang="en-US" dirty="0"/>
          </a:p>
        </p:txBody>
      </p:sp>
    </p:spTree>
    <p:extLst>
      <p:ext uri="{BB962C8B-B14F-4D97-AF65-F5344CB8AC3E}">
        <p14:creationId xmlns:p14="http://schemas.microsoft.com/office/powerpoint/2010/main" val="1437302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lvl="0"/>
            <a:r>
              <a:rPr lang="zh-TW" altLang="zh-TW" dirty="0"/>
              <a:t>再進行定量分析後，</a:t>
            </a:r>
            <a:r>
              <a:rPr lang="en-US" altLang="zh-TW" dirty="0"/>
              <a:t>4</a:t>
            </a:r>
            <a:r>
              <a:rPr lang="zh-TW" altLang="zh-TW" dirty="0"/>
              <a:t>月</a:t>
            </a:r>
            <a:r>
              <a:rPr lang="en-US" altLang="zh-TW" dirty="0"/>
              <a:t>7</a:t>
            </a:r>
            <a:r>
              <a:rPr lang="zh-TW" altLang="zh-TW" dirty="0"/>
              <a:t>日確認該產品竟含有高達</a:t>
            </a:r>
            <a:r>
              <a:rPr lang="en-US" altLang="zh-TW" dirty="0"/>
              <a:t>600ppm</a:t>
            </a:r>
            <a:r>
              <a:rPr lang="zh-TW" altLang="zh-TW" dirty="0"/>
              <a:t>的塑化劑</a:t>
            </a:r>
            <a:r>
              <a:rPr lang="en-US" altLang="zh-TW" dirty="0"/>
              <a:t>DEHP</a:t>
            </a:r>
            <a:r>
              <a:rPr lang="zh-TW" altLang="zh-TW" dirty="0"/>
              <a:t>，查獲起雲劑遭污染事件，衛生署行文台中市衛生局裁罰康富生技，但未對消費者公布警訊。</a:t>
            </a:r>
          </a:p>
          <a:p>
            <a:pPr lvl="0"/>
            <a:r>
              <a:rPr lang="zh-TW" altLang="zh-TW" dirty="0"/>
              <a:t>經過進一步分析，衛生署發現該益生菌產品使用的原料</a:t>
            </a:r>
            <a:r>
              <a:rPr lang="en-US" altLang="zh-TW" dirty="0"/>
              <a:t>-</a:t>
            </a:r>
            <a:r>
              <a:rPr lang="zh-TW" altLang="zh-TW" dirty="0"/>
              <a:t>優格粉 含有</a:t>
            </a:r>
            <a:r>
              <a:rPr lang="en-US" altLang="zh-TW" dirty="0"/>
              <a:t>DEHP</a:t>
            </a:r>
            <a:r>
              <a:rPr lang="zh-TW" altLang="zh-TW" dirty="0"/>
              <a:t>，追查優格粉的供應商「加川興業」後，發現原料來自「金饌生化科技有限公司」，</a:t>
            </a:r>
            <a:r>
              <a:rPr lang="en-US" altLang="zh-TW" dirty="0"/>
              <a:t>5</a:t>
            </a:r>
            <a:r>
              <a:rPr lang="zh-TW" altLang="zh-TW" dirty="0"/>
              <a:t>月</a:t>
            </a:r>
            <a:r>
              <a:rPr lang="en-US" altLang="zh-TW" dirty="0"/>
              <a:t>16</a:t>
            </a:r>
            <a:r>
              <a:rPr lang="zh-TW" altLang="zh-TW" dirty="0"/>
              <a:t>日確認金饌的起雲劑購自「昱伸香料有限公司」。</a:t>
            </a:r>
          </a:p>
          <a:p>
            <a:pPr lvl="0"/>
            <a:r>
              <a:rPr lang="en-US" altLang="zh-TW" dirty="0"/>
              <a:t>5</a:t>
            </a:r>
            <a:r>
              <a:rPr lang="zh-TW" altLang="zh-TW" dirty="0"/>
              <a:t>月</a:t>
            </a:r>
            <a:r>
              <a:rPr lang="en-US" altLang="zh-TW" dirty="0"/>
              <a:t>19</a:t>
            </a:r>
            <a:r>
              <a:rPr lang="zh-TW" altLang="zh-TW" dirty="0"/>
              <a:t>日移送檢方調查，接著從昱伸追出更多使用含塑化劑</a:t>
            </a:r>
            <a:r>
              <a:rPr lang="en-US" altLang="zh-TW" dirty="0"/>
              <a:t>DEHP</a:t>
            </a:r>
            <a:r>
              <a:rPr lang="zh-TW" altLang="zh-TW" dirty="0"/>
              <a:t>的起雲劑的下游廠商。</a:t>
            </a:r>
          </a:p>
          <a:p>
            <a:endParaRPr lang="zh-TW" altLang="en-US" dirty="0"/>
          </a:p>
        </p:txBody>
      </p:sp>
    </p:spTree>
    <p:extLst>
      <p:ext uri="{BB962C8B-B14F-4D97-AF65-F5344CB8AC3E}">
        <p14:creationId xmlns:p14="http://schemas.microsoft.com/office/powerpoint/2010/main" val="1437302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影響逐漸擴散</a:t>
            </a:r>
          </a:p>
        </p:txBody>
      </p:sp>
      <p:sp>
        <p:nvSpPr>
          <p:cNvPr id="3" name="內容版面配置區 2"/>
          <p:cNvSpPr>
            <a:spLocks noGrp="1"/>
          </p:cNvSpPr>
          <p:nvPr>
            <p:ph idx="1"/>
          </p:nvPr>
        </p:nvSpPr>
        <p:spPr/>
        <p:txBody>
          <a:bodyPr/>
          <a:lstStyle/>
          <a:p>
            <a:pPr lvl="0"/>
            <a:r>
              <a:rPr lang="en-US" altLang="zh-TW" dirty="0"/>
              <a:t>2011</a:t>
            </a:r>
            <a:r>
              <a:rPr lang="zh-TW" altLang="zh-TW" dirty="0"/>
              <a:t>年</a:t>
            </a:r>
            <a:r>
              <a:rPr lang="en-US" altLang="zh-TW" dirty="0"/>
              <a:t>5</a:t>
            </a:r>
            <a:r>
              <a:rPr lang="zh-TW" altLang="zh-TW" dirty="0"/>
              <a:t>月</a:t>
            </a:r>
            <a:r>
              <a:rPr lang="en-US" altLang="zh-TW" dirty="0"/>
              <a:t>23</a:t>
            </a:r>
            <a:r>
              <a:rPr lang="zh-TW" altLang="zh-TW" dirty="0"/>
              <a:t>日下午</a:t>
            </a:r>
            <a:r>
              <a:rPr lang="en-US" altLang="zh-TW" dirty="0"/>
              <a:t>4</a:t>
            </a:r>
            <a:r>
              <a:rPr lang="zh-TW" altLang="zh-TW" dirty="0"/>
              <a:t>時，食品藥物管理局召開記者會，說明</a:t>
            </a:r>
            <a:r>
              <a:rPr lang="en-US" altLang="zh-TW" dirty="0"/>
              <a:t>1994</a:t>
            </a:r>
            <a:r>
              <a:rPr lang="zh-TW" altLang="zh-TW" dirty="0"/>
              <a:t>年成立的昱伸香料公司，負責人賴俊傑販售攙有</a:t>
            </a:r>
            <a:r>
              <a:rPr lang="en-US" altLang="zh-TW" dirty="0"/>
              <a:t>DEHP</a:t>
            </a:r>
            <a:r>
              <a:rPr lang="zh-TW" altLang="zh-TW" dirty="0"/>
              <a:t>的起雲劑，危害各級食品。轉賣問題起雲劑的有協成化工、金饌生技，下游廠商則包括成偉食品（盛香珍）、台灣海洋深層水公司（</a:t>
            </a:r>
            <a:r>
              <a:rPr lang="en-US" altLang="zh-TW" dirty="0"/>
              <a:t>Taiwan Yes</a:t>
            </a:r>
            <a:r>
              <a:rPr lang="zh-TW" altLang="zh-TW" dirty="0"/>
              <a:t>）、台灣比菲多、名牌食品（悅氏）、家鄉公司（香吉士）、鮮茶道連鎖飲料店、長庚生物科技等，甚至有越南胡志明市豆鮮食品、上海市順大食品。</a:t>
            </a:r>
          </a:p>
          <a:p>
            <a:endParaRPr lang="zh-TW" altLang="en-US" dirty="0"/>
          </a:p>
        </p:txBody>
      </p:sp>
    </p:spTree>
    <p:extLst>
      <p:ext uri="{BB962C8B-B14F-4D97-AF65-F5344CB8AC3E}">
        <p14:creationId xmlns:p14="http://schemas.microsoft.com/office/powerpoint/2010/main" val="1437302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a:t>2011</a:t>
            </a:r>
            <a:r>
              <a:rPr lang="zh-TW" altLang="zh-TW" dirty="0"/>
              <a:t>年</a:t>
            </a:r>
            <a:r>
              <a:rPr lang="en-US" altLang="zh-TW" dirty="0"/>
              <a:t>5</a:t>
            </a:r>
            <a:r>
              <a:rPr lang="zh-TW" altLang="zh-TW" dirty="0"/>
              <a:t>月</a:t>
            </a:r>
            <a:r>
              <a:rPr lang="en-US" altLang="zh-TW" dirty="0"/>
              <a:t>28</a:t>
            </a:r>
            <a:r>
              <a:rPr lang="zh-TW" altLang="zh-TW" dirty="0"/>
              <a:t>日，塑化劑事件擴大，衛生署查獲新北市賓漢公司生產摻有塑化劑</a:t>
            </a:r>
            <a:r>
              <a:rPr lang="en-US" altLang="zh-TW" dirty="0"/>
              <a:t>DINP</a:t>
            </a:r>
            <a:r>
              <a:rPr lang="zh-TW" altLang="zh-TW" dirty="0"/>
              <a:t>（鄰苯二甲酸二異壬酯）的起雲劑。賓漢公司與昱伸香料師出同</a:t>
            </a:r>
            <a:r>
              <a:rPr lang="zh-TW" altLang="zh-TW" dirty="0" smtClean="0"/>
              <a:t>門，</a:t>
            </a:r>
            <a:r>
              <a:rPr lang="zh-TW" altLang="zh-TW" dirty="0"/>
              <a:t>且賓漢為統一公司長期配合廠商，產品主要是流向統一企業、美達食品及泰華油脂三家廠商。可能受污染的產品為統一寶健運動飲料及蘆筍汁，華泰油脂可能受污染的產品則是代工生產的</a:t>
            </a:r>
            <a:r>
              <a:rPr lang="en-US" altLang="zh-TW" dirty="0"/>
              <a:t>7-select</a:t>
            </a:r>
            <a:r>
              <a:rPr lang="zh-TW" altLang="zh-TW" dirty="0"/>
              <a:t>低鈉運動飲料，可能使用昱伸或賓漢公司生產的有毒起雲劑廠商，由</a:t>
            </a:r>
            <a:r>
              <a:rPr lang="en-US" altLang="zh-TW" dirty="0"/>
              <a:t>119</a:t>
            </a:r>
            <a:r>
              <a:rPr lang="zh-TW" altLang="zh-TW" dirty="0"/>
              <a:t>家加為</a:t>
            </a:r>
            <a:r>
              <a:rPr lang="en-US" altLang="zh-TW" dirty="0"/>
              <a:t>155</a:t>
            </a:r>
            <a:r>
              <a:rPr lang="zh-TW" altLang="zh-TW" dirty="0"/>
              <a:t>家，可能受污染產品由</a:t>
            </a:r>
            <a:r>
              <a:rPr lang="en-US" altLang="zh-TW" dirty="0"/>
              <a:t>371</a:t>
            </a:r>
            <a:r>
              <a:rPr lang="zh-TW" altLang="zh-TW" dirty="0"/>
              <a:t>項增加為</a:t>
            </a:r>
            <a:r>
              <a:rPr lang="en-US" altLang="zh-TW" dirty="0"/>
              <a:t>489</a:t>
            </a:r>
            <a:r>
              <a:rPr lang="zh-TW" altLang="zh-TW" dirty="0"/>
              <a:t>項。</a:t>
            </a:r>
            <a:endParaRPr lang="zh-TW" altLang="en-US" dirty="0"/>
          </a:p>
        </p:txBody>
      </p:sp>
    </p:spTree>
    <p:extLst>
      <p:ext uri="{BB962C8B-B14F-4D97-AF65-F5344CB8AC3E}">
        <p14:creationId xmlns:p14="http://schemas.microsoft.com/office/powerpoint/2010/main" val="1437302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pPr lvl="0"/>
            <a:r>
              <a:rPr lang="en-US" altLang="zh-TW" dirty="0"/>
              <a:t>2011</a:t>
            </a:r>
            <a:r>
              <a:rPr lang="zh-TW" altLang="zh-TW" dirty="0"/>
              <a:t>年</a:t>
            </a:r>
            <a:r>
              <a:rPr lang="en-US" altLang="zh-TW" dirty="0"/>
              <a:t>6</a:t>
            </a:r>
            <a:r>
              <a:rPr lang="zh-TW" altLang="zh-TW" dirty="0"/>
              <a:t>月</a:t>
            </a:r>
            <a:r>
              <a:rPr lang="en-US" altLang="zh-TW" dirty="0"/>
              <a:t>5</a:t>
            </a:r>
            <a:r>
              <a:rPr lang="zh-TW" altLang="zh-TW" dirty="0"/>
              <a:t>日，景岳、光惠兩家生技公司被驗出含塑化劑的產品多達</a:t>
            </a:r>
            <a:r>
              <a:rPr lang="en-US" altLang="zh-TW" dirty="0"/>
              <a:t>18</a:t>
            </a:r>
            <a:r>
              <a:rPr lang="zh-TW" altLang="zh-TW" dirty="0"/>
              <a:t>項，其中，含塑產品還包含知名的「欣樂亦康」。</a:t>
            </a:r>
          </a:p>
          <a:p>
            <a:pPr lvl="0"/>
            <a:r>
              <a:rPr lang="en-US" altLang="zh-TW" dirty="0"/>
              <a:t>2011</a:t>
            </a:r>
            <a:r>
              <a:rPr lang="zh-TW" altLang="zh-TW" dirty="0"/>
              <a:t>年</a:t>
            </a:r>
            <a:r>
              <a:rPr lang="en-US" altLang="zh-TW" dirty="0"/>
              <a:t>6</a:t>
            </a:r>
            <a:r>
              <a:rPr lang="zh-TW" altLang="zh-TW" dirty="0"/>
              <a:t>月</a:t>
            </a:r>
            <a:r>
              <a:rPr lang="en-US" altLang="zh-TW" dirty="0"/>
              <a:t>7</a:t>
            </a:r>
            <a:r>
              <a:rPr lang="zh-TW" altLang="zh-TW" dirty="0"/>
              <a:t>日已確定擴散至外燴、遊樂園、飯店等地，也爆出醫院用藥抗生素安滅菌也含有</a:t>
            </a:r>
            <a:r>
              <a:rPr lang="en-US" altLang="zh-TW" dirty="0"/>
              <a:t>14~18ppm</a:t>
            </a:r>
            <a:r>
              <a:rPr lang="zh-TW" altLang="zh-TW" dirty="0"/>
              <a:t>的</a:t>
            </a:r>
            <a:r>
              <a:rPr lang="en-US" altLang="zh-TW" dirty="0"/>
              <a:t>DIDP</a:t>
            </a:r>
            <a:r>
              <a:rPr lang="zh-TW" altLang="zh-TW" dirty="0"/>
              <a:t>。</a:t>
            </a:r>
          </a:p>
          <a:p>
            <a:pPr lvl="0"/>
            <a:r>
              <a:rPr lang="en-US" altLang="zh-TW" dirty="0"/>
              <a:t>2011</a:t>
            </a:r>
            <a:r>
              <a:rPr lang="zh-TW" altLang="zh-TW" dirty="0"/>
              <a:t>年</a:t>
            </a:r>
            <a:r>
              <a:rPr lang="en-US" altLang="zh-TW" dirty="0"/>
              <a:t>6</a:t>
            </a:r>
            <a:r>
              <a:rPr lang="zh-TW" altLang="zh-TW" dirty="0"/>
              <a:t>月</a:t>
            </a:r>
            <a:r>
              <a:rPr lang="en-US" altLang="zh-TW" dirty="0"/>
              <a:t>11</a:t>
            </a:r>
            <a:r>
              <a:rPr lang="zh-TW" altLang="zh-TW" dirty="0"/>
              <a:t>日，民眾自行送驗發現統一出品的「</a:t>
            </a:r>
            <a:r>
              <a:rPr lang="en-US" altLang="zh-TW" dirty="0"/>
              <a:t>LP33</a:t>
            </a:r>
            <a:r>
              <a:rPr lang="zh-TW" altLang="zh-TW" dirty="0"/>
              <a:t>」膠囊含有</a:t>
            </a:r>
            <a:r>
              <a:rPr lang="en-US" altLang="zh-TW" dirty="0"/>
              <a:t>DEHP</a:t>
            </a:r>
            <a:r>
              <a:rPr lang="zh-TW" altLang="zh-TW" dirty="0"/>
              <a:t>、</a:t>
            </a:r>
            <a:r>
              <a:rPr lang="en-US" altLang="zh-TW" dirty="0"/>
              <a:t>DNOP</a:t>
            </a:r>
            <a:r>
              <a:rPr lang="zh-TW" altLang="zh-TW" dirty="0"/>
              <a:t>、</a:t>
            </a:r>
            <a:r>
              <a:rPr lang="en-US" altLang="zh-TW" dirty="0"/>
              <a:t>DINP</a:t>
            </a:r>
            <a:r>
              <a:rPr lang="zh-TW" altLang="zh-TW" dirty="0"/>
              <a:t>總共三種塑化劑，與統一公司公告的不含塑化劑內容不符。而這個膠囊是由景岳生技客製化代工。</a:t>
            </a:r>
          </a:p>
          <a:p>
            <a:endParaRPr lang="zh-TW" altLang="en-US" dirty="0"/>
          </a:p>
        </p:txBody>
      </p:sp>
    </p:spTree>
    <p:extLst>
      <p:ext uri="{BB962C8B-B14F-4D97-AF65-F5344CB8AC3E}">
        <p14:creationId xmlns:p14="http://schemas.microsoft.com/office/powerpoint/2010/main" val="1437302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結果</a:t>
            </a:r>
            <a:endParaRPr lang="zh-TW" altLang="en-US" dirty="0"/>
          </a:p>
        </p:txBody>
      </p:sp>
      <p:sp>
        <p:nvSpPr>
          <p:cNvPr id="3" name="內容版面配置區 2"/>
          <p:cNvSpPr>
            <a:spLocks noGrp="1"/>
          </p:cNvSpPr>
          <p:nvPr>
            <p:ph idx="1"/>
          </p:nvPr>
        </p:nvSpPr>
        <p:spPr/>
        <p:txBody>
          <a:bodyPr>
            <a:normAutofit lnSpcReduction="10000"/>
          </a:bodyPr>
          <a:lstStyle/>
          <a:p>
            <a:pPr lvl="0"/>
            <a:r>
              <a:rPr lang="zh-TW" altLang="zh-TW" dirty="0"/>
              <a:t>衛生署公告「塑化劑污染食品之處理原則」，將</a:t>
            </a:r>
            <a:r>
              <a:rPr lang="en-US" altLang="zh-TW" dirty="0"/>
              <a:t>5</a:t>
            </a:r>
            <a:r>
              <a:rPr lang="zh-TW" altLang="zh-TW" dirty="0"/>
              <a:t>月</a:t>
            </a:r>
            <a:r>
              <a:rPr lang="en-US" altLang="zh-TW" dirty="0"/>
              <a:t>31</a:t>
            </a:r>
            <a:r>
              <a:rPr lang="zh-TW" altLang="zh-TW" dirty="0"/>
              <a:t>日訂為黑心起雲劑的終止日（台灣媒體稱為「</a:t>
            </a:r>
            <a:r>
              <a:rPr lang="en-US" altLang="zh-TW" dirty="0"/>
              <a:t>D-Day</a:t>
            </a:r>
            <a:r>
              <a:rPr lang="zh-TW" altLang="zh-TW" dirty="0"/>
              <a:t>」），</a:t>
            </a:r>
            <a:r>
              <a:rPr lang="en-US" altLang="zh-TW" dirty="0"/>
              <a:t>5</a:t>
            </a:r>
            <a:r>
              <a:rPr lang="zh-TW" altLang="zh-TW" dirty="0"/>
              <a:t>大類食品（「運動飲料」、「果汁飲料」、「茶飲料」、「果醬、果漿或果凍」、「膠囊錠狀粉狀之型態」）若未能提出安全證明者將禁止販售。</a:t>
            </a:r>
          </a:p>
          <a:p>
            <a:pPr lvl="0"/>
            <a:r>
              <a:rPr lang="zh-TW" altLang="zh-TW" dirty="0"/>
              <a:t>如使用起雲劑之產品，應於</a:t>
            </a:r>
            <a:r>
              <a:rPr lang="en-US" altLang="zh-TW" dirty="0"/>
              <a:t>5</a:t>
            </a:r>
            <a:r>
              <a:rPr lang="zh-TW" altLang="zh-TW" dirty="0"/>
              <a:t>月</a:t>
            </a:r>
            <a:r>
              <a:rPr lang="en-US" altLang="zh-TW" dirty="0"/>
              <a:t>31</a:t>
            </a:r>
            <a:r>
              <a:rPr lang="zh-TW" altLang="zh-TW" dirty="0"/>
              <a:t>日零時前提出「衛生署公布確認起雲劑未受塑化劑污染之供應商及其下游廠商（須檢附來源證明文件）」或「經衛生署食品藥物管理局公布可檢測食品塑化劑之實驗室之檢驗證明」任一文件為安全證明，否則禁止販售，違反者依法從重處罰。</a:t>
            </a:r>
          </a:p>
          <a:p>
            <a:endParaRPr lang="zh-TW" altLang="en-US" dirty="0"/>
          </a:p>
        </p:txBody>
      </p:sp>
    </p:spTree>
    <p:extLst>
      <p:ext uri="{BB962C8B-B14F-4D97-AF65-F5344CB8AC3E}">
        <p14:creationId xmlns:p14="http://schemas.microsoft.com/office/powerpoint/2010/main" val="69529656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1062</Words>
  <Application>Microsoft Office PowerPoint</Application>
  <PresentationFormat>如螢幕大小 (4:3)</PresentationFormat>
  <Paragraphs>30</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流線</vt:lpstr>
      <vt:lpstr>塑化劑事件發生背景</vt:lpstr>
      <vt:lpstr>塑化劑的特性及優點</vt:lpstr>
      <vt:lpstr>塑化劑的缺點</vt:lpstr>
      <vt:lpstr>事件的爆發</vt:lpstr>
      <vt:lpstr>PowerPoint 簡報</vt:lpstr>
      <vt:lpstr>影響逐漸擴散</vt:lpstr>
      <vt:lpstr>PowerPoint 簡報</vt:lpstr>
      <vt:lpstr>PowerPoint 簡報</vt:lpstr>
      <vt:lpstr>結果</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塑化劑事件發生背景</dc:title>
  <dc:creator>ASUS</dc:creator>
  <cp:lastModifiedBy>ASUS</cp:lastModifiedBy>
  <cp:revision>2</cp:revision>
  <dcterms:created xsi:type="dcterms:W3CDTF">2016-12-22T10:09:14Z</dcterms:created>
  <dcterms:modified xsi:type="dcterms:W3CDTF">2016-12-22T10:23:01Z</dcterms:modified>
</cp:coreProperties>
</file>