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257" r:id="rId3"/>
    <p:sldId id="302" r:id="rId4"/>
    <p:sldId id="259" r:id="rId5"/>
    <p:sldId id="290" r:id="rId6"/>
    <p:sldId id="319" r:id="rId7"/>
    <p:sldId id="291" r:id="rId8"/>
    <p:sldId id="262" r:id="rId9"/>
    <p:sldId id="303" r:id="rId10"/>
    <p:sldId id="304" r:id="rId11"/>
    <p:sldId id="292" r:id="rId12"/>
    <p:sldId id="318" r:id="rId13"/>
    <p:sldId id="266" r:id="rId14"/>
    <p:sldId id="287" r:id="rId15"/>
    <p:sldId id="264" r:id="rId16"/>
    <p:sldId id="265" r:id="rId17"/>
    <p:sldId id="320" r:id="rId18"/>
    <p:sldId id="298" r:id="rId19"/>
    <p:sldId id="295" r:id="rId20"/>
    <p:sldId id="323" r:id="rId21"/>
    <p:sldId id="324" r:id="rId22"/>
    <p:sldId id="268" r:id="rId23"/>
    <p:sldId id="276" r:id="rId24"/>
    <p:sldId id="270" r:id="rId25"/>
    <p:sldId id="284" r:id="rId26"/>
    <p:sldId id="272" r:id="rId27"/>
    <p:sldId id="273" r:id="rId28"/>
    <p:sldId id="274" r:id="rId29"/>
    <p:sldId id="281" r:id="rId30"/>
    <p:sldId id="277" r:id="rId31"/>
    <p:sldId id="279" r:id="rId32"/>
    <p:sldId id="280" r:id="rId33"/>
    <p:sldId id="283" r:id="rId34"/>
    <p:sldId id="300" r:id="rId35"/>
    <p:sldId id="285" r:id="rId36"/>
    <p:sldId id="322" r:id="rId37"/>
    <p:sldId id="305" r:id="rId38"/>
    <p:sldId id="315" r:id="rId39"/>
    <p:sldId id="316" r:id="rId40"/>
    <p:sldId id="317" r:id="rId41"/>
    <p:sldId id="306" r:id="rId42"/>
    <p:sldId id="299" r:id="rId43"/>
    <p:sldId id="301" r:id="rId44"/>
    <p:sldId id="271" r:id="rId4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0754" autoAdjust="0"/>
  </p:normalViewPr>
  <p:slideViewPr>
    <p:cSldViewPr>
      <p:cViewPr>
        <p:scale>
          <a:sx n="63" d="100"/>
          <a:sy n="63" d="100"/>
        </p:scale>
        <p:origin x="-128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6AD4A-A9C9-4842-8352-E0AB51A1B3A0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61AE5-4F02-4416-B55B-C6E4987BBB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7935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l6eLxj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用戶想確認目前使用中的</a:t>
            </a:r>
            <a:r>
              <a:rPr lang="en-US" altLang="zh-TW" sz="1200" dirty="0" smtClean="0"/>
              <a:t>LINE</a:t>
            </a:r>
            <a:r>
              <a:rPr lang="zh-TW" altLang="en-US" sz="1200" dirty="0" smtClean="0"/>
              <a:t>是不是最新版本，可從手機版的</a:t>
            </a:r>
            <a:r>
              <a:rPr lang="en-US" altLang="zh-TW" sz="1200" dirty="0" smtClean="0"/>
              <a:t>LINE</a:t>
            </a:r>
            <a:r>
              <a:rPr lang="zh-TW" altLang="en-US" sz="1200" dirty="0" smtClean="0"/>
              <a:t>右下角點「其他」進去後，再點上方中間的「設定」，「設定」頁面的最下方有個「關於</a:t>
            </a:r>
            <a:r>
              <a:rPr lang="en-US" altLang="zh-TW" sz="1200" dirty="0" smtClean="0"/>
              <a:t>LINE</a:t>
            </a:r>
            <a:r>
              <a:rPr lang="zh-TW" altLang="en-US" sz="1200" dirty="0" smtClean="0"/>
              <a:t>」，點進去之後便可確認目前使用的版本和最新版本，若不是「</a:t>
            </a:r>
            <a:r>
              <a:rPr lang="en-US" altLang="zh-TW" sz="1200" dirty="0" smtClean="0"/>
              <a:t>5.0.X</a:t>
            </a:r>
            <a:r>
              <a:rPr lang="zh-TW" altLang="en-US" sz="1200" dirty="0" smtClean="0"/>
              <a:t>」</a:t>
            </a:r>
            <a:r>
              <a:rPr lang="en-US" altLang="zh-TW" sz="1200" dirty="0" smtClean="0"/>
              <a:t>(</a:t>
            </a:r>
            <a:r>
              <a:rPr lang="zh-TW" altLang="en-US" sz="1200" dirty="0" smtClean="0"/>
              <a:t>Ｘ是數字）則非最新版，必須下載更新。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50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手機防毒軟體廠商指出近來惡意軟體的數量大幅增加，而大部分都是針對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系統。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iOS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 Store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管控比較嚴謹，惡意程式較難滲透；但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Android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系統因屬於開放的環境，所以讓有心人士較能藉此散播惡意軟體。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些惡意程式會偽裝成合法軟體或將程式藏於社交軟體中，使用者勿輕忽這些新聞案例，認為事不關己或認為自己的行動裝置沒有機敏資料。許多惡意程式並不只是要竊取機敏資料，而是透過受害者的智慧型手機發送郵件、簡訊給通訊錄中成員，或執行加值服務，所以這些惡意程式還可能讓使用者會收到高額帳單。</a:t>
            </a:r>
          </a:p>
          <a:p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494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根據刑事局統計民國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至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月共發生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497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件手機簡訊詐騙事件、財損金額高達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元，凸顯出手機資安意識的重要。使用者應儘速建立正確資安觀念，除了對不明簡訊內容應提高警覺、多方確認再點擊之外，更應立即安裝專業手機資安軟體。例如可以使用趨勢科技的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「安全達人」免費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App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。除了透過其專業防護功能與龐大資安資料庫，來防護詐騙簡訊網址、以及不安全的下載安裝行為之外，也建議立即使用「安全達人」檢查自己手機是否安全無虞。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93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92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06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還記得嗎？去年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月上旬，中國大陸手機品牌小米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科技坦承將用戶個人資料回傳至位於大陸北京的伺服器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，近期蘋果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iCloud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又傳出遭駭客攻擊，多名女藝人存在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雲端的私密照全都露，引發資安恐慌與疑慮。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相關法規上路前，用戶還是得自保，行政院國家資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通安全會報技術服務中心指出，除了安裝資安防護程式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等保護措施外，如果還有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大徵兆出現，你可能就應該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檢視行動裝置的資安情形了。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67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也就是說，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伴隨著資訊科技的進步與發展，現實社會中的各種活動陸續轉移到網路世界呈現，舉凡通訊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聊天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交友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買賣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休閒娛樂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線上遊戲等等，藉由網際網路的四通八達及穿越時空限制的特性，進而促使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世代的網路生活得以穿梭在現實世界與虛擬網路世界中。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然而，有人群在的地方，就需要有倫理道德規範的存在，即便在網路世界裡無法與對方實際面對面應對，也應受倫理道德的規範及法律的約束，才能讓每一位網路使用者能在網路世界裡「從心所欲而不逾矩」。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51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，資訊倫理亦即是用以維繫網路世界秩序的出發點，並以此為核心延伸出二個概念：其一是「倫理」的概念：指的是使用網路時，網路使用者所當自我要求的標準原則，包含「使用網路的合宜性」與「與人互動的禮節」；其二則為「安全」的概念：指的是使用網路時應自我檢視的最低防護守則，包含「人身安全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「財物安全」及「資訊安全」，以建構一個和諧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安全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尊重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分享的網路新世紀。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762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61AE5-4F02-4416-B55B-C6E4987BBB7C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634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 flip="none" rotWithShape="1">
          <a:gsLst>
            <a:gs pos="33000">
              <a:schemeClr val="tx1"/>
            </a:gs>
            <a:gs pos="1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tx1"/>
            </a:gs>
            <a:gs pos="1000">
              <a:schemeClr val="bg2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C3C03-02B7-414F-8AB6-846280380D58}" type="datetimeFigureOut">
              <a:rPr lang="zh-TW" altLang="en-US" smtClean="0"/>
              <a:t>2015/9/8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2CBF-E9A0-4DE7-A505-DCB99E5CE3F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.news.yahoo.com/5%E5%A4%A7%E5%BE%B5%E5%85%86-%E4%BD%A0%E7%9A%84%E6%89%8B%E6%A9%9F%E8%A2%AB%E9%A7%AD%E4%BA%86-032122749--financ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k32.com/index.ph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163.32.170.14/law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rmationsecurity.com.tw/article/article_detail.aspx?aid=6991#ixzz3VrHDuIk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gpaocanada.com/van/htm/News/20141111/tccd1_r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techbang.com/posts/10878-law-of-personal-data-protection-of-the-interests-of-you-and-me-on-several-networks-of-common-funding-legal-issues-pchome-201-science-and-technology?page=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.news.yahoo.com/5%E5%A4%A7%E5%BE%B5%E5%85%86%E5%87%BA%E7%8F%BE-%E4%BD%A0%E7%9A%84%E6%89%8B%E6%A9%9F%E8%A2%AB%E9%A7%AD%E4%BA%86-033845039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du.com.tw/news/detail.php?nt_pk=5&amp;ns_pk=2430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f.org.tw/tw/index.php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tw/webhp?sourceid=chrome-instant&amp;ion=1&amp;espv=2&amp;ie=UTF-8#q=%E8%A1%8C%E5%8B%95%E8%BC%89%E5%85%B7%E8%88%87%E8%B3%87%E8%A8%8A%E5%AE%89%E5%85%A8" TargetMode="External"/><Relationship Id="rId2" Type="http://schemas.openxmlformats.org/officeDocument/2006/relationships/hyperlink" Target="http://www.techbang.com/posts/10878-law-of-personal-data-protection-of-the-interests-of-you-and-me-on-several-networks-of-common-funding-legal-issues-pchome-201-science-and-technology?page=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rendmicro.com.tw/?p=627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trendmicro.com.tw/?p=627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_SQ7_h6okc" TargetMode="External"/><Relationship Id="rId2" Type="http://schemas.openxmlformats.org/officeDocument/2006/relationships/hyperlink" Target="https://www.youtube.com/watch?v=ZXwpGvG5Dt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5"/>
                </a:solidFill>
              </a:rPr>
              <a:t>資訊科技與生活</a:t>
            </a:r>
            <a:r>
              <a:rPr lang="en-US" altLang="zh-TW" dirty="0" smtClean="0">
                <a:solidFill>
                  <a:schemeClr val="accent5"/>
                </a:solidFill>
              </a:rPr>
              <a:t/>
            </a:r>
            <a:br>
              <a:rPr lang="en-US" altLang="zh-TW" dirty="0" smtClean="0">
                <a:solidFill>
                  <a:schemeClr val="accent5"/>
                </a:solidFill>
              </a:rPr>
            </a:br>
            <a:r>
              <a:rPr lang="zh-TW" altLang="en-US" dirty="0" smtClean="0">
                <a:solidFill>
                  <a:schemeClr val="accent5"/>
                </a:solidFill>
              </a:rPr>
              <a:t>資訊安全</a:t>
            </a:r>
            <a:r>
              <a:rPr lang="en-US" altLang="zh-TW" dirty="0" smtClean="0">
                <a:solidFill>
                  <a:schemeClr val="accent5"/>
                </a:solidFill>
              </a:rPr>
              <a:t>(</a:t>
            </a:r>
            <a:r>
              <a:rPr lang="zh-TW" altLang="en-US" dirty="0" smtClean="0">
                <a:solidFill>
                  <a:schemeClr val="accent5"/>
                </a:solidFill>
              </a:rPr>
              <a:t>二</a:t>
            </a:r>
            <a:r>
              <a:rPr lang="en-US" altLang="zh-TW" dirty="0" smtClean="0">
                <a:solidFill>
                  <a:schemeClr val="accent5"/>
                </a:solidFill>
              </a:rPr>
              <a:t>)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劉毓芬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9223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惡意</a:t>
            </a:r>
            <a:r>
              <a:rPr lang="en-US" altLang="zh-TW" dirty="0"/>
              <a:t>App</a:t>
            </a:r>
            <a:r>
              <a:rPr lang="zh-TW" altLang="en-US" dirty="0"/>
              <a:t>攻擊 有集團化現象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 smtClean="0"/>
              <a:t>2015-03-25 </a:t>
            </a:r>
            <a:r>
              <a:rPr lang="zh-TW" altLang="en-US" sz="1800" dirty="0"/>
              <a:t>經濟日報 記者尹慧中╱即時報導</a:t>
            </a:r>
          </a:p>
          <a:p>
            <a:r>
              <a:rPr lang="zh-TW" altLang="en-US" sz="1800" dirty="0" smtClean="0"/>
              <a:t>趨勢</a:t>
            </a:r>
            <a:r>
              <a:rPr lang="zh-TW" altLang="en-US" sz="1800" dirty="0"/>
              <a:t>科技全球行動事業部資深產品總監黃國豪指出，</a:t>
            </a:r>
            <a:r>
              <a:rPr lang="zh-TW" altLang="en-US" sz="1800" dirty="0">
                <a:solidFill>
                  <a:srgbClr val="92D050"/>
                </a:solidFill>
              </a:rPr>
              <a:t>監測到犯罪集團持續製作超過</a:t>
            </a:r>
            <a:r>
              <a:rPr lang="en-US" altLang="zh-TW" sz="1800" dirty="0">
                <a:solidFill>
                  <a:srgbClr val="92D050"/>
                </a:solidFill>
              </a:rPr>
              <a:t>20</a:t>
            </a:r>
            <a:r>
              <a:rPr lang="zh-TW" altLang="en-US" sz="1800" dirty="0">
                <a:solidFill>
                  <a:srgbClr val="92D050"/>
                </a:solidFill>
              </a:rPr>
              <a:t>款以上的惡意</a:t>
            </a:r>
            <a:r>
              <a:rPr lang="en-US" altLang="zh-TW" sz="1800" dirty="0">
                <a:solidFill>
                  <a:srgbClr val="92D050"/>
                </a:solidFill>
              </a:rPr>
              <a:t>App</a:t>
            </a:r>
            <a:r>
              <a:rPr lang="zh-TW" altLang="en-US" sz="1800" dirty="0">
                <a:solidFill>
                  <a:srgbClr val="92D050"/>
                </a:solidFill>
              </a:rPr>
              <a:t>。透過將</a:t>
            </a:r>
            <a:r>
              <a:rPr lang="en-US" altLang="zh-TW" sz="1800" dirty="0">
                <a:solidFill>
                  <a:srgbClr val="92D050"/>
                </a:solidFill>
              </a:rPr>
              <a:t>App</a:t>
            </a:r>
            <a:r>
              <a:rPr lang="zh-TW" altLang="en-US" sz="1800" dirty="0">
                <a:solidFill>
                  <a:srgbClr val="92D050"/>
                </a:solidFill>
              </a:rPr>
              <a:t>偽裝成知名通訊軟體</a:t>
            </a:r>
            <a:r>
              <a:rPr lang="en-US" altLang="zh-TW" sz="1800" dirty="0">
                <a:solidFill>
                  <a:srgbClr val="92D050"/>
                </a:solidFill>
              </a:rPr>
              <a:t>LINE</a:t>
            </a:r>
            <a:r>
              <a:rPr lang="zh-TW" altLang="en-US" sz="1800" dirty="0">
                <a:solidFill>
                  <a:srgbClr val="92D050"/>
                </a:solidFill>
              </a:rPr>
              <a:t>，或利用消費者熟悉的圖案，像是</a:t>
            </a:r>
            <a:r>
              <a:rPr lang="en-US" altLang="zh-TW" sz="1800" dirty="0">
                <a:solidFill>
                  <a:srgbClr val="92D050"/>
                </a:solidFill>
              </a:rPr>
              <a:t>Android</a:t>
            </a:r>
            <a:r>
              <a:rPr lang="zh-TW" altLang="en-US" sz="1800" dirty="0">
                <a:solidFill>
                  <a:srgbClr val="92D050"/>
                </a:solidFill>
              </a:rPr>
              <a:t>娃娃、</a:t>
            </a:r>
            <a:r>
              <a:rPr lang="en-US" altLang="zh-TW" sz="1800" dirty="0">
                <a:solidFill>
                  <a:srgbClr val="92D050"/>
                </a:solidFill>
              </a:rPr>
              <a:t>QR-Code</a:t>
            </a:r>
            <a:r>
              <a:rPr lang="zh-TW" altLang="en-US" sz="1800" dirty="0">
                <a:solidFill>
                  <a:srgbClr val="92D050"/>
                </a:solidFill>
              </a:rPr>
              <a:t>圖案、簡訊圖案及音量圖案等，降低受害者對下載惡意</a:t>
            </a:r>
            <a:r>
              <a:rPr lang="en-US" altLang="zh-TW" sz="1800" dirty="0">
                <a:solidFill>
                  <a:srgbClr val="92D050"/>
                </a:solidFill>
              </a:rPr>
              <a:t>App</a:t>
            </a:r>
            <a:r>
              <a:rPr lang="zh-TW" altLang="en-US" sz="1800" dirty="0">
                <a:solidFill>
                  <a:srgbClr val="92D050"/>
                </a:solidFill>
              </a:rPr>
              <a:t>的警戒心。</a:t>
            </a:r>
          </a:p>
          <a:p>
            <a:r>
              <a:rPr lang="zh-TW" altLang="en-US" sz="1800" dirty="0" smtClean="0"/>
              <a:t>趨勢</a:t>
            </a:r>
            <a:r>
              <a:rPr lang="zh-TW" altLang="en-US" sz="1800" dirty="0"/>
              <a:t>科技發現，此攻擊最初來源於中國大陸的不法集團，不法分子透過社交平台如臉書（</a:t>
            </a:r>
            <a:r>
              <a:rPr lang="en-US" altLang="zh-TW" sz="1800" dirty="0"/>
              <a:t>Facebook</a:t>
            </a:r>
            <a:r>
              <a:rPr lang="zh-TW" altLang="en-US" sz="1800" dirty="0"/>
              <a:t>）展開引誘，當受害者以為兩情相悅地拍下私密影片後，不法犯罪集團會以電腦軟體出現問題為藉口，要求受害者下載可竊取個資之惡意</a:t>
            </a:r>
            <a:r>
              <a:rPr lang="en-US" altLang="zh-TW" sz="1800" dirty="0"/>
              <a:t>App</a:t>
            </a:r>
            <a:r>
              <a:rPr lang="zh-TW" altLang="en-US" sz="1800" dirty="0"/>
              <a:t>，詐騙集團可輕易地取得受害者的通訊錄資訊，藉此要脅受害人給付贖金；如不支付則將曝光私密影片於網路平台，並發送給親朋好友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en-US" altLang="zh-TW" sz="1600" dirty="0"/>
              <a:t>http://udn.com/news/story/6/788447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476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99074"/>
            <a:ext cx="6878643" cy="589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2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hlinkClick r:id="rId3"/>
              </a:rPr>
              <a:t>5</a:t>
            </a:r>
            <a:r>
              <a:rPr lang="zh-TW" altLang="en-US" b="1" dirty="0">
                <a:hlinkClick r:id="rId3"/>
              </a:rPr>
              <a:t>大徵兆 你的手機被駭了</a:t>
            </a:r>
            <a:r>
              <a:rPr lang="en-US" altLang="zh-TW" b="1" dirty="0">
                <a:hlinkClick r:id="rId3"/>
              </a:rPr>
              <a:t>!</a:t>
            </a:r>
            <a:endParaRPr lang="en-US" altLang="zh-TW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>
                <a:solidFill>
                  <a:srgbClr val="FFFF00"/>
                </a:solidFill>
              </a:rPr>
              <a:t>電池壽命變短</a:t>
            </a:r>
            <a:r>
              <a:rPr lang="zh-TW" altLang="en-US" dirty="0"/>
              <a:t>：資安威脅會讓</a:t>
            </a:r>
            <a:r>
              <a:rPr lang="zh-TW" altLang="en-US" dirty="0" smtClean="0"/>
              <a:t>行動</a:t>
            </a:r>
            <a:r>
              <a:rPr lang="zh-TW" altLang="en-US" dirty="0"/>
              <a:t>裝置電池比平常更耗</a:t>
            </a:r>
            <a:r>
              <a:rPr lang="zh-TW" altLang="en-US" dirty="0" smtClean="0"/>
              <a:t>電。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>
                <a:solidFill>
                  <a:srgbClr val="FFFF00"/>
                </a:solidFill>
              </a:rPr>
              <a:t>通話經常不尋常中斷</a:t>
            </a:r>
            <a:r>
              <a:rPr lang="zh-TW" altLang="en-US" dirty="0"/>
              <a:t>：資安威脅有可能影響</a:t>
            </a:r>
            <a:r>
              <a:rPr lang="zh-TW" altLang="en-US" dirty="0" smtClean="0"/>
              <a:t>行動裝置</a:t>
            </a:r>
            <a:r>
              <a:rPr lang="zh-TW" altLang="en-US" dirty="0"/>
              <a:t>的通話功能，造成不尋常的通話</a:t>
            </a:r>
            <a:r>
              <a:rPr lang="zh-TW" altLang="en-US" dirty="0" smtClean="0"/>
              <a:t>中斷。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>
                <a:solidFill>
                  <a:srgbClr val="FFFF00"/>
                </a:solidFill>
              </a:rPr>
              <a:t>電信費用異常</a:t>
            </a:r>
            <a:r>
              <a:rPr lang="zh-TW" altLang="en-US" dirty="0"/>
              <a:t>：資安威脅可能讓受感染行動</a:t>
            </a:r>
            <a:r>
              <a:rPr lang="zh-TW" altLang="en-US" dirty="0" smtClean="0"/>
              <a:t>裝置自動</a:t>
            </a:r>
            <a:r>
              <a:rPr lang="zh-TW" altLang="en-US" dirty="0"/>
              <a:t>發送簡訊</a:t>
            </a:r>
            <a:r>
              <a:rPr lang="zh-TW" altLang="en-US" dirty="0" smtClean="0"/>
              <a:t>，。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>
                <a:solidFill>
                  <a:srgbClr val="FFFF00"/>
                </a:solidFill>
              </a:rPr>
              <a:t>自動下載軟體</a:t>
            </a:r>
            <a:r>
              <a:rPr lang="zh-TW" altLang="en-US" dirty="0"/>
              <a:t>：資安威脅也會在用戶不知情的</a:t>
            </a:r>
            <a:r>
              <a:rPr lang="zh-TW" altLang="en-US" dirty="0" smtClean="0"/>
              <a:t>狀況</a:t>
            </a:r>
            <a:r>
              <a:rPr lang="zh-TW" altLang="en-US" dirty="0"/>
              <a:t>下，偷偷下載</a:t>
            </a:r>
            <a:r>
              <a:rPr lang="zh-TW" altLang="en-US" dirty="0" smtClean="0"/>
              <a:t>軟體。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>
                <a:solidFill>
                  <a:srgbClr val="FFFF00"/>
                </a:solidFill>
              </a:rPr>
              <a:t>行動裝置效能變差</a:t>
            </a:r>
            <a:r>
              <a:rPr lang="zh-TW" altLang="en-US" dirty="0"/>
              <a:t>：資安威脅會企圖透過行動</a:t>
            </a:r>
            <a:r>
              <a:rPr lang="zh-TW" altLang="en-US" dirty="0" smtClean="0"/>
              <a:t>裝置</a:t>
            </a:r>
            <a:r>
              <a:rPr lang="zh-TW" altLang="en-US" dirty="0"/>
              <a:t>讀、寫或散播資訊，極可能導致嚴重的效能</a:t>
            </a:r>
            <a:r>
              <a:rPr lang="zh-TW" altLang="en-US" dirty="0" smtClean="0"/>
              <a:t>問題。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83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自保</a:t>
            </a:r>
            <a:r>
              <a:rPr lang="zh-TW" altLang="en-US" b="1" dirty="0"/>
              <a:t>手機安全五撇步報你知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628800"/>
            <a:ext cx="7125112" cy="4411477"/>
          </a:xfrm>
        </p:spPr>
        <p:txBody>
          <a:bodyPr>
            <a:noAutofit/>
          </a:bodyPr>
          <a:lstStyle/>
          <a:p>
            <a:endParaRPr lang="en-US" altLang="zh-TW" sz="2000" dirty="0" smtClean="0"/>
          </a:p>
          <a:p>
            <a:r>
              <a:rPr lang="zh-TW" altLang="en-US" sz="2000" dirty="0" smtClean="0"/>
              <a:t>點選</a:t>
            </a:r>
            <a:r>
              <a:rPr lang="zh-TW" altLang="en-US" sz="2000" dirty="0"/>
              <a:t>智慧型手機的「設定」，選取「應用程式」中的「正在運作的服務」，若發現有名為</a:t>
            </a:r>
            <a:r>
              <a:rPr lang="zh-TW" altLang="en-US" sz="2000" dirty="0">
                <a:solidFill>
                  <a:srgbClr val="FFFF00"/>
                </a:solidFill>
              </a:rPr>
              <a:t>「</a:t>
            </a:r>
            <a:r>
              <a:rPr lang="en-US" altLang="zh-TW" sz="2000" dirty="0" err="1">
                <a:solidFill>
                  <a:srgbClr val="FFFF00"/>
                </a:solidFill>
              </a:rPr>
              <a:t>MonitorService</a:t>
            </a:r>
            <a:r>
              <a:rPr lang="zh-TW" altLang="en-US" sz="2000" dirty="0">
                <a:solidFill>
                  <a:srgbClr val="FFFF00"/>
                </a:solidFill>
              </a:rPr>
              <a:t>」</a:t>
            </a:r>
            <a:r>
              <a:rPr lang="zh-TW" altLang="en-US" sz="2000" dirty="0"/>
              <a:t>檔案的存在，則手機已經遭受感染。使用者可以手動刪除此一惡意程式：選取「設定」→「應用程式」→「管理應用程式」，然後刪除此程式。 </a:t>
            </a:r>
          </a:p>
          <a:p>
            <a:pPr marL="0" indent="0">
              <a:buNone/>
            </a:pPr>
            <a:r>
              <a:rPr lang="en-US" altLang="zh-TW" sz="2000" b="1" dirty="0" smtClean="0">
                <a:solidFill>
                  <a:srgbClr val="FFFF00"/>
                </a:solidFill>
              </a:rPr>
              <a:t>1</a:t>
            </a:r>
            <a:r>
              <a:rPr lang="en-US" altLang="zh-TW" sz="2000" b="1" dirty="0">
                <a:solidFill>
                  <a:srgbClr val="FFFF00"/>
                </a:solidFill>
              </a:rPr>
              <a:t>.</a:t>
            </a:r>
            <a:r>
              <a:rPr lang="zh-TW" altLang="en-US" sz="2000" b="1" dirty="0">
                <a:solidFill>
                  <a:srgbClr val="FFFF00"/>
                </a:solidFill>
              </a:rPr>
              <a:t>確實使用</a:t>
            </a:r>
            <a:r>
              <a:rPr lang="en-US" altLang="zh-TW" sz="2000" b="1" dirty="0">
                <a:solidFill>
                  <a:srgbClr val="FFFF00"/>
                </a:solidFill>
              </a:rPr>
              <a:t>Android</a:t>
            </a:r>
            <a:r>
              <a:rPr lang="zh-TW" altLang="en-US" sz="2000" b="1" dirty="0">
                <a:solidFill>
                  <a:srgbClr val="FFFF00"/>
                </a:solidFill>
              </a:rPr>
              <a:t>平台提供的基本手機防護</a:t>
            </a:r>
            <a:r>
              <a:rPr lang="zh-TW" altLang="en-US" sz="2000" b="1" dirty="0"/>
              <a:t>：</a:t>
            </a:r>
            <a:r>
              <a:rPr lang="zh-TW" altLang="en-US" sz="2000" dirty="0"/>
              <a:t>設定</a:t>
            </a:r>
            <a:r>
              <a:rPr lang="en-US" altLang="zh-TW" sz="2000" dirty="0"/>
              <a:t>pin</a:t>
            </a:r>
            <a:r>
              <a:rPr lang="zh-TW" altLang="en-US" sz="2000" dirty="0"/>
              <a:t>碼或是開機密碼等可以讓手機與資料受到基本保護。 </a:t>
            </a:r>
          </a:p>
          <a:p>
            <a:pPr marL="0" indent="0">
              <a:buNone/>
            </a:pPr>
            <a:r>
              <a:rPr lang="en-US" altLang="zh-TW" sz="2000" b="1" dirty="0" smtClean="0">
                <a:solidFill>
                  <a:srgbClr val="FFFF00"/>
                </a:solidFill>
              </a:rPr>
              <a:t>2</a:t>
            </a:r>
            <a:r>
              <a:rPr lang="en-US" altLang="zh-TW" sz="2000" b="1" dirty="0">
                <a:solidFill>
                  <a:srgbClr val="FFFF00"/>
                </a:solidFill>
              </a:rPr>
              <a:t>.</a:t>
            </a:r>
            <a:r>
              <a:rPr lang="zh-TW" altLang="en-US" sz="2000" b="1" dirty="0">
                <a:solidFill>
                  <a:srgbClr val="FFFF00"/>
                </a:solidFill>
              </a:rPr>
              <a:t>盡量避免使用</a:t>
            </a:r>
            <a:r>
              <a:rPr lang="en-US" altLang="zh-TW" sz="2000" b="1" dirty="0">
                <a:solidFill>
                  <a:srgbClr val="FFFF00"/>
                </a:solidFill>
              </a:rPr>
              <a:t>Wi-Fi</a:t>
            </a:r>
            <a:r>
              <a:rPr lang="zh-TW" altLang="en-US" sz="2000" b="1" dirty="0">
                <a:solidFill>
                  <a:srgbClr val="FFFF00"/>
                </a:solidFill>
              </a:rPr>
              <a:t>自動連線功能 </a:t>
            </a:r>
            <a:endParaRPr lang="zh-TW" altLang="en-US" sz="20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TW" sz="2000" b="1" dirty="0" smtClean="0">
                <a:solidFill>
                  <a:srgbClr val="FFFF00"/>
                </a:solidFill>
              </a:rPr>
              <a:t>3</a:t>
            </a:r>
            <a:r>
              <a:rPr lang="en-US" altLang="zh-TW" sz="2000" b="1" dirty="0">
                <a:solidFill>
                  <a:srgbClr val="FFFF00"/>
                </a:solidFill>
              </a:rPr>
              <a:t>.</a:t>
            </a:r>
            <a:r>
              <a:rPr lang="zh-TW" altLang="en-US" sz="2000" b="1" dirty="0">
                <a:solidFill>
                  <a:srgbClr val="FFFF00"/>
                </a:solidFill>
              </a:rPr>
              <a:t>在下載來自第三方應用程式商店的</a:t>
            </a:r>
            <a:r>
              <a:rPr lang="en-US" altLang="zh-TW" sz="2000" b="1" dirty="0">
                <a:solidFill>
                  <a:srgbClr val="FFFF00"/>
                </a:solidFill>
              </a:rPr>
              <a:t>APP</a:t>
            </a:r>
            <a:r>
              <a:rPr lang="zh-TW" altLang="en-US" sz="2000" b="1" dirty="0">
                <a:solidFill>
                  <a:srgbClr val="FFFF00"/>
                </a:solidFill>
              </a:rPr>
              <a:t>前請審慎</a:t>
            </a:r>
            <a:r>
              <a:rPr lang="zh-TW" altLang="en-US" sz="2000" b="1" dirty="0" smtClean="0">
                <a:solidFill>
                  <a:srgbClr val="FFFF00"/>
                </a:solidFill>
              </a:rPr>
              <a:t>考慮</a:t>
            </a:r>
            <a:endParaRPr lang="en-US" altLang="zh-TW" sz="2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TW" sz="2000" b="1" dirty="0" smtClean="0">
                <a:solidFill>
                  <a:srgbClr val="FFFF00"/>
                </a:solidFill>
              </a:rPr>
              <a:t>4</a:t>
            </a:r>
            <a:r>
              <a:rPr lang="en-US" altLang="zh-TW" sz="2000" b="1" dirty="0">
                <a:solidFill>
                  <a:srgbClr val="FFFF00"/>
                </a:solidFill>
              </a:rPr>
              <a:t>.</a:t>
            </a:r>
            <a:r>
              <a:rPr lang="zh-TW" altLang="en-US" sz="2000" b="1" dirty="0">
                <a:solidFill>
                  <a:srgbClr val="FFFF00"/>
                </a:solidFill>
              </a:rPr>
              <a:t>當有程式或網頁請求授權時，請詳細閱讀其請求授權的內容</a:t>
            </a:r>
            <a:r>
              <a:rPr lang="zh-TW" altLang="en-US" sz="2000" b="1" dirty="0">
                <a:solidFill>
                  <a:srgbClr val="FFC000"/>
                </a:solidFill>
              </a:rPr>
              <a:t>。 </a:t>
            </a:r>
            <a:endParaRPr lang="zh-TW" altLang="en-US" sz="2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altLang="zh-TW" sz="2000" b="1" dirty="0" smtClean="0">
                <a:solidFill>
                  <a:srgbClr val="FFFF00"/>
                </a:solidFill>
              </a:rPr>
              <a:t>5</a:t>
            </a:r>
            <a:r>
              <a:rPr lang="en-US" altLang="zh-TW" sz="2000" b="1" dirty="0">
                <a:solidFill>
                  <a:srgbClr val="FFFF00"/>
                </a:solidFill>
              </a:rPr>
              <a:t>.</a:t>
            </a:r>
            <a:r>
              <a:rPr lang="zh-TW" altLang="en-US" sz="2000" b="1" dirty="0">
                <a:solidFill>
                  <a:srgbClr val="FFFF00"/>
                </a:solidFill>
              </a:rPr>
              <a:t>安裝具有信譽且有效的智慧型手機防毒軟體</a:t>
            </a:r>
            <a:r>
              <a:rPr lang="zh-TW" altLang="en-US" sz="2000" dirty="0">
                <a:solidFill>
                  <a:srgbClr val="FFFF00"/>
                </a:solidFill>
              </a:rPr>
              <a:t>：</a:t>
            </a:r>
            <a:r>
              <a:rPr lang="zh-TW" altLang="en-US" sz="2000" dirty="0"/>
              <a:t>可有效阻擋惡意程式入侵手機平台，保護</a:t>
            </a:r>
            <a:r>
              <a:rPr lang="en-US" altLang="zh-TW" sz="2000" dirty="0"/>
              <a:t>Android </a:t>
            </a:r>
            <a:r>
              <a:rPr lang="zh-TW" altLang="en-US" sz="2000" dirty="0"/>
              <a:t>裝置免受惡意程式威脅。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35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不</a:t>
            </a:r>
            <a:r>
              <a:rPr lang="zh-TW" altLang="en-US" b="1" dirty="0"/>
              <a:t>給多餘的權限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07361"/>
            <a:ext cx="7378979" cy="4717983"/>
          </a:xfrm>
        </p:spPr>
        <p:txBody>
          <a:bodyPr>
            <a:noAutofit/>
          </a:bodyPr>
          <a:lstStyle/>
          <a:p>
            <a:r>
              <a:rPr lang="zh-TW" altLang="en-US" sz="2000" b="1" dirty="0" smtClean="0">
                <a:solidFill>
                  <a:srgbClr val="FFFF00"/>
                </a:solidFill>
              </a:rPr>
              <a:t>您</a:t>
            </a:r>
            <a:r>
              <a:rPr lang="zh-TW" altLang="en-US" sz="2000" b="1" dirty="0">
                <a:solidFill>
                  <a:srgbClr val="FFFF00"/>
                </a:solidFill>
              </a:rPr>
              <a:t>的位置</a:t>
            </a:r>
            <a:r>
              <a:rPr lang="zh-TW" altLang="en-US" sz="2000" dirty="0"/>
              <a:t>：程式會透過手機</a:t>
            </a:r>
            <a:r>
              <a:rPr lang="en-US" altLang="zh-TW" sz="2000" dirty="0"/>
              <a:t>GPS</a:t>
            </a:r>
            <a:r>
              <a:rPr lang="zh-TW" altLang="en-US" sz="2000" dirty="0"/>
              <a:t>或是</a:t>
            </a:r>
            <a:r>
              <a:rPr lang="en-US" altLang="zh-TW" sz="2000" dirty="0"/>
              <a:t>LBS</a:t>
            </a:r>
            <a:r>
              <a:rPr lang="zh-TW" altLang="en-US" sz="2000" dirty="0"/>
              <a:t>基地台的方式來取得你的位置。一般來說，只有與地圖相關的應用才會用到這個權限。 </a:t>
            </a:r>
          </a:p>
          <a:p>
            <a:r>
              <a:rPr lang="zh-TW" altLang="en-US" sz="2000" b="1" dirty="0">
                <a:solidFill>
                  <a:srgbClr val="FFFF00"/>
                </a:solidFill>
              </a:rPr>
              <a:t>需要額外費用</a:t>
            </a:r>
            <a:r>
              <a:rPr lang="zh-TW" altLang="en-US" sz="2000" dirty="0"/>
              <a:t>：這個權限可以讓應用程式直接用手機撥打電話、簡訊給特定對象。理論上很少有遊戲會用到這個權限。 </a:t>
            </a:r>
          </a:p>
          <a:p>
            <a:r>
              <a:rPr lang="zh-TW" altLang="en-US" sz="2000" b="1" dirty="0">
                <a:solidFill>
                  <a:srgbClr val="FFFF00"/>
                </a:solidFill>
              </a:rPr>
              <a:t>您的帳戶</a:t>
            </a:r>
            <a:r>
              <a:rPr lang="zh-TW" altLang="en-US" sz="2000" dirty="0"/>
              <a:t>：應用程式會存取這台手機上的</a:t>
            </a:r>
            <a:r>
              <a:rPr lang="en-US" altLang="zh-TW" sz="2000" dirty="0"/>
              <a:t>Google</a:t>
            </a:r>
            <a:r>
              <a:rPr lang="zh-TW" altLang="en-US" sz="2000" dirty="0"/>
              <a:t>帳戶、密碼。一般來說，除了</a:t>
            </a:r>
            <a:r>
              <a:rPr lang="en-US" altLang="zh-TW" sz="2000" dirty="0"/>
              <a:t>Google</a:t>
            </a:r>
            <a:r>
              <a:rPr lang="zh-TW" altLang="en-US" sz="2000" dirty="0"/>
              <a:t>本身的</a:t>
            </a:r>
            <a:r>
              <a:rPr lang="en-US" altLang="zh-TW" sz="2000" dirty="0"/>
              <a:t>App</a:t>
            </a:r>
            <a:r>
              <a:rPr lang="zh-TW" altLang="en-US" sz="2000" dirty="0"/>
              <a:t>之外，其他程式應該不會用到。 </a:t>
            </a:r>
          </a:p>
          <a:p>
            <a:r>
              <a:rPr lang="zh-TW" altLang="en-US" sz="2000" b="1" dirty="0">
                <a:solidFill>
                  <a:srgbClr val="FFFF00"/>
                </a:solidFill>
              </a:rPr>
              <a:t>您的個人資訊</a:t>
            </a:r>
            <a:r>
              <a:rPr lang="zh-TW" altLang="en-US" sz="2000" dirty="0"/>
              <a:t>：很多應用程式都會要求這個權限，這個權限的要求可大可小，透過這個授權可以讀取手機中的聯絡人資料。 </a:t>
            </a:r>
          </a:p>
          <a:p>
            <a:r>
              <a:rPr lang="zh-TW" altLang="en-US" sz="2000" b="1" dirty="0">
                <a:solidFill>
                  <a:srgbClr val="FFFF00"/>
                </a:solidFill>
              </a:rPr>
              <a:t>系統工具</a:t>
            </a:r>
            <a:r>
              <a:rPr lang="zh-TW" altLang="en-US" sz="2000" dirty="0"/>
              <a:t>：這個授權可以讓應用程式設定為在開機的時候，自動將程式載入到背景。如果是應用程式要求這個授權還算合理，如果是遊戲的話則很奇怪。 </a:t>
            </a:r>
          </a:p>
        </p:txBody>
      </p:sp>
    </p:spTree>
    <p:extLst>
      <p:ext uri="{BB962C8B-B14F-4D97-AF65-F5344CB8AC3E}">
        <p14:creationId xmlns:p14="http://schemas.microsoft.com/office/powerpoint/2010/main" val="34047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err="1" smtClean="0"/>
              <a:t>Adnroid</a:t>
            </a:r>
            <a:r>
              <a:rPr lang="en-US" altLang="zh-TW" b="1" dirty="0" smtClean="0"/>
              <a:t> </a:t>
            </a:r>
            <a:r>
              <a:rPr lang="zh-TW" altLang="en-US" b="1" dirty="0"/>
              <a:t>安全檢測</a:t>
            </a:r>
            <a:r>
              <a:rPr lang="zh-TW" altLang="en-US" b="1" dirty="0" smtClean="0"/>
              <a:t>網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650" y="2178418"/>
            <a:ext cx="7124700" cy="330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3568" y="1412777"/>
            <a:ext cx="61744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en-US" altLang="zh-TW" sz="2000" b="1" dirty="0">
                <a:solidFill>
                  <a:srgbClr val="FFC000"/>
                </a:solidFill>
                <a:hlinkClick r:id="rId3"/>
              </a:rPr>
              <a:t>http://www.apk32.com/index.php </a:t>
            </a:r>
            <a:endParaRPr lang="zh-TW" alt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/>
              <a:t>Adnroid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安全檢測網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 smtClean="0"/>
              <a:t>線</a:t>
            </a:r>
            <a:r>
              <a:rPr lang="zh-TW" altLang="en-US" sz="2000" dirty="0"/>
              <a:t>上</a:t>
            </a:r>
            <a:r>
              <a:rPr lang="en-US" altLang="zh-TW" sz="2000" dirty="0"/>
              <a:t>APK</a:t>
            </a:r>
            <a:r>
              <a:rPr lang="zh-TW" altLang="en-US" sz="2000" dirty="0"/>
              <a:t>掃毒服務很簡單，在官網上有二個方式可以進行掃描： 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1</a:t>
            </a:r>
            <a:r>
              <a:rPr lang="en-US" altLang="zh-TW" sz="2000" dirty="0"/>
              <a:t>.</a:t>
            </a:r>
            <a:r>
              <a:rPr lang="zh-TW" altLang="en-US" sz="2000" dirty="0"/>
              <a:t>在線檢測：可上傳</a:t>
            </a:r>
            <a:r>
              <a:rPr lang="en-US" altLang="zh-TW" sz="2000" dirty="0" err="1"/>
              <a:t>sisx</a:t>
            </a:r>
            <a:r>
              <a:rPr lang="zh-TW" altLang="en-US" sz="2000" dirty="0"/>
              <a:t>、</a:t>
            </a:r>
            <a:r>
              <a:rPr lang="en-US" altLang="zh-TW" sz="2000" dirty="0"/>
              <a:t>sis</a:t>
            </a:r>
            <a:r>
              <a:rPr lang="zh-TW" altLang="en-US" sz="2000" dirty="0"/>
              <a:t>、</a:t>
            </a:r>
            <a:r>
              <a:rPr lang="en-US" altLang="zh-TW" sz="2000" dirty="0" err="1"/>
              <a:t>apk</a:t>
            </a:r>
            <a:r>
              <a:rPr lang="zh-TW" altLang="en-US" sz="2000" dirty="0"/>
              <a:t>、</a:t>
            </a:r>
            <a:r>
              <a:rPr lang="en-US" altLang="zh-TW" sz="2000" dirty="0"/>
              <a:t>jar</a:t>
            </a:r>
            <a:r>
              <a:rPr lang="zh-TW" altLang="en-US" sz="2000" dirty="0"/>
              <a:t>、</a:t>
            </a:r>
            <a:r>
              <a:rPr lang="en-US" altLang="zh-TW" sz="2000" dirty="0"/>
              <a:t>cab</a:t>
            </a:r>
            <a:r>
              <a:rPr lang="zh-TW" altLang="en-US" sz="2000" dirty="0"/>
              <a:t>等檔案格式進行</a:t>
            </a:r>
            <a:r>
              <a:rPr lang="zh-TW" altLang="en-US" sz="2000" dirty="0" smtClean="0"/>
              <a:t>掃描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2</a:t>
            </a:r>
            <a:r>
              <a:rPr lang="en-US" altLang="zh-TW" sz="2000" dirty="0"/>
              <a:t>.</a:t>
            </a:r>
            <a:r>
              <a:rPr lang="zh-TW" altLang="en-US" sz="2000" dirty="0"/>
              <a:t>掃描手機軟件下載地址：藉由應用的下載網址來直接掃描 </a:t>
            </a: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501009"/>
            <a:ext cx="5305425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4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908721"/>
            <a:ext cx="7125112" cy="49500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dirty="0"/>
              <a:t>個人資料保護法</a:t>
            </a:r>
          </a:p>
        </p:txBody>
      </p:sp>
    </p:spTree>
    <p:extLst>
      <p:ext uri="{BB962C8B-B14F-4D97-AF65-F5344CB8AC3E}">
        <p14:creationId xmlns:p14="http://schemas.microsoft.com/office/powerpoint/2010/main" val="1617838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個人資料保護</a:t>
            </a:r>
            <a:r>
              <a:rPr lang="zh-TW" altLang="en-US" dirty="0" smtClean="0"/>
              <a:t>法 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個人資料保護法：</a:t>
            </a:r>
            <a:r>
              <a:rPr lang="en-US" altLang="zh-TW" dirty="0"/>
              <a:t>99</a:t>
            </a:r>
            <a:r>
              <a:rPr lang="zh-TW" altLang="en-US" dirty="0"/>
              <a:t>年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日修正公佈。</a:t>
            </a:r>
          </a:p>
          <a:p>
            <a:r>
              <a:rPr lang="zh-TW" altLang="en-US" dirty="0" smtClean="0"/>
              <a:t>個資法施</a:t>
            </a:r>
            <a:r>
              <a:rPr lang="zh-TW" altLang="en-US" dirty="0"/>
              <a:t>行</a:t>
            </a:r>
            <a:r>
              <a:rPr lang="zh-TW" altLang="en-US" dirty="0" smtClean="0"/>
              <a:t>日期</a:t>
            </a:r>
            <a:endParaRPr lang="en-US" altLang="zh-TW" dirty="0" smtClean="0"/>
          </a:p>
          <a:p>
            <a:pPr lvl="1"/>
            <a:r>
              <a:rPr lang="zh-TW" altLang="en-US" sz="1800" dirty="0"/>
              <a:t>由行政院定之。</a:t>
            </a:r>
            <a:r>
              <a:rPr lang="en-US" altLang="zh-TW" sz="1800" dirty="0">
                <a:solidFill>
                  <a:schemeClr val="accent3"/>
                </a:solidFill>
              </a:rPr>
              <a:t>101</a:t>
            </a:r>
            <a:r>
              <a:rPr lang="zh-TW" altLang="en-US" sz="1800" dirty="0">
                <a:solidFill>
                  <a:schemeClr val="accent3"/>
                </a:solidFill>
              </a:rPr>
              <a:t>年</a:t>
            </a:r>
            <a:r>
              <a:rPr lang="en-US" altLang="zh-TW" sz="1800" dirty="0">
                <a:solidFill>
                  <a:schemeClr val="accent3"/>
                </a:solidFill>
              </a:rPr>
              <a:t>10</a:t>
            </a:r>
            <a:r>
              <a:rPr lang="zh-TW" altLang="en-US" sz="1800" dirty="0">
                <a:solidFill>
                  <a:schemeClr val="accent3"/>
                </a:solidFill>
              </a:rPr>
              <a:t>月</a:t>
            </a:r>
            <a:r>
              <a:rPr lang="en-US" altLang="zh-TW" sz="1800" dirty="0">
                <a:solidFill>
                  <a:schemeClr val="accent3"/>
                </a:solidFill>
              </a:rPr>
              <a:t>1</a:t>
            </a:r>
            <a:r>
              <a:rPr lang="zh-TW" altLang="en-US" sz="1800" dirty="0">
                <a:solidFill>
                  <a:schemeClr val="accent3"/>
                </a:solidFill>
              </a:rPr>
              <a:t>日施行</a:t>
            </a:r>
          </a:p>
          <a:p>
            <a:pPr lvl="1"/>
            <a:r>
              <a:rPr lang="zh-TW" altLang="en-US" sz="1800" dirty="0" smtClean="0"/>
              <a:t>第 </a:t>
            </a:r>
            <a:r>
              <a:rPr lang="en-US" altLang="zh-TW" sz="1800" dirty="0"/>
              <a:t>6</a:t>
            </a:r>
            <a:r>
              <a:rPr lang="zh-TW" altLang="en-US" sz="1800" dirty="0"/>
              <a:t>、</a:t>
            </a:r>
            <a:r>
              <a:rPr lang="en-US" altLang="zh-TW" sz="1800" dirty="0"/>
              <a:t>54 </a:t>
            </a:r>
            <a:r>
              <a:rPr lang="zh-TW" altLang="en-US" sz="1800" dirty="0"/>
              <a:t>條條文施行</a:t>
            </a:r>
            <a:r>
              <a:rPr lang="zh-TW" altLang="en-US" sz="1800" dirty="0" smtClean="0"/>
              <a:t>日期另訂</a:t>
            </a:r>
            <a:endParaRPr lang="en-US" altLang="zh-TW" sz="1800" dirty="0" smtClean="0"/>
          </a:p>
          <a:p>
            <a:r>
              <a:rPr lang="zh-TW" altLang="en-US" dirty="0" smtClean="0"/>
              <a:t>施</a:t>
            </a:r>
            <a:r>
              <a:rPr lang="zh-TW" altLang="en-US" dirty="0"/>
              <a:t>行</a:t>
            </a:r>
            <a:r>
              <a:rPr lang="zh-TW" altLang="en-US" dirty="0" smtClean="0"/>
              <a:t>細則實施日期</a:t>
            </a:r>
            <a:endParaRPr lang="en-US" altLang="zh-TW" dirty="0" smtClean="0"/>
          </a:p>
          <a:p>
            <a:pPr lvl="1"/>
            <a:r>
              <a:rPr lang="zh-TW" altLang="en-US" sz="1800" dirty="0" smtClean="0"/>
              <a:t>由</a:t>
            </a:r>
            <a:r>
              <a:rPr lang="zh-TW" altLang="en-US" sz="1800" dirty="0"/>
              <a:t>法務部定之</a:t>
            </a:r>
            <a:r>
              <a:rPr lang="zh-TW" altLang="en-US" sz="1800" dirty="0" smtClean="0"/>
              <a:t>。</a:t>
            </a:r>
            <a:r>
              <a:rPr lang="en-US" altLang="zh-TW" sz="1800" dirty="0">
                <a:solidFill>
                  <a:schemeClr val="accent3"/>
                </a:solidFill>
              </a:rPr>
              <a:t>101</a:t>
            </a:r>
            <a:r>
              <a:rPr lang="zh-TW" altLang="en-US" sz="1800" dirty="0">
                <a:solidFill>
                  <a:schemeClr val="accent3"/>
                </a:solidFill>
              </a:rPr>
              <a:t>年</a:t>
            </a:r>
            <a:r>
              <a:rPr lang="en-US" altLang="zh-TW" sz="1800" dirty="0">
                <a:solidFill>
                  <a:schemeClr val="accent3"/>
                </a:solidFill>
              </a:rPr>
              <a:t>10</a:t>
            </a:r>
            <a:r>
              <a:rPr lang="zh-TW" altLang="en-US" sz="1800" dirty="0">
                <a:solidFill>
                  <a:schemeClr val="accent3"/>
                </a:solidFill>
              </a:rPr>
              <a:t>月</a:t>
            </a:r>
            <a:r>
              <a:rPr lang="en-US" altLang="zh-TW" sz="1800" dirty="0">
                <a:solidFill>
                  <a:schemeClr val="accent3"/>
                </a:solidFill>
              </a:rPr>
              <a:t>1</a:t>
            </a:r>
            <a:r>
              <a:rPr lang="zh-TW" altLang="en-US" sz="1800" dirty="0">
                <a:solidFill>
                  <a:schemeClr val="accent3"/>
                </a:solidFill>
              </a:rPr>
              <a:t>日</a:t>
            </a:r>
            <a:r>
              <a:rPr lang="zh-TW" altLang="en-US" sz="1800" dirty="0" smtClean="0">
                <a:solidFill>
                  <a:schemeClr val="accent3"/>
                </a:solidFill>
              </a:rPr>
              <a:t>施行</a:t>
            </a:r>
            <a:endParaRPr lang="zh-TW" alt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何謂個</a:t>
            </a:r>
            <a:r>
              <a:rPr lang="zh-TW" altLang="en-US" dirty="0" smtClean="0"/>
              <a:t>資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個資法對個資的定義</a:t>
            </a:r>
            <a:endParaRPr lang="en-US" altLang="zh-TW" dirty="0" smtClean="0"/>
          </a:p>
          <a:p>
            <a:pPr lvl="1"/>
            <a:r>
              <a:rPr lang="zh-TW" altLang="en-US" sz="1800" dirty="0" smtClean="0"/>
              <a:t>指自然人之</a:t>
            </a:r>
            <a:r>
              <a:rPr lang="zh-TW" altLang="en-US" sz="1800" dirty="0"/>
              <a:t>姓名、出生年月日、國民身分證</a:t>
            </a:r>
            <a:r>
              <a:rPr lang="zh-TW" altLang="en-US" sz="1800" dirty="0" smtClean="0"/>
              <a:t>統一編號</a:t>
            </a:r>
            <a:r>
              <a:rPr lang="zh-TW" altLang="en-US" sz="1800" dirty="0"/>
              <a:t>、護照號碼、特徵、指紋、婚姻、家庭、教育、職業</a:t>
            </a:r>
            <a:r>
              <a:rPr lang="zh-TW" altLang="en-US" sz="1800" dirty="0" smtClean="0"/>
              <a:t>、病歷</a:t>
            </a:r>
            <a:r>
              <a:rPr lang="zh-TW" altLang="en-US" sz="1800" dirty="0"/>
              <a:t>、醫療、基因、性生活、健康檢查、犯罪前科、聯絡</a:t>
            </a:r>
            <a:r>
              <a:rPr lang="zh-TW" altLang="en-US" sz="1800" dirty="0" smtClean="0"/>
              <a:t>方式</a:t>
            </a:r>
            <a:r>
              <a:rPr lang="zh-TW" altLang="en-US" sz="1800" dirty="0"/>
              <a:t>、財務情況、社會活動及其他得以直接或間接方式識別</a:t>
            </a:r>
            <a:r>
              <a:rPr lang="zh-TW" altLang="en-US" sz="1800" dirty="0" smtClean="0"/>
              <a:t>該個人</a:t>
            </a:r>
            <a:r>
              <a:rPr lang="zh-TW" altLang="en-US" sz="1800" dirty="0"/>
              <a:t>之資料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r>
              <a:rPr lang="zh-TW" altLang="en-US" dirty="0" smtClean="0"/>
              <a:t>其餘由法務部公布補充</a:t>
            </a:r>
            <a:endParaRPr lang="en-US" altLang="zh-TW" dirty="0" smtClean="0"/>
          </a:p>
          <a:p>
            <a:pPr lvl="1"/>
            <a:r>
              <a:rPr lang="zh-TW" altLang="en-US" sz="1800" dirty="0" smtClean="0"/>
              <a:t>個人資料之類別</a:t>
            </a:r>
            <a:r>
              <a:rPr lang="en-US" altLang="zh-TW" sz="1800" dirty="0" smtClean="0"/>
              <a:t>----</a:t>
            </a:r>
            <a:r>
              <a:rPr lang="zh-TW" altLang="en-US" sz="1800" dirty="0" smtClean="0"/>
              <a:t>可參看</a:t>
            </a:r>
            <a:r>
              <a:rPr lang="en-US" altLang="zh-TW" sz="1800" dirty="0" smtClean="0">
                <a:hlinkClick r:id="rId2"/>
              </a:rPr>
              <a:t>http://163.32.170.14/law/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03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ea"/>
              <a:buAutoNum type="ea1ChtPeriod"/>
            </a:pPr>
            <a:r>
              <a:rPr lang="zh-TW" altLang="en-US" dirty="0" smtClean="0"/>
              <a:t>行動上網，安全問題</a:t>
            </a:r>
            <a:endParaRPr lang="en-US" altLang="zh-TW" dirty="0" smtClean="0"/>
          </a:p>
          <a:p>
            <a:pPr marL="514350" indent="-514350">
              <a:buFont typeface="+mj-ea"/>
              <a:buAutoNum type="ea1ChtPeriod"/>
            </a:pPr>
            <a:r>
              <a:rPr lang="zh-TW" altLang="en-US" dirty="0" smtClean="0"/>
              <a:t>個人資料保護宣導</a:t>
            </a:r>
            <a:endParaRPr lang="en-US" altLang="zh-TW" dirty="0" smtClean="0"/>
          </a:p>
          <a:p>
            <a:pPr marL="514350" indent="-514350">
              <a:buFont typeface="+mj-ea"/>
              <a:buAutoNum type="ea1ChtPeriod"/>
            </a:pPr>
            <a:r>
              <a:rPr lang="zh-TW" altLang="en-US" dirty="0"/>
              <a:t>資訊倫理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379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處理個資的行為有哪些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 fontScale="92500" lnSpcReduction="10000"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sz="1600" dirty="0" smtClean="0"/>
              <a:t>圖片來源</a:t>
            </a:r>
            <a:r>
              <a:rPr lang="en-US" altLang="zh-TW" sz="1600" dirty="0" smtClean="0"/>
              <a:t>: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http</a:t>
            </a:r>
            <a:r>
              <a:rPr lang="en-US" altLang="zh-TW" sz="1600" dirty="0"/>
              <a:t>://news.networkmagazine.com.tw/magazine/2012/08/09/42077/</a:t>
            </a:r>
            <a:endParaRPr lang="zh-TW" altLang="en-US" sz="1600" dirty="0"/>
          </a:p>
        </p:txBody>
      </p:sp>
      <p:pic>
        <p:nvPicPr>
          <p:cNvPr id="4" name="Picture 4" descr="PD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895850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369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個資行為模式與規範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097509"/>
              </p:ext>
            </p:extLst>
          </p:nvPr>
        </p:nvGraphicFramePr>
        <p:xfrm>
          <a:off x="1619671" y="1700808"/>
          <a:ext cx="6120680" cy="468082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28193"/>
                <a:gridCol w="1368152"/>
                <a:gridCol w="3024335"/>
              </a:tblGrid>
              <a:tr h="952963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zh-TW" sz="2400" kern="0" dirty="0">
                          <a:effectLst/>
                          <a:latin typeface="+mn-ea"/>
                          <a:ea typeface="+mn-ea"/>
                        </a:rPr>
                        <a:t>個行為模式與規範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+mn-ea"/>
                          <a:ea typeface="+mn-ea"/>
                        </a:rPr>
                        <a:t>個資蒐集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+mn-ea"/>
                          <a:ea typeface="+mn-ea"/>
                        </a:rPr>
                        <a:t>告知、特定目的、當事人同意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88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+mj-ea"/>
                          <a:ea typeface="+mj-ea"/>
                        </a:rPr>
                        <a:t>個資處理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effectLst/>
                          <a:latin typeface="+mj-ea"/>
                          <a:ea typeface="+mj-ea"/>
                        </a:rPr>
                        <a:t>12</a:t>
                      </a:r>
                      <a:r>
                        <a:rPr lang="zh-TW" sz="2400" b="1" kern="0" dirty="0">
                          <a:effectLst/>
                          <a:latin typeface="+mj-ea"/>
                          <a:ea typeface="+mj-ea"/>
                        </a:rPr>
                        <a:t>項安全維護措施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3880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0">
                          <a:effectLst/>
                          <a:latin typeface="+mj-ea"/>
                          <a:ea typeface="+mj-ea"/>
                        </a:rPr>
                        <a:t>個資利用</a:t>
                      </a:r>
                      <a:endParaRPr lang="zh-TW" sz="2400" b="1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+mj-ea"/>
                          <a:ea typeface="+mj-ea"/>
                        </a:rPr>
                        <a:t>不逾越特定目的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5296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2400" kern="0" dirty="0">
                          <a:effectLst/>
                          <a:latin typeface="+mn-ea"/>
                          <a:ea typeface="+mn-ea"/>
                        </a:rPr>
                        <a:t>個損害賠償規範</a:t>
                      </a:r>
                      <a:endParaRPr lang="zh-TW" sz="2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17780" marR="177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0">
                          <a:effectLst/>
                          <a:latin typeface="+mj-ea"/>
                          <a:ea typeface="+mj-ea"/>
                        </a:rPr>
                        <a:t>損害賠償</a:t>
                      </a:r>
                      <a:endParaRPr lang="zh-TW" sz="2400" b="1" kern="10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+mj-ea"/>
                          <a:ea typeface="+mj-ea"/>
                        </a:rPr>
                        <a:t>只要有人提出告訴就成立，就有面臨損害賠償的風險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>
                    <a:solidFill>
                      <a:srgbClr val="7030A0"/>
                    </a:solidFill>
                  </a:tcPr>
                </a:tc>
              </a:tr>
              <a:tr h="952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+mj-ea"/>
                          <a:ea typeface="+mj-ea"/>
                        </a:rPr>
                        <a:t>罰責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effectLst/>
                          <a:latin typeface="+mj-ea"/>
                          <a:ea typeface="+mj-ea"/>
                        </a:rPr>
                        <a:t>不符合主管機關檢查</a:t>
                      </a:r>
                      <a:r>
                        <a:rPr lang="en-US" sz="2400" b="1" kern="0" dirty="0">
                          <a:effectLst/>
                          <a:latin typeface="+mj-ea"/>
                          <a:ea typeface="+mj-ea"/>
                        </a:rPr>
                        <a:t>/</a:t>
                      </a:r>
                      <a:r>
                        <a:rPr lang="zh-TW" sz="2400" b="1" kern="0" dirty="0">
                          <a:effectLst/>
                          <a:latin typeface="+mj-ea"/>
                          <a:ea typeface="+mj-ea"/>
                        </a:rPr>
                        <a:t>稽核要求而被開罰</a:t>
                      </a:r>
                      <a:endParaRPr lang="zh-TW" sz="2400" b="1" kern="100" dirty="0">
                        <a:effectLst/>
                        <a:latin typeface="+mj-ea"/>
                        <a:ea typeface="+mj-ea"/>
                      </a:endParaRPr>
                    </a:p>
                  </a:txBody>
                  <a:tcPr marL="17780" marR="17780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699792" y="6488668"/>
            <a:ext cx="4257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2"/>
              </a:rPr>
              <a:t>資料來源：</a:t>
            </a:r>
            <a:r>
              <a:rPr lang="en-US" altLang="zh-TW" dirty="0">
                <a:hlinkClick r:id="rId2"/>
              </a:rPr>
              <a:t>《</a:t>
            </a:r>
            <a:r>
              <a:rPr lang="zh-TW" altLang="en-US" dirty="0">
                <a:hlinkClick r:id="rId2"/>
              </a:rPr>
              <a:t>資安人</a:t>
            </a:r>
            <a:r>
              <a:rPr lang="en-US" altLang="zh-TW" dirty="0">
                <a:hlinkClick r:id="rId2"/>
              </a:rPr>
              <a:t>》</a:t>
            </a:r>
            <a:r>
              <a:rPr lang="zh-TW" altLang="en-US" dirty="0">
                <a:hlinkClick r:id="rId2"/>
              </a:rPr>
              <a:t>整理，</a:t>
            </a:r>
            <a:r>
              <a:rPr lang="en-US" altLang="zh-TW" dirty="0">
                <a:hlinkClick r:id="rId2"/>
              </a:rPr>
              <a:t>2012/8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147444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日常生活中的個資問題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zh-TW" altLang="en-US" dirty="0"/>
              <a:t>是關於網友時常發動的</a:t>
            </a:r>
            <a:r>
              <a:rPr lang="zh-TW" altLang="en-US" dirty="0">
                <a:solidFill>
                  <a:srgbClr val="FFC000"/>
                </a:solidFill>
              </a:rPr>
              <a:t>人肉搜索，</a:t>
            </a:r>
            <a:r>
              <a:rPr lang="zh-TW" altLang="en-US" dirty="0"/>
              <a:t>究竟有無個資的問題呢？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dirty="0"/>
              <a:t>我們在路上</a:t>
            </a:r>
            <a:r>
              <a:rPr lang="zh-TW" altLang="en-US" dirty="0">
                <a:solidFill>
                  <a:srgbClr val="FFC000"/>
                </a:solidFill>
              </a:rPr>
              <a:t>隨手拍的照片</a:t>
            </a:r>
            <a:r>
              <a:rPr lang="zh-TW" altLang="en-US" dirty="0"/>
              <a:t>，與行車記錄器畫面，是否侵害了入鏡者的個資？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dirty="0"/>
              <a:t>在</a:t>
            </a:r>
            <a:r>
              <a:rPr lang="zh-TW" altLang="en-US" dirty="0">
                <a:solidFill>
                  <a:srgbClr val="FFC000"/>
                </a:solidFill>
              </a:rPr>
              <a:t>網路相簿</a:t>
            </a:r>
            <a:r>
              <a:rPr lang="zh-TW" altLang="en-US" dirty="0"/>
              <a:t>及論壇網站的使用上，保護個資又是誰的責任？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zh-TW" altLang="en-US" dirty="0"/>
              <a:t>針對</a:t>
            </a:r>
            <a:r>
              <a:rPr lang="zh-TW" altLang="en-US" dirty="0">
                <a:solidFill>
                  <a:srgbClr val="FFC000"/>
                </a:solidFill>
              </a:rPr>
              <a:t>購物而來的詐騙</a:t>
            </a:r>
            <a:r>
              <a:rPr lang="zh-TW" altLang="en-US" dirty="0"/>
              <a:t>，要了解相關法規，才能確保自身權益，並適時求償。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68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隨手拍照</a:t>
            </a:r>
            <a:r>
              <a:rPr lang="en-US" altLang="zh-TW" b="1" dirty="0"/>
              <a:t>PO</a:t>
            </a:r>
            <a:r>
              <a:rPr lang="zh-TW" altLang="en-US" b="1" dirty="0"/>
              <a:t>上網，請問是否違法</a:t>
            </a:r>
            <a:r>
              <a:rPr lang="en-US" altLang="zh-TW" b="1" dirty="0" smtClean="0"/>
              <a:t>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55052"/>
            <a:ext cx="6408712" cy="4905579"/>
          </a:xfrm>
        </p:spPr>
      </p:pic>
      <p:sp>
        <p:nvSpPr>
          <p:cNvPr id="5" name="矩形 4"/>
          <p:cNvSpPr/>
          <p:nvPr/>
        </p:nvSpPr>
        <p:spPr>
          <a:xfrm>
            <a:off x="1475656" y="980729"/>
            <a:ext cx="5382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4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83968" y="5085184"/>
            <a:ext cx="1156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hlinkClick r:id="rId3"/>
              </a:rPr>
              <a:t>資料來源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16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一、人肉搜索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en-US" altLang="zh-TW" b="1" dirty="0" smtClean="0"/>
              <a:t>Case 1</a:t>
            </a:r>
            <a:r>
              <a:rPr lang="zh-TW" altLang="en-US" b="1" dirty="0" smtClean="0"/>
              <a:t>：</a:t>
            </a:r>
            <a:endParaRPr lang="en-US" altLang="zh-TW" b="1" dirty="0" smtClean="0"/>
          </a:p>
          <a:p>
            <a:pPr fontAlgn="base"/>
            <a:r>
              <a:rPr lang="zh-TW" altLang="en-US" dirty="0" smtClean="0"/>
              <a:t>在某些情況之下，例如勾起網友獵奇心態，或足以引發群情激憤之事件時，人肉搜索經常會演變成一種網路群眾運動，網友並會在各大論壇網站，</a:t>
            </a:r>
            <a:r>
              <a:rPr lang="zh-TW" altLang="en-US" dirty="0" smtClean="0">
                <a:solidFill>
                  <a:srgbClr val="FFC000"/>
                </a:solidFill>
              </a:rPr>
              <a:t>將搜尋到的資訊互通有無，在個資法中，這已經牽涉到「蒐集」的行為</a:t>
            </a:r>
            <a:r>
              <a:rPr lang="zh-TW" altLang="en-US" dirty="0" smtClean="0"/>
              <a:t>，近兩年台灣社會較為轟動的案例，就是惡意阻擋救護車，並伸出中指挑釁的蕭姓台大研究生，</a:t>
            </a:r>
            <a:r>
              <a:rPr lang="zh-TW" altLang="en-US" dirty="0" smtClean="0">
                <a:solidFill>
                  <a:srgbClr val="FFC000"/>
                </a:solidFill>
              </a:rPr>
              <a:t>在人肉搜索下，姓名、學校、家人職業一一曝光。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22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en-US" altLang="zh-TW" b="1" dirty="0"/>
              <a:t>Case 2</a:t>
            </a:r>
            <a:r>
              <a:rPr lang="zh-TW" altLang="en-US" b="1" dirty="0"/>
              <a:t>：整理懶人包</a:t>
            </a:r>
            <a:endParaRPr lang="zh-TW" altLang="en-US" dirty="0"/>
          </a:p>
          <a:p>
            <a:pPr fontAlgn="base"/>
            <a:r>
              <a:rPr lang="zh-TW" altLang="en-US" dirty="0"/>
              <a:t>像中指蕭這類引發討論的熱門重大事件，由於人多嘴雜，一些關鍵的核心資訊往往會被淹沒在眾多的網友</a:t>
            </a:r>
            <a:r>
              <a:rPr lang="en-US" altLang="zh-TW" dirty="0" err="1"/>
              <a:t>po</a:t>
            </a:r>
            <a:r>
              <a:rPr lang="zh-TW" altLang="en-US" dirty="0"/>
              <a:t>文之中，令後來才加入討論的人摸不著頭緒，所以就有網友將重點資訊彙整成一篇，讓人不需從第一篇看到最後，也能了解事件始末，這就是懶人包，</a:t>
            </a:r>
            <a:r>
              <a:rPr lang="zh-TW" altLang="en-US" dirty="0">
                <a:solidFill>
                  <a:srgbClr val="FFC000"/>
                </a:solidFill>
              </a:rPr>
              <a:t>但其中若有事件當事人的個人資料，則會牽涉到個資法的「蒐集」、「利用」兩個層次。</a:t>
            </a:r>
          </a:p>
          <a:p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葉律師</a:t>
            </a:r>
            <a:r>
              <a:rPr lang="zh-TW" altLang="en-US" b="1" dirty="0"/>
              <a:t>觀點：重點應是有無</a:t>
            </a:r>
            <a:r>
              <a:rPr lang="zh-TW" altLang="en-US" b="1" dirty="0" smtClean="0"/>
              <a:t>濫用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zh-TW" altLang="en-US" dirty="0" smtClean="0"/>
              <a:t>如果是當事人</a:t>
            </a:r>
            <a:r>
              <a:rPr lang="zh-TW" altLang="en-US" dirty="0"/>
              <a:t>主動在網路上公開的個資，這部份並無觸法之虞，只要不是透過非法駭客入侵所取得，就沒有問題。</a:t>
            </a:r>
          </a:p>
          <a:p>
            <a:pPr marL="0" indent="0" fontAlgn="base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所以</a:t>
            </a:r>
            <a:r>
              <a:rPr lang="zh-TW" altLang="en-US" dirty="0"/>
              <a:t>主要還是在個資的「利用」這個層面，因為網路上仍然可能有少部分當事者的個資，是因為熟人正好看到，</a:t>
            </a:r>
            <a:r>
              <a:rPr lang="zh-TW" altLang="en-US" dirty="0">
                <a:solidFill>
                  <a:srgbClr val="FFC000"/>
                </a:solidFill>
              </a:rPr>
              <a:t>而未經當事者同意所自行貼出的，這就需要特別留意了，</a:t>
            </a:r>
            <a:r>
              <a:rPr lang="zh-TW" altLang="en-US" dirty="0"/>
              <a:t>不僅是熟人本身，連辛苦整理成懶人包的熱心網友，</a:t>
            </a:r>
            <a:r>
              <a:rPr lang="zh-TW" altLang="en-US" dirty="0">
                <a:solidFill>
                  <a:srgbClr val="FFC000"/>
                </a:solidFill>
              </a:rPr>
              <a:t>因為將他人的個資隨便公布到網路上，依照情節的不同，如果是無關公眾利益的部份，的確是有可能觸法的。</a:t>
            </a:r>
          </a:p>
          <a:p>
            <a:endParaRPr lang="zh-TW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63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二、生活影像</a:t>
            </a:r>
            <a:r>
              <a:rPr lang="zh-TW" altLang="en-US" b="1" dirty="0" smtClean="0"/>
              <a:t>記錄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zh-TW" b="1" dirty="0"/>
              <a:t>Case </a:t>
            </a:r>
            <a:r>
              <a:rPr lang="en-US" altLang="zh-TW" b="1" dirty="0" smtClean="0"/>
              <a:t>1</a:t>
            </a:r>
            <a:r>
              <a:rPr lang="zh-TW" altLang="en-US" b="1" dirty="0" smtClean="0"/>
              <a:t>：</a:t>
            </a:r>
            <a:r>
              <a:rPr lang="zh-TW" altLang="en-US" b="1" dirty="0"/>
              <a:t>街頭</a:t>
            </a:r>
            <a:r>
              <a:rPr lang="zh-TW" altLang="en-US" b="1" dirty="0" smtClean="0"/>
              <a:t>攝影</a:t>
            </a:r>
            <a:endParaRPr lang="en-US" altLang="zh-TW" b="1" dirty="0" smtClean="0"/>
          </a:p>
          <a:p>
            <a:pPr fontAlgn="base"/>
            <a:r>
              <a:rPr lang="en-US" altLang="zh-TW" b="1" dirty="0"/>
              <a:t>Case 2</a:t>
            </a:r>
            <a:r>
              <a:rPr lang="zh-TW" altLang="en-US" b="1" dirty="0"/>
              <a:t>：行車</a:t>
            </a:r>
            <a:r>
              <a:rPr lang="zh-TW" altLang="en-US" b="1" dirty="0" smtClean="0"/>
              <a:t>記錄器</a:t>
            </a:r>
            <a:endParaRPr lang="en-US" altLang="zh-TW" b="1" dirty="0" smtClean="0"/>
          </a:p>
          <a:p>
            <a:pPr fontAlgn="base"/>
            <a:endParaRPr lang="en-US" altLang="zh-TW" b="1" dirty="0"/>
          </a:p>
          <a:p>
            <a:pPr fontAlgn="base"/>
            <a:endParaRPr lang="en-US" altLang="zh-TW" b="1" dirty="0" smtClean="0"/>
          </a:p>
          <a:p>
            <a:pPr fontAlgn="base"/>
            <a:endParaRPr lang="en-US" altLang="zh-TW" b="1" dirty="0"/>
          </a:p>
          <a:p>
            <a:pPr fontAlgn="base"/>
            <a:r>
              <a:rPr lang="zh-TW" altLang="en-US" sz="1400" b="1" dirty="0" smtClean="0"/>
              <a:t>                                                                                     </a:t>
            </a:r>
            <a:r>
              <a:rPr lang="zh-TW" altLang="en-US" sz="1400" b="1" dirty="0" smtClean="0">
                <a:hlinkClick r:id="rId2"/>
              </a:rPr>
              <a:t>圖片來源</a:t>
            </a:r>
            <a:r>
              <a:rPr lang="en-US" altLang="zh-TW" sz="1400" b="1" dirty="0" smtClean="0">
                <a:hlinkClick r:id="rId2"/>
              </a:rPr>
              <a:t>:</a:t>
            </a:r>
            <a:endParaRPr lang="en-US" altLang="zh-TW" sz="1400" b="1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4984"/>
            <a:ext cx="4351385" cy="25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39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葉律師</a:t>
            </a:r>
            <a:r>
              <a:rPr lang="zh-TW" altLang="en-US" b="1" dirty="0"/>
              <a:t>觀點：法理不外乎</a:t>
            </a:r>
            <a:r>
              <a:rPr lang="zh-TW" altLang="en-US" b="1" dirty="0" smtClean="0"/>
              <a:t>人情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zh-TW" altLang="en-US" dirty="0" smtClean="0"/>
              <a:t>為了</a:t>
            </a:r>
            <a:r>
              <a:rPr lang="zh-TW" altLang="en-US" dirty="0"/>
              <a:t>避免造成一般民眾生活上的困擾，新版個資法第</a:t>
            </a:r>
            <a:r>
              <a:rPr lang="en-US" altLang="zh-TW" dirty="0"/>
              <a:t>51</a:t>
            </a:r>
            <a:r>
              <a:rPr lang="zh-TW" altLang="en-US" dirty="0"/>
              <a:t>條規定，只要你是單純為了個人或家庭活動，而去蒐集、處理或利用個人資料，就不在個資法的限制條件內，亦即你不用一一的去向照片入鏡者，告知你的照片使用範圍及使用目的，在公開場合拍攝的照片人物，只要別再額外加上足以識別該人物的個人資料，就沒有太大問題，不過葉律師提醒，雖然不違反個資法，但仍須注意肖像權的問題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1610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問題</a:t>
            </a:r>
            <a:r>
              <a:rPr lang="en-US" altLang="zh-TW" b="1" dirty="0" smtClean="0"/>
              <a:t>: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請問將照片或行車記錄器</a:t>
            </a:r>
            <a:r>
              <a:rPr lang="zh-TW" altLang="en-US" dirty="0"/>
              <a:t>拍到的影片傳上</a:t>
            </a:r>
            <a:r>
              <a:rPr lang="zh-TW" altLang="en-US" dirty="0" smtClean="0"/>
              <a:t>個人</a:t>
            </a:r>
            <a:r>
              <a:rPr lang="en-US" altLang="zh-TW" dirty="0" smtClean="0"/>
              <a:t>Facebook</a:t>
            </a:r>
            <a:r>
              <a:rPr lang="zh-TW" altLang="en-US" dirty="0" smtClean="0"/>
              <a:t>，要如何作，較不會有違法問題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0785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個資恐外洩 用戶快</a:t>
            </a:r>
            <a:r>
              <a:rPr lang="zh-TW" altLang="en-US" dirty="0" smtClean="0"/>
              <a:t>更新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600" dirty="0" smtClean="0"/>
              <a:t>全球</a:t>
            </a:r>
            <a:r>
              <a:rPr lang="zh-TW" altLang="en-US" sz="1600" dirty="0"/>
              <a:t>用戶高達</a:t>
            </a:r>
            <a:r>
              <a:rPr lang="en-US" altLang="zh-TW" sz="1600" dirty="0"/>
              <a:t>5</a:t>
            </a:r>
            <a:r>
              <a:rPr lang="zh-TW" altLang="en-US" sz="1600" dirty="0"/>
              <a:t>億人的免費通訊軟體「</a:t>
            </a:r>
            <a:r>
              <a:rPr lang="en-US" altLang="zh-TW" sz="1600" dirty="0"/>
              <a:t>LINE</a:t>
            </a:r>
            <a:r>
              <a:rPr lang="zh-TW" altLang="en-US" sz="1600" dirty="0" smtClean="0"/>
              <a:t>」</a:t>
            </a:r>
            <a:r>
              <a:rPr lang="en-US" altLang="zh-TW" sz="1600" dirty="0" smtClean="0"/>
              <a:t>3/16</a:t>
            </a:r>
            <a:r>
              <a:rPr lang="zh-TW" altLang="en-US" sz="1600" dirty="0"/>
              <a:t>日發表聲明指出，舊版</a:t>
            </a:r>
            <a:r>
              <a:rPr lang="en-US" altLang="zh-TW" sz="1600" dirty="0"/>
              <a:t>LINE</a:t>
            </a:r>
            <a:r>
              <a:rPr lang="zh-TW" altLang="en-US" sz="1600" dirty="0"/>
              <a:t>被發現有個資外洩的弱點，目前已緊急修正系統軟體的缺陷，呼籲</a:t>
            </a:r>
            <a:r>
              <a:rPr lang="en-US" altLang="zh-TW" sz="1600" dirty="0"/>
              <a:t>LINE</a:t>
            </a:r>
            <a:r>
              <a:rPr lang="zh-TW" altLang="en-US" sz="1600" dirty="0"/>
              <a:t>的用戶儘早下載更新至最新版的</a:t>
            </a:r>
            <a:r>
              <a:rPr lang="en-US" altLang="zh-TW" sz="1600" dirty="0"/>
              <a:t>LINE</a:t>
            </a:r>
            <a:r>
              <a:rPr lang="zh-TW" altLang="en-US" sz="1600" dirty="0"/>
              <a:t>，同時更新個人資料，儘可能不要使用街頭上任何人都能連接上網的無線網路。</a:t>
            </a:r>
          </a:p>
          <a:p>
            <a:pPr marL="0" indent="0">
              <a:buNone/>
            </a:pPr>
            <a:r>
              <a:rPr lang="zh-TW" altLang="en-US" sz="1600" dirty="0"/>
              <a:t>少用街上無線網路</a:t>
            </a:r>
          </a:p>
          <a:p>
            <a:pPr marL="0" indent="0">
              <a:buNone/>
            </a:pPr>
            <a:r>
              <a:rPr lang="en-US" altLang="zh-TW" sz="1600" dirty="0"/>
              <a:t>LINE</a:t>
            </a:r>
            <a:r>
              <a:rPr lang="zh-TW" altLang="en-US" sz="1600" dirty="0"/>
              <a:t>指出，根據日本「情報處理推進機構」等的報告，</a:t>
            </a:r>
            <a:r>
              <a:rPr lang="en-US" altLang="zh-TW" sz="1600" dirty="0"/>
              <a:t>1</a:t>
            </a:r>
            <a:r>
              <a:rPr lang="zh-TW" altLang="en-US" sz="1600" dirty="0"/>
              <a:t>月底至</a:t>
            </a:r>
            <a:r>
              <a:rPr lang="en-US" altLang="zh-TW" sz="1600" dirty="0"/>
              <a:t>2</a:t>
            </a:r>
            <a:r>
              <a:rPr lang="zh-TW" altLang="en-US" sz="1600" dirty="0"/>
              <a:t>月初若連上第</a:t>
            </a:r>
            <a:r>
              <a:rPr lang="en-US" altLang="zh-TW" sz="1600" dirty="0"/>
              <a:t>3</a:t>
            </a:r>
            <a:r>
              <a:rPr lang="zh-TW" altLang="en-US" sz="1600" dirty="0"/>
              <a:t>者惡意公開的無線網路</a:t>
            </a:r>
            <a:r>
              <a:rPr lang="en-US" altLang="zh-TW" sz="1600" dirty="0" err="1"/>
              <a:t>WiFi</a:t>
            </a:r>
            <a:r>
              <a:rPr lang="zh-TW" altLang="en-US" sz="1600" dirty="0"/>
              <a:t>的話，</a:t>
            </a:r>
            <a:r>
              <a:rPr lang="en-US" altLang="zh-TW" sz="1600" dirty="0"/>
              <a:t>LINE</a:t>
            </a:r>
            <a:r>
              <a:rPr lang="zh-TW" altLang="en-US" sz="1600" dirty="0"/>
              <a:t>用戶的個人資料、照片、好友名單、聊天紀錄等都可能外洩，個資恐有遭竊取、竄改的危險性。</a:t>
            </a:r>
          </a:p>
          <a:p>
            <a:pPr marL="0" indent="0">
              <a:buNone/>
            </a:pPr>
            <a:r>
              <a:rPr lang="en-US" altLang="zh-TW" sz="1600" dirty="0"/>
              <a:t>LINE</a:t>
            </a:r>
            <a:r>
              <a:rPr lang="zh-TW" altLang="en-US" sz="1600" dirty="0"/>
              <a:t>已緊急修正系統缺陷，並在</a:t>
            </a:r>
            <a:r>
              <a:rPr lang="en-US" altLang="zh-TW" sz="1600" dirty="0"/>
              <a:t>3</a:t>
            </a:r>
            <a:r>
              <a:rPr lang="zh-TW" altLang="en-US" sz="1600" dirty="0"/>
              <a:t>月</a:t>
            </a:r>
            <a:r>
              <a:rPr lang="en-US" altLang="zh-TW" sz="1600" dirty="0"/>
              <a:t>4</a:t>
            </a:r>
            <a:r>
              <a:rPr lang="zh-TW" altLang="en-US" sz="1600" dirty="0"/>
              <a:t>日針對</a:t>
            </a:r>
            <a:r>
              <a:rPr lang="en-US" altLang="zh-TW" sz="1600" dirty="0" err="1"/>
              <a:t>iphone</a:t>
            </a:r>
            <a:r>
              <a:rPr lang="zh-TW" altLang="en-US" sz="1600" dirty="0"/>
              <a:t>用戶推出「</a:t>
            </a:r>
            <a:r>
              <a:rPr lang="en-US" altLang="zh-TW" sz="1600" dirty="0"/>
              <a:t>iOS</a:t>
            </a:r>
            <a:r>
              <a:rPr lang="zh-TW" altLang="en-US" sz="1600" dirty="0"/>
              <a:t>」最新版軟體，</a:t>
            </a:r>
            <a:r>
              <a:rPr lang="en-US" altLang="zh-TW" sz="1600" dirty="0"/>
              <a:t>3</a:t>
            </a:r>
            <a:r>
              <a:rPr lang="zh-TW" altLang="en-US" sz="1600" dirty="0"/>
              <a:t>月</a:t>
            </a:r>
            <a:r>
              <a:rPr lang="en-US" altLang="zh-TW" sz="1600" dirty="0"/>
              <a:t>10</a:t>
            </a:r>
            <a:r>
              <a:rPr lang="zh-TW" altLang="en-US" sz="1600" dirty="0"/>
              <a:t>日也推出「</a:t>
            </a:r>
            <a:r>
              <a:rPr lang="en-US" altLang="zh-TW" sz="1600" dirty="0"/>
              <a:t>Android</a:t>
            </a:r>
            <a:r>
              <a:rPr lang="zh-TW" altLang="en-US" sz="1600" dirty="0"/>
              <a:t>」版的最新軟體，呼籲用戶將</a:t>
            </a:r>
            <a:r>
              <a:rPr lang="en-US" altLang="zh-TW" sz="1600" dirty="0"/>
              <a:t>LINE</a:t>
            </a:r>
            <a:r>
              <a:rPr lang="zh-TW" altLang="en-US" sz="1600" dirty="0"/>
              <a:t>更新至最新版，以防堵個資外洩的問題。</a:t>
            </a:r>
            <a:r>
              <a:rPr lang="en-US" altLang="zh-TW" sz="1600" dirty="0"/>
              <a:t>LINE</a:t>
            </a:r>
            <a:r>
              <a:rPr lang="zh-TW" altLang="en-US" sz="1600" dirty="0"/>
              <a:t>強調，至目前為止，尚未接獲任何個資外洩的受害案例。</a:t>
            </a:r>
          </a:p>
          <a:p>
            <a:pPr marL="0" indent="0">
              <a:buNone/>
            </a:pPr>
            <a:r>
              <a:rPr lang="zh-TW" altLang="en-US" sz="1600" dirty="0" smtClean="0"/>
              <a:t>請確認</a:t>
            </a:r>
            <a:r>
              <a:rPr lang="zh-TW" altLang="en-US" sz="1600" dirty="0"/>
              <a:t>是否最新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4" name="矩形 3"/>
          <p:cNvSpPr/>
          <p:nvPr/>
        </p:nvSpPr>
        <p:spPr>
          <a:xfrm>
            <a:off x="4572000" y="6202333"/>
            <a:ext cx="3888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spcAft>
                <a:spcPts val="600"/>
              </a:spcAft>
              <a:buClr>
                <a:srgbClr val="C5E1FE"/>
              </a:buClr>
              <a:buFont typeface="Wingdings 2" charset="2"/>
              <a:buChar char=""/>
            </a:pPr>
            <a:r>
              <a:rPr lang="en-US" altLang="zh-TW" sz="1000" dirty="0" smtClean="0">
                <a:solidFill>
                  <a:prstClr val="white"/>
                </a:solidFill>
              </a:rPr>
              <a:t>【</a:t>
            </a:r>
            <a:r>
              <a:rPr lang="zh-TW" altLang="en-US" sz="1000" dirty="0">
                <a:solidFill>
                  <a:prstClr val="white"/>
                </a:solidFill>
              </a:rPr>
              <a:t>黃菁菁╱中時電子報 </a:t>
            </a:r>
            <a:r>
              <a:rPr lang="en-US" altLang="zh-TW" sz="1000" dirty="0">
                <a:solidFill>
                  <a:prstClr val="white"/>
                </a:solidFill>
              </a:rPr>
              <a:t>– 2015</a:t>
            </a:r>
            <a:r>
              <a:rPr lang="zh-TW" altLang="en-US" sz="1000" dirty="0">
                <a:solidFill>
                  <a:prstClr val="white"/>
                </a:solidFill>
              </a:rPr>
              <a:t>年</a:t>
            </a:r>
            <a:r>
              <a:rPr lang="en-US" altLang="zh-TW" sz="1000" dirty="0">
                <a:solidFill>
                  <a:prstClr val="white"/>
                </a:solidFill>
              </a:rPr>
              <a:t>3</a:t>
            </a:r>
            <a:r>
              <a:rPr lang="zh-TW" altLang="en-US" sz="1000" dirty="0">
                <a:solidFill>
                  <a:prstClr val="white"/>
                </a:solidFill>
              </a:rPr>
              <a:t>月</a:t>
            </a:r>
            <a:r>
              <a:rPr lang="en-US" altLang="zh-TW" sz="1000" dirty="0">
                <a:solidFill>
                  <a:prstClr val="white"/>
                </a:solidFill>
              </a:rPr>
              <a:t>18</a:t>
            </a:r>
            <a:r>
              <a:rPr lang="zh-TW" altLang="en-US" sz="1000" dirty="0">
                <a:solidFill>
                  <a:prstClr val="white"/>
                </a:solidFill>
              </a:rPr>
              <a:t>日 上</a:t>
            </a:r>
            <a:r>
              <a:rPr lang="en-US" altLang="zh-TW" sz="1000" dirty="0" smtClean="0">
                <a:solidFill>
                  <a:prstClr val="white"/>
                </a:solidFill>
              </a:rPr>
              <a:t>】</a:t>
            </a:r>
            <a:endParaRPr lang="en-US" altLang="zh-TW" sz="1000" dirty="0">
              <a:solidFill>
                <a:prstClr val="white"/>
              </a:solidFill>
            </a:endParaRPr>
          </a:p>
        </p:txBody>
      </p:sp>
      <p:pic>
        <p:nvPicPr>
          <p:cNvPr id="5" name="圖片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772816"/>
            <a:ext cx="7200800" cy="42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08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三、網路個資防護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zh-TW" b="1" dirty="0" smtClean="0"/>
              <a:t>Case </a:t>
            </a:r>
            <a:r>
              <a:rPr lang="zh-TW" altLang="en-US" b="1" dirty="0" smtClean="0"/>
              <a:t>：</a:t>
            </a:r>
            <a:r>
              <a:rPr lang="zh-TW" altLang="en-US" b="1" dirty="0"/>
              <a:t>部落格與網路</a:t>
            </a:r>
            <a:r>
              <a:rPr lang="zh-TW" altLang="en-US" b="1" dirty="0" smtClean="0"/>
              <a:t>相簿</a:t>
            </a:r>
            <a:endParaRPr lang="en-US" altLang="zh-TW" b="1" dirty="0" smtClean="0"/>
          </a:p>
          <a:p>
            <a:pPr marL="0" indent="0" fontAlgn="base">
              <a:buNone/>
            </a:pPr>
            <a:r>
              <a:rPr lang="zh-TW" altLang="en-US" dirty="0" smtClean="0"/>
              <a:t>步落格的</a:t>
            </a:r>
            <a:r>
              <a:rPr lang="zh-TW" altLang="en-US" dirty="0"/>
              <a:t>上鎖相簿，時常成為網路駭客們的攻擊目標。</a:t>
            </a:r>
          </a:p>
          <a:p>
            <a:r>
              <a:rPr lang="en-US" altLang="zh-TW" b="1" dirty="0"/>
              <a:t>Case 2</a:t>
            </a:r>
            <a:r>
              <a:rPr lang="zh-TW" altLang="en-US" b="1" dirty="0"/>
              <a:t>：論壇網站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>在申請服務前看清楚會員規範，也是保護個人資料的基本功夫。</a:t>
            </a:r>
          </a:p>
        </p:txBody>
      </p:sp>
    </p:spTree>
    <p:extLst>
      <p:ext uri="{BB962C8B-B14F-4D97-AF65-F5344CB8AC3E}">
        <p14:creationId xmlns:p14="http://schemas.microsoft.com/office/powerpoint/2010/main" val="157097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b="1" dirty="0" smtClean="0"/>
              <a:t>律師</a:t>
            </a:r>
            <a:r>
              <a:rPr lang="zh-TW" altLang="en-US" sz="3600" b="1" dirty="0"/>
              <a:t>觀點：看清楚書面同意及契約</a:t>
            </a:r>
            <a:r>
              <a:rPr lang="zh-TW" altLang="en-US" sz="3600" b="1" dirty="0" smtClean="0"/>
              <a:t>內容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/>
            <a:r>
              <a:rPr lang="zh-TW" altLang="en-US" dirty="0" smtClean="0"/>
              <a:t>新版</a:t>
            </a:r>
            <a:r>
              <a:rPr lang="zh-TW" altLang="en-US" dirty="0"/>
              <a:t>個資法規定，不管是公務或非公務機關，在蒐集個人資料時，都必須明確告知使用方式及範圍，且需取得當事人的書面同意，但這在現今的網路世界似乎很難切實</a:t>
            </a:r>
            <a:r>
              <a:rPr lang="zh-TW" altLang="en-US" dirty="0" smtClean="0"/>
              <a:t>執行。</a:t>
            </a:r>
            <a:endParaRPr lang="en-US" altLang="zh-TW" dirty="0" smtClean="0"/>
          </a:p>
          <a:p>
            <a:pPr fontAlgn="base"/>
            <a:r>
              <a:rPr lang="zh-TW" altLang="en-US" dirty="0" smtClean="0"/>
              <a:t>而</a:t>
            </a:r>
            <a:r>
              <a:rPr lang="zh-TW" altLang="en-US" dirty="0"/>
              <a:t>實際的作法，就是在填寫會員資料時，以文字加註並附勾選框，若勾選同意，則代表你已經同意提供對方個資並加以利用，不過你依然保有要求對方更正及刪除你個資的權利，也能申請調閱個資複本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74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四、受害求償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zh-TW" b="1" dirty="0" smtClean="0"/>
              <a:t>Case </a:t>
            </a:r>
            <a:r>
              <a:rPr lang="en-US" altLang="zh-TW" b="1" dirty="0"/>
              <a:t>1</a:t>
            </a:r>
            <a:r>
              <a:rPr lang="zh-TW" altLang="en-US" b="1" dirty="0"/>
              <a:t>：</a:t>
            </a:r>
            <a:r>
              <a:rPr lang="zh-TW" altLang="en-US" b="1" dirty="0" smtClean="0"/>
              <a:t>網路購物</a:t>
            </a:r>
            <a:endParaRPr lang="en-US" altLang="zh-TW" b="1" dirty="0" smtClean="0"/>
          </a:p>
          <a:p>
            <a:pPr fontAlgn="base"/>
            <a:r>
              <a:rPr lang="en-US" altLang="zh-TW" b="1" dirty="0"/>
              <a:t>Case 2</a:t>
            </a:r>
            <a:r>
              <a:rPr lang="zh-TW" altLang="en-US" b="1" dirty="0"/>
              <a:t>：</a:t>
            </a:r>
            <a:r>
              <a:rPr lang="en-US" altLang="zh-TW" b="1" dirty="0"/>
              <a:t>ATM</a:t>
            </a:r>
            <a:r>
              <a:rPr lang="zh-TW" altLang="en-US" b="1" dirty="0"/>
              <a:t>詐騙</a:t>
            </a:r>
          </a:p>
          <a:p>
            <a:pPr fontAlgn="base"/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03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律師觀點：尋求法律方式進行求</a:t>
            </a:r>
            <a:r>
              <a:rPr lang="zh-TW" altLang="en-US" b="1" dirty="0" smtClean="0"/>
              <a:t>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葉</a:t>
            </a:r>
            <a:r>
              <a:rPr lang="zh-TW" altLang="en-US" dirty="0"/>
              <a:t>律師說明，不管是購物網站未能妥善保管個資導致外洩，或以非法手段取得個資，並據以進行詐騙或行銷者，都已經違反個資法，如果你因此而接到許多地下當舖或色情簡訊的廣告，十之八九你的個人資料已經外流了。另外還有一種情形是，應屆畢業生把剛拿到畢業紀念冊，交給認識的補習班作為電話招生之用，不管是有償或是無償，從個資「蒐集」、「利用」的角度，兩方都已經觸犯了個資法，不可不慎。</a:t>
            </a:r>
          </a:p>
          <a:p>
            <a:pPr marL="0" indent="0" fontAlgn="base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如果</a:t>
            </a:r>
            <a:r>
              <a:rPr lang="zh-TW" altLang="en-US" dirty="0"/>
              <a:t>個人真的因為個資外洩而遭受詐騙，並產生實質的損害，接下來便是要訴諸法律行動，前面所提到的網路詐騙行為，對於消費者來說，反而是最容易進行求償的項目之一，詐騙集團為了取信於人，往往會將你當次的消費資訊全都說得明明白白，甚至比你自己還清楚，不過這麼一來，也直接幫助你肯定，你的個資是究竟從哪個地方外洩出去的，抓到盜取個資的駭客之前，你可以考慮對這些購物網站先進行求償動作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14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2600" b="1" dirty="0"/>
              <a:t>用戶</a:t>
            </a:r>
            <a:r>
              <a:rPr lang="en-US" altLang="zh-TW" sz="2600" b="1" dirty="0"/>
              <a:t>5</a:t>
            </a:r>
            <a:r>
              <a:rPr lang="zh-TW" altLang="en-US" sz="2600" b="1" dirty="0"/>
              <a:t>大錯誤上網習慣　個資外洩詐騙跟著</a:t>
            </a:r>
            <a:r>
              <a:rPr lang="zh-TW" altLang="en-US" sz="2600" b="1" dirty="0" smtClean="0"/>
              <a:t>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1</a:t>
            </a:r>
            <a:r>
              <a:rPr lang="zh-TW" altLang="en-US" dirty="0"/>
              <a:t>項「下載山寨</a:t>
            </a:r>
            <a:r>
              <a:rPr lang="en-US" altLang="zh-TW" dirty="0" smtClean="0"/>
              <a:t>APP</a:t>
            </a:r>
            <a:r>
              <a:rPr lang="zh-TW" altLang="en-US" dirty="0" smtClean="0"/>
              <a:t> 」</a:t>
            </a:r>
            <a:endParaRPr lang="en-US" altLang="zh-TW" dirty="0" smtClean="0"/>
          </a:p>
          <a:p>
            <a:r>
              <a:rPr lang="zh-TW" altLang="en-US" dirty="0" smtClean="0"/>
              <a:t>第</a:t>
            </a:r>
            <a:r>
              <a:rPr lang="en-US" altLang="zh-TW" dirty="0"/>
              <a:t>2</a:t>
            </a:r>
            <a:r>
              <a:rPr lang="zh-TW" altLang="en-US" dirty="0"/>
              <a:t>項「誤入釣魚網站及金融詐騙陷阱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/>
              <a:t>第</a:t>
            </a:r>
            <a:r>
              <a:rPr lang="en-US" altLang="zh-TW" dirty="0"/>
              <a:t>3</a:t>
            </a:r>
            <a:r>
              <a:rPr lang="zh-TW" altLang="en-US" dirty="0"/>
              <a:t>項「社群隱私缺乏防護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/>
              <a:t>第</a:t>
            </a:r>
            <a:r>
              <a:rPr lang="en-US" altLang="zh-TW" dirty="0"/>
              <a:t>4</a:t>
            </a:r>
            <a:r>
              <a:rPr lang="zh-TW" altLang="en-US" dirty="0" smtClean="0"/>
              <a:t>項「</a:t>
            </a:r>
            <a:r>
              <a:rPr lang="zh-TW" altLang="en-US" dirty="0"/>
              <a:t>單一密碼走天下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zh-TW" altLang="en-US" dirty="0" smtClean="0"/>
              <a:t>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項「</a:t>
            </a:r>
            <a:r>
              <a:rPr lang="zh-TW" altLang="en-US" dirty="0"/>
              <a:t>個資網路大公開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r>
              <a:rPr lang="en-US" altLang="zh-TW" sz="1400" dirty="0">
                <a:hlinkClick r:id="rId3"/>
              </a:rPr>
              <a:t>http://www.cardu.com.tw/news/detail.php?nt_pk=5&amp;ns_pk=24303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180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需要法律諮詢嗎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本校法律服務</a:t>
            </a:r>
            <a:r>
              <a:rPr lang="zh-TW" altLang="en-US" dirty="0" smtClean="0"/>
              <a:t>中心，服務</a:t>
            </a:r>
            <a:r>
              <a:rPr lang="zh-TW" altLang="en-US" dirty="0"/>
              <a:t>時間與地點</a:t>
            </a:r>
          </a:p>
          <a:p>
            <a:pPr marL="0" indent="0">
              <a:buNone/>
            </a:pPr>
            <a:r>
              <a:rPr lang="zh-TW" altLang="en-US" sz="2000" dirty="0" smtClean="0"/>
              <a:t>    服務</a:t>
            </a:r>
            <a:r>
              <a:rPr lang="zh-TW" altLang="en-US" sz="2000" dirty="0"/>
              <a:t>時間： 每星期二及星期四中午</a:t>
            </a:r>
            <a:r>
              <a:rPr lang="en-US" altLang="zh-TW" sz="2000" dirty="0"/>
              <a:t>12:00</a:t>
            </a:r>
            <a:r>
              <a:rPr lang="zh-TW" altLang="en-US" sz="2000" dirty="0"/>
              <a:t>至下午</a:t>
            </a:r>
            <a:r>
              <a:rPr lang="en-US" altLang="zh-TW" sz="2000" dirty="0"/>
              <a:t>1</a:t>
            </a:r>
            <a:r>
              <a:rPr lang="zh-TW" altLang="en-US" sz="2000" dirty="0"/>
              <a:t>：</a:t>
            </a:r>
            <a:r>
              <a:rPr lang="en-US" altLang="zh-TW" sz="2000" dirty="0"/>
              <a:t>00 </a:t>
            </a:r>
          </a:p>
          <a:p>
            <a:pPr marL="0" indent="0">
              <a:buNone/>
            </a:pPr>
            <a:r>
              <a:rPr lang="zh-TW" altLang="en-US" sz="2000" dirty="0" smtClean="0"/>
              <a:t>    服務</a:t>
            </a:r>
            <a:r>
              <a:rPr lang="zh-TW" altLang="en-US" sz="2000" dirty="0"/>
              <a:t>地點： 南台科技大學</a:t>
            </a:r>
            <a:r>
              <a:rPr lang="en-US" altLang="zh-TW" sz="2000" dirty="0"/>
              <a:t>S</a:t>
            </a:r>
            <a:r>
              <a:rPr lang="zh-TW" altLang="en-US" sz="2000" dirty="0"/>
              <a:t>棟一樓中庭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星巴克</a:t>
            </a:r>
            <a:r>
              <a:rPr lang="zh-TW" altLang="en-US" sz="2000" dirty="0"/>
              <a:t>及</a:t>
            </a:r>
            <a:r>
              <a:rPr lang="en-US" altLang="zh-TW" sz="2000" dirty="0" smtClean="0"/>
              <a:t>7-11</a:t>
            </a:r>
            <a:r>
              <a:rPr lang="zh-TW" altLang="en-US" sz="2000" dirty="0" smtClean="0"/>
              <a:t>旁</a:t>
            </a:r>
            <a:r>
              <a:rPr lang="en-US" altLang="zh-TW" sz="2000" dirty="0" smtClean="0"/>
              <a:t>)</a:t>
            </a:r>
            <a:endParaRPr lang="en-US" altLang="zh-TW" sz="2000" dirty="0"/>
          </a:p>
          <a:p>
            <a:r>
              <a:rPr lang="zh-TW" altLang="en-US" dirty="0" smtClean="0"/>
              <a:t>財團法人</a:t>
            </a:r>
            <a:r>
              <a:rPr lang="zh-TW" altLang="en-US" dirty="0"/>
              <a:t>法律扶助基金會，在各地均有分會，亦提供法律的諮詢服務。網址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http://www.laf.org.tw/tw/index.php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478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9443" y="2132857"/>
            <a:ext cx="7117178" cy="1944216"/>
          </a:xfrm>
        </p:spPr>
        <p:txBody>
          <a:bodyPr/>
          <a:lstStyle/>
          <a:p>
            <a:pPr algn="ctr"/>
            <a:r>
              <a:rPr lang="zh-TW" altLang="en-US" sz="4800" dirty="0" smtClean="0"/>
              <a:t>資訊</a:t>
            </a:r>
            <a:r>
              <a:rPr lang="zh-TW" altLang="en-US" sz="4800" dirty="0"/>
              <a:t>倫理</a:t>
            </a:r>
          </a:p>
        </p:txBody>
      </p:sp>
    </p:spTree>
    <p:extLst>
      <p:ext uri="{BB962C8B-B14F-4D97-AF65-F5344CB8AC3E}">
        <p14:creationId xmlns:p14="http://schemas.microsoft.com/office/powerpoint/2010/main" val="4252066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何謂資訊倫理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而所謂的「資訊倫理」，也就是泛指人與資訊之間的關係，藉由倫理道德的是非善惡觀念，以建立網路行為的標準與規範，提供使用者做為取用網路資訊的依據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指的是使用網路時，網路使用者所當自我要求的標準原則，包含「使用網路的合宜性」與「與人互動的禮節」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980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資訊倫理的基本概念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倫理</a:t>
            </a:r>
            <a:r>
              <a:rPr lang="en-US" altLang="zh-TW" dirty="0"/>
              <a:t>(Ethics) </a:t>
            </a:r>
            <a:r>
              <a:rPr lang="zh-TW" altLang="en-US" dirty="0" smtClean="0"/>
              <a:t>： 是</a:t>
            </a:r>
            <a:r>
              <a:rPr lang="zh-TW" altLang="en-US" dirty="0"/>
              <a:t>個人行為表現中用來引導是與非的道德標準，以身 為一個不違反道德行為的人，可做為他們行為選擇的 指引</a:t>
            </a:r>
            <a:r>
              <a:rPr lang="en-US" altLang="zh-TW" dirty="0"/>
              <a:t>(Laudon &amp; Laudon, 2010) </a:t>
            </a:r>
            <a:r>
              <a:rPr lang="zh-TW" altLang="en-US" dirty="0"/>
              <a:t>。  是指一個社會的規範系統，社會以此準則來判斷個人 動機或行為的「是非」與「善惡」 </a:t>
            </a:r>
            <a:r>
              <a:rPr lang="en-US" altLang="zh-TW" dirty="0"/>
              <a:t>(</a:t>
            </a:r>
            <a:r>
              <a:rPr lang="zh-TW" altLang="en-US" dirty="0"/>
              <a:t>林東清，</a:t>
            </a:r>
            <a:r>
              <a:rPr lang="en-US" altLang="zh-TW" dirty="0"/>
              <a:t>2009)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07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判斷倫理的準則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黃金</a:t>
            </a:r>
            <a:r>
              <a:rPr lang="zh-TW" altLang="en-US" dirty="0"/>
              <a:t>法則：「己所不欲，勿施於人」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Immanuel </a:t>
            </a:r>
            <a:r>
              <a:rPr lang="en-US" altLang="zh-TW" dirty="0"/>
              <a:t>Kant</a:t>
            </a:r>
            <a:r>
              <a:rPr lang="zh-TW" altLang="en-US" dirty="0"/>
              <a:t>的普遍性理論： 「如果每一個人都 認為這麼做是不對的，那麼無論何種理由，任何人都 不能採取這種行動」。亦即要問「如果大家都一起做 這個行為，則整個組織與社會能繼續存活下去嗎？」 </a:t>
            </a:r>
            <a:r>
              <a:rPr lang="zh-TW" altLang="en-US" dirty="0" smtClean="0"/>
              <a:t>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/>
              <a:t>Descartes</a:t>
            </a:r>
            <a:r>
              <a:rPr lang="zh-TW" altLang="en-US" dirty="0"/>
              <a:t>的改變原則：如果一個行為不能讓它不斷</a:t>
            </a:r>
            <a:r>
              <a:rPr lang="zh-TW" altLang="en-US" dirty="0" smtClean="0"/>
              <a:t>的重複</a:t>
            </a:r>
            <a:r>
              <a:rPr lang="zh-TW" altLang="en-US" dirty="0"/>
              <a:t>發生（會產生嚴重傷害），則根本上「一次」</a:t>
            </a:r>
            <a:r>
              <a:rPr lang="zh-TW" altLang="en-US" dirty="0" smtClean="0"/>
              <a:t>也不</a:t>
            </a:r>
            <a:r>
              <a:rPr lang="zh-TW" altLang="en-US" dirty="0"/>
              <a:t>應該讓它發生。  </a:t>
            </a:r>
            <a:endParaRPr lang="en-US" altLang="zh-TW" dirty="0" smtClean="0"/>
          </a:p>
          <a:p>
            <a:r>
              <a:rPr lang="zh-TW" altLang="en-US" dirty="0" smtClean="0"/>
              <a:t>天下</a:t>
            </a:r>
            <a:r>
              <a:rPr lang="zh-TW" altLang="en-US" dirty="0"/>
              <a:t>沒有白吃午餐原則：是指「所有有形或無形的物 件，除非有經特別的宣告，否則都是由某些人所擁有 的」 ，亦即「如果你無緣無故，無償的取得有價值的 東西，那就可能有倫理上的問題。」</a:t>
            </a:r>
          </a:p>
        </p:txBody>
      </p:sp>
    </p:spTree>
    <p:extLst>
      <p:ext uri="{BB962C8B-B14F-4D97-AF65-F5344CB8AC3E}">
        <p14:creationId xmlns:p14="http://schemas.microsoft.com/office/powerpoint/2010/main" val="38985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手機上網，安全問題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799"/>
            <a:ext cx="8056838" cy="49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8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資訊專業倫理守則的基本概念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</a:t>
            </a:r>
            <a:endParaRPr lang="en-US" altLang="zh-TW" dirty="0" smtClean="0"/>
          </a:p>
          <a:p>
            <a:r>
              <a:rPr lang="zh-TW" altLang="en-US" sz="3200" dirty="0" smtClean="0"/>
              <a:t>對社會的義務  </a:t>
            </a:r>
            <a:endParaRPr lang="en-US" altLang="zh-TW" sz="3200" dirty="0" smtClean="0"/>
          </a:p>
          <a:p>
            <a:r>
              <a:rPr lang="zh-TW" altLang="en-US" sz="3200" dirty="0" smtClean="0"/>
              <a:t>對</a:t>
            </a:r>
            <a:r>
              <a:rPr lang="zh-TW" altLang="en-US" sz="3200" dirty="0"/>
              <a:t>雇主的義務  </a:t>
            </a:r>
            <a:endParaRPr lang="en-US" altLang="zh-TW" sz="3200" dirty="0" smtClean="0"/>
          </a:p>
          <a:p>
            <a:r>
              <a:rPr lang="zh-TW" altLang="en-US" sz="3200" dirty="0" smtClean="0"/>
              <a:t>對</a:t>
            </a:r>
            <a:r>
              <a:rPr lang="zh-TW" altLang="en-US" sz="3200" dirty="0"/>
              <a:t>客戶的義務  </a:t>
            </a:r>
            <a:endParaRPr lang="en-US" altLang="zh-TW" sz="3200" dirty="0" smtClean="0"/>
          </a:p>
          <a:p>
            <a:r>
              <a:rPr lang="zh-TW" altLang="en-US" sz="3200" dirty="0" smtClean="0"/>
              <a:t>對</a:t>
            </a:r>
            <a:r>
              <a:rPr lang="zh-TW" altLang="en-US" sz="3200" dirty="0"/>
              <a:t>同僚的義務</a:t>
            </a:r>
          </a:p>
        </p:txBody>
      </p:sp>
    </p:spTree>
    <p:extLst>
      <p:ext uri="{BB962C8B-B14F-4D97-AF65-F5344CB8AC3E}">
        <p14:creationId xmlns:p14="http://schemas.microsoft.com/office/powerpoint/2010/main" val="3086701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資訊倫理議題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/>
              <a:t>Mason</a:t>
            </a:r>
            <a:r>
              <a:rPr lang="zh-TW" altLang="en-US" dirty="0"/>
              <a:t>的</a:t>
            </a:r>
            <a:r>
              <a:rPr lang="en-US" altLang="zh-TW" dirty="0"/>
              <a:t>PAPA</a:t>
            </a:r>
            <a:r>
              <a:rPr lang="zh-TW" altLang="en-US" dirty="0"/>
              <a:t>模式  </a:t>
            </a:r>
            <a:endParaRPr lang="en-US" altLang="zh-TW" dirty="0" smtClean="0"/>
          </a:p>
          <a:p>
            <a:r>
              <a:rPr lang="zh-TW" altLang="en-US" dirty="0" smtClean="0"/>
              <a:t>隱私權</a:t>
            </a:r>
            <a:r>
              <a:rPr lang="en-US" altLang="zh-TW" dirty="0"/>
              <a:t>(Privacy)</a:t>
            </a:r>
            <a:r>
              <a:rPr lang="zh-TW" altLang="en-US" dirty="0"/>
              <a:t>：即個人有權不受他人或組織的窺視與干擾的權利  </a:t>
            </a:r>
            <a:endParaRPr lang="en-US" altLang="zh-TW" dirty="0" smtClean="0"/>
          </a:p>
          <a:p>
            <a:r>
              <a:rPr lang="zh-TW" altLang="en-US" dirty="0" smtClean="0"/>
              <a:t>資訊</a:t>
            </a:r>
            <a:r>
              <a:rPr lang="zh-TW" altLang="en-US" dirty="0"/>
              <a:t>的正確性</a:t>
            </a:r>
            <a:r>
              <a:rPr lang="en-US" altLang="zh-TW" dirty="0"/>
              <a:t>(Accuracy)</a:t>
            </a:r>
            <a:r>
              <a:rPr lang="zh-TW" altLang="en-US" dirty="0"/>
              <a:t>：主要在於討論資訊的精確性應該由誰</a:t>
            </a:r>
            <a:r>
              <a:rPr lang="zh-TW" altLang="en-US" dirty="0" smtClean="0"/>
              <a:t>來負責。 </a:t>
            </a:r>
            <a:endParaRPr lang="en-US" altLang="zh-TW" dirty="0" smtClean="0"/>
          </a:p>
          <a:p>
            <a:r>
              <a:rPr lang="zh-TW" altLang="en-US" dirty="0" smtClean="0"/>
              <a:t>財產權</a:t>
            </a:r>
            <a:r>
              <a:rPr lang="en-US" altLang="zh-TW" dirty="0"/>
              <a:t>(Property)</a:t>
            </a:r>
            <a:r>
              <a:rPr lang="zh-TW" altLang="en-US" dirty="0"/>
              <a:t>：即擁有資訊資源者對於該資源具有持有、</a:t>
            </a:r>
            <a:r>
              <a:rPr lang="zh-TW" altLang="en-US" dirty="0" smtClean="0"/>
              <a:t>處置及</a:t>
            </a:r>
            <a:r>
              <a:rPr lang="zh-TW" altLang="en-US" dirty="0"/>
              <a:t>利用的</a:t>
            </a:r>
            <a:r>
              <a:rPr lang="zh-TW" altLang="en-US" dirty="0" smtClean="0"/>
              <a:t>權力，包括</a:t>
            </a:r>
            <a:r>
              <a:rPr lang="zh-TW" altLang="en-US" dirty="0"/>
              <a:t>商業機密、著作權與專利權。  </a:t>
            </a:r>
            <a:endParaRPr lang="en-US" altLang="zh-TW" dirty="0" smtClean="0"/>
          </a:p>
          <a:p>
            <a:r>
              <a:rPr lang="zh-TW" altLang="en-US" dirty="0" smtClean="0"/>
              <a:t>資訊</a:t>
            </a:r>
            <a:r>
              <a:rPr lang="zh-TW" altLang="en-US" dirty="0"/>
              <a:t>存取權</a:t>
            </a:r>
            <a:r>
              <a:rPr lang="en-US" altLang="zh-TW" dirty="0"/>
              <a:t>(Access)</a:t>
            </a:r>
            <a:r>
              <a:rPr lang="zh-TW" altLang="en-US" dirty="0"/>
              <a:t>：是個人應擁有對其基本資料的存取、檢視、 改正錯誤及被告知資料如何被搜尋被使用的</a:t>
            </a:r>
            <a:r>
              <a:rPr lang="zh-TW" altLang="en-US" dirty="0" smtClean="0"/>
              <a:t>權利。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78288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結論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建立安全的資訊社會，需要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建立一套完善的資訊安全防禦體系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建立資訊倫理教育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資訊法律制度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05785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小組作業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資訊科技可以造福人類，也會帶來許多對與錯的資訊訊倫理問題。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請舉例說明資訊科技對人類帶來的好處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請舉例說明資訊科技所帶來的壞處，如果你是壞人，要如何運用資訊科技做壞事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同時，請試著說明，如果遇到這樣的事，該如何解決及防範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88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altLang="zh-TW" b="1" dirty="0" smtClean="0">
                <a:hlinkClick r:id="rId2"/>
              </a:rPr>
              <a:t>http://www.techbang.com/posts/10878-law-of-personal-data-protection-of-the-interests-of-you-and-me-on-several-networks-of-common-funding-legal-issues-pchome-201-science-and-technology?page=2</a:t>
            </a:r>
            <a:endParaRPr lang="en-US" altLang="zh-TW" b="1" dirty="0" smtClean="0"/>
          </a:p>
          <a:p>
            <a:pPr fontAlgn="base"/>
            <a:r>
              <a:rPr lang="en-US" altLang="zh-TW" dirty="0" smtClean="0">
                <a:hlinkClick r:id="rId3"/>
              </a:rPr>
              <a:t>https://www.google.com.tw/webhp?sourceid=chrome-instant&amp;ion=1&amp;espv=2&amp;ie=UTF-8#q=%E8%A1%8C%E5%8B%95%E8%BC%89%E5%85%B7%E8%88%87%E8%B3%87%E8%A8%8A%E5%AE%89%E5%85%A8</a:t>
            </a:r>
            <a:endParaRPr lang="en-US" altLang="zh-TW" dirty="0" smtClean="0"/>
          </a:p>
          <a:p>
            <a:pPr fontAlgn="base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15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hlinkClick r:id="rId3"/>
              </a:rPr>
              <a:t>詐騙</a:t>
            </a:r>
            <a:r>
              <a:rPr lang="zh-TW" altLang="en-US" dirty="0">
                <a:hlinkClick r:id="rId3"/>
              </a:rPr>
              <a:t>簡訊 五月份詐騙得逞近</a:t>
            </a:r>
            <a:r>
              <a:rPr lang="en-US" altLang="zh-TW" dirty="0">
                <a:hlinkClick r:id="rId3"/>
              </a:rPr>
              <a:t>89</a:t>
            </a:r>
            <a:r>
              <a:rPr lang="zh-TW" altLang="en-US" dirty="0">
                <a:hlinkClick r:id="rId3"/>
              </a:rPr>
              <a:t>萬次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http://</a:t>
            </a:r>
            <a:r>
              <a:rPr lang="en-US" altLang="zh-TW" dirty="0">
                <a:hlinkClick r:id="rId3"/>
              </a:rPr>
              <a:t>blog.trendmicro.com.tw/?</a:t>
            </a:r>
            <a:r>
              <a:rPr lang="en-US" altLang="zh-TW" dirty="0" smtClean="0">
                <a:hlinkClick r:id="rId3"/>
              </a:rPr>
              <a:t>p=6279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986" y="2204864"/>
            <a:ext cx="5664629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2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詐騙簡訊範例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844825"/>
            <a:ext cx="6912768" cy="1800200"/>
          </a:xfrm>
        </p:spPr>
        <p:txBody>
          <a:bodyPr>
            <a:normAutofit/>
          </a:bodyPr>
          <a:lstStyle/>
          <a:p>
            <a:pPr fontAlgn="base"/>
            <a:r>
              <a:rPr lang="zh-TW" altLang="en-US" i="1" dirty="0"/>
              <a:t>“ </a:t>
            </a:r>
            <a:r>
              <a:rPr lang="en-US" altLang="zh-TW" i="1" dirty="0"/>
              <a:t>FB</a:t>
            </a:r>
            <a:r>
              <a:rPr lang="zh-TW" altLang="en-US" i="1" dirty="0"/>
              <a:t>免費送貼圖</a:t>
            </a:r>
            <a:r>
              <a:rPr lang="en-US" altLang="zh-TW" i="1" dirty="0"/>
              <a:t>,</a:t>
            </a:r>
            <a:r>
              <a:rPr lang="zh-TW" altLang="en-US" i="1" dirty="0"/>
              <a:t>把此消息轉發十五個 </a:t>
            </a:r>
            <a:r>
              <a:rPr lang="en-US" altLang="zh-TW" i="1" dirty="0"/>
              <a:t>LINE </a:t>
            </a:r>
            <a:r>
              <a:rPr lang="zh-TW" altLang="en-US" i="1" dirty="0"/>
              <a:t>好友</a:t>
            </a:r>
            <a:r>
              <a:rPr lang="en-US" altLang="zh-TW" i="1" dirty="0"/>
              <a:t>,</a:t>
            </a:r>
            <a:r>
              <a:rPr lang="zh-TW" altLang="en-US" i="1" dirty="0"/>
              <a:t>可以免費領取價值一百的貼圖表情</a:t>
            </a:r>
            <a:r>
              <a:rPr lang="en-US" altLang="zh-TW" i="1" dirty="0"/>
              <a:t>,</a:t>
            </a:r>
            <a:r>
              <a:rPr lang="zh-TW" altLang="en-US" i="1" dirty="0"/>
              <a:t>加油吧</a:t>
            </a:r>
            <a:r>
              <a:rPr lang="en-US" altLang="zh-TW" i="1" dirty="0"/>
              <a:t>,</a:t>
            </a:r>
            <a:r>
              <a:rPr lang="zh-TW" altLang="en-US" i="1" dirty="0"/>
              <a:t>領取地址</a:t>
            </a:r>
            <a:r>
              <a:rPr lang="en-US" altLang="zh-TW" i="1" dirty="0"/>
              <a:t>(</a:t>
            </a:r>
            <a:r>
              <a:rPr lang="zh-TW" altLang="en-US" i="1" dirty="0"/>
              <a:t>網址</a:t>
            </a:r>
            <a:r>
              <a:rPr lang="en-US" altLang="zh-TW" i="1" dirty="0" smtClean="0"/>
              <a:t>)…”</a:t>
            </a:r>
            <a:endParaRPr lang="zh-TW" altLang="en-US" dirty="0"/>
          </a:p>
        </p:txBody>
      </p:sp>
      <p:pic>
        <p:nvPicPr>
          <p:cNvPr id="4" name="Picture 2" descr="LINE貼圖詐騙 超萌少女smile brus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27" y="3501008"/>
            <a:ext cx="2806104" cy="31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1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最新手機</a:t>
            </a:r>
            <a:r>
              <a:rPr lang="en-US" altLang="zh-TW" dirty="0"/>
              <a:t>/LINE</a:t>
            </a:r>
            <a:r>
              <a:rPr lang="zh-TW" altLang="en-US" dirty="0"/>
              <a:t>詐騙簡訊一覽表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buFont typeface="+mj-lt"/>
              <a:buAutoNum type="arabicPeriod"/>
            </a:pPr>
            <a:r>
              <a:rPr lang="zh-TW" altLang="en-US" sz="1800" b="1" dirty="0">
                <a:solidFill>
                  <a:schemeClr val="tx2"/>
                </a:solidFill>
                <a:latin typeface="Georgia"/>
              </a:rPr>
              <a:t>「</a:t>
            </a:r>
            <a:r>
              <a:rPr lang="en-US" altLang="zh-TW" sz="1800" b="1" dirty="0">
                <a:solidFill>
                  <a:schemeClr val="tx2"/>
                </a:solidFill>
                <a:latin typeface="Georgia"/>
              </a:rPr>
              <a:t>fb </a:t>
            </a:r>
            <a:r>
              <a:rPr lang="zh-TW" altLang="en-US" sz="1800" b="1" dirty="0">
                <a:solidFill>
                  <a:schemeClr val="tx2"/>
                </a:solidFill>
                <a:latin typeface="Georgia"/>
              </a:rPr>
              <a:t>免費送貼圖</a:t>
            </a:r>
            <a:r>
              <a:rPr lang="en-US" altLang="zh-TW" sz="1800" b="1" dirty="0">
                <a:solidFill>
                  <a:schemeClr val="tx2"/>
                </a:solidFill>
                <a:latin typeface="Georgia"/>
              </a:rPr>
              <a:t>,</a:t>
            </a:r>
            <a:r>
              <a:rPr lang="zh-TW" altLang="en-US" sz="1800" b="1" dirty="0">
                <a:solidFill>
                  <a:schemeClr val="tx2"/>
                </a:solidFill>
                <a:latin typeface="Georgia"/>
              </a:rPr>
              <a:t>把此消息轉發十五個 </a:t>
            </a:r>
            <a:r>
              <a:rPr lang="en-US" altLang="zh-TW" sz="1800" b="1" dirty="0">
                <a:solidFill>
                  <a:schemeClr val="tx2"/>
                </a:solidFill>
                <a:latin typeface="Georgia"/>
              </a:rPr>
              <a:t>LIE </a:t>
            </a:r>
            <a:r>
              <a:rPr lang="zh-TW" altLang="en-US" sz="1800" b="1" dirty="0">
                <a:solidFill>
                  <a:schemeClr val="tx2"/>
                </a:solidFill>
                <a:latin typeface="Georgia"/>
              </a:rPr>
              <a:t>好友</a:t>
            </a:r>
            <a:r>
              <a:rPr lang="en-US" altLang="zh-TW" sz="1800" b="1" dirty="0">
                <a:solidFill>
                  <a:schemeClr val="tx2"/>
                </a:solidFill>
                <a:latin typeface="Georgia"/>
              </a:rPr>
              <a:t>,</a:t>
            </a:r>
            <a:r>
              <a:rPr lang="zh-TW" altLang="en-US" sz="1800" b="1" dirty="0">
                <a:solidFill>
                  <a:schemeClr val="tx2"/>
                </a:solidFill>
                <a:latin typeface="Georgia"/>
              </a:rPr>
              <a:t>可以免費領取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價值一百的貼圖表情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,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加油吧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,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領取地址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…”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」</a:t>
            </a:r>
          </a:p>
          <a:p>
            <a:pPr fontAlgn="base">
              <a:buFont typeface="+mj-lt"/>
              <a:buAutoNum type="arabicPeriod"/>
            </a:pP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【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新北市政府警察局通知單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】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您涉嫌的案件處理結果通知單</a:t>
            </a:r>
          </a:p>
          <a:p>
            <a:pPr fontAlgn="base"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「○○○女士您有交通罰單逾期未繳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…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」</a:t>
            </a:r>
          </a:p>
          <a:p>
            <a:pPr fontAlgn="base"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你的民事賠償訴訟通知單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【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台北地院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】</a:t>
            </a:r>
          </a:p>
          <a:p>
            <a:pPr fontAlgn="base"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「○○○女士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,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您的電信本月應繳費賬單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,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查詢電子帳單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…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」</a:t>
            </a:r>
          </a:p>
          <a:p>
            <a:pPr fontAlgn="base"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「○○○先生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,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你的露天商品已經送達門市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…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」</a:t>
            </a:r>
          </a:p>
          <a:p>
            <a:pPr fontAlgn="base"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「尊敬的客戶您好，您的手機正在申請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6800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元的網絡支付，如非本人操作請加載電子憑證確認取消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…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」</a:t>
            </a:r>
          </a:p>
          <a:p>
            <a:pPr fontAlgn="base">
              <a:buFont typeface="+mj-lt"/>
              <a:buAutoNum type="arabicPeriod"/>
            </a:pP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「您正在申請網上支付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103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年○月電費共計</a:t>
            </a:r>
            <a:r>
              <a:rPr lang="en-US" altLang="zh-TW" sz="1800" b="1" dirty="0">
                <a:solidFill>
                  <a:schemeClr val="accent4"/>
                </a:solidFill>
                <a:latin typeface="Georgia"/>
              </a:rPr>
              <a:t>480</a:t>
            </a:r>
            <a:r>
              <a:rPr lang="zh-TW" altLang="en-US" sz="1800" b="1" dirty="0">
                <a:solidFill>
                  <a:schemeClr val="accent4"/>
                </a:solidFill>
                <a:latin typeface="Georgia"/>
              </a:rPr>
              <a:t>元，若非本人操作，請查看電子憑證進行取消</a:t>
            </a:r>
            <a:r>
              <a:rPr lang="zh-TW" altLang="en-US" sz="1800" b="1" dirty="0" smtClean="0">
                <a:solidFill>
                  <a:schemeClr val="accent4"/>
                </a:solidFill>
                <a:latin typeface="Georgia"/>
              </a:rPr>
              <a:t>」</a:t>
            </a:r>
          </a:p>
          <a:p>
            <a:pPr fontAlgn="base">
              <a:buFont typeface="+mj-lt"/>
              <a:buAutoNum type="arabicPeriod"/>
            </a:pPr>
            <a:r>
              <a:rPr lang="zh-TW" altLang="en-US" sz="1800" b="1" dirty="0" smtClean="0">
                <a:solidFill>
                  <a:schemeClr val="accent4"/>
                </a:solidFill>
                <a:latin typeface="Georgia"/>
              </a:rPr>
              <a:t>「</a:t>
            </a:r>
            <a:r>
              <a:rPr lang="en-US" altLang="zh-TW" sz="1800" b="1" dirty="0" smtClean="0">
                <a:solidFill>
                  <a:schemeClr val="accent4"/>
                </a:solidFill>
                <a:latin typeface="Georgia"/>
              </a:rPr>
              <a:t>0809……</a:t>
            </a:r>
            <a:r>
              <a:rPr lang="zh-TW" altLang="en-US" sz="1800" b="1" dirty="0" smtClean="0">
                <a:solidFill>
                  <a:schemeClr val="accent4"/>
                </a:solidFill>
                <a:latin typeface="Georgia"/>
              </a:rPr>
              <a:t>，用手機打給我一下，新辦的</a:t>
            </a:r>
            <a:r>
              <a:rPr lang="en-US" altLang="zh-TW" sz="1800" b="1" dirty="0" smtClean="0">
                <a:solidFill>
                  <a:schemeClr val="accent4"/>
                </a:solidFill>
                <a:latin typeface="Georgia"/>
              </a:rPr>
              <a:t>,</a:t>
            </a:r>
            <a:r>
              <a:rPr lang="zh-TW" altLang="en-US" sz="1800" b="1" dirty="0" smtClean="0">
                <a:solidFill>
                  <a:schemeClr val="accent4"/>
                </a:solidFill>
                <a:latin typeface="Georgia"/>
              </a:rPr>
              <a:t>幫忙測試一下」</a:t>
            </a:r>
            <a:endParaRPr lang="en-US" altLang="zh-TW" sz="1800" b="1" dirty="0" smtClean="0">
              <a:solidFill>
                <a:schemeClr val="accent4"/>
              </a:solidFill>
              <a:latin typeface="Georgia"/>
            </a:endParaRPr>
          </a:p>
          <a:p>
            <a:pPr marL="0" indent="0" fontAlgn="base">
              <a:buNone/>
            </a:pPr>
            <a:r>
              <a:rPr lang="zh-TW" altLang="en-US" sz="1800" b="1" dirty="0" smtClean="0">
                <a:solidFill>
                  <a:schemeClr val="tx2"/>
                </a:solidFill>
                <a:latin typeface="Georgia"/>
                <a:hlinkClick r:id="rId2"/>
              </a:rPr>
              <a:t>資料來源</a:t>
            </a:r>
            <a:r>
              <a:rPr lang="en-US" altLang="zh-TW" sz="1800" b="1" dirty="0" smtClean="0">
                <a:solidFill>
                  <a:schemeClr val="tx2"/>
                </a:solidFill>
                <a:latin typeface="Georgia"/>
                <a:hlinkClick r:id="rId2"/>
              </a:rPr>
              <a:t>:http</a:t>
            </a:r>
            <a:r>
              <a:rPr lang="en-US" altLang="zh-TW" sz="1800" b="1" dirty="0">
                <a:solidFill>
                  <a:schemeClr val="tx2"/>
                </a:solidFill>
                <a:latin typeface="Georgia"/>
                <a:hlinkClick r:id="rId2"/>
              </a:rPr>
              <a:t>://blog.trendmicro.com.tw/?p=6279</a:t>
            </a:r>
            <a:endParaRPr lang="zh-TW" altLang="en-US" sz="1800" b="1" i="0" dirty="0">
              <a:solidFill>
                <a:schemeClr val="tx2"/>
              </a:solidFill>
              <a:effectLst/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282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QR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木馬病毒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8" y="1340768"/>
            <a:ext cx="7649677" cy="55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詐騙對話</a:t>
            </a:r>
            <a:r>
              <a:rPr lang="en-US" altLang="zh-TW" dirty="0" smtClean="0"/>
              <a:t>(</a:t>
            </a:r>
            <a:r>
              <a:rPr lang="zh-TW" altLang="en-US" dirty="0" smtClean="0"/>
              <a:t>網路流傳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>
                <a:hlinkClick r:id="rId2"/>
              </a:rPr>
              <a:t>阿殘與詐騙集團對話</a:t>
            </a:r>
            <a:r>
              <a:rPr lang="en-US" altLang="zh-TW" dirty="0">
                <a:hlinkClick r:id="rId2"/>
              </a:rPr>
              <a:t>1</a:t>
            </a:r>
            <a:endParaRPr lang="en-US" altLang="zh-TW" dirty="0"/>
          </a:p>
          <a:p>
            <a:r>
              <a:rPr lang="en-US" altLang="zh-TW" dirty="0" smtClean="0"/>
              <a:t>2.</a:t>
            </a:r>
            <a:r>
              <a:rPr lang="zh-TW" altLang="en-US" dirty="0">
                <a:hlinkClick r:id="rId3"/>
              </a:rPr>
              <a:t>超爆嚇詐騙集團</a:t>
            </a:r>
            <a:r>
              <a:rPr lang="en-US" altLang="zh-TW" dirty="0">
                <a:hlinkClick r:id="rId3"/>
              </a:rPr>
              <a:t>!!</a:t>
            </a:r>
            <a:r>
              <a:rPr lang="zh-TW" altLang="en-US" dirty="0">
                <a:hlinkClick r:id="rId3"/>
              </a:rPr>
              <a:t>好笑唷</a:t>
            </a:r>
            <a:r>
              <a:rPr lang="en-US" altLang="zh-TW" dirty="0">
                <a:hlinkClick r:id="rId3"/>
              </a:rPr>
              <a:t>!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87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2610</TotalTime>
  <Words>4002</Words>
  <Application>Microsoft Office PowerPoint</Application>
  <PresentationFormat>如螢幕大小 (4:3)</PresentationFormat>
  <Paragraphs>217</Paragraphs>
  <Slides>44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Winter</vt:lpstr>
      <vt:lpstr>資訊科技與生活 資訊安全(二)</vt:lpstr>
      <vt:lpstr>課程大綱</vt:lpstr>
      <vt:lpstr>個資恐外洩 用戶快更新</vt:lpstr>
      <vt:lpstr>手機上網，安全問題</vt:lpstr>
      <vt:lpstr>詐騙簡訊 五月份詐騙得逞近89萬次</vt:lpstr>
      <vt:lpstr>詐騙簡訊範例</vt:lpstr>
      <vt:lpstr>最新手機/LINE詐騙簡訊一覽表:</vt:lpstr>
      <vt:lpstr>QR Code木馬病毒</vt:lpstr>
      <vt:lpstr>詐騙對話(網路流傳)</vt:lpstr>
      <vt:lpstr>惡意App攻擊 有集團化現象 </vt:lpstr>
      <vt:lpstr>PowerPoint 簡報</vt:lpstr>
      <vt:lpstr>5大徵兆 你的手機被駭了!</vt:lpstr>
      <vt:lpstr>自保手機安全五撇步報你知 </vt:lpstr>
      <vt:lpstr>不給多餘的權限</vt:lpstr>
      <vt:lpstr>Adnroid 安全檢測網</vt:lpstr>
      <vt:lpstr>Adnroid 安全檢測網</vt:lpstr>
      <vt:lpstr>PowerPoint 簡報</vt:lpstr>
      <vt:lpstr>個人資料保護法 簡介</vt:lpstr>
      <vt:lpstr>何謂個資?</vt:lpstr>
      <vt:lpstr>處理個資的行為有哪些</vt:lpstr>
      <vt:lpstr>個資行為模式與規範</vt:lpstr>
      <vt:lpstr>日常生活中的個資問題</vt:lpstr>
      <vt:lpstr>隨手拍照PO上網，請問是否違法?</vt:lpstr>
      <vt:lpstr>一、人肉搜索</vt:lpstr>
      <vt:lpstr>PowerPoint 簡報</vt:lpstr>
      <vt:lpstr>葉律師觀點：重點應是有無濫用</vt:lpstr>
      <vt:lpstr>二、生活影像記錄</vt:lpstr>
      <vt:lpstr>葉律師觀點：法理不外乎人情</vt:lpstr>
      <vt:lpstr>問題:</vt:lpstr>
      <vt:lpstr>三、網路個資防護</vt:lpstr>
      <vt:lpstr>律師觀點：看清楚書面同意及契約內容</vt:lpstr>
      <vt:lpstr>四、受害求償</vt:lpstr>
      <vt:lpstr>律師觀點：尋求法律方式進行求償</vt:lpstr>
      <vt:lpstr>用戶5大錯誤上網習慣　個資外洩詐騙跟著來</vt:lpstr>
      <vt:lpstr>需要法律諮詢嗎?</vt:lpstr>
      <vt:lpstr>資訊倫理</vt:lpstr>
      <vt:lpstr>何謂資訊倫理?</vt:lpstr>
      <vt:lpstr>資訊倫理的基本概念</vt:lpstr>
      <vt:lpstr>判斷倫理的準則</vt:lpstr>
      <vt:lpstr>資訊專業倫理守則的基本概念 </vt:lpstr>
      <vt:lpstr>資訊倫理議題</vt:lpstr>
      <vt:lpstr>結論</vt:lpstr>
      <vt:lpstr>小組作業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STUST</dc:creator>
  <cp:lastModifiedBy>STUST</cp:lastModifiedBy>
  <cp:revision>75</cp:revision>
  <dcterms:created xsi:type="dcterms:W3CDTF">2015-03-09T02:27:56Z</dcterms:created>
  <dcterms:modified xsi:type="dcterms:W3CDTF">2015-09-08T03:08:20Z</dcterms:modified>
</cp:coreProperties>
</file>