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7" r:id="rId2"/>
    <p:sldId id="305" r:id="rId3"/>
    <p:sldId id="306" r:id="rId4"/>
    <p:sldId id="272" r:id="rId5"/>
    <p:sldId id="273" r:id="rId6"/>
    <p:sldId id="307" r:id="rId7"/>
    <p:sldId id="316" r:id="rId8"/>
    <p:sldId id="308" r:id="rId9"/>
    <p:sldId id="312" r:id="rId10"/>
    <p:sldId id="309" r:id="rId11"/>
    <p:sldId id="310" r:id="rId12"/>
    <p:sldId id="311" r:id="rId13"/>
    <p:sldId id="278" r:id="rId14"/>
    <p:sldId id="279" r:id="rId15"/>
    <p:sldId id="280" r:id="rId16"/>
    <p:sldId id="281" r:id="rId17"/>
    <p:sldId id="323" r:id="rId18"/>
    <p:sldId id="283" r:id="rId19"/>
    <p:sldId id="284" r:id="rId20"/>
    <p:sldId id="286" r:id="rId21"/>
    <p:sldId id="287" r:id="rId22"/>
    <p:sldId id="288" r:id="rId23"/>
    <p:sldId id="289" r:id="rId24"/>
    <p:sldId id="325" r:id="rId25"/>
    <p:sldId id="319" r:id="rId26"/>
    <p:sldId id="320" r:id="rId27"/>
    <p:sldId id="292" r:id="rId28"/>
    <p:sldId id="294" r:id="rId29"/>
    <p:sldId id="317" r:id="rId30"/>
    <p:sldId id="318" r:id="rId31"/>
    <p:sldId id="324" r:id="rId32"/>
    <p:sldId id="322" r:id="rId33"/>
    <p:sldId id="299" r:id="rId34"/>
    <p:sldId id="302" r:id="rId35"/>
    <p:sldId id="303" r:id="rId36"/>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5400"/>
    <a:srgbClr val="8A9611"/>
    <a:srgbClr val="C3A87F"/>
    <a:srgbClr val="5184A4"/>
    <a:srgbClr val="DB4F03"/>
    <a:srgbClr val="006699"/>
    <a:srgbClr val="0066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淺色樣式 1 - 輔色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5758FB7-9AC5-4552-8A53-C91805E547FA}" styleName="佈景主題樣式 1 - 輔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佈景主題樣式 1 - 輔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58" autoAdjust="0"/>
    <p:restoredTop sz="99046" autoAdjust="0"/>
  </p:normalViewPr>
  <p:slideViewPr>
    <p:cSldViewPr snapToGrid="0">
      <p:cViewPr varScale="1">
        <p:scale>
          <a:sx n="104" d="100"/>
          <a:sy n="104" d="100"/>
        </p:scale>
        <p:origin x="-16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24.wmf"/><Relationship Id="rId1" Type="http://schemas.openxmlformats.org/officeDocument/2006/relationships/image" Target="../media/image23.wmf"/><Relationship Id="rId5" Type="http://schemas.openxmlformats.org/officeDocument/2006/relationships/image" Target="../media/image26.wmf"/><Relationship Id="rId4" Type="http://schemas.openxmlformats.org/officeDocument/2006/relationships/image" Target="../media/image25.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 Id="rId4" Type="http://schemas.openxmlformats.org/officeDocument/2006/relationships/image" Target="../media/image40.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 Id="rId6" Type="http://schemas.openxmlformats.org/officeDocument/2006/relationships/image" Target="../media/image49.wmf"/><Relationship Id="rId5" Type="http://schemas.openxmlformats.org/officeDocument/2006/relationships/image" Target="../media/image48.wmf"/><Relationship Id="rId4" Type="http://schemas.openxmlformats.org/officeDocument/2006/relationships/image" Target="../media/image47.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6.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5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ltLang="zh-TW"/>
          </a:p>
        </p:txBody>
      </p:sp>
      <p:sp>
        <p:nvSpPr>
          <p:cNvPr id="112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ltLang="zh-TW"/>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112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ltLang="zh-TW"/>
          </a:p>
        </p:txBody>
      </p:sp>
      <p:sp>
        <p:nvSpPr>
          <p:cNvPr id="112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0393B516-34B2-4483-9347-60F948ED2FF6}" type="slidenum">
              <a:rPr lang="en-US" altLang="zh-TW"/>
              <a:pPr>
                <a:defRPr/>
              </a:pPr>
              <a:t>‹#›</a:t>
            </a:fld>
            <a:endParaRPr lang="en-US" altLang="zh-TW"/>
          </a:p>
        </p:txBody>
      </p:sp>
    </p:spTree>
    <p:extLst>
      <p:ext uri="{BB962C8B-B14F-4D97-AF65-F5344CB8AC3E}">
        <p14:creationId xmlns:p14="http://schemas.microsoft.com/office/powerpoint/2010/main" val="6746598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F03689-B631-421B-98B7-934B228904F5}" type="slidenum">
              <a:rPr lang="en-US" altLang="zh-TW"/>
              <a:pPr/>
              <a:t>2</a:t>
            </a:fld>
            <a:endParaRPr lang="en-US" altLang="zh-TW"/>
          </a:p>
        </p:txBody>
      </p:sp>
      <p:sp>
        <p:nvSpPr>
          <p:cNvPr id="78850" name="Rectangle 2"/>
          <p:cNvSpPr>
            <a:spLocks noGrp="1" noRot="1" noChangeAspect="1" noChangeArrowheads="1" noTextEdit="1"/>
          </p:cNvSpPr>
          <p:nvPr>
            <p:ph type="sldImg"/>
          </p:nvPr>
        </p:nvSpPr>
        <p:spPr>
          <a:xfrm>
            <a:off x="1150938" y="692150"/>
            <a:ext cx="4556125" cy="3416300"/>
          </a:xfrm>
          <a:ln/>
        </p:spPr>
      </p:sp>
      <p:sp>
        <p:nvSpPr>
          <p:cNvPr id="78851" name="Rectangle 3"/>
          <p:cNvSpPr>
            <a:spLocks noGrp="1" noChangeArrowheads="1"/>
          </p:cNvSpPr>
          <p:nvPr>
            <p:ph type="body" idx="1"/>
          </p:nvPr>
        </p:nvSpPr>
        <p:spPr>
          <a:xfrm>
            <a:off x="914400" y="4343400"/>
            <a:ext cx="5029200" cy="4114800"/>
          </a:xfrm>
        </p:spPr>
        <p:txBody>
          <a:bodyPr/>
          <a:lstStyle/>
          <a:p>
            <a:endParaRPr lang="zh-TW" altLang="zh-TW"/>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AAA275-1FE9-42D2-9D33-ED20C0419CF1}" type="slidenum">
              <a:rPr lang="en-US" altLang="zh-TW"/>
              <a:pPr/>
              <a:t>30</a:t>
            </a:fld>
            <a:endParaRPr lang="en-US" altLang="zh-TW"/>
          </a:p>
        </p:txBody>
      </p:sp>
      <p:sp>
        <p:nvSpPr>
          <p:cNvPr id="115714" name="Rectangle 2"/>
          <p:cNvSpPr>
            <a:spLocks noGrp="1" noRot="1" noChangeAspect="1" noChangeArrowheads="1" noTextEdit="1"/>
          </p:cNvSpPr>
          <p:nvPr>
            <p:ph type="sldImg"/>
          </p:nvPr>
        </p:nvSpPr>
        <p:spPr>
          <a:xfrm>
            <a:off x="1150938" y="692150"/>
            <a:ext cx="4556125" cy="3416300"/>
          </a:xfrm>
          <a:ln/>
        </p:spPr>
      </p:sp>
      <p:sp>
        <p:nvSpPr>
          <p:cNvPr id="115715" name="Rectangle 3"/>
          <p:cNvSpPr>
            <a:spLocks noGrp="1" noChangeArrowheads="1"/>
          </p:cNvSpPr>
          <p:nvPr>
            <p:ph type="body" idx="1"/>
          </p:nvPr>
        </p:nvSpPr>
        <p:spPr>
          <a:xfrm>
            <a:off x="914400" y="4343400"/>
            <a:ext cx="5029200" cy="4114800"/>
          </a:xfrm>
        </p:spPr>
        <p:txBody>
          <a:bodyPr/>
          <a:lstStyle/>
          <a:p>
            <a:endParaRPr lang="zh-TW" altLang="zh-TW"/>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EC277D-20E5-4924-A1A8-939306F537A0}" type="slidenum">
              <a:rPr lang="en-US" altLang="zh-TW"/>
              <a:pPr/>
              <a:t>3</a:t>
            </a:fld>
            <a:endParaRPr lang="en-US" altLang="zh-TW"/>
          </a:p>
        </p:txBody>
      </p:sp>
      <p:sp>
        <p:nvSpPr>
          <p:cNvPr id="80898" name="Rectangle 2"/>
          <p:cNvSpPr>
            <a:spLocks noGrp="1" noRot="1" noChangeAspect="1" noChangeArrowheads="1" noTextEdit="1"/>
          </p:cNvSpPr>
          <p:nvPr>
            <p:ph type="sldImg"/>
          </p:nvPr>
        </p:nvSpPr>
        <p:spPr>
          <a:xfrm>
            <a:off x="1150938" y="692150"/>
            <a:ext cx="4556125" cy="3416300"/>
          </a:xfrm>
          <a:ln/>
        </p:spPr>
      </p:sp>
      <p:sp>
        <p:nvSpPr>
          <p:cNvPr id="80899" name="Rectangle 3"/>
          <p:cNvSpPr>
            <a:spLocks noGrp="1" noChangeArrowheads="1"/>
          </p:cNvSpPr>
          <p:nvPr>
            <p:ph type="body" idx="1"/>
          </p:nvPr>
        </p:nvSpPr>
        <p:spPr>
          <a:xfrm>
            <a:off x="914400" y="4343400"/>
            <a:ext cx="5029200" cy="4114800"/>
          </a:xfrm>
        </p:spPr>
        <p:txBody>
          <a:bodyPr/>
          <a:lstStyle/>
          <a:p>
            <a:endParaRPr lang="zh-TW" altLang="zh-TW"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58D66D-2238-4669-886F-736F2DA86A4D}" type="slidenum">
              <a:rPr lang="en-US" altLang="zh-TW"/>
              <a:pPr/>
              <a:t>8</a:t>
            </a:fld>
            <a:endParaRPr lang="en-US" altLang="zh-TW"/>
          </a:p>
        </p:txBody>
      </p:sp>
      <p:sp>
        <p:nvSpPr>
          <p:cNvPr id="179202" name="Rectangle 2"/>
          <p:cNvSpPr>
            <a:spLocks noGrp="1" noRot="1" noChangeAspect="1" noChangeArrowheads="1" noTextEdit="1"/>
          </p:cNvSpPr>
          <p:nvPr>
            <p:ph type="sldImg"/>
          </p:nvPr>
        </p:nvSpPr>
        <p:spPr>
          <a:xfrm>
            <a:off x="1150938" y="692150"/>
            <a:ext cx="4556125" cy="3416300"/>
          </a:xfrm>
          <a:ln/>
        </p:spPr>
      </p:sp>
      <p:sp>
        <p:nvSpPr>
          <p:cNvPr id="179203" name="Rectangle 3"/>
          <p:cNvSpPr>
            <a:spLocks noGrp="1" noChangeArrowheads="1"/>
          </p:cNvSpPr>
          <p:nvPr>
            <p:ph type="body" idx="1"/>
          </p:nvPr>
        </p:nvSpPr>
        <p:spPr>
          <a:xfrm>
            <a:off x="914400" y="4343400"/>
            <a:ext cx="5029200" cy="4114800"/>
          </a:xfrm>
        </p:spPr>
        <p:txBody>
          <a:bodyPr/>
          <a:lstStyle/>
          <a:p>
            <a:endParaRPr lang="zh-TW" altLang="zh-TW"/>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2CEF0F-1342-4554-8465-C70572AB729D}" type="slidenum">
              <a:rPr lang="en-US" altLang="zh-TW"/>
              <a:pPr/>
              <a:t>10</a:t>
            </a:fld>
            <a:endParaRPr lang="en-US" altLang="zh-TW"/>
          </a:p>
        </p:txBody>
      </p:sp>
      <p:sp>
        <p:nvSpPr>
          <p:cNvPr id="181250" name="Rectangle 2"/>
          <p:cNvSpPr>
            <a:spLocks noGrp="1" noRot="1" noChangeAspect="1" noChangeArrowheads="1" noTextEdit="1"/>
          </p:cNvSpPr>
          <p:nvPr>
            <p:ph type="sldImg"/>
          </p:nvPr>
        </p:nvSpPr>
        <p:spPr>
          <a:xfrm>
            <a:off x="1150938" y="692150"/>
            <a:ext cx="4556125" cy="3416300"/>
          </a:xfrm>
          <a:ln/>
        </p:spPr>
      </p:sp>
      <p:sp>
        <p:nvSpPr>
          <p:cNvPr id="181251" name="Rectangle 3"/>
          <p:cNvSpPr>
            <a:spLocks noGrp="1" noChangeArrowheads="1"/>
          </p:cNvSpPr>
          <p:nvPr>
            <p:ph type="body" idx="1"/>
          </p:nvPr>
        </p:nvSpPr>
        <p:spPr>
          <a:xfrm>
            <a:off x="914400" y="4343400"/>
            <a:ext cx="5029200" cy="4114800"/>
          </a:xfrm>
        </p:spPr>
        <p:txBody>
          <a:bodyPr/>
          <a:lstStyle/>
          <a:p>
            <a:endParaRPr lang="zh-TW" altLang="zh-TW"/>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6F8C63-2B56-41E8-BEA8-EC819D5AA203}" type="slidenum">
              <a:rPr lang="en-US" altLang="zh-TW"/>
              <a:pPr/>
              <a:t>11</a:t>
            </a:fld>
            <a:endParaRPr lang="en-US" altLang="zh-TW"/>
          </a:p>
        </p:txBody>
      </p:sp>
      <p:sp>
        <p:nvSpPr>
          <p:cNvPr id="183298" name="Rectangle 2"/>
          <p:cNvSpPr>
            <a:spLocks noGrp="1" noRot="1" noChangeAspect="1" noChangeArrowheads="1" noTextEdit="1"/>
          </p:cNvSpPr>
          <p:nvPr>
            <p:ph type="sldImg"/>
          </p:nvPr>
        </p:nvSpPr>
        <p:spPr>
          <a:xfrm>
            <a:off x="1150938" y="692150"/>
            <a:ext cx="4556125" cy="3416300"/>
          </a:xfrm>
          <a:ln/>
        </p:spPr>
      </p:sp>
      <p:sp>
        <p:nvSpPr>
          <p:cNvPr id="183299" name="Rectangle 3"/>
          <p:cNvSpPr>
            <a:spLocks noGrp="1" noChangeArrowheads="1"/>
          </p:cNvSpPr>
          <p:nvPr>
            <p:ph type="body" idx="1"/>
          </p:nvPr>
        </p:nvSpPr>
        <p:spPr>
          <a:xfrm>
            <a:off x="914400" y="4343400"/>
            <a:ext cx="5029200" cy="4114800"/>
          </a:xfrm>
        </p:spPr>
        <p:txBody>
          <a:bodyPr/>
          <a:lstStyle/>
          <a:p>
            <a:endParaRPr lang="zh-TW" altLang="zh-TW"/>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86921C-D525-40F4-98B3-E7719D30DEA1}" type="slidenum">
              <a:rPr lang="en-US" altLang="zh-TW"/>
              <a:pPr/>
              <a:t>12</a:t>
            </a:fld>
            <a:endParaRPr lang="en-US" altLang="zh-TW"/>
          </a:p>
        </p:txBody>
      </p:sp>
      <p:sp>
        <p:nvSpPr>
          <p:cNvPr id="185346" name="Rectangle 2"/>
          <p:cNvSpPr>
            <a:spLocks noGrp="1" noRot="1" noChangeAspect="1" noChangeArrowheads="1" noTextEdit="1"/>
          </p:cNvSpPr>
          <p:nvPr>
            <p:ph type="sldImg"/>
          </p:nvPr>
        </p:nvSpPr>
        <p:spPr>
          <a:xfrm>
            <a:off x="1150938" y="692150"/>
            <a:ext cx="4556125" cy="3416300"/>
          </a:xfrm>
          <a:ln/>
        </p:spPr>
      </p:sp>
      <p:sp>
        <p:nvSpPr>
          <p:cNvPr id="185347" name="Rectangle 3"/>
          <p:cNvSpPr>
            <a:spLocks noGrp="1" noChangeArrowheads="1"/>
          </p:cNvSpPr>
          <p:nvPr>
            <p:ph type="body" idx="1"/>
          </p:nvPr>
        </p:nvSpPr>
        <p:spPr>
          <a:xfrm>
            <a:off x="914400" y="4343400"/>
            <a:ext cx="5029200" cy="4114800"/>
          </a:xfrm>
        </p:spPr>
        <p:txBody>
          <a:bodyPr/>
          <a:lstStyle/>
          <a:p>
            <a:endParaRPr lang="zh-TW" altLang="zh-TW"/>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B4F4C8-6361-4C11-B565-7A2CC4FE6FCF}" type="slidenum">
              <a:rPr lang="en-US" altLang="zh-TW"/>
              <a:pPr/>
              <a:t>25</a:t>
            </a:fld>
            <a:endParaRPr lang="en-US" altLang="zh-TW"/>
          </a:p>
        </p:txBody>
      </p:sp>
      <p:sp>
        <p:nvSpPr>
          <p:cNvPr id="113666" name="Rectangle 2"/>
          <p:cNvSpPr>
            <a:spLocks noGrp="1" noRot="1" noChangeAspect="1" noChangeArrowheads="1" noTextEdit="1"/>
          </p:cNvSpPr>
          <p:nvPr>
            <p:ph type="sldImg"/>
          </p:nvPr>
        </p:nvSpPr>
        <p:spPr>
          <a:xfrm>
            <a:off x="1150938" y="692150"/>
            <a:ext cx="4556125" cy="3416300"/>
          </a:xfrm>
          <a:ln/>
        </p:spPr>
      </p:sp>
      <p:sp>
        <p:nvSpPr>
          <p:cNvPr id="113667" name="Rectangle 3"/>
          <p:cNvSpPr>
            <a:spLocks noGrp="1" noChangeArrowheads="1"/>
          </p:cNvSpPr>
          <p:nvPr>
            <p:ph type="body" idx="1"/>
          </p:nvPr>
        </p:nvSpPr>
        <p:spPr>
          <a:xfrm>
            <a:off x="914400" y="4343400"/>
            <a:ext cx="5029200" cy="4114800"/>
          </a:xfrm>
        </p:spPr>
        <p:txBody>
          <a:bodyPr/>
          <a:lstStyle/>
          <a:p>
            <a:endParaRPr lang="zh-TW" altLang="zh-TW"/>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9CF6C89A-22C0-4387-98A3-38F6AE855851}" type="slidenum">
              <a:rPr lang="en-US" altLang="zh-TW"/>
              <a:pPr/>
              <a:t>26</a:t>
            </a:fld>
            <a:endParaRPr lang="en-US" altLang="zh-TW"/>
          </a:p>
        </p:txBody>
      </p:sp>
      <p:sp>
        <p:nvSpPr>
          <p:cNvPr id="226306"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zh-TW" altLang="en-US"/>
          </a:p>
        </p:txBody>
      </p:sp>
      <p:sp>
        <p:nvSpPr>
          <p:cNvPr id="226307"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hangingPunct="0"/>
            <a:r>
              <a:rPr lang="en-US" altLang="zh-TW" sz="1000" i="1">
                <a:latin typeface="Times New Roman" pitchFamily="18" charset="0"/>
              </a:rPr>
              <a:t>66</a:t>
            </a:r>
          </a:p>
        </p:txBody>
      </p:sp>
      <p:sp>
        <p:nvSpPr>
          <p:cNvPr id="226308"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zh-TW" altLang="en-US"/>
          </a:p>
        </p:txBody>
      </p:sp>
      <p:sp>
        <p:nvSpPr>
          <p:cNvPr id="226309"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zh-TW" altLang="en-US"/>
          </a:p>
        </p:txBody>
      </p:sp>
      <p:sp>
        <p:nvSpPr>
          <p:cNvPr id="226310" name="Rectangle 6"/>
          <p:cNvSpPr>
            <a:spLocks noGrp="1" noChangeArrowheads="1"/>
          </p:cNvSpPr>
          <p:nvPr>
            <p:ph type="body" idx="1"/>
          </p:nvPr>
        </p:nvSpPr>
        <p:spPr>
          <a:xfrm>
            <a:off x="914400" y="3276600"/>
            <a:ext cx="5029200" cy="5181600"/>
          </a:xfrm>
          <a:noFill/>
          <a:ln/>
        </p:spPr>
        <p:txBody>
          <a:bodyPr lIns="90488" tIns="44450" rIns="90488" bIns="44450"/>
          <a:lstStyle/>
          <a:p>
            <a:r>
              <a:rPr lang="en-US" altLang="zh-TW"/>
              <a:t>Confidence intervals use </a:t>
            </a:r>
            <a:r>
              <a:rPr lang="en-US" altLang="zh-TW">
                <a:latin typeface="Symbol" pitchFamily="18" charset="2"/>
              </a:rPr>
              <a:t>a</a:t>
            </a:r>
            <a:r>
              <a:rPr lang="en-US" altLang="zh-TW"/>
              <a:t>/2, so divide </a:t>
            </a:r>
            <a:r>
              <a:rPr lang="en-US" altLang="zh-TW">
                <a:latin typeface="Symbol" pitchFamily="18" charset="2"/>
              </a:rPr>
              <a:t>a</a:t>
            </a:r>
            <a:r>
              <a:rPr lang="en-US" altLang="zh-TW"/>
              <a:t>!</a:t>
            </a:r>
          </a:p>
        </p:txBody>
      </p:sp>
      <p:sp>
        <p:nvSpPr>
          <p:cNvPr id="226311" name="Rectangle 7"/>
          <p:cNvSpPr>
            <a:spLocks noGrp="1" noRot="1" noChangeAspect="1" noChangeArrowheads="1" noTextEdit="1"/>
          </p:cNvSpPr>
          <p:nvPr>
            <p:ph type="sldImg"/>
          </p:nvPr>
        </p:nvSpPr>
        <p:spPr>
          <a:xfrm>
            <a:off x="1914525" y="692150"/>
            <a:ext cx="3030538" cy="2273300"/>
          </a:xfrm>
          <a:ln w="12700" cap="flat">
            <a:solidFill>
              <a:schemeClr val="tx1"/>
            </a:solid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289E33-ED9C-4B7B-9F21-A89B742D2F4C}" type="slidenum">
              <a:rPr lang="en-US" altLang="zh-TW"/>
              <a:pPr/>
              <a:t>29</a:t>
            </a:fld>
            <a:endParaRPr lang="en-US" altLang="zh-TW"/>
          </a:p>
        </p:txBody>
      </p:sp>
      <p:sp>
        <p:nvSpPr>
          <p:cNvPr id="87042" name="Rectangle 2"/>
          <p:cNvSpPr>
            <a:spLocks noGrp="1" noRot="1" noChangeAspect="1" noChangeArrowheads="1" noTextEdit="1"/>
          </p:cNvSpPr>
          <p:nvPr>
            <p:ph type="sldImg"/>
          </p:nvPr>
        </p:nvSpPr>
        <p:spPr>
          <a:xfrm>
            <a:off x="1150938" y="692150"/>
            <a:ext cx="4556125" cy="3416300"/>
          </a:xfrm>
          <a:ln/>
        </p:spPr>
      </p:sp>
      <p:sp>
        <p:nvSpPr>
          <p:cNvPr id="87043" name="Rectangle 3"/>
          <p:cNvSpPr>
            <a:spLocks noGrp="1" noChangeArrowheads="1"/>
          </p:cNvSpPr>
          <p:nvPr>
            <p:ph type="body" idx="1"/>
          </p:nvPr>
        </p:nvSpPr>
        <p:spPr>
          <a:xfrm>
            <a:off x="914400" y="4343400"/>
            <a:ext cx="5029200" cy="4114800"/>
          </a:xfrm>
        </p:spPr>
        <p:txBody>
          <a:bodyPr/>
          <a:lstStyle/>
          <a:p>
            <a:endParaRPr lang="zh-TW" altLang="zh-TW"/>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9"/>
          <p:cNvSpPr>
            <a:spLocks noGrp="1" noChangeArrowheads="1"/>
          </p:cNvSpPr>
          <p:nvPr>
            <p:ph type="dt" sz="half" idx="11"/>
          </p:nvPr>
        </p:nvSpPr>
        <p:spPr>
          <a:xfrm>
            <a:off x="0" y="6546850"/>
            <a:ext cx="5489575" cy="311150"/>
          </a:xfrm>
          <a:ln/>
        </p:spPr>
        <p:txBody>
          <a:bodyPr/>
          <a:lstStyle>
            <a:lvl1pPr>
              <a:defRPr/>
            </a:lvl1pPr>
          </a:lstStyle>
          <a:p>
            <a:pPr>
              <a:defRPr/>
            </a:pPr>
            <a:r>
              <a:rPr lang="zh-TW" altLang="en-US" smtClean="0"/>
              <a:t>統計學導論   </a:t>
            </a:r>
            <a:r>
              <a:rPr lang="en-US" altLang="zh-TW" smtClean="0"/>
              <a:t>Chapter 7   </a:t>
            </a:r>
            <a:r>
              <a:rPr lang="zh-TW" altLang="en-US" smtClean="0"/>
              <a:t>抽樣與抽樣分配</a:t>
            </a:r>
            <a:endParaRPr lang="zh-TW" altLang="en-US">
              <a:cs typeface="Arial" charset="0"/>
            </a:endParaRPr>
          </a:p>
        </p:txBody>
      </p:sp>
      <p:sp>
        <p:nvSpPr>
          <p:cNvPr id="6" name="Rectangle 10"/>
          <p:cNvSpPr>
            <a:spLocks noGrp="1" noChangeArrowheads="1"/>
          </p:cNvSpPr>
          <p:nvPr>
            <p:ph type="sldNum" sz="quarter" idx="12"/>
          </p:nvPr>
        </p:nvSpPr>
        <p:spPr>
          <a:xfrm>
            <a:off x="7010400" y="6546850"/>
            <a:ext cx="2133600" cy="311150"/>
          </a:xfrm>
          <a:prstGeom prst="rect">
            <a:avLst/>
          </a:prstGeom>
          <a:ln/>
        </p:spPr>
        <p:txBody>
          <a:bodyPr/>
          <a:lstStyle>
            <a:lvl1pPr>
              <a:defRPr/>
            </a:lvl1pPr>
          </a:lstStyle>
          <a:p>
            <a:pPr algn="r">
              <a:defRPr/>
            </a:pPr>
            <a:fld id="{8EF2B6BF-6A10-40F7-8B8D-F516405C22A2}" type="slidenum">
              <a:rPr lang="en-US" altLang="zh-TW" smtClean="0"/>
              <a:pPr algn="r">
                <a:defRPr/>
              </a:pPr>
              <a:t>‹#›</a:t>
            </a:fld>
            <a:r>
              <a:rPr lang="en-US" altLang="zh-TW" dirty="0" smtClean="0"/>
              <a:t>/35</a:t>
            </a:r>
            <a:endParaRPr lang="en-US" altLang="zh-TW"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a:defRPr/>
            </a:pPr>
            <a:endParaRPr lang="en-US" altLang="zh-TW"/>
          </a:p>
        </p:txBody>
      </p:sp>
      <p:sp>
        <p:nvSpPr>
          <p:cNvPr id="5" name="Rectangle 9"/>
          <p:cNvSpPr>
            <a:spLocks noGrp="1" noChangeArrowheads="1"/>
          </p:cNvSpPr>
          <p:nvPr>
            <p:ph type="dt" sz="half" idx="11"/>
          </p:nvPr>
        </p:nvSpPr>
        <p:spPr>
          <a:ln/>
        </p:spPr>
        <p:txBody>
          <a:bodyPr/>
          <a:lstStyle>
            <a:lvl1pPr>
              <a:defRPr/>
            </a:lvl1pPr>
          </a:lstStyle>
          <a:p>
            <a:pPr>
              <a:defRPr/>
            </a:pPr>
            <a:r>
              <a:rPr lang="zh-TW" altLang="en-US" smtClean="0"/>
              <a:t>統計學導論   </a:t>
            </a:r>
            <a:r>
              <a:rPr lang="en-US" altLang="zh-TW" smtClean="0"/>
              <a:t>Chapter 7   </a:t>
            </a:r>
            <a:r>
              <a:rPr lang="zh-TW" altLang="en-US" smtClean="0"/>
              <a:t>抽樣與抽樣分配</a:t>
            </a:r>
            <a:endParaRPr lang="zh-TW" altLang="en-US">
              <a:cs typeface="Arial" charset="0"/>
            </a:endParaRPr>
          </a:p>
        </p:txBody>
      </p:sp>
      <p:sp>
        <p:nvSpPr>
          <p:cNvPr id="6" name="Rectangle 10"/>
          <p:cNvSpPr>
            <a:spLocks noGrp="1" noChangeArrowheads="1"/>
          </p:cNvSpPr>
          <p:nvPr>
            <p:ph type="sldNum" sz="quarter" idx="12"/>
          </p:nvPr>
        </p:nvSpPr>
        <p:spPr>
          <a:xfrm>
            <a:off x="6553200" y="6410325"/>
            <a:ext cx="2133600" cy="311150"/>
          </a:xfrm>
          <a:prstGeom prst="rect">
            <a:avLst/>
          </a:prstGeom>
          <a:ln/>
        </p:spPr>
        <p:txBody>
          <a:bodyPr/>
          <a:lstStyle>
            <a:lvl1pPr>
              <a:defRPr/>
            </a:lvl1pPr>
          </a:lstStyle>
          <a:p>
            <a:pPr>
              <a:defRPr/>
            </a:pPr>
            <a:r>
              <a:rPr lang="en-US" altLang="zh-TW"/>
              <a:t>7-</a:t>
            </a:r>
            <a:fld id="{E08DF881-44B5-45D7-818D-E22E8A549A1E}" type="slidenum">
              <a:rPr lang="en-US" altLang="zh-TW"/>
              <a:pPr>
                <a:defRPr/>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AndTx">
  <p:cSld name="標題，物件及文字">
    <p:spTree>
      <p:nvGrpSpPr>
        <p:cNvPr id="1" name=""/>
        <p:cNvGrpSpPr/>
        <p:nvPr/>
      </p:nvGrpSpPr>
      <p:grpSpPr>
        <a:xfrm>
          <a:off x="0" y="0"/>
          <a:ext cx="0" cy="0"/>
          <a:chOff x="0" y="0"/>
          <a:chExt cx="0" cy="0"/>
        </a:xfrm>
      </p:grpSpPr>
      <p:sp>
        <p:nvSpPr>
          <p:cNvPr id="2" name="標題 1"/>
          <p:cNvSpPr>
            <a:spLocks noGrp="1"/>
          </p:cNvSpPr>
          <p:nvPr>
            <p:ph type="title"/>
          </p:nvPr>
        </p:nvSpPr>
        <p:spPr>
          <a:xfrm>
            <a:off x="301625" y="228600"/>
            <a:ext cx="854075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301625" y="1600200"/>
            <a:ext cx="4194175" cy="44989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648200" y="1600200"/>
            <a:ext cx="4194175" cy="44989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a:xfrm>
            <a:off x="301625" y="6245225"/>
            <a:ext cx="2289175" cy="476250"/>
          </a:xfrm>
        </p:spPr>
        <p:txBody>
          <a:bodyPr/>
          <a:lstStyle>
            <a:lvl1pPr>
              <a:defRPr/>
            </a:lvl1pPr>
          </a:lstStyle>
          <a:p>
            <a:r>
              <a:rPr lang="zh-TW" altLang="en-US" smtClean="0"/>
              <a:t>統計學導論   </a:t>
            </a:r>
            <a:r>
              <a:rPr lang="en-US" altLang="zh-TW" smtClean="0"/>
              <a:t>Chapter 7   </a:t>
            </a:r>
            <a:r>
              <a:rPr lang="zh-TW" altLang="en-US" smtClean="0"/>
              <a:t>抽樣與抽樣分配</a:t>
            </a:r>
            <a:endParaRPr lang="en-US" altLang="zh-TW"/>
          </a:p>
        </p:txBody>
      </p:sp>
      <p:sp>
        <p:nvSpPr>
          <p:cNvPr id="6" name="頁尾版面配置區 5"/>
          <p:cNvSpPr>
            <a:spLocks noGrp="1"/>
          </p:cNvSpPr>
          <p:nvPr>
            <p:ph type="ftr" sz="quarter" idx="11"/>
          </p:nvPr>
        </p:nvSpPr>
        <p:spPr>
          <a:xfrm>
            <a:off x="3124200" y="6524625"/>
            <a:ext cx="2895600" cy="196850"/>
          </a:xfrm>
          <a:prstGeom prst="rect">
            <a:avLst/>
          </a:prstGeom>
        </p:spPr>
        <p:txBody>
          <a:bodyPr/>
          <a:lstStyle>
            <a:lvl1pPr>
              <a:defRPr/>
            </a:lvl1pPr>
          </a:lstStyle>
          <a:p>
            <a:endParaRPr lang="en-US" altLang="zh-TW"/>
          </a:p>
        </p:txBody>
      </p:sp>
      <p:sp>
        <p:nvSpPr>
          <p:cNvPr id="7" name="投影片編號版面配置區 6"/>
          <p:cNvSpPr>
            <a:spLocks noGrp="1"/>
          </p:cNvSpPr>
          <p:nvPr>
            <p:ph type="sldNum" sz="quarter" idx="12"/>
          </p:nvPr>
        </p:nvSpPr>
        <p:spPr>
          <a:xfrm>
            <a:off x="6553200" y="6245225"/>
            <a:ext cx="2289175" cy="476250"/>
          </a:xfrm>
          <a:prstGeom prst="rect">
            <a:avLst/>
          </a:prstGeom>
        </p:spPr>
        <p:txBody>
          <a:bodyPr/>
          <a:lstStyle>
            <a:lvl1pPr>
              <a:defRPr/>
            </a:lvl1pPr>
          </a:lstStyle>
          <a:p>
            <a:endParaRPr lang="zh-TW" altLang="zh-TW"/>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301625" y="228600"/>
            <a:ext cx="854075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301625" y="1600200"/>
            <a:ext cx="4194175" cy="44989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00200"/>
            <a:ext cx="4194175" cy="21732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3925888"/>
            <a:ext cx="4194175" cy="217328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日期版面配置區 5"/>
          <p:cNvSpPr>
            <a:spLocks noGrp="1"/>
          </p:cNvSpPr>
          <p:nvPr>
            <p:ph type="dt" sz="half" idx="10"/>
          </p:nvPr>
        </p:nvSpPr>
        <p:spPr>
          <a:xfrm>
            <a:off x="301625" y="6245225"/>
            <a:ext cx="2289175" cy="476250"/>
          </a:xfrm>
        </p:spPr>
        <p:txBody>
          <a:bodyPr/>
          <a:lstStyle>
            <a:lvl1pPr>
              <a:defRPr/>
            </a:lvl1pPr>
          </a:lstStyle>
          <a:p>
            <a:r>
              <a:rPr lang="zh-TW" altLang="en-US" smtClean="0"/>
              <a:t>統計學導論   </a:t>
            </a:r>
            <a:r>
              <a:rPr lang="en-US" altLang="zh-TW" smtClean="0"/>
              <a:t>Chapter 7   </a:t>
            </a:r>
            <a:r>
              <a:rPr lang="zh-TW" altLang="en-US" smtClean="0"/>
              <a:t>抽樣與抽樣分配</a:t>
            </a:r>
            <a:endParaRPr lang="en-US" altLang="zh-TW"/>
          </a:p>
        </p:txBody>
      </p:sp>
      <p:sp>
        <p:nvSpPr>
          <p:cNvPr id="7" name="頁尾版面配置區 6"/>
          <p:cNvSpPr>
            <a:spLocks noGrp="1"/>
          </p:cNvSpPr>
          <p:nvPr>
            <p:ph type="ftr" sz="quarter" idx="11"/>
          </p:nvPr>
        </p:nvSpPr>
        <p:spPr>
          <a:xfrm>
            <a:off x="3124200" y="6524625"/>
            <a:ext cx="2895600" cy="196850"/>
          </a:xfrm>
          <a:prstGeom prst="rect">
            <a:avLst/>
          </a:prstGeom>
        </p:spPr>
        <p:txBody>
          <a:bodyPr/>
          <a:lstStyle>
            <a:lvl1pPr>
              <a:defRPr/>
            </a:lvl1pPr>
          </a:lstStyle>
          <a:p>
            <a:endParaRPr lang="en-US" altLang="zh-TW"/>
          </a:p>
        </p:txBody>
      </p:sp>
      <p:sp>
        <p:nvSpPr>
          <p:cNvPr id="8" name="投影片編號版面配置區 7"/>
          <p:cNvSpPr>
            <a:spLocks noGrp="1"/>
          </p:cNvSpPr>
          <p:nvPr>
            <p:ph type="sldNum" sz="quarter" idx="12"/>
          </p:nvPr>
        </p:nvSpPr>
        <p:spPr>
          <a:xfrm>
            <a:off x="6553200" y="6245225"/>
            <a:ext cx="2289175" cy="476250"/>
          </a:xfrm>
          <a:prstGeom prst="rect">
            <a:avLst/>
          </a:prstGeom>
        </p:spPr>
        <p:txBody>
          <a:bodyPr/>
          <a:lstStyle>
            <a:lvl1pPr>
              <a:defRPr/>
            </a:lvl1pPr>
          </a:lstStyle>
          <a:p>
            <a:endParaRPr lang="zh-TW" altLang="zh-TW"/>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a:defRPr/>
            </a:pPr>
            <a:endParaRPr lang="en-US" altLang="zh-TW"/>
          </a:p>
        </p:txBody>
      </p:sp>
      <p:sp>
        <p:nvSpPr>
          <p:cNvPr id="5" name="Rectangle 9"/>
          <p:cNvSpPr>
            <a:spLocks noGrp="1" noChangeArrowheads="1"/>
          </p:cNvSpPr>
          <p:nvPr>
            <p:ph type="dt" sz="half" idx="11"/>
          </p:nvPr>
        </p:nvSpPr>
        <p:spPr>
          <a:ln/>
        </p:spPr>
        <p:txBody>
          <a:bodyPr/>
          <a:lstStyle>
            <a:lvl1pPr>
              <a:defRPr/>
            </a:lvl1pPr>
          </a:lstStyle>
          <a:p>
            <a:pPr>
              <a:defRPr/>
            </a:pPr>
            <a:r>
              <a:rPr lang="zh-TW" altLang="en-US" smtClean="0"/>
              <a:t>統計學導論   </a:t>
            </a:r>
            <a:r>
              <a:rPr lang="en-US" altLang="zh-TW" smtClean="0"/>
              <a:t>Chapter 7   </a:t>
            </a:r>
            <a:r>
              <a:rPr lang="zh-TW" altLang="en-US" smtClean="0"/>
              <a:t>抽樣與抽樣分配</a:t>
            </a:r>
            <a:endParaRPr lang="zh-TW" altLang="en-US">
              <a:cs typeface="Arial" charset="0"/>
            </a:endParaRPr>
          </a:p>
        </p:txBody>
      </p:sp>
      <p:sp>
        <p:nvSpPr>
          <p:cNvPr id="6" name="Rectangle 10"/>
          <p:cNvSpPr>
            <a:spLocks noGrp="1" noChangeArrowheads="1"/>
          </p:cNvSpPr>
          <p:nvPr>
            <p:ph type="sldNum" sz="quarter" idx="12"/>
          </p:nvPr>
        </p:nvSpPr>
        <p:spPr>
          <a:xfrm>
            <a:off x="6553200" y="6410325"/>
            <a:ext cx="2133600" cy="311150"/>
          </a:xfrm>
          <a:prstGeom prst="rect">
            <a:avLst/>
          </a:prstGeom>
          <a:ln/>
        </p:spPr>
        <p:txBody>
          <a:bodyPr/>
          <a:lstStyle>
            <a:lvl1pPr>
              <a:defRPr/>
            </a:lvl1pPr>
          </a:lstStyle>
          <a:p>
            <a:pPr>
              <a:defRPr/>
            </a:pPr>
            <a:r>
              <a:rPr lang="en-US" altLang="zh-TW"/>
              <a:t>7-</a:t>
            </a:r>
            <a:fld id="{99B31064-EACC-4D48-B14B-8B04C049EDE1}" type="slidenum">
              <a:rPr lang="en-US" altLang="zh-TW"/>
              <a:pPr>
                <a:defRPr/>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a:defRPr/>
            </a:pPr>
            <a:endParaRPr lang="en-US" altLang="zh-TW"/>
          </a:p>
        </p:txBody>
      </p:sp>
      <p:sp>
        <p:nvSpPr>
          <p:cNvPr id="6" name="Rectangle 9"/>
          <p:cNvSpPr>
            <a:spLocks noGrp="1" noChangeArrowheads="1"/>
          </p:cNvSpPr>
          <p:nvPr>
            <p:ph type="dt" sz="half" idx="11"/>
          </p:nvPr>
        </p:nvSpPr>
        <p:spPr>
          <a:ln/>
        </p:spPr>
        <p:txBody>
          <a:bodyPr/>
          <a:lstStyle>
            <a:lvl1pPr>
              <a:defRPr/>
            </a:lvl1pPr>
          </a:lstStyle>
          <a:p>
            <a:pPr>
              <a:defRPr/>
            </a:pPr>
            <a:r>
              <a:rPr lang="zh-TW" altLang="en-US" smtClean="0"/>
              <a:t>統計學導論   </a:t>
            </a:r>
            <a:r>
              <a:rPr lang="en-US" altLang="zh-TW" smtClean="0"/>
              <a:t>Chapter 7   </a:t>
            </a:r>
            <a:r>
              <a:rPr lang="zh-TW" altLang="en-US" smtClean="0"/>
              <a:t>抽樣與抽樣分配</a:t>
            </a:r>
            <a:endParaRPr lang="zh-TW" altLang="en-US">
              <a:cs typeface="Arial" charset="0"/>
            </a:endParaRPr>
          </a:p>
        </p:txBody>
      </p:sp>
      <p:sp>
        <p:nvSpPr>
          <p:cNvPr id="7" name="Rectangle 10"/>
          <p:cNvSpPr>
            <a:spLocks noGrp="1" noChangeArrowheads="1"/>
          </p:cNvSpPr>
          <p:nvPr>
            <p:ph type="sldNum" sz="quarter" idx="12"/>
          </p:nvPr>
        </p:nvSpPr>
        <p:spPr>
          <a:xfrm>
            <a:off x="6553200" y="6410325"/>
            <a:ext cx="2133600" cy="311150"/>
          </a:xfrm>
          <a:prstGeom prst="rect">
            <a:avLst/>
          </a:prstGeom>
          <a:ln/>
        </p:spPr>
        <p:txBody>
          <a:bodyPr/>
          <a:lstStyle>
            <a:lvl1pPr>
              <a:defRPr/>
            </a:lvl1pPr>
          </a:lstStyle>
          <a:p>
            <a:pPr>
              <a:defRPr/>
            </a:pPr>
            <a:r>
              <a:rPr lang="en-US" altLang="zh-TW"/>
              <a:t>7-</a:t>
            </a:r>
            <a:fld id="{BB78FB6E-38D0-4006-B79A-99E8F7B928E5}" type="slidenum">
              <a:rPr lang="en-US" altLang="zh-TW"/>
              <a:pPr>
                <a:defRPr/>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a:defRPr/>
            </a:pPr>
            <a:endParaRPr lang="en-US" altLang="zh-TW"/>
          </a:p>
        </p:txBody>
      </p:sp>
      <p:sp>
        <p:nvSpPr>
          <p:cNvPr id="8" name="Rectangle 9"/>
          <p:cNvSpPr>
            <a:spLocks noGrp="1" noChangeArrowheads="1"/>
          </p:cNvSpPr>
          <p:nvPr>
            <p:ph type="dt" sz="half" idx="11"/>
          </p:nvPr>
        </p:nvSpPr>
        <p:spPr>
          <a:ln/>
        </p:spPr>
        <p:txBody>
          <a:bodyPr/>
          <a:lstStyle>
            <a:lvl1pPr>
              <a:defRPr/>
            </a:lvl1pPr>
          </a:lstStyle>
          <a:p>
            <a:pPr>
              <a:defRPr/>
            </a:pPr>
            <a:r>
              <a:rPr lang="zh-TW" altLang="en-US" smtClean="0"/>
              <a:t>統計學導論   </a:t>
            </a:r>
            <a:r>
              <a:rPr lang="en-US" altLang="zh-TW" smtClean="0"/>
              <a:t>Chapter 7   </a:t>
            </a:r>
            <a:r>
              <a:rPr lang="zh-TW" altLang="en-US" smtClean="0"/>
              <a:t>抽樣與抽樣分配</a:t>
            </a:r>
            <a:endParaRPr lang="zh-TW" altLang="en-US">
              <a:cs typeface="Arial" charset="0"/>
            </a:endParaRPr>
          </a:p>
        </p:txBody>
      </p:sp>
      <p:sp>
        <p:nvSpPr>
          <p:cNvPr id="9" name="Rectangle 10"/>
          <p:cNvSpPr>
            <a:spLocks noGrp="1" noChangeArrowheads="1"/>
          </p:cNvSpPr>
          <p:nvPr>
            <p:ph type="sldNum" sz="quarter" idx="12"/>
          </p:nvPr>
        </p:nvSpPr>
        <p:spPr>
          <a:xfrm>
            <a:off x="6553200" y="6410325"/>
            <a:ext cx="2133600" cy="311150"/>
          </a:xfrm>
          <a:prstGeom prst="rect">
            <a:avLst/>
          </a:prstGeom>
          <a:ln/>
        </p:spPr>
        <p:txBody>
          <a:bodyPr/>
          <a:lstStyle>
            <a:lvl1pPr>
              <a:defRPr/>
            </a:lvl1pPr>
          </a:lstStyle>
          <a:p>
            <a:pPr>
              <a:defRPr/>
            </a:pPr>
            <a:r>
              <a:rPr lang="en-US" altLang="zh-TW"/>
              <a:t>7-</a:t>
            </a:r>
            <a:fld id="{F50C1088-88EA-4CE8-8550-03385826EDDE}" type="slidenum">
              <a:rPr lang="en-US" altLang="zh-TW"/>
              <a:pPr>
                <a:defRPr/>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4" name="Rectangle 9"/>
          <p:cNvSpPr>
            <a:spLocks noGrp="1" noChangeArrowheads="1"/>
          </p:cNvSpPr>
          <p:nvPr>
            <p:ph type="dt" sz="half" idx="11"/>
          </p:nvPr>
        </p:nvSpPr>
        <p:spPr>
          <a:ln/>
        </p:spPr>
        <p:txBody>
          <a:bodyPr/>
          <a:lstStyle>
            <a:lvl1pPr>
              <a:defRPr/>
            </a:lvl1pPr>
          </a:lstStyle>
          <a:p>
            <a:pPr>
              <a:defRPr/>
            </a:pPr>
            <a:r>
              <a:rPr lang="zh-TW" altLang="en-US" smtClean="0"/>
              <a:t>統計學導論   </a:t>
            </a:r>
            <a:r>
              <a:rPr lang="en-US" altLang="zh-TW" smtClean="0"/>
              <a:t>Chapter 7   </a:t>
            </a:r>
            <a:r>
              <a:rPr lang="zh-TW" altLang="en-US" smtClean="0"/>
              <a:t>抽樣與抽樣分配</a:t>
            </a:r>
            <a:endParaRPr lang="zh-TW" altLang="en-US">
              <a:cs typeface="Arial" charset="0"/>
            </a:endParaRPr>
          </a:p>
        </p:txBody>
      </p:sp>
      <p:sp>
        <p:nvSpPr>
          <p:cNvPr id="5" name="Rectangle 10"/>
          <p:cNvSpPr>
            <a:spLocks noGrp="1" noChangeArrowheads="1"/>
          </p:cNvSpPr>
          <p:nvPr>
            <p:ph type="sldNum" sz="quarter" idx="12"/>
          </p:nvPr>
        </p:nvSpPr>
        <p:spPr>
          <a:xfrm>
            <a:off x="6553200" y="6410325"/>
            <a:ext cx="2133600" cy="311150"/>
          </a:xfrm>
          <a:prstGeom prst="rect">
            <a:avLst/>
          </a:prstGeom>
          <a:ln/>
        </p:spPr>
        <p:txBody>
          <a:bodyPr/>
          <a:lstStyle>
            <a:lvl1pPr>
              <a:defRPr/>
            </a:lvl1pPr>
          </a:lstStyle>
          <a:p>
            <a:pPr>
              <a:defRPr/>
            </a:pPr>
            <a:fld id="{178E7FAB-A9E2-4955-878E-D0BD3BAA7522}" type="slidenum">
              <a:rPr lang="en-US" altLang="zh-TW" smtClean="0"/>
              <a:pPr>
                <a:defRPr/>
              </a:pPr>
              <a:t>‹#›</a:t>
            </a:fld>
            <a:r>
              <a:rPr lang="en-US" altLang="zh-TW" dirty="0" smtClean="0"/>
              <a:t>/35</a:t>
            </a:r>
            <a:endParaRPr lang="en-US" altLang="zh-TW"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3" name="Rectangle 9"/>
          <p:cNvSpPr>
            <a:spLocks noGrp="1" noChangeArrowheads="1"/>
          </p:cNvSpPr>
          <p:nvPr>
            <p:ph type="dt" sz="half" idx="11"/>
          </p:nvPr>
        </p:nvSpPr>
        <p:spPr>
          <a:ln/>
        </p:spPr>
        <p:txBody>
          <a:bodyPr/>
          <a:lstStyle>
            <a:lvl1pPr>
              <a:defRPr/>
            </a:lvl1pPr>
          </a:lstStyle>
          <a:p>
            <a:pPr>
              <a:defRPr/>
            </a:pPr>
            <a:r>
              <a:rPr lang="zh-TW" altLang="en-US" smtClean="0"/>
              <a:t>統計學導論   </a:t>
            </a:r>
            <a:r>
              <a:rPr lang="en-US" altLang="zh-TW" smtClean="0"/>
              <a:t>Chapter 7   </a:t>
            </a:r>
            <a:r>
              <a:rPr lang="zh-TW" altLang="en-US" smtClean="0"/>
              <a:t>抽樣與抽樣分配</a:t>
            </a:r>
            <a:endParaRPr lang="zh-TW" altLang="en-US">
              <a:cs typeface="Arial" charset="0"/>
            </a:endParaRPr>
          </a:p>
        </p:txBody>
      </p:sp>
      <p:sp>
        <p:nvSpPr>
          <p:cNvPr id="4" name="Rectangle 10"/>
          <p:cNvSpPr>
            <a:spLocks noGrp="1" noChangeArrowheads="1"/>
          </p:cNvSpPr>
          <p:nvPr>
            <p:ph type="sldNum" sz="quarter" idx="12"/>
          </p:nvPr>
        </p:nvSpPr>
        <p:spPr>
          <a:xfrm>
            <a:off x="6553200" y="6410325"/>
            <a:ext cx="2133600" cy="311150"/>
          </a:xfrm>
          <a:prstGeom prst="rect">
            <a:avLst/>
          </a:prstGeom>
          <a:ln/>
        </p:spPr>
        <p:txBody>
          <a:bodyPr/>
          <a:lstStyle>
            <a:lvl1pPr>
              <a:defRPr/>
            </a:lvl1pPr>
          </a:lstStyle>
          <a:p>
            <a:pPr>
              <a:defRPr/>
            </a:pPr>
            <a:fld id="{622B71EB-A5D4-4476-B520-AA9946CCE6D4}" type="slidenum">
              <a:rPr lang="en-US" altLang="zh-TW" smtClean="0"/>
              <a:pPr>
                <a:defRPr/>
              </a:pPr>
              <a:t>‹#›</a:t>
            </a:fld>
            <a:r>
              <a:rPr lang="en-US" altLang="zh-TW" dirty="0" smtClean="0"/>
              <a:t>/35</a:t>
            </a:r>
            <a:endParaRPr lang="en-US" altLang="zh-TW" dirty="0"/>
          </a:p>
        </p:txBody>
      </p:sp>
      <p:sp>
        <p:nvSpPr>
          <p:cNvPr id="5"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a:defRPr/>
            </a:pPr>
            <a:endParaRPr lang="en-US" altLang="zh-TW"/>
          </a:p>
        </p:txBody>
      </p:sp>
      <p:sp>
        <p:nvSpPr>
          <p:cNvPr id="6" name="Rectangle 9"/>
          <p:cNvSpPr>
            <a:spLocks noGrp="1" noChangeArrowheads="1"/>
          </p:cNvSpPr>
          <p:nvPr>
            <p:ph type="dt" sz="half" idx="11"/>
          </p:nvPr>
        </p:nvSpPr>
        <p:spPr>
          <a:ln/>
        </p:spPr>
        <p:txBody>
          <a:bodyPr/>
          <a:lstStyle>
            <a:lvl1pPr>
              <a:defRPr/>
            </a:lvl1pPr>
          </a:lstStyle>
          <a:p>
            <a:pPr>
              <a:defRPr/>
            </a:pPr>
            <a:r>
              <a:rPr lang="zh-TW" altLang="en-US" smtClean="0"/>
              <a:t>統計學導論   </a:t>
            </a:r>
            <a:r>
              <a:rPr lang="en-US" altLang="zh-TW" smtClean="0"/>
              <a:t>Chapter 7   </a:t>
            </a:r>
            <a:r>
              <a:rPr lang="zh-TW" altLang="en-US" smtClean="0"/>
              <a:t>抽樣與抽樣分配</a:t>
            </a:r>
            <a:endParaRPr lang="zh-TW" altLang="en-US">
              <a:cs typeface="Arial" charset="0"/>
            </a:endParaRPr>
          </a:p>
        </p:txBody>
      </p:sp>
      <p:sp>
        <p:nvSpPr>
          <p:cNvPr id="7" name="Rectangle 10"/>
          <p:cNvSpPr>
            <a:spLocks noGrp="1" noChangeArrowheads="1"/>
          </p:cNvSpPr>
          <p:nvPr>
            <p:ph type="sldNum" sz="quarter" idx="12"/>
          </p:nvPr>
        </p:nvSpPr>
        <p:spPr>
          <a:xfrm>
            <a:off x="6553200" y="6410325"/>
            <a:ext cx="2133600" cy="311150"/>
          </a:xfrm>
          <a:prstGeom prst="rect">
            <a:avLst/>
          </a:prstGeom>
          <a:ln/>
        </p:spPr>
        <p:txBody>
          <a:bodyPr/>
          <a:lstStyle>
            <a:lvl1pPr>
              <a:defRPr/>
            </a:lvl1pPr>
          </a:lstStyle>
          <a:p>
            <a:pPr>
              <a:defRPr/>
            </a:pPr>
            <a:r>
              <a:rPr lang="en-US" altLang="zh-TW"/>
              <a:t>7-</a:t>
            </a:r>
            <a:fld id="{762E50C0-32A7-480F-8E76-1F1A031C4737}" type="slidenum">
              <a:rPr lang="en-US" altLang="zh-TW"/>
              <a:pPr>
                <a:defRPr/>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a:defRPr/>
            </a:pPr>
            <a:endParaRPr lang="en-US" altLang="zh-TW"/>
          </a:p>
        </p:txBody>
      </p:sp>
      <p:sp>
        <p:nvSpPr>
          <p:cNvPr id="6" name="Rectangle 9"/>
          <p:cNvSpPr>
            <a:spLocks noGrp="1" noChangeArrowheads="1"/>
          </p:cNvSpPr>
          <p:nvPr>
            <p:ph type="dt" sz="half" idx="11"/>
          </p:nvPr>
        </p:nvSpPr>
        <p:spPr>
          <a:ln/>
        </p:spPr>
        <p:txBody>
          <a:bodyPr/>
          <a:lstStyle>
            <a:lvl1pPr>
              <a:defRPr/>
            </a:lvl1pPr>
          </a:lstStyle>
          <a:p>
            <a:pPr>
              <a:defRPr/>
            </a:pPr>
            <a:r>
              <a:rPr lang="zh-TW" altLang="en-US" smtClean="0"/>
              <a:t>統計學導論   </a:t>
            </a:r>
            <a:r>
              <a:rPr lang="en-US" altLang="zh-TW" smtClean="0"/>
              <a:t>Chapter 7   </a:t>
            </a:r>
            <a:r>
              <a:rPr lang="zh-TW" altLang="en-US" smtClean="0"/>
              <a:t>抽樣與抽樣分配</a:t>
            </a:r>
            <a:endParaRPr lang="zh-TW" altLang="en-US">
              <a:cs typeface="Arial" charset="0"/>
            </a:endParaRPr>
          </a:p>
        </p:txBody>
      </p:sp>
      <p:sp>
        <p:nvSpPr>
          <p:cNvPr id="7" name="Rectangle 10"/>
          <p:cNvSpPr>
            <a:spLocks noGrp="1" noChangeArrowheads="1"/>
          </p:cNvSpPr>
          <p:nvPr>
            <p:ph type="sldNum" sz="quarter" idx="12"/>
          </p:nvPr>
        </p:nvSpPr>
        <p:spPr>
          <a:xfrm>
            <a:off x="6553200" y="6410325"/>
            <a:ext cx="2133600" cy="311150"/>
          </a:xfrm>
          <a:prstGeom prst="rect">
            <a:avLst/>
          </a:prstGeom>
          <a:ln/>
        </p:spPr>
        <p:txBody>
          <a:bodyPr/>
          <a:lstStyle>
            <a:lvl1pPr>
              <a:defRPr/>
            </a:lvl1pPr>
          </a:lstStyle>
          <a:p>
            <a:pPr>
              <a:defRPr/>
            </a:pPr>
            <a:r>
              <a:rPr lang="en-US" altLang="zh-TW"/>
              <a:t>7-</a:t>
            </a:r>
            <a:fld id="{14A4C9FE-F010-42EE-A1B0-55BF378A8761}" type="slidenum">
              <a:rPr lang="en-US" altLang="zh-TW"/>
              <a:pPr>
                <a:defRPr/>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a:defRPr/>
            </a:pPr>
            <a:endParaRPr lang="en-US" altLang="zh-TW"/>
          </a:p>
        </p:txBody>
      </p:sp>
      <p:sp>
        <p:nvSpPr>
          <p:cNvPr id="5" name="Rectangle 9"/>
          <p:cNvSpPr>
            <a:spLocks noGrp="1" noChangeArrowheads="1"/>
          </p:cNvSpPr>
          <p:nvPr>
            <p:ph type="dt" sz="half" idx="11"/>
          </p:nvPr>
        </p:nvSpPr>
        <p:spPr>
          <a:ln/>
        </p:spPr>
        <p:txBody>
          <a:bodyPr/>
          <a:lstStyle>
            <a:lvl1pPr>
              <a:defRPr/>
            </a:lvl1pPr>
          </a:lstStyle>
          <a:p>
            <a:pPr>
              <a:defRPr/>
            </a:pPr>
            <a:r>
              <a:rPr lang="zh-TW" altLang="en-US" smtClean="0"/>
              <a:t>統計學導論   </a:t>
            </a:r>
            <a:r>
              <a:rPr lang="en-US" altLang="zh-TW" smtClean="0"/>
              <a:t>Chapter 7   </a:t>
            </a:r>
            <a:r>
              <a:rPr lang="zh-TW" altLang="en-US" smtClean="0"/>
              <a:t>抽樣與抽樣分配</a:t>
            </a:r>
            <a:endParaRPr lang="zh-TW" altLang="en-US">
              <a:cs typeface="Arial" charset="0"/>
            </a:endParaRPr>
          </a:p>
        </p:txBody>
      </p:sp>
      <p:sp>
        <p:nvSpPr>
          <p:cNvPr id="6" name="Rectangle 10"/>
          <p:cNvSpPr>
            <a:spLocks noGrp="1" noChangeArrowheads="1"/>
          </p:cNvSpPr>
          <p:nvPr>
            <p:ph type="sldNum" sz="quarter" idx="12"/>
          </p:nvPr>
        </p:nvSpPr>
        <p:spPr>
          <a:xfrm>
            <a:off x="6553200" y="6410325"/>
            <a:ext cx="2133600" cy="311150"/>
          </a:xfrm>
          <a:prstGeom prst="rect">
            <a:avLst/>
          </a:prstGeom>
          <a:ln/>
        </p:spPr>
        <p:txBody>
          <a:bodyPr/>
          <a:lstStyle>
            <a:lvl1pPr>
              <a:defRPr/>
            </a:lvl1pPr>
          </a:lstStyle>
          <a:p>
            <a:pPr>
              <a:defRPr/>
            </a:pPr>
            <a:r>
              <a:rPr lang="en-US" altLang="zh-TW"/>
              <a:t>7-</a:t>
            </a:r>
            <a:fld id="{77C196D5-87A0-415A-BE60-E0C07BF57B8E}" type="slidenum">
              <a:rPr lang="en-US" altLang="zh-TW"/>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921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33" name="Rectangle 9"/>
          <p:cNvSpPr>
            <a:spLocks noGrp="1" noChangeArrowheads="1"/>
          </p:cNvSpPr>
          <p:nvPr>
            <p:ph type="dt" sz="half" idx="2"/>
          </p:nvPr>
        </p:nvSpPr>
        <p:spPr bwMode="auto">
          <a:xfrm>
            <a:off x="457200" y="6410325"/>
            <a:ext cx="5489575" cy="3111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1400" smtClean="0"/>
            </a:lvl1pPr>
          </a:lstStyle>
          <a:p>
            <a:pPr>
              <a:defRPr/>
            </a:pPr>
            <a:r>
              <a:rPr lang="zh-TW" altLang="en-US" smtClean="0"/>
              <a:t>統計學導論   </a:t>
            </a:r>
            <a:r>
              <a:rPr lang="en-US" altLang="zh-TW" smtClean="0"/>
              <a:t>Chapter 7   </a:t>
            </a:r>
            <a:r>
              <a:rPr lang="zh-TW" altLang="en-US" smtClean="0"/>
              <a:t>抽樣與抽樣分配</a:t>
            </a:r>
            <a:endParaRPr lang="zh-TW" altLang="en-US">
              <a:cs typeface="Arial" charset="0"/>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p:txStyles>
    <p:titleStyle>
      <a:lvl1pPr algn="ctr" rtl="0" eaLnBrk="0" fontAlgn="base" hangingPunct="0">
        <a:spcBef>
          <a:spcPct val="0"/>
        </a:spcBef>
        <a:spcAft>
          <a:spcPct val="0"/>
        </a:spcAft>
        <a:defRPr kumimoji="1" sz="3600" b="1">
          <a:solidFill>
            <a:srgbClr val="DB4F03"/>
          </a:solidFill>
          <a:latin typeface="+mj-lt"/>
          <a:ea typeface="+mj-ea"/>
          <a:cs typeface="+mj-cs"/>
        </a:defRPr>
      </a:lvl1pPr>
      <a:lvl2pPr algn="ctr" rtl="0" eaLnBrk="0" fontAlgn="base" hangingPunct="0">
        <a:spcBef>
          <a:spcPct val="0"/>
        </a:spcBef>
        <a:spcAft>
          <a:spcPct val="0"/>
        </a:spcAft>
        <a:defRPr kumimoji="1" sz="3600" b="1">
          <a:solidFill>
            <a:srgbClr val="DB4F03"/>
          </a:solidFill>
          <a:latin typeface="Times New Roman" pitchFamily="18" charset="0"/>
          <a:ea typeface="標楷體" pitchFamily="65" charset="-120"/>
        </a:defRPr>
      </a:lvl2pPr>
      <a:lvl3pPr algn="ctr" rtl="0" eaLnBrk="0" fontAlgn="base" hangingPunct="0">
        <a:spcBef>
          <a:spcPct val="0"/>
        </a:spcBef>
        <a:spcAft>
          <a:spcPct val="0"/>
        </a:spcAft>
        <a:defRPr kumimoji="1" sz="3600" b="1">
          <a:solidFill>
            <a:srgbClr val="DB4F03"/>
          </a:solidFill>
          <a:latin typeface="Times New Roman" pitchFamily="18" charset="0"/>
          <a:ea typeface="標楷體" pitchFamily="65" charset="-120"/>
        </a:defRPr>
      </a:lvl3pPr>
      <a:lvl4pPr algn="ctr" rtl="0" eaLnBrk="0" fontAlgn="base" hangingPunct="0">
        <a:spcBef>
          <a:spcPct val="0"/>
        </a:spcBef>
        <a:spcAft>
          <a:spcPct val="0"/>
        </a:spcAft>
        <a:defRPr kumimoji="1" sz="3600" b="1">
          <a:solidFill>
            <a:srgbClr val="DB4F03"/>
          </a:solidFill>
          <a:latin typeface="Times New Roman" pitchFamily="18" charset="0"/>
          <a:ea typeface="標楷體" pitchFamily="65" charset="-120"/>
        </a:defRPr>
      </a:lvl4pPr>
      <a:lvl5pPr algn="ctr" rtl="0" eaLnBrk="0" fontAlgn="base" hangingPunct="0">
        <a:spcBef>
          <a:spcPct val="0"/>
        </a:spcBef>
        <a:spcAft>
          <a:spcPct val="0"/>
        </a:spcAft>
        <a:defRPr kumimoji="1" sz="3600" b="1">
          <a:solidFill>
            <a:srgbClr val="DB4F03"/>
          </a:solidFill>
          <a:latin typeface="Times New Roman" pitchFamily="18" charset="0"/>
          <a:ea typeface="標楷體" pitchFamily="65" charset="-120"/>
        </a:defRPr>
      </a:lvl5pPr>
      <a:lvl6pPr marL="457200" algn="ctr" rtl="0" fontAlgn="base">
        <a:spcBef>
          <a:spcPct val="0"/>
        </a:spcBef>
        <a:spcAft>
          <a:spcPct val="0"/>
        </a:spcAft>
        <a:defRPr kumimoji="1" sz="3600" b="1">
          <a:solidFill>
            <a:srgbClr val="DB4F03"/>
          </a:solidFill>
          <a:latin typeface="Times New Roman" pitchFamily="18" charset="0"/>
          <a:ea typeface="標楷體" pitchFamily="65" charset="-120"/>
        </a:defRPr>
      </a:lvl6pPr>
      <a:lvl7pPr marL="914400" algn="ctr" rtl="0" fontAlgn="base">
        <a:spcBef>
          <a:spcPct val="0"/>
        </a:spcBef>
        <a:spcAft>
          <a:spcPct val="0"/>
        </a:spcAft>
        <a:defRPr kumimoji="1" sz="3600" b="1">
          <a:solidFill>
            <a:srgbClr val="DB4F03"/>
          </a:solidFill>
          <a:latin typeface="Times New Roman" pitchFamily="18" charset="0"/>
          <a:ea typeface="標楷體" pitchFamily="65" charset="-120"/>
        </a:defRPr>
      </a:lvl7pPr>
      <a:lvl8pPr marL="1371600" algn="ctr" rtl="0" fontAlgn="base">
        <a:spcBef>
          <a:spcPct val="0"/>
        </a:spcBef>
        <a:spcAft>
          <a:spcPct val="0"/>
        </a:spcAft>
        <a:defRPr kumimoji="1" sz="3600" b="1">
          <a:solidFill>
            <a:srgbClr val="DB4F03"/>
          </a:solidFill>
          <a:latin typeface="Times New Roman" pitchFamily="18" charset="0"/>
          <a:ea typeface="標楷體" pitchFamily="65" charset="-120"/>
        </a:defRPr>
      </a:lvl8pPr>
      <a:lvl9pPr marL="1828800" algn="ctr" rtl="0" fontAlgn="base">
        <a:spcBef>
          <a:spcPct val="0"/>
        </a:spcBef>
        <a:spcAft>
          <a:spcPct val="0"/>
        </a:spcAft>
        <a:defRPr kumimoji="1" sz="3600" b="1">
          <a:solidFill>
            <a:srgbClr val="DB4F03"/>
          </a:solidFill>
          <a:latin typeface="Times New Roman" pitchFamily="18" charset="0"/>
          <a:ea typeface="標楷體" pitchFamily="65" charset="-120"/>
        </a:defRPr>
      </a:lvl9pPr>
    </p:titleStyle>
    <p:bodyStyle>
      <a:lvl1pPr marL="342900" indent="-342900" algn="just" rtl="0" eaLnBrk="0" fontAlgn="base" hangingPunct="0">
        <a:lnSpc>
          <a:spcPct val="120000"/>
        </a:lnSpc>
        <a:spcBef>
          <a:spcPct val="20000"/>
        </a:spcBef>
        <a:spcAft>
          <a:spcPct val="0"/>
        </a:spcAft>
        <a:buBlip>
          <a:blip r:embed="rId15"/>
        </a:buBlip>
        <a:defRPr kumimoji="1" sz="2600" b="1">
          <a:solidFill>
            <a:srgbClr val="9B5400"/>
          </a:solidFill>
          <a:latin typeface="+mn-lt"/>
          <a:ea typeface="+mn-ea"/>
          <a:cs typeface="+mn-cs"/>
        </a:defRPr>
      </a:lvl1pPr>
      <a:lvl2pPr marL="742950" indent="-285750" algn="just" rtl="0" eaLnBrk="0" fontAlgn="base" hangingPunct="0">
        <a:lnSpc>
          <a:spcPct val="120000"/>
        </a:lnSpc>
        <a:spcBef>
          <a:spcPct val="20000"/>
        </a:spcBef>
        <a:spcAft>
          <a:spcPct val="0"/>
        </a:spcAft>
        <a:buChar char="–"/>
        <a:defRPr kumimoji="1" sz="2600" b="1">
          <a:solidFill>
            <a:schemeClr val="tx1"/>
          </a:solidFill>
          <a:latin typeface="+mn-lt"/>
          <a:ea typeface="+mn-ea"/>
        </a:defRPr>
      </a:lvl2pPr>
      <a:lvl3pPr marL="1143000" indent="-228600" algn="just" rtl="0" eaLnBrk="0" fontAlgn="base" hangingPunct="0">
        <a:lnSpc>
          <a:spcPct val="120000"/>
        </a:lnSpc>
        <a:spcBef>
          <a:spcPct val="20000"/>
        </a:spcBef>
        <a:spcAft>
          <a:spcPct val="0"/>
        </a:spcAft>
        <a:buChar char="•"/>
        <a:defRPr kumimoji="1" sz="2600" b="1">
          <a:solidFill>
            <a:schemeClr val="tx1"/>
          </a:solidFill>
          <a:latin typeface="+mn-lt"/>
          <a:ea typeface="+mn-ea"/>
        </a:defRPr>
      </a:lvl3pPr>
      <a:lvl4pPr marL="1600200" indent="-228600" algn="just" rtl="0" eaLnBrk="0" fontAlgn="base" hangingPunct="0">
        <a:lnSpc>
          <a:spcPct val="120000"/>
        </a:lnSpc>
        <a:spcBef>
          <a:spcPct val="20000"/>
        </a:spcBef>
        <a:spcAft>
          <a:spcPct val="0"/>
        </a:spcAft>
        <a:buChar char="–"/>
        <a:defRPr kumimoji="1" sz="2600" b="1">
          <a:solidFill>
            <a:schemeClr val="tx1"/>
          </a:solidFill>
          <a:latin typeface="+mn-lt"/>
          <a:ea typeface="+mn-ea"/>
        </a:defRPr>
      </a:lvl4pPr>
      <a:lvl5pPr marL="2057400" indent="-228600" algn="just" rtl="0" eaLnBrk="0" fontAlgn="base" hangingPunct="0">
        <a:lnSpc>
          <a:spcPct val="120000"/>
        </a:lnSpc>
        <a:spcBef>
          <a:spcPct val="20000"/>
        </a:spcBef>
        <a:spcAft>
          <a:spcPct val="0"/>
        </a:spcAft>
        <a:buChar char="»"/>
        <a:defRPr kumimoji="1" sz="2600" b="1">
          <a:solidFill>
            <a:schemeClr val="tx1"/>
          </a:solidFill>
          <a:latin typeface="+mn-lt"/>
          <a:ea typeface="+mn-ea"/>
        </a:defRPr>
      </a:lvl5pPr>
      <a:lvl6pPr marL="2514600" indent="-228600" algn="just" rtl="0" fontAlgn="base">
        <a:lnSpc>
          <a:spcPct val="120000"/>
        </a:lnSpc>
        <a:spcBef>
          <a:spcPct val="20000"/>
        </a:spcBef>
        <a:spcAft>
          <a:spcPct val="0"/>
        </a:spcAft>
        <a:buChar char="»"/>
        <a:defRPr kumimoji="1" sz="2600" b="1">
          <a:solidFill>
            <a:schemeClr val="tx1"/>
          </a:solidFill>
          <a:latin typeface="+mn-lt"/>
          <a:ea typeface="+mn-ea"/>
        </a:defRPr>
      </a:lvl6pPr>
      <a:lvl7pPr marL="2971800" indent="-228600" algn="just" rtl="0" fontAlgn="base">
        <a:lnSpc>
          <a:spcPct val="120000"/>
        </a:lnSpc>
        <a:spcBef>
          <a:spcPct val="20000"/>
        </a:spcBef>
        <a:spcAft>
          <a:spcPct val="0"/>
        </a:spcAft>
        <a:buChar char="»"/>
        <a:defRPr kumimoji="1" sz="2600" b="1">
          <a:solidFill>
            <a:schemeClr val="tx1"/>
          </a:solidFill>
          <a:latin typeface="+mn-lt"/>
          <a:ea typeface="+mn-ea"/>
        </a:defRPr>
      </a:lvl7pPr>
      <a:lvl8pPr marL="3429000" indent="-228600" algn="just" rtl="0" fontAlgn="base">
        <a:lnSpc>
          <a:spcPct val="120000"/>
        </a:lnSpc>
        <a:spcBef>
          <a:spcPct val="20000"/>
        </a:spcBef>
        <a:spcAft>
          <a:spcPct val="0"/>
        </a:spcAft>
        <a:buChar char="»"/>
        <a:defRPr kumimoji="1" sz="2600" b="1">
          <a:solidFill>
            <a:schemeClr val="tx1"/>
          </a:solidFill>
          <a:latin typeface="+mn-lt"/>
          <a:ea typeface="+mn-ea"/>
        </a:defRPr>
      </a:lvl8pPr>
      <a:lvl9pPr marL="3886200" indent="-228600" algn="just" rtl="0" fontAlgn="base">
        <a:lnSpc>
          <a:spcPct val="120000"/>
        </a:lnSpc>
        <a:spcBef>
          <a:spcPct val="20000"/>
        </a:spcBef>
        <a:spcAft>
          <a:spcPct val="0"/>
        </a:spcAft>
        <a:buChar char="»"/>
        <a:defRPr kumimoji="1" sz="2600" b="1">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slide" Target="slide33.xml"/><Relationship Id="rId2" Type="http://schemas.openxmlformats.org/officeDocument/2006/relationships/slide" Target="slide4.xml"/><Relationship Id="rId1" Type="http://schemas.openxmlformats.org/officeDocument/2006/relationships/slideLayout" Target="../slideLayouts/slideLayout1.xml"/><Relationship Id="rId6" Type="http://schemas.openxmlformats.org/officeDocument/2006/relationships/slide" Target="slide28.xml"/><Relationship Id="rId5" Type="http://schemas.openxmlformats.org/officeDocument/2006/relationships/slide" Target="slide14.xml"/><Relationship Id="rId4" Type="http://schemas.openxmlformats.org/officeDocument/2006/relationships/slide" Target="slide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9.wmf"/><Relationship Id="rId5" Type="http://schemas.openxmlformats.org/officeDocument/2006/relationships/oleObject" Target="../embeddings/oleObject5.bin"/><Relationship Id="rId4" Type="http://schemas.openxmlformats.org/officeDocument/2006/relationships/image" Target="../media/image8.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11.wmf"/><Relationship Id="rId5" Type="http://schemas.openxmlformats.org/officeDocument/2006/relationships/oleObject" Target="../embeddings/oleObject7.bin"/><Relationship Id="rId4" Type="http://schemas.openxmlformats.org/officeDocument/2006/relationships/image" Target="../media/image10.wmf"/></Relationships>
</file>

<file path=ppt/slides/_rels/slide16.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13.png"/><Relationship Id="rId5" Type="http://schemas.openxmlformats.org/officeDocument/2006/relationships/oleObject" Target="../embeddings/oleObject9.bin"/><Relationship Id="rId4" Type="http://schemas.openxmlformats.org/officeDocument/2006/relationships/image" Target="../media/image10.wmf"/></Relationships>
</file>

<file path=ppt/slides/_rels/slide17.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16.png"/><Relationship Id="rId7"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10.wmf"/><Relationship Id="rId11" Type="http://schemas.openxmlformats.org/officeDocument/2006/relationships/oleObject" Target="../embeddings/oleObject14.bin"/><Relationship Id="rId5" Type="http://schemas.openxmlformats.org/officeDocument/2006/relationships/oleObject" Target="../embeddings/oleObject11.bin"/><Relationship Id="rId10" Type="http://schemas.openxmlformats.org/officeDocument/2006/relationships/image" Target="../media/image15.wmf"/><Relationship Id="rId4" Type="http://schemas.openxmlformats.org/officeDocument/2006/relationships/image" Target="../media/image17.png"/><Relationship Id="rId9" Type="http://schemas.openxmlformats.org/officeDocument/2006/relationships/oleObject" Target="../embeddings/oleObject13.bin"/></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10.wmf"/><Relationship Id="rId4" Type="http://schemas.openxmlformats.org/officeDocument/2006/relationships/oleObject" Target="../embeddings/oleObject15.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19.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20.wmf"/><Relationship Id="rId5" Type="http://schemas.openxmlformats.org/officeDocument/2006/relationships/oleObject" Target="../embeddings/oleObject18.bin"/><Relationship Id="rId4" Type="http://schemas.openxmlformats.org/officeDocument/2006/relationships/image" Target="../media/image10.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0.bin"/><Relationship Id="rId7" Type="http://schemas.openxmlformats.org/officeDocument/2006/relationships/oleObject" Target="../embeddings/oleObject23.bin"/><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oleObject" Target="../embeddings/oleObject22.bin"/><Relationship Id="rId5" Type="http://schemas.openxmlformats.org/officeDocument/2006/relationships/oleObject" Target="../embeddings/oleObject21.bin"/><Relationship Id="rId4" Type="http://schemas.openxmlformats.org/officeDocument/2006/relationships/image" Target="../media/image10.wmf"/></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1.xml"/><Relationship Id="rId1" Type="http://schemas.openxmlformats.org/officeDocument/2006/relationships/vmlDrawing" Target="../drawings/vmlDrawing10.vml"/><Relationship Id="rId5" Type="http://schemas.openxmlformats.org/officeDocument/2006/relationships/image" Target="../media/image10.wmf"/><Relationship Id="rId4" Type="http://schemas.openxmlformats.org/officeDocument/2006/relationships/oleObject" Target="../embeddings/oleObject24.bin"/></Relationships>
</file>

<file path=ppt/slides/_rels/slide23.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25.bin"/><Relationship Id="rId7" Type="http://schemas.openxmlformats.org/officeDocument/2006/relationships/oleObject" Target="../embeddings/oleObject27.bin"/><Relationship Id="rId12" Type="http://schemas.openxmlformats.org/officeDocument/2006/relationships/image" Target="../media/image26.wmf"/><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image" Target="../media/image24.wmf"/><Relationship Id="rId11" Type="http://schemas.openxmlformats.org/officeDocument/2006/relationships/oleObject" Target="../embeddings/oleObject29.bin"/><Relationship Id="rId5" Type="http://schemas.openxmlformats.org/officeDocument/2006/relationships/oleObject" Target="../embeddings/oleObject26.bin"/><Relationship Id="rId10" Type="http://schemas.openxmlformats.org/officeDocument/2006/relationships/image" Target="../media/image25.wmf"/><Relationship Id="rId4" Type="http://schemas.openxmlformats.org/officeDocument/2006/relationships/image" Target="../media/image23.wmf"/><Relationship Id="rId9" Type="http://schemas.openxmlformats.org/officeDocument/2006/relationships/oleObject" Target="../embeddings/oleObject28.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12.xml"/><Relationship Id="rId1" Type="http://schemas.openxmlformats.org/officeDocument/2006/relationships/vmlDrawing" Target="../drawings/vmlDrawing12.vml"/><Relationship Id="rId6" Type="http://schemas.openxmlformats.org/officeDocument/2006/relationships/image" Target="../media/image28.wmf"/><Relationship Id="rId5" Type="http://schemas.openxmlformats.org/officeDocument/2006/relationships/oleObject" Target="../embeddings/oleObject31.bin"/><Relationship Id="rId4" Type="http://schemas.openxmlformats.org/officeDocument/2006/relationships/image" Target="../media/image27.wm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9.wmf"/><Relationship Id="rId2" Type="http://schemas.openxmlformats.org/officeDocument/2006/relationships/slideLayout" Target="../slideLayouts/slideLayout5.xml"/><Relationship Id="rId1" Type="http://schemas.openxmlformats.org/officeDocument/2006/relationships/vmlDrawing" Target="../drawings/vmlDrawing13.vml"/><Relationship Id="rId6" Type="http://schemas.openxmlformats.org/officeDocument/2006/relationships/oleObject" Target="../embeddings/oleObject32.bin"/><Relationship Id="rId5" Type="http://schemas.openxmlformats.org/officeDocument/2006/relationships/image" Target="../media/image31.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vmlDrawing" Target="../drawings/vmlDrawing14.vml"/><Relationship Id="rId5" Type="http://schemas.openxmlformats.org/officeDocument/2006/relationships/image" Target="../media/image32.emf"/><Relationship Id="rId4" Type="http://schemas.openxmlformats.org/officeDocument/2006/relationships/oleObject" Target="../embeddings/oleObject33.bin"/></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1.xml"/><Relationship Id="rId1" Type="http://schemas.openxmlformats.org/officeDocument/2006/relationships/vmlDrawing" Target="../drawings/vmlDrawing15.vml"/><Relationship Id="rId6" Type="http://schemas.openxmlformats.org/officeDocument/2006/relationships/image" Target="../media/image36.wmf"/><Relationship Id="rId5" Type="http://schemas.openxmlformats.org/officeDocument/2006/relationships/oleObject" Target="../embeddings/oleObject35.bin"/><Relationship Id="rId4" Type="http://schemas.openxmlformats.org/officeDocument/2006/relationships/image" Target="../media/image35.wmf"/></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notesSlide" Target="../notesSlides/notesSlide9.xml"/><Relationship Id="rId7" Type="http://schemas.openxmlformats.org/officeDocument/2006/relationships/image" Target="../media/image38.wmf"/><Relationship Id="rId2" Type="http://schemas.openxmlformats.org/officeDocument/2006/relationships/slideLayout" Target="../slideLayouts/slideLayout5.xml"/><Relationship Id="rId1" Type="http://schemas.openxmlformats.org/officeDocument/2006/relationships/vmlDrawing" Target="../drawings/vmlDrawing16.vml"/><Relationship Id="rId6" Type="http://schemas.openxmlformats.org/officeDocument/2006/relationships/oleObject" Target="../embeddings/oleObject37.bin"/><Relationship Id="rId11" Type="http://schemas.openxmlformats.org/officeDocument/2006/relationships/image" Target="../media/image40.wmf"/><Relationship Id="rId5" Type="http://schemas.openxmlformats.org/officeDocument/2006/relationships/image" Target="../media/image37.wmf"/><Relationship Id="rId10" Type="http://schemas.openxmlformats.org/officeDocument/2006/relationships/oleObject" Target="../embeddings/oleObject39.bin"/><Relationship Id="rId4" Type="http://schemas.openxmlformats.org/officeDocument/2006/relationships/oleObject" Target="../embeddings/oleObject36.bin"/><Relationship Id="rId9" Type="http://schemas.openxmlformats.org/officeDocument/2006/relationships/image" Target="../media/image39.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42.bin"/><Relationship Id="rId3" Type="http://schemas.openxmlformats.org/officeDocument/2006/relationships/notesSlide" Target="../notesSlides/notesSlide10.xml"/><Relationship Id="rId7" Type="http://schemas.openxmlformats.org/officeDocument/2006/relationships/image" Target="../media/image42.wmf"/><Relationship Id="rId2" Type="http://schemas.openxmlformats.org/officeDocument/2006/relationships/slideLayout" Target="../slideLayouts/slideLayout1.xml"/><Relationship Id="rId1" Type="http://schemas.openxmlformats.org/officeDocument/2006/relationships/vmlDrawing" Target="../drawings/vmlDrawing17.vml"/><Relationship Id="rId6" Type="http://schemas.openxmlformats.org/officeDocument/2006/relationships/oleObject" Target="../embeddings/oleObject41.bin"/><Relationship Id="rId5" Type="http://schemas.openxmlformats.org/officeDocument/2006/relationships/image" Target="../media/image41.wmf"/><Relationship Id="rId10" Type="http://schemas.openxmlformats.org/officeDocument/2006/relationships/oleObject" Target="../embeddings/oleObject43.bin"/><Relationship Id="rId4" Type="http://schemas.openxmlformats.org/officeDocument/2006/relationships/oleObject" Target="../embeddings/oleObject40.bin"/><Relationship Id="rId9" Type="http://schemas.openxmlformats.org/officeDocument/2006/relationships/image" Target="../media/image43.wmf"/></Relationships>
</file>

<file path=ppt/slides/_rels/slide31.xml.rels><?xml version="1.0" encoding="UTF-8" standalone="yes"?>
<Relationships xmlns="http://schemas.openxmlformats.org/package/2006/relationships"><Relationship Id="rId8" Type="http://schemas.openxmlformats.org/officeDocument/2006/relationships/image" Target="../media/image46.wmf"/><Relationship Id="rId13" Type="http://schemas.openxmlformats.org/officeDocument/2006/relationships/oleObject" Target="../embeddings/oleObject49.bin"/><Relationship Id="rId3" Type="http://schemas.openxmlformats.org/officeDocument/2006/relationships/oleObject" Target="../embeddings/oleObject44.bin"/><Relationship Id="rId7" Type="http://schemas.openxmlformats.org/officeDocument/2006/relationships/oleObject" Target="../embeddings/oleObject46.bin"/><Relationship Id="rId12" Type="http://schemas.openxmlformats.org/officeDocument/2006/relationships/image" Target="../media/image48.wmf"/><Relationship Id="rId2" Type="http://schemas.openxmlformats.org/officeDocument/2006/relationships/slideLayout" Target="../slideLayouts/slideLayout1.xml"/><Relationship Id="rId1" Type="http://schemas.openxmlformats.org/officeDocument/2006/relationships/vmlDrawing" Target="../drawings/vmlDrawing18.vml"/><Relationship Id="rId6" Type="http://schemas.openxmlformats.org/officeDocument/2006/relationships/image" Target="../media/image45.wmf"/><Relationship Id="rId11" Type="http://schemas.openxmlformats.org/officeDocument/2006/relationships/oleObject" Target="../embeddings/oleObject48.bin"/><Relationship Id="rId5" Type="http://schemas.openxmlformats.org/officeDocument/2006/relationships/oleObject" Target="../embeddings/oleObject45.bin"/><Relationship Id="rId10" Type="http://schemas.openxmlformats.org/officeDocument/2006/relationships/image" Target="../media/image47.wmf"/><Relationship Id="rId4" Type="http://schemas.openxmlformats.org/officeDocument/2006/relationships/image" Target="../media/image44.wmf"/><Relationship Id="rId9" Type="http://schemas.openxmlformats.org/officeDocument/2006/relationships/oleObject" Target="../embeddings/oleObject47.bin"/><Relationship Id="rId14" Type="http://schemas.openxmlformats.org/officeDocument/2006/relationships/image" Target="../media/image49.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12.xml"/><Relationship Id="rId1" Type="http://schemas.openxmlformats.org/officeDocument/2006/relationships/vmlDrawing" Target="../drawings/vmlDrawing19.vml"/><Relationship Id="rId6" Type="http://schemas.openxmlformats.org/officeDocument/2006/relationships/image" Target="../media/image51.wmf"/><Relationship Id="rId5" Type="http://schemas.openxmlformats.org/officeDocument/2006/relationships/oleObject" Target="../embeddings/oleObject51.bin"/><Relationship Id="rId4" Type="http://schemas.openxmlformats.org/officeDocument/2006/relationships/image" Target="../media/image50.wmf"/></Relationships>
</file>

<file path=ppt/slides/_rels/slide33.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image" Target="../media/image54.png"/><Relationship Id="rId7" Type="http://schemas.openxmlformats.org/officeDocument/2006/relationships/oleObject" Target="../embeddings/oleObject53.bin"/><Relationship Id="rId2" Type="http://schemas.openxmlformats.org/officeDocument/2006/relationships/slideLayout" Target="../slideLayouts/slideLayout1.xml"/><Relationship Id="rId1" Type="http://schemas.openxmlformats.org/officeDocument/2006/relationships/vmlDrawing" Target="../drawings/vmlDrawing20.vml"/><Relationship Id="rId6" Type="http://schemas.openxmlformats.org/officeDocument/2006/relationships/image" Target="../media/image52.wmf"/><Relationship Id="rId5" Type="http://schemas.openxmlformats.org/officeDocument/2006/relationships/oleObject" Target="../embeddings/oleObject52.bin"/><Relationship Id="rId4" Type="http://schemas.openxmlformats.org/officeDocument/2006/relationships/image" Target="../media/image55.png"/></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1.xml"/><Relationship Id="rId1" Type="http://schemas.openxmlformats.org/officeDocument/2006/relationships/vmlDrawing" Target="../drawings/vmlDrawing21.vml"/><Relationship Id="rId6" Type="http://schemas.openxmlformats.org/officeDocument/2006/relationships/image" Target="../media/image57.wmf"/><Relationship Id="rId5" Type="http://schemas.openxmlformats.org/officeDocument/2006/relationships/oleObject" Target="../embeddings/oleObject55.bin"/><Relationship Id="rId4" Type="http://schemas.openxmlformats.org/officeDocument/2006/relationships/image" Target="../media/image56.wmf"/></Relationships>
</file>

<file path=ppt/slides/_rels/slide35.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59.wmf"/><Relationship Id="rId2" Type="http://schemas.openxmlformats.org/officeDocument/2006/relationships/slideLayout" Target="../slideLayouts/slideLayout1.xml"/><Relationship Id="rId1" Type="http://schemas.openxmlformats.org/officeDocument/2006/relationships/vmlDrawing" Target="../drawings/vmlDrawing22.vml"/><Relationship Id="rId6" Type="http://schemas.openxmlformats.org/officeDocument/2006/relationships/oleObject" Target="../embeddings/oleObject57.bin"/><Relationship Id="rId5" Type="http://schemas.openxmlformats.org/officeDocument/2006/relationships/image" Target="../media/image58.wmf"/><Relationship Id="rId4" Type="http://schemas.openxmlformats.org/officeDocument/2006/relationships/oleObject" Target="../embeddings/oleObject56.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image" Target="../media/image6.png"/><Relationship Id="rId7"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1.bin"/><Relationship Id="rId10" Type="http://schemas.openxmlformats.org/officeDocument/2006/relationships/image" Target="../media/image5.wmf"/><Relationship Id="rId4" Type="http://schemas.openxmlformats.org/officeDocument/2006/relationships/image" Target="../media/image7.png"/><Relationship Id="rId9"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19"/>
          <p:cNvSpPr>
            <a:spLocks noGrp="1" noChangeArrowheads="1"/>
          </p:cNvSpPr>
          <p:nvPr>
            <p:ph type="title"/>
          </p:nvPr>
        </p:nvSpPr>
        <p:spPr/>
        <p:txBody>
          <a:bodyPr/>
          <a:lstStyle/>
          <a:p>
            <a:pPr eaLnBrk="1" hangingPunct="1"/>
            <a:r>
              <a:rPr lang="zh-TW" altLang="en-US" dirty="0" smtClean="0"/>
              <a:t>第七章</a:t>
            </a:r>
            <a:r>
              <a:rPr lang="en-US" altLang="zh-TW" dirty="0" smtClean="0"/>
              <a:t>--</a:t>
            </a:r>
            <a:r>
              <a:rPr lang="zh-TW" altLang="en-US" dirty="0" smtClean="0"/>
              <a:t>抽樣與抽樣分配</a:t>
            </a:r>
          </a:p>
        </p:txBody>
      </p:sp>
      <p:sp>
        <p:nvSpPr>
          <p:cNvPr id="12292" name="Rectangle 18"/>
          <p:cNvSpPr>
            <a:spLocks noGrp="1" noChangeArrowheads="1"/>
          </p:cNvSpPr>
          <p:nvPr>
            <p:ph idx="1"/>
          </p:nvPr>
        </p:nvSpPr>
        <p:spPr/>
        <p:txBody>
          <a:bodyPr/>
          <a:lstStyle/>
          <a:p>
            <a:pPr eaLnBrk="1" hangingPunct="1"/>
            <a:r>
              <a:rPr lang="en-US" altLang="zh-TW" dirty="0" smtClean="0">
                <a:hlinkClick r:id="rId2" action="ppaction://hlinksldjump"/>
              </a:rPr>
              <a:t>7.1  </a:t>
            </a:r>
            <a:r>
              <a:rPr lang="zh-TW" altLang="en-US" dirty="0" smtClean="0">
                <a:hlinkClick r:id="rId2" action="ppaction://hlinksldjump"/>
              </a:rPr>
              <a:t>抽樣的基本概念</a:t>
            </a:r>
            <a:endParaRPr lang="zh-TW" altLang="en-US" dirty="0" smtClean="0"/>
          </a:p>
          <a:p>
            <a:pPr eaLnBrk="1" hangingPunct="1"/>
            <a:r>
              <a:rPr lang="en-US" altLang="zh-TW" dirty="0" smtClean="0">
                <a:hlinkClick r:id="rId3" action="ppaction://hlinksldjump"/>
              </a:rPr>
              <a:t>7.2  </a:t>
            </a:r>
            <a:r>
              <a:rPr lang="zh-TW" altLang="en-US" dirty="0" smtClean="0">
                <a:hlinkClick r:id="rId3" action="ppaction://hlinksldjump"/>
              </a:rPr>
              <a:t>抽樣方法</a:t>
            </a:r>
            <a:endParaRPr lang="zh-TW" altLang="en-US" dirty="0" smtClean="0"/>
          </a:p>
          <a:p>
            <a:pPr eaLnBrk="1" hangingPunct="1"/>
            <a:r>
              <a:rPr lang="en-US" altLang="zh-TW" dirty="0" smtClean="0">
                <a:hlinkClick r:id="rId4" action="ppaction://hlinksldjump"/>
              </a:rPr>
              <a:t>7.3  </a:t>
            </a:r>
            <a:r>
              <a:rPr lang="zh-TW" altLang="en-US" dirty="0" smtClean="0">
                <a:hlinkClick r:id="rId4" action="ppaction://hlinksldjump"/>
              </a:rPr>
              <a:t>抽樣分配</a:t>
            </a:r>
            <a:endParaRPr lang="zh-TW" altLang="en-US" dirty="0" smtClean="0"/>
          </a:p>
          <a:p>
            <a:pPr eaLnBrk="1" hangingPunct="1"/>
            <a:r>
              <a:rPr lang="en-US" altLang="zh-TW" dirty="0" smtClean="0">
                <a:hlinkClick r:id="rId5" action="ppaction://hlinksldjump"/>
              </a:rPr>
              <a:t>7.4  </a:t>
            </a:r>
            <a:r>
              <a:rPr lang="zh-TW" altLang="en-US" dirty="0" smtClean="0">
                <a:hlinkClick r:id="rId5" action="ppaction://hlinksldjump"/>
              </a:rPr>
              <a:t>樣本平均數的抽樣分配</a:t>
            </a:r>
            <a:endParaRPr lang="zh-TW" altLang="en-US" dirty="0" smtClean="0"/>
          </a:p>
          <a:p>
            <a:pPr eaLnBrk="1" hangingPunct="1"/>
            <a:r>
              <a:rPr lang="en-US" altLang="zh-TW" dirty="0" smtClean="0">
                <a:hlinkClick r:id="rId6" action="ppaction://hlinksldjump"/>
              </a:rPr>
              <a:t>7.5  </a:t>
            </a:r>
            <a:r>
              <a:rPr lang="zh-TW" altLang="en-US" dirty="0" smtClean="0">
                <a:hlinkClick r:id="rId6" action="ppaction://hlinksldjump"/>
              </a:rPr>
              <a:t>樣本比例的抽樣分配</a:t>
            </a:r>
            <a:endParaRPr lang="zh-TW" altLang="en-US" dirty="0" smtClean="0"/>
          </a:p>
          <a:p>
            <a:pPr eaLnBrk="1" hangingPunct="1"/>
            <a:r>
              <a:rPr lang="en-US" altLang="zh-TW" dirty="0" smtClean="0">
                <a:hlinkClick r:id="rId7" action="ppaction://hlinksldjump"/>
              </a:rPr>
              <a:t>7.6  </a:t>
            </a:r>
            <a:r>
              <a:rPr lang="zh-TW" altLang="en-US" dirty="0" smtClean="0">
                <a:hlinkClick r:id="rId7" action="ppaction://hlinksldjump"/>
              </a:rPr>
              <a:t>樣本變異數的抽樣分配      </a:t>
            </a:r>
            <a:endParaRPr lang="zh-TW" altLang="en-US" dirty="0" smtClean="0"/>
          </a:p>
        </p:txBody>
      </p:sp>
      <p:sp>
        <p:nvSpPr>
          <p:cNvPr id="12290" name="日期版面配置區 4"/>
          <p:cNvSpPr>
            <a:spLocks noGrp="1"/>
          </p:cNvSpPr>
          <p:nvPr>
            <p:ph type="dt" sz="half" idx="11"/>
          </p:nvPr>
        </p:nvSpPr>
        <p:spPr>
          <a:noFill/>
        </p:spPr>
        <p:txBody>
          <a:bodyPr/>
          <a:lstStyle/>
          <a:p>
            <a:r>
              <a:rPr lang="zh-TW" altLang="en-US" smtClean="0"/>
              <a:t>統計學導論   </a:t>
            </a:r>
            <a:r>
              <a:rPr lang="en-US" altLang="zh-TW" smtClean="0"/>
              <a:t>Chapter 7   </a:t>
            </a:r>
            <a:r>
              <a:rPr lang="zh-TW" altLang="en-US" smtClean="0"/>
              <a:t>抽樣與抽樣分配</a:t>
            </a:r>
            <a:endParaRPr lang="zh-TW" altLang="en-US" dirty="0">
              <a:cs typeface="Arial" charset="0"/>
            </a:endParaRPr>
          </a:p>
        </p:txBody>
      </p:sp>
      <p:sp>
        <p:nvSpPr>
          <p:cNvPr id="7" name="投影片編號版面配置區 6"/>
          <p:cNvSpPr>
            <a:spLocks noGrp="1"/>
          </p:cNvSpPr>
          <p:nvPr>
            <p:ph type="sldNum" sz="quarter" idx="12"/>
          </p:nvPr>
        </p:nvSpPr>
        <p:spPr/>
        <p:txBody>
          <a:bodyPr/>
          <a:lstStyle/>
          <a:p>
            <a:pPr algn="r">
              <a:defRPr/>
            </a:pPr>
            <a:fld id="{8EF2B6BF-6A10-40F7-8B8D-F516405C22A2}" type="slidenum">
              <a:rPr lang="en-US" altLang="zh-TW" smtClean="0"/>
              <a:pPr algn="r">
                <a:defRPr/>
              </a:pPr>
              <a:t>1</a:t>
            </a:fld>
            <a:r>
              <a:rPr lang="en-US" altLang="zh-TW" dirty="0" smtClean="0"/>
              <a:t>/35</a:t>
            </a:r>
            <a:endParaRPr lang="en-US" altLang="zh-TW"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rrowheads="1"/>
          </p:cNvSpPr>
          <p:nvPr>
            <p:ph type="title"/>
          </p:nvPr>
        </p:nvSpPr>
        <p:spPr>
          <a:xfrm>
            <a:off x="323850" y="188913"/>
            <a:ext cx="8520113" cy="968375"/>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US" altLang="zh-TW" sz="4000" dirty="0" smtClean="0"/>
              <a:t>3.</a:t>
            </a:r>
            <a:r>
              <a:rPr lang="zh-TW" altLang="en-US" sz="4000" dirty="0" smtClean="0"/>
              <a:t> 集群隨機抽樣</a:t>
            </a:r>
            <a:endParaRPr lang="en-US" altLang="zh-TW" sz="4000" dirty="0" smtClean="0"/>
          </a:p>
        </p:txBody>
      </p:sp>
      <p:sp>
        <p:nvSpPr>
          <p:cNvPr id="180227" name="Rectangle 3"/>
          <p:cNvSpPr>
            <a:spLocks noGrp="1" noRot="1" noChangeArrowheads="1"/>
          </p:cNvSpPr>
          <p:nvPr>
            <p:ph type="body" idx="1"/>
          </p:nvPr>
        </p:nvSpPr>
        <p:spPr>
          <a:xfrm>
            <a:off x="395287" y="1241425"/>
            <a:ext cx="8362951" cy="4759325"/>
          </a:xfrm>
          <a:noFill/>
          <a:ln w="9525">
            <a:noFill/>
            <a:miter lim="800000"/>
            <a:headEnd/>
            <a:tailEnd/>
          </a:ln>
        </p:spPr>
        <p:style>
          <a:lnRef idx="2">
            <a:schemeClr val="accent3"/>
          </a:lnRef>
          <a:fillRef idx="1">
            <a:schemeClr val="lt1"/>
          </a:fillRef>
          <a:effectRef idx="0">
            <a:schemeClr val="accent3"/>
          </a:effectRef>
          <a:fontRef idx="minor">
            <a:schemeClr val="dk1"/>
          </a:fontRef>
        </p:style>
        <p:txBody>
          <a:bodyPr vert="horz" wrap="square" lIns="90488" tIns="44450" rIns="90488" bIns="44450" numCol="1" anchor="t" anchorCtr="0" compatLnSpc="1">
            <a:prstTxWarp prst="textNoShape">
              <a:avLst/>
            </a:prstTxWarp>
          </a:bodyPr>
          <a:lstStyle/>
          <a:p>
            <a:pPr>
              <a:lnSpc>
                <a:spcPct val="80000"/>
              </a:lnSpc>
            </a:pPr>
            <a:r>
              <a:rPr lang="zh-TW" altLang="en-US" sz="2400" dirty="0">
                <a:solidFill>
                  <a:schemeClr val="dk1"/>
                </a:solidFill>
                <a:ea typeface="標楷體" pitchFamily="65" charset="-120"/>
              </a:rPr>
              <a:t>將母體依特殊標準合成若干集群，以這些集群為抽樣單位</a:t>
            </a:r>
            <a:r>
              <a:rPr lang="zh-TW" altLang="en-US" sz="2400" dirty="0" smtClean="0">
                <a:solidFill>
                  <a:schemeClr val="dk1"/>
                </a:solidFill>
                <a:ea typeface="標楷體" pitchFamily="65" charset="-120"/>
              </a:rPr>
              <a:t>。理想</a:t>
            </a:r>
            <a:r>
              <a:rPr lang="zh-TW" altLang="en-US" sz="2400" dirty="0">
                <a:solidFill>
                  <a:schemeClr val="dk1"/>
                </a:solidFill>
                <a:ea typeface="標楷體" pitchFamily="65" charset="-120"/>
              </a:rPr>
              <a:t>地</a:t>
            </a:r>
            <a:r>
              <a:rPr lang="en-US" altLang="zh-TW" sz="2400" dirty="0">
                <a:solidFill>
                  <a:schemeClr val="dk1"/>
                </a:solidFill>
                <a:ea typeface="標楷體" pitchFamily="65" charset="-120"/>
              </a:rPr>
              <a:t>﹐</a:t>
            </a:r>
            <a:r>
              <a:rPr lang="zh-TW" altLang="en-US" sz="2400" dirty="0">
                <a:solidFill>
                  <a:schemeClr val="dk1"/>
                </a:solidFill>
                <a:ea typeface="標楷體" pitchFamily="65" charset="-120"/>
              </a:rPr>
              <a:t>每集群是母體的一個代表性的小規模的版本。 </a:t>
            </a:r>
            <a:r>
              <a:rPr lang="en-US" altLang="zh-TW" sz="2400" dirty="0">
                <a:solidFill>
                  <a:schemeClr val="dk1"/>
                </a:solidFill>
                <a:ea typeface="標楷體" pitchFamily="65" charset="-120"/>
              </a:rPr>
              <a:t>(</a:t>
            </a:r>
            <a:r>
              <a:rPr lang="zh-TW" altLang="en-US" sz="2400" dirty="0">
                <a:solidFill>
                  <a:schemeClr val="dk1"/>
                </a:solidFill>
                <a:ea typeface="標楷體" pitchFamily="65" charset="-120"/>
              </a:rPr>
              <a:t>也就是異種的團體</a:t>
            </a:r>
            <a:r>
              <a:rPr lang="en-US" altLang="zh-TW" sz="2400" dirty="0">
                <a:solidFill>
                  <a:schemeClr val="dk1"/>
                </a:solidFill>
                <a:ea typeface="標楷體" pitchFamily="65" charset="-120"/>
              </a:rPr>
              <a:t>)</a:t>
            </a:r>
          </a:p>
          <a:p>
            <a:pPr>
              <a:lnSpc>
                <a:spcPct val="80000"/>
              </a:lnSpc>
            </a:pPr>
            <a:r>
              <a:rPr lang="zh-TW" altLang="en-US" sz="2400" dirty="0">
                <a:solidFill>
                  <a:schemeClr val="dk1"/>
                </a:solidFill>
                <a:ea typeface="標楷體" pitchFamily="65" charset="-120"/>
              </a:rPr>
              <a:t>由這些集群中，以簡單隨機抽樣的方法抽取若干集群。</a:t>
            </a:r>
          </a:p>
          <a:p>
            <a:pPr>
              <a:lnSpc>
                <a:spcPct val="80000"/>
              </a:lnSpc>
            </a:pPr>
            <a:r>
              <a:rPr lang="zh-TW" altLang="en-US" sz="2400" dirty="0">
                <a:solidFill>
                  <a:schemeClr val="dk1"/>
                </a:solidFill>
                <a:ea typeface="標楷體" pitchFamily="65" charset="-120"/>
              </a:rPr>
              <a:t>在每個被抽取的集群裡面的所有的元素形成樣本。</a:t>
            </a:r>
          </a:p>
          <a:p>
            <a:pPr>
              <a:lnSpc>
                <a:spcPct val="80000"/>
              </a:lnSpc>
            </a:pPr>
            <a:r>
              <a:rPr lang="zh-TW" altLang="en-US" sz="2400" dirty="0">
                <a:solidFill>
                  <a:schemeClr val="dk1"/>
                </a:solidFill>
                <a:ea typeface="標楷體" pitchFamily="65" charset="-120"/>
              </a:rPr>
              <a:t>這方法通常需要一個較大的總樣本大小，大於簡單隨機抽樣或分層隨機抽樣兩個方法所需的樣本大小。但這個方法的成本相對較少。</a:t>
            </a:r>
          </a:p>
          <a:p>
            <a:pPr>
              <a:lnSpc>
                <a:spcPct val="80000"/>
              </a:lnSpc>
            </a:pPr>
            <a:r>
              <a:rPr lang="zh-TW" altLang="en-US" sz="2400" dirty="0">
                <a:solidFill>
                  <a:schemeClr val="dk1"/>
                </a:solidFill>
                <a:ea typeface="標楷體" pitchFamily="65" charset="-120"/>
              </a:rPr>
              <a:t>元素的接近的接近能是花費有效的。</a:t>
            </a:r>
          </a:p>
          <a:p>
            <a:pPr>
              <a:lnSpc>
                <a:spcPct val="80000"/>
              </a:lnSpc>
            </a:pPr>
            <a:r>
              <a:rPr lang="zh-TW" altLang="en-US" sz="2400" dirty="0" smtClean="0">
                <a:solidFill>
                  <a:schemeClr val="dk1"/>
                </a:solidFill>
                <a:ea typeface="標楷體" pitchFamily="65" charset="-120"/>
              </a:rPr>
              <a:t>利用</a:t>
            </a:r>
            <a:r>
              <a:rPr lang="zh-TW" altLang="en-US" sz="2400" dirty="0">
                <a:solidFill>
                  <a:schemeClr val="dk1"/>
                </a:solidFill>
                <a:ea typeface="標楷體" pitchFamily="65" charset="-120"/>
              </a:rPr>
              <a:t>集群隨機抽樣，欲達到最有效的</a:t>
            </a:r>
            <a:r>
              <a:rPr lang="en-US" altLang="zh-TW" sz="2400" dirty="0">
                <a:solidFill>
                  <a:schemeClr val="dk1"/>
                </a:solidFill>
                <a:ea typeface="標楷體" pitchFamily="65" charset="-120"/>
              </a:rPr>
              <a:t>!</a:t>
            </a:r>
            <a:r>
              <a:rPr lang="zh-TW" altLang="en-US" sz="2400" dirty="0">
                <a:solidFill>
                  <a:schemeClr val="dk1"/>
                </a:solidFill>
                <a:ea typeface="標楷體" pitchFamily="65" charset="-120"/>
              </a:rPr>
              <a:t>結果，必須符合下列兩項要求：</a:t>
            </a:r>
          </a:p>
          <a:p>
            <a:pPr lvl="1">
              <a:lnSpc>
                <a:spcPct val="80000"/>
              </a:lnSpc>
            </a:pPr>
            <a:r>
              <a:rPr lang="en-US" altLang="zh-TW" sz="2400" dirty="0">
                <a:solidFill>
                  <a:schemeClr val="dk1"/>
                </a:solidFill>
                <a:ea typeface="標楷體" pitchFamily="65" charset="-120"/>
                <a:cs typeface="+mn-cs"/>
              </a:rPr>
              <a:t>(1) </a:t>
            </a:r>
            <a:r>
              <a:rPr lang="zh-TW" altLang="en-US" sz="2400" dirty="0">
                <a:solidFill>
                  <a:schemeClr val="dk1"/>
                </a:solidFill>
                <a:ea typeface="標楷體" pitchFamily="65" charset="-120"/>
                <a:cs typeface="+mn-cs"/>
              </a:rPr>
              <a:t>集群內元素的表徵儘可能相差異。</a:t>
            </a:r>
            <a:r>
              <a:rPr lang="en-US" altLang="zh-TW" sz="2400" dirty="0">
                <a:solidFill>
                  <a:schemeClr val="dk1"/>
                </a:solidFill>
                <a:ea typeface="標楷體" pitchFamily="65" charset="-120"/>
                <a:cs typeface="+mn-cs"/>
              </a:rPr>
              <a:t>(</a:t>
            </a:r>
            <a:r>
              <a:rPr lang="zh-TW" altLang="en-US" sz="2400" dirty="0">
                <a:solidFill>
                  <a:schemeClr val="dk1"/>
                </a:solidFill>
                <a:ea typeface="標楷體" pitchFamily="65" charset="-120"/>
                <a:cs typeface="+mn-cs"/>
              </a:rPr>
              <a:t>層內的變異較大</a:t>
            </a:r>
            <a:r>
              <a:rPr lang="en-US" altLang="zh-TW" sz="2400" dirty="0">
                <a:solidFill>
                  <a:schemeClr val="dk1"/>
                </a:solidFill>
                <a:ea typeface="標楷體" pitchFamily="65" charset="-120"/>
                <a:cs typeface="+mn-cs"/>
              </a:rPr>
              <a:t>)</a:t>
            </a:r>
          </a:p>
          <a:p>
            <a:pPr lvl="1">
              <a:lnSpc>
                <a:spcPct val="80000"/>
              </a:lnSpc>
            </a:pPr>
            <a:r>
              <a:rPr lang="en-US" altLang="zh-TW" sz="2400" dirty="0">
                <a:solidFill>
                  <a:schemeClr val="dk1"/>
                </a:solidFill>
                <a:ea typeface="標楷體" pitchFamily="65" charset="-120"/>
                <a:cs typeface="+mn-cs"/>
              </a:rPr>
              <a:t>(2) </a:t>
            </a:r>
            <a:r>
              <a:rPr lang="zh-TW" altLang="en-US" sz="2400" dirty="0">
                <a:solidFill>
                  <a:schemeClr val="dk1"/>
                </a:solidFill>
                <a:ea typeface="標楷體" pitchFamily="65" charset="-120"/>
                <a:cs typeface="+mn-cs"/>
              </a:rPr>
              <a:t>集群間元素的表徵儘可能一致。 </a:t>
            </a:r>
            <a:r>
              <a:rPr lang="en-US" altLang="zh-TW" sz="2400" dirty="0">
                <a:solidFill>
                  <a:schemeClr val="dk1"/>
                </a:solidFill>
                <a:ea typeface="標楷體" pitchFamily="65" charset="-120"/>
                <a:cs typeface="+mn-cs"/>
              </a:rPr>
              <a:t>(</a:t>
            </a:r>
            <a:r>
              <a:rPr lang="zh-TW" altLang="en-US" sz="2400" dirty="0">
                <a:solidFill>
                  <a:schemeClr val="dk1"/>
                </a:solidFill>
                <a:ea typeface="標楷體" pitchFamily="65" charset="-120"/>
                <a:cs typeface="+mn-cs"/>
              </a:rPr>
              <a:t>層間的變異較小</a:t>
            </a:r>
            <a:r>
              <a:rPr lang="en-US" altLang="zh-TW" sz="2400" dirty="0">
                <a:solidFill>
                  <a:schemeClr val="dk1"/>
                </a:solidFill>
                <a:ea typeface="標楷體" pitchFamily="65" charset="-120"/>
                <a:cs typeface="+mn-cs"/>
              </a:rPr>
              <a:t>)</a:t>
            </a:r>
          </a:p>
        </p:txBody>
      </p:sp>
      <p:sp>
        <p:nvSpPr>
          <p:cNvPr id="8" name="日期版面配置區 7"/>
          <p:cNvSpPr>
            <a:spLocks noGrp="1"/>
          </p:cNvSpPr>
          <p:nvPr>
            <p:ph type="dt" sz="half" idx="11"/>
          </p:nvPr>
        </p:nvSpPr>
        <p:spPr/>
        <p:txBody>
          <a:bodyPr/>
          <a:lstStyle/>
          <a:p>
            <a:pPr>
              <a:defRPr/>
            </a:pPr>
            <a:r>
              <a:rPr lang="zh-TW" altLang="en-US" dirty="0" smtClean="0"/>
              <a:t>統計學導論   </a:t>
            </a:r>
            <a:r>
              <a:rPr lang="en-US" altLang="zh-TW" dirty="0" smtClean="0"/>
              <a:t>Chapter 7   </a:t>
            </a:r>
            <a:r>
              <a:rPr lang="zh-TW" altLang="en-US" dirty="0" smtClean="0"/>
              <a:t>抽樣與抽樣分配</a:t>
            </a:r>
            <a:endParaRPr lang="zh-TW" altLang="en-US" dirty="0">
              <a:cs typeface="Arial" charset="0"/>
            </a:endParaRPr>
          </a:p>
        </p:txBody>
      </p:sp>
      <p:sp>
        <p:nvSpPr>
          <p:cNvPr id="9" name="投影片編號版面配置區 8"/>
          <p:cNvSpPr>
            <a:spLocks noGrp="1"/>
          </p:cNvSpPr>
          <p:nvPr>
            <p:ph type="sldNum" sz="quarter" idx="12"/>
          </p:nvPr>
        </p:nvSpPr>
        <p:spPr/>
        <p:txBody>
          <a:bodyPr/>
          <a:lstStyle/>
          <a:p>
            <a:pPr algn="r">
              <a:defRPr/>
            </a:pPr>
            <a:fld id="{8EF2B6BF-6A10-40F7-8B8D-F516405C22A2}" type="slidenum">
              <a:rPr lang="en-US" altLang="zh-TW" smtClean="0"/>
              <a:pPr algn="r">
                <a:defRPr/>
              </a:pPr>
              <a:t>10</a:t>
            </a:fld>
            <a:r>
              <a:rPr lang="en-US" altLang="zh-TW" dirty="0" smtClean="0"/>
              <a:t>/35</a:t>
            </a:r>
            <a:endParaRPr lang="en-US" altLang="zh-TW"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rrowheads="1"/>
          </p:cNvSpPr>
          <p:nvPr>
            <p:ph type="title"/>
          </p:nvPr>
        </p:nvSpPr>
        <p:spPr>
          <a:xfrm>
            <a:off x="457200" y="260350"/>
            <a:ext cx="8229600" cy="1223963"/>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US" altLang="zh-TW" sz="4000" dirty="0" smtClean="0"/>
              <a:t>4.</a:t>
            </a:r>
            <a:r>
              <a:rPr lang="zh-TW" altLang="en-US" sz="4000" dirty="0" smtClean="0"/>
              <a:t> 系統抽樣</a:t>
            </a:r>
            <a:endParaRPr lang="en-US" altLang="zh-TW" sz="4000" dirty="0" smtClean="0"/>
          </a:p>
        </p:txBody>
      </p:sp>
      <p:sp>
        <p:nvSpPr>
          <p:cNvPr id="182275" name="Rectangle 3"/>
          <p:cNvSpPr>
            <a:spLocks noGrp="1" noRot="1" noChangeArrowheads="1"/>
          </p:cNvSpPr>
          <p:nvPr>
            <p:ph type="body" idx="1"/>
          </p:nvPr>
        </p:nvSpPr>
        <p:spPr>
          <a:xfrm>
            <a:off x="714376" y="1457325"/>
            <a:ext cx="7900988" cy="4500563"/>
          </a:xfrm>
          <a:noFill/>
          <a:ln w="9525">
            <a:noFill/>
            <a:miter lim="800000"/>
            <a:headEnd/>
            <a:tailEnd/>
          </a:ln>
        </p:spPr>
        <p:style>
          <a:lnRef idx="2">
            <a:schemeClr val="accent3"/>
          </a:lnRef>
          <a:fillRef idx="1">
            <a:schemeClr val="lt1"/>
          </a:fillRef>
          <a:effectRef idx="0">
            <a:schemeClr val="accent3"/>
          </a:effectRef>
          <a:fontRef idx="minor">
            <a:schemeClr val="dk1"/>
          </a:fontRef>
        </p:style>
        <p:txBody>
          <a:bodyPr vert="horz" wrap="square" lIns="90488" tIns="44450" rIns="90488" bIns="44450" numCol="1" anchor="t" anchorCtr="0" compatLnSpc="1">
            <a:prstTxWarp prst="textNoShape">
              <a:avLst/>
            </a:prstTxWarp>
          </a:bodyPr>
          <a:lstStyle/>
          <a:p>
            <a:pPr>
              <a:lnSpc>
                <a:spcPct val="80000"/>
              </a:lnSpc>
            </a:pPr>
            <a:r>
              <a:rPr lang="zh-TW" altLang="en-US" sz="2400" dirty="0">
                <a:solidFill>
                  <a:schemeClr val="dk1"/>
                </a:solidFill>
                <a:ea typeface="標楷體" pitchFamily="65" charset="-120"/>
              </a:rPr>
              <a:t>如果樣本大小</a:t>
            </a:r>
            <a:r>
              <a:rPr lang="en-US" altLang="zh-TW" sz="2400" dirty="0">
                <a:solidFill>
                  <a:schemeClr val="dk1"/>
                </a:solidFill>
                <a:ea typeface="標楷體" pitchFamily="65" charset="-120"/>
              </a:rPr>
              <a:t>n </a:t>
            </a:r>
            <a:r>
              <a:rPr lang="zh-TW" altLang="en-US" sz="2400" dirty="0">
                <a:solidFill>
                  <a:schemeClr val="dk1"/>
                </a:solidFill>
                <a:ea typeface="標楷體" pitchFamily="65" charset="-120"/>
              </a:rPr>
              <a:t>的隨機樣本要從包含 </a:t>
            </a:r>
            <a:r>
              <a:rPr lang="en-US" altLang="zh-TW" sz="2400" dirty="0">
                <a:solidFill>
                  <a:schemeClr val="dk1"/>
                </a:solidFill>
                <a:ea typeface="標楷體" pitchFamily="65" charset="-120"/>
              </a:rPr>
              <a:t>N </a:t>
            </a:r>
            <a:r>
              <a:rPr lang="zh-TW" altLang="en-US" sz="2400" dirty="0">
                <a:solidFill>
                  <a:schemeClr val="dk1"/>
                </a:solidFill>
                <a:ea typeface="標楷體" pitchFamily="65" charset="-120"/>
              </a:rPr>
              <a:t>元素 的母體中被抽出來</a:t>
            </a:r>
            <a:r>
              <a:rPr lang="en-US" altLang="en-US" sz="2400" dirty="0">
                <a:solidFill>
                  <a:schemeClr val="dk1"/>
                </a:solidFill>
                <a:ea typeface="標楷體" pitchFamily="65" charset="-120"/>
              </a:rPr>
              <a:t>，</a:t>
            </a:r>
            <a:endParaRPr lang="zh-TW" altLang="en-US" sz="2400" dirty="0">
              <a:solidFill>
                <a:schemeClr val="dk1"/>
              </a:solidFill>
              <a:ea typeface="標楷體" pitchFamily="65" charset="-120"/>
            </a:endParaRPr>
          </a:p>
          <a:p>
            <a:pPr lvl="1">
              <a:lnSpc>
                <a:spcPct val="80000"/>
              </a:lnSpc>
            </a:pPr>
            <a:r>
              <a:rPr lang="en-US" altLang="zh-TW" sz="2400" dirty="0">
                <a:solidFill>
                  <a:schemeClr val="dk1"/>
                </a:solidFill>
                <a:ea typeface="標楷體" pitchFamily="65" charset="-120"/>
                <a:cs typeface="+mn-cs"/>
              </a:rPr>
              <a:t>(1) </a:t>
            </a:r>
            <a:r>
              <a:rPr lang="zh-TW" altLang="en-US" sz="2400" dirty="0">
                <a:solidFill>
                  <a:schemeClr val="dk1"/>
                </a:solidFill>
                <a:ea typeface="標楷體" pitchFamily="65" charset="-120"/>
                <a:cs typeface="+mn-cs"/>
              </a:rPr>
              <a:t>先將母體所包括的元素予以排列</a:t>
            </a:r>
            <a:r>
              <a:rPr lang="en-US" altLang="en-US" sz="2400" dirty="0">
                <a:solidFill>
                  <a:schemeClr val="dk1"/>
                </a:solidFill>
                <a:ea typeface="標楷體" pitchFamily="65" charset="-120"/>
                <a:cs typeface="+mn-cs"/>
              </a:rPr>
              <a:t>，</a:t>
            </a:r>
            <a:r>
              <a:rPr lang="zh-TW" altLang="en-US" sz="2400" dirty="0">
                <a:solidFill>
                  <a:schemeClr val="dk1"/>
                </a:solidFill>
                <a:ea typeface="標楷體" pitchFamily="65" charset="-120"/>
                <a:cs typeface="+mn-cs"/>
              </a:rPr>
              <a:t>常有現成資料可供利用 </a:t>
            </a:r>
            <a:r>
              <a:rPr lang="en-US" altLang="zh-TW" sz="2400" dirty="0">
                <a:solidFill>
                  <a:schemeClr val="dk1"/>
                </a:solidFill>
                <a:ea typeface="標楷體" pitchFamily="65" charset="-120"/>
                <a:cs typeface="+mn-cs"/>
              </a:rPr>
              <a:t>(</a:t>
            </a:r>
            <a:r>
              <a:rPr lang="zh-TW" altLang="en-US" sz="2400" dirty="0">
                <a:solidFill>
                  <a:schemeClr val="dk1"/>
                </a:solidFill>
                <a:ea typeface="標楷體" pitchFamily="65" charset="-120"/>
                <a:cs typeface="+mn-cs"/>
              </a:rPr>
              <a:t>如電話簿，戶口名簿資料</a:t>
            </a:r>
            <a:r>
              <a:rPr lang="en-US" altLang="zh-TW" sz="2400" dirty="0">
                <a:solidFill>
                  <a:schemeClr val="dk1"/>
                </a:solidFill>
                <a:ea typeface="標楷體" pitchFamily="65" charset="-120"/>
                <a:cs typeface="+mn-cs"/>
              </a:rPr>
              <a:t>) </a:t>
            </a:r>
            <a:r>
              <a:rPr lang="zh-TW" altLang="en-US" sz="2400" dirty="0">
                <a:solidFill>
                  <a:schemeClr val="dk1"/>
                </a:solidFill>
                <a:ea typeface="標楷體" pitchFamily="65" charset="-120"/>
                <a:cs typeface="+mn-cs"/>
              </a:rPr>
              <a:t>。</a:t>
            </a:r>
          </a:p>
          <a:p>
            <a:pPr lvl="1">
              <a:lnSpc>
                <a:spcPct val="80000"/>
              </a:lnSpc>
            </a:pPr>
            <a:r>
              <a:rPr lang="en-US" altLang="zh-TW" sz="2400" dirty="0">
                <a:solidFill>
                  <a:schemeClr val="dk1"/>
                </a:solidFill>
                <a:ea typeface="標楷體" pitchFamily="65" charset="-120"/>
                <a:cs typeface="+mn-cs"/>
              </a:rPr>
              <a:t>(2) </a:t>
            </a:r>
            <a:r>
              <a:rPr lang="zh-TW" altLang="en-US" sz="2400" dirty="0">
                <a:solidFill>
                  <a:schemeClr val="dk1"/>
                </a:solidFill>
                <a:ea typeface="標楷體" pitchFamily="65" charset="-120"/>
                <a:cs typeface="+mn-cs"/>
              </a:rPr>
              <a:t>依序劃分成</a:t>
            </a:r>
            <a:r>
              <a:rPr lang="en-US" altLang="zh-TW" sz="2400" dirty="0">
                <a:solidFill>
                  <a:schemeClr val="dk1"/>
                </a:solidFill>
                <a:ea typeface="標楷體" pitchFamily="65" charset="-120"/>
                <a:cs typeface="+mn-cs"/>
              </a:rPr>
              <a:t>n</a:t>
            </a:r>
            <a:r>
              <a:rPr lang="zh-TW" altLang="en-US" sz="2400" dirty="0">
                <a:solidFill>
                  <a:schemeClr val="dk1"/>
                </a:solidFill>
                <a:ea typeface="標楷體" pitchFamily="65" charset="-120"/>
                <a:cs typeface="+mn-cs"/>
              </a:rPr>
              <a:t>個相等大小的區間，即每一個區間有</a:t>
            </a:r>
            <a:r>
              <a:rPr lang="en-US" altLang="zh-TW" sz="2400" dirty="0">
                <a:solidFill>
                  <a:schemeClr val="dk1"/>
                </a:solidFill>
                <a:ea typeface="標楷體" pitchFamily="65" charset="-120"/>
                <a:cs typeface="+mn-cs"/>
              </a:rPr>
              <a:t>k=N /n </a:t>
            </a:r>
            <a:r>
              <a:rPr lang="zh-TW" altLang="en-US" sz="2400" dirty="0">
                <a:solidFill>
                  <a:schemeClr val="dk1"/>
                </a:solidFill>
                <a:ea typeface="標楷體" pitchFamily="65" charset="-120"/>
                <a:cs typeface="+mn-cs"/>
              </a:rPr>
              <a:t>個。</a:t>
            </a:r>
          </a:p>
          <a:p>
            <a:pPr lvl="1">
              <a:lnSpc>
                <a:spcPct val="80000"/>
              </a:lnSpc>
            </a:pPr>
            <a:r>
              <a:rPr lang="en-US" altLang="zh-TW" sz="2400" dirty="0">
                <a:solidFill>
                  <a:schemeClr val="dk1"/>
                </a:solidFill>
                <a:ea typeface="標楷體" pitchFamily="65" charset="-120"/>
                <a:cs typeface="+mn-cs"/>
              </a:rPr>
              <a:t>(3)</a:t>
            </a:r>
            <a:r>
              <a:rPr lang="zh-TW" altLang="en-US" sz="2400" dirty="0">
                <a:solidFill>
                  <a:schemeClr val="dk1"/>
                </a:solidFill>
                <a:ea typeface="標楷體" pitchFamily="65" charset="-120"/>
                <a:cs typeface="+mn-cs"/>
              </a:rPr>
              <a:t>　我們由母體目錄的第一個區間用簡單隨機抽樣法抽取一個單位作為始點。</a:t>
            </a:r>
          </a:p>
          <a:p>
            <a:pPr lvl="1">
              <a:lnSpc>
                <a:spcPct val="80000"/>
              </a:lnSpc>
            </a:pPr>
            <a:r>
              <a:rPr lang="en-US" altLang="zh-TW" sz="2400" dirty="0">
                <a:solidFill>
                  <a:schemeClr val="dk1"/>
                </a:solidFill>
                <a:ea typeface="標楷體" pitchFamily="65" charset="-120"/>
                <a:cs typeface="+mn-cs"/>
              </a:rPr>
              <a:t>(4) </a:t>
            </a:r>
            <a:r>
              <a:rPr lang="zh-TW" altLang="en-US" sz="2400" dirty="0">
                <a:solidFill>
                  <a:schemeClr val="dk1"/>
                </a:solidFill>
                <a:ea typeface="標楷體" pitchFamily="65" charset="-120"/>
                <a:cs typeface="+mn-cs"/>
              </a:rPr>
              <a:t>由此始點算起，每隔</a:t>
            </a:r>
            <a:r>
              <a:rPr lang="en-US" altLang="zh-TW" sz="2400" dirty="0">
                <a:solidFill>
                  <a:schemeClr val="dk1"/>
                </a:solidFill>
                <a:ea typeface="標楷體" pitchFamily="65" charset="-120"/>
                <a:cs typeface="+mn-cs"/>
              </a:rPr>
              <a:t>k</a:t>
            </a:r>
            <a:r>
              <a:rPr lang="zh-TW" altLang="en-US" sz="2400" dirty="0">
                <a:solidFill>
                  <a:schemeClr val="dk1"/>
                </a:solidFill>
                <a:ea typeface="標楷體" pitchFamily="65" charset="-120"/>
                <a:cs typeface="+mn-cs"/>
              </a:rPr>
              <a:t>個之單位即為樣本單位，總共有</a:t>
            </a:r>
            <a:r>
              <a:rPr lang="en-US" altLang="zh-TW" sz="2400" dirty="0">
                <a:solidFill>
                  <a:schemeClr val="dk1"/>
                </a:solidFill>
                <a:ea typeface="標楷體" pitchFamily="65" charset="-120"/>
                <a:cs typeface="+mn-cs"/>
              </a:rPr>
              <a:t>n</a:t>
            </a:r>
            <a:r>
              <a:rPr lang="zh-TW" altLang="en-US" sz="2400" dirty="0">
                <a:solidFill>
                  <a:schemeClr val="dk1"/>
                </a:solidFill>
                <a:ea typeface="標楷體" pitchFamily="65" charset="-120"/>
                <a:cs typeface="+mn-cs"/>
              </a:rPr>
              <a:t>個單位構成一組隨機樣本。</a:t>
            </a:r>
          </a:p>
          <a:p>
            <a:pPr>
              <a:lnSpc>
                <a:spcPct val="80000"/>
              </a:lnSpc>
            </a:pPr>
            <a:r>
              <a:rPr lang="zh-TW" altLang="en-US" sz="2400" dirty="0">
                <a:solidFill>
                  <a:schemeClr val="dk1"/>
                </a:solidFill>
                <a:ea typeface="標楷體" pitchFamily="65" charset="-120"/>
              </a:rPr>
              <a:t>系統抽樣法也是隨機性的，但容易受母體先天結構的影響，若母體單位的特性值排列後具有循環性，則此法結果極可能造成偏高或偏低。</a:t>
            </a:r>
          </a:p>
        </p:txBody>
      </p:sp>
      <p:sp>
        <p:nvSpPr>
          <p:cNvPr id="8" name="日期版面配置區 7"/>
          <p:cNvSpPr>
            <a:spLocks noGrp="1"/>
          </p:cNvSpPr>
          <p:nvPr>
            <p:ph type="dt" sz="half" idx="11"/>
          </p:nvPr>
        </p:nvSpPr>
        <p:spPr/>
        <p:txBody>
          <a:bodyPr/>
          <a:lstStyle/>
          <a:p>
            <a:pPr>
              <a:defRPr/>
            </a:pPr>
            <a:r>
              <a:rPr lang="zh-TW" altLang="en-US" dirty="0" smtClean="0"/>
              <a:t>統計學導論   </a:t>
            </a:r>
            <a:r>
              <a:rPr lang="en-US" altLang="zh-TW" dirty="0" smtClean="0"/>
              <a:t>Chapter 7   </a:t>
            </a:r>
            <a:r>
              <a:rPr lang="zh-TW" altLang="en-US" dirty="0" smtClean="0"/>
              <a:t>抽樣與抽樣分配</a:t>
            </a:r>
            <a:endParaRPr lang="zh-TW" altLang="en-US" dirty="0">
              <a:cs typeface="Arial" charset="0"/>
            </a:endParaRPr>
          </a:p>
        </p:txBody>
      </p:sp>
      <p:sp>
        <p:nvSpPr>
          <p:cNvPr id="9" name="投影片編號版面配置區 8"/>
          <p:cNvSpPr>
            <a:spLocks noGrp="1"/>
          </p:cNvSpPr>
          <p:nvPr>
            <p:ph type="sldNum" sz="quarter" idx="12"/>
          </p:nvPr>
        </p:nvSpPr>
        <p:spPr/>
        <p:txBody>
          <a:bodyPr/>
          <a:lstStyle/>
          <a:p>
            <a:pPr algn="r">
              <a:defRPr/>
            </a:pPr>
            <a:fld id="{8EF2B6BF-6A10-40F7-8B8D-F516405C22A2}" type="slidenum">
              <a:rPr lang="en-US" altLang="zh-TW" smtClean="0"/>
              <a:pPr algn="r">
                <a:defRPr/>
              </a:pPr>
              <a:t>11</a:t>
            </a:fld>
            <a:r>
              <a:rPr lang="en-US" altLang="zh-TW" dirty="0" smtClean="0"/>
              <a:t>/35</a:t>
            </a:r>
            <a:endParaRPr lang="en-US" altLang="zh-TW"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rrowheads="1"/>
          </p:cNvSpPr>
          <p:nvPr>
            <p:ph type="title"/>
          </p:nvPr>
        </p:nvSpPr>
        <p:spPr>
          <a:xfrm>
            <a:off x="300038" y="188913"/>
            <a:ext cx="8520112" cy="1152525"/>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US" altLang="zh-TW" dirty="0" smtClean="0"/>
              <a:t>5.</a:t>
            </a:r>
            <a:r>
              <a:rPr lang="zh-TW" altLang="en-US" dirty="0" smtClean="0"/>
              <a:t> 便利抽樣法</a:t>
            </a:r>
            <a:br>
              <a:rPr lang="zh-TW" altLang="en-US" dirty="0" smtClean="0"/>
            </a:br>
            <a:r>
              <a:rPr lang="en-US" altLang="zh-TW" dirty="0" smtClean="0"/>
              <a:t>Convenience Sampling</a:t>
            </a:r>
          </a:p>
        </p:txBody>
      </p:sp>
      <p:sp>
        <p:nvSpPr>
          <p:cNvPr id="184323" name="Rectangle 3"/>
          <p:cNvSpPr>
            <a:spLocks noGrp="1" noRot="1" noChangeArrowheads="1"/>
          </p:cNvSpPr>
          <p:nvPr>
            <p:ph type="body" idx="1"/>
          </p:nvPr>
        </p:nvSpPr>
        <p:spPr>
          <a:xfrm>
            <a:off x="671513" y="1557338"/>
            <a:ext cx="8051863" cy="4643437"/>
          </a:xfrm>
          <a:noFill/>
          <a:ln w="9525">
            <a:noFill/>
            <a:miter lim="800000"/>
            <a:headEnd/>
            <a:tailEnd/>
          </a:ln>
        </p:spPr>
        <p:style>
          <a:lnRef idx="2">
            <a:schemeClr val="accent3"/>
          </a:lnRef>
          <a:fillRef idx="1">
            <a:schemeClr val="lt1"/>
          </a:fillRef>
          <a:effectRef idx="0">
            <a:schemeClr val="accent3"/>
          </a:effectRef>
          <a:fontRef idx="minor">
            <a:schemeClr val="dk1"/>
          </a:fontRef>
        </p:style>
        <p:txBody>
          <a:bodyPr vert="horz" wrap="square" lIns="90488" tIns="44450" rIns="90488" bIns="44450" numCol="1" anchor="t" anchorCtr="0" compatLnSpc="1">
            <a:prstTxWarp prst="textNoShape">
              <a:avLst/>
            </a:prstTxWarp>
          </a:bodyPr>
          <a:lstStyle/>
          <a:p>
            <a:pPr>
              <a:lnSpc>
                <a:spcPct val="80000"/>
              </a:lnSpc>
            </a:pPr>
            <a:r>
              <a:rPr lang="zh-TW" altLang="en-US" sz="2400" dirty="0">
                <a:solidFill>
                  <a:schemeClr val="dk1"/>
                </a:solidFill>
                <a:ea typeface="標楷體" pitchFamily="65" charset="-120"/>
              </a:rPr>
              <a:t>樣本的認定主要以方便來識別。</a:t>
            </a:r>
          </a:p>
          <a:p>
            <a:pPr>
              <a:lnSpc>
                <a:spcPct val="80000"/>
              </a:lnSpc>
            </a:pPr>
            <a:r>
              <a:rPr lang="zh-TW" altLang="en-US" sz="2400" dirty="0">
                <a:solidFill>
                  <a:schemeClr val="dk1"/>
                </a:solidFill>
                <a:ea typeface="標楷體" pitchFamily="65" charset="-120"/>
              </a:rPr>
              <a:t>它是抽樣調查技術是非機率性的。被抽出樣本的可能性是無法以機率計算出來的。</a:t>
            </a:r>
          </a:p>
          <a:p>
            <a:pPr>
              <a:lnSpc>
                <a:spcPct val="80000"/>
              </a:lnSpc>
            </a:pPr>
            <a:r>
              <a:rPr lang="zh-TW" altLang="en-US" sz="2400" dirty="0">
                <a:solidFill>
                  <a:schemeClr val="dk1"/>
                </a:solidFill>
                <a:ea typeface="標楷體" pitchFamily="65" charset="-120"/>
              </a:rPr>
              <a:t>利益</a:t>
            </a:r>
            <a:r>
              <a:rPr lang="en-US" altLang="zh-TW" sz="2400" dirty="0">
                <a:solidFill>
                  <a:schemeClr val="dk1"/>
                </a:solidFill>
                <a:ea typeface="標楷體" pitchFamily="65" charset="-120"/>
              </a:rPr>
              <a:t>:</a:t>
            </a:r>
            <a:r>
              <a:rPr lang="zh-TW" altLang="en-US" sz="2400" dirty="0">
                <a:solidFill>
                  <a:schemeClr val="dk1"/>
                </a:solidFill>
                <a:ea typeface="標楷體" pitchFamily="65" charset="-120"/>
              </a:rPr>
              <a:t>抽樣調查和資料收集是相對地容易。</a:t>
            </a:r>
          </a:p>
          <a:p>
            <a:pPr>
              <a:lnSpc>
                <a:spcPct val="80000"/>
              </a:lnSpc>
            </a:pPr>
            <a:r>
              <a:rPr lang="zh-TW" altLang="en-US" sz="2400" dirty="0">
                <a:solidFill>
                  <a:schemeClr val="dk1"/>
                </a:solidFill>
                <a:ea typeface="標楷體" pitchFamily="65" charset="-120"/>
              </a:rPr>
              <a:t>缺點</a:t>
            </a:r>
            <a:r>
              <a:rPr lang="en-US" altLang="zh-TW" sz="2400" dirty="0">
                <a:solidFill>
                  <a:schemeClr val="dk1"/>
                </a:solidFill>
                <a:ea typeface="標楷體" pitchFamily="65" charset="-120"/>
              </a:rPr>
              <a:t>:  </a:t>
            </a:r>
            <a:r>
              <a:rPr lang="zh-TW" altLang="en-US" sz="2400" dirty="0">
                <a:solidFill>
                  <a:schemeClr val="dk1"/>
                </a:solidFill>
                <a:ea typeface="標楷體" pitchFamily="65" charset="-120"/>
              </a:rPr>
              <a:t>無法決定所抽出的樣本是否具有母體的代表性。  </a:t>
            </a:r>
          </a:p>
          <a:p>
            <a:pPr>
              <a:lnSpc>
                <a:spcPct val="80000"/>
              </a:lnSpc>
            </a:pPr>
            <a:r>
              <a:rPr lang="zh-TW" altLang="en-US" sz="2400" dirty="0">
                <a:solidFill>
                  <a:schemeClr val="dk1"/>
                </a:solidFill>
                <a:ea typeface="標楷體" pitchFamily="65" charset="-120"/>
              </a:rPr>
              <a:t>例子</a:t>
            </a:r>
            <a:r>
              <a:rPr lang="en-US" altLang="zh-TW" sz="2400" dirty="0">
                <a:solidFill>
                  <a:schemeClr val="dk1"/>
                </a:solidFill>
                <a:ea typeface="標楷體" pitchFamily="65" charset="-120"/>
              </a:rPr>
              <a:t>:  </a:t>
            </a:r>
            <a:r>
              <a:rPr lang="zh-TW" altLang="en-US" sz="2400" dirty="0">
                <a:solidFill>
                  <a:schemeClr val="dk1"/>
                </a:solidFill>
                <a:ea typeface="標楷體" pitchFamily="65" charset="-120"/>
              </a:rPr>
              <a:t>一位引導研究 的教授可能使用學生志願者構成一個樣品。</a:t>
            </a:r>
          </a:p>
        </p:txBody>
      </p:sp>
      <p:sp>
        <p:nvSpPr>
          <p:cNvPr id="8" name="日期版面配置區 7"/>
          <p:cNvSpPr>
            <a:spLocks noGrp="1"/>
          </p:cNvSpPr>
          <p:nvPr>
            <p:ph type="dt" sz="half" idx="11"/>
          </p:nvPr>
        </p:nvSpPr>
        <p:spPr/>
        <p:txBody>
          <a:bodyPr/>
          <a:lstStyle/>
          <a:p>
            <a:pPr>
              <a:defRPr/>
            </a:pPr>
            <a:r>
              <a:rPr lang="zh-TW" altLang="en-US" dirty="0" smtClean="0"/>
              <a:t>統計學導論   </a:t>
            </a:r>
            <a:r>
              <a:rPr lang="en-US" altLang="zh-TW" dirty="0" smtClean="0"/>
              <a:t>Chapter 7   </a:t>
            </a:r>
            <a:r>
              <a:rPr lang="zh-TW" altLang="en-US" dirty="0" smtClean="0"/>
              <a:t>抽樣與抽樣分配</a:t>
            </a:r>
            <a:endParaRPr lang="zh-TW" altLang="en-US" dirty="0">
              <a:cs typeface="Arial" charset="0"/>
            </a:endParaRPr>
          </a:p>
        </p:txBody>
      </p:sp>
      <p:sp>
        <p:nvSpPr>
          <p:cNvPr id="9" name="投影片編號版面配置區 8"/>
          <p:cNvSpPr>
            <a:spLocks noGrp="1"/>
          </p:cNvSpPr>
          <p:nvPr>
            <p:ph type="sldNum" sz="quarter" idx="12"/>
          </p:nvPr>
        </p:nvSpPr>
        <p:spPr/>
        <p:txBody>
          <a:bodyPr/>
          <a:lstStyle/>
          <a:p>
            <a:pPr algn="r">
              <a:defRPr/>
            </a:pPr>
            <a:fld id="{8EF2B6BF-6A10-40F7-8B8D-F516405C22A2}" type="slidenum">
              <a:rPr lang="en-US" altLang="zh-TW" smtClean="0"/>
              <a:pPr algn="r">
                <a:defRPr/>
              </a:pPr>
              <a:t>12</a:t>
            </a:fld>
            <a:r>
              <a:rPr lang="en-US" altLang="zh-TW" dirty="0" smtClean="0"/>
              <a:t>/35</a:t>
            </a:r>
            <a:endParaRPr lang="en-US" altLang="zh-TW"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p:txBody>
          <a:bodyPr/>
          <a:lstStyle/>
          <a:p>
            <a:pPr eaLnBrk="1" hangingPunct="1"/>
            <a:r>
              <a:rPr lang="en-US" altLang="zh-TW" smtClean="0"/>
              <a:t>7.3  </a:t>
            </a:r>
            <a:r>
              <a:rPr lang="zh-TW" altLang="en-US" smtClean="0"/>
              <a:t>抽樣分配</a:t>
            </a:r>
          </a:p>
        </p:txBody>
      </p:sp>
      <p:sp>
        <p:nvSpPr>
          <p:cNvPr id="19461" name="Rectangle 3"/>
          <p:cNvSpPr>
            <a:spLocks noGrp="1" noChangeArrowheads="1"/>
          </p:cNvSpPr>
          <p:nvPr>
            <p:ph idx="1"/>
          </p:nvPr>
        </p:nvSpPr>
        <p:spPr>
          <a:xfrm>
            <a:off x="457200" y="1344168"/>
            <a:ext cx="8229600" cy="4800600"/>
          </a:xfrm>
          <a:ln cap="flat">
            <a:solidFill>
              <a:srgbClr val="DB4F03"/>
            </a:solidFill>
            <a:prstDash val="dash"/>
          </a:ln>
        </p:spPr>
        <p:txBody>
          <a:bodyPr/>
          <a:lstStyle/>
          <a:p>
            <a:pPr eaLnBrk="1" hangingPunct="1">
              <a:lnSpc>
                <a:spcPct val="100000"/>
              </a:lnSpc>
              <a:spcBef>
                <a:spcPts val="0"/>
              </a:spcBef>
              <a:buFont typeface="Wingdings" pitchFamily="2" charset="2"/>
              <a:buChar char="l"/>
            </a:pPr>
            <a:r>
              <a:rPr lang="zh-TW" altLang="en-US" sz="2400" dirty="0" smtClean="0"/>
              <a:t>統計量乃一組隨機樣本的實數值函數；設</a:t>
            </a:r>
            <a:r>
              <a:rPr lang="en-US" altLang="zh-TW" sz="2400" i="1" dirty="0" smtClean="0"/>
              <a:t>X</a:t>
            </a:r>
            <a:r>
              <a:rPr lang="en-US" altLang="zh-TW" sz="2400" baseline="-25000" dirty="0" smtClean="0"/>
              <a:t>1</a:t>
            </a:r>
            <a:r>
              <a:rPr lang="en-US" altLang="zh-TW" sz="2400" dirty="0" smtClean="0"/>
              <a:t>, </a:t>
            </a:r>
            <a:r>
              <a:rPr lang="en-US" altLang="zh-TW" sz="2400" i="1" dirty="0" smtClean="0"/>
              <a:t>X</a:t>
            </a:r>
            <a:r>
              <a:rPr lang="en-US" altLang="zh-TW" sz="2400" baseline="-25000" dirty="0" smtClean="0"/>
              <a:t>2</a:t>
            </a:r>
            <a:r>
              <a:rPr lang="en-US" altLang="zh-TW" sz="2400" dirty="0" smtClean="0">
                <a:latin typeface="標楷體" pitchFamily="65" charset="-120"/>
              </a:rPr>
              <a:t>,…</a:t>
            </a:r>
            <a:r>
              <a:rPr lang="en-US" altLang="zh-TW" sz="2400" dirty="0" smtClean="0"/>
              <a:t>,</a:t>
            </a:r>
            <a:r>
              <a:rPr lang="en-US" altLang="zh-TW" sz="2400" i="1" dirty="0" err="1" smtClean="0"/>
              <a:t>X</a:t>
            </a:r>
            <a:r>
              <a:rPr lang="en-US" altLang="zh-TW" sz="2400" i="1" baseline="-25000" dirty="0" err="1" smtClean="0"/>
              <a:t>n</a:t>
            </a:r>
            <a:r>
              <a:rPr lang="zh-TW" altLang="en-US" sz="2400" dirty="0" smtClean="0"/>
              <a:t>為抽自某母體的一組隨機樣本，則定義函數</a:t>
            </a:r>
            <a:r>
              <a:rPr lang="en-US" altLang="zh-TW" sz="2400" i="1" dirty="0" smtClean="0"/>
              <a:t>T</a:t>
            </a:r>
            <a:r>
              <a:rPr lang="en-US" altLang="zh-TW" sz="2400" dirty="0" smtClean="0"/>
              <a:t>(</a:t>
            </a:r>
            <a:r>
              <a:rPr lang="en-US" altLang="zh-TW" sz="2400" i="1" dirty="0" smtClean="0"/>
              <a:t>X</a:t>
            </a:r>
            <a:r>
              <a:rPr lang="en-US" altLang="zh-TW" sz="2400" baseline="-25000" dirty="0" smtClean="0"/>
              <a:t>1</a:t>
            </a:r>
            <a:r>
              <a:rPr lang="en-US" altLang="zh-TW" sz="2400" dirty="0" smtClean="0"/>
              <a:t>, </a:t>
            </a:r>
            <a:r>
              <a:rPr lang="en-US" altLang="zh-TW" sz="2400" i="1" dirty="0" smtClean="0"/>
              <a:t>X</a:t>
            </a:r>
            <a:r>
              <a:rPr lang="en-US" altLang="zh-TW" sz="2400" baseline="-25000" dirty="0" smtClean="0"/>
              <a:t>2</a:t>
            </a:r>
            <a:r>
              <a:rPr lang="en-US" altLang="zh-TW" sz="2400" dirty="0" smtClean="0"/>
              <a:t>,</a:t>
            </a:r>
            <a:r>
              <a:rPr lang="en-US" altLang="zh-TW" sz="2400" dirty="0" smtClean="0">
                <a:latin typeface="標楷體" pitchFamily="65" charset="-120"/>
              </a:rPr>
              <a:t>…</a:t>
            </a:r>
            <a:r>
              <a:rPr lang="en-US" altLang="zh-TW" sz="2400" dirty="0" smtClean="0"/>
              <a:t>, </a:t>
            </a:r>
            <a:r>
              <a:rPr lang="en-US" altLang="zh-TW" sz="2400" i="1" dirty="0" err="1" smtClean="0"/>
              <a:t>X</a:t>
            </a:r>
            <a:r>
              <a:rPr lang="en-US" altLang="zh-TW" sz="2400" i="1" baseline="-25000" dirty="0" err="1" smtClean="0"/>
              <a:t>n</a:t>
            </a:r>
            <a:r>
              <a:rPr lang="en-US" altLang="zh-TW" sz="2400" dirty="0" smtClean="0"/>
              <a:t>)</a:t>
            </a:r>
            <a:r>
              <a:rPr lang="zh-TW" altLang="en-US" sz="2400" dirty="0" smtClean="0"/>
              <a:t>，此時</a:t>
            </a:r>
            <a:r>
              <a:rPr lang="en-US" altLang="zh-TW" sz="2400" i="1" dirty="0" smtClean="0"/>
              <a:t>T</a:t>
            </a:r>
            <a:r>
              <a:rPr lang="zh-TW" altLang="en-US" sz="2400" dirty="0" smtClean="0"/>
              <a:t>即為一統計量。</a:t>
            </a:r>
            <a:endParaRPr lang="en-US" altLang="zh-TW" sz="2400" dirty="0" smtClean="0"/>
          </a:p>
          <a:p>
            <a:pPr eaLnBrk="1" hangingPunct="1">
              <a:lnSpc>
                <a:spcPct val="100000"/>
              </a:lnSpc>
              <a:spcBef>
                <a:spcPts val="0"/>
              </a:spcBef>
              <a:buNone/>
            </a:pPr>
            <a:r>
              <a:rPr lang="zh-TW" altLang="en-US" sz="2400" dirty="0" smtClean="0"/>
              <a:t> </a:t>
            </a:r>
            <a:endParaRPr lang="en-US" altLang="zh-TW" sz="2400" dirty="0" smtClean="0"/>
          </a:p>
          <a:p>
            <a:pPr eaLnBrk="1" hangingPunct="1">
              <a:lnSpc>
                <a:spcPct val="100000"/>
              </a:lnSpc>
              <a:spcBef>
                <a:spcPts val="0"/>
              </a:spcBef>
              <a:buFont typeface="Wingdings" pitchFamily="2" charset="2"/>
              <a:buChar char="l"/>
            </a:pPr>
            <a:r>
              <a:rPr lang="zh-TW" altLang="en-US" sz="2400" dirty="0" smtClean="0">
                <a:solidFill>
                  <a:schemeClr val="accent2"/>
                </a:solidFill>
                <a:effectLst>
                  <a:outerShdw blurRad="38100" dist="38100" dir="2700000" algn="tl">
                    <a:srgbClr val="C0C0C0"/>
                  </a:outerShdw>
                </a:effectLst>
                <a:latin typeface="Times New Roman" pitchFamily="18" charset="0"/>
                <a:ea typeface="標楷體" pitchFamily="65" charset="-120"/>
              </a:rPr>
              <a:t>統計量為一隨機變數</a:t>
            </a:r>
            <a:r>
              <a:rPr lang="zh-TW" altLang="en-US" sz="2400" dirty="0" smtClean="0">
                <a:latin typeface="Times New Roman" pitchFamily="18" charset="0"/>
                <a:ea typeface="標楷體" pitchFamily="65" charset="-120"/>
              </a:rPr>
              <a:t>，故有其機率分配，稱為抽樣分配。</a:t>
            </a:r>
            <a:endParaRPr lang="en-US" altLang="zh-TW" sz="2400" dirty="0" smtClean="0">
              <a:latin typeface="Times New Roman" pitchFamily="18" charset="0"/>
              <a:ea typeface="標楷體" pitchFamily="65" charset="-120"/>
            </a:endParaRPr>
          </a:p>
          <a:p>
            <a:pPr lvl="1" eaLnBrk="1" hangingPunct="1">
              <a:lnSpc>
                <a:spcPct val="100000"/>
              </a:lnSpc>
              <a:spcBef>
                <a:spcPts val="0"/>
              </a:spcBef>
              <a:buFont typeface="Wingdings" pitchFamily="2" charset="2"/>
              <a:buChar char="l"/>
            </a:pPr>
            <a:r>
              <a:rPr lang="zh-TW" altLang="en-US" sz="2000" dirty="0" smtClean="0">
                <a:latin typeface="Times New Roman" pitchFamily="18" charset="0"/>
                <a:ea typeface="標楷體" pitchFamily="65" charset="-120"/>
              </a:rPr>
              <a:t>例如：</a:t>
            </a:r>
            <a:r>
              <a:rPr lang="en-US" altLang="zh-TW" sz="2000" dirty="0" smtClean="0">
                <a:latin typeface="Times New Roman" pitchFamily="18" charset="0"/>
                <a:ea typeface="標楷體" pitchFamily="65" charset="-120"/>
              </a:rPr>
              <a:t>Y</a:t>
            </a:r>
            <a:r>
              <a:rPr lang="en-US" altLang="zh-TW" sz="2000" baseline="-25000" dirty="0" smtClean="0">
                <a:latin typeface="Times New Roman" pitchFamily="18" charset="0"/>
                <a:ea typeface="標楷體" pitchFamily="65" charset="-120"/>
              </a:rPr>
              <a:t>1</a:t>
            </a:r>
            <a:r>
              <a:rPr lang="en-US" altLang="zh-TW" sz="2000" dirty="0" smtClean="0">
                <a:latin typeface="Times New Roman" pitchFamily="18" charset="0"/>
                <a:ea typeface="標楷體" pitchFamily="65" charset="-120"/>
              </a:rPr>
              <a:t>=(X</a:t>
            </a:r>
            <a:r>
              <a:rPr lang="en-US" altLang="zh-TW" sz="2000" baseline="-25000" dirty="0" smtClean="0">
                <a:latin typeface="Times New Roman" pitchFamily="18" charset="0"/>
                <a:ea typeface="標楷體" pitchFamily="65" charset="-120"/>
              </a:rPr>
              <a:t>1</a:t>
            </a:r>
            <a:r>
              <a:rPr lang="en-US" altLang="zh-TW" sz="2000" dirty="0" smtClean="0">
                <a:latin typeface="Times New Roman" pitchFamily="18" charset="0"/>
                <a:ea typeface="標楷體" pitchFamily="65" charset="-120"/>
              </a:rPr>
              <a:t>+X</a:t>
            </a:r>
            <a:r>
              <a:rPr lang="en-US" altLang="zh-TW" sz="2000" baseline="-25000" dirty="0" smtClean="0">
                <a:latin typeface="Times New Roman" pitchFamily="18" charset="0"/>
                <a:ea typeface="標楷體" pitchFamily="65" charset="-120"/>
              </a:rPr>
              <a:t>2</a:t>
            </a:r>
            <a:r>
              <a:rPr lang="en-US" altLang="zh-TW" sz="2000" dirty="0" smtClean="0">
                <a:latin typeface="Times New Roman" pitchFamily="18" charset="0"/>
                <a:ea typeface="標楷體" pitchFamily="65" charset="-120"/>
              </a:rPr>
              <a:t>)/2</a:t>
            </a:r>
            <a:r>
              <a:rPr lang="zh-TW" altLang="en-US" sz="2000" dirty="0" smtClean="0">
                <a:latin typeface="Times New Roman" pitchFamily="18" charset="0"/>
                <a:ea typeface="標楷體" pitchFamily="65" charset="-120"/>
              </a:rPr>
              <a:t>，</a:t>
            </a:r>
            <a:r>
              <a:rPr lang="en-US" altLang="zh-TW" sz="2000" dirty="0" smtClean="0">
                <a:latin typeface="Times New Roman" pitchFamily="18" charset="0"/>
                <a:ea typeface="標楷體" pitchFamily="65" charset="-120"/>
              </a:rPr>
              <a:t>Y</a:t>
            </a:r>
            <a:r>
              <a:rPr lang="en-US" altLang="zh-TW" sz="2000" baseline="-25000" dirty="0" smtClean="0">
                <a:latin typeface="Times New Roman" pitchFamily="18" charset="0"/>
                <a:ea typeface="標楷體" pitchFamily="65" charset="-120"/>
              </a:rPr>
              <a:t>2</a:t>
            </a:r>
            <a:r>
              <a:rPr lang="en-US" altLang="zh-TW" sz="2000" dirty="0" smtClean="0">
                <a:latin typeface="Times New Roman" pitchFamily="18" charset="0"/>
                <a:ea typeface="標楷體" pitchFamily="65" charset="-120"/>
              </a:rPr>
              <a:t>=max{X</a:t>
            </a:r>
            <a:r>
              <a:rPr lang="en-US" altLang="zh-TW" sz="2000" baseline="-25000" dirty="0" smtClean="0">
                <a:latin typeface="Times New Roman" pitchFamily="18" charset="0"/>
                <a:ea typeface="標楷體" pitchFamily="65" charset="-120"/>
              </a:rPr>
              <a:t>i</a:t>
            </a:r>
            <a:r>
              <a:rPr lang="en-US" altLang="zh-TW" sz="2000" dirty="0" smtClean="0">
                <a:latin typeface="Times New Roman" pitchFamily="18" charset="0"/>
                <a:ea typeface="標楷體" pitchFamily="65" charset="-120"/>
              </a:rPr>
              <a:t>}-min{X</a:t>
            </a:r>
            <a:r>
              <a:rPr lang="en-US" altLang="zh-TW" sz="2000" baseline="-25000" dirty="0" smtClean="0">
                <a:latin typeface="Times New Roman" pitchFamily="18" charset="0"/>
                <a:ea typeface="標楷體" pitchFamily="65" charset="-120"/>
              </a:rPr>
              <a:t>i</a:t>
            </a:r>
            <a:r>
              <a:rPr lang="en-US" altLang="zh-TW" sz="2000" dirty="0" smtClean="0">
                <a:latin typeface="Times New Roman" pitchFamily="18" charset="0"/>
                <a:ea typeface="標楷體" pitchFamily="65" charset="-120"/>
              </a:rPr>
              <a:t>}</a:t>
            </a:r>
            <a:r>
              <a:rPr lang="zh-TW" altLang="en-US" sz="2000" dirty="0" smtClean="0">
                <a:latin typeface="Times New Roman" pitchFamily="18" charset="0"/>
                <a:ea typeface="標楷體" pitchFamily="65" charset="-120"/>
              </a:rPr>
              <a:t> 都是統計量，也就是說，統計量的數量有很多。</a:t>
            </a:r>
            <a:endParaRPr lang="en-US" altLang="zh-TW" sz="2000" dirty="0" smtClean="0">
              <a:latin typeface="Times New Roman" pitchFamily="18" charset="0"/>
              <a:ea typeface="標楷體" pitchFamily="65" charset="-120"/>
            </a:endParaRPr>
          </a:p>
          <a:p>
            <a:pPr lvl="1" eaLnBrk="1" hangingPunct="1">
              <a:lnSpc>
                <a:spcPct val="100000"/>
              </a:lnSpc>
              <a:spcBef>
                <a:spcPts val="0"/>
              </a:spcBef>
              <a:buFont typeface="Wingdings" pitchFamily="2" charset="2"/>
              <a:buChar char="l"/>
            </a:pPr>
            <a:r>
              <a:rPr lang="zh-TW" altLang="en-US" sz="2000" dirty="0" smtClean="0">
                <a:latin typeface="Times New Roman" pitchFamily="18" charset="0"/>
                <a:ea typeface="標楷體" pitchFamily="65" charset="-120"/>
              </a:rPr>
              <a:t>樣本只是母體的一部份，統計量的數值未必是母體參數的真實值。</a:t>
            </a:r>
            <a:endParaRPr lang="en-US" altLang="zh-TW" sz="2000" dirty="0" smtClean="0">
              <a:latin typeface="Times New Roman" pitchFamily="18" charset="0"/>
              <a:ea typeface="標楷體" pitchFamily="65" charset="-120"/>
            </a:endParaRPr>
          </a:p>
          <a:p>
            <a:pPr lvl="1" eaLnBrk="1" hangingPunct="1">
              <a:lnSpc>
                <a:spcPct val="100000"/>
              </a:lnSpc>
              <a:spcBef>
                <a:spcPts val="0"/>
              </a:spcBef>
              <a:buFont typeface="Wingdings" pitchFamily="2" charset="2"/>
              <a:buChar char="l"/>
            </a:pPr>
            <a:r>
              <a:rPr lang="zh-TW" altLang="en-US" sz="2000" dirty="0" smtClean="0">
                <a:latin typeface="Times New Roman" pitchFamily="18" charset="0"/>
                <a:ea typeface="標楷體" pitchFamily="65" charset="-120"/>
              </a:rPr>
              <a:t>統計量的數值依每一次抽樣而定，每次抽樣所得統計量的數值將有所差異。</a:t>
            </a:r>
            <a:endParaRPr lang="en-US" altLang="zh-TW" sz="2000" dirty="0" smtClean="0">
              <a:latin typeface="Times New Roman" pitchFamily="18" charset="0"/>
              <a:ea typeface="標楷體" pitchFamily="65" charset="-120"/>
            </a:endParaRPr>
          </a:p>
          <a:p>
            <a:pPr eaLnBrk="1" hangingPunct="1">
              <a:lnSpc>
                <a:spcPct val="100000"/>
              </a:lnSpc>
              <a:spcBef>
                <a:spcPts val="0"/>
              </a:spcBef>
              <a:buFont typeface="Wingdings" pitchFamily="2" charset="2"/>
              <a:buChar char="l"/>
            </a:pPr>
            <a:r>
              <a:rPr lang="zh-TW" altLang="en-US" sz="2400" dirty="0" smtClean="0">
                <a:solidFill>
                  <a:schemeClr val="accent2"/>
                </a:solidFill>
                <a:effectLst>
                  <a:outerShdw blurRad="38100" dist="38100" dir="2700000" algn="tl">
                    <a:srgbClr val="C0C0C0"/>
                  </a:outerShdw>
                </a:effectLst>
                <a:latin typeface="Times New Roman" pitchFamily="18" charset="0"/>
                <a:ea typeface="標楷體" pitchFamily="65" charset="-120"/>
              </a:rPr>
              <a:t>常見的統計量：</a:t>
            </a:r>
            <a:endParaRPr lang="en-US" altLang="zh-TW" sz="2400" dirty="0" smtClean="0">
              <a:solidFill>
                <a:schemeClr val="accent2"/>
              </a:solidFill>
              <a:effectLst>
                <a:outerShdw blurRad="38100" dist="38100" dir="2700000" algn="tl">
                  <a:srgbClr val="C0C0C0"/>
                </a:outerShdw>
              </a:effectLst>
              <a:latin typeface="Times New Roman" pitchFamily="18" charset="0"/>
              <a:ea typeface="標楷體" pitchFamily="65" charset="-120"/>
            </a:endParaRPr>
          </a:p>
          <a:p>
            <a:pPr lvl="1" eaLnBrk="1" hangingPunct="1">
              <a:lnSpc>
                <a:spcPct val="100000"/>
              </a:lnSpc>
              <a:spcBef>
                <a:spcPts val="0"/>
              </a:spcBef>
              <a:buFont typeface="Wingdings" pitchFamily="2" charset="2"/>
              <a:buChar char="l"/>
            </a:pPr>
            <a:r>
              <a:rPr lang="zh-TW" altLang="en-US" sz="2000" dirty="0" smtClean="0"/>
              <a:t>樣本平均數→樣本平均數的</a:t>
            </a:r>
            <a:r>
              <a:rPr lang="zh-TW" altLang="en-US" sz="2000" dirty="0" smtClean="0">
                <a:latin typeface="Times New Roman" pitchFamily="18" charset="0"/>
                <a:ea typeface="標楷體" pitchFamily="65" charset="-120"/>
              </a:rPr>
              <a:t>抽樣分配</a:t>
            </a:r>
            <a:r>
              <a:rPr lang="en-US" altLang="zh-TW" sz="2000" dirty="0" smtClean="0">
                <a:latin typeface="Times New Roman" pitchFamily="18" charset="0"/>
                <a:ea typeface="標楷體" pitchFamily="65" charset="-120"/>
              </a:rPr>
              <a:t>(7.4)</a:t>
            </a:r>
            <a:endParaRPr lang="en-US" altLang="zh-TW" sz="2000" dirty="0" smtClean="0"/>
          </a:p>
          <a:p>
            <a:pPr lvl="1" eaLnBrk="1" hangingPunct="1">
              <a:lnSpc>
                <a:spcPct val="100000"/>
              </a:lnSpc>
              <a:spcBef>
                <a:spcPts val="0"/>
              </a:spcBef>
              <a:buFont typeface="Wingdings" pitchFamily="2" charset="2"/>
              <a:buChar char="l"/>
            </a:pPr>
            <a:r>
              <a:rPr lang="zh-TW" altLang="en-US" sz="2000" dirty="0" smtClean="0"/>
              <a:t>樣本比例→樣本比例的</a:t>
            </a:r>
            <a:r>
              <a:rPr lang="zh-TW" altLang="en-US" sz="2000" dirty="0" smtClean="0">
                <a:latin typeface="Times New Roman" pitchFamily="18" charset="0"/>
                <a:ea typeface="標楷體" pitchFamily="65" charset="-120"/>
              </a:rPr>
              <a:t>抽樣分配</a:t>
            </a:r>
            <a:r>
              <a:rPr lang="en-US" altLang="zh-TW" sz="2000" dirty="0" smtClean="0">
                <a:latin typeface="Times New Roman" pitchFamily="18" charset="0"/>
                <a:ea typeface="標楷體" pitchFamily="65" charset="-120"/>
              </a:rPr>
              <a:t>(7.5)</a:t>
            </a:r>
            <a:endParaRPr lang="zh-TW" altLang="en-US" sz="2000" dirty="0" smtClean="0">
              <a:latin typeface="Times New Roman" pitchFamily="18" charset="0"/>
              <a:ea typeface="標楷體" pitchFamily="65" charset="-120"/>
            </a:endParaRPr>
          </a:p>
          <a:p>
            <a:pPr lvl="1" eaLnBrk="1" hangingPunct="1">
              <a:lnSpc>
                <a:spcPct val="100000"/>
              </a:lnSpc>
              <a:spcBef>
                <a:spcPts val="0"/>
              </a:spcBef>
              <a:buFont typeface="Wingdings" pitchFamily="2" charset="2"/>
              <a:buChar char="l"/>
            </a:pPr>
            <a:r>
              <a:rPr lang="zh-TW" altLang="en-US" sz="2000" dirty="0" smtClean="0"/>
              <a:t>樣本變異數→樣本變異數的</a:t>
            </a:r>
            <a:r>
              <a:rPr lang="zh-TW" altLang="en-US" sz="2000" dirty="0" smtClean="0">
                <a:latin typeface="Times New Roman" pitchFamily="18" charset="0"/>
                <a:ea typeface="標楷體" pitchFamily="65" charset="-120"/>
              </a:rPr>
              <a:t>抽樣分配</a:t>
            </a:r>
            <a:r>
              <a:rPr lang="en-US" altLang="zh-TW" sz="2000" dirty="0" smtClean="0">
                <a:latin typeface="Times New Roman" pitchFamily="18" charset="0"/>
                <a:ea typeface="標楷體" pitchFamily="65" charset="-120"/>
              </a:rPr>
              <a:t>(7.6)</a:t>
            </a:r>
            <a:endParaRPr lang="en-US" altLang="zh-TW" sz="2000" dirty="0" smtClean="0"/>
          </a:p>
          <a:p>
            <a:pPr eaLnBrk="1" hangingPunct="1">
              <a:lnSpc>
                <a:spcPct val="100000"/>
              </a:lnSpc>
              <a:spcBef>
                <a:spcPts val="0"/>
              </a:spcBef>
              <a:buFont typeface="Wingdings" pitchFamily="2" charset="2"/>
              <a:buChar char="l"/>
            </a:pPr>
            <a:endParaRPr lang="zh-TW" altLang="en-US" sz="2400" dirty="0" smtClean="0"/>
          </a:p>
        </p:txBody>
      </p:sp>
      <p:sp>
        <p:nvSpPr>
          <p:cNvPr id="19458" name="日期版面配置區 4"/>
          <p:cNvSpPr>
            <a:spLocks noGrp="1"/>
          </p:cNvSpPr>
          <p:nvPr>
            <p:ph type="dt" sz="half" idx="11"/>
          </p:nvPr>
        </p:nvSpPr>
        <p:spPr>
          <a:noFill/>
        </p:spPr>
        <p:txBody>
          <a:bodyPr/>
          <a:lstStyle/>
          <a:p>
            <a:r>
              <a:rPr lang="zh-TW" altLang="en-US" smtClean="0"/>
              <a:t>統計學導論   </a:t>
            </a:r>
            <a:r>
              <a:rPr lang="en-US" altLang="zh-TW" smtClean="0"/>
              <a:t>Chapter 7   </a:t>
            </a:r>
            <a:r>
              <a:rPr lang="zh-TW" altLang="en-US" smtClean="0"/>
              <a:t>抽樣與抽樣分配</a:t>
            </a:r>
            <a:endParaRPr lang="zh-TW" altLang="en-US"/>
          </a:p>
        </p:txBody>
      </p:sp>
      <p:sp>
        <p:nvSpPr>
          <p:cNvPr id="6" name="投影片編號版面配置區 5"/>
          <p:cNvSpPr>
            <a:spLocks noGrp="1"/>
          </p:cNvSpPr>
          <p:nvPr>
            <p:ph type="sldNum" sz="quarter" idx="12"/>
          </p:nvPr>
        </p:nvSpPr>
        <p:spPr/>
        <p:txBody>
          <a:bodyPr/>
          <a:lstStyle/>
          <a:p>
            <a:pPr algn="r">
              <a:defRPr/>
            </a:pPr>
            <a:fld id="{8EF2B6BF-6A10-40F7-8B8D-F516405C22A2}" type="slidenum">
              <a:rPr lang="en-US" altLang="zh-TW" smtClean="0"/>
              <a:pPr algn="r">
                <a:defRPr/>
              </a:pPr>
              <a:t>13</a:t>
            </a:fld>
            <a:r>
              <a:rPr lang="en-US" altLang="zh-TW" dirty="0" smtClean="0"/>
              <a:t>/35</a:t>
            </a:r>
            <a:endParaRPr lang="en-US" altLang="zh-TW"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p:txBody>
          <a:bodyPr/>
          <a:lstStyle/>
          <a:p>
            <a:pPr eaLnBrk="1" hangingPunct="1"/>
            <a:r>
              <a:rPr lang="en-US" altLang="zh-TW" dirty="0" smtClean="0"/>
              <a:t>7.4  </a:t>
            </a:r>
            <a:r>
              <a:rPr lang="zh-TW" altLang="en-US" dirty="0" smtClean="0"/>
              <a:t>樣本平均數的抽樣分配</a:t>
            </a:r>
          </a:p>
        </p:txBody>
      </p:sp>
      <p:sp>
        <p:nvSpPr>
          <p:cNvPr id="1027" name="日期版面配置區 4"/>
          <p:cNvSpPr>
            <a:spLocks noGrp="1"/>
          </p:cNvSpPr>
          <p:nvPr>
            <p:ph type="dt" sz="half" idx="11"/>
          </p:nvPr>
        </p:nvSpPr>
        <p:spPr>
          <a:noFill/>
        </p:spPr>
        <p:txBody>
          <a:bodyPr/>
          <a:lstStyle/>
          <a:p>
            <a:r>
              <a:rPr lang="zh-TW" altLang="en-US" smtClean="0"/>
              <a:t>統計學導論   </a:t>
            </a:r>
            <a:r>
              <a:rPr lang="en-US" altLang="zh-TW" smtClean="0"/>
              <a:t>Chapter 7   </a:t>
            </a:r>
            <a:r>
              <a:rPr lang="zh-TW" altLang="en-US" smtClean="0"/>
              <a:t>抽樣與抽樣分配</a:t>
            </a:r>
            <a:endParaRPr lang="zh-TW" altLang="en-US"/>
          </a:p>
        </p:txBody>
      </p:sp>
      <p:sp>
        <p:nvSpPr>
          <p:cNvPr id="337924" name="Text Box 4"/>
          <p:cNvSpPr txBox="1">
            <a:spLocks noChangeArrowheads="1"/>
          </p:cNvSpPr>
          <p:nvPr/>
        </p:nvSpPr>
        <p:spPr bwMode="auto">
          <a:xfrm>
            <a:off x="504317" y="1470914"/>
            <a:ext cx="8155051" cy="3416320"/>
          </a:xfrm>
          <a:prstGeom prst="rect">
            <a:avLst/>
          </a:prstGeom>
          <a:noFill/>
          <a:ln w="9525">
            <a:solidFill>
              <a:srgbClr val="DB4F03"/>
            </a:solidFill>
            <a:prstDash val="dash"/>
            <a:miter lim="800000"/>
            <a:headEnd/>
            <a:tailEnd/>
          </a:ln>
          <a:effectLst/>
        </p:spPr>
        <p:txBody>
          <a:bodyPr wrap="square">
            <a:spAutoFit/>
          </a:bodyPr>
          <a:lstStyle/>
          <a:p>
            <a:pPr marL="346075" indent="-346075">
              <a:buFont typeface="+mj-lt"/>
              <a:buAutoNum type="arabicPeriod"/>
              <a:defRPr/>
            </a:pPr>
            <a:r>
              <a:rPr lang="zh-TW" altLang="en-US" sz="2400" b="1" dirty="0" smtClean="0">
                <a:latin typeface="+mn-lt"/>
                <a:ea typeface="+mn-ea"/>
              </a:rPr>
              <a:t>設</a:t>
            </a:r>
            <a:r>
              <a:rPr lang="zh-TW" altLang="en-US" sz="2400" b="1" dirty="0">
                <a:latin typeface="+mn-lt"/>
                <a:ea typeface="+mn-ea"/>
              </a:rPr>
              <a:t>隨機樣本</a:t>
            </a:r>
            <a:r>
              <a:rPr lang="en-US" altLang="zh-TW" sz="2400" b="1" i="1" dirty="0">
                <a:latin typeface="+mn-lt"/>
                <a:ea typeface="+mn-ea"/>
              </a:rPr>
              <a:t>X</a:t>
            </a:r>
            <a:r>
              <a:rPr lang="en-US" altLang="zh-TW" sz="2400" b="1" baseline="-25000" dirty="0">
                <a:latin typeface="+mn-lt"/>
                <a:ea typeface="+mn-ea"/>
              </a:rPr>
              <a:t>1</a:t>
            </a:r>
            <a:r>
              <a:rPr lang="en-US" altLang="zh-TW" sz="2400" b="1" dirty="0">
                <a:latin typeface="+mn-lt"/>
                <a:ea typeface="+mn-ea"/>
              </a:rPr>
              <a:t>, </a:t>
            </a:r>
            <a:r>
              <a:rPr lang="en-US" altLang="zh-TW" sz="2400" b="1" i="1" dirty="0">
                <a:latin typeface="+mn-lt"/>
                <a:ea typeface="+mn-ea"/>
              </a:rPr>
              <a:t>X</a:t>
            </a:r>
            <a:r>
              <a:rPr lang="en-US" altLang="zh-TW" sz="2400" b="1" baseline="-25000" dirty="0">
                <a:latin typeface="+mn-lt"/>
                <a:ea typeface="+mn-ea"/>
              </a:rPr>
              <a:t>2</a:t>
            </a:r>
            <a:r>
              <a:rPr lang="en-US" altLang="zh-TW" sz="2400" b="1" dirty="0">
                <a:latin typeface="+mn-lt"/>
                <a:ea typeface="+mn-ea"/>
              </a:rPr>
              <a:t>,…, </a:t>
            </a:r>
            <a:r>
              <a:rPr lang="en-US" altLang="zh-TW" sz="2400" b="1" i="1" dirty="0" err="1">
                <a:latin typeface="+mn-lt"/>
                <a:ea typeface="+mn-ea"/>
              </a:rPr>
              <a:t>X</a:t>
            </a:r>
            <a:r>
              <a:rPr lang="en-US" altLang="zh-TW" sz="2400" b="1" i="1" baseline="-25000" dirty="0" err="1">
                <a:latin typeface="+mn-lt"/>
                <a:ea typeface="+mn-ea"/>
              </a:rPr>
              <a:t>n</a:t>
            </a:r>
            <a:r>
              <a:rPr lang="zh-TW" altLang="en-US" sz="2400" b="1" dirty="0">
                <a:latin typeface="+mn-lt"/>
                <a:ea typeface="+mn-ea"/>
              </a:rPr>
              <a:t>係自</a:t>
            </a:r>
            <a:r>
              <a:rPr lang="zh-TW" altLang="en-US" sz="2400" b="1" dirty="0">
                <a:solidFill>
                  <a:schemeClr val="accent2"/>
                </a:solidFill>
                <a:effectLst>
                  <a:outerShdw blurRad="38100" dist="38100" dir="2700000" algn="tl">
                    <a:srgbClr val="C0C0C0"/>
                  </a:outerShdw>
                </a:effectLst>
                <a:latin typeface="+mn-lt"/>
                <a:ea typeface="+mn-ea"/>
              </a:rPr>
              <a:t>無限母體抽樣</a:t>
            </a:r>
            <a:r>
              <a:rPr lang="zh-TW" altLang="en-US" sz="2400" b="1" dirty="0">
                <a:latin typeface="+mn-lt"/>
                <a:ea typeface="+mn-ea"/>
              </a:rPr>
              <a:t>，則　</a:t>
            </a:r>
            <a:r>
              <a:rPr lang="zh-TW" altLang="en-US" sz="2400" b="1" dirty="0" smtClean="0">
                <a:latin typeface="+mn-lt"/>
                <a:ea typeface="+mn-ea"/>
              </a:rPr>
              <a:t>  的</a:t>
            </a:r>
            <a:r>
              <a:rPr lang="zh-TW" altLang="en-US" sz="2400" b="1" dirty="0">
                <a:latin typeface="+mn-lt"/>
                <a:ea typeface="+mn-ea"/>
              </a:rPr>
              <a:t>期望值、變異數與標準誤分別為：</a:t>
            </a:r>
          </a:p>
          <a:p>
            <a:pPr marL="354013" indent="-354013">
              <a:defRPr/>
            </a:pPr>
            <a:endParaRPr lang="zh-TW" altLang="en-US" sz="2400" b="1" dirty="0">
              <a:latin typeface="+mn-lt"/>
              <a:ea typeface="+mn-ea"/>
            </a:endParaRPr>
          </a:p>
          <a:p>
            <a:pPr marL="354013" indent="-354013">
              <a:defRPr/>
            </a:pPr>
            <a:endParaRPr lang="zh-TW" altLang="en-US" sz="2400" b="1" dirty="0">
              <a:latin typeface="+mn-lt"/>
              <a:ea typeface="+mn-ea"/>
            </a:endParaRPr>
          </a:p>
          <a:p>
            <a:pPr marL="354013" indent="-354013">
              <a:defRPr/>
            </a:pPr>
            <a:endParaRPr lang="zh-TW" altLang="en-US" sz="2400" b="1" dirty="0">
              <a:latin typeface="+mn-lt"/>
              <a:ea typeface="+mn-ea"/>
            </a:endParaRPr>
          </a:p>
          <a:p>
            <a:pPr marL="354013" indent="-354013">
              <a:defRPr/>
            </a:pPr>
            <a:endParaRPr lang="zh-TW" altLang="en-US" sz="2400" b="1" dirty="0">
              <a:latin typeface="+mn-lt"/>
              <a:ea typeface="+mn-ea"/>
            </a:endParaRPr>
          </a:p>
          <a:p>
            <a:pPr marL="354013" indent="-354013">
              <a:defRPr/>
            </a:pPr>
            <a:endParaRPr lang="zh-TW" altLang="en-US" sz="2400" b="1" dirty="0">
              <a:latin typeface="+mn-lt"/>
              <a:ea typeface="+mn-ea"/>
            </a:endParaRPr>
          </a:p>
          <a:p>
            <a:pPr marL="0" lvl="1">
              <a:defRPr/>
            </a:pPr>
            <a:r>
              <a:rPr lang="zh-TW" altLang="en-US" sz="2400" b="1" dirty="0" smtClean="0">
                <a:latin typeface="+mn-lt"/>
                <a:ea typeface="+mn-ea"/>
              </a:rPr>
              <a:t>式</a:t>
            </a:r>
            <a:r>
              <a:rPr lang="zh-TW" altLang="en-US" sz="2400" b="1" dirty="0">
                <a:latin typeface="+mn-lt"/>
                <a:ea typeface="+mn-ea"/>
              </a:rPr>
              <a:t>中</a:t>
            </a:r>
            <a:r>
              <a:rPr lang="el-GR" altLang="zh-TW" sz="2400" b="1" dirty="0">
                <a:latin typeface="+mn-lt"/>
                <a:ea typeface="+mn-ea"/>
                <a:cs typeface="Times New Roman" pitchFamily="18" charset="0"/>
              </a:rPr>
              <a:t>μ</a:t>
            </a:r>
            <a:r>
              <a:rPr lang="zh-TW" altLang="en-US" sz="2400" b="1" dirty="0">
                <a:latin typeface="+mn-lt"/>
                <a:ea typeface="+mn-ea"/>
              </a:rPr>
              <a:t>與</a:t>
            </a:r>
            <a:r>
              <a:rPr lang="el-GR" altLang="zh-TW" sz="2400" b="1" dirty="0">
                <a:latin typeface="+mn-lt"/>
                <a:ea typeface="+mn-ea"/>
              </a:rPr>
              <a:t>σ</a:t>
            </a:r>
            <a:r>
              <a:rPr lang="zh-TW" altLang="en-US" sz="2400" b="1" dirty="0">
                <a:latin typeface="+mn-lt"/>
                <a:ea typeface="+mn-ea"/>
              </a:rPr>
              <a:t>分別表示母體的平均數與標準差，而</a:t>
            </a:r>
            <a:r>
              <a:rPr lang="en-US" altLang="zh-TW" sz="2400" b="1" i="1" dirty="0">
                <a:latin typeface="+mn-lt"/>
                <a:ea typeface="+mn-ea"/>
              </a:rPr>
              <a:t>N</a:t>
            </a:r>
            <a:r>
              <a:rPr lang="zh-TW" altLang="en-US" sz="2400" b="1" dirty="0">
                <a:latin typeface="+mn-lt"/>
                <a:ea typeface="+mn-ea"/>
              </a:rPr>
              <a:t>為母體大小，</a:t>
            </a:r>
            <a:r>
              <a:rPr lang="en-US" altLang="zh-TW" sz="2400" b="1" i="1" dirty="0">
                <a:latin typeface="+mn-lt"/>
                <a:ea typeface="+mn-ea"/>
              </a:rPr>
              <a:t>n</a:t>
            </a:r>
            <a:r>
              <a:rPr lang="zh-TW" altLang="en-US" sz="2400" b="1" dirty="0">
                <a:latin typeface="+mn-lt"/>
                <a:ea typeface="+mn-ea"/>
              </a:rPr>
              <a:t>則為樣本大小。</a:t>
            </a:r>
          </a:p>
        </p:txBody>
      </p:sp>
      <p:graphicFrame>
        <p:nvGraphicFramePr>
          <p:cNvPr id="1026" name="Object 5"/>
          <p:cNvGraphicFramePr>
            <a:graphicFrameLocks noChangeAspect="1"/>
          </p:cNvGraphicFramePr>
          <p:nvPr/>
        </p:nvGraphicFramePr>
        <p:xfrm>
          <a:off x="7198588" y="1501622"/>
          <a:ext cx="364382" cy="392303"/>
        </p:xfrm>
        <a:graphic>
          <a:graphicData uri="http://schemas.openxmlformats.org/presentationml/2006/ole">
            <mc:AlternateContent xmlns:mc="http://schemas.openxmlformats.org/markup-compatibility/2006">
              <mc:Choice xmlns:v="urn:schemas-microsoft-com:vml" Requires="v">
                <p:oleObj spid="_x0000_s1028" name="Equation" r:id="rId3" imgW="164880" imgH="177480" progId="Equation.DSMT4">
                  <p:embed/>
                </p:oleObj>
              </mc:Choice>
              <mc:Fallback>
                <p:oleObj name="Equation" r:id="rId3" imgW="164880" imgH="17748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8588" y="1501622"/>
                        <a:ext cx="364382" cy="39230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3"/>
          <p:cNvGraphicFramePr>
            <a:graphicFrameLocks noChangeAspect="1"/>
          </p:cNvGraphicFramePr>
          <p:nvPr/>
        </p:nvGraphicFramePr>
        <p:xfrm>
          <a:off x="1750509" y="2366459"/>
          <a:ext cx="3443288" cy="1670282"/>
        </p:xfrm>
        <a:graphic>
          <a:graphicData uri="http://schemas.openxmlformats.org/presentationml/2006/ole">
            <mc:AlternateContent xmlns:mc="http://schemas.openxmlformats.org/markup-compatibility/2006">
              <mc:Choice xmlns:v="urn:schemas-microsoft-com:vml" Requires="v">
                <p:oleObj spid="_x0000_s1029" name="Equation" r:id="rId5" imgW="1434960" imgH="977760" progId="Equation.DSMT4">
                  <p:embed/>
                </p:oleObj>
              </mc:Choice>
              <mc:Fallback>
                <p:oleObj name="Equation" r:id="rId5" imgW="1434960" imgH="9777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0509" y="2366459"/>
                        <a:ext cx="3443288" cy="1670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投影片編號版面配置區 7"/>
          <p:cNvSpPr>
            <a:spLocks noGrp="1"/>
          </p:cNvSpPr>
          <p:nvPr>
            <p:ph type="sldNum" sz="quarter" idx="12"/>
          </p:nvPr>
        </p:nvSpPr>
        <p:spPr/>
        <p:txBody>
          <a:bodyPr/>
          <a:lstStyle/>
          <a:p>
            <a:pPr algn="r">
              <a:defRPr/>
            </a:pPr>
            <a:fld id="{8EF2B6BF-6A10-40F7-8B8D-F516405C22A2}" type="slidenum">
              <a:rPr lang="en-US" altLang="zh-TW" smtClean="0"/>
              <a:pPr algn="r">
                <a:defRPr/>
              </a:pPr>
              <a:t>14</a:t>
            </a:fld>
            <a:r>
              <a:rPr lang="en-US" altLang="zh-TW" dirty="0" smtClean="0"/>
              <a:t>/35</a:t>
            </a:r>
            <a:endParaRPr lang="en-US" altLang="zh-TW"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p:txBody>
          <a:bodyPr/>
          <a:lstStyle/>
          <a:p>
            <a:pPr eaLnBrk="1" hangingPunct="1"/>
            <a:r>
              <a:rPr lang="zh-TW" altLang="en-US" smtClean="0"/>
              <a:t>樣本平均數之抽樣分配的性質 </a:t>
            </a:r>
            <a:r>
              <a:rPr lang="en-US" altLang="zh-TW" sz="2000" smtClean="0"/>
              <a:t>2/2</a:t>
            </a:r>
          </a:p>
        </p:txBody>
      </p:sp>
      <p:sp>
        <p:nvSpPr>
          <p:cNvPr id="338947" name="Rectangle 3"/>
          <p:cNvSpPr>
            <a:spLocks noGrp="1" noChangeArrowheads="1"/>
          </p:cNvSpPr>
          <p:nvPr>
            <p:ph idx="1"/>
          </p:nvPr>
        </p:nvSpPr>
        <p:spPr>
          <a:xfrm>
            <a:off x="457200" y="1344168"/>
            <a:ext cx="8229600" cy="4678807"/>
          </a:xfrm>
          <a:ln cap="flat">
            <a:solidFill>
              <a:srgbClr val="DB4F03"/>
            </a:solidFill>
            <a:prstDash val="dash"/>
          </a:ln>
        </p:spPr>
        <p:txBody>
          <a:bodyPr/>
          <a:lstStyle/>
          <a:p>
            <a:pPr marL="357188" indent="-357188" eaLnBrk="1" hangingPunct="1">
              <a:lnSpc>
                <a:spcPct val="100000"/>
              </a:lnSpc>
              <a:spcBef>
                <a:spcPts val="0"/>
              </a:spcBef>
              <a:buFont typeface="+mj-lt"/>
              <a:buAutoNum type="arabicPeriod" startAt="2"/>
              <a:defRPr/>
            </a:pPr>
            <a:r>
              <a:rPr lang="zh-TW" altLang="en-US" sz="2400" dirty="0" smtClean="0">
                <a:solidFill>
                  <a:schemeClr val="tx1">
                    <a:lumMod val="95000"/>
                    <a:lumOff val="5000"/>
                  </a:schemeClr>
                </a:solidFill>
              </a:rPr>
              <a:t>設隨機樣本</a:t>
            </a:r>
            <a:r>
              <a:rPr lang="en-US" altLang="zh-TW" sz="2400" i="1" dirty="0" smtClean="0">
                <a:solidFill>
                  <a:schemeClr val="tx1">
                    <a:lumMod val="95000"/>
                    <a:lumOff val="5000"/>
                  </a:schemeClr>
                </a:solidFill>
              </a:rPr>
              <a:t>X</a:t>
            </a:r>
            <a:r>
              <a:rPr lang="en-US" altLang="zh-TW" sz="2400" baseline="-25000" dirty="0" smtClean="0">
                <a:solidFill>
                  <a:schemeClr val="tx1">
                    <a:lumMod val="95000"/>
                    <a:lumOff val="5000"/>
                  </a:schemeClr>
                </a:solidFill>
              </a:rPr>
              <a:t>1</a:t>
            </a:r>
            <a:r>
              <a:rPr lang="en-US" altLang="zh-TW" sz="2400" dirty="0" smtClean="0">
                <a:solidFill>
                  <a:schemeClr val="tx1">
                    <a:lumMod val="95000"/>
                    <a:lumOff val="5000"/>
                  </a:schemeClr>
                </a:solidFill>
              </a:rPr>
              <a:t>, </a:t>
            </a:r>
            <a:r>
              <a:rPr lang="en-US" altLang="zh-TW" sz="2400" i="1" dirty="0" smtClean="0">
                <a:solidFill>
                  <a:schemeClr val="tx1">
                    <a:lumMod val="95000"/>
                    <a:lumOff val="5000"/>
                  </a:schemeClr>
                </a:solidFill>
              </a:rPr>
              <a:t>X</a:t>
            </a:r>
            <a:r>
              <a:rPr lang="en-US" altLang="zh-TW" sz="2400" baseline="-25000" dirty="0" smtClean="0">
                <a:solidFill>
                  <a:schemeClr val="tx1">
                    <a:lumMod val="95000"/>
                    <a:lumOff val="5000"/>
                  </a:schemeClr>
                </a:solidFill>
              </a:rPr>
              <a:t>2</a:t>
            </a:r>
            <a:r>
              <a:rPr lang="en-US" altLang="zh-TW" sz="2400" dirty="0" smtClean="0">
                <a:solidFill>
                  <a:schemeClr val="tx1">
                    <a:lumMod val="95000"/>
                    <a:lumOff val="5000"/>
                  </a:schemeClr>
                </a:solidFill>
              </a:rPr>
              <a:t>, </a:t>
            </a:r>
            <a:r>
              <a:rPr lang="en-US" altLang="zh-TW" sz="2400" dirty="0" smtClean="0">
                <a:solidFill>
                  <a:schemeClr val="tx1">
                    <a:lumMod val="95000"/>
                    <a:lumOff val="5000"/>
                  </a:schemeClr>
                </a:solidFill>
                <a:latin typeface="標楷體"/>
              </a:rPr>
              <a:t>…</a:t>
            </a:r>
            <a:r>
              <a:rPr lang="en-US" altLang="zh-TW" sz="2400" dirty="0" smtClean="0">
                <a:solidFill>
                  <a:schemeClr val="tx1">
                    <a:lumMod val="95000"/>
                    <a:lumOff val="5000"/>
                  </a:schemeClr>
                </a:solidFill>
              </a:rPr>
              <a:t>,</a:t>
            </a:r>
            <a:r>
              <a:rPr lang="en-US" altLang="zh-TW" sz="2400" i="1" dirty="0" err="1" smtClean="0">
                <a:solidFill>
                  <a:schemeClr val="tx1">
                    <a:lumMod val="95000"/>
                    <a:lumOff val="5000"/>
                  </a:schemeClr>
                </a:solidFill>
              </a:rPr>
              <a:t>X</a:t>
            </a:r>
            <a:r>
              <a:rPr lang="en-US" altLang="zh-TW" sz="2400" i="1" baseline="-25000" dirty="0" err="1" smtClean="0">
                <a:solidFill>
                  <a:schemeClr val="tx1">
                    <a:lumMod val="95000"/>
                    <a:lumOff val="5000"/>
                  </a:schemeClr>
                </a:solidFill>
              </a:rPr>
              <a:t>n</a:t>
            </a:r>
            <a:r>
              <a:rPr lang="zh-TW" altLang="en-US" sz="2400" dirty="0" smtClean="0">
                <a:solidFill>
                  <a:schemeClr val="tx1">
                    <a:lumMod val="95000"/>
                    <a:lumOff val="5000"/>
                  </a:schemeClr>
                </a:solidFill>
              </a:rPr>
              <a:t>係自</a:t>
            </a:r>
            <a:r>
              <a:rPr lang="zh-TW" altLang="en-US" sz="2400" dirty="0" smtClean="0">
                <a:solidFill>
                  <a:schemeClr val="accent2"/>
                </a:solidFill>
                <a:effectLst>
                  <a:outerShdw blurRad="38100" dist="38100" dir="2700000" algn="tl">
                    <a:srgbClr val="C0C0C0"/>
                  </a:outerShdw>
                </a:effectLst>
              </a:rPr>
              <a:t>有限母體抽樣</a:t>
            </a:r>
            <a:r>
              <a:rPr lang="zh-TW" altLang="en-US" sz="2400" dirty="0" smtClean="0"/>
              <a:t>，</a:t>
            </a:r>
            <a:r>
              <a:rPr lang="zh-TW" altLang="en-US" sz="2400" dirty="0" smtClean="0">
                <a:solidFill>
                  <a:schemeClr val="tx1">
                    <a:lumMod val="95000"/>
                    <a:lumOff val="5000"/>
                  </a:schemeClr>
                </a:solidFill>
              </a:rPr>
              <a:t>則　  的期望值、變異數與標準誤分別為：</a:t>
            </a:r>
          </a:p>
          <a:p>
            <a:pPr eaLnBrk="1" hangingPunct="1">
              <a:lnSpc>
                <a:spcPct val="100000"/>
              </a:lnSpc>
              <a:spcBef>
                <a:spcPts val="0"/>
              </a:spcBef>
              <a:defRPr/>
            </a:pPr>
            <a:endParaRPr lang="zh-TW" altLang="en-US" sz="2400" dirty="0" smtClean="0"/>
          </a:p>
          <a:p>
            <a:pPr eaLnBrk="1" hangingPunct="1">
              <a:lnSpc>
                <a:spcPct val="100000"/>
              </a:lnSpc>
              <a:spcBef>
                <a:spcPts val="0"/>
              </a:spcBef>
              <a:defRPr/>
            </a:pPr>
            <a:endParaRPr lang="zh-TW" altLang="en-US" sz="2400" dirty="0" smtClean="0"/>
          </a:p>
          <a:p>
            <a:pPr eaLnBrk="1" hangingPunct="1">
              <a:lnSpc>
                <a:spcPct val="100000"/>
              </a:lnSpc>
              <a:spcBef>
                <a:spcPts val="0"/>
              </a:spcBef>
              <a:defRPr/>
            </a:pPr>
            <a:endParaRPr lang="zh-TW" altLang="en-US" sz="2400" dirty="0" smtClean="0"/>
          </a:p>
          <a:p>
            <a:pPr eaLnBrk="1" hangingPunct="1">
              <a:lnSpc>
                <a:spcPct val="100000"/>
              </a:lnSpc>
              <a:spcBef>
                <a:spcPts val="0"/>
              </a:spcBef>
              <a:buFontTx/>
              <a:buNone/>
              <a:defRPr/>
            </a:pPr>
            <a:r>
              <a:rPr lang="zh-TW" altLang="en-US" sz="2400" dirty="0" smtClean="0"/>
              <a:t>	</a:t>
            </a:r>
          </a:p>
          <a:p>
            <a:pPr eaLnBrk="1" hangingPunct="1">
              <a:lnSpc>
                <a:spcPct val="100000"/>
              </a:lnSpc>
              <a:spcBef>
                <a:spcPts val="0"/>
              </a:spcBef>
              <a:buFontTx/>
              <a:buNone/>
              <a:defRPr/>
            </a:pPr>
            <a:r>
              <a:rPr lang="zh-TW" altLang="en-US" sz="2400" dirty="0" smtClean="0"/>
              <a:t>	</a:t>
            </a:r>
            <a:endParaRPr lang="en-US" altLang="zh-TW" sz="2400" dirty="0" smtClean="0"/>
          </a:p>
          <a:p>
            <a:pPr marL="0" indent="0" eaLnBrk="1" hangingPunct="1">
              <a:lnSpc>
                <a:spcPct val="100000"/>
              </a:lnSpc>
              <a:spcBef>
                <a:spcPts val="0"/>
              </a:spcBef>
              <a:buFontTx/>
              <a:buNone/>
              <a:defRPr/>
            </a:pPr>
            <a:endParaRPr lang="en-US" altLang="zh-TW" sz="2400" dirty="0" smtClean="0">
              <a:solidFill>
                <a:schemeClr val="tx1">
                  <a:lumMod val="95000"/>
                  <a:lumOff val="5000"/>
                </a:schemeClr>
              </a:solidFill>
            </a:endParaRPr>
          </a:p>
          <a:p>
            <a:pPr marL="0" indent="0" eaLnBrk="1" hangingPunct="1">
              <a:lnSpc>
                <a:spcPct val="100000"/>
              </a:lnSpc>
              <a:spcBef>
                <a:spcPts val="0"/>
              </a:spcBef>
              <a:buFontTx/>
              <a:buNone/>
              <a:defRPr/>
            </a:pPr>
            <a:r>
              <a:rPr lang="zh-TW" altLang="en-US" sz="2400" dirty="0" smtClean="0">
                <a:solidFill>
                  <a:schemeClr val="tx1">
                    <a:lumMod val="95000"/>
                    <a:lumOff val="5000"/>
                  </a:schemeClr>
                </a:solidFill>
              </a:rPr>
              <a:t>式中</a:t>
            </a:r>
            <a:r>
              <a:rPr lang="el-GR" altLang="zh-TW" sz="2400" dirty="0" smtClean="0">
                <a:solidFill>
                  <a:schemeClr val="tx1">
                    <a:lumMod val="95000"/>
                    <a:lumOff val="5000"/>
                  </a:schemeClr>
                </a:solidFill>
                <a:cs typeface="Times New Roman" pitchFamily="18" charset="0"/>
              </a:rPr>
              <a:t>μ</a:t>
            </a:r>
            <a:r>
              <a:rPr lang="zh-TW" altLang="en-US" sz="2400" dirty="0" smtClean="0">
                <a:solidFill>
                  <a:schemeClr val="tx1">
                    <a:lumMod val="95000"/>
                    <a:lumOff val="5000"/>
                  </a:schemeClr>
                </a:solidFill>
              </a:rPr>
              <a:t>與</a:t>
            </a:r>
            <a:r>
              <a:rPr lang="el-GR" altLang="zh-TW" sz="2400" dirty="0" smtClean="0">
                <a:solidFill>
                  <a:schemeClr val="tx1">
                    <a:lumMod val="95000"/>
                    <a:lumOff val="5000"/>
                  </a:schemeClr>
                </a:solidFill>
                <a:cs typeface="Times New Roman" pitchFamily="18" charset="0"/>
              </a:rPr>
              <a:t>σ</a:t>
            </a:r>
            <a:r>
              <a:rPr lang="zh-TW" altLang="en-US" sz="2400" dirty="0" smtClean="0">
                <a:solidFill>
                  <a:schemeClr val="tx1">
                    <a:lumMod val="95000"/>
                    <a:lumOff val="5000"/>
                  </a:schemeClr>
                </a:solidFill>
              </a:rPr>
              <a:t>分別表示母體的平均數與標準差，而</a:t>
            </a:r>
            <a:r>
              <a:rPr lang="en-US" altLang="zh-TW" sz="2400" i="1" dirty="0" smtClean="0">
                <a:solidFill>
                  <a:schemeClr val="tx1">
                    <a:lumMod val="95000"/>
                    <a:lumOff val="5000"/>
                  </a:schemeClr>
                </a:solidFill>
              </a:rPr>
              <a:t>N</a:t>
            </a:r>
            <a:r>
              <a:rPr lang="zh-TW" altLang="en-US" sz="2400" dirty="0" smtClean="0">
                <a:solidFill>
                  <a:schemeClr val="tx1">
                    <a:lumMod val="95000"/>
                    <a:lumOff val="5000"/>
                  </a:schemeClr>
                </a:solidFill>
              </a:rPr>
              <a:t>為母體大小，</a:t>
            </a:r>
            <a:r>
              <a:rPr lang="en-US" altLang="zh-TW" sz="2400" i="1" dirty="0" smtClean="0">
                <a:solidFill>
                  <a:schemeClr val="tx1">
                    <a:lumMod val="95000"/>
                    <a:lumOff val="5000"/>
                  </a:schemeClr>
                </a:solidFill>
              </a:rPr>
              <a:t>n</a:t>
            </a:r>
            <a:r>
              <a:rPr lang="zh-TW" altLang="en-US" sz="2400" dirty="0" smtClean="0">
                <a:solidFill>
                  <a:schemeClr val="tx1">
                    <a:lumMod val="95000"/>
                    <a:lumOff val="5000"/>
                  </a:schemeClr>
                </a:solidFill>
              </a:rPr>
              <a:t>則為樣本大小。 </a:t>
            </a:r>
          </a:p>
        </p:txBody>
      </p:sp>
      <p:sp>
        <p:nvSpPr>
          <p:cNvPr id="2051" name="日期版面配置區 4"/>
          <p:cNvSpPr>
            <a:spLocks noGrp="1"/>
          </p:cNvSpPr>
          <p:nvPr>
            <p:ph type="dt" sz="half" idx="11"/>
          </p:nvPr>
        </p:nvSpPr>
        <p:spPr>
          <a:noFill/>
        </p:spPr>
        <p:txBody>
          <a:bodyPr/>
          <a:lstStyle/>
          <a:p>
            <a:r>
              <a:rPr lang="zh-TW" altLang="en-US" smtClean="0"/>
              <a:t>統計學導論   </a:t>
            </a:r>
            <a:r>
              <a:rPr lang="en-US" altLang="zh-TW" smtClean="0"/>
              <a:t>Chapter 7   </a:t>
            </a:r>
            <a:r>
              <a:rPr lang="zh-TW" altLang="en-US" smtClean="0"/>
              <a:t>抽樣與抽樣分配</a:t>
            </a:r>
            <a:endParaRPr lang="zh-TW" altLang="en-US"/>
          </a:p>
        </p:txBody>
      </p:sp>
      <p:graphicFrame>
        <p:nvGraphicFramePr>
          <p:cNvPr id="2050" name="Object 4"/>
          <p:cNvGraphicFramePr>
            <a:graphicFrameLocks noChangeAspect="1"/>
          </p:cNvGraphicFramePr>
          <p:nvPr/>
        </p:nvGraphicFramePr>
        <p:xfrm>
          <a:off x="7229272" y="1316832"/>
          <a:ext cx="414337" cy="446088"/>
        </p:xfrm>
        <a:graphic>
          <a:graphicData uri="http://schemas.openxmlformats.org/presentationml/2006/ole">
            <mc:AlternateContent xmlns:mc="http://schemas.openxmlformats.org/markup-compatibility/2006">
              <mc:Choice xmlns:v="urn:schemas-microsoft-com:vml" Requires="v">
                <p:oleObj spid="_x0000_s2053" name="Equation" r:id="rId3" imgW="164880" imgH="177480" progId="Equation.DSMT4">
                  <p:embed/>
                </p:oleObj>
              </mc:Choice>
              <mc:Fallback>
                <p:oleObj name="Equation" r:id="rId3" imgW="164880" imgH="17748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9272" y="1316832"/>
                        <a:ext cx="414337" cy="446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2" name="Object 4"/>
          <p:cNvGraphicFramePr>
            <a:graphicFrameLocks noChangeAspect="1"/>
          </p:cNvGraphicFramePr>
          <p:nvPr/>
        </p:nvGraphicFramePr>
        <p:xfrm>
          <a:off x="2223353" y="2379933"/>
          <a:ext cx="4166297" cy="1890983"/>
        </p:xfrm>
        <a:graphic>
          <a:graphicData uri="http://schemas.openxmlformats.org/presentationml/2006/ole">
            <mc:AlternateContent xmlns:mc="http://schemas.openxmlformats.org/markup-compatibility/2006">
              <mc:Choice xmlns:v="urn:schemas-microsoft-com:vml" Requires="v">
                <p:oleObj spid="_x0000_s2054" name="Equation" r:id="rId5" imgW="1879560" imgH="1180800" progId="Equation.DSMT4">
                  <p:embed/>
                </p:oleObj>
              </mc:Choice>
              <mc:Fallback>
                <p:oleObj name="Equation" r:id="rId5" imgW="1879560" imgH="11808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3353" y="2379933"/>
                        <a:ext cx="4166297" cy="18909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投影片編號版面配置區 7"/>
          <p:cNvSpPr>
            <a:spLocks noGrp="1"/>
          </p:cNvSpPr>
          <p:nvPr>
            <p:ph type="sldNum" sz="quarter" idx="12"/>
          </p:nvPr>
        </p:nvSpPr>
        <p:spPr/>
        <p:txBody>
          <a:bodyPr/>
          <a:lstStyle/>
          <a:p>
            <a:pPr algn="r">
              <a:defRPr/>
            </a:pPr>
            <a:fld id="{8EF2B6BF-6A10-40F7-8B8D-F516405C22A2}" type="slidenum">
              <a:rPr lang="en-US" altLang="zh-TW" smtClean="0"/>
              <a:pPr algn="r">
                <a:defRPr/>
              </a:pPr>
              <a:t>15</a:t>
            </a:fld>
            <a:r>
              <a:rPr lang="en-US" altLang="zh-TW" dirty="0" smtClean="0"/>
              <a:t>/35</a:t>
            </a:r>
            <a:endParaRPr lang="en-US" altLang="zh-TW"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3"/>
          <p:cNvSpPr>
            <a:spLocks noGrp="1" noChangeArrowheads="1"/>
          </p:cNvSpPr>
          <p:nvPr>
            <p:ph idx="1"/>
          </p:nvPr>
        </p:nvSpPr>
        <p:spPr>
          <a:xfrm>
            <a:off x="512064" y="283464"/>
            <a:ext cx="8128000" cy="1205971"/>
          </a:xfrm>
          <a:ln w="38100">
            <a:solidFill>
              <a:srgbClr val="006699"/>
            </a:solidFill>
          </a:ln>
        </p:spPr>
        <p:txBody>
          <a:bodyPr/>
          <a:lstStyle/>
          <a:p>
            <a:pPr marL="0" indent="0" eaLnBrk="1" hangingPunct="1">
              <a:buFontTx/>
              <a:buNone/>
              <a:tabLst>
                <a:tab pos="530225" algn="l"/>
              </a:tabLst>
            </a:pPr>
            <a:r>
              <a:rPr lang="zh-TW" altLang="en-US" sz="2000" dirty="0" smtClean="0">
                <a:solidFill>
                  <a:srgbClr val="006699"/>
                </a:solidFill>
              </a:rPr>
              <a:t>例題 </a:t>
            </a:r>
            <a:r>
              <a:rPr lang="en-US" altLang="zh-TW" sz="2000" dirty="0" smtClean="0">
                <a:solidFill>
                  <a:srgbClr val="006699"/>
                </a:solidFill>
              </a:rPr>
              <a:t>7.2</a:t>
            </a:r>
            <a:r>
              <a:rPr lang="zh-TW" altLang="en-US" sz="2000" dirty="0" smtClean="0">
                <a:solidFill>
                  <a:srgbClr val="006699"/>
                </a:solidFill>
              </a:rPr>
              <a:t>：</a:t>
            </a:r>
            <a:r>
              <a:rPr lang="zh-TW" altLang="en-US" sz="2000" dirty="0" smtClean="0"/>
              <a:t>設一母體包含</a:t>
            </a:r>
            <a:r>
              <a:rPr lang="en-US" altLang="zh-TW" sz="2000" dirty="0" smtClean="0"/>
              <a:t>0, 1, 2, 3</a:t>
            </a:r>
            <a:r>
              <a:rPr lang="zh-TW" altLang="en-US" sz="2000" dirty="0" smtClean="0"/>
              <a:t>四個數字，自其中抽出</a:t>
            </a:r>
            <a:r>
              <a:rPr lang="en-US" altLang="zh-TW" sz="2000" i="1" dirty="0" smtClean="0"/>
              <a:t>n</a:t>
            </a:r>
            <a:r>
              <a:rPr lang="en-US" altLang="zh-TW" sz="2000" dirty="0" smtClean="0"/>
              <a:t>=2</a:t>
            </a:r>
            <a:r>
              <a:rPr lang="zh-TW" altLang="en-US" sz="2000" dirty="0" smtClean="0"/>
              <a:t>的樣本</a:t>
            </a:r>
            <a:r>
              <a:rPr lang="en-US" altLang="zh-TW" sz="2000" i="1" dirty="0" smtClean="0"/>
              <a:t>X</a:t>
            </a:r>
            <a:r>
              <a:rPr lang="en-US" altLang="zh-TW" sz="2000" baseline="-25000" dirty="0" smtClean="0"/>
              <a:t>1</a:t>
            </a:r>
            <a:r>
              <a:rPr lang="en-US" altLang="zh-TW" sz="2000" dirty="0" smtClean="0"/>
              <a:t>, </a:t>
            </a:r>
            <a:r>
              <a:rPr lang="en-US" altLang="zh-TW" sz="2000" i="1" dirty="0" smtClean="0"/>
              <a:t>X</a:t>
            </a:r>
            <a:r>
              <a:rPr lang="en-US" altLang="zh-TW" sz="2000" baseline="-25000" dirty="0" smtClean="0"/>
              <a:t>2</a:t>
            </a:r>
            <a:r>
              <a:rPr lang="zh-TW" altLang="en-US" sz="2000" dirty="0" smtClean="0"/>
              <a:t>，定義統計量　  </a:t>
            </a:r>
            <a:r>
              <a:rPr lang="en-US" altLang="zh-TW" sz="2000" dirty="0" smtClean="0"/>
              <a:t>=(</a:t>
            </a:r>
            <a:r>
              <a:rPr lang="en-US" altLang="zh-TW" sz="2000" i="1" dirty="0" smtClean="0"/>
              <a:t>X</a:t>
            </a:r>
            <a:r>
              <a:rPr lang="en-US" altLang="zh-TW" sz="2000" baseline="-25000" dirty="0" smtClean="0"/>
              <a:t>1</a:t>
            </a:r>
            <a:r>
              <a:rPr lang="en-US" altLang="zh-TW" sz="2000" dirty="0" smtClean="0"/>
              <a:t>+</a:t>
            </a:r>
            <a:r>
              <a:rPr lang="en-US" altLang="zh-TW" sz="2000" i="1" dirty="0" smtClean="0"/>
              <a:t>X</a:t>
            </a:r>
            <a:r>
              <a:rPr lang="en-US" altLang="zh-TW" sz="2000" baseline="-25000" dirty="0" smtClean="0"/>
              <a:t>2</a:t>
            </a:r>
            <a:r>
              <a:rPr lang="en-US" altLang="zh-TW" sz="2000" dirty="0" smtClean="0"/>
              <a:t>)/2</a:t>
            </a:r>
            <a:r>
              <a:rPr lang="zh-TW" altLang="en-US" sz="2000" dirty="0" smtClean="0"/>
              <a:t>，依放回方式（無限母體）與不放回方式（有限母體），求出　  的抽樣分配，並驗證</a:t>
            </a:r>
            <a:r>
              <a:rPr lang="en-US" altLang="zh-TW" sz="2000" dirty="0" smtClean="0"/>
              <a:t>(7-1)</a:t>
            </a:r>
            <a:r>
              <a:rPr lang="zh-TW" altLang="en-US" sz="2000" dirty="0" smtClean="0"/>
              <a:t>與</a:t>
            </a:r>
            <a:r>
              <a:rPr lang="en-US" altLang="zh-TW" sz="2000" dirty="0" smtClean="0"/>
              <a:t>(7-2)</a:t>
            </a:r>
            <a:r>
              <a:rPr lang="zh-TW" altLang="en-US" sz="2000" dirty="0" smtClean="0"/>
              <a:t>式。</a:t>
            </a:r>
          </a:p>
        </p:txBody>
      </p:sp>
      <p:sp>
        <p:nvSpPr>
          <p:cNvPr id="3076" name="日期版面配置區 4"/>
          <p:cNvSpPr>
            <a:spLocks noGrp="1"/>
          </p:cNvSpPr>
          <p:nvPr>
            <p:ph type="dt" sz="half" idx="11"/>
          </p:nvPr>
        </p:nvSpPr>
        <p:spPr>
          <a:noFill/>
        </p:spPr>
        <p:txBody>
          <a:bodyPr/>
          <a:lstStyle/>
          <a:p>
            <a:r>
              <a:rPr lang="zh-TW" altLang="en-US" smtClean="0"/>
              <a:t>統計學導論   </a:t>
            </a:r>
            <a:r>
              <a:rPr lang="en-US" altLang="zh-TW" smtClean="0"/>
              <a:t>Chapter 7   </a:t>
            </a:r>
            <a:r>
              <a:rPr lang="zh-TW" altLang="en-US" smtClean="0"/>
              <a:t>抽樣與抽樣分配</a:t>
            </a:r>
            <a:endParaRPr lang="zh-TW" altLang="en-US"/>
          </a:p>
        </p:txBody>
      </p:sp>
      <p:graphicFrame>
        <p:nvGraphicFramePr>
          <p:cNvPr id="3074" name="Object 4"/>
          <p:cNvGraphicFramePr>
            <a:graphicFrameLocks noChangeAspect="1"/>
          </p:cNvGraphicFramePr>
          <p:nvPr/>
        </p:nvGraphicFramePr>
        <p:xfrm>
          <a:off x="2400784" y="1057275"/>
          <a:ext cx="331355" cy="356746"/>
        </p:xfrm>
        <a:graphic>
          <a:graphicData uri="http://schemas.openxmlformats.org/presentationml/2006/ole">
            <mc:AlternateContent xmlns:mc="http://schemas.openxmlformats.org/markup-compatibility/2006">
              <mc:Choice xmlns:v="urn:schemas-microsoft-com:vml" Requires="v">
                <p:oleObj spid="_x0000_s3077" name="Equation" r:id="rId3" imgW="164880" imgH="177480" progId="Equation.DSMT4">
                  <p:embed/>
                </p:oleObj>
              </mc:Choice>
              <mc:Fallback>
                <p:oleObj name="Equation" r:id="rId3" imgW="164880" imgH="17748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0784" y="1057275"/>
                        <a:ext cx="331355" cy="3567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5" name="Object 5"/>
          <p:cNvGraphicFramePr>
            <a:graphicFrameLocks noChangeAspect="1"/>
          </p:cNvGraphicFramePr>
          <p:nvPr/>
        </p:nvGraphicFramePr>
        <p:xfrm>
          <a:off x="1893967" y="649567"/>
          <a:ext cx="359039" cy="386552"/>
        </p:xfrm>
        <a:graphic>
          <a:graphicData uri="http://schemas.openxmlformats.org/presentationml/2006/ole">
            <mc:AlternateContent xmlns:mc="http://schemas.openxmlformats.org/markup-compatibility/2006">
              <mc:Choice xmlns:v="urn:schemas-microsoft-com:vml" Requires="v">
                <p:oleObj spid="_x0000_s3078" name="Equation" r:id="rId5" imgW="164880" imgH="177480" progId="Equation.DSMT4">
                  <p:embed/>
                </p:oleObj>
              </mc:Choice>
              <mc:Fallback>
                <p:oleObj name="Equation" r:id="rId5" imgW="164880" imgH="17748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3967" y="649567"/>
                        <a:ext cx="359039" cy="3865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Picture 4"/>
          <p:cNvPicPr>
            <a:picLocks noChangeAspect="1" noChangeArrowheads="1"/>
          </p:cNvPicPr>
          <p:nvPr/>
        </p:nvPicPr>
        <p:blipFill>
          <a:blip r:embed="rId6" cstate="print"/>
          <a:srcRect/>
          <a:stretch>
            <a:fillRect/>
          </a:stretch>
        </p:blipFill>
        <p:spPr bwMode="auto">
          <a:xfrm>
            <a:off x="2014538" y="3779641"/>
            <a:ext cx="5672137" cy="2535434"/>
          </a:xfrm>
          <a:prstGeom prst="rect">
            <a:avLst/>
          </a:prstGeom>
          <a:noFill/>
          <a:ln w="9525">
            <a:noFill/>
            <a:miter lim="800000"/>
            <a:headEnd/>
            <a:tailEnd/>
          </a:ln>
        </p:spPr>
      </p:pic>
      <p:sp>
        <p:nvSpPr>
          <p:cNvPr id="9" name="Rectangle 2"/>
          <p:cNvSpPr>
            <a:spLocks noGrp="1" noChangeArrowheads="1"/>
          </p:cNvSpPr>
          <p:nvPr>
            <p:ph type="title"/>
          </p:nvPr>
        </p:nvSpPr>
        <p:spPr>
          <a:xfrm>
            <a:off x="461789" y="1621664"/>
            <a:ext cx="4788941" cy="433379"/>
          </a:xfrm>
        </p:spPr>
        <p:txBody>
          <a:bodyPr anchor="t"/>
          <a:lstStyle/>
          <a:p>
            <a:pPr algn="l" eaLnBrk="1" hangingPunct="1"/>
            <a:r>
              <a:rPr lang="zh-TW" altLang="en-US" sz="2000" dirty="0" smtClean="0">
                <a:solidFill>
                  <a:schemeClr val="tx1">
                    <a:lumMod val="95000"/>
                    <a:lumOff val="5000"/>
                  </a:schemeClr>
                </a:solidFill>
              </a:rPr>
              <a:t>解：首先計算母體平均數與變異數：</a:t>
            </a:r>
          </a:p>
        </p:txBody>
      </p:sp>
      <p:sp>
        <p:nvSpPr>
          <p:cNvPr id="13" name="投影片編號版面配置區 12"/>
          <p:cNvSpPr>
            <a:spLocks noGrp="1"/>
          </p:cNvSpPr>
          <p:nvPr>
            <p:ph type="sldNum" sz="quarter" idx="12"/>
          </p:nvPr>
        </p:nvSpPr>
        <p:spPr/>
        <p:txBody>
          <a:bodyPr/>
          <a:lstStyle/>
          <a:p>
            <a:pPr algn="r">
              <a:defRPr/>
            </a:pPr>
            <a:fld id="{8EF2B6BF-6A10-40F7-8B8D-F516405C22A2}" type="slidenum">
              <a:rPr lang="en-US" altLang="zh-TW" smtClean="0"/>
              <a:pPr algn="r">
                <a:defRPr/>
              </a:pPr>
              <a:t>16</a:t>
            </a:fld>
            <a:r>
              <a:rPr lang="en-US" altLang="zh-TW" dirty="0" smtClean="0"/>
              <a:t>/35</a:t>
            </a:r>
            <a:endParaRPr lang="en-US" altLang="zh-TW" dirty="0"/>
          </a:p>
        </p:txBody>
      </p:sp>
      <p:graphicFrame>
        <p:nvGraphicFramePr>
          <p:cNvPr id="14" name="表格 13"/>
          <p:cNvGraphicFramePr>
            <a:graphicFrameLocks noGrp="1"/>
          </p:cNvGraphicFramePr>
          <p:nvPr/>
        </p:nvGraphicFramePr>
        <p:xfrm>
          <a:off x="4949074" y="1516406"/>
          <a:ext cx="3959256" cy="731520"/>
        </p:xfrm>
        <a:graphic>
          <a:graphicData uri="http://schemas.openxmlformats.org/drawingml/2006/table">
            <a:tbl>
              <a:tblPr firstRow="1" bandRow="1">
                <a:tableStyleId>{D27102A9-8310-4765-A935-A1911B00CA55}</a:tableStyleId>
              </a:tblPr>
              <a:tblGrid>
                <a:gridCol w="659876"/>
                <a:gridCol w="659876"/>
                <a:gridCol w="659876"/>
                <a:gridCol w="659876"/>
                <a:gridCol w="659876"/>
                <a:gridCol w="659876"/>
              </a:tblGrid>
              <a:tr h="324000">
                <a:tc>
                  <a:txBody>
                    <a:bodyPr/>
                    <a:lstStyle/>
                    <a:p>
                      <a:pPr algn="ctr"/>
                      <a:r>
                        <a:rPr lang="en-US" altLang="zh-TW" sz="1800" dirty="0" smtClean="0"/>
                        <a:t>x</a:t>
                      </a:r>
                      <a:endParaRPr lang="zh-TW" altLang="en-US" sz="1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800" dirty="0" smtClean="0"/>
                        <a:t>0</a:t>
                      </a:r>
                      <a:endParaRPr lang="zh-TW" altLang="en-US" sz="1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800" dirty="0" smtClean="0"/>
                        <a:t>1</a:t>
                      </a:r>
                      <a:endParaRPr lang="zh-TW" altLang="en-US" sz="1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800" dirty="0" smtClean="0"/>
                        <a:t>2</a:t>
                      </a:r>
                      <a:endParaRPr lang="zh-TW" altLang="en-US" sz="1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800" dirty="0" smtClean="0"/>
                        <a:t>3</a:t>
                      </a:r>
                      <a:endParaRPr lang="zh-TW" altLang="en-US" sz="1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800" dirty="0" smtClean="0"/>
                        <a:t>合計</a:t>
                      </a:r>
                      <a:endParaRPr lang="zh-TW" altLang="en-US" sz="1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000">
                <a:tc>
                  <a:txBody>
                    <a:bodyPr/>
                    <a:lstStyle/>
                    <a:p>
                      <a:pPr algn="ctr"/>
                      <a:r>
                        <a:rPr lang="en-US" altLang="zh-TW" sz="1800" dirty="0" smtClean="0"/>
                        <a:t>f(x)</a:t>
                      </a:r>
                      <a:endParaRPr lang="zh-TW" altLang="en-US" sz="1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800" dirty="0" smtClean="0"/>
                        <a:t>0.25</a:t>
                      </a:r>
                      <a:endParaRPr lang="zh-TW" altLang="en-US" sz="1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800" dirty="0" smtClean="0"/>
                        <a:t>0.25</a:t>
                      </a:r>
                      <a:endParaRPr lang="zh-TW" altLang="en-US" sz="1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800" dirty="0" smtClean="0"/>
                        <a:t>0.25</a:t>
                      </a:r>
                      <a:endParaRPr lang="zh-TW" altLang="en-US" sz="1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800" dirty="0" smtClean="0"/>
                        <a:t>0.25</a:t>
                      </a:r>
                      <a:endParaRPr lang="zh-TW" altLang="en-US" sz="1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800" dirty="0" smtClean="0"/>
                        <a:t>1.00</a:t>
                      </a:r>
                      <a:endParaRPr lang="zh-TW" altLang="en-US" sz="1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5" name="物件 14"/>
          <p:cNvGraphicFramePr>
            <a:graphicFrameLocks noChangeAspect="1"/>
          </p:cNvGraphicFramePr>
          <p:nvPr/>
        </p:nvGraphicFramePr>
        <p:xfrm>
          <a:off x="629109" y="2149313"/>
          <a:ext cx="4093720" cy="1131216"/>
        </p:xfrm>
        <a:graphic>
          <a:graphicData uri="http://schemas.openxmlformats.org/presentationml/2006/ole">
            <mc:AlternateContent xmlns:mc="http://schemas.openxmlformats.org/markup-compatibility/2006">
              <mc:Choice xmlns:v="urn:schemas-microsoft-com:vml" Requires="v">
                <p:oleObj spid="_x0000_s3079" name="Equation" r:id="rId7" imgW="3530520" imgH="888840" progId="Equation.DSMT4">
                  <p:embed/>
                </p:oleObj>
              </mc:Choice>
              <mc:Fallback>
                <p:oleObj name="Equation" r:id="rId7" imgW="3530520" imgH="88884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9109" y="2149313"/>
                        <a:ext cx="4093720" cy="11312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Rectangle 2"/>
          <p:cNvSpPr txBox="1">
            <a:spLocks noChangeArrowheads="1"/>
          </p:cNvSpPr>
          <p:nvPr/>
        </p:nvSpPr>
        <p:spPr bwMode="auto">
          <a:xfrm>
            <a:off x="529348" y="3301206"/>
            <a:ext cx="7964203" cy="4333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2000" b="1" i="0" u="none" strike="noStrike" kern="0" cap="none" spc="0" normalizeH="0" baseline="0" noProof="0" dirty="0" smtClean="0">
                <a:ln>
                  <a:noFill/>
                </a:ln>
                <a:solidFill>
                  <a:schemeClr val="tx1">
                    <a:lumMod val="95000"/>
                    <a:lumOff val="5000"/>
                  </a:schemeClr>
                </a:solidFill>
                <a:effectLst/>
                <a:uLnTx/>
                <a:uFillTx/>
                <a:latin typeface="+mj-lt"/>
                <a:ea typeface="+mj-ea"/>
                <a:cs typeface="+mj-cs"/>
              </a:rPr>
              <a:t>由母體抽出</a:t>
            </a:r>
            <a:r>
              <a:rPr kumimoji="1" lang="en-US" altLang="zh-TW" sz="2000" b="1" i="0" u="none" strike="noStrike" kern="0" cap="none" spc="0" normalizeH="0" baseline="0" noProof="0" dirty="0" smtClean="0">
                <a:ln>
                  <a:noFill/>
                </a:ln>
                <a:solidFill>
                  <a:schemeClr val="tx1">
                    <a:lumMod val="95000"/>
                    <a:lumOff val="5000"/>
                  </a:schemeClr>
                </a:solidFill>
                <a:effectLst/>
                <a:uLnTx/>
                <a:uFillTx/>
                <a:latin typeface="+mj-lt"/>
                <a:ea typeface="+mj-ea"/>
                <a:cs typeface="+mj-cs"/>
              </a:rPr>
              <a:t>n=2</a:t>
            </a:r>
            <a:r>
              <a:rPr kumimoji="1" lang="zh-TW" altLang="en-US" sz="2000" b="1" i="0" u="none" strike="noStrike" kern="0" cap="none" spc="0" normalizeH="0" baseline="0" noProof="0" dirty="0" smtClean="0">
                <a:ln>
                  <a:noFill/>
                </a:ln>
                <a:solidFill>
                  <a:schemeClr val="tx1">
                    <a:lumMod val="95000"/>
                    <a:lumOff val="5000"/>
                  </a:schemeClr>
                </a:solidFill>
                <a:effectLst/>
                <a:uLnTx/>
                <a:uFillTx/>
                <a:latin typeface="+mj-lt"/>
                <a:ea typeface="+mj-ea"/>
                <a:cs typeface="+mj-cs"/>
              </a:rPr>
              <a:t>的樣本，其可能的組合如下：</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日期版面配置區 4"/>
          <p:cNvSpPr>
            <a:spLocks noGrp="1"/>
          </p:cNvSpPr>
          <p:nvPr>
            <p:ph type="dt" sz="half" idx="11"/>
          </p:nvPr>
        </p:nvSpPr>
        <p:spPr>
          <a:noFill/>
        </p:spPr>
        <p:txBody>
          <a:bodyPr/>
          <a:lstStyle/>
          <a:p>
            <a:r>
              <a:rPr lang="zh-TW" altLang="en-US" smtClean="0"/>
              <a:t>統計學導論   </a:t>
            </a:r>
            <a:r>
              <a:rPr lang="en-US" altLang="zh-TW" smtClean="0"/>
              <a:t>Chapter 7   </a:t>
            </a:r>
            <a:r>
              <a:rPr lang="zh-TW" altLang="en-US" smtClean="0"/>
              <a:t>抽樣與抽樣分配</a:t>
            </a:r>
            <a:endParaRPr lang="zh-TW" altLang="en-US"/>
          </a:p>
        </p:txBody>
      </p:sp>
      <p:sp>
        <p:nvSpPr>
          <p:cNvPr id="9" name="Rectangle 2"/>
          <p:cNvSpPr>
            <a:spLocks noGrp="1" noChangeArrowheads="1"/>
          </p:cNvSpPr>
          <p:nvPr>
            <p:ph type="title"/>
          </p:nvPr>
        </p:nvSpPr>
        <p:spPr>
          <a:xfrm>
            <a:off x="300037" y="257176"/>
            <a:ext cx="8601075" cy="500062"/>
          </a:xfrm>
        </p:spPr>
        <p:txBody>
          <a:bodyPr/>
          <a:lstStyle/>
          <a:p>
            <a:pPr algn="l" eaLnBrk="1" hangingPunct="1"/>
            <a:r>
              <a:rPr lang="en-US" altLang="zh-TW" sz="2000" dirty="0" smtClean="0">
                <a:solidFill>
                  <a:schemeClr val="tx1">
                    <a:lumMod val="95000"/>
                    <a:lumOff val="5000"/>
                  </a:schemeClr>
                </a:solidFill>
              </a:rPr>
              <a:t>(a) </a:t>
            </a:r>
            <a:r>
              <a:rPr lang="zh-TW" altLang="en-US" sz="2000" dirty="0" smtClean="0">
                <a:solidFill>
                  <a:schemeClr val="tx1">
                    <a:lumMod val="95000"/>
                    <a:lumOff val="5000"/>
                  </a:schemeClr>
                </a:solidFill>
              </a:rPr>
              <a:t>放回方式（無限母體）：此時</a:t>
            </a:r>
            <a:r>
              <a:rPr lang="en-US" altLang="zh-TW" sz="2000" dirty="0" smtClean="0">
                <a:solidFill>
                  <a:schemeClr val="tx1">
                    <a:lumMod val="95000"/>
                    <a:lumOff val="5000"/>
                  </a:schemeClr>
                </a:solidFill>
              </a:rPr>
              <a:t>(x</a:t>
            </a:r>
            <a:r>
              <a:rPr lang="en-US" altLang="zh-TW" sz="2000" baseline="-25000" dirty="0" smtClean="0">
                <a:solidFill>
                  <a:schemeClr val="tx1">
                    <a:lumMod val="95000"/>
                    <a:lumOff val="5000"/>
                  </a:schemeClr>
                </a:solidFill>
              </a:rPr>
              <a:t>1</a:t>
            </a:r>
            <a:r>
              <a:rPr lang="en-US" altLang="zh-TW" sz="2000" dirty="0" smtClean="0">
                <a:solidFill>
                  <a:schemeClr val="tx1">
                    <a:lumMod val="95000"/>
                    <a:lumOff val="5000"/>
                  </a:schemeClr>
                </a:solidFill>
              </a:rPr>
              <a:t>,x</a:t>
            </a:r>
            <a:r>
              <a:rPr lang="en-US" altLang="zh-TW" sz="2000" baseline="-25000" dirty="0" smtClean="0">
                <a:solidFill>
                  <a:schemeClr val="tx1">
                    <a:lumMod val="95000"/>
                    <a:lumOff val="5000"/>
                  </a:schemeClr>
                </a:solidFill>
              </a:rPr>
              <a:t>2</a:t>
            </a:r>
            <a:r>
              <a:rPr lang="en-US" altLang="zh-TW" sz="2000" dirty="0" smtClean="0">
                <a:solidFill>
                  <a:schemeClr val="tx1">
                    <a:lumMod val="95000"/>
                    <a:lumOff val="5000"/>
                  </a:schemeClr>
                </a:solidFill>
              </a:rPr>
              <a:t>)</a:t>
            </a:r>
            <a:r>
              <a:rPr lang="zh-TW" altLang="en-US" sz="2000" dirty="0" smtClean="0">
                <a:solidFill>
                  <a:schemeClr val="tx1">
                    <a:lumMod val="95000"/>
                    <a:lumOff val="5000"/>
                  </a:schemeClr>
                </a:solidFill>
              </a:rPr>
              <a:t>有</a:t>
            </a:r>
            <a:r>
              <a:rPr lang="en-US" altLang="zh-TW" sz="2000" dirty="0" smtClean="0">
                <a:solidFill>
                  <a:schemeClr val="tx1">
                    <a:lumMod val="95000"/>
                    <a:lumOff val="5000"/>
                  </a:schemeClr>
                </a:solidFill>
              </a:rPr>
              <a:t>16</a:t>
            </a:r>
            <a:r>
              <a:rPr lang="zh-TW" altLang="en-US" sz="2000" dirty="0" smtClean="0">
                <a:solidFill>
                  <a:schemeClr val="tx1">
                    <a:lumMod val="95000"/>
                    <a:lumOff val="5000"/>
                  </a:schemeClr>
                </a:solidFill>
              </a:rPr>
              <a:t>種可能組合，    的抽樣分配為：</a:t>
            </a:r>
          </a:p>
        </p:txBody>
      </p:sp>
      <p:pic>
        <p:nvPicPr>
          <p:cNvPr id="11" name="Picture 5"/>
          <p:cNvPicPr>
            <a:picLocks noChangeAspect="1" noChangeArrowheads="1"/>
          </p:cNvPicPr>
          <p:nvPr/>
        </p:nvPicPr>
        <p:blipFill>
          <a:blip r:embed="rId3" cstate="print"/>
          <a:srcRect/>
          <a:stretch>
            <a:fillRect/>
          </a:stretch>
        </p:blipFill>
        <p:spPr bwMode="auto">
          <a:xfrm>
            <a:off x="714373" y="841048"/>
            <a:ext cx="4443415" cy="1302077"/>
          </a:xfrm>
          <a:prstGeom prst="rect">
            <a:avLst/>
          </a:prstGeom>
          <a:noFill/>
          <a:ln w="9525">
            <a:noFill/>
            <a:miter lim="800000"/>
            <a:headEnd/>
            <a:tailEnd/>
          </a:ln>
        </p:spPr>
      </p:pic>
      <p:pic>
        <p:nvPicPr>
          <p:cNvPr id="12" name="Picture 6"/>
          <p:cNvPicPr>
            <a:picLocks noChangeAspect="1" noChangeArrowheads="1"/>
          </p:cNvPicPr>
          <p:nvPr/>
        </p:nvPicPr>
        <p:blipFill>
          <a:blip r:embed="rId4" cstate="print"/>
          <a:srcRect/>
          <a:stretch>
            <a:fillRect/>
          </a:stretch>
        </p:blipFill>
        <p:spPr bwMode="auto">
          <a:xfrm>
            <a:off x="707453" y="4089613"/>
            <a:ext cx="3871912" cy="1066850"/>
          </a:xfrm>
          <a:prstGeom prst="rect">
            <a:avLst/>
          </a:prstGeom>
          <a:noFill/>
          <a:ln w="9525">
            <a:noFill/>
            <a:miter lim="800000"/>
            <a:headEnd/>
            <a:tailEnd/>
          </a:ln>
        </p:spPr>
      </p:pic>
      <p:sp>
        <p:nvSpPr>
          <p:cNvPr id="13" name="投影片編號版面配置區 12"/>
          <p:cNvSpPr>
            <a:spLocks noGrp="1"/>
          </p:cNvSpPr>
          <p:nvPr>
            <p:ph type="sldNum" sz="quarter" idx="12"/>
          </p:nvPr>
        </p:nvSpPr>
        <p:spPr/>
        <p:txBody>
          <a:bodyPr/>
          <a:lstStyle/>
          <a:p>
            <a:pPr algn="r">
              <a:defRPr/>
            </a:pPr>
            <a:fld id="{8EF2B6BF-6A10-40F7-8B8D-F516405C22A2}" type="slidenum">
              <a:rPr lang="en-US" altLang="zh-TW" smtClean="0"/>
              <a:pPr algn="r">
                <a:defRPr/>
              </a:pPr>
              <a:t>17</a:t>
            </a:fld>
            <a:r>
              <a:rPr lang="en-US" altLang="zh-TW" dirty="0" smtClean="0"/>
              <a:t>/35</a:t>
            </a:r>
            <a:endParaRPr lang="en-US" altLang="zh-TW" dirty="0"/>
          </a:p>
        </p:txBody>
      </p:sp>
      <p:graphicFrame>
        <p:nvGraphicFramePr>
          <p:cNvPr id="43009" name="Object 4"/>
          <p:cNvGraphicFramePr>
            <a:graphicFrameLocks noChangeAspect="1"/>
          </p:cNvGraphicFramePr>
          <p:nvPr/>
        </p:nvGraphicFramePr>
        <p:xfrm>
          <a:off x="6729412" y="300037"/>
          <a:ext cx="331788" cy="357188"/>
        </p:xfrm>
        <a:graphic>
          <a:graphicData uri="http://schemas.openxmlformats.org/presentationml/2006/ole">
            <mc:AlternateContent xmlns:mc="http://schemas.openxmlformats.org/markup-compatibility/2006">
              <mc:Choice xmlns:v="urn:schemas-microsoft-com:vml" Requires="v">
                <p:oleObj spid="_x0000_s43013" name="Equation" r:id="rId5" imgW="164880" imgH="177480" progId="Equation.DSMT4">
                  <p:embed/>
                </p:oleObj>
              </mc:Choice>
              <mc:Fallback>
                <p:oleObj name="Equation" r:id="rId5" imgW="164880" imgH="177480"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29412" y="300037"/>
                        <a:ext cx="331788" cy="357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010" name="Object 2"/>
          <p:cNvGraphicFramePr>
            <a:graphicFrameLocks noChangeAspect="1"/>
          </p:cNvGraphicFramePr>
          <p:nvPr/>
        </p:nvGraphicFramePr>
        <p:xfrm>
          <a:off x="3588962" y="2119423"/>
          <a:ext cx="5200650" cy="1274652"/>
        </p:xfrm>
        <a:graphic>
          <a:graphicData uri="http://schemas.openxmlformats.org/presentationml/2006/ole">
            <mc:AlternateContent xmlns:mc="http://schemas.openxmlformats.org/markup-compatibility/2006">
              <mc:Choice xmlns:v="urn:schemas-microsoft-com:vml" Requires="v">
                <p:oleObj spid="_x0000_s43014" name="Equation" r:id="rId7" imgW="3974760" imgH="888840" progId="Equation.DSMT4">
                  <p:embed/>
                </p:oleObj>
              </mc:Choice>
              <mc:Fallback>
                <p:oleObj name="Equation" r:id="rId7" imgW="3974760" imgH="888840" progId="Equation.DSMT4">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8962" y="2119423"/>
                        <a:ext cx="5200650" cy="12746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2"/>
          <p:cNvSpPr txBox="1">
            <a:spLocks noChangeArrowheads="1"/>
          </p:cNvSpPr>
          <p:nvPr/>
        </p:nvSpPr>
        <p:spPr bwMode="auto">
          <a:xfrm>
            <a:off x="252412" y="3524251"/>
            <a:ext cx="8601075" cy="5000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442913" marR="0" lvl="0" indent="-442913" algn="l" defTabSz="914400" rtl="0" eaLnBrk="1" fontAlgn="base" latinLnBrk="0" hangingPunct="1">
              <a:lnSpc>
                <a:spcPct val="100000"/>
              </a:lnSpc>
              <a:spcBef>
                <a:spcPct val="0"/>
              </a:spcBef>
              <a:spcAft>
                <a:spcPct val="0"/>
              </a:spcAft>
              <a:buClrTx/>
              <a:buSzTx/>
              <a:buFontTx/>
              <a:buNone/>
              <a:tabLst/>
              <a:defRPr/>
            </a:pPr>
            <a:r>
              <a:rPr kumimoji="1" lang="en-US" altLang="zh-TW" sz="2000" b="1" i="0" u="none" strike="noStrike" kern="0" cap="none" spc="0" normalizeH="0" baseline="0" noProof="0" dirty="0" smtClean="0">
                <a:ln>
                  <a:noFill/>
                </a:ln>
                <a:solidFill>
                  <a:schemeClr val="tx1">
                    <a:lumMod val="95000"/>
                    <a:lumOff val="5000"/>
                  </a:schemeClr>
                </a:solidFill>
                <a:effectLst/>
                <a:uLnTx/>
                <a:uFillTx/>
                <a:latin typeface="+mj-lt"/>
                <a:ea typeface="+mj-ea"/>
                <a:cs typeface="+mj-cs"/>
              </a:rPr>
              <a:t>(</a:t>
            </a:r>
            <a:r>
              <a:rPr lang="en-US" altLang="zh-TW" sz="2000" b="1" kern="0" dirty="0" smtClean="0">
                <a:solidFill>
                  <a:schemeClr val="tx1">
                    <a:lumMod val="95000"/>
                    <a:lumOff val="5000"/>
                  </a:schemeClr>
                </a:solidFill>
                <a:latin typeface="+mj-lt"/>
                <a:ea typeface="+mj-ea"/>
                <a:cs typeface="+mj-cs"/>
              </a:rPr>
              <a:t>b</a:t>
            </a:r>
            <a:r>
              <a:rPr kumimoji="1" lang="en-US" altLang="zh-TW" sz="2000" b="1" i="0" u="none" strike="noStrike" kern="0" cap="none" spc="0" normalizeH="0" baseline="0" noProof="0" dirty="0" smtClean="0">
                <a:ln>
                  <a:noFill/>
                </a:ln>
                <a:solidFill>
                  <a:schemeClr val="tx1">
                    <a:lumMod val="95000"/>
                    <a:lumOff val="5000"/>
                  </a:schemeClr>
                </a:solidFill>
                <a:effectLst/>
                <a:uLnTx/>
                <a:uFillTx/>
                <a:latin typeface="+mj-lt"/>
                <a:ea typeface="+mj-ea"/>
                <a:cs typeface="+mj-cs"/>
              </a:rPr>
              <a:t>) </a:t>
            </a:r>
            <a:r>
              <a:rPr kumimoji="1" lang="zh-TW" altLang="en-US" sz="2000" b="1" i="0" u="none" strike="noStrike" kern="0" cap="none" spc="0" normalizeH="0" baseline="0" noProof="0" dirty="0" smtClean="0">
                <a:ln>
                  <a:noFill/>
                </a:ln>
                <a:solidFill>
                  <a:schemeClr val="tx1">
                    <a:lumMod val="95000"/>
                    <a:lumOff val="5000"/>
                  </a:schemeClr>
                </a:solidFill>
                <a:effectLst/>
                <a:uLnTx/>
                <a:uFillTx/>
                <a:latin typeface="+mj-lt"/>
                <a:ea typeface="+mj-ea"/>
                <a:cs typeface="+mj-cs"/>
              </a:rPr>
              <a:t> </a:t>
            </a:r>
            <a:r>
              <a:rPr lang="zh-TW" altLang="en-US" sz="2000" b="1" kern="0" dirty="0" smtClean="0">
                <a:solidFill>
                  <a:schemeClr val="tx1">
                    <a:lumMod val="95000"/>
                    <a:lumOff val="5000"/>
                  </a:schemeClr>
                </a:solidFill>
                <a:latin typeface="+mj-lt"/>
                <a:ea typeface="+mj-ea"/>
                <a:cs typeface="+mj-cs"/>
              </a:rPr>
              <a:t>不</a:t>
            </a:r>
            <a:r>
              <a:rPr kumimoji="1" lang="zh-TW" altLang="en-US" sz="2000" b="1" i="0" u="none" strike="noStrike" kern="0" cap="none" spc="0" normalizeH="0" baseline="0" noProof="0" dirty="0" smtClean="0">
                <a:ln>
                  <a:noFill/>
                </a:ln>
                <a:solidFill>
                  <a:schemeClr val="tx1">
                    <a:lumMod val="95000"/>
                    <a:lumOff val="5000"/>
                  </a:schemeClr>
                </a:solidFill>
                <a:effectLst/>
                <a:uLnTx/>
                <a:uFillTx/>
                <a:latin typeface="+mj-lt"/>
                <a:ea typeface="+mj-ea"/>
                <a:cs typeface="+mj-cs"/>
              </a:rPr>
              <a:t>放回方式（有限母體）：此時</a:t>
            </a:r>
            <a:r>
              <a:rPr kumimoji="1" lang="en-US" altLang="zh-TW" sz="2000" b="1" i="0" u="none" strike="noStrike" kern="0" cap="none" spc="0" normalizeH="0" baseline="0" noProof="0" dirty="0" smtClean="0">
                <a:ln>
                  <a:noFill/>
                </a:ln>
                <a:solidFill>
                  <a:schemeClr val="tx1">
                    <a:lumMod val="95000"/>
                    <a:lumOff val="5000"/>
                  </a:schemeClr>
                </a:solidFill>
                <a:effectLst/>
                <a:uLnTx/>
                <a:uFillTx/>
                <a:latin typeface="+mj-lt"/>
                <a:ea typeface="+mj-ea"/>
                <a:cs typeface="+mj-cs"/>
              </a:rPr>
              <a:t>(x</a:t>
            </a:r>
            <a:r>
              <a:rPr kumimoji="1" lang="en-US" altLang="zh-TW" sz="2000" b="1" i="0" u="none" strike="noStrike" kern="0" cap="none" spc="0" normalizeH="0" baseline="-25000" noProof="0" dirty="0" smtClean="0">
                <a:ln>
                  <a:noFill/>
                </a:ln>
                <a:solidFill>
                  <a:schemeClr val="tx1">
                    <a:lumMod val="95000"/>
                    <a:lumOff val="5000"/>
                  </a:schemeClr>
                </a:solidFill>
                <a:effectLst/>
                <a:uLnTx/>
                <a:uFillTx/>
                <a:latin typeface="+mj-lt"/>
                <a:ea typeface="+mj-ea"/>
                <a:cs typeface="+mj-cs"/>
              </a:rPr>
              <a:t>1</a:t>
            </a:r>
            <a:r>
              <a:rPr kumimoji="1" lang="en-US" altLang="zh-TW" sz="2000" b="1" i="0" u="none" strike="noStrike" kern="0" cap="none" spc="0" normalizeH="0" baseline="0" noProof="0" dirty="0" smtClean="0">
                <a:ln>
                  <a:noFill/>
                </a:ln>
                <a:solidFill>
                  <a:schemeClr val="tx1">
                    <a:lumMod val="95000"/>
                    <a:lumOff val="5000"/>
                  </a:schemeClr>
                </a:solidFill>
                <a:effectLst/>
                <a:uLnTx/>
                <a:uFillTx/>
                <a:latin typeface="+mj-lt"/>
                <a:ea typeface="+mj-ea"/>
                <a:cs typeface="+mj-cs"/>
              </a:rPr>
              <a:t>,x</a:t>
            </a:r>
            <a:r>
              <a:rPr kumimoji="1" lang="en-US" altLang="zh-TW" sz="2000" b="1" i="0" u="none" strike="noStrike" kern="0" cap="none" spc="0" normalizeH="0" baseline="-25000" noProof="0" dirty="0" smtClean="0">
                <a:ln>
                  <a:noFill/>
                </a:ln>
                <a:solidFill>
                  <a:schemeClr val="tx1">
                    <a:lumMod val="95000"/>
                    <a:lumOff val="5000"/>
                  </a:schemeClr>
                </a:solidFill>
                <a:effectLst/>
                <a:uLnTx/>
                <a:uFillTx/>
                <a:latin typeface="+mj-lt"/>
                <a:ea typeface="+mj-ea"/>
                <a:cs typeface="+mj-cs"/>
              </a:rPr>
              <a:t>2</a:t>
            </a:r>
            <a:r>
              <a:rPr kumimoji="1" lang="en-US" altLang="zh-TW" sz="2000" b="1" i="0" u="none" strike="noStrike" kern="0" cap="none" spc="0" normalizeH="0" baseline="0" noProof="0" dirty="0" smtClean="0">
                <a:ln>
                  <a:noFill/>
                </a:ln>
                <a:solidFill>
                  <a:schemeClr val="tx1">
                    <a:lumMod val="95000"/>
                    <a:lumOff val="5000"/>
                  </a:schemeClr>
                </a:solidFill>
                <a:effectLst/>
                <a:uLnTx/>
                <a:uFillTx/>
                <a:latin typeface="+mj-lt"/>
                <a:ea typeface="+mj-ea"/>
                <a:cs typeface="+mj-cs"/>
              </a:rPr>
              <a:t>)</a:t>
            </a:r>
            <a:r>
              <a:rPr kumimoji="1" lang="zh-TW" altLang="en-US" sz="2000" b="1" i="0" u="none" strike="noStrike" kern="0" cap="none" spc="0" normalizeH="0" baseline="0" noProof="0" dirty="0" smtClean="0">
                <a:ln>
                  <a:noFill/>
                </a:ln>
                <a:solidFill>
                  <a:schemeClr val="tx1">
                    <a:lumMod val="95000"/>
                    <a:lumOff val="5000"/>
                  </a:schemeClr>
                </a:solidFill>
                <a:effectLst/>
                <a:uLnTx/>
                <a:uFillTx/>
                <a:latin typeface="+mj-lt"/>
                <a:ea typeface="+mj-ea"/>
                <a:cs typeface="+mj-cs"/>
              </a:rPr>
              <a:t>只有</a:t>
            </a:r>
            <a:r>
              <a:rPr kumimoji="1" lang="en-US" altLang="zh-TW" sz="2000" b="1" i="0" u="none" strike="noStrike" kern="0" cap="none" spc="0" normalizeH="0" baseline="0" noProof="0" dirty="0" smtClean="0">
                <a:ln>
                  <a:noFill/>
                </a:ln>
                <a:solidFill>
                  <a:schemeClr val="tx1">
                    <a:lumMod val="95000"/>
                    <a:lumOff val="5000"/>
                  </a:schemeClr>
                </a:solidFill>
                <a:effectLst/>
                <a:uLnTx/>
                <a:uFillTx/>
                <a:latin typeface="+mj-lt"/>
                <a:ea typeface="+mj-ea"/>
                <a:cs typeface="+mj-cs"/>
              </a:rPr>
              <a:t>12</a:t>
            </a:r>
            <a:r>
              <a:rPr kumimoji="1" lang="zh-TW" altLang="en-US" sz="2000" b="1" i="0" u="none" strike="noStrike" kern="0" cap="none" spc="0" normalizeH="0" baseline="0" noProof="0" dirty="0" smtClean="0">
                <a:ln>
                  <a:noFill/>
                </a:ln>
                <a:solidFill>
                  <a:schemeClr val="tx1">
                    <a:lumMod val="95000"/>
                    <a:lumOff val="5000"/>
                  </a:schemeClr>
                </a:solidFill>
                <a:effectLst/>
                <a:uLnTx/>
                <a:uFillTx/>
                <a:latin typeface="+mj-lt"/>
                <a:ea typeface="+mj-ea"/>
                <a:cs typeface="+mj-cs"/>
              </a:rPr>
              <a:t>種可能組合，     的抽樣分配為：</a:t>
            </a:r>
          </a:p>
        </p:txBody>
      </p:sp>
      <p:graphicFrame>
        <p:nvGraphicFramePr>
          <p:cNvPr id="43011" name="Object 3"/>
          <p:cNvGraphicFramePr>
            <a:graphicFrameLocks noChangeAspect="1"/>
          </p:cNvGraphicFramePr>
          <p:nvPr/>
        </p:nvGraphicFramePr>
        <p:xfrm>
          <a:off x="3116263" y="5168900"/>
          <a:ext cx="5730875" cy="1292225"/>
        </p:xfrm>
        <a:graphic>
          <a:graphicData uri="http://schemas.openxmlformats.org/presentationml/2006/ole">
            <mc:AlternateContent xmlns:mc="http://schemas.openxmlformats.org/markup-compatibility/2006">
              <mc:Choice xmlns:v="urn:schemas-microsoft-com:vml" Requires="v">
                <p:oleObj spid="_x0000_s43015" name="Equation" r:id="rId9" imgW="4381200" imgH="901440" progId="Equation.DSMT4">
                  <p:embed/>
                </p:oleObj>
              </mc:Choice>
              <mc:Fallback>
                <p:oleObj name="Equation" r:id="rId9" imgW="4381200" imgH="901440" progId="Equation.DSMT4">
                  <p:embed/>
                  <p:pic>
                    <p:nvPicPr>
                      <p:cNvPr id="0"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16263" y="5168900"/>
                        <a:ext cx="5730875" cy="1292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012" name="Object 4"/>
          <p:cNvGraphicFramePr>
            <a:graphicFrameLocks noChangeAspect="1"/>
          </p:cNvGraphicFramePr>
          <p:nvPr/>
        </p:nvGraphicFramePr>
        <p:xfrm>
          <a:off x="7024688" y="3381375"/>
          <a:ext cx="331787" cy="357187"/>
        </p:xfrm>
        <a:graphic>
          <a:graphicData uri="http://schemas.openxmlformats.org/presentationml/2006/ole">
            <mc:AlternateContent xmlns:mc="http://schemas.openxmlformats.org/markup-compatibility/2006">
              <mc:Choice xmlns:v="urn:schemas-microsoft-com:vml" Requires="v">
                <p:oleObj spid="_x0000_s43016" name="Equation" r:id="rId11" imgW="164880" imgH="177480" progId="Equation.DSMT4">
                  <p:embed/>
                </p:oleObj>
              </mc:Choice>
              <mc:Fallback>
                <p:oleObj name="Equation" r:id="rId11" imgW="164880" imgH="1774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24688" y="3381375"/>
                        <a:ext cx="331787" cy="357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p:txBody>
          <a:bodyPr/>
          <a:lstStyle/>
          <a:p>
            <a:pPr eaLnBrk="1" hangingPunct="1"/>
            <a:r>
              <a:rPr lang="zh-TW" altLang="en-US" dirty="0" smtClean="0"/>
              <a:t>樣本平均數之抽樣分配的型態</a:t>
            </a:r>
          </a:p>
        </p:txBody>
      </p:sp>
      <p:sp>
        <p:nvSpPr>
          <p:cNvPr id="4099" name="日期版面配置區 4"/>
          <p:cNvSpPr>
            <a:spLocks noGrp="1"/>
          </p:cNvSpPr>
          <p:nvPr>
            <p:ph type="dt" sz="half" idx="11"/>
          </p:nvPr>
        </p:nvSpPr>
        <p:spPr>
          <a:noFill/>
        </p:spPr>
        <p:txBody>
          <a:bodyPr/>
          <a:lstStyle/>
          <a:p>
            <a:r>
              <a:rPr lang="zh-TW" altLang="en-US" smtClean="0"/>
              <a:t>統計學導論   </a:t>
            </a:r>
            <a:r>
              <a:rPr lang="en-US" altLang="zh-TW" smtClean="0"/>
              <a:t>Chapter 7   </a:t>
            </a:r>
            <a:r>
              <a:rPr lang="zh-TW" altLang="en-US" smtClean="0"/>
              <a:t>抽樣與抽樣分配</a:t>
            </a:r>
            <a:endParaRPr lang="zh-TW" altLang="en-US"/>
          </a:p>
        </p:txBody>
      </p:sp>
      <p:pic>
        <p:nvPicPr>
          <p:cNvPr id="4102" name="Picture 4"/>
          <p:cNvPicPr>
            <a:picLocks noChangeAspect="1" noChangeArrowheads="1"/>
          </p:cNvPicPr>
          <p:nvPr/>
        </p:nvPicPr>
        <p:blipFill>
          <a:blip r:embed="rId3" cstate="print"/>
          <a:srcRect/>
          <a:stretch>
            <a:fillRect/>
          </a:stretch>
        </p:blipFill>
        <p:spPr bwMode="auto">
          <a:xfrm>
            <a:off x="691376" y="1352550"/>
            <a:ext cx="7984273" cy="4625975"/>
          </a:xfrm>
          <a:prstGeom prst="rect">
            <a:avLst/>
          </a:prstGeom>
          <a:noFill/>
          <a:ln w="9525">
            <a:noFill/>
            <a:miter lim="800000"/>
            <a:headEnd/>
            <a:tailEnd/>
          </a:ln>
        </p:spPr>
      </p:pic>
      <p:grpSp>
        <p:nvGrpSpPr>
          <p:cNvPr id="4103" name="Group 7"/>
          <p:cNvGrpSpPr>
            <a:grpSpLocks/>
          </p:cNvGrpSpPr>
          <p:nvPr/>
        </p:nvGrpSpPr>
        <p:grpSpPr bwMode="auto">
          <a:xfrm>
            <a:off x="3141663" y="6019800"/>
            <a:ext cx="2749550" cy="366713"/>
            <a:chOff x="1763" y="3836"/>
            <a:chExt cx="1732" cy="231"/>
          </a:xfrm>
        </p:grpSpPr>
        <p:sp>
          <p:nvSpPr>
            <p:cNvPr id="4104" name="Text Box 5"/>
            <p:cNvSpPr txBox="1">
              <a:spLocks noChangeArrowheads="1"/>
            </p:cNvSpPr>
            <p:nvPr/>
          </p:nvSpPr>
          <p:spPr bwMode="auto">
            <a:xfrm>
              <a:off x="1763" y="3836"/>
              <a:ext cx="1732" cy="231"/>
            </a:xfrm>
            <a:prstGeom prst="rect">
              <a:avLst/>
            </a:prstGeom>
            <a:noFill/>
            <a:ln w="9525">
              <a:noFill/>
              <a:miter lim="800000"/>
              <a:headEnd/>
              <a:tailEnd/>
            </a:ln>
          </p:spPr>
          <p:txBody>
            <a:bodyPr wrap="none">
              <a:spAutoFit/>
            </a:bodyPr>
            <a:lstStyle/>
            <a:p>
              <a:r>
                <a:rPr lang="zh-TW" altLang="en-US"/>
                <a:t>圖 </a:t>
              </a:r>
              <a:r>
                <a:rPr lang="en-US" altLang="zh-TW"/>
                <a:t>7.1 </a:t>
              </a:r>
              <a:r>
                <a:rPr lang="zh-TW" altLang="en-US"/>
                <a:t>　抽樣分配的型態 </a:t>
              </a:r>
            </a:p>
          </p:txBody>
        </p:sp>
        <p:graphicFrame>
          <p:nvGraphicFramePr>
            <p:cNvPr id="4098" name="Object 6"/>
            <p:cNvGraphicFramePr>
              <a:graphicFrameLocks noChangeAspect="1"/>
            </p:cNvGraphicFramePr>
            <p:nvPr/>
          </p:nvGraphicFramePr>
          <p:xfrm>
            <a:off x="2230" y="3852"/>
            <a:ext cx="188" cy="202"/>
          </p:xfrm>
          <a:graphic>
            <a:graphicData uri="http://schemas.openxmlformats.org/presentationml/2006/ole">
              <mc:AlternateContent xmlns:mc="http://schemas.openxmlformats.org/markup-compatibility/2006">
                <mc:Choice xmlns:v="urn:schemas-microsoft-com:vml" Requires="v">
                  <p:oleObj spid="_x0000_s4099" name="Equation" r:id="rId4" imgW="164880" imgH="177480" progId="Equation.DSMT4">
                    <p:embed/>
                  </p:oleObj>
                </mc:Choice>
                <mc:Fallback>
                  <p:oleObj name="Equation" r:id="rId4" imgW="164880" imgH="177480"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0" y="3852"/>
                          <a:ext cx="188" cy="2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0" name="投影片編號版面配置區 9"/>
          <p:cNvSpPr>
            <a:spLocks noGrp="1"/>
          </p:cNvSpPr>
          <p:nvPr>
            <p:ph type="sldNum" sz="quarter" idx="12"/>
          </p:nvPr>
        </p:nvSpPr>
        <p:spPr/>
        <p:txBody>
          <a:bodyPr/>
          <a:lstStyle/>
          <a:p>
            <a:pPr algn="r">
              <a:defRPr/>
            </a:pPr>
            <a:fld id="{8EF2B6BF-6A10-40F7-8B8D-F516405C22A2}" type="slidenum">
              <a:rPr lang="en-US" altLang="zh-TW" smtClean="0"/>
              <a:pPr algn="r">
                <a:defRPr/>
              </a:pPr>
              <a:t>18</a:t>
            </a:fld>
            <a:r>
              <a:rPr lang="en-US" altLang="zh-TW" dirty="0" smtClean="0"/>
              <a:t>/35</a:t>
            </a:r>
            <a:endParaRPr lang="en-US" altLang="zh-TW" dirty="0"/>
          </a:p>
        </p:txBody>
      </p:sp>
      <p:sp>
        <p:nvSpPr>
          <p:cNvPr id="9" name="圓角矩形 8"/>
          <p:cNvSpPr/>
          <p:nvPr/>
        </p:nvSpPr>
        <p:spPr>
          <a:xfrm>
            <a:off x="285749" y="1357313"/>
            <a:ext cx="371475" cy="138588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sz="2000" dirty="0" smtClean="0"/>
              <a:t>最重要</a:t>
            </a:r>
            <a:endParaRPr lang="zh-TW" altLang="en-US"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3"/>
          <p:cNvSpPr>
            <a:spLocks noGrp="1" noChangeArrowheads="1"/>
          </p:cNvSpPr>
          <p:nvPr>
            <p:ph idx="1"/>
          </p:nvPr>
        </p:nvSpPr>
        <p:spPr>
          <a:xfrm>
            <a:off x="457200" y="411481"/>
            <a:ext cx="8229600" cy="1194295"/>
          </a:xfrm>
          <a:ln w="38100">
            <a:solidFill>
              <a:srgbClr val="006699"/>
            </a:solidFill>
          </a:ln>
        </p:spPr>
        <p:txBody>
          <a:bodyPr/>
          <a:lstStyle/>
          <a:p>
            <a:pPr marL="0" indent="0" eaLnBrk="1" hangingPunct="1">
              <a:buFontTx/>
              <a:buNone/>
            </a:pPr>
            <a:r>
              <a:rPr lang="zh-TW" altLang="en-US" sz="2000" dirty="0" smtClean="0">
                <a:solidFill>
                  <a:srgbClr val="006699"/>
                </a:solidFill>
              </a:rPr>
              <a:t>例題 </a:t>
            </a:r>
            <a:r>
              <a:rPr lang="en-US" altLang="zh-TW" sz="2000" dirty="0" smtClean="0">
                <a:solidFill>
                  <a:srgbClr val="006699"/>
                </a:solidFill>
              </a:rPr>
              <a:t>7.3</a:t>
            </a:r>
            <a:r>
              <a:rPr lang="zh-TW" altLang="en-US" sz="2000" dirty="0" smtClean="0">
                <a:solidFill>
                  <a:srgbClr val="006699"/>
                </a:solidFill>
              </a:rPr>
              <a:t>：</a:t>
            </a:r>
            <a:r>
              <a:rPr lang="zh-TW" altLang="en-US" sz="2000" dirty="0" smtClean="0"/>
              <a:t>設某校學生之身高分配為平均數</a:t>
            </a:r>
            <a:r>
              <a:rPr lang="el-GR" altLang="zh-TW" sz="2000" dirty="0" smtClean="0">
                <a:cs typeface="Times New Roman" pitchFamily="18" charset="0"/>
              </a:rPr>
              <a:t>μ</a:t>
            </a:r>
            <a:r>
              <a:rPr lang="en-US" altLang="zh-TW" sz="2000" dirty="0" smtClean="0"/>
              <a:t>=69</a:t>
            </a:r>
            <a:r>
              <a:rPr lang="zh-TW" altLang="en-US" sz="2000" dirty="0" smtClean="0"/>
              <a:t>吋，標準差</a:t>
            </a:r>
            <a:r>
              <a:rPr lang="el-GR" altLang="zh-TW" sz="2000" dirty="0" smtClean="0">
                <a:cs typeface="Times New Roman" pitchFamily="18" charset="0"/>
              </a:rPr>
              <a:t>σ</a:t>
            </a:r>
            <a:r>
              <a:rPr lang="en-US" altLang="zh-TW" sz="2000" dirty="0" smtClean="0"/>
              <a:t>=3.22</a:t>
            </a:r>
            <a:r>
              <a:rPr lang="zh-TW" altLang="en-US" sz="2000" dirty="0" smtClean="0"/>
              <a:t>吋的常態分配，茲由此學校隨機抽出</a:t>
            </a:r>
            <a:r>
              <a:rPr lang="en-US" altLang="zh-TW" sz="2000" dirty="0" smtClean="0"/>
              <a:t>10</a:t>
            </a:r>
            <a:r>
              <a:rPr lang="zh-TW" altLang="en-US" sz="2000" dirty="0" smtClean="0"/>
              <a:t>個學生為一樣本，則所抽出樣本之平均數在母體平均數</a:t>
            </a:r>
            <a:r>
              <a:rPr lang="en-US" altLang="zh-TW" sz="2000" dirty="0" smtClean="0"/>
              <a:t>2</a:t>
            </a:r>
            <a:r>
              <a:rPr lang="zh-TW" altLang="en-US" sz="2000" dirty="0" smtClean="0"/>
              <a:t>吋以內的機率為何？</a:t>
            </a:r>
          </a:p>
        </p:txBody>
      </p:sp>
      <p:sp>
        <p:nvSpPr>
          <p:cNvPr id="22530" name="日期版面配置區 4"/>
          <p:cNvSpPr>
            <a:spLocks noGrp="1"/>
          </p:cNvSpPr>
          <p:nvPr>
            <p:ph type="dt" sz="half" idx="11"/>
          </p:nvPr>
        </p:nvSpPr>
        <p:spPr>
          <a:noFill/>
        </p:spPr>
        <p:txBody>
          <a:bodyPr/>
          <a:lstStyle/>
          <a:p>
            <a:r>
              <a:rPr lang="zh-TW" altLang="en-US" smtClean="0"/>
              <a:t>統計學導論   </a:t>
            </a:r>
            <a:r>
              <a:rPr lang="en-US" altLang="zh-TW" smtClean="0"/>
              <a:t>Chapter 7   </a:t>
            </a:r>
            <a:r>
              <a:rPr lang="zh-TW" altLang="en-US" smtClean="0"/>
              <a:t>抽樣與抽樣分配</a:t>
            </a:r>
            <a:endParaRPr lang="zh-TW" altLang="en-US"/>
          </a:p>
        </p:txBody>
      </p:sp>
      <p:sp>
        <p:nvSpPr>
          <p:cNvPr id="5" name="Rectangle 3"/>
          <p:cNvSpPr txBox="1">
            <a:spLocks noRot="1" noChangeArrowheads="1"/>
          </p:cNvSpPr>
          <p:nvPr/>
        </p:nvSpPr>
        <p:spPr bwMode="auto">
          <a:xfrm>
            <a:off x="504244" y="1724607"/>
            <a:ext cx="8004136" cy="951686"/>
          </a:xfrm>
          <a:prstGeom prst="rect">
            <a:avLst/>
          </a:prstGeom>
          <a:noFill/>
          <a:ln w="9525" cap="flat" cmpd="sng" algn="ctr">
            <a:noFill/>
            <a:prstDash val="solid"/>
            <a:miter lim="800000"/>
            <a:headEnd/>
            <a:tailEnd/>
          </a:ln>
        </p:spPr>
        <p:style>
          <a:lnRef idx="2">
            <a:schemeClr val="accent3"/>
          </a:lnRef>
          <a:fillRef idx="1">
            <a:schemeClr val="lt1"/>
          </a:fillRef>
          <a:effectRef idx="0">
            <a:schemeClr val="accent3"/>
          </a:effectRef>
          <a:fontRef idx="minor">
            <a:schemeClr val="dk1"/>
          </a:fontRef>
        </p:style>
        <p:txBody>
          <a:bodyPr vert="horz" wrap="square" lIns="90488" tIns="44450" rIns="90488" bIns="44450" numCol="1" anchor="t" anchorCtr="0" compatLnSpc="1">
            <a:prstTxWarp prst="textNoShape">
              <a:avLst/>
            </a:prstTxWarp>
          </a:bodyPr>
          <a:lstStyle/>
          <a:p>
            <a:pPr marL="534988" indent="-534988" algn="just" eaLnBrk="0" hangingPunct="0">
              <a:spcBef>
                <a:spcPts val="600"/>
              </a:spcBef>
              <a:spcAft>
                <a:spcPts val="600"/>
              </a:spcAft>
            </a:pPr>
            <a:r>
              <a:rPr lang="zh-TW" altLang="en-US" sz="2000" b="1" kern="0" dirty="0" smtClean="0">
                <a:ea typeface="標楷體" pitchFamily="65" charset="-120"/>
              </a:rPr>
              <a:t>解：母體為常態分配，</a:t>
            </a:r>
            <a:r>
              <a:rPr lang="en-US" altLang="zh-TW" sz="2000" b="1" kern="0" dirty="0" smtClean="0">
                <a:ea typeface="標楷體" pitchFamily="65" charset="-120"/>
              </a:rPr>
              <a:t>n=10</a:t>
            </a:r>
            <a:r>
              <a:rPr lang="zh-TW" altLang="en-US" sz="2000" b="1" kern="0" dirty="0" smtClean="0">
                <a:ea typeface="標楷體" pitchFamily="65" charset="-120"/>
              </a:rPr>
              <a:t>為小樣本，且母體</a:t>
            </a:r>
            <a:r>
              <a:rPr lang="zh-TW" altLang="en-US" sz="2000" b="1" dirty="0" smtClean="0"/>
              <a:t>標準差</a:t>
            </a:r>
            <a:r>
              <a:rPr lang="el-GR" altLang="zh-TW" sz="2000" b="1" dirty="0" smtClean="0">
                <a:cs typeface="Times New Roman" pitchFamily="18" charset="0"/>
              </a:rPr>
              <a:t>σ</a:t>
            </a:r>
            <a:r>
              <a:rPr lang="zh-TW" altLang="en-US" sz="2000" b="1" dirty="0" smtClean="0">
                <a:cs typeface="Times New Roman" pitchFamily="18" charset="0"/>
              </a:rPr>
              <a:t>已知，</a:t>
            </a:r>
            <a:r>
              <a:rPr kumimoji="0" lang="zh-TW" altLang="en-US" sz="2000" b="1" dirty="0" smtClean="0">
                <a:ea typeface="標楷體" pitchFamily="65" charset="-120"/>
              </a:rPr>
              <a:t>樣本平均身高的抽樣分配為一個常態分配。則</a:t>
            </a:r>
            <a:r>
              <a:rPr lang="zh-TW" altLang="en-US" sz="2000" b="1" dirty="0" smtClean="0"/>
              <a:t>樣本之平均數在母體平均數</a:t>
            </a:r>
            <a:r>
              <a:rPr lang="en-US" altLang="zh-TW" sz="2000" b="1" dirty="0" smtClean="0"/>
              <a:t>2</a:t>
            </a:r>
            <a:r>
              <a:rPr lang="zh-TW" altLang="en-US" sz="2000" b="1" dirty="0" smtClean="0"/>
              <a:t>吋以內的機率為：</a:t>
            </a:r>
            <a:endParaRPr kumimoji="1" lang="zh-TW" altLang="en-US" sz="2000" b="1" i="0" u="none" strike="noStrike" kern="0" cap="none" spc="0" normalizeH="0" baseline="0" noProof="0" dirty="0">
              <a:ln>
                <a:noFill/>
              </a:ln>
              <a:solidFill>
                <a:schemeClr val="dk1"/>
              </a:solidFill>
              <a:effectLst/>
              <a:uLnTx/>
              <a:uFillTx/>
              <a:latin typeface="+mn-lt"/>
              <a:ea typeface="標楷體" pitchFamily="65" charset="-120"/>
              <a:cs typeface="+mn-cs"/>
            </a:endParaRPr>
          </a:p>
        </p:txBody>
      </p:sp>
      <p:graphicFrame>
        <p:nvGraphicFramePr>
          <p:cNvPr id="45057" name="Object 1"/>
          <p:cNvGraphicFramePr>
            <a:graphicFrameLocks noChangeAspect="1"/>
          </p:cNvGraphicFramePr>
          <p:nvPr/>
        </p:nvGraphicFramePr>
        <p:xfrm>
          <a:off x="439738" y="2921000"/>
          <a:ext cx="8389937" cy="1757363"/>
        </p:xfrm>
        <a:graphic>
          <a:graphicData uri="http://schemas.openxmlformats.org/presentationml/2006/ole">
            <mc:AlternateContent xmlns:mc="http://schemas.openxmlformats.org/markup-compatibility/2006">
              <mc:Choice xmlns:v="urn:schemas-microsoft-com:vml" Requires="v">
                <p:oleObj spid="_x0000_s45058" name="Equation" r:id="rId3" imgW="4381200" imgH="927000" progId="Equation.DSMT4">
                  <p:embed/>
                </p:oleObj>
              </mc:Choice>
              <mc:Fallback>
                <p:oleObj name="Equation" r:id="rId3" imgW="4381200" imgH="9270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738" y="2921000"/>
                        <a:ext cx="8389937" cy="1757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投影片編號版面配置區 6"/>
          <p:cNvSpPr>
            <a:spLocks noGrp="1"/>
          </p:cNvSpPr>
          <p:nvPr>
            <p:ph type="sldNum" sz="quarter" idx="12"/>
          </p:nvPr>
        </p:nvSpPr>
        <p:spPr/>
        <p:txBody>
          <a:bodyPr/>
          <a:lstStyle/>
          <a:p>
            <a:pPr algn="r">
              <a:defRPr/>
            </a:pPr>
            <a:fld id="{8EF2B6BF-6A10-40F7-8B8D-F516405C22A2}" type="slidenum">
              <a:rPr lang="en-US" altLang="zh-TW" smtClean="0"/>
              <a:pPr algn="r">
                <a:defRPr/>
              </a:pPr>
              <a:t>19</a:t>
            </a:fld>
            <a:r>
              <a:rPr lang="en-US" altLang="zh-TW" dirty="0" smtClean="0"/>
              <a:t>/35</a:t>
            </a:r>
            <a:endParaRPr lang="en-US" altLang="zh-TW"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84" name="Rectangle 60"/>
          <p:cNvSpPr>
            <a:spLocks noGrp="1" noRot="1" noChangeArrowheads="1"/>
          </p:cNvSpPr>
          <p:nvPr>
            <p:ph type="title"/>
          </p:nvPr>
        </p:nvSpPr>
        <p:spPr/>
        <p:txBody>
          <a:bodyPr/>
          <a:lstStyle/>
          <a:p>
            <a:r>
              <a:rPr lang="en-US" altLang="zh-TW" dirty="0" smtClean="0"/>
              <a:t>7.1  </a:t>
            </a:r>
            <a:r>
              <a:rPr lang="zh-TW" altLang="en-US" dirty="0" smtClean="0"/>
              <a:t>抽樣的基本概念</a:t>
            </a:r>
            <a:endParaRPr lang="zh-TW" altLang="en-US" sz="6000" b="1" i="1" dirty="0">
              <a:solidFill>
                <a:srgbClr val="0000FF"/>
              </a:solidFill>
              <a:effectLst>
                <a:outerShdw blurRad="38100" dist="38100" dir="2700000" algn="tl">
                  <a:srgbClr val="C0C0C0"/>
                </a:outerShdw>
              </a:effectLst>
              <a:ea typeface="Arial Unicode MS" pitchFamily="34" charset="-120"/>
              <a:cs typeface="Arial Unicode MS" pitchFamily="34" charset="-120"/>
            </a:endParaRPr>
          </a:p>
        </p:txBody>
      </p:sp>
      <p:sp>
        <p:nvSpPr>
          <p:cNvPr id="65" name="日期版面配置區 64"/>
          <p:cNvSpPr>
            <a:spLocks noGrp="1"/>
          </p:cNvSpPr>
          <p:nvPr>
            <p:ph type="dt" sz="half" idx="11"/>
          </p:nvPr>
        </p:nvSpPr>
        <p:spPr/>
        <p:txBody>
          <a:bodyPr/>
          <a:lstStyle/>
          <a:p>
            <a:pPr>
              <a:defRPr/>
            </a:pPr>
            <a:r>
              <a:rPr lang="zh-TW" altLang="en-US" dirty="0" smtClean="0"/>
              <a:t>統計學導論   </a:t>
            </a:r>
            <a:r>
              <a:rPr lang="en-US" altLang="zh-TW" dirty="0" smtClean="0"/>
              <a:t>Chapter 7   </a:t>
            </a:r>
            <a:r>
              <a:rPr lang="zh-TW" altLang="en-US" dirty="0" smtClean="0"/>
              <a:t>抽樣與抽樣分配</a:t>
            </a:r>
            <a:endParaRPr lang="zh-TW" altLang="en-US" dirty="0">
              <a:cs typeface="Arial" charset="0"/>
            </a:endParaRPr>
          </a:p>
        </p:txBody>
      </p:sp>
      <p:sp>
        <p:nvSpPr>
          <p:cNvPr id="66" name="投影片編號版面配置區 65"/>
          <p:cNvSpPr>
            <a:spLocks noGrp="1"/>
          </p:cNvSpPr>
          <p:nvPr>
            <p:ph type="sldNum" sz="quarter" idx="12"/>
          </p:nvPr>
        </p:nvSpPr>
        <p:spPr/>
        <p:txBody>
          <a:bodyPr/>
          <a:lstStyle/>
          <a:p>
            <a:pPr algn="r">
              <a:defRPr/>
            </a:pPr>
            <a:fld id="{8EF2B6BF-6A10-40F7-8B8D-F516405C22A2}" type="slidenum">
              <a:rPr lang="en-US" altLang="zh-TW" smtClean="0"/>
              <a:pPr algn="r">
                <a:defRPr/>
              </a:pPr>
              <a:t>2</a:t>
            </a:fld>
            <a:r>
              <a:rPr lang="en-US" altLang="zh-TW" dirty="0" smtClean="0"/>
              <a:t>/35</a:t>
            </a:r>
            <a:endParaRPr lang="en-US" altLang="zh-TW" dirty="0"/>
          </a:p>
        </p:txBody>
      </p:sp>
      <p:sp>
        <p:nvSpPr>
          <p:cNvPr id="77827" name="Rectangle 3"/>
          <p:cNvSpPr>
            <a:spLocks noChangeArrowheads="1"/>
          </p:cNvSpPr>
          <p:nvPr/>
        </p:nvSpPr>
        <p:spPr bwMode="auto">
          <a:xfrm>
            <a:off x="493776" y="2532888"/>
            <a:ext cx="3950208" cy="130759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lIns="90488" tIns="44450" rIns="90488" bIns="44450"/>
          <a:lstStyle/>
          <a:p>
            <a:pPr marL="342900" indent="-342900" eaLnBrk="0" hangingPunct="0">
              <a:spcBef>
                <a:spcPct val="20000"/>
              </a:spcBef>
              <a:buSzPct val="125000"/>
              <a:buFont typeface="Wingdings" pitchFamily="2" charset="2"/>
              <a:buChar char="Ø"/>
            </a:pPr>
            <a:r>
              <a:rPr kumimoji="0" lang="zh-TW" altLang="en-US" sz="2000" b="1" dirty="0">
                <a:solidFill>
                  <a:srgbClr val="00279F"/>
                </a:solidFill>
                <a:latin typeface="+mj-lt"/>
                <a:ea typeface="標楷體" pitchFamily="65" charset="-120"/>
              </a:rPr>
              <a:t>統計推論</a:t>
            </a:r>
            <a:r>
              <a:rPr kumimoji="0" lang="en-US" altLang="zh-TW" sz="2000" b="1" dirty="0">
                <a:solidFill>
                  <a:srgbClr val="00279F"/>
                </a:solidFill>
                <a:latin typeface="+mj-lt"/>
                <a:ea typeface="標楷體" pitchFamily="65" charset="-120"/>
              </a:rPr>
              <a:t>(Statistical Inference) </a:t>
            </a:r>
            <a:endParaRPr kumimoji="0" lang="zh-TW" altLang="en-US" sz="2000" b="1" dirty="0">
              <a:solidFill>
                <a:srgbClr val="00279F"/>
              </a:solidFill>
              <a:latin typeface="+mj-lt"/>
              <a:ea typeface="標楷體" pitchFamily="65" charset="-120"/>
            </a:endParaRPr>
          </a:p>
          <a:p>
            <a:pPr marL="630238" lvl="1" indent="-273050" eaLnBrk="0" hangingPunct="0">
              <a:spcBef>
                <a:spcPct val="20000"/>
              </a:spcBef>
              <a:buSzPct val="125000"/>
              <a:buFont typeface="Wingdings" pitchFamily="2" charset="2"/>
              <a:buChar char="ü"/>
            </a:pPr>
            <a:r>
              <a:rPr kumimoji="0" lang="zh-TW" altLang="en-US" sz="2000" b="1" dirty="0">
                <a:solidFill>
                  <a:srgbClr val="00279F"/>
                </a:solidFill>
                <a:latin typeface="+mj-lt"/>
                <a:ea typeface="標楷體" pitchFamily="65" charset="-120"/>
              </a:rPr>
              <a:t>預測或估計母體</a:t>
            </a:r>
            <a:r>
              <a:rPr kumimoji="0" lang="zh-TW" altLang="en-US" sz="2000" b="1" dirty="0" smtClean="0">
                <a:solidFill>
                  <a:srgbClr val="00279F"/>
                </a:solidFill>
                <a:latin typeface="+mj-lt"/>
                <a:ea typeface="標楷體" pitchFamily="65" charset="-120"/>
              </a:rPr>
              <a:t>參數</a:t>
            </a:r>
            <a:endParaRPr kumimoji="0" lang="en-US" altLang="zh-TW" sz="2000" b="1" dirty="0">
              <a:solidFill>
                <a:srgbClr val="00279F"/>
              </a:solidFill>
              <a:latin typeface="+mj-lt"/>
              <a:ea typeface="標楷體" pitchFamily="65" charset="-120"/>
            </a:endParaRPr>
          </a:p>
          <a:p>
            <a:pPr marL="630238" lvl="1" indent="-273050" eaLnBrk="0" hangingPunct="0">
              <a:spcBef>
                <a:spcPct val="20000"/>
              </a:spcBef>
              <a:buSzPct val="125000"/>
              <a:buFont typeface="Wingdings" pitchFamily="2" charset="2"/>
              <a:buChar char="ü"/>
            </a:pPr>
            <a:r>
              <a:rPr kumimoji="0" lang="zh-TW" altLang="en-US" sz="2000" b="1" dirty="0">
                <a:solidFill>
                  <a:srgbClr val="00279F"/>
                </a:solidFill>
                <a:latin typeface="+mj-lt"/>
                <a:ea typeface="標楷體" pitchFamily="65" charset="-120"/>
              </a:rPr>
              <a:t>檢定母體參數的假設</a:t>
            </a:r>
            <a:r>
              <a:rPr kumimoji="0" lang="zh-TW" altLang="en-US" sz="2000" b="1" dirty="0" smtClean="0">
                <a:solidFill>
                  <a:srgbClr val="00279F"/>
                </a:solidFill>
                <a:latin typeface="+mj-lt"/>
                <a:ea typeface="標楷體" pitchFamily="65" charset="-120"/>
              </a:rPr>
              <a:t>值</a:t>
            </a:r>
            <a:endParaRPr kumimoji="0" lang="zh-TW" altLang="en-US" sz="2000" b="1" dirty="0">
              <a:solidFill>
                <a:srgbClr val="00279F"/>
              </a:solidFill>
              <a:latin typeface="+mj-lt"/>
              <a:ea typeface="標楷體" pitchFamily="65" charset="-120"/>
            </a:endParaRPr>
          </a:p>
        </p:txBody>
      </p:sp>
      <p:sp>
        <p:nvSpPr>
          <p:cNvPr id="77828" name="Rectangle 4"/>
          <p:cNvSpPr>
            <a:spLocks noChangeArrowheads="1"/>
          </p:cNvSpPr>
          <p:nvPr/>
        </p:nvSpPr>
        <p:spPr bwMode="auto">
          <a:xfrm>
            <a:off x="4535424" y="2542032"/>
            <a:ext cx="4087115" cy="1316736"/>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lIns="90488" tIns="44450" rIns="90488" bIns="44450"/>
          <a:lstStyle/>
          <a:p>
            <a:pPr eaLnBrk="0" hangingPunct="0">
              <a:spcBef>
                <a:spcPct val="20000"/>
              </a:spcBef>
              <a:buSzPct val="125000"/>
              <a:buFont typeface="Wingdings" pitchFamily="2" charset="2"/>
              <a:buChar char="Ø"/>
            </a:pPr>
            <a:r>
              <a:rPr kumimoji="0" lang="zh-TW" altLang="en-US" sz="2000" b="1" dirty="0">
                <a:solidFill>
                  <a:srgbClr val="00279F"/>
                </a:solidFill>
                <a:latin typeface="+mj-lt"/>
                <a:ea typeface="標楷體" pitchFamily="65" charset="-120"/>
              </a:rPr>
              <a:t>作統計推論時，是以來自樣本情報的樣本統計</a:t>
            </a:r>
            <a:r>
              <a:rPr kumimoji="0" lang="zh-TW" altLang="en-US" sz="2000" b="1" dirty="0" smtClean="0">
                <a:solidFill>
                  <a:srgbClr val="00279F"/>
                </a:solidFill>
                <a:latin typeface="+mj-lt"/>
                <a:ea typeface="標楷體" pitchFamily="65" charset="-120"/>
              </a:rPr>
              <a:t>量為</a:t>
            </a:r>
            <a:r>
              <a:rPr kumimoji="0" lang="zh-TW" altLang="en-US" sz="2000" b="1" dirty="0">
                <a:solidFill>
                  <a:srgbClr val="00279F"/>
                </a:solidFill>
                <a:latin typeface="+mj-lt"/>
                <a:ea typeface="標楷體" pitchFamily="65" charset="-120"/>
              </a:rPr>
              <a:t>基礎。</a:t>
            </a:r>
          </a:p>
          <a:p>
            <a:pPr eaLnBrk="0" hangingPunct="0">
              <a:spcBef>
                <a:spcPct val="20000"/>
              </a:spcBef>
              <a:buSzPct val="125000"/>
              <a:buFont typeface="Wingdings" pitchFamily="2" charset="2"/>
              <a:buChar char="Ø"/>
            </a:pPr>
            <a:r>
              <a:rPr kumimoji="0" lang="zh-TW" altLang="en-US" sz="2000" b="1" dirty="0">
                <a:solidFill>
                  <a:srgbClr val="00279F"/>
                </a:solidFill>
                <a:latin typeface="+mj-lt"/>
                <a:ea typeface="標楷體" pitchFamily="65" charset="-120"/>
              </a:rPr>
              <a:t>通常樣本情報是不完全及侷限的。</a:t>
            </a:r>
          </a:p>
        </p:txBody>
      </p:sp>
      <p:grpSp>
        <p:nvGrpSpPr>
          <p:cNvPr id="2" name="Group 5"/>
          <p:cNvGrpSpPr>
            <a:grpSpLocks/>
          </p:cNvGrpSpPr>
          <p:nvPr/>
        </p:nvGrpSpPr>
        <p:grpSpPr bwMode="auto">
          <a:xfrm>
            <a:off x="120650" y="3916363"/>
            <a:ext cx="8851900" cy="2320925"/>
            <a:chOff x="100" y="2467"/>
            <a:chExt cx="5576" cy="1462"/>
          </a:xfrm>
        </p:grpSpPr>
        <p:sp>
          <p:nvSpPr>
            <p:cNvPr id="77830" name="Freeform 6"/>
            <p:cNvSpPr>
              <a:spLocks/>
            </p:cNvSpPr>
            <p:nvPr/>
          </p:nvSpPr>
          <p:spPr bwMode="auto">
            <a:xfrm>
              <a:off x="100" y="2496"/>
              <a:ext cx="1530" cy="1433"/>
            </a:xfrm>
            <a:custGeom>
              <a:avLst/>
              <a:gdLst/>
              <a:ahLst/>
              <a:cxnLst>
                <a:cxn ang="0">
                  <a:pos x="121" y="271"/>
                </a:cxn>
                <a:cxn ang="0">
                  <a:pos x="100" y="189"/>
                </a:cxn>
                <a:cxn ang="0">
                  <a:pos x="220" y="123"/>
                </a:cxn>
                <a:cxn ang="0">
                  <a:pos x="271" y="73"/>
                </a:cxn>
                <a:cxn ang="0">
                  <a:pos x="367" y="61"/>
                </a:cxn>
                <a:cxn ang="0">
                  <a:pos x="659" y="64"/>
                </a:cxn>
                <a:cxn ang="0">
                  <a:pos x="807" y="90"/>
                </a:cxn>
                <a:cxn ang="0">
                  <a:pos x="750" y="87"/>
                </a:cxn>
                <a:cxn ang="0">
                  <a:pos x="712" y="4"/>
                </a:cxn>
                <a:cxn ang="0">
                  <a:pos x="788" y="0"/>
                </a:cxn>
                <a:cxn ang="0">
                  <a:pos x="840" y="40"/>
                </a:cxn>
                <a:cxn ang="0">
                  <a:pos x="928" y="97"/>
                </a:cxn>
                <a:cxn ang="0">
                  <a:pos x="913" y="30"/>
                </a:cxn>
                <a:cxn ang="0">
                  <a:pos x="1073" y="93"/>
                </a:cxn>
                <a:cxn ang="0">
                  <a:pos x="1075" y="119"/>
                </a:cxn>
                <a:cxn ang="0">
                  <a:pos x="1026" y="184"/>
                </a:cxn>
                <a:cxn ang="0">
                  <a:pos x="986" y="288"/>
                </a:cxn>
                <a:cxn ang="0">
                  <a:pos x="1134" y="348"/>
                </a:cxn>
                <a:cxn ang="0">
                  <a:pos x="1139" y="443"/>
                </a:cxn>
                <a:cxn ang="0">
                  <a:pos x="1159" y="372"/>
                </a:cxn>
                <a:cxn ang="0">
                  <a:pos x="1159" y="238"/>
                </a:cxn>
                <a:cxn ang="0">
                  <a:pos x="1269" y="274"/>
                </a:cxn>
                <a:cxn ang="0">
                  <a:pos x="1334" y="234"/>
                </a:cxn>
                <a:cxn ang="0">
                  <a:pos x="1450" y="330"/>
                </a:cxn>
                <a:cxn ang="0">
                  <a:pos x="1529" y="413"/>
                </a:cxn>
                <a:cxn ang="0">
                  <a:pos x="1465" y="448"/>
                </a:cxn>
                <a:cxn ang="0">
                  <a:pos x="1358" y="479"/>
                </a:cxn>
                <a:cxn ang="0">
                  <a:pos x="1433" y="493"/>
                </a:cxn>
                <a:cxn ang="0">
                  <a:pos x="1465" y="573"/>
                </a:cxn>
                <a:cxn ang="0">
                  <a:pos x="1434" y="578"/>
                </a:cxn>
                <a:cxn ang="0">
                  <a:pos x="1393" y="608"/>
                </a:cxn>
                <a:cxn ang="0">
                  <a:pos x="1319" y="677"/>
                </a:cxn>
                <a:cxn ang="0">
                  <a:pos x="1313" y="776"/>
                </a:cxn>
                <a:cxn ang="0">
                  <a:pos x="1239" y="925"/>
                </a:cxn>
                <a:cxn ang="0">
                  <a:pos x="1260" y="1055"/>
                </a:cxn>
                <a:cxn ang="0">
                  <a:pos x="1216" y="968"/>
                </a:cxn>
                <a:cxn ang="0">
                  <a:pos x="1146" y="931"/>
                </a:cxn>
                <a:cxn ang="0">
                  <a:pos x="1081" y="953"/>
                </a:cxn>
                <a:cxn ang="0">
                  <a:pos x="975" y="968"/>
                </a:cxn>
                <a:cxn ang="0">
                  <a:pos x="921" y="1064"/>
                </a:cxn>
                <a:cxn ang="0">
                  <a:pos x="1041" y="1189"/>
                </a:cxn>
                <a:cxn ang="0">
                  <a:pos x="1060" y="1118"/>
                </a:cxn>
                <a:cxn ang="0">
                  <a:pos x="1129" y="1172"/>
                </a:cxn>
                <a:cxn ang="0">
                  <a:pos x="1166" y="1243"/>
                </a:cxn>
                <a:cxn ang="0">
                  <a:pos x="1197" y="1308"/>
                </a:cxn>
                <a:cxn ang="0">
                  <a:pos x="1271" y="1406"/>
                </a:cxn>
                <a:cxn ang="0">
                  <a:pos x="1354" y="1418"/>
                </a:cxn>
                <a:cxn ang="0">
                  <a:pos x="1236" y="1412"/>
                </a:cxn>
                <a:cxn ang="0">
                  <a:pos x="1186" y="1352"/>
                </a:cxn>
                <a:cxn ang="0">
                  <a:pos x="1073" y="1305"/>
                </a:cxn>
                <a:cxn ang="0">
                  <a:pos x="971" y="1233"/>
                </a:cxn>
                <a:cxn ang="0">
                  <a:pos x="855" y="1223"/>
                </a:cxn>
                <a:cxn ang="0">
                  <a:pos x="728" y="1055"/>
                </a:cxn>
                <a:cxn ang="0">
                  <a:pos x="670" y="1022"/>
                </a:cxn>
                <a:cxn ang="0">
                  <a:pos x="599" y="1012"/>
                </a:cxn>
                <a:cxn ang="0">
                  <a:pos x="564" y="877"/>
                </a:cxn>
                <a:cxn ang="0">
                  <a:pos x="501" y="608"/>
                </a:cxn>
                <a:cxn ang="0">
                  <a:pos x="476" y="453"/>
                </a:cxn>
                <a:cxn ang="0">
                  <a:pos x="448" y="350"/>
                </a:cxn>
                <a:cxn ang="0">
                  <a:pos x="421" y="277"/>
                </a:cxn>
                <a:cxn ang="0">
                  <a:pos x="289" y="244"/>
                </a:cxn>
                <a:cxn ang="0">
                  <a:pos x="247" y="234"/>
                </a:cxn>
                <a:cxn ang="0">
                  <a:pos x="28" y="374"/>
                </a:cxn>
              </a:cxnLst>
              <a:rect l="0" t="0" r="r" b="b"/>
              <a:pathLst>
                <a:path w="1530" h="1433">
                  <a:moveTo>
                    <a:pt x="0" y="372"/>
                  </a:moveTo>
                  <a:lnTo>
                    <a:pt x="74" y="320"/>
                  </a:lnTo>
                  <a:lnTo>
                    <a:pt x="114" y="303"/>
                  </a:lnTo>
                  <a:lnTo>
                    <a:pt x="121" y="271"/>
                  </a:lnTo>
                  <a:lnTo>
                    <a:pt x="87" y="250"/>
                  </a:lnTo>
                  <a:lnTo>
                    <a:pt x="85" y="215"/>
                  </a:lnTo>
                  <a:lnTo>
                    <a:pt x="102" y="206"/>
                  </a:lnTo>
                  <a:lnTo>
                    <a:pt x="100" y="189"/>
                  </a:lnTo>
                  <a:lnTo>
                    <a:pt x="156" y="184"/>
                  </a:lnTo>
                  <a:lnTo>
                    <a:pt x="171" y="155"/>
                  </a:lnTo>
                  <a:lnTo>
                    <a:pt x="172" y="129"/>
                  </a:lnTo>
                  <a:lnTo>
                    <a:pt x="220" y="123"/>
                  </a:lnTo>
                  <a:lnTo>
                    <a:pt x="223" y="97"/>
                  </a:lnTo>
                  <a:lnTo>
                    <a:pt x="176" y="90"/>
                  </a:lnTo>
                  <a:lnTo>
                    <a:pt x="200" y="73"/>
                  </a:lnTo>
                  <a:lnTo>
                    <a:pt x="271" y="73"/>
                  </a:lnTo>
                  <a:lnTo>
                    <a:pt x="294" y="52"/>
                  </a:lnTo>
                  <a:lnTo>
                    <a:pt x="326" y="47"/>
                  </a:lnTo>
                  <a:lnTo>
                    <a:pt x="343" y="30"/>
                  </a:lnTo>
                  <a:lnTo>
                    <a:pt x="367" y="61"/>
                  </a:lnTo>
                  <a:lnTo>
                    <a:pt x="459" y="55"/>
                  </a:lnTo>
                  <a:lnTo>
                    <a:pt x="501" y="87"/>
                  </a:lnTo>
                  <a:lnTo>
                    <a:pt x="639" y="79"/>
                  </a:lnTo>
                  <a:lnTo>
                    <a:pt x="659" y="64"/>
                  </a:lnTo>
                  <a:lnTo>
                    <a:pt x="710" y="90"/>
                  </a:lnTo>
                  <a:lnTo>
                    <a:pt x="767" y="111"/>
                  </a:lnTo>
                  <a:lnTo>
                    <a:pt x="792" y="105"/>
                  </a:lnTo>
                  <a:lnTo>
                    <a:pt x="807" y="90"/>
                  </a:lnTo>
                  <a:lnTo>
                    <a:pt x="853" y="97"/>
                  </a:lnTo>
                  <a:lnTo>
                    <a:pt x="822" y="79"/>
                  </a:lnTo>
                  <a:lnTo>
                    <a:pt x="794" y="81"/>
                  </a:lnTo>
                  <a:lnTo>
                    <a:pt x="750" y="87"/>
                  </a:lnTo>
                  <a:lnTo>
                    <a:pt x="732" y="61"/>
                  </a:lnTo>
                  <a:lnTo>
                    <a:pt x="708" y="47"/>
                  </a:lnTo>
                  <a:lnTo>
                    <a:pt x="708" y="26"/>
                  </a:lnTo>
                  <a:lnTo>
                    <a:pt x="712" y="4"/>
                  </a:lnTo>
                  <a:lnTo>
                    <a:pt x="734" y="0"/>
                  </a:lnTo>
                  <a:lnTo>
                    <a:pt x="759" y="20"/>
                  </a:lnTo>
                  <a:lnTo>
                    <a:pt x="767" y="10"/>
                  </a:lnTo>
                  <a:lnTo>
                    <a:pt x="788" y="0"/>
                  </a:lnTo>
                  <a:lnTo>
                    <a:pt x="809" y="16"/>
                  </a:lnTo>
                  <a:lnTo>
                    <a:pt x="826" y="4"/>
                  </a:lnTo>
                  <a:lnTo>
                    <a:pt x="838" y="21"/>
                  </a:lnTo>
                  <a:lnTo>
                    <a:pt x="840" y="40"/>
                  </a:lnTo>
                  <a:lnTo>
                    <a:pt x="880" y="55"/>
                  </a:lnTo>
                  <a:lnTo>
                    <a:pt x="864" y="73"/>
                  </a:lnTo>
                  <a:lnTo>
                    <a:pt x="864" y="91"/>
                  </a:lnTo>
                  <a:lnTo>
                    <a:pt x="928" y="97"/>
                  </a:lnTo>
                  <a:lnTo>
                    <a:pt x="946" y="73"/>
                  </a:lnTo>
                  <a:lnTo>
                    <a:pt x="935" y="58"/>
                  </a:lnTo>
                  <a:lnTo>
                    <a:pt x="906" y="61"/>
                  </a:lnTo>
                  <a:lnTo>
                    <a:pt x="913" y="30"/>
                  </a:lnTo>
                  <a:lnTo>
                    <a:pt x="969" y="47"/>
                  </a:lnTo>
                  <a:lnTo>
                    <a:pt x="982" y="72"/>
                  </a:lnTo>
                  <a:lnTo>
                    <a:pt x="1028" y="72"/>
                  </a:lnTo>
                  <a:lnTo>
                    <a:pt x="1073" y="93"/>
                  </a:lnTo>
                  <a:lnTo>
                    <a:pt x="1097" y="90"/>
                  </a:lnTo>
                  <a:lnTo>
                    <a:pt x="1123" y="111"/>
                  </a:lnTo>
                  <a:lnTo>
                    <a:pt x="1097" y="143"/>
                  </a:lnTo>
                  <a:lnTo>
                    <a:pt x="1075" y="119"/>
                  </a:lnTo>
                  <a:lnTo>
                    <a:pt x="1060" y="127"/>
                  </a:lnTo>
                  <a:lnTo>
                    <a:pt x="1041" y="145"/>
                  </a:lnTo>
                  <a:lnTo>
                    <a:pt x="1009" y="161"/>
                  </a:lnTo>
                  <a:lnTo>
                    <a:pt x="1026" y="184"/>
                  </a:lnTo>
                  <a:lnTo>
                    <a:pt x="999" y="186"/>
                  </a:lnTo>
                  <a:lnTo>
                    <a:pt x="975" y="216"/>
                  </a:lnTo>
                  <a:lnTo>
                    <a:pt x="951" y="256"/>
                  </a:lnTo>
                  <a:lnTo>
                    <a:pt x="986" y="288"/>
                  </a:lnTo>
                  <a:lnTo>
                    <a:pt x="1015" y="328"/>
                  </a:lnTo>
                  <a:lnTo>
                    <a:pt x="1066" y="336"/>
                  </a:lnTo>
                  <a:lnTo>
                    <a:pt x="1115" y="328"/>
                  </a:lnTo>
                  <a:lnTo>
                    <a:pt x="1134" y="348"/>
                  </a:lnTo>
                  <a:lnTo>
                    <a:pt x="1124" y="358"/>
                  </a:lnTo>
                  <a:lnTo>
                    <a:pt x="1110" y="378"/>
                  </a:lnTo>
                  <a:lnTo>
                    <a:pt x="1131" y="413"/>
                  </a:lnTo>
                  <a:lnTo>
                    <a:pt x="1139" y="443"/>
                  </a:lnTo>
                  <a:lnTo>
                    <a:pt x="1164" y="453"/>
                  </a:lnTo>
                  <a:lnTo>
                    <a:pt x="1199" y="430"/>
                  </a:lnTo>
                  <a:lnTo>
                    <a:pt x="1190" y="396"/>
                  </a:lnTo>
                  <a:lnTo>
                    <a:pt x="1159" y="372"/>
                  </a:lnTo>
                  <a:lnTo>
                    <a:pt x="1195" y="338"/>
                  </a:lnTo>
                  <a:lnTo>
                    <a:pt x="1164" y="279"/>
                  </a:lnTo>
                  <a:lnTo>
                    <a:pt x="1137" y="256"/>
                  </a:lnTo>
                  <a:lnTo>
                    <a:pt x="1159" y="238"/>
                  </a:lnTo>
                  <a:lnTo>
                    <a:pt x="1155" y="206"/>
                  </a:lnTo>
                  <a:lnTo>
                    <a:pt x="1174" y="186"/>
                  </a:lnTo>
                  <a:lnTo>
                    <a:pt x="1199" y="206"/>
                  </a:lnTo>
                  <a:lnTo>
                    <a:pt x="1269" y="274"/>
                  </a:lnTo>
                  <a:lnTo>
                    <a:pt x="1305" y="280"/>
                  </a:lnTo>
                  <a:lnTo>
                    <a:pt x="1318" y="263"/>
                  </a:lnTo>
                  <a:lnTo>
                    <a:pt x="1309" y="226"/>
                  </a:lnTo>
                  <a:lnTo>
                    <a:pt x="1334" y="234"/>
                  </a:lnTo>
                  <a:lnTo>
                    <a:pt x="1370" y="277"/>
                  </a:lnTo>
                  <a:lnTo>
                    <a:pt x="1378" y="297"/>
                  </a:lnTo>
                  <a:lnTo>
                    <a:pt x="1401" y="312"/>
                  </a:lnTo>
                  <a:lnTo>
                    <a:pt x="1450" y="330"/>
                  </a:lnTo>
                  <a:lnTo>
                    <a:pt x="1474" y="364"/>
                  </a:lnTo>
                  <a:lnTo>
                    <a:pt x="1511" y="385"/>
                  </a:lnTo>
                  <a:lnTo>
                    <a:pt x="1527" y="394"/>
                  </a:lnTo>
                  <a:lnTo>
                    <a:pt x="1529" y="413"/>
                  </a:lnTo>
                  <a:lnTo>
                    <a:pt x="1500" y="428"/>
                  </a:lnTo>
                  <a:lnTo>
                    <a:pt x="1487" y="411"/>
                  </a:lnTo>
                  <a:lnTo>
                    <a:pt x="1471" y="413"/>
                  </a:lnTo>
                  <a:lnTo>
                    <a:pt x="1465" y="448"/>
                  </a:lnTo>
                  <a:lnTo>
                    <a:pt x="1441" y="455"/>
                  </a:lnTo>
                  <a:lnTo>
                    <a:pt x="1418" y="439"/>
                  </a:lnTo>
                  <a:lnTo>
                    <a:pt x="1365" y="439"/>
                  </a:lnTo>
                  <a:lnTo>
                    <a:pt x="1358" y="479"/>
                  </a:lnTo>
                  <a:lnTo>
                    <a:pt x="1369" y="501"/>
                  </a:lnTo>
                  <a:lnTo>
                    <a:pt x="1393" y="487"/>
                  </a:lnTo>
                  <a:lnTo>
                    <a:pt x="1410" y="481"/>
                  </a:lnTo>
                  <a:lnTo>
                    <a:pt x="1433" y="493"/>
                  </a:lnTo>
                  <a:lnTo>
                    <a:pt x="1405" y="523"/>
                  </a:lnTo>
                  <a:lnTo>
                    <a:pt x="1433" y="547"/>
                  </a:lnTo>
                  <a:lnTo>
                    <a:pt x="1471" y="555"/>
                  </a:lnTo>
                  <a:lnTo>
                    <a:pt x="1465" y="573"/>
                  </a:lnTo>
                  <a:lnTo>
                    <a:pt x="1454" y="576"/>
                  </a:lnTo>
                  <a:lnTo>
                    <a:pt x="1418" y="659"/>
                  </a:lnTo>
                  <a:lnTo>
                    <a:pt x="1421" y="606"/>
                  </a:lnTo>
                  <a:lnTo>
                    <a:pt x="1434" y="578"/>
                  </a:lnTo>
                  <a:lnTo>
                    <a:pt x="1418" y="562"/>
                  </a:lnTo>
                  <a:lnTo>
                    <a:pt x="1398" y="580"/>
                  </a:lnTo>
                  <a:lnTo>
                    <a:pt x="1407" y="596"/>
                  </a:lnTo>
                  <a:lnTo>
                    <a:pt x="1393" y="608"/>
                  </a:lnTo>
                  <a:lnTo>
                    <a:pt x="1374" y="620"/>
                  </a:lnTo>
                  <a:lnTo>
                    <a:pt x="1376" y="657"/>
                  </a:lnTo>
                  <a:lnTo>
                    <a:pt x="1354" y="673"/>
                  </a:lnTo>
                  <a:lnTo>
                    <a:pt x="1319" y="677"/>
                  </a:lnTo>
                  <a:lnTo>
                    <a:pt x="1334" y="697"/>
                  </a:lnTo>
                  <a:lnTo>
                    <a:pt x="1319" y="718"/>
                  </a:lnTo>
                  <a:lnTo>
                    <a:pt x="1334" y="738"/>
                  </a:lnTo>
                  <a:lnTo>
                    <a:pt x="1313" y="776"/>
                  </a:lnTo>
                  <a:lnTo>
                    <a:pt x="1305" y="811"/>
                  </a:lnTo>
                  <a:lnTo>
                    <a:pt x="1278" y="834"/>
                  </a:lnTo>
                  <a:lnTo>
                    <a:pt x="1243" y="887"/>
                  </a:lnTo>
                  <a:lnTo>
                    <a:pt x="1239" y="925"/>
                  </a:lnTo>
                  <a:lnTo>
                    <a:pt x="1249" y="956"/>
                  </a:lnTo>
                  <a:lnTo>
                    <a:pt x="1269" y="996"/>
                  </a:lnTo>
                  <a:lnTo>
                    <a:pt x="1276" y="1038"/>
                  </a:lnTo>
                  <a:lnTo>
                    <a:pt x="1260" y="1055"/>
                  </a:lnTo>
                  <a:lnTo>
                    <a:pt x="1239" y="1043"/>
                  </a:lnTo>
                  <a:lnTo>
                    <a:pt x="1243" y="1020"/>
                  </a:lnTo>
                  <a:lnTo>
                    <a:pt x="1231" y="976"/>
                  </a:lnTo>
                  <a:lnTo>
                    <a:pt x="1216" y="968"/>
                  </a:lnTo>
                  <a:lnTo>
                    <a:pt x="1209" y="941"/>
                  </a:lnTo>
                  <a:lnTo>
                    <a:pt x="1188" y="941"/>
                  </a:lnTo>
                  <a:lnTo>
                    <a:pt x="1166" y="923"/>
                  </a:lnTo>
                  <a:lnTo>
                    <a:pt x="1146" y="931"/>
                  </a:lnTo>
                  <a:lnTo>
                    <a:pt x="1123" y="917"/>
                  </a:lnTo>
                  <a:lnTo>
                    <a:pt x="1097" y="933"/>
                  </a:lnTo>
                  <a:lnTo>
                    <a:pt x="1049" y="921"/>
                  </a:lnTo>
                  <a:lnTo>
                    <a:pt x="1081" y="953"/>
                  </a:lnTo>
                  <a:lnTo>
                    <a:pt x="1041" y="950"/>
                  </a:lnTo>
                  <a:lnTo>
                    <a:pt x="1015" y="925"/>
                  </a:lnTo>
                  <a:lnTo>
                    <a:pt x="968" y="925"/>
                  </a:lnTo>
                  <a:lnTo>
                    <a:pt x="975" y="968"/>
                  </a:lnTo>
                  <a:lnTo>
                    <a:pt x="939" y="953"/>
                  </a:lnTo>
                  <a:lnTo>
                    <a:pt x="921" y="996"/>
                  </a:lnTo>
                  <a:lnTo>
                    <a:pt x="935" y="1014"/>
                  </a:lnTo>
                  <a:lnTo>
                    <a:pt x="921" y="1064"/>
                  </a:lnTo>
                  <a:lnTo>
                    <a:pt x="937" y="1118"/>
                  </a:lnTo>
                  <a:lnTo>
                    <a:pt x="955" y="1156"/>
                  </a:lnTo>
                  <a:lnTo>
                    <a:pt x="977" y="1194"/>
                  </a:lnTo>
                  <a:lnTo>
                    <a:pt x="1041" y="1189"/>
                  </a:lnTo>
                  <a:lnTo>
                    <a:pt x="1068" y="1183"/>
                  </a:lnTo>
                  <a:lnTo>
                    <a:pt x="1073" y="1156"/>
                  </a:lnTo>
                  <a:lnTo>
                    <a:pt x="1059" y="1138"/>
                  </a:lnTo>
                  <a:lnTo>
                    <a:pt x="1060" y="1118"/>
                  </a:lnTo>
                  <a:lnTo>
                    <a:pt x="1100" y="1122"/>
                  </a:lnTo>
                  <a:lnTo>
                    <a:pt x="1140" y="1114"/>
                  </a:lnTo>
                  <a:lnTo>
                    <a:pt x="1140" y="1138"/>
                  </a:lnTo>
                  <a:lnTo>
                    <a:pt x="1129" y="1172"/>
                  </a:lnTo>
                  <a:lnTo>
                    <a:pt x="1110" y="1198"/>
                  </a:lnTo>
                  <a:lnTo>
                    <a:pt x="1106" y="1233"/>
                  </a:lnTo>
                  <a:lnTo>
                    <a:pt x="1131" y="1247"/>
                  </a:lnTo>
                  <a:lnTo>
                    <a:pt x="1166" y="1243"/>
                  </a:lnTo>
                  <a:lnTo>
                    <a:pt x="1188" y="1253"/>
                  </a:lnTo>
                  <a:lnTo>
                    <a:pt x="1209" y="1251"/>
                  </a:lnTo>
                  <a:lnTo>
                    <a:pt x="1214" y="1273"/>
                  </a:lnTo>
                  <a:lnTo>
                    <a:pt x="1197" y="1308"/>
                  </a:lnTo>
                  <a:lnTo>
                    <a:pt x="1212" y="1331"/>
                  </a:lnTo>
                  <a:lnTo>
                    <a:pt x="1214" y="1370"/>
                  </a:lnTo>
                  <a:lnTo>
                    <a:pt x="1239" y="1400"/>
                  </a:lnTo>
                  <a:lnTo>
                    <a:pt x="1271" y="1406"/>
                  </a:lnTo>
                  <a:lnTo>
                    <a:pt x="1289" y="1400"/>
                  </a:lnTo>
                  <a:lnTo>
                    <a:pt x="1301" y="1402"/>
                  </a:lnTo>
                  <a:lnTo>
                    <a:pt x="1338" y="1402"/>
                  </a:lnTo>
                  <a:lnTo>
                    <a:pt x="1354" y="1418"/>
                  </a:lnTo>
                  <a:lnTo>
                    <a:pt x="1334" y="1414"/>
                  </a:lnTo>
                  <a:lnTo>
                    <a:pt x="1311" y="1418"/>
                  </a:lnTo>
                  <a:lnTo>
                    <a:pt x="1271" y="1432"/>
                  </a:lnTo>
                  <a:lnTo>
                    <a:pt x="1236" y="1412"/>
                  </a:lnTo>
                  <a:lnTo>
                    <a:pt x="1199" y="1400"/>
                  </a:lnTo>
                  <a:lnTo>
                    <a:pt x="1186" y="1402"/>
                  </a:lnTo>
                  <a:lnTo>
                    <a:pt x="1188" y="1384"/>
                  </a:lnTo>
                  <a:lnTo>
                    <a:pt x="1186" y="1352"/>
                  </a:lnTo>
                  <a:lnTo>
                    <a:pt x="1157" y="1331"/>
                  </a:lnTo>
                  <a:lnTo>
                    <a:pt x="1099" y="1314"/>
                  </a:lnTo>
                  <a:lnTo>
                    <a:pt x="1089" y="1303"/>
                  </a:lnTo>
                  <a:lnTo>
                    <a:pt x="1073" y="1305"/>
                  </a:lnTo>
                  <a:lnTo>
                    <a:pt x="1057" y="1289"/>
                  </a:lnTo>
                  <a:lnTo>
                    <a:pt x="1033" y="1279"/>
                  </a:lnTo>
                  <a:lnTo>
                    <a:pt x="1004" y="1243"/>
                  </a:lnTo>
                  <a:lnTo>
                    <a:pt x="971" y="1233"/>
                  </a:lnTo>
                  <a:lnTo>
                    <a:pt x="953" y="1253"/>
                  </a:lnTo>
                  <a:lnTo>
                    <a:pt x="929" y="1237"/>
                  </a:lnTo>
                  <a:lnTo>
                    <a:pt x="906" y="1237"/>
                  </a:lnTo>
                  <a:lnTo>
                    <a:pt x="855" y="1223"/>
                  </a:lnTo>
                  <a:lnTo>
                    <a:pt x="761" y="1164"/>
                  </a:lnTo>
                  <a:lnTo>
                    <a:pt x="756" y="1100"/>
                  </a:lnTo>
                  <a:lnTo>
                    <a:pt x="743" y="1075"/>
                  </a:lnTo>
                  <a:lnTo>
                    <a:pt x="728" y="1055"/>
                  </a:lnTo>
                  <a:lnTo>
                    <a:pt x="708" y="1018"/>
                  </a:lnTo>
                  <a:lnTo>
                    <a:pt x="610" y="897"/>
                  </a:lnTo>
                  <a:lnTo>
                    <a:pt x="610" y="942"/>
                  </a:lnTo>
                  <a:lnTo>
                    <a:pt x="670" y="1022"/>
                  </a:lnTo>
                  <a:lnTo>
                    <a:pt x="695" y="1092"/>
                  </a:lnTo>
                  <a:lnTo>
                    <a:pt x="655" y="1078"/>
                  </a:lnTo>
                  <a:lnTo>
                    <a:pt x="650" y="1038"/>
                  </a:lnTo>
                  <a:lnTo>
                    <a:pt x="599" y="1012"/>
                  </a:lnTo>
                  <a:lnTo>
                    <a:pt x="628" y="996"/>
                  </a:lnTo>
                  <a:lnTo>
                    <a:pt x="562" y="950"/>
                  </a:lnTo>
                  <a:lnTo>
                    <a:pt x="588" y="925"/>
                  </a:lnTo>
                  <a:lnTo>
                    <a:pt x="564" y="877"/>
                  </a:lnTo>
                  <a:lnTo>
                    <a:pt x="488" y="770"/>
                  </a:lnTo>
                  <a:lnTo>
                    <a:pt x="476" y="709"/>
                  </a:lnTo>
                  <a:lnTo>
                    <a:pt x="481" y="657"/>
                  </a:lnTo>
                  <a:lnTo>
                    <a:pt x="501" y="608"/>
                  </a:lnTo>
                  <a:lnTo>
                    <a:pt x="501" y="555"/>
                  </a:lnTo>
                  <a:lnTo>
                    <a:pt x="488" y="524"/>
                  </a:lnTo>
                  <a:lnTo>
                    <a:pt x="530" y="515"/>
                  </a:lnTo>
                  <a:lnTo>
                    <a:pt x="476" y="453"/>
                  </a:lnTo>
                  <a:lnTo>
                    <a:pt x="477" y="425"/>
                  </a:lnTo>
                  <a:lnTo>
                    <a:pt x="457" y="385"/>
                  </a:lnTo>
                  <a:lnTo>
                    <a:pt x="465" y="364"/>
                  </a:lnTo>
                  <a:lnTo>
                    <a:pt x="448" y="350"/>
                  </a:lnTo>
                  <a:lnTo>
                    <a:pt x="444" y="324"/>
                  </a:lnTo>
                  <a:lnTo>
                    <a:pt x="428" y="306"/>
                  </a:lnTo>
                  <a:lnTo>
                    <a:pt x="448" y="286"/>
                  </a:lnTo>
                  <a:lnTo>
                    <a:pt x="421" y="277"/>
                  </a:lnTo>
                  <a:lnTo>
                    <a:pt x="400" y="292"/>
                  </a:lnTo>
                  <a:lnTo>
                    <a:pt x="369" y="256"/>
                  </a:lnTo>
                  <a:lnTo>
                    <a:pt x="336" y="244"/>
                  </a:lnTo>
                  <a:lnTo>
                    <a:pt x="289" y="244"/>
                  </a:lnTo>
                  <a:lnTo>
                    <a:pt x="260" y="279"/>
                  </a:lnTo>
                  <a:lnTo>
                    <a:pt x="246" y="271"/>
                  </a:lnTo>
                  <a:lnTo>
                    <a:pt x="269" y="224"/>
                  </a:lnTo>
                  <a:lnTo>
                    <a:pt x="247" y="234"/>
                  </a:lnTo>
                  <a:lnTo>
                    <a:pt x="200" y="279"/>
                  </a:lnTo>
                  <a:lnTo>
                    <a:pt x="149" y="320"/>
                  </a:lnTo>
                  <a:lnTo>
                    <a:pt x="107" y="330"/>
                  </a:lnTo>
                  <a:lnTo>
                    <a:pt x="28" y="374"/>
                  </a:lnTo>
                  <a:lnTo>
                    <a:pt x="0" y="372"/>
                  </a:lnTo>
                </a:path>
              </a:pathLst>
            </a:custGeom>
            <a:solidFill>
              <a:srgbClr val="FFCC99"/>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77831" name="Rectangle 7"/>
            <p:cNvSpPr>
              <a:spLocks noChangeArrowheads="1"/>
            </p:cNvSpPr>
            <p:nvPr/>
          </p:nvSpPr>
          <p:spPr bwMode="auto">
            <a:xfrm>
              <a:off x="1550" y="3178"/>
              <a:ext cx="1352" cy="40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90488" tIns="44450" rIns="90488" bIns="44450">
              <a:spAutoFit/>
            </a:bodyPr>
            <a:lstStyle/>
            <a:p>
              <a:pPr eaLnBrk="0" hangingPunct="0"/>
              <a:r>
                <a:rPr lang="zh-TW" altLang="en-US" b="1" dirty="0" smtClean="0"/>
                <a:t>對母體</a:t>
              </a:r>
              <a:r>
                <a:rPr lang="zh-TW" altLang="en-US" b="1" smtClean="0"/>
                <a:t>之特徵做概括性描述。</a:t>
              </a:r>
              <a:r>
                <a:rPr kumimoji="0" lang="en-US" altLang="zh-TW" b="1" i="1" dirty="0" smtClean="0">
                  <a:solidFill>
                    <a:srgbClr val="00279F"/>
                  </a:solidFill>
                  <a:latin typeface="Times New Roman" pitchFamily="18" charset="0"/>
                </a:rPr>
                <a:t>.</a:t>
              </a:r>
              <a:endParaRPr kumimoji="0" lang="en-US" altLang="zh-TW" b="1" i="1" dirty="0">
                <a:solidFill>
                  <a:srgbClr val="00279F"/>
                </a:solidFill>
                <a:latin typeface="Times New Roman" pitchFamily="18" charset="0"/>
              </a:endParaRPr>
            </a:p>
          </p:txBody>
        </p:sp>
        <p:sp>
          <p:nvSpPr>
            <p:cNvPr id="77832" name="Rectangle 8"/>
            <p:cNvSpPr>
              <a:spLocks noChangeArrowheads="1"/>
            </p:cNvSpPr>
            <p:nvPr/>
          </p:nvSpPr>
          <p:spPr bwMode="auto">
            <a:xfrm>
              <a:off x="3172" y="2976"/>
              <a:ext cx="1352" cy="58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90488" tIns="44450" rIns="90488" bIns="44450">
              <a:spAutoFit/>
            </a:bodyPr>
            <a:lstStyle/>
            <a:p>
              <a:pPr eaLnBrk="0" hangingPunct="0"/>
              <a:r>
                <a:rPr lang="zh-TW" altLang="en-US" b="1" dirty="0" smtClean="0"/>
                <a:t>作統計推論是以一組樣本所得之觀察值為基礎</a:t>
              </a:r>
              <a:endParaRPr kumimoji="0" lang="en-US" altLang="zh-TW" b="1" dirty="0">
                <a:solidFill>
                  <a:srgbClr val="790015"/>
                </a:solidFill>
                <a:latin typeface="Times New Roman" pitchFamily="18" charset="0"/>
              </a:endParaRPr>
            </a:p>
          </p:txBody>
        </p:sp>
        <p:grpSp>
          <p:nvGrpSpPr>
            <p:cNvPr id="3" name="Group 9"/>
            <p:cNvGrpSpPr>
              <a:grpSpLocks/>
            </p:cNvGrpSpPr>
            <p:nvPr/>
          </p:nvGrpSpPr>
          <p:grpSpPr bwMode="auto">
            <a:xfrm>
              <a:off x="4144" y="2467"/>
              <a:ext cx="1532" cy="1433"/>
              <a:chOff x="4144" y="2407"/>
              <a:chExt cx="1532" cy="1433"/>
            </a:xfrm>
          </p:grpSpPr>
          <p:sp>
            <p:nvSpPr>
              <p:cNvPr id="77834" name="Freeform 10"/>
              <p:cNvSpPr>
                <a:spLocks/>
              </p:cNvSpPr>
              <p:nvPr/>
            </p:nvSpPr>
            <p:spPr bwMode="auto">
              <a:xfrm>
                <a:off x="4144" y="2407"/>
                <a:ext cx="1532" cy="1433"/>
              </a:xfrm>
              <a:custGeom>
                <a:avLst/>
                <a:gdLst/>
                <a:ahLst/>
                <a:cxnLst>
                  <a:cxn ang="0">
                    <a:pos x="122" y="271"/>
                  </a:cxn>
                  <a:cxn ang="0">
                    <a:pos x="100" y="189"/>
                  </a:cxn>
                  <a:cxn ang="0">
                    <a:pos x="220" y="123"/>
                  </a:cxn>
                  <a:cxn ang="0">
                    <a:pos x="271" y="73"/>
                  </a:cxn>
                  <a:cxn ang="0">
                    <a:pos x="367" y="61"/>
                  </a:cxn>
                  <a:cxn ang="0">
                    <a:pos x="660" y="64"/>
                  </a:cxn>
                  <a:cxn ang="0">
                    <a:pos x="808" y="90"/>
                  </a:cxn>
                  <a:cxn ang="0">
                    <a:pos x="751" y="87"/>
                  </a:cxn>
                  <a:cxn ang="0">
                    <a:pos x="713" y="4"/>
                  </a:cxn>
                  <a:cxn ang="0">
                    <a:pos x="789" y="0"/>
                  </a:cxn>
                  <a:cxn ang="0">
                    <a:pos x="842" y="40"/>
                  </a:cxn>
                  <a:cxn ang="0">
                    <a:pos x="929" y="97"/>
                  </a:cxn>
                  <a:cxn ang="0">
                    <a:pos x="914" y="30"/>
                  </a:cxn>
                  <a:cxn ang="0">
                    <a:pos x="1075" y="93"/>
                  </a:cxn>
                  <a:cxn ang="0">
                    <a:pos x="1077" y="119"/>
                  </a:cxn>
                  <a:cxn ang="0">
                    <a:pos x="1027" y="184"/>
                  </a:cxn>
                  <a:cxn ang="0">
                    <a:pos x="987" y="288"/>
                  </a:cxn>
                  <a:cxn ang="0">
                    <a:pos x="1135" y="348"/>
                  </a:cxn>
                  <a:cxn ang="0">
                    <a:pos x="1140" y="443"/>
                  </a:cxn>
                  <a:cxn ang="0">
                    <a:pos x="1160" y="372"/>
                  </a:cxn>
                  <a:cxn ang="0">
                    <a:pos x="1160" y="238"/>
                  </a:cxn>
                  <a:cxn ang="0">
                    <a:pos x="1270" y="274"/>
                  </a:cxn>
                  <a:cxn ang="0">
                    <a:pos x="1336" y="234"/>
                  </a:cxn>
                  <a:cxn ang="0">
                    <a:pos x="1452" y="330"/>
                  </a:cxn>
                  <a:cxn ang="0">
                    <a:pos x="1531" y="413"/>
                  </a:cxn>
                  <a:cxn ang="0">
                    <a:pos x="1467" y="448"/>
                  </a:cxn>
                  <a:cxn ang="0">
                    <a:pos x="1360" y="479"/>
                  </a:cxn>
                  <a:cxn ang="0">
                    <a:pos x="1435" y="493"/>
                  </a:cxn>
                  <a:cxn ang="0">
                    <a:pos x="1467" y="573"/>
                  </a:cxn>
                  <a:cxn ang="0">
                    <a:pos x="1436" y="578"/>
                  </a:cxn>
                  <a:cxn ang="0">
                    <a:pos x="1394" y="608"/>
                  </a:cxn>
                  <a:cxn ang="0">
                    <a:pos x="1321" y="677"/>
                  </a:cxn>
                  <a:cxn ang="0">
                    <a:pos x="1314" y="776"/>
                  </a:cxn>
                  <a:cxn ang="0">
                    <a:pos x="1241" y="925"/>
                  </a:cxn>
                  <a:cxn ang="0">
                    <a:pos x="1261" y="1055"/>
                  </a:cxn>
                  <a:cxn ang="0">
                    <a:pos x="1217" y="968"/>
                  </a:cxn>
                  <a:cxn ang="0">
                    <a:pos x="1147" y="931"/>
                  </a:cxn>
                  <a:cxn ang="0">
                    <a:pos x="1082" y="953"/>
                  </a:cxn>
                  <a:cxn ang="0">
                    <a:pos x="976" y="968"/>
                  </a:cxn>
                  <a:cxn ang="0">
                    <a:pos x="922" y="1064"/>
                  </a:cxn>
                  <a:cxn ang="0">
                    <a:pos x="1042" y="1189"/>
                  </a:cxn>
                  <a:cxn ang="0">
                    <a:pos x="1062" y="1118"/>
                  </a:cxn>
                  <a:cxn ang="0">
                    <a:pos x="1131" y="1172"/>
                  </a:cxn>
                  <a:cxn ang="0">
                    <a:pos x="1168" y="1243"/>
                  </a:cxn>
                  <a:cxn ang="0">
                    <a:pos x="1199" y="1308"/>
                  </a:cxn>
                  <a:cxn ang="0">
                    <a:pos x="1272" y="1406"/>
                  </a:cxn>
                  <a:cxn ang="0">
                    <a:pos x="1356" y="1418"/>
                  </a:cxn>
                  <a:cxn ang="0">
                    <a:pos x="1238" y="1412"/>
                  </a:cxn>
                  <a:cxn ang="0">
                    <a:pos x="1187" y="1352"/>
                  </a:cxn>
                  <a:cxn ang="0">
                    <a:pos x="1075" y="1305"/>
                  </a:cxn>
                  <a:cxn ang="0">
                    <a:pos x="973" y="1233"/>
                  </a:cxn>
                  <a:cxn ang="0">
                    <a:pos x="856" y="1223"/>
                  </a:cxn>
                  <a:cxn ang="0">
                    <a:pos x="729" y="1055"/>
                  </a:cxn>
                  <a:cxn ang="0">
                    <a:pos x="671" y="1022"/>
                  </a:cxn>
                  <a:cxn ang="0">
                    <a:pos x="600" y="1012"/>
                  </a:cxn>
                  <a:cxn ang="0">
                    <a:pos x="565" y="877"/>
                  </a:cxn>
                  <a:cxn ang="0">
                    <a:pos x="501" y="608"/>
                  </a:cxn>
                  <a:cxn ang="0">
                    <a:pos x="476" y="453"/>
                  </a:cxn>
                  <a:cxn ang="0">
                    <a:pos x="448" y="350"/>
                  </a:cxn>
                  <a:cxn ang="0">
                    <a:pos x="421" y="277"/>
                  </a:cxn>
                  <a:cxn ang="0">
                    <a:pos x="289" y="244"/>
                  </a:cxn>
                  <a:cxn ang="0">
                    <a:pos x="247" y="234"/>
                  </a:cxn>
                  <a:cxn ang="0">
                    <a:pos x="29" y="374"/>
                  </a:cxn>
                </a:cxnLst>
                <a:rect l="0" t="0" r="r" b="b"/>
                <a:pathLst>
                  <a:path w="1532" h="1433">
                    <a:moveTo>
                      <a:pt x="0" y="372"/>
                    </a:moveTo>
                    <a:lnTo>
                      <a:pt x="74" y="320"/>
                    </a:lnTo>
                    <a:lnTo>
                      <a:pt x="114" y="303"/>
                    </a:lnTo>
                    <a:lnTo>
                      <a:pt x="122" y="271"/>
                    </a:lnTo>
                    <a:lnTo>
                      <a:pt x="87" y="250"/>
                    </a:lnTo>
                    <a:lnTo>
                      <a:pt x="86" y="215"/>
                    </a:lnTo>
                    <a:lnTo>
                      <a:pt x="102" y="206"/>
                    </a:lnTo>
                    <a:lnTo>
                      <a:pt x="100" y="189"/>
                    </a:lnTo>
                    <a:lnTo>
                      <a:pt x="156" y="184"/>
                    </a:lnTo>
                    <a:lnTo>
                      <a:pt x="171" y="155"/>
                    </a:lnTo>
                    <a:lnTo>
                      <a:pt x="173" y="129"/>
                    </a:lnTo>
                    <a:lnTo>
                      <a:pt x="220" y="123"/>
                    </a:lnTo>
                    <a:lnTo>
                      <a:pt x="223" y="97"/>
                    </a:lnTo>
                    <a:lnTo>
                      <a:pt x="177" y="90"/>
                    </a:lnTo>
                    <a:lnTo>
                      <a:pt x="200" y="73"/>
                    </a:lnTo>
                    <a:lnTo>
                      <a:pt x="271" y="73"/>
                    </a:lnTo>
                    <a:lnTo>
                      <a:pt x="295" y="52"/>
                    </a:lnTo>
                    <a:lnTo>
                      <a:pt x="326" y="47"/>
                    </a:lnTo>
                    <a:lnTo>
                      <a:pt x="344" y="30"/>
                    </a:lnTo>
                    <a:lnTo>
                      <a:pt x="367" y="61"/>
                    </a:lnTo>
                    <a:lnTo>
                      <a:pt x="459" y="55"/>
                    </a:lnTo>
                    <a:lnTo>
                      <a:pt x="501" y="87"/>
                    </a:lnTo>
                    <a:lnTo>
                      <a:pt x="640" y="79"/>
                    </a:lnTo>
                    <a:lnTo>
                      <a:pt x="660" y="64"/>
                    </a:lnTo>
                    <a:lnTo>
                      <a:pt x="711" y="90"/>
                    </a:lnTo>
                    <a:lnTo>
                      <a:pt x="768" y="111"/>
                    </a:lnTo>
                    <a:lnTo>
                      <a:pt x="793" y="105"/>
                    </a:lnTo>
                    <a:lnTo>
                      <a:pt x="808" y="90"/>
                    </a:lnTo>
                    <a:lnTo>
                      <a:pt x="854" y="97"/>
                    </a:lnTo>
                    <a:lnTo>
                      <a:pt x="823" y="79"/>
                    </a:lnTo>
                    <a:lnTo>
                      <a:pt x="795" y="81"/>
                    </a:lnTo>
                    <a:lnTo>
                      <a:pt x="751" y="87"/>
                    </a:lnTo>
                    <a:lnTo>
                      <a:pt x="733" y="61"/>
                    </a:lnTo>
                    <a:lnTo>
                      <a:pt x="709" y="47"/>
                    </a:lnTo>
                    <a:lnTo>
                      <a:pt x="709" y="26"/>
                    </a:lnTo>
                    <a:lnTo>
                      <a:pt x="713" y="4"/>
                    </a:lnTo>
                    <a:lnTo>
                      <a:pt x="735" y="0"/>
                    </a:lnTo>
                    <a:lnTo>
                      <a:pt x="760" y="20"/>
                    </a:lnTo>
                    <a:lnTo>
                      <a:pt x="768" y="10"/>
                    </a:lnTo>
                    <a:lnTo>
                      <a:pt x="789" y="0"/>
                    </a:lnTo>
                    <a:lnTo>
                      <a:pt x="810" y="16"/>
                    </a:lnTo>
                    <a:lnTo>
                      <a:pt x="827" y="4"/>
                    </a:lnTo>
                    <a:lnTo>
                      <a:pt x="840" y="21"/>
                    </a:lnTo>
                    <a:lnTo>
                      <a:pt x="842" y="40"/>
                    </a:lnTo>
                    <a:lnTo>
                      <a:pt x="882" y="55"/>
                    </a:lnTo>
                    <a:lnTo>
                      <a:pt x="865" y="73"/>
                    </a:lnTo>
                    <a:lnTo>
                      <a:pt x="865" y="91"/>
                    </a:lnTo>
                    <a:lnTo>
                      <a:pt x="929" y="97"/>
                    </a:lnTo>
                    <a:lnTo>
                      <a:pt x="947" y="73"/>
                    </a:lnTo>
                    <a:lnTo>
                      <a:pt x="936" y="58"/>
                    </a:lnTo>
                    <a:lnTo>
                      <a:pt x="907" y="61"/>
                    </a:lnTo>
                    <a:lnTo>
                      <a:pt x="914" y="30"/>
                    </a:lnTo>
                    <a:lnTo>
                      <a:pt x="971" y="47"/>
                    </a:lnTo>
                    <a:lnTo>
                      <a:pt x="984" y="72"/>
                    </a:lnTo>
                    <a:lnTo>
                      <a:pt x="1029" y="72"/>
                    </a:lnTo>
                    <a:lnTo>
                      <a:pt x="1075" y="93"/>
                    </a:lnTo>
                    <a:lnTo>
                      <a:pt x="1098" y="90"/>
                    </a:lnTo>
                    <a:lnTo>
                      <a:pt x="1124" y="111"/>
                    </a:lnTo>
                    <a:lnTo>
                      <a:pt x="1098" y="143"/>
                    </a:lnTo>
                    <a:lnTo>
                      <a:pt x="1077" y="119"/>
                    </a:lnTo>
                    <a:lnTo>
                      <a:pt x="1062" y="127"/>
                    </a:lnTo>
                    <a:lnTo>
                      <a:pt x="1042" y="145"/>
                    </a:lnTo>
                    <a:lnTo>
                      <a:pt x="1011" y="161"/>
                    </a:lnTo>
                    <a:lnTo>
                      <a:pt x="1027" y="184"/>
                    </a:lnTo>
                    <a:lnTo>
                      <a:pt x="1000" y="186"/>
                    </a:lnTo>
                    <a:lnTo>
                      <a:pt x="976" y="216"/>
                    </a:lnTo>
                    <a:lnTo>
                      <a:pt x="952" y="256"/>
                    </a:lnTo>
                    <a:lnTo>
                      <a:pt x="987" y="288"/>
                    </a:lnTo>
                    <a:lnTo>
                      <a:pt x="1016" y="328"/>
                    </a:lnTo>
                    <a:lnTo>
                      <a:pt x="1067" y="336"/>
                    </a:lnTo>
                    <a:lnTo>
                      <a:pt x="1117" y="328"/>
                    </a:lnTo>
                    <a:lnTo>
                      <a:pt x="1135" y="348"/>
                    </a:lnTo>
                    <a:lnTo>
                      <a:pt x="1125" y="358"/>
                    </a:lnTo>
                    <a:lnTo>
                      <a:pt x="1111" y="378"/>
                    </a:lnTo>
                    <a:lnTo>
                      <a:pt x="1133" y="413"/>
                    </a:lnTo>
                    <a:lnTo>
                      <a:pt x="1140" y="443"/>
                    </a:lnTo>
                    <a:lnTo>
                      <a:pt x="1166" y="453"/>
                    </a:lnTo>
                    <a:lnTo>
                      <a:pt x="1200" y="430"/>
                    </a:lnTo>
                    <a:lnTo>
                      <a:pt x="1191" y="396"/>
                    </a:lnTo>
                    <a:lnTo>
                      <a:pt x="1160" y="372"/>
                    </a:lnTo>
                    <a:lnTo>
                      <a:pt x="1197" y="338"/>
                    </a:lnTo>
                    <a:lnTo>
                      <a:pt x="1166" y="279"/>
                    </a:lnTo>
                    <a:lnTo>
                      <a:pt x="1138" y="256"/>
                    </a:lnTo>
                    <a:lnTo>
                      <a:pt x="1160" y="238"/>
                    </a:lnTo>
                    <a:lnTo>
                      <a:pt x="1157" y="206"/>
                    </a:lnTo>
                    <a:lnTo>
                      <a:pt x="1175" y="186"/>
                    </a:lnTo>
                    <a:lnTo>
                      <a:pt x="1200" y="206"/>
                    </a:lnTo>
                    <a:lnTo>
                      <a:pt x="1270" y="274"/>
                    </a:lnTo>
                    <a:lnTo>
                      <a:pt x="1307" y="280"/>
                    </a:lnTo>
                    <a:lnTo>
                      <a:pt x="1320" y="263"/>
                    </a:lnTo>
                    <a:lnTo>
                      <a:pt x="1310" y="226"/>
                    </a:lnTo>
                    <a:lnTo>
                      <a:pt x="1336" y="234"/>
                    </a:lnTo>
                    <a:lnTo>
                      <a:pt x="1372" y="277"/>
                    </a:lnTo>
                    <a:lnTo>
                      <a:pt x="1380" y="297"/>
                    </a:lnTo>
                    <a:lnTo>
                      <a:pt x="1403" y="312"/>
                    </a:lnTo>
                    <a:lnTo>
                      <a:pt x="1452" y="330"/>
                    </a:lnTo>
                    <a:lnTo>
                      <a:pt x="1476" y="364"/>
                    </a:lnTo>
                    <a:lnTo>
                      <a:pt x="1513" y="385"/>
                    </a:lnTo>
                    <a:lnTo>
                      <a:pt x="1529" y="394"/>
                    </a:lnTo>
                    <a:lnTo>
                      <a:pt x="1531" y="413"/>
                    </a:lnTo>
                    <a:lnTo>
                      <a:pt x="1502" y="428"/>
                    </a:lnTo>
                    <a:lnTo>
                      <a:pt x="1489" y="411"/>
                    </a:lnTo>
                    <a:lnTo>
                      <a:pt x="1473" y="413"/>
                    </a:lnTo>
                    <a:lnTo>
                      <a:pt x="1467" y="448"/>
                    </a:lnTo>
                    <a:lnTo>
                      <a:pt x="1443" y="455"/>
                    </a:lnTo>
                    <a:lnTo>
                      <a:pt x="1420" y="439"/>
                    </a:lnTo>
                    <a:lnTo>
                      <a:pt x="1367" y="439"/>
                    </a:lnTo>
                    <a:lnTo>
                      <a:pt x="1360" y="479"/>
                    </a:lnTo>
                    <a:lnTo>
                      <a:pt x="1371" y="501"/>
                    </a:lnTo>
                    <a:lnTo>
                      <a:pt x="1394" y="487"/>
                    </a:lnTo>
                    <a:lnTo>
                      <a:pt x="1412" y="481"/>
                    </a:lnTo>
                    <a:lnTo>
                      <a:pt x="1435" y="493"/>
                    </a:lnTo>
                    <a:lnTo>
                      <a:pt x="1407" y="523"/>
                    </a:lnTo>
                    <a:lnTo>
                      <a:pt x="1435" y="547"/>
                    </a:lnTo>
                    <a:lnTo>
                      <a:pt x="1473" y="555"/>
                    </a:lnTo>
                    <a:lnTo>
                      <a:pt x="1467" y="573"/>
                    </a:lnTo>
                    <a:lnTo>
                      <a:pt x="1456" y="576"/>
                    </a:lnTo>
                    <a:lnTo>
                      <a:pt x="1420" y="659"/>
                    </a:lnTo>
                    <a:lnTo>
                      <a:pt x="1423" y="606"/>
                    </a:lnTo>
                    <a:lnTo>
                      <a:pt x="1436" y="578"/>
                    </a:lnTo>
                    <a:lnTo>
                      <a:pt x="1420" y="562"/>
                    </a:lnTo>
                    <a:lnTo>
                      <a:pt x="1400" y="580"/>
                    </a:lnTo>
                    <a:lnTo>
                      <a:pt x="1409" y="596"/>
                    </a:lnTo>
                    <a:lnTo>
                      <a:pt x="1394" y="608"/>
                    </a:lnTo>
                    <a:lnTo>
                      <a:pt x="1376" y="620"/>
                    </a:lnTo>
                    <a:lnTo>
                      <a:pt x="1377" y="657"/>
                    </a:lnTo>
                    <a:lnTo>
                      <a:pt x="1356" y="673"/>
                    </a:lnTo>
                    <a:lnTo>
                      <a:pt x="1321" y="677"/>
                    </a:lnTo>
                    <a:lnTo>
                      <a:pt x="1336" y="697"/>
                    </a:lnTo>
                    <a:lnTo>
                      <a:pt x="1321" y="718"/>
                    </a:lnTo>
                    <a:lnTo>
                      <a:pt x="1336" y="738"/>
                    </a:lnTo>
                    <a:lnTo>
                      <a:pt x="1314" y="776"/>
                    </a:lnTo>
                    <a:lnTo>
                      <a:pt x="1307" y="811"/>
                    </a:lnTo>
                    <a:lnTo>
                      <a:pt x="1280" y="834"/>
                    </a:lnTo>
                    <a:lnTo>
                      <a:pt x="1245" y="887"/>
                    </a:lnTo>
                    <a:lnTo>
                      <a:pt x="1241" y="925"/>
                    </a:lnTo>
                    <a:lnTo>
                      <a:pt x="1250" y="956"/>
                    </a:lnTo>
                    <a:lnTo>
                      <a:pt x="1270" y="996"/>
                    </a:lnTo>
                    <a:lnTo>
                      <a:pt x="1278" y="1038"/>
                    </a:lnTo>
                    <a:lnTo>
                      <a:pt x="1261" y="1055"/>
                    </a:lnTo>
                    <a:lnTo>
                      <a:pt x="1241" y="1043"/>
                    </a:lnTo>
                    <a:lnTo>
                      <a:pt x="1245" y="1020"/>
                    </a:lnTo>
                    <a:lnTo>
                      <a:pt x="1232" y="976"/>
                    </a:lnTo>
                    <a:lnTo>
                      <a:pt x="1217" y="968"/>
                    </a:lnTo>
                    <a:lnTo>
                      <a:pt x="1211" y="941"/>
                    </a:lnTo>
                    <a:lnTo>
                      <a:pt x="1189" y="941"/>
                    </a:lnTo>
                    <a:lnTo>
                      <a:pt x="1168" y="923"/>
                    </a:lnTo>
                    <a:lnTo>
                      <a:pt x="1147" y="931"/>
                    </a:lnTo>
                    <a:lnTo>
                      <a:pt x="1124" y="917"/>
                    </a:lnTo>
                    <a:lnTo>
                      <a:pt x="1098" y="933"/>
                    </a:lnTo>
                    <a:lnTo>
                      <a:pt x="1051" y="921"/>
                    </a:lnTo>
                    <a:lnTo>
                      <a:pt x="1082" y="953"/>
                    </a:lnTo>
                    <a:lnTo>
                      <a:pt x="1042" y="950"/>
                    </a:lnTo>
                    <a:lnTo>
                      <a:pt x="1016" y="925"/>
                    </a:lnTo>
                    <a:lnTo>
                      <a:pt x="969" y="925"/>
                    </a:lnTo>
                    <a:lnTo>
                      <a:pt x="976" y="968"/>
                    </a:lnTo>
                    <a:lnTo>
                      <a:pt x="940" y="953"/>
                    </a:lnTo>
                    <a:lnTo>
                      <a:pt x="922" y="996"/>
                    </a:lnTo>
                    <a:lnTo>
                      <a:pt x="936" y="1014"/>
                    </a:lnTo>
                    <a:lnTo>
                      <a:pt x="922" y="1064"/>
                    </a:lnTo>
                    <a:lnTo>
                      <a:pt x="938" y="1118"/>
                    </a:lnTo>
                    <a:lnTo>
                      <a:pt x="956" y="1156"/>
                    </a:lnTo>
                    <a:lnTo>
                      <a:pt x="978" y="1194"/>
                    </a:lnTo>
                    <a:lnTo>
                      <a:pt x="1042" y="1189"/>
                    </a:lnTo>
                    <a:lnTo>
                      <a:pt x="1069" y="1183"/>
                    </a:lnTo>
                    <a:lnTo>
                      <a:pt x="1075" y="1156"/>
                    </a:lnTo>
                    <a:lnTo>
                      <a:pt x="1060" y="1138"/>
                    </a:lnTo>
                    <a:lnTo>
                      <a:pt x="1062" y="1118"/>
                    </a:lnTo>
                    <a:lnTo>
                      <a:pt x="1102" y="1122"/>
                    </a:lnTo>
                    <a:lnTo>
                      <a:pt x="1142" y="1114"/>
                    </a:lnTo>
                    <a:lnTo>
                      <a:pt x="1142" y="1138"/>
                    </a:lnTo>
                    <a:lnTo>
                      <a:pt x="1131" y="1172"/>
                    </a:lnTo>
                    <a:lnTo>
                      <a:pt x="1111" y="1198"/>
                    </a:lnTo>
                    <a:lnTo>
                      <a:pt x="1107" y="1233"/>
                    </a:lnTo>
                    <a:lnTo>
                      <a:pt x="1133" y="1247"/>
                    </a:lnTo>
                    <a:lnTo>
                      <a:pt x="1168" y="1243"/>
                    </a:lnTo>
                    <a:lnTo>
                      <a:pt x="1189" y="1253"/>
                    </a:lnTo>
                    <a:lnTo>
                      <a:pt x="1211" y="1251"/>
                    </a:lnTo>
                    <a:lnTo>
                      <a:pt x="1216" y="1273"/>
                    </a:lnTo>
                    <a:lnTo>
                      <a:pt x="1199" y="1308"/>
                    </a:lnTo>
                    <a:lnTo>
                      <a:pt x="1214" y="1331"/>
                    </a:lnTo>
                    <a:lnTo>
                      <a:pt x="1216" y="1370"/>
                    </a:lnTo>
                    <a:lnTo>
                      <a:pt x="1241" y="1400"/>
                    </a:lnTo>
                    <a:lnTo>
                      <a:pt x="1272" y="1406"/>
                    </a:lnTo>
                    <a:lnTo>
                      <a:pt x="1291" y="1400"/>
                    </a:lnTo>
                    <a:lnTo>
                      <a:pt x="1303" y="1402"/>
                    </a:lnTo>
                    <a:lnTo>
                      <a:pt x="1339" y="1402"/>
                    </a:lnTo>
                    <a:lnTo>
                      <a:pt x="1356" y="1418"/>
                    </a:lnTo>
                    <a:lnTo>
                      <a:pt x="1336" y="1414"/>
                    </a:lnTo>
                    <a:lnTo>
                      <a:pt x="1312" y="1418"/>
                    </a:lnTo>
                    <a:lnTo>
                      <a:pt x="1272" y="1432"/>
                    </a:lnTo>
                    <a:lnTo>
                      <a:pt x="1238" y="1412"/>
                    </a:lnTo>
                    <a:lnTo>
                      <a:pt x="1200" y="1400"/>
                    </a:lnTo>
                    <a:lnTo>
                      <a:pt x="1187" y="1402"/>
                    </a:lnTo>
                    <a:lnTo>
                      <a:pt x="1189" y="1384"/>
                    </a:lnTo>
                    <a:lnTo>
                      <a:pt x="1187" y="1352"/>
                    </a:lnTo>
                    <a:lnTo>
                      <a:pt x="1159" y="1331"/>
                    </a:lnTo>
                    <a:lnTo>
                      <a:pt x="1100" y="1314"/>
                    </a:lnTo>
                    <a:lnTo>
                      <a:pt x="1091" y="1303"/>
                    </a:lnTo>
                    <a:lnTo>
                      <a:pt x="1075" y="1305"/>
                    </a:lnTo>
                    <a:lnTo>
                      <a:pt x="1058" y="1289"/>
                    </a:lnTo>
                    <a:lnTo>
                      <a:pt x="1034" y="1279"/>
                    </a:lnTo>
                    <a:lnTo>
                      <a:pt x="1005" y="1243"/>
                    </a:lnTo>
                    <a:lnTo>
                      <a:pt x="973" y="1233"/>
                    </a:lnTo>
                    <a:lnTo>
                      <a:pt x="954" y="1253"/>
                    </a:lnTo>
                    <a:lnTo>
                      <a:pt x="931" y="1237"/>
                    </a:lnTo>
                    <a:lnTo>
                      <a:pt x="907" y="1237"/>
                    </a:lnTo>
                    <a:lnTo>
                      <a:pt x="856" y="1223"/>
                    </a:lnTo>
                    <a:lnTo>
                      <a:pt x="762" y="1164"/>
                    </a:lnTo>
                    <a:lnTo>
                      <a:pt x="757" y="1100"/>
                    </a:lnTo>
                    <a:lnTo>
                      <a:pt x="744" y="1075"/>
                    </a:lnTo>
                    <a:lnTo>
                      <a:pt x="729" y="1055"/>
                    </a:lnTo>
                    <a:lnTo>
                      <a:pt x="709" y="1018"/>
                    </a:lnTo>
                    <a:lnTo>
                      <a:pt x="611" y="897"/>
                    </a:lnTo>
                    <a:lnTo>
                      <a:pt x="611" y="942"/>
                    </a:lnTo>
                    <a:lnTo>
                      <a:pt x="671" y="1022"/>
                    </a:lnTo>
                    <a:lnTo>
                      <a:pt x="696" y="1092"/>
                    </a:lnTo>
                    <a:lnTo>
                      <a:pt x="656" y="1078"/>
                    </a:lnTo>
                    <a:lnTo>
                      <a:pt x="651" y="1038"/>
                    </a:lnTo>
                    <a:lnTo>
                      <a:pt x="600" y="1012"/>
                    </a:lnTo>
                    <a:lnTo>
                      <a:pt x="629" y="996"/>
                    </a:lnTo>
                    <a:lnTo>
                      <a:pt x="563" y="950"/>
                    </a:lnTo>
                    <a:lnTo>
                      <a:pt x="589" y="925"/>
                    </a:lnTo>
                    <a:lnTo>
                      <a:pt x="565" y="877"/>
                    </a:lnTo>
                    <a:lnTo>
                      <a:pt x="488" y="770"/>
                    </a:lnTo>
                    <a:lnTo>
                      <a:pt x="476" y="709"/>
                    </a:lnTo>
                    <a:lnTo>
                      <a:pt x="482" y="657"/>
                    </a:lnTo>
                    <a:lnTo>
                      <a:pt x="501" y="608"/>
                    </a:lnTo>
                    <a:lnTo>
                      <a:pt x="501" y="555"/>
                    </a:lnTo>
                    <a:lnTo>
                      <a:pt x="488" y="524"/>
                    </a:lnTo>
                    <a:lnTo>
                      <a:pt x="530" y="515"/>
                    </a:lnTo>
                    <a:lnTo>
                      <a:pt x="476" y="453"/>
                    </a:lnTo>
                    <a:lnTo>
                      <a:pt x="478" y="425"/>
                    </a:lnTo>
                    <a:lnTo>
                      <a:pt x="458" y="385"/>
                    </a:lnTo>
                    <a:lnTo>
                      <a:pt x="465" y="364"/>
                    </a:lnTo>
                    <a:lnTo>
                      <a:pt x="448" y="350"/>
                    </a:lnTo>
                    <a:lnTo>
                      <a:pt x="445" y="324"/>
                    </a:lnTo>
                    <a:lnTo>
                      <a:pt x="429" y="306"/>
                    </a:lnTo>
                    <a:lnTo>
                      <a:pt x="448" y="286"/>
                    </a:lnTo>
                    <a:lnTo>
                      <a:pt x="421" y="277"/>
                    </a:lnTo>
                    <a:lnTo>
                      <a:pt x="401" y="292"/>
                    </a:lnTo>
                    <a:lnTo>
                      <a:pt x="370" y="256"/>
                    </a:lnTo>
                    <a:lnTo>
                      <a:pt x="337" y="244"/>
                    </a:lnTo>
                    <a:lnTo>
                      <a:pt x="289" y="244"/>
                    </a:lnTo>
                    <a:lnTo>
                      <a:pt x="260" y="279"/>
                    </a:lnTo>
                    <a:lnTo>
                      <a:pt x="246" y="271"/>
                    </a:lnTo>
                    <a:lnTo>
                      <a:pt x="269" y="224"/>
                    </a:lnTo>
                    <a:lnTo>
                      <a:pt x="247" y="234"/>
                    </a:lnTo>
                    <a:lnTo>
                      <a:pt x="200" y="279"/>
                    </a:lnTo>
                    <a:lnTo>
                      <a:pt x="149" y="320"/>
                    </a:lnTo>
                    <a:lnTo>
                      <a:pt x="107" y="330"/>
                    </a:lnTo>
                    <a:lnTo>
                      <a:pt x="29" y="374"/>
                    </a:lnTo>
                    <a:lnTo>
                      <a:pt x="0" y="372"/>
                    </a:lnTo>
                  </a:path>
                </a:pathLst>
              </a:custGeom>
              <a:solidFill>
                <a:srgbClr val="FFFF99"/>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77835" name="Oval 11"/>
              <p:cNvSpPr>
                <a:spLocks noChangeArrowheads="1"/>
              </p:cNvSpPr>
              <p:nvPr/>
            </p:nvSpPr>
            <p:spPr bwMode="auto">
              <a:xfrm>
                <a:off x="5092" y="3120"/>
                <a:ext cx="24" cy="31"/>
              </a:xfrm>
              <a:prstGeom prst="ellipse">
                <a:avLst/>
              </a:prstGeom>
              <a:solidFill>
                <a:srgbClr val="00279F"/>
              </a:solidFill>
              <a:ln w="12700">
                <a:solidFill>
                  <a:schemeClr val="tx1"/>
                </a:solidFill>
                <a:round/>
                <a:headEnd/>
                <a:tailEnd/>
              </a:ln>
              <a:effectLst/>
            </p:spPr>
            <p:txBody>
              <a:bodyPr wrap="none" anchor="ctr"/>
              <a:lstStyle/>
              <a:p>
                <a:endParaRPr lang="zh-TW" altLang="en-US"/>
              </a:p>
            </p:txBody>
          </p:sp>
          <p:sp>
            <p:nvSpPr>
              <p:cNvPr id="77836" name="Oval 12"/>
              <p:cNvSpPr>
                <a:spLocks noChangeArrowheads="1"/>
              </p:cNvSpPr>
              <p:nvPr/>
            </p:nvSpPr>
            <p:spPr bwMode="auto">
              <a:xfrm>
                <a:off x="4809" y="3131"/>
                <a:ext cx="23" cy="26"/>
              </a:xfrm>
              <a:prstGeom prst="ellipse">
                <a:avLst/>
              </a:prstGeom>
              <a:solidFill>
                <a:srgbClr val="00279F"/>
              </a:solidFill>
              <a:ln w="12700">
                <a:solidFill>
                  <a:schemeClr val="tx1"/>
                </a:solidFill>
                <a:round/>
                <a:headEnd/>
                <a:tailEnd/>
              </a:ln>
              <a:effectLst/>
            </p:spPr>
            <p:txBody>
              <a:bodyPr wrap="none" anchor="ctr"/>
              <a:lstStyle/>
              <a:p>
                <a:endParaRPr lang="zh-TW" altLang="en-US"/>
              </a:p>
            </p:txBody>
          </p:sp>
          <p:sp>
            <p:nvSpPr>
              <p:cNvPr id="77837" name="Oval 13"/>
              <p:cNvSpPr>
                <a:spLocks noChangeArrowheads="1"/>
              </p:cNvSpPr>
              <p:nvPr/>
            </p:nvSpPr>
            <p:spPr bwMode="auto">
              <a:xfrm>
                <a:off x="5005" y="2950"/>
                <a:ext cx="25" cy="29"/>
              </a:xfrm>
              <a:prstGeom prst="ellipse">
                <a:avLst/>
              </a:prstGeom>
              <a:solidFill>
                <a:srgbClr val="00279F"/>
              </a:solidFill>
              <a:ln w="12700">
                <a:solidFill>
                  <a:schemeClr val="tx1"/>
                </a:solidFill>
                <a:round/>
                <a:headEnd/>
                <a:tailEnd/>
              </a:ln>
              <a:effectLst/>
            </p:spPr>
            <p:txBody>
              <a:bodyPr wrap="none" anchor="ctr"/>
              <a:lstStyle/>
              <a:p>
                <a:endParaRPr lang="zh-TW" altLang="en-US"/>
              </a:p>
            </p:txBody>
          </p:sp>
          <p:sp>
            <p:nvSpPr>
              <p:cNvPr id="77838" name="Oval 14"/>
              <p:cNvSpPr>
                <a:spLocks noChangeArrowheads="1"/>
              </p:cNvSpPr>
              <p:nvPr/>
            </p:nvSpPr>
            <p:spPr bwMode="auto">
              <a:xfrm>
                <a:off x="5233" y="2950"/>
                <a:ext cx="26" cy="29"/>
              </a:xfrm>
              <a:prstGeom prst="ellipse">
                <a:avLst/>
              </a:prstGeom>
              <a:solidFill>
                <a:srgbClr val="00279F"/>
              </a:solidFill>
              <a:ln w="12700">
                <a:solidFill>
                  <a:schemeClr val="tx1"/>
                </a:solidFill>
                <a:round/>
                <a:headEnd/>
                <a:tailEnd/>
              </a:ln>
              <a:effectLst/>
            </p:spPr>
            <p:txBody>
              <a:bodyPr wrap="none" anchor="ctr"/>
              <a:lstStyle/>
              <a:p>
                <a:endParaRPr lang="zh-TW" altLang="en-US"/>
              </a:p>
            </p:txBody>
          </p:sp>
          <p:sp>
            <p:nvSpPr>
              <p:cNvPr id="77839" name="Oval 15"/>
              <p:cNvSpPr>
                <a:spLocks noChangeArrowheads="1"/>
              </p:cNvSpPr>
              <p:nvPr/>
            </p:nvSpPr>
            <p:spPr bwMode="auto">
              <a:xfrm>
                <a:off x="5380" y="2976"/>
                <a:ext cx="26" cy="31"/>
              </a:xfrm>
              <a:prstGeom prst="ellipse">
                <a:avLst/>
              </a:prstGeom>
              <a:solidFill>
                <a:srgbClr val="00279F"/>
              </a:solidFill>
              <a:ln w="12700">
                <a:solidFill>
                  <a:schemeClr val="tx1"/>
                </a:solidFill>
                <a:round/>
                <a:headEnd/>
                <a:tailEnd/>
              </a:ln>
              <a:effectLst/>
            </p:spPr>
            <p:txBody>
              <a:bodyPr wrap="none" anchor="ctr"/>
              <a:lstStyle/>
              <a:p>
                <a:endParaRPr lang="zh-TW" altLang="en-US"/>
              </a:p>
            </p:txBody>
          </p:sp>
          <p:sp>
            <p:nvSpPr>
              <p:cNvPr id="77840" name="Oval 16"/>
              <p:cNvSpPr>
                <a:spLocks noChangeArrowheads="1"/>
              </p:cNvSpPr>
              <p:nvPr/>
            </p:nvSpPr>
            <p:spPr bwMode="auto">
              <a:xfrm>
                <a:off x="5169" y="2878"/>
                <a:ext cx="25" cy="31"/>
              </a:xfrm>
              <a:prstGeom prst="ellipse">
                <a:avLst/>
              </a:prstGeom>
              <a:solidFill>
                <a:srgbClr val="00279F"/>
              </a:solidFill>
              <a:ln w="12700">
                <a:solidFill>
                  <a:schemeClr val="tx1"/>
                </a:solidFill>
                <a:round/>
                <a:headEnd/>
                <a:tailEnd/>
              </a:ln>
              <a:effectLst/>
            </p:spPr>
            <p:txBody>
              <a:bodyPr wrap="none" anchor="ctr"/>
              <a:lstStyle/>
              <a:p>
                <a:endParaRPr lang="zh-TW" altLang="en-US"/>
              </a:p>
            </p:txBody>
          </p:sp>
          <p:sp>
            <p:nvSpPr>
              <p:cNvPr id="77841" name="Oval 17"/>
              <p:cNvSpPr>
                <a:spLocks noChangeArrowheads="1"/>
              </p:cNvSpPr>
              <p:nvPr/>
            </p:nvSpPr>
            <p:spPr bwMode="auto">
              <a:xfrm>
                <a:off x="4972" y="2774"/>
                <a:ext cx="25" cy="25"/>
              </a:xfrm>
              <a:prstGeom prst="ellipse">
                <a:avLst/>
              </a:prstGeom>
              <a:solidFill>
                <a:srgbClr val="00279F"/>
              </a:solidFill>
              <a:ln w="12700">
                <a:solidFill>
                  <a:schemeClr val="tx1"/>
                </a:solidFill>
                <a:round/>
                <a:headEnd/>
                <a:tailEnd/>
              </a:ln>
              <a:effectLst/>
            </p:spPr>
            <p:txBody>
              <a:bodyPr wrap="none" anchor="ctr"/>
              <a:lstStyle/>
              <a:p>
                <a:endParaRPr lang="zh-TW" altLang="en-US"/>
              </a:p>
            </p:txBody>
          </p:sp>
          <p:sp>
            <p:nvSpPr>
              <p:cNvPr id="77842" name="Oval 18"/>
              <p:cNvSpPr>
                <a:spLocks noChangeArrowheads="1"/>
              </p:cNvSpPr>
              <p:nvPr/>
            </p:nvSpPr>
            <p:spPr bwMode="auto">
              <a:xfrm>
                <a:off x="4712" y="3024"/>
                <a:ext cx="24" cy="27"/>
              </a:xfrm>
              <a:prstGeom prst="ellipse">
                <a:avLst/>
              </a:prstGeom>
              <a:solidFill>
                <a:srgbClr val="00279F"/>
              </a:solidFill>
              <a:ln w="12700">
                <a:solidFill>
                  <a:schemeClr val="tx1"/>
                </a:solidFill>
                <a:round/>
                <a:headEnd/>
                <a:tailEnd/>
              </a:ln>
              <a:effectLst/>
            </p:spPr>
            <p:txBody>
              <a:bodyPr wrap="none" anchor="ctr"/>
              <a:lstStyle/>
              <a:p>
                <a:endParaRPr lang="zh-TW" altLang="en-US"/>
              </a:p>
            </p:txBody>
          </p:sp>
          <p:sp>
            <p:nvSpPr>
              <p:cNvPr id="77843" name="Oval 19"/>
              <p:cNvSpPr>
                <a:spLocks noChangeArrowheads="1"/>
              </p:cNvSpPr>
              <p:nvPr/>
            </p:nvSpPr>
            <p:spPr bwMode="auto">
              <a:xfrm>
                <a:off x="4908" y="2596"/>
                <a:ext cx="24" cy="26"/>
              </a:xfrm>
              <a:prstGeom prst="ellipse">
                <a:avLst/>
              </a:prstGeom>
              <a:solidFill>
                <a:srgbClr val="00279F"/>
              </a:solidFill>
              <a:ln w="12700">
                <a:solidFill>
                  <a:schemeClr val="tx1"/>
                </a:solidFill>
                <a:round/>
                <a:headEnd/>
                <a:tailEnd/>
              </a:ln>
              <a:effectLst/>
            </p:spPr>
            <p:txBody>
              <a:bodyPr wrap="none" anchor="ctr"/>
              <a:lstStyle/>
              <a:p>
                <a:endParaRPr lang="zh-TW" altLang="en-US"/>
              </a:p>
            </p:txBody>
          </p:sp>
          <p:sp>
            <p:nvSpPr>
              <p:cNvPr id="77844" name="Oval 20"/>
              <p:cNvSpPr>
                <a:spLocks noChangeArrowheads="1"/>
              </p:cNvSpPr>
              <p:nvPr/>
            </p:nvSpPr>
            <p:spPr bwMode="auto">
              <a:xfrm>
                <a:off x="4840" y="3059"/>
                <a:ext cx="27" cy="26"/>
              </a:xfrm>
              <a:prstGeom prst="ellipse">
                <a:avLst/>
              </a:prstGeom>
              <a:solidFill>
                <a:srgbClr val="00279F"/>
              </a:solidFill>
              <a:ln w="12700">
                <a:solidFill>
                  <a:schemeClr val="tx1"/>
                </a:solidFill>
                <a:round/>
                <a:headEnd/>
                <a:tailEnd/>
              </a:ln>
              <a:effectLst/>
            </p:spPr>
            <p:txBody>
              <a:bodyPr wrap="none" anchor="ctr"/>
              <a:lstStyle/>
              <a:p>
                <a:endParaRPr lang="zh-TW" altLang="en-US"/>
              </a:p>
            </p:txBody>
          </p:sp>
          <p:sp>
            <p:nvSpPr>
              <p:cNvPr id="77845" name="Oval 21"/>
              <p:cNvSpPr>
                <a:spLocks noChangeArrowheads="1"/>
              </p:cNvSpPr>
              <p:nvPr/>
            </p:nvSpPr>
            <p:spPr bwMode="auto">
              <a:xfrm>
                <a:off x="4940" y="3202"/>
                <a:ext cx="24" cy="26"/>
              </a:xfrm>
              <a:prstGeom prst="ellipse">
                <a:avLst/>
              </a:prstGeom>
              <a:solidFill>
                <a:srgbClr val="00279F"/>
              </a:solidFill>
              <a:ln w="12700">
                <a:solidFill>
                  <a:schemeClr val="tx1"/>
                </a:solidFill>
                <a:round/>
                <a:headEnd/>
                <a:tailEnd/>
              </a:ln>
              <a:effectLst/>
            </p:spPr>
            <p:txBody>
              <a:bodyPr wrap="none" anchor="ctr"/>
              <a:lstStyle/>
              <a:p>
                <a:endParaRPr lang="zh-TW" altLang="en-US"/>
              </a:p>
            </p:txBody>
          </p:sp>
          <p:sp>
            <p:nvSpPr>
              <p:cNvPr id="77846" name="Oval 22"/>
              <p:cNvSpPr>
                <a:spLocks noChangeArrowheads="1"/>
              </p:cNvSpPr>
              <p:nvPr/>
            </p:nvSpPr>
            <p:spPr bwMode="auto">
              <a:xfrm>
                <a:off x="5267" y="3059"/>
                <a:ext cx="25" cy="26"/>
              </a:xfrm>
              <a:prstGeom prst="ellipse">
                <a:avLst/>
              </a:prstGeom>
              <a:solidFill>
                <a:srgbClr val="00279F"/>
              </a:solidFill>
              <a:ln w="12700">
                <a:solidFill>
                  <a:schemeClr val="tx1"/>
                </a:solidFill>
                <a:round/>
                <a:headEnd/>
                <a:tailEnd/>
              </a:ln>
              <a:effectLst/>
            </p:spPr>
            <p:txBody>
              <a:bodyPr wrap="none" anchor="ctr"/>
              <a:lstStyle/>
              <a:p>
                <a:endParaRPr lang="zh-TW" altLang="en-US"/>
              </a:p>
            </p:txBody>
          </p:sp>
          <p:sp>
            <p:nvSpPr>
              <p:cNvPr id="77847" name="Oval 23"/>
              <p:cNvSpPr>
                <a:spLocks noChangeArrowheads="1"/>
              </p:cNvSpPr>
              <p:nvPr/>
            </p:nvSpPr>
            <p:spPr bwMode="auto">
              <a:xfrm>
                <a:off x="5364" y="3165"/>
                <a:ext cx="26" cy="29"/>
              </a:xfrm>
              <a:prstGeom prst="ellipse">
                <a:avLst/>
              </a:prstGeom>
              <a:solidFill>
                <a:srgbClr val="00279F"/>
              </a:solidFill>
              <a:ln w="12700">
                <a:solidFill>
                  <a:schemeClr val="tx1"/>
                </a:solidFill>
                <a:round/>
                <a:headEnd/>
                <a:tailEnd/>
              </a:ln>
              <a:effectLst/>
            </p:spPr>
            <p:txBody>
              <a:bodyPr wrap="none" anchor="ctr"/>
              <a:lstStyle/>
              <a:p>
                <a:endParaRPr lang="zh-TW" altLang="en-US"/>
              </a:p>
            </p:txBody>
          </p:sp>
          <p:sp>
            <p:nvSpPr>
              <p:cNvPr id="77848" name="Oval 24"/>
              <p:cNvSpPr>
                <a:spLocks noChangeArrowheads="1"/>
              </p:cNvSpPr>
              <p:nvPr/>
            </p:nvSpPr>
            <p:spPr bwMode="auto">
              <a:xfrm>
                <a:off x="4908" y="2950"/>
                <a:ext cx="24" cy="29"/>
              </a:xfrm>
              <a:prstGeom prst="ellipse">
                <a:avLst/>
              </a:prstGeom>
              <a:solidFill>
                <a:srgbClr val="00279F"/>
              </a:solidFill>
              <a:ln w="12700">
                <a:solidFill>
                  <a:schemeClr val="tx1"/>
                </a:solidFill>
                <a:round/>
                <a:headEnd/>
                <a:tailEnd/>
              </a:ln>
              <a:effectLst/>
            </p:spPr>
            <p:txBody>
              <a:bodyPr wrap="none" anchor="ctr"/>
              <a:lstStyle/>
              <a:p>
                <a:endParaRPr lang="zh-TW" altLang="en-US"/>
              </a:p>
            </p:txBody>
          </p:sp>
          <p:sp>
            <p:nvSpPr>
              <p:cNvPr id="77849" name="Oval 25"/>
              <p:cNvSpPr>
                <a:spLocks noChangeArrowheads="1"/>
              </p:cNvSpPr>
              <p:nvPr/>
            </p:nvSpPr>
            <p:spPr bwMode="auto">
              <a:xfrm>
                <a:off x="4679" y="2774"/>
                <a:ext cx="25" cy="25"/>
              </a:xfrm>
              <a:prstGeom prst="ellipse">
                <a:avLst/>
              </a:prstGeom>
              <a:solidFill>
                <a:srgbClr val="00279F"/>
              </a:solidFill>
              <a:ln w="12700">
                <a:solidFill>
                  <a:schemeClr val="tx1"/>
                </a:solidFill>
                <a:round/>
                <a:headEnd/>
                <a:tailEnd/>
              </a:ln>
              <a:effectLst/>
            </p:spPr>
            <p:txBody>
              <a:bodyPr wrap="none" anchor="ctr"/>
              <a:lstStyle/>
              <a:p>
                <a:endParaRPr lang="zh-TW" altLang="en-US"/>
              </a:p>
            </p:txBody>
          </p:sp>
          <p:sp>
            <p:nvSpPr>
              <p:cNvPr id="77850" name="Oval 26"/>
              <p:cNvSpPr>
                <a:spLocks noChangeArrowheads="1"/>
              </p:cNvSpPr>
              <p:nvPr/>
            </p:nvSpPr>
            <p:spPr bwMode="auto">
              <a:xfrm>
                <a:off x="5300" y="2846"/>
                <a:ext cx="27" cy="24"/>
              </a:xfrm>
              <a:prstGeom prst="ellipse">
                <a:avLst/>
              </a:prstGeom>
              <a:solidFill>
                <a:srgbClr val="00279F"/>
              </a:solidFill>
              <a:ln w="12700">
                <a:solidFill>
                  <a:schemeClr val="tx1"/>
                </a:solidFill>
                <a:round/>
                <a:headEnd/>
                <a:tailEnd/>
              </a:ln>
              <a:effectLst/>
            </p:spPr>
            <p:txBody>
              <a:bodyPr wrap="none" anchor="ctr"/>
              <a:lstStyle/>
              <a:p>
                <a:endParaRPr lang="zh-TW" altLang="en-US"/>
              </a:p>
            </p:txBody>
          </p:sp>
          <p:sp>
            <p:nvSpPr>
              <p:cNvPr id="77851" name="Oval 27"/>
              <p:cNvSpPr>
                <a:spLocks noChangeArrowheads="1"/>
              </p:cNvSpPr>
              <p:nvPr/>
            </p:nvSpPr>
            <p:spPr bwMode="auto">
              <a:xfrm>
                <a:off x="5398" y="2950"/>
                <a:ext cx="27" cy="29"/>
              </a:xfrm>
              <a:prstGeom prst="ellipse">
                <a:avLst/>
              </a:prstGeom>
              <a:solidFill>
                <a:srgbClr val="00279F"/>
              </a:solidFill>
              <a:ln w="12700">
                <a:solidFill>
                  <a:schemeClr val="tx1"/>
                </a:solidFill>
                <a:round/>
                <a:headEnd/>
                <a:tailEnd/>
              </a:ln>
              <a:effectLst/>
            </p:spPr>
            <p:txBody>
              <a:bodyPr wrap="none" anchor="ctr"/>
              <a:lstStyle/>
              <a:p>
                <a:endParaRPr lang="zh-TW" altLang="en-US"/>
              </a:p>
            </p:txBody>
          </p:sp>
          <p:sp>
            <p:nvSpPr>
              <p:cNvPr id="77852" name="Oval 28"/>
              <p:cNvSpPr>
                <a:spLocks noChangeArrowheads="1"/>
              </p:cNvSpPr>
              <p:nvPr/>
            </p:nvSpPr>
            <p:spPr bwMode="auto">
              <a:xfrm>
                <a:off x="4679" y="2878"/>
                <a:ext cx="25" cy="31"/>
              </a:xfrm>
              <a:prstGeom prst="ellipse">
                <a:avLst/>
              </a:prstGeom>
              <a:solidFill>
                <a:srgbClr val="00279F"/>
              </a:solidFill>
              <a:ln w="12700">
                <a:solidFill>
                  <a:schemeClr val="tx1"/>
                </a:solidFill>
                <a:round/>
                <a:headEnd/>
                <a:tailEnd/>
              </a:ln>
              <a:effectLst/>
            </p:spPr>
            <p:txBody>
              <a:bodyPr wrap="none" anchor="ctr"/>
              <a:lstStyle/>
              <a:p>
                <a:endParaRPr lang="zh-TW" altLang="en-US"/>
              </a:p>
            </p:txBody>
          </p:sp>
          <p:sp>
            <p:nvSpPr>
              <p:cNvPr id="77853" name="Oval 29"/>
              <p:cNvSpPr>
                <a:spLocks noChangeArrowheads="1"/>
              </p:cNvSpPr>
              <p:nvPr/>
            </p:nvSpPr>
            <p:spPr bwMode="auto">
              <a:xfrm>
                <a:off x="4972" y="3272"/>
                <a:ext cx="25" cy="30"/>
              </a:xfrm>
              <a:prstGeom prst="ellipse">
                <a:avLst/>
              </a:prstGeom>
              <a:solidFill>
                <a:srgbClr val="00279F"/>
              </a:solidFill>
              <a:ln w="12700">
                <a:solidFill>
                  <a:schemeClr val="tx1"/>
                </a:solidFill>
                <a:round/>
                <a:headEnd/>
                <a:tailEnd/>
              </a:ln>
              <a:effectLst/>
            </p:spPr>
            <p:txBody>
              <a:bodyPr wrap="none" anchor="ctr"/>
              <a:lstStyle/>
              <a:p>
                <a:endParaRPr lang="zh-TW" altLang="en-US"/>
              </a:p>
            </p:txBody>
          </p:sp>
          <p:sp>
            <p:nvSpPr>
              <p:cNvPr id="77854" name="Oval 30"/>
              <p:cNvSpPr>
                <a:spLocks noChangeArrowheads="1"/>
              </p:cNvSpPr>
              <p:nvPr/>
            </p:nvSpPr>
            <p:spPr bwMode="auto">
              <a:xfrm>
                <a:off x="5433" y="2878"/>
                <a:ext cx="24" cy="31"/>
              </a:xfrm>
              <a:prstGeom prst="ellipse">
                <a:avLst/>
              </a:prstGeom>
              <a:solidFill>
                <a:srgbClr val="00279F"/>
              </a:solidFill>
              <a:ln w="12700">
                <a:solidFill>
                  <a:schemeClr val="tx1"/>
                </a:solidFill>
                <a:round/>
                <a:headEnd/>
                <a:tailEnd/>
              </a:ln>
              <a:effectLst/>
            </p:spPr>
            <p:txBody>
              <a:bodyPr wrap="none" anchor="ctr"/>
              <a:lstStyle/>
              <a:p>
                <a:endParaRPr lang="zh-TW" altLang="en-US"/>
              </a:p>
            </p:txBody>
          </p:sp>
          <p:sp>
            <p:nvSpPr>
              <p:cNvPr id="77855" name="Oval 31"/>
              <p:cNvSpPr>
                <a:spLocks noChangeArrowheads="1"/>
              </p:cNvSpPr>
              <p:nvPr/>
            </p:nvSpPr>
            <p:spPr bwMode="auto">
              <a:xfrm>
                <a:off x="4679" y="2596"/>
                <a:ext cx="25" cy="26"/>
              </a:xfrm>
              <a:prstGeom prst="ellipse">
                <a:avLst/>
              </a:prstGeom>
              <a:solidFill>
                <a:srgbClr val="00279F"/>
              </a:solidFill>
              <a:ln w="12700">
                <a:solidFill>
                  <a:schemeClr val="tx1"/>
                </a:solidFill>
                <a:round/>
                <a:headEnd/>
                <a:tailEnd/>
              </a:ln>
              <a:effectLst/>
            </p:spPr>
            <p:txBody>
              <a:bodyPr wrap="none" anchor="ctr"/>
              <a:lstStyle/>
              <a:p>
                <a:endParaRPr lang="zh-TW" altLang="en-US"/>
              </a:p>
            </p:txBody>
          </p:sp>
          <p:sp>
            <p:nvSpPr>
              <p:cNvPr id="77856" name="Oval 32"/>
              <p:cNvSpPr>
                <a:spLocks noChangeArrowheads="1"/>
              </p:cNvSpPr>
              <p:nvPr/>
            </p:nvSpPr>
            <p:spPr bwMode="auto">
              <a:xfrm>
                <a:off x="5104" y="2987"/>
                <a:ext cx="24" cy="29"/>
              </a:xfrm>
              <a:prstGeom prst="ellipse">
                <a:avLst/>
              </a:prstGeom>
              <a:solidFill>
                <a:srgbClr val="00279F"/>
              </a:solidFill>
              <a:ln w="12700">
                <a:solidFill>
                  <a:schemeClr val="tx1"/>
                </a:solidFill>
                <a:round/>
                <a:headEnd/>
                <a:tailEnd/>
              </a:ln>
              <a:effectLst/>
            </p:spPr>
            <p:txBody>
              <a:bodyPr wrap="none" anchor="ctr"/>
              <a:lstStyle/>
              <a:p>
                <a:endParaRPr lang="zh-TW" altLang="en-US"/>
              </a:p>
            </p:txBody>
          </p:sp>
          <p:sp>
            <p:nvSpPr>
              <p:cNvPr id="77857" name="Oval 33"/>
              <p:cNvSpPr>
                <a:spLocks noChangeArrowheads="1"/>
              </p:cNvSpPr>
              <p:nvPr/>
            </p:nvSpPr>
            <p:spPr bwMode="auto">
              <a:xfrm>
                <a:off x="4840" y="2987"/>
                <a:ext cx="27" cy="29"/>
              </a:xfrm>
              <a:prstGeom prst="ellipse">
                <a:avLst/>
              </a:prstGeom>
              <a:solidFill>
                <a:srgbClr val="00279F"/>
              </a:solidFill>
              <a:ln w="12700">
                <a:solidFill>
                  <a:schemeClr val="tx1"/>
                </a:solidFill>
                <a:round/>
                <a:headEnd/>
                <a:tailEnd/>
              </a:ln>
              <a:effectLst/>
            </p:spPr>
            <p:txBody>
              <a:bodyPr wrap="none" anchor="ctr"/>
              <a:lstStyle/>
              <a:p>
                <a:endParaRPr lang="zh-TW" altLang="en-US"/>
              </a:p>
            </p:txBody>
          </p:sp>
          <p:sp>
            <p:nvSpPr>
              <p:cNvPr id="77858" name="Oval 34"/>
              <p:cNvSpPr>
                <a:spLocks noChangeArrowheads="1"/>
              </p:cNvSpPr>
              <p:nvPr/>
            </p:nvSpPr>
            <p:spPr bwMode="auto">
              <a:xfrm>
                <a:off x="5433" y="2702"/>
                <a:ext cx="24" cy="27"/>
              </a:xfrm>
              <a:prstGeom prst="ellipse">
                <a:avLst/>
              </a:prstGeom>
              <a:solidFill>
                <a:srgbClr val="00279F"/>
              </a:solidFill>
              <a:ln w="12700">
                <a:solidFill>
                  <a:schemeClr val="tx1"/>
                </a:solidFill>
                <a:round/>
                <a:headEnd/>
                <a:tailEnd/>
              </a:ln>
              <a:effectLst/>
            </p:spPr>
            <p:txBody>
              <a:bodyPr wrap="none" anchor="ctr"/>
              <a:lstStyle/>
              <a:p>
                <a:endParaRPr lang="zh-TW" altLang="en-US"/>
              </a:p>
            </p:txBody>
          </p:sp>
          <p:sp>
            <p:nvSpPr>
              <p:cNvPr id="77859" name="Oval 35"/>
              <p:cNvSpPr>
                <a:spLocks noChangeArrowheads="1"/>
              </p:cNvSpPr>
              <p:nvPr/>
            </p:nvSpPr>
            <p:spPr bwMode="auto">
              <a:xfrm>
                <a:off x="4972" y="3024"/>
                <a:ext cx="25" cy="27"/>
              </a:xfrm>
              <a:prstGeom prst="ellipse">
                <a:avLst/>
              </a:prstGeom>
              <a:solidFill>
                <a:srgbClr val="00279F"/>
              </a:solidFill>
              <a:ln w="12700">
                <a:solidFill>
                  <a:schemeClr val="tx1"/>
                </a:solidFill>
                <a:round/>
                <a:headEnd/>
                <a:tailEnd/>
              </a:ln>
              <a:effectLst/>
            </p:spPr>
            <p:txBody>
              <a:bodyPr wrap="none" anchor="ctr"/>
              <a:lstStyle/>
              <a:p>
                <a:endParaRPr lang="zh-TW" altLang="en-US"/>
              </a:p>
            </p:txBody>
          </p:sp>
          <p:sp>
            <p:nvSpPr>
              <p:cNvPr id="77860" name="Oval 36"/>
              <p:cNvSpPr>
                <a:spLocks noChangeArrowheads="1"/>
              </p:cNvSpPr>
              <p:nvPr/>
            </p:nvSpPr>
            <p:spPr bwMode="auto">
              <a:xfrm>
                <a:off x="4972" y="2488"/>
                <a:ext cx="25" cy="27"/>
              </a:xfrm>
              <a:prstGeom prst="ellipse">
                <a:avLst/>
              </a:prstGeom>
              <a:solidFill>
                <a:srgbClr val="00279F"/>
              </a:solidFill>
              <a:ln w="12700">
                <a:solidFill>
                  <a:schemeClr val="tx1"/>
                </a:solidFill>
                <a:round/>
                <a:headEnd/>
                <a:tailEnd/>
              </a:ln>
              <a:effectLst/>
            </p:spPr>
            <p:txBody>
              <a:bodyPr wrap="none" anchor="ctr"/>
              <a:lstStyle/>
              <a:p>
                <a:endParaRPr lang="zh-TW" altLang="en-US"/>
              </a:p>
            </p:txBody>
          </p:sp>
          <p:sp>
            <p:nvSpPr>
              <p:cNvPr id="77861" name="Oval 37"/>
              <p:cNvSpPr>
                <a:spLocks noChangeArrowheads="1"/>
              </p:cNvSpPr>
              <p:nvPr/>
            </p:nvSpPr>
            <p:spPr bwMode="auto">
              <a:xfrm>
                <a:off x="5038" y="2846"/>
                <a:ext cx="24" cy="24"/>
              </a:xfrm>
              <a:prstGeom prst="ellipse">
                <a:avLst/>
              </a:prstGeom>
              <a:solidFill>
                <a:srgbClr val="00279F"/>
              </a:solidFill>
              <a:ln w="12700">
                <a:solidFill>
                  <a:schemeClr val="tx1"/>
                </a:solidFill>
                <a:round/>
                <a:headEnd/>
                <a:tailEnd/>
              </a:ln>
              <a:effectLst/>
            </p:spPr>
            <p:txBody>
              <a:bodyPr wrap="none" anchor="ctr"/>
              <a:lstStyle/>
              <a:p>
                <a:endParaRPr lang="zh-TW" altLang="en-US"/>
              </a:p>
            </p:txBody>
          </p:sp>
          <p:sp>
            <p:nvSpPr>
              <p:cNvPr id="77862" name="Oval 38"/>
              <p:cNvSpPr>
                <a:spLocks noChangeArrowheads="1"/>
              </p:cNvSpPr>
              <p:nvPr/>
            </p:nvSpPr>
            <p:spPr bwMode="auto">
              <a:xfrm>
                <a:off x="5169" y="3024"/>
                <a:ext cx="25" cy="27"/>
              </a:xfrm>
              <a:prstGeom prst="ellipse">
                <a:avLst/>
              </a:prstGeom>
              <a:solidFill>
                <a:srgbClr val="00279F"/>
              </a:solidFill>
              <a:ln w="12700">
                <a:solidFill>
                  <a:schemeClr val="tx1"/>
                </a:solidFill>
                <a:round/>
                <a:headEnd/>
                <a:tailEnd/>
              </a:ln>
              <a:effectLst/>
            </p:spPr>
            <p:txBody>
              <a:bodyPr wrap="none" anchor="ctr"/>
              <a:lstStyle/>
              <a:p>
                <a:endParaRPr lang="zh-TW" altLang="en-US"/>
              </a:p>
            </p:txBody>
          </p:sp>
          <p:sp>
            <p:nvSpPr>
              <p:cNvPr id="77863" name="Oval 39"/>
              <p:cNvSpPr>
                <a:spLocks noChangeArrowheads="1"/>
              </p:cNvSpPr>
              <p:nvPr/>
            </p:nvSpPr>
            <p:spPr bwMode="auto">
              <a:xfrm>
                <a:off x="5335" y="2702"/>
                <a:ext cx="21" cy="27"/>
              </a:xfrm>
              <a:prstGeom prst="ellipse">
                <a:avLst/>
              </a:prstGeom>
              <a:solidFill>
                <a:srgbClr val="00279F"/>
              </a:solidFill>
              <a:ln w="12700">
                <a:solidFill>
                  <a:schemeClr val="tx1"/>
                </a:solidFill>
                <a:round/>
                <a:headEnd/>
                <a:tailEnd/>
              </a:ln>
              <a:effectLst/>
            </p:spPr>
            <p:txBody>
              <a:bodyPr wrap="none" anchor="ctr"/>
              <a:lstStyle/>
              <a:p>
                <a:endParaRPr lang="zh-TW" altLang="en-US"/>
              </a:p>
            </p:txBody>
          </p:sp>
          <p:sp>
            <p:nvSpPr>
              <p:cNvPr id="77864" name="Oval 40"/>
              <p:cNvSpPr>
                <a:spLocks noChangeArrowheads="1"/>
              </p:cNvSpPr>
              <p:nvPr/>
            </p:nvSpPr>
            <p:spPr bwMode="auto">
              <a:xfrm>
                <a:off x="5300" y="2987"/>
                <a:ext cx="27" cy="29"/>
              </a:xfrm>
              <a:prstGeom prst="ellipse">
                <a:avLst/>
              </a:prstGeom>
              <a:solidFill>
                <a:srgbClr val="00279F"/>
              </a:solidFill>
              <a:ln w="12700">
                <a:solidFill>
                  <a:schemeClr val="tx1"/>
                </a:solidFill>
                <a:round/>
                <a:headEnd/>
                <a:tailEnd/>
              </a:ln>
              <a:effectLst/>
            </p:spPr>
            <p:txBody>
              <a:bodyPr wrap="none" anchor="ctr"/>
              <a:lstStyle/>
              <a:p>
                <a:endParaRPr lang="zh-TW" altLang="en-US"/>
              </a:p>
            </p:txBody>
          </p:sp>
          <p:sp>
            <p:nvSpPr>
              <p:cNvPr id="77865" name="Oval 41"/>
              <p:cNvSpPr>
                <a:spLocks noChangeArrowheads="1"/>
              </p:cNvSpPr>
              <p:nvPr/>
            </p:nvSpPr>
            <p:spPr bwMode="auto">
              <a:xfrm>
                <a:off x="4905" y="3227"/>
                <a:ext cx="23" cy="26"/>
              </a:xfrm>
              <a:prstGeom prst="ellipse">
                <a:avLst/>
              </a:prstGeom>
              <a:solidFill>
                <a:srgbClr val="00279F"/>
              </a:solidFill>
              <a:ln w="12700">
                <a:solidFill>
                  <a:schemeClr val="tx1"/>
                </a:solidFill>
                <a:round/>
                <a:headEnd/>
                <a:tailEnd/>
              </a:ln>
              <a:effectLst/>
            </p:spPr>
            <p:txBody>
              <a:bodyPr wrap="none" anchor="ctr"/>
              <a:lstStyle/>
              <a:p>
                <a:endParaRPr lang="zh-TW" altLang="en-US"/>
              </a:p>
            </p:txBody>
          </p:sp>
          <p:sp>
            <p:nvSpPr>
              <p:cNvPr id="77866" name="Oval 42"/>
              <p:cNvSpPr>
                <a:spLocks noChangeArrowheads="1"/>
              </p:cNvSpPr>
              <p:nvPr/>
            </p:nvSpPr>
            <p:spPr bwMode="auto">
              <a:xfrm>
                <a:off x="5101" y="3046"/>
                <a:ext cx="25" cy="29"/>
              </a:xfrm>
              <a:prstGeom prst="ellipse">
                <a:avLst/>
              </a:prstGeom>
              <a:solidFill>
                <a:srgbClr val="00279F"/>
              </a:solidFill>
              <a:ln w="12700">
                <a:solidFill>
                  <a:schemeClr val="tx1"/>
                </a:solidFill>
                <a:round/>
                <a:headEnd/>
                <a:tailEnd/>
              </a:ln>
              <a:effectLst/>
            </p:spPr>
            <p:txBody>
              <a:bodyPr wrap="none" anchor="ctr"/>
              <a:lstStyle/>
              <a:p>
                <a:endParaRPr lang="zh-TW" altLang="en-US"/>
              </a:p>
            </p:txBody>
          </p:sp>
          <p:sp>
            <p:nvSpPr>
              <p:cNvPr id="77867" name="Oval 43"/>
              <p:cNvSpPr>
                <a:spLocks noChangeArrowheads="1"/>
              </p:cNvSpPr>
              <p:nvPr/>
            </p:nvSpPr>
            <p:spPr bwMode="auto">
              <a:xfrm>
                <a:off x="5329" y="3046"/>
                <a:ext cx="26" cy="29"/>
              </a:xfrm>
              <a:prstGeom prst="ellipse">
                <a:avLst/>
              </a:prstGeom>
              <a:solidFill>
                <a:srgbClr val="00279F"/>
              </a:solidFill>
              <a:ln w="12700">
                <a:solidFill>
                  <a:schemeClr val="tx1"/>
                </a:solidFill>
                <a:round/>
                <a:headEnd/>
                <a:tailEnd/>
              </a:ln>
              <a:effectLst/>
            </p:spPr>
            <p:txBody>
              <a:bodyPr wrap="none" anchor="ctr"/>
              <a:lstStyle/>
              <a:p>
                <a:endParaRPr lang="zh-TW" altLang="en-US"/>
              </a:p>
            </p:txBody>
          </p:sp>
          <p:sp>
            <p:nvSpPr>
              <p:cNvPr id="77868" name="Oval 44"/>
              <p:cNvSpPr>
                <a:spLocks noChangeArrowheads="1"/>
              </p:cNvSpPr>
              <p:nvPr/>
            </p:nvSpPr>
            <p:spPr bwMode="auto">
              <a:xfrm>
                <a:off x="5298" y="2761"/>
                <a:ext cx="23" cy="29"/>
              </a:xfrm>
              <a:prstGeom prst="ellipse">
                <a:avLst/>
              </a:prstGeom>
              <a:solidFill>
                <a:srgbClr val="00279F"/>
              </a:solidFill>
              <a:ln w="12700">
                <a:solidFill>
                  <a:schemeClr val="tx1"/>
                </a:solidFill>
                <a:round/>
                <a:headEnd/>
                <a:tailEnd/>
              </a:ln>
              <a:effectLst/>
            </p:spPr>
            <p:txBody>
              <a:bodyPr wrap="none" anchor="ctr"/>
              <a:lstStyle/>
              <a:p>
                <a:endParaRPr lang="zh-TW" altLang="en-US"/>
              </a:p>
            </p:txBody>
          </p:sp>
          <p:sp>
            <p:nvSpPr>
              <p:cNvPr id="77869" name="Oval 45"/>
              <p:cNvSpPr>
                <a:spLocks noChangeArrowheads="1"/>
              </p:cNvSpPr>
              <p:nvPr/>
            </p:nvSpPr>
            <p:spPr bwMode="auto">
              <a:xfrm>
                <a:off x="4808" y="3120"/>
                <a:ext cx="24" cy="27"/>
              </a:xfrm>
              <a:prstGeom prst="ellipse">
                <a:avLst/>
              </a:prstGeom>
              <a:solidFill>
                <a:srgbClr val="00279F"/>
              </a:solidFill>
              <a:ln w="12700">
                <a:solidFill>
                  <a:schemeClr val="tx1"/>
                </a:solidFill>
                <a:round/>
                <a:headEnd/>
                <a:tailEnd/>
              </a:ln>
              <a:effectLst/>
            </p:spPr>
            <p:txBody>
              <a:bodyPr wrap="none" anchor="ctr"/>
              <a:lstStyle/>
              <a:p>
                <a:endParaRPr lang="zh-TW" altLang="en-US"/>
              </a:p>
            </p:txBody>
          </p:sp>
          <p:sp>
            <p:nvSpPr>
              <p:cNvPr id="77870" name="Oval 46"/>
              <p:cNvSpPr>
                <a:spLocks noChangeArrowheads="1"/>
              </p:cNvSpPr>
              <p:nvPr/>
            </p:nvSpPr>
            <p:spPr bwMode="auto">
              <a:xfrm>
                <a:off x="4905" y="2833"/>
                <a:ext cx="23" cy="29"/>
              </a:xfrm>
              <a:prstGeom prst="ellipse">
                <a:avLst/>
              </a:prstGeom>
              <a:solidFill>
                <a:srgbClr val="00279F"/>
              </a:solidFill>
              <a:ln w="12700">
                <a:solidFill>
                  <a:schemeClr val="tx1"/>
                </a:solidFill>
                <a:round/>
                <a:headEnd/>
                <a:tailEnd/>
              </a:ln>
              <a:effectLst/>
            </p:spPr>
            <p:txBody>
              <a:bodyPr wrap="none" anchor="ctr"/>
              <a:lstStyle/>
              <a:p>
                <a:endParaRPr lang="zh-TW" altLang="en-US"/>
              </a:p>
            </p:txBody>
          </p:sp>
          <p:sp>
            <p:nvSpPr>
              <p:cNvPr id="77871" name="Oval 47"/>
              <p:cNvSpPr>
                <a:spLocks noChangeArrowheads="1"/>
              </p:cNvSpPr>
              <p:nvPr/>
            </p:nvSpPr>
            <p:spPr bwMode="auto">
              <a:xfrm>
                <a:off x="5004" y="2692"/>
                <a:ext cx="24" cy="26"/>
              </a:xfrm>
              <a:prstGeom prst="ellipse">
                <a:avLst/>
              </a:prstGeom>
              <a:solidFill>
                <a:srgbClr val="00279F"/>
              </a:solidFill>
              <a:ln w="12700">
                <a:solidFill>
                  <a:schemeClr val="tx1"/>
                </a:solidFill>
                <a:round/>
                <a:headEnd/>
                <a:tailEnd/>
              </a:ln>
              <a:effectLst/>
            </p:spPr>
            <p:txBody>
              <a:bodyPr wrap="none" anchor="ctr"/>
              <a:lstStyle/>
              <a:p>
                <a:endParaRPr lang="zh-TW" altLang="en-US"/>
              </a:p>
            </p:txBody>
          </p:sp>
          <p:sp>
            <p:nvSpPr>
              <p:cNvPr id="77872" name="Oval 48"/>
              <p:cNvSpPr>
                <a:spLocks noChangeArrowheads="1"/>
              </p:cNvSpPr>
              <p:nvPr/>
            </p:nvSpPr>
            <p:spPr bwMode="auto">
              <a:xfrm>
                <a:off x="5036" y="3298"/>
                <a:ext cx="24" cy="26"/>
              </a:xfrm>
              <a:prstGeom prst="ellipse">
                <a:avLst/>
              </a:prstGeom>
              <a:solidFill>
                <a:srgbClr val="00279F"/>
              </a:solidFill>
              <a:ln w="12700">
                <a:solidFill>
                  <a:schemeClr val="tx1"/>
                </a:solidFill>
                <a:round/>
                <a:headEnd/>
                <a:tailEnd/>
              </a:ln>
              <a:effectLst/>
            </p:spPr>
            <p:txBody>
              <a:bodyPr wrap="none" anchor="ctr"/>
              <a:lstStyle/>
              <a:p>
                <a:endParaRPr lang="zh-TW" altLang="en-US"/>
              </a:p>
            </p:txBody>
          </p:sp>
          <p:sp>
            <p:nvSpPr>
              <p:cNvPr id="77873" name="Oval 49"/>
              <p:cNvSpPr>
                <a:spLocks noChangeArrowheads="1"/>
              </p:cNvSpPr>
              <p:nvPr/>
            </p:nvSpPr>
            <p:spPr bwMode="auto">
              <a:xfrm>
                <a:off x="4775" y="2870"/>
                <a:ext cx="25" cy="25"/>
              </a:xfrm>
              <a:prstGeom prst="ellipse">
                <a:avLst/>
              </a:prstGeom>
              <a:solidFill>
                <a:srgbClr val="00279F"/>
              </a:solidFill>
              <a:ln w="12700">
                <a:solidFill>
                  <a:schemeClr val="tx1"/>
                </a:solidFill>
                <a:round/>
                <a:headEnd/>
                <a:tailEnd/>
              </a:ln>
              <a:effectLst/>
            </p:spPr>
            <p:txBody>
              <a:bodyPr wrap="none" anchor="ctr"/>
              <a:lstStyle/>
              <a:p>
                <a:endParaRPr lang="zh-TW" altLang="en-US"/>
              </a:p>
            </p:txBody>
          </p:sp>
          <p:sp>
            <p:nvSpPr>
              <p:cNvPr id="77874" name="Oval 50"/>
              <p:cNvSpPr>
                <a:spLocks noChangeArrowheads="1"/>
              </p:cNvSpPr>
              <p:nvPr/>
            </p:nvSpPr>
            <p:spPr bwMode="auto">
              <a:xfrm>
                <a:off x="5396" y="2942"/>
                <a:ext cx="27" cy="24"/>
              </a:xfrm>
              <a:prstGeom prst="ellipse">
                <a:avLst/>
              </a:prstGeom>
              <a:solidFill>
                <a:srgbClr val="00279F"/>
              </a:solidFill>
              <a:ln w="12700">
                <a:solidFill>
                  <a:schemeClr val="tx1"/>
                </a:solidFill>
                <a:round/>
                <a:headEnd/>
                <a:tailEnd/>
              </a:ln>
              <a:effectLst/>
            </p:spPr>
            <p:txBody>
              <a:bodyPr wrap="none" anchor="ctr"/>
              <a:lstStyle/>
              <a:p>
                <a:endParaRPr lang="zh-TW" altLang="en-US"/>
              </a:p>
            </p:txBody>
          </p:sp>
          <p:sp>
            <p:nvSpPr>
              <p:cNvPr id="77875" name="Oval 51"/>
              <p:cNvSpPr>
                <a:spLocks noChangeArrowheads="1"/>
              </p:cNvSpPr>
              <p:nvPr/>
            </p:nvSpPr>
            <p:spPr bwMode="auto">
              <a:xfrm>
                <a:off x="4775" y="2974"/>
                <a:ext cx="25" cy="31"/>
              </a:xfrm>
              <a:prstGeom prst="ellipse">
                <a:avLst/>
              </a:prstGeom>
              <a:solidFill>
                <a:srgbClr val="00279F"/>
              </a:solidFill>
              <a:ln w="12700">
                <a:solidFill>
                  <a:schemeClr val="tx1"/>
                </a:solidFill>
                <a:round/>
                <a:headEnd/>
                <a:tailEnd/>
              </a:ln>
              <a:effectLst/>
            </p:spPr>
            <p:txBody>
              <a:bodyPr wrap="none" anchor="ctr"/>
              <a:lstStyle/>
              <a:p>
                <a:endParaRPr lang="zh-TW" altLang="en-US"/>
              </a:p>
            </p:txBody>
          </p:sp>
          <p:sp>
            <p:nvSpPr>
              <p:cNvPr id="77876" name="Oval 52"/>
              <p:cNvSpPr>
                <a:spLocks noChangeArrowheads="1"/>
              </p:cNvSpPr>
              <p:nvPr/>
            </p:nvSpPr>
            <p:spPr bwMode="auto">
              <a:xfrm>
                <a:off x="4775" y="2692"/>
                <a:ext cx="25" cy="26"/>
              </a:xfrm>
              <a:prstGeom prst="ellipse">
                <a:avLst/>
              </a:prstGeom>
              <a:solidFill>
                <a:srgbClr val="00279F"/>
              </a:solidFill>
              <a:ln w="12700">
                <a:solidFill>
                  <a:schemeClr val="tx1"/>
                </a:solidFill>
                <a:round/>
                <a:headEnd/>
                <a:tailEnd/>
              </a:ln>
              <a:effectLst/>
            </p:spPr>
            <p:txBody>
              <a:bodyPr wrap="none" anchor="ctr"/>
              <a:lstStyle/>
              <a:p>
                <a:endParaRPr lang="zh-TW" altLang="en-US"/>
              </a:p>
            </p:txBody>
          </p:sp>
          <p:sp>
            <p:nvSpPr>
              <p:cNvPr id="77877" name="Oval 53"/>
              <p:cNvSpPr>
                <a:spLocks noChangeArrowheads="1"/>
              </p:cNvSpPr>
              <p:nvPr/>
            </p:nvSpPr>
            <p:spPr bwMode="auto">
              <a:xfrm>
                <a:off x="5200" y="3083"/>
                <a:ext cx="24" cy="29"/>
              </a:xfrm>
              <a:prstGeom prst="ellipse">
                <a:avLst/>
              </a:prstGeom>
              <a:solidFill>
                <a:srgbClr val="00279F"/>
              </a:solidFill>
              <a:ln w="12700">
                <a:solidFill>
                  <a:schemeClr val="tx1"/>
                </a:solidFill>
                <a:round/>
                <a:headEnd/>
                <a:tailEnd/>
              </a:ln>
              <a:effectLst/>
            </p:spPr>
            <p:txBody>
              <a:bodyPr wrap="none" anchor="ctr"/>
              <a:lstStyle/>
              <a:p>
                <a:endParaRPr lang="zh-TW" altLang="en-US"/>
              </a:p>
            </p:txBody>
          </p:sp>
          <p:sp>
            <p:nvSpPr>
              <p:cNvPr id="77878" name="Oval 54"/>
              <p:cNvSpPr>
                <a:spLocks noChangeArrowheads="1"/>
              </p:cNvSpPr>
              <p:nvPr/>
            </p:nvSpPr>
            <p:spPr bwMode="auto">
              <a:xfrm>
                <a:off x="4936" y="3083"/>
                <a:ext cx="27" cy="29"/>
              </a:xfrm>
              <a:prstGeom prst="ellipse">
                <a:avLst/>
              </a:prstGeom>
              <a:solidFill>
                <a:srgbClr val="00279F"/>
              </a:solidFill>
              <a:ln w="12700">
                <a:solidFill>
                  <a:schemeClr val="tx1"/>
                </a:solidFill>
                <a:round/>
                <a:headEnd/>
                <a:tailEnd/>
              </a:ln>
              <a:effectLst/>
            </p:spPr>
            <p:txBody>
              <a:bodyPr wrap="none" anchor="ctr"/>
              <a:lstStyle/>
              <a:p>
                <a:endParaRPr lang="zh-TW" altLang="en-US"/>
              </a:p>
            </p:txBody>
          </p:sp>
          <p:sp>
            <p:nvSpPr>
              <p:cNvPr id="77879" name="Oval 55"/>
              <p:cNvSpPr>
                <a:spLocks noChangeArrowheads="1"/>
              </p:cNvSpPr>
              <p:nvPr/>
            </p:nvSpPr>
            <p:spPr bwMode="auto">
              <a:xfrm>
                <a:off x="5068" y="3120"/>
                <a:ext cx="25" cy="27"/>
              </a:xfrm>
              <a:prstGeom prst="ellipse">
                <a:avLst/>
              </a:prstGeom>
              <a:solidFill>
                <a:srgbClr val="00279F"/>
              </a:solidFill>
              <a:ln w="12700">
                <a:solidFill>
                  <a:schemeClr val="tx1"/>
                </a:solidFill>
                <a:round/>
                <a:headEnd/>
                <a:tailEnd/>
              </a:ln>
              <a:effectLst/>
            </p:spPr>
            <p:txBody>
              <a:bodyPr wrap="none" anchor="ctr"/>
              <a:lstStyle/>
              <a:p>
                <a:endParaRPr lang="zh-TW" altLang="en-US"/>
              </a:p>
            </p:txBody>
          </p:sp>
          <p:sp>
            <p:nvSpPr>
              <p:cNvPr id="77880" name="Oval 56"/>
              <p:cNvSpPr>
                <a:spLocks noChangeArrowheads="1"/>
              </p:cNvSpPr>
              <p:nvPr/>
            </p:nvSpPr>
            <p:spPr bwMode="auto">
              <a:xfrm>
                <a:off x="5068" y="2584"/>
                <a:ext cx="25" cy="27"/>
              </a:xfrm>
              <a:prstGeom prst="ellipse">
                <a:avLst/>
              </a:prstGeom>
              <a:solidFill>
                <a:srgbClr val="00279F"/>
              </a:solidFill>
              <a:ln w="12700">
                <a:solidFill>
                  <a:schemeClr val="tx1"/>
                </a:solidFill>
                <a:round/>
                <a:headEnd/>
                <a:tailEnd/>
              </a:ln>
              <a:effectLst/>
            </p:spPr>
            <p:txBody>
              <a:bodyPr wrap="none" anchor="ctr"/>
              <a:lstStyle/>
              <a:p>
                <a:endParaRPr lang="zh-TW" altLang="en-US"/>
              </a:p>
            </p:txBody>
          </p:sp>
          <p:sp>
            <p:nvSpPr>
              <p:cNvPr id="77881" name="Oval 57"/>
              <p:cNvSpPr>
                <a:spLocks noChangeArrowheads="1"/>
              </p:cNvSpPr>
              <p:nvPr/>
            </p:nvSpPr>
            <p:spPr bwMode="auto">
              <a:xfrm>
                <a:off x="5134" y="2942"/>
                <a:ext cx="24" cy="24"/>
              </a:xfrm>
              <a:prstGeom prst="ellipse">
                <a:avLst/>
              </a:prstGeom>
              <a:solidFill>
                <a:srgbClr val="00279F"/>
              </a:solidFill>
              <a:ln w="12700">
                <a:solidFill>
                  <a:schemeClr val="tx1"/>
                </a:solidFill>
                <a:round/>
                <a:headEnd/>
                <a:tailEnd/>
              </a:ln>
              <a:effectLst/>
            </p:spPr>
            <p:txBody>
              <a:bodyPr wrap="none" anchor="ctr"/>
              <a:lstStyle/>
              <a:p>
                <a:endParaRPr lang="zh-TW" altLang="en-US"/>
              </a:p>
            </p:txBody>
          </p:sp>
          <p:sp>
            <p:nvSpPr>
              <p:cNvPr id="77882" name="Oval 58"/>
              <p:cNvSpPr>
                <a:spLocks noChangeArrowheads="1"/>
              </p:cNvSpPr>
              <p:nvPr/>
            </p:nvSpPr>
            <p:spPr bwMode="auto">
              <a:xfrm>
                <a:off x="5431" y="2798"/>
                <a:ext cx="21" cy="27"/>
              </a:xfrm>
              <a:prstGeom prst="ellipse">
                <a:avLst/>
              </a:prstGeom>
              <a:solidFill>
                <a:srgbClr val="00279F"/>
              </a:solidFill>
              <a:ln w="12700">
                <a:solidFill>
                  <a:schemeClr val="tx1"/>
                </a:solidFill>
                <a:round/>
                <a:headEnd/>
                <a:tailEnd/>
              </a:ln>
              <a:effectLst/>
            </p:spPr>
            <p:txBody>
              <a:bodyPr wrap="none" anchor="ctr"/>
              <a:lstStyle/>
              <a:p>
                <a:endParaRPr lang="zh-TW" altLang="en-US"/>
              </a:p>
            </p:txBody>
          </p:sp>
        </p:grpSp>
      </p:grpSp>
      <p:sp>
        <p:nvSpPr>
          <p:cNvPr id="61" name="Rectangle 3"/>
          <p:cNvSpPr txBox="1">
            <a:spLocks noChangeArrowheads="1"/>
          </p:cNvSpPr>
          <p:nvPr/>
        </p:nvSpPr>
        <p:spPr>
          <a:xfrm>
            <a:off x="423481" y="1261873"/>
            <a:ext cx="8229600" cy="1143000"/>
          </a:xfrm>
          <a:prstGeom prst="rect">
            <a:avLst/>
          </a:prstGeom>
          <a:ln cap="flat">
            <a:solidFill>
              <a:srgbClr val="DB4F03"/>
            </a:solidFill>
            <a:prstDash val="dash"/>
          </a:ln>
        </p:spPr>
        <p:txBody>
          <a:bodyPr/>
          <a:lstStyle/>
          <a:p>
            <a:pPr marR="0" lvl="0" algn="just" defTabSz="914400" rtl="0" eaLnBrk="1" fontAlgn="base" latinLnBrk="0" hangingPunct="1">
              <a:spcBef>
                <a:spcPts val="0"/>
              </a:spcBef>
              <a:spcAft>
                <a:spcPct val="0"/>
              </a:spcAft>
              <a:buClrTx/>
              <a:buSzTx/>
              <a:buFontTx/>
              <a:buNone/>
              <a:tabLst/>
              <a:defRPr/>
            </a:pPr>
            <a:r>
              <a:rPr kumimoji="1" lang="zh-TW" altLang="en-US" sz="2400" b="1" i="0" u="none" strike="noStrike" kern="0" cap="none" spc="0" normalizeH="0" baseline="0" noProof="0" dirty="0" smtClean="0">
                <a:ln>
                  <a:noFill/>
                </a:ln>
                <a:solidFill>
                  <a:schemeClr val="tx1">
                    <a:lumMod val="95000"/>
                    <a:lumOff val="5000"/>
                  </a:schemeClr>
                </a:solidFill>
                <a:effectLst>
                  <a:outerShdw blurRad="38100" dist="38100" dir="2700000" algn="tl">
                    <a:srgbClr val="C0C0C0"/>
                  </a:outerShdw>
                </a:effectLst>
                <a:uLnTx/>
                <a:uFillTx/>
                <a:latin typeface="+mn-lt"/>
                <a:ea typeface="+mn-ea"/>
                <a:cs typeface="+mn-cs"/>
              </a:rPr>
              <a:t>抽樣</a:t>
            </a:r>
            <a:r>
              <a:rPr kumimoji="1" lang="en-US" altLang="zh-TW" sz="2400" b="1" i="0" u="none" strike="noStrike" kern="0" cap="none" spc="0" normalizeH="0" baseline="0" noProof="0" dirty="0" smtClean="0">
                <a:ln>
                  <a:noFill/>
                </a:ln>
                <a:solidFill>
                  <a:schemeClr val="tx1">
                    <a:lumMod val="95000"/>
                    <a:lumOff val="5000"/>
                  </a:schemeClr>
                </a:solidFill>
                <a:effectLst>
                  <a:outerShdw blurRad="38100" dist="38100" dir="2700000" algn="tl">
                    <a:srgbClr val="C0C0C0"/>
                  </a:outerShdw>
                </a:effectLst>
                <a:uLnTx/>
                <a:uFillTx/>
                <a:latin typeface="+mn-lt"/>
                <a:ea typeface="+mn-ea"/>
                <a:cs typeface="+mn-cs"/>
              </a:rPr>
              <a:t>(Sampling)</a:t>
            </a:r>
            <a:r>
              <a:rPr kumimoji="1" lang="zh-TW" altLang="en-US" sz="2400" b="1" i="0" u="none" strike="noStrike" kern="0" cap="none" spc="0" normalizeH="0" baseline="0" noProof="0" dirty="0" smtClean="0">
                <a:ln>
                  <a:noFill/>
                </a:ln>
                <a:solidFill>
                  <a:schemeClr val="tx1">
                    <a:lumMod val="95000"/>
                    <a:lumOff val="5000"/>
                  </a:schemeClr>
                </a:solidFill>
                <a:effectLst>
                  <a:outerShdw blurRad="38100" dist="38100" dir="2700000" algn="tl">
                    <a:srgbClr val="C0C0C0"/>
                  </a:outerShdw>
                </a:effectLst>
                <a:uLnTx/>
                <a:uFillTx/>
                <a:latin typeface="+mn-lt"/>
                <a:ea typeface="+mn-ea"/>
                <a:cs typeface="+mn-cs"/>
              </a:rPr>
              <a:t>─自母體取得樣本的程序或方法，其目的在於以經濟有效的方法抽出一組具有代表性的樣本藉以精確地推論母體的一些特性。</a:t>
            </a:r>
            <a:r>
              <a:rPr kumimoji="1" lang="zh-TW" altLang="en-US" sz="2400" b="1" i="0" u="none" strike="noStrike" kern="0" cap="none" spc="0" normalizeH="0" baseline="0" noProof="0" dirty="0" smtClean="0">
                <a:ln>
                  <a:noFill/>
                </a:ln>
                <a:solidFill>
                  <a:schemeClr val="tx1">
                    <a:lumMod val="95000"/>
                    <a:lumOff val="5000"/>
                  </a:schemeClr>
                </a:solidFill>
                <a:effectLst/>
                <a:uLnTx/>
                <a:uFillTx/>
                <a:latin typeface="+mn-lt"/>
                <a:ea typeface="+mn-ea"/>
              </a:rPr>
              <a:t> </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a:xfrm>
            <a:off x="457200" y="146622"/>
            <a:ext cx="8229600" cy="859218"/>
          </a:xfrm>
        </p:spPr>
        <p:txBody>
          <a:bodyPr/>
          <a:lstStyle/>
          <a:p>
            <a:pPr eaLnBrk="1" hangingPunct="1"/>
            <a:r>
              <a:rPr lang="zh-TW" altLang="en-US" dirty="0" smtClean="0"/>
              <a:t>中央極限定理 </a:t>
            </a:r>
            <a:endParaRPr lang="en-US" altLang="zh-TW" sz="2000" dirty="0" smtClean="0"/>
          </a:p>
        </p:txBody>
      </p:sp>
      <p:sp>
        <p:nvSpPr>
          <p:cNvPr id="345091" name="Rectangle 3"/>
          <p:cNvSpPr>
            <a:spLocks noGrp="1" noChangeArrowheads="1"/>
          </p:cNvSpPr>
          <p:nvPr>
            <p:ph idx="1"/>
          </p:nvPr>
        </p:nvSpPr>
        <p:spPr>
          <a:xfrm>
            <a:off x="484632" y="1179576"/>
            <a:ext cx="8229600" cy="4892040"/>
          </a:xfrm>
          <a:ln cap="flat">
            <a:solidFill>
              <a:srgbClr val="DB4F03"/>
            </a:solidFill>
            <a:prstDash val="dash"/>
          </a:ln>
        </p:spPr>
        <p:txBody>
          <a:bodyPr/>
          <a:lstStyle/>
          <a:p>
            <a:pPr eaLnBrk="1" hangingPunct="1">
              <a:buFont typeface="Wingdings" pitchFamily="2" charset="2"/>
              <a:buChar char="l"/>
              <a:defRPr/>
            </a:pPr>
            <a:r>
              <a:rPr lang="zh-TW" altLang="en-US" sz="2400" dirty="0" smtClean="0">
                <a:solidFill>
                  <a:schemeClr val="accent2"/>
                </a:solidFill>
                <a:effectLst>
                  <a:outerShdw blurRad="38100" dist="38100" dir="2700000" algn="tl">
                    <a:srgbClr val="C0C0C0"/>
                  </a:outerShdw>
                </a:effectLst>
              </a:rPr>
              <a:t>中央極限定理（第</a:t>
            </a:r>
            <a:r>
              <a:rPr lang="en-US" altLang="zh-TW" sz="2400" dirty="0" smtClean="0">
                <a:solidFill>
                  <a:schemeClr val="accent2"/>
                </a:solidFill>
                <a:effectLst>
                  <a:outerShdw blurRad="38100" dist="38100" dir="2700000" algn="tl">
                    <a:srgbClr val="C0C0C0"/>
                  </a:outerShdw>
                </a:effectLst>
              </a:rPr>
              <a:t>1</a:t>
            </a:r>
            <a:r>
              <a:rPr lang="zh-TW" altLang="en-US" sz="2400" dirty="0" smtClean="0">
                <a:solidFill>
                  <a:schemeClr val="accent2"/>
                </a:solidFill>
                <a:effectLst>
                  <a:outerShdw blurRad="38100" dist="38100" dir="2700000" algn="tl">
                    <a:srgbClr val="C0C0C0"/>
                  </a:outerShdw>
                </a:effectLst>
              </a:rPr>
              <a:t>種形式）</a:t>
            </a:r>
          </a:p>
          <a:p>
            <a:pPr lvl="1" eaLnBrk="1" hangingPunct="1">
              <a:buFont typeface="Wingdings" pitchFamily="2" charset="2"/>
              <a:buChar char="l"/>
              <a:defRPr/>
            </a:pPr>
            <a:r>
              <a:rPr lang="zh-TW" altLang="en-US" sz="2400" dirty="0" smtClean="0"/>
              <a:t>當樣本大小</a:t>
            </a:r>
            <a:r>
              <a:rPr lang="en-US" altLang="zh-TW" sz="2400" i="1" dirty="0" smtClean="0"/>
              <a:t>n</a:t>
            </a:r>
            <a:r>
              <a:rPr lang="zh-TW" altLang="en-US" sz="2400" dirty="0" smtClean="0"/>
              <a:t>很大</a:t>
            </a:r>
            <a:r>
              <a:rPr lang="en-US" altLang="zh-TW" sz="2400" dirty="0" smtClean="0"/>
              <a:t>(</a:t>
            </a:r>
            <a:r>
              <a:rPr lang="en-US" altLang="zh-TW" sz="2400" i="1" dirty="0" smtClean="0"/>
              <a:t>n</a:t>
            </a:r>
            <a:r>
              <a:rPr lang="en-US" altLang="zh-TW" sz="2400" dirty="0" smtClean="0">
                <a:cs typeface="Times New Roman" pitchFamily="18" charset="0"/>
              </a:rPr>
              <a:t>≥</a:t>
            </a:r>
            <a:r>
              <a:rPr lang="en-US" altLang="zh-TW" sz="2400" dirty="0" smtClean="0"/>
              <a:t>30)</a:t>
            </a:r>
            <a:r>
              <a:rPr lang="zh-TW" altLang="en-US" sz="2400" dirty="0" smtClean="0"/>
              <a:t>時，不論母體之機率分配為何，　的抽樣分配為近似常態分配。</a:t>
            </a:r>
            <a:endParaRPr lang="en-US" altLang="zh-TW" sz="2400" dirty="0" smtClean="0"/>
          </a:p>
          <a:p>
            <a:pPr lvl="1" eaLnBrk="1" hangingPunct="1">
              <a:buFont typeface="Wingdings" pitchFamily="2" charset="2"/>
              <a:buChar char="l"/>
              <a:defRPr/>
            </a:pPr>
            <a:endParaRPr lang="en-US" altLang="zh-TW" sz="2400" dirty="0" smtClean="0"/>
          </a:p>
          <a:p>
            <a:pPr eaLnBrk="1" hangingPunct="1">
              <a:buFont typeface="Wingdings" pitchFamily="2" charset="2"/>
              <a:buChar char="l"/>
              <a:defRPr/>
            </a:pPr>
            <a:r>
              <a:rPr lang="zh-TW" altLang="en-US" sz="2400" dirty="0" smtClean="0">
                <a:solidFill>
                  <a:schemeClr val="accent2"/>
                </a:solidFill>
                <a:effectLst>
                  <a:outerShdw blurRad="38100" dist="38100" dir="2700000" algn="tl">
                    <a:srgbClr val="C0C0C0"/>
                  </a:outerShdw>
                </a:effectLst>
              </a:rPr>
              <a:t>中央極限定理（第</a:t>
            </a:r>
            <a:r>
              <a:rPr lang="en-US" altLang="zh-TW" sz="2400" dirty="0" smtClean="0">
                <a:solidFill>
                  <a:schemeClr val="accent2"/>
                </a:solidFill>
                <a:effectLst>
                  <a:outerShdw blurRad="38100" dist="38100" dir="2700000" algn="tl">
                    <a:srgbClr val="C0C0C0"/>
                  </a:outerShdw>
                </a:effectLst>
              </a:rPr>
              <a:t>2</a:t>
            </a:r>
            <a:r>
              <a:rPr lang="zh-TW" altLang="en-US" sz="2400" dirty="0" smtClean="0">
                <a:solidFill>
                  <a:schemeClr val="accent2"/>
                </a:solidFill>
                <a:effectLst>
                  <a:outerShdw blurRad="38100" dist="38100" dir="2700000" algn="tl">
                    <a:srgbClr val="C0C0C0"/>
                  </a:outerShdw>
                </a:effectLst>
              </a:rPr>
              <a:t>種形式）</a:t>
            </a:r>
          </a:p>
          <a:p>
            <a:pPr lvl="1" eaLnBrk="1" hangingPunct="1">
              <a:buFont typeface="Wingdings" pitchFamily="2" charset="2"/>
              <a:buChar char="l"/>
              <a:defRPr/>
            </a:pPr>
            <a:r>
              <a:rPr lang="zh-TW" altLang="en-US" sz="2400" dirty="0" smtClean="0"/>
              <a:t>	若</a:t>
            </a:r>
            <a:r>
              <a:rPr lang="zh-TW" altLang="en-US" sz="2400" dirty="0" smtClean="0">
                <a:solidFill>
                  <a:schemeClr val="tx1"/>
                </a:solidFill>
              </a:rPr>
              <a:t>樣本大小</a:t>
            </a:r>
            <a:r>
              <a:rPr lang="en-US" altLang="zh-TW" sz="2400" dirty="0" smtClean="0">
                <a:solidFill>
                  <a:schemeClr val="tx1"/>
                </a:solidFill>
              </a:rPr>
              <a:t>n</a:t>
            </a:r>
            <a:r>
              <a:rPr lang="zh-TW" altLang="en-US" sz="2400" dirty="0" smtClean="0">
                <a:solidFill>
                  <a:schemeClr val="tx1"/>
                </a:solidFill>
              </a:rPr>
              <a:t>足夠大</a:t>
            </a:r>
            <a:r>
              <a:rPr lang="en-US" altLang="zh-TW" sz="2400" dirty="0" smtClean="0">
                <a:solidFill>
                  <a:schemeClr val="tx1"/>
                </a:solidFill>
              </a:rPr>
              <a:t>(n≥30)</a:t>
            </a:r>
            <a:r>
              <a:rPr lang="zh-TW" altLang="en-US" sz="2400" dirty="0" smtClean="0">
                <a:solidFill>
                  <a:schemeClr val="tx1"/>
                </a:solidFill>
              </a:rPr>
              <a:t>，則</a:t>
            </a:r>
          </a:p>
          <a:p>
            <a:pPr eaLnBrk="1" hangingPunct="1">
              <a:defRPr/>
            </a:pPr>
            <a:endParaRPr lang="zh-TW" altLang="en-US" sz="2400" dirty="0" smtClean="0"/>
          </a:p>
          <a:p>
            <a:pPr eaLnBrk="1" hangingPunct="1">
              <a:defRPr/>
            </a:pPr>
            <a:endParaRPr lang="zh-TW" altLang="en-US" sz="2400" dirty="0" smtClean="0"/>
          </a:p>
          <a:p>
            <a:pPr eaLnBrk="1" hangingPunct="1">
              <a:buFontTx/>
              <a:buNone/>
              <a:defRPr/>
            </a:pPr>
            <a:r>
              <a:rPr lang="zh-TW" altLang="en-US" sz="2400" dirty="0" smtClean="0"/>
              <a:t>	</a:t>
            </a:r>
            <a:r>
              <a:rPr lang="en-US" altLang="zh-TW" sz="2400" dirty="0" smtClean="0"/>
              <a:t>  </a:t>
            </a:r>
            <a:r>
              <a:rPr lang="zh-TW" altLang="en-US" sz="2400" dirty="0" smtClean="0"/>
              <a:t>或者說</a:t>
            </a:r>
          </a:p>
        </p:txBody>
      </p:sp>
      <p:sp>
        <p:nvSpPr>
          <p:cNvPr id="23554" name="日期版面配置區 4"/>
          <p:cNvSpPr>
            <a:spLocks noGrp="1"/>
          </p:cNvSpPr>
          <p:nvPr>
            <p:ph type="dt" sz="half" idx="11"/>
          </p:nvPr>
        </p:nvSpPr>
        <p:spPr>
          <a:noFill/>
        </p:spPr>
        <p:txBody>
          <a:bodyPr/>
          <a:lstStyle/>
          <a:p>
            <a:r>
              <a:rPr lang="zh-TW" altLang="en-US" smtClean="0"/>
              <a:t>統計學導論   </a:t>
            </a:r>
            <a:r>
              <a:rPr lang="en-US" altLang="zh-TW" smtClean="0"/>
              <a:t>Chapter 7   </a:t>
            </a:r>
            <a:r>
              <a:rPr lang="zh-TW" altLang="en-US" smtClean="0"/>
              <a:t>抽樣與抽樣分配</a:t>
            </a:r>
            <a:endParaRPr lang="zh-TW" altLang="en-US"/>
          </a:p>
        </p:txBody>
      </p:sp>
      <p:graphicFrame>
        <p:nvGraphicFramePr>
          <p:cNvPr id="44034" name="Object 4"/>
          <p:cNvGraphicFramePr>
            <a:graphicFrameLocks noChangeAspect="1"/>
          </p:cNvGraphicFramePr>
          <p:nvPr/>
        </p:nvGraphicFramePr>
        <p:xfrm>
          <a:off x="933954" y="2229856"/>
          <a:ext cx="414338" cy="446087"/>
        </p:xfrm>
        <a:graphic>
          <a:graphicData uri="http://schemas.openxmlformats.org/presentationml/2006/ole">
            <mc:AlternateContent xmlns:mc="http://schemas.openxmlformats.org/markup-compatibility/2006">
              <mc:Choice xmlns:v="urn:schemas-microsoft-com:vml" Requires="v">
                <p:oleObj spid="_x0000_s44038" name="Equation" r:id="rId3" imgW="164880" imgH="177480" progId="Equation.DSMT4">
                  <p:embed/>
                </p:oleObj>
              </mc:Choice>
              <mc:Fallback>
                <p:oleObj name="Equation" r:id="rId3" imgW="164880" imgH="17748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954" y="2229856"/>
                        <a:ext cx="414338" cy="446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35" name="Object 3"/>
          <p:cNvGraphicFramePr>
            <a:graphicFrameLocks noChangeAspect="1"/>
          </p:cNvGraphicFramePr>
          <p:nvPr/>
        </p:nvGraphicFramePr>
        <p:xfrm>
          <a:off x="2135381" y="4100660"/>
          <a:ext cx="3657600" cy="1011499"/>
        </p:xfrm>
        <a:graphic>
          <a:graphicData uri="http://schemas.openxmlformats.org/presentationml/2006/ole">
            <mc:AlternateContent xmlns:mc="http://schemas.openxmlformats.org/markup-compatibility/2006">
              <mc:Choice xmlns:v="urn:schemas-microsoft-com:vml" Requires="v">
                <p:oleObj spid="_x0000_s44039" name="Equation" r:id="rId5" imgW="1523880" imgH="634680" progId="Equation.DSMT4">
                  <p:embed/>
                </p:oleObj>
              </mc:Choice>
              <mc:Fallback>
                <p:oleObj name="Equation" r:id="rId5" imgW="1523880" imgH="6346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5381" y="4100660"/>
                        <a:ext cx="3657600" cy="10114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37" name="Object 5"/>
          <p:cNvGraphicFramePr>
            <a:graphicFrameLocks noChangeAspect="1"/>
          </p:cNvGraphicFramePr>
          <p:nvPr/>
        </p:nvGraphicFramePr>
        <p:xfrm>
          <a:off x="2207167" y="5140019"/>
          <a:ext cx="2925763" cy="738188"/>
        </p:xfrm>
        <a:graphic>
          <a:graphicData uri="http://schemas.openxmlformats.org/presentationml/2006/ole">
            <mc:AlternateContent xmlns:mc="http://schemas.openxmlformats.org/markup-compatibility/2006">
              <mc:Choice xmlns:v="urn:schemas-microsoft-com:vml" Requires="v">
                <p:oleObj spid="_x0000_s44040" name="Equation" r:id="rId7" imgW="1218960" imgH="431640" progId="Equation.DSMT4">
                  <p:embed/>
                </p:oleObj>
              </mc:Choice>
              <mc:Fallback>
                <p:oleObj name="Equation" r:id="rId7" imgW="1218960" imgH="43164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7167" y="5140019"/>
                        <a:ext cx="2925763" cy="738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投影片編號版面配置區 8"/>
          <p:cNvSpPr>
            <a:spLocks noGrp="1"/>
          </p:cNvSpPr>
          <p:nvPr>
            <p:ph type="sldNum" sz="quarter" idx="12"/>
          </p:nvPr>
        </p:nvSpPr>
        <p:spPr/>
        <p:txBody>
          <a:bodyPr/>
          <a:lstStyle/>
          <a:p>
            <a:pPr algn="r">
              <a:defRPr/>
            </a:pPr>
            <a:fld id="{8EF2B6BF-6A10-40F7-8B8D-F516405C22A2}" type="slidenum">
              <a:rPr lang="en-US" altLang="zh-TW" smtClean="0"/>
              <a:pPr algn="r">
                <a:defRPr/>
              </a:pPr>
              <a:t>20</a:t>
            </a:fld>
            <a:r>
              <a:rPr lang="en-US" altLang="zh-TW" dirty="0" smtClean="0"/>
              <a:t>/35</a:t>
            </a:r>
            <a:endParaRPr lang="en-US" altLang="zh-TW"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5" name="Rectangle 3"/>
          <p:cNvSpPr>
            <a:spLocks noGrp="1" noChangeArrowheads="1"/>
          </p:cNvSpPr>
          <p:nvPr>
            <p:ph idx="1"/>
          </p:nvPr>
        </p:nvSpPr>
        <p:spPr>
          <a:xfrm>
            <a:off x="446049" y="407949"/>
            <a:ext cx="8229600" cy="5290324"/>
          </a:xfrm>
          <a:ln w="38100">
            <a:solidFill>
              <a:srgbClr val="006699"/>
            </a:solidFill>
          </a:ln>
        </p:spPr>
        <p:txBody>
          <a:bodyPr/>
          <a:lstStyle/>
          <a:p>
            <a:pPr marL="0" indent="0" eaLnBrk="1" hangingPunct="1">
              <a:lnSpc>
                <a:spcPct val="100000"/>
              </a:lnSpc>
              <a:buFontTx/>
              <a:buNone/>
            </a:pPr>
            <a:r>
              <a:rPr lang="zh-TW" altLang="en-US" sz="2400" dirty="0" smtClean="0">
                <a:solidFill>
                  <a:srgbClr val="006699"/>
                </a:solidFill>
              </a:rPr>
              <a:t>例題 </a:t>
            </a:r>
            <a:r>
              <a:rPr lang="en-US" altLang="zh-TW" sz="2400" dirty="0" smtClean="0">
                <a:solidFill>
                  <a:srgbClr val="006699"/>
                </a:solidFill>
              </a:rPr>
              <a:t>7.4</a:t>
            </a:r>
            <a:r>
              <a:rPr lang="zh-TW" altLang="en-US" sz="2400" dirty="0" smtClean="0">
                <a:solidFill>
                  <a:srgbClr val="006699"/>
                </a:solidFill>
              </a:rPr>
              <a:t>：</a:t>
            </a:r>
            <a:r>
              <a:rPr lang="zh-TW" altLang="en-US" sz="2400" dirty="0" smtClean="0"/>
              <a:t>圖</a:t>
            </a:r>
            <a:r>
              <a:rPr lang="en-US" altLang="zh-TW" sz="2400" dirty="0" smtClean="0"/>
              <a:t>7.2</a:t>
            </a:r>
            <a:r>
              <a:rPr lang="zh-TW" altLang="en-US" sz="2400" dirty="0" smtClean="0"/>
              <a:t>說明了中央極限定理在三種不同母體上的例子。由圖中可看出，每一情況中其母體分配並非常態，但當樣本大小</a:t>
            </a:r>
            <a:r>
              <a:rPr lang="en-US" altLang="zh-TW" sz="2400" i="1" dirty="0" smtClean="0"/>
              <a:t>n</a:t>
            </a:r>
            <a:r>
              <a:rPr lang="zh-TW" altLang="en-US" sz="2400" dirty="0" smtClean="0"/>
              <a:t>增加時，　抽樣分配顯然逐漸接近常態曲線的形狀。</a:t>
            </a:r>
            <a:endParaRPr lang="en-US" altLang="zh-TW" sz="2400" dirty="0" smtClean="0"/>
          </a:p>
          <a:p>
            <a:pPr marL="457200" indent="-457200" eaLnBrk="1" hangingPunct="1">
              <a:lnSpc>
                <a:spcPct val="100000"/>
              </a:lnSpc>
              <a:buFont typeface="Wingdings" pitchFamily="2" charset="2"/>
              <a:buChar char="l"/>
            </a:pPr>
            <a:r>
              <a:rPr lang="zh-TW" altLang="en-US" sz="2400" dirty="0" smtClean="0"/>
              <a:t>當</a:t>
            </a:r>
            <a:r>
              <a:rPr lang="en-US" altLang="zh-TW" sz="2400" i="1" dirty="0" smtClean="0"/>
              <a:t>n</a:t>
            </a:r>
            <a:r>
              <a:rPr lang="en-US" altLang="zh-TW" sz="2400" dirty="0" smtClean="0"/>
              <a:t>=2</a:t>
            </a:r>
            <a:r>
              <a:rPr lang="zh-TW" altLang="en-US" sz="2400" dirty="0" smtClean="0"/>
              <a:t>時， 　的抽樣分配與母體分配有顯著的不同。</a:t>
            </a:r>
            <a:endParaRPr lang="en-US" altLang="zh-TW" sz="2400" dirty="0" smtClean="0"/>
          </a:p>
          <a:p>
            <a:pPr marL="457200" indent="-457200" eaLnBrk="1" hangingPunct="1">
              <a:lnSpc>
                <a:spcPct val="100000"/>
              </a:lnSpc>
              <a:buFont typeface="Wingdings" pitchFamily="2" charset="2"/>
              <a:buChar char="l"/>
            </a:pPr>
            <a:r>
              <a:rPr lang="zh-TW" altLang="en-US" sz="2400" dirty="0" smtClean="0"/>
              <a:t>當</a:t>
            </a:r>
            <a:r>
              <a:rPr lang="en-US" altLang="zh-TW" sz="2400" i="1" dirty="0" smtClean="0"/>
              <a:t>n</a:t>
            </a:r>
            <a:r>
              <a:rPr lang="en-US" altLang="zh-TW" sz="2400" dirty="0" smtClean="0"/>
              <a:t>=5</a:t>
            </a:r>
            <a:r>
              <a:rPr lang="zh-TW" altLang="en-US" sz="2400" dirty="0" smtClean="0"/>
              <a:t>時，則這三種抽樣分配都呈現了鐘形</a:t>
            </a:r>
            <a:r>
              <a:rPr lang="en-US" altLang="zh-TW" sz="2400" dirty="0" smtClean="0"/>
              <a:t>(</a:t>
            </a:r>
            <a:r>
              <a:rPr lang="zh-TW" altLang="en-US" sz="2400" dirty="0" smtClean="0"/>
              <a:t>對稱</a:t>
            </a:r>
            <a:r>
              <a:rPr lang="en-US" altLang="zh-TW" sz="2400" dirty="0" smtClean="0"/>
              <a:t>)</a:t>
            </a:r>
            <a:r>
              <a:rPr lang="zh-TW" altLang="en-US" sz="2400" dirty="0" smtClean="0"/>
              <a:t>的輪廓。</a:t>
            </a:r>
            <a:endParaRPr lang="en-US" altLang="zh-TW" sz="2400" dirty="0" smtClean="0"/>
          </a:p>
          <a:p>
            <a:pPr marL="457200" indent="-457200" eaLnBrk="1" hangingPunct="1">
              <a:lnSpc>
                <a:spcPct val="100000"/>
              </a:lnSpc>
              <a:buFont typeface="Wingdings" pitchFamily="2" charset="2"/>
              <a:buChar char="l"/>
            </a:pPr>
            <a:r>
              <a:rPr lang="zh-TW" altLang="en-US" sz="2400" dirty="0" smtClean="0"/>
              <a:t>當</a:t>
            </a:r>
            <a:r>
              <a:rPr lang="en-US" altLang="zh-TW" sz="2400" i="1" dirty="0" smtClean="0"/>
              <a:t>n</a:t>
            </a:r>
            <a:r>
              <a:rPr lang="en-US" altLang="zh-TW" sz="2400" dirty="0" smtClean="0"/>
              <a:t>=30</a:t>
            </a:r>
            <a:r>
              <a:rPr lang="zh-TW" altLang="en-US" sz="2400" dirty="0" smtClean="0"/>
              <a:t>時，三種抽樣分配全都近似於常態。</a:t>
            </a:r>
            <a:endParaRPr lang="en-US" altLang="zh-TW" sz="2400" dirty="0" smtClean="0"/>
          </a:p>
          <a:p>
            <a:pPr marL="357188" indent="-357188" eaLnBrk="1" hangingPunct="1">
              <a:lnSpc>
                <a:spcPct val="100000"/>
              </a:lnSpc>
              <a:buFont typeface="Wingdings" pitchFamily="2" charset="2"/>
              <a:buChar char="l"/>
            </a:pPr>
            <a:r>
              <a:rPr lang="zh-TW" altLang="en-US" sz="2400" dirty="0" smtClean="0"/>
              <a:t>一般而言，抽樣分配趨近於近似的程度，端賴母體偏離常態之程度而定。</a:t>
            </a:r>
            <a:endParaRPr lang="en-US" altLang="zh-TW" sz="2400" dirty="0" smtClean="0"/>
          </a:p>
          <a:p>
            <a:pPr marL="357188" indent="-357188" eaLnBrk="1" hangingPunct="1">
              <a:lnSpc>
                <a:spcPct val="100000"/>
              </a:lnSpc>
              <a:buFont typeface="Wingdings" pitchFamily="2" charset="2"/>
              <a:buChar char="l"/>
            </a:pPr>
            <a:r>
              <a:rPr lang="zh-TW" altLang="en-US" sz="2400" dirty="0" smtClean="0"/>
              <a:t>如果母體為常態分配，則無論</a:t>
            </a:r>
            <a:r>
              <a:rPr lang="en-US" altLang="zh-TW" sz="2400" i="1" dirty="0" smtClean="0"/>
              <a:t>n</a:t>
            </a:r>
            <a:r>
              <a:rPr lang="zh-TW" altLang="en-US" sz="2400" dirty="0" smtClean="0"/>
              <a:t>多大，　必為常態分配。反之，當母體分配愈偏離常態時，為使得　為近似常態分配，則所需之樣本大小</a:t>
            </a:r>
            <a:r>
              <a:rPr lang="en-US" altLang="zh-TW" sz="2400" i="1" dirty="0" smtClean="0"/>
              <a:t>n</a:t>
            </a:r>
            <a:r>
              <a:rPr lang="zh-TW" altLang="en-US" sz="2400" dirty="0" smtClean="0"/>
              <a:t>愈大。但，一般而言，</a:t>
            </a:r>
            <a:r>
              <a:rPr lang="en-US" altLang="zh-TW" sz="2400" i="1" dirty="0" smtClean="0"/>
              <a:t>n</a:t>
            </a:r>
            <a:r>
              <a:rPr lang="en-US" altLang="zh-TW" sz="2400" dirty="0" smtClean="0">
                <a:cs typeface="Times New Roman" pitchFamily="18" charset="0"/>
              </a:rPr>
              <a:t>≥</a:t>
            </a:r>
            <a:r>
              <a:rPr lang="en-US" altLang="zh-TW" sz="2400" dirty="0" smtClean="0"/>
              <a:t>30</a:t>
            </a:r>
            <a:r>
              <a:rPr lang="zh-TW" altLang="en-US" sz="2400" dirty="0" smtClean="0"/>
              <a:t>已足以確信　為近似常態分配。 </a:t>
            </a:r>
          </a:p>
        </p:txBody>
      </p:sp>
      <p:sp>
        <p:nvSpPr>
          <p:cNvPr id="6152" name="日期版面配置區 4"/>
          <p:cNvSpPr>
            <a:spLocks noGrp="1"/>
          </p:cNvSpPr>
          <p:nvPr>
            <p:ph type="dt" sz="half" idx="11"/>
          </p:nvPr>
        </p:nvSpPr>
        <p:spPr>
          <a:noFill/>
        </p:spPr>
        <p:txBody>
          <a:bodyPr/>
          <a:lstStyle/>
          <a:p>
            <a:r>
              <a:rPr lang="zh-TW" altLang="en-US" smtClean="0"/>
              <a:t>統計學導論   </a:t>
            </a:r>
            <a:r>
              <a:rPr lang="en-US" altLang="zh-TW" smtClean="0"/>
              <a:t>Chapter 7   </a:t>
            </a:r>
            <a:r>
              <a:rPr lang="zh-TW" altLang="en-US" smtClean="0"/>
              <a:t>抽樣與抽樣分配</a:t>
            </a:r>
            <a:endParaRPr lang="zh-TW" altLang="en-US"/>
          </a:p>
        </p:txBody>
      </p:sp>
      <p:graphicFrame>
        <p:nvGraphicFramePr>
          <p:cNvPr id="6146" name="Object 4"/>
          <p:cNvGraphicFramePr>
            <a:graphicFrameLocks noChangeAspect="1"/>
          </p:cNvGraphicFramePr>
          <p:nvPr/>
        </p:nvGraphicFramePr>
        <p:xfrm>
          <a:off x="5974226" y="4069032"/>
          <a:ext cx="414337" cy="446088"/>
        </p:xfrm>
        <a:graphic>
          <a:graphicData uri="http://schemas.openxmlformats.org/presentationml/2006/ole">
            <mc:AlternateContent xmlns:mc="http://schemas.openxmlformats.org/markup-compatibility/2006">
              <mc:Choice xmlns:v="urn:schemas-microsoft-com:vml" Requires="v">
                <p:oleObj spid="_x0000_s6152" name="Equation" r:id="rId3" imgW="164880" imgH="177480" progId="Equation.DSMT4">
                  <p:embed/>
                </p:oleObj>
              </mc:Choice>
              <mc:Fallback>
                <p:oleObj name="Equation" r:id="rId3" imgW="164880" imgH="17748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4226" y="4069032"/>
                        <a:ext cx="414337" cy="446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7" name="Object 5"/>
          <p:cNvGraphicFramePr>
            <a:graphicFrameLocks noChangeAspect="1"/>
          </p:cNvGraphicFramePr>
          <p:nvPr/>
        </p:nvGraphicFramePr>
        <p:xfrm>
          <a:off x="3137597" y="1155622"/>
          <a:ext cx="414338" cy="446088"/>
        </p:xfrm>
        <a:graphic>
          <a:graphicData uri="http://schemas.openxmlformats.org/presentationml/2006/ole">
            <mc:AlternateContent xmlns:mc="http://schemas.openxmlformats.org/markup-compatibility/2006">
              <mc:Choice xmlns:v="urn:schemas-microsoft-com:vml" Requires="v">
                <p:oleObj spid="_x0000_s6153" name="Equation" r:id="rId5" imgW="164880" imgH="177480" progId="Equation.DSMT4">
                  <p:embed/>
                </p:oleObj>
              </mc:Choice>
              <mc:Fallback>
                <p:oleObj name="Equation" r:id="rId5" imgW="164880" imgH="17748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7597" y="1155622"/>
                        <a:ext cx="414338" cy="446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8" name="Object 6"/>
          <p:cNvGraphicFramePr>
            <a:graphicFrameLocks noChangeAspect="1"/>
          </p:cNvGraphicFramePr>
          <p:nvPr/>
        </p:nvGraphicFramePr>
        <p:xfrm>
          <a:off x="2342260" y="1938880"/>
          <a:ext cx="414337" cy="446087"/>
        </p:xfrm>
        <a:graphic>
          <a:graphicData uri="http://schemas.openxmlformats.org/presentationml/2006/ole">
            <mc:AlternateContent xmlns:mc="http://schemas.openxmlformats.org/markup-compatibility/2006">
              <mc:Choice xmlns:v="urn:schemas-microsoft-com:vml" Requires="v">
                <p:oleObj spid="_x0000_s6154" name="Equation" r:id="rId6" imgW="164880" imgH="177480" progId="Equation.DSMT4">
                  <p:embed/>
                </p:oleObj>
              </mc:Choice>
              <mc:Fallback>
                <p:oleObj name="Equation" r:id="rId6" imgW="164880" imgH="177480"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2260" y="1938880"/>
                        <a:ext cx="414337" cy="446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1" name="Object 13"/>
          <p:cNvGraphicFramePr>
            <a:graphicFrameLocks noChangeAspect="1"/>
          </p:cNvGraphicFramePr>
          <p:nvPr/>
        </p:nvGraphicFramePr>
        <p:xfrm>
          <a:off x="6398787" y="4448060"/>
          <a:ext cx="414338" cy="446087"/>
        </p:xfrm>
        <a:graphic>
          <a:graphicData uri="http://schemas.openxmlformats.org/presentationml/2006/ole">
            <mc:AlternateContent xmlns:mc="http://schemas.openxmlformats.org/markup-compatibility/2006">
              <mc:Choice xmlns:v="urn:schemas-microsoft-com:vml" Requires="v">
                <p:oleObj spid="_x0000_s6155" name="Equation" r:id="rId7" imgW="164880" imgH="177480" progId="Equation.DSMT4">
                  <p:embed/>
                </p:oleObj>
              </mc:Choice>
              <mc:Fallback>
                <p:oleObj name="Equation" r:id="rId7" imgW="164880" imgH="177480" progId="Equation.DSMT4">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8787" y="4448060"/>
                        <a:ext cx="414338" cy="446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投影片編號版面配置區 8"/>
          <p:cNvSpPr>
            <a:spLocks noGrp="1"/>
          </p:cNvSpPr>
          <p:nvPr>
            <p:ph type="sldNum" sz="quarter" idx="12"/>
          </p:nvPr>
        </p:nvSpPr>
        <p:spPr/>
        <p:txBody>
          <a:bodyPr/>
          <a:lstStyle/>
          <a:p>
            <a:pPr algn="r">
              <a:defRPr/>
            </a:pPr>
            <a:fld id="{8EF2B6BF-6A10-40F7-8B8D-F516405C22A2}" type="slidenum">
              <a:rPr lang="en-US" altLang="zh-TW" smtClean="0"/>
              <a:pPr algn="r">
                <a:defRPr/>
              </a:pPr>
              <a:t>21</a:t>
            </a:fld>
            <a:r>
              <a:rPr lang="en-US" altLang="zh-TW" dirty="0" smtClean="0"/>
              <a:t>/35</a:t>
            </a:r>
            <a:endParaRPr lang="en-US" altLang="zh-TW"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日期版面配置區 4"/>
          <p:cNvSpPr>
            <a:spLocks noGrp="1"/>
          </p:cNvSpPr>
          <p:nvPr>
            <p:ph type="dt" sz="half" idx="11"/>
          </p:nvPr>
        </p:nvSpPr>
        <p:spPr>
          <a:noFill/>
        </p:spPr>
        <p:txBody>
          <a:bodyPr/>
          <a:lstStyle/>
          <a:p>
            <a:r>
              <a:rPr lang="zh-TW" altLang="en-US" smtClean="0"/>
              <a:t>統計學導論   </a:t>
            </a:r>
            <a:r>
              <a:rPr lang="en-US" altLang="zh-TW" smtClean="0"/>
              <a:t>Chapter 7   </a:t>
            </a:r>
            <a:r>
              <a:rPr lang="zh-TW" altLang="en-US" smtClean="0"/>
              <a:t>抽樣與抽樣分配</a:t>
            </a:r>
            <a:endParaRPr lang="zh-TW" altLang="en-US"/>
          </a:p>
        </p:txBody>
      </p:sp>
      <p:pic>
        <p:nvPicPr>
          <p:cNvPr id="7173" name="Picture 4"/>
          <p:cNvPicPr>
            <a:picLocks noChangeAspect="1" noChangeArrowheads="1"/>
          </p:cNvPicPr>
          <p:nvPr/>
        </p:nvPicPr>
        <p:blipFill>
          <a:blip r:embed="rId3" cstate="print"/>
          <a:srcRect/>
          <a:stretch>
            <a:fillRect/>
          </a:stretch>
        </p:blipFill>
        <p:spPr bwMode="auto">
          <a:xfrm>
            <a:off x="414338" y="1200150"/>
            <a:ext cx="8358187" cy="4778337"/>
          </a:xfrm>
          <a:prstGeom prst="rect">
            <a:avLst/>
          </a:prstGeom>
          <a:noFill/>
          <a:ln w="9525">
            <a:noFill/>
            <a:miter lim="800000"/>
            <a:headEnd/>
            <a:tailEnd/>
          </a:ln>
        </p:spPr>
      </p:pic>
      <p:grpSp>
        <p:nvGrpSpPr>
          <p:cNvPr id="7174" name="Group 7"/>
          <p:cNvGrpSpPr>
            <a:grpSpLocks/>
          </p:cNvGrpSpPr>
          <p:nvPr/>
        </p:nvGrpSpPr>
        <p:grpSpPr bwMode="auto">
          <a:xfrm>
            <a:off x="2605088" y="6000750"/>
            <a:ext cx="4286250" cy="366713"/>
            <a:chOff x="1252" y="3789"/>
            <a:chExt cx="2700" cy="231"/>
          </a:xfrm>
        </p:grpSpPr>
        <p:sp>
          <p:nvSpPr>
            <p:cNvPr id="7175" name="Text Box 5"/>
            <p:cNvSpPr txBox="1">
              <a:spLocks noChangeArrowheads="1"/>
            </p:cNvSpPr>
            <p:nvPr/>
          </p:nvSpPr>
          <p:spPr bwMode="auto">
            <a:xfrm>
              <a:off x="1252" y="3789"/>
              <a:ext cx="2700" cy="231"/>
            </a:xfrm>
            <a:prstGeom prst="rect">
              <a:avLst/>
            </a:prstGeom>
            <a:noFill/>
            <a:ln w="9525">
              <a:noFill/>
              <a:miter lim="800000"/>
              <a:headEnd/>
              <a:tailEnd/>
            </a:ln>
          </p:spPr>
          <p:txBody>
            <a:bodyPr wrap="none">
              <a:spAutoFit/>
            </a:bodyPr>
            <a:lstStyle/>
            <a:p>
              <a:r>
                <a:rPr lang="zh-TW" altLang="en-US" dirty="0"/>
                <a:t>圖 </a:t>
              </a:r>
              <a:r>
                <a:rPr lang="en-US" altLang="zh-TW" dirty="0"/>
                <a:t>7.2</a:t>
              </a:r>
              <a:r>
                <a:rPr lang="zh-TW" altLang="en-US" dirty="0"/>
                <a:t>　　的抽樣分配</a:t>
              </a:r>
              <a:r>
                <a:rPr lang="en-US" altLang="zh-TW" dirty="0">
                  <a:cs typeface="Arial" charset="0"/>
                </a:rPr>
                <a:t>——</a:t>
              </a:r>
              <a:r>
                <a:rPr lang="zh-TW" altLang="en-US" dirty="0"/>
                <a:t>中央極限定理 </a:t>
              </a:r>
            </a:p>
          </p:txBody>
        </p:sp>
        <p:graphicFrame>
          <p:nvGraphicFramePr>
            <p:cNvPr id="7170" name="Object 6"/>
            <p:cNvGraphicFramePr>
              <a:graphicFrameLocks noChangeAspect="1"/>
            </p:cNvGraphicFramePr>
            <p:nvPr/>
          </p:nvGraphicFramePr>
          <p:xfrm>
            <a:off x="1822" y="3796"/>
            <a:ext cx="188" cy="202"/>
          </p:xfrm>
          <a:graphic>
            <a:graphicData uri="http://schemas.openxmlformats.org/presentationml/2006/ole">
              <mc:AlternateContent xmlns:mc="http://schemas.openxmlformats.org/markup-compatibility/2006">
                <mc:Choice xmlns:v="urn:schemas-microsoft-com:vml" Requires="v">
                  <p:oleObj spid="_x0000_s7171" name="Equation" r:id="rId4" imgW="164880" imgH="177480" progId="Equation.DSMT4">
                    <p:embed/>
                  </p:oleObj>
                </mc:Choice>
                <mc:Fallback>
                  <p:oleObj name="Equation" r:id="rId4" imgW="164880" imgH="177480"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2" y="3796"/>
                          <a:ext cx="188" cy="2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9" name="投影片編號版面配置區 8"/>
          <p:cNvSpPr>
            <a:spLocks noGrp="1"/>
          </p:cNvSpPr>
          <p:nvPr>
            <p:ph type="sldNum" sz="quarter" idx="12"/>
          </p:nvPr>
        </p:nvSpPr>
        <p:spPr/>
        <p:txBody>
          <a:bodyPr/>
          <a:lstStyle/>
          <a:p>
            <a:pPr algn="r">
              <a:defRPr/>
            </a:pPr>
            <a:fld id="{8EF2B6BF-6A10-40F7-8B8D-F516405C22A2}" type="slidenum">
              <a:rPr lang="en-US" altLang="zh-TW" smtClean="0"/>
              <a:pPr algn="r">
                <a:defRPr/>
              </a:pPr>
              <a:t>22</a:t>
            </a:fld>
            <a:r>
              <a:rPr lang="en-US" altLang="zh-TW" dirty="0" smtClean="0"/>
              <a:t>/35</a:t>
            </a:r>
            <a:endParaRPr lang="en-US" altLang="zh-TW" dirty="0"/>
          </a:p>
        </p:txBody>
      </p:sp>
      <p:sp>
        <p:nvSpPr>
          <p:cNvPr id="10" name="Rectangle 2"/>
          <p:cNvSpPr>
            <a:spLocks noGrp="1" noChangeArrowheads="1"/>
          </p:cNvSpPr>
          <p:nvPr>
            <p:ph type="title"/>
          </p:nvPr>
        </p:nvSpPr>
        <p:spPr>
          <a:xfrm>
            <a:off x="457200" y="146622"/>
            <a:ext cx="8229600" cy="859218"/>
          </a:xfrm>
        </p:spPr>
        <p:txBody>
          <a:bodyPr/>
          <a:lstStyle/>
          <a:p>
            <a:pPr eaLnBrk="1" hangingPunct="1"/>
            <a:r>
              <a:rPr lang="zh-TW" altLang="en-US" dirty="0" smtClean="0"/>
              <a:t>中央極限定理 </a:t>
            </a:r>
            <a:endParaRPr lang="en-US" altLang="zh-TW" sz="20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3"/>
          <p:cNvSpPr>
            <a:spLocks noGrp="1" noChangeArrowheads="1"/>
          </p:cNvSpPr>
          <p:nvPr>
            <p:ph idx="1"/>
          </p:nvPr>
        </p:nvSpPr>
        <p:spPr>
          <a:xfrm>
            <a:off x="371475" y="356618"/>
            <a:ext cx="8315325" cy="1972246"/>
          </a:xfrm>
          <a:ln w="38100">
            <a:solidFill>
              <a:srgbClr val="006699"/>
            </a:solidFill>
          </a:ln>
        </p:spPr>
        <p:txBody>
          <a:bodyPr/>
          <a:lstStyle/>
          <a:p>
            <a:pPr marL="0" indent="0" eaLnBrk="1" hangingPunct="1">
              <a:lnSpc>
                <a:spcPct val="100000"/>
              </a:lnSpc>
              <a:spcBef>
                <a:spcPts val="0"/>
              </a:spcBef>
              <a:buFontTx/>
              <a:buNone/>
            </a:pPr>
            <a:r>
              <a:rPr lang="zh-TW" altLang="en-US" sz="2000" dirty="0" smtClean="0">
                <a:solidFill>
                  <a:srgbClr val="006699"/>
                </a:solidFill>
              </a:rPr>
              <a:t>例題 </a:t>
            </a:r>
            <a:r>
              <a:rPr lang="en-US" altLang="zh-TW" sz="2000" dirty="0" smtClean="0">
                <a:solidFill>
                  <a:srgbClr val="006699"/>
                </a:solidFill>
              </a:rPr>
              <a:t>7.5</a:t>
            </a:r>
            <a:r>
              <a:rPr lang="zh-TW" altLang="en-US" sz="2000" dirty="0" smtClean="0">
                <a:solidFill>
                  <a:srgbClr val="006699"/>
                </a:solidFill>
              </a:rPr>
              <a:t>：</a:t>
            </a:r>
            <a:r>
              <a:rPr lang="zh-TW" altLang="en-US" sz="2000" dirty="0" smtClean="0"/>
              <a:t>設某班級學生之統計學成績呈常態分態，其平均數為</a:t>
            </a:r>
            <a:r>
              <a:rPr lang="en-US" altLang="zh-TW" sz="2000" dirty="0" smtClean="0"/>
              <a:t>72</a:t>
            </a:r>
            <a:r>
              <a:rPr lang="zh-TW" altLang="en-US" sz="2000" dirty="0" smtClean="0"/>
              <a:t>，標準差為</a:t>
            </a:r>
            <a:r>
              <a:rPr lang="en-US" altLang="zh-TW" sz="2000" dirty="0" smtClean="0"/>
              <a:t>9</a:t>
            </a:r>
            <a:r>
              <a:rPr lang="zh-TW" altLang="en-US" sz="2000" dirty="0" smtClean="0"/>
              <a:t>。試求下列各題之機率：</a:t>
            </a:r>
          </a:p>
          <a:p>
            <a:pPr marL="841375" lvl="1" indent="-384175" eaLnBrk="1" hangingPunct="1">
              <a:lnSpc>
                <a:spcPct val="100000"/>
              </a:lnSpc>
              <a:spcBef>
                <a:spcPts val="0"/>
              </a:spcBef>
              <a:buFontTx/>
              <a:buNone/>
            </a:pPr>
            <a:r>
              <a:rPr lang="en-US" altLang="zh-TW" sz="2000" dirty="0" smtClean="0"/>
              <a:t>(a)</a:t>
            </a:r>
            <a:r>
              <a:rPr lang="zh-TW" altLang="en-US" sz="2000" dirty="0" smtClean="0"/>
              <a:t>自該班隨機抽出</a:t>
            </a:r>
            <a:r>
              <a:rPr lang="en-US" altLang="zh-TW" sz="2000" dirty="0" smtClean="0"/>
              <a:t>1</a:t>
            </a:r>
            <a:r>
              <a:rPr lang="zh-TW" altLang="en-US" sz="2000" dirty="0" smtClean="0"/>
              <a:t>位學生，其分數超過</a:t>
            </a:r>
            <a:r>
              <a:rPr lang="en-US" altLang="zh-TW" sz="2000" dirty="0" smtClean="0"/>
              <a:t>80</a:t>
            </a:r>
            <a:r>
              <a:rPr lang="zh-TW" altLang="en-US" sz="2000" dirty="0" smtClean="0"/>
              <a:t>之機率。</a:t>
            </a:r>
          </a:p>
          <a:p>
            <a:pPr marL="841375" lvl="1" indent="-384175" eaLnBrk="1" hangingPunct="1">
              <a:lnSpc>
                <a:spcPct val="100000"/>
              </a:lnSpc>
              <a:spcBef>
                <a:spcPts val="0"/>
              </a:spcBef>
              <a:buFontTx/>
              <a:buNone/>
            </a:pPr>
            <a:r>
              <a:rPr lang="en-US" altLang="zh-TW" sz="2000" dirty="0" smtClean="0"/>
              <a:t>(b)</a:t>
            </a:r>
            <a:r>
              <a:rPr lang="zh-TW" altLang="en-US" sz="2000" dirty="0" smtClean="0"/>
              <a:t>自該班隨機抽出</a:t>
            </a:r>
            <a:r>
              <a:rPr lang="en-US" altLang="zh-TW" sz="2000" dirty="0" smtClean="0"/>
              <a:t>10</a:t>
            </a:r>
            <a:r>
              <a:rPr lang="zh-TW" altLang="en-US" sz="2000" dirty="0" smtClean="0"/>
              <a:t>位學生，此</a:t>
            </a:r>
            <a:r>
              <a:rPr lang="en-US" altLang="zh-TW" sz="2000" dirty="0" smtClean="0"/>
              <a:t>10</a:t>
            </a:r>
            <a:r>
              <a:rPr lang="zh-TW" altLang="en-US" sz="2000" dirty="0" smtClean="0"/>
              <a:t>位學生之平均成績超過</a:t>
            </a:r>
            <a:r>
              <a:rPr lang="en-US" altLang="zh-TW" sz="2000" dirty="0" smtClean="0"/>
              <a:t>80</a:t>
            </a:r>
            <a:r>
              <a:rPr lang="zh-TW" altLang="en-US" sz="2000" dirty="0" smtClean="0"/>
              <a:t>的機率。</a:t>
            </a:r>
          </a:p>
          <a:p>
            <a:pPr marL="841375" lvl="1" indent="-384175" eaLnBrk="1" hangingPunct="1">
              <a:lnSpc>
                <a:spcPct val="100000"/>
              </a:lnSpc>
              <a:spcBef>
                <a:spcPts val="0"/>
              </a:spcBef>
              <a:buFontTx/>
              <a:buNone/>
            </a:pPr>
            <a:r>
              <a:rPr lang="en-US" altLang="zh-TW" sz="2000" dirty="0" smtClean="0"/>
              <a:t>(c)</a:t>
            </a:r>
            <a:r>
              <a:rPr lang="zh-TW" altLang="en-US" sz="2000" dirty="0" smtClean="0"/>
              <a:t>同</a:t>
            </a:r>
            <a:r>
              <a:rPr lang="en-US" altLang="zh-TW" sz="2000" dirty="0" smtClean="0"/>
              <a:t>(b)</a:t>
            </a:r>
            <a:r>
              <a:rPr lang="zh-TW" altLang="en-US" sz="2000" dirty="0" smtClean="0"/>
              <a:t>，此</a:t>
            </a:r>
            <a:r>
              <a:rPr lang="en-US" altLang="zh-TW" sz="2000" dirty="0" smtClean="0"/>
              <a:t>10</a:t>
            </a:r>
            <a:r>
              <a:rPr lang="zh-TW" altLang="en-US" sz="2000" dirty="0" smtClean="0"/>
              <a:t>位學生之總分超過</a:t>
            </a:r>
            <a:r>
              <a:rPr lang="en-US" altLang="zh-TW" sz="2000" dirty="0" smtClean="0"/>
              <a:t>800</a:t>
            </a:r>
            <a:r>
              <a:rPr lang="zh-TW" altLang="en-US" sz="2000" dirty="0" smtClean="0"/>
              <a:t>的機率。</a:t>
            </a:r>
          </a:p>
          <a:p>
            <a:pPr marL="841375" lvl="1" indent="-384175" eaLnBrk="1" hangingPunct="1">
              <a:lnSpc>
                <a:spcPct val="100000"/>
              </a:lnSpc>
              <a:spcBef>
                <a:spcPts val="0"/>
              </a:spcBef>
              <a:buFontTx/>
              <a:buNone/>
            </a:pPr>
            <a:r>
              <a:rPr lang="en-US" altLang="zh-TW" sz="2000" dirty="0" smtClean="0"/>
              <a:t>(d)</a:t>
            </a:r>
            <a:r>
              <a:rPr lang="zh-TW" altLang="en-US" sz="2000" dirty="0" smtClean="0"/>
              <a:t>如果母體並非常態，則上面</a:t>
            </a:r>
            <a:r>
              <a:rPr lang="en-US" altLang="zh-TW" sz="2000" dirty="0" smtClean="0"/>
              <a:t>(b)</a:t>
            </a:r>
            <a:r>
              <a:rPr lang="zh-TW" altLang="en-US" sz="2000" dirty="0" smtClean="0"/>
              <a:t>與</a:t>
            </a:r>
            <a:r>
              <a:rPr lang="en-US" altLang="zh-TW" sz="2000" dirty="0" smtClean="0"/>
              <a:t>(c)</a:t>
            </a:r>
            <a:r>
              <a:rPr lang="zh-TW" altLang="en-US" sz="2000" dirty="0" smtClean="0"/>
              <a:t>之結果有何不同？ </a:t>
            </a:r>
          </a:p>
        </p:txBody>
      </p:sp>
      <p:sp>
        <p:nvSpPr>
          <p:cNvPr id="24578" name="日期版面配置區 4"/>
          <p:cNvSpPr>
            <a:spLocks noGrp="1"/>
          </p:cNvSpPr>
          <p:nvPr>
            <p:ph type="dt" sz="half" idx="11"/>
          </p:nvPr>
        </p:nvSpPr>
        <p:spPr>
          <a:noFill/>
        </p:spPr>
        <p:txBody>
          <a:bodyPr/>
          <a:lstStyle/>
          <a:p>
            <a:r>
              <a:rPr lang="zh-TW" altLang="en-US" dirty="0" smtClean="0"/>
              <a:t>統計學導論   </a:t>
            </a:r>
            <a:r>
              <a:rPr lang="en-US" altLang="zh-TW" dirty="0" smtClean="0"/>
              <a:t>Chapter 7   </a:t>
            </a:r>
            <a:r>
              <a:rPr lang="zh-TW" altLang="en-US" dirty="0" smtClean="0"/>
              <a:t>抽樣與抽樣分配</a:t>
            </a:r>
            <a:endParaRPr lang="zh-TW" altLang="en-US" dirty="0"/>
          </a:p>
        </p:txBody>
      </p:sp>
      <p:sp>
        <p:nvSpPr>
          <p:cNvPr id="5" name="投影片編號版面配置區 4"/>
          <p:cNvSpPr>
            <a:spLocks noGrp="1"/>
          </p:cNvSpPr>
          <p:nvPr>
            <p:ph type="sldNum" sz="quarter" idx="12"/>
          </p:nvPr>
        </p:nvSpPr>
        <p:spPr/>
        <p:txBody>
          <a:bodyPr/>
          <a:lstStyle/>
          <a:p>
            <a:pPr algn="r">
              <a:defRPr/>
            </a:pPr>
            <a:fld id="{8EF2B6BF-6A10-40F7-8B8D-F516405C22A2}" type="slidenum">
              <a:rPr lang="en-US" altLang="zh-TW" smtClean="0"/>
              <a:pPr algn="r">
                <a:defRPr/>
              </a:pPr>
              <a:t>23</a:t>
            </a:fld>
            <a:r>
              <a:rPr lang="en-US" altLang="zh-TW" dirty="0" smtClean="0"/>
              <a:t>/35</a:t>
            </a:r>
            <a:endParaRPr lang="en-US" altLang="zh-TW" dirty="0"/>
          </a:p>
        </p:txBody>
      </p:sp>
      <p:sp>
        <p:nvSpPr>
          <p:cNvPr id="7" name="Rectangle 3"/>
          <p:cNvSpPr txBox="1">
            <a:spLocks noRot="1" noChangeArrowheads="1"/>
          </p:cNvSpPr>
          <p:nvPr/>
        </p:nvSpPr>
        <p:spPr bwMode="auto">
          <a:xfrm>
            <a:off x="447093" y="2381831"/>
            <a:ext cx="8168269" cy="3776081"/>
          </a:xfrm>
          <a:prstGeom prst="rect">
            <a:avLst/>
          </a:prstGeom>
          <a:noFill/>
          <a:ln w="9525" cap="flat" cmpd="sng" algn="ctr">
            <a:noFill/>
            <a:prstDash val="solid"/>
            <a:miter lim="800000"/>
            <a:headEnd/>
            <a:tailEnd/>
          </a:ln>
        </p:spPr>
        <p:style>
          <a:lnRef idx="2">
            <a:schemeClr val="accent3"/>
          </a:lnRef>
          <a:fillRef idx="1">
            <a:schemeClr val="lt1"/>
          </a:fillRef>
          <a:effectRef idx="0">
            <a:schemeClr val="accent3"/>
          </a:effectRef>
          <a:fontRef idx="minor">
            <a:schemeClr val="dk1"/>
          </a:fontRef>
        </p:style>
        <p:txBody>
          <a:bodyPr vert="horz" wrap="square" lIns="90488" tIns="44450" rIns="90488" bIns="44450" numCol="1" anchor="t" anchorCtr="0" compatLnSpc="1">
            <a:prstTxWarp prst="textNoShape">
              <a:avLst/>
            </a:prstTxWarp>
          </a:bodyPr>
          <a:lstStyle/>
          <a:p>
            <a:pPr marL="534988" indent="-534988" algn="just" eaLnBrk="0" hangingPunct="0">
              <a:lnSpc>
                <a:spcPct val="80000"/>
              </a:lnSpc>
              <a:spcBef>
                <a:spcPct val="20000"/>
              </a:spcBef>
            </a:pPr>
            <a:r>
              <a:rPr lang="zh-TW" altLang="en-US" sz="2000" b="1" kern="0" dirty="0" smtClean="0">
                <a:ea typeface="標楷體" pitchFamily="65" charset="-120"/>
              </a:rPr>
              <a:t>解：</a:t>
            </a:r>
            <a:r>
              <a:rPr lang="en-US" altLang="zh-TW" sz="2000" b="1" kern="0" dirty="0" smtClean="0">
                <a:ea typeface="標楷體" pitchFamily="65" charset="-120"/>
              </a:rPr>
              <a:t>(a) </a:t>
            </a:r>
            <a:r>
              <a:rPr lang="zh-TW" altLang="en-US" sz="2000" b="1" kern="0" dirty="0" smtClean="0">
                <a:ea typeface="標楷體" pitchFamily="65" charset="-120"/>
              </a:rPr>
              <a:t>母體為常態分配，且母體</a:t>
            </a:r>
            <a:r>
              <a:rPr lang="zh-TW" altLang="en-US" sz="2000" b="1" dirty="0" smtClean="0"/>
              <a:t>標準差</a:t>
            </a:r>
            <a:r>
              <a:rPr lang="el-GR" altLang="zh-TW" sz="2000" b="1" dirty="0" smtClean="0">
                <a:cs typeface="Times New Roman" pitchFamily="18" charset="0"/>
              </a:rPr>
              <a:t>σ</a:t>
            </a:r>
            <a:r>
              <a:rPr lang="zh-TW" altLang="en-US" sz="2000" b="1" dirty="0" smtClean="0">
                <a:cs typeface="Times New Roman" pitchFamily="18" charset="0"/>
              </a:rPr>
              <a:t>已知，</a:t>
            </a:r>
            <a:r>
              <a:rPr lang="en-US" altLang="zh-TW" sz="2000" b="1" dirty="0" smtClean="0">
                <a:cs typeface="Times New Roman" pitchFamily="18" charset="0"/>
              </a:rPr>
              <a:t>X~N(72,81)</a:t>
            </a:r>
            <a:r>
              <a:rPr lang="zh-TW" altLang="en-US" sz="2000" b="1" dirty="0" smtClean="0">
                <a:cs typeface="Times New Roman" pitchFamily="18" charset="0"/>
              </a:rPr>
              <a:t>。</a:t>
            </a:r>
            <a:r>
              <a:rPr lang="zh-TW" altLang="en-US" sz="2000" b="1" dirty="0" smtClean="0"/>
              <a:t>自該班隨機抽出</a:t>
            </a:r>
            <a:r>
              <a:rPr lang="en-US" altLang="zh-TW" sz="2000" b="1" dirty="0" smtClean="0"/>
              <a:t>1</a:t>
            </a:r>
            <a:r>
              <a:rPr lang="zh-TW" altLang="en-US" sz="2000" b="1" dirty="0" smtClean="0"/>
              <a:t>位學生，其分數超過</a:t>
            </a:r>
            <a:r>
              <a:rPr lang="en-US" altLang="zh-TW" sz="2000" b="1" dirty="0" smtClean="0"/>
              <a:t>80</a:t>
            </a:r>
            <a:r>
              <a:rPr lang="zh-TW" altLang="en-US" sz="2000" b="1" dirty="0" smtClean="0"/>
              <a:t>之機率為：</a:t>
            </a:r>
            <a:endParaRPr lang="en-US" altLang="zh-TW" sz="2000" b="1" dirty="0" smtClean="0">
              <a:cs typeface="Times New Roman" pitchFamily="18" charset="0"/>
            </a:endParaRPr>
          </a:p>
          <a:p>
            <a:pPr marL="534988" indent="-534988" algn="just" eaLnBrk="0" hangingPunct="0">
              <a:lnSpc>
                <a:spcPct val="80000"/>
              </a:lnSpc>
              <a:spcBef>
                <a:spcPct val="20000"/>
              </a:spcBef>
            </a:pPr>
            <a:endParaRPr kumimoji="0" lang="en-US" altLang="zh-TW" sz="2000" b="1" dirty="0" smtClean="0">
              <a:ea typeface="標楷體" pitchFamily="65" charset="-120"/>
              <a:cs typeface="Times New Roman" pitchFamily="18" charset="0"/>
            </a:endParaRPr>
          </a:p>
          <a:p>
            <a:pPr marL="534988" indent="-534988" algn="just" eaLnBrk="0" hangingPunct="0">
              <a:lnSpc>
                <a:spcPct val="80000"/>
              </a:lnSpc>
              <a:spcBef>
                <a:spcPct val="20000"/>
              </a:spcBef>
            </a:pPr>
            <a:endParaRPr kumimoji="0" lang="en-US" altLang="zh-TW" sz="2000" b="1" dirty="0" smtClean="0">
              <a:ea typeface="標楷體" pitchFamily="65" charset="-120"/>
              <a:cs typeface="Times New Roman" pitchFamily="18" charset="0"/>
            </a:endParaRPr>
          </a:p>
          <a:p>
            <a:pPr marL="442913" indent="-442913" algn="just" eaLnBrk="0" hangingPunct="0">
              <a:lnSpc>
                <a:spcPct val="80000"/>
              </a:lnSpc>
              <a:spcBef>
                <a:spcPct val="20000"/>
              </a:spcBef>
            </a:pPr>
            <a:r>
              <a:rPr kumimoji="0" lang="en-US" altLang="zh-TW" sz="2000" b="1" dirty="0" smtClean="0">
                <a:ea typeface="標楷體" pitchFamily="65" charset="-120"/>
              </a:rPr>
              <a:t>(b)</a:t>
            </a:r>
            <a:r>
              <a:rPr kumimoji="0" lang="zh-TW" altLang="en-US" sz="2000" b="1" dirty="0" smtClean="0">
                <a:ea typeface="標楷體" pitchFamily="65" charset="-120"/>
              </a:rPr>
              <a:t> </a:t>
            </a:r>
            <a:r>
              <a:rPr kumimoji="0" lang="en-US" altLang="zh-TW" sz="2000" b="1" dirty="0" smtClean="0">
                <a:ea typeface="標楷體" pitchFamily="65" charset="-120"/>
              </a:rPr>
              <a:t> </a:t>
            </a:r>
            <a:r>
              <a:rPr lang="en-US" altLang="zh-TW" sz="2000" b="1" kern="0" dirty="0" smtClean="0">
                <a:ea typeface="標楷體" pitchFamily="65" charset="-120"/>
              </a:rPr>
              <a:t>n=10</a:t>
            </a:r>
            <a:r>
              <a:rPr lang="zh-TW" altLang="en-US" sz="2000" b="1" kern="0" dirty="0" smtClean="0">
                <a:ea typeface="標楷體" pitchFamily="65" charset="-120"/>
              </a:rPr>
              <a:t>為小樣本，但母體為常態，且</a:t>
            </a:r>
            <a:r>
              <a:rPr lang="el-GR" altLang="zh-TW" sz="2000" b="1" dirty="0" smtClean="0">
                <a:cs typeface="Times New Roman" pitchFamily="18" charset="0"/>
              </a:rPr>
              <a:t>σ</a:t>
            </a:r>
            <a:r>
              <a:rPr lang="zh-TW" altLang="en-US" sz="2000" b="1" dirty="0" smtClean="0">
                <a:cs typeface="Times New Roman" pitchFamily="18" charset="0"/>
              </a:rPr>
              <a:t>已知，是第</a:t>
            </a:r>
            <a:r>
              <a:rPr lang="en-US" altLang="zh-TW" sz="2000" b="1" dirty="0" smtClean="0">
                <a:cs typeface="Times New Roman" pitchFamily="18" charset="0"/>
              </a:rPr>
              <a:t>(II)</a:t>
            </a:r>
            <a:r>
              <a:rPr lang="zh-TW" altLang="en-US" sz="2000" b="1" dirty="0" smtClean="0">
                <a:cs typeface="Times New Roman" pitchFamily="18" charset="0"/>
              </a:rPr>
              <a:t>種情形，則      </a:t>
            </a:r>
            <a:endParaRPr lang="en-US" altLang="zh-TW" sz="2000" b="1" dirty="0" smtClean="0">
              <a:cs typeface="Times New Roman" pitchFamily="18" charset="0"/>
            </a:endParaRPr>
          </a:p>
          <a:p>
            <a:pPr marL="442913" indent="-442913" algn="just" eaLnBrk="0" hangingPunct="0">
              <a:lnSpc>
                <a:spcPct val="80000"/>
              </a:lnSpc>
              <a:spcBef>
                <a:spcPct val="20000"/>
              </a:spcBef>
            </a:pPr>
            <a:r>
              <a:rPr lang="zh-TW" altLang="en-US" sz="2000" b="1" dirty="0" smtClean="0">
                <a:cs typeface="Times New Roman" pitchFamily="18" charset="0"/>
              </a:rPr>
              <a:t>            </a:t>
            </a:r>
            <a:r>
              <a:rPr lang="en-US" altLang="zh-TW" sz="2000" b="1" dirty="0" smtClean="0">
                <a:cs typeface="Times New Roman" pitchFamily="18" charset="0"/>
              </a:rPr>
              <a:t>~N(72,81/10)</a:t>
            </a:r>
            <a:r>
              <a:rPr kumimoji="0" lang="zh-TW" altLang="en-US" sz="2000" b="1" dirty="0" smtClean="0">
                <a:ea typeface="標楷體" pitchFamily="65" charset="-120"/>
              </a:rPr>
              <a:t> ，</a:t>
            </a:r>
            <a:r>
              <a:rPr lang="zh-TW" altLang="en-US" sz="2000" b="1" dirty="0" smtClean="0"/>
              <a:t>此</a:t>
            </a:r>
            <a:r>
              <a:rPr lang="en-US" altLang="zh-TW" sz="2000" b="1" dirty="0" smtClean="0"/>
              <a:t>10</a:t>
            </a:r>
            <a:r>
              <a:rPr lang="zh-TW" altLang="en-US" sz="2000" b="1" dirty="0" smtClean="0"/>
              <a:t>位學生之平均成績超過</a:t>
            </a:r>
            <a:r>
              <a:rPr lang="en-US" altLang="zh-TW" sz="2000" b="1" dirty="0" smtClean="0"/>
              <a:t>80</a:t>
            </a:r>
            <a:r>
              <a:rPr lang="zh-TW" altLang="en-US" sz="2000" b="1" dirty="0" smtClean="0"/>
              <a:t>的機率為：</a:t>
            </a:r>
            <a:endParaRPr lang="en-US" altLang="zh-TW" sz="2000" b="1" dirty="0" smtClean="0"/>
          </a:p>
          <a:p>
            <a:pPr marL="442913" indent="-442913" algn="just" eaLnBrk="0" hangingPunct="0">
              <a:lnSpc>
                <a:spcPct val="80000"/>
              </a:lnSpc>
              <a:spcBef>
                <a:spcPct val="20000"/>
              </a:spcBef>
            </a:pPr>
            <a:endParaRPr lang="en-US" altLang="zh-TW" sz="2000" b="1" dirty="0" smtClean="0"/>
          </a:p>
          <a:p>
            <a:pPr marL="442913" indent="-442913" algn="just" eaLnBrk="0" hangingPunct="0">
              <a:lnSpc>
                <a:spcPct val="80000"/>
              </a:lnSpc>
              <a:spcBef>
                <a:spcPct val="20000"/>
              </a:spcBef>
            </a:pPr>
            <a:endParaRPr lang="en-US" altLang="zh-TW" sz="2000" b="1" dirty="0" smtClean="0"/>
          </a:p>
          <a:p>
            <a:pPr marL="442913" indent="-442913" algn="just" eaLnBrk="0" hangingPunct="0">
              <a:lnSpc>
                <a:spcPct val="80000"/>
              </a:lnSpc>
              <a:spcBef>
                <a:spcPct val="20000"/>
              </a:spcBef>
            </a:pPr>
            <a:endParaRPr kumimoji="1" lang="en-US" altLang="zh-TW" sz="2000" b="1" i="0" u="none" strike="noStrike" kern="0" cap="none" spc="0" normalizeH="0" baseline="0" noProof="0" dirty="0" smtClean="0">
              <a:ln>
                <a:noFill/>
              </a:ln>
              <a:solidFill>
                <a:schemeClr val="dk1"/>
              </a:solidFill>
              <a:effectLst/>
              <a:uLnTx/>
              <a:uFillTx/>
              <a:latin typeface="+mn-lt"/>
              <a:ea typeface="標楷體" pitchFamily="65" charset="-120"/>
              <a:cs typeface="+mn-cs"/>
            </a:endParaRPr>
          </a:p>
          <a:p>
            <a:pPr marL="442913" indent="-442913" algn="just" eaLnBrk="0" hangingPunct="0">
              <a:lnSpc>
                <a:spcPct val="80000"/>
              </a:lnSpc>
              <a:spcBef>
                <a:spcPct val="20000"/>
              </a:spcBef>
            </a:pPr>
            <a:r>
              <a:rPr kumimoji="1" lang="en-US" altLang="zh-TW" sz="2000" b="1" i="0" u="none" strike="noStrike" kern="0" cap="none" spc="0" normalizeH="0" baseline="0" noProof="0" dirty="0" smtClean="0">
                <a:ln>
                  <a:noFill/>
                </a:ln>
                <a:solidFill>
                  <a:schemeClr val="dk1"/>
                </a:solidFill>
                <a:effectLst/>
                <a:uLnTx/>
                <a:uFillTx/>
                <a:latin typeface="+mn-lt"/>
                <a:ea typeface="標楷體" pitchFamily="65" charset="-120"/>
                <a:cs typeface="+mn-cs"/>
              </a:rPr>
              <a:t>(c) </a:t>
            </a:r>
            <a:r>
              <a:rPr kumimoji="1" lang="zh-TW" altLang="en-US" sz="2000" b="1" i="0" u="none" strike="noStrike" kern="0" cap="none" spc="0" normalizeH="0" baseline="0" noProof="0" dirty="0" smtClean="0">
                <a:ln>
                  <a:noFill/>
                </a:ln>
                <a:solidFill>
                  <a:schemeClr val="dk1"/>
                </a:solidFill>
                <a:effectLst/>
                <a:uLnTx/>
                <a:uFillTx/>
                <a:latin typeface="+mn-lt"/>
                <a:ea typeface="標楷體" pitchFamily="65" charset="-120"/>
                <a:cs typeface="+mn-cs"/>
              </a:rPr>
              <a:t>依據中央極限定理第二種型式得知，</a:t>
            </a:r>
            <a:endParaRPr kumimoji="1" lang="en-US" altLang="zh-TW" sz="2000" b="1" i="0" u="none" strike="noStrike" kern="0" cap="none" spc="0" normalizeH="0" baseline="0" noProof="0" dirty="0" smtClean="0">
              <a:ln>
                <a:noFill/>
              </a:ln>
              <a:solidFill>
                <a:schemeClr val="dk1"/>
              </a:solidFill>
              <a:effectLst/>
              <a:uLnTx/>
              <a:uFillTx/>
              <a:latin typeface="+mn-lt"/>
              <a:ea typeface="標楷體" pitchFamily="65" charset="-120"/>
              <a:cs typeface="+mn-cs"/>
            </a:endParaRPr>
          </a:p>
          <a:p>
            <a:pPr marL="442913" indent="-442913" algn="just" eaLnBrk="0" hangingPunct="0">
              <a:lnSpc>
                <a:spcPct val="80000"/>
              </a:lnSpc>
              <a:spcBef>
                <a:spcPct val="20000"/>
              </a:spcBef>
            </a:pPr>
            <a:r>
              <a:rPr lang="zh-TW" altLang="en-US" sz="2000" b="1" kern="0" dirty="0" smtClean="0">
                <a:ea typeface="標楷體" pitchFamily="65" charset="-120"/>
              </a:rPr>
              <a:t>      則</a:t>
            </a:r>
            <a:r>
              <a:rPr lang="en-US" altLang="zh-TW" sz="2000" b="1" dirty="0" smtClean="0"/>
              <a:t>10</a:t>
            </a:r>
            <a:r>
              <a:rPr lang="zh-TW" altLang="en-US" sz="2000" b="1" dirty="0" smtClean="0"/>
              <a:t>位學生之總分超過</a:t>
            </a:r>
            <a:r>
              <a:rPr lang="en-US" altLang="zh-TW" sz="2000" b="1" dirty="0" smtClean="0"/>
              <a:t>800</a:t>
            </a:r>
            <a:r>
              <a:rPr lang="zh-TW" altLang="en-US" sz="2000" b="1" dirty="0" smtClean="0"/>
              <a:t>的機率為：</a:t>
            </a:r>
            <a:endParaRPr kumimoji="1" lang="zh-TW" altLang="en-US" sz="2000" b="1" i="0" u="none" strike="noStrike" kern="0" cap="none" spc="0" normalizeH="0" baseline="0" noProof="0" dirty="0">
              <a:ln>
                <a:noFill/>
              </a:ln>
              <a:solidFill>
                <a:schemeClr val="dk1"/>
              </a:solidFill>
              <a:effectLst/>
              <a:uLnTx/>
              <a:uFillTx/>
              <a:latin typeface="+mn-lt"/>
              <a:ea typeface="標楷體" pitchFamily="65" charset="-120"/>
              <a:cs typeface="+mn-cs"/>
            </a:endParaRPr>
          </a:p>
        </p:txBody>
      </p:sp>
      <p:graphicFrame>
        <p:nvGraphicFramePr>
          <p:cNvPr id="67585" name="Object 1"/>
          <p:cNvGraphicFramePr>
            <a:graphicFrameLocks noChangeAspect="1"/>
          </p:cNvGraphicFramePr>
          <p:nvPr/>
        </p:nvGraphicFramePr>
        <p:xfrm>
          <a:off x="1062037" y="4189412"/>
          <a:ext cx="6553201" cy="766762"/>
        </p:xfrm>
        <a:graphic>
          <a:graphicData uri="http://schemas.openxmlformats.org/presentationml/2006/ole">
            <mc:AlternateContent xmlns:mc="http://schemas.openxmlformats.org/markup-compatibility/2006">
              <mc:Choice xmlns:v="urn:schemas-microsoft-com:vml" Requires="v">
                <p:oleObj spid="_x0000_s67590" name="Equation" r:id="rId3" imgW="4203360" imgH="520560" progId="Equation.DSMT4">
                  <p:embed/>
                </p:oleObj>
              </mc:Choice>
              <mc:Fallback>
                <p:oleObj name="Equation" r:id="rId3" imgW="4203360" imgH="52056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2037" y="4189412"/>
                        <a:ext cx="6553201" cy="766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7586" name="Object 2"/>
          <p:cNvGraphicFramePr>
            <a:graphicFrameLocks noChangeAspect="1"/>
          </p:cNvGraphicFramePr>
          <p:nvPr/>
        </p:nvGraphicFramePr>
        <p:xfrm>
          <a:off x="1450549" y="2979330"/>
          <a:ext cx="6060176" cy="595640"/>
        </p:xfrm>
        <a:graphic>
          <a:graphicData uri="http://schemas.openxmlformats.org/presentationml/2006/ole">
            <mc:AlternateContent xmlns:mc="http://schemas.openxmlformats.org/markup-compatibility/2006">
              <mc:Choice xmlns:v="urn:schemas-microsoft-com:vml" Requires="v">
                <p:oleObj spid="_x0000_s67591" name="Equation" r:id="rId5" imgW="3429000" imgH="393480" progId="Equation.DSMT4">
                  <p:embed/>
                </p:oleObj>
              </mc:Choice>
              <mc:Fallback>
                <p:oleObj name="Equation" r:id="rId5" imgW="3429000" imgH="39348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50549" y="2979330"/>
                        <a:ext cx="6060176" cy="5956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7587" name="Object 4"/>
          <p:cNvGraphicFramePr>
            <a:graphicFrameLocks noChangeAspect="1"/>
          </p:cNvGraphicFramePr>
          <p:nvPr/>
        </p:nvGraphicFramePr>
        <p:xfrm>
          <a:off x="936775" y="3786186"/>
          <a:ext cx="320528" cy="345089"/>
        </p:xfrm>
        <a:graphic>
          <a:graphicData uri="http://schemas.openxmlformats.org/presentationml/2006/ole">
            <mc:AlternateContent xmlns:mc="http://schemas.openxmlformats.org/markup-compatibility/2006">
              <mc:Choice xmlns:v="urn:schemas-microsoft-com:vml" Requires="v">
                <p:oleObj spid="_x0000_s67592" name="Equation" r:id="rId7" imgW="164880" imgH="177480" progId="Equation.DSMT4">
                  <p:embed/>
                </p:oleObj>
              </mc:Choice>
              <mc:Fallback>
                <p:oleObj name="Equation" r:id="rId7" imgW="164880" imgH="17748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6775" y="3786186"/>
                        <a:ext cx="320528" cy="3450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7588" name="Object 4"/>
          <p:cNvGraphicFramePr>
            <a:graphicFrameLocks noChangeAspect="1"/>
          </p:cNvGraphicFramePr>
          <p:nvPr/>
        </p:nvGraphicFramePr>
        <p:xfrm>
          <a:off x="5029200" y="4873626"/>
          <a:ext cx="3273425" cy="762000"/>
        </p:xfrm>
        <a:graphic>
          <a:graphicData uri="http://schemas.openxmlformats.org/presentationml/2006/ole">
            <mc:AlternateContent xmlns:mc="http://schemas.openxmlformats.org/markup-compatibility/2006">
              <mc:Choice xmlns:v="urn:schemas-microsoft-com:vml" Requires="v">
                <p:oleObj spid="_x0000_s67593" name="Equation" r:id="rId9" imgW="2260440" imgH="393480" progId="Equation.DSMT4">
                  <p:embed/>
                </p:oleObj>
              </mc:Choice>
              <mc:Fallback>
                <p:oleObj name="Equation" r:id="rId9" imgW="2260440" imgH="393480" progId="Equation.DSMT4">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29200" y="4873626"/>
                        <a:ext cx="3273425"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7589" name="Object 5"/>
          <p:cNvGraphicFramePr>
            <a:graphicFrameLocks noChangeAspect="1"/>
          </p:cNvGraphicFramePr>
          <p:nvPr/>
        </p:nvGraphicFramePr>
        <p:xfrm>
          <a:off x="1114425" y="5670550"/>
          <a:ext cx="6543675" cy="692150"/>
        </p:xfrm>
        <a:graphic>
          <a:graphicData uri="http://schemas.openxmlformats.org/presentationml/2006/ole">
            <mc:AlternateContent xmlns:mc="http://schemas.openxmlformats.org/markup-compatibility/2006">
              <mc:Choice xmlns:v="urn:schemas-microsoft-com:vml" Requires="v">
                <p:oleObj spid="_x0000_s67594" name="Equation" r:id="rId11" imgW="4127400" imgH="457200" progId="Equation.DSMT4">
                  <p:embed/>
                </p:oleObj>
              </mc:Choice>
              <mc:Fallback>
                <p:oleObj name="Equation" r:id="rId11" imgW="4127400" imgH="457200" progId="Equation.DSMT4">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14425" y="5670550"/>
                        <a:ext cx="6543675" cy="692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60" name="Rectangle 4"/>
          <p:cNvSpPr>
            <a:spLocks noGrp="1" noChangeArrowheads="1"/>
          </p:cNvSpPr>
          <p:nvPr>
            <p:ph type="body" sz="half" idx="1"/>
          </p:nvPr>
        </p:nvSpPr>
        <p:spPr>
          <a:xfrm>
            <a:off x="448055" y="355727"/>
            <a:ext cx="8275321" cy="2528875"/>
          </a:xfrm>
          <a:ln/>
        </p:spPr>
        <p:style>
          <a:lnRef idx="2">
            <a:schemeClr val="accent2"/>
          </a:lnRef>
          <a:fillRef idx="1">
            <a:schemeClr val="lt1"/>
          </a:fillRef>
          <a:effectRef idx="0">
            <a:schemeClr val="accent2"/>
          </a:effectRef>
          <a:fontRef idx="minor">
            <a:schemeClr val="dk1"/>
          </a:fontRef>
        </p:style>
        <p:txBody>
          <a:bodyPr/>
          <a:lstStyle/>
          <a:p>
            <a:pPr eaLnBrk="1" hangingPunct="1">
              <a:lnSpc>
                <a:spcPct val="100000"/>
              </a:lnSpc>
              <a:spcBef>
                <a:spcPct val="0"/>
              </a:spcBef>
              <a:buClrTx/>
              <a:buSzTx/>
              <a:buFontTx/>
              <a:buNone/>
              <a:defRPr/>
            </a:pPr>
            <a:r>
              <a:rPr kumimoji="0" lang="zh-TW" altLang="en-US" sz="2000" dirty="0" smtClean="0">
                <a:ea typeface="標楷體" pitchFamily="65" charset="-120"/>
              </a:rPr>
              <a:t>例</a:t>
            </a:r>
            <a:r>
              <a:rPr kumimoji="0" lang="zh-TW" altLang="en-US" sz="2000" dirty="0" smtClean="0"/>
              <a:t>：</a:t>
            </a:r>
            <a:r>
              <a:rPr kumimoji="0" lang="zh-TW" altLang="en-US" sz="2000" dirty="0" smtClean="0">
                <a:ea typeface="標楷體" pitchFamily="65" charset="-120"/>
              </a:rPr>
              <a:t>在所有未加工的牛奶裡都有特殊細菌，令</a:t>
            </a:r>
            <a:r>
              <a:rPr kumimoji="0" lang="en-US" altLang="zh-TW" sz="2000" dirty="0" smtClean="0">
                <a:ea typeface="標楷體" pitchFamily="65" charset="-120"/>
              </a:rPr>
              <a:t>x</a:t>
            </a:r>
            <a:r>
              <a:rPr kumimoji="0" lang="zh-TW" altLang="en-US" sz="2000" dirty="0" smtClean="0">
                <a:ea typeface="標楷體" pitchFamily="65" charset="-120"/>
              </a:rPr>
              <a:t>表示每毫升牛奶裡有多少 </a:t>
            </a:r>
          </a:p>
          <a:p>
            <a:pPr eaLnBrk="1" hangingPunct="1">
              <a:lnSpc>
                <a:spcPct val="100000"/>
              </a:lnSpc>
              <a:spcBef>
                <a:spcPct val="0"/>
              </a:spcBef>
              <a:buClrTx/>
              <a:buSzTx/>
              <a:buFontTx/>
              <a:buNone/>
              <a:defRPr/>
            </a:pPr>
            <a:r>
              <a:rPr kumimoji="0" lang="zh-TW" altLang="en-US" sz="2000" dirty="0" smtClean="0">
                <a:ea typeface="標楷體" pitchFamily="65" charset="-120"/>
              </a:rPr>
              <a:t>         細菌，衛生單位發現假如牛奶沒有受到污染，那麼</a:t>
            </a:r>
            <a:r>
              <a:rPr kumimoji="0" lang="en-US" altLang="zh-TW" sz="2000" dirty="0" smtClean="0">
                <a:ea typeface="標楷體" pitchFamily="65" charset="-120"/>
              </a:rPr>
              <a:t>x</a:t>
            </a:r>
            <a:r>
              <a:rPr kumimoji="0" lang="zh-TW" altLang="en-US" sz="2000" dirty="0" smtClean="0">
                <a:ea typeface="標楷體" pitchFamily="65" charset="-120"/>
              </a:rPr>
              <a:t>的分配大約是鐘</a:t>
            </a:r>
          </a:p>
          <a:p>
            <a:pPr eaLnBrk="1" hangingPunct="1">
              <a:lnSpc>
                <a:spcPct val="100000"/>
              </a:lnSpc>
              <a:spcBef>
                <a:spcPct val="0"/>
              </a:spcBef>
              <a:buClrTx/>
              <a:buSzTx/>
              <a:buFontTx/>
              <a:buNone/>
              <a:defRPr/>
            </a:pPr>
            <a:r>
              <a:rPr kumimoji="0" lang="zh-TW" altLang="en-US" sz="2000" dirty="0" smtClean="0">
                <a:ea typeface="標楷體" pitchFamily="65" charset="-120"/>
              </a:rPr>
              <a:t>         型且對稱， </a:t>
            </a:r>
            <a:r>
              <a:rPr kumimoji="0" lang="en-US" altLang="zh-TW" sz="2000" dirty="0" smtClean="0">
                <a:ea typeface="標楷體" pitchFamily="65" charset="-120"/>
              </a:rPr>
              <a:t>x</a:t>
            </a:r>
            <a:r>
              <a:rPr kumimoji="0" lang="zh-TW" altLang="en-US" sz="2000" dirty="0" smtClean="0">
                <a:ea typeface="標楷體" pitchFamily="65" charset="-120"/>
              </a:rPr>
              <a:t>的機率分配之平均數為</a:t>
            </a:r>
            <a:r>
              <a:rPr kumimoji="0" lang="en-US" altLang="zh-TW" sz="2000" dirty="0" smtClean="0">
                <a:ea typeface="標楷體" pitchFamily="65" charset="-120"/>
              </a:rPr>
              <a:t>μ=2550</a:t>
            </a:r>
            <a:r>
              <a:rPr kumimoji="0" lang="zh-TW" altLang="en-US" sz="2000" dirty="0" smtClean="0">
                <a:ea typeface="標楷體" pitchFamily="65" charset="-120"/>
              </a:rPr>
              <a:t>，而標準差</a:t>
            </a:r>
            <a:r>
              <a:rPr kumimoji="0" lang="en-US" altLang="zh-TW" sz="2000" dirty="0" smtClean="0">
                <a:ea typeface="標楷體" pitchFamily="65" charset="-120"/>
              </a:rPr>
              <a:t>σ=300</a:t>
            </a:r>
            <a:r>
              <a:rPr kumimoji="0" lang="zh-TW" altLang="en-US" sz="2000" dirty="0" smtClean="0">
                <a:ea typeface="標楷體" pitchFamily="65" charset="-120"/>
              </a:rPr>
              <a:t>，在</a:t>
            </a:r>
          </a:p>
          <a:p>
            <a:pPr eaLnBrk="1" hangingPunct="1">
              <a:lnSpc>
                <a:spcPct val="100000"/>
              </a:lnSpc>
              <a:spcBef>
                <a:spcPct val="0"/>
              </a:spcBef>
              <a:buClrTx/>
              <a:buSzTx/>
              <a:buFontTx/>
              <a:buNone/>
              <a:defRPr/>
            </a:pPr>
            <a:r>
              <a:rPr kumimoji="0" lang="zh-TW" altLang="en-US" sz="2000" dirty="0" smtClean="0">
                <a:ea typeface="標楷體" pitchFamily="65" charset="-120"/>
              </a:rPr>
              <a:t>         一個非常大的商業酪農場裡，衛生品管員每天隨機抽取</a:t>
            </a:r>
            <a:r>
              <a:rPr kumimoji="0" lang="en-US" altLang="zh-TW" sz="2000" dirty="0" smtClean="0">
                <a:ea typeface="標楷體" pitchFamily="65" charset="-120"/>
              </a:rPr>
              <a:t>42</a:t>
            </a:r>
            <a:r>
              <a:rPr kumimoji="0" lang="zh-TW" altLang="en-US" sz="2000" dirty="0" smtClean="0">
                <a:ea typeface="標楷體" pitchFamily="65" charset="-120"/>
              </a:rPr>
              <a:t>個牛奶樣</a:t>
            </a:r>
          </a:p>
          <a:p>
            <a:pPr eaLnBrk="1" hangingPunct="1">
              <a:lnSpc>
                <a:spcPct val="100000"/>
              </a:lnSpc>
              <a:spcBef>
                <a:spcPct val="0"/>
              </a:spcBef>
              <a:buClrTx/>
              <a:buSzTx/>
              <a:buFontTx/>
              <a:buNone/>
              <a:defRPr/>
            </a:pPr>
            <a:r>
              <a:rPr kumimoji="0" lang="zh-TW" altLang="en-US" sz="2000" dirty="0" smtClean="0">
                <a:ea typeface="標楷體" pitchFamily="65" charset="-120"/>
              </a:rPr>
              <a:t>         本，並計算這</a:t>
            </a:r>
            <a:r>
              <a:rPr kumimoji="0" lang="en-US" altLang="zh-TW" sz="2000" dirty="0" smtClean="0">
                <a:ea typeface="標楷體" pitchFamily="65" charset="-120"/>
              </a:rPr>
              <a:t>42</a:t>
            </a:r>
            <a:r>
              <a:rPr kumimoji="0" lang="zh-TW" altLang="en-US" sz="2000" dirty="0" smtClean="0">
                <a:ea typeface="標楷體" pitchFamily="65" charset="-120"/>
              </a:rPr>
              <a:t>個牛奶樣本細菌數目的樣本平均數。</a:t>
            </a:r>
          </a:p>
          <a:p>
            <a:pPr eaLnBrk="1" hangingPunct="1">
              <a:lnSpc>
                <a:spcPct val="100000"/>
              </a:lnSpc>
              <a:spcBef>
                <a:spcPct val="0"/>
              </a:spcBef>
              <a:buClrTx/>
              <a:buSzTx/>
              <a:buFontTx/>
              <a:buNone/>
              <a:defRPr/>
            </a:pPr>
            <a:r>
              <a:rPr kumimoji="0" lang="zh-TW" altLang="en-US" sz="2000" dirty="0" smtClean="0">
                <a:ea typeface="標楷體" pitchFamily="65" charset="-120"/>
              </a:rPr>
              <a:t>         </a:t>
            </a:r>
            <a:r>
              <a:rPr kumimoji="0" lang="en-US" altLang="zh-TW" sz="2000" dirty="0" smtClean="0">
                <a:ea typeface="標楷體" pitchFamily="65" charset="-120"/>
              </a:rPr>
              <a:t>(1) </a:t>
            </a:r>
            <a:r>
              <a:rPr kumimoji="0" lang="zh-TW" altLang="en-US" sz="2000" dirty="0" smtClean="0">
                <a:ea typeface="標楷體" pitchFamily="65" charset="-120"/>
              </a:rPr>
              <a:t>假如牛奶沒有受到污染，試問的抽樣分配為何？</a:t>
            </a:r>
          </a:p>
          <a:p>
            <a:pPr eaLnBrk="1" hangingPunct="1">
              <a:lnSpc>
                <a:spcPct val="100000"/>
              </a:lnSpc>
              <a:spcBef>
                <a:spcPct val="0"/>
              </a:spcBef>
              <a:buClrTx/>
              <a:buSzTx/>
              <a:buFontTx/>
              <a:buNone/>
              <a:defRPr/>
            </a:pPr>
            <a:r>
              <a:rPr kumimoji="0" lang="zh-TW" altLang="en-US" sz="2000" dirty="0" smtClean="0">
                <a:ea typeface="標楷體" pitchFamily="65" charset="-120"/>
              </a:rPr>
              <a:t>         </a:t>
            </a:r>
            <a:r>
              <a:rPr kumimoji="0" lang="en-US" altLang="zh-TW" sz="2000" dirty="0" smtClean="0">
                <a:ea typeface="標楷體" pitchFamily="65" charset="-120"/>
              </a:rPr>
              <a:t>(2) </a:t>
            </a:r>
            <a:r>
              <a:rPr kumimoji="0" lang="zh-TW" altLang="en-US" sz="2000" dirty="0" smtClean="0">
                <a:ea typeface="標楷體" pitchFamily="65" charset="-120"/>
              </a:rPr>
              <a:t>假如牛奶沒有受到污染</a:t>
            </a:r>
            <a:r>
              <a:rPr kumimoji="0" lang="zh-TW" altLang="en-US" sz="2000" dirty="0" smtClean="0"/>
              <a:t>，</a:t>
            </a:r>
            <a:r>
              <a:rPr kumimoji="0" lang="zh-TW" altLang="en-US" sz="2000" dirty="0" smtClean="0">
                <a:ea typeface="標楷體" pitchFamily="65" charset="-120"/>
              </a:rPr>
              <a:t>樣本平均細菌數介於每毫升</a:t>
            </a:r>
            <a:r>
              <a:rPr kumimoji="0" lang="en-US" altLang="zh-TW" sz="2000" dirty="0" smtClean="0">
                <a:ea typeface="標楷體" pitchFamily="65" charset="-120"/>
              </a:rPr>
              <a:t>2400</a:t>
            </a:r>
            <a:r>
              <a:rPr kumimoji="0" lang="zh-TW" altLang="en-US" sz="2000" dirty="0" smtClean="0">
                <a:ea typeface="標楷體" pitchFamily="65" charset="-120"/>
              </a:rPr>
              <a:t>到</a:t>
            </a:r>
            <a:r>
              <a:rPr kumimoji="0" lang="en-US" altLang="zh-TW" sz="2000" dirty="0" smtClean="0">
                <a:ea typeface="標楷體" pitchFamily="65" charset="-120"/>
              </a:rPr>
              <a:t>2700</a:t>
            </a:r>
          </a:p>
          <a:p>
            <a:pPr eaLnBrk="1" hangingPunct="1">
              <a:lnSpc>
                <a:spcPct val="100000"/>
              </a:lnSpc>
              <a:spcBef>
                <a:spcPct val="0"/>
              </a:spcBef>
              <a:buClrTx/>
              <a:buSzTx/>
              <a:buFontTx/>
              <a:buNone/>
              <a:defRPr/>
            </a:pPr>
            <a:r>
              <a:rPr kumimoji="0" lang="en-US" altLang="zh-TW" sz="2000" dirty="0" smtClean="0">
                <a:ea typeface="標楷體" pitchFamily="65" charset="-120"/>
              </a:rPr>
              <a:t>               </a:t>
            </a:r>
            <a:r>
              <a:rPr kumimoji="0" lang="zh-TW" altLang="en-US" sz="2000" dirty="0" smtClean="0">
                <a:ea typeface="標楷體" pitchFamily="65" charset="-120"/>
              </a:rPr>
              <a:t>之間的機率為何</a:t>
            </a:r>
            <a:r>
              <a:rPr kumimoji="0" lang="zh-TW" altLang="en-US" sz="2000" dirty="0" smtClean="0"/>
              <a:t>？</a:t>
            </a:r>
          </a:p>
          <a:p>
            <a:pPr eaLnBrk="1" hangingPunct="1">
              <a:lnSpc>
                <a:spcPct val="100000"/>
              </a:lnSpc>
              <a:spcBef>
                <a:spcPct val="0"/>
              </a:spcBef>
              <a:buClrTx/>
              <a:buSzTx/>
              <a:buFontTx/>
              <a:buNone/>
              <a:defRPr/>
            </a:pPr>
            <a:endParaRPr kumimoji="0" lang="en-US" altLang="zh-TW" sz="2000" dirty="0" smtClean="0"/>
          </a:p>
        </p:txBody>
      </p:sp>
      <p:sp>
        <p:nvSpPr>
          <p:cNvPr id="10247" name="Text Box 5"/>
          <p:cNvSpPr txBox="1">
            <a:spLocks noChangeArrowheads="1"/>
          </p:cNvSpPr>
          <p:nvPr/>
        </p:nvSpPr>
        <p:spPr bwMode="auto">
          <a:xfrm>
            <a:off x="250825" y="3644900"/>
            <a:ext cx="8137525" cy="366713"/>
          </a:xfrm>
          <a:prstGeom prst="rect">
            <a:avLst/>
          </a:prstGeom>
          <a:noFill/>
          <a:ln w="9525">
            <a:noFill/>
            <a:miter lim="800000"/>
            <a:headEnd/>
            <a:tailEnd/>
          </a:ln>
        </p:spPr>
        <p:txBody>
          <a:bodyPr>
            <a:spAutoFit/>
          </a:bodyPr>
          <a:lstStyle/>
          <a:p>
            <a:pPr>
              <a:spcBef>
                <a:spcPct val="50000"/>
              </a:spcBef>
            </a:pPr>
            <a:endParaRPr lang="zh-TW" altLang="zh-TW"/>
          </a:p>
        </p:txBody>
      </p:sp>
      <p:sp>
        <p:nvSpPr>
          <p:cNvPr id="10248" name="Text Box 6"/>
          <p:cNvSpPr txBox="1">
            <a:spLocks noChangeArrowheads="1"/>
          </p:cNvSpPr>
          <p:nvPr/>
        </p:nvSpPr>
        <p:spPr bwMode="auto">
          <a:xfrm>
            <a:off x="461010" y="2922308"/>
            <a:ext cx="8353806" cy="2862322"/>
          </a:xfrm>
          <a:prstGeom prst="rect">
            <a:avLst/>
          </a:prstGeom>
          <a:noFill/>
          <a:ln w="9525">
            <a:noFill/>
            <a:miter lim="800000"/>
            <a:headEnd/>
            <a:tailEnd/>
          </a:ln>
        </p:spPr>
        <p:txBody>
          <a:bodyPr wrap="square">
            <a:spAutoFit/>
          </a:bodyPr>
          <a:lstStyle/>
          <a:p>
            <a:pPr marL="342900" indent="-342900">
              <a:spcBef>
                <a:spcPts val="0"/>
              </a:spcBef>
            </a:pPr>
            <a:r>
              <a:rPr lang="zh-TW" altLang="en-US" b="1" dirty="0" smtClean="0">
                <a:latin typeface="+mj-lt"/>
                <a:ea typeface="標楷體" pitchFamily="65" charset="-120"/>
              </a:rPr>
              <a:t>解：</a:t>
            </a:r>
            <a:endParaRPr lang="en-US" altLang="zh-TW" b="1" dirty="0" smtClean="0">
              <a:latin typeface="+mj-lt"/>
              <a:ea typeface="標楷體" pitchFamily="65" charset="-120"/>
            </a:endParaRPr>
          </a:p>
          <a:p>
            <a:pPr marL="342900" indent="-342900">
              <a:spcBef>
                <a:spcPts val="0"/>
              </a:spcBef>
            </a:pPr>
            <a:r>
              <a:rPr lang="en-US" altLang="zh-TW" b="1" dirty="0" smtClean="0">
                <a:latin typeface="+mj-lt"/>
                <a:ea typeface="標楷體" pitchFamily="65" charset="-120"/>
              </a:rPr>
              <a:t>(1) </a:t>
            </a:r>
            <a:r>
              <a:rPr lang="zh-TW" altLang="en-US" b="1" dirty="0" smtClean="0">
                <a:latin typeface="+mj-lt"/>
                <a:ea typeface="標楷體" pitchFamily="65" charset="-120"/>
              </a:rPr>
              <a:t>因為</a:t>
            </a:r>
            <a:r>
              <a:rPr lang="zh-TW" altLang="en-US" b="1" dirty="0">
                <a:latin typeface="+mj-lt"/>
                <a:ea typeface="標楷體" pitchFamily="65" charset="-120"/>
              </a:rPr>
              <a:t>樣本大小為</a:t>
            </a:r>
            <a:r>
              <a:rPr lang="en-US" altLang="zh-TW" b="1" dirty="0">
                <a:latin typeface="+mj-lt"/>
                <a:ea typeface="標楷體" pitchFamily="65" charset="-120"/>
              </a:rPr>
              <a:t>n=42</a:t>
            </a:r>
            <a:r>
              <a:rPr lang="zh-TW" altLang="en-US" b="1" dirty="0">
                <a:latin typeface="+mj-lt"/>
                <a:ea typeface="標楷體" pitchFamily="65" charset="-120"/>
              </a:rPr>
              <a:t>，是大樣本，因此根據中央極限定理，</a:t>
            </a:r>
            <a:r>
              <a:rPr kumimoji="0" lang="zh-TW" altLang="en-US" b="1" dirty="0">
                <a:latin typeface="+mj-lt"/>
                <a:ea typeface="標楷體" pitchFamily="65" charset="-120"/>
              </a:rPr>
              <a:t>樣本平均細菌數的抽樣分配近似於一個常態分配。</a:t>
            </a:r>
          </a:p>
          <a:p>
            <a:pPr marL="342900" indent="-342900">
              <a:spcBef>
                <a:spcPts val="0"/>
              </a:spcBef>
              <a:buFontTx/>
              <a:buAutoNum type="arabicParenBoth"/>
            </a:pPr>
            <a:endParaRPr kumimoji="0" lang="zh-TW" altLang="en-US" b="1" dirty="0">
              <a:latin typeface="+mj-lt"/>
              <a:ea typeface="標楷體" pitchFamily="65" charset="-120"/>
            </a:endParaRPr>
          </a:p>
          <a:p>
            <a:pPr marL="342900" indent="-342900">
              <a:spcBef>
                <a:spcPts val="0"/>
              </a:spcBef>
              <a:buFontTx/>
              <a:buAutoNum type="arabicParenBoth"/>
            </a:pPr>
            <a:endParaRPr kumimoji="0" lang="zh-TW" altLang="en-US" b="1" dirty="0">
              <a:latin typeface="+mj-lt"/>
              <a:ea typeface="標楷體" pitchFamily="65" charset="-120"/>
            </a:endParaRPr>
          </a:p>
          <a:p>
            <a:pPr marL="342900" indent="-342900">
              <a:spcBef>
                <a:spcPts val="0"/>
              </a:spcBef>
            </a:pPr>
            <a:endParaRPr kumimoji="0" lang="en-US" altLang="zh-TW" b="1" dirty="0" smtClean="0">
              <a:latin typeface="+mj-lt"/>
              <a:ea typeface="標楷體" pitchFamily="65" charset="-120"/>
            </a:endParaRPr>
          </a:p>
          <a:p>
            <a:pPr marL="342900" indent="-342900">
              <a:spcBef>
                <a:spcPts val="0"/>
              </a:spcBef>
            </a:pPr>
            <a:r>
              <a:rPr kumimoji="0" lang="en-US" altLang="zh-TW" b="1" dirty="0" smtClean="0">
                <a:latin typeface="+mj-lt"/>
                <a:ea typeface="標楷體" pitchFamily="65" charset="-120"/>
              </a:rPr>
              <a:t>(2) </a:t>
            </a:r>
            <a:r>
              <a:rPr kumimoji="0" lang="zh-TW" altLang="en-US" b="1" dirty="0" smtClean="0">
                <a:latin typeface="+mj-lt"/>
                <a:ea typeface="標楷體" pitchFamily="65" charset="-120"/>
              </a:rPr>
              <a:t>樣本</a:t>
            </a:r>
            <a:r>
              <a:rPr kumimoji="0" lang="zh-TW" altLang="en-US" b="1" dirty="0">
                <a:latin typeface="+mj-lt"/>
                <a:ea typeface="標楷體" pitchFamily="65" charset="-120"/>
              </a:rPr>
              <a:t>平均細菌數介於每毫升</a:t>
            </a:r>
            <a:r>
              <a:rPr kumimoji="0" lang="en-US" altLang="zh-TW" b="1" dirty="0">
                <a:latin typeface="+mj-lt"/>
                <a:ea typeface="標楷體" pitchFamily="65" charset="-120"/>
              </a:rPr>
              <a:t>2400</a:t>
            </a:r>
            <a:r>
              <a:rPr kumimoji="0" lang="zh-TW" altLang="en-US" b="1" dirty="0">
                <a:latin typeface="+mj-lt"/>
                <a:ea typeface="標楷體" pitchFamily="65" charset="-120"/>
              </a:rPr>
              <a:t>到</a:t>
            </a:r>
            <a:r>
              <a:rPr kumimoji="0" lang="en-US" altLang="zh-TW" b="1" dirty="0">
                <a:latin typeface="+mj-lt"/>
                <a:ea typeface="標楷體" pitchFamily="65" charset="-120"/>
              </a:rPr>
              <a:t>2700</a:t>
            </a:r>
            <a:r>
              <a:rPr kumimoji="0" lang="zh-TW" altLang="en-US" b="1" dirty="0">
                <a:latin typeface="+mj-lt"/>
                <a:ea typeface="標楷體" pitchFamily="65" charset="-120"/>
              </a:rPr>
              <a:t>之間的機率其機率為：</a:t>
            </a:r>
          </a:p>
          <a:p>
            <a:pPr marL="342900" indent="-342900">
              <a:spcBef>
                <a:spcPts val="0"/>
              </a:spcBef>
              <a:buFontTx/>
              <a:buAutoNum type="arabicParenBoth"/>
            </a:pPr>
            <a:endParaRPr kumimoji="0" lang="zh-TW" altLang="en-US" b="1" dirty="0">
              <a:latin typeface="+mj-lt"/>
              <a:ea typeface="標楷體" pitchFamily="65" charset="-120"/>
            </a:endParaRPr>
          </a:p>
          <a:p>
            <a:pPr marL="342900" indent="-342900">
              <a:spcBef>
                <a:spcPts val="0"/>
              </a:spcBef>
              <a:buFontTx/>
              <a:buAutoNum type="arabicParenBoth"/>
            </a:pPr>
            <a:endParaRPr kumimoji="0" lang="zh-TW" altLang="en-US" b="1" dirty="0">
              <a:latin typeface="+mj-lt"/>
              <a:ea typeface="標楷體" pitchFamily="65" charset="-120"/>
            </a:endParaRPr>
          </a:p>
          <a:p>
            <a:pPr marL="342900" indent="-342900">
              <a:spcBef>
                <a:spcPts val="0"/>
              </a:spcBef>
              <a:buFontTx/>
              <a:buAutoNum type="arabicParenBoth"/>
            </a:pPr>
            <a:endParaRPr kumimoji="0" lang="en-US" altLang="zh-TW" b="1" dirty="0">
              <a:latin typeface="+mj-lt"/>
            </a:endParaRPr>
          </a:p>
        </p:txBody>
      </p:sp>
      <p:graphicFrame>
        <p:nvGraphicFramePr>
          <p:cNvPr id="10242" name="Object 13"/>
          <p:cNvGraphicFramePr>
            <a:graphicFrameLocks noGrp="1" noChangeAspect="1"/>
          </p:cNvGraphicFramePr>
          <p:nvPr>
            <p:ph sz="quarter" idx="3"/>
          </p:nvPr>
        </p:nvGraphicFramePr>
        <p:xfrm>
          <a:off x="1082669" y="3898644"/>
          <a:ext cx="5632704" cy="541084"/>
        </p:xfrm>
        <a:graphic>
          <a:graphicData uri="http://schemas.openxmlformats.org/presentationml/2006/ole">
            <mc:AlternateContent xmlns:mc="http://schemas.openxmlformats.org/markup-compatibility/2006">
              <mc:Choice xmlns:v="urn:schemas-microsoft-com:vml" Requires="v">
                <p:oleObj spid="_x0000_s80900" name="Equation" r:id="rId3" imgW="3403440" imgH="317160" progId="Equation.DSMT4">
                  <p:embed/>
                </p:oleObj>
              </mc:Choice>
              <mc:Fallback>
                <p:oleObj name="Equation" r:id="rId3" imgW="3403440" imgH="317160" progId="Equation.DSMT4">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669" y="3898644"/>
                        <a:ext cx="5632704" cy="5410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3" name="Object 15"/>
          <p:cNvGraphicFramePr>
            <a:graphicFrameLocks noChangeAspect="1"/>
          </p:cNvGraphicFramePr>
          <p:nvPr/>
        </p:nvGraphicFramePr>
        <p:xfrm>
          <a:off x="924555" y="4880828"/>
          <a:ext cx="6427787" cy="1511300"/>
        </p:xfrm>
        <a:graphic>
          <a:graphicData uri="http://schemas.openxmlformats.org/presentationml/2006/ole">
            <mc:AlternateContent xmlns:mc="http://schemas.openxmlformats.org/markup-compatibility/2006">
              <mc:Choice xmlns:v="urn:schemas-microsoft-com:vml" Requires="v">
                <p:oleObj spid="_x0000_s80901" name="Equation" r:id="rId5" imgW="3974760" imgH="952200" progId="Equation.DSMT4">
                  <p:embed/>
                </p:oleObj>
              </mc:Choice>
              <mc:Fallback>
                <p:oleObj name="Equation" r:id="rId5" imgW="3974760" imgH="952200" progId="Equation.DSMT4">
                  <p:embed/>
                  <p:pic>
                    <p:nvPicPr>
                      <p:cNvPr id="0"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4555" y="4880828"/>
                        <a:ext cx="6427787" cy="1511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日期版面配置區 7"/>
          <p:cNvSpPr>
            <a:spLocks noGrp="1"/>
          </p:cNvSpPr>
          <p:nvPr>
            <p:ph type="dt" sz="half" idx="11"/>
          </p:nvPr>
        </p:nvSpPr>
        <p:spPr>
          <a:xfrm>
            <a:off x="1" y="6546850"/>
            <a:ext cx="3516198" cy="311150"/>
          </a:xfrm>
        </p:spPr>
        <p:txBody>
          <a:bodyPr/>
          <a:lstStyle/>
          <a:p>
            <a:pPr>
              <a:defRPr/>
            </a:pPr>
            <a:r>
              <a:rPr lang="zh-TW" altLang="en-US" sz="1400" dirty="0" smtClean="0"/>
              <a:t>統計學導論   </a:t>
            </a:r>
            <a:r>
              <a:rPr lang="en-US" altLang="zh-TW" sz="1400" dirty="0" smtClean="0"/>
              <a:t>Chapter 7   </a:t>
            </a:r>
            <a:r>
              <a:rPr lang="zh-TW" altLang="en-US" sz="1400" dirty="0" smtClean="0"/>
              <a:t>抽樣與抽樣分配</a:t>
            </a:r>
            <a:endParaRPr lang="zh-TW" altLang="en-US" sz="1400" dirty="0">
              <a:cs typeface="Arial" charset="0"/>
            </a:endParaRPr>
          </a:p>
        </p:txBody>
      </p:sp>
      <p:sp>
        <p:nvSpPr>
          <p:cNvPr id="11" name="投影片編號版面配置區 8"/>
          <p:cNvSpPr>
            <a:spLocks noGrp="1"/>
          </p:cNvSpPr>
          <p:nvPr>
            <p:ph type="sldNum" sz="quarter" idx="12"/>
          </p:nvPr>
        </p:nvSpPr>
        <p:spPr>
          <a:xfrm>
            <a:off x="7010400" y="6546850"/>
            <a:ext cx="2133600" cy="311150"/>
          </a:xfrm>
        </p:spPr>
        <p:txBody>
          <a:bodyPr/>
          <a:lstStyle/>
          <a:p>
            <a:pPr algn="r">
              <a:defRPr/>
            </a:pPr>
            <a:fld id="{178E7FAB-A9E2-4955-878E-D0BD3BAA7522}" type="slidenum">
              <a:rPr lang="en-US" altLang="zh-TW" smtClean="0"/>
              <a:pPr algn="r">
                <a:defRPr/>
              </a:pPr>
              <a:t>24</a:t>
            </a:fld>
            <a:r>
              <a:rPr lang="en-US" altLang="zh-TW" dirty="0" smtClean="0"/>
              <a:t>/35</a:t>
            </a:r>
            <a:endParaRPr lang="en-US" altLang="zh-TW"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3"/>
          <p:cNvSpPr>
            <a:spLocks noGrp="1" noRot="1" noChangeArrowheads="1"/>
          </p:cNvSpPr>
          <p:nvPr>
            <p:ph type="body" sz="half" idx="4294967295"/>
          </p:nvPr>
        </p:nvSpPr>
        <p:spPr>
          <a:xfrm>
            <a:off x="512956" y="3614738"/>
            <a:ext cx="4248615" cy="2786062"/>
          </a:xfrm>
          <a:ln/>
        </p:spPr>
        <p:style>
          <a:lnRef idx="2">
            <a:schemeClr val="accent1"/>
          </a:lnRef>
          <a:fillRef idx="1">
            <a:schemeClr val="lt1"/>
          </a:fillRef>
          <a:effectRef idx="0">
            <a:schemeClr val="accent1"/>
          </a:effectRef>
          <a:fontRef idx="minor">
            <a:schemeClr val="dk1"/>
          </a:fontRef>
        </p:style>
        <p:txBody>
          <a:bodyPr lIns="90488" tIns="44450" rIns="90488" bIns="44450"/>
          <a:lstStyle/>
          <a:p>
            <a:pPr>
              <a:lnSpc>
                <a:spcPct val="80000"/>
              </a:lnSpc>
              <a:buClr>
                <a:schemeClr val="tx1"/>
              </a:buClr>
              <a:buSzPct val="125000"/>
              <a:buFont typeface="Wingdings" pitchFamily="2" charset="2"/>
              <a:buChar char="l"/>
            </a:pPr>
            <a:r>
              <a:rPr lang="en-US" altLang="zh-TW" sz="2000" b="1" dirty="0">
                <a:ea typeface="標楷體" pitchFamily="65" charset="-120"/>
              </a:rPr>
              <a:t>t</a:t>
            </a:r>
            <a:r>
              <a:rPr lang="zh-TW" altLang="en-US" sz="2000" b="1" dirty="0">
                <a:ea typeface="標楷體" pitchFamily="65" charset="-120"/>
              </a:rPr>
              <a:t>分配是一個鐘形</a:t>
            </a:r>
            <a:r>
              <a:rPr lang="en-US" altLang="zh-TW" sz="2000" b="1" dirty="0">
                <a:ea typeface="標楷體" pitchFamily="65" charset="-120"/>
              </a:rPr>
              <a:t>(bell-shape)</a:t>
            </a:r>
            <a:r>
              <a:rPr lang="zh-TW" altLang="en-US" sz="2000" b="1" dirty="0">
                <a:ea typeface="標楷體" pitchFamily="65" charset="-120"/>
              </a:rPr>
              <a:t>及對稱</a:t>
            </a:r>
            <a:r>
              <a:rPr lang="en-US" altLang="zh-TW" sz="2000" b="1" dirty="0">
                <a:ea typeface="標楷體" pitchFamily="65" charset="-120"/>
              </a:rPr>
              <a:t>(symmetric)</a:t>
            </a:r>
            <a:r>
              <a:rPr lang="zh-TW" altLang="en-US" sz="2000" b="1" dirty="0">
                <a:ea typeface="標楷體" pitchFamily="65" charset="-120"/>
              </a:rPr>
              <a:t>的分配， </a:t>
            </a:r>
            <a:r>
              <a:rPr lang="en-US" altLang="zh-TW" sz="2000" b="1" dirty="0">
                <a:ea typeface="標楷體" pitchFamily="65" charset="-120"/>
              </a:rPr>
              <a:t>t</a:t>
            </a:r>
            <a:r>
              <a:rPr lang="zh-TW" altLang="en-US" sz="2000" b="1" dirty="0">
                <a:ea typeface="標楷體" pitchFamily="65" charset="-120"/>
              </a:rPr>
              <a:t>分配唯一的參數為自由度。</a:t>
            </a:r>
            <a:r>
              <a:rPr lang="en-US" altLang="zh-TW" sz="2000" b="1" dirty="0">
                <a:ea typeface="標楷體" pitchFamily="65" charset="-120"/>
              </a:rPr>
              <a:t>.</a:t>
            </a:r>
          </a:p>
          <a:p>
            <a:pPr>
              <a:lnSpc>
                <a:spcPct val="80000"/>
              </a:lnSpc>
              <a:buClr>
                <a:schemeClr val="tx1"/>
              </a:buClr>
              <a:buSzPct val="125000"/>
              <a:buFont typeface="Wingdings" pitchFamily="2" charset="2"/>
              <a:buChar char="l"/>
            </a:pPr>
            <a:r>
              <a:rPr lang="en-US" altLang="zh-TW" sz="2000" b="1" dirty="0">
                <a:ea typeface="標楷體" pitchFamily="65" charset="-120"/>
              </a:rPr>
              <a:t>t</a:t>
            </a:r>
            <a:r>
              <a:rPr lang="zh-TW" altLang="en-US" sz="2000" b="1" dirty="0">
                <a:ea typeface="標楷體" pitchFamily="65" charset="-120"/>
              </a:rPr>
              <a:t>分配的平均數為 </a:t>
            </a:r>
            <a:r>
              <a:rPr lang="en-US" altLang="zh-TW" sz="2000" b="1" dirty="0">
                <a:ea typeface="標楷體" pitchFamily="65" charset="-120"/>
              </a:rPr>
              <a:t>0</a:t>
            </a:r>
            <a:r>
              <a:rPr lang="zh-TW" altLang="en-US" sz="2000" b="1" dirty="0">
                <a:ea typeface="標楷體" pitchFamily="65" charset="-120"/>
              </a:rPr>
              <a:t>。</a:t>
            </a:r>
          </a:p>
          <a:p>
            <a:pPr>
              <a:lnSpc>
                <a:spcPct val="80000"/>
              </a:lnSpc>
              <a:buClr>
                <a:schemeClr val="tx1"/>
              </a:buClr>
              <a:buSzPct val="125000"/>
              <a:buFont typeface="Wingdings" pitchFamily="2" charset="2"/>
              <a:buChar char="l"/>
            </a:pPr>
            <a:r>
              <a:rPr lang="en-US" altLang="zh-TW" sz="2000" b="1" dirty="0">
                <a:ea typeface="標楷體" pitchFamily="65" charset="-120"/>
              </a:rPr>
              <a:t>t</a:t>
            </a:r>
            <a:r>
              <a:rPr lang="zh-TW" altLang="en-US" sz="2000" b="1" dirty="0">
                <a:ea typeface="標楷體" pitchFamily="65" charset="-120"/>
              </a:rPr>
              <a:t>分配的變異數是永遠大於</a:t>
            </a:r>
            <a:r>
              <a:rPr lang="en-US" altLang="zh-TW" sz="2000" b="1" dirty="0">
                <a:ea typeface="標楷體" pitchFamily="65" charset="-120"/>
              </a:rPr>
              <a:t>1</a:t>
            </a:r>
            <a:r>
              <a:rPr lang="zh-TW" altLang="en-US" sz="2000" b="1" dirty="0">
                <a:ea typeface="標楷體" pitchFamily="65" charset="-120"/>
              </a:rPr>
              <a:t>，當自由度越大時， </a:t>
            </a:r>
            <a:r>
              <a:rPr lang="en-US" altLang="zh-TW" sz="2000" b="1" dirty="0">
                <a:ea typeface="標楷體" pitchFamily="65" charset="-120"/>
              </a:rPr>
              <a:t>t</a:t>
            </a:r>
            <a:r>
              <a:rPr lang="zh-TW" altLang="en-US" sz="2000" b="1" dirty="0">
                <a:ea typeface="標楷體" pitchFamily="65" charset="-120"/>
              </a:rPr>
              <a:t>分配的變異數是趨近於</a:t>
            </a:r>
            <a:r>
              <a:rPr lang="en-US" altLang="zh-TW" sz="2000" b="1" dirty="0">
                <a:ea typeface="標楷體" pitchFamily="65" charset="-120"/>
              </a:rPr>
              <a:t>1 </a:t>
            </a:r>
            <a:r>
              <a:rPr lang="zh-TW" altLang="en-US" sz="2000" b="1" dirty="0">
                <a:ea typeface="標楷體" pitchFamily="65" charset="-120"/>
              </a:rPr>
              <a:t>。</a:t>
            </a:r>
            <a:r>
              <a:rPr lang="en-US" altLang="zh-TW" sz="2000" b="1" dirty="0">
                <a:ea typeface="標楷體" pitchFamily="65" charset="-120"/>
              </a:rPr>
              <a:t>t</a:t>
            </a:r>
            <a:r>
              <a:rPr lang="zh-TW" altLang="en-US" sz="2000" b="1" dirty="0">
                <a:ea typeface="標楷體" pitchFamily="65" charset="-120"/>
              </a:rPr>
              <a:t>分配比標準常態分配是較的且有較胖的尾部。</a:t>
            </a:r>
          </a:p>
          <a:p>
            <a:pPr>
              <a:lnSpc>
                <a:spcPct val="80000"/>
              </a:lnSpc>
              <a:buClr>
                <a:schemeClr val="tx1"/>
              </a:buClr>
              <a:buSzPct val="125000"/>
              <a:buFont typeface="Wingdings" pitchFamily="2" charset="2"/>
              <a:buChar char="l"/>
            </a:pPr>
            <a:r>
              <a:rPr lang="zh-TW" altLang="en-US" sz="2000" b="1" dirty="0">
                <a:ea typeface="標楷體" pitchFamily="65" charset="-120"/>
              </a:rPr>
              <a:t>當自由度越大時， </a:t>
            </a:r>
            <a:r>
              <a:rPr lang="en-US" altLang="zh-TW" sz="2000" b="1" dirty="0">
                <a:ea typeface="標楷體" pitchFamily="65" charset="-120"/>
              </a:rPr>
              <a:t>t</a:t>
            </a:r>
            <a:r>
              <a:rPr lang="zh-TW" altLang="en-US" sz="2000" b="1" dirty="0">
                <a:ea typeface="標楷體" pitchFamily="65" charset="-120"/>
              </a:rPr>
              <a:t>分配數是趨近於一個標準常態分配。</a:t>
            </a:r>
          </a:p>
        </p:txBody>
      </p:sp>
      <p:sp>
        <p:nvSpPr>
          <p:cNvPr id="23" name="Rectangle 3"/>
          <p:cNvSpPr txBox="1">
            <a:spLocks noChangeArrowheads="1"/>
          </p:cNvSpPr>
          <p:nvPr/>
        </p:nvSpPr>
        <p:spPr>
          <a:xfrm>
            <a:off x="500081" y="965500"/>
            <a:ext cx="8229600" cy="2559205"/>
          </a:xfrm>
          <a:prstGeom prst="rect">
            <a:avLst/>
          </a:prstGeom>
          <a:ln cap="flat">
            <a:solidFill>
              <a:srgbClr val="DB4F03"/>
            </a:solidFill>
            <a:prstDash val="dash"/>
          </a:ln>
        </p:spPr>
        <p:txBody>
          <a:bodyPr/>
          <a:lstStyle/>
          <a:p>
            <a:pPr marL="442913" marR="0" lvl="0" indent="-442913" algn="just" defTabSz="914400" rtl="0" eaLnBrk="1" fontAlgn="base" latinLnBrk="0" hangingPunct="1">
              <a:lnSpc>
                <a:spcPct val="120000"/>
              </a:lnSpc>
              <a:spcBef>
                <a:spcPct val="20000"/>
              </a:spcBef>
              <a:spcAft>
                <a:spcPct val="0"/>
              </a:spcAft>
              <a:buClrTx/>
              <a:buSzTx/>
              <a:buFont typeface="Wingdings" pitchFamily="2" charset="2"/>
              <a:buChar char="l"/>
              <a:tabLst/>
              <a:defRPr/>
            </a:pPr>
            <a:r>
              <a:rPr kumimoji="1" lang="zh-TW" altLang="en-US" sz="2400" b="1" i="0" u="none" strike="noStrike" kern="0" cap="none" spc="0" normalizeH="0" baseline="0" noProof="0" dirty="0" smtClean="0">
                <a:ln>
                  <a:noFill/>
                </a:ln>
                <a:solidFill>
                  <a:srgbClr val="9B5400"/>
                </a:solidFill>
                <a:effectLst/>
                <a:uLnTx/>
                <a:uFillTx/>
                <a:latin typeface="+mn-lt"/>
                <a:ea typeface="+mn-ea"/>
                <a:cs typeface="+mn-cs"/>
              </a:rPr>
              <a:t>若</a:t>
            </a:r>
            <a:r>
              <a:rPr kumimoji="1" lang="en-US" altLang="zh-TW" sz="2400" b="1" i="1" u="none" strike="noStrike" kern="0" cap="none" spc="0" normalizeH="0" baseline="0" noProof="0" dirty="0" smtClean="0">
                <a:ln>
                  <a:noFill/>
                </a:ln>
                <a:solidFill>
                  <a:srgbClr val="9B5400"/>
                </a:solidFill>
                <a:effectLst/>
                <a:uLnTx/>
                <a:uFillTx/>
                <a:latin typeface="+mn-lt"/>
                <a:ea typeface="+mn-ea"/>
                <a:cs typeface="+mn-cs"/>
              </a:rPr>
              <a:t>X</a:t>
            </a:r>
            <a:r>
              <a:rPr kumimoji="1" lang="en-US" altLang="zh-TW" sz="2400" b="1" i="0" u="none" strike="noStrike" kern="0" cap="none" spc="0" normalizeH="0" baseline="-25000" noProof="0" dirty="0" smtClean="0">
                <a:ln>
                  <a:noFill/>
                </a:ln>
                <a:solidFill>
                  <a:srgbClr val="9B5400"/>
                </a:solidFill>
                <a:effectLst/>
                <a:uLnTx/>
                <a:uFillTx/>
                <a:latin typeface="+mn-lt"/>
                <a:ea typeface="+mn-ea"/>
                <a:cs typeface="+mn-cs"/>
              </a:rPr>
              <a:t>1</a:t>
            </a:r>
            <a:r>
              <a:rPr kumimoji="1" lang="en-US" altLang="zh-TW" sz="2400" b="1" i="0" u="none" strike="noStrike" kern="0" cap="none" spc="0" normalizeH="0" baseline="0" noProof="0" dirty="0" smtClean="0">
                <a:ln>
                  <a:noFill/>
                </a:ln>
                <a:solidFill>
                  <a:srgbClr val="9B5400"/>
                </a:solidFill>
                <a:effectLst/>
                <a:uLnTx/>
                <a:uFillTx/>
                <a:latin typeface="+mn-lt"/>
                <a:ea typeface="+mn-ea"/>
                <a:cs typeface="+mn-cs"/>
              </a:rPr>
              <a:t>, </a:t>
            </a:r>
            <a:r>
              <a:rPr kumimoji="1" lang="en-US" altLang="zh-TW" sz="2400" b="1" i="1" u="none" strike="noStrike" kern="0" cap="none" spc="0" normalizeH="0" baseline="0" noProof="0" dirty="0" smtClean="0">
                <a:ln>
                  <a:noFill/>
                </a:ln>
                <a:solidFill>
                  <a:srgbClr val="9B5400"/>
                </a:solidFill>
                <a:effectLst/>
                <a:uLnTx/>
                <a:uFillTx/>
                <a:latin typeface="+mn-lt"/>
                <a:ea typeface="+mn-ea"/>
                <a:cs typeface="+mn-cs"/>
              </a:rPr>
              <a:t>X</a:t>
            </a:r>
            <a:r>
              <a:rPr kumimoji="1" lang="en-US" altLang="zh-TW" sz="2400" b="1" i="0" u="none" strike="noStrike" kern="0" cap="none" spc="0" normalizeH="0" baseline="-25000" noProof="0" dirty="0" smtClean="0">
                <a:ln>
                  <a:noFill/>
                </a:ln>
                <a:solidFill>
                  <a:srgbClr val="9B5400"/>
                </a:solidFill>
                <a:effectLst/>
                <a:uLnTx/>
                <a:uFillTx/>
                <a:latin typeface="+mn-lt"/>
                <a:ea typeface="+mn-ea"/>
                <a:cs typeface="+mn-cs"/>
              </a:rPr>
              <a:t>2</a:t>
            </a:r>
            <a:r>
              <a:rPr kumimoji="1" lang="en-US" altLang="zh-TW" sz="2400" b="1" i="0" u="none" strike="noStrike" kern="0" cap="none" spc="0" normalizeH="0" baseline="0" noProof="0" dirty="0" smtClean="0">
                <a:ln>
                  <a:noFill/>
                </a:ln>
                <a:solidFill>
                  <a:srgbClr val="9B5400"/>
                </a:solidFill>
                <a:effectLst/>
                <a:uLnTx/>
                <a:uFillTx/>
                <a:latin typeface="+mn-lt"/>
                <a:ea typeface="+mn-ea"/>
                <a:cs typeface="+mn-cs"/>
              </a:rPr>
              <a:t>, </a:t>
            </a:r>
            <a:r>
              <a:rPr kumimoji="1" lang="en-US" altLang="zh-TW" sz="2400" b="1" i="0" u="none" strike="noStrike" kern="0" cap="none" spc="0" normalizeH="0" baseline="0" noProof="0" dirty="0" smtClean="0">
                <a:ln>
                  <a:noFill/>
                </a:ln>
                <a:solidFill>
                  <a:srgbClr val="9B5400"/>
                </a:solidFill>
                <a:effectLst/>
                <a:uLnTx/>
                <a:uFillTx/>
                <a:latin typeface="標楷體" pitchFamily="65" charset="-120"/>
                <a:ea typeface="+mn-ea"/>
                <a:cs typeface="+mn-cs"/>
              </a:rPr>
              <a:t>…</a:t>
            </a:r>
            <a:r>
              <a:rPr kumimoji="1" lang="en-US" altLang="zh-TW" sz="2400" b="1" i="0" u="none" strike="noStrike" kern="0" cap="none" spc="0" normalizeH="0" baseline="0" noProof="0" dirty="0" smtClean="0">
                <a:ln>
                  <a:noFill/>
                </a:ln>
                <a:solidFill>
                  <a:srgbClr val="9B5400"/>
                </a:solidFill>
                <a:effectLst/>
                <a:uLnTx/>
                <a:uFillTx/>
                <a:latin typeface="+mn-lt"/>
                <a:ea typeface="+mn-ea"/>
                <a:cs typeface="+mn-cs"/>
              </a:rPr>
              <a:t> ,</a:t>
            </a:r>
            <a:r>
              <a:rPr kumimoji="1" lang="en-US" altLang="zh-TW" sz="2400" b="1" i="1" u="none" strike="noStrike" kern="0" cap="none" spc="0" normalizeH="0" baseline="0" noProof="0" dirty="0" err="1" smtClean="0">
                <a:ln>
                  <a:noFill/>
                </a:ln>
                <a:solidFill>
                  <a:srgbClr val="9B5400"/>
                </a:solidFill>
                <a:effectLst/>
                <a:uLnTx/>
                <a:uFillTx/>
                <a:latin typeface="+mn-lt"/>
                <a:ea typeface="+mn-ea"/>
                <a:cs typeface="+mn-cs"/>
              </a:rPr>
              <a:t>X</a:t>
            </a:r>
            <a:r>
              <a:rPr kumimoji="1" lang="en-US" altLang="zh-TW" sz="2400" b="1" i="1" u="none" strike="noStrike" kern="0" cap="none" spc="0" normalizeH="0" baseline="-25000" noProof="0" dirty="0" err="1" smtClean="0">
                <a:ln>
                  <a:noFill/>
                </a:ln>
                <a:solidFill>
                  <a:srgbClr val="9B5400"/>
                </a:solidFill>
                <a:effectLst/>
                <a:uLnTx/>
                <a:uFillTx/>
                <a:latin typeface="+mn-lt"/>
                <a:ea typeface="+mn-ea"/>
                <a:cs typeface="+mn-cs"/>
              </a:rPr>
              <a:t>n</a:t>
            </a:r>
            <a:r>
              <a:rPr kumimoji="1" lang="zh-TW" altLang="en-US" sz="2400" b="1" i="0" u="none" strike="noStrike" kern="0" cap="none" spc="0" normalizeH="0" baseline="0" noProof="0" dirty="0" smtClean="0">
                <a:ln>
                  <a:noFill/>
                </a:ln>
                <a:solidFill>
                  <a:srgbClr val="9B5400"/>
                </a:solidFill>
                <a:effectLst/>
                <a:uLnTx/>
                <a:uFillTx/>
                <a:latin typeface="+mn-lt"/>
                <a:ea typeface="+mn-ea"/>
                <a:cs typeface="+mn-cs"/>
              </a:rPr>
              <a:t>為取自常態母體</a:t>
            </a:r>
            <a:r>
              <a:rPr kumimoji="1" lang="en-US" altLang="zh-TW" sz="2400" b="1" i="1" u="none" strike="noStrike" kern="0" cap="none" spc="0" normalizeH="0" baseline="0" noProof="0" dirty="0" smtClean="0">
                <a:ln>
                  <a:noFill/>
                </a:ln>
                <a:solidFill>
                  <a:srgbClr val="9B5400"/>
                </a:solidFill>
                <a:effectLst/>
                <a:uLnTx/>
                <a:uFillTx/>
                <a:latin typeface="+mn-lt"/>
                <a:ea typeface="+mn-ea"/>
                <a:cs typeface="+mn-cs"/>
              </a:rPr>
              <a:t>N</a:t>
            </a:r>
            <a:r>
              <a:rPr kumimoji="1" lang="en-US" altLang="zh-TW" sz="2400" b="1" i="0" u="none" strike="noStrike" kern="0" cap="none" spc="0" normalizeH="0" baseline="0" noProof="0" dirty="0" smtClean="0">
                <a:ln>
                  <a:noFill/>
                </a:ln>
                <a:solidFill>
                  <a:srgbClr val="9B5400"/>
                </a:solidFill>
                <a:effectLst/>
                <a:uLnTx/>
                <a:uFillTx/>
                <a:latin typeface="+mn-lt"/>
                <a:ea typeface="+mn-ea"/>
                <a:cs typeface="+mn-cs"/>
              </a:rPr>
              <a:t>(</a:t>
            </a:r>
            <a:r>
              <a:rPr kumimoji="1" lang="el-GR" altLang="zh-TW" sz="2400" b="1" i="0" u="none" strike="noStrike" kern="0" cap="none" spc="0" normalizeH="0" baseline="0" noProof="0" dirty="0" smtClean="0">
                <a:ln>
                  <a:noFill/>
                </a:ln>
                <a:solidFill>
                  <a:srgbClr val="9B5400"/>
                </a:solidFill>
                <a:effectLst/>
                <a:uLnTx/>
                <a:uFillTx/>
                <a:latin typeface="+mn-lt"/>
                <a:ea typeface="+mn-ea"/>
                <a:cs typeface="Times New Roman" pitchFamily="18" charset="0"/>
              </a:rPr>
              <a:t>μ</a:t>
            </a:r>
            <a:r>
              <a:rPr kumimoji="1" lang="en-US" altLang="zh-TW" sz="2400" b="1" i="0" u="none" strike="noStrike" kern="0" cap="none" spc="0" normalizeH="0" baseline="0" noProof="0" dirty="0" smtClean="0">
                <a:ln>
                  <a:noFill/>
                </a:ln>
                <a:solidFill>
                  <a:srgbClr val="9B5400"/>
                </a:solidFill>
                <a:effectLst/>
                <a:uLnTx/>
                <a:uFillTx/>
                <a:latin typeface="+mn-lt"/>
                <a:ea typeface="+mn-ea"/>
                <a:cs typeface="+mn-cs"/>
              </a:rPr>
              <a:t>,</a:t>
            </a:r>
            <a:r>
              <a:rPr kumimoji="1" lang="el-GR" altLang="zh-TW" sz="2400" b="1" i="0" u="none" strike="noStrike" kern="0" cap="none" spc="0" normalizeH="0" baseline="0" noProof="0" dirty="0" smtClean="0">
                <a:ln>
                  <a:noFill/>
                </a:ln>
                <a:solidFill>
                  <a:srgbClr val="9B5400"/>
                </a:solidFill>
                <a:effectLst/>
                <a:uLnTx/>
                <a:uFillTx/>
                <a:latin typeface="+mn-lt"/>
                <a:ea typeface="+mn-ea"/>
                <a:cs typeface="Times New Roman" pitchFamily="18" charset="0"/>
              </a:rPr>
              <a:t>σ</a:t>
            </a:r>
            <a:r>
              <a:rPr kumimoji="1" lang="en-US" altLang="zh-TW" sz="2400" b="1" i="0" u="none" strike="noStrike" kern="0" cap="none" spc="0" normalizeH="0" baseline="30000" noProof="0" dirty="0" smtClean="0">
                <a:ln>
                  <a:noFill/>
                </a:ln>
                <a:solidFill>
                  <a:srgbClr val="9B5400"/>
                </a:solidFill>
                <a:effectLst/>
                <a:uLnTx/>
                <a:uFillTx/>
                <a:latin typeface="+mn-lt"/>
                <a:ea typeface="+mn-ea"/>
                <a:cs typeface="+mn-cs"/>
              </a:rPr>
              <a:t>2</a:t>
            </a:r>
            <a:r>
              <a:rPr kumimoji="1" lang="en-US" altLang="zh-TW" sz="2400" b="1" i="0" u="none" strike="noStrike" kern="0" cap="none" spc="0" normalizeH="0" baseline="0" noProof="0" dirty="0" smtClean="0">
                <a:ln>
                  <a:noFill/>
                </a:ln>
                <a:solidFill>
                  <a:srgbClr val="9B5400"/>
                </a:solidFill>
                <a:effectLst/>
                <a:uLnTx/>
                <a:uFillTx/>
                <a:latin typeface="+mn-lt"/>
                <a:ea typeface="+mn-ea"/>
                <a:cs typeface="+mn-cs"/>
              </a:rPr>
              <a:t>)</a:t>
            </a:r>
            <a:r>
              <a:rPr kumimoji="1" lang="zh-TW" altLang="en-US" sz="2400" b="1" i="0" u="none" strike="noStrike" kern="0" cap="none" spc="0" normalizeH="0" baseline="0" noProof="0" dirty="0" smtClean="0">
                <a:ln>
                  <a:noFill/>
                </a:ln>
                <a:solidFill>
                  <a:srgbClr val="9B5400"/>
                </a:solidFill>
                <a:effectLst/>
                <a:uLnTx/>
                <a:uFillTx/>
                <a:latin typeface="+mn-lt"/>
                <a:ea typeface="+mn-ea"/>
                <a:cs typeface="+mn-cs"/>
              </a:rPr>
              <a:t>的隨機樣本，且</a:t>
            </a:r>
          </a:p>
          <a:p>
            <a:pPr marL="442913" marR="0" lvl="0" indent="-442913" algn="just" defTabSz="914400" rtl="0" eaLnBrk="1" fontAlgn="base" latinLnBrk="0" hangingPunct="1">
              <a:lnSpc>
                <a:spcPct val="120000"/>
              </a:lnSpc>
              <a:spcBef>
                <a:spcPct val="20000"/>
              </a:spcBef>
              <a:spcAft>
                <a:spcPct val="0"/>
              </a:spcAft>
              <a:buClrTx/>
              <a:buSzTx/>
              <a:buFont typeface="Wingdings" pitchFamily="2" charset="2"/>
              <a:buChar char="l"/>
              <a:tabLst/>
              <a:defRPr/>
            </a:pPr>
            <a:endParaRPr kumimoji="1" lang="zh-TW" altLang="en-US" sz="2400" b="1" i="0" u="none" strike="noStrike" kern="0" cap="none" spc="0" normalizeH="0" baseline="0" noProof="0" dirty="0" smtClean="0">
              <a:ln>
                <a:noFill/>
              </a:ln>
              <a:solidFill>
                <a:srgbClr val="9B5400"/>
              </a:solidFill>
              <a:effectLst/>
              <a:uLnTx/>
              <a:uFillTx/>
              <a:latin typeface="+mn-lt"/>
              <a:ea typeface="+mn-ea"/>
              <a:cs typeface="+mn-cs"/>
            </a:endParaRPr>
          </a:p>
          <a:p>
            <a:pPr marL="442913" marR="0" lvl="0" indent="-442913" algn="just" defTabSz="914400" rtl="0" eaLnBrk="1" fontAlgn="base" latinLnBrk="0" hangingPunct="1">
              <a:lnSpc>
                <a:spcPct val="120000"/>
              </a:lnSpc>
              <a:spcBef>
                <a:spcPct val="20000"/>
              </a:spcBef>
              <a:spcAft>
                <a:spcPct val="0"/>
              </a:spcAft>
              <a:buClrTx/>
              <a:buSzTx/>
              <a:buFontTx/>
              <a:buNone/>
              <a:tabLst/>
              <a:defRPr/>
            </a:pPr>
            <a:r>
              <a:rPr kumimoji="1" lang="zh-TW" altLang="en-US" sz="2400" b="1" i="0" u="none" strike="noStrike" kern="0" cap="none" spc="0" normalizeH="0" baseline="0" noProof="0" dirty="0" smtClean="0">
                <a:ln>
                  <a:noFill/>
                </a:ln>
                <a:solidFill>
                  <a:srgbClr val="9B5400"/>
                </a:solidFill>
                <a:effectLst/>
                <a:uLnTx/>
                <a:uFillTx/>
                <a:latin typeface="+mn-lt"/>
                <a:ea typeface="+mn-ea"/>
                <a:cs typeface="+mn-cs"/>
              </a:rPr>
              <a:t>當</a:t>
            </a:r>
            <a:r>
              <a:rPr kumimoji="1" lang="el-GR" altLang="zh-TW" sz="2400" b="1" i="0" u="none" strike="noStrike" kern="0" cap="none" spc="0" normalizeH="0" baseline="0" noProof="0" dirty="0" smtClean="0">
                <a:ln>
                  <a:noFill/>
                </a:ln>
                <a:solidFill>
                  <a:srgbClr val="9B5400"/>
                </a:solidFill>
                <a:effectLst/>
                <a:uLnTx/>
                <a:uFillTx/>
                <a:latin typeface="+mn-lt"/>
                <a:ea typeface="+mn-ea"/>
                <a:cs typeface="Times New Roman" pitchFamily="18" charset="0"/>
              </a:rPr>
              <a:t>σ</a:t>
            </a:r>
            <a:r>
              <a:rPr kumimoji="1" lang="zh-TW" altLang="en-US" sz="2400" b="1" i="0" u="none" strike="noStrike" kern="0" cap="none" spc="0" normalizeH="0" baseline="0" noProof="0" dirty="0" smtClean="0">
                <a:ln>
                  <a:noFill/>
                </a:ln>
                <a:solidFill>
                  <a:srgbClr val="9B5400"/>
                </a:solidFill>
                <a:effectLst/>
                <a:uLnTx/>
                <a:uFillTx/>
                <a:latin typeface="+mn-lt"/>
                <a:ea typeface="+mn-ea"/>
                <a:cs typeface="+mn-cs"/>
              </a:rPr>
              <a:t>為未知時，</a:t>
            </a:r>
            <a:r>
              <a:rPr kumimoji="0" lang="zh-TW" altLang="en-US" sz="2400" b="1" i="0" u="none" strike="noStrike" kern="0" cap="none" spc="0" normalizeH="0" baseline="0" noProof="0" dirty="0" smtClean="0">
                <a:ln>
                  <a:noFill/>
                </a:ln>
                <a:solidFill>
                  <a:srgbClr val="9B5400"/>
                </a:solidFill>
                <a:effectLst/>
                <a:uLnTx/>
                <a:uFillTx/>
                <a:latin typeface="+mn-lt"/>
                <a:ea typeface="標楷體" pitchFamily="65" charset="-120"/>
                <a:cs typeface="+mn-cs"/>
              </a:rPr>
              <a:t>以樣本標準差 </a:t>
            </a:r>
            <a:r>
              <a:rPr kumimoji="0" lang="en-US" altLang="zh-TW" sz="2400" b="1" i="0" u="none" strike="noStrike" kern="0" cap="none" spc="0" normalizeH="0" baseline="0" noProof="0" dirty="0" smtClean="0">
                <a:ln>
                  <a:noFill/>
                </a:ln>
                <a:solidFill>
                  <a:srgbClr val="9B5400"/>
                </a:solidFill>
                <a:effectLst/>
                <a:uLnTx/>
                <a:uFillTx/>
                <a:latin typeface="+mn-lt"/>
                <a:ea typeface="標楷體" pitchFamily="65" charset="-120"/>
                <a:cs typeface="+mn-cs"/>
              </a:rPr>
              <a:t>s</a:t>
            </a:r>
            <a:r>
              <a:rPr kumimoji="0" lang="zh-TW" altLang="en-US" sz="2400" b="1" i="0" u="none" strike="noStrike" kern="0" cap="none" spc="0" normalizeH="0" baseline="0" noProof="0" dirty="0" smtClean="0">
                <a:ln>
                  <a:noFill/>
                </a:ln>
                <a:solidFill>
                  <a:srgbClr val="9B5400"/>
                </a:solidFill>
                <a:effectLst/>
                <a:uLnTx/>
                <a:uFillTx/>
                <a:latin typeface="+mn-lt"/>
                <a:ea typeface="標楷體" pitchFamily="65" charset="-120"/>
                <a:cs typeface="+mn-cs"/>
              </a:rPr>
              <a:t>代替母體標準差</a:t>
            </a:r>
            <a:r>
              <a:rPr kumimoji="0" lang="en-US" altLang="zh-TW" sz="2400" b="1" i="0" u="none" strike="noStrike" kern="0" cap="none" spc="0" normalizeH="0" baseline="0" noProof="0" dirty="0" smtClean="0">
                <a:ln>
                  <a:noFill/>
                </a:ln>
                <a:solidFill>
                  <a:srgbClr val="9B5400"/>
                </a:solidFill>
                <a:effectLst/>
                <a:uLnTx/>
                <a:uFillTx/>
                <a:latin typeface="+mn-lt"/>
                <a:ea typeface="+mn-ea"/>
                <a:cs typeface="+mn-cs"/>
              </a:rPr>
              <a:t>σ</a:t>
            </a:r>
            <a:r>
              <a:rPr kumimoji="0" lang="zh-TW" altLang="en-US" sz="2400" b="1" i="0" u="none" strike="noStrike" kern="0" cap="none" spc="0" normalizeH="0" baseline="0" noProof="0" dirty="0" smtClean="0">
                <a:ln>
                  <a:noFill/>
                </a:ln>
                <a:solidFill>
                  <a:srgbClr val="9B5400"/>
                </a:solidFill>
                <a:effectLst/>
                <a:uLnTx/>
                <a:uFillTx/>
                <a:latin typeface="+mn-lt"/>
                <a:ea typeface="+mn-ea"/>
                <a:cs typeface="+mn-cs"/>
              </a:rPr>
              <a:t>，</a:t>
            </a:r>
            <a:r>
              <a:rPr kumimoji="1" lang="zh-TW" altLang="en-US" sz="2400" b="1" i="0" u="none" strike="noStrike" kern="0" cap="none" spc="0" normalizeH="0" baseline="0" noProof="0" dirty="0" smtClean="0">
                <a:ln>
                  <a:noFill/>
                </a:ln>
                <a:solidFill>
                  <a:srgbClr val="9B5400"/>
                </a:solidFill>
                <a:effectLst/>
                <a:uLnTx/>
                <a:uFillTx/>
                <a:latin typeface="+mn-lt"/>
                <a:ea typeface="+mn-ea"/>
                <a:cs typeface="+mn-cs"/>
              </a:rPr>
              <a:t>統計量</a:t>
            </a:r>
          </a:p>
          <a:p>
            <a:pPr marL="442913" marR="0" lvl="0" indent="-442913" algn="just" defTabSz="914400" rtl="0" eaLnBrk="1" fontAlgn="base" latinLnBrk="0" hangingPunct="1">
              <a:lnSpc>
                <a:spcPct val="120000"/>
              </a:lnSpc>
              <a:spcBef>
                <a:spcPct val="20000"/>
              </a:spcBef>
              <a:spcAft>
                <a:spcPct val="0"/>
              </a:spcAft>
              <a:buClrTx/>
              <a:buSzTx/>
              <a:buFont typeface="Wingdings" pitchFamily="2" charset="2"/>
              <a:buChar char="l"/>
              <a:tabLst/>
              <a:defRPr/>
            </a:pPr>
            <a:endParaRPr kumimoji="1" lang="zh-TW" altLang="en-US" sz="2400" b="1" i="0" u="none" strike="noStrike" kern="0" cap="none" spc="0" normalizeH="0" baseline="0" noProof="0" dirty="0" smtClean="0">
              <a:ln>
                <a:noFill/>
              </a:ln>
              <a:solidFill>
                <a:srgbClr val="9B5400"/>
              </a:solidFill>
              <a:effectLst/>
              <a:uLnTx/>
              <a:uFillTx/>
              <a:latin typeface="+mn-lt"/>
              <a:ea typeface="+mn-ea"/>
              <a:cs typeface="+mn-cs"/>
            </a:endParaRPr>
          </a:p>
          <a:p>
            <a:pPr marL="442913" marR="0" lvl="0" indent="-442913" algn="just" defTabSz="914400" rtl="0" eaLnBrk="1" fontAlgn="base" latinLnBrk="0" hangingPunct="1">
              <a:lnSpc>
                <a:spcPct val="120000"/>
              </a:lnSpc>
              <a:spcBef>
                <a:spcPct val="20000"/>
              </a:spcBef>
              <a:spcAft>
                <a:spcPct val="0"/>
              </a:spcAft>
              <a:buClrTx/>
              <a:buSzTx/>
              <a:buFontTx/>
              <a:buNone/>
              <a:tabLst/>
              <a:defRPr/>
            </a:pPr>
            <a:r>
              <a:rPr kumimoji="1" lang="zh-TW" altLang="en-US" sz="2400" b="1" i="0" u="none" strike="noStrike" kern="0" cap="none" spc="0" normalizeH="0" baseline="0" noProof="0" dirty="0" smtClean="0">
                <a:ln>
                  <a:noFill/>
                </a:ln>
                <a:solidFill>
                  <a:srgbClr val="9B5400"/>
                </a:solidFill>
                <a:effectLst/>
                <a:uLnTx/>
                <a:uFillTx/>
                <a:latin typeface="+mn-lt"/>
                <a:ea typeface="+mn-ea"/>
                <a:cs typeface="+mn-cs"/>
              </a:rPr>
              <a:t>的抽樣分配為自由度</a:t>
            </a:r>
            <a:r>
              <a:rPr kumimoji="1" lang="en-US" altLang="zh-TW" sz="2400" b="1" i="1" u="none" strike="noStrike" kern="0" cap="none" spc="0" normalizeH="0" baseline="0" noProof="0" dirty="0" smtClean="0">
                <a:ln>
                  <a:noFill/>
                </a:ln>
                <a:solidFill>
                  <a:srgbClr val="9B5400"/>
                </a:solidFill>
                <a:effectLst/>
                <a:uLnTx/>
                <a:uFillTx/>
                <a:latin typeface="+mn-lt"/>
                <a:ea typeface="+mn-ea"/>
                <a:cs typeface="+mn-cs"/>
              </a:rPr>
              <a:t>n</a:t>
            </a:r>
            <a:r>
              <a:rPr kumimoji="1" lang="en-US" altLang="zh-TW" sz="2400" b="1" i="0" u="none" strike="noStrike" kern="0" cap="none" spc="0" normalizeH="0" baseline="0" noProof="0" dirty="0" smtClean="0">
                <a:ln>
                  <a:noFill/>
                </a:ln>
                <a:solidFill>
                  <a:srgbClr val="9B5400"/>
                </a:solidFill>
                <a:effectLst/>
                <a:uLnTx/>
                <a:uFillTx/>
                <a:latin typeface="+mn-lt"/>
                <a:ea typeface="+mn-ea"/>
                <a:cs typeface="+mn-cs"/>
                <a:sym typeface="Symbol" pitchFamily="18" charset="2"/>
              </a:rPr>
              <a:t></a:t>
            </a:r>
            <a:r>
              <a:rPr kumimoji="1" lang="en-US" altLang="zh-TW" sz="2400" b="1" i="0" u="none" strike="noStrike" kern="0" cap="none" spc="0" normalizeH="0" baseline="0" noProof="0" dirty="0" smtClean="0">
                <a:ln>
                  <a:noFill/>
                </a:ln>
                <a:solidFill>
                  <a:srgbClr val="9B5400"/>
                </a:solidFill>
                <a:effectLst/>
                <a:uLnTx/>
                <a:uFillTx/>
                <a:latin typeface="+mn-lt"/>
                <a:ea typeface="+mn-ea"/>
                <a:cs typeface="+mn-cs"/>
              </a:rPr>
              <a:t>1</a:t>
            </a:r>
            <a:r>
              <a:rPr kumimoji="1" lang="zh-TW" altLang="en-US" sz="2400" b="1" i="0" u="none" strike="noStrike" kern="0" cap="none" spc="0" normalizeH="0" baseline="0" noProof="0" dirty="0" smtClean="0">
                <a:ln>
                  <a:noFill/>
                </a:ln>
                <a:solidFill>
                  <a:srgbClr val="9B5400"/>
                </a:solidFill>
                <a:effectLst/>
                <a:uLnTx/>
                <a:uFillTx/>
                <a:latin typeface="+mn-lt"/>
                <a:ea typeface="+mn-ea"/>
                <a:cs typeface="+mn-cs"/>
              </a:rPr>
              <a:t>的</a:t>
            </a:r>
            <a:r>
              <a:rPr kumimoji="1" lang="en-US" altLang="zh-TW" sz="2400" b="1" i="1" u="none" strike="noStrike" kern="0" cap="none" spc="0" normalizeH="0" baseline="0" noProof="0" dirty="0" smtClean="0">
                <a:ln>
                  <a:noFill/>
                </a:ln>
                <a:solidFill>
                  <a:srgbClr val="9B5400"/>
                </a:solidFill>
                <a:effectLst/>
                <a:uLnTx/>
                <a:uFillTx/>
                <a:latin typeface="+mn-lt"/>
                <a:ea typeface="+mn-ea"/>
                <a:cs typeface="+mn-cs"/>
              </a:rPr>
              <a:t>t</a:t>
            </a:r>
            <a:r>
              <a:rPr kumimoji="1" lang="zh-TW" altLang="en-US" sz="2400" b="1" i="0" u="none" strike="noStrike" kern="0" cap="none" spc="0" normalizeH="0" baseline="0" noProof="0" dirty="0" smtClean="0">
                <a:ln>
                  <a:noFill/>
                </a:ln>
                <a:solidFill>
                  <a:srgbClr val="9B5400"/>
                </a:solidFill>
                <a:effectLst/>
                <a:uLnTx/>
                <a:uFillTx/>
                <a:latin typeface="+mn-lt"/>
                <a:ea typeface="+mn-ea"/>
                <a:cs typeface="+mn-cs"/>
              </a:rPr>
              <a:t>分配。</a:t>
            </a:r>
          </a:p>
        </p:txBody>
      </p:sp>
      <p:pic>
        <p:nvPicPr>
          <p:cNvPr id="24" name="Picture 4"/>
          <p:cNvPicPr>
            <a:picLocks noChangeAspect="1" noChangeArrowheads="1"/>
          </p:cNvPicPr>
          <p:nvPr/>
        </p:nvPicPr>
        <p:blipFill>
          <a:blip r:embed="rId4" cstate="print">
            <a:clrChange>
              <a:clrFrom>
                <a:srgbClr val="E7E8E9"/>
              </a:clrFrom>
              <a:clrTo>
                <a:srgbClr val="E7E8E9">
                  <a:alpha val="0"/>
                </a:srgbClr>
              </a:clrTo>
            </a:clrChange>
          </a:blip>
          <a:srcRect/>
          <a:stretch>
            <a:fillRect/>
          </a:stretch>
        </p:blipFill>
        <p:spPr bwMode="auto">
          <a:xfrm>
            <a:off x="2210702" y="1430233"/>
            <a:ext cx="5286375" cy="619125"/>
          </a:xfrm>
          <a:prstGeom prst="rect">
            <a:avLst/>
          </a:prstGeom>
          <a:noFill/>
          <a:ln w="9525">
            <a:noFill/>
            <a:miter lim="800000"/>
            <a:headEnd/>
            <a:tailEnd/>
          </a:ln>
        </p:spPr>
      </p:pic>
      <p:sp>
        <p:nvSpPr>
          <p:cNvPr id="26" name="Rectangle 2"/>
          <p:cNvSpPr txBox="1">
            <a:spLocks noChangeArrowheads="1"/>
          </p:cNvSpPr>
          <p:nvPr/>
        </p:nvSpPr>
        <p:spPr bwMode="auto">
          <a:xfrm>
            <a:off x="457200" y="274638"/>
            <a:ext cx="8229600" cy="69551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TW" sz="3600" b="1" i="1" u="none" strike="noStrike" kern="0" cap="none" spc="0" normalizeH="0" baseline="0" noProof="0" dirty="0" smtClean="0">
                <a:ln>
                  <a:noFill/>
                </a:ln>
                <a:solidFill>
                  <a:srgbClr val="DB4F03"/>
                </a:solidFill>
                <a:effectLst/>
                <a:uLnTx/>
                <a:uFillTx/>
                <a:latin typeface="+mj-lt"/>
                <a:ea typeface="+mj-ea"/>
                <a:cs typeface="+mj-cs"/>
              </a:rPr>
              <a:t>t</a:t>
            </a:r>
            <a:r>
              <a:rPr kumimoji="1" lang="zh-TW" altLang="en-US" sz="3600" b="1" i="0" u="none" strike="noStrike" kern="0" cap="none" spc="0" normalizeH="0" baseline="0" noProof="0" dirty="0" smtClean="0">
                <a:ln>
                  <a:noFill/>
                </a:ln>
                <a:solidFill>
                  <a:srgbClr val="DB4F03"/>
                </a:solidFill>
                <a:effectLst/>
                <a:uLnTx/>
                <a:uFillTx/>
                <a:latin typeface="+mj-lt"/>
                <a:ea typeface="+mj-ea"/>
                <a:cs typeface="+mj-cs"/>
              </a:rPr>
              <a:t>分配 </a:t>
            </a:r>
            <a:r>
              <a:rPr kumimoji="1" lang="en-US" altLang="zh-TW" sz="3600" b="1" i="0" u="none" strike="noStrike" kern="0" cap="none" spc="0" normalizeH="0" baseline="0" noProof="0" dirty="0" smtClean="0">
                <a:ln>
                  <a:noFill/>
                </a:ln>
                <a:solidFill>
                  <a:srgbClr val="DB4F03"/>
                </a:solidFill>
                <a:effectLst/>
                <a:uLnTx/>
                <a:uFillTx/>
                <a:latin typeface="+mj-lt"/>
                <a:ea typeface="+mj-ea"/>
                <a:cs typeface="+mj-cs"/>
              </a:rPr>
              <a:t> </a:t>
            </a:r>
          </a:p>
        </p:txBody>
      </p:sp>
      <p:pic>
        <p:nvPicPr>
          <p:cNvPr id="28" name="Picture 4"/>
          <p:cNvPicPr>
            <a:picLocks noChangeAspect="1" noChangeArrowheads="1"/>
          </p:cNvPicPr>
          <p:nvPr/>
        </p:nvPicPr>
        <p:blipFill>
          <a:blip r:embed="rId5" cstate="print"/>
          <a:srcRect/>
          <a:stretch>
            <a:fillRect/>
          </a:stretch>
        </p:blipFill>
        <p:spPr bwMode="auto">
          <a:xfrm>
            <a:off x="4850780" y="3601844"/>
            <a:ext cx="3880625" cy="2743200"/>
          </a:xfrm>
          <a:prstGeom prst="rect">
            <a:avLst/>
          </a:prstGeom>
          <a:ln>
            <a:headEnd/>
            <a:tailEnd/>
          </a:ln>
        </p:spPr>
        <p:style>
          <a:lnRef idx="2">
            <a:schemeClr val="accent1"/>
          </a:lnRef>
          <a:fillRef idx="1">
            <a:schemeClr val="lt1"/>
          </a:fillRef>
          <a:effectRef idx="0">
            <a:schemeClr val="accent1"/>
          </a:effectRef>
          <a:fontRef idx="minor">
            <a:schemeClr val="dk1"/>
          </a:fontRef>
        </p:style>
      </p:pic>
      <p:sp>
        <p:nvSpPr>
          <p:cNvPr id="8" name="日期版面配置區 7"/>
          <p:cNvSpPr>
            <a:spLocks noGrp="1"/>
          </p:cNvSpPr>
          <p:nvPr>
            <p:ph type="dt" sz="half" idx="11"/>
          </p:nvPr>
        </p:nvSpPr>
        <p:spPr>
          <a:xfrm>
            <a:off x="0" y="6546850"/>
            <a:ext cx="5489575" cy="311150"/>
          </a:xfrm>
        </p:spPr>
        <p:txBody>
          <a:bodyPr/>
          <a:lstStyle/>
          <a:p>
            <a:pPr>
              <a:defRPr/>
            </a:pPr>
            <a:r>
              <a:rPr lang="zh-TW" altLang="en-US" dirty="0" smtClean="0"/>
              <a:t>統計學導論   </a:t>
            </a:r>
            <a:r>
              <a:rPr lang="en-US" altLang="zh-TW" dirty="0" smtClean="0"/>
              <a:t>Chapter 7   </a:t>
            </a:r>
            <a:r>
              <a:rPr lang="zh-TW" altLang="en-US" dirty="0" smtClean="0"/>
              <a:t>抽樣與抽樣分配</a:t>
            </a:r>
            <a:endParaRPr lang="zh-TW" altLang="en-US" dirty="0">
              <a:cs typeface="Arial" charset="0"/>
            </a:endParaRPr>
          </a:p>
        </p:txBody>
      </p:sp>
      <p:sp>
        <p:nvSpPr>
          <p:cNvPr id="9" name="投影片編號版面配置區 8"/>
          <p:cNvSpPr>
            <a:spLocks noGrp="1"/>
          </p:cNvSpPr>
          <p:nvPr>
            <p:ph type="sldNum" sz="quarter" idx="12"/>
          </p:nvPr>
        </p:nvSpPr>
        <p:spPr>
          <a:xfrm>
            <a:off x="7010400" y="6546850"/>
            <a:ext cx="2133600" cy="311150"/>
          </a:xfrm>
        </p:spPr>
        <p:txBody>
          <a:bodyPr/>
          <a:lstStyle/>
          <a:p>
            <a:pPr algn="r">
              <a:defRPr/>
            </a:pPr>
            <a:fld id="{178E7FAB-A9E2-4955-878E-D0BD3BAA7522}" type="slidenum">
              <a:rPr lang="en-US" altLang="zh-TW" smtClean="0"/>
              <a:pPr algn="r">
                <a:defRPr/>
              </a:pPr>
              <a:t>25</a:t>
            </a:fld>
            <a:r>
              <a:rPr lang="en-US" altLang="zh-TW" dirty="0" smtClean="0"/>
              <a:t>/35</a:t>
            </a:r>
            <a:endParaRPr lang="en-US" altLang="zh-TW" dirty="0"/>
          </a:p>
        </p:txBody>
      </p:sp>
      <p:graphicFrame>
        <p:nvGraphicFramePr>
          <p:cNvPr id="69633" name="Object 1"/>
          <p:cNvGraphicFramePr>
            <a:graphicFrameLocks noChangeAspect="1"/>
          </p:cNvGraphicFramePr>
          <p:nvPr/>
        </p:nvGraphicFramePr>
        <p:xfrm>
          <a:off x="3101320" y="2395914"/>
          <a:ext cx="1941513" cy="686651"/>
        </p:xfrm>
        <a:graphic>
          <a:graphicData uri="http://schemas.openxmlformats.org/presentationml/2006/ole">
            <mc:AlternateContent xmlns:mc="http://schemas.openxmlformats.org/markup-compatibility/2006">
              <mc:Choice xmlns:v="urn:schemas-microsoft-com:vml" Requires="v">
                <p:oleObj spid="_x0000_s69634" name="Equation" r:id="rId6" imgW="1244520" imgH="469800" progId="Equation.DSMT4">
                  <p:embed/>
                </p:oleObj>
              </mc:Choice>
              <mc:Fallback>
                <p:oleObj name="Equation" r:id="rId6" imgW="1244520" imgH="469800" progId="Equation.DSMT4">
                  <p:embed/>
                  <p:pic>
                    <p:nvPicPr>
                      <p:cNvPr id="0"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01320" y="2395914"/>
                        <a:ext cx="1941513" cy="6866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283" name="Object 3">
            <a:hlinkClick r:id="" action="ppaction://ole?verb=0"/>
          </p:cNvPr>
          <p:cNvGraphicFramePr>
            <a:graphicFrameLocks/>
          </p:cNvGraphicFramePr>
          <p:nvPr/>
        </p:nvGraphicFramePr>
        <p:xfrm>
          <a:off x="4486275" y="3603625"/>
          <a:ext cx="4273550" cy="2305050"/>
        </p:xfrm>
        <a:graphic>
          <a:graphicData uri="http://schemas.openxmlformats.org/presentationml/2006/ole">
            <mc:AlternateContent xmlns:mc="http://schemas.openxmlformats.org/markup-compatibility/2006">
              <mc:Choice xmlns:v="urn:schemas-microsoft-com:vml" Requires="v">
                <p:oleObj spid="_x0000_s64516" name="VISIO" r:id="rId4" imgW="5351400" imgH="2892240" progId="">
                  <p:embed/>
                </p:oleObj>
              </mc:Choice>
              <mc:Fallback>
                <p:oleObj name="VISIO" r:id="rId4" imgW="5351400" imgH="2892240" progId="">
                  <p:embed/>
                  <p:pic>
                    <p:nvPicPr>
                      <p:cNvPr id="0" name="Picture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6275" y="3603625"/>
                        <a:ext cx="4273550" cy="23050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225285" name="Rectangle 5"/>
          <p:cNvSpPr>
            <a:spLocks noChangeArrowheads="1"/>
          </p:cNvSpPr>
          <p:nvPr/>
        </p:nvSpPr>
        <p:spPr bwMode="auto">
          <a:xfrm>
            <a:off x="6272213" y="1652588"/>
            <a:ext cx="2641600" cy="1936428"/>
          </a:xfrm>
          <a:prstGeom prst="rect">
            <a:avLst/>
          </a:prstGeom>
          <a:noFill/>
          <a:ln w="12700">
            <a:noFill/>
            <a:miter lim="800000"/>
            <a:headEnd/>
            <a:tailEnd/>
          </a:ln>
          <a:effectLst/>
        </p:spPr>
        <p:txBody>
          <a:bodyPr wrap="square" lIns="90488" tIns="44450" rIns="90488" bIns="44450">
            <a:spAutoFit/>
          </a:bodyPr>
          <a:lstStyle/>
          <a:p>
            <a:pPr eaLnBrk="0" hangingPunct="0">
              <a:spcBef>
                <a:spcPct val="50000"/>
              </a:spcBef>
              <a:tabLst>
                <a:tab pos="398463" algn="l"/>
              </a:tabLst>
            </a:pPr>
            <a:r>
              <a:rPr lang="zh-TW" altLang="en-US" sz="2400" b="1" dirty="0" smtClean="0">
                <a:effectLst>
                  <a:outerShdw blurRad="38100" dist="38100" dir="2700000" algn="tl">
                    <a:srgbClr val="C0C0C0"/>
                  </a:outerShdw>
                </a:effectLst>
                <a:latin typeface="+mn-lt"/>
                <a:ea typeface="+mj-ea"/>
              </a:rPr>
              <a:t>假設：</a:t>
            </a:r>
            <a:r>
              <a:rPr lang="en-US" altLang="zh-TW" sz="2400" b="1" dirty="0">
                <a:effectLst>
                  <a:outerShdw blurRad="38100" dist="38100" dir="2700000" algn="tl">
                    <a:srgbClr val="C0C0C0"/>
                  </a:outerShdw>
                </a:effectLst>
                <a:latin typeface="+mn-lt"/>
                <a:ea typeface="+mj-ea"/>
              </a:rPr>
              <a:t/>
            </a:r>
            <a:br>
              <a:rPr lang="en-US" altLang="zh-TW" sz="2400" b="1" dirty="0">
                <a:effectLst>
                  <a:outerShdw blurRad="38100" dist="38100" dir="2700000" algn="tl">
                    <a:srgbClr val="C0C0C0"/>
                  </a:outerShdw>
                </a:effectLst>
                <a:latin typeface="+mn-lt"/>
                <a:ea typeface="+mj-ea"/>
              </a:rPr>
            </a:br>
            <a:r>
              <a:rPr lang="en-US" altLang="zh-TW" sz="2400" b="1" i="1" dirty="0">
                <a:effectLst>
                  <a:outerShdw blurRad="38100" dist="38100" dir="2700000" algn="tl">
                    <a:srgbClr val="C0C0C0"/>
                  </a:outerShdw>
                </a:effectLst>
                <a:latin typeface="+mn-lt"/>
                <a:ea typeface="+mj-ea"/>
              </a:rPr>
              <a:t>n</a:t>
            </a:r>
            <a:r>
              <a:rPr lang="en-US" altLang="zh-TW" sz="2400" b="1" dirty="0">
                <a:effectLst>
                  <a:outerShdw blurRad="38100" dist="38100" dir="2700000" algn="tl">
                    <a:srgbClr val="C0C0C0"/>
                  </a:outerShdw>
                </a:effectLst>
                <a:latin typeface="+mn-lt"/>
                <a:ea typeface="+mj-ea"/>
              </a:rPr>
              <a:t> = 3</a:t>
            </a:r>
            <a:br>
              <a:rPr lang="en-US" altLang="zh-TW" sz="2400" b="1" dirty="0">
                <a:effectLst>
                  <a:outerShdw blurRad="38100" dist="38100" dir="2700000" algn="tl">
                    <a:srgbClr val="C0C0C0"/>
                  </a:outerShdw>
                </a:effectLst>
                <a:latin typeface="+mn-lt"/>
                <a:ea typeface="+mj-ea"/>
              </a:rPr>
            </a:br>
            <a:r>
              <a:rPr lang="en-US" altLang="zh-TW" sz="2400" b="1" i="1" dirty="0" err="1">
                <a:effectLst>
                  <a:outerShdw blurRad="38100" dist="38100" dir="2700000" algn="tl">
                    <a:srgbClr val="C0C0C0"/>
                  </a:outerShdw>
                </a:effectLst>
                <a:latin typeface="+mn-lt"/>
                <a:ea typeface="+mj-ea"/>
              </a:rPr>
              <a:t>df</a:t>
            </a:r>
            <a:r>
              <a:rPr lang="en-US" altLang="zh-TW" sz="2400" b="1" dirty="0">
                <a:effectLst>
                  <a:outerShdw blurRad="38100" dist="38100" dir="2700000" algn="tl">
                    <a:srgbClr val="C0C0C0"/>
                  </a:outerShdw>
                </a:effectLst>
                <a:latin typeface="+mn-lt"/>
                <a:ea typeface="+mj-ea"/>
              </a:rPr>
              <a:t>	= </a:t>
            </a:r>
            <a:r>
              <a:rPr lang="en-US" altLang="zh-TW" sz="2400" b="1" i="1" dirty="0">
                <a:effectLst>
                  <a:outerShdw blurRad="38100" dist="38100" dir="2700000" algn="tl">
                    <a:srgbClr val="C0C0C0"/>
                  </a:outerShdw>
                </a:effectLst>
                <a:latin typeface="+mn-lt"/>
                <a:ea typeface="+mj-ea"/>
              </a:rPr>
              <a:t>n</a:t>
            </a:r>
            <a:r>
              <a:rPr lang="en-US" altLang="zh-TW" sz="2400" b="1" dirty="0">
                <a:effectLst>
                  <a:outerShdw blurRad="38100" dist="38100" dir="2700000" algn="tl">
                    <a:srgbClr val="C0C0C0"/>
                  </a:outerShdw>
                </a:effectLst>
                <a:latin typeface="+mn-lt"/>
                <a:ea typeface="+mj-ea"/>
              </a:rPr>
              <a:t> - 1 = 2</a:t>
            </a:r>
            <a:br>
              <a:rPr lang="en-US" altLang="zh-TW" sz="2400" b="1" dirty="0">
                <a:effectLst>
                  <a:outerShdw blurRad="38100" dist="38100" dir="2700000" algn="tl">
                    <a:srgbClr val="C0C0C0"/>
                  </a:outerShdw>
                </a:effectLst>
                <a:latin typeface="+mn-lt"/>
                <a:ea typeface="+mj-ea"/>
              </a:rPr>
            </a:br>
            <a:r>
              <a:rPr lang="el-GR" altLang="zh-TW" sz="2400" b="1" dirty="0" smtClean="0">
                <a:effectLst>
                  <a:outerShdw blurRad="38100" dist="38100" dir="2700000" algn="tl">
                    <a:srgbClr val="C0C0C0"/>
                  </a:outerShdw>
                </a:effectLst>
                <a:latin typeface="+mn-lt"/>
                <a:ea typeface="+mj-ea"/>
              </a:rPr>
              <a:t> α </a:t>
            </a:r>
            <a:r>
              <a:rPr lang="en-US" altLang="zh-TW" sz="2400" b="1" dirty="0">
                <a:effectLst>
                  <a:outerShdw blurRad="38100" dist="38100" dir="2700000" algn="tl">
                    <a:srgbClr val="C0C0C0"/>
                  </a:outerShdw>
                </a:effectLst>
                <a:latin typeface="+mn-lt"/>
                <a:ea typeface="+mj-ea"/>
              </a:rPr>
              <a:t>	</a:t>
            </a:r>
            <a:r>
              <a:rPr lang="en-US" altLang="zh-TW" sz="2400" b="1" dirty="0" smtClean="0">
                <a:effectLst>
                  <a:outerShdw blurRad="38100" dist="38100" dir="2700000" algn="tl">
                    <a:srgbClr val="C0C0C0"/>
                  </a:outerShdw>
                </a:effectLst>
                <a:latin typeface="+mn-lt"/>
                <a:ea typeface="+mj-ea"/>
              </a:rPr>
              <a:t>=0.10</a:t>
            </a:r>
            <a:r>
              <a:rPr lang="en-US" altLang="zh-TW" sz="2400" b="1" dirty="0">
                <a:effectLst>
                  <a:outerShdw blurRad="38100" dist="38100" dir="2700000" algn="tl">
                    <a:srgbClr val="C0C0C0"/>
                  </a:outerShdw>
                </a:effectLst>
                <a:latin typeface="+mn-lt"/>
                <a:ea typeface="+mj-ea"/>
              </a:rPr>
              <a:t/>
            </a:r>
            <a:br>
              <a:rPr lang="en-US" altLang="zh-TW" sz="2400" b="1" dirty="0">
                <a:effectLst>
                  <a:outerShdw blurRad="38100" dist="38100" dir="2700000" algn="tl">
                    <a:srgbClr val="C0C0C0"/>
                  </a:outerShdw>
                </a:effectLst>
                <a:latin typeface="+mn-lt"/>
                <a:ea typeface="+mj-ea"/>
              </a:rPr>
            </a:br>
            <a:r>
              <a:rPr lang="el-GR" altLang="zh-TW" sz="2400" b="1" dirty="0" smtClean="0">
                <a:effectLst>
                  <a:outerShdw blurRad="38100" dist="38100" dir="2700000" algn="tl">
                    <a:srgbClr val="C0C0C0"/>
                  </a:outerShdw>
                </a:effectLst>
                <a:latin typeface="+mn-lt"/>
                <a:ea typeface="+mj-ea"/>
              </a:rPr>
              <a:t> α </a:t>
            </a:r>
            <a:r>
              <a:rPr lang="en-US" altLang="zh-TW" sz="2400" b="1" dirty="0" smtClean="0">
                <a:effectLst>
                  <a:outerShdw blurRad="38100" dist="38100" dir="2700000" algn="tl">
                    <a:srgbClr val="C0C0C0"/>
                  </a:outerShdw>
                </a:effectLst>
                <a:latin typeface="+mn-lt"/>
                <a:ea typeface="+mj-ea"/>
              </a:rPr>
              <a:t>/</a:t>
            </a:r>
            <a:r>
              <a:rPr lang="en-US" altLang="zh-TW" sz="2400" b="1" dirty="0">
                <a:effectLst>
                  <a:outerShdw blurRad="38100" dist="38100" dir="2700000" algn="tl">
                    <a:srgbClr val="C0C0C0"/>
                  </a:outerShdw>
                </a:effectLst>
                <a:latin typeface="+mn-lt"/>
                <a:ea typeface="+mj-ea"/>
              </a:rPr>
              <a:t>2 =.05</a:t>
            </a:r>
          </a:p>
        </p:txBody>
      </p:sp>
      <p:sp>
        <p:nvSpPr>
          <p:cNvPr id="225286" name="Rectangle 6"/>
          <p:cNvSpPr>
            <a:spLocks noChangeArrowheads="1"/>
          </p:cNvSpPr>
          <p:nvPr/>
        </p:nvSpPr>
        <p:spPr bwMode="auto">
          <a:xfrm>
            <a:off x="6477000" y="5683250"/>
            <a:ext cx="1792288" cy="515938"/>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pPr>
            <a:r>
              <a:rPr lang="en-US" altLang="zh-TW" sz="2800" b="1">
                <a:solidFill>
                  <a:schemeClr val="tx2"/>
                </a:solidFill>
                <a:effectLst>
                  <a:outerShdw blurRad="38100" dist="38100" dir="2700000" algn="tl">
                    <a:srgbClr val="C0C0C0"/>
                  </a:outerShdw>
                </a:effectLst>
              </a:rPr>
              <a:t>2.920</a:t>
            </a:r>
          </a:p>
        </p:txBody>
      </p:sp>
      <p:sp>
        <p:nvSpPr>
          <p:cNvPr id="225287" name="Rectangle 7"/>
          <p:cNvSpPr>
            <a:spLocks noChangeArrowheads="1"/>
          </p:cNvSpPr>
          <p:nvPr/>
        </p:nvSpPr>
        <p:spPr bwMode="auto">
          <a:xfrm>
            <a:off x="2408238" y="5792788"/>
            <a:ext cx="2206625" cy="515937"/>
          </a:xfrm>
          <a:prstGeom prst="rect">
            <a:avLst/>
          </a:prstGeom>
          <a:noFill/>
          <a:ln w="12700">
            <a:noFill/>
            <a:miter lim="800000"/>
            <a:headEnd/>
            <a:tailEnd/>
          </a:ln>
          <a:effectLst/>
        </p:spPr>
        <p:txBody>
          <a:bodyPr lIns="90488" tIns="44450" rIns="90488" bIns="44450">
            <a:spAutoFit/>
          </a:bodyPr>
          <a:lstStyle/>
          <a:p>
            <a:pPr eaLnBrk="0" hangingPunct="0">
              <a:spcBef>
                <a:spcPct val="50000"/>
              </a:spcBef>
            </a:pPr>
            <a:r>
              <a:rPr lang="en-US" altLang="zh-TW" sz="2800" b="1">
                <a:solidFill>
                  <a:schemeClr val="tx2"/>
                </a:solidFill>
                <a:effectLst>
                  <a:outerShdw blurRad="38100" dist="38100" dir="2700000" algn="tl">
                    <a:srgbClr val="C0C0C0"/>
                  </a:outerShdw>
                </a:effectLst>
              </a:rPr>
              <a:t>t values</a:t>
            </a:r>
          </a:p>
        </p:txBody>
      </p:sp>
      <p:sp>
        <p:nvSpPr>
          <p:cNvPr id="225288" name="Rectangle 8"/>
          <p:cNvSpPr>
            <a:spLocks noChangeArrowheads="1"/>
          </p:cNvSpPr>
          <p:nvPr/>
        </p:nvSpPr>
        <p:spPr bwMode="auto">
          <a:xfrm>
            <a:off x="4324350" y="1876425"/>
            <a:ext cx="2206625" cy="515938"/>
          </a:xfrm>
          <a:prstGeom prst="rect">
            <a:avLst/>
          </a:prstGeom>
          <a:noFill/>
          <a:ln w="12700">
            <a:noFill/>
            <a:miter lim="800000"/>
            <a:headEnd/>
            <a:tailEnd/>
          </a:ln>
          <a:effectLst/>
        </p:spPr>
        <p:txBody>
          <a:bodyPr lIns="90488" tIns="44450" rIns="90488" bIns="44450">
            <a:spAutoFit/>
          </a:bodyPr>
          <a:lstStyle/>
          <a:p>
            <a:pPr eaLnBrk="0" hangingPunct="0">
              <a:spcBef>
                <a:spcPct val="50000"/>
              </a:spcBef>
            </a:pPr>
            <a:r>
              <a:rPr lang="en-US" altLang="zh-TW" sz="2800" b="1">
                <a:solidFill>
                  <a:schemeClr val="tx2"/>
                </a:solidFill>
                <a:effectLst>
                  <a:outerShdw blurRad="38100" dist="38100" dir="2700000" algn="tl">
                    <a:srgbClr val="C0C0C0"/>
                  </a:outerShdw>
                </a:effectLst>
                <a:latin typeface="Symbol" pitchFamily="18" charset="2"/>
              </a:rPr>
              <a:t>a</a:t>
            </a:r>
            <a:r>
              <a:rPr lang="en-US" altLang="zh-TW" sz="2800" b="1">
                <a:solidFill>
                  <a:schemeClr val="tx2"/>
                </a:solidFill>
                <a:effectLst>
                  <a:outerShdw blurRad="38100" dist="38100" dir="2700000" algn="tl">
                    <a:srgbClr val="C0C0C0"/>
                  </a:outerShdw>
                </a:effectLst>
              </a:rPr>
              <a:t> / 2</a:t>
            </a:r>
          </a:p>
        </p:txBody>
      </p:sp>
      <p:sp>
        <p:nvSpPr>
          <p:cNvPr id="225289" name="Line 9"/>
          <p:cNvSpPr>
            <a:spLocks noChangeShapeType="1"/>
          </p:cNvSpPr>
          <p:nvPr/>
        </p:nvSpPr>
        <p:spPr bwMode="auto">
          <a:xfrm flipV="1">
            <a:off x="3938588" y="2159000"/>
            <a:ext cx="357187" cy="279400"/>
          </a:xfrm>
          <a:prstGeom prst="line">
            <a:avLst/>
          </a:prstGeom>
          <a:noFill/>
          <a:ln w="25400">
            <a:solidFill>
              <a:schemeClr val="tx1"/>
            </a:solidFill>
            <a:round/>
            <a:headEnd type="triangle" w="med" len="med"/>
            <a:tailEnd/>
          </a:ln>
          <a:effectLst>
            <a:outerShdw dist="35921" dir="2700000" algn="ctr" rotWithShape="0">
              <a:schemeClr val="bg2"/>
            </a:outerShdw>
          </a:effectLst>
        </p:spPr>
        <p:txBody>
          <a:bodyPr/>
          <a:lstStyle/>
          <a:p>
            <a:endParaRPr lang="zh-TW" altLang="en-US"/>
          </a:p>
        </p:txBody>
      </p:sp>
      <p:grpSp>
        <p:nvGrpSpPr>
          <p:cNvPr id="2" name="Group 10"/>
          <p:cNvGrpSpPr>
            <a:grpSpLocks/>
          </p:cNvGrpSpPr>
          <p:nvPr/>
        </p:nvGrpSpPr>
        <p:grpSpPr bwMode="auto">
          <a:xfrm>
            <a:off x="3021013" y="4181475"/>
            <a:ext cx="3297237" cy="2317750"/>
            <a:chOff x="1903" y="2634"/>
            <a:chExt cx="2077" cy="1460"/>
          </a:xfrm>
        </p:grpSpPr>
        <p:sp>
          <p:nvSpPr>
            <p:cNvPr id="225291" name="Freeform 11"/>
            <p:cNvSpPr>
              <a:spLocks/>
            </p:cNvSpPr>
            <p:nvPr/>
          </p:nvSpPr>
          <p:spPr bwMode="auto">
            <a:xfrm>
              <a:off x="1911" y="2634"/>
              <a:ext cx="2069" cy="1460"/>
            </a:xfrm>
            <a:custGeom>
              <a:avLst/>
              <a:gdLst/>
              <a:ahLst/>
              <a:cxnLst>
                <a:cxn ang="0">
                  <a:pos x="0" y="26"/>
                </a:cxn>
                <a:cxn ang="0">
                  <a:pos x="19" y="171"/>
                </a:cxn>
                <a:cxn ang="0">
                  <a:pos x="50" y="262"/>
                </a:cxn>
                <a:cxn ang="0">
                  <a:pos x="91" y="356"/>
                </a:cxn>
                <a:cxn ang="0">
                  <a:pos x="148" y="447"/>
                </a:cxn>
                <a:cxn ang="0">
                  <a:pos x="216" y="548"/>
                </a:cxn>
                <a:cxn ang="0">
                  <a:pos x="305" y="653"/>
                </a:cxn>
                <a:cxn ang="0">
                  <a:pos x="435" y="788"/>
                </a:cxn>
                <a:cxn ang="0">
                  <a:pos x="565" y="899"/>
                </a:cxn>
                <a:cxn ang="0">
                  <a:pos x="690" y="987"/>
                </a:cxn>
                <a:cxn ang="0">
                  <a:pos x="832" y="1070"/>
                </a:cxn>
                <a:cxn ang="0">
                  <a:pos x="967" y="1134"/>
                </a:cxn>
                <a:cxn ang="0">
                  <a:pos x="1110" y="1179"/>
                </a:cxn>
                <a:cxn ang="0">
                  <a:pos x="1268" y="1201"/>
                </a:cxn>
                <a:cxn ang="0">
                  <a:pos x="1414" y="1203"/>
                </a:cxn>
                <a:cxn ang="0">
                  <a:pos x="1501" y="1194"/>
                </a:cxn>
                <a:cxn ang="0">
                  <a:pos x="1503" y="1429"/>
                </a:cxn>
                <a:cxn ang="0">
                  <a:pos x="1576" y="1348"/>
                </a:cxn>
                <a:cxn ang="0">
                  <a:pos x="1658" y="1274"/>
                </a:cxn>
                <a:cxn ang="0">
                  <a:pos x="1749" y="1211"/>
                </a:cxn>
                <a:cxn ang="0">
                  <a:pos x="1849" y="1153"/>
                </a:cxn>
                <a:cxn ang="0">
                  <a:pos x="1996" y="1093"/>
                </a:cxn>
                <a:cxn ang="0">
                  <a:pos x="2017" y="1034"/>
                </a:cxn>
                <a:cxn ang="0">
                  <a:pos x="1912" y="985"/>
                </a:cxn>
                <a:cxn ang="0">
                  <a:pos x="1839" y="936"/>
                </a:cxn>
                <a:cxn ang="0">
                  <a:pos x="1774" y="883"/>
                </a:cxn>
                <a:cxn ang="0">
                  <a:pos x="1715" y="819"/>
                </a:cxn>
                <a:cxn ang="0">
                  <a:pos x="1662" y="740"/>
                </a:cxn>
                <a:cxn ang="0">
                  <a:pos x="1559" y="717"/>
                </a:cxn>
                <a:cxn ang="0">
                  <a:pos x="1509" y="941"/>
                </a:cxn>
                <a:cxn ang="0">
                  <a:pos x="1334" y="929"/>
                </a:cxn>
                <a:cxn ang="0">
                  <a:pos x="1172" y="905"/>
                </a:cxn>
                <a:cxn ang="0">
                  <a:pos x="1033" y="873"/>
                </a:cxn>
                <a:cxn ang="0">
                  <a:pos x="878" y="824"/>
                </a:cxn>
                <a:cxn ang="0">
                  <a:pos x="743" y="762"/>
                </a:cxn>
                <a:cxn ang="0">
                  <a:pos x="622" y="695"/>
                </a:cxn>
                <a:cxn ang="0">
                  <a:pos x="498" y="603"/>
                </a:cxn>
                <a:cxn ang="0">
                  <a:pos x="379" y="508"/>
                </a:cxn>
                <a:cxn ang="0">
                  <a:pos x="249" y="391"/>
                </a:cxn>
                <a:cxn ang="0">
                  <a:pos x="163" y="289"/>
                </a:cxn>
                <a:cxn ang="0">
                  <a:pos x="110" y="208"/>
                </a:cxn>
                <a:cxn ang="0">
                  <a:pos x="73" y="132"/>
                </a:cxn>
              </a:cxnLst>
              <a:rect l="0" t="0" r="r" b="b"/>
              <a:pathLst>
                <a:path w="2069" h="1460">
                  <a:moveTo>
                    <a:pt x="33" y="0"/>
                  </a:moveTo>
                  <a:lnTo>
                    <a:pt x="0" y="26"/>
                  </a:lnTo>
                  <a:lnTo>
                    <a:pt x="10" y="116"/>
                  </a:lnTo>
                  <a:lnTo>
                    <a:pt x="19" y="171"/>
                  </a:lnTo>
                  <a:lnTo>
                    <a:pt x="38" y="220"/>
                  </a:lnTo>
                  <a:lnTo>
                    <a:pt x="50" y="262"/>
                  </a:lnTo>
                  <a:lnTo>
                    <a:pt x="72" y="312"/>
                  </a:lnTo>
                  <a:lnTo>
                    <a:pt x="91" y="356"/>
                  </a:lnTo>
                  <a:lnTo>
                    <a:pt x="124" y="407"/>
                  </a:lnTo>
                  <a:lnTo>
                    <a:pt x="148" y="447"/>
                  </a:lnTo>
                  <a:lnTo>
                    <a:pt x="173" y="492"/>
                  </a:lnTo>
                  <a:lnTo>
                    <a:pt x="216" y="548"/>
                  </a:lnTo>
                  <a:lnTo>
                    <a:pt x="255" y="596"/>
                  </a:lnTo>
                  <a:lnTo>
                    <a:pt x="305" y="653"/>
                  </a:lnTo>
                  <a:lnTo>
                    <a:pt x="375" y="731"/>
                  </a:lnTo>
                  <a:lnTo>
                    <a:pt x="435" y="788"/>
                  </a:lnTo>
                  <a:lnTo>
                    <a:pt x="487" y="836"/>
                  </a:lnTo>
                  <a:lnTo>
                    <a:pt x="565" y="899"/>
                  </a:lnTo>
                  <a:lnTo>
                    <a:pt x="623" y="945"/>
                  </a:lnTo>
                  <a:lnTo>
                    <a:pt x="690" y="987"/>
                  </a:lnTo>
                  <a:lnTo>
                    <a:pt x="757" y="1031"/>
                  </a:lnTo>
                  <a:lnTo>
                    <a:pt x="832" y="1070"/>
                  </a:lnTo>
                  <a:lnTo>
                    <a:pt x="896" y="1104"/>
                  </a:lnTo>
                  <a:lnTo>
                    <a:pt x="967" y="1134"/>
                  </a:lnTo>
                  <a:lnTo>
                    <a:pt x="1038" y="1157"/>
                  </a:lnTo>
                  <a:lnTo>
                    <a:pt x="1110" y="1179"/>
                  </a:lnTo>
                  <a:lnTo>
                    <a:pt x="1186" y="1195"/>
                  </a:lnTo>
                  <a:lnTo>
                    <a:pt x="1268" y="1201"/>
                  </a:lnTo>
                  <a:lnTo>
                    <a:pt x="1337" y="1204"/>
                  </a:lnTo>
                  <a:lnTo>
                    <a:pt x="1414" y="1203"/>
                  </a:lnTo>
                  <a:lnTo>
                    <a:pt x="1472" y="1201"/>
                  </a:lnTo>
                  <a:lnTo>
                    <a:pt x="1501" y="1194"/>
                  </a:lnTo>
                  <a:lnTo>
                    <a:pt x="1457" y="1459"/>
                  </a:lnTo>
                  <a:lnTo>
                    <a:pt x="1503" y="1429"/>
                  </a:lnTo>
                  <a:lnTo>
                    <a:pt x="1540" y="1388"/>
                  </a:lnTo>
                  <a:lnTo>
                    <a:pt x="1576" y="1348"/>
                  </a:lnTo>
                  <a:lnTo>
                    <a:pt x="1616" y="1314"/>
                  </a:lnTo>
                  <a:lnTo>
                    <a:pt x="1658" y="1274"/>
                  </a:lnTo>
                  <a:lnTo>
                    <a:pt x="1709" y="1239"/>
                  </a:lnTo>
                  <a:lnTo>
                    <a:pt x="1749" y="1211"/>
                  </a:lnTo>
                  <a:lnTo>
                    <a:pt x="1797" y="1183"/>
                  </a:lnTo>
                  <a:lnTo>
                    <a:pt x="1849" y="1153"/>
                  </a:lnTo>
                  <a:lnTo>
                    <a:pt x="1913" y="1118"/>
                  </a:lnTo>
                  <a:lnTo>
                    <a:pt x="1996" y="1093"/>
                  </a:lnTo>
                  <a:lnTo>
                    <a:pt x="2068" y="1052"/>
                  </a:lnTo>
                  <a:lnTo>
                    <a:pt x="2017" y="1034"/>
                  </a:lnTo>
                  <a:lnTo>
                    <a:pt x="1969" y="1012"/>
                  </a:lnTo>
                  <a:lnTo>
                    <a:pt x="1912" y="985"/>
                  </a:lnTo>
                  <a:lnTo>
                    <a:pt x="1864" y="956"/>
                  </a:lnTo>
                  <a:lnTo>
                    <a:pt x="1839" y="936"/>
                  </a:lnTo>
                  <a:lnTo>
                    <a:pt x="1811" y="917"/>
                  </a:lnTo>
                  <a:lnTo>
                    <a:pt x="1774" y="883"/>
                  </a:lnTo>
                  <a:lnTo>
                    <a:pt x="1746" y="851"/>
                  </a:lnTo>
                  <a:lnTo>
                    <a:pt x="1715" y="819"/>
                  </a:lnTo>
                  <a:lnTo>
                    <a:pt x="1689" y="780"/>
                  </a:lnTo>
                  <a:lnTo>
                    <a:pt x="1662" y="740"/>
                  </a:lnTo>
                  <a:lnTo>
                    <a:pt x="1627" y="672"/>
                  </a:lnTo>
                  <a:lnTo>
                    <a:pt x="1559" y="717"/>
                  </a:lnTo>
                  <a:lnTo>
                    <a:pt x="1540" y="938"/>
                  </a:lnTo>
                  <a:lnTo>
                    <a:pt x="1509" y="941"/>
                  </a:lnTo>
                  <a:lnTo>
                    <a:pt x="1411" y="936"/>
                  </a:lnTo>
                  <a:lnTo>
                    <a:pt x="1334" y="929"/>
                  </a:lnTo>
                  <a:lnTo>
                    <a:pt x="1228" y="915"/>
                  </a:lnTo>
                  <a:lnTo>
                    <a:pt x="1172" y="905"/>
                  </a:lnTo>
                  <a:lnTo>
                    <a:pt x="1113" y="892"/>
                  </a:lnTo>
                  <a:lnTo>
                    <a:pt x="1033" y="873"/>
                  </a:lnTo>
                  <a:lnTo>
                    <a:pt x="955" y="855"/>
                  </a:lnTo>
                  <a:lnTo>
                    <a:pt x="878" y="824"/>
                  </a:lnTo>
                  <a:lnTo>
                    <a:pt x="813" y="797"/>
                  </a:lnTo>
                  <a:lnTo>
                    <a:pt x="743" y="762"/>
                  </a:lnTo>
                  <a:lnTo>
                    <a:pt x="673" y="729"/>
                  </a:lnTo>
                  <a:lnTo>
                    <a:pt x="622" y="695"/>
                  </a:lnTo>
                  <a:lnTo>
                    <a:pt x="561" y="652"/>
                  </a:lnTo>
                  <a:lnTo>
                    <a:pt x="498" y="603"/>
                  </a:lnTo>
                  <a:lnTo>
                    <a:pt x="439" y="559"/>
                  </a:lnTo>
                  <a:lnTo>
                    <a:pt x="379" y="508"/>
                  </a:lnTo>
                  <a:lnTo>
                    <a:pt x="313" y="449"/>
                  </a:lnTo>
                  <a:lnTo>
                    <a:pt x="249" y="391"/>
                  </a:lnTo>
                  <a:lnTo>
                    <a:pt x="201" y="330"/>
                  </a:lnTo>
                  <a:lnTo>
                    <a:pt x="163" y="289"/>
                  </a:lnTo>
                  <a:lnTo>
                    <a:pt x="129" y="247"/>
                  </a:lnTo>
                  <a:lnTo>
                    <a:pt x="110" y="208"/>
                  </a:lnTo>
                  <a:lnTo>
                    <a:pt x="88" y="170"/>
                  </a:lnTo>
                  <a:lnTo>
                    <a:pt x="73" y="132"/>
                  </a:lnTo>
                  <a:lnTo>
                    <a:pt x="33" y="0"/>
                  </a:lnTo>
                </a:path>
              </a:pathLst>
            </a:custGeom>
            <a:solidFill>
              <a:schemeClr val="folHlink"/>
            </a:solidFill>
            <a:ln w="12700" cap="rnd" cmpd="sng">
              <a:solidFill>
                <a:schemeClr val="bg2"/>
              </a:solidFill>
              <a:prstDash val="solid"/>
              <a:round/>
              <a:headEnd type="none" w="med" len="med"/>
              <a:tailEnd type="none" w="med" len="med"/>
            </a:ln>
            <a:effectLst>
              <a:outerShdw dist="107763" dir="2700000" algn="ctr" rotWithShape="0">
                <a:schemeClr val="bg2"/>
              </a:outerShdw>
            </a:effectLst>
          </p:spPr>
          <p:txBody>
            <a:bodyPr/>
            <a:lstStyle/>
            <a:p>
              <a:endParaRPr lang="zh-TW" altLang="en-US"/>
            </a:p>
          </p:txBody>
        </p:sp>
        <p:sp>
          <p:nvSpPr>
            <p:cNvPr id="225292" name="Freeform 12"/>
            <p:cNvSpPr>
              <a:spLocks/>
            </p:cNvSpPr>
            <p:nvPr/>
          </p:nvSpPr>
          <p:spPr bwMode="auto">
            <a:xfrm>
              <a:off x="1903" y="2658"/>
              <a:ext cx="2002" cy="1435"/>
            </a:xfrm>
            <a:custGeom>
              <a:avLst/>
              <a:gdLst/>
              <a:ahLst/>
              <a:cxnLst>
                <a:cxn ang="0">
                  <a:pos x="0" y="116"/>
                </a:cxn>
                <a:cxn ang="0">
                  <a:pos x="19" y="208"/>
                </a:cxn>
                <a:cxn ang="0">
                  <a:pos x="54" y="298"/>
                </a:cxn>
                <a:cxn ang="0">
                  <a:pos x="100" y="401"/>
                </a:cxn>
                <a:cxn ang="0">
                  <a:pos x="151" y="486"/>
                </a:cxn>
                <a:cxn ang="0">
                  <a:pos x="235" y="588"/>
                </a:cxn>
                <a:cxn ang="0">
                  <a:pos x="353" y="725"/>
                </a:cxn>
                <a:cxn ang="0">
                  <a:pos x="464" y="828"/>
                </a:cxn>
                <a:cxn ang="0">
                  <a:pos x="599" y="941"/>
                </a:cxn>
                <a:cxn ang="0">
                  <a:pos x="732" y="1029"/>
                </a:cxn>
                <a:cxn ang="0">
                  <a:pos x="869" y="1105"/>
                </a:cxn>
                <a:cxn ang="0">
                  <a:pos x="1003" y="1159"/>
                </a:cxn>
                <a:cxn ang="0">
                  <a:pos x="1148" y="1199"/>
                </a:cxn>
                <a:cxn ang="0">
                  <a:pos x="1294" y="1210"/>
                </a:cxn>
                <a:cxn ang="0">
                  <a:pos x="1424" y="1209"/>
                </a:cxn>
                <a:cxn ang="0">
                  <a:pos x="1460" y="1434"/>
                </a:cxn>
                <a:cxn ang="0">
                  <a:pos x="1531" y="1358"/>
                </a:cxn>
                <a:cxn ang="0">
                  <a:pos x="1608" y="1287"/>
                </a:cxn>
                <a:cxn ang="0">
                  <a:pos x="1692" y="1226"/>
                </a:cxn>
                <a:cxn ang="0">
                  <a:pos x="1789" y="1169"/>
                </a:cxn>
                <a:cxn ang="0">
                  <a:pos x="1908" y="1110"/>
                </a:cxn>
                <a:cxn ang="0">
                  <a:pos x="2001" y="1073"/>
                </a:cxn>
                <a:cxn ang="0">
                  <a:pos x="1897" y="1033"/>
                </a:cxn>
                <a:cxn ang="0">
                  <a:pos x="1801" y="976"/>
                </a:cxn>
                <a:cxn ang="0">
                  <a:pos x="1748" y="936"/>
                </a:cxn>
                <a:cxn ang="0">
                  <a:pos x="1678" y="869"/>
                </a:cxn>
                <a:cxn ang="0">
                  <a:pos x="1627" y="800"/>
                </a:cxn>
                <a:cxn ang="0">
                  <a:pos x="1562" y="693"/>
                </a:cxn>
                <a:cxn ang="0">
                  <a:pos x="1454" y="956"/>
                </a:cxn>
                <a:cxn ang="0">
                  <a:pos x="1282" y="940"/>
                </a:cxn>
                <a:cxn ang="0">
                  <a:pos x="1125" y="911"/>
                </a:cxn>
                <a:cxn ang="0">
                  <a:pos x="993" y="880"/>
                </a:cxn>
                <a:cxn ang="0">
                  <a:pos x="840" y="828"/>
                </a:cxn>
                <a:cxn ang="0">
                  <a:pos x="709" y="763"/>
                </a:cxn>
                <a:cxn ang="0">
                  <a:pos x="590" y="697"/>
                </a:cxn>
                <a:cxn ang="0">
                  <a:pos x="468" y="603"/>
                </a:cxn>
                <a:cxn ang="0">
                  <a:pos x="349" y="509"/>
                </a:cxn>
                <a:cxn ang="0">
                  <a:pos x="223" y="388"/>
                </a:cxn>
                <a:cxn ang="0">
                  <a:pos x="135" y="288"/>
                </a:cxn>
                <a:cxn ang="0">
                  <a:pos x="77" y="204"/>
                </a:cxn>
                <a:cxn ang="0">
                  <a:pos x="44" y="127"/>
                </a:cxn>
              </a:cxnLst>
              <a:rect l="0" t="0" r="r" b="b"/>
              <a:pathLst>
                <a:path w="2002" h="1435">
                  <a:moveTo>
                    <a:pt x="5" y="0"/>
                  </a:moveTo>
                  <a:lnTo>
                    <a:pt x="0" y="116"/>
                  </a:lnTo>
                  <a:lnTo>
                    <a:pt x="7" y="161"/>
                  </a:lnTo>
                  <a:lnTo>
                    <a:pt x="19" y="208"/>
                  </a:lnTo>
                  <a:lnTo>
                    <a:pt x="35" y="248"/>
                  </a:lnTo>
                  <a:lnTo>
                    <a:pt x="54" y="298"/>
                  </a:lnTo>
                  <a:lnTo>
                    <a:pt x="74" y="347"/>
                  </a:lnTo>
                  <a:lnTo>
                    <a:pt x="100" y="401"/>
                  </a:lnTo>
                  <a:lnTo>
                    <a:pt x="125" y="444"/>
                  </a:lnTo>
                  <a:lnTo>
                    <a:pt x="151" y="486"/>
                  </a:lnTo>
                  <a:lnTo>
                    <a:pt x="191" y="543"/>
                  </a:lnTo>
                  <a:lnTo>
                    <a:pt x="235" y="588"/>
                  </a:lnTo>
                  <a:lnTo>
                    <a:pt x="284" y="647"/>
                  </a:lnTo>
                  <a:lnTo>
                    <a:pt x="353" y="725"/>
                  </a:lnTo>
                  <a:lnTo>
                    <a:pt x="412" y="783"/>
                  </a:lnTo>
                  <a:lnTo>
                    <a:pt x="464" y="828"/>
                  </a:lnTo>
                  <a:lnTo>
                    <a:pt x="539" y="894"/>
                  </a:lnTo>
                  <a:lnTo>
                    <a:pt x="599" y="941"/>
                  </a:lnTo>
                  <a:lnTo>
                    <a:pt x="661" y="985"/>
                  </a:lnTo>
                  <a:lnTo>
                    <a:pt x="732" y="1029"/>
                  </a:lnTo>
                  <a:lnTo>
                    <a:pt x="802" y="1069"/>
                  </a:lnTo>
                  <a:lnTo>
                    <a:pt x="869" y="1105"/>
                  </a:lnTo>
                  <a:lnTo>
                    <a:pt x="933" y="1134"/>
                  </a:lnTo>
                  <a:lnTo>
                    <a:pt x="1003" y="1159"/>
                  </a:lnTo>
                  <a:lnTo>
                    <a:pt x="1074" y="1181"/>
                  </a:lnTo>
                  <a:lnTo>
                    <a:pt x="1148" y="1199"/>
                  </a:lnTo>
                  <a:lnTo>
                    <a:pt x="1229" y="1208"/>
                  </a:lnTo>
                  <a:lnTo>
                    <a:pt x="1294" y="1210"/>
                  </a:lnTo>
                  <a:lnTo>
                    <a:pt x="1367" y="1212"/>
                  </a:lnTo>
                  <a:lnTo>
                    <a:pt x="1424" y="1209"/>
                  </a:lnTo>
                  <a:lnTo>
                    <a:pt x="1503" y="1205"/>
                  </a:lnTo>
                  <a:lnTo>
                    <a:pt x="1460" y="1434"/>
                  </a:lnTo>
                  <a:lnTo>
                    <a:pt x="1494" y="1394"/>
                  </a:lnTo>
                  <a:lnTo>
                    <a:pt x="1531" y="1358"/>
                  </a:lnTo>
                  <a:lnTo>
                    <a:pt x="1570" y="1323"/>
                  </a:lnTo>
                  <a:lnTo>
                    <a:pt x="1608" y="1287"/>
                  </a:lnTo>
                  <a:lnTo>
                    <a:pt x="1654" y="1253"/>
                  </a:lnTo>
                  <a:lnTo>
                    <a:pt x="1692" y="1226"/>
                  </a:lnTo>
                  <a:lnTo>
                    <a:pt x="1741" y="1199"/>
                  </a:lnTo>
                  <a:lnTo>
                    <a:pt x="1789" y="1169"/>
                  </a:lnTo>
                  <a:lnTo>
                    <a:pt x="1850" y="1137"/>
                  </a:lnTo>
                  <a:lnTo>
                    <a:pt x="1908" y="1110"/>
                  </a:lnTo>
                  <a:lnTo>
                    <a:pt x="1947" y="1094"/>
                  </a:lnTo>
                  <a:lnTo>
                    <a:pt x="2001" y="1073"/>
                  </a:lnTo>
                  <a:lnTo>
                    <a:pt x="1949" y="1055"/>
                  </a:lnTo>
                  <a:lnTo>
                    <a:pt x="1897" y="1033"/>
                  </a:lnTo>
                  <a:lnTo>
                    <a:pt x="1845" y="1006"/>
                  </a:lnTo>
                  <a:lnTo>
                    <a:pt x="1801" y="976"/>
                  </a:lnTo>
                  <a:lnTo>
                    <a:pt x="1773" y="958"/>
                  </a:lnTo>
                  <a:lnTo>
                    <a:pt x="1748" y="936"/>
                  </a:lnTo>
                  <a:lnTo>
                    <a:pt x="1708" y="903"/>
                  </a:lnTo>
                  <a:lnTo>
                    <a:pt x="1678" y="869"/>
                  </a:lnTo>
                  <a:lnTo>
                    <a:pt x="1653" y="840"/>
                  </a:lnTo>
                  <a:lnTo>
                    <a:pt x="1627" y="800"/>
                  </a:lnTo>
                  <a:lnTo>
                    <a:pt x="1597" y="759"/>
                  </a:lnTo>
                  <a:lnTo>
                    <a:pt x="1562" y="693"/>
                  </a:lnTo>
                  <a:lnTo>
                    <a:pt x="1537" y="958"/>
                  </a:lnTo>
                  <a:lnTo>
                    <a:pt x="1454" y="956"/>
                  </a:lnTo>
                  <a:lnTo>
                    <a:pt x="1360" y="948"/>
                  </a:lnTo>
                  <a:lnTo>
                    <a:pt x="1282" y="940"/>
                  </a:lnTo>
                  <a:lnTo>
                    <a:pt x="1185" y="923"/>
                  </a:lnTo>
                  <a:lnTo>
                    <a:pt x="1125" y="911"/>
                  </a:lnTo>
                  <a:lnTo>
                    <a:pt x="1067" y="902"/>
                  </a:lnTo>
                  <a:lnTo>
                    <a:pt x="993" y="880"/>
                  </a:lnTo>
                  <a:lnTo>
                    <a:pt x="918" y="858"/>
                  </a:lnTo>
                  <a:lnTo>
                    <a:pt x="840" y="828"/>
                  </a:lnTo>
                  <a:lnTo>
                    <a:pt x="776" y="799"/>
                  </a:lnTo>
                  <a:lnTo>
                    <a:pt x="709" y="763"/>
                  </a:lnTo>
                  <a:lnTo>
                    <a:pt x="641" y="728"/>
                  </a:lnTo>
                  <a:lnTo>
                    <a:pt x="590" y="697"/>
                  </a:lnTo>
                  <a:lnTo>
                    <a:pt x="530" y="651"/>
                  </a:lnTo>
                  <a:lnTo>
                    <a:pt x="468" y="603"/>
                  </a:lnTo>
                  <a:lnTo>
                    <a:pt x="411" y="561"/>
                  </a:lnTo>
                  <a:lnTo>
                    <a:pt x="349" y="509"/>
                  </a:lnTo>
                  <a:lnTo>
                    <a:pt x="284" y="449"/>
                  </a:lnTo>
                  <a:lnTo>
                    <a:pt x="223" y="388"/>
                  </a:lnTo>
                  <a:lnTo>
                    <a:pt x="174" y="329"/>
                  </a:lnTo>
                  <a:lnTo>
                    <a:pt x="135" y="288"/>
                  </a:lnTo>
                  <a:lnTo>
                    <a:pt x="101" y="243"/>
                  </a:lnTo>
                  <a:lnTo>
                    <a:pt x="77" y="204"/>
                  </a:lnTo>
                  <a:lnTo>
                    <a:pt x="58" y="166"/>
                  </a:lnTo>
                  <a:lnTo>
                    <a:pt x="44" y="127"/>
                  </a:lnTo>
                  <a:lnTo>
                    <a:pt x="5" y="0"/>
                  </a:lnTo>
                </a:path>
              </a:pathLst>
            </a:custGeom>
            <a:solidFill>
              <a:schemeClr val="folHlink"/>
            </a:solidFill>
            <a:ln w="12700" cap="rnd" cmpd="sng">
              <a:solidFill>
                <a:schemeClr val="bg2"/>
              </a:solidFill>
              <a:prstDash val="solid"/>
              <a:round/>
              <a:headEnd type="none" w="med" len="med"/>
              <a:tailEnd type="none" w="med" len="med"/>
            </a:ln>
            <a:effectLst/>
          </p:spPr>
          <p:txBody>
            <a:bodyPr/>
            <a:lstStyle/>
            <a:p>
              <a:endParaRPr lang="zh-TW" altLang="en-US"/>
            </a:p>
          </p:txBody>
        </p:sp>
      </p:grpSp>
      <p:sp>
        <p:nvSpPr>
          <p:cNvPr id="225293" name="Rectangle 13"/>
          <p:cNvSpPr>
            <a:spLocks noChangeArrowheads="1"/>
          </p:cNvSpPr>
          <p:nvPr/>
        </p:nvSpPr>
        <p:spPr bwMode="auto">
          <a:xfrm>
            <a:off x="8031163" y="4337050"/>
            <a:ext cx="747712" cy="515938"/>
          </a:xfrm>
          <a:prstGeom prst="rect">
            <a:avLst/>
          </a:prstGeom>
          <a:noFill/>
          <a:ln w="12700">
            <a:noFill/>
            <a:miter lim="800000"/>
            <a:headEnd/>
            <a:tailEnd/>
          </a:ln>
          <a:effectLst/>
        </p:spPr>
        <p:txBody>
          <a:bodyPr lIns="90488" tIns="44450" rIns="90488" bIns="44450">
            <a:spAutoFit/>
          </a:bodyPr>
          <a:lstStyle/>
          <a:p>
            <a:pPr eaLnBrk="0" hangingPunct="0">
              <a:spcBef>
                <a:spcPct val="50000"/>
              </a:spcBef>
            </a:pPr>
            <a:r>
              <a:rPr lang="en-US" altLang="zh-TW" sz="2800" b="1">
                <a:solidFill>
                  <a:schemeClr val="tx2"/>
                </a:solidFill>
                <a:effectLst>
                  <a:outerShdw blurRad="38100" dist="38100" dir="2700000" algn="tl">
                    <a:srgbClr val="C0C0C0"/>
                  </a:outerShdw>
                </a:effectLst>
              </a:rPr>
              <a:t>.05</a:t>
            </a:r>
          </a:p>
        </p:txBody>
      </p:sp>
      <p:sp>
        <p:nvSpPr>
          <p:cNvPr id="225294" name="Line 14"/>
          <p:cNvSpPr>
            <a:spLocks noChangeShapeType="1"/>
          </p:cNvSpPr>
          <p:nvPr/>
        </p:nvSpPr>
        <p:spPr bwMode="auto">
          <a:xfrm flipV="1">
            <a:off x="7578725" y="4573588"/>
            <a:ext cx="404813" cy="703262"/>
          </a:xfrm>
          <a:prstGeom prst="line">
            <a:avLst/>
          </a:prstGeom>
          <a:noFill/>
          <a:ln w="25400">
            <a:solidFill>
              <a:schemeClr val="tx1"/>
            </a:solidFill>
            <a:round/>
            <a:headEnd type="triangle" w="med" len="med"/>
            <a:tailEnd/>
          </a:ln>
          <a:effectLst>
            <a:outerShdw dist="35921" dir="2700000" algn="ctr" rotWithShape="0">
              <a:schemeClr val="bg2"/>
            </a:outerShdw>
          </a:effectLst>
        </p:spPr>
        <p:txBody>
          <a:bodyPr/>
          <a:lstStyle/>
          <a:p>
            <a:endParaRPr lang="zh-TW" altLang="en-US"/>
          </a:p>
        </p:txBody>
      </p:sp>
      <p:sp>
        <p:nvSpPr>
          <p:cNvPr id="225295" name="AutoShape 15"/>
          <p:cNvSpPr>
            <a:spLocks noChangeArrowheads="1"/>
          </p:cNvSpPr>
          <p:nvPr/>
        </p:nvSpPr>
        <p:spPr bwMode="auto">
          <a:xfrm>
            <a:off x="137212" y="3244949"/>
            <a:ext cx="496888" cy="652463"/>
          </a:xfrm>
          <a:prstGeom prst="rightArrow">
            <a:avLst>
              <a:gd name="adj1" fmla="val 50000"/>
              <a:gd name="adj2" fmla="val 50005"/>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endParaRPr lang="zh-TW" altLang="en-US"/>
          </a:p>
        </p:txBody>
      </p:sp>
      <p:sp>
        <p:nvSpPr>
          <p:cNvPr id="225296" name="AutoShape 16"/>
          <p:cNvSpPr>
            <a:spLocks noChangeArrowheads="1"/>
          </p:cNvSpPr>
          <p:nvPr/>
        </p:nvSpPr>
        <p:spPr bwMode="auto">
          <a:xfrm rot="16200000" flipH="1">
            <a:off x="2597153" y="1946277"/>
            <a:ext cx="495300" cy="650875"/>
          </a:xfrm>
          <a:prstGeom prst="rightArrow">
            <a:avLst>
              <a:gd name="adj1" fmla="val 50000"/>
              <a:gd name="adj2" fmla="val 50005"/>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endParaRPr lang="zh-TW" altLang="en-US"/>
          </a:p>
        </p:txBody>
      </p:sp>
      <p:sp>
        <p:nvSpPr>
          <p:cNvPr id="225297" name="Line 17"/>
          <p:cNvSpPr>
            <a:spLocks noChangeShapeType="1"/>
          </p:cNvSpPr>
          <p:nvPr/>
        </p:nvSpPr>
        <p:spPr bwMode="auto">
          <a:xfrm flipH="1">
            <a:off x="2438400" y="4876800"/>
            <a:ext cx="76200" cy="914400"/>
          </a:xfrm>
          <a:prstGeom prst="line">
            <a:avLst/>
          </a:prstGeom>
          <a:noFill/>
          <a:ln w="25400">
            <a:solidFill>
              <a:schemeClr val="tx1"/>
            </a:solidFill>
            <a:round/>
            <a:headEnd type="triangle" w="med" len="med"/>
            <a:tailEnd/>
          </a:ln>
          <a:effectLst>
            <a:outerShdw dist="35921" dir="2700000" algn="ctr" rotWithShape="0">
              <a:schemeClr val="bg2"/>
            </a:outerShdw>
          </a:effectLst>
        </p:spPr>
        <p:txBody>
          <a:bodyPr/>
          <a:lstStyle/>
          <a:p>
            <a:endParaRPr lang="zh-TW" altLang="en-US"/>
          </a:p>
        </p:txBody>
      </p:sp>
      <p:sp>
        <p:nvSpPr>
          <p:cNvPr id="225298" name="Line 18"/>
          <p:cNvSpPr>
            <a:spLocks noChangeShapeType="1"/>
          </p:cNvSpPr>
          <p:nvPr/>
        </p:nvSpPr>
        <p:spPr bwMode="auto">
          <a:xfrm>
            <a:off x="1676400" y="4800600"/>
            <a:ext cx="685800" cy="1143000"/>
          </a:xfrm>
          <a:prstGeom prst="line">
            <a:avLst/>
          </a:prstGeom>
          <a:noFill/>
          <a:ln w="25400">
            <a:solidFill>
              <a:schemeClr val="tx1"/>
            </a:solidFill>
            <a:round/>
            <a:headEnd type="triangle" w="med" len="med"/>
            <a:tailEnd/>
          </a:ln>
          <a:effectLst>
            <a:outerShdw dist="35921" dir="2700000" algn="ctr" rotWithShape="0">
              <a:schemeClr val="bg2"/>
            </a:outerShdw>
          </a:effectLst>
        </p:spPr>
        <p:txBody>
          <a:bodyPr/>
          <a:lstStyle/>
          <a:p>
            <a:endParaRPr lang="zh-TW" altLang="en-US"/>
          </a:p>
        </p:txBody>
      </p:sp>
      <p:sp>
        <p:nvSpPr>
          <p:cNvPr id="225299" name="Rectangle 19"/>
          <p:cNvSpPr>
            <a:spLocks noRot="1" noChangeArrowheads="1"/>
          </p:cNvSpPr>
          <p:nvPr/>
        </p:nvSpPr>
        <p:spPr bwMode="auto">
          <a:xfrm>
            <a:off x="468894" y="239752"/>
            <a:ext cx="8150999" cy="8239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n-US" altLang="zh-TW" sz="3600" b="1" kern="0" dirty="0" smtClean="0">
                <a:solidFill>
                  <a:srgbClr val="DB4F03"/>
                </a:solidFill>
                <a:latin typeface="+mj-lt"/>
                <a:ea typeface="+mj-ea"/>
                <a:cs typeface="+mj-cs"/>
              </a:rPr>
              <a:t>t</a:t>
            </a:r>
            <a:r>
              <a:rPr lang="zh-TW" altLang="en-US" sz="3600" b="1" kern="0" dirty="0" smtClean="0">
                <a:solidFill>
                  <a:srgbClr val="DB4F03"/>
                </a:solidFill>
                <a:latin typeface="+mj-lt"/>
                <a:ea typeface="+mj-ea"/>
                <a:cs typeface="+mj-cs"/>
              </a:rPr>
              <a:t>分配的查表</a:t>
            </a:r>
          </a:p>
        </p:txBody>
      </p:sp>
      <p:sp>
        <p:nvSpPr>
          <p:cNvPr id="20" name="日期版面配置區 19"/>
          <p:cNvSpPr>
            <a:spLocks noGrp="1"/>
          </p:cNvSpPr>
          <p:nvPr>
            <p:ph type="dt" sz="half" idx="10"/>
          </p:nvPr>
        </p:nvSpPr>
        <p:spPr>
          <a:xfrm>
            <a:off x="0" y="6529388"/>
            <a:ext cx="3870325" cy="328612"/>
          </a:xfrm>
        </p:spPr>
        <p:txBody>
          <a:bodyPr/>
          <a:lstStyle/>
          <a:p>
            <a:r>
              <a:rPr lang="zh-TW" altLang="en-US" dirty="0" smtClean="0"/>
              <a:t>統計學導論   </a:t>
            </a:r>
            <a:r>
              <a:rPr lang="en-US" altLang="zh-TW" dirty="0" smtClean="0"/>
              <a:t>Chapter 7   </a:t>
            </a:r>
            <a:r>
              <a:rPr lang="zh-TW" altLang="en-US" dirty="0" smtClean="0"/>
              <a:t>抽樣與抽樣分配</a:t>
            </a:r>
            <a:endParaRPr lang="en-US" altLang="zh-TW" dirty="0"/>
          </a:p>
        </p:txBody>
      </p:sp>
      <p:sp>
        <p:nvSpPr>
          <p:cNvPr id="23" name="投影片編號版面配置區 8"/>
          <p:cNvSpPr>
            <a:spLocks noGrp="1"/>
          </p:cNvSpPr>
          <p:nvPr>
            <p:ph type="sldNum" sz="quarter" idx="12"/>
          </p:nvPr>
        </p:nvSpPr>
        <p:spPr>
          <a:xfrm>
            <a:off x="7010400" y="6546850"/>
            <a:ext cx="2133600" cy="311150"/>
          </a:xfrm>
        </p:spPr>
        <p:txBody>
          <a:bodyPr/>
          <a:lstStyle/>
          <a:p>
            <a:pPr algn="r">
              <a:defRPr/>
            </a:pPr>
            <a:fld id="{178E7FAB-A9E2-4955-878E-D0BD3BAA7522}" type="slidenum">
              <a:rPr lang="en-US" altLang="zh-TW" smtClean="0"/>
              <a:pPr algn="r">
                <a:defRPr/>
              </a:pPr>
              <a:t>26</a:t>
            </a:fld>
            <a:r>
              <a:rPr lang="en-US" altLang="zh-TW" dirty="0" smtClean="0"/>
              <a:t>/35</a:t>
            </a:r>
            <a:endParaRPr lang="en-US" altLang="zh-TW" dirty="0"/>
          </a:p>
        </p:txBody>
      </p:sp>
      <p:graphicFrame>
        <p:nvGraphicFramePr>
          <p:cNvPr id="21" name="表格 20"/>
          <p:cNvGraphicFramePr>
            <a:graphicFrameLocks noGrp="1"/>
          </p:cNvGraphicFramePr>
          <p:nvPr/>
        </p:nvGraphicFramePr>
        <p:xfrm>
          <a:off x="662939" y="2532698"/>
          <a:ext cx="3846195" cy="1706880"/>
        </p:xfrm>
        <a:graphic>
          <a:graphicData uri="http://schemas.openxmlformats.org/drawingml/2006/table">
            <a:tbl>
              <a:tblPr>
                <a:tableStyleId>{775DCB02-9BB8-47FD-8907-85C794F793BA}</a:tableStyleId>
              </a:tblPr>
              <a:tblGrid>
                <a:gridCol w="675640"/>
                <a:gridCol w="1016000"/>
                <a:gridCol w="1079500"/>
                <a:gridCol w="1075055"/>
              </a:tblGrid>
              <a:tr h="0">
                <a:tc>
                  <a:txBody>
                    <a:bodyPr/>
                    <a:lstStyle/>
                    <a:p>
                      <a:pPr algn="ctr" hangingPunct="0">
                        <a:spcBef>
                          <a:spcPts val="1200"/>
                        </a:spcBef>
                        <a:spcAft>
                          <a:spcPts val="1200"/>
                        </a:spcAft>
                      </a:pPr>
                      <a:r>
                        <a:rPr lang="en-US" sz="2800" kern="100" dirty="0"/>
                        <a:t>v</a:t>
                      </a:r>
                      <a:endParaRPr lang="zh-TW" sz="1000" kern="100" dirty="0">
                        <a:latin typeface="Times New Roman"/>
                        <a:ea typeface="新細明體"/>
                        <a:cs typeface="Times New Roman"/>
                      </a:endParaRPr>
                    </a:p>
                  </a:txBody>
                  <a:tcPr marL="44450" marR="44450" marT="0" marB="0"/>
                </a:tc>
                <a:tc>
                  <a:txBody>
                    <a:bodyPr/>
                    <a:lstStyle/>
                    <a:p>
                      <a:pPr algn="ctr" hangingPunct="0">
                        <a:spcBef>
                          <a:spcPts val="1200"/>
                        </a:spcBef>
                        <a:spcAft>
                          <a:spcPts val="1200"/>
                        </a:spcAft>
                      </a:pPr>
                      <a:r>
                        <a:rPr lang="en-US" sz="2800" kern="100" dirty="0"/>
                        <a:t>t</a:t>
                      </a:r>
                      <a:r>
                        <a:rPr lang="en-US" sz="2800" kern="100" baseline="-25000" dirty="0"/>
                        <a:t>.10</a:t>
                      </a:r>
                      <a:endParaRPr lang="zh-TW" sz="1000" kern="100" dirty="0">
                        <a:latin typeface="Times New Roman"/>
                        <a:ea typeface="新細明體"/>
                        <a:cs typeface="Times New Roman"/>
                      </a:endParaRPr>
                    </a:p>
                  </a:txBody>
                  <a:tcPr marL="44450" marR="44450" marT="0" marB="0"/>
                </a:tc>
                <a:tc>
                  <a:txBody>
                    <a:bodyPr/>
                    <a:lstStyle/>
                    <a:p>
                      <a:pPr algn="ctr" hangingPunct="0">
                        <a:spcBef>
                          <a:spcPts val="1200"/>
                        </a:spcBef>
                        <a:spcAft>
                          <a:spcPts val="1200"/>
                        </a:spcAft>
                      </a:pPr>
                      <a:r>
                        <a:rPr lang="en-US" sz="2800" kern="100"/>
                        <a:t>t</a:t>
                      </a:r>
                      <a:r>
                        <a:rPr lang="en-US" sz="2800" kern="100" baseline="-25000"/>
                        <a:t>.05</a:t>
                      </a:r>
                      <a:endParaRPr lang="zh-TW" sz="1000" kern="100">
                        <a:latin typeface="Times New Roman"/>
                        <a:ea typeface="新細明體"/>
                        <a:cs typeface="Times New Roman"/>
                      </a:endParaRPr>
                    </a:p>
                  </a:txBody>
                  <a:tcPr marL="44450" marR="44450" marT="0" marB="0"/>
                </a:tc>
                <a:tc>
                  <a:txBody>
                    <a:bodyPr/>
                    <a:lstStyle/>
                    <a:p>
                      <a:pPr algn="ctr" hangingPunct="0">
                        <a:spcBef>
                          <a:spcPts val="1200"/>
                        </a:spcBef>
                        <a:spcAft>
                          <a:spcPts val="1200"/>
                        </a:spcAft>
                      </a:pPr>
                      <a:r>
                        <a:rPr lang="en-US" sz="2800" kern="100"/>
                        <a:t>t</a:t>
                      </a:r>
                      <a:r>
                        <a:rPr lang="en-US" sz="2800" kern="100" baseline="-25000"/>
                        <a:t>.025</a:t>
                      </a:r>
                      <a:endParaRPr lang="zh-TW" sz="1000" kern="100">
                        <a:latin typeface="Times New Roman"/>
                        <a:ea typeface="新細明體"/>
                        <a:cs typeface="Times New Roman"/>
                      </a:endParaRPr>
                    </a:p>
                  </a:txBody>
                  <a:tcPr marL="44450" marR="44450" marT="0" marB="0"/>
                </a:tc>
              </a:tr>
              <a:tr h="0">
                <a:tc>
                  <a:txBody>
                    <a:bodyPr/>
                    <a:lstStyle/>
                    <a:p>
                      <a:pPr algn="ctr" hangingPunct="0">
                        <a:spcBef>
                          <a:spcPts val="1200"/>
                        </a:spcBef>
                        <a:spcAft>
                          <a:spcPts val="1200"/>
                        </a:spcAft>
                      </a:pPr>
                      <a:r>
                        <a:rPr lang="en-US" sz="2800" kern="100" dirty="0"/>
                        <a:t>1</a:t>
                      </a:r>
                      <a:endParaRPr lang="zh-TW" sz="1000" kern="100" dirty="0">
                        <a:latin typeface="Times New Roman"/>
                        <a:ea typeface="新細明體"/>
                        <a:cs typeface="Times New Roman"/>
                      </a:endParaRPr>
                    </a:p>
                  </a:txBody>
                  <a:tcPr marL="44450" marR="44450" marT="0" marB="0"/>
                </a:tc>
                <a:tc>
                  <a:txBody>
                    <a:bodyPr/>
                    <a:lstStyle/>
                    <a:p>
                      <a:pPr algn="ctr" hangingPunct="0">
                        <a:spcBef>
                          <a:spcPts val="1200"/>
                        </a:spcBef>
                        <a:spcAft>
                          <a:spcPts val="1200"/>
                        </a:spcAft>
                      </a:pPr>
                      <a:r>
                        <a:rPr lang="en-US" sz="2800" kern="100" dirty="0"/>
                        <a:t>3.078</a:t>
                      </a:r>
                      <a:endParaRPr lang="zh-TW" sz="1000" kern="100" dirty="0">
                        <a:latin typeface="Times New Roman"/>
                        <a:ea typeface="新細明體"/>
                        <a:cs typeface="Times New Roman"/>
                      </a:endParaRPr>
                    </a:p>
                  </a:txBody>
                  <a:tcPr marL="44450" marR="44450" marT="0" marB="0"/>
                </a:tc>
                <a:tc>
                  <a:txBody>
                    <a:bodyPr/>
                    <a:lstStyle/>
                    <a:p>
                      <a:pPr algn="ctr" hangingPunct="0">
                        <a:spcBef>
                          <a:spcPts val="1200"/>
                        </a:spcBef>
                        <a:spcAft>
                          <a:spcPts val="1200"/>
                        </a:spcAft>
                      </a:pPr>
                      <a:r>
                        <a:rPr lang="en-US" sz="2800" kern="100"/>
                        <a:t>6.314</a:t>
                      </a:r>
                      <a:endParaRPr lang="zh-TW" sz="1000" kern="100">
                        <a:latin typeface="Times New Roman"/>
                        <a:ea typeface="新細明體"/>
                        <a:cs typeface="Times New Roman"/>
                      </a:endParaRPr>
                    </a:p>
                  </a:txBody>
                  <a:tcPr marL="44450" marR="44450" marT="0" marB="0"/>
                </a:tc>
                <a:tc>
                  <a:txBody>
                    <a:bodyPr/>
                    <a:lstStyle/>
                    <a:p>
                      <a:pPr algn="ctr" hangingPunct="0">
                        <a:spcBef>
                          <a:spcPts val="1200"/>
                        </a:spcBef>
                        <a:spcAft>
                          <a:spcPts val="1200"/>
                        </a:spcAft>
                      </a:pPr>
                      <a:r>
                        <a:rPr lang="en-US" sz="2500" kern="100"/>
                        <a:t>12.706</a:t>
                      </a:r>
                      <a:endParaRPr lang="zh-TW" sz="1000" kern="100">
                        <a:latin typeface="Times New Roman"/>
                        <a:ea typeface="新細明體"/>
                        <a:cs typeface="Times New Roman"/>
                      </a:endParaRPr>
                    </a:p>
                  </a:txBody>
                  <a:tcPr marL="44450" marR="44450" marT="0" marB="0"/>
                </a:tc>
              </a:tr>
              <a:tr h="0">
                <a:tc>
                  <a:txBody>
                    <a:bodyPr/>
                    <a:lstStyle/>
                    <a:p>
                      <a:pPr algn="ctr" hangingPunct="0">
                        <a:spcBef>
                          <a:spcPts val="1200"/>
                        </a:spcBef>
                        <a:spcAft>
                          <a:spcPts val="1200"/>
                        </a:spcAft>
                      </a:pPr>
                      <a:r>
                        <a:rPr lang="en-US" sz="2800" kern="100" dirty="0"/>
                        <a:t>2</a:t>
                      </a:r>
                      <a:endParaRPr lang="zh-TW" sz="1000" kern="100" dirty="0">
                        <a:latin typeface="Times New Roman"/>
                        <a:ea typeface="新細明體"/>
                        <a:cs typeface="Times New Roman"/>
                      </a:endParaRPr>
                    </a:p>
                  </a:txBody>
                  <a:tcPr marL="44450" marR="44450" marT="0" marB="0"/>
                </a:tc>
                <a:tc>
                  <a:txBody>
                    <a:bodyPr/>
                    <a:lstStyle/>
                    <a:p>
                      <a:pPr algn="ctr" hangingPunct="0">
                        <a:spcBef>
                          <a:spcPts val="1200"/>
                        </a:spcBef>
                        <a:spcAft>
                          <a:spcPts val="1200"/>
                        </a:spcAft>
                      </a:pPr>
                      <a:r>
                        <a:rPr lang="en-US" sz="2800" kern="100"/>
                        <a:t>1.886</a:t>
                      </a:r>
                      <a:endParaRPr lang="zh-TW" sz="1000" kern="100">
                        <a:latin typeface="Times New Roman"/>
                        <a:ea typeface="新細明體"/>
                        <a:cs typeface="Times New Roman"/>
                      </a:endParaRPr>
                    </a:p>
                  </a:txBody>
                  <a:tcPr marL="44450" marR="44450" marT="0" marB="0"/>
                </a:tc>
                <a:tc>
                  <a:txBody>
                    <a:bodyPr/>
                    <a:lstStyle/>
                    <a:p>
                      <a:pPr algn="ctr" hangingPunct="0">
                        <a:spcBef>
                          <a:spcPts val="1200"/>
                        </a:spcBef>
                        <a:spcAft>
                          <a:spcPts val="1200"/>
                        </a:spcAft>
                      </a:pPr>
                      <a:r>
                        <a:rPr lang="en-US" sz="2800" kern="100" dirty="0">
                          <a:solidFill>
                            <a:srgbClr val="FF0000"/>
                          </a:solidFill>
                        </a:rPr>
                        <a:t>2.920</a:t>
                      </a:r>
                      <a:endParaRPr lang="zh-TW" sz="1000" kern="100" dirty="0">
                        <a:solidFill>
                          <a:srgbClr val="FF0000"/>
                        </a:solidFill>
                        <a:latin typeface="Times New Roman"/>
                        <a:ea typeface="新細明體"/>
                        <a:cs typeface="Times New Roman"/>
                      </a:endParaRPr>
                    </a:p>
                  </a:txBody>
                  <a:tcPr marL="44450" marR="44450" marT="0" marB="0"/>
                </a:tc>
                <a:tc>
                  <a:txBody>
                    <a:bodyPr/>
                    <a:lstStyle/>
                    <a:p>
                      <a:pPr algn="ctr" hangingPunct="0">
                        <a:spcBef>
                          <a:spcPts val="1200"/>
                        </a:spcBef>
                        <a:spcAft>
                          <a:spcPts val="1200"/>
                        </a:spcAft>
                      </a:pPr>
                      <a:r>
                        <a:rPr lang="en-US" sz="2800" kern="100"/>
                        <a:t>4.303</a:t>
                      </a:r>
                      <a:endParaRPr lang="zh-TW" sz="1000" kern="100">
                        <a:latin typeface="Times New Roman"/>
                        <a:ea typeface="新細明體"/>
                        <a:cs typeface="Times New Roman"/>
                      </a:endParaRPr>
                    </a:p>
                  </a:txBody>
                  <a:tcPr marL="44450" marR="44450" marT="0" marB="0"/>
                </a:tc>
              </a:tr>
              <a:tr h="0">
                <a:tc>
                  <a:txBody>
                    <a:bodyPr/>
                    <a:lstStyle/>
                    <a:p>
                      <a:pPr algn="ctr" hangingPunct="0">
                        <a:spcBef>
                          <a:spcPts val="1200"/>
                        </a:spcBef>
                        <a:spcAft>
                          <a:spcPts val="1200"/>
                        </a:spcAft>
                      </a:pPr>
                      <a:r>
                        <a:rPr lang="en-US" sz="2800" kern="100" dirty="0"/>
                        <a:t>3</a:t>
                      </a:r>
                      <a:endParaRPr lang="zh-TW" sz="1000" kern="100" dirty="0">
                        <a:latin typeface="Times New Roman"/>
                        <a:ea typeface="新細明體"/>
                        <a:cs typeface="Times New Roman"/>
                      </a:endParaRPr>
                    </a:p>
                  </a:txBody>
                  <a:tcPr marL="44450" marR="44450" marT="0" marB="0"/>
                </a:tc>
                <a:tc>
                  <a:txBody>
                    <a:bodyPr/>
                    <a:lstStyle/>
                    <a:p>
                      <a:pPr algn="ctr" hangingPunct="0">
                        <a:spcBef>
                          <a:spcPts val="1200"/>
                        </a:spcBef>
                        <a:spcAft>
                          <a:spcPts val="1200"/>
                        </a:spcAft>
                      </a:pPr>
                      <a:r>
                        <a:rPr lang="en-US" sz="2800" kern="100"/>
                        <a:t>1.638</a:t>
                      </a:r>
                      <a:endParaRPr lang="zh-TW" sz="1000" kern="100">
                        <a:latin typeface="Times New Roman"/>
                        <a:ea typeface="新細明體"/>
                        <a:cs typeface="Times New Roman"/>
                      </a:endParaRPr>
                    </a:p>
                  </a:txBody>
                  <a:tcPr marL="44450" marR="44450" marT="0" marB="0"/>
                </a:tc>
                <a:tc>
                  <a:txBody>
                    <a:bodyPr/>
                    <a:lstStyle/>
                    <a:p>
                      <a:pPr algn="ctr" hangingPunct="0">
                        <a:spcBef>
                          <a:spcPts val="1200"/>
                        </a:spcBef>
                        <a:spcAft>
                          <a:spcPts val="1200"/>
                        </a:spcAft>
                      </a:pPr>
                      <a:r>
                        <a:rPr lang="en-US" sz="2800" kern="100" dirty="0"/>
                        <a:t>2.353</a:t>
                      </a:r>
                      <a:endParaRPr lang="zh-TW" sz="1000" kern="100" dirty="0">
                        <a:latin typeface="Times New Roman"/>
                        <a:ea typeface="新細明體"/>
                        <a:cs typeface="Times New Roman"/>
                      </a:endParaRPr>
                    </a:p>
                  </a:txBody>
                  <a:tcPr marL="44450" marR="44450" marT="0" marB="0"/>
                </a:tc>
                <a:tc>
                  <a:txBody>
                    <a:bodyPr/>
                    <a:lstStyle/>
                    <a:p>
                      <a:pPr algn="ctr" hangingPunct="0">
                        <a:spcBef>
                          <a:spcPts val="1200"/>
                        </a:spcBef>
                        <a:spcAft>
                          <a:spcPts val="1200"/>
                        </a:spcAft>
                      </a:pPr>
                      <a:r>
                        <a:rPr lang="en-US" sz="2800" kern="100" dirty="0"/>
                        <a:t>3.182</a:t>
                      </a:r>
                      <a:endParaRPr lang="zh-TW" sz="1000" kern="100" dirty="0">
                        <a:latin typeface="Times New Roman"/>
                        <a:ea typeface="新細明體"/>
                        <a:cs typeface="Times New Roman"/>
                      </a:endParaRPr>
                    </a:p>
                  </a:txBody>
                  <a:tcPr marL="44450" marR="44450" marT="0" marB="0"/>
                </a:tc>
              </a:tr>
            </a:tbl>
          </a:graphicData>
        </a:graphic>
      </p:graphicFrame>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a:xfrm>
            <a:off x="457200" y="274638"/>
            <a:ext cx="8229600" cy="954087"/>
          </a:xfrm>
        </p:spPr>
        <p:txBody>
          <a:bodyPr/>
          <a:lstStyle/>
          <a:p>
            <a:pPr eaLnBrk="1" hangingPunct="1"/>
            <a:r>
              <a:rPr lang="en-US" altLang="zh-TW" i="1" dirty="0" smtClean="0"/>
              <a:t>t</a:t>
            </a:r>
            <a:r>
              <a:rPr lang="zh-TW" altLang="en-US" dirty="0" smtClean="0"/>
              <a:t>分配 之左右尾概念</a:t>
            </a:r>
            <a:endParaRPr lang="en-US" altLang="zh-TW" sz="2000" dirty="0" smtClean="0"/>
          </a:p>
        </p:txBody>
      </p:sp>
      <p:sp>
        <p:nvSpPr>
          <p:cNvPr id="27650" name="日期版面配置區 4"/>
          <p:cNvSpPr>
            <a:spLocks noGrp="1"/>
          </p:cNvSpPr>
          <p:nvPr>
            <p:ph type="dt" sz="half" idx="11"/>
          </p:nvPr>
        </p:nvSpPr>
        <p:spPr>
          <a:noFill/>
        </p:spPr>
        <p:txBody>
          <a:bodyPr/>
          <a:lstStyle/>
          <a:p>
            <a:r>
              <a:rPr lang="zh-TW" altLang="en-US" smtClean="0"/>
              <a:t>統計學導論   </a:t>
            </a:r>
            <a:r>
              <a:rPr lang="en-US" altLang="zh-TW" smtClean="0"/>
              <a:t>Chapter 7   </a:t>
            </a:r>
            <a:r>
              <a:rPr lang="zh-TW" altLang="en-US" smtClean="0"/>
              <a:t>抽樣與抽樣分配</a:t>
            </a:r>
            <a:endParaRPr lang="zh-TW" altLang="en-US"/>
          </a:p>
        </p:txBody>
      </p:sp>
      <p:pic>
        <p:nvPicPr>
          <p:cNvPr id="27653" name="Picture 4"/>
          <p:cNvPicPr>
            <a:picLocks noChangeAspect="1" noChangeArrowheads="1"/>
          </p:cNvPicPr>
          <p:nvPr/>
        </p:nvPicPr>
        <p:blipFill>
          <a:blip r:embed="rId2" cstate="print"/>
          <a:srcRect/>
          <a:stretch>
            <a:fillRect/>
          </a:stretch>
        </p:blipFill>
        <p:spPr bwMode="auto">
          <a:xfrm>
            <a:off x="2014538" y="1828801"/>
            <a:ext cx="4759326" cy="2271712"/>
          </a:xfrm>
          <a:prstGeom prst="rect">
            <a:avLst/>
          </a:prstGeom>
          <a:ln>
            <a:headEnd/>
            <a:tailEnd/>
          </a:ln>
        </p:spPr>
        <p:style>
          <a:lnRef idx="2">
            <a:schemeClr val="accent2"/>
          </a:lnRef>
          <a:fillRef idx="1">
            <a:schemeClr val="lt1"/>
          </a:fillRef>
          <a:effectRef idx="0">
            <a:schemeClr val="accent2"/>
          </a:effectRef>
          <a:fontRef idx="minor">
            <a:schemeClr val="dk1"/>
          </a:fontRef>
        </p:style>
      </p:pic>
      <p:sp>
        <p:nvSpPr>
          <p:cNvPr id="27654" name="Rectangle 5"/>
          <p:cNvSpPr>
            <a:spLocks noChangeArrowheads="1"/>
          </p:cNvSpPr>
          <p:nvPr/>
        </p:nvSpPr>
        <p:spPr bwMode="auto">
          <a:xfrm>
            <a:off x="333376" y="1196975"/>
            <a:ext cx="8229600" cy="617537"/>
          </a:xfrm>
          <a:prstGeom prst="rect">
            <a:avLst/>
          </a:prstGeom>
          <a:noFill/>
          <a:ln w="9525">
            <a:noFill/>
            <a:miter lim="800000"/>
            <a:headEnd/>
            <a:tailEnd/>
          </a:ln>
        </p:spPr>
        <p:txBody>
          <a:bodyPr anchor="ctr"/>
          <a:lstStyle/>
          <a:p>
            <a:pPr>
              <a:buFont typeface="Wingdings" pitchFamily="2" charset="2"/>
              <a:buChar char="l"/>
            </a:pPr>
            <a:r>
              <a:rPr lang="zh-TW" altLang="en-US" sz="2400" b="1" dirty="0" smtClean="0">
                <a:latin typeface="+mn-lt"/>
                <a:ea typeface="+mn-ea"/>
              </a:rPr>
              <a:t>  </a:t>
            </a:r>
            <a:r>
              <a:rPr lang="en-US" altLang="zh-TW" sz="2400" b="1" dirty="0" smtClean="0">
                <a:latin typeface="+mn-lt"/>
                <a:ea typeface="+mn-ea"/>
              </a:rPr>
              <a:t>-</a:t>
            </a:r>
            <a:r>
              <a:rPr lang="en-US" altLang="zh-TW" sz="2400" b="1" i="1" dirty="0" smtClean="0">
                <a:latin typeface="+mn-lt"/>
                <a:ea typeface="+mn-ea"/>
              </a:rPr>
              <a:t>t</a:t>
            </a:r>
            <a:r>
              <a:rPr lang="el-GR" altLang="zh-TW" sz="2400" b="1" baseline="-25000" dirty="0">
                <a:latin typeface="+mn-lt"/>
                <a:ea typeface="+mn-ea"/>
                <a:cs typeface="Times New Roman" pitchFamily="18" charset="0"/>
              </a:rPr>
              <a:t>α</a:t>
            </a:r>
            <a:r>
              <a:rPr lang="en-US" altLang="zh-TW" sz="2400" b="1" baseline="-25000" dirty="0">
                <a:latin typeface="+mn-lt"/>
                <a:ea typeface="+mn-ea"/>
              </a:rPr>
              <a:t>/2</a:t>
            </a:r>
            <a:r>
              <a:rPr lang="zh-TW" altLang="en-US" sz="2400" b="1" dirty="0">
                <a:latin typeface="+mn-lt"/>
                <a:ea typeface="+mn-ea"/>
              </a:rPr>
              <a:t>與</a:t>
            </a:r>
            <a:r>
              <a:rPr lang="en-US" altLang="zh-TW" sz="2400" b="1" i="1" dirty="0">
                <a:latin typeface="+mn-lt"/>
                <a:ea typeface="+mn-ea"/>
              </a:rPr>
              <a:t>t</a:t>
            </a:r>
            <a:r>
              <a:rPr lang="el-GR" altLang="zh-TW" sz="2400" b="1" baseline="-25000" dirty="0">
                <a:latin typeface="+mn-lt"/>
                <a:ea typeface="+mn-ea"/>
              </a:rPr>
              <a:t>α</a:t>
            </a:r>
            <a:r>
              <a:rPr lang="en-US" altLang="zh-TW" sz="2400" b="1" baseline="-25000" dirty="0">
                <a:latin typeface="+mn-lt"/>
                <a:ea typeface="+mn-ea"/>
              </a:rPr>
              <a:t>/2</a:t>
            </a:r>
            <a:r>
              <a:rPr lang="zh-TW" altLang="en-US" sz="2400" b="1" dirty="0">
                <a:latin typeface="+mn-lt"/>
                <a:ea typeface="+mn-ea"/>
              </a:rPr>
              <a:t>值的示意圖 </a:t>
            </a:r>
          </a:p>
        </p:txBody>
      </p:sp>
      <p:sp>
        <p:nvSpPr>
          <p:cNvPr id="8" name="投影片編號版面配置區 7"/>
          <p:cNvSpPr>
            <a:spLocks noGrp="1"/>
          </p:cNvSpPr>
          <p:nvPr>
            <p:ph type="sldNum" sz="quarter" idx="12"/>
          </p:nvPr>
        </p:nvSpPr>
        <p:spPr/>
        <p:txBody>
          <a:bodyPr/>
          <a:lstStyle/>
          <a:p>
            <a:pPr algn="r">
              <a:defRPr/>
            </a:pPr>
            <a:fld id="{8EF2B6BF-6A10-40F7-8B8D-F516405C22A2}" type="slidenum">
              <a:rPr lang="en-US" altLang="zh-TW" smtClean="0"/>
              <a:pPr algn="r">
                <a:defRPr/>
              </a:pPr>
              <a:t>27</a:t>
            </a:fld>
            <a:r>
              <a:rPr lang="en-US" altLang="zh-TW" dirty="0" smtClean="0"/>
              <a:t>/35</a:t>
            </a:r>
            <a:endParaRPr lang="en-US" altLang="zh-TW" dirty="0"/>
          </a:p>
        </p:txBody>
      </p:sp>
      <p:sp>
        <p:nvSpPr>
          <p:cNvPr id="7" name="Rectangle 3"/>
          <p:cNvSpPr>
            <a:spLocks noGrp="1" noChangeArrowheads="1"/>
          </p:cNvSpPr>
          <p:nvPr>
            <p:ph idx="1"/>
          </p:nvPr>
        </p:nvSpPr>
        <p:spPr>
          <a:xfrm>
            <a:off x="524637" y="4297680"/>
            <a:ext cx="8229600" cy="941832"/>
          </a:xfrm>
          <a:ln w="38100">
            <a:solidFill>
              <a:srgbClr val="006699"/>
            </a:solidFill>
          </a:ln>
        </p:spPr>
        <p:txBody>
          <a:bodyPr/>
          <a:lstStyle/>
          <a:p>
            <a:pPr eaLnBrk="1" hangingPunct="1">
              <a:buFontTx/>
              <a:buNone/>
            </a:pPr>
            <a:r>
              <a:rPr lang="zh-TW" altLang="en-US" sz="2000" dirty="0" smtClean="0">
                <a:solidFill>
                  <a:srgbClr val="006699"/>
                </a:solidFill>
              </a:rPr>
              <a:t>例題 </a:t>
            </a:r>
            <a:r>
              <a:rPr lang="en-US" altLang="zh-TW" sz="2000" dirty="0" smtClean="0">
                <a:solidFill>
                  <a:srgbClr val="006699"/>
                </a:solidFill>
              </a:rPr>
              <a:t>7.6</a:t>
            </a:r>
            <a:r>
              <a:rPr lang="zh-TW" altLang="en-US" sz="2000" dirty="0" smtClean="0">
                <a:solidFill>
                  <a:srgbClr val="006699"/>
                </a:solidFill>
              </a:rPr>
              <a:t>：</a:t>
            </a:r>
            <a:r>
              <a:rPr lang="zh-TW" altLang="en-US" sz="2000" dirty="0" smtClean="0"/>
              <a:t>假設</a:t>
            </a:r>
            <a:r>
              <a:rPr lang="en-US" altLang="zh-TW" sz="2000" i="1" dirty="0" err="1" smtClean="0"/>
              <a:t>df</a:t>
            </a:r>
            <a:r>
              <a:rPr lang="en-US" altLang="zh-TW" sz="2000" dirty="0" smtClean="0"/>
              <a:t>=9</a:t>
            </a:r>
            <a:r>
              <a:rPr lang="zh-TW" altLang="en-US" sz="2000" dirty="0" smtClean="0"/>
              <a:t>，試求滿足下式的</a:t>
            </a:r>
            <a:r>
              <a:rPr lang="en-US" altLang="zh-TW" sz="2000" i="1" dirty="0" smtClean="0"/>
              <a:t>k</a:t>
            </a:r>
            <a:r>
              <a:rPr lang="zh-TW" altLang="en-US" sz="2000" dirty="0" smtClean="0"/>
              <a:t>值？ </a:t>
            </a:r>
          </a:p>
        </p:txBody>
      </p:sp>
      <p:pic>
        <p:nvPicPr>
          <p:cNvPr id="9" name="Picture 4"/>
          <p:cNvPicPr>
            <a:picLocks noChangeAspect="1" noChangeArrowheads="1"/>
          </p:cNvPicPr>
          <p:nvPr/>
        </p:nvPicPr>
        <p:blipFill>
          <a:blip r:embed="rId3" cstate="print">
            <a:clrChange>
              <a:clrFrom>
                <a:srgbClr val="E7E8E9"/>
              </a:clrFrom>
              <a:clrTo>
                <a:srgbClr val="E7E8E9">
                  <a:alpha val="0"/>
                </a:srgbClr>
              </a:clrTo>
            </a:clrChange>
          </a:blip>
          <a:srcRect/>
          <a:stretch>
            <a:fillRect/>
          </a:stretch>
        </p:blipFill>
        <p:spPr bwMode="auto">
          <a:xfrm>
            <a:off x="2543303" y="4704461"/>
            <a:ext cx="2495550" cy="371475"/>
          </a:xfrm>
          <a:prstGeom prst="rect">
            <a:avLst/>
          </a:prstGeom>
          <a:noFill/>
          <a:ln w="9525">
            <a:noFill/>
            <a:miter lim="800000"/>
            <a:headEnd/>
            <a:tailEnd/>
          </a:ln>
        </p:spPr>
      </p:pic>
      <p:sp>
        <p:nvSpPr>
          <p:cNvPr id="10" name="Rectangle 5"/>
          <p:cNvSpPr>
            <a:spLocks noChangeArrowheads="1"/>
          </p:cNvSpPr>
          <p:nvPr/>
        </p:nvSpPr>
        <p:spPr bwMode="auto">
          <a:xfrm>
            <a:off x="457200" y="5307012"/>
            <a:ext cx="8058151" cy="965201"/>
          </a:xfrm>
          <a:prstGeom prst="rect">
            <a:avLst/>
          </a:prstGeom>
          <a:noFill/>
          <a:ln w="9525">
            <a:noFill/>
            <a:miter lim="800000"/>
            <a:headEnd/>
            <a:tailEnd/>
          </a:ln>
        </p:spPr>
        <p:txBody>
          <a:bodyPr anchor="ctr"/>
          <a:lstStyle/>
          <a:p>
            <a:r>
              <a:rPr lang="zh-TW" altLang="en-US" sz="2400" b="1" dirty="0" smtClean="0">
                <a:latin typeface="+mn-lt"/>
                <a:ea typeface="+mj-ea"/>
              </a:rPr>
              <a:t>解：</a:t>
            </a:r>
            <a:r>
              <a:rPr lang="en-US" altLang="zh-TW" sz="2400" b="1" dirty="0" err="1" smtClean="0">
                <a:latin typeface="+mn-lt"/>
                <a:ea typeface="+mj-ea"/>
              </a:rPr>
              <a:t>df</a:t>
            </a:r>
            <a:r>
              <a:rPr lang="en-US" altLang="zh-TW" sz="2400" b="1" dirty="0" smtClean="0">
                <a:latin typeface="+mn-lt"/>
                <a:ea typeface="+mj-ea"/>
              </a:rPr>
              <a:t>=9, 1-</a:t>
            </a:r>
            <a:r>
              <a:rPr lang="el-GR" altLang="zh-TW" sz="2400" b="1" dirty="0" smtClean="0">
                <a:latin typeface="+mn-lt"/>
                <a:ea typeface="+mj-ea"/>
              </a:rPr>
              <a:t> α </a:t>
            </a:r>
            <a:r>
              <a:rPr lang="en-US" altLang="zh-TW" sz="2400" b="1" dirty="0" smtClean="0">
                <a:latin typeface="+mn-lt"/>
                <a:ea typeface="+mj-ea"/>
              </a:rPr>
              <a:t>=0.9</a:t>
            </a:r>
            <a:r>
              <a:rPr lang="zh-TW" altLang="en-US" sz="2400" b="1" dirty="0" smtClean="0">
                <a:latin typeface="+mn-lt"/>
                <a:ea typeface="+mj-ea"/>
              </a:rPr>
              <a:t>，</a:t>
            </a:r>
            <a:r>
              <a:rPr lang="en-US" altLang="zh-TW" sz="2400" b="1" dirty="0" smtClean="0">
                <a:latin typeface="+mn-lt"/>
                <a:ea typeface="+mj-ea"/>
              </a:rPr>
              <a:t> </a:t>
            </a:r>
            <a:r>
              <a:rPr lang="el-GR" altLang="zh-TW" sz="2400" b="1" dirty="0" smtClean="0">
                <a:latin typeface="+mn-lt"/>
                <a:ea typeface="+mj-ea"/>
              </a:rPr>
              <a:t> α </a:t>
            </a:r>
            <a:r>
              <a:rPr lang="en-US" altLang="zh-TW" sz="2400" b="1" dirty="0" smtClean="0">
                <a:latin typeface="+mn-lt"/>
                <a:ea typeface="+mj-ea"/>
              </a:rPr>
              <a:t>=0.1</a:t>
            </a:r>
            <a:r>
              <a:rPr lang="zh-TW" altLang="en-US" sz="2400" b="1" dirty="0" smtClean="0">
                <a:latin typeface="+mn-lt"/>
                <a:ea typeface="+mj-ea"/>
              </a:rPr>
              <a:t> 和</a:t>
            </a:r>
            <a:r>
              <a:rPr lang="el-GR" altLang="zh-TW" sz="2400" b="1" dirty="0" smtClean="0">
                <a:latin typeface="+mn-lt"/>
                <a:ea typeface="+mj-ea"/>
              </a:rPr>
              <a:t>α</a:t>
            </a:r>
            <a:r>
              <a:rPr lang="en-US" altLang="zh-TW" sz="2400" b="1" dirty="0" smtClean="0">
                <a:latin typeface="+mn-lt"/>
                <a:ea typeface="+mj-ea"/>
              </a:rPr>
              <a:t>/2</a:t>
            </a:r>
            <a:r>
              <a:rPr lang="el-GR" altLang="zh-TW" sz="2400" b="1" dirty="0" smtClean="0">
                <a:latin typeface="+mn-lt"/>
                <a:ea typeface="+mj-ea"/>
              </a:rPr>
              <a:t> </a:t>
            </a:r>
            <a:r>
              <a:rPr lang="en-US" altLang="zh-TW" sz="2400" b="1" dirty="0" smtClean="0">
                <a:latin typeface="+mn-lt"/>
                <a:ea typeface="+mj-ea"/>
              </a:rPr>
              <a:t>=0.05</a:t>
            </a:r>
            <a:r>
              <a:rPr lang="zh-TW" altLang="en-US" sz="2400" b="1" dirty="0" smtClean="0">
                <a:latin typeface="+mn-lt"/>
                <a:ea typeface="+mj-ea"/>
              </a:rPr>
              <a:t>，所以，</a:t>
            </a:r>
            <a:endParaRPr lang="en-US" altLang="zh-TW" sz="2400" b="1" dirty="0" smtClean="0">
              <a:latin typeface="+mn-lt"/>
              <a:ea typeface="+mj-ea"/>
            </a:endParaRPr>
          </a:p>
          <a:p>
            <a:r>
              <a:rPr lang="zh-TW" altLang="en-US" sz="2400" b="1" dirty="0" smtClean="0">
                <a:latin typeface="+mn-lt"/>
                <a:ea typeface="+mj-ea"/>
              </a:rPr>
              <a:t>         </a:t>
            </a:r>
            <a:r>
              <a:rPr lang="en-US" altLang="zh-TW" sz="2400" b="1" dirty="0" smtClean="0">
                <a:latin typeface="+mn-lt"/>
                <a:ea typeface="+mj-ea"/>
              </a:rPr>
              <a:t>k=</a:t>
            </a:r>
            <a:r>
              <a:rPr lang="en-US" altLang="zh-TW" sz="2400" b="1" i="1" dirty="0" smtClean="0">
                <a:latin typeface="+mn-lt"/>
                <a:ea typeface="+mj-ea"/>
              </a:rPr>
              <a:t>t</a:t>
            </a:r>
            <a:r>
              <a:rPr lang="en-US" altLang="zh-TW" sz="2400" b="1" baseline="-25000" dirty="0" smtClean="0">
                <a:latin typeface="+mn-lt"/>
                <a:ea typeface="+mj-ea"/>
                <a:cs typeface="Times New Roman" pitchFamily="18" charset="0"/>
              </a:rPr>
              <a:t>0.05</a:t>
            </a:r>
            <a:r>
              <a:rPr lang="en-US" altLang="zh-TW" sz="2400" b="1" dirty="0" smtClean="0">
                <a:latin typeface="+mn-lt"/>
                <a:ea typeface="+mj-ea"/>
              </a:rPr>
              <a:t>=1.833</a:t>
            </a:r>
            <a:r>
              <a:rPr lang="zh-TW" altLang="en-US" sz="2400" b="1" dirty="0" smtClean="0">
                <a:latin typeface="+mn-lt"/>
                <a:ea typeface="+mj-ea"/>
              </a:rPr>
              <a:t>。</a:t>
            </a:r>
            <a:endParaRPr lang="zh-TW" altLang="en-US" sz="2400" b="1" dirty="0">
              <a:latin typeface="+mn-lt"/>
              <a:ea typeface="+mj-ea"/>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3"/>
          <p:cNvSpPr>
            <a:spLocks noGrp="1" noChangeArrowheads="1"/>
          </p:cNvSpPr>
          <p:nvPr>
            <p:ph idx="1"/>
          </p:nvPr>
        </p:nvSpPr>
        <p:spPr>
          <a:xfrm>
            <a:off x="471487" y="324431"/>
            <a:ext cx="8280478" cy="1438381"/>
          </a:xfrm>
          <a:ln w="38100">
            <a:solidFill>
              <a:srgbClr val="006699"/>
            </a:solidFill>
          </a:ln>
        </p:spPr>
        <p:txBody>
          <a:bodyPr/>
          <a:lstStyle/>
          <a:p>
            <a:pPr marL="0" indent="0" eaLnBrk="1" hangingPunct="1">
              <a:lnSpc>
                <a:spcPct val="100000"/>
              </a:lnSpc>
              <a:spcBef>
                <a:spcPts val="0"/>
              </a:spcBef>
              <a:buFontTx/>
              <a:buNone/>
            </a:pPr>
            <a:r>
              <a:rPr lang="zh-TW" altLang="en-US" sz="2200" dirty="0" smtClean="0">
                <a:solidFill>
                  <a:srgbClr val="006699"/>
                </a:solidFill>
              </a:rPr>
              <a:t>例題 </a:t>
            </a:r>
            <a:r>
              <a:rPr lang="en-US" altLang="zh-TW" sz="2200" dirty="0" smtClean="0">
                <a:solidFill>
                  <a:srgbClr val="006699"/>
                </a:solidFill>
              </a:rPr>
              <a:t>7.7</a:t>
            </a:r>
            <a:r>
              <a:rPr lang="zh-TW" altLang="en-US" sz="2200" dirty="0" smtClean="0">
                <a:solidFill>
                  <a:srgbClr val="006699"/>
                </a:solidFill>
              </a:rPr>
              <a:t>：</a:t>
            </a:r>
            <a:r>
              <a:rPr lang="zh-TW" altLang="en-US" sz="2200" dirty="0" smtClean="0"/>
              <a:t>設</a:t>
            </a:r>
            <a:r>
              <a:rPr lang="en-US" altLang="zh-TW" sz="2200" i="1" dirty="0" smtClean="0"/>
              <a:t>X</a:t>
            </a:r>
            <a:r>
              <a:rPr lang="zh-TW" altLang="en-US" sz="2200" dirty="0" smtClean="0"/>
              <a:t>代表某班級統計學成績，已知其為常態分配，</a:t>
            </a:r>
            <a:r>
              <a:rPr lang="en-US" altLang="zh-TW" sz="2200" i="1" dirty="0" smtClean="0"/>
              <a:t>X</a:t>
            </a:r>
            <a:r>
              <a:rPr lang="zh-TW" altLang="en-US" sz="2200" dirty="0" smtClean="0"/>
              <a:t>～</a:t>
            </a:r>
            <a:r>
              <a:rPr lang="en-US" altLang="zh-TW" sz="2200" i="1" dirty="0" smtClean="0"/>
              <a:t>N</a:t>
            </a:r>
            <a:r>
              <a:rPr lang="en-US" altLang="zh-TW" sz="2200" dirty="0" smtClean="0"/>
              <a:t>(72, </a:t>
            </a:r>
            <a:r>
              <a:rPr lang="el-GR" altLang="zh-TW" sz="2200" dirty="0" smtClean="0">
                <a:cs typeface="Times New Roman" pitchFamily="18" charset="0"/>
              </a:rPr>
              <a:t>σ</a:t>
            </a:r>
            <a:r>
              <a:rPr lang="en-US" altLang="zh-TW" sz="2200" baseline="30000" dirty="0" smtClean="0"/>
              <a:t>2</a:t>
            </a:r>
            <a:r>
              <a:rPr lang="en-US" altLang="zh-TW" sz="2200" dirty="0" smtClean="0"/>
              <a:t>)</a:t>
            </a:r>
            <a:r>
              <a:rPr lang="zh-TW" altLang="en-US" sz="2200" dirty="0" smtClean="0"/>
              <a:t>即平均數</a:t>
            </a:r>
            <a:r>
              <a:rPr lang="el-GR" altLang="zh-TW" sz="2200" dirty="0" smtClean="0">
                <a:cs typeface="Times New Roman" pitchFamily="18" charset="0"/>
              </a:rPr>
              <a:t>μ</a:t>
            </a:r>
            <a:r>
              <a:rPr lang="en-US" altLang="zh-TW" sz="2200" dirty="0" smtClean="0"/>
              <a:t>=72</a:t>
            </a:r>
            <a:r>
              <a:rPr lang="zh-TW" altLang="en-US" sz="2200" dirty="0" smtClean="0"/>
              <a:t>，而標準差</a:t>
            </a:r>
            <a:r>
              <a:rPr lang="el-GR" altLang="zh-TW" sz="2200" dirty="0" smtClean="0">
                <a:cs typeface="Times New Roman" pitchFamily="18" charset="0"/>
              </a:rPr>
              <a:t>σ</a:t>
            </a:r>
            <a:r>
              <a:rPr lang="zh-TW" altLang="en-US" sz="2200" dirty="0" smtClean="0"/>
              <a:t>未知。茲自該班級抽出</a:t>
            </a:r>
            <a:r>
              <a:rPr lang="en-US" altLang="zh-TW" sz="2200" dirty="0" smtClean="0"/>
              <a:t>9</a:t>
            </a:r>
            <a:r>
              <a:rPr lang="zh-TW" altLang="en-US" sz="2200" dirty="0" smtClean="0"/>
              <a:t>位學生，算出其標準差</a:t>
            </a:r>
            <a:r>
              <a:rPr lang="en-US" altLang="zh-TW" sz="2200" i="1" dirty="0" smtClean="0"/>
              <a:t>S</a:t>
            </a:r>
            <a:r>
              <a:rPr lang="en-US" altLang="zh-TW" sz="2200" dirty="0" smtClean="0"/>
              <a:t>=5</a:t>
            </a:r>
            <a:r>
              <a:rPr lang="zh-TW" altLang="en-US" sz="2200" dirty="0" smtClean="0"/>
              <a:t>，則此</a:t>
            </a:r>
            <a:r>
              <a:rPr lang="en-US" altLang="zh-TW" sz="2200" dirty="0" smtClean="0"/>
              <a:t>9</a:t>
            </a:r>
            <a:r>
              <a:rPr lang="zh-TW" altLang="en-US" sz="2200" dirty="0" smtClean="0"/>
              <a:t>位學生之平均成績在某一數值</a:t>
            </a:r>
            <a:r>
              <a:rPr lang="en-US" altLang="zh-TW" sz="2200" i="1" dirty="0" smtClean="0"/>
              <a:t>k</a:t>
            </a:r>
            <a:r>
              <a:rPr lang="zh-TW" altLang="en-US" sz="2200" dirty="0" smtClean="0"/>
              <a:t>以上的機率為</a:t>
            </a:r>
            <a:r>
              <a:rPr lang="en-US" altLang="zh-TW" sz="2200" dirty="0" smtClean="0"/>
              <a:t>0.05</a:t>
            </a:r>
            <a:r>
              <a:rPr lang="zh-TW" altLang="en-US" sz="2200" dirty="0" smtClean="0"/>
              <a:t>，試求</a:t>
            </a:r>
            <a:r>
              <a:rPr lang="en-US" altLang="zh-TW" sz="2200" i="1" dirty="0" smtClean="0"/>
              <a:t>k</a:t>
            </a:r>
            <a:r>
              <a:rPr lang="zh-TW" altLang="en-US" sz="2200" dirty="0" smtClean="0"/>
              <a:t>值。</a:t>
            </a:r>
          </a:p>
        </p:txBody>
      </p:sp>
      <p:sp>
        <p:nvSpPr>
          <p:cNvPr id="29698" name="日期版面配置區 4"/>
          <p:cNvSpPr>
            <a:spLocks noGrp="1"/>
          </p:cNvSpPr>
          <p:nvPr>
            <p:ph type="dt" sz="half" idx="11"/>
          </p:nvPr>
        </p:nvSpPr>
        <p:spPr>
          <a:noFill/>
        </p:spPr>
        <p:txBody>
          <a:bodyPr/>
          <a:lstStyle/>
          <a:p>
            <a:r>
              <a:rPr lang="zh-TW" altLang="en-US" dirty="0" smtClean="0"/>
              <a:t>統計學導論   </a:t>
            </a:r>
            <a:r>
              <a:rPr lang="en-US" altLang="zh-TW" dirty="0" smtClean="0"/>
              <a:t>Chapter 7   </a:t>
            </a:r>
            <a:r>
              <a:rPr lang="zh-TW" altLang="en-US" dirty="0" smtClean="0"/>
              <a:t>抽樣與抽樣分配</a:t>
            </a:r>
            <a:endParaRPr lang="zh-TW" altLang="en-US" dirty="0"/>
          </a:p>
        </p:txBody>
      </p:sp>
      <p:sp>
        <p:nvSpPr>
          <p:cNvPr id="5" name="投影片編號版面配置區 4"/>
          <p:cNvSpPr>
            <a:spLocks noGrp="1"/>
          </p:cNvSpPr>
          <p:nvPr>
            <p:ph type="sldNum" sz="quarter" idx="12"/>
          </p:nvPr>
        </p:nvSpPr>
        <p:spPr/>
        <p:txBody>
          <a:bodyPr/>
          <a:lstStyle/>
          <a:p>
            <a:pPr algn="r">
              <a:defRPr/>
            </a:pPr>
            <a:fld id="{8EF2B6BF-6A10-40F7-8B8D-F516405C22A2}" type="slidenum">
              <a:rPr lang="en-US" altLang="zh-TW" smtClean="0"/>
              <a:pPr algn="r">
                <a:defRPr/>
              </a:pPr>
              <a:t>28</a:t>
            </a:fld>
            <a:r>
              <a:rPr lang="en-US" altLang="zh-TW" dirty="0" smtClean="0"/>
              <a:t>/35</a:t>
            </a:r>
            <a:endParaRPr lang="en-US" altLang="zh-TW" dirty="0"/>
          </a:p>
        </p:txBody>
      </p:sp>
      <p:sp>
        <p:nvSpPr>
          <p:cNvPr id="6" name="Rectangle 3"/>
          <p:cNvSpPr txBox="1">
            <a:spLocks noRot="1" noChangeArrowheads="1"/>
          </p:cNvSpPr>
          <p:nvPr/>
        </p:nvSpPr>
        <p:spPr bwMode="auto">
          <a:xfrm>
            <a:off x="475668" y="2038931"/>
            <a:ext cx="8168269" cy="3776081"/>
          </a:xfrm>
          <a:prstGeom prst="rect">
            <a:avLst/>
          </a:prstGeom>
          <a:noFill/>
          <a:ln w="9525" cap="flat" cmpd="sng" algn="ctr">
            <a:noFill/>
            <a:prstDash val="solid"/>
            <a:miter lim="800000"/>
            <a:headEnd/>
            <a:tailEnd/>
          </a:ln>
        </p:spPr>
        <p:style>
          <a:lnRef idx="2">
            <a:schemeClr val="accent3"/>
          </a:lnRef>
          <a:fillRef idx="1">
            <a:schemeClr val="lt1"/>
          </a:fillRef>
          <a:effectRef idx="0">
            <a:schemeClr val="accent3"/>
          </a:effectRef>
          <a:fontRef idx="minor">
            <a:schemeClr val="dk1"/>
          </a:fontRef>
        </p:style>
        <p:txBody>
          <a:bodyPr vert="horz" wrap="square" lIns="90488" tIns="44450" rIns="90488" bIns="44450" numCol="1" anchor="t" anchorCtr="0" compatLnSpc="1">
            <a:prstTxWarp prst="textNoShape">
              <a:avLst/>
            </a:prstTxWarp>
          </a:bodyPr>
          <a:lstStyle/>
          <a:p>
            <a:pPr marL="534988" indent="-534988" algn="just" eaLnBrk="0" hangingPunct="0">
              <a:lnSpc>
                <a:spcPct val="80000"/>
              </a:lnSpc>
              <a:spcBef>
                <a:spcPct val="20000"/>
              </a:spcBef>
            </a:pPr>
            <a:r>
              <a:rPr lang="zh-TW" altLang="en-US" sz="2000" b="1" kern="0" dirty="0" smtClean="0">
                <a:ea typeface="標楷體" pitchFamily="65" charset="-120"/>
              </a:rPr>
              <a:t>解：母體為常態分配，</a:t>
            </a:r>
            <a:r>
              <a:rPr lang="en-US" altLang="zh-TW" sz="2000" b="1" kern="0" dirty="0" smtClean="0">
                <a:ea typeface="標楷體" pitchFamily="65" charset="-120"/>
              </a:rPr>
              <a:t>n=9</a:t>
            </a:r>
            <a:r>
              <a:rPr lang="zh-TW" altLang="en-US" sz="2000" b="1" kern="0" dirty="0" smtClean="0">
                <a:ea typeface="標楷體" pitchFamily="65" charset="-120"/>
              </a:rPr>
              <a:t>為小樣本，且母體</a:t>
            </a:r>
            <a:r>
              <a:rPr lang="zh-TW" altLang="en-US" sz="2000" b="1" dirty="0" smtClean="0"/>
              <a:t>標準差</a:t>
            </a:r>
            <a:r>
              <a:rPr lang="el-GR" altLang="zh-TW" sz="2000" b="1" dirty="0" smtClean="0">
                <a:cs typeface="Times New Roman" pitchFamily="18" charset="0"/>
              </a:rPr>
              <a:t>σ</a:t>
            </a:r>
            <a:r>
              <a:rPr lang="zh-TW" altLang="en-US" sz="2000" b="1" dirty="0" smtClean="0">
                <a:cs typeface="Times New Roman" pitchFamily="18" charset="0"/>
              </a:rPr>
              <a:t>未知，所以是第</a:t>
            </a:r>
            <a:r>
              <a:rPr lang="en-US" altLang="zh-TW" sz="2000" b="1" dirty="0" smtClean="0">
                <a:cs typeface="Times New Roman" pitchFamily="18" charset="0"/>
              </a:rPr>
              <a:t>(III)</a:t>
            </a:r>
            <a:r>
              <a:rPr lang="zh-TW" altLang="en-US" sz="2000" b="1" dirty="0" smtClean="0">
                <a:cs typeface="Times New Roman" pitchFamily="18" charset="0"/>
              </a:rPr>
              <a:t>種情形，則      </a:t>
            </a:r>
            <a:endParaRPr lang="en-US" altLang="zh-TW" sz="2000" b="1" dirty="0" smtClean="0">
              <a:cs typeface="Times New Roman" pitchFamily="18" charset="0"/>
            </a:endParaRPr>
          </a:p>
          <a:p>
            <a:pPr marL="442913" indent="-442913" algn="just" eaLnBrk="0" hangingPunct="0">
              <a:lnSpc>
                <a:spcPct val="80000"/>
              </a:lnSpc>
              <a:spcBef>
                <a:spcPct val="20000"/>
              </a:spcBef>
            </a:pPr>
            <a:endParaRPr lang="en-US" altLang="zh-TW" sz="2000" b="1" dirty="0" smtClean="0"/>
          </a:p>
          <a:p>
            <a:pPr marL="442913" indent="-442913" algn="just" eaLnBrk="0" hangingPunct="0">
              <a:lnSpc>
                <a:spcPct val="80000"/>
              </a:lnSpc>
              <a:spcBef>
                <a:spcPct val="20000"/>
              </a:spcBef>
            </a:pPr>
            <a:endParaRPr lang="en-US" altLang="zh-TW" sz="2000" b="1" dirty="0" smtClean="0"/>
          </a:p>
          <a:p>
            <a:pPr marL="442913" indent="-442913" algn="just" eaLnBrk="0" hangingPunct="0">
              <a:lnSpc>
                <a:spcPct val="80000"/>
              </a:lnSpc>
              <a:spcBef>
                <a:spcPct val="20000"/>
              </a:spcBef>
            </a:pPr>
            <a:endParaRPr lang="en-US" altLang="zh-TW" sz="2000" b="1" dirty="0" smtClean="0"/>
          </a:p>
          <a:p>
            <a:pPr algn="just" eaLnBrk="0" hangingPunct="0">
              <a:lnSpc>
                <a:spcPct val="80000"/>
              </a:lnSpc>
              <a:spcBef>
                <a:spcPct val="20000"/>
              </a:spcBef>
            </a:pPr>
            <a:endParaRPr lang="en-US" altLang="zh-TW" sz="2000" b="1" dirty="0" smtClean="0"/>
          </a:p>
          <a:p>
            <a:pPr algn="just" eaLnBrk="0" hangingPunct="0">
              <a:lnSpc>
                <a:spcPct val="80000"/>
              </a:lnSpc>
              <a:spcBef>
                <a:spcPct val="20000"/>
              </a:spcBef>
            </a:pPr>
            <a:r>
              <a:rPr lang="zh-TW" altLang="en-US" sz="2000" b="1" dirty="0" smtClean="0"/>
              <a:t>此</a:t>
            </a:r>
            <a:r>
              <a:rPr lang="en-US" altLang="zh-TW" sz="2000" b="1" dirty="0" smtClean="0"/>
              <a:t>9</a:t>
            </a:r>
            <a:r>
              <a:rPr lang="zh-TW" altLang="en-US" sz="2000" b="1" dirty="0" smtClean="0"/>
              <a:t>位學生之平均成績在數值</a:t>
            </a:r>
            <a:r>
              <a:rPr lang="en-US" altLang="zh-TW" sz="2000" b="1" i="1" dirty="0" smtClean="0"/>
              <a:t>k</a:t>
            </a:r>
            <a:r>
              <a:rPr lang="zh-TW" altLang="en-US" sz="2000" b="1" dirty="0" smtClean="0"/>
              <a:t>以上的機率為</a:t>
            </a:r>
            <a:r>
              <a:rPr lang="en-US" altLang="zh-TW" sz="2000" b="1" dirty="0" smtClean="0"/>
              <a:t>0.05</a:t>
            </a:r>
            <a:r>
              <a:rPr lang="zh-TW" altLang="en-US" sz="2000" b="1" dirty="0" smtClean="0"/>
              <a:t>，可以用以下式表示：</a:t>
            </a:r>
            <a:endParaRPr kumimoji="1" lang="en-US" altLang="zh-TW" sz="2000" b="1" i="0" u="none" strike="noStrike" kern="0" cap="none" spc="0" normalizeH="0" baseline="0" noProof="0" dirty="0" smtClean="0">
              <a:ln>
                <a:noFill/>
              </a:ln>
              <a:solidFill>
                <a:schemeClr val="dk1"/>
              </a:solidFill>
              <a:effectLst/>
              <a:uLnTx/>
              <a:uFillTx/>
              <a:latin typeface="+mn-lt"/>
              <a:ea typeface="標楷體" pitchFamily="65" charset="-120"/>
              <a:cs typeface="+mn-cs"/>
            </a:endParaRPr>
          </a:p>
          <a:p>
            <a:pPr marL="442913" indent="-442913" algn="just" eaLnBrk="0" hangingPunct="0">
              <a:lnSpc>
                <a:spcPct val="80000"/>
              </a:lnSpc>
              <a:spcBef>
                <a:spcPct val="20000"/>
              </a:spcBef>
            </a:pPr>
            <a:endParaRPr kumimoji="1" lang="en-US" altLang="zh-TW" sz="2000" b="1" i="0" u="none" strike="noStrike" kern="0" cap="none" spc="0" normalizeH="0" baseline="0" noProof="0" dirty="0" smtClean="0">
              <a:ln>
                <a:noFill/>
              </a:ln>
              <a:solidFill>
                <a:schemeClr val="dk1"/>
              </a:solidFill>
              <a:effectLst/>
              <a:uLnTx/>
              <a:uFillTx/>
              <a:latin typeface="+mn-lt"/>
              <a:ea typeface="標楷體" pitchFamily="65" charset="-120"/>
              <a:cs typeface="+mn-cs"/>
            </a:endParaRPr>
          </a:p>
          <a:p>
            <a:pPr marL="442913" indent="-442913" algn="just" eaLnBrk="0" hangingPunct="0">
              <a:lnSpc>
                <a:spcPct val="80000"/>
              </a:lnSpc>
              <a:spcBef>
                <a:spcPct val="20000"/>
              </a:spcBef>
            </a:pPr>
            <a:endParaRPr lang="en-US" altLang="zh-TW" sz="2000" b="1" kern="0" dirty="0" smtClean="0">
              <a:ea typeface="標楷體" pitchFamily="65" charset="-120"/>
            </a:endParaRPr>
          </a:p>
          <a:p>
            <a:pPr marL="442913" indent="-442913" algn="just" eaLnBrk="0" hangingPunct="0">
              <a:lnSpc>
                <a:spcPct val="80000"/>
              </a:lnSpc>
              <a:spcBef>
                <a:spcPct val="20000"/>
              </a:spcBef>
            </a:pPr>
            <a:endParaRPr kumimoji="1" lang="en-US" altLang="zh-TW" sz="2000" b="1" i="0" u="none" strike="noStrike" kern="0" cap="none" spc="0" normalizeH="0" baseline="0" noProof="0" dirty="0" smtClean="0">
              <a:ln>
                <a:noFill/>
              </a:ln>
              <a:solidFill>
                <a:schemeClr val="dk1"/>
              </a:solidFill>
              <a:effectLst/>
              <a:uLnTx/>
              <a:uFillTx/>
              <a:latin typeface="+mn-lt"/>
              <a:ea typeface="標楷體" pitchFamily="65" charset="-120"/>
              <a:cs typeface="+mn-cs"/>
            </a:endParaRPr>
          </a:p>
          <a:p>
            <a:pPr marL="442913" indent="-442913" algn="just" eaLnBrk="0" hangingPunct="0">
              <a:lnSpc>
                <a:spcPct val="80000"/>
              </a:lnSpc>
              <a:spcBef>
                <a:spcPct val="20000"/>
              </a:spcBef>
            </a:pPr>
            <a:endParaRPr lang="en-US" altLang="zh-TW" sz="2000" b="1" kern="0" dirty="0" smtClean="0">
              <a:ea typeface="標楷體" pitchFamily="65" charset="-120"/>
            </a:endParaRPr>
          </a:p>
          <a:p>
            <a:pPr marL="442913" indent="-442913" algn="just" eaLnBrk="0" hangingPunct="0">
              <a:lnSpc>
                <a:spcPct val="80000"/>
              </a:lnSpc>
              <a:spcBef>
                <a:spcPct val="20000"/>
              </a:spcBef>
            </a:pPr>
            <a:endParaRPr kumimoji="1" lang="zh-TW" altLang="en-US" sz="2000" b="1" i="0" u="none" strike="noStrike" kern="0" cap="none" spc="0" normalizeH="0" baseline="0" noProof="0" dirty="0">
              <a:ln>
                <a:noFill/>
              </a:ln>
              <a:solidFill>
                <a:schemeClr val="dk1"/>
              </a:solidFill>
              <a:effectLst/>
              <a:uLnTx/>
              <a:uFillTx/>
              <a:latin typeface="+mn-lt"/>
              <a:ea typeface="標楷體" pitchFamily="65" charset="-120"/>
              <a:cs typeface="+mn-cs"/>
            </a:endParaRPr>
          </a:p>
        </p:txBody>
      </p:sp>
      <p:graphicFrame>
        <p:nvGraphicFramePr>
          <p:cNvPr id="70657" name="Object 1"/>
          <p:cNvGraphicFramePr>
            <a:graphicFrameLocks noChangeAspect="1"/>
          </p:cNvGraphicFramePr>
          <p:nvPr/>
        </p:nvGraphicFramePr>
        <p:xfrm>
          <a:off x="3195638" y="2660650"/>
          <a:ext cx="2713037" cy="939800"/>
        </p:xfrm>
        <a:graphic>
          <a:graphicData uri="http://schemas.openxmlformats.org/presentationml/2006/ole">
            <mc:AlternateContent xmlns:mc="http://schemas.openxmlformats.org/markup-compatibility/2006">
              <mc:Choice xmlns:v="urn:schemas-microsoft-com:vml" Requires="v">
                <p:oleObj spid="_x0000_s70659" name="Equation" r:id="rId3" imgW="1739880" imgH="520560" progId="Equation.DSMT4">
                  <p:embed/>
                </p:oleObj>
              </mc:Choice>
              <mc:Fallback>
                <p:oleObj name="Equation" r:id="rId3" imgW="1739880" imgH="52056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5638" y="2660650"/>
                        <a:ext cx="2713037" cy="93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0658" name="Object 2"/>
          <p:cNvGraphicFramePr>
            <a:graphicFrameLocks noChangeAspect="1"/>
          </p:cNvGraphicFramePr>
          <p:nvPr/>
        </p:nvGraphicFramePr>
        <p:xfrm>
          <a:off x="1935162" y="4471988"/>
          <a:ext cx="5207000" cy="1346200"/>
        </p:xfrm>
        <a:graphic>
          <a:graphicData uri="http://schemas.openxmlformats.org/presentationml/2006/ole">
            <mc:AlternateContent xmlns:mc="http://schemas.openxmlformats.org/markup-compatibility/2006">
              <mc:Choice xmlns:v="urn:schemas-microsoft-com:vml" Requires="v">
                <p:oleObj spid="_x0000_s70660" name="Equation" r:id="rId5" imgW="3340080" imgH="914400" progId="Equation.DSMT4">
                  <p:embed/>
                </p:oleObj>
              </mc:Choice>
              <mc:Fallback>
                <p:oleObj name="Equation" r:id="rId5" imgW="3340080" imgH="91440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5162" y="4471988"/>
                        <a:ext cx="5207000" cy="1346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rrowheads="1"/>
          </p:cNvSpPr>
          <p:nvPr>
            <p:ph type="body" idx="4294967295"/>
          </p:nvPr>
        </p:nvSpPr>
        <p:spPr>
          <a:xfrm>
            <a:off x="484381" y="1295439"/>
            <a:ext cx="8202419" cy="2785907"/>
          </a:xfrm>
          <a:noFill/>
          <a:ln/>
        </p:spPr>
        <p:txBody>
          <a:bodyPr lIns="90488" tIns="44450" rIns="90488" bIns="44450"/>
          <a:lstStyle/>
          <a:p>
            <a:pPr>
              <a:lnSpc>
                <a:spcPct val="100000"/>
              </a:lnSpc>
              <a:spcBef>
                <a:spcPts val="0"/>
              </a:spcBef>
              <a:buClr>
                <a:srgbClr val="790015"/>
              </a:buClr>
              <a:buSzPct val="100000"/>
              <a:buFont typeface="Wingdings" pitchFamily="2" charset="2"/>
              <a:buChar char="l"/>
            </a:pPr>
            <a:r>
              <a:rPr lang="zh-TW" altLang="en-US" sz="2400" dirty="0">
                <a:solidFill>
                  <a:schemeClr val="tx1">
                    <a:lumMod val="95000"/>
                    <a:lumOff val="5000"/>
                  </a:schemeClr>
                </a:solidFill>
                <a:ea typeface="標楷體" pitchFamily="65" charset="-120"/>
              </a:rPr>
              <a:t>母體</a:t>
            </a:r>
            <a:r>
              <a:rPr lang="zh-TW" altLang="en-US" sz="2400" dirty="0" smtClean="0">
                <a:solidFill>
                  <a:schemeClr val="tx1">
                    <a:lumMod val="95000"/>
                    <a:lumOff val="5000"/>
                  </a:schemeClr>
                </a:solidFill>
                <a:ea typeface="標楷體" pitchFamily="65" charset="-120"/>
              </a:rPr>
              <a:t>比例</a:t>
            </a:r>
            <a:r>
              <a:rPr lang="en-US" altLang="zh-TW" sz="2400" dirty="0" smtClean="0">
                <a:solidFill>
                  <a:schemeClr val="tx1">
                    <a:lumMod val="95000"/>
                    <a:lumOff val="5000"/>
                  </a:schemeClr>
                </a:solidFill>
                <a:ea typeface="標楷體" pitchFamily="65" charset="-120"/>
              </a:rPr>
              <a:t>(population proportion)</a:t>
            </a:r>
            <a:r>
              <a:rPr lang="zh-TW" altLang="en-US" sz="2400" dirty="0" smtClean="0">
                <a:solidFill>
                  <a:schemeClr val="tx1">
                    <a:lumMod val="95000"/>
                    <a:lumOff val="5000"/>
                  </a:schemeClr>
                </a:solidFill>
                <a:ea typeface="標楷體" pitchFamily="65" charset="-120"/>
              </a:rPr>
              <a:t>為</a:t>
            </a:r>
            <a:r>
              <a:rPr lang="zh-TW" altLang="en-US" sz="2400" dirty="0">
                <a:solidFill>
                  <a:schemeClr val="tx1">
                    <a:lumMod val="95000"/>
                    <a:lumOff val="5000"/>
                  </a:schemeClr>
                </a:solidFill>
                <a:ea typeface="標楷體" pitchFamily="65" charset="-120"/>
              </a:rPr>
              <a:t>在母體中感興趣種類的元素個數除於母體元素的總個數</a:t>
            </a:r>
            <a:r>
              <a:rPr lang="en-US" altLang="zh-TW" sz="2400" dirty="0">
                <a:solidFill>
                  <a:schemeClr val="tx1">
                    <a:lumMod val="95000"/>
                    <a:lumOff val="5000"/>
                  </a:schemeClr>
                </a:solidFill>
                <a:ea typeface="標楷體" pitchFamily="65" charset="-120"/>
              </a:rPr>
              <a:t>(</a:t>
            </a:r>
            <a:r>
              <a:rPr lang="zh-TW" altLang="en-US" sz="2400" dirty="0">
                <a:solidFill>
                  <a:schemeClr val="tx1">
                    <a:lumMod val="95000"/>
                    <a:lumOff val="5000"/>
                  </a:schemeClr>
                </a:solidFill>
                <a:ea typeface="標楷體" pitchFamily="65" charset="-120"/>
              </a:rPr>
              <a:t>母體大小</a:t>
            </a:r>
            <a:r>
              <a:rPr lang="en-US" altLang="zh-TW" sz="2400" dirty="0">
                <a:solidFill>
                  <a:schemeClr val="tx1">
                    <a:lumMod val="95000"/>
                    <a:lumOff val="5000"/>
                  </a:schemeClr>
                </a:solidFill>
                <a:ea typeface="標楷體" pitchFamily="65" charset="-120"/>
              </a:rPr>
              <a:t>)</a:t>
            </a:r>
            <a:r>
              <a:rPr lang="zh-TW" altLang="en-US" sz="2400" dirty="0" smtClean="0">
                <a:solidFill>
                  <a:schemeClr val="tx1">
                    <a:lumMod val="95000"/>
                    <a:lumOff val="5000"/>
                  </a:schemeClr>
                </a:solidFill>
                <a:ea typeface="標楷體" pitchFamily="65" charset="-120"/>
              </a:rPr>
              <a:t>：</a:t>
            </a:r>
            <a:endParaRPr lang="en-US" altLang="zh-TW" sz="2400" dirty="0" smtClean="0">
              <a:solidFill>
                <a:schemeClr val="tx1">
                  <a:lumMod val="95000"/>
                  <a:lumOff val="5000"/>
                </a:schemeClr>
              </a:solidFill>
              <a:ea typeface="標楷體" pitchFamily="65" charset="-120"/>
            </a:endParaRPr>
          </a:p>
          <a:p>
            <a:pPr>
              <a:lnSpc>
                <a:spcPct val="100000"/>
              </a:lnSpc>
              <a:spcBef>
                <a:spcPts val="0"/>
              </a:spcBef>
              <a:buClr>
                <a:srgbClr val="790015"/>
              </a:buClr>
              <a:buSzPct val="100000"/>
              <a:buFont typeface="Wingdings" pitchFamily="2" charset="2"/>
              <a:buChar char="l"/>
            </a:pPr>
            <a:endParaRPr lang="en-US" altLang="zh-TW" sz="2400" dirty="0" smtClean="0">
              <a:solidFill>
                <a:schemeClr val="tx1">
                  <a:lumMod val="95000"/>
                  <a:lumOff val="5000"/>
                </a:schemeClr>
              </a:solidFill>
              <a:ea typeface="標楷體" pitchFamily="65" charset="-120"/>
            </a:endParaRPr>
          </a:p>
          <a:p>
            <a:pPr>
              <a:lnSpc>
                <a:spcPct val="100000"/>
              </a:lnSpc>
              <a:spcBef>
                <a:spcPts val="0"/>
              </a:spcBef>
              <a:buClr>
                <a:srgbClr val="790015"/>
              </a:buClr>
              <a:buSzPct val="100000"/>
              <a:buFont typeface="Wingdings" pitchFamily="2" charset="2"/>
              <a:buChar char="l"/>
            </a:pPr>
            <a:r>
              <a:rPr lang="zh-TW" altLang="en-US" sz="2400" dirty="0" smtClean="0">
                <a:solidFill>
                  <a:schemeClr val="tx1">
                    <a:lumMod val="95000"/>
                    <a:lumOff val="5000"/>
                  </a:schemeClr>
                </a:solidFill>
                <a:ea typeface="標楷體" pitchFamily="65" charset="-120"/>
              </a:rPr>
              <a:t>隨機樣本</a:t>
            </a:r>
            <a:r>
              <a:rPr lang="en-US" altLang="zh-TW" sz="2400" i="1" dirty="0" smtClean="0">
                <a:solidFill>
                  <a:schemeClr val="tx1">
                    <a:lumMod val="95000"/>
                    <a:lumOff val="5000"/>
                  </a:schemeClr>
                </a:solidFill>
              </a:rPr>
              <a:t>X</a:t>
            </a:r>
            <a:r>
              <a:rPr lang="en-US" altLang="zh-TW" sz="2400" baseline="-25000" dirty="0" smtClean="0">
                <a:solidFill>
                  <a:schemeClr val="tx1">
                    <a:lumMod val="95000"/>
                    <a:lumOff val="5000"/>
                  </a:schemeClr>
                </a:solidFill>
              </a:rPr>
              <a:t>1</a:t>
            </a:r>
            <a:r>
              <a:rPr lang="en-US" altLang="zh-TW" sz="2400" dirty="0" smtClean="0">
                <a:solidFill>
                  <a:schemeClr val="tx1">
                    <a:lumMod val="95000"/>
                    <a:lumOff val="5000"/>
                  </a:schemeClr>
                </a:solidFill>
              </a:rPr>
              <a:t>, </a:t>
            </a:r>
            <a:r>
              <a:rPr lang="en-US" altLang="zh-TW" sz="2400" i="1" dirty="0" smtClean="0">
                <a:solidFill>
                  <a:schemeClr val="tx1">
                    <a:lumMod val="95000"/>
                    <a:lumOff val="5000"/>
                  </a:schemeClr>
                </a:solidFill>
              </a:rPr>
              <a:t>X</a:t>
            </a:r>
            <a:r>
              <a:rPr lang="en-US" altLang="zh-TW" sz="2400" baseline="-25000" dirty="0" smtClean="0">
                <a:solidFill>
                  <a:schemeClr val="tx1">
                    <a:lumMod val="95000"/>
                    <a:lumOff val="5000"/>
                  </a:schemeClr>
                </a:solidFill>
              </a:rPr>
              <a:t>2</a:t>
            </a:r>
            <a:r>
              <a:rPr lang="en-US" altLang="zh-TW" sz="2400" dirty="0" smtClean="0">
                <a:solidFill>
                  <a:schemeClr val="tx1">
                    <a:lumMod val="95000"/>
                    <a:lumOff val="5000"/>
                  </a:schemeClr>
                </a:solidFill>
                <a:latin typeface="標楷體" pitchFamily="65" charset="-120"/>
              </a:rPr>
              <a:t>,…</a:t>
            </a:r>
            <a:r>
              <a:rPr lang="en-US" altLang="zh-TW" sz="2400" dirty="0" smtClean="0">
                <a:solidFill>
                  <a:schemeClr val="tx1">
                    <a:lumMod val="95000"/>
                    <a:lumOff val="5000"/>
                  </a:schemeClr>
                </a:solidFill>
              </a:rPr>
              <a:t>, </a:t>
            </a:r>
            <a:r>
              <a:rPr lang="en-US" altLang="zh-TW" sz="2400" i="1" dirty="0" err="1" smtClean="0">
                <a:solidFill>
                  <a:schemeClr val="tx1">
                    <a:lumMod val="95000"/>
                    <a:lumOff val="5000"/>
                  </a:schemeClr>
                </a:solidFill>
              </a:rPr>
              <a:t>X</a:t>
            </a:r>
            <a:r>
              <a:rPr lang="en-US" altLang="zh-TW" sz="2400" i="1" baseline="-25000" dirty="0" err="1" smtClean="0">
                <a:solidFill>
                  <a:schemeClr val="tx1">
                    <a:lumMod val="95000"/>
                    <a:lumOff val="5000"/>
                  </a:schemeClr>
                </a:solidFill>
              </a:rPr>
              <a:t>n</a:t>
            </a:r>
            <a:r>
              <a:rPr lang="zh-TW" altLang="en-US" sz="2400" dirty="0" smtClean="0">
                <a:solidFill>
                  <a:schemeClr val="tx1">
                    <a:lumMod val="95000"/>
                    <a:lumOff val="5000"/>
                  </a:schemeClr>
                </a:solidFill>
              </a:rPr>
              <a:t>為抽自二項母體的一組隨機樣本，則</a:t>
            </a:r>
            <a:r>
              <a:rPr lang="zh-TW" altLang="en-US" sz="2400" dirty="0" smtClean="0">
                <a:solidFill>
                  <a:schemeClr val="tx1">
                    <a:lumMod val="95000"/>
                    <a:lumOff val="5000"/>
                  </a:schemeClr>
                </a:solidFill>
                <a:ea typeface="標楷體" pitchFamily="65" charset="-120"/>
              </a:rPr>
              <a:t>樣本比例</a:t>
            </a:r>
            <a:r>
              <a:rPr lang="en-US" altLang="zh-TW" sz="2400" dirty="0" smtClean="0">
                <a:solidFill>
                  <a:schemeClr val="tx1">
                    <a:lumMod val="95000"/>
                    <a:lumOff val="5000"/>
                  </a:schemeClr>
                </a:solidFill>
                <a:ea typeface="標楷體" pitchFamily="65" charset="-120"/>
              </a:rPr>
              <a:t>(sample proportion)</a:t>
            </a:r>
            <a:r>
              <a:rPr lang="zh-TW" altLang="en-US" sz="2400" dirty="0" smtClean="0">
                <a:solidFill>
                  <a:schemeClr val="tx1">
                    <a:lumMod val="95000"/>
                    <a:lumOff val="5000"/>
                  </a:schemeClr>
                </a:solidFill>
                <a:ea typeface="標楷體" pitchFamily="65" charset="-120"/>
              </a:rPr>
              <a:t>以定義為</a:t>
            </a:r>
            <a:r>
              <a:rPr lang="zh-TW" altLang="en-US" sz="2400" dirty="0" smtClean="0">
                <a:solidFill>
                  <a:schemeClr val="tx1">
                    <a:lumMod val="95000"/>
                    <a:lumOff val="5000"/>
                  </a:schemeClr>
                </a:solidFill>
              </a:rPr>
              <a:t>：</a:t>
            </a:r>
            <a:endParaRPr lang="en-US" altLang="zh-TW" sz="2400" dirty="0" smtClean="0">
              <a:solidFill>
                <a:schemeClr val="tx1">
                  <a:lumMod val="95000"/>
                  <a:lumOff val="5000"/>
                </a:schemeClr>
              </a:solidFill>
            </a:endParaRPr>
          </a:p>
          <a:p>
            <a:pPr>
              <a:lnSpc>
                <a:spcPct val="100000"/>
              </a:lnSpc>
              <a:spcBef>
                <a:spcPts val="0"/>
              </a:spcBef>
              <a:buClr>
                <a:srgbClr val="790015"/>
              </a:buClr>
              <a:buSzPct val="100000"/>
              <a:buFont typeface="Wingdings" pitchFamily="2" charset="2"/>
              <a:buChar char="l"/>
            </a:pPr>
            <a:endParaRPr lang="en-US" altLang="zh-TW" sz="2400" dirty="0" smtClean="0">
              <a:solidFill>
                <a:schemeClr val="tx1">
                  <a:lumMod val="95000"/>
                  <a:lumOff val="5000"/>
                </a:schemeClr>
              </a:solidFill>
            </a:endParaRPr>
          </a:p>
          <a:p>
            <a:pPr>
              <a:lnSpc>
                <a:spcPct val="100000"/>
              </a:lnSpc>
              <a:spcBef>
                <a:spcPts val="0"/>
              </a:spcBef>
              <a:buClr>
                <a:srgbClr val="790015"/>
              </a:buClr>
              <a:buSzPct val="100000"/>
              <a:buFont typeface="Wingdings" pitchFamily="2" charset="2"/>
              <a:buChar char="l"/>
            </a:pPr>
            <a:endParaRPr lang="en-US" altLang="zh-TW" sz="2400" dirty="0" smtClean="0">
              <a:solidFill>
                <a:schemeClr val="tx1">
                  <a:lumMod val="95000"/>
                  <a:lumOff val="5000"/>
                </a:schemeClr>
              </a:solidFill>
            </a:endParaRPr>
          </a:p>
          <a:p>
            <a:pPr>
              <a:lnSpc>
                <a:spcPct val="100000"/>
              </a:lnSpc>
              <a:spcBef>
                <a:spcPts val="0"/>
              </a:spcBef>
              <a:buClr>
                <a:srgbClr val="790015"/>
              </a:buClr>
              <a:buSzPct val="100000"/>
              <a:buFont typeface="Wingdings" pitchFamily="2" charset="2"/>
              <a:buChar char="l"/>
            </a:pPr>
            <a:endParaRPr lang="en-US" altLang="zh-TW" sz="2400" dirty="0" smtClean="0">
              <a:solidFill>
                <a:schemeClr val="tx1">
                  <a:lumMod val="95000"/>
                  <a:lumOff val="5000"/>
                </a:schemeClr>
              </a:solidFill>
              <a:ea typeface="標楷體" pitchFamily="65" charset="-120"/>
            </a:endParaRPr>
          </a:p>
          <a:p>
            <a:pPr>
              <a:lnSpc>
                <a:spcPct val="100000"/>
              </a:lnSpc>
              <a:spcBef>
                <a:spcPts val="0"/>
              </a:spcBef>
              <a:buClr>
                <a:srgbClr val="790015"/>
              </a:buClr>
              <a:buSzPct val="100000"/>
              <a:buNone/>
            </a:pPr>
            <a:endParaRPr lang="en-US" altLang="zh-TW" sz="2400" dirty="0" smtClean="0">
              <a:solidFill>
                <a:schemeClr val="tx1">
                  <a:lumMod val="95000"/>
                  <a:lumOff val="5000"/>
                </a:schemeClr>
              </a:solidFill>
              <a:ea typeface="標楷體" pitchFamily="65" charset="-120"/>
            </a:endParaRPr>
          </a:p>
          <a:p>
            <a:pPr>
              <a:lnSpc>
                <a:spcPct val="100000"/>
              </a:lnSpc>
              <a:spcBef>
                <a:spcPts val="0"/>
              </a:spcBef>
              <a:buClr>
                <a:srgbClr val="790015"/>
              </a:buClr>
              <a:buSzPct val="100000"/>
              <a:buFont typeface="Wingdings" pitchFamily="2" charset="2"/>
              <a:buChar char="l"/>
            </a:pPr>
            <a:endParaRPr lang="en-US" altLang="zh-TW" sz="2400" dirty="0" smtClean="0">
              <a:solidFill>
                <a:schemeClr val="tx1">
                  <a:lumMod val="95000"/>
                  <a:lumOff val="5000"/>
                </a:schemeClr>
              </a:solidFill>
              <a:ea typeface="標楷體" pitchFamily="65" charset="-120"/>
            </a:endParaRPr>
          </a:p>
          <a:p>
            <a:pPr>
              <a:lnSpc>
                <a:spcPct val="100000"/>
              </a:lnSpc>
              <a:spcBef>
                <a:spcPts val="0"/>
              </a:spcBef>
              <a:buClr>
                <a:srgbClr val="790015"/>
              </a:buClr>
              <a:buSzPct val="125000"/>
              <a:buFontTx/>
              <a:buChar char="•"/>
            </a:pPr>
            <a:endParaRPr lang="en-US" altLang="zh-TW" sz="2400" dirty="0" smtClean="0">
              <a:solidFill>
                <a:schemeClr val="tx1">
                  <a:lumMod val="95000"/>
                  <a:lumOff val="5000"/>
                </a:schemeClr>
              </a:solidFill>
              <a:ea typeface="標楷體" pitchFamily="65" charset="-120"/>
            </a:endParaRPr>
          </a:p>
          <a:p>
            <a:pPr>
              <a:lnSpc>
                <a:spcPct val="100000"/>
              </a:lnSpc>
              <a:spcBef>
                <a:spcPts val="0"/>
              </a:spcBef>
              <a:buClr>
                <a:srgbClr val="790015"/>
              </a:buClr>
              <a:buSzPct val="125000"/>
              <a:buFontTx/>
              <a:buChar char="•"/>
            </a:pPr>
            <a:endParaRPr lang="en-US" altLang="zh-TW" sz="2400" dirty="0" smtClean="0">
              <a:solidFill>
                <a:schemeClr val="tx1">
                  <a:lumMod val="95000"/>
                  <a:lumOff val="5000"/>
                </a:schemeClr>
              </a:solidFill>
              <a:ea typeface="標楷體" pitchFamily="65" charset="-120"/>
            </a:endParaRPr>
          </a:p>
          <a:p>
            <a:pPr>
              <a:lnSpc>
                <a:spcPct val="100000"/>
              </a:lnSpc>
              <a:spcBef>
                <a:spcPts val="0"/>
              </a:spcBef>
              <a:buClr>
                <a:srgbClr val="790015"/>
              </a:buClr>
              <a:buSzPct val="125000"/>
              <a:buNone/>
            </a:pPr>
            <a:endParaRPr lang="zh-TW" altLang="en-US" sz="2400" dirty="0">
              <a:solidFill>
                <a:schemeClr val="tx1">
                  <a:lumMod val="95000"/>
                  <a:lumOff val="5000"/>
                </a:schemeClr>
              </a:solidFill>
              <a:ea typeface="標楷體" pitchFamily="65" charset="-120"/>
            </a:endParaRPr>
          </a:p>
        </p:txBody>
      </p:sp>
      <p:sp>
        <p:nvSpPr>
          <p:cNvPr id="23" name="Rectangle 2"/>
          <p:cNvSpPr>
            <a:spLocks noGrp="1" noChangeArrowheads="1"/>
          </p:cNvSpPr>
          <p:nvPr>
            <p:ph type="title"/>
          </p:nvPr>
        </p:nvSpPr>
        <p:spPr>
          <a:xfrm>
            <a:off x="457200" y="274638"/>
            <a:ext cx="8229600" cy="851635"/>
          </a:xfrm>
        </p:spPr>
        <p:txBody>
          <a:bodyPr/>
          <a:lstStyle/>
          <a:p>
            <a:pPr eaLnBrk="1" hangingPunct="1"/>
            <a:r>
              <a:rPr lang="en-US" altLang="zh-TW" dirty="0" smtClean="0"/>
              <a:t>7.5  </a:t>
            </a:r>
            <a:r>
              <a:rPr lang="zh-TW" altLang="en-US" dirty="0" smtClean="0"/>
              <a:t>樣本比例的抽樣分配</a:t>
            </a:r>
          </a:p>
        </p:txBody>
      </p:sp>
      <p:graphicFrame>
        <p:nvGraphicFramePr>
          <p:cNvPr id="62466" name="Object 2"/>
          <p:cNvGraphicFramePr>
            <a:graphicFrameLocks/>
          </p:cNvGraphicFramePr>
          <p:nvPr/>
        </p:nvGraphicFramePr>
        <p:xfrm>
          <a:off x="7248295" y="1661533"/>
          <a:ext cx="807766" cy="715924"/>
        </p:xfrm>
        <a:graphic>
          <a:graphicData uri="http://schemas.openxmlformats.org/presentationml/2006/ole">
            <mc:AlternateContent xmlns:mc="http://schemas.openxmlformats.org/markup-compatibility/2006">
              <mc:Choice xmlns:v="urn:schemas-microsoft-com:vml" Requires="v">
                <p:oleObj spid="_x0000_s62470" name="Equation" r:id="rId4" imgW="457200" imgH="393480" progId="Equation.DSMT4">
                  <p:embed/>
                </p:oleObj>
              </mc:Choice>
              <mc:Fallback>
                <p:oleObj name="Equation" r:id="rId4" imgW="457200" imgH="393480" progId="Equation.DSMT4">
                  <p:embed/>
                  <p:pic>
                    <p:nvPicPr>
                      <p:cNvPr id="0"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8295" y="1661533"/>
                        <a:ext cx="807766" cy="715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467" name="Object 3"/>
          <p:cNvGraphicFramePr>
            <a:graphicFrameLocks/>
          </p:cNvGraphicFramePr>
          <p:nvPr/>
        </p:nvGraphicFramePr>
        <p:xfrm>
          <a:off x="3465859" y="3108285"/>
          <a:ext cx="2232412" cy="961908"/>
        </p:xfrm>
        <a:graphic>
          <a:graphicData uri="http://schemas.openxmlformats.org/presentationml/2006/ole">
            <mc:AlternateContent xmlns:mc="http://schemas.openxmlformats.org/markup-compatibility/2006">
              <mc:Choice xmlns:v="urn:schemas-microsoft-com:vml" Requires="v">
                <p:oleObj spid="_x0000_s62471" name="Equation" r:id="rId6" imgW="1206360" imgH="609480" progId="Equation.DSMT4">
                  <p:embed/>
                </p:oleObj>
              </mc:Choice>
              <mc:Fallback>
                <p:oleObj name="Equation" r:id="rId6" imgW="1206360" imgH="609480" progId="Equation.DSMT4">
                  <p:embed/>
                  <p:pic>
                    <p:nvPicPr>
                      <p:cNvPr id="0" name="Picture 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65859" y="3108285"/>
                        <a:ext cx="2232412" cy="961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 name="矩形 25"/>
          <p:cNvSpPr/>
          <p:nvPr/>
        </p:nvSpPr>
        <p:spPr>
          <a:xfrm>
            <a:off x="846456" y="4359455"/>
            <a:ext cx="1645002" cy="461665"/>
          </a:xfrm>
          <a:prstGeom prst="rect">
            <a:avLst/>
          </a:prstGeom>
        </p:spPr>
        <p:txBody>
          <a:bodyPr wrap="none">
            <a:spAutoFit/>
          </a:bodyPr>
          <a:lstStyle/>
          <a:p>
            <a:pPr>
              <a:buClr>
                <a:srgbClr val="790015"/>
              </a:buClr>
              <a:buSzPct val="100000"/>
              <a:buFont typeface="Wingdings" pitchFamily="2" charset="2"/>
              <a:buChar char="l"/>
            </a:pPr>
            <a:r>
              <a:rPr lang="zh-TW" altLang="en-US" sz="2400" b="1" dirty="0" smtClean="0">
                <a:latin typeface="+mj-ea"/>
                <a:ea typeface="+mj-ea"/>
              </a:rPr>
              <a:t>無限母體</a:t>
            </a:r>
            <a:endParaRPr lang="en-US" altLang="zh-TW" sz="2400" b="1" dirty="0" smtClean="0">
              <a:latin typeface="+mj-ea"/>
              <a:ea typeface="+mj-ea"/>
            </a:endParaRPr>
          </a:p>
        </p:txBody>
      </p:sp>
      <p:sp>
        <p:nvSpPr>
          <p:cNvPr id="27" name="矩形 26"/>
          <p:cNvSpPr/>
          <p:nvPr/>
        </p:nvSpPr>
        <p:spPr>
          <a:xfrm>
            <a:off x="4567245" y="4311133"/>
            <a:ext cx="1645002" cy="461665"/>
          </a:xfrm>
          <a:prstGeom prst="rect">
            <a:avLst/>
          </a:prstGeom>
        </p:spPr>
        <p:txBody>
          <a:bodyPr wrap="none">
            <a:spAutoFit/>
          </a:bodyPr>
          <a:lstStyle/>
          <a:p>
            <a:pPr>
              <a:buClr>
                <a:srgbClr val="790015"/>
              </a:buClr>
              <a:buSzPct val="100000"/>
              <a:buFont typeface="Wingdings" pitchFamily="2" charset="2"/>
              <a:buChar char="l"/>
            </a:pPr>
            <a:r>
              <a:rPr lang="zh-TW" altLang="en-US" sz="2400" b="1" dirty="0" smtClean="0">
                <a:latin typeface="+mj-ea"/>
                <a:ea typeface="+mj-ea"/>
              </a:rPr>
              <a:t>有限母體</a:t>
            </a:r>
            <a:endParaRPr lang="en-US" altLang="zh-TW" sz="2400" b="1" dirty="0" smtClean="0">
              <a:latin typeface="+mj-ea"/>
              <a:ea typeface="+mj-ea"/>
            </a:endParaRPr>
          </a:p>
        </p:txBody>
      </p:sp>
      <p:graphicFrame>
        <p:nvGraphicFramePr>
          <p:cNvPr id="62468" name="Object 4"/>
          <p:cNvGraphicFramePr>
            <a:graphicFrameLocks noChangeAspect="1"/>
          </p:cNvGraphicFramePr>
          <p:nvPr/>
        </p:nvGraphicFramePr>
        <p:xfrm>
          <a:off x="1007172" y="4891088"/>
          <a:ext cx="2973813" cy="1169987"/>
        </p:xfrm>
        <a:graphic>
          <a:graphicData uri="http://schemas.openxmlformats.org/presentationml/2006/ole">
            <mc:AlternateContent xmlns:mc="http://schemas.openxmlformats.org/markup-compatibility/2006">
              <mc:Choice xmlns:v="urn:schemas-microsoft-com:vml" Requires="v">
                <p:oleObj spid="_x0000_s62472" name="Equation" r:id="rId8" imgW="1460160" imgH="685800" progId="Equation.DSMT4">
                  <p:embed/>
                </p:oleObj>
              </mc:Choice>
              <mc:Fallback>
                <p:oleObj name="Equation" r:id="rId8" imgW="1460160" imgH="68580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7172" y="4891088"/>
                        <a:ext cx="2973813" cy="1169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2469" name="Object 5"/>
          <p:cNvGraphicFramePr>
            <a:graphicFrameLocks noChangeAspect="1"/>
          </p:cNvGraphicFramePr>
          <p:nvPr/>
        </p:nvGraphicFramePr>
        <p:xfrm>
          <a:off x="4650252" y="4820269"/>
          <a:ext cx="3954462" cy="1234843"/>
        </p:xfrm>
        <a:graphic>
          <a:graphicData uri="http://schemas.openxmlformats.org/presentationml/2006/ole">
            <mc:AlternateContent xmlns:mc="http://schemas.openxmlformats.org/markup-compatibility/2006">
              <mc:Choice xmlns:v="urn:schemas-microsoft-com:vml" Requires="v">
                <p:oleObj spid="_x0000_s62473" name="Equation" r:id="rId10" imgW="1942920" imgH="685800" progId="Equation.DSMT4">
                  <p:embed/>
                </p:oleObj>
              </mc:Choice>
              <mc:Fallback>
                <p:oleObj name="Equation" r:id="rId10" imgW="1942920" imgH="685800" progId="Equation.DSMT4">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50252" y="4820269"/>
                        <a:ext cx="3954462" cy="12348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日期版面配置區 10"/>
          <p:cNvSpPr>
            <a:spLocks noGrp="1"/>
          </p:cNvSpPr>
          <p:nvPr>
            <p:ph type="dt" sz="half" idx="11"/>
          </p:nvPr>
        </p:nvSpPr>
        <p:spPr>
          <a:xfrm>
            <a:off x="0" y="6546850"/>
            <a:ext cx="5489575" cy="311150"/>
          </a:xfrm>
        </p:spPr>
        <p:txBody>
          <a:bodyPr/>
          <a:lstStyle/>
          <a:p>
            <a:pPr>
              <a:defRPr/>
            </a:pPr>
            <a:r>
              <a:rPr lang="zh-TW" altLang="en-US" dirty="0" smtClean="0"/>
              <a:t>統計學導論   </a:t>
            </a:r>
            <a:r>
              <a:rPr lang="en-US" altLang="zh-TW" dirty="0" smtClean="0"/>
              <a:t>Chapter 7   </a:t>
            </a:r>
            <a:r>
              <a:rPr lang="zh-TW" altLang="en-US" dirty="0" smtClean="0"/>
              <a:t>抽樣與抽樣分配</a:t>
            </a:r>
            <a:endParaRPr lang="zh-TW" altLang="en-US" dirty="0">
              <a:cs typeface="Arial" charset="0"/>
            </a:endParaRPr>
          </a:p>
        </p:txBody>
      </p:sp>
      <p:sp>
        <p:nvSpPr>
          <p:cNvPr id="12" name="投影片編號版面配置區 11"/>
          <p:cNvSpPr>
            <a:spLocks noGrp="1"/>
          </p:cNvSpPr>
          <p:nvPr>
            <p:ph type="sldNum" sz="quarter" idx="12"/>
          </p:nvPr>
        </p:nvSpPr>
        <p:spPr>
          <a:xfrm>
            <a:off x="7010400" y="6546850"/>
            <a:ext cx="2133600" cy="311150"/>
          </a:xfrm>
        </p:spPr>
        <p:txBody>
          <a:bodyPr/>
          <a:lstStyle/>
          <a:p>
            <a:pPr algn="r">
              <a:defRPr/>
            </a:pPr>
            <a:fld id="{178E7FAB-A9E2-4955-878E-D0BD3BAA7522}" type="slidenum">
              <a:rPr lang="en-US" altLang="zh-TW" smtClean="0"/>
              <a:pPr algn="r">
                <a:defRPr/>
              </a:pPr>
              <a:t>29</a:t>
            </a:fld>
            <a:r>
              <a:rPr lang="en-US" altLang="zh-TW" smtClean="0"/>
              <a:t>/35</a:t>
            </a:r>
            <a:endParaRPr lang="en-US" altLang="zh-TW"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AutoShape 2"/>
          <p:cNvSpPr>
            <a:spLocks noChangeArrowheads="1"/>
          </p:cNvSpPr>
          <p:nvPr/>
        </p:nvSpPr>
        <p:spPr bwMode="auto">
          <a:xfrm>
            <a:off x="273050" y="4089400"/>
            <a:ext cx="8712200" cy="2254250"/>
          </a:xfrm>
          <a:prstGeom prst="roundRect">
            <a:avLst>
              <a:gd name="adj" fmla="val 12495"/>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zh-TW" altLang="en-US"/>
          </a:p>
        </p:txBody>
      </p:sp>
      <p:sp>
        <p:nvSpPr>
          <p:cNvPr id="79875" name="AutoShape 3"/>
          <p:cNvSpPr>
            <a:spLocks noChangeArrowheads="1"/>
          </p:cNvSpPr>
          <p:nvPr/>
        </p:nvSpPr>
        <p:spPr bwMode="auto">
          <a:xfrm>
            <a:off x="281432" y="1663700"/>
            <a:ext cx="8712200" cy="2254250"/>
          </a:xfrm>
          <a:prstGeom prst="roundRect">
            <a:avLst>
              <a:gd name="adj" fmla="val 12495"/>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zh-TW" altLang="en-US"/>
          </a:p>
        </p:txBody>
      </p:sp>
      <p:sp>
        <p:nvSpPr>
          <p:cNvPr id="79876" name="AutoShape 4"/>
          <p:cNvSpPr>
            <a:spLocks noChangeArrowheads="1"/>
          </p:cNvSpPr>
          <p:nvPr/>
        </p:nvSpPr>
        <p:spPr bwMode="auto">
          <a:xfrm>
            <a:off x="1397000" y="5235575"/>
            <a:ext cx="3908425" cy="968375"/>
          </a:xfrm>
          <a:prstGeom prst="roundRect">
            <a:avLst>
              <a:gd name="adj" fmla="val 12495"/>
            </a:avLst>
          </a:prstGeom>
          <a:solidFill>
            <a:schemeClr val="accent1"/>
          </a:solidFill>
          <a:ln w="12700">
            <a:solidFill>
              <a:schemeClr val="tx1"/>
            </a:solidFill>
            <a:round/>
            <a:headEnd/>
            <a:tailEnd/>
          </a:ln>
          <a:effectLst/>
        </p:spPr>
        <p:txBody>
          <a:bodyPr wrap="none" anchor="ctr"/>
          <a:lstStyle/>
          <a:p>
            <a:endParaRPr lang="zh-TW" altLang="en-US"/>
          </a:p>
        </p:txBody>
      </p:sp>
      <p:sp>
        <p:nvSpPr>
          <p:cNvPr id="79877" name="Line 5"/>
          <p:cNvSpPr>
            <a:spLocks noChangeShapeType="1"/>
          </p:cNvSpPr>
          <p:nvPr/>
        </p:nvSpPr>
        <p:spPr bwMode="auto">
          <a:xfrm>
            <a:off x="3236913" y="5235575"/>
            <a:ext cx="0" cy="965200"/>
          </a:xfrm>
          <a:prstGeom prst="line">
            <a:avLst/>
          </a:prstGeom>
          <a:noFill/>
          <a:ln w="12700">
            <a:solidFill>
              <a:srgbClr val="0000FF"/>
            </a:solidFill>
            <a:round/>
            <a:headEnd/>
            <a:tailEnd/>
          </a:ln>
          <a:effectLst/>
        </p:spPr>
        <p:txBody>
          <a:bodyPr wrap="none" anchor="ctr"/>
          <a:lstStyle/>
          <a:p>
            <a:endParaRPr lang="zh-TW" altLang="en-US"/>
          </a:p>
        </p:txBody>
      </p:sp>
      <p:sp>
        <p:nvSpPr>
          <p:cNvPr id="79878" name="Rectangle 6"/>
          <p:cNvSpPr>
            <a:spLocks noChangeArrowheads="1"/>
          </p:cNvSpPr>
          <p:nvPr/>
        </p:nvSpPr>
        <p:spPr bwMode="auto">
          <a:xfrm>
            <a:off x="1642999" y="5346002"/>
            <a:ext cx="798296" cy="335989"/>
          </a:xfrm>
          <a:prstGeom prst="rect">
            <a:avLst/>
          </a:prstGeom>
          <a:noFill/>
          <a:ln w="12700">
            <a:noFill/>
            <a:miter lim="800000"/>
            <a:headEnd/>
            <a:tailEnd/>
          </a:ln>
          <a:effectLst/>
        </p:spPr>
        <p:txBody>
          <a:bodyPr wrap="none" lIns="90488" tIns="44450" rIns="90488" bIns="44450">
            <a:spAutoFit/>
          </a:bodyPr>
          <a:lstStyle/>
          <a:p>
            <a:pPr eaLnBrk="0" hangingPunct="0"/>
            <a:r>
              <a:rPr kumimoji="0" lang="zh-TW" altLang="en-US" sz="1600" b="1" dirty="0" smtClean="0">
                <a:latin typeface="+mn-ea"/>
                <a:ea typeface="+mn-ea"/>
              </a:rPr>
              <a:t>民主黨</a:t>
            </a:r>
            <a:endParaRPr kumimoji="0" lang="en-US" altLang="zh-TW" sz="1600" b="1" dirty="0">
              <a:latin typeface="+mn-ea"/>
              <a:ea typeface="+mn-ea"/>
            </a:endParaRPr>
          </a:p>
        </p:txBody>
      </p:sp>
      <p:sp>
        <p:nvSpPr>
          <p:cNvPr id="79879" name="Rectangle 7"/>
          <p:cNvSpPr>
            <a:spLocks noChangeArrowheads="1"/>
          </p:cNvSpPr>
          <p:nvPr/>
        </p:nvSpPr>
        <p:spPr bwMode="auto">
          <a:xfrm>
            <a:off x="4416552" y="5293868"/>
            <a:ext cx="798296" cy="335989"/>
          </a:xfrm>
          <a:prstGeom prst="rect">
            <a:avLst/>
          </a:prstGeom>
          <a:noFill/>
          <a:ln w="12700">
            <a:noFill/>
            <a:miter lim="800000"/>
            <a:headEnd/>
            <a:tailEnd/>
          </a:ln>
          <a:effectLst/>
        </p:spPr>
        <p:txBody>
          <a:bodyPr wrap="none" lIns="90488" tIns="44450" rIns="90488" bIns="44450">
            <a:spAutoFit/>
          </a:bodyPr>
          <a:lstStyle/>
          <a:p>
            <a:pPr eaLnBrk="0" hangingPunct="0"/>
            <a:r>
              <a:rPr kumimoji="0" lang="zh-TW" altLang="en-US" sz="1600" b="1" dirty="0" smtClean="0">
                <a:latin typeface="+mj-ea"/>
                <a:ea typeface="+mj-ea"/>
              </a:rPr>
              <a:t>共和黨</a:t>
            </a:r>
            <a:endParaRPr kumimoji="0" lang="en-US" altLang="zh-TW" sz="1600" b="1" dirty="0">
              <a:latin typeface="+mj-ea"/>
              <a:ea typeface="+mj-ea"/>
            </a:endParaRPr>
          </a:p>
        </p:txBody>
      </p:sp>
      <p:sp>
        <p:nvSpPr>
          <p:cNvPr id="79880" name="Oval 8"/>
          <p:cNvSpPr>
            <a:spLocks noChangeArrowheads="1"/>
          </p:cNvSpPr>
          <p:nvPr/>
        </p:nvSpPr>
        <p:spPr bwMode="auto">
          <a:xfrm>
            <a:off x="2882900" y="5461000"/>
            <a:ext cx="1460500" cy="641350"/>
          </a:xfrm>
          <a:prstGeom prst="ellipse">
            <a:avLst/>
          </a:prstGeom>
          <a:solidFill>
            <a:srgbClr val="00279F"/>
          </a:solidFill>
          <a:ln w="12700">
            <a:solidFill>
              <a:schemeClr val="tx1"/>
            </a:solidFill>
            <a:round/>
            <a:headEnd/>
            <a:tailEnd/>
          </a:ln>
          <a:effectLst/>
        </p:spPr>
        <p:txBody>
          <a:bodyPr wrap="none" anchor="ctr"/>
          <a:lstStyle/>
          <a:p>
            <a:endParaRPr lang="zh-TW" altLang="en-US"/>
          </a:p>
        </p:txBody>
      </p:sp>
      <p:sp>
        <p:nvSpPr>
          <p:cNvPr id="79881" name="Rectangle 9"/>
          <p:cNvSpPr>
            <a:spLocks noChangeArrowheads="1"/>
          </p:cNvSpPr>
          <p:nvPr/>
        </p:nvSpPr>
        <p:spPr bwMode="auto">
          <a:xfrm>
            <a:off x="509286" y="4198557"/>
            <a:ext cx="2604303" cy="92076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lIns="90488" tIns="44450" rIns="90488" bIns="44450">
            <a:spAutoFit/>
          </a:bodyPr>
          <a:lstStyle/>
          <a:p>
            <a:r>
              <a:rPr lang="zh-TW" altLang="en-US" b="1" dirty="0" smtClean="0">
                <a:ea typeface="+mj-ea"/>
              </a:rPr>
              <a:t>抽樣母體是以有電話、或有汽車的讀者文摘的讀者所成的母體為主。</a:t>
            </a:r>
            <a:endParaRPr kumimoji="0" lang="en-US" altLang="zh-TW" b="1" dirty="0">
              <a:ea typeface="+mj-ea"/>
            </a:endParaRPr>
          </a:p>
        </p:txBody>
      </p:sp>
      <p:sp>
        <p:nvSpPr>
          <p:cNvPr id="79882" name="Line 10"/>
          <p:cNvSpPr>
            <a:spLocks noChangeShapeType="1"/>
          </p:cNvSpPr>
          <p:nvPr/>
        </p:nvSpPr>
        <p:spPr bwMode="auto">
          <a:xfrm flipH="1">
            <a:off x="3365500" y="4454525"/>
            <a:ext cx="584200" cy="1250950"/>
          </a:xfrm>
          <a:prstGeom prst="line">
            <a:avLst/>
          </a:prstGeom>
          <a:noFill/>
          <a:ln w="12700">
            <a:solidFill>
              <a:schemeClr val="tx1"/>
            </a:solidFill>
            <a:round/>
            <a:headEnd/>
            <a:tailEnd/>
          </a:ln>
          <a:effectLst/>
        </p:spPr>
        <p:txBody>
          <a:bodyPr wrap="none" anchor="ctr"/>
          <a:lstStyle/>
          <a:p>
            <a:endParaRPr lang="zh-TW" altLang="en-US"/>
          </a:p>
        </p:txBody>
      </p:sp>
      <p:sp>
        <p:nvSpPr>
          <p:cNvPr id="79883" name="Line 11"/>
          <p:cNvSpPr>
            <a:spLocks noChangeShapeType="1"/>
          </p:cNvSpPr>
          <p:nvPr/>
        </p:nvSpPr>
        <p:spPr bwMode="auto">
          <a:xfrm flipH="1">
            <a:off x="4098925" y="4608513"/>
            <a:ext cx="619125" cy="1277937"/>
          </a:xfrm>
          <a:prstGeom prst="line">
            <a:avLst/>
          </a:prstGeom>
          <a:noFill/>
          <a:ln w="12700">
            <a:solidFill>
              <a:schemeClr val="tx1"/>
            </a:solidFill>
            <a:round/>
            <a:headEnd/>
            <a:tailEnd/>
          </a:ln>
          <a:effectLst/>
        </p:spPr>
        <p:txBody>
          <a:bodyPr wrap="none" anchor="ctr"/>
          <a:lstStyle/>
          <a:p>
            <a:endParaRPr lang="zh-TW" altLang="en-US"/>
          </a:p>
        </p:txBody>
      </p:sp>
      <p:sp>
        <p:nvSpPr>
          <p:cNvPr id="79884" name="Line 12"/>
          <p:cNvSpPr>
            <a:spLocks noChangeShapeType="1"/>
          </p:cNvSpPr>
          <p:nvPr/>
        </p:nvSpPr>
        <p:spPr bwMode="auto">
          <a:xfrm flipH="1">
            <a:off x="3394075" y="4489450"/>
            <a:ext cx="641350" cy="1349375"/>
          </a:xfrm>
          <a:prstGeom prst="line">
            <a:avLst/>
          </a:prstGeom>
          <a:noFill/>
          <a:ln w="12700">
            <a:solidFill>
              <a:schemeClr val="tx1"/>
            </a:solidFill>
            <a:round/>
            <a:headEnd/>
            <a:tailEnd/>
          </a:ln>
          <a:effectLst/>
        </p:spPr>
        <p:txBody>
          <a:bodyPr wrap="none" anchor="ctr"/>
          <a:lstStyle/>
          <a:p>
            <a:endParaRPr lang="zh-TW" altLang="en-US"/>
          </a:p>
        </p:txBody>
      </p:sp>
      <p:sp>
        <p:nvSpPr>
          <p:cNvPr id="79885" name="Line 13"/>
          <p:cNvSpPr>
            <a:spLocks noChangeShapeType="1"/>
          </p:cNvSpPr>
          <p:nvPr/>
        </p:nvSpPr>
        <p:spPr bwMode="auto">
          <a:xfrm flipH="1">
            <a:off x="3565525" y="4383088"/>
            <a:ext cx="569913" cy="1189037"/>
          </a:xfrm>
          <a:prstGeom prst="line">
            <a:avLst/>
          </a:prstGeom>
          <a:noFill/>
          <a:ln w="12700">
            <a:solidFill>
              <a:schemeClr val="tx1"/>
            </a:solidFill>
            <a:round/>
            <a:headEnd/>
            <a:tailEnd/>
          </a:ln>
          <a:effectLst/>
        </p:spPr>
        <p:txBody>
          <a:bodyPr wrap="none" anchor="ctr"/>
          <a:lstStyle/>
          <a:p>
            <a:endParaRPr lang="zh-TW" altLang="en-US"/>
          </a:p>
        </p:txBody>
      </p:sp>
      <p:sp>
        <p:nvSpPr>
          <p:cNvPr id="79886" name="Line 14"/>
          <p:cNvSpPr>
            <a:spLocks noChangeShapeType="1"/>
          </p:cNvSpPr>
          <p:nvPr/>
        </p:nvSpPr>
        <p:spPr bwMode="auto">
          <a:xfrm flipH="1">
            <a:off x="3794125" y="4367213"/>
            <a:ext cx="528638" cy="1252537"/>
          </a:xfrm>
          <a:prstGeom prst="line">
            <a:avLst/>
          </a:prstGeom>
          <a:noFill/>
          <a:ln w="12700">
            <a:solidFill>
              <a:schemeClr val="tx1"/>
            </a:solidFill>
            <a:round/>
            <a:headEnd/>
            <a:tailEnd/>
          </a:ln>
          <a:effectLst/>
        </p:spPr>
        <p:txBody>
          <a:bodyPr wrap="none" anchor="ctr"/>
          <a:lstStyle/>
          <a:p>
            <a:endParaRPr lang="zh-TW" altLang="en-US"/>
          </a:p>
        </p:txBody>
      </p:sp>
      <p:sp>
        <p:nvSpPr>
          <p:cNvPr id="79887" name="Line 15"/>
          <p:cNvSpPr>
            <a:spLocks noChangeShapeType="1"/>
          </p:cNvSpPr>
          <p:nvPr/>
        </p:nvSpPr>
        <p:spPr bwMode="auto">
          <a:xfrm flipH="1">
            <a:off x="3851275" y="4579938"/>
            <a:ext cx="490538" cy="1220787"/>
          </a:xfrm>
          <a:prstGeom prst="line">
            <a:avLst/>
          </a:prstGeom>
          <a:noFill/>
          <a:ln w="12700">
            <a:solidFill>
              <a:schemeClr val="tx1"/>
            </a:solidFill>
            <a:round/>
            <a:headEnd/>
            <a:tailEnd/>
          </a:ln>
          <a:effectLst/>
        </p:spPr>
        <p:txBody>
          <a:bodyPr wrap="none" anchor="ctr"/>
          <a:lstStyle/>
          <a:p>
            <a:endParaRPr lang="zh-TW" altLang="en-US"/>
          </a:p>
        </p:txBody>
      </p:sp>
      <p:sp>
        <p:nvSpPr>
          <p:cNvPr id="79888" name="Line 16"/>
          <p:cNvSpPr>
            <a:spLocks noChangeShapeType="1"/>
          </p:cNvSpPr>
          <p:nvPr/>
        </p:nvSpPr>
        <p:spPr bwMode="auto">
          <a:xfrm flipH="1">
            <a:off x="3584575" y="4546600"/>
            <a:ext cx="593725" cy="1330325"/>
          </a:xfrm>
          <a:prstGeom prst="line">
            <a:avLst/>
          </a:prstGeom>
          <a:noFill/>
          <a:ln w="12700">
            <a:solidFill>
              <a:schemeClr val="tx1"/>
            </a:solidFill>
            <a:round/>
            <a:headEnd/>
            <a:tailEnd/>
          </a:ln>
          <a:effectLst/>
        </p:spPr>
        <p:txBody>
          <a:bodyPr wrap="none" anchor="ctr"/>
          <a:lstStyle/>
          <a:p>
            <a:endParaRPr lang="zh-TW" altLang="en-US"/>
          </a:p>
        </p:txBody>
      </p:sp>
      <p:sp>
        <p:nvSpPr>
          <p:cNvPr id="79889" name="Line 17"/>
          <p:cNvSpPr>
            <a:spLocks noChangeShapeType="1"/>
          </p:cNvSpPr>
          <p:nvPr/>
        </p:nvSpPr>
        <p:spPr bwMode="auto">
          <a:xfrm flipH="1">
            <a:off x="4203700" y="4465638"/>
            <a:ext cx="738188" cy="1439862"/>
          </a:xfrm>
          <a:prstGeom prst="line">
            <a:avLst/>
          </a:prstGeom>
          <a:noFill/>
          <a:ln w="12700">
            <a:solidFill>
              <a:schemeClr val="tx1"/>
            </a:solidFill>
            <a:round/>
            <a:headEnd/>
            <a:tailEnd/>
          </a:ln>
          <a:effectLst/>
        </p:spPr>
        <p:txBody>
          <a:bodyPr wrap="none" anchor="ctr"/>
          <a:lstStyle/>
          <a:p>
            <a:endParaRPr lang="zh-TW" altLang="en-US"/>
          </a:p>
        </p:txBody>
      </p:sp>
      <p:sp>
        <p:nvSpPr>
          <p:cNvPr id="79890" name="Line 18"/>
          <p:cNvSpPr>
            <a:spLocks noChangeShapeType="1"/>
          </p:cNvSpPr>
          <p:nvPr/>
        </p:nvSpPr>
        <p:spPr bwMode="auto">
          <a:xfrm flipH="1">
            <a:off x="3451225" y="4440238"/>
            <a:ext cx="757238" cy="1541462"/>
          </a:xfrm>
          <a:prstGeom prst="line">
            <a:avLst/>
          </a:prstGeom>
          <a:noFill/>
          <a:ln w="12700">
            <a:solidFill>
              <a:schemeClr val="tx1"/>
            </a:solidFill>
            <a:round/>
            <a:headEnd/>
            <a:tailEnd/>
          </a:ln>
          <a:effectLst/>
        </p:spPr>
        <p:txBody>
          <a:bodyPr wrap="none" anchor="ctr"/>
          <a:lstStyle/>
          <a:p>
            <a:endParaRPr lang="zh-TW" altLang="en-US"/>
          </a:p>
        </p:txBody>
      </p:sp>
      <p:sp>
        <p:nvSpPr>
          <p:cNvPr id="79891" name="Line 19"/>
          <p:cNvSpPr>
            <a:spLocks noChangeShapeType="1"/>
          </p:cNvSpPr>
          <p:nvPr/>
        </p:nvSpPr>
        <p:spPr bwMode="auto">
          <a:xfrm flipH="1">
            <a:off x="3822700" y="4479925"/>
            <a:ext cx="936625" cy="1530350"/>
          </a:xfrm>
          <a:prstGeom prst="line">
            <a:avLst/>
          </a:prstGeom>
          <a:noFill/>
          <a:ln w="12700">
            <a:solidFill>
              <a:schemeClr val="tx1"/>
            </a:solidFill>
            <a:round/>
            <a:headEnd/>
            <a:tailEnd/>
          </a:ln>
          <a:effectLst/>
        </p:spPr>
        <p:txBody>
          <a:bodyPr wrap="none" anchor="ctr"/>
          <a:lstStyle/>
          <a:p>
            <a:endParaRPr lang="zh-TW" altLang="en-US"/>
          </a:p>
        </p:txBody>
      </p:sp>
      <p:sp>
        <p:nvSpPr>
          <p:cNvPr id="79892" name="Line 20"/>
          <p:cNvSpPr>
            <a:spLocks noChangeShapeType="1"/>
          </p:cNvSpPr>
          <p:nvPr/>
        </p:nvSpPr>
        <p:spPr bwMode="auto">
          <a:xfrm flipH="1">
            <a:off x="3832225" y="4454525"/>
            <a:ext cx="598488" cy="1489075"/>
          </a:xfrm>
          <a:prstGeom prst="line">
            <a:avLst/>
          </a:prstGeom>
          <a:noFill/>
          <a:ln w="12700">
            <a:solidFill>
              <a:schemeClr val="tx1"/>
            </a:solidFill>
            <a:round/>
            <a:headEnd/>
            <a:tailEnd/>
          </a:ln>
          <a:effectLst/>
        </p:spPr>
        <p:txBody>
          <a:bodyPr wrap="none" anchor="ctr"/>
          <a:lstStyle/>
          <a:p>
            <a:endParaRPr lang="zh-TW" altLang="en-US"/>
          </a:p>
        </p:txBody>
      </p:sp>
      <p:sp>
        <p:nvSpPr>
          <p:cNvPr id="79893" name="Line 21"/>
          <p:cNvSpPr>
            <a:spLocks noChangeShapeType="1"/>
          </p:cNvSpPr>
          <p:nvPr/>
        </p:nvSpPr>
        <p:spPr bwMode="auto">
          <a:xfrm flipH="1">
            <a:off x="3079750" y="4454525"/>
            <a:ext cx="701675" cy="1350963"/>
          </a:xfrm>
          <a:prstGeom prst="line">
            <a:avLst/>
          </a:prstGeom>
          <a:noFill/>
          <a:ln w="12700">
            <a:solidFill>
              <a:schemeClr val="tx1"/>
            </a:solidFill>
            <a:round/>
            <a:headEnd/>
            <a:tailEnd/>
          </a:ln>
          <a:effectLst/>
        </p:spPr>
        <p:txBody>
          <a:bodyPr wrap="none" anchor="ctr"/>
          <a:lstStyle/>
          <a:p>
            <a:endParaRPr lang="zh-TW" altLang="en-US"/>
          </a:p>
        </p:txBody>
      </p:sp>
      <p:sp>
        <p:nvSpPr>
          <p:cNvPr id="79894" name="Line 22"/>
          <p:cNvSpPr>
            <a:spLocks noChangeShapeType="1"/>
          </p:cNvSpPr>
          <p:nvPr/>
        </p:nvSpPr>
        <p:spPr bwMode="auto">
          <a:xfrm flipH="1">
            <a:off x="3756025" y="4470400"/>
            <a:ext cx="917575" cy="1463675"/>
          </a:xfrm>
          <a:prstGeom prst="line">
            <a:avLst/>
          </a:prstGeom>
          <a:noFill/>
          <a:ln w="12700">
            <a:solidFill>
              <a:schemeClr val="tx1"/>
            </a:solidFill>
            <a:round/>
            <a:headEnd/>
            <a:tailEnd/>
          </a:ln>
          <a:effectLst/>
        </p:spPr>
        <p:txBody>
          <a:bodyPr wrap="none" anchor="ctr"/>
          <a:lstStyle/>
          <a:p>
            <a:endParaRPr lang="zh-TW" altLang="en-US"/>
          </a:p>
        </p:txBody>
      </p:sp>
      <p:sp>
        <p:nvSpPr>
          <p:cNvPr id="79895" name="Line 23"/>
          <p:cNvSpPr>
            <a:spLocks noChangeShapeType="1"/>
          </p:cNvSpPr>
          <p:nvPr/>
        </p:nvSpPr>
        <p:spPr bwMode="auto">
          <a:xfrm flipH="1">
            <a:off x="3784600" y="4518025"/>
            <a:ext cx="508000" cy="1320800"/>
          </a:xfrm>
          <a:prstGeom prst="line">
            <a:avLst/>
          </a:prstGeom>
          <a:noFill/>
          <a:ln w="12700">
            <a:solidFill>
              <a:schemeClr val="tx1"/>
            </a:solidFill>
            <a:round/>
            <a:headEnd/>
            <a:tailEnd/>
          </a:ln>
          <a:effectLst/>
        </p:spPr>
        <p:txBody>
          <a:bodyPr wrap="none" anchor="ctr"/>
          <a:lstStyle/>
          <a:p>
            <a:endParaRPr lang="zh-TW" altLang="en-US"/>
          </a:p>
        </p:txBody>
      </p:sp>
      <p:sp>
        <p:nvSpPr>
          <p:cNvPr id="79896" name="Oval 24"/>
          <p:cNvSpPr>
            <a:spLocks noChangeArrowheads="1"/>
          </p:cNvSpPr>
          <p:nvPr/>
        </p:nvSpPr>
        <p:spPr bwMode="auto">
          <a:xfrm>
            <a:off x="3722688" y="4117975"/>
            <a:ext cx="1265237" cy="617538"/>
          </a:xfrm>
          <a:prstGeom prst="ellipse">
            <a:avLst/>
          </a:prstGeom>
          <a:solidFill>
            <a:srgbClr val="00279F"/>
          </a:solidFill>
          <a:ln w="12700">
            <a:solidFill>
              <a:schemeClr val="tx1"/>
            </a:solidFill>
            <a:round/>
            <a:headEnd/>
            <a:tailEnd/>
          </a:ln>
          <a:effectLst/>
        </p:spPr>
        <p:txBody>
          <a:bodyPr wrap="none" anchor="ctr"/>
          <a:lstStyle/>
          <a:p>
            <a:endParaRPr kumimoji="0" lang="en-US" altLang="zh-TW" dirty="0" smtClean="0">
              <a:solidFill>
                <a:schemeClr val="bg1"/>
              </a:solidFill>
              <a:ea typeface="標楷體" pitchFamily="65" charset="-120"/>
            </a:endParaRPr>
          </a:p>
          <a:p>
            <a:pPr algn="ctr"/>
            <a:r>
              <a:rPr kumimoji="0" lang="zh-TW" altLang="en-US" dirty="0" smtClean="0">
                <a:solidFill>
                  <a:schemeClr val="bg1"/>
                </a:solidFill>
                <a:ea typeface="標楷體" pitchFamily="65" charset="-120"/>
              </a:rPr>
              <a:t>偏的樣本</a:t>
            </a:r>
            <a:endParaRPr lang="zh-TW" altLang="en-US" dirty="0" smtClean="0"/>
          </a:p>
          <a:p>
            <a:endParaRPr lang="zh-TW" altLang="en-US" dirty="0"/>
          </a:p>
        </p:txBody>
      </p:sp>
      <p:sp>
        <p:nvSpPr>
          <p:cNvPr id="79898" name="Rectangle 26"/>
          <p:cNvSpPr>
            <a:spLocks noChangeArrowheads="1"/>
          </p:cNvSpPr>
          <p:nvPr/>
        </p:nvSpPr>
        <p:spPr bwMode="auto">
          <a:xfrm>
            <a:off x="540956" y="5430647"/>
            <a:ext cx="794067" cy="366767"/>
          </a:xfrm>
          <a:prstGeom prst="rect">
            <a:avLst/>
          </a:prstGeom>
          <a:noFill/>
          <a:ln w="12700">
            <a:noFill/>
            <a:miter lim="800000"/>
            <a:headEnd/>
            <a:tailEnd/>
          </a:ln>
          <a:effectLst/>
        </p:spPr>
        <p:txBody>
          <a:bodyPr wrap="square" lIns="90488" tIns="44450" rIns="90488" bIns="44450">
            <a:spAutoFit/>
          </a:bodyPr>
          <a:lstStyle/>
          <a:p>
            <a:pPr eaLnBrk="0" hangingPunct="0"/>
            <a:r>
              <a:rPr kumimoji="0" lang="zh-TW" altLang="en-US" b="1" dirty="0" smtClean="0">
                <a:latin typeface="+mj-ea"/>
                <a:ea typeface="+mj-ea"/>
              </a:rPr>
              <a:t>母體</a:t>
            </a:r>
            <a:endParaRPr kumimoji="0" lang="en-US" altLang="zh-TW" b="1" dirty="0">
              <a:latin typeface="+mj-ea"/>
              <a:ea typeface="+mj-ea"/>
            </a:endParaRPr>
          </a:p>
        </p:txBody>
      </p:sp>
      <p:sp>
        <p:nvSpPr>
          <p:cNvPr id="79899" name="AutoShape 27"/>
          <p:cNvSpPr>
            <a:spLocks noChangeArrowheads="1"/>
          </p:cNvSpPr>
          <p:nvPr/>
        </p:nvSpPr>
        <p:spPr bwMode="auto">
          <a:xfrm>
            <a:off x="1377950" y="2847975"/>
            <a:ext cx="3908425" cy="968375"/>
          </a:xfrm>
          <a:prstGeom prst="roundRect">
            <a:avLst>
              <a:gd name="adj" fmla="val 12495"/>
            </a:avLst>
          </a:prstGeom>
          <a:solidFill>
            <a:schemeClr val="accent1"/>
          </a:solidFill>
          <a:ln w="12700">
            <a:solidFill>
              <a:schemeClr val="tx1"/>
            </a:solidFill>
            <a:round/>
            <a:headEnd/>
            <a:tailEnd/>
          </a:ln>
          <a:effectLst/>
        </p:spPr>
        <p:txBody>
          <a:bodyPr wrap="none" anchor="ctr"/>
          <a:lstStyle/>
          <a:p>
            <a:endParaRPr lang="zh-TW" altLang="en-US"/>
          </a:p>
        </p:txBody>
      </p:sp>
      <p:sp>
        <p:nvSpPr>
          <p:cNvPr id="79900" name="Line 28"/>
          <p:cNvSpPr>
            <a:spLocks noChangeShapeType="1"/>
          </p:cNvSpPr>
          <p:nvPr/>
        </p:nvSpPr>
        <p:spPr bwMode="auto">
          <a:xfrm>
            <a:off x="3429000" y="2349500"/>
            <a:ext cx="76200" cy="990600"/>
          </a:xfrm>
          <a:prstGeom prst="line">
            <a:avLst/>
          </a:prstGeom>
          <a:noFill/>
          <a:ln w="12700">
            <a:solidFill>
              <a:schemeClr val="tx1"/>
            </a:solidFill>
            <a:round/>
            <a:headEnd/>
            <a:tailEnd/>
          </a:ln>
          <a:effectLst/>
        </p:spPr>
        <p:txBody>
          <a:bodyPr wrap="none" anchor="ctr"/>
          <a:lstStyle/>
          <a:p>
            <a:endParaRPr lang="zh-TW" altLang="en-US"/>
          </a:p>
        </p:txBody>
      </p:sp>
      <p:sp>
        <p:nvSpPr>
          <p:cNvPr id="79903" name="Line 31"/>
          <p:cNvSpPr>
            <a:spLocks noChangeShapeType="1"/>
          </p:cNvSpPr>
          <p:nvPr/>
        </p:nvSpPr>
        <p:spPr bwMode="auto">
          <a:xfrm flipH="1">
            <a:off x="2600325" y="2043113"/>
            <a:ext cx="417513" cy="1074737"/>
          </a:xfrm>
          <a:prstGeom prst="line">
            <a:avLst/>
          </a:prstGeom>
          <a:noFill/>
          <a:ln w="12700">
            <a:solidFill>
              <a:schemeClr val="tx1"/>
            </a:solidFill>
            <a:round/>
            <a:headEnd/>
            <a:tailEnd/>
          </a:ln>
          <a:effectLst/>
        </p:spPr>
        <p:txBody>
          <a:bodyPr wrap="none" anchor="ctr"/>
          <a:lstStyle/>
          <a:p>
            <a:endParaRPr lang="zh-TW" altLang="en-US"/>
          </a:p>
        </p:txBody>
      </p:sp>
      <p:sp>
        <p:nvSpPr>
          <p:cNvPr id="79904" name="Line 32"/>
          <p:cNvSpPr>
            <a:spLocks noChangeShapeType="1"/>
          </p:cNvSpPr>
          <p:nvPr/>
        </p:nvSpPr>
        <p:spPr bwMode="auto">
          <a:xfrm>
            <a:off x="3851275" y="2249488"/>
            <a:ext cx="111125" cy="1123950"/>
          </a:xfrm>
          <a:prstGeom prst="line">
            <a:avLst/>
          </a:prstGeom>
          <a:noFill/>
          <a:ln w="12700">
            <a:solidFill>
              <a:schemeClr val="tx1"/>
            </a:solidFill>
            <a:round/>
            <a:headEnd/>
            <a:tailEnd/>
          </a:ln>
          <a:effectLst/>
        </p:spPr>
        <p:txBody>
          <a:bodyPr wrap="none" anchor="ctr"/>
          <a:lstStyle/>
          <a:p>
            <a:endParaRPr lang="zh-TW" altLang="en-US"/>
          </a:p>
        </p:txBody>
      </p:sp>
      <p:sp>
        <p:nvSpPr>
          <p:cNvPr id="79905" name="Line 33"/>
          <p:cNvSpPr>
            <a:spLocks noChangeShapeType="1"/>
          </p:cNvSpPr>
          <p:nvPr/>
        </p:nvSpPr>
        <p:spPr bwMode="auto">
          <a:xfrm flipH="1">
            <a:off x="2359025" y="2120900"/>
            <a:ext cx="608013" cy="1479550"/>
          </a:xfrm>
          <a:prstGeom prst="line">
            <a:avLst/>
          </a:prstGeom>
          <a:noFill/>
          <a:ln w="12700">
            <a:solidFill>
              <a:schemeClr val="tx1"/>
            </a:solidFill>
            <a:round/>
            <a:headEnd/>
            <a:tailEnd/>
          </a:ln>
          <a:effectLst/>
        </p:spPr>
        <p:txBody>
          <a:bodyPr wrap="none" anchor="ctr"/>
          <a:lstStyle/>
          <a:p>
            <a:endParaRPr lang="zh-TW" altLang="en-US"/>
          </a:p>
        </p:txBody>
      </p:sp>
      <p:sp>
        <p:nvSpPr>
          <p:cNvPr id="79906" name="Line 34"/>
          <p:cNvSpPr>
            <a:spLocks noChangeShapeType="1"/>
          </p:cNvSpPr>
          <p:nvPr/>
        </p:nvSpPr>
        <p:spPr bwMode="auto">
          <a:xfrm flipH="1">
            <a:off x="2613025" y="2062163"/>
            <a:ext cx="576263" cy="1525587"/>
          </a:xfrm>
          <a:prstGeom prst="line">
            <a:avLst/>
          </a:prstGeom>
          <a:noFill/>
          <a:ln w="12700">
            <a:solidFill>
              <a:schemeClr val="tx1"/>
            </a:solidFill>
            <a:round/>
            <a:headEnd/>
            <a:tailEnd/>
          </a:ln>
          <a:effectLst/>
        </p:spPr>
        <p:txBody>
          <a:bodyPr wrap="none" anchor="ctr"/>
          <a:lstStyle/>
          <a:p>
            <a:endParaRPr lang="zh-TW" altLang="en-US"/>
          </a:p>
        </p:txBody>
      </p:sp>
      <p:sp>
        <p:nvSpPr>
          <p:cNvPr id="79907" name="Line 35"/>
          <p:cNvSpPr>
            <a:spLocks noChangeShapeType="1"/>
          </p:cNvSpPr>
          <p:nvPr/>
        </p:nvSpPr>
        <p:spPr bwMode="auto">
          <a:xfrm flipH="1">
            <a:off x="3055938" y="2178050"/>
            <a:ext cx="217487" cy="1601788"/>
          </a:xfrm>
          <a:prstGeom prst="line">
            <a:avLst/>
          </a:prstGeom>
          <a:noFill/>
          <a:ln w="12700">
            <a:solidFill>
              <a:schemeClr val="tx1"/>
            </a:solidFill>
            <a:round/>
            <a:headEnd/>
            <a:tailEnd/>
          </a:ln>
          <a:effectLst/>
        </p:spPr>
        <p:txBody>
          <a:bodyPr wrap="none" anchor="ctr"/>
          <a:lstStyle/>
          <a:p>
            <a:endParaRPr lang="zh-TW" altLang="en-US"/>
          </a:p>
        </p:txBody>
      </p:sp>
      <p:sp>
        <p:nvSpPr>
          <p:cNvPr id="79908" name="Line 36"/>
          <p:cNvSpPr>
            <a:spLocks noChangeShapeType="1"/>
          </p:cNvSpPr>
          <p:nvPr/>
        </p:nvSpPr>
        <p:spPr bwMode="auto">
          <a:xfrm flipH="1">
            <a:off x="2892425" y="2316163"/>
            <a:ext cx="280988" cy="1208087"/>
          </a:xfrm>
          <a:prstGeom prst="line">
            <a:avLst/>
          </a:prstGeom>
          <a:noFill/>
          <a:ln w="12700">
            <a:solidFill>
              <a:schemeClr val="tx1"/>
            </a:solidFill>
            <a:round/>
            <a:headEnd/>
            <a:tailEnd/>
          </a:ln>
          <a:effectLst/>
        </p:spPr>
        <p:txBody>
          <a:bodyPr wrap="none" anchor="ctr"/>
          <a:lstStyle/>
          <a:p>
            <a:endParaRPr lang="zh-TW" altLang="en-US"/>
          </a:p>
        </p:txBody>
      </p:sp>
      <p:sp>
        <p:nvSpPr>
          <p:cNvPr id="79909" name="Line 37"/>
          <p:cNvSpPr>
            <a:spLocks noChangeShapeType="1"/>
          </p:cNvSpPr>
          <p:nvPr/>
        </p:nvSpPr>
        <p:spPr bwMode="auto">
          <a:xfrm>
            <a:off x="3336925" y="2339975"/>
            <a:ext cx="9525" cy="1370013"/>
          </a:xfrm>
          <a:prstGeom prst="line">
            <a:avLst/>
          </a:prstGeom>
          <a:noFill/>
          <a:ln w="12700">
            <a:solidFill>
              <a:schemeClr val="tx1"/>
            </a:solidFill>
            <a:round/>
            <a:headEnd/>
            <a:tailEnd/>
          </a:ln>
          <a:effectLst/>
        </p:spPr>
        <p:txBody>
          <a:bodyPr wrap="none" anchor="ctr"/>
          <a:lstStyle/>
          <a:p>
            <a:endParaRPr lang="zh-TW" altLang="en-US"/>
          </a:p>
        </p:txBody>
      </p:sp>
      <p:sp>
        <p:nvSpPr>
          <p:cNvPr id="79910" name="Line 38"/>
          <p:cNvSpPr>
            <a:spLocks noChangeShapeType="1"/>
          </p:cNvSpPr>
          <p:nvPr/>
        </p:nvSpPr>
        <p:spPr bwMode="auto">
          <a:xfrm>
            <a:off x="4008438" y="2106613"/>
            <a:ext cx="712787" cy="1328737"/>
          </a:xfrm>
          <a:prstGeom prst="line">
            <a:avLst/>
          </a:prstGeom>
          <a:noFill/>
          <a:ln w="12700">
            <a:solidFill>
              <a:schemeClr val="tx1"/>
            </a:solidFill>
            <a:round/>
            <a:headEnd/>
            <a:tailEnd/>
          </a:ln>
          <a:effectLst/>
        </p:spPr>
        <p:txBody>
          <a:bodyPr wrap="none" anchor="ctr"/>
          <a:lstStyle/>
          <a:p>
            <a:endParaRPr lang="zh-TW" altLang="en-US"/>
          </a:p>
        </p:txBody>
      </p:sp>
      <p:sp>
        <p:nvSpPr>
          <p:cNvPr id="79911" name="Line 39"/>
          <p:cNvSpPr>
            <a:spLocks noChangeShapeType="1"/>
          </p:cNvSpPr>
          <p:nvPr/>
        </p:nvSpPr>
        <p:spPr bwMode="auto">
          <a:xfrm flipH="1">
            <a:off x="1965325" y="2152650"/>
            <a:ext cx="1041400" cy="1447800"/>
          </a:xfrm>
          <a:prstGeom prst="line">
            <a:avLst/>
          </a:prstGeom>
          <a:noFill/>
          <a:ln w="12700">
            <a:solidFill>
              <a:schemeClr val="tx1"/>
            </a:solidFill>
            <a:round/>
            <a:headEnd/>
            <a:tailEnd/>
          </a:ln>
          <a:effectLst/>
        </p:spPr>
        <p:txBody>
          <a:bodyPr wrap="none" anchor="ctr"/>
          <a:lstStyle/>
          <a:p>
            <a:endParaRPr lang="zh-TW" altLang="en-US"/>
          </a:p>
        </p:txBody>
      </p:sp>
      <p:sp>
        <p:nvSpPr>
          <p:cNvPr id="79912" name="Line 40"/>
          <p:cNvSpPr>
            <a:spLocks noChangeShapeType="1"/>
          </p:cNvSpPr>
          <p:nvPr/>
        </p:nvSpPr>
        <p:spPr bwMode="auto">
          <a:xfrm>
            <a:off x="3898900" y="2184400"/>
            <a:ext cx="250825" cy="1111250"/>
          </a:xfrm>
          <a:prstGeom prst="line">
            <a:avLst/>
          </a:prstGeom>
          <a:noFill/>
          <a:ln w="12700">
            <a:solidFill>
              <a:schemeClr val="tx1"/>
            </a:solidFill>
            <a:round/>
            <a:headEnd/>
            <a:tailEnd/>
          </a:ln>
          <a:effectLst/>
        </p:spPr>
        <p:txBody>
          <a:bodyPr wrap="none" anchor="ctr"/>
          <a:lstStyle/>
          <a:p>
            <a:endParaRPr lang="zh-TW" altLang="en-US"/>
          </a:p>
        </p:txBody>
      </p:sp>
      <p:sp>
        <p:nvSpPr>
          <p:cNvPr id="79913" name="Line 41"/>
          <p:cNvSpPr>
            <a:spLocks noChangeShapeType="1"/>
          </p:cNvSpPr>
          <p:nvPr/>
        </p:nvSpPr>
        <p:spPr bwMode="auto">
          <a:xfrm>
            <a:off x="3716338" y="2095500"/>
            <a:ext cx="138112" cy="1495425"/>
          </a:xfrm>
          <a:prstGeom prst="line">
            <a:avLst/>
          </a:prstGeom>
          <a:noFill/>
          <a:ln w="12700">
            <a:solidFill>
              <a:schemeClr val="tx1"/>
            </a:solidFill>
            <a:round/>
            <a:headEnd/>
            <a:tailEnd/>
          </a:ln>
          <a:effectLst/>
        </p:spPr>
        <p:txBody>
          <a:bodyPr wrap="none" anchor="ctr"/>
          <a:lstStyle/>
          <a:p>
            <a:endParaRPr lang="zh-TW" altLang="en-US"/>
          </a:p>
        </p:txBody>
      </p:sp>
      <p:sp>
        <p:nvSpPr>
          <p:cNvPr id="79914" name="Line 42"/>
          <p:cNvSpPr>
            <a:spLocks noChangeShapeType="1"/>
          </p:cNvSpPr>
          <p:nvPr/>
        </p:nvSpPr>
        <p:spPr bwMode="auto">
          <a:xfrm flipH="1">
            <a:off x="1558925" y="2095500"/>
            <a:ext cx="1289050" cy="1466850"/>
          </a:xfrm>
          <a:prstGeom prst="line">
            <a:avLst/>
          </a:prstGeom>
          <a:noFill/>
          <a:ln w="12700">
            <a:solidFill>
              <a:schemeClr val="tx1"/>
            </a:solidFill>
            <a:round/>
            <a:headEnd/>
            <a:tailEnd/>
          </a:ln>
          <a:effectLst/>
        </p:spPr>
        <p:txBody>
          <a:bodyPr wrap="none" anchor="ctr"/>
          <a:lstStyle/>
          <a:p>
            <a:endParaRPr lang="zh-TW" altLang="en-US"/>
          </a:p>
        </p:txBody>
      </p:sp>
      <p:sp>
        <p:nvSpPr>
          <p:cNvPr id="79915" name="Line 43"/>
          <p:cNvSpPr>
            <a:spLocks noChangeShapeType="1"/>
          </p:cNvSpPr>
          <p:nvPr/>
        </p:nvSpPr>
        <p:spPr bwMode="auto">
          <a:xfrm>
            <a:off x="3952875" y="2168525"/>
            <a:ext cx="527050" cy="1546225"/>
          </a:xfrm>
          <a:prstGeom prst="line">
            <a:avLst/>
          </a:prstGeom>
          <a:noFill/>
          <a:ln w="12700">
            <a:solidFill>
              <a:schemeClr val="tx1"/>
            </a:solidFill>
            <a:round/>
            <a:headEnd/>
            <a:tailEnd/>
          </a:ln>
          <a:effectLst/>
        </p:spPr>
        <p:txBody>
          <a:bodyPr wrap="none" anchor="ctr"/>
          <a:lstStyle/>
          <a:p>
            <a:endParaRPr lang="zh-TW" altLang="en-US"/>
          </a:p>
        </p:txBody>
      </p:sp>
      <p:sp>
        <p:nvSpPr>
          <p:cNvPr id="79916" name="Line 44"/>
          <p:cNvSpPr>
            <a:spLocks noChangeShapeType="1"/>
          </p:cNvSpPr>
          <p:nvPr/>
        </p:nvSpPr>
        <p:spPr bwMode="auto">
          <a:xfrm>
            <a:off x="3530600" y="2282825"/>
            <a:ext cx="111125" cy="1123950"/>
          </a:xfrm>
          <a:prstGeom prst="line">
            <a:avLst/>
          </a:prstGeom>
          <a:noFill/>
          <a:ln w="12700">
            <a:solidFill>
              <a:schemeClr val="tx1"/>
            </a:solidFill>
            <a:round/>
            <a:headEnd/>
            <a:tailEnd/>
          </a:ln>
          <a:effectLst/>
        </p:spPr>
        <p:txBody>
          <a:bodyPr wrap="none" anchor="ctr"/>
          <a:lstStyle/>
          <a:p>
            <a:endParaRPr lang="zh-TW" altLang="en-US"/>
          </a:p>
        </p:txBody>
      </p:sp>
      <p:sp>
        <p:nvSpPr>
          <p:cNvPr id="79917" name="Oval 45"/>
          <p:cNvSpPr>
            <a:spLocks noChangeArrowheads="1"/>
          </p:cNvSpPr>
          <p:nvPr/>
        </p:nvSpPr>
        <p:spPr bwMode="auto">
          <a:xfrm>
            <a:off x="2800813" y="1782100"/>
            <a:ext cx="1265237" cy="617538"/>
          </a:xfrm>
          <a:prstGeom prst="ellipse">
            <a:avLst/>
          </a:prstGeom>
          <a:solidFill>
            <a:srgbClr val="00279F"/>
          </a:solidFill>
          <a:ln w="12700">
            <a:solidFill>
              <a:schemeClr val="tx1"/>
            </a:solidFill>
            <a:round/>
            <a:headEnd/>
            <a:tailEnd/>
          </a:ln>
          <a:effectLst/>
        </p:spPr>
        <p:txBody>
          <a:bodyPr wrap="none" anchor="ctr"/>
          <a:lstStyle/>
          <a:p>
            <a:r>
              <a:rPr kumimoji="0" lang="zh-TW" altLang="en-US" dirty="0" smtClean="0">
                <a:solidFill>
                  <a:schemeClr val="bg1"/>
                </a:solidFill>
                <a:ea typeface="標楷體" pitchFamily="65" charset="-120"/>
              </a:rPr>
              <a:t>不偏性</a:t>
            </a:r>
            <a:endParaRPr kumimoji="0" lang="en-US" altLang="zh-TW" dirty="0" smtClean="0">
              <a:solidFill>
                <a:schemeClr val="bg1"/>
              </a:solidFill>
              <a:ea typeface="標楷體" pitchFamily="65" charset="-120"/>
            </a:endParaRPr>
          </a:p>
          <a:p>
            <a:pPr algn="ctr"/>
            <a:r>
              <a:rPr kumimoji="0" lang="zh-TW" altLang="en-US" dirty="0" smtClean="0">
                <a:solidFill>
                  <a:schemeClr val="bg1"/>
                </a:solidFill>
                <a:ea typeface="標楷體" pitchFamily="65" charset="-120"/>
              </a:rPr>
              <a:t>樣本</a:t>
            </a:r>
            <a:endParaRPr lang="zh-TW" altLang="en-US" dirty="0"/>
          </a:p>
        </p:txBody>
      </p:sp>
      <p:sp>
        <p:nvSpPr>
          <p:cNvPr id="79920" name="Rectangle 48"/>
          <p:cNvSpPr>
            <a:spLocks noChangeArrowheads="1"/>
          </p:cNvSpPr>
          <p:nvPr/>
        </p:nvSpPr>
        <p:spPr bwMode="auto">
          <a:xfrm>
            <a:off x="5395912" y="1788859"/>
            <a:ext cx="3464623" cy="13081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90488" tIns="44450" rIns="90488" bIns="44450">
            <a:spAutoFit/>
          </a:bodyPr>
          <a:lstStyle/>
          <a:p>
            <a:pPr eaLnBrk="0" hangingPunct="0">
              <a:buFont typeface="Wingdings" pitchFamily="2" charset="2"/>
              <a:buChar char="Ø"/>
            </a:pPr>
            <a:r>
              <a:rPr kumimoji="0" lang="zh-TW" altLang="en-US" sz="2000" b="1" dirty="0">
                <a:latin typeface="+mn-lt"/>
                <a:ea typeface="標楷體" pitchFamily="65" charset="-120"/>
              </a:rPr>
              <a:t>不偏的</a:t>
            </a:r>
            <a:r>
              <a:rPr kumimoji="0" lang="en-US" altLang="zh-TW" sz="2000" b="1" dirty="0">
                <a:latin typeface="+mn-lt"/>
                <a:ea typeface="標楷體" pitchFamily="65" charset="-120"/>
              </a:rPr>
              <a:t>(Unbiased)</a:t>
            </a:r>
            <a:r>
              <a:rPr kumimoji="0" lang="zh-TW" altLang="en-US" sz="2000" b="1" dirty="0">
                <a:latin typeface="+mn-lt"/>
                <a:ea typeface="標楷體" pitchFamily="65" charset="-120"/>
              </a:rPr>
              <a:t>且為具有代表性的</a:t>
            </a:r>
            <a:r>
              <a:rPr kumimoji="0" lang="en-US" altLang="zh-TW" sz="2000" b="1" dirty="0">
                <a:latin typeface="+mn-lt"/>
                <a:ea typeface="標楷體" pitchFamily="65" charset="-120"/>
              </a:rPr>
              <a:t>(representative) </a:t>
            </a:r>
            <a:r>
              <a:rPr kumimoji="0" lang="zh-TW" altLang="en-US" sz="2000" b="1" dirty="0">
                <a:latin typeface="+mn-lt"/>
                <a:ea typeface="標楷體" pitchFamily="65" charset="-120"/>
              </a:rPr>
              <a:t>樣本。</a:t>
            </a:r>
          </a:p>
          <a:p>
            <a:pPr eaLnBrk="0" hangingPunct="0">
              <a:buFont typeface="Wingdings" pitchFamily="2" charset="2"/>
              <a:buChar char="Ø"/>
            </a:pPr>
            <a:r>
              <a:rPr kumimoji="0" lang="zh-TW" altLang="en-US" sz="2000" b="1" dirty="0">
                <a:latin typeface="+mn-lt"/>
                <a:ea typeface="標楷體" pitchFamily="65" charset="-120"/>
              </a:rPr>
              <a:t>均勻地由母體抽出樣本</a:t>
            </a:r>
            <a:r>
              <a:rPr kumimoji="0" lang="zh-TW" altLang="en-US" sz="2000" b="1" dirty="0">
                <a:latin typeface="+mn-lt"/>
              </a:rPr>
              <a:t>。</a:t>
            </a:r>
          </a:p>
        </p:txBody>
      </p:sp>
      <p:sp>
        <p:nvSpPr>
          <p:cNvPr id="79921" name="Rectangle 49"/>
          <p:cNvSpPr>
            <a:spLocks noChangeArrowheads="1"/>
          </p:cNvSpPr>
          <p:nvPr/>
        </p:nvSpPr>
        <p:spPr bwMode="auto">
          <a:xfrm>
            <a:off x="5377624" y="4215829"/>
            <a:ext cx="3473767" cy="19177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90488" tIns="44450" rIns="90488" bIns="44450">
            <a:spAutoFit/>
          </a:bodyPr>
          <a:lstStyle/>
          <a:p>
            <a:pPr eaLnBrk="0" hangingPunct="0">
              <a:buFont typeface="Wingdings" pitchFamily="2" charset="2"/>
              <a:buChar char="Ø"/>
            </a:pPr>
            <a:r>
              <a:rPr kumimoji="0" lang="zh-TW" altLang="en-US" sz="2000" b="1" dirty="0">
                <a:latin typeface="+mj-lt"/>
                <a:ea typeface="標楷體" pitchFamily="65" charset="-120"/>
              </a:rPr>
              <a:t>偏的</a:t>
            </a:r>
            <a:r>
              <a:rPr kumimoji="0" lang="en-US" altLang="zh-TW" sz="2000" b="1" dirty="0">
                <a:latin typeface="+mj-lt"/>
                <a:ea typeface="標楷體" pitchFamily="65" charset="-120"/>
              </a:rPr>
              <a:t>(biased)</a:t>
            </a:r>
            <a:r>
              <a:rPr kumimoji="0" lang="zh-TW" altLang="en-US" sz="2000" b="1" dirty="0">
                <a:latin typeface="+mj-lt"/>
                <a:ea typeface="標楷體" pitchFamily="65" charset="-120"/>
              </a:rPr>
              <a:t>且為不具有代表性的</a:t>
            </a:r>
            <a:r>
              <a:rPr kumimoji="0" lang="en-US" altLang="zh-TW" sz="2000" b="1" dirty="0">
                <a:latin typeface="+mj-lt"/>
                <a:ea typeface="標楷體" pitchFamily="65" charset="-120"/>
              </a:rPr>
              <a:t>(unrepresentative) </a:t>
            </a:r>
            <a:r>
              <a:rPr kumimoji="0" lang="zh-TW" altLang="en-US" sz="2000" b="1" dirty="0">
                <a:latin typeface="+mj-lt"/>
                <a:ea typeface="標楷體" pitchFamily="65" charset="-120"/>
              </a:rPr>
              <a:t>樣本。</a:t>
            </a:r>
          </a:p>
          <a:p>
            <a:pPr eaLnBrk="0" hangingPunct="0">
              <a:buFont typeface="Wingdings" pitchFamily="2" charset="2"/>
              <a:buChar char="Ø"/>
            </a:pPr>
            <a:r>
              <a:rPr kumimoji="0" lang="zh-TW" altLang="en-US" sz="2000" b="1" dirty="0">
                <a:latin typeface="+mj-lt"/>
                <a:ea typeface="標楷體" pitchFamily="65" charset="-120"/>
              </a:rPr>
              <a:t>其抽樣對象為有電話及汽車並且為讀者文摘的讀者所構成的</a:t>
            </a:r>
            <a:r>
              <a:rPr kumimoji="0" lang="zh-TW" altLang="en-US" sz="2000" b="1" dirty="0" smtClean="0">
                <a:latin typeface="+mj-lt"/>
                <a:ea typeface="標楷體" pitchFamily="65" charset="-120"/>
              </a:rPr>
              <a:t>母體。</a:t>
            </a:r>
            <a:endParaRPr kumimoji="0" lang="zh-TW" altLang="en-US" sz="2000" b="1" i="1" dirty="0">
              <a:latin typeface="+mj-lt"/>
              <a:ea typeface="標楷體" pitchFamily="65" charset="-120"/>
            </a:endParaRPr>
          </a:p>
        </p:txBody>
      </p:sp>
      <p:sp>
        <p:nvSpPr>
          <p:cNvPr id="79922" name="Line 50"/>
          <p:cNvSpPr>
            <a:spLocks noChangeShapeType="1"/>
          </p:cNvSpPr>
          <p:nvPr/>
        </p:nvSpPr>
        <p:spPr bwMode="auto">
          <a:xfrm>
            <a:off x="2743200" y="5092700"/>
            <a:ext cx="304800" cy="533400"/>
          </a:xfrm>
          <a:prstGeom prst="line">
            <a:avLst/>
          </a:prstGeom>
          <a:noFill/>
          <a:ln w="19050">
            <a:solidFill>
              <a:srgbClr val="FFFF99"/>
            </a:solidFill>
            <a:round/>
            <a:headEnd/>
            <a:tailEnd type="triangle" w="med" len="med"/>
          </a:ln>
          <a:effectLst/>
        </p:spPr>
        <p:txBody>
          <a:bodyPr wrap="none" anchor="ctr"/>
          <a:lstStyle/>
          <a:p>
            <a:endParaRPr lang="zh-TW" altLang="en-US"/>
          </a:p>
        </p:txBody>
      </p:sp>
      <p:sp>
        <p:nvSpPr>
          <p:cNvPr id="79923" name="Line 51"/>
          <p:cNvSpPr>
            <a:spLocks noChangeShapeType="1"/>
          </p:cNvSpPr>
          <p:nvPr/>
        </p:nvSpPr>
        <p:spPr bwMode="auto">
          <a:xfrm>
            <a:off x="3392424" y="2837180"/>
            <a:ext cx="0" cy="965200"/>
          </a:xfrm>
          <a:prstGeom prst="line">
            <a:avLst/>
          </a:prstGeom>
          <a:noFill/>
          <a:ln w="12700">
            <a:solidFill>
              <a:srgbClr val="0000FF"/>
            </a:solidFill>
            <a:round/>
            <a:headEnd/>
            <a:tailEnd/>
          </a:ln>
          <a:effectLst/>
        </p:spPr>
        <p:txBody>
          <a:bodyPr wrap="none" anchor="ctr"/>
          <a:lstStyle/>
          <a:p>
            <a:endParaRPr lang="zh-TW" altLang="en-US"/>
          </a:p>
        </p:txBody>
      </p:sp>
      <p:sp>
        <p:nvSpPr>
          <p:cNvPr id="79924" name="Rectangle 52"/>
          <p:cNvSpPr>
            <a:spLocks noGrp="1" noRot="1" noChangeArrowheads="1"/>
          </p:cNvSpPr>
          <p:nvPr>
            <p:ph type="title"/>
          </p:nvPr>
        </p:nvSpPr>
        <p:spPr>
          <a:xfrm>
            <a:off x="457200" y="192342"/>
            <a:ext cx="8229600" cy="1143000"/>
          </a:xfrm>
        </p:spPr>
        <p:txBody>
          <a:bodyPr/>
          <a:lstStyle/>
          <a:p>
            <a:r>
              <a:rPr lang="en-US" altLang="zh-TW" dirty="0"/>
              <a:t>The Literary Digest Poll (1936)</a:t>
            </a:r>
          </a:p>
        </p:txBody>
      </p:sp>
      <p:sp>
        <p:nvSpPr>
          <p:cNvPr id="55" name="Rectangle 26"/>
          <p:cNvSpPr>
            <a:spLocks noChangeArrowheads="1"/>
          </p:cNvSpPr>
          <p:nvPr/>
        </p:nvSpPr>
        <p:spPr bwMode="auto">
          <a:xfrm>
            <a:off x="473900" y="3050159"/>
            <a:ext cx="794067" cy="366767"/>
          </a:xfrm>
          <a:prstGeom prst="rect">
            <a:avLst/>
          </a:prstGeom>
          <a:noFill/>
          <a:ln w="12700">
            <a:noFill/>
            <a:miter lim="800000"/>
            <a:headEnd/>
            <a:tailEnd/>
          </a:ln>
          <a:effectLst/>
        </p:spPr>
        <p:txBody>
          <a:bodyPr wrap="square" lIns="90488" tIns="44450" rIns="90488" bIns="44450">
            <a:spAutoFit/>
          </a:bodyPr>
          <a:lstStyle/>
          <a:p>
            <a:pPr eaLnBrk="0" hangingPunct="0"/>
            <a:r>
              <a:rPr kumimoji="0" lang="zh-TW" altLang="en-US" b="1" dirty="0" smtClean="0">
                <a:latin typeface="+mj-ea"/>
                <a:ea typeface="+mj-ea"/>
              </a:rPr>
              <a:t>母體</a:t>
            </a:r>
            <a:endParaRPr kumimoji="0" lang="en-US" altLang="zh-TW" b="1" dirty="0">
              <a:latin typeface="+mj-ea"/>
              <a:ea typeface="+mj-ea"/>
            </a:endParaRPr>
          </a:p>
        </p:txBody>
      </p:sp>
      <p:sp>
        <p:nvSpPr>
          <p:cNvPr id="56" name="Rectangle 6"/>
          <p:cNvSpPr>
            <a:spLocks noChangeArrowheads="1"/>
          </p:cNvSpPr>
          <p:nvPr/>
        </p:nvSpPr>
        <p:spPr bwMode="auto">
          <a:xfrm>
            <a:off x="1502791" y="2956370"/>
            <a:ext cx="798296" cy="335989"/>
          </a:xfrm>
          <a:prstGeom prst="rect">
            <a:avLst/>
          </a:prstGeom>
          <a:noFill/>
          <a:ln w="12700">
            <a:noFill/>
            <a:miter lim="800000"/>
            <a:headEnd/>
            <a:tailEnd/>
          </a:ln>
          <a:effectLst/>
        </p:spPr>
        <p:txBody>
          <a:bodyPr wrap="none" lIns="90488" tIns="44450" rIns="90488" bIns="44450">
            <a:spAutoFit/>
          </a:bodyPr>
          <a:lstStyle/>
          <a:p>
            <a:pPr eaLnBrk="0" hangingPunct="0"/>
            <a:r>
              <a:rPr kumimoji="0" lang="zh-TW" altLang="en-US" sz="1600" b="1" dirty="0" smtClean="0">
                <a:latin typeface="+mn-ea"/>
                <a:ea typeface="+mn-ea"/>
              </a:rPr>
              <a:t>民主黨</a:t>
            </a:r>
            <a:endParaRPr kumimoji="0" lang="en-US" altLang="zh-TW" sz="1600" b="1" dirty="0">
              <a:latin typeface="+mn-ea"/>
              <a:ea typeface="+mn-ea"/>
            </a:endParaRPr>
          </a:p>
        </p:txBody>
      </p:sp>
      <p:sp>
        <p:nvSpPr>
          <p:cNvPr id="57" name="Rectangle 7"/>
          <p:cNvSpPr>
            <a:spLocks noChangeArrowheads="1"/>
          </p:cNvSpPr>
          <p:nvPr/>
        </p:nvSpPr>
        <p:spPr bwMode="auto">
          <a:xfrm>
            <a:off x="4367784" y="2968244"/>
            <a:ext cx="798296" cy="335989"/>
          </a:xfrm>
          <a:prstGeom prst="rect">
            <a:avLst/>
          </a:prstGeom>
          <a:noFill/>
          <a:ln w="12700">
            <a:noFill/>
            <a:miter lim="800000"/>
            <a:headEnd/>
            <a:tailEnd/>
          </a:ln>
          <a:effectLst/>
        </p:spPr>
        <p:txBody>
          <a:bodyPr wrap="none" lIns="90488" tIns="44450" rIns="90488" bIns="44450">
            <a:spAutoFit/>
          </a:bodyPr>
          <a:lstStyle/>
          <a:p>
            <a:pPr eaLnBrk="0" hangingPunct="0"/>
            <a:r>
              <a:rPr kumimoji="0" lang="zh-TW" altLang="en-US" sz="1600" b="1" dirty="0" smtClean="0">
                <a:latin typeface="+mj-ea"/>
                <a:ea typeface="+mj-ea"/>
              </a:rPr>
              <a:t>共和黨</a:t>
            </a:r>
            <a:endParaRPr kumimoji="0" lang="en-US" altLang="zh-TW" sz="1600" b="1" dirty="0">
              <a:latin typeface="+mj-ea"/>
              <a:ea typeface="+mj-ea"/>
            </a:endParaRPr>
          </a:p>
        </p:txBody>
      </p:sp>
      <p:sp>
        <p:nvSpPr>
          <p:cNvPr id="59" name="投影片編號版面配置區 58"/>
          <p:cNvSpPr>
            <a:spLocks noGrp="1"/>
          </p:cNvSpPr>
          <p:nvPr>
            <p:ph type="sldNum" sz="quarter" idx="12"/>
          </p:nvPr>
        </p:nvSpPr>
        <p:spPr>
          <a:xfrm>
            <a:off x="7010400" y="6546850"/>
            <a:ext cx="2133600" cy="311150"/>
          </a:xfrm>
        </p:spPr>
        <p:txBody>
          <a:bodyPr/>
          <a:lstStyle/>
          <a:p>
            <a:pPr algn="r">
              <a:defRPr/>
            </a:pPr>
            <a:fld id="{178E7FAB-A9E2-4955-878E-D0BD3BAA7522}" type="slidenum">
              <a:rPr lang="en-US" altLang="zh-TW" smtClean="0"/>
              <a:pPr algn="r">
                <a:defRPr/>
              </a:pPr>
              <a:t>3</a:t>
            </a:fld>
            <a:r>
              <a:rPr lang="en-US" altLang="zh-TW" dirty="0" smtClean="0"/>
              <a:t>/35</a:t>
            </a:r>
            <a:endParaRPr lang="en-US" altLang="zh-TW"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2" name="Rectangle 4"/>
          <p:cNvSpPr>
            <a:spLocks noChangeArrowheads="1"/>
          </p:cNvSpPr>
          <p:nvPr/>
        </p:nvSpPr>
        <p:spPr bwMode="auto">
          <a:xfrm>
            <a:off x="498356" y="1340919"/>
            <a:ext cx="8240751" cy="1567096"/>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90488" tIns="44450" rIns="90488" bIns="44450">
            <a:spAutoFit/>
          </a:bodyPr>
          <a:lstStyle/>
          <a:p>
            <a:pPr algn="just" eaLnBrk="0" hangingPunct="0"/>
            <a:r>
              <a:rPr lang="zh-TW" altLang="en-US" sz="2400" b="1" dirty="0" smtClean="0">
                <a:ea typeface="+mj-ea"/>
              </a:rPr>
              <a:t>在大樣本 </a:t>
            </a:r>
            <a:r>
              <a:rPr lang="en-US" altLang="zh-TW" sz="2400" b="1" dirty="0" smtClean="0">
                <a:ea typeface="+mj-ea"/>
              </a:rPr>
              <a:t>(</a:t>
            </a:r>
            <a:r>
              <a:rPr lang="zh-TW" altLang="en-US" sz="2400" b="1" dirty="0" smtClean="0">
                <a:ea typeface="+mj-ea"/>
              </a:rPr>
              <a:t>即是</a:t>
            </a:r>
            <a:r>
              <a:rPr lang="en-US" altLang="zh-TW" sz="2400" b="1" dirty="0" smtClean="0">
                <a:ea typeface="+mj-ea"/>
                <a:sym typeface="Symbol" pitchFamily="18" charset="2"/>
              </a:rPr>
              <a:t>np≧5</a:t>
            </a:r>
            <a:r>
              <a:rPr lang="zh-TW" altLang="en-US" sz="2400" b="1" dirty="0" smtClean="0">
                <a:ea typeface="+mj-ea"/>
                <a:sym typeface="Symbol" pitchFamily="18" charset="2"/>
              </a:rPr>
              <a:t>且</a:t>
            </a:r>
            <a:r>
              <a:rPr lang="en-US" altLang="zh-TW" sz="2400" b="1" dirty="0" smtClean="0">
                <a:ea typeface="+mj-ea"/>
                <a:sym typeface="Symbol" pitchFamily="18" charset="2"/>
              </a:rPr>
              <a:t>n(1-p)≧5) </a:t>
            </a:r>
            <a:r>
              <a:rPr lang="zh-TW" altLang="en-US" sz="2400" b="1" dirty="0" smtClean="0">
                <a:ea typeface="+mj-ea"/>
              </a:rPr>
              <a:t>的條件下，　亦為一常態分配，亦即</a:t>
            </a:r>
            <a:r>
              <a:rPr kumimoji="0" lang="zh-TW" altLang="en-US" sz="2400" b="1" dirty="0" smtClean="0">
                <a:ea typeface="+mj-ea"/>
              </a:rPr>
              <a:t>當</a:t>
            </a:r>
            <a:r>
              <a:rPr kumimoji="0" lang="zh-TW" altLang="en-US" sz="2400" b="1" dirty="0">
                <a:ea typeface="+mj-ea"/>
              </a:rPr>
              <a:t>樣本大小</a:t>
            </a:r>
            <a:r>
              <a:rPr kumimoji="0" lang="en-US" altLang="zh-TW" sz="2400" b="1" i="1" dirty="0">
                <a:ea typeface="+mj-ea"/>
              </a:rPr>
              <a:t>n</a:t>
            </a:r>
            <a:r>
              <a:rPr kumimoji="0" lang="zh-TW" altLang="en-US" sz="2400" b="1" dirty="0">
                <a:ea typeface="+mj-ea"/>
              </a:rPr>
              <a:t>增加時，依中央極限定理</a:t>
            </a:r>
            <a:r>
              <a:rPr kumimoji="0" lang="zh-TW" altLang="zh-TW" sz="2400" b="1" dirty="0">
                <a:ea typeface="+mj-ea"/>
              </a:rPr>
              <a:t>，</a:t>
            </a:r>
            <a:r>
              <a:rPr kumimoji="0" lang="zh-TW" altLang="en-US" sz="2400" b="1" dirty="0">
                <a:ea typeface="+mj-ea"/>
              </a:rPr>
              <a:t>樣本</a:t>
            </a:r>
            <a:r>
              <a:rPr kumimoji="0" lang="zh-TW" altLang="en-US" sz="2400" b="1" dirty="0" smtClean="0">
                <a:ea typeface="+mj-ea"/>
              </a:rPr>
              <a:t>比例  的</a:t>
            </a:r>
            <a:r>
              <a:rPr kumimoji="0" lang="zh-TW" altLang="en-US" sz="2400" b="1" dirty="0">
                <a:ea typeface="+mj-ea"/>
              </a:rPr>
              <a:t>抽樣分配會趨近於一個平均數為</a:t>
            </a:r>
            <a:r>
              <a:rPr kumimoji="0" lang="en-US" altLang="zh-TW" sz="2400" b="1" i="1" dirty="0">
                <a:ea typeface="+mj-ea"/>
              </a:rPr>
              <a:t>p</a:t>
            </a:r>
            <a:r>
              <a:rPr kumimoji="0" lang="zh-TW" altLang="en-US" sz="2400" b="1" dirty="0">
                <a:ea typeface="+mj-ea"/>
              </a:rPr>
              <a:t>和標準</a:t>
            </a:r>
            <a:r>
              <a:rPr kumimoji="0" lang="zh-TW" altLang="en-US" sz="2400" b="1" dirty="0" smtClean="0">
                <a:ea typeface="+mj-ea"/>
              </a:rPr>
              <a:t>差      為             </a:t>
            </a:r>
            <a:r>
              <a:rPr kumimoji="0" lang="zh-TW" altLang="en-US" sz="2400" b="1" dirty="0">
                <a:ea typeface="+mj-ea"/>
              </a:rPr>
              <a:t>的常態</a:t>
            </a:r>
            <a:r>
              <a:rPr kumimoji="0" lang="zh-TW" altLang="en-US" sz="2400" b="1" dirty="0" smtClean="0">
                <a:ea typeface="+mj-ea"/>
              </a:rPr>
              <a:t>分配，也就是說：</a:t>
            </a:r>
            <a:endParaRPr kumimoji="0" lang="zh-TW" altLang="en-US" sz="2000" b="1" dirty="0">
              <a:solidFill>
                <a:srgbClr val="00279F"/>
              </a:solidFill>
              <a:ea typeface="+mj-ea"/>
            </a:endParaRPr>
          </a:p>
        </p:txBody>
      </p:sp>
      <p:graphicFrame>
        <p:nvGraphicFramePr>
          <p:cNvPr id="114694" name="Object 6"/>
          <p:cNvGraphicFramePr>
            <a:graphicFrameLocks/>
          </p:cNvGraphicFramePr>
          <p:nvPr/>
        </p:nvGraphicFramePr>
        <p:xfrm>
          <a:off x="7410743" y="2092405"/>
          <a:ext cx="864723" cy="470829"/>
        </p:xfrm>
        <a:graphic>
          <a:graphicData uri="http://schemas.openxmlformats.org/presentationml/2006/ole">
            <mc:AlternateContent xmlns:mc="http://schemas.openxmlformats.org/markup-compatibility/2006">
              <mc:Choice xmlns:v="urn:schemas-microsoft-com:vml" Requires="v">
                <p:oleObj spid="_x0000_s61449" name="Equation" r:id="rId4" imgW="672840" imgH="444240" progId="Equation.DSMT4">
                  <p:embed/>
                </p:oleObj>
              </mc:Choice>
              <mc:Fallback>
                <p:oleObj name="Equation" r:id="rId4" imgW="672840" imgH="444240" progId="Equation.DSMT4">
                  <p:embed/>
                  <p:pic>
                    <p:nvPicPr>
                      <p:cNvPr id="0" name="Picture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0743" y="2092405"/>
                        <a:ext cx="864723" cy="470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4696" name="Line 8"/>
          <p:cNvSpPr>
            <a:spLocks noChangeShapeType="1"/>
          </p:cNvSpPr>
          <p:nvPr/>
        </p:nvSpPr>
        <p:spPr bwMode="auto">
          <a:xfrm>
            <a:off x="8120063" y="5880100"/>
            <a:ext cx="33337" cy="0"/>
          </a:xfrm>
          <a:prstGeom prst="line">
            <a:avLst/>
          </a:prstGeom>
          <a:noFill/>
          <a:ln w="12700">
            <a:noFill/>
            <a:round/>
            <a:headEnd/>
            <a:tailEnd/>
          </a:ln>
          <a:effectLst/>
        </p:spPr>
        <p:txBody>
          <a:bodyPr wrap="none" anchor="ctr"/>
          <a:lstStyle/>
          <a:p>
            <a:endParaRPr lang="zh-TW" altLang="en-US"/>
          </a:p>
        </p:txBody>
      </p:sp>
      <p:sp>
        <p:nvSpPr>
          <p:cNvPr id="114697" name="Line 9"/>
          <p:cNvSpPr>
            <a:spLocks noChangeShapeType="1"/>
          </p:cNvSpPr>
          <p:nvPr/>
        </p:nvSpPr>
        <p:spPr bwMode="auto">
          <a:xfrm>
            <a:off x="8040688" y="5880100"/>
            <a:ext cx="61912" cy="0"/>
          </a:xfrm>
          <a:prstGeom prst="line">
            <a:avLst/>
          </a:prstGeom>
          <a:noFill/>
          <a:ln w="12700">
            <a:noFill/>
            <a:round/>
            <a:headEnd/>
            <a:tailEnd/>
          </a:ln>
          <a:effectLst/>
        </p:spPr>
        <p:txBody>
          <a:bodyPr wrap="none" anchor="ctr"/>
          <a:lstStyle/>
          <a:p>
            <a:endParaRPr lang="zh-TW" altLang="en-US"/>
          </a:p>
        </p:txBody>
      </p:sp>
      <p:sp>
        <p:nvSpPr>
          <p:cNvPr id="114698" name="Line 10"/>
          <p:cNvSpPr>
            <a:spLocks noChangeShapeType="1"/>
          </p:cNvSpPr>
          <p:nvPr/>
        </p:nvSpPr>
        <p:spPr bwMode="auto">
          <a:xfrm>
            <a:off x="7964488" y="5880100"/>
            <a:ext cx="57150" cy="0"/>
          </a:xfrm>
          <a:prstGeom prst="line">
            <a:avLst/>
          </a:prstGeom>
          <a:noFill/>
          <a:ln w="12700">
            <a:noFill/>
            <a:round/>
            <a:headEnd/>
            <a:tailEnd/>
          </a:ln>
          <a:effectLst/>
        </p:spPr>
        <p:txBody>
          <a:bodyPr wrap="none" anchor="ctr"/>
          <a:lstStyle/>
          <a:p>
            <a:endParaRPr lang="zh-TW" altLang="en-US"/>
          </a:p>
        </p:txBody>
      </p:sp>
      <p:sp>
        <p:nvSpPr>
          <p:cNvPr id="114699" name="Line 11"/>
          <p:cNvSpPr>
            <a:spLocks noChangeShapeType="1"/>
          </p:cNvSpPr>
          <p:nvPr/>
        </p:nvSpPr>
        <p:spPr bwMode="auto">
          <a:xfrm>
            <a:off x="7886700" y="5880100"/>
            <a:ext cx="57150" cy="0"/>
          </a:xfrm>
          <a:prstGeom prst="line">
            <a:avLst/>
          </a:prstGeom>
          <a:noFill/>
          <a:ln w="12700">
            <a:noFill/>
            <a:round/>
            <a:headEnd/>
            <a:tailEnd/>
          </a:ln>
          <a:effectLst/>
        </p:spPr>
        <p:txBody>
          <a:bodyPr wrap="none" anchor="ctr"/>
          <a:lstStyle/>
          <a:p>
            <a:endParaRPr lang="zh-TW" altLang="en-US"/>
          </a:p>
        </p:txBody>
      </p:sp>
      <p:sp>
        <p:nvSpPr>
          <p:cNvPr id="114700" name="Line 12"/>
          <p:cNvSpPr>
            <a:spLocks noChangeShapeType="1"/>
          </p:cNvSpPr>
          <p:nvPr/>
        </p:nvSpPr>
        <p:spPr bwMode="auto">
          <a:xfrm>
            <a:off x="7810500" y="5880100"/>
            <a:ext cx="55563" cy="0"/>
          </a:xfrm>
          <a:prstGeom prst="line">
            <a:avLst/>
          </a:prstGeom>
          <a:noFill/>
          <a:ln w="12700">
            <a:noFill/>
            <a:round/>
            <a:headEnd/>
            <a:tailEnd/>
          </a:ln>
          <a:effectLst/>
        </p:spPr>
        <p:txBody>
          <a:bodyPr wrap="none" anchor="ctr"/>
          <a:lstStyle/>
          <a:p>
            <a:endParaRPr lang="zh-TW" altLang="en-US"/>
          </a:p>
        </p:txBody>
      </p:sp>
      <p:grpSp>
        <p:nvGrpSpPr>
          <p:cNvPr id="2" name="Group 13"/>
          <p:cNvGrpSpPr>
            <a:grpSpLocks/>
          </p:cNvGrpSpPr>
          <p:nvPr/>
        </p:nvGrpSpPr>
        <p:grpSpPr bwMode="auto">
          <a:xfrm>
            <a:off x="5805526" y="4110927"/>
            <a:ext cx="2647098" cy="1955335"/>
            <a:chOff x="4056" y="3004"/>
            <a:chExt cx="1391" cy="1005"/>
          </a:xfrm>
        </p:grpSpPr>
        <p:sp>
          <p:nvSpPr>
            <p:cNvPr id="114702" name="Freeform 14"/>
            <p:cNvSpPr>
              <a:spLocks/>
            </p:cNvSpPr>
            <p:nvPr/>
          </p:nvSpPr>
          <p:spPr bwMode="auto">
            <a:xfrm>
              <a:off x="4056" y="3004"/>
              <a:ext cx="1391" cy="1005"/>
            </a:xfrm>
            <a:custGeom>
              <a:avLst/>
              <a:gdLst/>
              <a:ahLst/>
              <a:cxnLst>
                <a:cxn ang="0">
                  <a:pos x="0" y="1004"/>
                </a:cxn>
                <a:cxn ang="0">
                  <a:pos x="1366" y="1004"/>
                </a:cxn>
                <a:cxn ang="0">
                  <a:pos x="1366" y="0"/>
                </a:cxn>
                <a:cxn ang="0">
                  <a:pos x="0" y="0"/>
                </a:cxn>
                <a:cxn ang="0">
                  <a:pos x="0" y="1004"/>
                </a:cxn>
              </a:cxnLst>
              <a:rect l="0" t="0" r="r" b="b"/>
              <a:pathLst>
                <a:path w="1367" h="1005">
                  <a:moveTo>
                    <a:pt x="0" y="1004"/>
                  </a:moveTo>
                  <a:lnTo>
                    <a:pt x="1366" y="1004"/>
                  </a:lnTo>
                  <a:lnTo>
                    <a:pt x="1366" y="0"/>
                  </a:lnTo>
                  <a:lnTo>
                    <a:pt x="0" y="0"/>
                  </a:lnTo>
                  <a:lnTo>
                    <a:pt x="0" y="1004"/>
                  </a:lnTo>
                </a:path>
              </a:pathLst>
            </a:custGeom>
            <a:noFill/>
            <a:ln w="12700" cap="rnd" cmpd="sng">
              <a:solidFill>
                <a:srgbClr val="000000"/>
              </a:solidFill>
              <a:prstDash val="solid"/>
              <a:round/>
              <a:headEnd type="none" w="med" len="med"/>
              <a:tailEnd type="none" w="med" len="med"/>
            </a:ln>
            <a:effectLst/>
          </p:spPr>
          <p:txBody>
            <a:bodyPr/>
            <a:lstStyle/>
            <a:p>
              <a:endParaRPr lang="zh-TW" altLang="en-US"/>
            </a:p>
          </p:txBody>
        </p:sp>
        <p:grpSp>
          <p:nvGrpSpPr>
            <p:cNvPr id="3" name="Group 15"/>
            <p:cNvGrpSpPr>
              <a:grpSpLocks/>
            </p:cNvGrpSpPr>
            <p:nvPr/>
          </p:nvGrpSpPr>
          <p:grpSpPr bwMode="auto">
            <a:xfrm>
              <a:off x="4073" y="3008"/>
              <a:ext cx="1343" cy="991"/>
              <a:chOff x="4133" y="2996"/>
              <a:chExt cx="1166" cy="979"/>
            </a:xfrm>
          </p:grpSpPr>
          <p:sp>
            <p:nvSpPr>
              <p:cNvPr id="114704" name="Freeform 16"/>
              <p:cNvSpPr>
                <a:spLocks/>
              </p:cNvSpPr>
              <p:nvPr/>
            </p:nvSpPr>
            <p:spPr bwMode="auto">
              <a:xfrm>
                <a:off x="4328" y="3154"/>
                <a:ext cx="821" cy="562"/>
              </a:xfrm>
              <a:custGeom>
                <a:avLst/>
                <a:gdLst/>
                <a:ahLst/>
                <a:cxnLst>
                  <a:cxn ang="0">
                    <a:pos x="0" y="561"/>
                  </a:cxn>
                  <a:cxn ang="0">
                    <a:pos x="820" y="561"/>
                  </a:cxn>
                  <a:cxn ang="0">
                    <a:pos x="820" y="0"/>
                  </a:cxn>
                  <a:cxn ang="0">
                    <a:pos x="0" y="0"/>
                  </a:cxn>
                  <a:cxn ang="0">
                    <a:pos x="0" y="561"/>
                  </a:cxn>
                </a:cxnLst>
                <a:rect l="0" t="0" r="r" b="b"/>
                <a:pathLst>
                  <a:path w="821" h="562">
                    <a:moveTo>
                      <a:pt x="0" y="561"/>
                    </a:moveTo>
                    <a:lnTo>
                      <a:pt x="820" y="561"/>
                    </a:lnTo>
                    <a:lnTo>
                      <a:pt x="820" y="0"/>
                    </a:lnTo>
                    <a:lnTo>
                      <a:pt x="0" y="0"/>
                    </a:lnTo>
                    <a:lnTo>
                      <a:pt x="0" y="561"/>
                    </a:lnTo>
                  </a:path>
                </a:pathLst>
              </a:custGeom>
              <a:noFill/>
              <a:ln w="12700" cap="rnd" cmpd="sng">
                <a:solidFill>
                  <a:srgbClr val="000000"/>
                </a:solidFill>
                <a:prstDash val="solid"/>
                <a:round/>
                <a:headEnd type="none" w="med" len="med"/>
                <a:tailEnd type="none" w="med" len="med"/>
              </a:ln>
              <a:effectLst/>
            </p:spPr>
            <p:txBody>
              <a:bodyPr/>
              <a:lstStyle/>
              <a:p>
                <a:endParaRPr lang="zh-TW" altLang="en-US"/>
              </a:p>
            </p:txBody>
          </p:sp>
          <p:sp>
            <p:nvSpPr>
              <p:cNvPr id="114705" name="Rectangle 17"/>
              <p:cNvSpPr>
                <a:spLocks noChangeArrowheads="1"/>
              </p:cNvSpPr>
              <p:nvPr/>
            </p:nvSpPr>
            <p:spPr bwMode="auto">
              <a:xfrm>
                <a:off x="5061" y="3711"/>
                <a:ext cx="123" cy="113"/>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600">
                    <a:solidFill>
                      <a:srgbClr val="000000"/>
                    </a:solidFill>
                  </a:rPr>
                  <a:t>1</a:t>
                </a:r>
              </a:p>
            </p:txBody>
          </p:sp>
          <p:sp>
            <p:nvSpPr>
              <p:cNvPr id="114706" name="Rectangle 18"/>
              <p:cNvSpPr>
                <a:spLocks noChangeArrowheads="1"/>
              </p:cNvSpPr>
              <p:nvPr/>
            </p:nvSpPr>
            <p:spPr bwMode="auto">
              <a:xfrm>
                <a:off x="5079" y="3711"/>
                <a:ext cx="123" cy="113"/>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600">
                    <a:solidFill>
                      <a:srgbClr val="000000"/>
                    </a:solidFill>
                  </a:rPr>
                  <a:t>5</a:t>
                </a:r>
              </a:p>
            </p:txBody>
          </p:sp>
          <p:sp>
            <p:nvSpPr>
              <p:cNvPr id="114707" name="Rectangle 19"/>
              <p:cNvSpPr>
                <a:spLocks noChangeArrowheads="1"/>
              </p:cNvSpPr>
              <p:nvPr/>
            </p:nvSpPr>
            <p:spPr bwMode="auto">
              <a:xfrm>
                <a:off x="5011" y="3711"/>
                <a:ext cx="122" cy="113"/>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600">
                    <a:solidFill>
                      <a:srgbClr val="000000"/>
                    </a:solidFill>
                  </a:rPr>
                  <a:t>1</a:t>
                </a:r>
              </a:p>
            </p:txBody>
          </p:sp>
          <p:sp>
            <p:nvSpPr>
              <p:cNvPr id="114708" name="Rectangle 20"/>
              <p:cNvSpPr>
                <a:spLocks noChangeArrowheads="1"/>
              </p:cNvSpPr>
              <p:nvPr/>
            </p:nvSpPr>
            <p:spPr bwMode="auto">
              <a:xfrm>
                <a:off x="5030" y="3711"/>
                <a:ext cx="122" cy="113"/>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600">
                    <a:solidFill>
                      <a:srgbClr val="000000"/>
                    </a:solidFill>
                  </a:rPr>
                  <a:t>4</a:t>
                </a:r>
              </a:p>
            </p:txBody>
          </p:sp>
          <p:sp>
            <p:nvSpPr>
              <p:cNvPr id="114709" name="Rectangle 21"/>
              <p:cNvSpPr>
                <a:spLocks noChangeArrowheads="1"/>
              </p:cNvSpPr>
              <p:nvPr/>
            </p:nvSpPr>
            <p:spPr bwMode="auto">
              <a:xfrm>
                <a:off x="4960" y="3711"/>
                <a:ext cx="123" cy="113"/>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600">
                    <a:solidFill>
                      <a:srgbClr val="000000"/>
                    </a:solidFill>
                  </a:rPr>
                  <a:t>1</a:t>
                </a:r>
              </a:p>
            </p:txBody>
          </p:sp>
          <p:sp>
            <p:nvSpPr>
              <p:cNvPr id="114710" name="Rectangle 22"/>
              <p:cNvSpPr>
                <a:spLocks noChangeArrowheads="1"/>
              </p:cNvSpPr>
              <p:nvPr/>
            </p:nvSpPr>
            <p:spPr bwMode="auto">
              <a:xfrm>
                <a:off x="4979" y="3711"/>
                <a:ext cx="122" cy="113"/>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600">
                    <a:solidFill>
                      <a:srgbClr val="000000"/>
                    </a:solidFill>
                  </a:rPr>
                  <a:t>3</a:t>
                </a:r>
              </a:p>
            </p:txBody>
          </p:sp>
          <p:sp>
            <p:nvSpPr>
              <p:cNvPr id="114711" name="Rectangle 23"/>
              <p:cNvSpPr>
                <a:spLocks noChangeArrowheads="1"/>
              </p:cNvSpPr>
              <p:nvPr/>
            </p:nvSpPr>
            <p:spPr bwMode="auto">
              <a:xfrm>
                <a:off x="4911" y="3711"/>
                <a:ext cx="122" cy="113"/>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600">
                    <a:solidFill>
                      <a:srgbClr val="000000"/>
                    </a:solidFill>
                  </a:rPr>
                  <a:t>1</a:t>
                </a:r>
              </a:p>
            </p:txBody>
          </p:sp>
          <p:sp>
            <p:nvSpPr>
              <p:cNvPr id="114712" name="Rectangle 24"/>
              <p:cNvSpPr>
                <a:spLocks noChangeArrowheads="1"/>
              </p:cNvSpPr>
              <p:nvPr/>
            </p:nvSpPr>
            <p:spPr bwMode="auto">
              <a:xfrm>
                <a:off x="4929" y="3711"/>
                <a:ext cx="123" cy="113"/>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600">
                    <a:solidFill>
                      <a:srgbClr val="000000"/>
                    </a:solidFill>
                  </a:rPr>
                  <a:t>2</a:t>
                </a:r>
              </a:p>
            </p:txBody>
          </p:sp>
          <p:sp>
            <p:nvSpPr>
              <p:cNvPr id="114713" name="Rectangle 25"/>
              <p:cNvSpPr>
                <a:spLocks noChangeArrowheads="1"/>
              </p:cNvSpPr>
              <p:nvPr/>
            </p:nvSpPr>
            <p:spPr bwMode="auto">
              <a:xfrm>
                <a:off x="4863" y="3711"/>
                <a:ext cx="123" cy="113"/>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600">
                    <a:solidFill>
                      <a:srgbClr val="000000"/>
                    </a:solidFill>
                  </a:rPr>
                  <a:t>1</a:t>
                </a:r>
              </a:p>
            </p:txBody>
          </p:sp>
          <p:sp>
            <p:nvSpPr>
              <p:cNvPr id="114714" name="Rectangle 26"/>
              <p:cNvSpPr>
                <a:spLocks noChangeArrowheads="1"/>
              </p:cNvSpPr>
              <p:nvPr/>
            </p:nvSpPr>
            <p:spPr bwMode="auto">
              <a:xfrm>
                <a:off x="4881" y="3711"/>
                <a:ext cx="123" cy="113"/>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600">
                    <a:solidFill>
                      <a:srgbClr val="000000"/>
                    </a:solidFill>
                  </a:rPr>
                  <a:t>1</a:t>
                </a:r>
              </a:p>
            </p:txBody>
          </p:sp>
          <p:sp>
            <p:nvSpPr>
              <p:cNvPr id="114715" name="Rectangle 27"/>
              <p:cNvSpPr>
                <a:spLocks noChangeArrowheads="1"/>
              </p:cNvSpPr>
              <p:nvPr/>
            </p:nvSpPr>
            <p:spPr bwMode="auto">
              <a:xfrm>
                <a:off x="4813" y="3711"/>
                <a:ext cx="122" cy="113"/>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600">
                    <a:solidFill>
                      <a:srgbClr val="000000"/>
                    </a:solidFill>
                  </a:rPr>
                  <a:t>1</a:t>
                </a:r>
              </a:p>
            </p:txBody>
          </p:sp>
          <p:sp>
            <p:nvSpPr>
              <p:cNvPr id="114716" name="Rectangle 28"/>
              <p:cNvSpPr>
                <a:spLocks noChangeArrowheads="1"/>
              </p:cNvSpPr>
              <p:nvPr/>
            </p:nvSpPr>
            <p:spPr bwMode="auto">
              <a:xfrm>
                <a:off x="4831" y="3711"/>
                <a:ext cx="122" cy="113"/>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600">
                    <a:solidFill>
                      <a:srgbClr val="000000"/>
                    </a:solidFill>
                  </a:rPr>
                  <a:t>0</a:t>
                </a:r>
              </a:p>
            </p:txBody>
          </p:sp>
          <p:sp>
            <p:nvSpPr>
              <p:cNvPr id="114717" name="Rectangle 29"/>
              <p:cNvSpPr>
                <a:spLocks noChangeArrowheads="1"/>
              </p:cNvSpPr>
              <p:nvPr/>
            </p:nvSpPr>
            <p:spPr bwMode="auto">
              <a:xfrm>
                <a:off x="4772" y="3711"/>
                <a:ext cx="122" cy="113"/>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600">
                    <a:solidFill>
                      <a:srgbClr val="000000"/>
                    </a:solidFill>
                  </a:rPr>
                  <a:t>9</a:t>
                </a:r>
              </a:p>
            </p:txBody>
          </p:sp>
          <p:sp>
            <p:nvSpPr>
              <p:cNvPr id="114718" name="Rectangle 30"/>
              <p:cNvSpPr>
                <a:spLocks noChangeArrowheads="1"/>
              </p:cNvSpPr>
              <p:nvPr/>
            </p:nvSpPr>
            <p:spPr bwMode="auto">
              <a:xfrm>
                <a:off x="4723" y="3711"/>
                <a:ext cx="123" cy="113"/>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600">
                    <a:solidFill>
                      <a:srgbClr val="000000"/>
                    </a:solidFill>
                  </a:rPr>
                  <a:t>8</a:t>
                </a:r>
              </a:p>
            </p:txBody>
          </p:sp>
          <p:sp>
            <p:nvSpPr>
              <p:cNvPr id="114719" name="Rectangle 31"/>
              <p:cNvSpPr>
                <a:spLocks noChangeArrowheads="1"/>
              </p:cNvSpPr>
              <p:nvPr/>
            </p:nvSpPr>
            <p:spPr bwMode="auto">
              <a:xfrm>
                <a:off x="4674" y="3711"/>
                <a:ext cx="122" cy="113"/>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600">
                    <a:solidFill>
                      <a:srgbClr val="000000"/>
                    </a:solidFill>
                  </a:rPr>
                  <a:t>7</a:t>
                </a:r>
              </a:p>
            </p:txBody>
          </p:sp>
          <p:sp>
            <p:nvSpPr>
              <p:cNvPr id="114720" name="Rectangle 32"/>
              <p:cNvSpPr>
                <a:spLocks noChangeArrowheads="1"/>
              </p:cNvSpPr>
              <p:nvPr/>
            </p:nvSpPr>
            <p:spPr bwMode="auto">
              <a:xfrm>
                <a:off x="4623" y="3711"/>
                <a:ext cx="122" cy="113"/>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600">
                    <a:solidFill>
                      <a:srgbClr val="000000"/>
                    </a:solidFill>
                  </a:rPr>
                  <a:t>6</a:t>
                </a:r>
              </a:p>
            </p:txBody>
          </p:sp>
          <p:sp>
            <p:nvSpPr>
              <p:cNvPr id="114721" name="Rectangle 33"/>
              <p:cNvSpPr>
                <a:spLocks noChangeArrowheads="1"/>
              </p:cNvSpPr>
              <p:nvPr/>
            </p:nvSpPr>
            <p:spPr bwMode="auto">
              <a:xfrm>
                <a:off x="4574" y="3711"/>
                <a:ext cx="122" cy="113"/>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600">
                    <a:solidFill>
                      <a:srgbClr val="000000"/>
                    </a:solidFill>
                  </a:rPr>
                  <a:t>5</a:t>
                </a:r>
              </a:p>
            </p:txBody>
          </p:sp>
          <p:sp>
            <p:nvSpPr>
              <p:cNvPr id="114722" name="Rectangle 34"/>
              <p:cNvSpPr>
                <a:spLocks noChangeArrowheads="1"/>
              </p:cNvSpPr>
              <p:nvPr/>
            </p:nvSpPr>
            <p:spPr bwMode="auto">
              <a:xfrm>
                <a:off x="4523" y="3711"/>
                <a:ext cx="122" cy="113"/>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600">
                    <a:solidFill>
                      <a:srgbClr val="000000"/>
                    </a:solidFill>
                  </a:rPr>
                  <a:t>4</a:t>
                </a:r>
              </a:p>
            </p:txBody>
          </p:sp>
          <p:sp>
            <p:nvSpPr>
              <p:cNvPr id="114723" name="Rectangle 35"/>
              <p:cNvSpPr>
                <a:spLocks noChangeArrowheads="1"/>
              </p:cNvSpPr>
              <p:nvPr/>
            </p:nvSpPr>
            <p:spPr bwMode="auto">
              <a:xfrm>
                <a:off x="4475" y="3711"/>
                <a:ext cx="122" cy="113"/>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600">
                    <a:solidFill>
                      <a:srgbClr val="000000"/>
                    </a:solidFill>
                  </a:rPr>
                  <a:t>3</a:t>
                </a:r>
              </a:p>
            </p:txBody>
          </p:sp>
          <p:sp>
            <p:nvSpPr>
              <p:cNvPr id="114724" name="Rectangle 36"/>
              <p:cNvSpPr>
                <a:spLocks noChangeArrowheads="1"/>
              </p:cNvSpPr>
              <p:nvPr/>
            </p:nvSpPr>
            <p:spPr bwMode="auto">
              <a:xfrm>
                <a:off x="4423" y="3711"/>
                <a:ext cx="122" cy="113"/>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600">
                    <a:solidFill>
                      <a:srgbClr val="000000"/>
                    </a:solidFill>
                  </a:rPr>
                  <a:t>2</a:t>
                </a:r>
              </a:p>
            </p:txBody>
          </p:sp>
          <p:sp>
            <p:nvSpPr>
              <p:cNvPr id="114725" name="Rectangle 37"/>
              <p:cNvSpPr>
                <a:spLocks noChangeArrowheads="1"/>
              </p:cNvSpPr>
              <p:nvPr/>
            </p:nvSpPr>
            <p:spPr bwMode="auto">
              <a:xfrm>
                <a:off x="4375" y="3711"/>
                <a:ext cx="123" cy="113"/>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600">
                    <a:solidFill>
                      <a:srgbClr val="000000"/>
                    </a:solidFill>
                  </a:rPr>
                  <a:t>1</a:t>
                </a:r>
              </a:p>
            </p:txBody>
          </p:sp>
          <p:sp>
            <p:nvSpPr>
              <p:cNvPr id="114726" name="Rectangle 38"/>
              <p:cNvSpPr>
                <a:spLocks noChangeArrowheads="1"/>
              </p:cNvSpPr>
              <p:nvPr/>
            </p:nvSpPr>
            <p:spPr bwMode="auto">
              <a:xfrm>
                <a:off x="4325" y="3711"/>
                <a:ext cx="122" cy="113"/>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600">
                    <a:solidFill>
                      <a:srgbClr val="000000"/>
                    </a:solidFill>
                  </a:rPr>
                  <a:t>0</a:t>
                </a:r>
              </a:p>
            </p:txBody>
          </p:sp>
          <p:sp>
            <p:nvSpPr>
              <p:cNvPr id="114727" name="Line 39"/>
              <p:cNvSpPr>
                <a:spLocks noChangeShapeType="1"/>
              </p:cNvSpPr>
              <p:nvPr/>
            </p:nvSpPr>
            <p:spPr bwMode="auto">
              <a:xfrm>
                <a:off x="5136" y="3719"/>
                <a:ext cx="0" cy="13"/>
              </a:xfrm>
              <a:prstGeom prst="line">
                <a:avLst/>
              </a:prstGeom>
              <a:noFill/>
              <a:ln w="12700">
                <a:solidFill>
                  <a:srgbClr val="000000"/>
                </a:solidFill>
                <a:round/>
                <a:headEnd/>
                <a:tailEnd/>
              </a:ln>
              <a:effectLst/>
            </p:spPr>
            <p:txBody>
              <a:bodyPr wrap="none" anchor="ctr"/>
              <a:lstStyle/>
              <a:p>
                <a:endParaRPr lang="zh-TW" altLang="en-US"/>
              </a:p>
            </p:txBody>
          </p:sp>
          <p:sp>
            <p:nvSpPr>
              <p:cNvPr id="114728" name="Line 40"/>
              <p:cNvSpPr>
                <a:spLocks noChangeShapeType="1"/>
              </p:cNvSpPr>
              <p:nvPr/>
            </p:nvSpPr>
            <p:spPr bwMode="auto">
              <a:xfrm>
                <a:off x="5087" y="3719"/>
                <a:ext cx="0" cy="13"/>
              </a:xfrm>
              <a:prstGeom prst="line">
                <a:avLst/>
              </a:prstGeom>
              <a:noFill/>
              <a:ln w="12700">
                <a:solidFill>
                  <a:srgbClr val="000000"/>
                </a:solidFill>
                <a:round/>
                <a:headEnd/>
                <a:tailEnd/>
              </a:ln>
              <a:effectLst/>
            </p:spPr>
            <p:txBody>
              <a:bodyPr wrap="none" anchor="ctr"/>
              <a:lstStyle/>
              <a:p>
                <a:endParaRPr lang="zh-TW" altLang="en-US"/>
              </a:p>
            </p:txBody>
          </p:sp>
          <p:sp>
            <p:nvSpPr>
              <p:cNvPr id="114729" name="Line 41"/>
              <p:cNvSpPr>
                <a:spLocks noChangeShapeType="1"/>
              </p:cNvSpPr>
              <p:nvPr/>
            </p:nvSpPr>
            <p:spPr bwMode="auto">
              <a:xfrm>
                <a:off x="5036" y="3719"/>
                <a:ext cx="0" cy="13"/>
              </a:xfrm>
              <a:prstGeom prst="line">
                <a:avLst/>
              </a:prstGeom>
              <a:noFill/>
              <a:ln w="12700">
                <a:solidFill>
                  <a:srgbClr val="000000"/>
                </a:solidFill>
                <a:round/>
                <a:headEnd/>
                <a:tailEnd/>
              </a:ln>
              <a:effectLst/>
            </p:spPr>
            <p:txBody>
              <a:bodyPr wrap="none" anchor="ctr"/>
              <a:lstStyle/>
              <a:p>
                <a:endParaRPr lang="zh-TW" altLang="en-US"/>
              </a:p>
            </p:txBody>
          </p:sp>
          <p:sp>
            <p:nvSpPr>
              <p:cNvPr id="114730" name="Line 42"/>
              <p:cNvSpPr>
                <a:spLocks noChangeShapeType="1"/>
              </p:cNvSpPr>
              <p:nvPr/>
            </p:nvSpPr>
            <p:spPr bwMode="auto">
              <a:xfrm>
                <a:off x="4986" y="3719"/>
                <a:ext cx="0" cy="13"/>
              </a:xfrm>
              <a:prstGeom prst="line">
                <a:avLst/>
              </a:prstGeom>
              <a:noFill/>
              <a:ln w="12700">
                <a:solidFill>
                  <a:srgbClr val="000000"/>
                </a:solidFill>
                <a:round/>
                <a:headEnd/>
                <a:tailEnd/>
              </a:ln>
              <a:effectLst/>
            </p:spPr>
            <p:txBody>
              <a:bodyPr wrap="none" anchor="ctr"/>
              <a:lstStyle/>
              <a:p>
                <a:endParaRPr lang="zh-TW" altLang="en-US"/>
              </a:p>
            </p:txBody>
          </p:sp>
          <p:sp>
            <p:nvSpPr>
              <p:cNvPr id="114731" name="Line 43"/>
              <p:cNvSpPr>
                <a:spLocks noChangeShapeType="1"/>
              </p:cNvSpPr>
              <p:nvPr/>
            </p:nvSpPr>
            <p:spPr bwMode="auto">
              <a:xfrm>
                <a:off x="4938" y="3719"/>
                <a:ext cx="0" cy="13"/>
              </a:xfrm>
              <a:prstGeom prst="line">
                <a:avLst/>
              </a:prstGeom>
              <a:noFill/>
              <a:ln w="12700">
                <a:solidFill>
                  <a:srgbClr val="000000"/>
                </a:solidFill>
                <a:round/>
                <a:headEnd/>
                <a:tailEnd/>
              </a:ln>
              <a:effectLst/>
            </p:spPr>
            <p:txBody>
              <a:bodyPr wrap="none" anchor="ctr"/>
              <a:lstStyle/>
              <a:p>
                <a:endParaRPr lang="zh-TW" altLang="en-US"/>
              </a:p>
            </p:txBody>
          </p:sp>
          <p:sp>
            <p:nvSpPr>
              <p:cNvPr id="114732" name="Line 44"/>
              <p:cNvSpPr>
                <a:spLocks noChangeShapeType="1"/>
              </p:cNvSpPr>
              <p:nvPr/>
            </p:nvSpPr>
            <p:spPr bwMode="auto">
              <a:xfrm>
                <a:off x="4888" y="3719"/>
                <a:ext cx="0" cy="13"/>
              </a:xfrm>
              <a:prstGeom prst="line">
                <a:avLst/>
              </a:prstGeom>
              <a:noFill/>
              <a:ln w="12700">
                <a:solidFill>
                  <a:srgbClr val="000000"/>
                </a:solidFill>
                <a:round/>
                <a:headEnd/>
                <a:tailEnd/>
              </a:ln>
              <a:effectLst/>
            </p:spPr>
            <p:txBody>
              <a:bodyPr wrap="none" anchor="ctr"/>
              <a:lstStyle/>
              <a:p>
                <a:endParaRPr lang="zh-TW" altLang="en-US"/>
              </a:p>
            </p:txBody>
          </p:sp>
          <p:sp>
            <p:nvSpPr>
              <p:cNvPr id="114733" name="Line 45"/>
              <p:cNvSpPr>
                <a:spLocks noChangeShapeType="1"/>
              </p:cNvSpPr>
              <p:nvPr/>
            </p:nvSpPr>
            <p:spPr bwMode="auto">
              <a:xfrm>
                <a:off x="4836" y="3719"/>
                <a:ext cx="0" cy="13"/>
              </a:xfrm>
              <a:prstGeom prst="line">
                <a:avLst/>
              </a:prstGeom>
              <a:noFill/>
              <a:ln w="12700">
                <a:solidFill>
                  <a:srgbClr val="000000"/>
                </a:solidFill>
                <a:round/>
                <a:headEnd/>
                <a:tailEnd/>
              </a:ln>
              <a:effectLst/>
            </p:spPr>
            <p:txBody>
              <a:bodyPr wrap="none" anchor="ctr"/>
              <a:lstStyle/>
              <a:p>
                <a:endParaRPr lang="zh-TW" altLang="en-US"/>
              </a:p>
            </p:txBody>
          </p:sp>
          <p:sp>
            <p:nvSpPr>
              <p:cNvPr id="114734" name="Line 46"/>
              <p:cNvSpPr>
                <a:spLocks noChangeShapeType="1"/>
              </p:cNvSpPr>
              <p:nvPr/>
            </p:nvSpPr>
            <p:spPr bwMode="auto">
              <a:xfrm>
                <a:off x="4787" y="3719"/>
                <a:ext cx="0" cy="13"/>
              </a:xfrm>
              <a:prstGeom prst="line">
                <a:avLst/>
              </a:prstGeom>
              <a:noFill/>
              <a:ln w="12700">
                <a:solidFill>
                  <a:srgbClr val="000000"/>
                </a:solidFill>
                <a:round/>
                <a:headEnd/>
                <a:tailEnd/>
              </a:ln>
              <a:effectLst/>
            </p:spPr>
            <p:txBody>
              <a:bodyPr wrap="none" anchor="ctr"/>
              <a:lstStyle/>
              <a:p>
                <a:endParaRPr lang="zh-TW" altLang="en-US"/>
              </a:p>
            </p:txBody>
          </p:sp>
          <p:sp>
            <p:nvSpPr>
              <p:cNvPr id="114735" name="Line 47"/>
              <p:cNvSpPr>
                <a:spLocks noChangeShapeType="1"/>
              </p:cNvSpPr>
              <p:nvPr/>
            </p:nvSpPr>
            <p:spPr bwMode="auto">
              <a:xfrm>
                <a:off x="4738" y="3719"/>
                <a:ext cx="0" cy="13"/>
              </a:xfrm>
              <a:prstGeom prst="line">
                <a:avLst/>
              </a:prstGeom>
              <a:noFill/>
              <a:ln w="12700">
                <a:solidFill>
                  <a:srgbClr val="000000"/>
                </a:solidFill>
                <a:round/>
                <a:headEnd/>
                <a:tailEnd/>
              </a:ln>
              <a:effectLst/>
            </p:spPr>
            <p:txBody>
              <a:bodyPr wrap="none" anchor="ctr"/>
              <a:lstStyle/>
              <a:p>
                <a:endParaRPr lang="zh-TW" altLang="en-US"/>
              </a:p>
            </p:txBody>
          </p:sp>
          <p:sp>
            <p:nvSpPr>
              <p:cNvPr id="114736" name="Line 48"/>
              <p:cNvSpPr>
                <a:spLocks noChangeShapeType="1"/>
              </p:cNvSpPr>
              <p:nvPr/>
            </p:nvSpPr>
            <p:spPr bwMode="auto">
              <a:xfrm>
                <a:off x="4690" y="3719"/>
                <a:ext cx="0" cy="13"/>
              </a:xfrm>
              <a:prstGeom prst="line">
                <a:avLst/>
              </a:prstGeom>
              <a:noFill/>
              <a:ln w="12700">
                <a:solidFill>
                  <a:srgbClr val="000000"/>
                </a:solidFill>
                <a:round/>
                <a:headEnd/>
                <a:tailEnd/>
              </a:ln>
              <a:effectLst/>
            </p:spPr>
            <p:txBody>
              <a:bodyPr wrap="none" anchor="ctr"/>
              <a:lstStyle/>
              <a:p>
                <a:endParaRPr lang="zh-TW" altLang="en-US"/>
              </a:p>
            </p:txBody>
          </p:sp>
          <p:sp>
            <p:nvSpPr>
              <p:cNvPr id="114737" name="Line 49"/>
              <p:cNvSpPr>
                <a:spLocks noChangeShapeType="1"/>
              </p:cNvSpPr>
              <p:nvPr/>
            </p:nvSpPr>
            <p:spPr bwMode="auto">
              <a:xfrm>
                <a:off x="4640" y="3719"/>
                <a:ext cx="0" cy="13"/>
              </a:xfrm>
              <a:prstGeom prst="line">
                <a:avLst/>
              </a:prstGeom>
              <a:noFill/>
              <a:ln w="12700">
                <a:solidFill>
                  <a:srgbClr val="000000"/>
                </a:solidFill>
                <a:round/>
                <a:headEnd/>
                <a:tailEnd/>
              </a:ln>
              <a:effectLst/>
            </p:spPr>
            <p:txBody>
              <a:bodyPr wrap="none" anchor="ctr"/>
              <a:lstStyle/>
              <a:p>
                <a:endParaRPr lang="zh-TW" altLang="en-US"/>
              </a:p>
            </p:txBody>
          </p:sp>
          <p:sp>
            <p:nvSpPr>
              <p:cNvPr id="114738" name="Line 50"/>
              <p:cNvSpPr>
                <a:spLocks noChangeShapeType="1"/>
              </p:cNvSpPr>
              <p:nvPr/>
            </p:nvSpPr>
            <p:spPr bwMode="auto">
              <a:xfrm>
                <a:off x="4589" y="3719"/>
                <a:ext cx="0" cy="13"/>
              </a:xfrm>
              <a:prstGeom prst="line">
                <a:avLst/>
              </a:prstGeom>
              <a:noFill/>
              <a:ln w="12700">
                <a:solidFill>
                  <a:srgbClr val="000000"/>
                </a:solidFill>
                <a:round/>
                <a:headEnd/>
                <a:tailEnd/>
              </a:ln>
              <a:effectLst/>
            </p:spPr>
            <p:txBody>
              <a:bodyPr wrap="none" anchor="ctr"/>
              <a:lstStyle/>
              <a:p>
                <a:endParaRPr lang="zh-TW" altLang="en-US"/>
              </a:p>
            </p:txBody>
          </p:sp>
          <p:sp>
            <p:nvSpPr>
              <p:cNvPr id="114739" name="Line 51"/>
              <p:cNvSpPr>
                <a:spLocks noChangeShapeType="1"/>
              </p:cNvSpPr>
              <p:nvPr/>
            </p:nvSpPr>
            <p:spPr bwMode="auto">
              <a:xfrm>
                <a:off x="4540" y="3719"/>
                <a:ext cx="0" cy="13"/>
              </a:xfrm>
              <a:prstGeom prst="line">
                <a:avLst/>
              </a:prstGeom>
              <a:noFill/>
              <a:ln w="12700">
                <a:solidFill>
                  <a:srgbClr val="000000"/>
                </a:solidFill>
                <a:round/>
                <a:headEnd/>
                <a:tailEnd/>
              </a:ln>
              <a:effectLst/>
            </p:spPr>
            <p:txBody>
              <a:bodyPr wrap="none" anchor="ctr"/>
              <a:lstStyle/>
              <a:p>
                <a:endParaRPr lang="zh-TW" altLang="en-US"/>
              </a:p>
            </p:txBody>
          </p:sp>
          <p:sp>
            <p:nvSpPr>
              <p:cNvPr id="114740" name="Line 52"/>
              <p:cNvSpPr>
                <a:spLocks noChangeShapeType="1"/>
              </p:cNvSpPr>
              <p:nvPr/>
            </p:nvSpPr>
            <p:spPr bwMode="auto">
              <a:xfrm>
                <a:off x="4490" y="3719"/>
                <a:ext cx="0" cy="13"/>
              </a:xfrm>
              <a:prstGeom prst="line">
                <a:avLst/>
              </a:prstGeom>
              <a:noFill/>
              <a:ln w="12700">
                <a:solidFill>
                  <a:srgbClr val="000000"/>
                </a:solidFill>
                <a:round/>
                <a:headEnd/>
                <a:tailEnd/>
              </a:ln>
              <a:effectLst/>
            </p:spPr>
            <p:txBody>
              <a:bodyPr wrap="none" anchor="ctr"/>
              <a:lstStyle/>
              <a:p>
                <a:endParaRPr lang="zh-TW" altLang="en-US"/>
              </a:p>
            </p:txBody>
          </p:sp>
          <p:sp>
            <p:nvSpPr>
              <p:cNvPr id="114741" name="Line 53"/>
              <p:cNvSpPr>
                <a:spLocks noChangeShapeType="1"/>
              </p:cNvSpPr>
              <p:nvPr/>
            </p:nvSpPr>
            <p:spPr bwMode="auto">
              <a:xfrm>
                <a:off x="4442" y="3719"/>
                <a:ext cx="0" cy="13"/>
              </a:xfrm>
              <a:prstGeom prst="line">
                <a:avLst/>
              </a:prstGeom>
              <a:noFill/>
              <a:ln w="12700">
                <a:solidFill>
                  <a:srgbClr val="000000"/>
                </a:solidFill>
                <a:round/>
                <a:headEnd/>
                <a:tailEnd/>
              </a:ln>
              <a:effectLst/>
            </p:spPr>
            <p:txBody>
              <a:bodyPr wrap="none" anchor="ctr"/>
              <a:lstStyle/>
              <a:p>
                <a:endParaRPr lang="zh-TW" altLang="en-US"/>
              </a:p>
            </p:txBody>
          </p:sp>
          <p:sp>
            <p:nvSpPr>
              <p:cNvPr id="114742" name="Line 54"/>
              <p:cNvSpPr>
                <a:spLocks noChangeShapeType="1"/>
              </p:cNvSpPr>
              <p:nvPr/>
            </p:nvSpPr>
            <p:spPr bwMode="auto">
              <a:xfrm>
                <a:off x="4390" y="3719"/>
                <a:ext cx="0" cy="13"/>
              </a:xfrm>
              <a:prstGeom prst="line">
                <a:avLst/>
              </a:prstGeom>
              <a:noFill/>
              <a:ln w="12700">
                <a:solidFill>
                  <a:srgbClr val="000000"/>
                </a:solidFill>
                <a:round/>
                <a:headEnd/>
                <a:tailEnd/>
              </a:ln>
              <a:effectLst/>
            </p:spPr>
            <p:txBody>
              <a:bodyPr wrap="none" anchor="ctr"/>
              <a:lstStyle/>
              <a:p>
                <a:endParaRPr lang="zh-TW" altLang="en-US"/>
              </a:p>
            </p:txBody>
          </p:sp>
          <p:sp>
            <p:nvSpPr>
              <p:cNvPr id="114743" name="Rectangle 55"/>
              <p:cNvSpPr>
                <a:spLocks noChangeArrowheads="1"/>
              </p:cNvSpPr>
              <p:nvPr/>
            </p:nvSpPr>
            <p:spPr bwMode="auto">
              <a:xfrm>
                <a:off x="4178" y="3176"/>
                <a:ext cx="123" cy="112"/>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600">
                    <a:solidFill>
                      <a:srgbClr val="000000"/>
                    </a:solidFill>
                  </a:rPr>
                  <a:t>0</a:t>
                </a:r>
              </a:p>
            </p:txBody>
          </p:sp>
          <p:sp>
            <p:nvSpPr>
              <p:cNvPr id="114744" name="Rectangle 56"/>
              <p:cNvSpPr>
                <a:spLocks noChangeArrowheads="1"/>
              </p:cNvSpPr>
              <p:nvPr/>
            </p:nvSpPr>
            <p:spPr bwMode="auto">
              <a:xfrm>
                <a:off x="4197" y="3176"/>
                <a:ext cx="111" cy="112"/>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600">
                    <a:solidFill>
                      <a:srgbClr val="000000"/>
                    </a:solidFill>
                  </a:rPr>
                  <a:t>.</a:t>
                </a:r>
              </a:p>
            </p:txBody>
          </p:sp>
          <p:sp>
            <p:nvSpPr>
              <p:cNvPr id="114745" name="Rectangle 57"/>
              <p:cNvSpPr>
                <a:spLocks noChangeArrowheads="1"/>
              </p:cNvSpPr>
              <p:nvPr/>
            </p:nvSpPr>
            <p:spPr bwMode="auto">
              <a:xfrm>
                <a:off x="4204" y="3176"/>
                <a:ext cx="123" cy="112"/>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600">
                    <a:solidFill>
                      <a:srgbClr val="000000"/>
                    </a:solidFill>
                  </a:rPr>
                  <a:t>2</a:t>
                </a:r>
              </a:p>
            </p:txBody>
          </p:sp>
          <p:sp>
            <p:nvSpPr>
              <p:cNvPr id="114746" name="Rectangle 58"/>
              <p:cNvSpPr>
                <a:spLocks noChangeArrowheads="1"/>
              </p:cNvSpPr>
              <p:nvPr/>
            </p:nvSpPr>
            <p:spPr bwMode="auto">
              <a:xfrm>
                <a:off x="4178" y="3416"/>
                <a:ext cx="123" cy="112"/>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600">
                    <a:solidFill>
                      <a:srgbClr val="000000"/>
                    </a:solidFill>
                  </a:rPr>
                  <a:t>0</a:t>
                </a:r>
              </a:p>
            </p:txBody>
          </p:sp>
          <p:sp>
            <p:nvSpPr>
              <p:cNvPr id="114747" name="Rectangle 59"/>
              <p:cNvSpPr>
                <a:spLocks noChangeArrowheads="1"/>
              </p:cNvSpPr>
              <p:nvPr/>
            </p:nvSpPr>
            <p:spPr bwMode="auto">
              <a:xfrm>
                <a:off x="4197" y="3416"/>
                <a:ext cx="111" cy="112"/>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600">
                    <a:solidFill>
                      <a:srgbClr val="000000"/>
                    </a:solidFill>
                  </a:rPr>
                  <a:t>.</a:t>
                </a:r>
              </a:p>
            </p:txBody>
          </p:sp>
          <p:sp>
            <p:nvSpPr>
              <p:cNvPr id="114748" name="Rectangle 60"/>
              <p:cNvSpPr>
                <a:spLocks noChangeArrowheads="1"/>
              </p:cNvSpPr>
              <p:nvPr/>
            </p:nvSpPr>
            <p:spPr bwMode="auto">
              <a:xfrm>
                <a:off x="4204" y="3416"/>
                <a:ext cx="123" cy="112"/>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600">
                    <a:solidFill>
                      <a:srgbClr val="000000"/>
                    </a:solidFill>
                  </a:rPr>
                  <a:t>1</a:t>
                </a:r>
              </a:p>
            </p:txBody>
          </p:sp>
          <p:sp>
            <p:nvSpPr>
              <p:cNvPr id="114749" name="Rectangle 61"/>
              <p:cNvSpPr>
                <a:spLocks noChangeArrowheads="1"/>
              </p:cNvSpPr>
              <p:nvPr/>
            </p:nvSpPr>
            <p:spPr bwMode="auto">
              <a:xfrm>
                <a:off x="4178" y="3657"/>
                <a:ext cx="123" cy="113"/>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600">
                    <a:solidFill>
                      <a:srgbClr val="000000"/>
                    </a:solidFill>
                  </a:rPr>
                  <a:t>0</a:t>
                </a:r>
              </a:p>
            </p:txBody>
          </p:sp>
          <p:sp>
            <p:nvSpPr>
              <p:cNvPr id="114750" name="Rectangle 62"/>
              <p:cNvSpPr>
                <a:spLocks noChangeArrowheads="1"/>
              </p:cNvSpPr>
              <p:nvPr/>
            </p:nvSpPr>
            <p:spPr bwMode="auto">
              <a:xfrm>
                <a:off x="4197" y="3657"/>
                <a:ext cx="111" cy="113"/>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600">
                    <a:solidFill>
                      <a:srgbClr val="000000"/>
                    </a:solidFill>
                  </a:rPr>
                  <a:t>.</a:t>
                </a:r>
              </a:p>
            </p:txBody>
          </p:sp>
          <p:sp>
            <p:nvSpPr>
              <p:cNvPr id="114751" name="Rectangle 63"/>
              <p:cNvSpPr>
                <a:spLocks noChangeArrowheads="1"/>
              </p:cNvSpPr>
              <p:nvPr/>
            </p:nvSpPr>
            <p:spPr bwMode="auto">
              <a:xfrm>
                <a:off x="4204" y="3657"/>
                <a:ext cx="123" cy="113"/>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600">
                    <a:solidFill>
                      <a:srgbClr val="000000"/>
                    </a:solidFill>
                  </a:rPr>
                  <a:t>0</a:t>
                </a:r>
              </a:p>
            </p:txBody>
          </p:sp>
          <p:sp>
            <p:nvSpPr>
              <p:cNvPr id="114752" name="Line 64"/>
              <p:cNvSpPr>
                <a:spLocks noChangeShapeType="1"/>
              </p:cNvSpPr>
              <p:nvPr/>
            </p:nvSpPr>
            <p:spPr bwMode="auto">
              <a:xfrm flipH="1">
                <a:off x="4296" y="3227"/>
                <a:ext cx="36" cy="0"/>
              </a:xfrm>
              <a:prstGeom prst="line">
                <a:avLst/>
              </a:prstGeom>
              <a:noFill/>
              <a:ln w="12700">
                <a:solidFill>
                  <a:srgbClr val="000000"/>
                </a:solidFill>
                <a:round/>
                <a:headEnd/>
                <a:tailEnd/>
              </a:ln>
              <a:effectLst/>
            </p:spPr>
            <p:txBody>
              <a:bodyPr wrap="none" anchor="ctr"/>
              <a:lstStyle/>
              <a:p>
                <a:endParaRPr lang="zh-TW" altLang="en-US"/>
              </a:p>
            </p:txBody>
          </p:sp>
          <p:sp>
            <p:nvSpPr>
              <p:cNvPr id="114753" name="Line 65"/>
              <p:cNvSpPr>
                <a:spLocks noChangeShapeType="1"/>
              </p:cNvSpPr>
              <p:nvPr/>
            </p:nvSpPr>
            <p:spPr bwMode="auto">
              <a:xfrm flipH="1">
                <a:off x="4296" y="3467"/>
                <a:ext cx="36" cy="0"/>
              </a:xfrm>
              <a:prstGeom prst="line">
                <a:avLst/>
              </a:prstGeom>
              <a:noFill/>
              <a:ln w="12700">
                <a:solidFill>
                  <a:srgbClr val="000000"/>
                </a:solidFill>
                <a:round/>
                <a:headEnd/>
                <a:tailEnd/>
              </a:ln>
              <a:effectLst/>
            </p:spPr>
            <p:txBody>
              <a:bodyPr wrap="none" anchor="ctr"/>
              <a:lstStyle/>
              <a:p>
                <a:endParaRPr lang="zh-TW" altLang="en-US"/>
              </a:p>
            </p:txBody>
          </p:sp>
          <p:sp>
            <p:nvSpPr>
              <p:cNvPr id="114754" name="Line 66"/>
              <p:cNvSpPr>
                <a:spLocks noChangeShapeType="1"/>
              </p:cNvSpPr>
              <p:nvPr/>
            </p:nvSpPr>
            <p:spPr bwMode="auto">
              <a:xfrm flipH="1">
                <a:off x="4296" y="3704"/>
                <a:ext cx="36" cy="0"/>
              </a:xfrm>
              <a:prstGeom prst="line">
                <a:avLst/>
              </a:prstGeom>
              <a:noFill/>
              <a:ln w="12700">
                <a:solidFill>
                  <a:srgbClr val="000000"/>
                </a:solidFill>
                <a:round/>
                <a:headEnd/>
                <a:tailEnd/>
              </a:ln>
              <a:effectLst/>
            </p:spPr>
            <p:txBody>
              <a:bodyPr wrap="none" anchor="ctr"/>
              <a:lstStyle/>
              <a:p>
                <a:endParaRPr lang="zh-TW" altLang="en-US"/>
              </a:p>
            </p:txBody>
          </p:sp>
          <p:sp>
            <p:nvSpPr>
              <p:cNvPr id="114755" name="Line 67"/>
              <p:cNvSpPr>
                <a:spLocks noChangeShapeType="1"/>
              </p:cNvSpPr>
              <p:nvPr/>
            </p:nvSpPr>
            <p:spPr bwMode="auto">
              <a:xfrm>
                <a:off x="4346" y="3715"/>
                <a:ext cx="786" cy="0"/>
              </a:xfrm>
              <a:prstGeom prst="line">
                <a:avLst/>
              </a:prstGeom>
              <a:noFill/>
              <a:ln w="12700">
                <a:solidFill>
                  <a:srgbClr val="000000"/>
                </a:solidFill>
                <a:round/>
                <a:headEnd/>
                <a:tailEnd/>
              </a:ln>
              <a:effectLst/>
            </p:spPr>
            <p:txBody>
              <a:bodyPr wrap="none" anchor="ctr"/>
              <a:lstStyle/>
              <a:p>
                <a:endParaRPr lang="zh-TW" altLang="en-US"/>
              </a:p>
            </p:txBody>
          </p:sp>
          <p:sp>
            <p:nvSpPr>
              <p:cNvPr id="114756" name="Rectangle 68"/>
              <p:cNvSpPr>
                <a:spLocks noChangeArrowheads="1"/>
              </p:cNvSpPr>
              <p:nvPr/>
            </p:nvSpPr>
            <p:spPr bwMode="auto">
              <a:xfrm rot="16200000">
                <a:off x="4112" y="3404"/>
                <a:ext cx="149" cy="107"/>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700">
                    <a:solidFill>
                      <a:srgbClr val="000000"/>
                    </a:solidFill>
                  </a:rPr>
                  <a:t>P</a:t>
                </a:r>
              </a:p>
            </p:txBody>
          </p:sp>
          <p:sp>
            <p:nvSpPr>
              <p:cNvPr id="114757" name="Rectangle 69"/>
              <p:cNvSpPr>
                <a:spLocks noChangeArrowheads="1"/>
              </p:cNvSpPr>
              <p:nvPr/>
            </p:nvSpPr>
            <p:spPr bwMode="auto">
              <a:xfrm rot="16200000">
                <a:off x="4121" y="3383"/>
                <a:ext cx="132" cy="107"/>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700">
                    <a:solidFill>
                      <a:srgbClr val="000000"/>
                    </a:solidFill>
                  </a:rPr>
                  <a:t>(</a:t>
                </a:r>
              </a:p>
            </p:txBody>
          </p:sp>
          <p:sp>
            <p:nvSpPr>
              <p:cNvPr id="114758" name="Rectangle 70"/>
              <p:cNvSpPr>
                <a:spLocks noChangeArrowheads="1"/>
              </p:cNvSpPr>
              <p:nvPr/>
            </p:nvSpPr>
            <p:spPr bwMode="auto">
              <a:xfrm rot="16200000">
                <a:off x="4112" y="3363"/>
                <a:ext cx="149" cy="107"/>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700">
                    <a:solidFill>
                      <a:srgbClr val="000000"/>
                    </a:solidFill>
                  </a:rPr>
                  <a:t>X</a:t>
                </a:r>
              </a:p>
            </p:txBody>
          </p:sp>
          <p:sp>
            <p:nvSpPr>
              <p:cNvPr id="114759" name="Rectangle 71"/>
              <p:cNvSpPr>
                <a:spLocks noChangeArrowheads="1"/>
              </p:cNvSpPr>
              <p:nvPr/>
            </p:nvSpPr>
            <p:spPr bwMode="auto">
              <a:xfrm rot="16200000">
                <a:off x="4121" y="3344"/>
                <a:ext cx="131" cy="107"/>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700">
                    <a:solidFill>
                      <a:srgbClr val="000000"/>
                    </a:solidFill>
                  </a:rPr>
                  <a:t>)</a:t>
                </a:r>
              </a:p>
            </p:txBody>
          </p:sp>
          <p:sp>
            <p:nvSpPr>
              <p:cNvPr id="114760" name="Line 72"/>
              <p:cNvSpPr>
                <a:spLocks noChangeShapeType="1"/>
              </p:cNvSpPr>
              <p:nvPr/>
            </p:nvSpPr>
            <p:spPr bwMode="auto">
              <a:xfrm flipV="1">
                <a:off x="4328" y="3161"/>
                <a:ext cx="0" cy="547"/>
              </a:xfrm>
              <a:prstGeom prst="line">
                <a:avLst/>
              </a:prstGeom>
              <a:noFill/>
              <a:ln w="12700">
                <a:solidFill>
                  <a:srgbClr val="000000"/>
                </a:solidFill>
                <a:round/>
                <a:headEnd/>
                <a:tailEnd/>
              </a:ln>
              <a:effectLst/>
            </p:spPr>
            <p:txBody>
              <a:bodyPr wrap="none" anchor="ctr"/>
              <a:lstStyle/>
              <a:p>
                <a:endParaRPr lang="zh-TW" altLang="en-US"/>
              </a:p>
            </p:txBody>
          </p:sp>
          <p:sp>
            <p:nvSpPr>
              <p:cNvPr id="114761" name="Line 73"/>
              <p:cNvSpPr>
                <a:spLocks noChangeShapeType="1"/>
              </p:cNvSpPr>
              <p:nvPr/>
            </p:nvSpPr>
            <p:spPr bwMode="auto">
              <a:xfrm flipH="1">
                <a:off x="5111" y="3704"/>
                <a:ext cx="29" cy="0"/>
              </a:xfrm>
              <a:prstGeom prst="line">
                <a:avLst/>
              </a:prstGeom>
              <a:noFill/>
              <a:ln w="12700">
                <a:solidFill>
                  <a:srgbClr val="000000"/>
                </a:solidFill>
                <a:round/>
                <a:headEnd/>
                <a:tailEnd/>
              </a:ln>
              <a:effectLst/>
            </p:spPr>
            <p:txBody>
              <a:bodyPr wrap="none" anchor="ctr"/>
              <a:lstStyle/>
              <a:p>
                <a:endParaRPr lang="zh-TW" altLang="en-US"/>
              </a:p>
            </p:txBody>
          </p:sp>
          <p:sp>
            <p:nvSpPr>
              <p:cNvPr id="114762" name="Line 74"/>
              <p:cNvSpPr>
                <a:spLocks noChangeShapeType="1"/>
              </p:cNvSpPr>
              <p:nvPr/>
            </p:nvSpPr>
            <p:spPr bwMode="auto">
              <a:xfrm>
                <a:off x="5119" y="3704"/>
                <a:ext cx="13" cy="0"/>
              </a:xfrm>
              <a:prstGeom prst="line">
                <a:avLst/>
              </a:prstGeom>
              <a:noFill/>
              <a:ln w="12700">
                <a:solidFill>
                  <a:srgbClr val="000000"/>
                </a:solidFill>
                <a:round/>
                <a:headEnd/>
                <a:tailEnd/>
              </a:ln>
              <a:effectLst/>
            </p:spPr>
            <p:txBody>
              <a:bodyPr wrap="none" anchor="ctr"/>
              <a:lstStyle/>
              <a:p>
                <a:endParaRPr lang="zh-TW" altLang="en-US"/>
              </a:p>
            </p:txBody>
          </p:sp>
          <p:sp>
            <p:nvSpPr>
              <p:cNvPr id="114763" name="Freeform 75"/>
              <p:cNvSpPr>
                <a:spLocks/>
              </p:cNvSpPr>
              <p:nvPr/>
            </p:nvSpPr>
            <p:spPr bwMode="auto">
              <a:xfrm>
                <a:off x="5065" y="3704"/>
                <a:ext cx="40" cy="1"/>
              </a:xfrm>
              <a:custGeom>
                <a:avLst/>
                <a:gdLst/>
                <a:ahLst/>
                <a:cxnLst>
                  <a:cxn ang="0">
                    <a:pos x="0" y="0"/>
                  </a:cxn>
                  <a:cxn ang="0">
                    <a:pos x="39" y="0"/>
                  </a:cxn>
                  <a:cxn ang="0">
                    <a:pos x="0" y="0"/>
                  </a:cxn>
                </a:cxnLst>
                <a:rect l="0" t="0" r="r" b="b"/>
                <a:pathLst>
                  <a:path w="40" h="1">
                    <a:moveTo>
                      <a:pt x="0" y="0"/>
                    </a:moveTo>
                    <a:lnTo>
                      <a:pt x="39" y="0"/>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zh-TW" altLang="en-US"/>
              </a:p>
            </p:txBody>
          </p:sp>
          <p:sp>
            <p:nvSpPr>
              <p:cNvPr id="114764" name="Freeform 76"/>
              <p:cNvSpPr>
                <a:spLocks/>
              </p:cNvSpPr>
              <p:nvPr/>
            </p:nvSpPr>
            <p:spPr bwMode="auto">
              <a:xfrm>
                <a:off x="5017" y="3704"/>
                <a:ext cx="37" cy="1"/>
              </a:xfrm>
              <a:custGeom>
                <a:avLst/>
                <a:gdLst/>
                <a:ahLst/>
                <a:cxnLst>
                  <a:cxn ang="0">
                    <a:pos x="0" y="0"/>
                  </a:cxn>
                  <a:cxn ang="0">
                    <a:pos x="36" y="0"/>
                  </a:cxn>
                  <a:cxn ang="0">
                    <a:pos x="0" y="0"/>
                  </a:cxn>
                </a:cxnLst>
                <a:rect l="0" t="0" r="r" b="b"/>
                <a:pathLst>
                  <a:path w="37" h="1">
                    <a:moveTo>
                      <a:pt x="0" y="0"/>
                    </a:moveTo>
                    <a:lnTo>
                      <a:pt x="36" y="0"/>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zh-TW" altLang="en-US"/>
              </a:p>
            </p:txBody>
          </p:sp>
          <p:sp>
            <p:nvSpPr>
              <p:cNvPr id="114765" name="Freeform 77"/>
              <p:cNvSpPr>
                <a:spLocks/>
              </p:cNvSpPr>
              <p:nvPr/>
            </p:nvSpPr>
            <p:spPr bwMode="auto">
              <a:xfrm>
                <a:off x="4968" y="3704"/>
                <a:ext cx="37" cy="1"/>
              </a:xfrm>
              <a:custGeom>
                <a:avLst/>
                <a:gdLst/>
                <a:ahLst/>
                <a:cxnLst>
                  <a:cxn ang="0">
                    <a:pos x="0" y="0"/>
                  </a:cxn>
                  <a:cxn ang="0">
                    <a:pos x="36" y="0"/>
                  </a:cxn>
                  <a:cxn ang="0">
                    <a:pos x="0" y="0"/>
                  </a:cxn>
                </a:cxnLst>
                <a:rect l="0" t="0" r="r" b="b"/>
                <a:pathLst>
                  <a:path w="37" h="1">
                    <a:moveTo>
                      <a:pt x="0" y="0"/>
                    </a:moveTo>
                    <a:lnTo>
                      <a:pt x="36" y="0"/>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zh-TW" altLang="en-US"/>
              </a:p>
            </p:txBody>
          </p:sp>
          <p:sp>
            <p:nvSpPr>
              <p:cNvPr id="114766" name="Freeform 78"/>
              <p:cNvSpPr>
                <a:spLocks/>
              </p:cNvSpPr>
              <p:nvPr/>
            </p:nvSpPr>
            <p:spPr bwMode="auto">
              <a:xfrm>
                <a:off x="4920" y="3704"/>
                <a:ext cx="36" cy="1"/>
              </a:xfrm>
              <a:custGeom>
                <a:avLst/>
                <a:gdLst/>
                <a:ahLst/>
                <a:cxnLst>
                  <a:cxn ang="0">
                    <a:pos x="0" y="0"/>
                  </a:cxn>
                  <a:cxn ang="0">
                    <a:pos x="35" y="0"/>
                  </a:cxn>
                  <a:cxn ang="0">
                    <a:pos x="0" y="0"/>
                  </a:cxn>
                </a:cxnLst>
                <a:rect l="0" t="0" r="r" b="b"/>
                <a:pathLst>
                  <a:path w="36" h="1">
                    <a:moveTo>
                      <a:pt x="0" y="0"/>
                    </a:moveTo>
                    <a:lnTo>
                      <a:pt x="35" y="0"/>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zh-TW" altLang="en-US"/>
              </a:p>
            </p:txBody>
          </p:sp>
          <p:sp>
            <p:nvSpPr>
              <p:cNvPr id="114767" name="Freeform 79"/>
              <p:cNvSpPr>
                <a:spLocks/>
              </p:cNvSpPr>
              <p:nvPr/>
            </p:nvSpPr>
            <p:spPr bwMode="auto">
              <a:xfrm>
                <a:off x="4867" y="3698"/>
                <a:ext cx="34" cy="1"/>
              </a:xfrm>
              <a:custGeom>
                <a:avLst/>
                <a:gdLst/>
                <a:ahLst/>
                <a:cxnLst>
                  <a:cxn ang="0">
                    <a:pos x="0" y="0"/>
                  </a:cxn>
                  <a:cxn ang="0">
                    <a:pos x="33" y="0"/>
                  </a:cxn>
                  <a:cxn ang="0">
                    <a:pos x="33" y="0"/>
                  </a:cxn>
                  <a:cxn ang="0">
                    <a:pos x="0" y="0"/>
                  </a:cxn>
                  <a:cxn ang="0">
                    <a:pos x="0" y="0"/>
                  </a:cxn>
                </a:cxnLst>
                <a:rect l="0" t="0" r="r" b="b"/>
                <a:pathLst>
                  <a:path w="34" h="1">
                    <a:moveTo>
                      <a:pt x="0" y="0"/>
                    </a:moveTo>
                    <a:lnTo>
                      <a:pt x="33" y="0"/>
                    </a:lnTo>
                    <a:lnTo>
                      <a:pt x="33" y="0"/>
                    </a:lnTo>
                    <a:lnTo>
                      <a:pt x="0" y="0"/>
                    </a:lnTo>
                    <a:lnTo>
                      <a:pt x="0" y="0"/>
                    </a:lnTo>
                  </a:path>
                </a:pathLst>
              </a:custGeom>
              <a:solidFill>
                <a:srgbClr val="C0C0C0"/>
              </a:solidFill>
              <a:ln w="12700" cap="rnd" cmpd="sng">
                <a:noFill/>
                <a:prstDash val="solid"/>
                <a:round/>
                <a:headEnd type="none" w="med" len="med"/>
                <a:tailEnd type="none" w="med" len="med"/>
              </a:ln>
              <a:effectLst/>
            </p:spPr>
            <p:txBody>
              <a:bodyPr/>
              <a:lstStyle/>
              <a:p>
                <a:endParaRPr lang="zh-TW" altLang="en-US"/>
              </a:p>
            </p:txBody>
          </p:sp>
          <p:sp>
            <p:nvSpPr>
              <p:cNvPr id="114768" name="Freeform 80"/>
              <p:cNvSpPr>
                <a:spLocks/>
              </p:cNvSpPr>
              <p:nvPr/>
            </p:nvSpPr>
            <p:spPr bwMode="auto">
              <a:xfrm>
                <a:off x="4867" y="3698"/>
                <a:ext cx="40" cy="7"/>
              </a:xfrm>
              <a:custGeom>
                <a:avLst/>
                <a:gdLst/>
                <a:ahLst/>
                <a:cxnLst>
                  <a:cxn ang="0">
                    <a:pos x="0" y="6"/>
                  </a:cxn>
                  <a:cxn ang="0">
                    <a:pos x="39" y="6"/>
                  </a:cxn>
                  <a:cxn ang="0">
                    <a:pos x="39" y="0"/>
                  </a:cxn>
                  <a:cxn ang="0">
                    <a:pos x="0" y="0"/>
                  </a:cxn>
                  <a:cxn ang="0">
                    <a:pos x="0" y="6"/>
                  </a:cxn>
                </a:cxnLst>
                <a:rect l="0" t="0" r="r" b="b"/>
                <a:pathLst>
                  <a:path w="40" h="7">
                    <a:moveTo>
                      <a:pt x="0" y="6"/>
                    </a:moveTo>
                    <a:lnTo>
                      <a:pt x="39" y="6"/>
                    </a:lnTo>
                    <a:lnTo>
                      <a:pt x="39" y="0"/>
                    </a:lnTo>
                    <a:lnTo>
                      <a:pt x="0" y="0"/>
                    </a:lnTo>
                    <a:lnTo>
                      <a:pt x="0" y="6"/>
                    </a:lnTo>
                  </a:path>
                </a:pathLst>
              </a:custGeom>
              <a:noFill/>
              <a:ln w="12700" cap="rnd" cmpd="sng">
                <a:solidFill>
                  <a:srgbClr val="000000"/>
                </a:solidFill>
                <a:prstDash val="solid"/>
                <a:round/>
                <a:headEnd type="none" w="med" len="med"/>
                <a:tailEnd type="none" w="med" len="med"/>
              </a:ln>
              <a:effectLst/>
            </p:spPr>
            <p:txBody>
              <a:bodyPr/>
              <a:lstStyle/>
              <a:p>
                <a:endParaRPr lang="zh-TW" altLang="en-US"/>
              </a:p>
            </p:txBody>
          </p:sp>
          <p:sp>
            <p:nvSpPr>
              <p:cNvPr id="114769" name="Freeform 81"/>
              <p:cNvSpPr>
                <a:spLocks/>
              </p:cNvSpPr>
              <p:nvPr/>
            </p:nvSpPr>
            <p:spPr bwMode="auto">
              <a:xfrm>
                <a:off x="4819" y="3678"/>
                <a:ext cx="33" cy="21"/>
              </a:xfrm>
              <a:custGeom>
                <a:avLst/>
                <a:gdLst/>
                <a:ahLst/>
                <a:cxnLst>
                  <a:cxn ang="0">
                    <a:pos x="0" y="20"/>
                  </a:cxn>
                  <a:cxn ang="0">
                    <a:pos x="32" y="20"/>
                  </a:cxn>
                  <a:cxn ang="0">
                    <a:pos x="32" y="0"/>
                  </a:cxn>
                  <a:cxn ang="0">
                    <a:pos x="0" y="0"/>
                  </a:cxn>
                  <a:cxn ang="0">
                    <a:pos x="0" y="20"/>
                  </a:cxn>
                </a:cxnLst>
                <a:rect l="0" t="0" r="r" b="b"/>
                <a:pathLst>
                  <a:path w="33" h="21">
                    <a:moveTo>
                      <a:pt x="0" y="20"/>
                    </a:moveTo>
                    <a:lnTo>
                      <a:pt x="32" y="20"/>
                    </a:lnTo>
                    <a:lnTo>
                      <a:pt x="32" y="0"/>
                    </a:lnTo>
                    <a:lnTo>
                      <a:pt x="0" y="0"/>
                    </a:lnTo>
                    <a:lnTo>
                      <a:pt x="0" y="20"/>
                    </a:lnTo>
                  </a:path>
                </a:pathLst>
              </a:custGeom>
              <a:solidFill>
                <a:srgbClr val="C0C0C0"/>
              </a:solidFill>
              <a:ln w="12700" cap="rnd" cmpd="sng">
                <a:noFill/>
                <a:prstDash val="solid"/>
                <a:round/>
                <a:headEnd type="none" w="med" len="med"/>
                <a:tailEnd type="none" w="med" len="med"/>
              </a:ln>
              <a:effectLst/>
            </p:spPr>
            <p:txBody>
              <a:bodyPr/>
              <a:lstStyle/>
              <a:p>
                <a:endParaRPr lang="zh-TW" altLang="en-US"/>
              </a:p>
            </p:txBody>
          </p:sp>
          <p:sp>
            <p:nvSpPr>
              <p:cNvPr id="114770" name="Freeform 82"/>
              <p:cNvSpPr>
                <a:spLocks/>
              </p:cNvSpPr>
              <p:nvPr/>
            </p:nvSpPr>
            <p:spPr bwMode="auto">
              <a:xfrm>
                <a:off x="4819" y="3678"/>
                <a:ext cx="39" cy="27"/>
              </a:xfrm>
              <a:custGeom>
                <a:avLst/>
                <a:gdLst/>
                <a:ahLst/>
                <a:cxnLst>
                  <a:cxn ang="0">
                    <a:pos x="0" y="26"/>
                  </a:cxn>
                  <a:cxn ang="0">
                    <a:pos x="38" y="26"/>
                  </a:cxn>
                  <a:cxn ang="0">
                    <a:pos x="38" y="0"/>
                  </a:cxn>
                  <a:cxn ang="0">
                    <a:pos x="0" y="0"/>
                  </a:cxn>
                  <a:cxn ang="0">
                    <a:pos x="0" y="26"/>
                  </a:cxn>
                </a:cxnLst>
                <a:rect l="0" t="0" r="r" b="b"/>
                <a:pathLst>
                  <a:path w="39" h="27">
                    <a:moveTo>
                      <a:pt x="0" y="26"/>
                    </a:moveTo>
                    <a:lnTo>
                      <a:pt x="38" y="26"/>
                    </a:lnTo>
                    <a:lnTo>
                      <a:pt x="38" y="0"/>
                    </a:lnTo>
                    <a:lnTo>
                      <a:pt x="0" y="0"/>
                    </a:lnTo>
                    <a:lnTo>
                      <a:pt x="0" y="26"/>
                    </a:lnTo>
                  </a:path>
                </a:pathLst>
              </a:custGeom>
              <a:noFill/>
              <a:ln w="12700" cap="rnd" cmpd="sng">
                <a:solidFill>
                  <a:srgbClr val="000000"/>
                </a:solidFill>
                <a:prstDash val="solid"/>
                <a:round/>
                <a:headEnd type="none" w="med" len="med"/>
                <a:tailEnd type="none" w="med" len="med"/>
              </a:ln>
              <a:effectLst/>
            </p:spPr>
            <p:txBody>
              <a:bodyPr/>
              <a:lstStyle/>
              <a:p>
                <a:endParaRPr lang="zh-TW" altLang="en-US"/>
              </a:p>
            </p:txBody>
          </p:sp>
          <p:sp>
            <p:nvSpPr>
              <p:cNvPr id="114771" name="Freeform 83"/>
              <p:cNvSpPr>
                <a:spLocks/>
              </p:cNvSpPr>
              <p:nvPr/>
            </p:nvSpPr>
            <p:spPr bwMode="auto">
              <a:xfrm>
                <a:off x="4770" y="3622"/>
                <a:ext cx="31" cy="77"/>
              </a:xfrm>
              <a:custGeom>
                <a:avLst/>
                <a:gdLst/>
                <a:ahLst/>
                <a:cxnLst>
                  <a:cxn ang="0">
                    <a:pos x="0" y="76"/>
                  </a:cxn>
                  <a:cxn ang="0">
                    <a:pos x="30" y="76"/>
                  </a:cxn>
                  <a:cxn ang="0">
                    <a:pos x="30" y="0"/>
                  </a:cxn>
                  <a:cxn ang="0">
                    <a:pos x="0" y="0"/>
                  </a:cxn>
                  <a:cxn ang="0">
                    <a:pos x="0" y="76"/>
                  </a:cxn>
                </a:cxnLst>
                <a:rect l="0" t="0" r="r" b="b"/>
                <a:pathLst>
                  <a:path w="31" h="77">
                    <a:moveTo>
                      <a:pt x="0" y="76"/>
                    </a:moveTo>
                    <a:lnTo>
                      <a:pt x="30" y="76"/>
                    </a:lnTo>
                    <a:lnTo>
                      <a:pt x="30" y="0"/>
                    </a:lnTo>
                    <a:lnTo>
                      <a:pt x="0" y="0"/>
                    </a:lnTo>
                    <a:lnTo>
                      <a:pt x="0" y="76"/>
                    </a:lnTo>
                  </a:path>
                </a:pathLst>
              </a:custGeom>
              <a:solidFill>
                <a:srgbClr val="C0C0C0"/>
              </a:solidFill>
              <a:ln w="12700" cap="rnd" cmpd="sng">
                <a:noFill/>
                <a:prstDash val="solid"/>
                <a:round/>
                <a:headEnd type="none" w="med" len="med"/>
                <a:tailEnd type="none" w="med" len="med"/>
              </a:ln>
              <a:effectLst/>
            </p:spPr>
            <p:txBody>
              <a:bodyPr/>
              <a:lstStyle/>
              <a:p>
                <a:endParaRPr lang="zh-TW" altLang="en-US"/>
              </a:p>
            </p:txBody>
          </p:sp>
          <p:sp>
            <p:nvSpPr>
              <p:cNvPr id="114772" name="Freeform 84"/>
              <p:cNvSpPr>
                <a:spLocks/>
              </p:cNvSpPr>
              <p:nvPr/>
            </p:nvSpPr>
            <p:spPr bwMode="auto">
              <a:xfrm>
                <a:off x="4770" y="3622"/>
                <a:ext cx="37" cy="83"/>
              </a:xfrm>
              <a:custGeom>
                <a:avLst/>
                <a:gdLst/>
                <a:ahLst/>
                <a:cxnLst>
                  <a:cxn ang="0">
                    <a:pos x="0" y="82"/>
                  </a:cxn>
                  <a:cxn ang="0">
                    <a:pos x="36" y="82"/>
                  </a:cxn>
                  <a:cxn ang="0">
                    <a:pos x="36" y="0"/>
                  </a:cxn>
                  <a:cxn ang="0">
                    <a:pos x="0" y="0"/>
                  </a:cxn>
                  <a:cxn ang="0">
                    <a:pos x="0" y="82"/>
                  </a:cxn>
                </a:cxnLst>
                <a:rect l="0" t="0" r="r" b="b"/>
                <a:pathLst>
                  <a:path w="37" h="83">
                    <a:moveTo>
                      <a:pt x="0" y="82"/>
                    </a:moveTo>
                    <a:lnTo>
                      <a:pt x="36" y="82"/>
                    </a:lnTo>
                    <a:lnTo>
                      <a:pt x="36" y="0"/>
                    </a:lnTo>
                    <a:lnTo>
                      <a:pt x="0" y="0"/>
                    </a:lnTo>
                    <a:lnTo>
                      <a:pt x="0" y="82"/>
                    </a:lnTo>
                  </a:path>
                </a:pathLst>
              </a:custGeom>
              <a:noFill/>
              <a:ln w="12700" cap="rnd" cmpd="sng">
                <a:solidFill>
                  <a:srgbClr val="000000"/>
                </a:solidFill>
                <a:prstDash val="solid"/>
                <a:round/>
                <a:headEnd type="none" w="med" len="med"/>
                <a:tailEnd type="none" w="med" len="med"/>
              </a:ln>
              <a:effectLst/>
            </p:spPr>
            <p:txBody>
              <a:bodyPr/>
              <a:lstStyle/>
              <a:p>
                <a:endParaRPr lang="zh-TW" altLang="en-US"/>
              </a:p>
            </p:txBody>
          </p:sp>
          <p:sp>
            <p:nvSpPr>
              <p:cNvPr id="114773" name="Freeform 85"/>
              <p:cNvSpPr>
                <a:spLocks/>
              </p:cNvSpPr>
              <p:nvPr/>
            </p:nvSpPr>
            <p:spPr bwMode="auto">
              <a:xfrm>
                <a:off x="4720" y="3512"/>
                <a:ext cx="31" cy="187"/>
              </a:xfrm>
              <a:custGeom>
                <a:avLst/>
                <a:gdLst/>
                <a:ahLst/>
                <a:cxnLst>
                  <a:cxn ang="0">
                    <a:pos x="0" y="186"/>
                  </a:cxn>
                  <a:cxn ang="0">
                    <a:pos x="30" y="186"/>
                  </a:cxn>
                  <a:cxn ang="0">
                    <a:pos x="30" y="0"/>
                  </a:cxn>
                  <a:cxn ang="0">
                    <a:pos x="0" y="0"/>
                  </a:cxn>
                  <a:cxn ang="0">
                    <a:pos x="0" y="186"/>
                  </a:cxn>
                </a:cxnLst>
                <a:rect l="0" t="0" r="r" b="b"/>
                <a:pathLst>
                  <a:path w="31" h="187">
                    <a:moveTo>
                      <a:pt x="0" y="186"/>
                    </a:moveTo>
                    <a:lnTo>
                      <a:pt x="30" y="186"/>
                    </a:lnTo>
                    <a:lnTo>
                      <a:pt x="30" y="0"/>
                    </a:lnTo>
                    <a:lnTo>
                      <a:pt x="0" y="0"/>
                    </a:lnTo>
                    <a:lnTo>
                      <a:pt x="0" y="186"/>
                    </a:lnTo>
                  </a:path>
                </a:pathLst>
              </a:custGeom>
              <a:solidFill>
                <a:srgbClr val="C0C0C0"/>
              </a:solidFill>
              <a:ln w="12700" cap="rnd" cmpd="sng">
                <a:noFill/>
                <a:prstDash val="solid"/>
                <a:round/>
                <a:headEnd type="none" w="med" len="med"/>
                <a:tailEnd type="none" w="med" len="med"/>
              </a:ln>
              <a:effectLst/>
            </p:spPr>
            <p:txBody>
              <a:bodyPr/>
              <a:lstStyle/>
              <a:p>
                <a:endParaRPr lang="zh-TW" altLang="en-US"/>
              </a:p>
            </p:txBody>
          </p:sp>
          <p:sp>
            <p:nvSpPr>
              <p:cNvPr id="114774" name="Freeform 86"/>
              <p:cNvSpPr>
                <a:spLocks/>
              </p:cNvSpPr>
              <p:nvPr/>
            </p:nvSpPr>
            <p:spPr bwMode="auto">
              <a:xfrm>
                <a:off x="4720" y="3512"/>
                <a:ext cx="37" cy="193"/>
              </a:xfrm>
              <a:custGeom>
                <a:avLst/>
                <a:gdLst/>
                <a:ahLst/>
                <a:cxnLst>
                  <a:cxn ang="0">
                    <a:pos x="0" y="192"/>
                  </a:cxn>
                  <a:cxn ang="0">
                    <a:pos x="36" y="192"/>
                  </a:cxn>
                  <a:cxn ang="0">
                    <a:pos x="36" y="0"/>
                  </a:cxn>
                  <a:cxn ang="0">
                    <a:pos x="0" y="0"/>
                  </a:cxn>
                  <a:cxn ang="0">
                    <a:pos x="0" y="192"/>
                  </a:cxn>
                </a:cxnLst>
                <a:rect l="0" t="0" r="r" b="b"/>
                <a:pathLst>
                  <a:path w="37" h="193">
                    <a:moveTo>
                      <a:pt x="0" y="192"/>
                    </a:moveTo>
                    <a:lnTo>
                      <a:pt x="36" y="192"/>
                    </a:lnTo>
                    <a:lnTo>
                      <a:pt x="36" y="0"/>
                    </a:lnTo>
                    <a:lnTo>
                      <a:pt x="0" y="0"/>
                    </a:lnTo>
                    <a:lnTo>
                      <a:pt x="0" y="192"/>
                    </a:lnTo>
                  </a:path>
                </a:pathLst>
              </a:custGeom>
              <a:noFill/>
              <a:ln w="12700" cap="rnd" cmpd="sng">
                <a:solidFill>
                  <a:srgbClr val="000000"/>
                </a:solidFill>
                <a:prstDash val="solid"/>
                <a:round/>
                <a:headEnd type="none" w="med" len="med"/>
                <a:tailEnd type="none" w="med" len="med"/>
              </a:ln>
              <a:effectLst/>
            </p:spPr>
            <p:txBody>
              <a:bodyPr/>
              <a:lstStyle/>
              <a:p>
                <a:endParaRPr lang="zh-TW" altLang="en-US"/>
              </a:p>
            </p:txBody>
          </p:sp>
          <p:sp>
            <p:nvSpPr>
              <p:cNvPr id="114775" name="Freeform 87"/>
              <p:cNvSpPr>
                <a:spLocks/>
              </p:cNvSpPr>
              <p:nvPr/>
            </p:nvSpPr>
            <p:spPr bwMode="auto">
              <a:xfrm>
                <a:off x="4672" y="3351"/>
                <a:ext cx="31" cy="348"/>
              </a:xfrm>
              <a:custGeom>
                <a:avLst/>
                <a:gdLst/>
                <a:ahLst/>
                <a:cxnLst>
                  <a:cxn ang="0">
                    <a:pos x="0" y="347"/>
                  </a:cxn>
                  <a:cxn ang="0">
                    <a:pos x="30" y="347"/>
                  </a:cxn>
                  <a:cxn ang="0">
                    <a:pos x="30" y="0"/>
                  </a:cxn>
                  <a:cxn ang="0">
                    <a:pos x="0" y="0"/>
                  </a:cxn>
                  <a:cxn ang="0">
                    <a:pos x="0" y="347"/>
                  </a:cxn>
                </a:cxnLst>
                <a:rect l="0" t="0" r="r" b="b"/>
                <a:pathLst>
                  <a:path w="31" h="348">
                    <a:moveTo>
                      <a:pt x="0" y="347"/>
                    </a:moveTo>
                    <a:lnTo>
                      <a:pt x="30" y="347"/>
                    </a:lnTo>
                    <a:lnTo>
                      <a:pt x="30" y="0"/>
                    </a:lnTo>
                    <a:lnTo>
                      <a:pt x="0" y="0"/>
                    </a:lnTo>
                    <a:lnTo>
                      <a:pt x="0" y="347"/>
                    </a:lnTo>
                  </a:path>
                </a:pathLst>
              </a:custGeom>
              <a:solidFill>
                <a:srgbClr val="C0C0C0"/>
              </a:solidFill>
              <a:ln w="12700" cap="rnd" cmpd="sng">
                <a:noFill/>
                <a:prstDash val="solid"/>
                <a:round/>
                <a:headEnd type="none" w="med" len="med"/>
                <a:tailEnd type="none" w="med" len="med"/>
              </a:ln>
              <a:effectLst/>
            </p:spPr>
            <p:txBody>
              <a:bodyPr/>
              <a:lstStyle/>
              <a:p>
                <a:endParaRPr lang="zh-TW" altLang="en-US"/>
              </a:p>
            </p:txBody>
          </p:sp>
          <p:sp>
            <p:nvSpPr>
              <p:cNvPr id="114776" name="Freeform 88"/>
              <p:cNvSpPr>
                <a:spLocks/>
              </p:cNvSpPr>
              <p:nvPr/>
            </p:nvSpPr>
            <p:spPr bwMode="auto">
              <a:xfrm>
                <a:off x="4672" y="3351"/>
                <a:ext cx="37" cy="354"/>
              </a:xfrm>
              <a:custGeom>
                <a:avLst/>
                <a:gdLst/>
                <a:ahLst/>
                <a:cxnLst>
                  <a:cxn ang="0">
                    <a:pos x="0" y="353"/>
                  </a:cxn>
                  <a:cxn ang="0">
                    <a:pos x="36" y="353"/>
                  </a:cxn>
                  <a:cxn ang="0">
                    <a:pos x="36" y="0"/>
                  </a:cxn>
                  <a:cxn ang="0">
                    <a:pos x="0" y="0"/>
                  </a:cxn>
                  <a:cxn ang="0">
                    <a:pos x="0" y="353"/>
                  </a:cxn>
                </a:cxnLst>
                <a:rect l="0" t="0" r="r" b="b"/>
                <a:pathLst>
                  <a:path w="37" h="354">
                    <a:moveTo>
                      <a:pt x="0" y="353"/>
                    </a:moveTo>
                    <a:lnTo>
                      <a:pt x="36" y="353"/>
                    </a:lnTo>
                    <a:lnTo>
                      <a:pt x="36" y="0"/>
                    </a:lnTo>
                    <a:lnTo>
                      <a:pt x="0" y="0"/>
                    </a:lnTo>
                    <a:lnTo>
                      <a:pt x="0" y="353"/>
                    </a:lnTo>
                  </a:path>
                </a:pathLst>
              </a:custGeom>
              <a:noFill/>
              <a:ln w="12700" cap="rnd" cmpd="sng">
                <a:solidFill>
                  <a:srgbClr val="000000"/>
                </a:solidFill>
                <a:prstDash val="solid"/>
                <a:round/>
                <a:headEnd type="none" w="med" len="med"/>
                <a:tailEnd type="none" w="med" len="med"/>
              </a:ln>
              <a:effectLst/>
            </p:spPr>
            <p:txBody>
              <a:bodyPr/>
              <a:lstStyle/>
              <a:p>
                <a:endParaRPr lang="zh-TW" altLang="en-US"/>
              </a:p>
            </p:txBody>
          </p:sp>
          <p:sp>
            <p:nvSpPr>
              <p:cNvPr id="114777" name="Freeform 89"/>
              <p:cNvSpPr>
                <a:spLocks/>
              </p:cNvSpPr>
              <p:nvPr/>
            </p:nvSpPr>
            <p:spPr bwMode="auto">
              <a:xfrm>
                <a:off x="4620" y="3210"/>
                <a:ext cx="34" cy="489"/>
              </a:xfrm>
              <a:custGeom>
                <a:avLst/>
                <a:gdLst/>
                <a:ahLst/>
                <a:cxnLst>
                  <a:cxn ang="0">
                    <a:pos x="0" y="488"/>
                  </a:cxn>
                  <a:cxn ang="0">
                    <a:pos x="33" y="488"/>
                  </a:cxn>
                  <a:cxn ang="0">
                    <a:pos x="33" y="0"/>
                  </a:cxn>
                  <a:cxn ang="0">
                    <a:pos x="0" y="0"/>
                  </a:cxn>
                  <a:cxn ang="0">
                    <a:pos x="0" y="488"/>
                  </a:cxn>
                </a:cxnLst>
                <a:rect l="0" t="0" r="r" b="b"/>
                <a:pathLst>
                  <a:path w="34" h="489">
                    <a:moveTo>
                      <a:pt x="0" y="488"/>
                    </a:moveTo>
                    <a:lnTo>
                      <a:pt x="33" y="488"/>
                    </a:lnTo>
                    <a:lnTo>
                      <a:pt x="33" y="0"/>
                    </a:lnTo>
                    <a:lnTo>
                      <a:pt x="0" y="0"/>
                    </a:lnTo>
                    <a:lnTo>
                      <a:pt x="0" y="488"/>
                    </a:lnTo>
                  </a:path>
                </a:pathLst>
              </a:custGeom>
              <a:solidFill>
                <a:srgbClr val="C0C0C0"/>
              </a:solidFill>
              <a:ln w="12700" cap="rnd" cmpd="sng">
                <a:noFill/>
                <a:prstDash val="solid"/>
                <a:round/>
                <a:headEnd type="none" w="med" len="med"/>
                <a:tailEnd type="none" w="med" len="med"/>
              </a:ln>
              <a:effectLst/>
            </p:spPr>
            <p:txBody>
              <a:bodyPr/>
              <a:lstStyle/>
              <a:p>
                <a:endParaRPr lang="zh-TW" altLang="en-US"/>
              </a:p>
            </p:txBody>
          </p:sp>
          <p:sp>
            <p:nvSpPr>
              <p:cNvPr id="114778" name="Freeform 90"/>
              <p:cNvSpPr>
                <a:spLocks/>
              </p:cNvSpPr>
              <p:nvPr/>
            </p:nvSpPr>
            <p:spPr bwMode="auto">
              <a:xfrm>
                <a:off x="4620" y="3210"/>
                <a:ext cx="40" cy="495"/>
              </a:xfrm>
              <a:custGeom>
                <a:avLst/>
                <a:gdLst/>
                <a:ahLst/>
                <a:cxnLst>
                  <a:cxn ang="0">
                    <a:pos x="0" y="494"/>
                  </a:cxn>
                  <a:cxn ang="0">
                    <a:pos x="39" y="494"/>
                  </a:cxn>
                  <a:cxn ang="0">
                    <a:pos x="39" y="0"/>
                  </a:cxn>
                  <a:cxn ang="0">
                    <a:pos x="0" y="0"/>
                  </a:cxn>
                  <a:cxn ang="0">
                    <a:pos x="0" y="494"/>
                  </a:cxn>
                </a:cxnLst>
                <a:rect l="0" t="0" r="r" b="b"/>
                <a:pathLst>
                  <a:path w="40" h="495">
                    <a:moveTo>
                      <a:pt x="0" y="494"/>
                    </a:moveTo>
                    <a:lnTo>
                      <a:pt x="39" y="494"/>
                    </a:lnTo>
                    <a:lnTo>
                      <a:pt x="39" y="0"/>
                    </a:lnTo>
                    <a:lnTo>
                      <a:pt x="0" y="0"/>
                    </a:lnTo>
                    <a:lnTo>
                      <a:pt x="0" y="494"/>
                    </a:lnTo>
                  </a:path>
                </a:pathLst>
              </a:custGeom>
              <a:noFill/>
              <a:ln w="12700" cap="rnd" cmpd="sng">
                <a:solidFill>
                  <a:srgbClr val="000000"/>
                </a:solidFill>
                <a:prstDash val="solid"/>
                <a:round/>
                <a:headEnd type="none" w="med" len="med"/>
                <a:tailEnd type="none" w="med" len="med"/>
              </a:ln>
              <a:effectLst/>
            </p:spPr>
            <p:txBody>
              <a:bodyPr/>
              <a:lstStyle/>
              <a:p>
                <a:endParaRPr lang="zh-TW" altLang="en-US"/>
              </a:p>
            </p:txBody>
          </p:sp>
          <p:sp>
            <p:nvSpPr>
              <p:cNvPr id="114779" name="Freeform 91"/>
              <p:cNvSpPr>
                <a:spLocks/>
              </p:cNvSpPr>
              <p:nvPr/>
            </p:nvSpPr>
            <p:spPr bwMode="auto">
              <a:xfrm>
                <a:off x="4572" y="3181"/>
                <a:ext cx="33" cy="518"/>
              </a:xfrm>
              <a:custGeom>
                <a:avLst/>
                <a:gdLst/>
                <a:ahLst/>
                <a:cxnLst>
                  <a:cxn ang="0">
                    <a:pos x="0" y="517"/>
                  </a:cxn>
                  <a:cxn ang="0">
                    <a:pos x="32" y="517"/>
                  </a:cxn>
                  <a:cxn ang="0">
                    <a:pos x="32" y="0"/>
                  </a:cxn>
                  <a:cxn ang="0">
                    <a:pos x="0" y="0"/>
                  </a:cxn>
                  <a:cxn ang="0">
                    <a:pos x="0" y="517"/>
                  </a:cxn>
                </a:cxnLst>
                <a:rect l="0" t="0" r="r" b="b"/>
                <a:pathLst>
                  <a:path w="33" h="518">
                    <a:moveTo>
                      <a:pt x="0" y="517"/>
                    </a:moveTo>
                    <a:lnTo>
                      <a:pt x="32" y="517"/>
                    </a:lnTo>
                    <a:lnTo>
                      <a:pt x="32" y="0"/>
                    </a:lnTo>
                    <a:lnTo>
                      <a:pt x="0" y="0"/>
                    </a:lnTo>
                    <a:lnTo>
                      <a:pt x="0" y="517"/>
                    </a:lnTo>
                  </a:path>
                </a:pathLst>
              </a:custGeom>
              <a:solidFill>
                <a:srgbClr val="C0C0C0"/>
              </a:solidFill>
              <a:ln w="12700" cap="rnd" cmpd="sng">
                <a:noFill/>
                <a:prstDash val="solid"/>
                <a:round/>
                <a:headEnd type="none" w="med" len="med"/>
                <a:tailEnd type="none" w="med" len="med"/>
              </a:ln>
              <a:effectLst/>
            </p:spPr>
            <p:txBody>
              <a:bodyPr/>
              <a:lstStyle/>
              <a:p>
                <a:endParaRPr lang="zh-TW" altLang="en-US"/>
              </a:p>
            </p:txBody>
          </p:sp>
          <p:sp>
            <p:nvSpPr>
              <p:cNvPr id="114780" name="Freeform 92"/>
              <p:cNvSpPr>
                <a:spLocks/>
              </p:cNvSpPr>
              <p:nvPr/>
            </p:nvSpPr>
            <p:spPr bwMode="auto">
              <a:xfrm>
                <a:off x="4572" y="3181"/>
                <a:ext cx="38" cy="524"/>
              </a:xfrm>
              <a:custGeom>
                <a:avLst/>
                <a:gdLst/>
                <a:ahLst/>
                <a:cxnLst>
                  <a:cxn ang="0">
                    <a:pos x="0" y="523"/>
                  </a:cxn>
                  <a:cxn ang="0">
                    <a:pos x="37" y="523"/>
                  </a:cxn>
                  <a:cxn ang="0">
                    <a:pos x="37" y="0"/>
                  </a:cxn>
                  <a:cxn ang="0">
                    <a:pos x="0" y="0"/>
                  </a:cxn>
                  <a:cxn ang="0">
                    <a:pos x="0" y="523"/>
                  </a:cxn>
                </a:cxnLst>
                <a:rect l="0" t="0" r="r" b="b"/>
                <a:pathLst>
                  <a:path w="38" h="524">
                    <a:moveTo>
                      <a:pt x="0" y="523"/>
                    </a:moveTo>
                    <a:lnTo>
                      <a:pt x="37" y="523"/>
                    </a:lnTo>
                    <a:lnTo>
                      <a:pt x="37" y="0"/>
                    </a:lnTo>
                    <a:lnTo>
                      <a:pt x="0" y="0"/>
                    </a:lnTo>
                    <a:lnTo>
                      <a:pt x="0" y="523"/>
                    </a:lnTo>
                  </a:path>
                </a:pathLst>
              </a:custGeom>
              <a:noFill/>
              <a:ln w="12700" cap="rnd" cmpd="sng">
                <a:solidFill>
                  <a:srgbClr val="000000"/>
                </a:solidFill>
                <a:prstDash val="solid"/>
                <a:round/>
                <a:headEnd type="none" w="med" len="med"/>
                <a:tailEnd type="none" w="med" len="med"/>
              </a:ln>
              <a:effectLst/>
            </p:spPr>
            <p:txBody>
              <a:bodyPr/>
              <a:lstStyle/>
              <a:p>
                <a:endParaRPr lang="zh-TW" altLang="en-US"/>
              </a:p>
            </p:txBody>
          </p:sp>
          <p:sp>
            <p:nvSpPr>
              <p:cNvPr id="114781" name="Freeform 93"/>
              <p:cNvSpPr>
                <a:spLocks/>
              </p:cNvSpPr>
              <p:nvPr/>
            </p:nvSpPr>
            <p:spPr bwMode="auto">
              <a:xfrm>
                <a:off x="4522" y="3296"/>
                <a:ext cx="31" cy="403"/>
              </a:xfrm>
              <a:custGeom>
                <a:avLst/>
                <a:gdLst/>
                <a:ahLst/>
                <a:cxnLst>
                  <a:cxn ang="0">
                    <a:pos x="0" y="402"/>
                  </a:cxn>
                  <a:cxn ang="0">
                    <a:pos x="30" y="402"/>
                  </a:cxn>
                  <a:cxn ang="0">
                    <a:pos x="30" y="0"/>
                  </a:cxn>
                  <a:cxn ang="0">
                    <a:pos x="0" y="0"/>
                  </a:cxn>
                  <a:cxn ang="0">
                    <a:pos x="0" y="402"/>
                  </a:cxn>
                </a:cxnLst>
                <a:rect l="0" t="0" r="r" b="b"/>
                <a:pathLst>
                  <a:path w="31" h="403">
                    <a:moveTo>
                      <a:pt x="0" y="402"/>
                    </a:moveTo>
                    <a:lnTo>
                      <a:pt x="30" y="402"/>
                    </a:lnTo>
                    <a:lnTo>
                      <a:pt x="30" y="0"/>
                    </a:lnTo>
                    <a:lnTo>
                      <a:pt x="0" y="0"/>
                    </a:lnTo>
                    <a:lnTo>
                      <a:pt x="0" y="402"/>
                    </a:lnTo>
                  </a:path>
                </a:pathLst>
              </a:custGeom>
              <a:solidFill>
                <a:srgbClr val="C0C0C0"/>
              </a:solidFill>
              <a:ln w="12700" cap="rnd" cmpd="sng">
                <a:noFill/>
                <a:prstDash val="solid"/>
                <a:round/>
                <a:headEnd type="none" w="med" len="med"/>
                <a:tailEnd type="none" w="med" len="med"/>
              </a:ln>
              <a:effectLst/>
            </p:spPr>
            <p:txBody>
              <a:bodyPr/>
              <a:lstStyle/>
              <a:p>
                <a:endParaRPr lang="zh-TW" altLang="en-US"/>
              </a:p>
            </p:txBody>
          </p:sp>
          <p:sp>
            <p:nvSpPr>
              <p:cNvPr id="114782" name="Freeform 94"/>
              <p:cNvSpPr>
                <a:spLocks/>
              </p:cNvSpPr>
              <p:nvPr/>
            </p:nvSpPr>
            <p:spPr bwMode="auto">
              <a:xfrm>
                <a:off x="4522" y="3296"/>
                <a:ext cx="37" cy="409"/>
              </a:xfrm>
              <a:custGeom>
                <a:avLst/>
                <a:gdLst/>
                <a:ahLst/>
                <a:cxnLst>
                  <a:cxn ang="0">
                    <a:pos x="0" y="408"/>
                  </a:cxn>
                  <a:cxn ang="0">
                    <a:pos x="36" y="408"/>
                  </a:cxn>
                  <a:cxn ang="0">
                    <a:pos x="36" y="0"/>
                  </a:cxn>
                  <a:cxn ang="0">
                    <a:pos x="0" y="0"/>
                  </a:cxn>
                  <a:cxn ang="0">
                    <a:pos x="0" y="408"/>
                  </a:cxn>
                </a:cxnLst>
                <a:rect l="0" t="0" r="r" b="b"/>
                <a:pathLst>
                  <a:path w="37" h="409">
                    <a:moveTo>
                      <a:pt x="0" y="408"/>
                    </a:moveTo>
                    <a:lnTo>
                      <a:pt x="36" y="408"/>
                    </a:lnTo>
                    <a:lnTo>
                      <a:pt x="36" y="0"/>
                    </a:lnTo>
                    <a:lnTo>
                      <a:pt x="0" y="0"/>
                    </a:lnTo>
                    <a:lnTo>
                      <a:pt x="0" y="408"/>
                    </a:lnTo>
                  </a:path>
                </a:pathLst>
              </a:custGeom>
              <a:noFill/>
              <a:ln w="12700" cap="rnd" cmpd="sng">
                <a:solidFill>
                  <a:srgbClr val="000000"/>
                </a:solidFill>
                <a:prstDash val="solid"/>
                <a:round/>
                <a:headEnd type="none" w="med" len="med"/>
                <a:tailEnd type="none" w="med" len="med"/>
              </a:ln>
              <a:effectLst/>
            </p:spPr>
            <p:txBody>
              <a:bodyPr/>
              <a:lstStyle/>
              <a:p>
                <a:endParaRPr lang="zh-TW" altLang="en-US"/>
              </a:p>
            </p:txBody>
          </p:sp>
          <p:sp>
            <p:nvSpPr>
              <p:cNvPr id="114783" name="Freeform 95"/>
              <p:cNvSpPr>
                <a:spLocks/>
              </p:cNvSpPr>
              <p:nvPr/>
            </p:nvSpPr>
            <p:spPr bwMode="auto">
              <a:xfrm>
                <a:off x="4473" y="3486"/>
                <a:ext cx="31" cy="213"/>
              </a:xfrm>
              <a:custGeom>
                <a:avLst/>
                <a:gdLst/>
                <a:ahLst/>
                <a:cxnLst>
                  <a:cxn ang="0">
                    <a:pos x="0" y="212"/>
                  </a:cxn>
                  <a:cxn ang="0">
                    <a:pos x="30" y="212"/>
                  </a:cxn>
                  <a:cxn ang="0">
                    <a:pos x="30" y="0"/>
                  </a:cxn>
                  <a:cxn ang="0">
                    <a:pos x="0" y="0"/>
                  </a:cxn>
                  <a:cxn ang="0">
                    <a:pos x="0" y="212"/>
                  </a:cxn>
                </a:cxnLst>
                <a:rect l="0" t="0" r="r" b="b"/>
                <a:pathLst>
                  <a:path w="31" h="213">
                    <a:moveTo>
                      <a:pt x="0" y="212"/>
                    </a:moveTo>
                    <a:lnTo>
                      <a:pt x="30" y="212"/>
                    </a:lnTo>
                    <a:lnTo>
                      <a:pt x="30" y="0"/>
                    </a:lnTo>
                    <a:lnTo>
                      <a:pt x="0" y="0"/>
                    </a:lnTo>
                    <a:lnTo>
                      <a:pt x="0" y="212"/>
                    </a:lnTo>
                  </a:path>
                </a:pathLst>
              </a:custGeom>
              <a:solidFill>
                <a:srgbClr val="C0C0C0"/>
              </a:solidFill>
              <a:ln w="12700" cap="rnd" cmpd="sng">
                <a:noFill/>
                <a:prstDash val="solid"/>
                <a:round/>
                <a:headEnd type="none" w="med" len="med"/>
                <a:tailEnd type="none" w="med" len="med"/>
              </a:ln>
              <a:effectLst/>
            </p:spPr>
            <p:txBody>
              <a:bodyPr/>
              <a:lstStyle/>
              <a:p>
                <a:endParaRPr lang="zh-TW" altLang="en-US"/>
              </a:p>
            </p:txBody>
          </p:sp>
          <p:sp>
            <p:nvSpPr>
              <p:cNvPr id="114784" name="Freeform 96"/>
              <p:cNvSpPr>
                <a:spLocks/>
              </p:cNvSpPr>
              <p:nvPr/>
            </p:nvSpPr>
            <p:spPr bwMode="auto">
              <a:xfrm>
                <a:off x="4473" y="3486"/>
                <a:ext cx="37" cy="219"/>
              </a:xfrm>
              <a:custGeom>
                <a:avLst/>
                <a:gdLst/>
                <a:ahLst/>
                <a:cxnLst>
                  <a:cxn ang="0">
                    <a:pos x="0" y="218"/>
                  </a:cxn>
                  <a:cxn ang="0">
                    <a:pos x="36" y="218"/>
                  </a:cxn>
                  <a:cxn ang="0">
                    <a:pos x="36" y="0"/>
                  </a:cxn>
                  <a:cxn ang="0">
                    <a:pos x="0" y="0"/>
                  </a:cxn>
                  <a:cxn ang="0">
                    <a:pos x="0" y="218"/>
                  </a:cxn>
                </a:cxnLst>
                <a:rect l="0" t="0" r="r" b="b"/>
                <a:pathLst>
                  <a:path w="37" h="219">
                    <a:moveTo>
                      <a:pt x="0" y="218"/>
                    </a:moveTo>
                    <a:lnTo>
                      <a:pt x="36" y="218"/>
                    </a:lnTo>
                    <a:lnTo>
                      <a:pt x="36" y="0"/>
                    </a:lnTo>
                    <a:lnTo>
                      <a:pt x="0" y="0"/>
                    </a:lnTo>
                    <a:lnTo>
                      <a:pt x="0" y="218"/>
                    </a:lnTo>
                  </a:path>
                </a:pathLst>
              </a:custGeom>
              <a:noFill/>
              <a:ln w="12700" cap="rnd" cmpd="sng">
                <a:solidFill>
                  <a:srgbClr val="000000"/>
                </a:solidFill>
                <a:prstDash val="solid"/>
                <a:round/>
                <a:headEnd type="none" w="med" len="med"/>
                <a:tailEnd type="none" w="med" len="med"/>
              </a:ln>
              <a:effectLst/>
            </p:spPr>
            <p:txBody>
              <a:bodyPr/>
              <a:lstStyle/>
              <a:p>
                <a:endParaRPr lang="zh-TW" altLang="en-US"/>
              </a:p>
            </p:txBody>
          </p:sp>
          <p:sp>
            <p:nvSpPr>
              <p:cNvPr id="114785" name="Freeform 97"/>
              <p:cNvSpPr>
                <a:spLocks/>
              </p:cNvSpPr>
              <p:nvPr/>
            </p:nvSpPr>
            <p:spPr bwMode="auto">
              <a:xfrm>
                <a:off x="4425" y="3632"/>
                <a:ext cx="31" cy="67"/>
              </a:xfrm>
              <a:custGeom>
                <a:avLst/>
                <a:gdLst/>
                <a:ahLst/>
                <a:cxnLst>
                  <a:cxn ang="0">
                    <a:pos x="0" y="66"/>
                  </a:cxn>
                  <a:cxn ang="0">
                    <a:pos x="30" y="66"/>
                  </a:cxn>
                  <a:cxn ang="0">
                    <a:pos x="30" y="0"/>
                  </a:cxn>
                  <a:cxn ang="0">
                    <a:pos x="0" y="0"/>
                  </a:cxn>
                  <a:cxn ang="0">
                    <a:pos x="0" y="66"/>
                  </a:cxn>
                </a:cxnLst>
                <a:rect l="0" t="0" r="r" b="b"/>
                <a:pathLst>
                  <a:path w="31" h="67">
                    <a:moveTo>
                      <a:pt x="0" y="66"/>
                    </a:moveTo>
                    <a:lnTo>
                      <a:pt x="30" y="66"/>
                    </a:lnTo>
                    <a:lnTo>
                      <a:pt x="30" y="0"/>
                    </a:lnTo>
                    <a:lnTo>
                      <a:pt x="0" y="0"/>
                    </a:lnTo>
                    <a:lnTo>
                      <a:pt x="0" y="66"/>
                    </a:lnTo>
                  </a:path>
                </a:pathLst>
              </a:custGeom>
              <a:solidFill>
                <a:srgbClr val="C0C0C0"/>
              </a:solidFill>
              <a:ln w="12700" cap="rnd" cmpd="sng">
                <a:noFill/>
                <a:prstDash val="solid"/>
                <a:round/>
                <a:headEnd type="none" w="med" len="med"/>
                <a:tailEnd type="none" w="med" len="med"/>
              </a:ln>
              <a:effectLst/>
            </p:spPr>
            <p:txBody>
              <a:bodyPr/>
              <a:lstStyle/>
              <a:p>
                <a:endParaRPr lang="zh-TW" altLang="en-US"/>
              </a:p>
            </p:txBody>
          </p:sp>
          <p:sp>
            <p:nvSpPr>
              <p:cNvPr id="114786" name="Freeform 98"/>
              <p:cNvSpPr>
                <a:spLocks/>
              </p:cNvSpPr>
              <p:nvPr/>
            </p:nvSpPr>
            <p:spPr bwMode="auto">
              <a:xfrm>
                <a:off x="4425" y="3632"/>
                <a:ext cx="37" cy="73"/>
              </a:xfrm>
              <a:custGeom>
                <a:avLst/>
                <a:gdLst/>
                <a:ahLst/>
                <a:cxnLst>
                  <a:cxn ang="0">
                    <a:pos x="0" y="72"/>
                  </a:cxn>
                  <a:cxn ang="0">
                    <a:pos x="36" y="72"/>
                  </a:cxn>
                  <a:cxn ang="0">
                    <a:pos x="36" y="0"/>
                  </a:cxn>
                  <a:cxn ang="0">
                    <a:pos x="0" y="0"/>
                  </a:cxn>
                  <a:cxn ang="0">
                    <a:pos x="0" y="72"/>
                  </a:cxn>
                </a:cxnLst>
                <a:rect l="0" t="0" r="r" b="b"/>
                <a:pathLst>
                  <a:path w="37" h="73">
                    <a:moveTo>
                      <a:pt x="0" y="72"/>
                    </a:moveTo>
                    <a:lnTo>
                      <a:pt x="36" y="72"/>
                    </a:lnTo>
                    <a:lnTo>
                      <a:pt x="36" y="0"/>
                    </a:lnTo>
                    <a:lnTo>
                      <a:pt x="0" y="0"/>
                    </a:lnTo>
                    <a:lnTo>
                      <a:pt x="0" y="72"/>
                    </a:lnTo>
                  </a:path>
                </a:pathLst>
              </a:custGeom>
              <a:noFill/>
              <a:ln w="12700" cap="rnd" cmpd="sng">
                <a:solidFill>
                  <a:srgbClr val="000000"/>
                </a:solidFill>
                <a:prstDash val="solid"/>
                <a:round/>
                <a:headEnd type="none" w="med" len="med"/>
                <a:tailEnd type="none" w="med" len="med"/>
              </a:ln>
              <a:effectLst/>
            </p:spPr>
            <p:txBody>
              <a:bodyPr/>
              <a:lstStyle/>
              <a:p>
                <a:endParaRPr lang="zh-TW" altLang="en-US"/>
              </a:p>
            </p:txBody>
          </p:sp>
          <p:sp>
            <p:nvSpPr>
              <p:cNvPr id="114787" name="Freeform 99"/>
              <p:cNvSpPr>
                <a:spLocks/>
              </p:cNvSpPr>
              <p:nvPr/>
            </p:nvSpPr>
            <p:spPr bwMode="auto">
              <a:xfrm>
                <a:off x="4373" y="3695"/>
                <a:ext cx="33" cy="4"/>
              </a:xfrm>
              <a:custGeom>
                <a:avLst/>
                <a:gdLst/>
                <a:ahLst/>
                <a:cxnLst>
                  <a:cxn ang="0">
                    <a:pos x="0" y="3"/>
                  </a:cxn>
                  <a:cxn ang="0">
                    <a:pos x="32" y="3"/>
                  </a:cxn>
                  <a:cxn ang="0">
                    <a:pos x="32" y="0"/>
                  </a:cxn>
                  <a:cxn ang="0">
                    <a:pos x="0" y="0"/>
                  </a:cxn>
                  <a:cxn ang="0">
                    <a:pos x="0" y="3"/>
                  </a:cxn>
                </a:cxnLst>
                <a:rect l="0" t="0" r="r" b="b"/>
                <a:pathLst>
                  <a:path w="33" h="4">
                    <a:moveTo>
                      <a:pt x="0" y="3"/>
                    </a:moveTo>
                    <a:lnTo>
                      <a:pt x="32" y="3"/>
                    </a:lnTo>
                    <a:lnTo>
                      <a:pt x="32" y="0"/>
                    </a:lnTo>
                    <a:lnTo>
                      <a:pt x="0" y="0"/>
                    </a:lnTo>
                    <a:lnTo>
                      <a:pt x="0" y="3"/>
                    </a:lnTo>
                  </a:path>
                </a:pathLst>
              </a:custGeom>
              <a:solidFill>
                <a:srgbClr val="C0C0C0"/>
              </a:solidFill>
              <a:ln w="12700" cap="rnd" cmpd="sng">
                <a:noFill/>
                <a:prstDash val="solid"/>
                <a:round/>
                <a:headEnd type="none" w="med" len="med"/>
                <a:tailEnd type="none" w="med" len="med"/>
              </a:ln>
              <a:effectLst/>
            </p:spPr>
            <p:txBody>
              <a:bodyPr/>
              <a:lstStyle/>
              <a:p>
                <a:endParaRPr lang="zh-TW" altLang="en-US"/>
              </a:p>
            </p:txBody>
          </p:sp>
          <p:sp>
            <p:nvSpPr>
              <p:cNvPr id="114788" name="Freeform 100"/>
              <p:cNvSpPr>
                <a:spLocks/>
              </p:cNvSpPr>
              <p:nvPr/>
            </p:nvSpPr>
            <p:spPr bwMode="auto">
              <a:xfrm>
                <a:off x="4373" y="3695"/>
                <a:ext cx="39" cy="10"/>
              </a:xfrm>
              <a:custGeom>
                <a:avLst/>
                <a:gdLst/>
                <a:ahLst/>
                <a:cxnLst>
                  <a:cxn ang="0">
                    <a:pos x="0" y="9"/>
                  </a:cxn>
                  <a:cxn ang="0">
                    <a:pos x="38" y="9"/>
                  </a:cxn>
                  <a:cxn ang="0">
                    <a:pos x="38" y="0"/>
                  </a:cxn>
                  <a:cxn ang="0">
                    <a:pos x="0" y="0"/>
                  </a:cxn>
                  <a:cxn ang="0">
                    <a:pos x="0" y="9"/>
                  </a:cxn>
                </a:cxnLst>
                <a:rect l="0" t="0" r="r" b="b"/>
                <a:pathLst>
                  <a:path w="39" h="10">
                    <a:moveTo>
                      <a:pt x="0" y="9"/>
                    </a:moveTo>
                    <a:lnTo>
                      <a:pt x="38" y="9"/>
                    </a:lnTo>
                    <a:lnTo>
                      <a:pt x="38" y="0"/>
                    </a:lnTo>
                    <a:lnTo>
                      <a:pt x="0" y="0"/>
                    </a:lnTo>
                    <a:lnTo>
                      <a:pt x="0" y="9"/>
                    </a:lnTo>
                  </a:path>
                </a:pathLst>
              </a:custGeom>
              <a:noFill/>
              <a:ln w="12700" cap="rnd" cmpd="sng">
                <a:solidFill>
                  <a:srgbClr val="000000"/>
                </a:solidFill>
                <a:prstDash val="solid"/>
                <a:round/>
                <a:headEnd type="none" w="med" len="med"/>
                <a:tailEnd type="none" w="med" len="med"/>
              </a:ln>
              <a:effectLst/>
            </p:spPr>
            <p:txBody>
              <a:bodyPr/>
              <a:lstStyle/>
              <a:p>
                <a:endParaRPr lang="zh-TW" altLang="en-US"/>
              </a:p>
            </p:txBody>
          </p:sp>
          <p:sp>
            <p:nvSpPr>
              <p:cNvPr id="114789" name="Rectangle 101"/>
              <p:cNvSpPr>
                <a:spLocks noChangeArrowheads="1"/>
              </p:cNvSpPr>
              <p:nvPr/>
            </p:nvSpPr>
            <p:spPr bwMode="auto">
              <a:xfrm>
                <a:off x="4537" y="2996"/>
                <a:ext cx="130" cy="131"/>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800">
                    <a:solidFill>
                      <a:srgbClr val="000000"/>
                    </a:solidFill>
                  </a:rPr>
                  <a:t>n</a:t>
                </a:r>
              </a:p>
            </p:txBody>
          </p:sp>
          <p:sp>
            <p:nvSpPr>
              <p:cNvPr id="114790" name="Rectangle 102"/>
              <p:cNvSpPr>
                <a:spLocks noChangeArrowheads="1"/>
              </p:cNvSpPr>
              <p:nvPr/>
            </p:nvSpPr>
            <p:spPr bwMode="auto">
              <a:xfrm>
                <a:off x="4563" y="2996"/>
                <a:ext cx="131" cy="131"/>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800">
                    <a:solidFill>
                      <a:srgbClr val="000000"/>
                    </a:solidFill>
                  </a:rPr>
                  <a:t>=</a:t>
                </a:r>
              </a:p>
            </p:txBody>
          </p:sp>
          <p:sp>
            <p:nvSpPr>
              <p:cNvPr id="114791" name="Rectangle 103"/>
              <p:cNvSpPr>
                <a:spLocks noChangeArrowheads="1"/>
              </p:cNvSpPr>
              <p:nvPr/>
            </p:nvSpPr>
            <p:spPr bwMode="auto">
              <a:xfrm>
                <a:off x="4591" y="2996"/>
                <a:ext cx="131" cy="131"/>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800">
                    <a:solidFill>
                      <a:srgbClr val="000000"/>
                    </a:solidFill>
                  </a:rPr>
                  <a:t>1</a:t>
                </a:r>
              </a:p>
            </p:txBody>
          </p:sp>
          <p:sp>
            <p:nvSpPr>
              <p:cNvPr id="114792" name="Rectangle 104"/>
              <p:cNvSpPr>
                <a:spLocks noChangeArrowheads="1"/>
              </p:cNvSpPr>
              <p:nvPr/>
            </p:nvSpPr>
            <p:spPr bwMode="auto">
              <a:xfrm>
                <a:off x="4620" y="2996"/>
                <a:ext cx="130" cy="131"/>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800">
                    <a:solidFill>
                      <a:srgbClr val="000000"/>
                    </a:solidFill>
                  </a:rPr>
                  <a:t>5</a:t>
                </a:r>
              </a:p>
            </p:txBody>
          </p:sp>
          <p:sp>
            <p:nvSpPr>
              <p:cNvPr id="114793" name="Rectangle 105"/>
              <p:cNvSpPr>
                <a:spLocks noChangeArrowheads="1"/>
              </p:cNvSpPr>
              <p:nvPr/>
            </p:nvSpPr>
            <p:spPr bwMode="auto">
              <a:xfrm>
                <a:off x="4648" y="2996"/>
                <a:ext cx="114" cy="131"/>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800">
                    <a:solidFill>
                      <a:srgbClr val="000000"/>
                    </a:solidFill>
                  </a:rPr>
                  <a:t>,</a:t>
                </a:r>
              </a:p>
            </p:txBody>
          </p:sp>
          <p:sp>
            <p:nvSpPr>
              <p:cNvPr id="114794" name="Rectangle 106"/>
              <p:cNvSpPr>
                <a:spLocks noChangeArrowheads="1"/>
              </p:cNvSpPr>
              <p:nvPr/>
            </p:nvSpPr>
            <p:spPr bwMode="auto">
              <a:xfrm>
                <a:off x="4662" y="2996"/>
                <a:ext cx="114" cy="131"/>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800">
                    <a:solidFill>
                      <a:srgbClr val="000000"/>
                    </a:solidFill>
                  </a:rPr>
                  <a:t> </a:t>
                </a:r>
              </a:p>
            </p:txBody>
          </p:sp>
          <p:sp>
            <p:nvSpPr>
              <p:cNvPr id="114795" name="Rectangle 107"/>
              <p:cNvSpPr>
                <a:spLocks noChangeArrowheads="1"/>
              </p:cNvSpPr>
              <p:nvPr/>
            </p:nvSpPr>
            <p:spPr bwMode="auto">
              <a:xfrm>
                <a:off x="4674" y="2996"/>
                <a:ext cx="130" cy="131"/>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800">
                    <a:solidFill>
                      <a:srgbClr val="000000"/>
                    </a:solidFill>
                  </a:rPr>
                  <a:t>p</a:t>
                </a:r>
              </a:p>
            </p:txBody>
          </p:sp>
          <p:sp>
            <p:nvSpPr>
              <p:cNvPr id="114796" name="Rectangle 108"/>
              <p:cNvSpPr>
                <a:spLocks noChangeArrowheads="1"/>
              </p:cNvSpPr>
              <p:nvPr/>
            </p:nvSpPr>
            <p:spPr bwMode="auto">
              <a:xfrm>
                <a:off x="4702" y="2996"/>
                <a:ext cx="114" cy="131"/>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800">
                    <a:solidFill>
                      <a:srgbClr val="000000"/>
                    </a:solidFill>
                  </a:rPr>
                  <a:t> </a:t>
                </a:r>
              </a:p>
            </p:txBody>
          </p:sp>
          <p:sp>
            <p:nvSpPr>
              <p:cNvPr id="114797" name="Rectangle 109"/>
              <p:cNvSpPr>
                <a:spLocks noChangeArrowheads="1"/>
              </p:cNvSpPr>
              <p:nvPr/>
            </p:nvSpPr>
            <p:spPr bwMode="auto">
              <a:xfrm>
                <a:off x="4716" y="2996"/>
                <a:ext cx="132" cy="131"/>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800">
                    <a:solidFill>
                      <a:srgbClr val="000000"/>
                    </a:solidFill>
                  </a:rPr>
                  <a:t>=</a:t>
                </a:r>
              </a:p>
            </p:txBody>
          </p:sp>
          <p:sp>
            <p:nvSpPr>
              <p:cNvPr id="114798" name="Rectangle 110"/>
              <p:cNvSpPr>
                <a:spLocks noChangeArrowheads="1"/>
              </p:cNvSpPr>
              <p:nvPr/>
            </p:nvSpPr>
            <p:spPr bwMode="auto">
              <a:xfrm>
                <a:off x="4744" y="2996"/>
                <a:ext cx="115" cy="131"/>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800">
                    <a:solidFill>
                      <a:srgbClr val="000000"/>
                    </a:solidFill>
                  </a:rPr>
                  <a:t> </a:t>
                </a:r>
              </a:p>
            </p:txBody>
          </p:sp>
          <p:sp>
            <p:nvSpPr>
              <p:cNvPr id="114799" name="Rectangle 111"/>
              <p:cNvSpPr>
                <a:spLocks noChangeArrowheads="1"/>
              </p:cNvSpPr>
              <p:nvPr/>
            </p:nvSpPr>
            <p:spPr bwMode="auto">
              <a:xfrm>
                <a:off x="4756" y="2996"/>
                <a:ext cx="131" cy="131"/>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800">
                    <a:solidFill>
                      <a:srgbClr val="000000"/>
                    </a:solidFill>
                  </a:rPr>
                  <a:t>0</a:t>
                </a:r>
              </a:p>
            </p:txBody>
          </p:sp>
          <p:sp>
            <p:nvSpPr>
              <p:cNvPr id="114800" name="Rectangle 112"/>
              <p:cNvSpPr>
                <a:spLocks noChangeArrowheads="1"/>
              </p:cNvSpPr>
              <p:nvPr/>
            </p:nvSpPr>
            <p:spPr bwMode="auto">
              <a:xfrm>
                <a:off x="4784" y="2996"/>
                <a:ext cx="115" cy="131"/>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800">
                    <a:solidFill>
                      <a:srgbClr val="000000"/>
                    </a:solidFill>
                  </a:rPr>
                  <a:t>.</a:t>
                </a:r>
              </a:p>
            </p:txBody>
          </p:sp>
          <p:sp>
            <p:nvSpPr>
              <p:cNvPr id="114801" name="Rectangle 113"/>
              <p:cNvSpPr>
                <a:spLocks noChangeArrowheads="1"/>
              </p:cNvSpPr>
              <p:nvPr/>
            </p:nvSpPr>
            <p:spPr bwMode="auto">
              <a:xfrm>
                <a:off x="4798" y="2996"/>
                <a:ext cx="130" cy="131"/>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800">
                    <a:solidFill>
                      <a:srgbClr val="000000"/>
                    </a:solidFill>
                  </a:rPr>
                  <a:t>3</a:t>
                </a:r>
              </a:p>
            </p:txBody>
          </p:sp>
          <p:sp>
            <p:nvSpPr>
              <p:cNvPr id="114802" name="Rectangle 114"/>
              <p:cNvSpPr>
                <a:spLocks noChangeArrowheads="1"/>
              </p:cNvSpPr>
              <p:nvPr/>
            </p:nvSpPr>
            <p:spPr bwMode="auto">
              <a:xfrm>
                <a:off x="5158" y="3709"/>
                <a:ext cx="127" cy="113"/>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600">
                    <a:solidFill>
                      <a:srgbClr val="000000"/>
                    </a:solidFill>
                  </a:rPr>
                  <a:t>X</a:t>
                </a:r>
              </a:p>
            </p:txBody>
          </p:sp>
          <p:sp>
            <p:nvSpPr>
              <p:cNvPr id="114803" name="Rectangle 115"/>
              <p:cNvSpPr>
                <a:spLocks noChangeArrowheads="1"/>
              </p:cNvSpPr>
              <p:nvPr/>
            </p:nvSpPr>
            <p:spPr bwMode="auto">
              <a:xfrm>
                <a:off x="5020" y="3805"/>
                <a:ext cx="146" cy="170"/>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600" u="sng">
                    <a:solidFill>
                      <a:srgbClr val="000000"/>
                    </a:solidFill>
                  </a:rPr>
                  <a:t>14</a:t>
                </a:r>
                <a:endParaRPr kumimoji="0" lang="en-US" altLang="zh-TW" sz="600">
                  <a:solidFill>
                    <a:srgbClr val="000000"/>
                  </a:solidFill>
                </a:endParaRPr>
              </a:p>
              <a:p>
                <a:pPr eaLnBrk="0" hangingPunct="0"/>
                <a:r>
                  <a:rPr kumimoji="0" lang="en-US" altLang="zh-TW" sz="600">
                    <a:solidFill>
                      <a:srgbClr val="000000"/>
                    </a:solidFill>
                  </a:rPr>
                  <a:t>15</a:t>
                </a:r>
              </a:p>
            </p:txBody>
          </p:sp>
          <p:sp>
            <p:nvSpPr>
              <p:cNvPr id="114804" name="Rectangle 116"/>
              <p:cNvSpPr>
                <a:spLocks noChangeArrowheads="1"/>
              </p:cNvSpPr>
              <p:nvPr/>
            </p:nvSpPr>
            <p:spPr bwMode="auto">
              <a:xfrm>
                <a:off x="4969" y="3805"/>
                <a:ext cx="146" cy="170"/>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600" u="sng">
                    <a:solidFill>
                      <a:srgbClr val="000000"/>
                    </a:solidFill>
                  </a:rPr>
                  <a:t>13</a:t>
                </a:r>
              </a:p>
              <a:p>
                <a:pPr eaLnBrk="0" hangingPunct="0"/>
                <a:r>
                  <a:rPr kumimoji="0" lang="en-US" altLang="zh-TW" sz="600">
                    <a:solidFill>
                      <a:srgbClr val="000000"/>
                    </a:solidFill>
                  </a:rPr>
                  <a:t>15</a:t>
                </a:r>
              </a:p>
            </p:txBody>
          </p:sp>
          <p:sp>
            <p:nvSpPr>
              <p:cNvPr id="114805" name="Rectangle 117"/>
              <p:cNvSpPr>
                <a:spLocks noChangeArrowheads="1"/>
              </p:cNvSpPr>
              <p:nvPr/>
            </p:nvSpPr>
            <p:spPr bwMode="auto">
              <a:xfrm>
                <a:off x="4919" y="3805"/>
                <a:ext cx="146" cy="170"/>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600" u="sng">
                    <a:solidFill>
                      <a:srgbClr val="000000"/>
                    </a:solidFill>
                  </a:rPr>
                  <a:t>12</a:t>
                </a:r>
                <a:endParaRPr kumimoji="0" lang="en-US" altLang="zh-TW" sz="600">
                  <a:solidFill>
                    <a:srgbClr val="000000"/>
                  </a:solidFill>
                </a:endParaRPr>
              </a:p>
              <a:p>
                <a:pPr eaLnBrk="0" hangingPunct="0"/>
                <a:r>
                  <a:rPr kumimoji="0" lang="en-US" altLang="zh-TW" sz="600">
                    <a:solidFill>
                      <a:srgbClr val="000000"/>
                    </a:solidFill>
                  </a:rPr>
                  <a:t>15</a:t>
                </a:r>
              </a:p>
            </p:txBody>
          </p:sp>
          <p:sp>
            <p:nvSpPr>
              <p:cNvPr id="114806" name="Rectangle 118"/>
              <p:cNvSpPr>
                <a:spLocks noChangeArrowheads="1"/>
              </p:cNvSpPr>
              <p:nvPr/>
            </p:nvSpPr>
            <p:spPr bwMode="auto">
              <a:xfrm>
                <a:off x="4855" y="3824"/>
                <a:ext cx="131" cy="98"/>
              </a:xfrm>
              <a:prstGeom prst="rect">
                <a:avLst/>
              </a:prstGeom>
              <a:noFill/>
              <a:ln w="12700">
                <a:noFill/>
                <a:miter lim="800000"/>
                <a:headEnd/>
                <a:tailEnd/>
              </a:ln>
              <a:effectLst/>
            </p:spPr>
            <p:txBody>
              <a:bodyPr wrap="none" anchor="ctr"/>
              <a:lstStyle/>
              <a:p>
                <a:endParaRPr lang="zh-TW" altLang="en-US"/>
              </a:p>
            </p:txBody>
          </p:sp>
          <p:sp>
            <p:nvSpPr>
              <p:cNvPr id="114807" name="Rectangle 119"/>
              <p:cNvSpPr>
                <a:spLocks noChangeArrowheads="1"/>
              </p:cNvSpPr>
              <p:nvPr/>
            </p:nvSpPr>
            <p:spPr bwMode="auto">
              <a:xfrm>
                <a:off x="4871" y="3805"/>
                <a:ext cx="146" cy="170"/>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600" u="sng">
                    <a:solidFill>
                      <a:srgbClr val="000000"/>
                    </a:solidFill>
                  </a:rPr>
                  <a:t>11</a:t>
                </a:r>
              </a:p>
              <a:p>
                <a:pPr eaLnBrk="0" hangingPunct="0"/>
                <a:r>
                  <a:rPr kumimoji="0" lang="en-US" altLang="zh-TW" sz="600">
                    <a:solidFill>
                      <a:srgbClr val="000000"/>
                    </a:solidFill>
                  </a:rPr>
                  <a:t>15</a:t>
                </a:r>
              </a:p>
            </p:txBody>
          </p:sp>
          <p:sp>
            <p:nvSpPr>
              <p:cNvPr id="114808" name="Rectangle 120"/>
              <p:cNvSpPr>
                <a:spLocks noChangeArrowheads="1"/>
              </p:cNvSpPr>
              <p:nvPr/>
            </p:nvSpPr>
            <p:spPr bwMode="auto">
              <a:xfrm>
                <a:off x="4806" y="3807"/>
                <a:ext cx="131" cy="97"/>
              </a:xfrm>
              <a:prstGeom prst="rect">
                <a:avLst/>
              </a:prstGeom>
              <a:noFill/>
              <a:ln w="12700">
                <a:noFill/>
                <a:miter lim="800000"/>
                <a:headEnd/>
                <a:tailEnd/>
              </a:ln>
              <a:effectLst/>
            </p:spPr>
            <p:txBody>
              <a:bodyPr wrap="none" anchor="ctr"/>
              <a:lstStyle/>
              <a:p>
                <a:endParaRPr lang="zh-TW" altLang="en-US"/>
              </a:p>
            </p:txBody>
          </p:sp>
          <p:sp>
            <p:nvSpPr>
              <p:cNvPr id="114809" name="Rectangle 121"/>
              <p:cNvSpPr>
                <a:spLocks noChangeArrowheads="1"/>
              </p:cNvSpPr>
              <p:nvPr/>
            </p:nvSpPr>
            <p:spPr bwMode="auto">
              <a:xfrm>
                <a:off x="4806" y="3804"/>
                <a:ext cx="157" cy="170"/>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600" u="sng">
                    <a:solidFill>
                      <a:srgbClr val="000000"/>
                    </a:solidFill>
                  </a:rPr>
                  <a:t>10 </a:t>
                </a:r>
                <a:endParaRPr kumimoji="0" lang="en-US" altLang="zh-TW" sz="600">
                  <a:solidFill>
                    <a:srgbClr val="000000"/>
                  </a:solidFill>
                </a:endParaRPr>
              </a:p>
              <a:p>
                <a:pPr eaLnBrk="0" hangingPunct="0"/>
                <a:r>
                  <a:rPr kumimoji="0" lang="en-US" altLang="zh-TW" sz="600">
                    <a:solidFill>
                      <a:srgbClr val="000000"/>
                    </a:solidFill>
                  </a:rPr>
                  <a:t>15</a:t>
                </a:r>
              </a:p>
            </p:txBody>
          </p:sp>
          <p:sp>
            <p:nvSpPr>
              <p:cNvPr id="114810" name="Rectangle 122"/>
              <p:cNvSpPr>
                <a:spLocks noChangeArrowheads="1"/>
              </p:cNvSpPr>
              <p:nvPr/>
            </p:nvSpPr>
            <p:spPr bwMode="auto">
              <a:xfrm>
                <a:off x="4762" y="3805"/>
                <a:ext cx="145" cy="170"/>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600" u="sng">
                    <a:solidFill>
                      <a:srgbClr val="000000"/>
                    </a:solidFill>
                  </a:rPr>
                  <a:t> 9 </a:t>
                </a:r>
                <a:endParaRPr kumimoji="0" lang="en-US" altLang="zh-TW" sz="600">
                  <a:solidFill>
                    <a:srgbClr val="000000"/>
                  </a:solidFill>
                </a:endParaRPr>
              </a:p>
              <a:p>
                <a:pPr eaLnBrk="0" hangingPunct="0"/>
                <a:r>
                  <a:rPr kumimoji="0" lang="en-US" altLang="zh-TW" sz="600">
                    <a:solidFill>
                      <a:srgbClr val="000000"/>
                    </a:solidFill>
                  </a:rPr>
                  <a:t>15</a:t>
                </a:r>
              </a:p>
            </p:txBody>
          </p:sp>
          <p:sp>
            <p:nvSpPr>
              <p:cNvPr id="114811" name="Rectangle 123"/>
              <p:cNvSpPr>
                <a:spLocks noChangeArrowheads="1"/>
              </p:cNvSpPr>
              <p:nvPr/>
            </p:nvSpPr>
            <p:spPr bwMode="auto">
              <a:xfrm>
                <a:off x="4714" y="3805"/>
                <a:ext cx="146" cy="170"/>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600" u="sng">
                    <a:solidFill>
                      <a:srgbClr val="000000"/>
                    </a:solidFill>
                  </a:rPr>
                  <a:t> 8 </a:t>
                </a:r>
                <a:endParaRPr kumimoji="0" lang="en-US" altLang="zh-TW" sz="600">
                  <a:solidFill>
                    <a:srgbClr val="000000"/>
                  </a:solidFill>
                </a:endParaRPr>
              </a:p>
              <a:p>
                <a:pPr eaLnBrk="0" hangingPunct="0"/>
                <a:r>
                  <a:rPr kumimoji="0" lang="en-US" altLang="zh-TW" sz="600">
                    <a:solidFill>
                      <a:srgbClr val="000000"/>
                    </a:solidFill>
                  </a:rPr>
                  <a:t>15</a:t>
                </a:r>
              </a:p>
            </p:txBody>
          </p:sp>
          <p:sp>
            <p:nvSpPr>
              <p:cNvPr id="114812" name="Rectangle 124"/>
              <p:cNvSpPr>
                <a:spLocks noChangeArrowheads="1"/>
              </p:cNvSpPr>
              <p:nvPr/>
            </p:nvSpPr>
            <p:spPr bwMode="auto">
              <a:xfrm>
                <a:off x="4664" y="3804"/>
                <a:ext cx="146" cy="170"/>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600" u="sng">
                    <a:solidFill>
                      <a:srgbClr val="000000"/>
                    </a:solidFill>
                  </a:rPr>
                  <a:t> 7 </a:t>
                </a:r>
                <a:endParaRPr kumimoji="0" lang="en-US" altLang="zh-TW" sz="600">
                  <a:solidFill>
                    <a:srgbClr val="000000"/>
                  </a:solidFill>
                </a:endParaRPr>
              </a:p>
              <a:p>
                <a:pPr eaLnBrk="0" hangingPunct="0"/>
                <a:r>
                  <a:rPr kumimoji="0" lang="en-US" altLang="zh-TW" sz="600">
                    <a:solidFill>
                      <a:srgbClr val="000000"/>
                    </a:solidFill>
                  </a:rPr>
                  <a:t>15</a:t>
                </a:r>
              </a:p>
            </p:txBody>
          </p:sp>
          <p:sp>
            <p:nvSpPr>
              <p:cNvPr id="114813" name="Rectangle 125"/>
              <p:cNvSpPr>
                <a:spLocks noChangeArrowheads="1"/>
              </p:cNvSpPr>
              <p:nvPr/>
            </p:nvSpPr>
            <p:spPr bwMode="auto">
              <a:xfrm>
                <a:off x="4613" y="3805"/>
                <a:ext cx="146" cy="170"/>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600" u="sng">
                    <a:solidFill>
                      <a:srgbClr val="000000"/>
                    </a:solidFill>
                  </a:rPr>
                  <a:t> 6 </a:t>
                </a:r>
                <a:endParaRPr kumimoji="0" lang="en-US" altLang="zh-TW" sz="600">
                  <a:solidFill>
                    <a:srgbClr val="000000"/>
                  </a:solidFill>
                </a:endParaRPr>
              </a:p>
              <a:p>
                <a:pPr eaLnBrk="0" hangingPunct="0"/>
                <a:r>
                  <a:rPr kumimoji="0" lang="en-US" altLang="zh-TW" sz="600">
                    <a:solidFill>
                      <a:srgbClr val="000000"/>
                    </a:solidFill>
                  </a:rPr>
                  <a:t>15</a:t>
                </a:r>
              </a:p>
            </p:txBody>
          </p:sp>
          <p:sp>
            <p:nvSpPr>
              <p:cNvPr id="114814" name="Rectangle 126"/>
              <p:cNvSpPr>
                <a:spLocks noChangeArrowheads="1"/>
              </p:cNvSpPr>
              <p:nvPr/>
            </p:nvSpPr>
            <p:spPr bwMode="auto">
              <a:xfrm>
                <a:off x="4564" y="3805"/>
                <a:ext cx="145" cy="170"/>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600" u="sng">
                    <a:solidFill>
                      <a:srgbClr val="000000"/>
                    </a:solidFill>
                  </a:rPr>
                  <a:t> 5 </a:t>
                </a:r>
                <a:endParaRPr kumimoji="0" lang="en-US" altLang="zh-TW" sz="600">
                  <a:solidFill>
                    <a:srgbClr val="000000"/>
                  </a:solidFill>
                </a:endParaRPr>
              </a:p>
              <a:p>
                <a:pPr eaLnBrk="0" hangingPunct="0"/>
                <a:r>
                  <a:rPr kumimoji="0" lang="en-US" altLang="zh-TW" sz="600">
                    <a:solidFill>
                      <a:srgbClr val="000000"/>
                    </a:solidFill>
                  </a:rPr>
                  <a:t>15</a:t>
                </a:r>
              </a:p>
            </p:txBody>
          </p:sp>
          <p:sp>
            <p:nvSpPr>
              <p:cNvPr id="114815" name="Rectangle 127"/>
              <p:cNvSpPr>
                <a:spLocks noChangeArrowheads="1"/>
              </p:cNvSpPr>
              <p:nvPr/>
            </p:nvSpPr>
            <p:spPr bwMode="auto">
              <a:xfrm>
                <a:off x="4515" y="3805"/>
                <a:ext cx="146" cy="170"/>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600" u="sng">
                    <a:solidFill>
                      <a:srgbClr val="000000"/>
                    </a:solidFill>
                  </a:rPr>
                  <a:t> 4 </a:t>
                </a:r>
                <a:endParaRPr kumimoji="0" lang="en-US" altLang="zh-TW" sz="600">
                  <a:solidFill>
                    <a:srgbClr val="000000"/>
                  </a:solidFill>
                </a:endParaRPr>
              </a:p>
              <a:p>
                <a:pPr eaLnBrk="0" hangingPunct="0"/>
                <a:r>
                  <a:rPr kumimoji="0" lang="en-US" altLang="zh-TW" sz="600">
                    <a:solidFill>
                      <a:srgbClr val="000000"/>
                    </a:solidFill>
                  </a:rPr>
                  <a:t>15</a:t>
                </a:r>
              </a:p>
            </p:txBody>
          </p:sp>
          <p:sp>
            <p:nvSpPr>
              <p:cNvPr id="114816" name="Rectangle 128"/>
              <p:cNvSpPr>
                <a:spLocks noChangeArrowheads="1"/>
              </p:cNvSpPr>
              <p:nvPr/>
            </p:nvSpPr>
            <p:spPr bwMode="auto">
              <a:xfrm>
                <a:off x="4466" y="3805"/>
                <a:ext cx="146" cy="170"/>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600" u="sng">
                    <a:solidFill>
                      <a:srgbClr val="000000"/>
                    </a:solidFill>
                  </a:rPr>
                  <a:t> 3 </a:t>
                </a:r>
                <a:endParaRPr kumimoji="0" lang="en-US" altLang="zh-TW" sz="600">
                  <a:solidFill>
                    <a:srgbClr val="000000"/>
                  </a:solidFill>
                </a:endParaRPr>
              </a:p>
              <a:p>
                <a:pPr eaLnBrk="0" hangingPunct="0"/>
                <a:r>
                  <a:rPr kumimoji="0" lang="en-US" altLang="zh-TW" sz="600">
                    <a:solidFill>
                      <a:srgbClr val="000000"/>
                    </a:solidFill>
                  </a:rPr>
                  <a:t>15</a:t>
                </a:r>
              </a:p>
            </p:txBody>
          </p:sp>
          <p:sp>
            <p:nvSpPr>
              <p:cNvPr id="114817" name="Rectangle 129"/>
              <p:cNvSpPr>
                <a:spLocks noChangeArrowheads="1"/>
              </p:cNvSpPr>
              <p:nvPr/>
            </p:nvSpPr>
            <p:spPr bwMode="auto">
              <a:xfrm>
                <a:off x="4414" y="3805"/>
                <a:ext cx="146" cy="170"/>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600" u="sng">
                    <a:solidFill>
                      <a:srgbClr val="000000"/>
                    </a:solidFill>
                  </a:rPr>
                  <a:t> 2 </a:t>
                </a:r>
                <a:endParaRPr kumimoji="0" lang="en-US" altLang="zh-TW" sz="600">
                  <a:solidFill>
                    <a:srgbClr val="000000"/>
                  </a:solidFill>
                </a:endParaRPr>
              </a:p>
              <a:p>
                <a:pPr eaLnBrk="0" hangingPunct="0"/>
                <a:r>
                  <a:rPr kumimoji="0" lang="en-US" altLang="zh-TW" sz="600">
                    <a:solidFill>
                      <a:srgbClr val="000000"/>
                    </a:solidFill>
                  </a:rPr>
                  <a:t>15</a:t>
                </a:r>
              </a:p>
            </p:txBody>
          </p:sp>
          <p:sp>
            <p:nvSpPr>
              <p:cNvPr id="114818" name="Rectangle 130"/>
              <p:cNvSpPr>
                <a:spLocks noChangeArrowheads="1"/>
              </p:cNvSpPr>
              <p:nvPr/>
            </p:nvSpPr>
            <p:spPr bwMode="auto">
              <a:xfrm>
                <a:off x="4366" y="3805"/>
                <a:ext cx="146" cy="170"/>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600" u="sng">
                    <a:solidFill>
                      <a:srgbClr val="000000"/>
                    </a:solidFill>
                  </a:rPr>
                  <a:t> 1 </a:t>
                </a:r>
              </a:p>
              <a:p>
                <a:pPr eaLnBrk="0" hangingPunct="0"/>
                <a:r>
                  <a:rPr kumimoji="0" lang="en-US" altLang="zh-TW" sz="600">
                    <a:solidFill>
                      <a:srgbClr val="000000"/>
                    </a:solidFill>
                  </a:rPr>
                  <a:t>15</a:t>
                </a:r>
              </a:p>
            </p:txBody>
          </p:sp>
          <p:sp>
            <p:nvSpPr>
              <p:cNvPr id="114819" name="Rectangle 131"/>
              <p:cNvSpPr>
                <a:spLocks noChangeArrowheads="1"/>
              </p:cNvSpPr>
              <p:nvPr/>
            </p:nvSpPr>
            <p:spPr bwMode="auto">
              <a:xfrm>
                <a:off x="4317" y="3805"/>
                <a:ext cx="146" cy="170"/>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600" u="sng">
                    <a:solidFill>
                      <a:srgbClr val="000000"/>
                    </a:solidFill>
                  </a:rPr>
                  <a:t> 0 </a:t>
                </a:r>
              </a:p>
              <a:p>
                <a:pPr eaLnBrk="0" hangingPunct="0"/>
                <a:r>
                  <a:rPr kumimoji="0" lang="en-US" altLang="zh-TW" sz="600">
                    <a:solidFill>
                      <a:srgbClr val="000000"/>
                    </a:solidFill>
                  </a:rPr>
                  <a:t>15</a:t>
                </a:r>
              </a:p>
            </p:txBody>
          </p:sp>
          <p:sp>
            <p:nvSpPr>
              <p:cNvPr id="114820" name="Rectangle 132"/>
              <p:cNvSpPr>
                <a:spLocks noChangeArrowheads="1"/>
              </p:cNvSpPr>
              <p:nvPr/>
            </p:nvSpPr>
            <p:spPr bwMode="auto">
              <a:xfrm>
                <a:off x="5067" y="3804"/>
                <a:ext cx="146" cy="170"/>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600" u="sng">
                    <a:solidFill>
                      <a:srgbClr val="000000"/>
                    </a:solidFill>
                  </a:rPr>
                  <a:t>15</a:t>
                </a:r>
                <a:endParaRPr kumimoji="0" lang="en-US" altLang="zh-TW" sz="600">
                  <a:solidFill>
                    <a:srgbClr val="000000"/>
                  </a:solidFill>
                </a:endParaRPr>
              </a:p>
              <a:p>
                <a:pPr eaLnBrk="0" hangingPunct="0"/>
                <a:r>
                  <a:rPr kumimoji="0" lang="en-US" altLang="zh-TW" sz="600">
                    <a:solidFill>
                      <a:srgbClr val="000000"/>
                    </a:solidFill>
                  </a:rPr>
                  <a:t>15</a:t>
                </a:r>
              </a:p>
            </p:txBody>
          </p:sp>
          <p:sp>
            <p:nvSpPr>
              <p:cNvPr id="114821" name="Rectangle 133"/>
              <p:cNvSpPr>
                <a:spLocks noChangeArrowheads="1"/>
              </p:cNvSpPr>
              <p:nvPr/>
            </p:nvSpPr>
            <p:spPr bwMode="auto">
              <a:xfrm>
                <a:off x="5174" y="3771"/>
                <a:ext cx="125" cy="188"/>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1200" baseline="-60000">
                    <a:solidFill>
                      <a:srgbClr val="000000"/>
                    </a:solidFill>
                  </a:rPr>
                  <a:t>^</a:t>
                </a:r>
                <a:endParaRPr kumimoji="0" lang="en-US" altLang="zh-TW" sz="600" baseline="-60000">
                  <a:solidFill>
                    <a:srgbClr val="000000"/>
                  </a:solidFill>
                </a:endParaRPr>
              </a:p>
              <a:p>
                <a:pPr eaLnBrk="0" hangingPunct="0"/>
                <a:r>
                  <a:rPr kumimoji="0" lang="en-US" altLang="zh-TW" sz="600">
                    <a:solidFill>
                      <a:srgbClr val="000000"/>
                    </a:solidFill>
                  </a:rPr>
                  <a:t>p</a:t>
                </a:r>
              </a:p>
            </p:txBody>
          </p:sp>
        </p:grpSp>
      </p:grpSp>
      <p:grpSp>
        <p:nvGrpSpPr>
          <p:cNvPr id="4" name="Group 134"/>
          <p:cNvGrpSpPr>
            <a:grpSpLocks/>
          </p:cNvGrpSpPr>
          <p:nvPr/>
        </p:nvGrpSpPr>
        <p:grpSpPr bwMode="auto">
          <a:xfrm>
            <a:off x="367990" y="4114801"/>
            <a:ext cx="2439716" cy="1967726"/>
            <a:chOff x="4056" y="1022"/>
            <a:chExt cx="1392" cy="934"/>
          </a:xfrm>
        </p:grpSpPr>
        <p:sp>
          <p:nvSpPr>
            <p:cNvPr id="114823" name="Freeform 135"/>
            <p:cNvSpPr>
              <a:spLocks/>
            </p:cNvSpPr>
            <p:nvPr/>
          </p:nvSpPr>
          <p:spPr bwMode="auto">
            <a:xfrm>
              <a:off x="4056" y="1022"/>
              <a:ext cx="1392" cy="934"/>
            </a:xfrm>
            <a:custGeom>
              <a:avLst/>
              <a:gdLst/>
              <a:ahLst/>
              <a:cxnLst>
                <a:cxn ang="0">
                  <a:pos x="0" y="933"/>
                </a:cxn>
                <a:cxn ang="0">
                  <a:pos x="1367" y="933"/>
                </a:cxn>
                <a:cxn ang="0">
                  <a:pos x="1367" y="0"/>
                </a:cxn>
                <a:cxn ang="0">
                  <a:pos x="0" y="0"/>
                </a:cxn>
                <a:cxn ang="0">
                  <a:pos x="0" y="933"/>
                </a:cxn>
              </a:cxnLst>
              <a:rect l="0" t="0" r="r" b="b"/>
              <a:pathLst>
                <a:path w="1368" h="934">
                  <a:moveTo>
                    <a:pt x="0" y="933"/>
                  </a:moveTo>
                  <a:lnTo>
                    <a:pt x="1367" y="933"/>
                  </a:lnTo>
                  <a:lnTo>
                    <a:pt x="1367" y="0"/>
                  </a:lnTo>
                  <a:lnTo>
                    <a:pt x="0" y="0"/>
                  </a:lnTo>
                  <a:lnTo>
                    <a:pt x="0" y="933"/>
                  </a:lnTo>
                </a:path>
              </a:pathLst>
            </a:custGeom>
            <a:noFill/>
            <a:ln w="12700" cap="rnd" cmpd="sng">
              <a:solidFill>
                <a:srgbClr val="000000"/>
              </a:solidFill>
              <a:prstDash val="solid"/>
              <a:round/>
              <a:headEnd type="none" w="med" len="med"/>
              <a:tailEnd type="none" w="med" len="med"/>
            </a:ln>
            <a:effectLst/>
          </p:spPr>
          <p:txBody>
            <a:bodyPr/>
            <a:lstStyle/>
            <a:p>
              <a:endParaRPr lang="zh-TW" altLang="en-US"/>
            </a:p>
          </p:txBody>
        </p:sp>
        <p:grpSp>
          <p:nvGrpSpPr>
            <p:cNvPr id="5" name="Group 136"/>
            <p:cNvGrpSpPr>
              <a:grpSpLocks/>
            </p:cNvGrpSpPr>
            <p:nvPr/>
          </p:nvGrpSpPr>
          <p:grpSpPr bwMode="auto">
            <a:xfrm>
              <a:off x="4070" y="1029"/>
              <a:ext cx="1320" cy="915"/>
              <a:chOff x="4142" y="949"/>
              <a:chExt cx="1008" cy="891"/>
            </a:xfrm>
          </p:grpSpPr>
          <p:sp>
            <p:nvSpPr>
              <p:cNvPr id="114825" name="Freeform 137"/>
              <p:cNvSpPr>
                <a:spLocks/>
              </p:cNvSpPr>
              <p:nvPr/>
            </p:nvSpPr>
            <p:spPr bwMode="auto">
              <a:xfrm>
                <a:off x="4329" y="1106"/>
                <a:ext cx="821" cy="561"/>
              </a:xfrm>
              <a:custGeom>
                <a:avLst/>
                <a:gdLst/>
                <a:ahLst/>
                <a:cxnLst>
                  <a:cxn ang="0">
                    <a:pos x="0" y="560"/>
                  </a:cxn>
                  <a:cxn ang="0">
                    <a:pos x="820" y="560"/>
                  </a:cxn>
                  <a:cxn ang="0">
                    <a:pos x="820" y="0"/>
                  </a:cxn>
                  <a:cxn ang="0">
                    <a:pos x="0" y="0"/>
                  </a:cxn>
                  <a:cxn ang="0">
                    <a:pos x="0" y="560"/>
                  </a:cxn>
                </a:cxnLst>
                <a:rect l="0" t="0" r="r" b="b"/>
                <a:pathLst>
                  <a:path w="821" h="561">
                    <a:moveTo>
                      <a:pt x="0" y="560"/>
                    </a:moveTo>
                    <a:lnTo>
                      <a:pt x="820" y="560"/>
                    </a:lnTo>
                    <a:lnTo>
                      <a:pt x="820" y="0"/>
                    </a:lnTo>
                    <a:lnTo>
                      <a:pt x="0" y="0"/>
                    </a:lnTo>
                    <a:lnTo>
                      <a:pt x="0" y="560"/>
                    </a:lnTo>
                  </a:path>
                </a:pathLst>
              </a:custGeom>
              <a:noFill/>
              <a:ln w="12700" cap="rnd" cmpd="sng">
                <a:solidFill>
                  <a:srgbClr val="000000"/>
                </a:solidFill>
                <a:prstDash val="solid"/>
                <a:round/>
                <a:headEnd type="none" w="med" len="med"/>
                <a:tailEnd type="none" w="med" len="med"/>
              </a:ln>
              <a:effectLst/>
            </p:spPr>
            <p:txBody>
              <a:bodyPr/>
              <a:lstStyle/>
              <a:p>
                <a:endParaRPr lang="zh-TW" altLang="en-US"/>
              </a:p>
            </p:txBody>
          </p:sp>
          <p:sp>
            <p:nvSpPr>
              <p:cNvPr id="114826" name="Rectangle 138"/>
              <p:cNvSpPr>
                <a:spLocks noChangeArrowheads="1"/>
              </p:cNvSpPr>
              <p:nvPr/>
            </p:nvSpPr>
            <p:spPr bwMode="auto">
              <a:xfrm>
                <a:off x="4425" y="1667"/>
                <a:ext cx="101" cy="91"/>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400">
                    <a:solidFill>
                      <a:srgbClr val="000000"/>
                    </a:solidFill>
                  </a:rPr>
                  <a:t>2</a:t>
                </a:r>
              </a:p>
            </p:txBody>
          </p:sp>
          <p:sp>
            <p:nvSpPr>
              <p:cNvPr id="114827" name="Rectangle 139"/>
              <p:cNvSpPr>
                <a:spLocks noChangeArrowheads="1"/>
              </p:cNvSpPr>
              <p:nvPr/>
            </p:nvSpPr>
            <p:spPr bwMode="auto">
              <a:xfrm>
                <a:off x="4376" y="1667"/>
                <a:ext cx="100" cy="91"/>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400">
                    <a:solidFill>
                      <a:srgbClr val="000000"/>
                    </a:solidFill>
                  </a:rPr>
                  <a:t>1</a:t>
                </a:r>
              </a:p>
            </p:txBody>
          </p:sp>
          <p:sp>
            <p:nvSpPr>
              <p:cNvPr id="114828" name="Rectangle 140"/>
              <p:cNvSpPr>
                <a:spLocks noChangeArrowheads="1"/>
              </p:cNvSpPr>
              <p:nvPr/>
            </p:nvSpPr>
            <p:spPr bwMode="auto">
              <a:xfrm>
                <a:off x="4327" y="1667"/>
                <a:ext cx="101" cy="91"/>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400">
                    <a:solidFill>
                      <a:srgbClr val="000000"/>
                    </a:solidFill>
                  </a:rPr>
                  <a:t>0</a:t>
                </a:r>
              </a:p>
            </p:txBody>
          </p:sp>
          <p:sp>
            <p:nvSpPr>
              <p:cNvPr id="114829" name="Line 141"/>
              <p:cNvSpPr>
                <a:spLocks noChangeShapeType="1"/>
              </p:cNvSpPr>
              <p:nvPr/>
            </p:nvSpPr>
            <p:spPr bwMode="auto">
              <a:xfrm>
                <a:off x="4492" y="1670"/>
                <a:ext cx="0" cy="12"/>
              </a:xfrm>
              <a:prstGeom prst="line">
                <a:avLst/>
              </a:prstGeom>
              <a:noFill/>
              <a:ln w="12700">
                <a:solidFill>
                  <a:srgbClr val="000000"/>
                </a:solidFill>
                <a:round/>
                <a:headEnd/>
                <a:tailEnd/>
              </a:ln>
              <a:effectLst/>
            </p:spPr>
            <p:txBody>
              <a:bodyPr wrap="none" anchor="ctr"/>
              <a:lstStyle/>
              <a:p>
                <a:endParaRPr lang="zh-TW" altLang="en-US"/>
              </a:p>
            </p:txBody>
          </p:sp>
          <p:sp>
            <p:nvSpPr>
              <p:cNvPr id="114830" name="Line 142"/>
              <p:cNvSpPr>
                <a:spLocks noChangeShapeType="1"/>
              </p:cNvSpPr>
              <p:nvPr/>
            </p:nvSpPr>
            <p:spPr bwMode="auto">
              <a:xfrm>
                <a:off x="4443" y="1670"/>
                <a:ext cx="0" cy="12"/>
              </a:xfrm>
              <a:prstGeom prst="line">
                <a:avLst/>
              </a:prstGeom>
              <a:noFill/>
              <a:ln w="12700">
                <a:solidFill>
                  <a:srgbClr val="000000"/>
                </a:solidFill>
                <a:round/>
                <a:headEnd/>
                <a:tailEnd/>
              </a:ln>
              <a:effectLst/>
            </p:spPr>
            <p:txBody>
              <a:bodyPr wrap="none" anchor="ctr"/>
              <a:lstStyle/>
              <a:p>
                <a:endParaRPr lang="zh-TW" altLang="en-US"/>
              </a:p>
            </p:txBody>
          </p:sp>
          <p:sp>
            <p:nvSpPr>
              <p:cNvPr id="114831" name="Line 143"/>
              <p:cNvSpPr>
                <a:spLocks noChangeShapeType="1"/>
              </p:cNvSpPr>
              <p:nvPr/>
            </p:nvSpPr>
            <p:spPr bwMode="auto">
              <a:xfrm>
                <a:off x="4391" y="1670"/>
                <a:ext cx="0" cy="12"/>
              </a:xfrm>
              <a:prstGeom prst="line">
                <a:avLst/>
              </a:prstGeom>
              <a:noFill/>
              <a:ln w="12700">
                <a:solidFill>
                  <a:srgbClr val="000000"/>
                </a:solidFill>
                <a:round/>
                <a:headEnd/>
                <a:tailEnd/>
              </a:ln>
              <a:effectLst/>
            </p:spPr>
            <p:txBody>
              <a:bodyPr wrap="none" anchor="ctr"/>
              <a:lstStyle/>
              <a:p>
                <a:endParaRPr lang="zh-TW" altLang="en-US"/>
              </a:p>
            </p:txBody>
          </p:sp>
          <p:sp>
            <p:nvSpPr>
              <p:cNvPr id="114832" name="Rectangle 144"/>
              <p:cNvSpPr>
                <a:spLocks noChangeArrowheads="1"/>
              </p:cNvSpPr>
              <p:nvPr/>
            </p:nvSpPr>
            <p:spPr bwMode="auto">
              <a:xfrm>
                <a:off x="4180" y="1077"/>
                <a:ext cx="101" cy="91"/>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400">
                    <a:solidFill>
                      <a:srgbClr val="000000"/>
                    </a:solidFill>
                  </a:rPr>
                  <a:t>0</a:t>
                </a:r>
              </a:p>
            </p:txBody>
          </p:sp>
          <p:sp>
            <p:nvSpPr>
              <p:cNvPr id="114833" name="Rectangle 145"/>
              <p:cNvSpPr>
                <a:spLocks noChangeArrowheads="1"/>
              </p:cNvSpPr>
              <p:nvPr/>
            </p:nvSpPr>
            <p:spPr bwMode="auto">
              <a:xfrm>
                <a:off x="4198" y="1077"/>
                <a:ext cx="94" cy="91"/>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400">
                    <a:solidFill>
                      <a:srgbClr val="000000"/>
                    </a:solidFill>
                  </a:rPr>
                  <a:t>.</a:t>
                </a:r>
              </a:p>
            </p:txBody>
          </p:sp>
          <p:sp>
            <p:nvSpPr>
              <p:cNvPr id="114834" name="Rectangle 146"/>
              <p:cNvSpPr>
                <a:spLocks noChangeArrowheads="1"/>
              </p:cNvSpPr>
              <p:nvPr/>
            </p:nvSpPr>
            <p:spPr bwMode="auto">
              <a:xfrm>
                <a:off x="4205" y="1077"/>
                <a:ext cx="101" cy="91"/>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400">
                    <a:solidFill>
                      <a:srgbClr val="000000"/>
                    </a:solidFill>
                  </a:rPr>
                  <a:t>5</a:t>
                </a:r>
              </a:p>
            </p:txBody>
          </p:sp>
          <p:sp>
            <p:nvSpPr>
              <p:cNvPr id="114835" name="Rectangle 147"/>
              <p:cNvSpPr>
                <a:spLocks noChangeArrowheads="1"/>
              </p:cNvSpPr>
              <p:nvPr/>
            </p:nvSpPr>
            <p:spPr bwMode="auto">
              <a:xfrm>
                <a:off x="4180" y="1182"/>
                <a:ext cx="101" cy="91"/>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400">
                    <a:solidFill>
                      <a:srgbClr val="000000"/>
                    </a:solidFill>
                  </a:rPr>
                  <a:t>0</a:t>
                </a:r>
              </a:p>
            </p:txBody>
          </p:sp>
          <p:sp>
            <p:nvSpPr>
              <p:cNvPr id="114836" name="Rectangle 148"/>
              <p:cNvSpPr>
                <a:spLocks noChangeArrowheads="1"/>
              </p:cNvSpPr>
              <p:nvPr/>
            </p:nvSpPr>
            <p:spPr bwMode="auto">
              <a:xfrm>
                <a:off x="4198" y="1182"/>
                <a:ext cx="94" cy="91"/>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400">
                    <a:solidFill>
                      <a:srgbClr val="000000"/>
                    </a:solidFill>
                  </a:rPr>
                  <a:t>.</a:t>
                </a:r>
              </a:p>
            </p:txBody>
          </p:sp>
          <p:sp>
            <p:nvSpPr>
              <p:cNvPr id="114837" name="Rectangle 149"/>
              <p:cNvSpPr>
                <a:spLocks noChangeArrowheads="1"/>
              </p:cNvSpPr>
              <p:nvPr/>
            </p:nvSpPr>
            <p:spPr bwMode="auto">
              <a:xfrm>
                <a:off x="4205" y="1182"/>
                <a:ext cx="101" cy="91"/>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400">
                    <a:solidFill>
                      <a:srgbClr val="000000"/>
                    </a:solidFill>
                  </a:rPr>
                  <a:t>4</a:t>
                </a:r>
              </a:p>
            </p:txBody>
          </p:sp>
          <p:sp>
            <p:nvSpPr>
              <p:cNvPr id="114838" name="Rectangle 150"/>
              <p:cNvSpPr>
                <a:spLocks noChangeArrowheads="1"/>
              </p:cNvSpPr>
              <p:nvPr/>
            </p:nvSpPr>
            <p:spPr bwMode="auto">
              <a:xfrm>
                <a:off x="4180" y="1290"/>
                <a:ext cx="101" cy="91"/>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400">
                    <a:solidFill>
                      <a:srgbClr val="000000"/>
                    </a:solidFill>
                  </a:rPr>
                  <a:t>0</a:t>
                </a:r>
              </a:p>
            </p:txBody>
          </p:sp>
          <p:sp>
            <p:nvSpPr>
              <p:cNvPr id="114839" name="Rectangle 151"/>
              <p:cNvSpPr>
                <a:spLocks noChangeArrowheads="1"/>
              </p:cNvSpPr>
              <p:nvPr/>
            </p:nvSpPr>
            <p:spPr bwMode="auto">
              <a:xfrm>
                <a:off x="4198" y="1290"/>
                <a:ext cx="94" cy="91"/>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400">
                    <a:solidFill>
                      <a:srgbClr val="000000"/>
                    </a:solidFill>
                  </a:rPr>
                  <a:t>.</a:t>
                </a:r>
              </a:p>
            </p:txBody>
          </p:sp>
          <p:sp>
            <p:nvSpPr>
              <p:cNvPr id="114840" name="Rectangle 152"/>
              <p:cNvSpPr>
                <a:spLocks noChangeArrowheads="1"/>
              </p:cNvSpPr>
              <p:nvPr/>
            </p:nvSpPr>
            <p:spPr bwMode="auto">
              <a:xfrm>
                <a:off x="4205" y="1290"/>
                <a:ext cx="101" cy="91"/>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400">
                    <a:solidFill>
                      <a:srgbClr val="000000"/>
                    </a:solidFill>
                  </a:rPr>
                  <a:t>3</a:t>
                </a:r>
              </a:p>
            </p:txBody>
          </p:sp>
          <p:sp>
            <p:nvSpPr>
              <p:cNvPr id="114841" name="Rectangle 153"/>
              <p:cNvSpPr>
                <a:spLocks noChangeArrowheads="1"/>
              </p:cNvSpPr>
              <p:nvPr/>
            </p:nvSpPr>
            <p:spPr bwMode="auto">
              <a:xfrm>
                <a:off x="4180" y="1398"/>
                <a:ext cx="101" cy="91"/>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400">
                    <a:solidFill>
                      <a:srgbClr val="000000"/>
                    </a:solidFill>
                  </a:rPr>
                  <a:t>0</a:t>
                </a:r>
              </a:p>
            </p:txBody>
          </p:sp>
          <p:sp>
            <p:nvSpPr>
              <p:cNvPr id="114842" name="Rectangle 154"/>
              <p:cNvSpPr>
                <a:spLocks noChangeArrowheads="1"/>
              </p:cNvSpPr>
              <p:nvPr/>
            </p:nvSpPr>
            <p:spPr bwMode="auto">
              <a:xfrm>
                <a:off x="4198" y="1398"/>
                <a:ext cx="94" cy="91"/>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400">
                    <a:solidFill>
                      <a:srgbClr val="000000"/>
                    </a:solidFill>
                  </a:rPr>
                  <a:t>.</a:t>
                </a:r>
              </a:p>
            </p:txBody>
          </p:sp>
          <p:sp>
            <p:nvSpPr>
              <p:cNvPr id="114843" name="Rectangle 155"/>
              <p:cNvSpPr>
                <a:spLocks noChangeArrowheads="1"/>
              </p:cNvSpPr>
              <p:nvPr/>
            </p:nvSpPr>
            <p:spPr bwMode="auto">
              <a:xfrm>
                <a:off x="4205" y="1398"/>
                <a:ext cx="101" cy="91"/>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400">
                    <a:solidFill>
                      <a:srgbClr val="000000"/>
                    </a:solidFill>
                  </a:rPr>
                  <a:t>2</a:t>
                </a:r>
              </a:p>
            </p:txBody>
          </p:sp>
          <p:sp>
            <p:nvSpPr>
              <p:cNvPr id="114844" name="Rectangle 156"/>
              <p:cNvSpPr>
                <a:spLocks noChangeArrowheads="1"/>
              </p:cNvSpPr>
              <p:nvPr/>
            </p:nvSpPr>
            <p:spPr bwMode="auto">
              <a:xfrm>
                <a:off x="4180" y="1506"/>
                <a:ext cx="101" cy="92"/>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400">
                    <a:solidFill>
                      <a:srgbClr val="000000"/>
                    </a:solidFill>
                  </a:rPr>
                  <a:t>0</a:t>
                </a:r>
              </a:p>
            </p:txBody>
          </p:sp>
          <p:sp>
            <p:nvSpPr>
              <p:cNvPr id="114845" name="Rectangle 157"/>
              <p:cNvSpPr>
                <a:spLocks noChangeArrowheads="1"/>
              </p:cNvSpPr>
              <p:nvPr/>
            </p:nvSpPr>
            <p:spPr bwMode="auto">
              <a:xfrm>
                <a:off x="4198" y="1506"/>
                <a:ext cx="94" cy="92"/>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400">
                    <a:solidFill>
                      <a:srgbClr val="000000"/>
                    </a:solidFill>
                  </a:rPr>
                  <a:t>.</a:t>
                </a:r>
              </a:p>
            </p:txBody>
          </p:sp>
          <p:sp>
            <p:nvSpPr>
              <p:cNvPr id="114846" name="Rectangle 158"/>
              <p:cNvSpPr>
                <a:spLocks noChangeArrowheads="1"/>
              </p:cNvSpPr>
              <p:nvPr/>
            </p:nvSpPr>
            <p:spPr bwMode="auto">
              <a:xfrm>
                <a:off x="4205" y="1506"/>
                <a:ext cx="101" cy="92"/>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400">
                    <a:solidFill>
                      <a:srgbClr val="000000"/>
                    </a:solidFill>
                  </a:rPr>
                  <a:t>1</a:t>
                </a:r>
              </a:p>
            </p:txBody>
          </p:sp>
          <p:sp>
            <p:nvSpPr>
              <p:cNvPr id="114847" name="Rectangle 159"/>
              <p:cNvSpPr>
                <a:spLocks noChangeArrowheads="1"/>
              </p:cNvSpPr>
              <p:nvPr/>
            </p:nvSpPr>
            <p:spPr bwMode="auto">
              <a:xfrm>
                <a:off x="4180" y="1611"/>
                <a:ext cx="101" cy="92"/>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400">
                    <a:solidFill>
                      <a:srgbClr val="000000"/>
                    </a:solidFill>
                  </a:rPr>
                  <a:t>0</a:t>
                </a:r>
              </a:p>
            </p:txBody>
          </p:sp>
          <p:sp>
            <p:nvSpPr>
              <p:cNvPr id="114848" name="Rectangle 160"/>
              <p:cNvSpPr>
                <a:spLocks noChangeArrowheads="1"/>
              </p:cNvSpPr>
              <p:nvPr/>
            </p:nvSpPr>
            <p:spPr bwMode="auto">
              <a:xfrm>
                <a:off x="4198" y="1611"/>
                <a:ext cx="94" cy="92"/>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400">
                    <a:solidFill>
                      <a:srgbClr val="000000"/>
                    </a:solidFill>
                  </a:rPr>
                  <a:t>.</a:t>
                </a:r>
              </a:p>
            </p:txBody>
          </p:sp>
          <p:sp>
            <p:nvSpPr>
              <p:cNvPr id="114849" name="Rectangle 161"/>
              <p:cNvSpPr>
                <a:spLocks noChangeArrowheads="1"/>
              </p:cNvSpPr>
              <p:nvPr/>
            </p:nvSpPr>
            <p:spPr bwMode="auto">
              <a:xfrm>
                <a:off x="4205" y="1611"/>
                <a:ext cx="101" cy="92"/>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400">
                    <a:solidFill>
                      <a:srgbClr val="000000"/>
                    </a:solidFill>
                  </a:rPr>
                  <a:t>0</a:t>
                </a:r>
              </a:p>
            </p:txBody>
          </p:sp>
          <p:sp>
            <p:nvSpPr>
              <p:cNvPr id="114850" name="Line 162"/>
              <p:cNvSpPr>
                <a:spLocks noChangeShapeType="1"/>
              </p:cNvSpPr>
              <p:nvPr/>
            </p:nvSpPr>
            <p:spPr bwMode="auto">
              <a:xfrm flipH="1">
                <a:off x="4297" y="1121"/>
                <a:ext cx="36" cy="0"/>
              </a:xfrm>
              <a:prstGeom prst="line">
                <a:avLst/>
              </a:prstGeom>
              <a:noFill/>
              <a:ln w="12700">
                <a:solidFill>
                  <a:srgbClr val="000000"/>
                </a:solidFill>
                <a:round/>
                <a:headEnd/>
                <a:tailEnd/>
              </a:ln>
              <a:effectLst/>
            </p:spPr>
            <p:txBody>
              <a:bodyPr wrap="none" anchor="ctr"/>
              <a:lstStyle/>
              <a:p>
                <a:endParaRPr lang="zh-TW" altLang="en-US"/>
              </a:p>
            </p:txBody>
          </p:sp>
          <p:sp>
            <p:nvSpPr>
              <p:cNvPr id="114851" name="Line 163"/>
              <p:cNvSpPr>
                <a:spLocks noChangeShapeType="1"/>
              </p:cNvSpPr>
              <p:nvPr/>
            </p:nvSpPr>
            <p:spPr bwMode="auto">
              <a:xfrm flipH="1">
                <a:off x="4297" y="1227"/>
                <a:ext cx="36" cy="0"/>
              </a:xfrm>
              <a:prstGeom prst="line">
                <a:avLst/>
              </a:prstGeom>
              <a:noFill/>
              <a:ln w="12700">
                <a:solidFill>
                  <a:srgbClr val="000000"/>
                </a:solidFill>
                <a:round/>
                <a:headEnd/>
                <a:tailEnd/>
              </a:ln>
              <a:effectLst/>
            </p:spPr>
            <p:txBody>
              <a:bodyPr wrap="none" anchor="ctr"/>
              <a:lstStyle/>
              <a:p>
                <a:endParaRPr lang="zh-TW" altLang="en-US"/>
              </a:p>
            </p:txBody>
          </p:sp>
          <p:sp>
            <p:nvSpPr>
              <p:cNvPr id="114852" name="Line 164"/>
              <p:cNvSpPr>
                <a:spLocks noChangeShapeType="1"/>
              </p:cNvSpPr>
              <p:nvPr/>
            </p:nvSpPr>
            <p:spPr bwMode="auto">
              <a:xfrm flipH="1">
                <a:off x="4297" y="1335"/>
                <a:ext cx="36" cy="0"/>
              </a:xfrm>
              <a:prstGeom prst="line">
                <a:avLst/>
              </a:prstGeom>
              <a:noFill/>
              <a:ln w="12700">
                <a:solidFill>
                  <a:srgbClr val="000000"/>
                </a:solidFill>
                <a:round/>
                <a:headEnd/>
                <a:tailEnd/>
              </a:ln>
              <a:effectLst/>
            </p:spPr>
            <p:txBody>
              <a:bodyPr wrap="none" anchor="ctr"/>
              <a:lstStyle/>
              <a:p>
                <a:endParaRPr lang="zh-TW" altLang="en-US"/>
              </a:p>
            </p:txBody>
          </p:sp>
          <p:sp>
            <p:nvSpPr>
              <p:cNvPr id="114853" name="Line 165"/>
              <p:cNvSpPr>
                <a:spLocks noChangeShapeType="1"/>
              </p:cNvSpPr>
              <p:nvPr/>
            </p:nvSpPr>
            <p:spPr bwMode="auto">
              <a:xfrm flipH="1">
                <a:off x="4297" y="1442"/>
                <a:ext cx="36" cy="0"/>
              </a:xfrm>
              <a:prstGeom prst="line">
                <a:avLst/>
              </a:prstGeom>
              <a:noFill/>
              <a:ln w="12700">
                <a:solidFill>
                  <a:srgbClr val="000000"/>
                </a:solidFill>
                <a:round/>
                <a:headEnd/>
                <a:tailEnd/>
              </a:ln>
              <a:effectLst/>
            </p:spPr>
            <p:txBody>
              <a:bodyPr wrap="none" anchor="ctr"/>
              <a:lstStyle/>
              <a:p>
                <a:endParaRPr lang="zh-TW" altLang="en-US"/>
              </a:p>
            </p:txBody>
          </p:sp>
          <p:sp>
            <p:nvSpPr>
              <p:cNvPr id="114854" name="Line 166"/>
              <p:cNvSpPr>
                <a:spLocks noChangeShapeType="1"/>
              </p:cNvSpPr>
              <p:nvPr/>
            </p:nvSpPr>
            <p:spPr bwMode="auto">
              <a:xfrm flipH="1">
                <a:off x="4297" y="1550"/>
                <a:ext cx="36" cy="0"/>
              </a:xfrm>
              <a:prstGeom prst="line">
                <a:avLst/>
              </a:prstGeom>
              <a:noFill/>
              <a:ln w="12700">
                <a:solidFill>
                  <a:srgbClr val="000000"/>
                </a:solidFill>
                <a:round/>
                <a:headEnd/>
                <a:tailEnd/>
              </a:ln>
              <a:effectLst/>
            </p:spPr>
            <p:txBody>
              <a:bodyPr wrap="none" anchor="ctr"/>
              <a:lstStyle/>
              <a:p>
                <a:endParaRPr lang="zh-TW" altLang="en-US"/>
              </a:p>
            </p:txBody>
          </p:sp>
          <p:sp>
            <p:nvSpPr>
              <p:cNvPr id="114855" name="Line 167"/>
              <p:cNvSpPr>
                <a:spLocks noChangeShapeType="1"/>
              </p:cNvSpPr>
              <p:nvPr/>
            </p:nvSpPr>
            <p:spPr bwMode="auto">
              <a:xfrm flipH="1">
                <a:off x="4297" y="1656"/>
                <a:ext cx="36" cy="0"/>
              </a:xfrm>
              <a:prstGeom prst="line">
                <a:avLst/>
              </a:prstGeom>
              <a:noFill/>
              <a:ln w="12700">
                <a:solidFill>
                  <a:srgbClr val="000000"/>
                </a:solidFill>
                <a:round/>
                <a:headEnd/>
                <a:tailEnd/>
              </a:ln>
              <a:effectLst/>
            </p:spPr>
            <p:txBody>
              <a:bodyPr wrap="none" anchor="ctr"/>
              <a:lstStyle/>
              <a:p>
                <a:endParaRPr lang="zh-TW" altLang="en-US"/>
              </a:p>
            </p:txBody>
          </p:sp>
          <p:sp>
            <p:nvSpPr>
              <p:cNvPr id="114856" name="Rectangle 168"/>
              <p:cNvSpPr>
                <a:spLocks noChangeArrowheads="1"/>
              </p:cNvSpPr>
              <p:nvPr/>
            </p:nvSpPr>
            <p:spPr bwMode="auto">
              <a:xfrm>
                <a:off x="4670" y="1720"/>
                <a:ext cx="115" cy="120"/>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700">
                    <a:solidFill>
                      <a:srgbClr val="000000"/>
                    </a:solidFill>
                  </a:rPr>
                  <a:t>X</a:t>
                </a:r>
              </a:p>
            </p:txBody>
          </p:sp>
          <p:sp>
            <p:nvSpPr>
              <p:cNvPr id="114857" name="Line 169"/>
              <p:cNvSpPr>
                <a:spLocks noChangeShapeType="1"/>
              </p:cNvSpPr>
              <p:nvPr/>
            </p:nvSpPr>
            <p:spPr bwMode="auto">
              <a:xfrm>
                <a:off x="4346" y="1666"/>
                <a:ext cx="787" cy="0"/>
              </a:xfrm>
              <a:prstGeom prst="line">
                <a:avLst/>
              </a:prstGeom>
              <a:noFill/>
              <a:ln w="12700">
                <a:solidFill>
                  <a:srgbClr val="000000"/>
                </a:solidFill>
                <a:round/>
                <a:headEnd/>
                <a:tailEnd/>
              </a:ln>
              <a:effectLst/>
            </p:spPr>
            <p:txBody>
              <a:bodyPr wrap="none" anchor="ctr"/>
              <a:lstStyle/>
              <a:p>
                <a:endParaRPr lang="zh-TW" altLang="en-US"/>
              </a:p>
            </p:txBody>
          </p:sp>
          <p:sp>
            <p:nvSpPr>
              <p:cNvPr id="114858" name="Rectangle 170"/>
              <p:cNvSpPr>
                <a:spLocks noChangeArrowheads="1"/>
              </p:cNvSpPr>
              <p:nvPr/>
            </p:nvSpPr>
            <p:spPr bwMode="auto">
              <a:xfrm rot="16200000">
                <a:off x="4115" y="1358"/>
                <a:ext cx="147" cy="94"/>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700">
                    <a:solidFill>
                      <a:srgbClr val="000000"/>
                    </a:solidFill>
                  </a:rPr>
                  <a:t>P</a:t>
                </a:r>
              </a:p>
            </p:txBody>
          </p:sp>
          <p:sp>
            <p:nvSpPr>
              <p:cNvPr id="114859" name="Rectangle 171"/>
              <p:cNvSpPr>
                <a:spLocks noChangeArrowheads="1"/>
              </p:cNvSpPr>
              <p:nvPr/>
            </p:nvSpPr>
            <p:spPr bwMode="auto">
              <a:xfrm rot="16200000">
                <a:off x="4124" y="1338"/>
                <a:ext cx="130" cy="94"/>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700">
                    <a:solidFill>
                      <a:srgbClr val="000000"/>
                    </a:solidFill>
                  </a:rPr>
                  <a:t>(</a:t>
                </a:r>
              </a:p>
            </p:txBody>
          </p:sp>
          <p:sp>
            <p:nvSpPr>
              <p:cNvPr id="114860" name="Rectangle 172"/>
              <p:cNvSpPr>
                <a:spLocks noChangeArrowheads="1"/>
              </p:cNvSpPr>
              <p:nvPr/>
            </p:nvSpPr>
            <p:spPr bwMode="auto">
              <a:xfrm rot="16200000">
                <a:off x="4115" y="1318"/>
                <a:ext cx="147" cy="94"/>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700">
                    <a:solidFill>
                      <a:srgbClr val="000000"/>
                    </a:solidFill>
                  </a:rPr>
                  <a:t>X</a:t>
                </a:r>
              </a:p>
            </p:txBody>
          </p:sp>
          <p:sp>
            <p:nvSpPr>
              <p:cNvPr id="114861" name="Rectangle 173"/>
              <p:cNvSpPr>
                <a:spLocks noChangeArrowheads="1"/>
              </p:cNvSpPr>
              <p:nvPr/>
            </p:nvSpPr>
            <p:spPr bwMode="auto">
              <a:xfrm rot="16200000">
                <a:off x="4124" y="1298"/>
                <a:ext cx="130" cy="94"/>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700">
                    <a:solidFill>
                      <a:srgbClr val="000000"/>
                    </a:solidFill>
                  </a:rPr>
                  <a:t>)</a:t>
                </a:r>
              </a:p>
            </p:txBody>
          </p:sp>
          <p:sp>
            <p:nvSpPr>
              <p:cNvPr id="114862" name="Line 174"/>
              <p:cNvSpPr>
                <a:spLocks noChangeShapeType="1"/>
              </p:cNvSpPr>
              <p:nvPr/>
            </p:nvSpPr>
            <p:spPr bwMode="auto">
              <a:xfrm flipV="1">
                <a:off x="4329" y="1112"/>
                <a:ext cx="0" cy="548"/>
              </a:xfrm>
              <a:prstGeom prst="line">
                <a:avLst/>
              </a:prstGeom>
              <a:noFill/>
              <a:ln w="12700">
                <a:solidFill>
                  <a:srgbClr val="000000"/>
                </a:solidFill>
                <a:round/>
                <a:headEnd/>
                <a:tailEnd/>
              </a:ln>
              <a:effectLst/>
            </p:spPr>
            <p:txBody>
              <a:bodyPr wrap="none" anchor="ctr"/>
              <a:lstStyle/>
              <a:p>
                <a:endParaRPr lang="zh-TW" altLang="en-US"/>
              </a:p>
            </p:txBody>
          </p:sp>
          <p:sp>
            <p:nvSpPr>
              <p:cNvPr id="114863" name="Freeform 175"/>
              <p:cNvSpPr>
                <a:spLocks/>
              </p:cNvSpPr>
              <p:nvPr/>
            </p:nvSpPr>
            <p:spPr bwMode="auto">
              <a:xfrm>
                <a:off x="4474" y="1560"/>
                <a:ext cx="31" cy="91"/>
              </a:xfrm>
              <a:custGeom>
                <a:avLst/>
                <a:gdLst/>
                <a:ahLst/>
                <a:cxnLst>
                  <a:cxn ang="0">
                    <a:pos x="0" y="90"/>
                  </a:cxn>
                  <a:cxn ang="0">
                    <a:pos x="30" y="90"/>
                  </a:cxn>
                  <a:cxn ang="0">
                    <a:pos x="30" y="0"/>
                  </a:cxn>
                  <a:cxn ang="0">
                    <a:pos x="0" y="0"/>
                  </a:cxn>
                  <a:cxn ang="0">
                    <a:pos x="0" y="90"/>
                  </a:cxn>
                </a:cxnLst>
                <a:rect l="0" t="0" r="r" b="b"/>
                <a:pathLst>
                  <a:path w="31" h="91">
                    <a:moveTo>
                      <a:pt x="0" y="90"/>
                    </a:moveTo>
                    <a:lnTo>
                      <a:pt x="30" y="90"/>
                    </a:lnTo>
                    <a:lnTo>
                      <a:pt x="30" y="0"/>
                    </a:lnTo>
                    <a:lnTo>
                      <a:pt x="0" y="0"/>
                    </a:lnTo>
                    <a:lnTo>
                      <a:pt x="0" y="90"/>
                    </a:lnTo>
                  </a:path>
                </a:pathLst>
              </a:custGeom>
              <a:solidFill>
                <a:srgbClr val="C0C0C0"/>
              </a:solidFill>
              <a:ln w="12700" cap="rnd" cmpd="sng">
                <a:noFill/>
                <a:prstDash val="solid"/>
                <a:round/>
                <a:headEnd type="none" w="med" len="med"/>
                <a:tailEnd type="none" w="med" len="med"/>
              </a:ln>
              <a:effectLst/>
            </p:spPr>
            <p:txBody>
              <a:bodyPr/>
              <a:lstStyle/>
              <a:p>
                <a:endParaRPr lang="zh-TW" altLang="en-US"/>
              </a:p>
            </p:txBody>
          </p:sp>
          <p:sp>
            <p:nvSpPr>
              <p:cNvPr id="114864" name="Freeform 176"/>
              <p:cNvSpPr>
                <a:spLocks/>
              </p:cNvSpPr>
              <p:nvPr/>
            </p:nvSpPr>
            <p:spPr bwMode="auto">
              <a:xfrm>
                <a:off x="4474" y="1560"/>
                <a:ext cx="37" cy="97"/>
              </a:xfrm>
              <a:custGeom>
                <a:avLst/>
                <a:gdLst/>
                <a:ahLst/>
                <a:cxnLst>
                  <a:cxn ang="0">
                    <a:pos x="0" y="96"/>
                  </a:cxn>
                  <a:cxn ang="0">
                    <a:pos x="36" y="96"/>
                  </a:cxn>
                  <a:cxn ang="0">
                    <a:pos x="36" y="0"/>
                  </a:cxn>
                  <a:cxn ang="0">
                    <a:pos x="0" y="0"/>
                  </a:cxn>
                  <a:cxn ang="0">
                    <a:pos x="0" y="96"/>
                  </a:cxn>
                </a:cxnLst>
                <a:rect l="0" t="0" r="r" b="b"/>
                <a:pathLst>
                  <a:path w="37" h="97">
                    <a:moveTo>
                      <a:pt x="0" y="96"/>
                    </a:moveTo>
                    <a:lnTo>
                      <a:pt x="36" y="96"/>
                    </a:lnTo>
                    <a:lnTo>
                      <a:pt x="36" y="0"/>
                    </a:lnTo>
                    <a:lnTo>
                      <a:pt x="0" y="0"/>
                    </a:lnTo>
                    <a:lnTo>
                      <a:pt x="0" y="96"/>
                    </a:lnTo>
                  </a:path>
                </a:pathLst>
              </a:custGeom>
              <a:noFill/>
              <a:ln w="12700" cap="rnd" cmpd="sng">
                <a:solidFill>
                  <a:srgbClr val="000000"/>
                </a:solidFill>
                <a:prstDash val="solid"/>
                <a:round/>
                <a:headEnd type="none" w="med" len="med"/>
                <a:tailEnd type="none" w="med" len="med"/>
              </a:ln>
              <a:effectLst/>
            </p:spPr>
            <p:txBody>
              <a:bodyPr/>
              <a:lstStyle/>
              <a:p>
                <a:endParaRPr lang="zh-TW" altLang="en-US"/>
              </a:p>
            </p:txBody>
          </p:sp>
          <p:sp>
            <p:nvSpPr>
              <p:cNvPr id="114865" name="Freeform 177"/>
              <p:cNvSpPr>
                <a:spLocks/>
              </p:cNvSpPr>
              <p:nvPr/>
            </p:nvSpPr>
            <p:spPr bwMode="auto">
              <a:xfrm>
                <a:off x="4425" y="1207"/>
                <a:ext cx="31" cy="444"/>
              </a:xfrm>
              <a:custGeom>
                <a:avLst/>
                <a:gdLst/>
                <a:ahLst/>
                <a:cxnLst>
                  <a:cxn ang="0">
                    <a:pos x="0" y="443"/>
                  </a:cxn>
                  <a:cxn ang="0">
                    <a:pos x="30" y="443"/>
                  </a:cxn>
                  <a:cxn ang="0">
                    <a:pos x="30" y="0"/>
                  </a:cxn>
                  <a:cxn ang="0">
                    <a:pos x="0" y="0"/>
                  </a:cxn>
                  <a:cxn ang="0">
                    <a:pos x="0" y="443"/>
                  </a:cxn>
                </a:cxnLst>
                <a:rect l="0" t="0" r="r" b="b"/>
                <a:pathLst>
                  <a:path w="31" h="444">
                    <a:moveTo>
                      <a:pt x="0" y="443"/>
                    </a:moveTo>
                    <a:lnTo>
                      <a:pt x="30" y="443"/>
                    </a:lnTo>
                    <a:lnTo>
                      <a:pt x="30" y="0"/>
                    </a:lnTo>
                    <a:lnTo>
                      <a:pt x="0" y="0"/>
                    </a:lnTo>
                    <a:lnTo>
                      <a:pt x="0" y="443"/>
                    </a:lnTo>
                  </a:path>
                </a:pathLst>
              </a:custGeom>
              <a:solidFill>
                <a:srgbClr val="C0C0C0"/>
              </a:solidFill>
              <a:ln w="12700" cap="rnd" cmpd="sng">
                <a:noFill/>
                <a:prstDash val="solid"/>
                <a:round/>
                <a:headEnd type="none" w="med" len="med"/>
                <a:tailEnd type="none" w="med" len="med"/>
              </a:ln>
              <a:effectLst/>
            </p:spPr>
            <p:txBody>
              <a:bodyPr/>
              <a:lstStyle/>
              <a:p>
                <a:endParaRPr lang="zh-TW" altLang="en-US"/>
              </a:p>
            </p:txBody>
          </p:sp>
          <p:sp>
            <p:nvSpPr>
              <p:cNvPr id="114866" name="Freeform 178"/>
              <p:cNvSpPr>
                <a:spLocks/>
              </p:cNvSpPr>
              <p:nvPr/>
            </p:nvSpPr>
            <p:spPr bwMode="auto">
              <a:xfrm>
                <a:off x="4425" y="1207"/>
                <a:ext cx="37" cy="450"/>
              </a:xfrm>
              <a:custGeom>
                <a:avLst/>
                <a:gdLst/>
                <a:ahLst/>
                <a:cxnLst>
                  <a:cxn ang="0">
                    <a:pos x="0" y="449"/>
                  </a:cxn>
                  <a:cxn ang="0">
                    <a:pos x="36" y="449"/>
                  </a:cxn>
                  <a:cxn ang="0">
                    <a:pos x="36" y="0"/>
                  </a:cxn>
                  <a:cxn ang="0">
                    <a:pos x="0" y="0"/>
                  </a:cxn>
                  <a:cxn ang="0">
                    <a:pos x="0" y="449"/>
                  </a:cxn>
                </a:cxnLst>
                <a:rect l="0" t="0" r="r" b="b"/>
                <a:pathLst>
                  <a:path w="37" h="450">
                    <a:moveTo>
                      <a:pt x="0" y="449"/>
                    </a:moveTo>
                    <a:lnTo>
                      <a:pt x="36" y="449"/>
                    </a:lnTo>
                    <a:lnTo>
                      <a:pt x="36" y="0"/>
                    </a:lnTo>
                    <a:lnTo>
                      <a:pt x="0" y="0"/>
                    </a:lnTo>
                    <a:lnTo>
                      <a:pt x="0" y="449"/>
                    </a:lnTo>
                  </a:path>
                </a:pathLst>
              </a:custGeom>
              <a:noFill/>
              <a:ln w="12700" cap="rnd" cmpd="sng">
                <a:solidFill>
                  <a:srgbClr val="000000"/>
                </a:solidFill>
                <a:prstDash val="solid"/>
                <a:round/>
                <a:headEnd type="none" w="med" len="med"/>
                <a:tailEnd type="none" w="med" len="med"/>
              </a:ln>
              <a:effectLst/>
            </p:spPr>
            <p:txBody>
              <a:bodyPr/>
              <a:lstStyle/>
              <a:p>
                <a:endParaRPr lang="zh-TW" altLang="en-US"/>
              </a:p>
            </p:txBody>
          </p:sp>
          <p:sp>
            <p:nvSpPr>
              <p:cNvPr id="114867" name="Freeform 179"/>
              <p:cNvSpPr>
                <a:spLocks/>
              </p:cNvSpPr>
              <p:nvPr/>
            </p:nvSpPr>
            <p:spPr bwMode="auto">
              <a:xfrm>
                <a:off x="4373" y="1131"/>
                <a:ext cx="34" cy="520"/>
              </a:xfrm>
              <a:custGeom>
                <a:avLst/>
                <a:gdLst/>
                <a:ahLst/>
                <a:cxnLst>
                  <a:cxn ang="0">
                    <a:pos x="0" y="519"/>
                  </a:cxn>
                  <a:cxn ang="0">
                    <a:pos x="33" y="519"/>
                  </a:cxn>
                  <a:cxn ang="0">
                    <a:pos x="33" y="0"/>
                  </a:cxn>
                  <a:cxn ang="0">
                    <a:pos x="0" y="0"/>
                  </a:cxn>
                  <a:cxn ang="0">
                    <a:pos x="0" y="519"/>
                  </a:cxn>
                </a:cxnLst>
                <a:rect l="0" t="0" r="r" b="b"/>
                <a:pathLst>
                  <a:path w="34" h="520">
                    <a:moveTo>
                      <a:pt x="0" y="519"/>
                    </a:moveTo>
                    <a:lnTo>
                      <a:pt x="33" y="519"/>
                    </a:lnTo>
                    <a:lnTo>
                      <a:pt x="33" y="0"/>
                    </a:lnTo>
                    <a:lnTo>
                      <a:pt x="0" y="0"/>
                    </a:lnTo>
                    <a:lnTo>
                      <a:pt x="0" y="519"/>
                    </a:lnTo>
                  </a:path>
                </a:pathLst>
              </a:custGeom>
              <a:solidFill>
                <a:srgbClr val="C0C0C0"/>
              </a:solidFill>
              <a:ln w="12700" cap="rnd" cmpd="sng">
                <a:noFill/>
                <a:prstDash val="solid"/>
                <a:round/>
                <a:headEnd type="none" w="med" len="med"/>
                <a:tailEnd type="none" w="med" len="med"/>
              </a:ln>
              <a:effectLst/>
            </p:spPr>
            <p:txBody>
              <a:bodyPr/>
              <a:lstStyle/>
              <a:p>
                <a:endParaRPr lang="zh-TW" altLang="en-US"/>
              </a:p>
            </p:txBody>
          </p:sp>
          <p:sp>
            <p:nvSpPr>
              <p:cNvPr id="114868" name="Freeform 180"/>
              <p:cNvSpPr>
                <a:spLocks/>
              </p:cNvSpPr>
              <p:nvPr/>
            </p:nvSpPr>
            <p:spPr bwMode="auto">
              <a:xfrm>
                <a:off x="4373" y="1131"/>
                <a:ext cx="40" cy="526"/>
              </a:xfrm>
              <a:custGeom>
                <a:avLst/>
                <a:gdLst/>
                <a:ahLst/>
                <a:cxnLst>
                  <a:cxn ang="0">
                    <a:pos x="0" y="525"/>
                  </a:cxn>
                  <a:cxn ang="0">
                    <a:pos x="39" y="525"/>
                  </a:cxn>
                  <a:cxn ang="0">
                    <a:pos x="39" y="0"/>
                  </a:cxn>
                  <a:cxn ang="0">
                    <a:pos x="0" y="0"/>
                  </a:cxn>
                  <a:cxn ang="0">
                    <a:pos x="0" y="525"/>
                  </a:cxn>
                </a:cxnLst>
                <a:rect l="0" t="0" r="r" b="b"/>
                <a:pathLst>
                  <a:path w="40" h="526">
                    <a:moveTo>
                      <a:pt x="0" y="525"/>
                    </a:moveTo>
                    <a:lnTo>
                      <a:pt x="39" y="525"/>
                    </a:lnTo>
                    <a:lnTo>
                      <a:pt x="39" y="0"/>
                    </a:lnTo>
                    <a:lnTo>
                      <a:pt x="0" y="0"/>
                    </a:lnTo>
                    <a:lnTo>
                      <a:pt x="0" y="525"/>
                    </a:lnTo>
                  </a:path>
                </a:pathLst>
              </a:custGeom>
              <a:noFill/>
              <a:ln w="12700" cap="rnd" cmpd="sng">
                <a:solidFill>
                  <a:srgbClr val="000000"/>
                </a:solidFill>
                <a:prstDash val="solid"/>
                <a:round/>
                <a:headEnd type="none" w="med" len="med"/>
                <a:tailEnd type="none" w="med" len="med"/>
              </a:ln>
              <a:effectLst/>
            </p:spPr>
            <p:txBody>
              <a:bodyPr/>
              <a:lstStyle/>
              <a:p>
                <a:endParaRPr lang="zh-TW" altLang="en-US"/>
              </a:p>
            </p:txBody>
          </p:sp>
          <p:sp>
            <p:nvSpPr>
              <p:cNvPr id="114869" name="Rectangle 181"/>
              <p:cNvSpPr>
                <a:spLocks noChangeArrowheads="1"/>
              </p:cNvSpPr>
              <p:nvPr/>
            </p:nvSpPr>
            <p:spPr bwMode="auto">
              <a:xfrm>
                <a:off x="4553" y="949"/>
                <a:ext cx="114" cy="130"/>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800">
                    <a:solidFill>
                      <a:srgbClr val="000000"/>
                    </a:solidFill>
                  </a:rPr>
                  <a:t>n</a:t>
                </a:r>
              </a:p>
            </p:txBody>
          </p:sp>
          <p:sp>
            <p:nvSpPr>
              <p:cNvPr id="114870" name="Rectangle 182"/>
              <p:cNvSpPr>
                <a:spLocks noChangeArrowheads="1"/>
              </p:cNvSpPr>
              <p:nvPr/>
            </p:nvSpPr>
            <p:spPr bwMode="auto">
              <a:xfrm>
                <a:off x="4579" y="949"/>
                <a:ext cx="115" cy="130"/>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800">
                    <a:solidFill>
                      <a:srgbClr val="000000"/>
                    </a:solidFill>
                  </a:rPr>
                  <a:t>=</a:t>
                </a:r>
              </a:p>
            </p:txBody>
          </p:sp>
          <p:sp>
            <p:nvSpPr>
              <p:cNvPr id="114871" name="Rectangle 183"/>
              <p:cNvSpPr>
                <a:spLocks noChangeArrowheads="1"/>
              </p:cNvSpPr>
              <p:nvPr/>
            </p:nvSpPr>
            <p:spPr bwMode="auto">
              <a:xfrm>
                <a:off x="4608" y="949"/>
                <a:ext cx="114" cy="130"/>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800">
                    <a:solidFill>
                      <a:srgbClr val="000000"/>
                    </a:solidFill>
                  </a:rPr>
                  <a:t>2</a:t>
                </a:r>
              </a:p>
            </p:txBody>
          </p:sp>
          <p:sp>
            <p:nvSpPr>
              <p:cNvPr id="114872" name="Rectangle 184"/>
              <p:cNvSpPr>
                <a:spLocks noChangeArrowheads="1"/>
              </p:cNvSpPr>
              <p:nvPr/>
            </p:nvSpPr>
            <p:spPr bwMode="auto">
              <a:xfrm>
                <a:off x="4636" y="949"/>
                <a:ext cx="101" cy="130"/>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800">
                    <a:solidFill>
                      <a:srgbClr val="000000"/>
                    </a:solidFill>
                  </a:rPr>
                  <a:t>,</a:t>
                </a:r>
              </a:p>
            </p:txBody>
          </p:sp>
          <p:sp>
            <p:nvSpPr>
              <p:cNvPr id="114873" name="Rectangle 185"/>
              <p:cNvSpPr>
                <a:spLocks noChangeArrowheads="1"/>
              </p:cNvSpPr>
              <p:nvPr/>
            </p:nvSpPr>
            <p:spPr bwMode="auto">
              <a:xfrm>
                <a:off x="4649" y="949"/>
                <a:ext cx="101" cy="130"/>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800">
                    <a:solidFill>
                      <a:srgbClr val="000000"/>
                    </a:solidFill>
                  </a:rPr>
                  <a:t> </a:t>
                </a:r>
              </a:p>
            </p:txBody>
          </p:sp>
          <p:sp>
            <p:nvSpPr>
              <p:cNvPr id="114874" name="Rectangle 186"/>
              <p:cNvSpPr>
                <a:spLocks noChangeArrowheads="1"/>
              </p:cNvSpPr>
              <p:nvPr/>
            </p:nvSpPr>
            <p:spPr bwMode="auto">
              <a:xfrm>
                <a:off x="4662" y="949"/>
                <a:ext cx="115" cy="130"/>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800">
                    <a:solidFill>
                      <a:srgbClr val="000000"/>
                    </a:solidFill>
                  </a:rPr>
                  <a:t>p</a:t>
                </a:r>
              </a:p>
            </p:txBody>
          </p:sp>
          <p:sp>
            <p:nvSpPr>
              <p:cNvPr id="114875" name="Rectangle 187"/>
              <p:cNvSpPr>
                <a:spLocks noChangeArrowheads="1"/>
              </p:cNvSpPr>
              <p:nvPr/>
            </p:nvSpPr>
            <p:spPr bwMode="auto">
              <a:xfrm>
                <a:off x="4690" y="949"/>
                <a:ext cx="101" cy="130"/>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800">
                    <a:solidFill>
                      <a:srgbClr val="000000"/>
                    </a:solidFill>
                  </a:rPr>
                  <a:t> </a:t>
                </a:r>
              </a:p>
            </p:txBody>
          </p:sp>
          <p:sp>
            <p:nvSpPr>
              <p:cNvPr id="114876" name="Rectangle 188"/>
              <p:cNvSpPr>
                <a:spLocks noChangeArrowheads="1"/>
              </p:cNvSpPr>
              <p:nvPr/>
            </p:nvSpPr>
            <p:spPr bwMode="auto">
              <a:xfrm>
                <a:off x="4703" y="949"/>
                <a:ext cx="116" cy="130"/>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800">
                    <a:solidFill>
                      <a:srgbClr val="000000"/>
                    </a:solidFill>
                  </a:rPr>
                  <a:t>=</a:t>
                </a:r>
              </a:p>
            </p:txBody>
          </p:sp>
          <p:sp>
            <p:nvSpPr>
              <p:cNvPr id="114877" name="Rectangle 189"/>
              <p:cNvSpPr>
                <a:spLocks noChangeArrowheads="1"/>
              </p:cNvSpPr>
              <p:nvPr/>
            </p:nvSpPr>
            <p:spPr bwMode="auto">
              <a:xfrm>
                <a:off x="4731" y="949"/>
                <a:ext cx="101" cy="130"/>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800">
                    <a:solidFill>
                      <a:srgbClr val="000000"/>
                    </a:solidFill>
                  </a:rPr>
                  <a:t> </a:t>
                </a:r>
              </a:p>
            </p:txBody>
          </p:sp>
          <p:sp>
            <p:nvSpPr>
              <p:cNvPr id="114878" name="Rectangle 190"/>
              <p:cNvSpPr>
                <a:spLocks noChangeArrowheads="1"/>
              </p:cNvSpPr>
              <p:nvPr/>
            </p:nvSpPr>
            <p:spPr bwMode="auto">
              <a:xfrm>
                <a:off x="4744" y="949"/>
                <a:ext cx="114" cy="130"/>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800">
                    <a:solidFill>
                      <a:srgbClr val="000000"/>
                    </a:solidFill>
                  </a:rPr>
                  <a:t>0</a:t>
                </a:r>
              </a:p>
            </p:txBody>
          </p:sp>
          <p:sp>
            <p:nvSpPr>
              <p:cNvPr id="114879" name="Rectangle 191"/>
              <p:cNvSpPr>
                <a:spLocks noChangeArrowheads="1"/>
              </p:cNvSpPr>
              <p:nvPr/>
            </p:nvSpPr>
            <p:spPr bwMode="auto">
              <a:xfrm>
                <a:off x="4773" y="949"/>
                <a:ext cx="101" cy="130"/>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800">
                    <a:solidFill>
                      <a:srgbClr val="000000"/>
                    </a:solidFill>
                  </a:rPr>
                  <a:t>.</a:t>
                </a:r>
              </a:p>
            </p:txBody>
          </p:sp>
          <p:sp>
            <p:nvSpPr>
              <p:cNvPr id="114880" name="Rectangle 192"/>
              <p:cNvSpPr>
                <a:spLocks noChangeArrowheads="1"/>
              </p:cNvSpPr>
              <p:nvPr/>
            </p:nvSpPr>
            <p:spPr bwMode="auto">
              <a:xfrm>
                <a:off x="4786" y="949"/>
                <a:ext cx="114" cy="130"/>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800">
                    <a:solidFill>
                      <a:srgbClr val="000000"/>
                    </a:solidFill>
                  </a:rPr>
                  <a:t>3</a:t>
                </a:r>
              </a:p>
            </p:txBody>
          </p:sp>
        </p:grpSp>
      </p:grpSp>
      <p:sp>
        <p:nvSpPr>
          <p:cNvPr id="114881" name="Rectangle 193"/>
          <p:cNvSpPr>
            <a:spLocks noChangeArrowheads="1"/>
          </p:cNvSpPr>
          <p:nvPr/>
        </p:nvSpPr>
        <p:spPr bwMode="auto">
          <a:xfrm>
            <a:off x="8126413" y="4259263"/>
            <a:ext cx="46037" cy="0"/>
          </a:xfrm>
          <a:prstGeom prst="rect">
            <a:avLst/>
          </a:prstGeom>
          <a:solidFill>
            <a:srgbClr val="C0C0C0"/>
          </a:solidFill>
          <a:ln w="9525">
            <a:noFill/>
            <a:miter lim="800000"/>
            <a:headEnd/>
            <a:tailEnd/>
          </a:ln>
        </p:spPr>
        <p:txBody>
          <a:bodyPr/>
          <a:lstStyle/>
          <a:p>
            <a:endParaRPr lang="zh-TW" altLang="en-US"/>
          </a:p>
        </p:txBody>
      </p:sp>
      <p:sp>
        <p:nvSpPr>
          <p:cNvPr id="114882" name="Rectangle 194"/>
          <p:cNvSpPr>
            <a:spLocks noChangeArrowheads="1"/>
          </p:cNvSpPr>
          <p:nvPr/>
        </p:nvSpPr>
        <p:spPr bwMode="auto">
          <a:xfrm>
            <a:off x="8010525" y="4259263"/>
            <a:ext cx="87313" cy="0"/>
          </a:xfrm>
          <a:prstGeom prst="rect">
            <a:avLst/>
          </a:prstGeom>
          <a:solidFill>
            <a:srgbClr val="C0C0C0"/>
          </a:solidFill>
          <a:ln w="9525">
            <a:noFill/>
            <a:miter lim="800000"/>
            <a:headEnd/>
            <a:tailEnd/>
          </a:ln>
        </p:spPr>
        <p:txBody>
          <a:bodyPr/>
          <a:lstStyle/>
          <a:p>
            <a:endParaRPr lang="zh-TW" altLang="en-US"/>
          </a:p>
        </p:txBody>
      </p:sp>
      <p:grpSp>
        <p:nvGrpSpPr>
          <p:cNvPr id="6" name="Group 195"/>
          <p:cNvGrpSpPr>
            <a:grpSpLocks/>
          </p:cNvGrpSpPr>
          <p:nvPr/>
        </p:nvGrpSpPr>
        <p:grpSpPr bwMode="auto">
          <a:xfrm>
            <a:off x="2955073" y="4092498"/>
            <a:ext cx="2643653" cy="1984917"/>
            <a:chOff x="4054" y="1987"/>
            <a:chExt cx="1389" cy="976"/>
          </a:xfrm>
        </p:grpSpPr>
        <p:sp>
          <p:nvSpPr>
            <p:cNvPr id="114884" name="Rectangle 196"/>
            <p:cNvSpPr>
              <a:spLocks noChangeArrowheads="1"/>
            </p:cNvSpPr>
            <p:nvPr/>
          </p:nvSpPr>
          <p:spPr bwMode="auto">
            <a:xfrm>
              <a:off x="4054" y="1987"/>
              <a:ext cx="1389" cy="976"/>
            </a:xfrm>
            <a:prstGeom prst="rect">
              <a:avLst/>
            </a:prstGeom>
            <a:noFill/>
            <a:ln w="12700">
              <a:solidFill>
                <a:schemeClr val="tx1"/>
              </a:solidFill>
              <a:miter lim="800000"/>
              <a:headEnd/>
              <a:tailEnd/>
            </a:ln>
          </p:spPr>
          <p:txBody>
            <a:bodyPr/>
            <a:lstStyle/>
            <a:p>
              <a:endParaRPr lang="zh-TW" altLang="en-US"/>
            </a:p>
          </p:txBody>
        </p:sp>
        <p:grpSp>
          <p:nvGrpSpPr>
            <p:cNvPr id="7" name="Group 197"/>
            <p:cNvGrpSpPr>
              <a:grpSpLocks/>
            </p:cNvGrpSpPr>
            <p:nvPr/>
          </p:nvGrpSpPr>
          <p:grpSpPr bwMode="auto">
            <a:xfrm>
              <a:off x="4074" y="2007"/>
              <a:ext cx="1321" cy="939"/>
              <a:chOff x="4170" y="1983"/>
              <a:chExt cx="999" cy="903"/>
            </a:xfrm>
          </p:grpSpPr>
          <p:sp>
            <p:nvSpPr>
              <p:cNvPr id="114886" name="Freeform 198"/>
              <p:cNvSpPr>
                <a:spLocks/>
              </p:cNvSpPr>
              <p:nvPr/>
            </p:nvSpPr>
            <p:spPr bwMode="auto">
              <a:xfrm>
                <a:off x="4331" y="2123"/>
                <a:ext cx="830" cy="584"/>
              </a:xfrm>
              <a:custGeom>
                <a:avLst/>
                <a:gdLst/>
                <a:ahLst/>
                <a:cxnLst>
                  <a:cxn ang="0">
                    <a:pos x="0" y="584"/>
                  </a:cxn>
                  <a:cxn ang="0">
                    <a:pos x="830" y="584"/>
                  </a:cxn>
                  <a:cxn ang="0">
                    <a:pos x="830" y="0"/>
                  </a:cxn>
                  <a:cxn ang="0">
                    <a:pos x="0" y="0"/>
                  </a:cxn>
                  <a:cxn ang="0">
                    <a:pos x="0" y="584"/>
                  </a:cxn>
                  <a:cxn ang="0">
                    <a:pos x="0" y="584"/>
                  </a:cxn>
                </a:cxnLst>
                <a:rect l="0" t="0" r="r" b="b"/>
                <a:pathLst>
                  <a:path w="830" h="584">
                    <a:moveTo>
                      <a:pt x="0" y="584"/>
                    </a:moveTo>
                    <a:lnTo>
                      <a:pt x="830" y="584"/>
                    </a:lnTo>
                    <a:lnTo>
                      <a:pt x="830" y="0"/>
                    </a:lnTo>
                    <a:lnTo>
                      <a:pt x="0" y="0"/>
                    </a:lnTo>
                    <a:lnTo>
                      <a:pt x="0" y="584"/>
                    </a:lnTo>
                    <a:lnTo>
                      <a:pt x="0" y="584"/>
                    </a:lnTo>
                  </a:path>
                </a:pathLst>
              </a:custGeom>
              <a:noFill/>
              <a:ln w="4763">
                <a:solidFill>
                  <a:srgbClr val="000000"/>
                </a:solidFill>
                <a:prstDash val="solid"/>
                <a:round/>
                <a:headEnd/>
                <a:tailEnd/>
              </a:ln>
            </p:spPr>
            <p:txBody>
              <a:bodyPr/>
              <a:lstStyle/>
              <a:p>
                <a:endParaRPr lang="zh-TW" altLang="en-US"/>
              </a:p>
            </p:txBody>
          </p:sp>
          <p:sp>
            <p:nvSpPr>
              <p:cNvPr id="114887" name="Rectangle 199"/>
              <p:cNvSpPr>
                <a:spLocks noChangeArrowheads="1"/>
              </p:cNvSpPr>
              <p:nvPr/>
            </p:nvSpPr>
            <p:spPr bwMode="auto">
              <a:xfrm>
                <a:off x="5129" y="2736"/>
                <a:ext cx="20" cy="56"/>
              </a:xfrm>
              <a:prstGeom prst="rect">
                <a:avLst/>
              </a:prstGeom>
              <a:noFill/>
              <a:ln w="9525">
                <a:noFill/>
                <a:miter lim="800000"/>
                <a:headEnd/>
                <a:tailEnd/>
              </a:ln>
            </p:spPr>
            <p:txBody>
              <a:bodyPr wrap="none" lIns="0" tIns="0" rIns="0" bIns="0">
                <a:spAutoFit/>
              </a:bodyPr>
              <a:lstStyle/>
              <a:p>
                <a:pPr eaLnBrk="0" hangingPunct="0"/>
                <a:r>
                  <a:rPr kumimoji="0" lang="en-US" altLang="zh-TW" sz="600">
                    <a:solidFill>
                      <a:srgbClr val="000000"/>
                    </a:solidFill>
                  </a:rPr>
                  <a:t>1</a:t>
                </a:r>
                <a:endParaRPr kumimoji="0" lang="en-US" altLang="zh-TW" sz="2800">
                  <a:latin typeface="Times New Roman" pitchFamily="18" charset="0"/>
                </a:endParaRPr>
              </a:p>
            </p:txBody>
          </p:sp>
          <p:sp>
            <p:nvSpPr>
              <p:cNvPr id="114888" name="Rectangle 200"/>
              <p:cNvSpPr>
                <a:spLocks noChangeArrowheads="1"/>
              </p:cNvSpPr>
              <p:nvPr/>
            </p:nvSpPr>
            <p:spPr bwMode="auto">
              <a:xfrm>
                <a:off x="5148" y="2736"/>
                <a:ext cx="21" cy="56"/>
              </a:xfrm>
              <a:prstGeom prst="rect">
                <a:avLst/>
              </a:prstGeom>
              <a:noFill/>
              <a:ln w="9525">
                <a:noFill/>
                <a:miter lim="800000"/>
                <a:headEnd/>
                <a:tailEnd/>
              </a:ln>
            </p:spPr>
            <p:txBody>
              <a:bodyPr wrap="none" lIns="0" tIns="0" rIns="0" bIns="0">
                <a:spAutoFit/>
              </a:bodyPr>
              <a:lstStyle/>
              <a:p>
                <a:pPr eaLnBrk="0" hangingPunct="0"/>
                <a:r>
                  <a:rPr kumimoji="0" lang="en-US" altLang="zh-TW" sz="600">
                    <a:solidFill>
                      <a:srgbClr val="000000"/>
                    </a:solidFill>
                  </a:rPr>
                  <a:t>0</a:t>
                </a:r>
                <a:endParaRPr kumimoji="0" lang="en-US" altLang="zh-TW" sz="2800">
                  <a:latin typeface="Times New Roman" pitchFamily="18" charset="0"/>
                </a:endParaRPr>
              </a:p>
            </p:txBody>
          </p:sp>
          <p:sp>
            <p:nvSpPr>
              <p:cNvPr id="114889" name="Rectangle 201"/>
              <p:cNvSpPr>
                <a:spLocks noChangeArrowheads="1"/>
              </p:cNvSpPr>
              <p:nvPr/>
            </p:nvSpPr>
            <p:spPr bwMode="auto">
              <a:xfrm>
                <a:off x="5064" y="2736"/>
                <a:ext cx="20" cy="56"/>
              </a:xfrm>
              <a:prstGeom prst="rect">
                <a:avLst/>
              </a:prstGeom>
              <a:noFill/>
              <a:ln w="9525">
                <a:noFill/>
                <a:miter lim="800000"/>
                <a:headEnd/>
                <a:tailEnd/>
              </a:ln>
            </p:spPr>
            <p:txBody>
              <a:bodyPr wrap="none" lIns="0" tIns="0" rIns="0" bIns="0">
                <a:spAutoFit/>
              </a:bodyPr>
              <a:lstStyle/>
              <a:p>
                <a:pPr eaLnBrk="0" hangingPunct="0"/>
                <a:r>
                  <a:rPr kumimoji="0" lang="en-US" altLang="zh-TW" sz="600">
                    <a:solidFill>
                      <a:srgbClr val="000000"/>
                    </a:solidFill>
                  </a:rPr>
                  <a:t>9</a:t>
                </a:r>
                <a:endParaRPr kumimoji="0" lang="en-US" altLang="zh-TW" sz="2800">
                  <a:latin typeface="Times New Roman" pitchFamily="18" charset="0"/>
                </a:endParaRPr>
              </a:p>
            </p:txBody>
          </p:sp>
          <p:sp>
            <p:nvSpPr>
              <p:cNvPr id="114890" name="Rectangle 202"/>
              <p:cNvSpPr>
                <a:spLocks noChangeArrowheads="1"/>
              </p:cNvSpPr>
              <p:nvPr/>
            </p:nvSpPr>
            <p:spPr bwMode="auto">
              <a:xfrm>
                <a:off x="4991" y="2736"/>
                <a:ext cx="20" cy="56"/>
              </a:xfrm>
              <a:prstGeom prst="rect">
                <a:avLst/>
              </a:prstGeom>
              <a:noFill/>
              <a:ln w="9525">
                <a:noFill/>
                <a:miter lim="800000"/>
                <a:headEnd/>
                <a:tailEnd/>
              </a:ln>
            </p:spPr>
            <p:txBody>
              <a:bodyPr wrap="none" lIns="0" tIns="0" rIns="0" bIns="0">
                <a:spAutoFit/>
              </a:bodyPr>
              <a:lstStyle/>
              <a:p>
                <a:pPr eaLnBrk="0" hangingPunct="0"/>
                <a:r>
                  <a:rPr kumimoji="0" lang="en-US" altLang="zh-TW" sz="600">
                    <a:solidFill>
                      <a:srgbClr val="000000"/>
                    </a:solidFill>
                  </a:rPr>
                  <a:t>8</a:t>
                </a:r>
                <a:endParaRPr kumimoji="0" lang="en-US" altLang="zh-TW" sz="2800">
                  <a:latin typeface="Times New Roman" pitchFamily="18" charset="0"/>
                </a:endParaRPr>
              </a:p>
            </p:txBody>
          </p:sp>
          <p:sp>
            <p:nvSpPr>
              <p:cNvPr id="114891" name="Rectangle 203"/>
              <p:cNvSpPr>
                <a:spLocks noChangeArrowheads="1"/>
              </p:cNvSpPr>
              <p:nvPr/>
            </p:nvSpPr>
            <p:spPr bwMode="auto">
              <a:xfrm>
                <a:off x="4918" y="2736"/>
                <a:ext cx="20" cy="56"/>
              </a:xfrm>
              <a:prstGeom prst="rect">
                <a:avLst/>
              </a:prstGeom>
              <a:noFill/>
              <a:ln w="9525">
                <a:noFill/>
                <a:miter lim="800000"/>
                <a:headEnd/>
                <a:tailEnd/>
              </a:ln>
            </p:spPr>
            <p:txBody>
              <a:bodyPr wrap="none" lIns="0" tIns="0" rIns="0" bIns="0">
                <a:spAutoFit/>
              </a:bodyPr>
              <a:lstStyle/>
              <a:p>
                <a:pPr eaLnBrk="0" hangingPunct="0"/>
                <a:r>
                  <a:rPr kumimoji="0" lang="en-US" altLang="zh-TW" sz="600">
                    <a:solidFill>
                      <a:srgbClr val="000000"/>
                    </a:solidFill>
                  </a:rPr>
                  <a:t>7</a:t>
                </a:r>
                <a:endParaRPr kumimoji="0" lang="en-US" altLang="zh-TW" sz="2800">
                  <a:latin typeface="Times New Roman" pitchFamily="18" charset="0"/>
                </a:endParaRPr>
              </a:p>
            </p:txBody>
          </p:sp>
          <p:sp>
            <p:nvSpPr>
              <p:cNvPr id="114892" name="Rectangle 204"/>
              <p:cNvSpPr>
                <a:spLocks noChangeArrowheads="1"/>
              </p:cNvSpPr>
              <p:nvPr/>
            </p:nvSpPr>
            <p:spPr bwMode="auto">
              <a:xfrm>
                <a:off x="4848" y="2736"/>
                <a:ext cx="21" cy="56"/>
              </a:xfrm>
              <a:prstGeom prst="rect">
                <a:avLst/>
              </a:prstGeom>
              <a:noFill/>
              <a:ln w="9525">
                <a:noFill/>
                <a:miter lim="800000"/>
                <a:headEnd/>
                <a:tailEnd/>
              </a:ln>
            </p:spPr>
            <p:txBody>
              <a:bodyPr wrap="none" lIns="0" tIns="0" rIns="0" bIns="0">
                <a:spAutoFit/>
              </a:bodyPr>
              <a:lstStyle/>
              <a:p>
                <a:pPr eaLnBrk="0" hangingPunct="0"/>
                <a:r>
                  <a:rPr kumimoji="0" lang="en-US" altLang="zh-TW" sz="600">
                    <a:solidFill>
                      <a:srgbClr val="000000"/>
                    </a:solidFill>
                  </a:rPr>
                  <a:t>6</a:t>
                </a:r>
                <a:endParaRPr kumimoji="0" lang="en-US" altLang="zh-TW" sz="2800">
                  <a:latin typeface="Times New Roman" pitchFamily="18" charset="0"/>
                </a:endParaRPr>
              </a:p>
            </p:txBody>
          </p:sp>
          <p:sp>
            <p:nvSpPr>
              <p:cNvPr id="114893" name="Rectangle 205"/>
              <p:cNvSpPr>
                <a:spLocks noChangeArrowheads="1"/>
              </p:cNvSpPr>
              <p:nvPr/>
            </p:nvSpPr>
            <p:spPr bwMode="auto">
              <a:xfrm>
                <a:off x="4775" y="2736"/>
                <a:ext cx="20" cy="56"/>
              </a:xfrm>
              <a:prstGeom prst="rect">
                <a:avLst/>
              </a:prstGeom>
              <a:noFill/>
              <a:ln w="9525">
                <a:noFill/>
                <a:miter lim="800000"/>
                <a:headEnd/>
                <a:tailEnd/>
              </a:ln>
            </p:spPr>
            <p:txBody>
              <a:bodyPr wrap="none" lIns="0" tIns="0" rIns="0" bIns="0">
                <a:spAutoFit/>
              </a:bodyPr>
              <a:lstStyle/>
              <a:p>
                <a:pPr eaLnBrk="0" hangingPunct="0"/>
                <a:r>
                  <a:rPr kumimoji="0" lang="en-US" altLang="zh-TW" sz="600">
                    <a:solidFill>
                      <a:srgbClr val="000000"/>
                    </a:solidFill>
                  </a:rPr>
                  <a:t>5</a:t>
                </a:r>
                <a:endParaRPr kumimoji="0" lang="en-US" altLang="zh-TW" sz="2800">
                  <a:latin typeface="Times New Roman" pitchFamily="18" charset="0"/>
                </a:endParaRPr>
              </a:p>
            </p:txBody>
          </p:sp>
          <p:sp>
            <p:nvSpPr>
              <p:cNvPr id="114894" name="Rectangle 206"/>
              <p:cNvSpPr>
                <a:spLocks noChangeArrowheads="1"/>
              </p:cNvSpPr>
              <p:nvPr/>
            </p:nvSpPr>
            <p:spPr bwMode="auto">
              <a:xfrm>
                <a:off x="4702" y="2736"/>
                <a:ext cx="21" cy="56"/>
              </a:xfrm>
              <a:prstGeom prst="rect">
                <a:avLst/>
              </a:prstGeom>
              <a:noFill/>
              <a:ln w="9525">
                <a:noFill/>
                <a:miter lim="800000"/>
                <a:headEnd/>
                <a:tailEnd/>
              </a:ln>
            </p:spPr>
            <p:txBody>
              <a:bodyPr wrap="none" lIns="0" tIns="0" rIns="0" bIns="0">
                <a:spAutoFit/>
              </a:bodyPr>
              <a:lstStyle/>
              <a:p>
                <a:pPr eaLnBrk="0" hangingPunct="0"/>
                <a:r>
                  <a:rPr kumimoji="0" lang="en-US" altLang="zh-TW" sz="600">
                    <a:solidFill>
                      <a:srgbClr val="000000"/>
                    </a:solidFill>
                  </a:rPr>
                  <a:t>4</a:t>
                </a:r>
                <a:endParaRPr kumimoji="0" lang="en-US" altLang="zh-TW" sz="2800">
                  <a:latin typeface="Times New Roman" pitchFamily="18" charset="0"/>
                </a:endParaRPr>
              </a:p>
            </p:txBody>
          </p:sp>
          <p:sp>
            <p:nvSpPr>
              <p:cNvPr id="114895" name="Rectangle 207"/>
              <p:cNvSpPr>
                <a:spLocks noChangeArrowheads="1"/>
              </p:cNvSpPr>
              <p:nvPr/>
            </p:nvSpPr>
            <p:spPr bwMode="auto">
              <a:xfrm>
                <a:off x="4628" y="2736"/>
                <a:ext cx="21" cy="56"/>
              </a:xfrm>
              <a:prstGeom prst="rect">
                <a:avLst/>
              </a:prstGeom>
              <a:noFill/>
              <a:ln w="9525">
                <a:noFill/>
                <a:miter lim="800000"/>
                <a:headEnd/>
                <a:tailEnd/>
              </a:ln>
            </p:spPr>
            <p:txBody>
              <a:bodyPr wrap="none" lIns="0" tIns="0" rIns="0" bIns="0">
                <a:spAutoFit/>
              </a:bodyPr>
              <a:lstStyle/>
              <a:p>
                <a:pPr eaLnBrk="0" hangingPunct="0"/>
                <a:r>
                  <a:rPr kumimoji="0" lang="en-US" altLang="zh-TW" sz="600">
                    <a:solidFill>
                      <a:srgbClr val="000000"/>
                    </a:solidFill>
                  </a:rPr>
                  <a:t>3</a:t>
                </a:r>
                <a:endParaRPr kumimoji="0" lang="en-US" altLang="zh-TW" sz="2800">
                  <a:latin typeface="Times New Roman" pitchFamily="18" charset="0"/>
                </a:endParaRPr>
              </a:p>
            </p:txBody>
          </p:sp>
          <p:sp>
            <p:nvSpPr>
              <p:cNvPr id="114896" name="Rectangle 208"/>
              <p:cNvSpPr>
                <a:spLocks noChangeArrowheads="1"/>
              </p:cNvSpPr>
              <p:nvPr/>
            </p:nvSpPr>
            <p:spPr bwMode="auto">
              <a:xfrm>
                <a:off x="4555" y="2736"/>
                <a:ext cx="20" cy="56"/>
              </a:xfrm>
              <a:prstGeom prst="rect">
                <a:avLst/>
              </a:prstGeom>
              <a:noFill/>
              <a:ln w="9525">
                <a:noFill/>
                <a:miter lim="800000"/>
                <a:headEnd/>
                <a:tailEnd/>
              </a:ln>
            </p:spPr>
            <p:txBody>
              <a:bodyPr wrap="none" lIns="0" tIns="0" rIns="0" bIns="0">
                <a:spAutoFit/>
              </a:bodyPr>
              <a:lstStyle/>
              <a:p>
                <a:pPr eaLnBrk="0" hangingPunct="0"/>
                <a:r>
                  <a:rPr kumimoji="0" lang="en-US" altLang="zh-TW" sz="600">
                    <a:solidFill>
                      <a:srgbClr val="000000"/>
                    </a:solidFill>
                  </a:rPr>
                  <a:t>2</a:t>
                </a:r>
                <a:endParaRPr kumimoji="0" lang="en-US" altLang="zh-TW" sz="2800">
                  <a:latin typeface="Times New Roman" pitchFamily="18" charset="0"/>
                </a:endParaRPr>
              </a:p>
            </p:txBody>
          </p:sp>
          <p:sp>
            <p:nvSpPr>
              <p:cNvPr id="114897" name="Rectangle 209"/>
              <p:cNvSpPr>
                <a:spLocks noChangeArrowheads="1"/>
              </p:cNvSpPr>
              <p:nvPr/>
            </p:nvSpPr>
            <p:spPr bwMode="auto">
              <a:xfrm>
                <a:off x="4482" y="2736"/>
                <a:ext cx="21" cy="56"/>
              </a:xfrm>
              <a:prstGeom prst="rect">
                <a:avLst/>
              </a:prstGeom>
              <a:noFill/>
              <a:ln w="9525">
                <a:noFill/>
                <a:miter lim="800000"/>
                <a:headEnd/>
                <a:tailEnd/>
              </a:ln>
            </p:spPr>
            <p:txBody>
              <a:bodyPr wrap="none" lIns="0" tIns="0" rIns="0" bIns="0">
                <a:spAutoFit/>
              </a:bodyPr>
              <a:lstStyle/>
              <a:p>
                <a:pPr eaLnBrk="0" hangingPunct="0"/>
                <a:r>
                  <a:rPr kumimoji="0" lang="en-US" altLang="zh-TW" sz="600">
                    <a:solidFill>
                      <a:srgbClr val="000000"/>
                    </a:solidFill>
                  </a:rPr>
                  <a:t>1</a:t>
                </a:r>
                <a:endParaRPr kumimoji="0" lang="en-US" altLang="zh-TW" sz="2800">
                  <a:latin typeface="Times New Roman" pitchFamily="18" charset="0"/>
                </a:endParaRPr>
              </a:p>
            </p:txBody>
          </p:sp>
          <p:sp>
            <p:nvSpPr>
              <p:cNvPr id="114898" name="Rectangle 210"/>
              <p:cNvSpPr>
                <a:spLocks noChangeArrowheads="1"/>
              </p:cNvSpPr>
              <p:nvPr/>
            </p:nvSpPr>
            <p:spPr bwMode="auto">
              <a:xfrm>
                <a:off x="4409" y="2736"/>
                <a:ext cx="20" cy="56"/>
              </a:xfrm>
              <a:prstGeom prst="rect">
                <a:avLst/>
              </a:prstGeom>
              <a:noFill/>
              <a:ln w="9525">
                <a:noFill/>
                <a:miter lim="800000"/>
                <a:headEnd/>
                <a:tailEnd/>
              </a:ln>
            </p:spPr>
            <p:txBody>
              <a:bodyPr wrap="none" lIns="0" tIns="0" rIns="0" bIns="0">
                <a:spAutoFit/>
              </a:bodyPr>
              <a:lstStyle/>
              <a:p>
                <a:pPr eaLnBrk="0" hangingPunct="0"/>
                <a:r>
                  <a:rPr kumimoji="0" lang="en-US" altLang="zh-TW" sz="600">
                    <a:solidFill>
                      <a:srgbClr val="000000"/>
                    </a:solidFill>
                  </a:rPr>
                  <a:t>0</a:t>
                </a:r>
                <a:endParaRPr kumimoji="0" lang="en-US" altLang="zh-TW" sz="2800">
                  <a:latin typeface="Times New Roman" pitchFamily="18" charset="0"/>
                </a:endParaRPr>
              </a:p>
            </p:txBody>
          </p:sp>
          <p:sp>
            <p:nvSpPr>
              <p:cNvPr id="114899" name="Line 211"/>
              <p:cNvSpPr>
                <a:spLocks noChangeShapeType="1"/>
              </p:cNvSpPr>
              <p:nvPr/>
            </p:nvSpPr>
            <p:spPr bwMode="auto">
              <a:xfrm>
                <a:off x="5148" y="2707"/>
                <a:ext cx="1" cy="21"/>
              </a:xfrm>
              <a:prstGeom prst="line">
                <a:avLst/>
              </a:prstGeom>
              <a:noFill/>
              <a:ln w="4763">
                <a:solidFill>
                  <a:srgbClr val="000000"/>
                </a:solidFill>
                <a:round/>
                <a:headEnd/>
                <a:tailEnd/>
              </a:ln>
            </p:spPr>
            <p:txBody>
              <a:bodyPr/>
              <a:lstStyle/>
              <a:p>
                <a:endParaRPr lang="zh-TW" altLang="en-US"/>
              </a:p>
            </p:txBody>
          </p:sp>
          <p:sp>
            <p:nvSpPr>
              <p:cNvPr id="114900" name="Line 212"/>
              <p:cNvSpPr>
                <a:spLocks noChangeShapeType="1"/>
              </p:cNvSpPr>
              <p:nvPr/>
            </p:nvSpPr>
            <p:spPr bwMode="auto">
              <a:xfrm>
                <a:off x="5075" y="2707"/>
                <a:ext cx="1" cy="21"/>
              </a:xfrm>
              <a:prstGeom prst="line">
                <a:avLst/>
              </a:prstGeom>
              <a:noFill/>
              <a:ln w="4763">
                <a:solidFill>
                  <a:srgbClr val="000000"/>
                </a:solidFill>
                <a:round/>
                <a:headEnd/>
                <a:tailEnd/>
              </a:ln>
            </p:spPr>
            <p:txBody>
              <a:bodyPr/>
              <a:lstStyle/>
              <a:p>
                <a:endParaRPr lang="zh-TW" altLang="en-US"/>
              </a:p>
            </p:txBody>
          </p:sp>
          <p:sp>
            <p:nvSpPr>
              <p:cNvPr id="114901" name="Line 213"/>
              <p:cNvSpPr>
                <a:spLocks noChangeShapeType="1"/>
              </p:cNvSpPr>
              <p:nvPr/>
            </p:nvSpPr>
            <p:spPr bwMode="auto">
              <a:xfrm>
                <a:off x="5002" y="2707"/>
                <a:ext cx="1" cy="21"/>
              </a:xfrm>
              <a:prstGeom prst="line">
                <a:avLst/>
              </a:prstGeom>
              <a:noFill/>
              <a:ln w="4763">
                <a:solidFill>
                  <a:srgbClr val="000000"/>
                </a:solidFill>
                <a:round/>
                <a:headEnd/>
                <a:tailEnd/>
              </a:ln>
            </p:spPr>
            <p:txBody>
              <a:bodyPr/>
              <a:lstStyle/>
              <a:p>
                <a:endParaRPr lang="zh-TW" altLang="en-US"/>
              </a:p>
            </p:txBody>
          </p:sp>
          <p:sp>
            <p:nvSpPr>
              <p:cNvPr id="114902" name="Line 214"/>
              <p:cNvSpPr>
                <a:spLocks noChangeShapeType="1"/>
              </p:cNvSpPr>
              <p:nvPr/>
            </p:nvSpPr>
            <p:spPr bwMode="auto">
              <a:xfrm>
                <a:off x="4929" y="2707"/>
                <a:ext cx="1" cy="21"/>
              </a:xfrm>
              <a:prstGeom prst="line">
                <a:avLst/>
              </a:prstGeom>
              <a:noFill/>
              <a:ln w="4763">
                <a:solidFill>
                  <a:srgbClr val="000000"/>
                </a:solidFill>
                <a:round/>
                <a:headEnd/>
                <a:tailEnd/>
              </a:ln>
            </p:spPr>
            <p:txBody>
              <a:bodyPr/>
              <a:lstStyle/>
              <a:p>
                <a:endParaRPr lang="zh-TW" altLang="en-US"/>
              </a:p>
            </p:txBody>
          </p:sp>
          <p:sp>
            <p:nvSpPr>
              <p:cNvPr id="114903" name="Line 215"/>
              <p:cNvSpPr>
                <a:spLocks noChangeShapeType="1"/>
              </p:cNvSpPr>
              <p:nvPr/>
            </p:nvSpPr>
            <p:spPr bwMode="auto">
              <a:xfrm>
                <a:off x="4856" y="2707"/>
                <a:ext cx="1" cy="21"/>
              </a:xfrm>
              <a:prstGeom prst="line">
                <a:avLst/>
              </a:prstGeom>
              <a:noFill/>
              <a:ln w="4763">
                <a:solidFill>
                  <a:srgbClr val="000000"/>
                </a:solidFill>
                <a:round/>
                <a:headEnd/>
                <a:tailEnd/>
              </a:ln>
            </p:spPr>
            <p:txBody>
              <a:bodyPr/>
              <a:lstStyle/>
              <a:p>
                <a:endParaRPr lang="zh-TW" altLang="en-US"/>
              </a:p>
            </p:txBody>
          </p:sp>
          <p:sp>
            <p:nvSpPr>
              <p:cNvPr id="114904" name="Line 216"/>
              <p:cNvSpPr>
                <a:spLocks noChangeShapeType="1"/>
              </p:cNvSpPr>
              <p:nvPr/>
            </p:nvSpPr>
            <p:spPr bwMode="auto">
              <a:xfrm>
                <a:off x="4782" y="2707"/>
                <a:ext cx="1" cy="21"/>
              </a:xfrm>
              <a:prstGeom prst="line">
                <a:avLst/>
              </a:prstGeom>
              <a:noFill/>
              <a:ln w="4763">
                <a:solidFill>
                  <a:srgbClr val="000000"/>
                </a:solidFill>
                <a:round/>
                <a:headEnd/>
                <a:tailEnd/>
              </a:ln>
            </p:spPr>
            <p:txBody>
              <a:bodyPr/>
              <a:lstStyle/>
              <a:p>
                <a:endParaRPr lang="zh-TW" altLang="en-US"/>
              </a:p>
            </p:txBody>
          </p:sp>
          <p:sp>
            <p:nvSpPr>
              <p:cNvPr id="114905" name="Line 217"/>
              <p:cNvSpPr>
                <a:spLocks noChangeShapeType="1"/>
              </p:cNvSpPr>
              <p:nvPr/>
            </p:nvSpPr>
            <p:spPr bwMode="auto">
              <a:xfrm>
                <a:off x="4709" y="2707"/>
                <a:ext cx="1" cy="21"/>
              </a:xfrm>
              <a:prstGeom prst="line">
                <a:avLst/>
              </a:prstGeom>
              <a:noFill/>
              <a:ln w="4763">
                <a:solidFill>
                  <a:srgbClr val="000000"/>
                </a:solidFill>
                <a:round/>
                <a:headEnd/>
                <a:tailEnd/>
              </a:ln>
            </p:spPr>
            <p:txBody>
              <a:bodyPr/>
              <a:lstStyle/>
              <a:p>
                <a:endParaRPr lang="zh-TW" altLang="en-US"/>
              </a:p>
            </p:txBody>
          </p:sp>
          <p:sp>
            <p:nvSpPr>
              <p:cNvPr id="114906" name="Line 218"/>
              <p:cNvSpPr>
                <a:spLocks noChangeShapeType="1"/>
              </p:cNvSpPr>
              <p:nvPr/>
            </p:nvSpPr>
            <p:spPr bwMode="auto">
              <a:xfrm>
                <a:off x="4636" y="2707"/>
                <a:ext cx="1" cy="21"/>
              </a:xfrm>
              <a:prstGeom prst="line">
                <a:avLst/>
              </a:prstGeom>
              <a:noFill/>
              <a:ln w="4763">
                <a:solidFill>
                  <a:srgbClr val="000000"/>
                </a:solidFill>
                <a:round/>
                <a:headEnd/>
                <a:tailEnd/>
              </a:ln>
            </p:spPr>
            <p:txBody>
              <a:bodyPr/>
              <a:lstStyle/>
              <a:p>
                <a:endParaRPr lang="zh-TW" altLang="en-US"/>
              </a:p>
            </p:txBody>
          </p:sp>
          <p:sp>
            <p:nvSpPr>
              <p:cNvPr id="114907" name="Line 219"/>
              <p:cNvSpPr>
                <a:spLocks noChangeShapeType="1"/>
              </p:cNvSpPr>
              <p:nvPr/>
            </p:nvSpPr>
            <p:spPr bwMode="auto">
              <a:xfrm>
                <a:off x="4563" y="2707"/>
                <a:ext cx="1" cy="21"/>
              </a:xfrm>
              <a:prstGeom prst="line">
                <a:avLst/>
              </a:prstGeom>
              <a:noFill/>
              <a:ln w="4763">
                <a:solidFill>
                  <a:srgbClr val="000000"/>
                </a:solidFill>
                <a:round/>
                <a:headEnd/>
                <a:tailEnd/>
              </a:ln>
            </p:spPr>
            <p:txBody>
              <a:bodyPr/>
              <a:lstStyle/>
              <a:p>
                <a:endParaRPr lang="zh-TW" altLang="en-US"/>
              </a:p>
            </p:txBody>
          </p:sp>
          <p:sp>
            <p:nvSpPr>
              <p:cNvPr id="114908" name="Line 220"/>
              <p:cNvSpPr>
                <a:spLocks noChangeShapeType="1"/>
              </p:cNvSpPr>
              <p:nvPr/>
            </p:nvSpPr>
            <p:spPr bwMode="auto">
              <a:xfrm>
                <a:off x="4490" y="2707"/>
                <a:ext cx="1" cy="21"/>
              </a:xfrm>
              <a:prstGeom prst="line">
                <a:avLst/>
              </a:prstGeom>
              <a:noFill/>
              <a:ln w="4763">
                <a:solidFill>
                  <a:srgbClr val="000000"/>
                </a:solidFill>
                <a:round/>
                <a:headEnd/>
                <a:tailEnd/>
              </a:ln>
            </p:spPr>
            <p:txBody>
              <a:bodyPr/>
              <a:lstStyle/>
              <a:p>
                <a:endParaRPr lang="zh-TW" altLang="en-US"/>
              </a:p>
            </p:txBody>
          </p:sp>
          <p:sp>
            <p:nvSpPr>
              <p:cNvPr id="114909" name="Line 221"/>
              <p:cNvSpPr>
                <a:spLocks noChangeShapeType="1"/>
              </p:cNvSpPr>
              <p:nvPr/>
            </p:nvSpPr>
            <p:spPr bwMode="auto">
              <a:xfrm>
                <a:off x="4417" y="2707"/>
                <a:ext cx="1" cy="21"/>
              </a:xfrm>
              <a:prstGeom prst="line">
                <a:avLst/>
              </a:prstGeom>
              <a:noFill/>
              <a:ln w="4763">
                <a:solidFill>
                  <a:srgbClr val="000000"/>
                </a:solidFill>
                <a:round/>
                <a:headEnd/>
                <a:tailEnd/>
              </a:ln>
            </p:spPr>
            <p:txBody>
              <a:bodyPr/>
              <a:lstStyle/>
              <a:p>
                <a:endParaRPr lang="zh-TW" altLang="en-US"/>
              </a:p>
            </p:txBody>
          </p:sp>
          <p:sp>
            <p:nvSpPr>
              <p:cNvPr id="114910" name="Rectangle 222"/>
              <p:cNvSpPr>
                <a:spLocks noChangeArrowheads="1"/>
              </p:cNvSpPr>
              <p:nvPr/>
            </p:nvSpPr>
            <p:spPr bwMode="auto">
              <a:xfrm>
                <a:off x="4237" y="2116"/>
                <a:ext cx="21" cy="55"/>
              </a:xfrm>
              <a:prstGeom prst="rect">
                <a:avLst/>
              </a:prstGeom>
              <a:noFill/>
              <a:ln w="9525">
                <a:noFill/>
                <a:miter lim="800000"/>
                <a:headEnd/>
                <a:tailEnd/>
              </a:ln>
            </p:spPr>
            <p:txBody>
              <a:bodyPr wrap="none" lIns="0" tIns="0" rIns="0" bIns="0">
                <a:spAutoFit/>
              </a:bodyPr>
              <a:lstStyle/>
              <a:p>
                <a:pPr eaLnBrk="0" hangingPunct="0"/>
                <a:r>
                  <a:rPr kumimoji="0" lang="en-US" altLang="zh-TW" sz="600">
                    <a:solidFill>
                      <a:srgbClr val="000000"/>
                    </a:solidFill>
                  </a:rPr>
                  <a:t>0</a:t>
                </a:r>
                <a:endParaRPr kumimoji="0" lang="en-US" altLang="zh-TW" sz="2800">
                  <a:latin typeface="Times New Roman" pitchFamily="18" charset="0"/>
                </a:endParaRPr>
              </a:p>
            </p:txBody>
          </p:sp>
          <p:sp>
            <p:nvSpPr>
              <p:cNvPr id="114911" name="Rectangle 223"/>
              <p:cNvSpPr>
                <a:spLocks noChangeArrowheads="1"/>
              </p:cNvSpPr>
              <p:nvPr/>
            </p:nvSpPr>
            <p:spPr bwMode="auto">
              <a:xfrm>
                <a:off x="4255" y="2116"/>
                <a:ext cx="10" cy="55"/>
              </a:xfrm>
              <a:prstGeom prst="rect">
                <a:avLst/>
              </a:prstGeom>
              <a:noFill/>
              <a:ln w="9525">
                <a:noFill/>
                <a:miter lim="800000"/>
                <a:headEnd/>
                <a:tailEnd/>
              </a:ln>
            </p:spPr>
            <p:txBody>
              <a:bodyPr wrap="none" lIns="0" tIns="0" rIns="0" bIns="0">
                <a:spAutoFit/>
              </a:bodyPr>
              <a:lstStyle/>
              <a:p>
                <a:pPr eaLnBrk="0" hangingPunct="0"/>
                <a:r>
                  <a:rPr kumimoji="0" lang="en-US" altLang="zh-TW" sz="600">
                    <a:solidFill>
                      <a:srgbClr val="000000"/>
                    </a:solidFill>
                  </a:rPr>
                  <a:t>.</a:t>
                </a:r>
                <a:endParaRPr kumimoji="0" lang="en-US" altLang="zh-TW" sz="2800">
                  <a:latin typeface="Times New Roman" pitchFamily="18" charset="0"/>
                </a:endParaRPr>
              </a:p>
            </p:txBody>
          </p:sp>
          <p:sp>
            <p:nvSpPr>
              <p:cNvPr id="114912" name="Rectangle 224"/>
              <p:cNvSpPr>
                <a:spLocks noChangeArrowheads="1"/>
              </p:cNvSpPr>
              <p:nvPr/>
            </p:nvSpPr>
            <p:spPr bwMode="auto">
              <a:xfrm>
                <a:off x="4263" y="2116"/>
                <a:ext cx="20" cy="55"/>
              </a:xfrm>
              <a:prstGeom prst="rect">
                <a:avLst/>
              </a:prstGeom>
              <a:noFill/>
              <a:ln w="9525">
                <a:noFill/>
                <a:miter lim="800000"/>
                <a:headEnd/>
                <a:tailEnd/>
              </a:ln>
            </p:spPr>
            <p:txBody>
              <a:bodyPr wrap="none" lIns="0" tIns="0" rIns="0" bIns="0">
                <a:spAutoFit/>
              </a:bodyPr>
              <a:lstStyle/>
              <a:p>
                <a:pPr eaLnBrk="0" hangingPunct="0"/>
                <a:r>
                  <a:rPr kumimoji="0" lang="en-US" altLang="zh-TW" sz="600">
                    <a:solidFill>
                      <a:srgbClr val="000000"/>
                    </a:solidFill>
                  </a:rPr>
                  <a:t>3</a:t>
                </a:r>
                <a:endParaRPr kumimoji="0" lang="en-US" altLang="zh-TW" sz="2800">
                  <a:latin typeface="Times New Roman" pitchFamily="18" charset="0"/>
                </a:endParaRPr>
              </a:p>
            </p:txBody>
          </p:sp>
          <p:sp>
            <p:nvSpPr>
              <p:cNvPr id="114913" name="Rectangle 225"/>
              <p:cNvSpPr>
                <a:spLocks noChangeArrowheads="1"/>
              </p:cNvSpPr>
              <p:nvPr/>
            </p:nvSpPr>
            <p:spPr bwMode="auto">
              <a:xfrm>
                <a:off x="4237" y="2299"/>
                <a:ext cx="21" cy="56"/>
              </a:xfrm>
              <a:prstGeom prst="rect">
                <a:avLst/>
              </a:prstGeom>
              <a:noFill/>
              <a:ln w="9525">
                <a:noFill/>
                <a:miter lim="800000"/>
                <a:headEnd/>
                <a:tailEnd/>
              </a:ln>
            </p:spPr>
            <p:txBody>
              <a:bodyPr wrap="none" lIns="0" tIns="0" rIns="0" bIns="0">
                <a:spAutoFit/>
              </a:bodyPr>
              <a:lstStyle/>
              <a:p>
                <a:pPr eaLnBrk="0" hangingPunct="0"/>
                <a:r>
                  <a:rPr kumimoji="0" lang="en-US" altLang="zh-TW" sz="600">
                    <a:solidFill>
                      <a:srgbClr val="000000"/>
                    </a:solidFill>
                  </a:rPr>
                  <a:t>0</a:t>
                </a:r>
                <a:endParaRPr kumimoji="0" lang="en-US" altLang="zh-TW" sz="2800">
                  <a:latin typeface="Times New Roman" pitchFamily="18" charset="0"/>
                </a:endParaRPr>
              </a:p>
            </p:txBody>
          </p:sp>
          <p:sp>
            <p:nvSpPr>
              <p:cNvPr id="114914" name="Rectangle 226"/>
              <p:cNvSpPr>
                <a:spLocks noChangeArrowheads="1"/>
              </p:cNvSpPr>
              <p:nvPr/>
            </p:nvSpPr>
            <p:spPr bwMode="auto">
              <a:xfrm>
                <a:off x="4255" y="2299"/>
                <a:ext cx="10" cy="56"/>
              </a:xfrm>
              <a:prstGeom prst="rect">
                <a:avLst/>
              </a:prstGeom>
              <a:noFill/>
              <a:ln w="9525">
                <a:noFill/>
                <a:miter lim="800000"/>
                <a:headEnd/>
                <a:tailEnd/>
              </a:ln>
            </p:spPr>
            <p:txBody>
              <a:bodyPr wrap="none" lIns="0" tIns="0" rIns="0" bIns="0">
                <a:spAutoFit/>
              </a:bodyPr>
              <a:lstStyle/>
              <a:p>
                <a:pPr eaLnBrk="0" hangingPunct="0"/>
                <a:r>
                  <a:rPr kumimoji="0" lang="en-US" altLang="zh-TW" sz="600">
                    <a:solidFill>
                      <a:srgbClr val="000000"/>
                    </a:solidFill>
                  </a:rPr>
                  <a:t>.</a:t>
                </a:r>
                <a:endParaRPr kumimoji="0" lang="en-US" altLang="zh-TW" sz="2800">
                  <a:latin typeface="Times New Roman" pitchFamily="18" charset="0"/>
                </a:endParaRPr>
              </a:p>
            </p:txBody>
          </p:sp>
          <p:sp>
            <p:nvSpPr>
              <p:cNvPr id="114915" name="Rectangle 227"/>
              <p:cNvSpPr>
                <a:spLocks noChangeArrowheads="1"/>
              </p:cNvSpPr>
              <p:nvPr/>
            </p:nvSpPr>
            <p:spPr bwMode="auto">
              <a:xfrm>
                <a:off x="4263" y="2299"/>
                <a:ext cx="20" cy="56"/>
              </a:xfrm>
              <a:prstGeom prst="rect">
                <a:avLst/>
              </a:prstGeom>
              <a:noFill/>
              <a:ln w="9525">
                <a:noFill/>
                <a:miter lim="800000"/>
                <a:headEnd/>
                <a:tailEnd/>
              </a:ln>
            </p:spPr>
            <p:txBody>
              <a:bodyPr wrap="none" lIns="0" tIns="0" rIns="0" bIns="0">
                <a:spAutoFit/>
              </a:bodyPr>
              <a:lstStyle/>
              <a:p>
                <a:pPr eaLnBrk="0" hangingPunct="0"/>
                <a:r>
                  <a:rPr kumimoji="0" lang="en-US" altLang="zh-TW" sz="600">
                    <a:solidFill>
                      <a:srgbClr val="000000"/>
                    </a:solidFill>
                  </a:rPr>
                  <a:t>2</a:t>
                </a:r>
                <a:endParaRPr kumimoji="0" lang="en-US" altLang="zh-TW" sz="2800">
                  <a:latin typeface="Times New Roman" pitchFamily="18" charset="0"/>
                </a:endParaRPr>
              </a:p>
            </p:txBody>
          </p:sp>
          <p:sp>
            <p:nvSpPr>
              <p:cNvPr id="114916" name="Rectangle 228"/>
              <p:cNvSpPr>
                <a:spLocks noChangeArrowheads="1"/>
              </p:cNvSpPr>
              <p:nvPr/>
            </p:nvSpPr>
            <p:spPr bwMode="auto">
              <a:xfrm>
                <a:off x="4237" y="2482"/>
                <a:ext cx="21" cy="56"/>
              </a:xfrm>
              <a:prstGeom prst="rect">
                <a:avLst/>
              </a:prstGeom>
              <a:noFill/>
              <a:ln w="9525">
                <a:noFill/>
                <a:miter lim="800000"/>
                <a:headEnd/>
                <a:tailEnd/>
              </a:ln>
            </p:spPr>
            <p:txBody>
              <a:bodyPr wrap="none" lIns="0" tIns="0" rIns="0" bIns="0">
                <a:spAutoFit/>
              </a:bodyPr>
              <a:lstStyle/>
              <a:p>
                <a:pPr eaLnBrk="0" hangingPunct="0"/>
                <a:r>
                  <a:rPr kumimoji="0" lang="en-US" altLang="zh-TW" sz="600">
                    <a:solidFill>
                      <a:srgbClr val="000000"/>
                    </a:solidFill>
                  </a:rPr>
                  <a:t>0</a:t>
                </a:r>
                <a:endParaRPr kumimoji="0" lang="en-US" altLang="zh-TW" sz="2800">
                  <a:latin typeface="Times New Roman" pitchFamily="18" charset="0"/>
                </a:endParaRPr>
              </a:p>
            </p:txBody>
          </p:sp>
          <p:sp>
            <p:nvSpPr>
              <p:cNvPr id="114917" name="Rectangle 229"/>
              <p:cNvSpPr>
                <a:spLocks noChangeArrowheads="1"/>
              </p:cNvSpPr>
              <p:nvPr/>
            </p:nvSpPr>
            <p:spPr bwMode="auto">
              <a:xfrm>
                <a:off x="4255" y="2482"/>
                <a:ext cx="10" cy="56"/>
              </a:xfrm>
              <a:prstGeom prst="rect">
                <a:avLst/>
              </a:prstGeom>
              <a:noFill/>
              <a:ln w="9525">
                <a:noFill/>
                <a:miter lim="800000"/>
                <a:headEnd/>
                <a:tailEnd/>
              </a:ln>
            </p:spPr>
            <p:txBody>
              <a:bodyPr wrap="none" lIns="0" tIns="0" rIns="0" bIns="0">
                <a:spAutoFit/>
              </a:bodyPr>
              <a:lstStyle/>
              <a:p>
                <a:pPr eaLnBrk="0" hangingPunct="0"/>
                <a:r>
                  <a:rPr kumimoji="0" lang="en-US" altLang="zh-TW" sz="600">
                    <a:solidFill>
                      <a:srgbClr val="000000"/>
                    </a:solidFill>
                  </a:rPr>
                  <a:t>.</a:t>
                </a:r>
                <a:endParaRPr kumimoji="0" lang="en-US" altLang="zh-TW" sz="2800">
                  <a:latin typeface="Times New Roman" pitchFamily="18" charset="0"/>
                </a:endParaRPr>
              </a:p>
            </p:txBody>
          </p:sp>
          <p:sp>
            <p:nvSpPr>
              <p:cNvPr id="114918" name="Rectangle 230"/>
              <p:cNvSpPr>
                <a:spLocks noChangeArrowheads="1"/>
              </p:cNvSpPr>
              <p:nvPr/>
            </p:nvSpPr>
            <p:spPr bwMode="auto">
              <a:xfrm>
                <a:off x="4263" y="2482"/>
                <a:ext cx="20" cy="56"/>
              </a:xfrm>
              <a:prstGeom prst="rect">
                <a:avLst/>
              </a:prstGeom>
              <a:noFill/>
              <a:ln w="9525">
                <a:noFill/>
                <a:miter lim="800000"/>
                <a:headEnd/>
                <a:tailEnd/>
              </a:ln>
            </p:spPr>
            <p:txBody>
              <a:bodyPr wrap="none" lIns="0" tIns="0" rIns="0" bIns="0">
                <a:spAutoFit/>
              </a:bodyPr>
              <a:lstStyle/>
              <a:p>
                <a:pPr eaLnBrk="0" hangingPunct="0"/>
                <a:r>
                  <a:rPr kumimoji="0" lang="en-US" altLang="zh-TW" sz="600">
                    <a:solidFill>
                      <a:srgbClr val="000000"/>
                    </a:solidFill>
                  </a:rPr>
                  <a:t>1</a:t>
                </a:r>
                <a:endParaRPr kumimoji="0" lang="en-US" altLang="zh-TW" sz="2800">
                  <a:latin typeface="Times New Roman" pitchFamily="18" charset="0"/>
                </a:endParaRPr>
              </a:p>
            </p:txBody>
          </p:sp>
          <p:sp>
            <p:nvSpPr>
              <p:cNvPr id="114919" name="Rectangle 231"/>
              <p:cNvSpPr>
                <a:spLocks noChangeArrowheads="1"/>
              </p:cNvSpPr>
              <p:nvPr/>
            </p:nvSpPr>
            <p:spPr bwMode="auto">
              <a:xfrm>
                <a:off x="4237" y="2665"/>
                <a:ext cx="21" cy="56"/>
              </a:xfrm>
              <a:prstGeom prst="rect">
                <a:avLst/>
              </a:prstGeom>
              <a:noFill/>
              <a:ln w="9525">
                <a:noFill/>
                <a:miter lim="800000"/>
                <a:headEnd/>
                <a:tailEnd/>
              </a:ln>
            </p:spPr>
            <p:txBody>
              <a:bodyPr wrap="none" lIns="0" tIns="0" rIns="0" bIns="0">
                <a:spAutoFit/>
              </a:bodyPr>
              <a:lstStyle/>
              <a:p>
                <a:pPr eaLnBrk="0" hangingPunct="0"/>
                <a:r>
                  <a:rPr kumimoji="0" lang="en-US" altLang="zh-TW" sz="600">
                    <a:solidFill>
                      <a:srgbClr val="000000"/>
                    </a:solidFill>
                  </a:rPr>
                  <a:t>0</a:t>
                </a:r>
                <a:endParaRPr kumimoji="0" lang="en-US" altLang="zh-TW" sz="2800">
                  <a:latin typeface="Times New Roman" pitchFamily="18" charset="0"/>
                </a:endParaRPr>
              </a:p>
            </p:txBody>
          </p:sp>
          <p:sp>
            <p:nvSpPr>
              <p:cNvPr id="114920" name="Rectangle 232"/>
              <p:cNvSpPr>
                <a:spLocks noChangeArrowheads="1"/>
              </p:cNvSpPr>
              <p:nvPr/>
            </p:nvSpPr>
            <p:spPr bwMode="auto">
              <a:xfrm>
                <a:off x="4255" y="2665"/>
                <a:ext cx="10" cy="56"/>
              </a:xfrm>
              <a:prstGeom prst="rect">
                <a:avLst/>
              </a:prstGeom>
              <a:noFill/>
              <a:ln w="9525">
                <a:noFill/>
                <a:miter lim="800000"/>
                <a:headEnd/>
                <a:tailEnd/>
              </a:ln>
            </p:spPr>
            <p:txBody>
              <a:bodyPr wrap="none" lIns="0" tIns="0" rIns="0" bIns="0">
                <a:spAutoFit/>
              </a:bodyPr>
              <a:lstStyle/>
              <a:p>
                <a:pPr eaLnBrk="0" hangingPunct="0"/>
                <a:r>
                  <a:rPr kumimoji="0" lang="en-US" altLang="zh-TW" sz="600">
                    <a:solidFill>
                      <a:srgbClr val="000000"/>
                    </a:solidFill>
                  </a:rPr>
                  <a:t>.</a:t>
                </a:r>
                <a:endParaRPr kumimoji="0" lang="en-US" altLang="zh-TW" sz="2800">
                  <a:latin typeface="Times New Roman" pitchFamily="18" charset="0"/>
                </a:endParaRPr>
              </a:p>
            </p:txBody>
          </p:sp>
          <p:sp>
            <p:nvSpPr>
              <p:cNvPr id="114921" name="Rectangle 233"/>
              <p:cNvSpPr>
                <a:spLocks noChangeArrowheads="1"/>
              </p:cNvSpPr>
              <p:nvPr/>
            </p:nvSpPr>
            <p:spPr bwMode="auto">
              <a:xfrm>
                <a:off x="4263" y="2665"/>
                <a:ext cx="20" cy="56"/>
              </a:xfrm>
              <a:prstGeom prst="rect">
                <a:avLst/>
              </a:prstGeom>
              <a:noFill/>
              <a:ln w="9525">
                <a:noFill/>
                <a:miter lim="800000"/>
                <a:headEnd/>
                <a:tailEnd/>
              </a:ln>
            </p:spPr>
            <p:txBody>
              <a:bodyPr wrap="none" lIns="0" tIns="0" rIns="0" bIns="0">
                <a:spAutoFit/>
              </a:bodyPr>
              <a:lstStyle/>
              <a:p>
                <a:pPr eaLnBrk="0" hangingPunct="0"/>
                <a:r>
                  <a:rPr kumimoji="0" lang="en-US" altLang="zh-TW" sz="600">
                    <a:solidFill>
                      <a:srgbClr val="000000"/>
                    </a:solidFill>
                  </a:rPr>
                  <a:t>0</a:t>
                </a:r>
                <a:endParaRPr kumimoji="0" lang="en-US" altLang="zh-TW" sz="2800">
                  <a:latin typeface="Times New Roman" pitchFamily="18" charset="0"/>
                </a:endParaRPr>
              </a:p>
            </p:txBody>
          </p:sp>
          <p:sp>
            <p:nvSpPr>
              <p:cNvPr id="114922" name="Line 234"/>
              <p:cNvSpPr>
                <a:spLocks noChangeShapeType="1"/>
              </p:cNvSpPr>
              <p:nvPr/>
            </p:nvSpPr>
            <p:spPr bwMode="auto">
              <a:xfrm flipH="1">
                <a:off x="4302" y="2134"/>
                <a:ext cx="29" cy="1"/>
              </a:xfrm>
              <a:prstGeom prst="line">
                <a:avLst/>
              </a:prstGeom>
              <a:noFill/>
              <a:ln w="4763">
                <a:solidFill>
                  <a:srgbClr val="000000"/>
                </a:solidFill>
                <a:round/>
                <a:headEnd/>
                <a:tailEnd/>
              </a:ln>
            </p:spPr>
            <p:txBody>
              <a:bodyPr/>
              <a:lstStyle/>
              <a:p>
                <a:endParaRPr lang="zh-TW" altLang="en-US"/>
              </a:p>
            </p:txBody>
          </p:sp>
          <p:sp>
            <p:nvSpPr>
              <p:cNvPr id="114923" name="Line 235"/>
              <p:cNvSpPr>
                <a:spLocks noChangeShapeType="1"/>
              </p:cNvSpPr>
              <p:nvPr/>
            </p:nvSpPr>
            <p:spPr bwMode="auto">
              <a:xfrm flipH="1">
                <a:off x="4302" y="2317"/>
                <a:ext cx="29" cy="1"/>
              </a:xfrm>
              <a:prstGeom prst="line">
                <a:avLst/>
              </a:prstGeom>
              <a:noFill/>
              <a:ln w="4763">
                <a:solidFill>
                  <a:srgbClr val="000000"/>
                </a:solidFill>
                <a:round/>
                <a:headEnd/>
                <a:tailEnd/>
              </a:ln>
            </p:spPr>
            <p:txBody>
              <a:bodyPr/>
              <a:lstStyle/>
              <a:p>
                <a:endParaRPr lang="zh-TW" altLang="en-US"/>
              </a:p>
            </p:txBody>
          </p:sp>
          <p:sp>
            <p:nvSpPr>
              <p:cNvPr id="114924" name="Line 236"/>
              <p:cNvSpPr>
                <a:spLocks noChangeShapeType="1"/>
              </p:cNvSpPr>
              <p:nvPr/>
            </p:nvSpPr>
            <p:spPr bwMode="auto">
              <a:xfrm flipH="1">
                <a:off x="4302" y="2500"/>
                <a:ext cx="29" cy="1"/>
              </a:xfrm>
              <a:prstGeom prst="line">
                <a:avLst/>
              </a:prstGeom>
              <a:noFill/>
              <a:ln w="4763">
                <a:solidFill>
                  <a:srgbClr val="000000"/>
                </a:solidFill>
                <a:round/>
                <a:headEnd/>
                <a:tailEnd/>
              </a:ln>
            </p:spPr>
            <p:txBody>
              <a:bodyPr/>
              <a:lstStyle/>
              <a:p>
                <a:endParaRPr lang="zh-TW" altLang="en-US"/>
              </a:p>
            </p:txBody>
          </p:sp>
          <p:sp>
            <p:nvSpPr>
              <p:cNvPr id="114925" name="Line 237"/>
              <p:cNvSpPr>
                <a:spLocks noChangeShapeType="1"/>
              </p:cNvSpPr>
              <p:nvPr/>
            </p:nvSpPr>
            <p:spPr bwMode="auto">
              <a:xfrm flipH="1">
                <a:off x="4302" y="2683"/>
                <a:ext cx="29" cy="1"/>
              </a:xfrm>
              <a:prstGeom prst="line">
                <a:avLst/>
              </a:prstGeom>
              <a:noFill/>
              <a:ln w="4763">
                <a:solidFill>
                  <a:srgbClr val="000000"/>
                </a:solidFill>
                <a:round/>
                <a:headEnd/>
                <a:tailEnd/>
              </a:ln>
            </p:spPr>
            <p:txBody>
              <a:bodyPr/>
              <a:lstStyle/>
              <a:p>
                <a:endParaRPr lang="zh-TW" altLang="en-US"/>
              </a:p>
            </p:txBody>
          </p:sp>
          <p:sp>
            <p:nvSpPr>
              <p:cNvPr id="114926" name="Line 238"/>
              <p:cNvSpPr>
                <a:spLocks noChangeShapeType="1"/>
              </p:cNvSpPr>
              <p:nvPr/>
            </p:nvSpPr>
            <p:spPr bwMode="auto">
              <a:xfrm>
                <a:off x="4344" y="2707"/>
                <a:ext cx="804" cy="1"/>
              </a:xfrm>
              <a:prstGeom prst="line">
                <a:avLst/>
              </a:prstGeom>
              <a:noFill/>
              <a:ln w="4763">
                <a:solidFill>
                  <a:srgbClr val="000000"/>
                </a:solidFill>
                <a:round/>
                <a:headEnd/>
                <a:tailEnd/>
              </a:ln>
            </p:spPr>
            <p:txBody>
              <a:bodyPr/>
              <a:lstStyle/>
              <a:p>
                <a:endParaRPr lang="zh-TW" altLang="en-US"/>
              </a:p>
            </p:txBody>
          </p:sp>
          <p:sp>
            <p:nvSpPr>
              <p:cNvPr id="114927" name="Rectangle 239"/>
              <p:cNvSpPr>
                <a:spLocks noChangeArrowheads="1"/>
              </p:cNvSpPr>
              <p:nvPr/>
            </p:nvSpPr>
            <p:spPr bwMode="auto">
              <a:xfrm rot="16200000">
                <a:off x="4188" y="2425"/>
                <a:ext cx="15" cy="51"/>
              </a:xfrm>
              <a:prstGeom prst="rect">
                <a:avLst/>
              </a:prstGeom>
              <a:noFill/>
              <a:ln w="9525">
                <a:noFill/>
                <a:miter lim="800000"/>
                <a:headEnd/>
                <a:tailEnd/>
              </a:ln>
            </p:spPr>
            <p:txBody>
              <a:bodyPr wrap="none" lIns="0" tIns="0" rIns="0" bIns="0">
                <a:spAutoFit/>
              </a:bodyPr>
              <a:lstStyle/>
              <a:p>
                <a:pPr eaLnBrk="0" hangingPunct="0"/>
                <a:r>
                  <a:rPr kumimoji="0" lang="en-US" altLang="zh-TW" sz="700">
                    <a:solidFill>
                      <a:srgbClr val="000000"/>
                    </a:solidFill>
                  </a:rPr>
                  <a:t> </a:t>
                </a:r>
                <a:endParaRPr kumimoji="0" lang="en-US" altLang="zh-TW" sz="2800">
                  <a:latin typeface="Times New Roman" pitchFamily="18" charset="0"/>
                </a:endParaRPr>
              </a:p>
            </p:txBody>
          </p:sp>
          <p:sp>
            <p:nvSpPr>
              <p:cNvPr id="114928" name="Rectangle 240"/>
              <p:cNvSpPr>
                <a:spLocks noChangeArrowheads="1"/>
              </p:cNvSpPr>
              <p:nvPr/>
            </p:nvSpPr>
            <p:spPr bwMode="auto">
              <a:xfrm rot="16200000">
                <a:off x="4178" y="2403"/>
                <a:ext cx="36" cy="51"/>
              </a:xfrm>
              <a:prstGeom prst="rect">
                <a:avLst/>
              </a:prstGeom>
              <a:noFill/>
              <a:ln w="9525">
                <a:noFill/>
                <a:miter lim="800000"/>
                <a:headEnd/>
                <a:tailEnd/>
              </a:ln>
            </p:spPr>
            <p:txBody>
              <a:bodyPr wrap="none" lIns="0" tIns="0" rIns="0" bIns="0">
                <a:spAutoFit/>
              </a:bodyPr>
              <a:lstStyle/>
              <a:p>
                <a:pPr eaLnBrk="0" hangingPunct="0"/>
                <a:r>
                  <a:rPr kumimoji="0" lang="en-US" altLang="zh-TW" sz="700">
                    <a:solidFill>
                      <a:srgbClr val="000000"/>
                    </a:solidFill>
                  </a:rPr>
                  <a:t>P</a:t>
                </a:r>
                <a:endParaRPr kumimoji="0" lang="en-US" altLang="zh-TW" sz="2800">
                  <a:latin typeface="Times New Roman" pitchFamily="18" charset="0"/>
                </a:endParaRPr>
              </a:p>
            </p:txBody>
          </p:sp>
          <p:sp>
            <p:nvSpPr>
              <p:cNvPr id="114929" name="Rectangle 241"/>
              <p:cNvSpPr>
                <a:spLocks noChangeArrowheads="1"/>
              </p:cNvSpPr>
              <p:nvPr/>
            </p:nvSpPr>
            <p:spPr bwMode="auto">
              <a:xfrm rot="16200000">
                <a:off x="4186" y="2383"/>
                <a:ext cx="19" cy="51"/>
              </a:xfrm>
              <a:prstGeom prst="rect">
                <a:avLst/>
              </a:prstGeom>
              <a:noFill/>
              <a:ln w="9525">
                <a:noFill/>
                <a:miter lim="800000"/>
                <a:headEnd/>
                <a:tailEnd/>
              </a:ln>
            </p:spPr>
            <p:txBody>
              <a:bodyPr wrap="none" lIns="0" tIns="0" rIns="0" bIns="0">
                <a:spAutoFit/>
              </a:bodyPr>
              <a:lstStyle/>
              <a:p>
                <a:pPr eaLnBrk="0" hangingPunct="0"/>
                <a:r>
                  <a:rPr kumimoji="0" lang="en-US" altLang="zh-TW" sz="700">
                    <a:solidFill>
                      <a:srgbClr val="000000"/>
                    </a:solidFill>
                  </a:rPr>
                  <a:t>(</a:t>
                </a:r>
                <a:endParaRPr kumimoji="0" lang="en-US" altLang="zh-TW" sz="2800">
                  <a:latin typeface="Times New Roman" pitchFamily="18" charset="0"/>
                </a:endParaRPr>
              </a:p>
            </p:txBody>
          </p:sp>
          <p:sp>
            <p:nvSpPr>
              <p:cNvPr id="114930" name="Rectangle 242"/>
              <p:cNvSpPr>
                <a:spLocks noChangeArrowheads="1"/>
              </p:cNvSpPr>
              <p:nvPr/>
            </p:nvSpPr>
            <p:spPr bwMode="auto">
              <a:xfrm rot="16200000">
                <a:off x="4178" y="2362"/>
                <a:ext cx="35" cy="51"/>
              </a:xfrm>
              <a:prstGeom prst="rect">
                <a:avLst/>
              </a:prstGeom>
              <a:noFill/>
              <a:ln w="9525">
                <a:noFill/>
                <a:miter lim="800000"/>
                <a:headEnd/>
                <a:tailEnd/>
              </a:ln>
            </p:spPr>
            <p:txBody>
              <a:bodyPr wrap="none" lIns="0" tIns="0" rIns="0" bIns="0">
                <a:spAutoFit/>
              </a:bodyPr>
              <a:lstStyle/>
              <a:p>
                <a:pPr eaLnBrk="0" hangingPunct="0"/>
                <a:r>
                  <a:rPr kumimoji="0" lang="en-US" altLang="zh-TW" sz="700">
                    <a:solidFill>
                      <a:srgbClr val="000000"/>
                    </a:solidFill>
                  </a:rPr>
                  <a:t>X</a:t>
                </a:r>
                <a:endParaRPr kumimoji="0" lang="en-US" altLang="zh-TW" sz="2800">
                  <a:latin typeface="Times New Roman" pitchFamily="18" charset="0"/>
                </a:endParaRPr>
              </a:p>
            </p:txBody>
          </p:sp>
          <p:sp>
            <p:nvSpPr>
              <p:cNvPr id="114931" name="Rectangle 243"/>
              <p:cNvSpPr>
                <a:spLocks noChangeArrowheads="1"/>
              </p:cNvSpPr>
              <p:nvPr/>
            </p:nvSpPr>
            <p:spPr bwMode="auto">
              <a:xfrm rot="16200000">
                <a:off x="4187" y="2341"/>
                <a:ext cx="18" cy="51"/>
              </a:xfrm>
              <a:prstGeom prst="rect">
                <a:avLst/>
              </a:prstGeom>
              <a:noFill/>
              <a:ln w="9525">
                <a:noFill/>
                <a:miter lim="800000"/>
                <a:headEnd/>
                <a:tailEnd/>
              </a:ln>
            </p:spPr>
            <p:txBody>
              <a:bodyPr wrap="none" lIns="0" tIns="0" rIns="0" bIns="0">
                <a:spAutoFit/>
              </a:bodyPr>
              <a:lstStyle/>
              <a:p>
                <a:pPr eaLnBrk="0" hangingPunct="0"/>
                <a:r>
                  <a:rPr kumimoji="0" lang="en-US" altLang="zh-TW" sz="700">
                    <a:solidFill>
                      <a:srgbClr val="000000"/>
                    </a:solidFill>
                  </a:rPr>
                  <a:t>)</a:t>
                </a:r>
                <a:endParaRPr kumimoji="0" lang="en-US" altLang="zh-TW" sz="2800">
                  <a:latin typeface="Times New Roman" pitchFamily="18" charset="0"/>
                </a:endParaRPr>
              </a:p>
            </p:txBody>
          </p:sp>
          <p:sp>
            <p:nvSpPr>
              <p:cNvPr id="114932" name="Line 244"/>
              <p:cNvSpPr>
                <a:spLocks noChangeShapeType="1"/>
              </p:cNvSpPr>
              <p:nvPr/>
            </p:nvSpPr>
            <p:spPr bwMode="auto">
              <a:xfrm flipV="1">
                <a:off x="4331" y="2134"/>
                <a:ext cx="1" cy="562"/>
              </a:xfrm>
              <a:prstGeom prst="line">
                <a:avLst/>
              </a:prstGeom>
              <a:noFill/>
              <a:ln w="4763">
                <a:solidFill>
                  <a:srgbClr val="000000"/>
                </a:solidFill>
                <a:round/>
                <a:headEnd/>
                <a:tailEnd/>
              </a:ln>
            </p:spPr>
            <p:txBody>
              <a:bodyPr/>
              <a:lstStyle/>
              <a:p>
                <a:endParaRPr lang="zh-TW" altLang="en-US"/>
              </a:p>
            </p:txBody>
          </p:sp>
          <p:sp>
            <p:nvSpPr>
              <p:cNvPr id="114933" name="Freeform 245"/>
              <p:cNvSpPr>
                <a:spLocks/>
              </p:cNvSpPr>
              <p:nvPr/>
            </p:nvSpPr>
            <p:spPr bwMode="auto">
              <a:xfrm>
                <a:off x="5119" y="2683"/>
                <a:ext cx="29" cy="1"/>
              </a:xfrm>
              <a:custGeom>
                <a:avLst/>
                <a:gdLst/>
                <a:ahLst/>
                <a:cxnLst>
                  <a:cxn ang="0">
                    <a:pos x="29" y="0"/>
                  </a:cxn>
                  <a:cxn ang="0">
                    <a:pos x="0" y="0"/>
                  </a:cxn>
                  <a:cxn ang="0">
                    <a:pos x="0" y="0"/>
                  </a:cxn>
                  <a:cxn ang="0">
                    <a:pos x="0" y="0"/>
                  </a:cxn>
                </a:cxnLst>
                <a:rect l="0" t="0" r="r" b="b"/>
                <a:pathLst>
                  <a:path w="29">
                    <a:moveTo>
                      <a:pt x="29" y="0"/>
                    </a:moveTo>
                    <a:lnTo>
                      <a:pt x="0" y="0"/>
                    </a:lnTo>
                    <a:lnTo>
                      <a:pt x="0" y="0"/>
                    </a:lnTo>
                    <a:lnTo>
                      <a:pt x="0" y="0"/>
                    </a:lnTo>
                  </a:path>
                </a:pathLst>
              </a:custGeom>
              <a:noFill/>
              <a:ln w="4763">
                <a:solidFill>
                  <a:srgbClr val="000000"/>
                </a:solidFill>
                <a:prstDash val="solid"/>
                <a:round/>
                <a:headEnd/>
                <a:tailEnd/>
              </a:ln>
            </p:spPr>
            <p:txBody>
              <a:bodyPr/>
              <a:lstStyle/>
              <a:p>
                <a:endParaRPr lang="zh-TW" altLang="en-US"/>
              </a:p>
            </p:txBody>
          </p:sp>
          <p:sp>
            <p:nvSpPr>
              <p:cNvPr id="114934" name="Line 246"/>
              <p:cNvSpPr>
                <a:spLocks noChangeShapeType="1"/>
              </p:cNvSpPr>
              <p:nvPr/>
            </p:nvSpPr>
            <p:spPr bwMode="auto">
              <a:xfrm>
                <a:off x="5119" y="2683"/>
                <a:ext cx="29" cy="1"/>
              </a:xfrm>
              <a:prstGeom prst="line">
                <a:avLst/>
              </a:prstGeom>
              <a:noFill/>
              <a:ln w="4763">
                <a:solidFill>
                  <a:srgbClr val="000000"/>
                </a:solidFill>
                <a:round/>
                <a:headEnd/>
                <a:tailEnd/>
              </a:ln>
            </p:spPr>
            <p:txBody>
              <a:bodyPr/>
              <a:lstStyle/>
              <a:p>
                <a:endParaRPr lang="zh-TW" altLang="en-US"/>
              </a:p>
            </p:txBody>
          </p:sp>
          <p:sp>
            <p:nvSpPr>
              <p:cNvPr id="114935" name="Freeform 247"/>
              <p:cNvSpPr>
                <a:spLocks/>
              </p:cNvSpPr>
              <p:nvPr/>
            </p:nvSpPr>
            <p:spPr bwMode="auto">
              <a:xfrm>
                <a:off x="5046" y="2683"/>
                <a:ext cx="55" cy="1"/>
              </a:xfrm>
              <a:custGeom>
                <a:avLst/>
                <a:gdLst/>
                <a:ahLst/>
                <a:cxnLst>
                  <a:cxn ang="0">
                    <a:pos x="0" y="0"/>
                  </a:cxn>
                  <a:cxn ang="0">
                    <a:pos x="55" y="0"/>
                  </a:cxn>
                  <a:cxn ang="0">
                    <a:pos x="55" y="0"/>
                  </a:cxn>
                  <a:cxn ang="0">
                    <a:pos x="0" y="0"/>
                  </a:cxn>
                  <a:cxn ang="0">
                    <a:pos x="0" y="0"/>
                  </a:cxn>
                  <a:cxn ang="0">
                    <a:pos x="0" y="0"/>
                  </a:cxn>
                </a:cxnLst>
                <a:rect l="0" t="0" r="r" b="b"/>
                <a:pathLst>
                  <a:path w="55">
                    <a:moveTo>
                      <a:pt x="0" y="0"/>
                    </a:moveTo>
                    <a:lnTo>
                      <a:pt x="55" y="0"/>
                    </a:lnTo>
                    <a:lnTo>
                      <a:pt x="55" y="0"/>
                    </a:lnTo>
                    <a:lnTo>
                      <a:pt x="0" y="0"/>
                    </a:lnTo>
                    <a:lnTo>
                      <a:pt x="0" y="0"/>
                    </a:lnTo>
                    <a:lnTo>
                      <a:pt x="0" y="0"/>
                    </a:lnTo>
                  </a:path>
                </a:pathLst>
              </a:custGeom>
              <a:noFill/>
              <a:ln w="4763">
                <a:solidFill>
                  <a:srgbClr val="000000"/>
                </a:solidFill>
                <a:prstDash val="solid"/>
                <a:round/>
                <a:headEnd/>
                <a:tailEnd/>
              </a:ln>
            </p:spPr>
            <p:txBody>
              <a:bodyPr/>
              <a:lstStyle/>
              <a:p>
                <a:endParaRPr lang="zh-TW" altLang="en-US"/>
              </a:p>
            </p:txBody>
          </p:sp>
          <p:sp>
            <p:nvSpPr>
              <p:cNvPr id="114936" name="Rectangle 248"/>
              <p:cNvSpPr>
                <a:spLocks noChangeArrowheads="1"/>
              </p:cNvSpPr>
              <p:nvPr/>
            </p:nvSpPr>
            <p:spPr bwMode="auto">
              <a:xfrm>
                <a:off x="4973" y="2681"/>
                <a:ext cx="55" cy="2"/>
              </a:xfrm>
              <a:prstGeom prst="rect">
                <a:avLst/>
              </a:prstGeom>
              <a:solidFill>
                <a:srgbClr val="C0C0C0"/>
              </a:solidFill>
              <a:ln w="9525">
                <a:noFill/>
                <a:miter lim="800000"/>
                <a:headEnd/>
                <a:tailEnd/>
              </a:ln>
            </p:spPr>
            <p:txBody>
              <a:bodyPr/>
              <a:lstStyle/>
              <a:p>
                <a:endParaRPr lang="zh-TW" altLang="en-US"/>
              </a:p>
            </p:txBody>
          </p:sp>
          <p:sp>
            <p:nvSpPr>
              <p:cNvPr id="114937" name="Freeform 249"/>
              <p:cNvSpPr>
                <a:spLocks/>
              </p:cNvSpPr>
              <p:nvPr/>
            </p:nvSpPr>
            <p:spPr bwMode="auto">
              <a:xfrm>
                <a:off x="4973" y="2681"/>
                <a:ext cx="55" cy="2"/>
              </a:xfrm>
              <a:custGeom>
                <a:avLst/>
                <a:gdLst/>
                <a:ahLst/>
                <a:cxnLst>
                  <a:cxn ang="0">
                    <a:pos x="0" y="2"/>
                  </a:cxn>
                  <a:cxn ang="0">
                    <a:pos x="55" y="2"/>
                  </a:cxn>
                  <a:cxn ang="0">
                    <a:pos x="55" y="0"/>
                  </a:cxn>
                  <a:cxn ang="0">
                    <a:pos x="0" y="0"/>
                  </a:cxn>
                  <a:cxn ang="0">
                    <a:pos x="0" y="2"/>
                  </a:cxn>
                  <a:cxn ang="0">
                    <a:pos x="0" y="2"/>
                  </a:cxn>
                </a:cxnLst>
                <a:rect l="0" t="0" r="r" b="b"/>
                <a:pathLst>
                  <a:path w="55" h="2">
                    <a:moveTo>
                      <a:pt x="0" y="2"/>
                    </a:moveTo>
                    <a:lnTo>
                      <a:pt x="55" y="2"/>
                    </a:lnTo>
                    <a:lnTo>
                      <a:pt x="55" y="0"/>
                    </a:lnTo>
                    <a:lnTo>
                      <a:pt x="0" y="0"/>
                    </a:lnTo>
                    <a:lnTo>
                      <a:pt x="0" y="2"/>
                    </a:lnTo>
                    <a:lnTo>
                      <a:pt x="0" y="2"/>
                    </a:lnTo>
                  </a:path>
                </a:pathLst>
              </a:custGeom>
              <a:noFill/>
              <a:ln w="4763">
                <a:solidFill>
                  <a:srgbClr val="000000"/>
                </a:solidFill>
                <a:prstDash val="solid"/>
                <a:round/>
                <a:headEnd/>
                <a:tailEnd/>
              </a:ln>
            </p:spPr>
            <p:txBody>
              <a:bodyPr/>
              <a:lstStyle/>
              <a:p>
                <a:endParaRPr lang="zh-TW" altLang="en-US"/>
              </a:p>
            </p:txBody>
          </p:sp>
          <p:sp>
            <p:nvSpPr>
              <p:cNvPr id="114938" name="Rectangle 250"/>
              <p:cNvSpPr>
                <a:spLocks noChangeArrowheads="1"/>
              </p:cNvSpPr>
              <p:nvPr/>
            </p:nvSpPr>
            <p:spPr bwMode="auto">
              <a:xfrm>
                <a:off x="4900" y="2668"/>
                <a:ext cx="55" cy="15"/>
              </a:xfrm>
              <a:prstGeom prst="rect">
                <a:avLst/>
              </a:prstGeom>
              <a:solidFill>
                <a:srgbClr val="C0C0C0"/>
              </a:solidFill>
              <a:ln w="9525">
                <a:noFill/>
                <a:miter lim="800000"/>
                <a:headEnd/>
                <a:tailEnd/>
              </a:ln>
            </p:spPr>
            <p:txBody>
              <a:bodyPr/>
              <a:lstStyle/>
              <a:p>
                <a:endParaRPr lang="zh-TW" altLang="en-US"/>
              </a:p>
            </p:txBody>
          </p:sp>
          <p:sp>
            <p:nvSpPr>
              <p:cNvPr id="114939" name="Freeform 251"/>
              <p:cNvSpPr>
                <a:spLocks/>
              </p:cNvSpPr>
              <p:nvPr/>
            </p:nvSpPr>
            <p:spPr bwMode="auto">
              <a:xfrm>
                <a:off x="4900" y="2668"/>
                <a:ext cx="55" cy="15"/>
              </a:xfrm>
              <a:custGeom>
                <a:avLst/>
                <a:gdLst/>
                <a:ahLst/>
                <a:cxnLst>
                  <a:cxn ang="0">
                    <a:pos x="0" y="15"/>
                  </a:cxn>
                  <a:cxn ang="0">
                    <a:pos x="55" y="15"/>
                  </a:cxn>
                  <a:cxn ang="0">
                    <a:pos x="55" y="0"/>
                  </a:cxn>
                  <a:cxn ang="0">
                    <a:pos x="0" y="0"/>
                  </a:cxn>
                  <a:cxn ang="0">
                    <a:pos x="0" y="15"/>
                  </a:cxn>
                  <a:cxn ang="0">
                    <a:pos x="0" y="15"/>
                  </a:cxn>
                </a:cxnLst>
                <a:rect l="0" t="0" r="r" b="b"/>
                <a:pathLst>
                  <a:path w="55" h="15">
                    <a:moveTo>
                      <a:pt x="0" y="15"/>
                    </a:moveTo>
                    <a:lnTo>
                      <a:pt x="55" y="15"/>
                    </a:lnTo>
                    <a:lnTo>
                      <a:pt x="55" y="0"/>
                    </a:lnTo>
                    <a:lnTo>
                      <a:pt x="0" y="0"/>
                    </a:lnTo>
                    <a:lnTo>
                      <a:pt x="0" y="15"/>
                    </a:lnTo>
                    <a:lnTo>
                      <a:pt x="0" y="15"/>
                    </a:lnTo>
                  </a:path>
                </a:pathLst>
              </a:custGeom>
              <a:noFill/>
              <a:ln w="4763">
                <a:solidFill>
                  <a:srgbClr val="000000"/>
                </a:solidFill>
                <a:prstDash val="solid"/>
                <a:round/>
                <a:headEnd/>
                <a:tailEnd/>
              </a:ln>
            </p:spPr>
            <p:txBody>
              <a:bodyPr/>
              <a:lstStyle/>
              <a:p>
                <a:endParaRPr lang="zh-TW" altLang="en-US"/>
              </a:p>
            </p:txBody>
          </p:sp>
          <p:sp>
            <p:nvSpPr>
              <p:cNvPr id="114940" name="Rectangle 252"/>
              <p:cNvSpPr>
                <a:spLocks noChangeArrowheads="1"/>
              </p:cNvSpPr>
              <p:nvPr/>
            </p:nvSpPr>
            <p:spPr bwMode="auto">
              <a:xfrm>
                <a:off x="4827" y="2615"/>
                <a:ext cx="55" cy="68"/>
              </a:xfrm>
              <a:prstGeom prst="rect">
                <a:avLst/>
              </a:prstGeom>
              <a:solidFill>
                <a:srgbClr val="C0C0C0"/>
              </a:solidFill>
              <a:ln w="9525">
                <a:noFill/>
                <a:miter lim="800000"/>
                <a:headEnd/>
                <a:tailEnd/>
              </a:ln>
            </p:spPr>
            <p:txBody>
              <a:bodyPr/>
              <a:lstStyle/>
              <a:p>
                <a:endParaRPr lang="zh-TW" altLang="en-US"/>
              </a:p>
            </p:txBody>
          </p:sp>
          <p:sp>
            <p:nvSpPr>
              <p:cNvPr id="114941" name="Freeform 253"/>
              <p:cNvSpPr>
                <a:spLocks/>
              </p:cNvSpPr>
              <p:nvPr/>
            </p:nvSpPr>
            <p:spPr bwMode="auto">
              <a:xfrm>
                <a:off x="4827" y="2615"/>
                <a:ext cx="55" cy="68"/>
              </a:xfrm>
              <a:custGeom>
                <a:avLst/>
                <a:gdLst/>
                <a:ahLst/>
                <a:cxnLst>
                  <a:cxn ang="0">
                    <a:pos x="0" y="68"/>
                  </a:cxn>
                  <a:cxn ang="0">
                    <a:pos x="55" y="68"/>
                  </a:cxn>
                  <a:cxn ang="0">
                    <a:pos x="55" y="0"/>
                  </a:cxn>
                  <a:cxn ang="0">
                    <a:pos x="0" y="0"/>
                  </a:cxn>
                  <a:cxn ang="0">
                    <a:pos x="0" y="68"/>
                  </a:cxn>
                  <a:cxn ang="0">
                    <a:pos x="0" y="68"/>
                  </a:cxn>
                </a:cxnLst>
                <a:rect l="0" t="0" r="r" b="b"/>
                <a:pathLst>
                  <a:path w="55" h="68">
                    <a:moveTo>
                      <a:pt x="0" y="68"/>
                    </a:moveTo>
                    <a:lnTo>
                      <a:pt x="55" y="68"/>
                    </a:lnTo>
                    <a:lnTo>
                      <a:pt x="55" y="0"/>
                    </a:lnTo>
                    <a:lnTo>
                      <a:pt x="0" y="0"/>
                    </a:lnTo>
                    <a:lnTo>
                      <a:pt x="0" y="68"/>
                    </a:lnTo>
                    <a:lnTo>
                      <a:pt x="0" y="68"/>
                    </a:lnTo>
                  </a:path>
                </a:pathLst>
              </a:custGeom>
              <a:noFill/>
              <a:ln w="4763">
                <a:solidFill>
                  <a:srgbClr val="000000"/>
                </a:solidFill>
                <a:prstDash val="solid"/>
                <a:round/>
                <a:headEnd/>
                <a:tailEnd/>
              </a:ln>
            </p:spPr>
            <p:txBody>
              <a:bodyPr/>
              <a:lstStyle/>
              <a:p>
                <a:endParaRPr lang="zh-TW" altLang="en-US"/>
              </a:p>
            </p:txBody>
          </p:sp>
          <p:sp>
            <p:nvSpPr>
              <p:cNvPr id="114942" name="Rectangle 254"/>
              <p:cNvSpPr>
                <a:spLocks noChangeArrowheads="1"/>
              </p:cNvSpPr>
              <p:nvPr/>
            </p:nvSpPr>
            <p:spPr bwMode="auto">
              <a:xfrm>
                <a:off x="4754" y="2495"/>
                <a:ext cx="55" cy="188"/>
              </a:xfrm>
              <a:prstGeom prst="rect">
                <a:avLst/>
              </a:prstGeom>
              <a:solidFill>
                <a:srgbClr val="C0C0C0"/>
              </a:solidFill>
              <a:ln w="9525">
                <a:noFill/>
                <a:miter lim="800000"/>
                <a:headEnd/>
                <a:tailEnd/>
              </a:ln>
            </p:spPr>
            <p:txBody>
              <a:bodyPr/>
              <a:lstStyle/>
              <a:p>
                <a:endParaRPr lang="zh-TW" altLang="en-US"/>
              </a:p>
            </p:txBody>
          </p:sp>
          <p:sp>
            <p:nvSpPr>
              <p:cNvPr id="114943" name="Freeform 255"/>
              <p:cNvSpPr>
                <a:spLocks/>
              </p:cNvSpPr>
              <p:nvPr/>
            </p:nvSpPr>
            <p:spPr bwMode="auto">
              <a:xfrm>
                <a:off x="4754" y="2495"/>
                <a:ext cx="55" cy="188"/>
              </a:xfrm>
              <a:custGeom>
                <a:avLst/>
                <a:gdLst/>
                <a:ahLst/>
                <a:cxnLst>
                  <a:cxn ang="0">
                    <a:pos x="0" y="188"/>
                  </a:cxn>
                  <a:cxn ang="0">
                    <a:pos x="55" y="188"/>
                  </a:cxn>
                  <a:cxn ang="0">
                    <a:pos x="55" y="0"/>
                  </a:cxn>
                  <a:cxn ang="0">
                    <a:pos x="0" y="0"/>
                  </a:cxn>
                  <a:cxn ang="0">
                    <a:pos x="0" y="188"/>
                  </a:cxn>
                  <a:cxn ang="0">
                    <a:pos x="0" y="188"/>
                  </a:cxn>
                </a:cxnLst>
                <a:rect l="0" t="0" r="r" b="b"/>
                <a:pathLst>
                  <a:path w="55" h="188">
                    <a:moveTo>
                      <a:pt x="0" y="188"/>
                    </a:moveTo>
                    <a:lnTo>
                      <a:pt x="55" y="188"/>
                    </a:lnTo>
                    <a:lnTo>
                      <a:pt x="55" y="0"/>
                    </a:lnTo>
                    <a:lnTo>
                      <a:pt x="0" y="0"/>
                    </a:lnTo>
                    <a:lnTo>
                      <a:pt x="0" y="188"/>
                    </a:lnTo>
                    <a:lnTo>
                      <a:pt x="0" y="188"/>
                    </a:lnTo>
                  </a:path>
                </a:pathLst>
              </a:custGeom>
              <a:noFill/>
              <a:ln w="4763">
                <a:solidFill>
                  <a:srgbClr val="000000"/>
                </a:solidFill>
                <a:prstDash val="solid"/>
                <a:round/>
                <a:headEnd/>
                <a:tailEnd/>
              </a:ln>
            </p:spPr>
            <p:txBody>
              <a:bodyPr/>
              <a:lstStyle/>
              <a:p>
                <a:endParaRPr lang="zh-TW" altLang="en-US"/>
              </a:p>
            </p:txBody>
          </p:sp>
          <p:sp>
            <p:nvSpPr>
              <p:cNvPr id="114944" name="Rectangle 256"/>
              <p:cNvSpPr>
                <a:spLocks noChangeArrowheads="1"/>
              </p:cNvSpPr>
              <p:nvPr/>
            </p:nvSpPr>
            <p:spPr bwMode="auto">
              <a:xfrm>
                <a:off x="4683" y="2317"/>
                <a:ext cx="55" cy="366"/>
              </a:xfrm>
              <a:prstGeom prst="rect">
                <a:avLst/>
              </a:prstGeom>
              <a:solidFill>
                <a:srgbClr val="C0C0C0"/>
              </a:solidFill>
              <a:ln w="9525">
                <a:noFill/>
                <a:miter lim="800000"/>
                <a:headEnd/>
                <a:tailEnd/>
              </a:ln>
            </p:spPr>
            <p:txBody>
              <a:bodyPr/>
              <a:lstStyle/>
              <a:p>
                <a:endParaRPr lang="zh-TW" altLang="en-US"/>
              </a:p>
            </p:txBody>
          </p:sp>
          <p:sp>
            <p:nvSpPr>
              <p:cNvPr id="114945" name="Freeform 257"/>
              <p:cNvSpPr>
                <a:spLocks/>
              </p:cNvSpPr>
              <p:nvPr/>
            </p:nvSpPr>
            <p:spPr bwMode="auto">
              <a:xfrm>
                <a:off x="4683" y="2317"/>
                <a:ext cx="55" cy="366"/>
              </a:xfrm>
              <a:custGeom>
                <a:avLst/>
                <a:gdLst/>
                <a:ahLst/>
                <a:cxnLst>
                  <a:cxn ang="0">
                    <a:pos x="0" y="366"/>
                  </a:cxn>
                  <a:cxn ang="0">
                    <a:pos x="55" y="366"/>
                  </a:cxn>
                  <a:cxn ang="0">
                    <a:pos x="55" y="0"/>
                  </a:cxn>
                  <a:cxn ang="0">
                    <a:pos x="0" y="0"/>
                  </a:cxn>
                  <a:cxn ang="0">
                    <a:pos x="0" y="366"/>
                  </a:cxn>
                  <a:cxn ang="0">
                    <a:pos x="0" y="366"/>
                  </a:cxn>
                </a:cxnLst>
                <a:rect l="0" t="0" r="r" b="b"/>
                <a:pathLst>
                  <a:path w="55" h="366">
                    <a:moveTo>
                      <a:pt x="0" y="366"/>
                    </a:moveTo>
                    <a:lnTo>
                      <a:pt x="55" y="366"/>
                    </a:lnTo>
                    <a:lnTo>
                      <a:pt x="55" y="0"/>
                    </a:lnTo>
                    <a:lnTo>
                      <a:pt x="0" y="0"/>
                    </a:lnTo>
                    <a:lnTo>
                      <a:pt x="0" y="366"/>
                    </a:lnTo>
                    <a:lnTo>
                      <a:pt x="0" y="366"/>
                    </a:lnTo>
                  </a:path>
                </a:pathLst>
              </a:custGeom>
              <a:noFill/>
              <a:ln w="4763">
                <a:solidFill>
                  <a:srgbClr val="000000"/>
                </a:solidFill>
                <a:prstDash val="solid"/>
                <a:round/>
                <a:headEnd/>
                <a:tailEnd/>
              </a:ln>
            </p:spPr>
            <p:txBody>
              <a:bodyPr/>
              <a:lstStyle/>
              <a:p>
                <a:endParaRPr lang="zh-TW" altLang="en-US"/>
              </a:p>
            </p:txBody>
          </p:sp>
          <p:sp>
            <p:nvSpPr>
              <p:cNvPr id="114946" name="Rectangle 258"/>
              <p:cNvSpPr>
                <a:spLocks noChangeArrowheads="1"/>
              </p:cNvSpPr>
              <p:nvPr/>
            </p:nvSpPr>
            <p:spPr bwMode="auto">
              <a:xfrm>
                <a:off x="4610" y="2194"/>
                <a:ext cx="55" cy="489"/>
              </a:xfrm>
              <a:prstGeom prst="rect">
                <a:avLst/>
              </a:prstGeom>
              <a:solidFill>
                <a:srgbClr val="C0C0C0"/>
              </a:solidFill>
              <a:ln w="9525">
                <a:noFill/>
                <a:miter lim="800000"/>
                <a:headEnd/>
                <a:tailEnd/>
              </a:ln>
            </p:spPr>
            <p:txBody>
              <a:bodyPr/>
              <a:lstStyle/>
              <a:p>
                <a:endParaRPr lang="zh-TW" altLang="en-US"/>
              </a:p>
            </p:txBody>
          </p:sp>
          <p:sp>
            <p:nvSpPr>
              <p:cNvPr id="114947" name="Freeform 259"/>
              <p:cNvSpPr>
                <a:spLocks/>
              </p:cNvSpPr>
              <p:nvPr/>
            </p:nvSpPr>
            <p:spPr bwMode="auto">
              <a:xfrm>
                <a:off x="4610" y="2194"/>
                <a:ext cx="55" cy="489"/>
              </a:xfrm>
              <a:custGeom>
                <a:avLst/>
                <a:gdLst/>
                <a:ahLst/>
                <a:cxnLst>
                  <a:cxn ang="0">
                    <a:pos x="0" y="489"/>
                  </a:cxn>
                  <a:cxn ang="0">
                    <a:pos x="55" y="489"/>
                  </a:cxn>
                  <a:cxn ang="0">
                    <a:pos x="55" y="0"/>
                  </a:cxn>
                  <a:cxn ang="0">
                    <a:pos x="0" y="0"/>
                  </a:cxn>
                  <a:cxn ang="0">
                    <a:pos x="0" y="489"/>
                  </a:cxn>
                  <a:cxn ang="0">
                    <a:pos x="0" y="489"/>
                  </a:cxn>
                </a:cxnLst>
                <a:rect l="0" t="0" r="r" b="b"/>
                <a:pathLst>
                  <a:path w="55" h="489">
                    <a:moveTo>
                      <a:pt x="0" y="489"/>
                    </a:moveTo>
                    <a:lnTo>
                      <a:pt x="55" y="489"/>
                    </a:lnTo>
                    <a:lnTo>
                      <a:pt x="55" y="0"/>
                    </a:lnTo>
                    <a:lnTo>
                      <a:pt x="0" y="0"/>
                    </a:lnTo>
                    <a:lnTo>
                      <a:pt x="0" y="489"/>
                    </a:lnTo>
                    <a:lnTo>
                      <a:pt x="0" y="489"/>
                    </a:lnTo>
                  </a:path>
                </a:pathLst>
              </a:custGeom>
              <a:noFill/>
              <a:ln w="4763">
                <a:solidFill>
                  <a:srgbClr val="000000"/>
                </a:solidFill>
                <a:prstDash val="solid"/>
                <a:round/>
                <a:headEnd/>
                <a:tailEnd/>
              </a:ln>
            </p:spPr>
            <p:txBody>
              <a:bodyPr/>
              <a:lstStyle/>
              <a:p>
                <a:endParaRPr lang="zh-TW" altLang="en-US"/>
              </a:p>
            </p:txBody>
          </p:sp>
          <p:sp>
            <p:nvSpPr>
              <p:cNvPr id="114948" name="Rectangle 260"/>
              <p:cNvSpPr>
                <a:spLocks noChangeArrowheads="1"/>
              </p:cNvSpPr>
              <p:nvPr/>
            </p:nvSpPr>
            <p:spPr bwMode="auto">
              <a:xfrm>
                <a:off x="4537" y="2254"/>
                <a:ext cx="55" cy="429"/>
              </a:xfrm>
              <a:prstGeom prst="rect">
                <a:avLst/>
              </a:prstGeom>
              <a:solidFill>
                <a:srgbClr val="C0C0C0"/>
              </a:solidFill>
              <a:ln w="9525">
                <a:noFill/>
                <a:miter lim="800000"/>
                <a:headEnd/>
                <a:tailEnd/>
              </a:ln>
            </p:spPr>
            <p:txBody>
              <a:bodyPr/>
              <a:lstStyle/>
              <a:p>
                <a:endParaRPr lang="zh-TW" altLang="en-US"/>
              </a:p>
            </p:txBody>
          </p:sp>
          <p:sp>
            <p:nvSpPr>
              <p:cNvPr id="114949" name="Freeform 261"/>
              <p:cNvSpPr>
                <a:spLocks/>
              </p:cNvSpPr>
              <p:nvPr/>
            </p:nvSpPr>
            <p:spPr bwMode="auto">
              <a:xfrm>
                <a:off x="4537" y="2254"/>
                <a:ext cx="55" cy="429"/>
              </a:xfrm>
              <a:custGeom>
                <a:avLst/>
                <a:gdLst/>
                <a:ahLst/>
                <a:cxnLst>
                  <a:cxn ang="0">
                    <a:pos x="0" y="429"/>
                  </a:cxn>
                  <a:cxn ang="0">
                    <a:pos x="55" y="429"/>
                  </a:cxn>
                  <a:cxn ang="0">
                    <a:pos x="55" y="0"/>
                  </a:cxn>
                  <a:cxn ang="0">
                    <a:pos x="0" y="0"/>
                  </a:cxn>
                  <a:cxn ang="0">
                    <a:pos x="0" y="429"/>
                  </a:cxn>
                  <a:cxn ang="0">
                    <a:pos x="0" y="429"/>
                  </a:cxn>
                </a:cxnLst>
                <a:rect l="0" t="0" r="r" b="b"/>
                <a:pathLst>
                  <a:path w="55" h="429">
                    <a:moveTo>
                      <a:pt x="0" y="429"/>
                    </a:moveTo>
                    <a:lnTo>
                      <a:pt x="55" y="429"/>
                    </a:lnTo>
                    <a:lnTo>
                      <a:pt x="55" y="0"/>
                    </a:lnTo>
                    <a:lnTo>
                      <a:pt x="0" y="0"/>
                    </a:lnTo>
                    <a:lnTo>
                      <a:pt x="0" y="429"/>
                    </a:lnTo>
                    <a:lnTo>
                      <a:pt x="0" y="429"/>
                    </a:lnTo>
                  </a:path>
                </a:pathLst>
              </a:custGeom>
              <a:noFill/>
              <a:ln w="4763">
                <a:solidFill>
                  <a:srgbClr val="000000"/>
                </a:solidFill>
                <a:prstDash val="solid"/>
                <a:round/>
                <a:headEnd/>
                <a:tailEnd/>
              </a:ln>
            </p:spPr>
            <p:txBody>
              <a:bodyPr/>
              <a:lstStyle/>
              <a:p>
                <a:endParaRPr lang="zh-TW" altLang="en-US"/>
              </a:p>
            </p:txBody>
          </p:sp>
          <p:sp>
            <p:nvSpPr>
              <p:cNvPr id="114950" name="Rectangle 262"/>
              <p:cNvSpPr>
                <a:spLocks noChangeArrowheads="1"/>
              </p:cNvSpPr>
              <p:nvPr/>
            </p:nvSpPr>
            <p:spPr bwMode="auto">
              <a:xfrm>
                <a:off x="4464" y="2461"/>
                <a:ext cx="55" cy="222"/>
              </a:xfrm>
              <a:prstGeom prst="rect">
                <a:avLst/>
              </a:prstGeom>
              <a:solidFill>
                <a:srgbClr val="C0C0C0"/>
              </a:solidFill>
              <a:ln w="9525">
                <a:noFill/>
                <a:miter lim="800000"/>
                <a:headEnd/>
                <a:tailEnd/>
              </a:ln>
            </p:spPr>
            <p:txBody>
              <a:bodyPr/>
              <a:lstStyle/>
              <a:p>
                <a:endParaRPr lang="zh-TW" altLang="en-US"/>
              </a:p>
            </p:txBody>
          </p:sp>
          <p:sp>
            <p:nvSpPr>
              <p:cNvPr id="114951" name="Freeform 263"/>
              <p:cNvSpPr>
                <a:spLocks/>
              </p:cNvSpPr>
              <p:nvPr/>
            </p:nvSpPr>
            <p:spPr bwMode="auto">
              <a:xfrm>
                <a:off x="4464" y="2461"/>
                <a:ext cx="55" cy="222"/>
              </a:xfrm>
              <a:custGeom>
                <a:avLst/>
                <a:gdLst/>
                <a:ahLst/>
                <a:cxnLst>
                  <a:cxn ang="0">
                    <a:pos x="0" y="222"/>
                  </a:cxn>
                  <a:cxn ang="0">
                    <a:pos x="55" y="222"/>
                  </a:cxn>
                  <a:cxn ang="0">
                    <a:pos x="55" y="0"/>
                  </a:cxn>
                  <a:cxn ang="0">
                    <a:pos x="0" y="0"/>
                  </a:cxn>
                  <a:cxn ang="0">
                    <a:pos x="0" y="222"/>
                  </a:cxn>
                  <a:cxn ang="0">
                    <a:pos x="0" y="222"/>
                  </a:cxn>
                </a:cxnLst>
                <a:rect l="0" t="0" r="r" b="b"/>
                <a:pathLst>
                  <a:path w="55" h="222">
                    <a:moveTo>
                      <a:pt x="0" y="222"/>
                    </a:moveTo>
                    <a:lnTo>
                      <a:pt x="55" y="222"/>
                    </a:lnTo>
                    <a:lnTo>
                      <a:pt x="55" y="0"/>
                    </a:lnTo>
                    <a:lnTo>
                      <a:pt x="0" y="0"/>
                    </a:lnTo>
                    <a:lnTo>
                      <a:pt x="0" y="222"/>
                    </a:lnTo>
                    <a:lnTo>
                      <a:pt x="0" y="222"/>
                    </a:lnTo>
                  </a:path>
                </a:pathLst>
              </a:custGeom>
              <a:noFill/>
              <a:ln w="4763">
                <a:solidFill>
                  <a:srgbClr val="000000"/>
                </a:solidFill>
                <a:prstDash val="solid"/>
                <a:round/>
                <a:headEnd/>
                <a:tailEnd/>
              </a:ln>
            </p:spPr>
            <p:txBody>
              <a:bodyPr/>
              <a:lstStyle/>
              <a:p>
                <a:endParaRPr lang="zh-TW" altLang="en-US"/>
              </a:p>
            </p:txBody>
          </p:sp>
          <p:sp>
            <p:nvSpPr>
              <p:cNvPr id="114952" name="Rectangle 264"/>
              <p:cNvSpPr>
                <a:spLocks noChangeArrowheads="1"/>
              </p:cNvSpPr>
              <p:nvPr/>
            </p:nvSpPr>
            <p:spPr bwMode="auto">
              <a:xfrm>
                <a:off x="4391" y="2631"/>
                <a:ext cx="55" cy="52"/>
              </a:xfrm>
              <a:prstGeom prst="rect">
                <a:avLst/>
              </a:prstGeom>
              <a:solidFill>
                <a:srgbClr val="C0C0C0"/>
              </a:solidFill>
              <a:ln w="9525">
                <a:noFill/>
                <a:miter lim="800000"/>
                <a:headEnd/>
                <a:tailEnd/>
              </a:ln>
            </p:spPr>
            <p:txBody>
              <a:bodyPr/>
              <a:lstStyle/>
              <a:p>
                <a:endParaRPr lang="zh-TW" altLang="en-US"/>
              </a:p>
            </p:txBody>
          </p:sp>
          <p:sp>
            <p:nvSpPr>
              <p:cNvPr id="114953" name="Freeform 265"/>
              <p:cNvSpPr>
                <a:spLocks/>
              </p:cNvSpPr>
              <p:nvPr/>
            </p:nvSpPr>
            <p:spPr bwMode="auto">
              <a:xfrm>
                <a:off x="4391" y="2631"/>
                <a:ext cx="55" cy="52"/>
              </a:xfrm>
              <a:custGeom>
                <a:avLst/>
                <a:gdLst/>
                <a:ahLst/>
                <a:cxnLst>
                  <a:cxn ang="0">
                    <a:pos x="0" y="52"/>
                  </a:cxn>
                  <a:cxn ang="0">
                    <a:pos x="55" y="52"/>
                  </a:cxn>
                  <a:cxn ang="0">
                    <a:pos x="55" y="0"/>
                  </a:cxn>
                  <a:cxn ang="0">
                    <a:pos x="0" y="0"/>
                  </a:cxn>
                  <a:cxn ang="0">
                    <a:pos x="0" y="52"/>
                  </a:cxn>
                  <a:cxn ang="0">
                    <a:pos x="0" y="52"/>
                  </a:cxn>
                </a:cxnLst>
                <a:rect l="0" t="0" r="r" b="b"/>
                <a:pathLst>
                  <a:path w="55" h="52">
                    <a:moveTo>
                      <a:pt x="0" y="52"/>
                    </a:moveTo>
                    <a:lnTo>
                      <a:pt x="55" y="52"/>
                    </a:lnTo>
                    <a:lnTo>
                      <a:pt x="55" y="0"/>
                    </a:lnTo>
                    <a:lnTo>
                      <a:pt x="0" y="0"/>
                    </a:lnTo>
                    <a:lnTo>
                      <a:pt x="0" y="52"/>
                    </a:lnTo>
                    <a:lnTo>
                      <a:pt x="0" y="52"/>
                    </a:lnTo>
                  </a:path>
                </a:pathLst>
              </a:custGeom>
              <a:noFill/>
              <a:ln w="4763">
                <a:solidFill>
                  <a:srgbClr val="000000"/>
                </a:solidFill>
                <a:prstDash val="solid"/>
                <a:round/>
                <a:headEnd/>
                <a:tailEnd/>
              </a:ln>
            </p:spPr>
            <p:txBody>
              <a:bodyPr/>
              <a:lstStyle/>
              <a:p>
                <a:endParaRPr lang="zh-TW" altLang="en-US"/>
              </a:p>
            </p:txBody>
          </p:sp>
          <p:sp>
            <p:nvSpPr>
              <p:cNvPr id="114954" name="Rectangle 266"/>
              <p:cNvSpPr>
                <a:spLocks noChangeArrowheads="1"/>
              </p:cNvSpPr>
              <p:nvPr/>
            </p:nvSpPr>
            <p:spPr bwMode="auto">
              <a:xfrm>
                <a:off x="4514" y="1983"/>
                <a:ext cx="301" cy="118"/>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700">
                    <a:solidFill>
                      <a:srgbClr val="000000"/>
                    </a:solidFill>
                  </a:rPr>
                  <a:t>n=10,p=0.3</a:t>
                </a:r>
              </a:p>
            </p:txBody>
          </p:sp>
          <p:sp>
            <p:nvSpPr>
              <p:cNvPr id="114955" name="Rectangle 267"/>
              <p:cNvSpPr>
                <a:spLocks noChangeArrowheads="1"/>
              </p:cNvSpPr>
              <p:nvPr/>
            </p:nvSpPr>
            <p:spPr bwMode="auto">
              <a:xfrm>
                <a:off x="4610" y="2776"/>
                <a:ext cx="110" cy="110"/>
              </a:xfrm>
              <a:prstGeom prst="rect">
                <a:avLst/>
              </a:prstGeom>
              <a:noFill/>
              <a:ln w="12700">
                <a:noFill/>
                <a:miter lim="800000"/>
                <a:headEnd/>
                <a:tailEnd/>
              </a:ln>
              <a:effectLst/>
            </p:spPr>
            <p:txBody>
              <a:bodyPr wrap="none" lIns="90488" tIns="44450" rIns="90488" bIns="44450">
                <a:spAutoFit/>
              </a:bodyPr>
              <a:lstStyle/>
              <a:p>
                <a:pPr eaLnBrk="0" hangingPunct="0"/>
                <a:r>
                  <a:rPr kumimoji="0" lang="en-US" altLang="zh-TW" sz="600">
                    <a:solidFill>
                      <a:srgbClr val="000000"/>
                    </a:solidFill>
                  </a:rPr>
                  <a:t>X</a:t>
                </a:r>
              </a:p>
            </p:txBody>
          </p:sp>
        </p:grpSp>
      </p:grpSp>
      <p:graphicFrame>
        <p:nvGraphicFramePr>
          <p:cNvPr id="114958" name="Object 270"/>
          <p:cNvGraphicFramePr>
            <a:graphicFrameLocks noGrp="1"/>
          </p:cNvGraphicFramePr>
          <p:nvPr>
            <p:ph idx="1"/>
          </p:nvPr>
        </p:nvGraphicFramePr>
        <p:xfrm>
          <a:off x="1977820" y="3156862"/>
          <a:ext cx="4479653" cy="654050"/>
        </p:xfrm>
        <a:graphic>
          <a:graphicData uri="http://schemas.openxmlformats.org/presentationml/2006/ole">
            <mc:AlternateContent xmlns:mc="http://schemas.openxmlformats.org/markup-compatibility/2006">
              <mc:Choice xmlns:v="urn:schemas-microsoft-com:vml" Requires="v">
                <p:oleObj spid="_x0000_s61450" name="Equation" r:id="rId6" imgW="2019240" imgH="330120" progId="Equation.DSMT4">
                  <p:embed/>
                </p:oleObj>
              </mc:Choice>
              <mc:Fallback>
                <p:oleObj name="Equation" r:id="rId6" imgW="2019240" imgH="330120" progId="Equation.DSMT4">
                  <p:embed/>
                  <p:pic>
                    <p:nvPicPr>
                      <p:cNvPr id="0" name="Picture 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77820" y="3156862"/>
                        <a:ext cx="4479653" cy="65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4" name="Rectangle 2"/>
          <p:cNvSpPr>
            <a:spLocks noGrp="1" noChangeArrowheads="1"/>
          </p:cNvSpPr>
          <p:nvPr>
            <p:ph type="title"/>
          </p:nvPr>
        </p:nvSpPr>
        <p:spPr>
          <a:xfrm>
            <a:off x="479503" y="296941"/>
            <a:ext cx="8229600" cy="851635"/>
          </a:xfrm>
        </p:spPr>
        <p:txBody>
          <a:bodyPr/>
          <a:lstStyle/>
          <a:p>
            <a:pPr eaLnBrk="1" hangingPunct="1"/>
            <a:r>
              <a:rPr lang="en-US" altLang="zh-TW" dirty="0" smtClean="0"/>
              <a:t>7.5  </a:t>
            </a:r>
            <a:r>
              <a:rPr lang="zh-TW" altLang="en-US" dirty="0" smtClean="0"/>
              <a:t>樣本比例的抽樣分配</a:t>
            </a:r>
          </a:p>
        </p:txBody>
      </p:sp>
      <p:graphicFrame>
        <p:nvGraphicFramePr>
          <p:cNvPr id="61447" name="Object 7"/>
          <p:cNvGraphicFramePr>
            <a:graphicFrameLocks/>
          </p:cNvGraphicFramePr>
          <p:nvPr/>
        </p:nvGraphicFramePr>
        <p:xfrm>
          <a:off x="6854300" y="1375809"/>
          <a:ext cx="267629" cy="367990"/>
        </p:xfrm>
        <a:graphic>
          <a:graphicData uri="http://schemas.openxmlformats.org/presentationml/2006/ole">
            <mc:AlternateContent xmlns:mc="http://schemas.openxmlformats.org/markup-compatibility/2006">
              <mc:Choice xmlns:v="urn:schemas-microsoft-com:vml" Requires="v">
                <p:oleObj spid="_x0000_s61451" name="Equation" r:id="rId8" imgW="152280" imgH="203040" progId="Equation.DSMT4">
                  <p:embed/>
                </p:oleObj>
              </mc:Choice>
              <mc:Fallback>
                <p:oleObj name="Equation" r:id="rId8" imgW="152280" imgH="203040" progId="Equation.DSMT4">
                  <p:embed/>
                  <p:pic>
                    <p:nvPicPr>
                      <p:cNvPr id="0" name="Picture 7"/>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4300" y="1375809"/>
                        <a:ext cx="267629" cy="367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48" name="Object 8"/>
          <p:cNvGraphicFramePr>
            <a:graphicFrameLocks/>
          </p:cNvGraphicFramePr>
          <p:nvPr/>
        </p:nvGraphicFramePr>
        <p:xfrm>
          <a:off x="939503" y="2101903"/>
          <a:ext cx="266700" cy="366713"/>
        </p:xfrm>
        <a:graphic>
          <a:graphicData uri="http://schemas.openxmlformats.org/presentationml/2006/ole">
            <mc:AlternateContent xmlns:mc="http://schemas.openxmlformats.org/markup-compatibility/2006">
              <mc:Choice xmlns:v="urn:schemas-microsoft-com:vml" Requires="v">
                <p:oleObj spid="_x0000_s61452" name="Equation" r:id="rId10" imgW="152280" imgH="203040" progId="Equation.DSMT4">
                  <p:embed/>
                </p:oleObj>
              </mc:Choice>
              <mc:Fallback>
                <p:oleObj name="Equation" r:id="rId10" imgW="152280" imgH="203040" progId="Equation.DSMT4">
                  <p:embed/>
                  <p:pic>
                    <p:nvPicPr>
                      <p:cNvPr id="0" name="Picture 8"/>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9503" y="2101903"/>
                        <a:ext cx="266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9" name="日期版面配置區 268"/>
          <p:cNvSpPr>
            <a:spLocks noGrp="1"/>
          </p:cNvSpPr>
          <p:nvPr>
            <p:ph type="dt" sz="half" idx="11"/>
          </p:nvPr>
        </p:nvSpPr>
        <p:spPr/>
        <p:txBody>
          <a:bodyPr/>
          <a:lstStyle/>
          <a:p>
            <a:pPr>
              <a:defRPr/>
            </a:pPr>
            <a:r>
              <a:rPr lang="zh-TW" altLang="en-US" smtClean="0"/>
              <a:t>統計學導論   </a:t>
            </a:r>
            <a:r>
              <a:rPr lang="en-US" altLang="zh-TW" smtClean="0"/>
              <a:t>Chapter 7   </a:t>
            </a:r>
            <a:r>
              <a:rPr lang="zh-TW" altLang="en-US" smtClean="0"/>
              <a:t>抽樣與抽樣分配</a:t>
            </a:r>
            <a:endParaRPr lang="zh-TW" altLang="en-US">
              <a:cs typeface="Arial" charset="0"/>
            </a:endParaRPr>
          </a:p>
        </p:txBody>
      </p:sp>
      <p:sp>
        <p:nvSpPr>
          <p:cNvPr id="270" name="投影片編號版面配置區 269"/>
          <p:cNvSpPr>
            <a:spLocks noGrp="1"/>
          </p:cNvSpPr>
          <p:nvPr>
            <p:ph type="sldNum" sz="quarter" idx="12"/>
          </p:nvPr>
        </p:nvSpPr>
        <p:spPr/>
        <p:txBody>
          <a:bodyPr/>
          <a:lstStyle/>
          <a:p>
            <a:pPr algn="r">
              <a:defRPr/>
            </a:pPr>
            <a:fld id="{8EF2B6BF-6A10-40F7-8B8D-F516405C22A2}" type="slidenum">
              <a:rPr lang="en-US" altLang="zh-TW" smtClean="0"/>
              <a:pPr algn="r">
                <a:defRPr/>
              </a:pPr>
              <a:t>30</a:t>
            </a:fld>
            <a:r>
              <a:rPr lang="en-US" altLang="zh-TW" dirty="0" smtClean="0"/>
              <a:t>/35</a:t>
            </a:r>
            <a:endParaRPr lang="en-US" altLang="zh-TW"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日期版面配置區 4"/>
          <p:cNvSpPr>
            <a:spLocks noGrp="1"/>
          </p:cNvSpPr>
          <p:nvPr>
            <p:ph type="dt" sz="half" idx="11"/>
          </p:nvPr>
        </p:nvSpPr>
        <p:spPr>
          <a:noFill/>
        </p:spPr>
        <p:txBody>
          <a:bodyPr/>
          <a:lstStyle/>
          <a:p>
            <a:r>
              <a:rPr lang="zh-TW" altLang="en-US" smtClean="0"/>
              <a:t>統計學導論   </a:t>
            </a:r>
            <a:r>
              <a:rPr lang="en-US" altLang="zh-TW" smtClean="0"/>
              <a:t>Chapter 7   </a:t>
            </a:r>
            <a:r>
              <a:rPr lang="zh-TW" altLang="en-US" smtClean="0"/>
              <a:t>抽樣與抽樣分配</a:t>
            </a:r>
            <a:endParaRPr lang="zh-TW" altLang="en-US"/>
          </a:p>
        </p:txBody>
      </p:sp>
      <p:sp>
        <p:nvSpPr>
          <p:cNvPr id="9" name="Rectangle 2"/>
          <p:cNvSpPr>
            <a:spLocks noGrp="1" noChangeArrowheads="1"/>
          </p:cNvSpPr>
          <p:nvPr>
            <p:ph type="title"/>
          </p:nvPr>
        </p:nvSpPr>
        <p:spPr>
          <a:xfrm>
            <a:off x="375452" y="1397818"/>
            <a:ext cx="8601075" cy="600663"/>
          </a:xfrm>
        </p:spPr>
        <p:txBody>
          <a:bodyPr/>
          <a:lstStyle/>
          <a:p>
            <a:pPr algn="l" eaLnBrk="1" hangingPunct="1"/>
            <a:r>
              <a:rPr lang="zh-TW" altLang="en-US" sz="2000" dirty="0" smtClean="0">
                <a:solidFill>
                  <a:schemeClr val="tx1">
                    <a:lumMod val="95000"/>
                    <a:lumOff val="5000"/>
                  </a:schemeClr>
                </a:solidFill>
              </a:rPr>
              <a:t>依題意知，母體比例</a:t>
            </a:r>
            <a:r>
              <a:rPr lang="en-US" altLang="zh-TW" sz="2000" dirty="0" smtClean="0">
                <a:solidFill>
                  <a:schemeClr val="tx1">
                    <a:lumMod val="95000"/>
                    <a:lumOff val="5000"/>
                  </a:schemeClr>
                </a:solidFill>
              </a:rPr>
              <a:t>(</a:t>
            </a:r>
            <a:r>
              <a:rPr lang="zh-TW" altLang="en-US" sz="2000" dirty="0" smtClean="0"/>
              <a:t>紅球比例</a:t>
            </a:r>
            <a:r>
              <a:rPr lang="en-US" altLang="zh-TW" sz="2000" dirty="0" smtClean="0"/>
              <a:t>)p=2/5</a:t>
            </a:r>
            <a:r>
              <a:rPr lang="zh-TW" altLang="en-US" sz="2000" dirty="0" smtClean="0"/>
              <a:t>，且</a:t>
            </a:r>
            <a:r>
              <a:rPr lang="en-US" altLang="zh-TW" sz="2000" dirty="0" smtClean="0"/>
              <a:t>N=5, n=2</a:t>
            </a:r>
            <a:r>
              <a:rPr lang="zh-TW" altLang="en-US" sz="2000" dirty="0" smtClean="0"/>
              <a:t>，令</a:t>
            </a:r>
            <a:r>
              <a:rPr lang="en-US" altLang="zh-TW" sz="2000" dirty="0" smtClean="0"/>
              <a:t>X</a:t>
            </a:r>
            <a:r>
              <a:rPr lang="zh-TW" altLang="en-US" sz="2000" dirty="0" smtClean="0"/>
              <a:t>表示抽出紅球個數。</a:t>
            </a:r>
            <a:r>
              <a:rPr lang="en-US" altLang="zh-TW" sz="2000" dirty="0" smtClean="0">
                <a:solidFill>
                  <a:schemeClr val="tx1">
                    <a:lumMod val="95000"/>
                    <a:lumOff val="5000"/>
                  </a:schemeClr>
                </a:solidFill>
              </a:rPr>
              <a:t>(a) </a:t>
            </a:r>
            <a:r>
              <a:rPr lang="zh-TW" altLang="en-US" sz="2000" dirty="0" smtClean="0">
                <a:solidFill>
                  <a:schemeClr val="tx1">
                    <a:lumMod val="95000"/>
                    <a:lumOff val="5000"/>
                  </a:schemeClr>
                </a:solidFill>
              </a:rPr>
              <a:t>放回方式（無限母體）：</a:t>
            </a:r>
          </a:p>
        </p:txBody>
      </p:sp>
      <p:sp>
        <p:nvSpPr>
          <p:cNvPr id="13" name="投影片編號版面配置區 12"/>
          <p:cNvSpPr>
            <a:spLocks noGrp="1"/>
          </p:cNvSpPr>
          <p:nvPr>
            <p:ph type="sldNum" sz="quarter" idx="12"/>
          </p:nvPr>
        </p:nvSpPr>
        <p:spPr/>
        <p:txBody>
          <a:bodyPr/>
          <a:lstStyle/>
          <a:p>
            <a:pPr algn="r">
              <a:defRPr/>
            </a:pPr>
            <a:fld id="{8EF2B6BF-6A10-40F7-8B8D-F516405C22A2}" type="slidenum">
              <a:rPr lang="en-US" altLang="zh-TW" smtClean="0"/>
              <a:pPr algn="r">
                <a:defRPr/>
              </a:pPr>
              <a:t>31</a:t>
            </a:fld>
            <a:r>
              <a:rPr lang="en-US" altLang="zh-TW" dirty="0" smtClean="0"/>
              <a:t>/35</a:t>
            </a:r>
            <a:endParaRPr lang="en-US" altLang="zh-TW" dirty="0"/>
          </a:p>
        </p:txBody>
      </p:sp>
      <p:graphicFrame>
        <p:nvGraphicFramePr>
          <p:cNvPr id="43010" name="Object 2"/>
          <p:cNvGraphicFramePr>
            <a:graphicFrameLocks noChangeAspect="1"/>
          </p:cNvGraphicFramePr>
          <p:nvPr/>
        </p:nvGraphicFramePr>
        <p:xfrm>
          <a:off x="3403076" y="2085975"/>
          <a:ext cx="5258324" cy="1308100"/>
        </p:xfrm>
        <a:graphic>
          <a:graphicData uri="http://schemas.openxmlformats.org/presentationml/2006/ole">
            <mc:AlternateContent xmlns:mc="http://schemas.openxmlformats.org/markup-compatibility/2006">
              <mc:Choice xmlns:v="urn:schemas-microsoft-com:vml" Requires="v">
                <p:oleObj spid="_x0000_s79883" name="Equation" r:id="rId3" imgW="4165560" imgH="1054080" progId="Equation.DSMT4">
                  <p:embed/>
                </p:oleObj>
              </mc:Choice>
              <mc:Fallback>
                <p:oleObj name="Equation" r:id="rId3" imgW="4165560" imgH="105408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3076" y="2085975"/>
                        <a:ext cx="5258324" cy="1308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2"/>
          <p:cNvSpPr txBox="1">
            <a:spLocks noChangeArrowheads="1"/>
          </p:cNvSpPr>
          <p:nvPr/>
        </p:nvSpPr>
        <p:spPr bwMode="auto">
          <a:xfrm>
            <a:off x="384387" y="3731640"/>
            <a:ext cx="8601075" cy="5000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442913" marR="0" lvl="0" indent="-442913" algn="l" defTabSz="914400" rtl="0" eaLnBrk="1" fontAlgn="base" latinLnBrk="0" hangingPunct="1">
              <a:lnSpc>
                <a:spcPct val="100000"/>
              </a:lnSpc>
              <a:spcBef>
                <a:spcPct val="0"/>
              </a:spcBef>
              <a:spcAft>
                <a:spcPct val="0"/>
              </a:spcAft>
              <a:buClrTx/>
              <a:buSzTx/>
              <a:buFontTx/>
              <a:buNone/>
              <a:tabLst/>
              <a:defRPr/>
            </a:pPr>
            <a:r>
              <a:rPr kumimoji="1" lang="en-US" altLang="zh-TW" sz="2000" b="1" i="0" u="none" strike="noStrike" kern="0" cap="none" spc="0" normalizeH="0" baseline="0" noProof="0" dirty="0" smtClean="0">
                <a:ln>
                  <a:noFill/>
                </a:ln>
                <a:solidFill>
                  <a:schemeClr val="tx1">
                    <a:lumMod val="95000"/>
                    <a:lumOff val="5000"/>
                  </a:schemeClr>
                </a:solidFill>
                <a:effectLst/>
                <a:uLnTx/>
                <a:uFillTx/>
                <a:latin typeface="+mj-lt"/>
                <a:ea typeface="+mj-ea"/>
                <a:cs typeface="+mj-cs"/>
              </a:rPr>
              <a:t>(</a:t>
            </a:r>
            <a:r>
              <a:rPr lang="en-US" altLang="zh-TW" sz="2000" b="1" kern="0" dirty="0" smtClean="0">
                <a:solidFill>
                  <a:schemeClr val="tx1">
                    <a:lumMod val="95000"/>
                    <a:lumOff val="5000"/>
                  </a:schemeClr>
                </a:solidFill>
                <a:latin typeface="+mj-lt"/>
                <a:ea typeface="+mj-ea"/>
                <a:cs typeface="+mj-cs"/>
              </a:rPr>
              <a:t>b</a:t>
            </a:r>
            <a:r>
              <a:rPr kumimoji="1" lang="en-US" altLang="zh-TW" sz="2000" b="1" i="0" u="none" strike="noStrike" kern="0" cap="none" spc="0" normalizeH="0" baseline="0" noProof="0" dirty="0" smtClean="0">
                <a:ln>
                  <a:noFill/>
                </a:ln>
                <a:solidFill>
                  <a:schemeClr val="tx1">
                    <a:lumMod val="95000"/>
                    <a:lumOff val="5000"/>
                  </a:schemeClr>
                </a:solidFill>
                <a:effectLst/>
                <a:uLnTx/>
                <a:uFillTx/>
                <a:latin typeface="+mj-lt"/>
                <a:ea typeface="+mj-ea"/>
                <a:cs typeface="+mj-cs"/>
              </a:rPr>
              <a:t>) </a:t>
            </a:r>
            <a:r>
              <a:rPr kumimoji="1" lang="zh-TW" altLang="en-US" sz="2000" b="1" i="0" u="none" strike="noStrike" kern="0" cap="none" spc="0" normalizeH="0" baseline="0" noProof="0" dirty="0" smtClean="0">
                <a:ln>
                  <a:noFill/>
                </a:ln>
                <a:solidFill>
                  <a:schemeClr val="tx1">
                    <a:lumMod val="95000"/>
                    <a:lumOff val="5000"/>
                  </a:schemeClr>
                </a:solidFill>
                <a:effectLst/>
                <a:uLnTx/>
                <a:uFillTx/>
                <a:latin typeface="+mj-lt"/>
                <a:ea typeface="+mj-ea"/>
                <a:cs typeface="+mj-cs"/>
              </a:rPr>
              <a:t> 不放回方式（有限母體）：</a:t>
            </a:r>
          </a:p>
        </p:txBody>
      </p:sp>
      <p:sp>
        <p:nvSpPr>
          <p:cNvPr id="14" name="Rectangle 3"/>
          <p:cNvSpPr>
            <a:spLocks noGrp="1" noChangeArrowheads="1"/>
          </p:cNvSpPr>
          <p:nvPr>
            <p:ph idx="1"/>
          </p:nvPr>
        </p:nvSpPr>
        <p:spPr>
          <a:xfrm>
            <a:off x="474260" y="0"/>
            <a:ext cx="8264318" cy="1072183"/>
          </a:xfrm>
          <a:ln w="38100">
            <a:solidFill>
              <a:srgbClr val="006699"/>
            </a:solidFill>
          </a:ln>
        </p:spPr>
        <p:txBody>
          <a:bodyPr/>
          <a:lstStyle/>
          <a:p>
            <a:pPr marL="0" indent="0" eaLnBrk="1" hangingPunct="1">
              <a:lnSpc>
                <a:spcPct val="100000"/>
              </a:lnSpc>
              <a:spcBef>
                <a:spcPts val="0"/>
              </a:spcBef>
              <a:buFontTx/>
              <a:buNone/>
            </a:pPr>
            <a:r>
              <a:rPr lang="zh-TW" altLang="en-US" sz="2200" dirty="0" smtClean="0">
                <a:solidFill>
                  <a:srgbClr val="006699"/>
                </a:solidFill>
              </a:rPr>
              <a:t>例題 </a:t>
            </a:r>
            <a:r>
              <a:rPr lang="en-US" altLang="zh-TW" sz="2200" dirty="0" smtClean="0">
                <a:solidFill>
                  <a:srgbClr val="006699"/>
                </a:solidFill>
              </a:rPr>
              <a:t>7.8</a:t>
            </a:r>
            <a:r>
              <a:rPr lang="zh-TW" altLang="en-US" sz="2200" dirty="0" smtClean="0">
                <a:solidFill>
                  <a:srgbClr val="006699"/>
                </a:solidFill>
              </a:rPr>
              <a:t>：</a:t>
            </a:r>
            <a:r>
              <a:rPr lang="zh-TW" altLang="en-US" sz="2200" dirty="0" smtClean="0"/>
              <a:t>設一母體包含</a:t>
            </a:r>
            <a:r>
              <a:rPr lang="en-US" altLang="zh-TW" sz="2200" dirty="0" smtClean="0"/>
              <a:t>5</a:t>
            </a:r>
            <a:r>
              <a:rPr lang="zh-TW" altLang="en-US" sz="2200" dirty="0" smtClean="0"/>
              <a:t>個球，其中</a:t>
            </a:r>
            <a:r>
              <a:rPr lang="en-US" altLang="zh-TW" sz="2200" dirty="0" smtClean="0"/>
              <a:t>3</a:t>
            </a:r>
            <a:r>
              <a:rPr lang="zh-TW" altLang="en-US" sz="2200" dirty="0" smtClean="0"/>
              <a:t>個白球，</a:t>
            </a:r>
            <a:r>
              <a:rPr lang="en-US" altLang="zh-TW" sz="2200" dirty="0" smtClean="0"/>
              <a:t>2</a:t>
            </a:r>
            <a:r>
              <a:rPr lang="zh-TW" altLang="en-US" sz="2200" dirty="0" smtClean="0"/>
              <a:t>個紅球。今採放回抽樣與不放回抽樣，抽出</a:t>
            </a:r>
            <a:r>
              <a:rPr lang="en-US" altLang="zh-TW" sz="2200" i="1" dirty="0" smtClean="0"/>
              <a:t>n</a:t>
            </a:r>
            <a:r>
              <a:rPr lang="en-US" altLang="zh-TW" sz="2200" dirty="0" smtClean="0"/>
              <a:t>=2</a:t>
            </a:r>
            <a:r>
              <a:rPr lang="zh-TW" altLang="en-US" sz="2200" dirty="0" smtClean="0"/>
              <a:t>個球，試分別就此二抽樣方式求出紅球比例的抽樣分配。 </a:t>
            </a:r>
          </a:p>
        </p:txBody>
      </p:sp>
      <p:graphicFrame>
        <p:nvGraphicFramePr>
          <p:cNvPr id="15" name="表格 14"/>
          <p:cNvGraphicFramePr>
            <a:graphicFrameLocks noGrp="1"/>
          </p:cNvGraphicFramePr>
          <p:nvPr/>
        </p:nvGraphicFramePr>
        <p:xfrm>
          <a:off x="458771" y="2151144"/>
          <a:ext cx="2604939" cy="1107493"/>
        </p:xfrm>
        <a:graphic>
          <a:graphicData uri="http://schemas.openxmlformats.org/drawingml/2006/table">
            <a:tbl>
              <a:tblPr firstRow="1" bandRow="1">
                <a:tableStyleId>{F5AB1C69-6EDB-4FF4-983F-18BD219EF322}</a:tableStyleId>
              </a:tblPr>
              <a:tblGrid>
                <a:gridCol w="483909"/>
                <a:gridCol w="707010"/>
                <a:gridCol w="707010"/>
                <a:gridCol w="707010"/>
              </a:tblGrid>
              <a:tr h="365813">
                <a:tc>
                  <a:txBody>
                    <a:bodyPr/>
                    <a:lstStyle/>
                    <a:p>
                      <a:pPr algn="ctr"/>
                      <a:r>
                        <a:rPr lang="en-US" altLang="zh-TW" sz="1600" b="1" dirty="0" smtClean="0">
                          <a:solidFill>
                            <a:srgbClr val="FF0000"/>
                          </a:solidFill>
                        </a:rPr>
                        <a:t>x</a:t>
                      </a:r>
                      <a:endParaRPr lang="zh-TW" altLang="en-US" sz="16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600" b="1" dirty="0" smtClean="0">
                          <a:solidFill>
                            <a:srgbClr val="FF0000"/>
                          </a:solidFill>
                        </a:rPr>
                        <a:t>0</a:t>
                      </a:r>
                      <a:endParaRPr lang="zh-TW" altLang="en-US" sz="16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600" b="1" dirty="0" smtClean="0">
                          <a:solidFill>
                            <a:srgbClr val="FF0000"/>
                          </a:solidFill>
                        </a:rPr>
                        <a:t>1</a:t>
                      </a:r>
                      <a:endParaRPr lang="zh-TW" altLang="en-US" sz="16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600" b="1" dirty="0" smtClean="0">
                          <a:solidFill>
                            <a:srgbClr val="FF0000"/>
                          </a:solidFill>
                        </a:rPr>
                        <a:t>2</a:t>
                      </a:r>
                      <a:endParaRPr lang="zh-TW" altLang="en-US" sz="16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endParaRPr lang="zh-TW" altLang="en-US" sz="16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600" b="1" dirty="0" smtClean="0">
                          <a:solidFill>
                            <a:srgbClr val="FF0000"/>
                          </a:solidFill>
                        </a:rPr>
                        <a:t>0</a:t>
                      </a:r>
                      <a:endParaRPr lang="zh-TW" altLang="en-US" sz="16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600" b="1" dirty="0" smtClean="0">
                          <a:solidFill>
                            <a:srgbClr val="FF0000"/>
                          </a:solidFill>
                        </a:rPr>
                        <a:t>1/2</a:t>
                      </a:r>
                      <a:endParaRPr lang="zh-TW" altLang="en-US" sz="16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600" b="1" dirty="0" smtClean="0">
                          <a:solidFill>
                            <a:srgbClr val="FF0000"/>
                          </a:solidFill>
                        </a:rPr>
                        <a:t>1</a:t>
                      </a:r>
                      <a:endParaRPr lang="zh-TW" altLang="en-US" sz="16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endParaRPr lang="zh-TW" altLang="en-US" sz="16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600" b="1" dirty="0" smtClean="0">
                          <a:solidFill>
                            <a:srgbClr val="FF0000"/>
                          </a:solidFill>
                        </a:rPr>
                        <a:t>9/25</a:t>
                      </a:r>
                      <a:endParaRPr lang="zh-TW" altLang="en-US" sz="16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600" b="1" dirty="0" smtClean="0">
                          <a:solidFill>
                            <a:srgbClr val="FF0000"/>
                          </a:solidFill>
                        </a:rPr>
                        <a:t>12/25</a:t>
                      </a:r>
                      <a:endParaRPr lang="zh-TW" altLang="en-US" sz="16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600" b="1" dirty="0" smtClean="0">
                          <a:solidFill>
                            <a:srgbClr val="FF0000"/>
                          </a:solidFill>
                        </a:rPr>
                        <a:t>4/25</a:t>
                      </a:r>
                      <a:endParaRPr lang="zh-TW" altLang="en-US" sz="16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79878" name="Object 6"/>
          <p:cNvGraphicFramePr>
            <a:graphicFrameLocks noChangeAspect="1"/>
          </p:cNvGraphicFramePr>
          <p:nvPr/>
        </p:nvGraphicFramePr>
        <p:xfrm>
          <a:off x="650860" y="2563322"/>
          <a:ext cx="153964" cy="283573"/>
        </p:xfrm>
        <a:graphic>
          <a:graphicData uri="http://schemas.openxmlformats.org/presentationml/2006/ole">
            <mc:AlternateContent xmlns:mc="http://schemas.openxmlformats.org/markup-compatibility/2006">
              <mc:Choice xmlns:v="urn:schemas-microsoft-com:vml" Requires="v">
                <p:oleObj spid="_x0000_s79884" name="Equation" r:id="rId5" imgW="139680" imgH="228600" progId="Equation.DSMT4">
                  <p:embed/>
                </p:oleObj>
              </mc:Choice>
              <mc:Fallback>
                <p:oleObj name="Equation" r:id="rId5" imgW="139680" imgH="228600" progId="Equation.DSMT4">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0860" y="2563322"/>
                        <a:ext cx="153964" cy="28357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9879" name="Object 7"/>
          <p:cNvGraphicFramePr>
            <a:graphicFrameLocks noChangeAspect="1"/>
          </p:cNvGraphicFramePr>
          <p:nvPr/>
        </p:nvGraphicFramePr>
        <p:xfrm>
          <a:off x="500063" y="2943225"/>
          <a:ext cx="349250" cy="282575"/>
        </p:xfrm>
        <a:graphic>
          <a:graphicData uri="http://schemas.openxmlformats.org/presentationml/2006/ole">
            <mc:AlternateContent xmlns:mc="http://schemas.openxmlformats.org/markup-compatibility/2006">
              <mc:Choice xmlns:v="urn:schemas-microsoft-com:vml" Requires="v">
                <p:oleObj spid="_x0000_s79885" name="Equation" r:id="rId7" imgW="317160" imgH="228600" progId="Equation.DSMT4">
                  <p:embed/>
                </p:oleObj>
              </mc:Choice>
              <mc:Fallback>
                <p:oleObj name="Equation" r:id="rId7" imgW="317160" imgH="228600" progId="Equation.DSMT4">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0063" y="2943225"/>
                        <a:ext cx="349250" cy="282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表格 15"/>
          <p:cNvGraphicFramePr>
            <a:graphicFrameLocks noGrp="1"/>
          </p:cNvGraphicFramePr>
          <p:nvPr/>
        </p:nvGraphicFramePr>
        <p:xfrm>
          <a:off x="488622" y="4424574"/>
          <a:ext cx="2604939" cy="1107493"/>
        </p:xfrm>
        <a:graphic>
          <a:graphicData uri="http://schemas.openxmlformats.org/drawingml/2006/table">
            <a:tbl>
              <a:tblPr firstRow="1" bandRow="1">
                <a:tableStyleId>{F5AB1C69-6EDB-4FF4-983F-18BD219EF322}</a:tableStyleId>
              </a:tblPr>
              <a:tblGrid>
                <a:gridCol w="483909"/>
                <a:gridCol w="707010"/>
                <a:gridCol w="707010"/>
                <a:gridCol w="707010"/>
              </a:tblGrid>
              <a:tr h="365813">
                <a:tc>
                  <a:txBody>
                    <a:bodyPr/>
                    <a:lstStyle/>
                    <a:p>
                      <a:pPr algn="ctr"/>
                      <a:r>
                        <a:rPr lang="en-US" altLang="zh-TW" sz="1600" b="1" dirty="0" smtClean="0">
                          <a:solidFill>
                            <a:srgbClr val="FF0000"/>
                          </a:solidFill>
                        </a:rPr>
                        <a:t>x</a:t>
                      </a:r>
                      <a:endParaRPr lang="zh-TW" altLang="en-US" sz="16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600" b="1" dirty="0" smtClean="0">
                          <a:solidFill>
                            <a:srgbClr val="FF0000"/>
                          </a:solidFill>
                        </a:rPr>
                        <a:t>0</a:t>
                      </a:r>
                      <a:endParaRPr lang="zh-TW" altLang="en-US" sz="16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600" b="1" dirty="0" smtClean="0">
                          <a:solidFill>
                            <a:srgbClr val="FF0000"/>
                          </a:solidFill>
                        </a:rPr>
                        <a:t>1</a:t>
                      </a:r>
                      <a:endParaRPr lang="zh-TW" altLang="en-US" sz="16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600" b="1" dirty="0" smtClean="0">
                          <a:solidFill>
                            <a:srgbClr val="FF0000"/>
                          </a:solidFill>
                        </a:rPr>
                        <a:t>2</a:t>
                      </a:r>
                      <a:endParaRPr lang="zh-TW" altLang="en-US" sz="16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endParaRPr lang="zh-TW" altLang="en-US" sz="16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600" b="1" dirty="0" smtClean="0">
                          <a:solidFill>
                            <a:srgbClr val="FF0000"/>
                          </a:solidFill>
                        </a:rPr>
                        <a:t>0</a:t>
                      </a:r>
                      <a:endParaRPr lang="zh-TW" altLang="en-US" sz="16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600" b="1" dirty="0" smtClean="0">
                          <a:solidFill>
                            <a:srgbClr val="FF0000"/>
                          </a:solidFill>
                        </a:rPr>
                        <a:t>1/2</a:t>
                      </a:r>
                      <a:endParaRPr lang="zh-TW" altLang="en-US" sz="16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600" b="1" dirty="0" smtClean="0">
                          <a:solidFill>
                            <a:srgbClr val="FF0000"/>
                          </a:solidFill>
                        </a:rPr>
                        <a:t>1</a:t>
                      </a:r>
                      <a:endParaRPr lang="zh-TW" altLang="en-US" sz="16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endParaRPr lang="zh-TW" altLang="en-US" sz="16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600" b="1" dirty="0" smtClean="0">
                          <a:solidFill>
                            <a:srgbClr val="FF0000"/>
                          </a:solidFill>
                        </a:rPr>
                        <a:t>3/10</a:t>
                      </a:r>
                      <a:endParaRPr lang="zh-TW" altLang="en-US" sz="16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600" b="1" dirty="0" smtClean="0">
                          <a:solidFill>
                            <a:srgbClr val="FF0000"/>
                          </a:solidFill>
                        </a:rPr>
                        <a:t>6/10</a:t>
                      </a:r>
                      <a:endParaRPr lang="zh-TW" altLang="en-US" sz="16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600" b="1" dirty="0" smtClean="0">
                          <a:solidFill>
                            <a:srgbClr val="FF0000"/>
                          </a:solidFill>
                        </a:rPr>
                        <a:t>1/10</a:t>
                      </a:r>
                      <a:endParaRPr lang="zh-TW" altLang="en-US" sz="16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79880" name="Object 8"/>
          <p:cNvGraphicFramePr>
            <a:graphicFrameLocks noChangeAspect="1"/>
          </p:cNvGraphicFramePr>
          <p:nvPr/>
        </p:nvGraphicFramePr>
        <p:xfrm>
          <a:off x="652447" y="4846671"/>
          <a:ext cx="153988" cy="282575"/>
        </p:xfrm>
        <a:graphic>
          <a:graphicData uri="http://schemas.openxmlformats.org/presentationml/2006/ole">
            <mc:AlternateContent xmlns:mc="http://schemas.openxmlformats.org/markup-compatibility/2006">
              <mc:Choice xmlns:v="urn:schemas-microsoft-com:vml" Requires="v">
                <p:oleObj spid="_x0000_s79886" name="Equation" r:id="rId9" imgW="139680" imgH="228600" progId="Equation.DSMT4">
                  <p:embed/>
                </p:oleObj>
              </mc:Choice>
              <mc:Fallback>
                <p:oleObj name="Equation" r:id="rId9" imgW="139680" imgH="228600" progId="Equation.DSMT4">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2447" y="4846671"/>
                        <a:ext cx="153988" cy="282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9881" name="Object 9"/>
          <p:cNvGraphicFramePr>
            <a:graphicFrameLocks noChangeAspect="1"/>
          </p:cNvGraphicFramePr>
          <p:nvPr/>
        </p:nvGraphicFramePr>
        <p:xfrm>
          <a:off x="539341" y="5216656"/>
          <a:ext cx="349250" cy="282575"/>
        </p:xfrm>
        <a:graphic>
          <a:graphicData uri="http://schemas.openxmlformats.org/presentationml/2006/ole">
            <mc:AlternateContent xmlns:mc="http://schemas.openxmlformats.org/markup-compatibility/2006">
              <mc:Choice xmlns:v="urn:schemas-microsoft-com:vml" Requires="v">
                <p:oleObj spid="_x0000_s79887" name="Equation" r:id="rId11" imgW="317160" imgH="228600" progId="Equation.DSMT4">
                  <p:embed/>
                </p:oleObj>
              </mc:Choice>
              <mc:Fallback>
                <p:oleObj name="Equation" r:id="rId11" imgW="317160" imgH="228600" progId="Equation.DSMT4">
                  <p:embed/>
                  <p:pic>
                    <p:nvPicPr>
                      <p:cNvPr id="0"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9341" y="5216656"/>
                        <a:ext cx="349250" cy="282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9882" name="Object 10"/>
          <p:cNvGraphicFramePr>
            <a:graphicFrameLocks noChangeAspect="1"/>
          </p:cNvGraphicFramePr>
          <p:nvPr/>
        </p:nvGraphicFramePr>
        <p:xfrm>
          <a:off x="3508375" y="4338638"/>
          <a:ext cx="5289550" cy="1292225"/>
        </p:xfrm>
        <a:graphic>
          <a:graphicData uri="http://schemas.openxmlformats.org/presentationml/2006/ole">
            <mc:AlternateContent xmlns:mc="http://schemas.openxmlformats.org/markup-compatibility/2006">
              <mc:Choice xmlns:v="urn:schemas-microsoft-com:vml" Requires="v">
                <p:oleObj spid="_x0000_s79888" name="Equation" r:id="rId13" imgW="4533840" imgH="1041120" progId="Equation.DSMT4">
                  <p:embed/>
                </p:oleObj>
              </mc:Choice>
              <mc:Fallback>
                <p:oleObj name="Equation" r:id="rId13" imgW="4533840" imgH="1041120" progId="Equation.DSMT4">
                  <p:embed/>
                  <p:pic>
                    <p:nvPicPr>
                      <p:cNvPr id="0" name="Picture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08375" y="4338638"/>
                        <a:ext cx="5289550" cy="1292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7" name="Rectangle 3"/>
          <p:cNvSpPr>
            <a:spLocks noGrp="1" noRot="1" noChangeArrowheads="1"/>
          </p:cNvSpPr>
          <p:nvPr>
            <p:ph type="body" sz="half" idx="1"/>
          </p:nvPr>
        </p:nvSpPr>
        <p:spPr>
          <a:xfrm>
            <a:off x="524650" y="1851102"/>
            <a:ext cx="8128697" cy="2163337"/>
          </a:xfrm>
          <a:noFill/>
        </p:spPr>
        <p:style>
          <a:lnRef idx="2">
            <a:schemeClr val="accent1"/>
          </a:lnRef>
          <a:fillRef idx="1">
            <a:schemeClr val="lt1"/>
          </a:fillRef>
          <a:effectRef idx="0">
            <a:schemeClr val="accent1"/>
          </a:effectRef>
          <a:fontRef idx="minor">
            <a:schemeClr val="dk1"/>
          </a:fontRef>
        </p:style>
        <p:txBody>
          <a:bodyPr/>
          <a:lstStyle/>
          <a:p>
            <a:pPr>
              <a:buNone/>
            </a:pPr>
            <a:r>
              <a:rPr lang="zh-TW" altLang="en-US" sz="2000" b="1" dirty="0" smtClean="0">
                <a:latin typeface="Times New Roman" pitchFamily="18" charset="0"/>
                <a:ea typeface="標楷體" pitchFamily="65" charset="-120"/>
                <a:sym typeface="Symbol" pitchFamily="18" charset="2"/>
              </a:rPr>
              <a:t>解：</a:t>
            </a:r>
            <a:endParaRPr lang="zh-TW" altLang="en-US" sz="2000" b="1" dirty="0">
              <a:latin typeface="Times New Roman" pitchFamily="18" charset="0"/>
              <a:ea typeface="標楷體" pitchFamily="65" charset="-120"/>
              <a:sym typeface="Symbol" pitchFamily="18" charset="2"/>
            </a:endParaRPr>
          </a:p>
          <a:p>
            <a:pPr marL="0" indent="0">
              <a:buNone/>
            </a:pPr>
            <a:r>
              <a:rPr lang="zh-TW" altLang="en-US" sz="2000" b="1" dirty="0" smtClean="0">
                <a:latin typeface="Times New Roman" pitchFamily="18" charset="0"/>
                <a:ea typeface="標楷體" pitchFamily="65" charset="-120"/>
                <a:sym typeface="Symbol" pitchFamily="18" charset="2"/>
              </a:rPr>
              <a:t>因為</a:t>
            </a:r>
            <a:r>
              <a:rPr lang="en-US" altLang="zh-TW" sz="2000" b="1" dirty="0" err="1" smtClean="0">
                <a:latin typeface="Times New Roman" pitchFamily="18" charset="0"/>
                <a:ea typeface="標楷體" pitchFamily="65" charset="-120"/>
                <a:sym typeface="Symbol" pitchFamily="18" charset="2"/>
              </a:rPr>
              <a:t>np</a:t>
            </a:r>
            <a:r>
              <a:rPr lang="en-US" altLang="zh-TW" sz="2000" b="1" dirty="0" smtClean="0">
                <a:latin typeface="Times New Roman" pitchFamily="18" charset="0"/>
                <a:ea typeface="標楷體" pitchFamily="65" charset="-120"/>
                <a:sym typeface="Symbol" pitchFamily="18" charset="2"/>
              </a:rPr>
              <a:t>&gt;5</a:t>
            </a:r>
            <a:r>
              <a:rPr lang="zh-TW" altLang="en-US" sz="2000" b="1" dirty="0" smtClean="0">
                <a:latin typeface="Times New Roman" pitchFamily="18" charset="0"/>
                <a:ea typeface="標楷體" pitchFamily="65" charset="-120"/>
                <a:sym typeface="Symbol" pitchFamily="18" charset="2"/>
              </a:rPr>
              <a:t>且</a:t>
            </a:r>
            <a:r>
              <a:rPr lang="en-US" altLang="zh-TW" sz="2000" dirty="0" smtClean="0">
                <a:latin typeface="Times New Roman" pitchFamily="18" charset="0"/>
                <a:ea typeface="標楷體" pitchFamily="65" charset="-120"/>
                <a:sym typeface="Symbol" pitchFamily="18" charset="2"/>
              </a:rPr>
              <a:t>n(1-p)&gt;5</a:t>
            </a:r>
            <a:r>
              <a:rPr lang="zh-TW" altLang="en-US" sz="2000" b="1" dirty="0" smtClean="0">
                <a:latin typeface="Times New Roman" pitchFamily="18" charset="0"/>
                <a:ea typeface="標楷體" pitchFamily="65" charset="-120"/>
                <a:sym typeface="Symbol" pitchFamily="18" charset="2"/>
              </a:rPr>
              <a:t>，符合大樣本的條件，所以，依據中央極限定理得知：</a:t>
            </a:r>
            <a:endParaRPr lang="en-US" altLang="zh-TW" sz="2000" b="1" dirty="0" smtClean="0">
              <a:latin typeface="Times New Roman" pitchFamily="18" charset="0"/>
              <a:ea typeface="標楷體" pitchFamily="65" charset="-120"/>
              <a:sym typeface="Symbol" pitchFamily="18" charset="2"/>
            </a:endParaRPr>
          </a:p>
          <a:p>
            <a:endParaRPr lang="en-US" altLang="zh-TW" sz="2000" dirty="0" smtClean="0">
              <a:latin typeface="Times New Roman" pitchFamily="18" charset="0"/>
              <a:ea typeface="標楷體" pitchFamily="65" charset="-120"/>
              <a:sym typeface="Symbol" pitchFamily="18" charset="2"/>
            </a:endParaRPr>
          </a:p>
          <a:p>
            <a:pPr>
              <a:buNone/>
            </a:pPr>
            <a:r>
              <a:rPr lang="zh-TW" altLang="en-US" sz="2000" dirty="0" smtClean="0"/>
              <a:t>所以，女性員工的比例大於</a:t>
            </a:r>
            <a:r>
              <a:rPr lang="en-US" altLang="zh-TW" sz="2000" dirty="0" smtClean="0"/>
              <a:t>0.40</a:t>
            </a:r>
            <a:r>
              <a:rPr lang="zh-TW" altLang="en-US" sz="2000" dirty="0" smtClean="0"/>
              <a:t>的機率為</a:t>
            </a:r>
            <a:endParaRPr lang="en-US" altLang="zh-TW" sz="2000" b="1" dirty="0" smtClean="0">
              <a:latin typeface="Times New Roman" pitchFamily="18" charset="0"/>
              <a:ea typeface="標楷體" pitchFamily="65" charset="-120"/>
              <a:sym typeface="Symbol" pitchFamily="18" charset="2"/>
            </a:endParaRPr>
          </a:p>
          <a:p>
            <a:endParaRPr lang="en-US" altLang="zh-TW" sz="2000" dirty="0" smtClean="0">
              <a:latin typeface="Times New Roman" pitchFamily="18" charset="0"/>
              <a:ea typeface="標楷體" pitchFamily="65" charset="-120"/>
              <a:sym typeface="Symbol" pitchFamily="18" charset="2"/>
            </a:endParaRPr>
          </a:p>
          <a:p>
            <a:endParaRPr lang="en-US" altLang="zh-TW" sz="2000" b="1" dirty="0" smtClean="0">
              <a:latin typeface="Times New Roman" pitchFamily="18" charset="0"/>
              <a:ea typeface="標楷體" pitchFamily="65" charset="-120"/>
              <a:sym typeface="Symbol" pitchFamily="18" charset="2"/>
            </a:endParaRPr>
          </a:p>
          <a:p>
            <a:endParaRPr lang="en-US" altLang="zh-TW" sz="2000" dirty="0" smtClean="0">
              <a:latin typeface="Times New Roman" pitchFamily="18" charset="0"/>
              <a:ea typeface="標楷體" pitchFamily="65" charset="-120"/>
              <a:sym typeface="Symbol" pitchFamily="18" charset="2"/>
            </a:endParaRPr>
          </a:p>
          <a:p>
            <a:endParaRPr lang="zh-TW" altLang="en-US" sz="2000" b="1" dirty="0">
              <a:latin typeface="Times New Roman" pitchFamily="18" charset="0"/>
              <a:ea typeface="標楷體" pitchFamily="65" charset="-120"/>
              <a:sym typeface="Symbol" pitchFamily="18" charset="2"/>
            </a:endParaRPr>
          </a:p>
        </p:txBody>
      </p:sp>
      <p:graphicFrame>
        <p:nvGraphicFramePr>
          <p:cNvPr id="65540" name="Object 4"/>
          <p:cNvGraphicFramePr>
            <a:graphicFrameLocks noChangeAspect="1"/>
          </p:cNvGraphicFramePr>
          <p:nvPr/>
        </p:nvGraphicFramePr>
        <p:xfrm>
          <a:off x="1375364" y="4201295"/>
          <a:ext cx="6105525" cy="1395412"/>
        </p:xfrm>
        <a:graphic>
          <a:graphicData uri="http://schemas.openxmlformats.org/presentationml/2006/ole">
            <mc:AlternateContent xmlns:mc="http://schemas.openxmlformats.org/markup-compatibility/2006">
              <mc:Choice xmlns:v="urn:schemas-microsoft-com:vml" Requires="v">
                <p:oleObj spid="_x0000_s66565" name="Equation" r:id="rId3" imgW="4127400" imgH="888840" progId="Equation.DSMT4">
                  <p:embed/>
                </p:oleObj>
              </mc:Choice>
              <mc:Fallback>
                <p:oleObj name="Equation" r:id="rId3" imgW="4127400" imgH="8888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5364" y="4201295"/>
                        <a:ext cx="6105525" cy="139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3"/>
          <p:cNvSpPr>
            <a:spLocks noGrp="1" noChangeArrowheads="1"/>
          </p:cNvSpPr>
          <p:nvPr>
            <p:ph idx="1"/>
          </p:nvPr>
        </p:nvSpPr>
        <p:spPr>
          <a:xfrm>
            <a:off x="490654" y="395868"/>
            <a:ext cx="8229600" cy="1310268"/>
          </a:xfrm>
          <a:ln w="38100">
            <a:solidFill>
              <a:srgbClr val="006699"/>
            </a:solidFill>
          </a:ln>
        </p:spPr>
        <p:txBody>
          <a:bodyPr/>
          <a:lstStyle/>
          <a:p>
            <a:pPr marL="0" indent="0" eaLnBrk="1" hangingPunct="1">
              <a:lnSpc>
                <a:spcPct val="100000"/>
              </a:lnSpc>
              <a:spcBef>
                <a:spcPts val="0"/>
              </a:spcBef>
              <a:buFontTx/>
              <a:buNone/>
            </a:pPr>
            <a:r>
              <a:rPr lang="zh-TW" altLang="en-US" sz="2400" dirty="0" smtClean="0">
                <a:solidFill>
                  <a:srgbClr val="006699"/>
                </a:solidFill>
              </a:rPr>
              <a:t>例題 </a:t>
            </a:r>
            <a:r>
              <a:rPr lang="en-US" altLang="zh-TW" sz="2400" dirty="0" smtClean="0">
                <a:solidFill>
                  <a:srgbClr val="006699"/>
                </a:solidFill>
              </a:rPr>
              <a:t>7.9</a:t>
            </a:r>
            <a:r>
              <a:rPr lang="zh-TW" altLang="en-US" sz="2400" dirty="0" smtClean="0">
                <a:solidFill>
                  <a:srgbClr val="006699"/>
                </a:solidFill>
              </a:rPr>
              <a:t>：</a:t>
            </a:r>
            <a:r>
              <a:rPr lang="zh-TW" altLang="en-US" sz="2400" dirty="0" smtClean="0"/>
              <a:t>某公司共有</a:t>
            </a:r>
            <a:r>
              <a:rPr lang="en-US" altLang="zh-TW" sz="2400" dirty="0" smtClean="0"/>
              <a:t>1,000</a:t>
            </a:r>
            <a:r>
              <a:rPr lang="zh-TW" altLang="en-US" sz="2400" dirty="0" smtClean="0"/>
              <a:t>名員工，其中</a:t>
            </a:r>
            <a:r>
              <a:rPr lang="en-US" altLang="zh-TW" sz="2400" dirty="0" smtClean="0"/>
              <a:t>300</a:t>
            </a:r>
            <a:r>
              <a:rPr lang="zh-TW" altLang="en-US" sz="2400" dirty="0" smtClean="0"/>
              <a:t>人是女性。茲以隨機抽樣方式抽出</a:t>
            </a:r>
            <a:r>
              <a:rPr lang="en-US" altLang="zh-TW" sz="2400" dirty="0" smtClean="0"/>
              <a:t>50</a:t>
            </a:r>
            <a:r>
              <a:rPr lang="zh-TW" altLang="en-US" sz="2400" dirty="0" smtClean="0"/>
              <a:t>名員工，則女性員工的比例大於</a:t>
            </a:r>
            <a:r>
              <a:rPr lang="en-US" altLang="zh-TW" sz="2400" dirty="0" smtClean="0"/>
              <a:t>0.40</a:t>
            </a:r>
            <a:r>
              <a:rPr lang="zh-TW" altLang="en-US" sz="2400" dirty="0" smtClean="0"/>
              <a:t>的機率為何？</a:t>
            </a:r>
          </a:p>
        </p:txBody>
      </p:sp>
      <p:graphicFrame>
        <p:nvGraphicFramePr>
          <p:cNvPr id="66564" name="Object 4"/>
          <p:cNvGraphicFramePr>
            <a:graphicFrameLocks/>
          </p:cNvGraphicFramePr>
          <p:nvPr/>
        </p:nvGraphicFramePr>
        <p:xfrm>
          <a:off x="2654791" y="2822264"/>
          <a:ext cx="3182938" cy="604837"/>
        </p:xfrm>
        <a:graphic>
          <a:graphicData uri="http://schemas.openxmlformats.org/presentationml/2006/ole">
            <mc:AlternateContent xmlns:mc="http://schemas.openxmlformats.org/markup-compatibility/2006">
              <mc:Choice xmlns:v="urn:schemas-microsoft-com:vml" Requires="v">
                <p:oleObj spid="_x0000_s66566" name="Equation" r:id="rId5" imgW="1434960" imgH="304560" progId="Equation.DSMT4">
                  <p:embed/>
                </p:oleObj>
              </mc:Choice>
              <mc:Fallback>
                <p:oleObj name="Equation" r:id="rId5" imgW="1434960" imgH="304560" progId="Equation.DSMT4">
                  <p:embed/>
                  <p:pic>
                    <p:nvPicPr>
                      <p:cNvPr id="0" name="Picture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4791" y="2822264"/>
                        <a:ext cx="3182938"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投影片編號版面配置區 4"/>
          <p:cNvSpPr>
            <a:spLocks noGrp="1"/>
          </p:cNvSpPr>
          <p:nvPr>
            <p:ph type="sldNum" sz="quarter" idx="12"/>
          </p:nvPr>
        </p:nvSpPr>
        <p:spPr>
          <a:xfrm>
            <a:off x="7010400" y="6546850"/>
            <a:ext cx="2133600" cy="311150"/>
          </a:xfrm>
        </p:spPr>
        <p:txBody>
          <a:bodyPr/>
          <a:lstStyle/>
          <a:p>
            <a:pPr algn="r">
              <a:defRPr/>
            </a:pPr>
            <a:fld id="{8EF2B6BF-6A10-40F7-8B8D-F516405C22A2}" type="slidenum">
              <a:rPr lang="en-US" altLang="zh-TW" smtClean="0"/>
              <a:pPr algn="r">
                <a:defRPr/>
              </a:pPr>
              <a:t>32</a:t>
            </a:fld>
            <a:r>
              <a:rPr lang="en-US" altLang="zh-TW" dirty="0" smtClean="0"/>
              <a:t>/35</a:t>
            </a:r>
            <a:endParaRPr lang="en-US" altLang="zh-TW" dirty="0"/>
          </a:p>
        </p:txBody>
      </p:sp>
      <p:sp>
        <p:nvSpPr>
          <p:cNvPr id="13" name="日期版面配置區 4"/>
          <p:cNvSpPr>
            <a:spLocks noGrp="1"/>
          </p:cNvSpPr>
          <p:nvPr>
            <p:ph type="dt" sz="half" idx="11"/>
          </p:nvPr>
        </p:nvSpPr>
        <p:spPr>
          <a:xfrm>
            <a:off x="0" y="6546850"/>
            <a:ext cx="5489575" cy="311150"/>
          </a:xfrm>
          <a:noFill/>
        </p:spPr>
        <p:txBody>
          <a:bodyPr/>
          <a:lstStyle/>
          <a:p>
            <a:r>
              <a:rPr lang="zh-TW" altLang="en-US" sz="1400" dirty="0" smtClean="0"/>
              <a:t>統計學導論   </a:t>
            </a:r>
            <a:r>
              <a:rPr lang="en-US" altLang="zh-TW" sz="1400" dirty="0" smtClean="0"/>
              <a:t>Chapter 7   </a:t>
            </a:r>
            <a:r>
              <a:rPr lang="zh-TW" altLang="en-US" sz="1400" dirty="0" smtClean="0"/>
              <a:t>抽樣與抽樣分配</a:t>
            </a:r>
            <a:endParaRPr lang="zh-TW" altLang="en-US" sz="1400"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p:cNvSpPr>
            <a:spLocks noGrp="1" noChangeArrowheads="1"/>
          </p:cNvSpPr>
          <p:nvPr>
            <p:ph type="title"/>
          </p:nvPr>
        </p:nvSpPr>
        <p:spPr>
          <a:xfrm>
            <a:off x="457200" y="274638"/>
            <a:ext cx="8229600" cy="851635"/>
          </a:xfrm>
        </p:spPr>
        <p:txBody>
          <a:bodyPr/>
          <a:lstStyle/>
          <a:p>
            <a:pPr eaLnBrk="1" hangingPunct="1"/>
            <a:r>
              <a:rPr lang="en-US" altLang="zh-TW" dirty="0" smtClean="0"/>
              <a:t>7.6  </a:t>
            </a:r>
            <a:r>
              <a:rPr lang="zh-TW" altLang="en-US" dirty="0" smtClean="0"/>
              <a:t>樣本變異數的抽樣分配 </a:t>
            </a:r>
            <a:r>
              <a:rPr lang="en-US" altLang="zh-TW" sz="2000" dirty="0" smtClean="0"/>
              <a:t>1/3</a:t>
            </a:r>
            <a:r>
              <a:rPr lang="en-US" altLang="zh-TW" dirty="0" smtClean="0"/>
              <a:t>      </a:t>
            </a:r>
          </a:p>
        </p:txBody>
      </p:sp>
      <p:sp>
        <p:nvSpPr>
          <p:cNvPr id="34821" name="Rectangle 3"/>
          <p:cNvSpPr>
            <a:spLocks noGrp="1" noChangeArrowheads="1"/>
          </p:cNvSpPr>
          <p:nvPr>
            <p:ph idx="1"/>
          </p:nvPr>
        </p:nvSpPr>
        <p:spPr>
          <a:xfrm>
            <a:off x="490654" y="1126274"/>
            <a:ext cx="8229600" cy="3134641"/>
          </a:xfrm>
          <a:ln cap="flat">
            <a:solidFill>
              <a:srgbClr val="DB4F03"/>
            </a:solidFill>
            <a:prstDash val="dash"/>
          </a:ln>
        </p:spPr>
        <p:txBody>
          <a:bodyPr/>
          <a:lstStyle/>
          <a:p>
            <a:pPr marL="0" indent="0" eaLnBrk="1" hangingPunct="1">
              <a:lnSpc>
                <a:spcPct val="100000"/>
              </a:lnSpc>
              <a:spcBef>
                <a:spcPts val="0"/>
              </a:spcBef>
              <a:buFont typeface="Wingdings" pitchFamily="2" charset="2"/>
              <a:buChar char="l"/>
            </a:pPr>
            <a:r>
              <a:rPr lang="zh-TW" altLang="en-US" sz="2200" dirty="0" smtClean="0"/>
              <a:t> 設</a:t>
            </a:r>
            <a:r>
              <a:rPr lang="en-US" altLang="zh-TW" sz="2200" i="1" dirty="0" smtClean="0"/>
              <a:t>X</a:t>
            </a:r>
            <a:r>
              <a:rPr lang="en-US" altLang="zh-TW" sz="2200" baseline="-25000" dirty="0" smtClean="0"/>
              <a:t>1</a:t>
            </a:r>
            <a:r>
              <a:rPr lang="en-US" altLang="zh-TW" sz="2200" dirty="0" smtClean="0"/>
              <a:t>, </a:t>
            </a:r>
            <a:r>
              <a:rPr lang="en-US" altLang="zh-TW" sz="2200" i="1" dirty="0" smtClean="0"/>
              <a:t>X</a:t>
            </a:r>
            <a:r>
              <a:rPr lang="en-US" altLang="zh-TW" sz="2200" baseline="-25000" dirty="0" smtClean="0"/>
              <a:t>2</a:t>
            </a:r>
            <a:r>
              <a:rPr lang="en-US" altLang="zh-TW" sz="2200" dirty="0" smtClean="0"/>
              <a:t>, </a:t>
            </a:r>
            <a:r>
              <a:rPr lang="en-US" altLang="zh-TW" sz="2200" dirty="0" smtClean="0">
                <a:latin typeface="標楷體" pitchFamily="65" charset="-120"/>
              </a:rPr>
              <a:t>…</a:t>
            </a:r>
            <a:r>
              <a:rPr lang="en-US" altLang="zh-TW" sz="2200" dirty="0" smtClean="0"/>
              <a:t>, </a:t>
            </a:r>
            <a:r>
              <a:rPr lang="en-US" altLang="zh-TW" sz="2200" i="1" dirty="0" err="1" smtClean="0"/>
              <a:t>X</a:t>
            </a:r>
            <a:r>
              <a:rPr lang="en-US" altLang="zh-TW" sz="2200" i="1" baseline="-25000" dirty="0" err="1" smtClean="0"/>
              <a:t>n</a:t>
            </a:r>
            <a:r>
              <a:rPr lang="zh-TW" altLang="en-US" sz="2200" dirty="0" smtClean="0"/>
              <a:t>係抽自一母體的一組隨機樣本，則統計量</a:t>
            </a:r>
          </a:p>
          <a:p>
            <a:pPr eaLnBrk="1" hangingPunct="1">
              <a:lnSpc>
                <a:spcPct val="100000"/>
              </a:lnSpc>
              <a:spcBef>
                <a:spcPts val="0"/>
              </a:spcBef>
            </a:pPr>
            <a:endParaRPr lang="zh-TW" altLang="en-US" sz="2200" dirty="0" smtClean="0"/>
          </a:p>
          <a:p>
            <a:pPr eaLnBrk="1" hangingPunct="1">
              <a:lnSpc>
                <a:spcPct val="100000"/>
              </a:lnSpc>
              <a:spcBef>
                <a:spcPts val="0"/>
              </a:spcBef>
              <a:buFontTx/>
              <a:buNone/>
            </a:pPr>
            <a:endParaRPr lang="en-US" altLang="zh-TW" sz="2200" dirty="0" smtClean="0"/>
          </a:p>
          <a:p>
            <a:pPr eaLnBrk="1" hangingPunct="1">
              <a:lnSpc>
                <a:spcPct val="100000"/>
              </a:lnSpc>
              <a:spcBef>
                <a:spcPts val="0"/>
              </a:spcBef>
              <a:buFontTx/>
              <a:buNone/>
            </a:pPr>
            <a:endParaRPr lang="en-US" altLang="zh-TW" sz="2200" dirty="0" smtClean="0"/>
          </a:p>
          <a:p>
            <a:pPr eaLnBrk="1" hangingPunct="1">
              <a:lnSpc>
                <a:spcPct val="100000"/>
              </a:lnSpc>
              <a:spcBef>
                <a:spcPts val="0"/>
              </a:spcBef>
              <a:buFontTx/>
              <a:buNone/>
            </a:pPr>
            <a:r>
              <a:rPr lang="zh-TW" altLang="en-US" sz="2200" dirty="0" smtClean="0"/>
              <a:t>稱為樣本變異數，而其開根號   　　　   則稱為樣本標準差。</a:t>
            </a:r>
            <a:endParaRPr lang="en-US" altLang="zh-TW" sz="2200" dirty="0" smtClean="0"/>
          </a:p>
          <a:p>
            <a:pPr marL="357188" indent="-357188" eaLnBrk="1" hangingPunct="1">
              <a:lnSpc>
                <a:spcPct val="100000"/>
              </a:lnSpc>
              <a:spcBef>
                <a:spcPts val="0"/>
              </a:spcBef>
              <a:buFont typeface="Wingdings" pitchFamily="2" charset="2"/>
              <a:buChar char="l"/>
            </a:pPr>
            <a:r>
              <a:rPr lang="zh-TW" altLang="en-US" sz="2200" dirty="0" smtClean="0"/>
              <a:t>設</a:t>
            </a:r>
            <a:r>
              <a:rPr lang="en-US" altLang="zh-TW" sz="2200" dirty="0" smtClean="0"/>
              <a:t>X</a:t>
            </a:r>
            <a:r>
              <a:rPr lang="en-US" altLang="zh-TW" sz="2200" baseline="-25000" dirty="0" smtClean="0"/>
              <a:t>1</a:t>
            </a:r>
            <a:r>
              <a:rPr lang="en-US" altLang="zh-TW" sz="2200" dirty="0" smtClean="0"/>
              <a:t>, X</a:t>
            </a:r>
            <a:r>
              <a:rPr lang="en-US" altLang="zh-TW" sz="2200" baseline="-25000" dirty="0" smtClean="0"/>
              <a:t>2</a:t>
            </a:r>
            <a:r>
              <a:rPr lang="en-US" altLang="zh-TW" sz="2200" dirty="0" smtClean="0"/>
              <a:t>,…,</a:t>
            </a:r>
            <a:r>
              <a:rPr lang="en-US" altLang="zh-TW" sz="2200" dirty="0" err="1" smtClean="0"/>
              <a:t>X</a:t>
            </a:r>
            <a:r>
              <a:rPr lang="en-US" altLang="zh-TW" sz="2200" baseline="-25000" dirty="0" err="1" smtClean="0"/>
              <a:t>n</a:t>
            </a:r>
            <a:r>
              <a:rPr lang="zh-TW" altLang="en-US" sz="2200" dirty="0" smtClean="0"/>
              <a:t>係抽自一常態母體的一組隨機樣本，且母體變異數為</a:t>
            </a:r>
            <a:r>
              <a:rPr lang="el-GR" altLang="zh-TW" sz="2200" dirty="0" smtClean="0"/>
              <a:t>σ</a:t>
            </a:r>
            <a:r>
              <a:rPr lang="en-US" altLang="zh-TW" sz="2200" baseline="30000" dirty="0" smtClean="0"/>
              <a:t>2</a:t>
            </a:r>
            <a:r>
              <a:rPr lang="zh-TW" altLang="en-US" sz="2200" dirty="0" smtClean="0"/>
              <a:t>，則</a:t>
            </a:r>
          </a:p>
          <a:p>
            <a:pPr eaLnBrk="1" hangingPunct="1">
              <a:lnSpc>
                <a:spcPct val="100000"/>
              </a:lnSpc>
              <a:spcBef>
                <a:spcPts val="0"/>
              </a:spcBef>
              <a:buFontTx/>
              <a:buNone/>
            </a:pPr>
            <a:endParaRPr lang="en-US" altLang="zh-TW" sz="2200" dirty="0" smtClean="0"/>
          </a:p>
          <a:p>
            <a:pPr eaLnBrk="1" hangingPunct="1">
              <a:lnSpc>
                <a:spcPct val="100000"/>
              </a:lnSpc>
              <a:spcBef>
                <a:spcPts val="0"/>
              </a:spcBef>
              <a:buFontTx/>
              <a:buNone/>
            </a:pPr>
            <a:r>
              <a:rPr lang="zh-TW" altLang="en-US" sz="2200" dirty="0" smtClean="0"/>
              <a:t>是自由度為</a:t>
            </a:r>
            <a:r>
              <a:rPr lang="en-US" altLang="zh-TW" sz="2200" i="1" dirty="0" smtClean="0"/>
              <a:t>n</a:t>
            </a:r>
            <a:r>
              <a:rPr lang="en-US" altLang="zh-TW" sz="2200" dirty="0" smtClean="0">
                <a:sym typeface="Symbol" pitchFamily="18" charset="2"/>
              </a:rPr>
              <a:t></a:t>
            </a:r>
            <a:r>
              <a:rPr lang="en-US" altLang="zh-TW" sz="2200" dirty="0" smtClean="0"/>
              <a:t>1</a:t>
            </a:r>
            <a:r>
              <a:rPr lang="zh-TW" altLang="en-US" sz="2200" dirty="0" smtClean="0"/>
              <a:t>的卡方分配。 </a:t>
            </a:r>
          </a:p>
          <a:p>
            <a:pPr eaLnBrk="1" hangingPunct="1">
              <a:lnSpc>
                <a:spcPct val="100000"/>
              </a:lnSpc>
              <a:spcBef>
                <a:spcPts val="0"/>
              </a:spcBef>
              <a:buFontTx/>
              <a:buNone/>
            </a:pPr>
            <a:r>
              <a:rPr lang="zh-TW" altLang="en-US" sz="2200" dirty="0" smtClean="0"/>
              <a:t> </a:t>
            </a:r>
          </a:p>
        </p:txBody>
      </p:sp>
      <p:sp>
        <p:nvSpPr>
          <p:cNvPr id="34818" name="日期版面配置區 4"/>
          <p:cNvSpPr>
            <a:spLocks noGrp="1"/>
          </p:cNvSpPr>
          <p:nvPr>
            <p:ph type="dt" sz="half" idx="11"/>
          </p:nvPr>
        </p:nvSpPr>
        <p:spPr>
          <a:noFill/>
        </p:spPr>
        <p:txBody>
          <a:bodyPr/>
          <a:lstStyle/>
          <a:p>
            <a:r>
              <a:rPr lang="zh-TW" altLang="en-US" dirty="0" smtClean="0"/>
              <a:t>統計學導論   </a:t>
            </a:r>
            <a:r>
              <a:rPr lang="en-US" altLang="zh-TW" dirty="0" smtClean="0"/>
              <a:t>Chapter 7   </a:t>
            </a:r>
            <a:r>
              <a:rPr lang="zh-TW" altLang="en-US" dirty="0" smtClean="0"/>
              <a:t>抽樣與抽樣分配</a:t>
            </a:r>
            <a:endParaRPr lang="zh-TW" altLang="en-US" dirty="0"/>
          </a:p>
        </p:txBody>
      </p:sp>
      <p:pic>
        <p:nvPicPr>
          <p:cNvPr id="34822" name="Picture 4"/>
          <p:cNvPicPr>
            <a:picLocks noChangeAspect="1" noChangeArrowheads="1"/>
          </p:cNvPicPr>
          <p:nvPr/>
        </p:nvPicPr>
        <p:blipFill>
          <a:blip r:embed="rId3" cstate="print">
            <a:clrChange>
              <a:clrFrom>
                <a:srgbClr val="E7E8E9"/>
              </a:clrFrom>
              <a:clrTo>
                <a:srgbClr val="E7E8E9">
                  <a:alpha val="0"/>
                </a:srgbClr>
              </a:clrTo>
            </a:clrChange>
          </a:blip>
          <a:srcRect/>
          <a:stretch>
            <a:fillRect/>
          </a:stretch>
        </p:blipFill>
        <p:spPr bwMode="auto">
          <a:xfrm>
            <a:off x="4343942" y="2420937"/>
            <a:ext cx="1057275" cy="438150"/>
          </a:xfrm>
          <a:prstGeom prst="rect">
            <a:avLst/>
          </a:prstGeom>
          <a:noFill/>
          <a:ln w="9525">
            <a:noFill/>
            <a:miter lim="800000"/>
            <a:headEnd/>
            <a:tailEnd/>
          </a:ln>
        </p:spPr>
      </p:pic>
      <p:pic>
        <p:nvPicPr>
          <p:cNvPr id="11" name="Picture 4"/>
          <p:cNvPicPr>
            <a:picLocks noChangeAspect="1" noChangeArrowheads="1"/>
          </p:cNvPicPr>
          <p:nvPr/>
        </p:nvPicPr>
        <p:blipFill>
          <a:blip r:embed="rId4" cstate="print"/>
          <a:srcRect/>
          <a:stretch>
            <a:fillRect/>
          </a:stretch>
        </p:blipFill>
        <p:spPr bwMode="auto">
          <a:xfrm>
            <a:off x="3548335" y="4545753"/>
            <a:ext cx="4082663" cy="1772850"/>
          </a:xfrm>
          <a:prstGeom prst="rect">
            <a:avLst/>
          </a:prstGeom>
          <a:noFill/>
          <a:ln w="9525">
            <a:noFill/>
            <a:miter lim="800000"/>
            <a:headEnd/>
            <a:tailEnd/>
          </a:ln>
        </p:spPr>
      </p:pic>
      <p:sp>
        <p:nvSpPr>
          <p:cNvPr id="12" name="投影片編號版面配置區 11"/>
          <p:cNvSpPr>
            <a:spLocks noGrp="1"/>
          </p:cNvSpPr>
          <p:nvPr>
            <p:ph type="sldNum" sz="quarter" idx="12"/>
          </p:nvPr>
        </p:nvSpPr>
        <p:spPr/>
        <p:txBody>
          <a:bodyPr/>
          <a:lstStyle/>
          <a:p>
            <a:pPr algn="r">
              <a:defRPr/>
            </a:pPr>
            <a:fld id="{8EF2B6BF-6A10-40F7-8B8D-F516405C22A2}" type="slidenum">
              <a:rPr lang="en-US" altLang="zh-TW" smtClean="0"/>
              <a:pPr algn="r">
                <a:defRPr/>
              </a:pPr>
              <a:t>33</a:t>
            </a:fld>
            <a:r>
              <a:rPr lang="en-US" altLang="zh-TW" dirty="0" smtClean="0"/>
              <a:t>/35</a:t>
            </a:r>
            <a:endParaRPr lang="en-US" altLang="zh-TW" dirty="0"/>
          </a:p>
        </p:txBody>
      </p:sp>
      <p:graphicFrame>
        <p:nvGraphicFramePr>
          <p:cNvPr id="76803" name="Object 3"/>
          <p:cNvGraphicFramePr>
            <a:graphicFrameLocks/>
          </p:cNvGraphicFramePr>
          <p:nvPr/>
        </p:nvGraphicFramePr>
        <p:xfrm>
          <a:off x="2876471" y="1633570"/>
          <a:ext cx="2515662" cy="675997"/>
        </p:xfrm>
        <a:graphic>
          <a:graphicData uri="http://schemas.openxmlformats.org/presentationml/2006/ole">
            <mc:AlternateContent xmlns:mc="http://schemas.openxmlformats.org/markup-compatibility/2006">
              <mc:Choice xmlns:v="urn:schemas-microsoft-com:vml" Requires="v">
                <p:oleObj spid="_x0000_s76805" name="Equation" r:id="rId5" imgW="1498320" imgH="431640" progId="Equation.DSMT4">
                  <p:embed/>
                </p:oleObj>
              </mc:Choice>
              <mc:Fallback>
                <p:oleObj name="Equation" r:id="rId5" imgW="1498320" imgH="431640" progId="Equation.DSMT4">
                  <p:embed/>
                  <p:pic>
                    <p:nvPicPr>
                      <p:cNvPr id="0" name="Picture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6471" y="1633570"/>
                        <a:ext cx="2515662" cy="675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6804" name="Object 4"/>
          <p:cNvGraphicFramePr>
            <a:graphicFrameLocks/>
          </p:cNvGraphicFramePr>
          <p:nvPr/>
        </p:nvGraphicFramePr>
        <p:xfrm>
          <a:off x="3244212" y="3210072"/>
          <a:ext cx="2383590" cy="673772"/>
        </p:xfrm>
        <a:graphic>
          <a:graphicData uri="http://schemas.openxmlformats.org/presentationml/2006/ole">
            <mc:AlternateContent xmlns:mc="http://schemas.openxmlformats.org/markup-compatibility/2006">
              <mc:Choice xmlns:v="urn:schemas-microsoft-com:vml" Requires="v">
                <p:oleObj spid="_x0000_s76806" name="Equation" r:id="rId7" imgW="1320480" imgH="419040" progId="Equation.DSMT4">
                  <p:embed/>
                </p:oleObj>
              </mc:Choice>
              <mc:Fallback>
                <p:oleObj name="Equation" r:id="rId7" imgW="1320480" imgH="419040" progId="Equation.DSMT4">
                  <p:embed/>
                  <p:pic>
                    <p:nvPicPr>
                      <p:cNvPr id="0" name="Picture 4"/>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44212" y="3210072"/>
                        <a:ext cx="2383590" cy="673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title"/>
          </p:nvPr>
        </p:nvSpPr>
        <p:spPr>
          <a:xfrm>
            <a:off x="457200" y="274638"/>
            <a:ext cx="8229600" cy="840484"/>
          </a:xfrm>
        </p:spPr>
        <p:txBody>
          <a:bodyPr/>
          <a:lstStyle/>
          <a:p>
            <a:pPr eaLnBrk="1" hangingPunct="1"/>
            <a:r>
              <a:rPr lang="zh-TW" altLang="en-US" dirty="0" smtClean="0"/>
              <a:t>樣本變異數抽樣分配的性質</a:t>
            </a:r>
          </a:p>
        </p:txBody>
      </p:sp>
      <p:sp>
        <p:nvSpPr>
          <p:cNvPr id="361475" name="Rectangle 3"/>
          <p:cNvSpPr>
            <a:spLocks noGrp="1" noChangeArrowheads="1"/>
          </p:cNvSpPr>
          <p:nvPr>
            <p:ph idx="1"/>
          </p:nvPr>
        </p:nvSpPr>
        <p:spPr>
          <a:xfrm>
            <a:off x="524107" y="1235695"/>
            <a:ext cx="8229600" cy="4606925"/>
          </a:xfrm>
          <a:ln cap="flat">
            <a:solidFill>
              <a:srgbClr val="DB4F03"/>
            </a:solidFill>
            <a:prstDash val="dash"/>
          </a:ln>
        </p:spPr>
        <p:txBody>
          <a:bodyPr/>
          <a:lstStyle/>
          <a:p>
            <a:pPr eaLnBrk="1" hangingPunct="1">
              <a:buFont typeface="Wingdings" pitchFamily="2" charset="2"/>
              <a:buChar char="l"/>
              <a:defRPr/>
            </a:pPr>
            <a:r>
              <a:rPr lang="en-US" altLang="zh-TW" sz="2400" dirty="0" smtClean="0"/>
              <a:t> </a:t>
            </a:r>
            <a:r>
              <a:rPr lang="zh-TW" altLang="en-US" sz="2400" dirty="0" smtClean="0"/>
              <a:t>假設</a:t>
            </a:r>
            <a:r>
              <a:rPr lang="en-US" altLang="zh-TW" sz="2400" i="1" dirty="0" smtClean="0"/>
              <a:t>S</a:t>
            </a:r>
            <a:r>
              <a:rPr lang="en-US" altLang="zh-TW" sz="2400" baseline="30000" dirty="0" smtClean="0"/>
              <a:t>2</a:t>
            </a:r>
            <a:r>
              <a:rPr lang="zh-TW" altLang="en-US" sz="2400" dirty="0" smtClean="0"/>
              <a:t>係抽自任一母體的一組隨機樣本的變異數，已知母體的變異數為</a:t>
            </a:r>
            <a:r>
              <a:rPr lang="el-GR" altLang="zh-TW" sz="2400" dirty="0" smtClean="0">
                <a:cs typeface="Times New Roman" pitchFamily="18" charset="0"/>
              </a:rPr>
              <a:t>σ</a:t>
            </a:r>
            <a:r>
              <a:rPr lang="en-US" altLang="zh-TW" sz="2400" baseline="30000" dirty="0" smtClean="0"/>
              <a:t>2</a:t>
            </a:r>
            <a:r>
              <a:rPr lang="zh-TW" altLang="en-US" sz="2400" dirty="0" smtClean="0"/>
              <a:t>，則：</a:t>
            </a:r>
          </a:p>
          <a:p>
            <a:pPr marL="839788" lvl="1" indent="-382588" eaLnBrk="1" hangingPunct="1">
              <a:spcBef>
                <a:spcPct val="50000"/>
              </a:spcBef>
              <a:buFontTx/>
              <a:buNone/>
              <a:defRPr/>
            </a:pPr>
            <a:r>
              <a:rPr lang="en-US" altLang="zh-TW" sz="2400" dirty="0" smtClean="0"/>
              <a:t>(1)</a:t>
            </a:r>
            <a:r>
              <a:rPr lang="en-US" altLang="zh-TW" sz="2400" i="1" dirty="0" smtClean="0"/>
              <a:t>S</a:t>
            </a:r>
            <a:r>
              <a:rPr lang="en-US" altLang="zh-TW" sz="2400" baseline="30000" dirty="0" smtClean="0"/>
              <a:t>2</a:t>
            </a:r>
            <a:r>
              <a:rPr lang="zh-TW" altLang="en-US" sz="2400" dirty="0" smtClean="0"/>
              <a:t>抽樣分配的期望值為</a:t>
            </a:r>
            <a:r>
              <a:rPr lang="el-GR" altLang="zh-TW" sz="2400" dirty="0" smtClean="0">
                <a:cs typeface="Times New Roman" pitchFamily="18" charset="0"/>
              </a:rPr>
              <a:t>σ</a:t>
            </a:r>
            <a:r>
              <a:rPr lang="en-US" altLang="zh-TW" sz="2400" baseline="30000" dirty="0" smtClean="0"/>
              <a:t>2</a:t>
            </a:r>
            <a:r>
              <a:rPr lang="zh-TW" altLang="en-US" sz="2400" dirty="0" smtClean="0"/>
              <a:t>，亦即：</a:t>
            </a:r>
          </a:p>
          <a:p>
            <a:pPr marL="839788" lvl="1" indent="-382588" eaLnBrk="1" hangingPunct="1">
              <a:spcBef>
                <a:spcPct val="50000"/>
              </a:spcBef>
              <a:defRPr/>
            </a:pPr>
            <a:endParaRPr lang="zh-TW" altLang="en-US" sz="2400" dirty="0" smtClean="0"/>
          </a:p>
          <a:p>
            <a:pPr marL="839788" lvl="1" indent="-382588" eaLnBrk="1" hangingPunct="1">
              <a:spcBef>
                <a:spcPct val="50000"/>
              </a:spcBef>
              <a:buFontTx/>
              <a:buNone/>
              <a:defRPr/>
            </a:pPr>
            <a:r>
              <a:rPr lang="en-US" altLang="zh-TW" sz="2400" dirty="0" smtClean="0"/>
              <a:t>(2)</a:t>
            </a:r>
            <a:r>
              <a:rPr lang="zh-TW" altLang="en-US" sz="2400" dirty="0" smtClean="0"/>
              <a:t>若</a:t>
            </a:r>
            <a:r>
              <a:rPr lang="zh-TW" altLang="en-US" sz="2400" dirty="0" smtClean="0">
                <a:solidFill>
                  <a:schemeClr val="accent2"/>
                </a:solidFill>
                <a:effectLst>
                  <a:outerShdw blurRad="38100" dist="38100" dir="2700000" algn="tl">
                    <a:srgbClr val="C0C0C0"/>
                  </a:outerShdw>
                </a:effectLst>
              </a:rPr>
              <a:t>母體為常態分配</a:t>
            </a:r>
            <a:r>
              <a:rPr lang="zh-TW" altLang="en-US" sz="2400" dirty="0" smtClean="0"/>
              <a:t>，則</a:t>
            </a:r>
            <a:r>
              <a:rPr lang="en-US" altLang="zh-TW" sz="2400" i="1" dirty="0" smtClean="0"/>
              <a:t>S</a:t>
            </a:r>
            <a:r>
              <a:rPr lang="en-US" altLang="zh-TW" sz="2400" baseline="30000" dirty="0" smtClean="0"/>
              <a:t>2</a:t>
            </a:r>
            <a:r>
              <a:rPr lang="zh-TW" altLang="en-US" sz="2400" dirty="0" smtClean="0"/>
              <a:t>的變異數為：</a:t>
            </a:r>
          </a:p>
          <a:p>
            <a:pPr marL="839788" lvl="1" indent="-382588" eaLnBrk="1" hangingPunct="1">
              <a:spcBef>
                <a:spcPct val="50000"/>
              </a:spcBef>
              <a:defRPr/>
            </a:pPr>
            <a:endParaRPr lang="zh-TW" altLang="en-US" sz="2400" dirty="0" smtClean="0"/>
          </a:p>
          <a:p>
            <a:pPr marL="839788" lvl="1" indent="-382588" eaLnBrk="1" hangingPunct="1">
              <a:spcBef>
                <a:spcPct val="50000"/>
              </a:spcBef>
              <a:buFontTx/>
              <a:buNone/>
              <a:defRPr/>
            </a:pPr>
            <a:r>
              <a:rPr lang="en-US" altLang="zh-TW" sz="2400" dirty="0" smtClean="0"/>
              <a:t>(3)</a:t>
            </a:r>
            <a:r>
              <a:rPr lang="zh-TW" altLang="en-US" sz="2400" dirty="0" smtClean="0"/>
              <a:t>若母體為常態分配，則</a:t>
            </a:r>
            <a:r>
              <a:rPr lang="en-US" altLang="zh-TW" sz="2400" dirty="0" smtClean="0"/>
              <a:t>(</a:t>
            </a:r>
            <a:r>
              <a:rPr lang="en-US" altLang="zh-TW" sz="2400" i="1" dirty="0" smtClean="0"/>
              <a:t>n</a:t>
            </a:r>
            <a:r>
              <a:rPr lang="en-US" altLang="zh-TW" sz="2400" dirty="0" smtClean="0"/>
              <a:t>-1)</a:t>
            </a:r>
            <a:r>
              <a:rPr lang="en-US" altLang="zh-TW" sz="2400" i="1" dirty="0" smtClean="0"/>
              <a:t>S</a:t>
            </a:r>
            <a:r>
              <a:rPr lang="en-US" altLang="zh-TW" sz="2400" baseline="30000" dirty="0" smtClean="0"/>
              <a:t>2</a:t>
            </a:r>
            <a:r>
              <a:rPr lang="en-US" altLang="zh-TW" sz="2400" dirty="0" smtClean="0"/>
              <a:t>/</a:t>
            </a:r>
            <a:r>
              <a:rPr lang="el-GR" altLang="zh-TW" sz="2400" dirty="0" smtClean="0">
                <a:cs typeface="Times New Roman" pitchFamily="18" charset="0"/>
              </a:rPr>
              <a:t>σ</a:t>
            </a:r>
            <a:r>
              <a:rPr lang="en-US" altLang="zh-TW" sz="2400" baseline="30000" dirty="0" smtClean="0"/>
              <a:t>2</a:t>
            </a:r>
            <a:r>
              <a:rPr lang="zh-TW" altLang="en-US" sz="2400" dirty="0" smtClean="0"/>
              <a:t>為</a:t>
            </a:r>
            <a:r>
              <a:rPr lang="en-US" altLang="zh-TW" sz="2400" i="1" dirty="0" err="1" smtClean="0"/>
              <a:t>df</a:t>
            </a:r>
            <a:r>
              <a:rPr lang="en-US" altLang="zh-TW" sz="2400" dirty="0" smtClean="0"/>
              <a:t>=</a:t>
            </a:r>
            <a:r>
              <a:rPr lang="en-US" altLang="zh-TW" sz="2400" i="1" dirty="0" smtClean="0"/>
              <a:t>n</a:t>
            </a:r>
            <a:r>
              <a:rPr lang="en-US" altLang="zh-TW" sz="2400" dirty="0" smtClean="0">
                <a:sym typeface="Symbol" pitchFamily="18" charset="2"/>
              </a:rPr>
              <a:t></a:t>
            </a:r>
            <a:r>
              <a:rPr lang="en-US" altLang="zh-TW" sz="2400" dirty="0" smtClean="0"/>
              <a:t>1</a:t>
            </a:r>
            <a:r>
              <a:rPr lang="zh-TW" altLang="en-US" sz="2400" dirty="0" smtClean="0"/>
              <a:t>的卡方分配。 </a:t>
            </a:r>
          </a:p>
        </p:txBody>
      </p:sp>
      <p:sp>
        <p:nvSpPr>
          <p:cNvPr id="37890" name="日期版面配置區 4"/>
          <p:cNvSpPr>
            <a:spLocks noGrp="1"/>
          </p:cNvSpPr>
          <p:nvPr>
            <p:ph type="dt" sz="half" idx="11"/>
          </p:nvPr>
        </p:nvSpPr>
        <p:spPr>
          <a:noFill/>
        </p:spPr>
        <p:txBody>
          <a:bodyPr/>
          <a:lstStyle/>
          <a:p>
            <a:r>
              <a:rPr lang="zh-TW" altLang="en-US" smtClean="0"/>
              <a:t>統計學導論   </a:t>
            </a:r>
            <a:r>
              <a:rPr lang="en-US" altLang="zh-TW" smtClean="0"/>
              <a:t>Chapter 7   </a:t>
            </a:r>
            <a:r>
              <a:rPr lang="zh-TW" altLang="en-US" smtClean="0"/>
              <a:t>抽樣與抽樣分配</a:t>
            </a:r>
            <a:endParaRPr lang="zh-TW" altLang="en-US"/>
          </a:p>
        </p:txBody>
      </p:sp>
      <p:sp>
        <p:nvSpPr>
          <p:cNvPr id="8" name="投影片編號版面配置區 7"/>
          <p:cNvSpPr>
            <a:spLocks noGrp="1"/>
          </p:cNvSpPr>
          <p:nvPr>
            <p:ph type="sldNum" sz="quarter" idx="12"/>
          </p:nvPr>
        </p:nvSpPr>
        <p:spPr/>
        <p:txBody>
          <a:bodyPr/>
          <a:lstStyle/>
          <a:p>
            <a:pPr algn="r">
              <a:defRPr/>
            </a:pPr>
            <a:fld id="{8EF2B6BF-6A10-40F7-8B8D-F516405C22A2}" type="slidenum">
              <a:rPr lang="en-US" altLang="zh-TW" smtClean="0"/>
              <a:pPr algn="r">
                <a:defRPr/>
              </a:pPr>
              <a:t>34</a:t>
            </a:fld>
            <a:r>
              <a:rPr lang="en-US" altLang="zh-TW" dirty="0" smtClean="0"/>
              <a:t>/35</a:t>
            </a:r>
            <a:endParaRPr lang="en-US" altLang="zh-TW" dirty="0"/>
          </a:p>
        </p:txBody>
      </p:sp>
      <p:graphicFrame>
        <p:nvGraphicFramePr>
          <p:cNvPr id="77827" name="Object 3"/>
          <p:cNvGraphicFramePr>
            <a:graphicFrameLocks/>
          </p:cNvGraphicFramePr>
          <p:nvPr/>
        </p:nvGraphicFramePr>
        <p:xfrm>
          <a:off x="3046707" y="4068469"/>
          <a:ext cx="1911350" cy="766762"/>
        </p:xfrm>
        <a:graphic>
          <a:graphicData uri="http://schemas.openxmlformats.org/presentationml/2006/ole">
            <mc:AlternateContent xmlns:mc="http://schemas.openxmlformats.org/markup-compatibility/2006">
              <mc:Choice xmlns:v="urn:schemas-microsoft-com:vml" Requires="v">
                <p:oleObj spid="_x0000_s77829" name="Equation" r:id="rId3" imgW="1002960" imgH="419040" progId="Equation.DSMT4">
                  <p:embed/>
                </p:oleObj>
              </mc:Choice>
              <mc:Fallback>
                <p:oleObj name="Equation" r:id="rId3" imgW="1002960" imgH="419040" progId="Equation.DSMT4">
                  <p:embed/>
                  <p:pic>
                    <p:nvPicPr>
                      <p:cNvPr id="0"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6707" y="4068469"/>
                        <a:ext cx="1911350" cy="766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7828" name="Object 4"/>
          <p:cNvGraphicFramePr>
            <a:graphicFrameLocks/>
          </p:cNvGraphicFramePr>
          <p:nvPr/>
        </p:nvGraphicFramePr>
        <p:xfrm>
          <a:off x="3075937" y="2932506"/>
          <a:ext cx="1403350" cy="419100"/>
        </p:xfrm>
        <a:graphic>
          <a:graphicData uri="http://schemas.openxmlformats.org/presentationml/2006/ole">
            <mc:AlternateContent xmlns:mc="http://schemas.openxmlformats.org/markup-compatibility/2006">
              <mc:Choice xmlns:v="urn:schemas-microsoft-com:vml" Requires="v">
                <p:oleObj spid="_x0000_s77830" name="Equation" r:id="rId5" imgW="736560" imgH="228600" progId="Equation.DSMT4">
                  <p:embed/>
                </p:oleObj>
              </mc:Choice>
              <mc:Fallback>
                <p:oleObj name="Equation" r:id="rId5" imgW="736560" imgH="228600" progId="Equation.DSMT4">
                  <p:embed/>
                  <p:pic>
                    <p:nvPicPr>
                      <p:cNvPr id="0" name="Picture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5937" y="2932506"/>
                        <a:ext cx="140335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3"/>
          <p:cNvSpPr>
            <a:spLocks noGrp="1" noChangeArrowheads="1"/>
          </p:cNvSpPr>
          <p:nvPr>
            <p:ph idx="1"/>
          </p:nvPr>
        </p:nvSpPr>
        <p:spPr>
          <a:xfrm>
            <a:off x="457200" y="407019"/>
            <a:ext cx="8229600" cy="1421781"/>
          </a:xfrm>
          <a:ln w="38100">
            <a:solidFill>
              <a:srgbClr val="006699"/>
            </a:solidFill>
          </a:ln>
        </p:spPr>
        <p:txBody>
          <a:bodyPr/>
          <a:lstStyle/>
          <a:p>
            <a:pPr marL="0" indent="0" eaLnBrk="1" hangingPunct="1">
              <a:lnSpc>
                <a:spcPct val="100000"/>
              </a:lnSpc>
              <a:spcBef>
                <a:spcPts val="0"/>
              </a:spcBef>
              <a:buFontTx/>
              <a:buNone/>
            </a:pPr>
            <a:r>
              <a:rPr lang="zh-TW" altLang="en-US" sz="2000" dirty="0" smtClean="0">
                <a:solidFill>
                  <a:srgbClr val="006699"/>
                </a:solidFill>
              </a:rPr>
              <a:t>例題 </a:t>
            </a:r>
            <a:r>
              <a:rPr lang="en-US" altLang="zh-TW" sz="2000" dirty="0" smtClean="0">
                <a:solidFill>
                  <a:srgbClr val="006699"/>
                </a:solidFill>
              </a:rPr>
              <a:t>7.10</a:t>
            </a:r>
            <a:r>
              <a:rPr lang="zh-TW" altLang="en-US" sz="2000" dirty="0" smtClean="0">
                <a:solidFill>
                  <a:srgbClr val="006699"/>
                </a:solidFill>
              </a:rPr>
              <a:t>：</a:t>
            </a:r>
            <a:r>
              <a:rPr lang="zh-TW" altLang="en-US" sz="2000" dirty="0" smtClean="0"/>
              <a:t>某一廠商生產一批咖啡罐頭，期使咖啡的平均重量之變異數不致於太大。於是，自此批罐頭隨機抽出</a:t>
            </a:r>
            <a:r>
              <a:rPr lang="en-US" altLang="zh-TW" sz="2000" dirty="0" smtClean="0"/>
              <a:t>20</a:t>
            </a:r>
            <a:r>
              <a:rPr lang="zh-TW" altLang="en-US" sz="2000" dirty="0" smtClean="0"/>
              <a:t>罐，求其變異數，則樣本變異數與母體變異數之比值不超過</a:t>
            </a:r>
            <a:r>
              <a:rPr lang="en-US" altLang="zh-TW" sz="2000" i="1" dirty="0" smtClean="0"/>
              <a:t>K</a:t>
            </a:r>
            <a:r>
              <a:rPr lang="en-US" altLang="zh-TW" sz="2000" baseline="-25000" dirty="0" smtClean="0"/>
              <a:t>1</a:t>
            </a:r>
            <a:r>
              <a:rPr lang="zh-TW" altLang="en-US" sz="2000" dirty="0" smtClean="0"/>
              <a:t>且比值不小於</a:t>
            </a:r>
            <a:r>
              <a:rPr lang="en-US" altLang="zh-TW" sz="2000" i="1" dirty="0" smtClean="0"/>
              <a:t>K</a:t>
            </a:r>
            <a:r>
              <a:rPr lang="en-US" altLang="zh-TW" sz="2000" baseline="-25000" dirty="0" smtClean="0"/>
              <a:t>2</a:t>
            </a:r>
            <a:r>
              <a:rPr lang="zh-TW" altLang="en-US" sz="2000" dirty="0" smtClean="0"/>
              <a:t>的機率皆為</a:t>
            </a:r>
            <a:r>
              <a:rPr lang="en-US" altLang="zh-TW" sz="2000" dirty="0" smtClean="0"/>
              <a:t>0.05</a:t>
            </a:r>
            <a:r>
              <a:rPr lang="zh-TW" altLang="en-US" sz="2000" dirty="0" smtClean="0"/>
              <a:t>，試求</a:t>
            </a:r>
            <a:r>
              <a:rPr lang="en-US" altLang="zh-TW" sz="2000" i="1" dirty="0" smtClean="0"/>
              <a:t>K</a:t>
            </a:r>
            <a:r>
              <a:rPr lang="en-US" altLang="zh-TW" sz="2000" baseline="-25000" dirty="0" smtClean="0"/>
              <a:t>1</a:t>
            </a:r>
            <a:r>
              <a:rPr lang="zh-TW" altLang="en-US" sz="2000" dirty="0" smtClean="0"/>
              <a:t>與</a:t>
            </a:r>
            <a:r>
              <a:rPr lang="en-US" altLang="zh-TW" sz="2000" i="1" dirty="0" smtClean="0"/>
              <a:t>K</a:t>
            </a:r>
            <a:r>
              <a:rPr lang="en-US" altLang="zh-TW" sz="2000" baseline="-25000" dirty="0" smtClean="0"/>
              <a:t>2</a:t>
            </a:r>
            <a:r>
              <a:rPr lang="zh-TW" altLang="en-US" sz="2000" dirty="0" smtClean="0"/>
              <a:t>之值（假設母體的重量分配近似常態分配）。 </a:t>
            </a:r>
          </a:p>
        </p:txBody>
      </p:sp>
      <p:sp>
        <p:nvSpPr>
          <p:cNvPr id="38914" name="日期版面配置區 4"/>
          <p:cNvSpPr>
            <a:spLocks noGrp="1"/>
          </p:cNvSpPr>
          <p:nvPr>
            <p:ph type="dt" sz="half" idx="11"/>
          </p:nvPr>
        </p:nvSpPr>
        <p:spPr>
          <a:noFill/>
        </p:spPr>
        <p:txBody>
          <a:bodyPr/>
          <a:lstStyle/>
          <a:p>
            <a:r>
              <a:rPr lang="zh-TW" altLang="en-US" smtClean="0"/>
              <a:t>統計學導論   </a:t>
            </a:r>
            <a:r>
              <a:rPr lang="en-US" altLang="zh-TW" smtClean="0"/>
              <a:t>Chapter 7   </a:t>
            </a:r>
            <a:r>
              <a:rPr lang="zh-TW" altLang="en-US" smtClean="0"/>
              <a:t>抽樣與抽樣分配</a:t>
            </a:r>
            <a:endParaRPr lang="zh-TW" altLang="en-US"/>
          </a:p>
        </p:txBody>
      </p:sp>
      <p:pic>
        <p:nvPicPr>
          <p:cNvPr id="7" name="Picture 4"/>
          <p:cNvPicPr>
            <a:picLocks noChangeAspect="1" noChangeArrowheads="1"/>
          </p:cNvPicPr>
          <p:nvPr/>
        </p:nvPicPr>
        <p:blipFill>
          <a:blip r:embed="rId3" cstate="print"/>
          <a:srcRect/>
          <a:stretch>
            <a:fillRect/>
          </a:stretch>
        </p:blipFill>
        <p:spPr bwMode="auto">
          <a:xfrm>
            <a:off x="2805596" y="4967924"/>
            <a:ext cx="5565407" cy="1644005"/>
          </a:xfrm>
          <a:prstGeom prst="rect">
            <a:avLst/>
          </a:prstGeom>
          <a:noFill/>
          <a:ln w="9525">
            <a:noFill/>
            <a:miter lim="800000"/>
            <a:headEnd/>
            <a:tailEnd/>
          </a:ln>
        </p:spPr>
      </p:pic>
      <p:sp>
        <p:nvSpPr>
          <p:cNvPr id="8" name="投影片編號版面配置區 7"/>
          <p:cNvSpPr>
            <a:spLocks noGrp="1"/>
          </p:cNvSpPr>
          <p:nvPr>
            <p:ph type="sldNum" sz="quarter" idx="12"/>
          </p:nvPr>
        </p:nvSpPr>
        <p:spPr/>
        <p:txBody>
          <a:bodyPr/>
          <a:lstStyle/>
          <a:p>
            <a:pPr algn="r">
              <a:defRPr/>
            </a:pPr>
            <a:fld id="{8EF2B6BF-6A10-40F7-8B8D-F516405C22A2}" type="slidenum">
              <a:rPr lang="en-US" altLang="zh-TW" smtClean="0"/>
              <a:pPr algn="r">
                <a:defRPr/>
              </a:pPr>
              <a:t>35</a:t>
            </a:fld>
            <a:r>
              <a:rPr lang="en-US" altLang="zh-TW" smtClean="0"/>
              <a:t>/35</a:t>
            </a:r>
            <a:endParaRPr lang="en-US" altLang="zh-TW" dirty="0"/>
          </a:p>
        </p:txBody>
      </p:sp>
      <p:sp>
        <p:nvSpPr>
          <p:cNvPr id="6" name="Rectangle 3"/>
          <p:cNvSpPr txBox="1">
            <a:spLocks noRot="1" noChangeArrowheads="1"/>
          </p:cNvSpPr>
          <p:nvPr/>
        </p:nvSpPr>
        <p:spPr bwMode="auto">
          <a:xfrm>
            <a:off x="475668" y="1925810"/>
            <a:ext cx="8168269" cy="3776081"/>
          </a:xfrm>
          <a:prstGeom prst="rect">
            <a:avLst/>
          </a:prstGeom>
          <a:noFill/>
          <a:ln w="9525" cap="flat" cmpd="sng" algn="ctr">
            <a:noFill/>
            <a:prstDash val="solid"/>
            <a:miter lim="800000"/>
            <a:headEnd/>
            <a:tailEnd/>
          </a:ln>
        </p:spPr>
        <p:style>
          <a:lnRef idx="2">
            <a:schemeClr val="accent3"/>
          </a:lnRef>
          <a:fillRef idx="1">
            <a:schemeClr val="lt1"/>
          </a:fillRef>
          <a:effectRef idx="0">
            <a:schemeClr val="accent3"/>
          </a:effectRef>
          <a:fontRef idx="minor">
            <a:schemeClr val="dk1"/>
          </a:fontRef>
        </p:style>
        <p:txBody>
          <a:bodyPr vert="horz" wrap="square" lIns="90488" tIns="44450" rIns="90488" bIns="44450" numCol="1" anchor="t" anchorCtr="0" compatLnSpc="1">
            <a:prstTxWarp prst="textNoShape">
              <a:avLst/>
            </a:prstTxWarp>
          </a:bodyPr>
          <a:lstStyle/>
          <a:p>
            <a:pPr marL="534988" indent="-534988" algn="just" eaLnBrk="0" hangingPunct="0">
              <a:lnSpc>
                <a:spcPct val="80000"/>
              </a:lnSpc>
              <a:spcBef>
                <a:spcPct val="20000"/>
              </a:spcBef>
            </a:pPr>
            <a:r>
              <a:rPr lang="zh-TW" altLang="en-US" sz="2000" b="1" kern="0" dirty="0" smtClean="0">
                <a:ea typeface="標楷體" pitchFamily="65" charset="-120"/>
              </a:rPr>
              <a:t>解：依題意得知</a:t>
            </a:r>
            <a:r>
              <a:rPr lang="zh-TW" altLang="en-US" sz="2000" b="1" dirty="0" smtClean="0">
                <a:cs typeface="Times New Roman" pitchFamily="18" charset="0"/>
              </a:rPr>
              <a:t>，則      </a:t>
            </a:r>
            <a:endParaRPr lang="en-US" altLang="zh-TW" sz="2000" b="1" dirty="0" smtClean="0">
              <a:cs typeface="Times New Roman" pitchFamily="18" charset="0"/>
            </a:endParaRPr>
          </a:p>
          <a:p>
            <a:pPr marL="442913" indent="-442913" algn="just" eaLnBrk="0" hangingPunct="0">
              <a:lnSpc>
                <a:spcPct val="80000"/>
              </a:lnSpc>
              <a:spcBef>
                <a:spcPct val="20000"/>
              </a:spcBef>
            </a:pPr>
            <a:endParaRPr lang="en-US" altLang="zh-TW" sz="2000" b="1" dirty="0" smtClean="0"/>
          </a:p>
          <a:p>
            <a:pPr marL="442913" indent="-442913" algn="just" eaLnBrk="0" hangingPunct="0">
              <a:lnSpc>
                <a:spcPct val="80000"/>
              </a:lnSpc>
              <a:spcBef>
                <a:spcPct val="20000"/>
              </a:spcBef>
            </a:pPr>
            <a:endParaRPr lang="en-US" altLang="zh-TW" sz="2000" b="1" dirty="0" smtClean="0"/>
          </a:p>
          <a:p>
            <a:pPr marL="442913" indent="-442913" algn="just" eaLnBrk="0" hangingPunct="0">
              <a:lnSpc>
                <a:spcPct val="80000"/>
              </a:lnSpc>
              <a:spcBef>
                <a:spcPct val="20000"/>
              </a:spcBef>
            </a:pPr>
            <a:endParaRPr lang="en-US" altLang="zh-TW" sz="2000" b="1" dirty="0" smtClean="0"/>
          </a:p>
          <a:p>
            <a:pPr algn="just" eaLnBrk="0" hangingPunct="0">
              <a:lnSpc>
                <a:spcPct val="80000"/>
              </a:lnSpc>
              <a:spcBef>
                <a:spcPct val="20000"/>
              </a:spcBef>
            </a:pPr>
            <a:endParaRPr lang="en-US" altLang="zh-TW" sz="2000" b="1" dirty="0" smtClean="0"/>
          </a:p>
          <a:p>
            <a:pPr marL="442913" indent="-442913" algn="just" eaLnBrk="0" hangingPunct="0">
              <a:lnSpc>
                <a:spcPct val="80000"/>
              </a:lnSpc>
              <a:spcBef>
                <a:spcPct val="20000"/>
              </a:spcBef>
            </a:pPr>
            <a:endParaRPr lang="en-US" altLang="zh-TW" sz="2000" b="1" kern="0" dirty="0" smtClean="0">
              <a:ea typeface="標楷體" pitchFamily="65" charset="-120"/>
            </a:endParaRPr>
          </a:p>
          <a:p>
            <a:pPr marL="442913" indent="-442913" algn="just" eaLnBrk="0" hangingPunct="0">
              <a:lnSpc>
                <a:spcPct val="80000"/>
              </a:lnSpc>
              <a:spcBef>
                <a:spcPct val="20000"/>
              </a:spcBef>
            </a:pPr>
            <a:endParaRPr kumimoji="1" lang="en-US" altLang="zh-TW" sz="2000" b="1" i="0" u="none" strike="noStrike" kern="0" cap="none" spc="0" normalizeH="0" baseline="0" noProof="0" dirty="0" smtClean="0">
              <a:ln>
                <a:noFill/>
              </a:ln>
              <a:solidFill>
                <a:schemeClr val="dk1"/>
              </a:solidFill>
              <a:effectLst/>
              <a:uLnTx/>
              <a:uFillTx/>
              <a:latin typeface="+mn-lt"/>
              <a:ea typeface="標楷體" pitchFamily="65" charset="-120"/>
              <a:cs typeface="+mn-cs"/>
            </a:endParaRPr>
          </a:p>
          <a:p>
            <a:pPr marL="442913" indent="-442913" algn="just" eaLnBrk="0" hangingPunct="0">
              <a:lnSpc>
                <a:spcPct val="80000"/>
              </a:lnSpc>
              <a:spcBef>
                <a:spcPct val="20000"/>
              </a:spcBef>
            </a:pPr>
            <a:endParaRPr lang="en-US" altLang="zh-TW" sz="2000" b="1" kern="0" dirty="0" smtClean="0">
              <a:ea typeface="標楷體" pitchFamily="65" charset="-120"/>
            </a:endParaRPr>
          </a:p>
          <a:p>
            <a:pPr marL="442913" indent="-442913" algn="just" eaLnBrk="0" hangingPunct="0">
              <a:lnSpc>
                <a:spcPct val="80000"/>
              </a:lnSpc>
              <a:spcBef>
                <a:spcPct val="20000"/>
              </a:spcBef>
            </a:pPr>
            <a:endParaRPr kumimoji="1" lang="zh-TW" altLang="en-US" sz="2000" b="1" i="0" u="none" strike="noStrike" kern="0" cap="none" spc="0" normalizeH="0" baseline="0" noProof="0" dirty="0">
              <a:ln>
                <a:noFill/>
              </a:ln>
              <a:solidFill>
                <a:schemeClr val="dk1"/>
              </a:solidFill>
              <a:effectLst/>
              <a:uLnTx/>
              <a:uFillTx/>
              <a:latin typeface="+mn-lt"/>
              <a:ea typeface="標楷體" pitchFamily="65" charset="-120"/>
              <a:cs typeface="+mn-cs"/>
            </a:endParaRPr>
          </a:p>
        </p:txBody>
      </p:sp>
      <p:graphicFrame>
        <p:nvGraphicFramePr>
          <p:cNvPr id="78850" name="Object 2"/>
          <p:cNvGraphicFramePr>
            <a:graphicFrameLocks/>
          </p:cNvGraphicFramePr>
          <p:nvPr/>
        </p:nvGraphicFramePr>
        <p:xfrm>
          <a:off x="623021" y="2296703"/>
          <a:ext cx="7283450" cy="1227138"/>
        </p:xfrm>
        <a:graphic>
          <a:graphicData uri="http://schemas.openxmlformats.org/presentationml/2006/ole">
            <mc:AlternateContent xmlns:mc="http://schemas.openxmlformats.org/markup-compatibility/2006">
              <mc:Choice xmlns:v="urn:schemas-microsoft-com:vml" Requires="v">
                <p:oleObj spid="_x0000_s78853" name="Equation" r:id="rId4" imgW="4876560" imgH="901440" progId="Equation.DSMT4">
                  <p:embed/>
                </p:oleObj>
              </mc:Choice>
              <mc:Fallback>
                <p:oleObj name="Equation" r:id="rId4" imgW="4876560" imgH="901440" progId="Equation.DSMT4">
                  <p:embed/>
                  <p:pic>
                    <p:nvPicPr>
                      <p:cNvPr id="0"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021" y="2296703"/>
                        <a:ext cx="7283450" cy="1227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8852" name="Object 4"/>
          <p:cNvGraphicFramePr>
            <a:graphicFrameLocks/>
          </p:cNvGraphicFramePr>
          <p:nvPr/>
        </p:nvGraphicFramePr>
        <p:xfrm>
          <a:off x="603773" y="3646586"/>
          <a:ext cx="7397750" cy="1227137"/>
        </p:xfrm>
        <a:graphic>
          <a:graphicData uri="http://schemas.openxmlformats.org/presentationml/2006/ole">
            <mc:AlternateContent xmlns:mc="http://schemas.openxmlformats.org/markup-compatibility/2006">
              <mc:Choice xmlns:v="urn:schemas-microsoft-com:vml" Requires="v">
                <p:oleObj spid="_x0000_s78854" name="Equation" r:id="rId6" imgW="4952880" imgH="901440" progId="Equation.DSMT4">
                  <p:embed/>
                </p:oleObj>
              </mc:Choice>
              <mc:Fallback>
                <p:oleObj name="Equation" r:id="rId6" imgW="4952880" imgH="901440" progId="Equation.DSMT4">
                  <p:embed/>
                  <p:pic>
                    <p:nvPicPr>
                      <p:cNvPr id="0" name="Picture 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3773" y="3646586"/>
                        <a:ext cx="7397750" cy="1227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a:xfrm>
            <a:off x="457200" y="274638"/>
            <a:ext cx="8229600" cy="904938"/>
          </a:xfrm>
        </p:spPr>
        <p:txBody>
          <a:bodyPr/>
          <a:lstStyle/>
          <a:p>
            <a:pPr eaLnBrk="1" hangingPunct="1"/>
            <a:r>
              <a:rPr lang="en-US" altLang="zh-TW" dirty="0" smtClean="0"/>
              <a:t>7.1  </a:t>
            </a:r>
            <a:r>
              <a:rPr lang="zh-TW" altLang="en-US" dirty="0" smtClean="0"/>
              <a:t>抽樣的基本概念</a:t>
            </a:r>
          </a:p>
        </p:txBody>
      </p:sp>
      <p:sp>
        <p:nvSpPr>
          <p:cNvPr id="330755" name="Rectangle 3"/>
          <p:cNvSpPr>
            <a:spLocks noGrp="1" noChangeArrowheads="1"/>
          </p:cNvSpPr>
          <p:nvPr>
            <p:ph idx="1"/>
          </p:nvPr>
        </p:nvSpPr>
        <p:spPr>
          <a:xfrm>
            <a:off x="457200" y="1380744"/>
            <a:ext cx="8229600" cy="4197096"/>
          </a:xfrm>
          <a:ln cap="flat">
            <a:solidFill>
              <a:srgbClr val="DB4F03"/>
            </a:solidFill>
            <a:prstDash val="dash"/>
          </a:ln>
        </p:spPr>
        <p:txBody>
          <a:bodyPr/>
          <a:lstStyle/>
          <a:p>
            <a:pPr eaLnBrk="1" hangingPunct="1">
              <a:lnSpc>
                <a:spcPct val="100000"/>
              </a:lnSpc>
              <a:spcBef>
                <a:spcPts val="600"/>
              </a:spcBef>
              <a:spcAft>
                <a:spcPts val="600"/>
              </a:spcAft>
              <a:buFont typeface="Wingdings" pitchFamily="2" charset="2"/>
              <a:buChar char="l"/>
              <a:defRPr/>
            </a:pPr>
            <a:r>
              <a:rPr lang="zh-TW" altLang="en-US" sz="2400" dirty="0" smtClean="0">
                <a:solidFill>
                  <a:schemeClr val="accent2"/>
                </a:solidFill>
                <a:effectLst>
                  <a:outerShdw blurRad="38100" dist="38100" dir="2700000" algn="tl">
                    <a:srgbClr val="C0C0C0"/>
                  </a:outerShdw>
                </a:effectLst>
              </a:rPr>
              <a:t>欲獲得具有代表性的樣本，則需採用適切的抽樣方法。</a:t>
            </a:r>
            <a:endParaRPr lang="en-US" altLang="zh-TW" sz="2400" dirty="0" smtClean="0">
              <a:solidFill>
                <a:schemeClr val="accent2"/>
              </a:solidFill>
              <a:effectLst>
                <a:outerShdw blurRad="38100" dist="38100" dir="2700000" algn="tl">
                  <a:srgbClr val="C0C0C0"/>
                </a:outerShdw>
              </a:effectLst>
            </a:endParaRPr>
          </a:p>
          <a:p>
            <a:pPr eaLnBrk="1" hangingPunct="1">
              <a:lnSpc>
                <a:spcPct val="100000"/>
              </a:lnSpc>
              <a:spcBef>
                <a:spcPts val="600"/>
              </a:spcBef>
              <a:spcAft>
                <a:spcPts val="600"/>
              </a:spcAft>
              <a:buFont typeface="Wingdings" pitchFamily="2" charset="2"/>
              <a:buChar char="l"/>
              <a:defRPr/>
            </a:pPr>
            <a:r>
              <a:rPr lang="zh-TW" altLang="en-US" sz="2400" dirty="0" smtClean="0">
                <a:solidFill>
                  <a:schemeClr val="accent2"/>
                </a:solidFill>
                <a:effectLst>
                  <a:outerShdw blurRad="38100" dist="38100" dir="2700000" algn="tl">
                    <a:srgbClr val="C0C0C0"/>
                  </a:outerShdw>
                </a:effectLst>
              </a:rPr>
              <a:t>在統計方法認可下，代表性的樣本</a:t>
            </a:r>
            <a:r>
              <a:rPr lang="en-US" altLang="zh-TW" sz="2400" dirty="0" smtClean="0">
                <a:solidFill>
                  <a:schemeClr val="accent2"/>
                </a:solidFill>
                <a:effectLst>
                  <a:outerShdw blurRad="38100" dist="38100" dir="2700000" algn="tl">
                    <a:srgbClr val="C0C0C0"/>
                  </a:outerShdw>
                </a:effectLst>
              </a:rPr>
              <a:t>=</a:t>
            </a:r>
            <a:r>
              <a:rPr lang="zh-TW" altLang="en-US" sz="2400" dirty="0" smtClean="0">
                <a:solidFill>
                  <a:schemeClr val="accent2"/>
                </a:solidFill>
                <a:effectLst>
                  <a:outerShdw blurRad="38100" dist="38100" dir="2700000" algn="tl">
                    <a:srgbClr val="C0C0C0"/>
                  </a:outerShdw>
                </a:effectLst>
              </a:rPr>
              <a:t>符合隨機性的條件。</a:t>
            </a:r>
            <a:endParaRPr lang="en-US" altLang="zh-TW" sz="2400" dirty="0" smtClean="0">
              <a:solidFill>
                <a:schemeClr val="accent2"/>
              </a:solidFill>
              <a:effectLst>
                <a:outerShdw blurRad="38100" dist="38100" dir="2700000" algn="tl">
                  <a:srgbClr val="C0C0C0"/>
                </a:outerShdw>
              </a:effectLst>
            </a:endParaRPr>
          </a:p>
          <a:p>
            <a:pPr eaLnBrk="1" hangingPunct="1">
              <a:lnSpc>
                <a:spcPct val="100000"/>
              </a:lnSpc>
              <a:spcBef>
                <a:spcPts val="600"/>
              </a:spcBef>
              <a:spcAft>
                <a:spcPts val="600"/>
              </a:spcAft>
              <a:buFont typeface="Wingdings" pitchFamily="2" charset="2"/>
              <a:buChar char="l"/>
              <a:defRPr/>
            </a:pPr>
            <a:r>
              <a:rPr lang="zh-TW" altLang="en-US" sz="2400" dirty="0" smtClean="0">
                <a:solidFill>
                  <a:schemeClr val="accent2"/>
                </a:solidFill>
                <a:effectLst>
                  <a:outerShdw blurRad="38100" dist="38100" dir="2700000" algn="tl">
                    <a:srgbClr val="C0C0C0"/>
                  </a:outerShdw>
                </a:effectLst>
              </a:rPr>
              <a:t>隨機性的條件</a:t>
            </a:r>
            <a:endParaRPr lang="zh-TW" altLang="en-US" sz="2400" dirty="0" smtClean="0"/>
          </a:p>
          <a:p>
            <a:pPr lvl="1" eaLnBrk="1" hangingPunct="1">
              <a:lnSpc>
                <a:spcPct val="100000"/>
              </a:lnSpc>
              <a:spcBef>
                <a:spcPts val="600"/>
              </a:spcBef>
              <a:spcAft>
                <a:spcPts val="600"/>
              </a:spcAft>
              <a:buFontTx/>
              <a:buNone/>
              <a:defRPr/>
            </a:pPr>
            <a:r>
              <a:rPr lang="en-US" altLang="zh-TW" sz="2400" dirty="0" smtClean="0"/>
              <a:t>(1)</a:t>
            </a:r>
            <a:r>
              <a:rPr lang="zh-TW" altLang="en-US" sz="2400" dirty="0" smtClean="0"/>
              <a:t>母體中的任一元素</a:t>
            </a:r>
            <a:r>
              <a:rPr lang="en-US" altLang="zh-TW" sz="2400" dirty="0" smtClean="0"/>
              <a:t>(element)</a:t>
            </a:r>
            <a:r>
              <a:rPr lang="zh-TW" altLang="en-US" sz="2400" dirty="0" smtClean="0"/>
              <a:t>皆有被抽出的可能。</a:t>
            </a:r>
          </a:p>
          <a:p>
            <a:pPr lvl="1" eaLnBrk="1" hangingPunct="1">
              <a:lnSpc>
                <a:spcPct val="100000"/>
              </a:lnSpc>
              <a:spcBef>
                <a:spcPts val="600"/>
              </a:spcBef>
              <a:spcAft>
                <a:spcPts val="600"/>
              </a:spcAft>
              <a:buFontTx/>
              <a:buNone/>
              <a:defRPr/>
            </a:pPr>
            <a:r>
              <a:rPr lang="en-US" altLang="zh-TW" sz="2400" dirty="0" smtClean="0"/>
              <a:t>(2)</a:t>
            </a:r>
            <a:r>
              <a:rPr lang="zh-TW" altLang="en-US" sz="2400" dirty="0" smtClean="0"/>
              <a:t>任一組樣本被抽出的機率皆為已知的（或可加以計算）。</a:t>
            </a:r>
          </a:p>
          <a:p>
            <a:pPr lvl="1" eaLnBrk="1" hangingPunct="1">
              <a:lnSpc>
                <a:spcPct val="100000"/>
              </a:lnSpc>
              <a:spcBef>
                <a:spcPts val="600"/>
              </a:spcBef>
              <a:spcAft>
                <a:spcPts val="600"/>
              </a:spcAft>
              <a:buFontTx/>
              <a:buNone/>
              <a:defRPr/>
            </a:pPr>
            <a:r>
              <a:rPr lang="en-US" altLang="zh-TW" sz="2400" dirty="0" smtClean="0"/>
              <a:t>(3)</a:t>
            </a:r>
            <a:r>
              <a:rPr lang="zh-TW" altLang="en-US" sz="2400" dirty="0" smtClean="0"/>
              <a:t>各組樣本被抽出的過程是獨立的。 </a:t>
            </a:r>
            <a:endParaRPr lang="en-US" altLang="zh-TW" sz="2400" dirty="0" smtClean="0"/>
          </a:p>
          <a:p>
            <a:pPr marL="357188" lvl="1" indent="-357188" eaLnBrk="1" hangingPunct="1">
              <a:lnSpc>
                <a:spcPct val="100000"/>
              </a:lnSpc>
              <a:spcBef>
                <a:spcPts val="600"/>
              </a:spcBef>
              <a:spcAft>
                <a:spcPts val="600"/>
              </a:spcAft>
              <a:buFont typeface="Wingdings" pitchFamily="2" charset="2"/>
              <a:buChar char="l"/>
              <a:defRPr/>
            </a:pPr>
            <a:endParaRPr lang="zh-TW" altLang="en-US" sz="2400" dirty="0" smtClean="0"/>
          </a:p>
          <a:p>
            <a:pPr lvl="1" eaLnBrk="1" hangingPunct="1">
              <a:lnSpc>
                <a:spcPct val="100000"/>
              </a:lnSpc>
              <a:spcBef>
                <a:spcPts val="600"/>
              </a:spcBef>
              <a:spcAft>
                <a:spcPts val="600"/>
              </a:spcAft>
              <a:buFontTx/>
              <a:buNone/>
              <a:defRPr/>
            </a:pPr>
            <a:endParaRPr lang="zh-TW" altLang="en-US" sz="2400" dirty="0" smtClean="0"/>
          </a:p>
        </p:txBody>
      </p:sp>
      <p:sp>
        <p:nvSpPr>
          <p:cNvPr id="13314" name="日期版面配置區 4"/>
          <p:cNvSpPr>
            <a:spLocks noGrp="1"/>
          </p:cNvSpPr>
          <p:nvPr>
            <p:ph type="dt" sz="half" idx="11"/>
          </p:nvPr>
        </p:nvSpPr>
        <p:spPr>
          <a:noFill/>
        </p:spPr>
        <p:txBody>
          <a:bodyPr/>
          <a:lstStyle/>
          <a:p>
            <a:r>
              <a:rPr lang="zh-TW" altLang="en-US" smtClean="0"/>
              <a:t>統計學導論   </a:t>
            </a:r>
            <a:r>
              <a:rPr lang="en-US" altLang="zh-TW" smtClean="0"/>
              <a:t>Chapter 7   </a:t>
            </a:r>
            <a:r>
              <a:rPr lang="zh-TW" altLang="en-US" smtClean="0"/>
              <a:t>抽樣與抽樣分配</a:t>
            </a:r>
            <a:endParaRPr lang="zh-TW" altLang="en-US"/>
          </a:p>
        </p:txBody>
      </p:sp>
      <p:sp>
        <p:nvSpPr>
          <p:cNvPr id="7" name="投影片編號版面配置區 6"/>
          <p:cNvSpPr>
            <a:spLocks noGrp="1"/>
          </p:cNvSpPr>
          <p:nvPr>
            <p:ph type="sldNum" sz="quarter" idx="12"/>
          </p:nvPr>
        </p:nvSpPr>
        <p:spPr/>
        <p:txBody>
          <a:bodyPr/>
          <a:lstStyle/>
          <a:p>
            <a:pPr algn="r">
              <a:defRPr/>
            </a:pPr>
            <a:fld id="{8EF2B6BF-6A10-40F7-8B8D-F516405C22A2}" type="slidenum">
              <a:rPr lang="en-US" altLang="zh-TW" smtClean="0"/>
              <a:pPr algn="r">
                <a:defRPr/>
              </a:pPr>
              <a:t>4</a:t>
            </a:fld>
            <a:r>
              <a:rPr lang="en-US" altLang="zh-TW" dirty="0" smtClean="0"/>
              <a:t>/35</a:t>
            </a:r>
            <a:endParaRPr lang="en-US" altLang="zh-TW"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9" name="Rectangle 3"/>
          <p:cNvSpPr>
            <a:spLocks noGrp="1" noChangeArrowheads="1"/>
          </p:cNvSpPr>
          <p:nvPr>
            <p:ph idx="1"/>
          </p:nvPr>
        </p:nvSpPr>
        <p:spPr>
          <a:xfrm>
            <a:off x="546755" y="509046"/>
            <a:ext cx="8116478" cy="5626577"/>
          </a:xfrm>
          <a:ln w="38100">
            <a:solidFill>
              <a:srgbClr val="006699"/>
            </a:solidFill>
          </a:ln>
        </p:spPr>
        <p:txBody>
          <a:bodyPr/>
          <a:lstStyle/>
          <a:p>
            <a:pPr marL="0" indent="0" eaLnBrk="1" hangingPunct="1">
              <a:lnSpc>
                <a:spcPct val="100000"/>
              </a:lnSpc>
              <a:spcBef>
                <a:spcPts val="600"/>
              </a:spcBef>
              <a:buFontTx/>
              <a:buNone/>
              <a:defRPr/>
            </a:pPr>
            <a:r>
              <a:rPr lang="zh-TW" altLang="en-US" sz="2400" dirty="0" smtClean="0">
                <a:solidFill>
                  <a:srgbClr val="006699"/>
                </a:solidFill>
              </a:rPr>
              <a:t>例題 </a:t>
            </a:r>
            <a:r>
              <a:rPr lang="en-US" altLang="zh-TW" sz="2400" dirty="0" smtClean="0">
                <a:solidFill>
                  <a:srgbClr val="006699"/>
                </a:solidFill>
              </a:rPr>
              <a:t>7.1</a:t>
            </a:r>
            <a:r>
              <a:rPr lang="zh-TW" altLang="en-US" sz="2400" dirty="0" smtClean="0">
                <a:solidFill>
                  <a:srgbClr val="006699"/>
                </a:solidFill>
              </a:rPr>
              <a:t>：</a:t>
            </a:r>
            <a:r>
              <a:rPr lang="zh-TW" altLang="en-US" sz="2400" dirty="0" smtClean="0"/>
              <a:t>自</a:t>
            </a:r>
            <a:r>
              <a:rPr lang="en-US" altLang="zh-TW" sz="2400" dirty="0" smtClean="0"/>
              <a:t>100</a:t>
            </a:r>
            <a:r>
              <a:rPr lang="zh-TW" altLang="en-US" sz="2400" dirty="0" smtClean="0"/>
              <a:t>位學生之母體中抽出</a:t>
            </a:r>
            <a:r>
              <a:rPr lang="en-US" altLang="zh-TW" sz="2400" dirty="0" smtClean="0"/>
              <a:t>5</a:t>
            </a:r>
            <a:r>
              <a:rPr lang="zh-TW" altLang="en-US" sz="2400" dirty="0" smtClean="0"/>
              <a:t>位學生，此時欲獲取隨機樣本的方法一般有兩種方式：</a:t>
            </a:r>
          </a:p>
          <a:p>
            <a:pPr marL="825500" lvl="1" indent="-368300" eaLnBrk="1" hangingPunct="1">
              <a:lnSpc>
                <a:spcPct val="100000"/>
              </a:lnSpc>
              <a:spcBef>
                <a:spcPts val="600"/>
              </a:spcBef>
              <a:buFontTx/>
              <a:buNone/>
              <a:defRPr/>
            </a:pPr>
            <a:r>
              <a:rPr lang="en-US" altLang="zh-TW" sz="2400" dirty="0" smtClean="0"/>
              <a:t>(a)</a:t>
            </a:r>
            <a:r>
              <a:rPr lang="zh-TW" altLang="en-US" sz="2200" dirty="0" smtClean="0"/>
              <a:t>將每位學生編號並個別寫在一張卡片上，然後將</a:t>
            </a:r>
            <a:r>
              <a:rPr lang="en-US" altLang="zh-TW" sz="2200" dirty="0" smtClean="0"/>
              <a:t>100</a:t>
            </a:r>
            <a:r>
              <a:rPr lang="zh-TW" altLang="en-US" sz="2200" dirty="0" smtClean="0"/>
              <a:t>張卡片置於箱內，充分攪和，再自此箱中抽出</a:t>
            </a:r>
            <a:r>
              <a:rPr lang="en-US" altLang="zh-TW" sz="2200" dirty="0" smtClean="0"/>
              <a:t>n=5</a:t>
            </a:r>
            <a:r>
              <a:rPr lang="zh-TW" altLang="en-US" sz="2200" dirty="0" smtClean="0"/>
              <a:t>張卡片，如此所得出的樣本即為隨機樣本；此方法一般稱為</a:t>
            </a:r>
            <a:r>
              <a:rPr lang="zh-TW" altLang="en-US" sz="2200" dirty="0" smtClean="0">
                <a:solidFill>
                  <a:schemeClr val="accent2"/>
                </a:solidFill>
                <a:effectLst>
                  <a:outerShdw blurRad="38100" dist="38100" dir="2700000" algn="tl">
                    <a:srgbClr val="C0C0C0"/>
                  </a:outerShdw>
                </a:effectLst>
              </a:rPr>
              <a:t>籤條法</a:t>
            </a:r>
            <a:r>
              <a:rPr lang="zh-TW" altLang="en-US" sz="2200" dirty="0" smtClean="0"/>
              <a:t>。</a:t>
            </a:r>
            <a:endParaRPr lang="en-US" altLang="zh-TW" sz="2200" dirty="0" smtClean="0"/>
          </a:p>
          <a:p>
            <a:pPr marL="825500" lvl="1" indent="-368300" eaLnBrk="1" hangingPunct="1">
              <a:lnSpc>
                <a:spcPct val="100000"/>
              </a:lnSpc>
              <a:spcBef>
                <a:spcPts val="600"/>
              </a:spcBef>
              <a:buNone/>
              <a:defRPr/>
            </a:pPr>
            <a:r>
              <a:rPr lang="en-US" altLang="zh-TW" sz="2200" dirty="0" smtClean="0"/>
              <a:t>(b)</a:t>
            </a:r>
            <a:r>
              <a:rPr lang="zh-TW" altLang="en-US" sz="2200" dirty="0" smtClean="0"/>
              <a:t>將每位學生依一序列的數字編號，並隨機抽出幾個號碼為一樣本。例如，令這</a:t>
            </a:r>
            <a:r>
              <a:rPr lang="en-US" altLang="zh-TW" sz="2200" dirty="0" smtClean="0"/>
              <a:t>100</a:t>
            </a:r>
            <a:r>
              <a:rPr lang="zh-TW" altLang="en-US" sz="2200" dirty="0" smtClean="0"/>
              <a:t>名學生由</a:t>
            </a:r>
            <a:r>
              <a:rPr lang="en-US" altLang="zh-TW" sz="2200" dirty="0" smtClean="0"/>
              <a:t>00</a:t>
            </a:r>
            <a:r>
              <a:rPr lang="zh-TW" altLang="en-US" sz="2200" dirty="0" smtClean="0"/>
              <a:t>～</a:t>
            </a:r>
            <a:r>
              <a:rPr lang="en-US" altLang="zh-TW" sz="2200" dirty="0" smtClean="0"/>
              <a:t>99</a:t>
            </a:r>
            <a:r>
              <a:rPr lang="zh-TW" altLang="en-US" sz="2200" dirty="0" smtClean="0"/>
              <a:t>依序編號，然後利用表</a:t>
            </a:r>
            <a:r>
              <a:rPr lang="en-US" altLang="zh-TW" sz="2200" dirty="0" smtClean="0"/>
              <a:t>7.1</a:t>
            </a:r>
            <a:r>
              <a:rPr lang="zh-TW" altLang="en-US" sz="2200" dirty="0" smtClean="0"/>
              <a:t>的</a:t>
            </a:r>
            <a:r>
              <a:rPr lang="zh-TW" altLang="en-US" sz="2200" dirty="0" smtClean="0">
                <a:solidFill>
                  <a:schemeClr val="accent2"/>
                </a:solidFill>
                <a:effectLst>
                  <a:outerShdw blurRad="38100" dist="38100" dir="2700000" algn="tl">
                    <a:srgbClr val="C0C0C0"/>
                  </a:outerShdw>
                </a:effectLst>
              </a:rPr>
              <a:t>隨機數字表</a:t>
            </a:r>
            <a:r>
              <a:rPr lang="en-US" altLang="zh-TW" sz="2200" dirty="0" smtClean="0"/>
              <a:t>(random number table)</a:t>
            </a:r>
            <a:r>
              <a:rPr lang="zh-TW" altLang="en-US" sz="2200" dirty="0" smtClean="0"/>
              <a:t>獲得所要的隨機樣本。例如，自表</a:t>
            </a:r>
            <a:r>
              <a:rPr lang="en-US" altLang="zh-TW" sz="2200" dirty="0" smtClean="0"/>
              <a:t>7.1</a:t>
            </a:r>
            <a:r>
              <a:rPr lang="zh-TW" altLang="en-US" sz="2200" dirty="0" smtClean="0"/>
              <a:t>第</a:t>
            </a:r>
            <a:r>
              <a:rPr lang="en-US" altLang="zh-TW" sz="2200" dirty="0" smtClean="0"/>
              <a:t>6</a:t>
            </a:r>
            <a:r>
              <a:rPr lang="zh-TW" altLang="en-US" sz="2200" dirty="0" smtClean="0"/>
              <a:t>列第</a:t>
            </a:r>
            <a:r>
              <a:rPr lang="en-US" altLang="zh-TW" sz="2200" dirty="0" smtClean="0"/>
              <a:t>9</a:t>
            </a:r>
            <a:r>
              <a:rPr lang="zh-TW" altLang="en-US" sz="2200" dirty="0" smtClean="0"/>
              <a:t>行（</a:t>
            </a:r>
            <a:r>
              <a:rPr lang="en-US" altLang="zh-TW" sz="2200" dirty="0" smtClean="0"/>
              <a:t>6</a:t>
            </a:r>
            <a:r>
              <a:rPr lang="zh-TW" altLang="en-US" sz="2200" dirty="0" smtClean="0"/>
              <a:t>與</a:t>
            </a:r>
            <a:r>
              <a:rPr lang="en-US" altLang="zh-TW" sz="2200" dirty="0" smtClean="0"/>
              <a:t>9</a:t>
            </a:r>
            <a:r>
              <a:rPr lang="zh-TW" altLang="en-US" sz="2200" dirty="0" smtClean="0"/>
              <a:t>皆隨機決定的），由上往下連續取出</a:t>
            </a:r>
            <a:r>
              <a:rPr lang="en-US" altLang="zh-TW" sz="2200" dirty="0" smtClean="0"/>
              <a:t>5</a:t>
            </a:r>
            <a:r>
              <a:rPr lang="zh-TW" altLang="en-US" sz="2200" dirty="0" smtClean="0"/>
              <a:t>組號碼：</a:t>
            </a:r>
            <a:r>
              <a:rPr lang="en-US" altLang="zh-TW" sz="2200" dirty="0" smtClean="0"/>
              <a:t>87</a:t>
            </a:r>
            <a:r>
              <a:rPr lang="zh-TW" altLang="en-US" sz="2200" dirty="0" smtClean="0"/>
              <a:t>、</a:t>
            </a:r>
            <a:r>
              <a:rPr lang="en-US" altLang="zh-TW" sz="2200" dirty="0" smtClean="0"/>
              <a:t>10</a:t>
            </a:r>
            <a:r>
              <a:rPr lang="zh-TW" altLang="en-US" sz="2200" dirty="0" smtClean="0"/>
              <a:t>、</a:t>
            </a:r>
            <a:r>
              <a:rPr lang="en-US" altLang="zh-TW" sz="2200" dirty="0" smtClean="0"/>
              <a:t>78</a:t>
            </a:r>
            <a:r>
              <a:rPr lang="zh-TW" altLang="en-US" sz="2200" dirty="0" smtClean="0"/>
              <a:t>、</a:t>
            </a:r>
            <a:r>
              <a:rPr lang="en-US" altLang="zh-TW" sz="2200" dirty="0" smtClean="0"/>
              <a:t>69</a:t>
            </a:r>
            <a:r>
              <a:rPr lang="zh-TW" altLang="en-US" sz="2200" dirty="0" smtClean="0"/>
              <a:t>、</a:t>
            </a:r>
            <a:r>
              <a:rPr lang="en-US" altLang="zh-TW" sz="2200" dirty="0" smtClean="0"/>
              <a:t>01</a:t>
            </a:r>
            <a:r>
              <a:rPr lang="zh-TW" altLang="en-US" sz="2200" dirty="0" smtClean="0"/>
              <a:t>，則編號為此</a:t>
            </a:r>
            <a:r>
              <a:rPr lang="en-US" altLang="zh-TW" sz="2200" dirty="0" smtClean="0"/>
              <a:t>5</a:t>
            </a:r>
            <a:r>
              <a:rPr lang="zh-TW" altLang="en-US" sz="2200" dirty="0" smtClean="0"/>
              <a:t>組號碼的學生即為所抽出的隨機樣本。隨機數字表一般可由電腦程式產生，而利用此種方式抽樣稱為</a:t>
            </a:r>
            <a:r>
              <a:rPr lang="zh-TW" altLang="en-US" sz="2200" dirty="0" smtClean="0">
                <a:solidFill>
                  <a:schemeClr val="accent2"/>
                </a:solidFill>
                <a:effectLst>
                  <a:outerShdw blurRad="38100" dist="38100" dir="2700000" algn="tl">
                    <a:srgbClr val="C0C0C0"/>
                  </a:outerShdw>
                </a:effectLst>
              </a:rPr>
              <a:t>隨機數字法</a:t>
            </a:r>
            <a:r>
              <a:rPr lang="en-US" altLang="zh-TW" sz="2200" dirty="0" smtClean="0"/>
              <a:t>(random number method)</a:t>
            </a:r>
            <a:r>
              <a:rPr lang="zh-TW" altLang="en-US" sz="2200" dirty="0" smtClean="0"/>
              <a:t>。 </a:t>
            </a:r>
          </a:p>
          <a:p>
            <a:pPr marL="825500" lvl="1" indent="-368300" eaLnBrk="1" hangingPunct="1">
              <a:lnSpc>
                <a:spcPct val="100000"/>
              </a:lnSpc>
              <a:spcBef>
                <a:spcPts val="600"/>
              </a:spcBef>
              <a:buFontTx/>
              <a:buNone/>
              <a:defRPr/>
            </a:pPr>
            <a:endParaRPr lang="zh-TW" altLang="en-US" sz="2400" dirty="0" smtClean="0"/>
          </a:p>
        </p:txBody>
      </p:sp>
      <p:sp>
        <p:nvSpPr>
          <p:cNvPr id="14338" name="日期版面配置區 4"/>
          <p:cNvSpPr>
            <a:spLocks noGrp="1"/>
          </p:cNvSpPr>
          <p:nvPr>
            <p:ph type="dt" sz="half" idx="11"/>
          </p:nvPr>
        </p:nvSpPr>
        <p:spPr>
          <a:noFill/>
        </p:spPr>
        <p:txBody>
          <a:bodyPr/>
          <a:lstStyle/>
          <a:p>
            <a:r>
              <a:rPr lang="zh-TW" altLang="en-US" smtClean="0"/>
              <a:t>統計學導論   </a:t>
            </a:r>
            <a:r>
              <a:rPr lang="en-US" altLang="zh-TW" smtClean="0"/>
              <a:t>Chapter 7   </a:t>
            </a:r>
            <a:r>
              <a:rPr lang="zh-TW" altLang="en-US" smtClean="0"/>
              <a:t>抽樣與抽樣分配</a:t>
            </a:r>
            <a:endParaRPr lang="zh-TW" altLang="en-US"/>
          </a:p>
        </p:txBody>
      </p:sp>
      <p:sp>
        <p:nvSpPr>
          <p:cNvPr id="6" name="投影片編號版面配置區 5"/>
          <p:cNvSpPr>
            <a:spLocks noGrp="1"/>
          </p:cNvSpPr>
          <p:nvPr>
            <p:ph type="sldNum" sz="quarter" idx="12"/>
          </p:nvPr>
        </p:nvSpPr>
        <p:spPr/>
        <p:txBody>
          <a:bodyPr/>
          <a:lstStyle/>
          <a:p>
            <a:pPr algn="r">
              <a:defRPr/>
            </a:pPr>
            <a:fld id="{8EF2B6BF-6A10-40F7-8B8D-F516405C22A2}" type="slidenum">
              <a:rPr lang="en-US" altLang="zh-TW" smtClean="0"/>
              <a:pPr algn="r">
                <a:defRPr/>
              </a:pPr>
              <a:t>5</a:t>
            </a:fld>
            <a:r>
              <a:rPr lang="en-US" altLang="zh-TW" dirty="0" smtClean="0"/>
              <a:t>/35</a:t>
            </a:r>
            <a:endParaRPr lang="en-US" altLang="zh-TW"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p:txBody>
          <a:bodyPr/>
          <a:lstStyle/>
          <a:p>
            <a:pPr eaLnBrk="1" hangingPunct="1"/>
            <a:r>
              <a:rPr lang="en-US" altLang="zh-TW" smtClean="0"/>
              <a:t>7.2  </a:t>
            </a:r>
            <a:r>
              <a:rPr lang="zh-TW" altLang="en-US" smtClean="0"/>
              <a:t>抽樣方法</a:t>
            </a:r>
          </a:p>
        </p:txBody>
      </p:sp>
      <p:sp>
        <p:nvSpPr>
          <p:cNvPr id="17413" name="Rectangle 3"/>
          <p:cNvSpPr>
            <a:spLocks noGrp="1" noChangeArrowheads="1"/>
          </p:cNvSpPr>
          <p:nvPr>
            <p:ph idx="1"/>
          </p:nvPr>
        </p:nvSpPr>
        <p:spPr>
          <a:xfrm>
            <a:off x="457200" y="1438275"/>
            <a:ext cx="8229600" cy="4075557"/>
          </a:xfrm>
        </p:spPr>
        <p:txBody>
          <a:bodyPr/>
          <a:lstStyle/>
          <a:p>
            <a:pPr marL="342900" lvl="1" indent="-342900" eaLnBrk="1" hangingPunct="1">
              <a:lnSpc>
                <a:spcPct val="100000"/>
              </a:lnSpc>
              <a:spcBef>
                <a:spcPts val="600"/>
              </a:spcBef>
              <a:spcAft>
                <a:spcPts val="600"/>
              </a:spcAft>
              <a:buBlip>
                <a:blip r:embed="rId2"/>
              </a:buBlip>
            </a:pPr>
            <a:r>
              <a:rPr lang="zh-TW" altLang="en-US" sz="2800" dirty="0" smtClean="0">
                <a:solidFill>
                  <a:schemeClr val="accent2"/>
                </a:solidFill>
                <a:effectLst>
                  <a:outerShdw blurRad="38100" dist="38100" dir="2700000" algn="tl">
                    <a:srgbClr val="C0C0C0"/>
                  </a:outerShdw>
                </a:effectLst>
              </a:rPr>
              <a:t>常見的隨機抽樣方法：</a:t>
            </a:r>
            <a:endParaRPr lang="en-US" altLang="zh-TW" sz="2800" dirty="0" smtClean="0">
              <a:solidFill>
                <a:schemeClr val="accent2"/>
              </a:solidFill>
              <a:effectLst>
                <a:outerShdw blurRad="38100" dist="38100" dir="2700000" algn="tl">
                  <a:srgbClr val="C0C0C0"/>
                </a:outerShdw>
              </a:effectLst>
            </a:endParaRPr>
          </a:p>
          <a:p>
            <a:pPr marL="971550" lvl="1" indent="-514350" eaLnBrk="1" hangingPunct="1">
              <a:lnSpc>
                <a:spcPct val="100000"/>
              </a:lnSpc>
              <a:spcBef>
                <a:spcPts val="600"/>
              </a:spcBef>
              <a:spcAft>
                <a:spcPts val="600"/>
              </a:spcAft>
              <a:buFont typeface="+mj-lt"/>
              <a:buAutoNum type="arabicPeriod"/>
            </a:pPr>
            <a:r>
              <a:rPr lang="zh-TW" altLang="en-US" sz="2800" dirty="0" smtClean="0"/>
              <a:t>簡單隨機抽樣</a:t>
            </a:r>
            <a:r>
              <a:rPr lang="en-US" altLang="zh-TW" sz="2800" dirty="0" smtClean="0"/>
              <a:t>(Simple Random Sampling)</a:t>
            </a:r>
          </a:p>
          <a:p>
            <a:pPr marL="971550" lvl="1" indent="-514350" eaLnBrk="1" hangingPunct="1">
              <a:lnSpc>
                <a:spcPct val="100000"/>
              </a:lnSpc>
              <a:spcBef>
                <a:spcPts val="600"/>
              </a:spcBef>
              <a:spcAft>
                <a:spcPts val="600"/>
              </a:spcAft>
              <a:buFont typeface="+mj-lt"/>
              <a:buAutoNum type="arabicPeriod"/>
            </a:pPr>
            <a:r>
              <a:rPr lang="zh-TW" altLang="en-US" sz="2800" dirty="0" smtClean="0"/>
              <a:t>分層隨機抽樣</a:t>
            </a:r>
            <a:r>
              <a:rPr lang="en-US" altLang="zh-TW" sz="2800" dirty="0" smtClean="0"/>
              <a:t>(Stratified Random Sampling)</a:t>
            </a:r>
          </a:p>
          <a:p>
            <a:pPr marL="971550" lvl="1" indent="-514350" eaLnBrk="1" hangingPunct="1">
              <a:lnSpc>
                <a:spcPct val="100000"/>
              </a:lnSpc>
              <a:spcBef>
                <a:spcPts val="600"/>
              </a:spcBef>
              <a:spcAft>
                <a:spcPts val="600"/>
              </a:spcAft>
              <a:buFont typeface="+mj-lt"/>
              <a:buAutoNum type="arabicPeriod"/>
            </a:pPr>
            <a:r>
              <a:rPr lang="zh-TW" altLang="en-US" sz="2800" dirty="0" smtClean="0"/>
              <a:t>集群抽樣</a:t>
            </a:r>
            <a:r>
              <a:rPr lang="en-US" altLang="zh-TW" sz="2800" dirty="0" smtClean="0"/>
              <a:t>(Cluster Random Sampling)</a:t>
            </a:r>
          </a:p>
          <a:p>
            <a:pPr marL="971550" lvl="1" indent="-514350" eaLnBrk="1" hangingPunct="1">
              <a:lnSpc>
                <a:spcPct val="100000"/>
              </a:lnSpc>
              <a:spcBef>
                <a:spcPts val="600"/>
              </a:spcBef>
              <a:spcAft>
                <a:spcPts val="600"/>
              </a:spcAft>
              <a:buFont typeface="+mj-lt"/>
              <a:buAutoNum type="arabicPeriod"/>
            </a:pPr>
            <a:r>
              <a:rPr lang="zh-TW" altLang="en-US" sz="2800" dirty="0" smtClean="0"/>
              <a:t>系統抽樣</a:t>
            </a:r>
            <a:r>
              <a:rPr lang="en-US" altLang="zh-TW" sz="2800" dirty="0" smtClean="0"/>
              <a:t>(Systematic Sampling)</a:t>
            </a:r>
          </a:p>
          <a:p>
            <a:pPr eaLnBrk="1" hangingPunct="1">
              <a:lnSpc>
                <a:spcPct val="100000"/>
              </a:lnSpc>
              <a:spcBef>
                <a:spcPts val="600"/>
              </a:spcBef>
              <a:spcAft>
                <a:spcPts val="600"/>
              </a:spcAft>
            </a:pPr>
            <a:r>
              <a:rPr lang="zh-TW" altLang="en-US" sz="2800" dirty="0" smtClean="0">
                <a:solidFill>
                  <a:schemeClr val="accent2"/>
                </a:solidFill>
                <a:effectLst>
                  <a:outerShdw blurRad="38100" dist="38100" dir="2700000" algn="tl">
                    <a:srgbClr val="C0C0C0"/>
                  </a:outerShdw>
                </a:effectLst>
              </a:rPr>
              <a:t>非隨機抽樣方法：</a:t>
            </a:r>
            <a:endParaRPr lang="en-US" altLang="zh-TW" sz="2800" dirty="0" smtClean="0">
              <a:solidFill>
                <a:schemeClr val="accent2"/>
              </a:solidFill>
              <a:effectLst>
                <a:outerShdw blurRad="38100" dist="38100" dir="2700000" algn="tl">
                  <a:srgbClr val="C0C0C0"/>
                </a:outerShdw>
              </a:effectLst>
            </a:endParaRPr>
          </a:p>
          <a:p>
            <a:pPr lvl="1" algn="l" eaLnBrk="1" hangingPunct="1">
              <a:lnSpc>
                <a:spcPct val="100000"/>
              </a:lnSpc>
              <a:spcBef>
                <a:spcPts val="600"/>
              </a:spcBef>
              <a:spcAft>
                <a:spcPts val="600"/>
              </a:spcAft>
            </a:pPr>
            <a:r>
              <a:rPr lang="zh-TW" altLang="en-US" sz="2800" dirty="0" smtClean="0"/>
              <a:t>便利抽樣法</a:t>
            </a:r>
            <a:r>
              <a:rPr lang="en-US" altLang="zh-TW" sz="2800" dirty="0" smtClean="0"/>
              <a:t>(Convenience Sampling)</a:t>
            </a:r>
            <a:endParaRPr lang="en-US" altLang="zh-TW" sz="2800" dirty="0" smtClean="0">
              <a:solidFill>
                <a:schemeClr val="accent2"/>
              </a:solidFill>
              <a:effectLst>
                <a:outerShdw blurRad="38100" dist="38100" dir="2700000" algn="tl">
                  <a:srgbClr val="C0C0C0"/>
                </a:outerShdw>
              </a:effectLst>
            </a:endParaRPr>
          </a:p>
          <a:p>
            <a:pPr eaLnBrk="1" hangingPunct="1">
              <a:lnSpc>
                <a:spcPct val="100000"/>
              </a:lnSpc>
              <a:spcBef>
                <a:spcPts val="600"/>
              </a:spcBef>
              <a:spcAft>
                <a:spcPts val="600"/>
              </a:spcAft>
            </a:pPr>
            <a:endParaRPr lang="en-US" altLang="zh-TW" sz="2800" dirty="0" smtClean="0"/>
          </a:p>
          <a:p>
            <a:pPr lvl="1" eaLnBrk="1" hangingPunct="1">
              <a:lnSpc>
                <a:spcPct val="100000"/>
              </a:lnSpc>
              <a:spcBef>
                <a:spcPts val="600"/>
              </a:spcBef>
              <a:spcAft>
                <a:spcPts val="600"/>
              </a:spcAft>
            </a:pPr>
            <a:endParaRPr lang="en-US" altLang="zh-TW" sz="2800" dirty="0" smtClean="0"/>
          </a:p>
          <a:p>
            <a:pPr lvl="1" eaLnBrk="1" hangingPunct="1">
              <a:lnSpc>
                <a:spcPct val="100000"/>
              </a:lnSpc>
              <a:spcBef>
                <a:spcPts val="600"/>
              </a:spcBef>
              <a:spcAft>
                <a:spcPts val="600"/>
              </a:spcAft>
            </a:pPr>
            <a:endParaRPr lang="zh-TW" altLang="en-US" sz="2800" dirty="0" smtClean="0"/>
          </a:p>
        </p:txBody>
      </p:sp>
      <p:sp>
        <p:nvSpPr>
          <p:cNvPr id="17410" name="日期版面配置區 4"/>
          <p:cNvSpPr>
            <a:spLocks noGrp="1"/>
          </p:cNvSpPr>
          <p:nvPr>
            <p:ph type="dt" sz="half" idx="11"/>
          </p:nvPr>
        </p:nvSpPr>
        <p:spPr>
          <a:noFill/>
        </p:spPr>
        <p:txBody>
          <a:bodyPr/>
          <a:lstStyle/>
          <a:p>
            <a:r>
              <a:rPr lang="zh-TW" altLang="en-US" smtClean="0"/>
              <a:t>統計學導論   </a:t>
            </a:r>
            <a:r>
              <a:rPr lang="en-US" altLang="zh-TW" smtClean="0"/>
              <a:t>Chapter 7   </a:t>
            </a:r>
            <a:r>
              <a:rPr lang="zh-TW" altLang="en-US" smtClean="0"/>
              <a:t>抽樣與抽樣分配</a:t>
            </a:r>
            <a:endParaRPr lang="zh-TW" altLang="en-US"/>
          </a:p>
        </p:txBody>
      </p:sp>
      <p:sp>
        <p:nvSpPr>
          <p:cNvPr id="7" name="投影片編號版面配置區 6"/>
          <p:cNvSpPr>
            <a:spLocks noGrp="1"/>
          </p:cNvSpPr>
          <p:nvPr>
            <p:ph type="sldNum" sz="quarter" idx="12"/>
          </p:nvPr>
        </p:nvSpPr>
        <p:spPr/>
        <p:txBody>
          <a:bodyPr/>
          <a:lstStyle/>
          <a:p>
            <a:pPr algn="r">
              <a:defRPr/>
            </a:pPr>
            <a:fld id="{8EF2B6BF-6A10-40F7-8B8D-F516405C22A2}" type="slidenum">
              <a:rPr lang="en-US" altLang="zh-TW" smtClean="0"/>
              <a:pPr algn="r">
                <a:defRPr/>
              </a:pPr>
              <a:t>6</a:t>
            </a:fld>
            <a:r>
              <a:rPr lang="en-US" altLang="zh-TW" dirty="0" smtClean="0"/>
              <a:t>/35</a:t>
            </a:r>
            <a:endParaRPr lang="en-US" altLang="zh-TW"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p:txBody>
          <a:bodyPr/>
          <a:lstStyle/>
          <a:p>
            <a:pPr eaLnBrk="1" hangingPunct="1"/>
            <a:r>
              <a:rPr lang="en-US" altLang="zh-TW" dirty="0" smtClean="0"/>
              <a:t>1.</a:t>
            </a:r>
            <a:r>
              <a:rPr lang="zh-TW" altLang="en-US" dirty="0" smtClean="0"/>
              <a:t> 簡單隨機抽樣 →簡單隨機樣本</a:t>
            </a:r>
          </a:p>
        </p:txBody>
      </p:sp>
      <p:sp>
        <p:nvSpPr>
          <p:cNvPr id="333827" name="Rectangle 3"/>
          <p:cNvSpPr>
            <a:spLocks noGrp="1" noChangeArrowheads="1"/>
          </p:cNvSpPr>
          <p:nvPr>
            <p:ph idx="1"/>
          </p:nvPr>
        </p:nvSpPr>
        <p:spPr>
          <a:xfrm>
            <a:off x="485775" y="1314450"/>
            <a:ext cx="8229600" cy="4484687"/>
          </a:xfrm>
          <a:ln cap="flat">
            <a:solidFill>
              <a:srgbClr val="DB4F03"/>
            </a:solidFill>
            <a:prstDash val="dash"/>
          </a:ln>
        </p:spPr>
        <p:txBody>
          <a:bodyPr/>
          <a:lstStyle/>
          <a:p>
            <a:pPr marL="265113" indent="-265113" eaLnBrk="1" hangingPunct="1">
              <a:buFont typeface="Wingdings" pitchFamily="2" charset="2"/>
              <a:buChar char="l"/>
              <a:defRPr/>
            </a:pPr>
            <a:r>
              <a:rPr lang="zh-TW" altLang="en-US" sz="2200" dirty="0" smtClean="0">
                <a:solidFill>
                  <a:schemeClr val="accent2"/>
                </a:solidFill>
                <a:effectLst>
                  <a:outerShdw blurRad="38100" dist="38100" dir="2700000" algn="tl">
                    <a:srgbClr val="C0C0C0"/>
                  </a:outerShdw>
                </a:effectLst>
              </a:rPr>
              <a:t>簡單隨機樣本</a:t>
            </a:r>
            <a:r>
              <a:rPr lang="en-US" altLang="zh-TW" sz="2200" dirty="0" smtClean="0">
                <a:solidFill>
                  <a:schemeClr val="accent2"/>
                </a:solidFill>
                <a:effectLst>
                  <a:outerShdw blurRad="38100" dist="38100" dir="2700000" algn="tl">
                    <a:srgbClr val="C0C0C0"/>
                  </a:outerShdw>
                </a:effectLst>
              </a:rPr>
              <a:t>Ⅰ</a:t>
            </a:r>
            <a:r>
              <a:rPr lang="zh-TW" altLang="en-US" sz="2200" dirty="0" smtClean="0">
                <a:solidFill>
                  <a:schemeClr val="accent2"/>
                </a:solidFill>
                <a:effectLst>
                  <a:outerShdw blurRad="38100" dist="38100" dir="2700000" algn="tl">
                    <a:srgbClr val="C0C0C0"/>
                  </a:outerShdw>
                </a:effectLst>
              </a:rPr>
              <a:t>（有限母體）</a:t>
            </a:r>
            <a:r>
              <a:rPr lang="zh-TW" altLang="en-US" sz="2200" dirty="0" smtClean="0"/>
              <a:t> </a:t>
            </a:r>
          </a:p>
          <a:p>
            <a:pPr eaLnBrk="1" hangingPunct="1">
              <a:buFontTx/>
              <a:buNone/>
              <a:defRPr/>
            </a:pPr>
            <a:r>
              <a:rPr lang="zh-TW" altLang="en-US" sz="2200" dirty="0" smtClean="0"/>
              <a:t>    自大小為</a:t>
            </a:r>
            <a:r>
              <a:rPr lang="en-US" altLang="zh-TW" sz="2200" i="1" dirty="0" smtClean="0"/>
              <a:t>N</a:t>
            </a:r>
            <a:r>
              <a:rPr lang="zh-TW" altLang="en-US" sz="2200" dirty="0" smtClean="0"/>
              <a:t>的有限母體抽出大小為</a:t>
            </a:r>
            <a:r>
              <a:rPr lang="en-US" altLang="zh-TW" sz="2200" dirty="0" smtClean="0"/>
              <a:t>n</a:t>
            </a:r>
            <a:r>
              <a:rPr lang="zh-TW" altLang="en-US" sz="2200" dirty="0" smtClean="0"/>
              <a:t>的簡單隨機樣本，</a:t>
            </a:r>
            <a:r>
              <a:rPr lang="en-US" altLang="zh-TW" sz="2200" i="1" dirty="0" smtClean="0"/>
              <a:t>X</a:t>
            </a:r>
            <a:r>
              <a:rPr lang="en-US" altLang="zh-TW" sz="2200" baseline="-25000" dirty="0" smtClean="0"/>
              <a:t>1</a:t>
            </a:r>
            <a:r>
              <a:rPr lang="en-US" altLang="zh-TW" sz="2200" dirty="0" smtClean="0"/>
              <a:t>, </a:t>
            </a:r>
            <a:r>
              <a:rPr lang="en-US" altLang="zh-TW" sz="2200" i="1" dirty="0" smtClean="0"/>
              <a:t>X</a:t>
            </a:r>
            <a:r>
              <a:rPr lang="en-US" altLang="zh-TW" sz="2200" baseline="-25000" dirty="0" smtClean="0"/>
              <a:t>2</a:t>
            </a:r>
            <a:r>
              <a:rPr lang="en-US" altLang="zh-TW" sz="2200" dirty="0" smtClean="0"/>
              <a:t>,</a:t>
            </a:r>
            <a:r>
              <a:rPr lang="en-US" altLang="zh-TW" sz="2200" dirty="0" smtClean="0">
                <a:latin typeface="標楷體"/>
              </a:rPr>
              <a:t>…</a:t>
            </a:r>
            <a:r>
              <a:rPr lang="en-US" altLang="zh-TW" sz="2200" dirty="0" smtClean="0"/>
              <a:t>,</a:t>
            </a:r>
            <a:r>
              <a:rPr lang="en-US" altLang="zh-TW" sz="2200" i="1" dirty="0" err="1" smtClean="0"/>
              <a:t>X</a:t>
            </a:r>
            <a:r>
              <a:rPr lang="en-US" altLang="zh-TW" sz="2200" i="1" baseline="-25000" dirty="0" err="1" smtClean="0"/>
              <a:t>n</a:t>
            </a:r>
            <a:r>
              <a:rPr lang="zh-TW" altLang="en-US" sz="2200" dirty="0" smtClean="0"/>
              <a:t>，則每一種可能的樣本組合（樣本大小為</a:t>
            </a:r>
            <a:r>
              <a:rPr lang="en-US" altLang="zh-TW" sz="2200" i="1" dirty="0" smtClean="0"/>
              <a:t>n</a:t>
            </a:r>
            <a:r>
              <a:rPr lang="zh-TW" altLang="en-US" sz="2200" dirty="0" smtClean="0"/>
              <a:t>）被抽出的機率均相等。</a:t>
            </a:r>
          </a:p>
          <a:p>
            <a:pPr marL="265113" indent="-265113" eaLnBrk="1" hangingPunct="1">
              <a:buFont typeface="Wingdings" pitchFamily="2" charset="2"/>
              <a:buChar char="l"/>
              <a:defRPr/>
            </a:pPr>
            <a:r>
              <a:rPr lang="zh-TW" altLang="en-US" sz="2200" dirty="0" smtClean="0">
                <a:solidFill>
                  <a:schemeClr val="accent2"/>
                </a:solidFill>
                <a:effectLst>
                  <a:outerShdw blurRad="38100" dist="38100" dir="2700000" algn="tl">
                    <a:srgbClr val="C0C0C0"/>
                  </a:outerShdw>
                </a:effectLst>
              </a:rPr>
              <a:t>簡單隨機樣本</a:t>
            </a:r>
            <a:r>
              <a:rPr lang="en-US" altLang="zh-TW" sz="2200" dirty="0" smtClean="0">
                <a:solidFill>
                  <a:schemeClr val="accent2"/>
                </a:solidFill>
                <a:effectLst>
                  <a:outerShdw blurRad="38100" dist="38100" dir="2700000" algn="tl">
                    <a:srgbClr val="C0C0C0"/>
                  </a:outerShdw>
                </a:effectLst>
              </a:rPr>
              <a:t>Ⅱ</a:t>
            </a:r>
            <a:r>
              <a:rPr lang="zh-TW" altLang="en-US" sz="2200" dirty="0" smtClean="0">
                <a:solidFill>
                  <a:schemeClr val="accent2"/>
                </a:solidFill>
                <a:effectLst>
                  <a:outerShdw blurRad="38100" dist="38100" dir="2700000" algn="tl">
                    <a:srgbClr val="C0C0C0"/>
                  </a:outerShdw>
                </a:effectLst>
              </a:rPr>
              <a:t>（無限母體）</a:t>
            </a:r>
          </a:p>
          <a:p>
            <a:pPr eaLnBrk="1" hangingPunct="1">
              <a:buFontTx/>
              <a:buNone/>
              <a:defRPr/>
            </a:pPr>
            <a:r>
              <a:rPr lang="zh-TW" altLang="en-US" sz="2200" dirty="0" smtClean="0"/>
              <a:t>    自一無限母體抽出大小為</a:t>
            </a:r>
            <a:r>
              <a:rPr lang="en-US" altLang="zh-TW" sz="2200" dirty="0" smtClean="0"/>
              <a:t>n</a:t>
            </a:r>
            <a:r>
              <a:rPr lang="zh-TW" altLang="en-US" sz="2200" dirty="0" smtClean="0"/>
              <a:t>的簡單隨機樣本，</a:t>
            </a:r>
            <a:r>
              <a:rPr lang="en-US" altLang="zh-TW" sz="2200" i="1" dirty="0" smtClean="0"/>
              <a:t>X</a:t>
            </a:r>
            <a:r>
              <a:rPr lang="en-US" altLang="zh-TW" sz="2200" baseline="-25000" dirty="0" smtClean="0"/>
              <a:t>1</a:t>
            </a:r>
            <a:r>
              <a:rPr lang="en-US" altLang="zh-TW" sz="2200" dirty="0" smtClean="0"/>
              <a:t>, </a:t>
            </a:r>
            <a:r>
              <a:rPr lang="en-US" altLang="zh-TW" sz="2200" i="1" dirty="0" smtClean="0"/>
              <a:t>X</a:t>
            </a:r>
            <a:r>
              <a:rPr lang="en-US" altLang="zh-TW" sz="2200" baseline="-25000" dirty="0" smtClean="0"/>
              <a:t>2</a:t>
            </a:r>
            <a:r>
              <a:rPr lang="en-US" altLang="zh-TW" sz="2200" dirty="0" smtClean="0"/>
              <a:t>,</a:t>
            </a:r>
            <a:r>
              <a:rPr lang="en-US" altLang="zh-TW" sz="2200" dirty="0" smtClean="0">
                <a:latin typeface="標楷體"/>
              </a:rPr>
              <a:t>…</a:t>
            </a:r>
            <a:r>
              <a:rPr lang="en-US" altLang="zh-TW" sz="2200" dirty="0" smtClean="0"/>
              <a:t> ,</a:t>
            </a:r>
            <a:r>
              <a:rPr lang="en-US" altLang="zh-TW" sz="2200" i="1" dirty="0" err="1" smtClean="0"/>
              <a:t>X</a:t>
            </a:r>
            <a:r>
              <a:rPr lang="en-US" altLang="zh-TW" sz="2200" i="1" baseline="-25000" dirty="0" err="1" smtClean="0"/>
              <a:t>n</a:t>
            </a:r>
            <a:r>
              <a:rPr lang="zh-TW" altLang="en-US" sz="2200" dirty="0" smtClean="0"/>
              <a:t>，滿足如下的條件：</a:t>
            </a:r>
          </a:p>
          <a:p>
            <a:pPr marL="471488" lvl="1" indent="-14288" eaLnBrk="1" hangingPunct="1">
              <a:buFontTx/>
              <a:buNone/>
              <a:defRPr/>
            </a:pPr>
            <a:r>
              <a:rPr lang="en-US" altLang="zh-TW" sz="2000" dirty="0" smtClean="0"/>
              <a:t>(1)</a:t>
            </a:r>
            <a:r>
              <a:rPr lang="zh-TW" altLang="en-US" sz="2000" dirty="0" smtClean="0"/>
              <a:t>隨機變數</a:t>
            </a:r>
            <a:r>
              <a:rPr lang="en-US" altLang="zh-TW" sz="2000" i="1" dirty="0" smtClean="0"/>
              <a:t>X</a:t>
            </a:r>
            <a:r>
              <a:rPr lang="en-US" altLang="zh-TW" sz="2000" baseline="-25000" dirty="0" smtClean="0"/>
              <a:t>1</a:t>
            </a:r>
            <a:r>
              <a:rPr lang="en-US" altLang="zh-TW" sz="2000" dirty="0" smtClean="0"/>
              <a:t>, X</a:t>
            </a:r>
            <a:r>
              <a:rPr lang="en-US" altLang="zh-TW" sz="2000" baseline="-25000" dirty="0" smtClean="0"/>
              <a:t>2</a:t>
            </a:r>
            <a:r>
              <a:rPr lang="en-US" altLang="zh-TW" sz="2000" dirty="0" smtClean="0"/>
              <a:t>,</a:t>
            </a:r>
            <a:r>
              <a:rPr lang="en-US" altLang="zh-TW" sz="2000" dirty="0" smtClean="0">
                <a:latin typeface="標楷體"/>
              </a:rPr>
              <a:t>…</a:t>
            </a:r>
            <a:r>
              <a:rPr lang="en-US" altLang="zh-TW" sz="2000" dirty="0" smtClean="0"/>
              <a:t>, </a:t>
            </a:r>
            <a:r>
              <a:rPr lang="en-US" altLang="zh-TW" sz="2000" i="1" dirty="0" err="1" smtClean="0"/>
              <a:t>X</a:t>
            </a:r>
            <a:r>
              <a:rPr lang="en-US" altLang="zh-TW" sz="2000" i="1" baseline="-25000" dirty="0" err="1" smtClean="0"/>
              <a:t>n</a:t>
            </a:r>
            <a:r>
              <a:rPr lang="zh-TW" altLang="en-US" sz="2000" dirty="0" smtClean="0"/>
              <a:t>，互為統計獨立。</a:t>
            </a:r>
          </a:p>
          <a:p>
            <a:pPr marL="471488" lvl="1" indent="-14288" eaLnBrk="1" hangingPunct="1">
              <a:buFontTx/>
              <a:buNone/>
              <a:defRPr/>
            </a:pPr>
            <a:r>
              <a:rPr lang="en-US" altLang="zh-TW" sz="2000" dirty="0" smtClean="0"/>
              <a:t>(2)</a:t>
            </a:r>
            <a:r>
              <a:rPr lang="zh-TW" altLang="en-US" sz="2000" dirty="0" smtClean="0"/>
              <a:t>隨機變數</a:t>
            </a:r>
            <a:r>
              <a:rPr lang="en-US" altLang="zh-TW" sz="2000" i="1" dirty="0" smtClean="0"/>
              <a:t>X</a:t>
            </a:r>
            <a:r>
              <a:rPr lang="en-US" altLang="zh-TW" sz="2000" dirty="0" smtClean="0"/>
              <a:t>1, </a:t>
            </a:r>
            <a:r>
              <a:rPr lang="en-US" altLang="zh-TW" sz="2000" i="1" dirty="0" smtClean="0"/>
              <a:t>X</a:t>
            </a:r>
            <a:r>
              <a:rPr lang="en-US" altLang="zh-TW" sz="2000" baseline="-25000" dirty="0" smtClean="0"/>
              <a:t>2</a:t>
            </a:r>
            <a:r>
              <a:rPr lang="en-US" altLang="zh-TW" sz="2000" dirty="0" smtClean="0"/>
              <a:t>,</a:t>
            </a:r>
            <a:r>
              <a:rPr lang="en-US" altLang="zh-TW" sz="2000" dirty="0" smtClean="0">
                <a:latin typeface="標楷體"/>
              </a:rPr>
              <a:t>…</a:t>
            </a:r>
            <a:r>
              <a:rPr lang="en-US" altLang="zh-TW" sz="2000" dirty="0" smtClean="0"/>
              <a:t>, </a:t>
            </a:r>
            <a:r>
              <a:rPr lang="en-US" altLang="zh-TW" sz="2000" i="1" dirty="0" err="1" smtClean="0"/>
              <a:t>X</a:t>
            </a:r>
            <a:r>
              <a:rPr lang="en-US" altLang="zh-TW" sz="2000" i="1" baseline="-25000" dirty="0" err="1" smtClean="0"/>
              <a:t>n</a:t>
            </a:r>
            <a:r>
              <a:rPr lang="zh-TW" altLang="en-US" sz="2000" dirty="0" smtClean="0"/>
              <a:t>，皆抽自相同的母體。</a:t>
            </a:r>
          </a:p>
          <a:p>
            <a:pPr marL="471488" lvl="1" indent="-14288" eaLnBrk="1" hangingPunct="1">
              <a:buFontTx/>
              <a:buNone/>
              <a:defRPr/>
            </a:pPr>
            <a:r>
              <a:rPr lang="en-US" altLang="zh-TW" sz="2000" dirty="0" smtClean="0"/>
              <a:t>(3)</a:t>
            </a:r>
            <a:r>
              <a:rPr lang="zh-TW" altLang="en-US" sz="2000" dirty="0" smtClean="0"/>
              <a:t>每一個隨機變數的可能值</a:t>
            </a:r>
            <a:r>
              <a:rPr lang="en-US" altLang="zh-TW" sz="2000" i="1" dirty="0" smtClean="0"/>
              <a:t>x</a:t>
            </a:r>
            <a:r>
              <a:rPr lang="en-US" altLang="zh-TW" sz="2000" baseline="-25000" dirty="0" smtClean="0"/>
              <a:t>1</a:t>
            </a:r>
            <a:r>
              <a:rPr lang="en-US" altLang="zh-TW" sz="2000" dirty="0" smtClean="0"/>
              <a:t>, </a:t>
            </a:r>
            <a:r>
              <a:rPr lang="en-US" altLang="zh-TW" sz="2000" i="1" dirty="0" smtClean="0"/>
              <a:t>x</a:t>
            </a:r>
            <a:r>
              <a:rPr lang="en-US" altLang="zh-TW" sz="2000" baseline="-25000" dirty="0" smtClean="0"/>
              <a:t>2</a:t>
            </a:r>
            <a:r>
              <a:rPr lang="en-US" altLang="zh-TW" sz="2000" dirty="0" smtClean="0"/>
              <a:t>,</a:t>
            </a:r>
            <a:r>
              <a:rPr lang="en-US" altLang="zh-TW" sz="2000" dirty="0" smtClean="0">
                <a:latin typeface="標楷體"/>
              </a:rPr>
              <a:t>…</a:t>
            </a:r>
            <a:r>
              <a:rPr lang="en-US" altLang="zh-TW" sz="2000" dirty="0" smtClean="0"/>
              <a:t>, </a:t>
            </a:r>
            <a:r>
              <a:rPr lang="en-US" altLang="zh-TW" sz="2000" i="1" dirty="0" err="1" smtClean="0"/>
              <a:t>x</a:t>
            </a:r>
            <a:r>
              <a:rPr lang="en-US" altLang="zh-TW" sz="2000" i="1" baseline="-25000" dirty="0" err="1" smtClean="0"/>
              <a:t>n</a:t>
            </a:r>
            <a:r>
              <a:rPr lang="zh-TW" altLang="en-US" sz="2000" dirty="0" smtClean="0"/>
              <a:t>被抽出的機率皆相等。 </a:t>
            </a:r>
          </a:p>
        </p:txBody>
      </p:sp>
      <p:sp>
        <p:nvSpPr>
          <p:cNvPr id="16386" name="日期版面配置區 4"/>
          <p:cNvSpPr>
            <a:spLocks noGrp="1"/>
          </p:cNvSpPr>
          <p:nvPr>
            <p:ph type="dt" sz="half" idx="11"/>
          </p:nvPr>
        </p:nvSpPr>
        <p:spPr>
          <a:noFill/>
        </p:spPr>
        <p:txBody>
          <a:bodyPr/>
          <a:lstStyle/>
          <a:p>
            <a:r>
              <a:rPr lang="zh-TW" altLang="en-US" smtClean="0"/>
              <a:t>統計學導論   </a:t>
            </a:r>
            <a:r>
              <a:rPr lang="en-US" altLang="zh-TW" smtClean="0"/>
              <a:t>Chapter 7   </a:t>
            </a:r>
            <a:r>
              <a:rPr lang="zh-TW" altLang="en-US" smtClean="0"/>
              <a:t>抽樣與抽樣分配</a:t>
            </a:r>
            <a:endParaRPr lang="zh-TW" altLang="en-US"/>
          </a:p>
        </p:txBody>
      </p:sp>
      <p:sp>
        <p:nvSpPr>
          <p:cNvPr id="6" name="投影片編號版面配置區 5"/>
          <p:cNvSpPr>
            <a:spLocks noGrp="1"/>
          </p:cNvSpPr>
          <p:nvPr>
            <p:ph type="sldNum" sz="quarter" idx="12"/>
          </p:nvPr>
        </p:nvSpPr>
        <p:spPr/>
        <p:txBody>
          <a:bodyPr/>
          <a:lstStyle/>
          <a:p>
            <a:pPr algn="r">
              <a:defRPr/>
            </a:pPr>
            <a:fld id="{8EF2B6BF-6A10-40F7-8B8D-F516405C22A2}" type="slidenum">
              <a:rPr lang="en-US" altLang="zh-TW" smtClean="0"/>
              <a:pPr algn="r">
                <a:defRPr/>
              </a:pPr>
              <a:t>7</a:t>
            </a:fld>
            <a:r>
              <a:rPr lang="en-US" altLang="zh-TW" dirty="0" smtClean="0"/>
              <a:t>/35</a:t>
            </a:r>
            <a:endParaRPr lang="en-US" altLang="zh-TW"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rrowheads="1"/>
          </p:cNvSpPr>
          <p:nvPr>
            <p:ph type="title"/>
          </p:nvPr>
        </p:nvSpPr>
        <p:spPr>
          <a:xfrm>
            <a:off x="301625" y="260350"/>
            <a:ext cx="8518525" cy="1152525"/>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US" altLang="zh-TW" dirty="0" smtClean="0"/>
              <a:t>2.</a:t>
            </a:r>
            <a:r>
              <a:rPr lang="zh-TW" altLang="en-US" dirty="0" smtClean="0"/>
              <a:t> 分層隨機抽樣</a:t>
            </a:r>
            <a:endParaRPr lang="en-US" altLang="zh-TW" dirty="0" smtClean="0"/>
          </a:p>
        </p:txBody>
      </p:sp>
      <p:sp>
        <p:nvSpPr>
          <p:cNvPr id="178179" name="Rectangle 3"/>
          <p:cNvSpPr>
            <a:spLocks noGrp="1" noRot="1" noChangeArrowheads="1"/>
          </p:cNvSpPr>
          <p:nvPr>
            <p:ph type="body" idx="1"/>
          </p:nvPr>
        </p:nvSpPr>
        <p:spPr>
          <a:xfrm>
            <a:off x="409575" y="1338263"/>
            <a:ext cx="8320088" cy="4995630"/>
          </a:xfrm>
          <a:noFill/>
          <a:ln/>
        </p:spPr>
        <p:style>
          <a:lnRef idx="2">
            <a:schemeClr val="accent3"/>
          </a:lnRef>
          <a:fillRef idx="1">
            <a:schemeClr val="lt1"/>
          </a:fillRef>
          <a:effectRef idx="0">
            <a:schemeClr val="accent3"/>
          </a:effectRef>
          <a:fontRef idx="minor">
            <a:schemeClr val="dk1"/>
          </a:fontRef>
        </p:style>
        <p:txBody>
          <a:bodyPr lIns="90488" tIns="44450" rIns="90488" bIns="44450"/>
          <a:lstStyle/>
          <a:p>
            <a:pPr>
              <a:lnSpc>
                <a:spcPct val="80000"/>
              </a:lnSpc>
            </a:pPr>
            <a:r>
              <a:rPr lang="zh-TW" altLang="en-US" sz="2400" b="1" dirty="0">
                <a:ea typeface="標楷體" pitchFamily="65" charset="-120"/>
              </a:rPr>
              <a:t>母體依某種標準分為若干個次群體，這些次群體被稱為層</a:t>
            </a:r>
            <a:r>
              <a:rPr lang="en-US" altLang="zh-TW" sz="2400" b="1" dirty="0">
                <a:ea typeface="標楷體" pitchFamily="65" charset="-120"/>
              </a:rPr>
              <a:t>(Strata)</a:t>
            </a:r>
            <a:r>
              <a:rPr lang="zh-TW" altLang="en-US" sz="2400" b="1" dirty="0">
                <a:ea typeface="標楷體" pitchFamily="65" charset="-120"/>
              </a:rPr>
              <a:t>。各層中所包含的元素互不重疊。</a:t>
            </a:r>
          </a:p>
          <a:p>
            <a:pPr>
              <a:lnSpc>
                <a:spcPct val="80000"/>
              </a:lnSpc>
            </a:pPr>
            <a:r>
              <a:rPr lang="zh-TW" altLang="en-US" sz="2400" b="1" dirty="0">
                <a:ea typeface="標楷體" pitchFamily="65" charset="-120"/>
              </a:rPr>
              <a:t>在每一層的元素分配是儘可能均勻一些的</a:t>
            </a:r>
            <a:r>
              <a:rPr lang="zh-TW" altLang="zh-TW" sz="2400" b="1" dirty="0">
                <a:ea typeface="標楷體" pitchFamily="65" charset="-120"/>
              </a:rPr>
              <a:t>，</a:t>
            </a:r>
            <a:r>
              <a:rPr lang="zh-TW" altLang="en-US" sz="2400" b="1" dirty="0">
                <a:ea typeface="標楷體" pitchFamily="65" charset="-120"/>
              </a:rPr>
              <a:t>換言之</a:t>
            </a:r>
            <a:r>
              <a:rPr lang="zh-TW" altLang="zh-TW" sz="2400" b="1" dirty="0">
                <a:ea typeface="標楷體" pitchFamily="65" charset="-120"/>
              </a:rPr>
              <a:t>，</a:t>
            </a:r>
            <a:r>
              <a:rPr lang="zh-TW" altLang="en-US" sz="2400" b="1" dirty="0">
                <a:ea typeface="標楷體" pitchFamily="65" charset="-120"/>
              </a:rPr>
              <a:t>也就是在每一層的元素是齊次的</a:t>
            </a:r>
            <a:r>
              <a:rPr lang="en-US" altLang="zh-TW" sz="2400" b="1" dirty="0">
                <a:ea typeface="標楷體" pitchFamily="65" charset="-120"/>
              </a:rPr>
              <a:t>(homogeneous groups) </a:t>
            </a:r>
            <a:r>
              <a:rPr lang="zh-TW" altLang="en-US" sz="2400" b="1" dirty="0">
                <a:ea typeface="標楷體" pitchFamily="65" charset="-120"/>
              </a:rPr>
              <a:t>。</a:t>
            </a:r>
          </a:p>
          <a:p>
            <a:pPr>
              <a:lnSpc>
                <a:spcPct val="80000"/>
              </a:lnSpc>
            </a:pPr>
            <a:r>
              <a:rPr lang="zh-TW" altLang="en-US" sz="2400" b="1" dirty="0">
                <a:ea typeface="標楷體" pitchFamily="65" charset="-120"/>
              </a:rPr>
              <a:t>從每層中依一定的抽出率，抽出簡單隨機樣本，組合在一起即是分層隨機樣本。</a:t>
            </a:r>
          </a:p>
          <a:p>
            <a:pPr>
              <a:lnSpc>
                <a:spcPct val="80000"/>
              </a:lnSpc>
            </a:pPr>
            <a:r>
              <a:rPr lang="zh-TW" altLang="en-US" sz="2400" b="1" dirty="0">
                <a:ea typeface="標楷體" pitchFamily="65" charset="-120"/>
              </a:rPr>
              <a:t>分層隨機樣本分成：</a:t>
            </a:r>
          </a:p>
          <a:p>
            <a:pPr lvl="1">
              <a:lnSpc>
                <a:spcPct val="80000"/>
              </a:lnSpc>
            </a:pPr>
            <a:r>
              <a:rPr lang="zh-TW" altLang="en-US" sz="2000" b="1" dirty="0">
                <a:ea typeface="標楷體" pitchFamily="65" charset="-120"/>
              </a:rPr>
              <a:t>比例配置：自各層中所抽取的樣本單位應與各層的大小成比例，大層應多抽一些，小層應少抽一些。</a:t>
            </a:r>
          </a:p>
          <a:p>
            <a:pPr lvl="1">
              <a:lnSpc>
                <a:spcPct val="80000"/>
              </a:lnSpc>
            </a:pPr>
            <a:r>
              <a:rPr lang="zh-TW" altLang="en-US" sz="2000" b="1" dirty="0">
                <a:ea typeface="標楷體" pitchFamily="65" charset="-120"/>
              </a:rPr>
              <a:t>非比例配置：如能再考慮各層內的變異大小，變異較大的層應多抽一些，變異較小大的層應少抽一些。</a:t>
            </a:r>
          </a:p>
          <a:p>
            <a:pPr>
              <a:lnSpc>
                <a:spcPct val="80000"/>
              </a:lnSpc>
            </a:pPr>
            <a:r>
              <a:rPr lang="zh-TW" altLang="en-US" sz="2400" b="1" dirty="0">
                <a:ea typeface="標楷體" pitchFamily="65" charset="-120"/>
              </a:rPr>
              <a:t>利用分層隨機抽樣，欲達到最有效結果，須符合下列要求：</a:t>
            </a:r>
          </a:p>
          <a:p>
            <a:pPr lvl="1">
              <a:lnSpc>
                <a:spcPct val="80000"/>
              </a:lnSpc>
            </a:pPr>
            <a:r>
              <a:rPr lang="en-US" altLang="zh-TW" sz="2000" b="1" dirty="0">
                <a:ea typeface="標楷體" pitchFamily="65" charset="-120"/>
              </a:rPr>
              <a:t>(1) </a:t>
            </a:r>
            <a:r>
              <a:rPr lang="zh-TW" altLang="en-US" sz="2000" b="1" dirty="0">
                <a:ea typeface="標楷體" pitchFamily="65" charset="-120"/>
              </a:rPr>
              <a:t>層內元素的表徵儘可能一致</a:t>
            </a:r>
            <a:r>
              <a:rPr lang="zh-TW" altLang="en-US" sz="2000" b="1" dirty="0"/>
              <a:t>。</a:t>
            </a:r>
            <a:r>
              <a:rPr lang="en-US" altLang="zh-TW" sz="2000" b="1" dirty="0"/>
              <a:t>(</a:t>
            </a:r>
            <a:r>
              <a:rPr lang="zh-TW" altLang="en-US" sz="2000" b="1" dirty="0">
                <a:ea typeface="標楷體" pitchFamily="65" charset="-120"/>
              </a:rPr>
              <a:t>層內的變異較小</a:t>
            </a:r>
            <a:r>
              <a:rPr lang="en-US" altLang="zh-TW" sz="2000" b="1" dirty="0">
                <a:ea typeface="標楷體" pitchFamily="65" charset="-120"/>
              </a:rPr>
              <a:t>)</a:t>
            </a:r>
          </a:p>
          <a:p>
            <a:pPr lvl="1">
              <a:lnSpc>
                <a:spcPct val="80000"/>
              </a:lnSpc>
            </a:pPr>
            <a:r>
              <a:rPr lang="en-US" altLang="zh-TW" sz="2000" b="1" dirty="0">
                <a:ea typeface="標楷體" pitchFamily="65" charset="-120"/>
              </a:rPr>
              <a:t>(2) </a:t>
            </a:r>
            <a:r>
              <a:rPr lang="zh-TW" altLang="en-US" sz="2000" b="1" dirty="0">
                <a:ea typeface="標楷體" pitchFamily="65" charset="-120"/>
              </a:rPr>
              <a:t>層間元素的表徵儘可能相差異</a:t>
            </a:r>
            <a:r>
              <a:rPr lang="zh-TW" altLang="en-US" sz="2000" b="1" dirty="0"/>
              <a:t>。 </a:t>
            </a:r>
            <a:r>
              <a:rPr lang="en-US" altLang="zh-TW" sz="2000" b="1" dirty="0"/>
              <a:t>(</a:t>
            </a:r>
            <a:r>
              <a:rPr lang="zh-TW" altLang="en-US" sz="2000" b="1" dirty="0">
                <a:ea typeface="標楷體" pitchFamily="65" charset="-120"/>
              </a:rPr>
              <a:t>層間的變異較大</a:t>
            </a:r>
            <a:r>
              <a:rPr lang="en-US" altLang="zh-TW" sz="2000" b="1" dirty="0">
                <a:ea typeface="標楷體" pitchFamily="65" charset="-120"/>
              </a:rPr>
              <a:t>)</a:t>
            </a:r>
          </a:p>
        </p:txBody>
      </p:sp>
      <p:sp>
        <p:nvSpPr>
          <p:cNvPr id="8" name="日期版面配置區 7"/>
          <p:cNvSpPr>
            <a:spLocks noGrp="1"/>
          </p:cNvSpPr>
          <p:nvPr>
            <p:ph type="dt" sz="half" idx="11"/>
          </p:nvPr>
        </p:nvSpPr>
        <p:spPr/>
        <p:txBody>
          <a:bodyPr/>
          <a:lstStyle/>
          <a:p>
            <a:pPr>
              <a:defRPr/>
            </a:pPr>
            <a:r>
              <a:rPr lang="zh-TW" altLang="en-US" smtClean="0"/>
              <a:t>統計學導論   </a:t>
            </a:r>
            <a:r>
              <a:rPr lang="en-US" altLang="zh-TW" smtClean="0"/>
              <a:t>Chapter 7   </a:t>
            </a:r>
            <a:r>
              <a:rPr lang="zh-TW" altLang="en-US" smtClean="0"/>
              <a:t>抽樣與抽樣分配</a:t>
            </a:r>
            <a:endParaRPr lang="zh-TW" altLang="en-US">
              <a:cs typeface="Arial" charset="0"/>
            </a:endParaRPr>
          </a:p>
        </p:txBody>
      </p:sp>
      <p:sp>
        <p:nvSpPr>
          <p:cNvPr id="9" name="投影片編號版面配置區 8"/>
          <p:cNvSpPr>
            <a:spLocks noGrp="1"/>
          </p:cNvSpPr>
          <p:nvPr>
            <p:ph type="sldNum" sz="quarter" idx="12"/>
          </p:nvPr>
        </p:nvSpPr>
        <p:spPr/>
        <p:txBody>
          <a:bodyPr/>
          <a:lstStyle/>
          <a:p>
            <a:pPr algn="r">
              <a:defRPr/>
            </a:pPr>
            <a:fld id="{8EF2B6BF-6A10-40F7-8B8D-F516405C22A2}" type="slidenum">
              <a:rPr lang="en-US" altLang="zh-TW" smtClean="0"/>
              <a:pPr algn="r">
                <a:defRPr/>
              </a:pPr>
              <a:t>8</a:t>
            </a:fld>
            <a:r>
              <a:rPr lang="en-US" altLang="zh-TW" dirty="0" smtClean="0"/>
              <a:t>/35</a:t>
            </a:r>
            <a:endParaRPr lang="en-US" altLang="zh-TW"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p:txBody>
          <a:bodyPr/>
          <a:lstStyle/>
          <a:p>
            <a:pPr eaLnBrk="1" hangingPunct="1"/>
            <a:r>
              <a:rPr lang="en-US" altLang="zh-TW" dirty="0" smtClean="0"/>
              <a:t>2.</a:t>
            </a:r>
            <a:r>
              <a:rPr lang="zh-TW" altLang="en-US" dirty="0" smtClean="0"/>
              <a:t> 分層隨機抽樣</a:t>
            </a:r>
            <a:r>
              <a:rPr lang="en-US" altLang="zh-TW" sz="2000" dirty="0" smtClean="0"/>
              <a:t>(</a:t>
            </a:r>
            <a:r>
              <a:rPr lang="zh-TW" altLang="en-US" sz="2000" dirty="0" smtClean="0"/>
              <a:t>續</a:t>
            </a:r>
            <a:r>
              <a:rPr lang="en-US" altLang="zh-TW" sz="2000" dirty="0" smtClean="0"/>
              <a:t>)</a:t>
            </a:r>
            <a:endParaRPr lang="zh-TW" altLang="en-US" sz="2000" dirty="0" smtClean="0"/>
          </a:p>
        </p:txBody>
      </p:sp>
      <p:sp>
        <p:nvSpPr>
          <p:cNvPr id="17410" name="日期版面配置區 4"/>
          <p:cNvSpPr>
            <a:spLocks noGrp="1"/>
          </p:cNvSpPr>
          <p:nvPr>
            <p:ph type="dt" sz="half" idx="11"/>
          </p:nvPr>
        </p:nvSpPr>
        <p:spPr>
          <a:noFill/>
        </p:spPr>
        <p:txBody>
          <a:bodyPr/>
          <a:lstStyle/>
          <a:p>
            <a:r>
              <a:rPr lang="zh-TW" altLang="en-US" smtClean="0"/>
              <a:t>統計學導論   </a:t>
            </a:r>
            <a:r>
              <a:rPr lang="en-US" altLang="zh-TW" smtClean="0"/>
              <a:t>Chapter 7   </a:t>
            </a:r>
            <a:r>
              <a:rPr lang="zh-TW" altLang="en-US" smtClean="0"/>
              <a:t>抽樣與抽樣分配</a:t>
            </a:r>
            <a:endParaRPr lang="zh-TW" altLang="en-US"/>
          </a:p>
        </p:txBody>
      </p:sp>
      <p:sp>
        <p:nvSpPr>
          <p:cNvPr id="334852" name="Text Box 4"/>
          <p:cNvSpPr txBox="1">
            <a:spLocks noChangeArrowheads="1"/>
          </p:cNvSpPr>
          <p:nvPr/>
        </p:nvSpPr>
        <p:spPr bwMode="auto">
          <a:xfrm>
            <a:off x="485520" y="1284731"/>
            <a:ext cx="8201279" cy="3416320"/>
          </a:xfrm>
          <a:prstGeom prst="rect">
            <a:avLst/>
          </a:prstGeom>
          <a:noFill/>
          <a:ln w="9525">
            <a:solidFill>
              <a:srgbClr val="DB4F03"/>
            </a:solidFill>
            <a:prstDash val="dash"/>
            <a:miter lim="800000"/>
            <a:headEnd/>
            <a:tailEnd/>
          </a:ln>
          <a:effectLst/>
        </p:spPr>
        <p:txBody>
          <a:bodyPr wrap="square">
            <a:spAutoFit/>
          </a:bodyPr>
          <a:lstStyle/>
          <a:p>
            <a:pPr>
              <a:spcBef>
                <a:spcPts val="0"/>
              </a:spcBef>
              <a:buFont typeface="Wingdings" pitchFamily="2" charset="2"/>
              <a:buChar char="l"/>
              <a:defRPr/>
            </a:pPr>
            <a:r>
              <a:rPr lang="zh-TW" altLang="en-US" sz="2400" b="1" dirty="0" smtClean="0">
                <a:solidFill>
                  <a:schemeClr val="accent2"/>
                </a:solidFill>
                <a:effectLst>
                  <a:outerShdw blurRad="38100" dist="38100" dir="2700000" algn="tl">
                    <a:srgbClr val="C0C0C0"/>
                  </a:outerShdw>
                </a:effectLst>
                <a:latin typeface="標楷體" pitchFamily="65" charset="-120"/>
                <a:ea typeface="標楷體" pitchFamily="65" charset="-120"/>
              </a:rPr>
              <a:t> 分層抽樣之母體的結構</a:t>
            </a:r>
            <a:r>
              <a:rPr lang="zh-TW" altLang="en-US" sz="2400" b="1" dirty="0" smtClean="0">
                <a:latin typeface="標楷體" pitchFamily="65" charset="-120"/>
                <a:ea typeface="標楷體" pitchFamily="65" charset="-120"/>
              </a:rPr>
              <a:t> </a:t>
            </a:r>
          </a:p>
          <a:p>
            <a:pPr>
              <a:spcBef>
                <a:spcPts val="0"/>
              </a:spcBef>
              <a:buFont typeface="Wingdings" pitchFamily="2" charset="2"/>
              <a:buChar char="l"/>
              <a:defRPr/>
            </a:pPr>
            <a:endParaRPr lang="zh-TW" altLang="en-US" sz="2400" b="1" dirty="0">
              <a:latin typeface="標楷體" pitchFamily="65" charset="-120"/>
              <a:ea typeface="標楷體" pitchFamily="65" charset="-120"/>
            </a:endParaRPr>
          </a:p>
          <a:p>
            <a:pPr>
              <a:spcBef>
                <a:spcPts val="0"/>
              </a:spcBef>
              <a:buFont typeface="Wingdings" pitchFamily="2" charset="2"/>
              <a:buChar char="l"/>
              <a:defRPr/>
            </a:pPr>
            <a:r>
              <a:rPr lang="zh-TW" altLang="en-US" sz="2400" b="1" dirty="0" smtClean="0">
                <a:latin typeface="標楷體" pitchFamily="65" charset="-120"/>
                <a:ea typeface="標楷體" pitchFamily="65" charset="-120"/>
              </a:rPr>
              <a:t>整個母體的大小</a:t>
            </a:r>
          </a:p>
          <a:p>
            <a:pPr>
              <a:spcBef>
                <a:spcPts val="0"/>
              </a:spcBef>
              <a:buFont typeface="Wingdings" pitchFamily="2" charset="2"/>
              <a:buChar char="l"/>
              <a:defRPr/>
            </a:pPr>
            <a:endParaRPr lang="en-US" altLang="zh-TW" sz="2400" b="1" dirty="0" smtClean="0">
              <a:latin typeface="標楷體" pitchFamily="65" charset="-120"/>
              <a:ea typeface="標楷體" pitchFamily="65" charset="-120"/>
            </a:endParaRPr>
          </a:p>
          <a:p>
            <a:pPr>
              <a:spcBef>
                <a:spcPts val="0"/>
              </a:spcBef>
              <a:buFont typeface="Wingdings" pitchFamily="2" charset="2"/>
              <a:buChar char="l"/>
              <a:defRPr/>
            </a:pPr>
            <a:endParaRPr lang="en-US" altLang="zh-TW" sz="2400" b="1" dirty="0" smtClean="0">
              <a:latin typeface="標楷體" pitchFamily="65" charset="-120"/>
              <a:ea typeface="標楷體" pitchFamily="65" charset="-120"/>
            </a:endParaRPr>
          </a:p>
          <a:p>
            <a:pPr>
              <a:spcBef>
                <a:spcPts val="0"/>
              </a:spcBef>
              <a:buFont typeface="Wingdings" pitchFamily="2" charset="2"/>
              <a:buChar char="l"/>
              <a:defRPr/>
            </a:pPr>
            <a:r>
              <a:rPr lang="zh-TW" altLang="en-US" sz="2400" b="1" dirty="0" smtClean="0">
                <a:latin typeface="標楷體" pitchFamily="65" charset="-120"/>
                <a:ea typeface="標楷體" pitchFamily="65" charset="-120"/>
              </a:rPr>
              <a:t>整個</a:t>
            </a:r>
            <a:r>
              <a:rPr lang="zh-TW" altLang="en-US" sz="2400" b="1" dirty="0">
                <a:latin typeface="標楷體" pitchFamily="65" charset="-120"/>
                <a:ea typeface="標楷體" pitchFamily="65" charset="-120"/>
              </a:rPr>
              <a:t>母體的平均數</a:t>
            </a:r>
            <a:r>
              <a:rPr lang="zh-TW" altLang="en-US" sz="2400" b="1" dirty="0" smtClean="0">
                <a:latin typeface="標楷體" pitchFamily="65" charset="-120"/>
                <a:ea typeface="標楷體" pitchFamily="65" charset="-120"/>
              </a:rPr>
              <a:t>：</a:t>
            </a:r>
            <a:endParaRPr lang="en-US" altLang="zh-TW" sz="2400" b="1" dirty="0" smtClean="0">
              <a:latin typeface="標楷體" pitchFamily="65" charset="-120"/>
              <a:ea typeface="標楷體" pitchFamily="65" charset="-120"/>
            </a:endParaRPr>
          </a:p>
          <a:p>
            <a:pPr>
              <a:spcBef>
                <a:spcPts val="0"/>
              </a:spcBef>
              <a:buFont typeface="Wingdings" pitchFamily="2" charset="2"/>
              <a:buChar char="l"/>
              <a:defRPr/>
            </a:pPr>
            <a:endParaRPr lang="en-US" altLang="zh-TW" sz="2400" b="1" dirty="0" smtClean="0">
              <a:solidFill>
                <a:srgbClr val="002060"/>
              </a:solidFill>
              <a:latin typeface="+mn-ea"/>
              <a:ea typeface="+mn-ea"/>
            </a:endParaRPr>
          </a:p>
          <a:p>
            <a:pPr>
              <a:spcBef>
                <a:spcPts val="0"/>
              </a:spcBef>
              <a:buFont typeface="Wingdings" pitchFamily="2" charset="2"/>
              <a:buChar char="l"/>
              <a:defRPr/>
            </a:pPr>
            <a:r>
              <a:rPr lang="zh-TW" altLang="en-US" sz="2400" b="1" dirty="0" smtClean="0">
                <a:solidFill>
                  <a:srgbClr val="002060"/>
                </a:solidFill>
                <a:latin typeface="+mn-ea"/>
                <a:ea typeface="+mn-ea"/>
              </a:rPr>
              <a:t>分層抽樣樣本結構與主要的統計量</a:t>
            </a:r>
            <a:endParaRPr lang="zh-TW" altLang="en-US" sz="2400" b="1" dirty="0">
              <a:solidFill>
                <a:srgbClr val="002060"/>
              </a:solidFill>
              <a:latin typeface="+mn-ea"/>
              <a:ea typeface="+mn-ea"/>
            </a:endParaRPr>
          </a:p>
          <a:p>
            <a:pPr>
              <a:spcBef>
                <a:spcPts val="0"/>
              </a:spcBef>
              <a:defRPr/>
            </a:pPr>
            <a:endParaRPr lang="en-US" altLang="zh-TW" sz="2400" b="1" dirty="0">
              <a:latin typeface="標楷體" pitchFamily="65" charset="-120"/>
              <a:ea typeface="標楷體" pitchFamily="65" charset="-120"/>
            </a:endParaRPr>
          </a:p>
        </p:txBody>
      </p:sp>
      <p:pic>
        <p:nvPicPr>
          <p:cNvPr id="17415" name="Picture 5"/>
          <p:cNvPicPr>
            <a:picLocks noChangeAspect="1" noChangeArrowheads="1"/>
          </p:cNvPicPr>
          <p:nvPr/>
        </p:nvPicPr>
        <p:blipFill>
          <a:blip r:embed="rId3" cstate="print"/>
          <a:srcRect/>
          <a:stretch>
            <a:fillRect/>
          </a:stretch>
        </p:blipFill>
        <p:spPr bwMode="auto">
          <a:xfrm>
            <a:off x="4814888" y="1225360"/>
            <a:ext cx="3941317" cy="1660716"/>
          </a:xfrm>
          <a:prstGeom prst="rect">
            <a:avLst/>
          </a:prstGeom>
          <a:noFill/>
          <a:ln w="9525">
            <a:noFill/>
            <a:miter lim="800000"/>
            <a:headEnd/>
            <a:tailEnd/>
          </a:ln>
        </p:spPr>
      </p:pic>
      <p:pic>
        <p:nvPicPr>
          <p:cNvPr id="10" name="Picture 4"/>
          <p:cNvPicPr>
            <a:picLocks noChangeAspect="1" noChangeArrowheads="1"/>
          </p:cNvPicPr>
          <p:nvPr/>
        </p:nvPicPr>
        <p:blipFill>
          <a:blip r:embed="rId4" cstate="print"/>
          <a:srcRect/>
          <a:stretch>
            <a:fillRect/>
          </a:stretch>
        </p:blipFill>
        <p:spPr bwMode="auto">
          <a:xfrm>
            <a:off x="4932362" y="4529137"/>
            <a:ext cx="3752850" cy="1943100"/>
          </a:xfrm>
          <a:prstGeom prst="rect">
            <a:avLst/>
          </a:prstGeom>
          <a:noFill/>
          <a:ln w="9525">
            <a:noFill/>
            <a:miter lim="800000"/>
            <a:headEnd/>
            <a:tailEnd/>
          </a:ln>
        </p:spPr>
      </p:pic>
      <p:graphicFrame>
        <p:nvGraphicFramePr>
          <p:cNvPr id="12" name="物件 11"/>
          <p:cNvGraphicFramePr>
            <a:graphicFrameLocks noChangeAspect="1"/>
          </p:cNvGraphicFramePr>
          <p:nvPr/>
        </p:nvGraphicFramePr>
        <p:xfrm>
          <a:off x="3249612" y="1885950"/>
          <a:ext cx="1249689" cy="801687"/>
        </p:xfrm>
        <a:graphic>
          <a:graphicData uri="http://schemas.openxmlformats.org/presentationml/2006/ole">
            <mc:AlternateContent xmlns:mc="http://schemas.openxmlformats.org/markup-compatibility/2006">
              <mc:Choice xmlns:v="urn:schemas-microsoft-com:vml" Requires="v">
                <p:oleObj spid="_x0000_s9220" name="Equation" r:id="rId5" imgW="672840" imgH="431640" progId="Equation.DSMT4">
                  <p:embed/>
                </p:oleObj>
              </mc:Choice>
              <mc:Fallback>
                <p:oleObj name="Equation" r:id="rId5" imgW="672840" imgH="431640" progId="Equation.DSMT4">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9612" y="1885950"/>
                        <a:ext cx="1249689" cy="801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18" name="Object 2"/>
          <p:cNvGraphicFramePr>
            <a:graphicFrameLocks noChangeAspect="1"/>
          </p:cNvGraphicFramePr>
          <p:nvPr/>
        </p:nvGraphicFramePr>
        <p:xfrm>
          <a:off x="3749676" y="2895600"/>
          <a:ext cx="1697038" cy="801688"/>
        </p:xfrm>
        <a:graphic>
          <a:graphicData uri="http://schemas.openxmlformats.org/presentationml/2006/ole">
            <mc:AlternateContent xmlns:mc="http://schemas.openxmlformats.org/markup-compatibility/2006">
              <mc:Choice xmlns:v="urn:schemas-microsoft-com:vml" Requires="v">
                <p:oleObj spid="_x0000_s9221" name="Equation" r:id="rId7" imgW="914400" imgH="431640" progId="Equation.DSMT4">
                  <p:embed/>
                </p:oleObj>
              </mc:Choice>
              <mc:Fallback>
                <p:oleObj name="Equation" r:id="rId7" imgW="914400" imgH="431640" progId="Equation.DSMT4">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49676" y="2895600"/>
                        <a:ext cx="1697038" cy="801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19" name="Object 3"/>
          <p:cNvGraphicFramePr>
            <a:graphicFrameLocks noChangeAspect="1"/>
          </p:cNvGraphicFramePr>
          <p:nvPr/>
        </p:nvGraphicFramePr>
        <p:xfrm>
          <a:off x="914400" y="4519613"/>
          <a:ext cx="3443288" cy="1746250"/>
        </p:xfrm>
        <a:graphic>
          <a:graphicData uri="http://schemas.openxmlformats.org/presentationml/2006/ole">
            <mc:AlternateContent xmlns:mc="http://schemas.openxmlformats.org/markup-compatibility/2006">
              <mc:Choice xmlns:v="urn:schemas-microsoft-com:vml" Requires="v">
                <p:oleObj spid="_x0000_s9222" name="Equation" r:id="rId9" imgW="1434960" imgH="939600" progId="Equation.DSMT4">
                  <p:embed/>
                </p:oleObj>
              </mc:Choice>
              <mc:Fallback>
                <p:oleObj name="Equation" r:id="rId9" imgW="1434960" imgH="939600" progId="Equation.DSMT4">
                  <p:embed/>
                  <p:pic>
                    <p:nvPicPr>
                      <p:cNvPr id="0"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400" y="4519613"/>
                        <a:ext cx="3443288" cy="174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投影片編號版面配置區 10"/>
          <p:cNvSpPr>
            <a:spLocks noGrp="1"/>
          </p:cNvSpPr>
          <p:nvPr>
            <p:ph type="sldNum" sz="quarter" idx="12"/>
          </p:nvPr>
        </p:nvSpPr>
        <p:spPr/>
        <p:txBody>
          <a:bodyPr/>
          <a:lstStyle/>
          <a:p>
            <a:pPr algn="r">
              <a:defRPr/>
            </a:pPr>
            <a:fld id="{8EF2B6BF-6A10-40F7-8B8D-F516405C22A2}" type="slidenum">
              <a:rPr lang="en-US" altLang="zh-TW" smtClean="0"/>
              <a:pPr algn="r">
                <a:defRPr/>
              </a:pPr>
              <a:t>9</a:t>
            </a:fld>
            <a:r>
              <a:rPr lang="en-US" altLang="zh-TW" dirty="0" smtClean="0"/>
              <a:t>/35</a:t>
            </a:r>
            <a:endParaRPr lang="en-US" altLang="zh-TW"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預設簡報設計">
  <a:themeElements>
    <a:clrScheme name="預設簡報設計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5184A4"/>
      </a:hlink>
      <a:folHlink>
        <a:srgbClr val="99CC00"/>
      </a:folHlink>
    </a:clrScheme>
    <a:fontScheme name="預設簡報設計">
      <a:majorFont>
        <a:latin typeface="Times New Roman"/>
        <a:ea typeface="標楷體"/>
        <a:cs typeface=""/>
      </a:majorFont>
      <a:minorFont>
        <a:latin typeface="Times New Roman"/>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預設簡報設計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5184A4"/>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3817</TotalTime>
  <Words>3672</Words>
  <Application>Microsoft Office PowerPoint</Application>
  <PresentationFormat>如螢幕大小 (4:3)</PresentationFormat>
  <Paragraphs>546</Paragraphs>
  <Slides>35</Slides>
  <Notes>10</Notes>
  <HiddenSlides>0</HiddenSlides>
  <MMClips>0</MMClips>
  <ScaleCrop>false</ScaleCrop>
  <HeadingPairs>
    <vt:vector size="6" baseType="variant">
      <vt:variant>
        <vt:lpstr>佈景主題</vt:lpstr>
      </vt:variant>
      <vt:variant>
        <vt:i4>1</vt:i4>
      </vt:variant>
      <vt:variant>
        <vt:lpstr>內嵌 OLE 伺服程式</vt:lpstr>
      </vt:variant>
      <vt:variant>
        <vt:i4>2</vt:i4>
      </vt:variant>
      <vt:variant>
        <vt:lpstr>投影片標題</vt:lpstr>
      </vt:variant>
      <vt:variant>
        <vt:i4>35</vt:i4>
      </vt:variant>
    </vt:vector>
  </HeadingPairs>
  <TitlesOfParts>
    <vt:vector size="38" baseType="lpstr">
      <vt:lpstr>預設簡報設計</vt:lpstr>
      <vt:lpstr>Equation</vt:lpstr>
      <vt:lpstr>VISIO</vt:lpstr>
      <vt:lpstr>第七章--抽樣與抽樣分配</vt:lpstr>
      <vt:lpstr>7.1  抽樣的基本概念</vt:lpstr>
      <vt:lpstr>The Literary Digest Poll (1936)</vt:lpstr>
      <vt:lpstr>7.1  抽樣的基本概念</vt:lpstr>
      <vt:lpstr>PowerPoint 簡報</vt:lpstr>
      <vt:lpstr>7.2  抽樣方法</vt:lpstr>
      <vt:lpstr>1. 簡單隨機抽樣 →簡單隨機樣本</vt:lpstr>
      <vt:lpstr>2. 分層隨機抽樣</vt:lpstr>
      <vt:lpstr>2. 分層隨機抽樣(續)</vt:lpstr>
      <vt:lpstr>3. 集群隨機抽樣</vt:lpstr>
      <vt:lpstr>4. 系統抽樣</vt:lpstr>
      <vt:lpstr>5. 便利抽樣法 Convenience Sampling</vt:lpstr>
      <vt:lpstr>7.3  抽樣分配</vt:lpstr>
      <vt:lpstr>7.4  樣本平均數的抽樣分配</vt:lpstr>
      <vt:lpstr>樣本平均數之抽樣分配的性質 2/2</vt:lpstr>
      <vt:lpstr>解：首先計算母體平均數與變異數：</vt:lpstr>
      <vt:lpstr>(a) 放回方式（無限母體）：此時(x1,x2)有16種可能組合，    的抽樣分配為：</vt:lpstr>
      <vt:lpstr>樣本平均數之抽樣分配的型態</vt:lpstr>
      <vt:lpstr>PowerPoint 簡報</vt:lpstr>
      <vt:lpstr>中央極限定理 </vt:lpstr>
      <vt:lpstr>PowerPoint 簡報</vt:lpstr>
      <vt:lpstr>中央極限定理 </vt:lpstr>
      <vt:lpstr>PowerPoint 簡報</vt:lpstr>
      <vt:lpstr>PowerPoint 簡報</vt:lpstr>
      <vt:lpstr>PowerPoint 簡報</vt:lpstr>
      <vt:lpstr>PowerPoint 簡報</vt:lpstr>
      <vt:lpstr>t分配 之左右尾概念</vt:lpstr>
      <vt:lpstr>PowerPoint 簡報</vt:lpstr>
      <vt:lpstr>7.5  樣本比例的抽樣分配</vt:lpstr>
      <vt:lpstr>7.5  樣本比例的抽樣分配</vt:lpstr>
      <vt:lpstr>依題意知，母體比例(紅球比例)p=2/5，且N=5, n=2，令X表示抽出紅球個數。(a) 放回方式（無限母體）：</vt:lpstr>
      <vt:lpstr>PowerPoint 簡報</vt:lpstr>
      <vt:lpstr>7.6  樣本變異數的抽樣分配 1/3      </vt:lpstr>
      <vt:lpstr>樣本變異數抽樣分配的性質</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9001</dc:creator>
  <cp:lastModifiedBy>User</cp:lastModifiedBy>
  <cp:revision>1838</cp:revision>
  <dcterms:created xsi:type="dcterms:W3CDTF">2008-04-23T06:51:29Z</dcterms:created>
  <dcterms:modified xsi:type="dcterms:W3CDTF">2013-09-07T08:21:36Z</dcterms:modified>
</cp:coreProperties>
</file>