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61" r:id="rId4"/>
    <p:sldId id="257" r:id="rId5"/>
    <p:sldId id="262" r:id="rId6"/>
    <p:sldId id="263" r:id="rId7"/>
    <p:sldId id="274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59" r:id="rId1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96227-F101-43DC-9BA7-4FB1BCF2857B}" type="datetimeFigureOut">
              <a:rPr lang="zh-TW" altLang="en-US" smtClean="0"/>
              <a:pPr/>
              <a:t>2013/10/7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09E2-5F54-48D8-B362-167FE38C907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672855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96227-F101-43DC-9BA7-4FB1BCF2857B}" type="datetimeFigureOut">
              <a:rPr lang="zh-TW" altLang="en-US" smtClean="0"/>
              <a:pPr/>
              <a:t>2013/10/7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09E2-5F54-48D8-B362-167FE38C907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070115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96227-F101-43DC-9BA7-4FB1BCF2857B}" type="datetimeFigureOut">
              <a:rPr lang="zh-TW" altLang="en-US" smtClean="0"/>
              <a:pPr/>
              <a:t>2013/10/7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09E2-5F54-48D8-B362-167FE38C907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76319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96227-F101-43DC-9BA7-4FB1BCF2857B}" type="datetimeFigureOut">
              <a:rPr lang="zh-TW" altLang="en-US" smtClean="0"/>
              <a:pPr/>
              <a:t>2013/10/7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09E2-5F54-48D8-B362-167FE38C907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066071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96227-F101-43DC-9BA7-4FB1BCF2857B}" type="datetimeFigureOut">
              <a:rPr lang="zh-TW" altLang="en-US" smtClean="0"/>
              <a:pPr/>
              <a:t>2013/10/7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09E2-5F54-48D8-B362-167FE38C907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032553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96227-F101-43DC-9BA7-4FB1BCF2857B}" type="datetimeFigureOut">
              <a:rPr lang="zh-TW" altLang="en-US" smtClean="0"/>
              <a:pPr/>
              <a:t>2013/10/7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09E2-5F54-48D8-B362-167FE38C907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39128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96227-F101-43DC-9BA7-4FB1BCF2857B}" type="datetimeFigureOut">
              <a:rPr lang="zh-TW" altLang="en-US" smtClean="0"/>
              <a:pPr/>
              <a:t>2013/10/7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09E2-5F54-48D8-B362-167FE38C907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520570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96227-F101-43DC-9BA7-4FB1BCF2857B}" type="datetimeFigureOut">
              <a:rPr lang="zh-TW" altLang="en-US" smtClean="0"/>
              <a:pPr/>
              <a:t>2013/10/7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09E2-5F54-48D8-B362-167FE38C907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119800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96227-F101-43DC-9BA7-4FB1BCF2857B}" type="datetimeFigureOut">
              <a:rPr lang="zh-TW" altLang="en-US" smtClean="0"/>
              <a:pPr/>
              <a:t>2013/10/7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09E2-5F54-48D8-B362-167FE38C907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198407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96227-F101-43DC-9BA7-4FB1BCF2857B}" type="datetimeFigureOut">
              <a:rPr lang="zh-TW" altLang="en-US" smtClean="0"/>
              <a:pPr/>
              <a:t>2013/10/7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09E2-5F54-48D8-B362-167FE38C907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413533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96227-F101-43DC-9BA7-4FB1BCF2857B}" type="datetimeFigureOut">
              <a:rPr lang="zh-TW" altLang="en-US" smtClean="0"/>
              <a:pPr/>
              <a:t>2013/10/7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309E2-5F54-48D8-B362-167FE38C907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527466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B96227-F101-43DC-9BA7-4FB1BCF2857B}" type="datetimeFigureOut">
              <a:rPr lang="zh-TW" altLang="en-US" smtClean="0"/>
              <a:pPr/>
              <a:t>2013/10/7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309E2-5F54-48D8-B362-167FE38C907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891323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eichun.edu.hk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0" y="764704"/>
            <a:ext cx="9144000" cy="1254001"/>
          </a:xfrm>
        </p:spPr>
        <p:txBody>
          <a:bodyPr>
            <a:normAutofit fontScale="90000"/>
          </a:bodyPr>
          <a:lstStyle/>
          <a:p>
            <a:r>
              <a:rPr lang="zh-TW" altLang="en-US" sz="6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自我認識與人格特質探索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dirty="0" smtClean="0"/>
              <a:t/>
            </a:r>
            <a:br>
              <a:rPr lang="zh-TW" altLang="en-US" dirty="0" smtClean="0"/>
            </a:b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1520" y="2552700"/>
            <a:ext cx="8784976" cy="2172444"/>
          </a:xfrm>
        </p:spPr>
        <p:txBody>
          <a:bodyPr>
            <a:normAutofit fontScale="92500" lnSpcReduction="10000"/>
          </a:bodyPr>
          <a:lstStyle/>
          <a:p>
            <a:pPr algn="l"/>
            <a:endParaRPr lang="en-US" altLang="zh-TW" sz="40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43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通識教育中心</a:t>
            </a:r>
            <a:endParaRPr lang="en-US" altLang="zh-TW" sz="43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4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        </a:t>
            </a:r>
            <a:r>
              <a:rPr lang="zh-TW" altLang="en-US" sz="5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王環莉 老師</a:t>
            </a:r>
            <a:endParaRPr lang="zh-TW" altLang="en-US" sz="56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1414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40000"/>
                    </a14:imgEffect>
                    <a14:imgEffect>
                      <a14:brightnessContrast bright="-2000" contras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921" y="9331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196752"/>
          </a:xfrm>
        </p:spPr>
        <p:txBody>
          <a:bodyPr>
            <a:normAutofit/>
          </a:bodyPr>
          <a:lstStyle/>
          <a:p>
            <a:r>
              <a:rPr lang="zh-TW" altLang="en-US" sz="6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自我概念</a:t>
            </a:r>
            <a:endParaRPr lang="zh-TW" altLang="en-US" sz="6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0" y="1556792"/>
            <a:ext cx="9144000" cy="5301208"/>
          </a:xfrm>
        </p:spPr>
        <p:txBody>
          <a:bodyPr/>
          <a:lstStyle/>
          <a:p>
            <a:pPr marL="342900" lvl="0" indent="-342900" algn="l" eaLnBrk="0" fontAlgn="base" latinLnBrk="1" hangingPunct="0">
              <a:spcAft>
                <a:spcPct val="0"/>
              </a:spcAft>
              <a:buFontTx/>
              <a:buChar char="•"/>
            </a:pPr>
            <a:r>
              <a:rPr kumimoji="1" lang="zh-TW" altLang="zh-TW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自我概念明朗而積極的人，比較會表現出自信、友善、慷慨、情緒穩定等特質</a:t>
            </a:r>
            <a:r>
              <a:rPr kumimoji="1" lang="zh-TW" altLang="zh-TW" kern="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，</a:t>
            </a:r>
            <a:endParaRPr kumimoji="1" lang="en-US" altLang="zh-TW" kern="0" dirty="0" smtClean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342900" lvl="0" indent="-342900" algn="l" eaLnBrk="0" fontAlgn="base" latinLnBrk="1" hangingPunct="0">
              <a:spcAft>
                <a:spcPct val="0"/>
              </a:spcAft>
              <a:buFontTx/>
              <a:buChar char="•"/>
            </a:pPr>
            <a:endParaRPr kumimoji="1" lang="en-US" altLang="zh-TW" kern="0" dirty="0" smtClean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342900" lvl="0" indent="-342900" algn="l" eaLnBrk="0" fontAlgn="base" latinLnBrk="1" hangingPunct="0">
              <a:spcAft>
                <a:spcPct val="0"/>
              </a:spcAft>
              <a:buFontTx/>
              <a:buChar char="•"/>
            </a:pPr>
            <a:r>
              <a:rPr kumimoji="1" lang="zh-TW" altLang="zh-TW" kern="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且</a:t>
            </a:r>
            <a:r>
              <a:rPr kumimoji="1" lang="zh-TW" altLang="zh-TW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學習動機較強，學習</a:t>
            </a:r>
            <a:r>
              <a:rPr kumimoji="1" lang="zh-TW" altLang="zh-TW" kern="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上</a:t>
            </a:r>
            <a:r>
              <a:rPr kumimoji="1" lang="zh-TW" altLang="en-US" kern="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較</a:t>
            </a:r>
            <a:r>
              <a:rPr kumimoji="1" lang="zh-TW" altLang="zh-TW" kern="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有</a:t>
            </a:r>
            <a:r>
              <a:rPr kumimoji="1" lang="zh-TW" altLang="zh-TW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成就</a:t>
            </a:r>
            <a:r>
              <a:rPr kumimoji="1" lang="zh-TW" altLang="zh-TW" kern="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，</a:t>
            </a:r>
            <a:endParaRPr kumimoji="1" lang="en-US" altLang="zh-TW" kern="0" dirty="0" smtClean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342900" lvl="0" indent="-342900" algn="l" eaLnBrk="0" fontAlgn="base" latinLnBrk="1" hangingPunct="0">
              <a:spcAft>
                <a:spcPct val="0"/>
              </a:spcAft>
              <a:buFontTx/>
              <a:buChar char="•"/>
            </a:pPr>
            <a:endParaRPr kumimoji="1" lang="en-US" altLang="zh-TW" kern="0" dirty="0" smtClean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342900" lvl="0" indent="-342900" algn="l" eaLnBrk="0" fontAlgn="base" latinLnBrk="1" hangingPunct="0">
              <a:spcAft>
                <a:spcPct val="0"/>
              </a:spcAft>
              <a:buFontTx/>
              <a:buChar char="•"/>
            </a:pPr>
            <a:r>
              <a:rPr kumimoji="1" lang="zh-TW" altLang="zh-TW" kern="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相對</a:t>
            </a:r>
            <a:r>
              <a:rPr kumimoji="1" lang="zh-TW" altLang="zh-TW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的，學業成就高可以增強本身的自我概念，轉而提高學習興趣，使學習更有效果。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26316118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40000"/>
                    </a14:imgEffect>
                    <a14:imgEffect>
                      <a14:brightnessContrast bright="-2000" contras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921" y="9331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196752"/>
          </a:xfrm>
        </p:spPr>
        <p:txBody>
          <a:bodyPr>
            <a:normAutofit/>
          </a:bodyPr>
          <a:lstStyle/>
          <a:p>
            <a:r>
              <a:rPr lang="zh-TW" altLang="en-US" sz="6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自我概念的來源</a:t>
            </a:r>
            <a:endParaRPr lang="zh-TW" altLang="en-US" sz="6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0" y="1052736"/>
            <a:ext cx="9144000" cy="5805264"/>
          </a:xfrm>
        </p:spPr>
        <p:txBody>
          <a:bodyPr/>
          <a:lstStyle/>
          <a:p>
            <a:endParaRPr lang="zh-TW" altLang="en-US" dirty="0"/>
          </a:p>
        </p:txBody>
      </p:sp>
      <p:grpSp>
        <p:nvGrpSpPr>
          <p:cNvPr id="5" name="群組 4"/>
          <p:cNvGrpSpPr/>
          <p:nvPr/>
        </p:nvGrpSpPr>
        <p:grpSpPr>
          <a:xfrm>
            <a:off x="179512" y="1495520"/>
            <a:ext cx="8784976" cy="5029824"/>
            <a:chOff x="179512" y="1495520"/>
            <a:chExt cx="8784976" cy="5029824"/>
          </a:xfrm>
        </p:grpSpPr>
        <p:grpSp>
          <p:nvGrpSpPr>
            <p:cNvPr id="6" name="群組 5"/>
            <p:cNvGrpSpPr/>
            <p:nvPr/>
          </p:nvGrpSpPr>
          <p:grpSpPr>
            <a:xfrm>
              <a:off x="3010993" y="1495520"/>
              <a:ext cx="2880320" cy="864096"/>
              <a:chOff x="3203848" y="1495520"/>
              <a:chExt cx="2880320" cy="864096"/>
            </a:xfrm>
          </p:grpSpPr>
          <p:sp>
            <p:nvSpPr>
              <p:cNvPr id="23" name="圓角矩形 22"/>
              <p:cNvSpPr/>
              <p:nvPr/>
            </p:nvSpPr>
            <p:spPr bwMode="auto">
              <a:xfrm>
                <a:off x="3203848" y="1495520"/>
                <a:ext cx="2880320" cy="864096"/>
              </a:xfrm>
              <a:prstGeom prst="roundRect">
                <a:avLst/>
              </a:prstGeom>
              <a:solidFill>
                <a:srgbClr val="FFFF00"/>
              </a:solidFill>
              <a:ln>
                <a:noFill/>
                <a:headEnd type="none" w="med" len="med"/>
                <a:tailEnd type="none" w="med" len="med"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rightRoom" dir="t">
                  <a:rot lat="0" lon="0" rev="600000"/>
                </a:lightRig>
              </a:scene3d>
              <a:sp3d prstMaterial="metal">
                <a:bevelT w="38100" h="57150" prst="angle"/>
              </a:sp3d>
              <a:extLst/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24" name="文字方塊 2"/>
              <p:cNvSpPr txBox="1">
                <a:spLocks noChangeArrowheads="1"/>
              </p:cNvSpPr>
              <p:nvPr/>
            </p:nvSpPr>
            <p:spPr bwMode="auto">
              <a:xfrm>
                <a:off x="3203848" y="1628800"/>
                <a:ext cx="2808312" cy="6451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indent="228600">
                  <a:spcAft>
                    <a:spcPts val="0"/>
                  </a:spcAft>
                  <a:defRPr/>
                </a:pPr>
                <a:r>
                  <a:rPr lang="zh-TW" altLang="en-US" sz="2000" b="1" kern="100" dirty="0" smtClean="0">
                    <a:latin typeface="標楷體" pitchFamily="65" charset="-120"/>
                    <a:ea typeface="標楷體" pitchFamily="65" charset="-120"/>
                  </a:rPr>
                  <a:t>    </a:t>
                </a:r>
                <a:r>
                  <a:rPr lang="zh-TW" sz="2000" b="1" kern="100" dirty="0" smtClean="0">
                    <a:latin typeface="標楷體" pitchFamily="65" charset="-120"/>
                    <a:ea typeface="標楷體" pitchFamily="65" charset="-120"/>
                  </a:rPr>
                  <a:t>他人的回饋</a:t>
                </a:r>
                <a:endParaRPr lang="en-US" altLang="zh-TW" sz="2000" b="1" kern="100" dirty="0">
                  <a:latin typeface="標楷體" pitchFamily="65" charset="-120"/>
                  <a:ea typeface="標楷體" pitchFamily="65" charset="-120"/>
                </a:endParaRPr>
              </a:p>
              <a:p>
                <a:pPr indent="228600">
                  <a:spcAft>
                    <a:spcPts val="0"/>
                  </a:spcAft>
                  <a:defRPr/>
                </a:pPr>
                <a:r>
                  <a:rPr lang="zh-TW" sz="2000" kern="100" dirty="0" smtClean="0">
                    <a:latin typeface="標楷體" pitchFamily="65" charset="-120"/>
                    <a:ea typeface="標楷體" pitchFamily="65" charset="-120"/>
                  </a:rPr>
                  <a:t>別人如何看待我的？</a:t>
                </a:r>
              </a:p>
              <a:p>
                <a:pPr>
                  <a:spcAft>
                    <a:spcPts val="0"/>
                  </a:spcAft>
                  <a:defRPr/>
                </a:pPr>
                <a:r>
                  <a:rPr lang="en-US" sz="2000" b="1" kern="100" dirty="0" smtClean="0">
                    <a:latin typeface="標楷體" pitchFamily="65" charset="-120"/>
                    <a:ea typeface="標楷體" pitchFamily="65" charset="-120"/>
                  </a:rPr>
                  <a:t> </a:t>
                </a:r>
                <a:endParaRPr lang="zh-TW" sz="2000" b="1" kern="100" dirty="0" smtClean="0">
                  <a:latin typeface="標楷體" pitchFamily="65" charset="-120"/>
                  <a:ea typeface="標楷體" pitchFamily="65" charset="-120"/>
                </a:endParaRPr>
              </a:p>
              <a:p>
                <a:pPr>
                  <a:spcAft>
                    <a:spcPts val="0"/>
                  </a:spcAft>
                  <a:defRPr/>
                </a:pPr>
                <a:r>
                  <a:rPr lang="en-US" sz="2000" b="1" kern="100" dirty="0" smtClean="0">
                    <a:latin typeface="標楷體" pitchFamily="65" charset="-120"/>
                    <a:ea typeface="標楷體" pitchFamily="65" charset="-120"/>
                  </a:rPr>
                  <a:t> </a:t>
                </a:r>
                <a:endParaRPr lang="zh-TW" sz="2000" b="1" kern="100" dirty="0">
                  <a:latin typeface="標楷體" pitchFamily="65" charset="-120"/>
                  <a:ea typeface="標楷體" pitchFamily="65" charset="-120"/>
                </a:endParaRPr>
              </a:p>
            </p:txBody>
          </p:sp>
        </p:grpSp>
        <p:grpSp>
          <p:nvGrpSpPr>
            <p:cNvPr id="7" name="群組 6"/>
            <p:cNvGrpSpPr/>
            <p:nvPr/>
          </p:nvGrpSpPr>
          <p:grpSpPr>
            <a:xfrm>
              <a:off x="3659064" y="3212976"/>
              <a:ext cx="1656185" cy="1440160"/>
              <a:chOff x="3851920" y="3068960"/>
              <a:chExt cx="1656185" cy="1440160"/>
            </a:xfrm>
          </p:grpSpPr>
          <p:sp>
            <p:nvSpPr>
              <p:cNvPr id="21" name="橢圓 20"/>
              <p:cNvSpPr/>
              <p:nvPr/>
            </p:nvSpPr>
            <p:spPr bwMode="auto">
              <a:xfrm>
                <a:off x="3851920" y="3068960"/>
                <a:ext cx="1656184" cy="1440160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headEnd type="none" w="med" len="med"/>
                <a:tailEnd type="none" w="med" len="med"/>
              </a:ln>
              <a:extLst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22" name="文字方塊 2"/>
              <p:cNvSpPr txBox="1">
                <a:spLocks noChangeArrowheads="1"/>
              </p:cNvSpPr>
              <p:nvPr/>
            </p:nvSpPr>
            <p:spPr bwMode="auto">
              <a:xfrm>
                <a:off x="3995937" y="3429000"/>
                <a:ext cx="1512168" cy="476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spcAft>
                    <a:spcPts val="0"/>
                  </a:spcAft>
                  <a:defRPr/>
                </a:pPr>
                <a:r>
                  <a:rPr lang="zh-TW" sz="2500" b="1" kern="100" dirty="0">
                    <a:latin typeface="標楷體" pitchFamily="65" charset="-120"/>
                    <a:ea typeface="標楷體" pitchFamily="65" charset="-120"/>
                  </a:rPr>
                  <a:t>自我概念</a:t>
                </a:r>
              </a:p>
              <a:p>
                <a:pPr>
                  <a:spcAft>
                    <a:spcPts val="0"/>
                  </a:spcAft>
                  <a:defRPr/>
                </a:pPr>
                <a:r>
                  <a:rPr lang="en-US" sz="2500" b="1" kern="100" dirty="0">
                    <a:latin typeface="標楷體" pitchFamily="65" charset="-120"/>
                    <a:ea typeface="標楷體" pitchFamily="65" charset="-120"/>
                  </a:rPr>
                  <a:t> </a:t>
                </a:r>
                <a:endParaRPr lang="zh-TW" sz="2500" b="1" kern="100" dirty="0">
                  <a:latin typeface="標楷體" pitchFamily="65" charset="-120"/>
                  <a:ea typeface="標楷體" pitchFamily="65" charset="-120"/>
                </a:endParaRPr>
              </a:p>
            </p:txBody>
          </p:sp>
        </p:grpSp>
        <p:grpSp>
          <p:nvGrpSpPr>
            <p:cNvPr id="8" name="群組 7"/>
            <p:cNvGrpSpPr/>
            <p:nvPr/>
          </p:nvGrpSpPr>
          <p:grpSpPr>
            <a:xfrm>
              <a:off x="6084168" y="3284984"/>
              <a:ext cx="2880320" cy="1080120"/>
              <a:chOff x="6084168" y="2924944"/>
              <a:chExt cx="2880320" cy="897632"/>
            </a:xfrm>
          </p:grpSpPr>
          <p:sp>
            <p:nvSpPr>
              <p:cNvPr id="19" name="圓角矩形 18"/>
              <p:cNvSpPr/>
              <p:nvPr/>
            </p:nvSpPr>
            <p:spPr bwMode="auto">
              <a:xfrm>
                <a:off x="6084168" y="2924944"/>
                <a:ext cx="2880320" cy="864096"/>
              </a:xfrm>
              <a:prstGeom prst="roundRect">
                <a:avLst/>
              </a:prstGeom>
              <a:solidFill>
                <a:srgbClr val="FFFF00"/>
              </a:solidFill>
              <a:ln>
                <a:noFill/>
                <a:headEnd type="none" w="med" len="med"/>
                <a:tailEnd type="none" w="med" len="med"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rightRoom" dir="t">
                  <a:rot lat="0" lon="0" rev="600000"/>
                </a:lightRig>
              </a:scene3d>
              <a:sp3d prstMaterial="metal">
                <a:bevelT w="38100" h="57150" prst="angle"/>
              </a:sp3d>
              <a:extLst/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20" name="文字方塊 2"/>
              <p:cNvSpPr txBox="1">
                <a:spLocks noChangeArrowheads="1"/>
              </p:cNvSpPr>
              <p:nvPr/>
            </p:nvSpPr>
            <p:spPr bwMode="auto">
              <a:xfrm>
                <a:off x="6228183" y="2996952"/>
                <a:ext cx="2736305" cy="8256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indent="381000">
                  <a:spcAft>
                    <a:spcPts val="0"/>
                  </a:spcAft>
                  <a:defRPr/>
                </a:pPr>
                <a:r>
                  <a:rPr lang="zh-TW" altLang="en-US" sz="2000" b="1" kern="100" dirty="0" smtClean="0">
                    <a:latin typeface="標楷體" pitchFamily="65" charset="-120"/>
                    <a:ea typeface="標楷體" pitchFamily="65" charset="-120"/>
                  </a:rPr>
                  <a:t>  </a:t>
                </a:r>
                <a:r>
                  <a:rPr lang="zh-TW" sz="2000" b="1" kern="100" dirty="0" smtClean="0">
                    <a:latin typeface="標楷體" pitchFamily="65" charset="-120"/>
                    <a:ea typeface="標楷體" pitchFamily="65" charset="-120"/>
                  </a:rPr>
                  <a:t>自我</a:t>
                </a:r>
                <a:r>
                  <a:rPr lang="zh-TW" sz="2000" b="1" kern="100" dirty="0">
                    <a:latin typeface="標楷體" pitchFamily="65" charset="-120"/>
                    <a:ea typeface="標楷體" pitchFamily="65" charset="-120"/>
                  </a:rPr>
                  <a:t>的評估</a:t>
                </a:r>
                <a:r>
                  <a:rPr lang="en-US" sz="2000" b="1" kern="100" dirty="0">
                    <a:latin typeface="標楷體" pitchFamily="65" charset="-120"/>
                    <a:ea typeface="標楷體" pitchFamily="65" charset="-120"/>
                  </a:rPr>
                  <a:t/>
                </a:r>
                <a:br>
                  <a:rPr lang="en-US" sz="2000" b="1" kern="100" dirty="0">
                    <a:latin typeface="標楷體" pitchFamily="65" charset="-120"/>
                    <a:ea typeface="標楷體" pitchFamily="65" charset="-120"/>
                  </a:rPr>
                </a:br>
                <a:r>
                  <a:rPr lang="zh-TW" sz="2000" kern="100" dirty="0">
                    <a:latin typeface="標楷體" pitchFamily="65" charset="-120"/>
                    <a:ea typeface="標楷體" pitchFamily="65" charset="-120"/>
                  </a:rPr>
                  <a:t>自我直接的感受與經驗</a:t>
                </a:r>
              </a:p>
              <a:p>
                <a:pPr>
                  <a:spcAft>
                    <a:spcPts val="0"/>
                  </a:spcAft>
                  <a:defRPr/>
                </a:pPr>
                <a:r>
                  <a:rPr lang="en-US" sz="2000" b="1" kern="100" dirty="0">
                    <a:latin typeface="標楷體" pitchFamily="65" charset="-120"/>
                    <a:ea typeface="標楷體" pitchFamily="65" charset="-120"/>
                  </a:rPr>
                  <a:t> </a:t>
                </a:r>
                <a:endParaRPr lang="zh-TW" sz="2000" b="1" kern="100" dirty="0">
                  <a:latin typeface="標楷體" pitchFamily="65" charset="-120"/>
                  <a:ea typeface="標楷體" pitchFamily="65" charset="-120"/>
                </a:endParaRPr>
              </a:p>
            </p:txBody>
          </p:sp>
        </p:grpSp>
        <p:grpSp>
          <p:nvGrpSpPr>
            <p:cNvPr id="9" name="群組 8"/>
            <p:cNvGrpSpPr/>
            <p:nvPr/>
          </p:nvGrpSpPr>
          <p:grpSpPr>
            <a:xfrm>
              <a:off x="2843808" y="5445224"/>
              <a:ext cx="3191521" cy="1080120"/>
              <a:chOff x="3131839" y="5013176"/>
              <a:chExt cx="3191521" cy="1080120"/>
            </a:xfrm>
          </p:grpSpPr>
          <p:sp>
            <p:nvSpPr>
              <p:cNvPr id="17" name="圓角矩形 16"/>
              <p:cNvSpPr/>
              <p:nvPr/>
            </p:nvSpPr>
            <p:spPr bwMode="auto">
              <a:xfrm>
                <a:off x="3131839" y="5085184"/>
                <a:ext cx="3096343" cy="864096"/>
              </a:xfrm>
              <a:prstGeom prst="roundRect">
                <a:avLst/>
              </a:prstGeom>
              <a:solidFill>
                <a:srgbClr val="FFFF00"/>
              </a:solidFill>
              <a:ln>
                <a:noFill/>
                <a:headEnd type="none" w="med" len="med"/>
                <a:tailEnd type="none" w="med" len="med"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rightRoom" dir="t">
                  <a:rot lat="0" lon="0" rev="600000"/>
                </a:lightRig>
              </a:scene3d>
              <a:sp3d prstMaterial="metal">
                <a:bevelT w="38100" h="57150" prst="angle"/>
              </a:sp3d>
              <a:extLst/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18" name="文字方塊 2"/>
              <p:cNvSpPr txBox="1">
                <a:spLocks noChangeArrowheads="1"/>
              </p:cNvSpPr>
              <p:nvPr/>
            </p:nvSpPr>
            <p:spPr bwMode="auto">
              <a:xfrm>
                <a:off x="3203848" y="5013176"/>
                <a:ext cx="3119512" cy="10801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indent="381000">
                  <a:spcAft>
                    <a:spcPts val="0"/>
                  </a:spcAft>
                  <a:defRPr/>
                </a:pPr>
                <a:r>
                  <a:rPr lang="zh-TW" altLang="en-US" sz="2000" b="1" kern="100" dirty="0" smtClean="0">
                    <a:latin typeface="標楷體" pitchFamily="65" charset="-120"/>
                    <a:ea typeface="標楷體" pitchFamily="65" charset="-120"/>
                  </a:rPr>
                  <a:t>   </a:t>
                </a:r>
                <a:r>
                  <a:rPr lang="zh-TW" sz="2000" b="1" kern="100" dirty="0" smtClean="0">
                    <a:latin typeface="標楷體" pitchFamily="65" charset="-120"/>
                    <a:ea typeface="標楷體" pitchFamily="65" charset="-120"/>
                  </a:rPr>
                  <a:t>文化</a:t>
                </a:r>
                <a:r>
                  <a:rPr lang="zh-TW" sz="2000" b="1" kern="100" dirty="0">
                    <a:latin typeface="標楷體" pitchFamily="65" charset="-120"/>
                    <a:ea typeface="標楷體" pitchFamily="65" charset="-120"/>
                  </a:rPr>
                  <a:t>的影響</a:t>
                </a:r>
              </a:p>
              <a:p>
                <a:pPr>
                  <a:spcAft>
                    <a:spcPts val="0"/>
                  </a:spcAft>
                  <a:defRPr/>
                </a:pPr>
                <a:r>
                  <a:rPr lang="zh-TW" sz="2000" kern="100" dirty="0">
                    <a:latin typeface="標楷體" pitchFamily="65" charset="-120"/>
                    <a:ea typeface="標楷體" pitchFamily="65" charset="-120"/>
                  </a:rPr>
                  <a:t>受到社會文化的潛移默化</a:t>
                </a:r>
              </a:p>
              <a:p>
                <a:pPr>
                  <a:spcAft>
                    <a:spcPts val="0"/>
                  </a:spcAft>
                  <a:defRPr/>
                </a:pPr>
                <a:r>
                  <a:rPr lang="zh-TW" sz="2000" kern="100" dirty="0" smtClean="0">
                    <a:latin typeface="標楷體" pitchFamily="65" charset="-120"/>
                    <a:ea typeface="標楷體" pitchFamily="65" charset="-120"/>
                  </a:rPr>
                  <a:t>對</a:t>
                </a:r>
                <a:r>
                  <a:rPr lang="zh-TW" sz="2000" kern="100" dirty="0">
                    <a:latin typeface="標楷體" pitchFamily="65" charset="-120"/>
                    <a:ea typeface="標楷體" pitchFamily="65" charset="-120"/>
                  </a:rPr>
                  <a:t>自我的影響</a:t>
                </a:r>
              </a:p>
            </p:txBody>
          </p:sp>
        </p:grpSp>
        <p:grpSp>
          <p:nvGrpSpPr>
            <p:cNvPr id="10" name="群組 9"/>
            <p:cNvGrpSpPr/>
            <p:nvPr/>
          </p:nvGrpSpPr>
          <p:grpSpPr>
            <a:xfrm>
              <a:off x="179512" y="3284984"/>
              <a:ext cx="2592289" cy="1080120"/>
              <a:chOff x="179512" y="2924944"/>
              <a:chExt cx="2592289" cy="1080120"/>
            </a:xfrm>
          </p:grpSpPr>
          <p:sp>
            <p:nvSpPr>
              <p:cNvPr id="15" name="圓角矩形 14"/>
              <p:cNvSpPr/>
              <p:nvPr/>
            </p:nvSpPr>
            <p:spPr bwMode="auto">
              <a:xfrm>
                <a:off x="179512" y="2924944"/>
                <a:ext cx="2592288" cy="1080120"/>
              </a:xfrm>
              <a:prstGeom prst="roundRect">
                <a:avLst/>
              </a:prstGeom>
              <a:solidFill>
                <a:srgbClr val="FFFF00"/>
              </a:solidFill>
              <a:ln>
                <a:noFill/>
                <a:headEnd type="none" w="med" len="med"/>
                <a:tailEnd type="none" w="med" len="med"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rightRoom" dir="t">
                  <a:rot lat="0" lon="0" rev="600000"/>
                </a:lightRig>
              </a:scene3d>
              <a:sp3d prstMaterial="metal">
                <a:bevelT w="38100" h="57150" prst="angle"/>
              </a:sp3d>
              <a:extLst/>
            </p:spPr>
            <p:style>
              <a:lnRef idx="3">
                <a:schemeClr val="lt1"/>
              </a:lnRef>
              <a:fillRef idx="1">
                <a:schemeClr val="accent3"/>
              </a:fillRef>
              <a:effectRef idx="1">
                <a:schemeClr val="accent3"/>
              </a:effectRef>
              <a:fontRef idx="minor">
                <a:schemeClr val="lt1"/>
              </a:fontRef>
            </p:style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1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1" lang="zh-TW" alt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16" name="文字方塊 2"/>
              <p:cNvSpPr txBox="1">
                <a:spLocks noChangeArrowheads="1"/>
              </p:cNvSpPr>
              <p:nvPr/>
            </p:nvSpPr>
            <p:spPr bwMode="auto">
              <a:xfrm>
                <a:off x="323529" y="3022848"/>
                <a:ext cx="2448272" cy="838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indent="304800" algn="ctr">
                  <a:spcAft>
                    <a:spcPts val="0"/>
                  </a:spcAft>
                  <a:defRPr/>
                </a:pPr>
                <a:r>
                  <a:rPr lang="zh-TW" sz="2000" b="1" kern="100" dirty="0">
                    <a:latin typeface="標楷體" pitchFamily="65" charset="-120"/>
                    <a:ea typeface="標楷體" pitchFamily="65" charset="-120"/>
                  </a:rPr>
                  <a:t>社會比較</a:t>
                </a:r>
              </a:p>
              <a:p>
                <a:pPr>
                  <a:spcAft>
                    <a:spcPts val="0"/>
                  </a:spcAft>
                  <a:defRPr/>
                </a:pPr>
                <a:r>
                  <a:rPr lang="zh-TW" sz="2000" kern="100" dirty="0">
                    <a:latin typeface="標楷體" pitchFamily="65" charset="-120"/>
                    <a:ea typeface="標楷體" pitchFamily="65" charset="-120"/>
                  </a:rPr>
                  <a:t>與同儕或參照團體比較情況如何？</a:t>
                </a:r>
              </a:p>
            </p:txBody>
          </p:sp>
        </p:grpSp>
        <p:sp>
          <p:nvSpPr>
            <p:cNvPr id="11" name="向上箭號 10"/>
            <p:cNvSpPr/>
            <p:nvPr/>
          </p:nvSpPr>
          <p:spPr bwMode="auto">
            <a:xfrm>
              <a:off x="4163121" y="4725144"/>
              <a:ext cx="576064" cy="648072"/>
            </a:xfrm>
            <a:prstGeom prst="upArrow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2" name="向上箭號 11"/>
            <p:cNvSpPr/>
            <p:nvPr/>
          </p:nvSpPr>
          <p:spPr bwMode="auto">
            <a:xfrm flipV="1">
              <a:off x="4187541" y="2492896"/>
              <a:ext cx="576064" cy="648072"/>
            </a:xfrm>
            <a:prstGeom prst="upArrow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3" name="向上箭號 12"/>
            <p:cNvSpPr/>
            <p:nvPr/>
          </p:nvSpPr>
          <p:spPr bwMode="auto">
            <a:xfrm rot="16200000" flipV="1">
              <a:off x="2951820" y="3609021"/>
              <a:ext cx="576064" cy="648072"/>
            </a:xfrm>
            <a:prstGeom prst="upArrow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4" name="向上箭號 13"/>
            <p:cNvSpPr/>
            <p:nvPr/>
          </p:nvSpPr>
          <p:spPr bwMode="auto">
            <a:xfrm rot="5400000" flipH="1" flipV="1">
              <a:off x="5400092" y="3609021"/>
              <a:ext cx="576064" cy="648072"/>
            </a:xfrm>
            <a:prstGeom prst="upArrow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6316118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40000"/>
                    </a14:imgEffect>
                    <a14:imgEffect>
                      <a14:brightnessContrast bright="-2000" contras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921" y="9331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196752"/>
          </a:xfrm>
        </p:spPr>
        <p:txBody>
          <a:bodyPr>
            <a:normAutofit/>
          </a:bodyPr>
          <a:lstStyle/>
          <a:p>
            <a:r>
              <a:rPr lang="zh-TW" altLang="en-US" sz="6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自我了解</a:t>
            </a:r>
            <a:endParaRPr lang="zh-TW" altLang="en-US" sz="6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0" y="1268760"/>
            <a:ext cx="9144000" cy="5589240"/>
          </a:xfrm>
        </p:spPr>
        <p:txBody>
          <a:bodyPr>
            <a:normAutofit lnSpcReduction="10000"/>
          </a:bodyPr>
          <a:lstStyle/>
          <a:p>
            <a:pPr marL="342900" lvl="0" indent="-342900" algn="l" eaLnBrk="0" fontAlgn="base" latinLnBrk="1" hangingPunct="0">
              <a:spcAft>
                <a:spcPct val="0"/>
              </a:spcAft>
              <a:buFontTx/>
              <a:buChar char="•"/>
            </a:pPr>
            <a:r>
              <a:rPr kumimoji="1" lang="zh-TW" altLang="zh-TW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了解自我就是建立自我概念的第一步，了解自我的方式可以從魯夫特與英格漢所建立</a:t>
            </a:r>
            <a:r>
              <a:rPr kumimoji="1" lang="zh-TW" altLang="zh-TW" kern="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的</a:t>
            </a:r>
            <a:endParaRPr kumimoji="1" lang="en-US" altLang="zh-TW" kern="0" dirty="0" smtClean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lvl="0" algn="l" eaLnBrk="0" fontAlgn="base" latinLnBrk="1" hangingPunct="0">
              <a:spcAft>
                <a:spcPct val="0"/>
              </a:spcAft>
            </a:pPr>
            <a:r>
              <a:rPr kumimoji="1" lang="zh-TW" altLang="en-US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kumimoji="1" lang="zh-TW" altLang="zh-TW" kern="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「</a:t>
            </a:r>
            <a:r>
              <a:rPr kumimoji="1" lang="zh-TW" altLang="zh-TW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周哈里窗」（</a:t>
            </a:r>
            <a:r>
              <a:rPr kumimoji="1" lang="en-US" altLang="zh-TW" kern="0" dirty="0" err="1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Johari</a:t>
            </a:r>
            <a:r>
              <a:rPr kumimoji="1" lang="en-US" altLang="zh-TW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 window</a:t>
            </a:r>
            <a:r>
              <a:rPr kumimoji="1" lang="zh-TW" altLang="zh-TW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）開始</a:t>
            </a:r>
            <a:r>
              <a:rPr kumimoji="1" lang="zh-TW" altLang="zh-TW" kern="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kumimoji="1" lang="en-US" altLang="zh-TW" kern="0" dirty="0" smtClean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342900" lvl="0" indent="-342900" algn="l" eaLnBrk="0" fontAlgn="base" latinLnBrk="1" hangingPunct="0">
              <a:spcAft>
                <a:spcPct val="0"/>
              </a:spcAft>
              <a:buFontTx/>
              <a:buChar char="•"/>
            </a:pPr>
            <a:endParaRPr kumimoji="1" lang="en-US" altLang="zh-TW" kern="0" dirty="0" smtClean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342900" lvl="0" indent="-342900" algn="l" eaLnBrk="0" fontAlgn="base" latinLnBrk="1" hangingPunct="0">
              <a:spcAft>
                <a:spcPct val="0"/>
              </a:spcAft>
              <a:buFontTx/>
              <a:buChar char="•"/>
            </a:pPr>
            <a:r>
              <a:rPr kumimoji="1" lang="zh-TW" altLang="zh-TW" kern="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「</a:t>
            </a:r>
            <a:r>
              <a:rPr kumimoji="1" lang="zh-TW" altLang="zh-TW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周哈里窗」主張每個人可以</a:t>
            </a:r>
            <a:r>
              <a:rPr kumimoji="1" lang="zh-TW" altLang="zh-TW" kern="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根據</a:t>
            </a:r>
            <a:endParaRPr kumimoji="1" lang="en-US" altLang="zh-TW" kern="0" dirty="0" smtClean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lvl="0" algn="l" eaLnBrk="0" fontAlgn="base" latinLnBrk="1" hangingPunct="0">
              <a:spcAft>
                <a:spcPct val="0"/>
              </a:spcAft>
            </a:pPr>
            <a:r>
              <a:rPr kumimoji="1" lang="zh-TW" altLang="zh-TW" b="1" kern="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個人</a:t>
            </a:r>
            <a:r>
              <a:rPr kumimoji="1" lang="zh-TW" altLang="zh-TW" b="1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對自己的了解</a:t>
            </a:r>
            <a:r>
              <a:rPr kumimoji="1" lang="zh-TW" altLang="zh-TW" b="1" kern="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、</a:t>
            </a:r>
            <a:endParaRPr kumimoji="1" lang="en-US" altLang="zh-TW" b="1" kern="0" dirty="0" smtClean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lvl="0" algn="l" eaLnBrk="0" fontAlgn="base" latinLnBrk="1" hangingPunct="0">
              <a:spcAft>
                <a:spcPct val="0"/>
              </a:spcAft>
            </a:pPr>
            <a:r>
              <a:rPr kumimoji="1" lang="zh-TW" altLang="zh-TW" b="1" kern="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個人</a:t>
            </a:r>
            <a:r>
              <a:rPr kumimoji="1" lang="zh-TW" altLang="zh-TW" b="1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對自己不了解</a:t>
            </a:r>
            <a:r>
              <a:rPr kumimoji="1" lang="zh-TW" altLang="zh-TW" b="1" kern="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和</a:t>
            </a:r>
            <a:endParaRPr kumimoji="1" lang="en-US" altLang="zh-TW" b="1" kern="0" dirty="0" smtClean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lvl="0" algn="l" eaLnBrk="0" fontAlgn="base" latinLnBrk="1" hangingPunct="0">
              <a:spcAft>
                <a:spcPct val="0"/>
              </a:spcAft>
            </a:pPr>
            <a:r>
              <a:rPr kumimoji="1" lang="zh-TW" altLang="zh-TW" b="1" kern="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別人</a:t>
            </a:r>
            <a:r>
              <a:rPr kumimoji="1" lang="zh-TW" altLang="zh-TW" b="1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對自己的了解</a:t>
            </a:r>
            <a:r>
              <a:rPr kumimoji="1" lang="zh-TW" altLang="zh-TW" b="1" kern="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、</a:t>
            </a:r>
            <a:endParaRPr kumimoji="1" lang="en-US" altLang="zh-TW" b="1" kern="0" dirty="0" smtClean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lvl="0" algn="l" eaLnBrk="0" fontAlgn="base" latinLnBrk="1" hangingPunct="0">
              <a:spcAft>
                <a:spcPct val="0"/>
              </a:spcAft>
            </a:pPr>
            <a:r>
              <a:rPr kumimoji="1" lang="zh-TW" altLang="zh-TW" b="1" kern="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別人</a:t>
            </a:r>
            <a:r>
              <a:rPr kumimoji="1" lang="zh-TW" altLang="zh-TW" b="1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對自己的不</a:t>
            </a:r>
            <a:r>
              <a:rPr kumimoji="1" lang="zh-TW" altLang="zh-TW" b="1" kern="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了解</a:t>
            </a:r>
            <a:endParaRPr kumimoji="1" lang="en-US" altLang="zh-TW" b="1" kern="0" dirty="0" smtClean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lvl="0" algn="l" eaLnBrk="0" fontAlgn="base" latinLnBrk="1" hangingPunct="0">
              <a:spcAft>
                <a:spcPct val="0"/>
              </a:spcAft>
            </a:pPr>
            <a:r>
              <a:rPr kumimoji="1" lang="zh-TW" altLang="zh-TW" kern="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等</a:t>
            </a:r>
            <a:r>
              <a:rPr kumimoji="1" lang="zh-TW" altLang="zh-TW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部分分割成四個區塊。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26316118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40000"/>
                    </a14:imgEffect>
                    <a14:imgEffect>
                      <a14:brightnessContrast bright="-2000" contras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921" y="9331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196752"/>
          </a:xfrm>
        </p:spPr>
        <p:txBody>
          <a:bodyPr>
            <a:normAutofit/>
          </a:bodyPr>
          <a:lstStyle/>
          <a:p>
            <a:r>
              <a:rPr lang="zh-TW" altLang="en-US" sz="5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周哈里窗（</a:t>
            </a:r>
            <a:r>
              <a:rPr lang="en-US" altLang="zh-TW" sz="54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Johari</a:t>
            </a:r>
            <a:r>
              <a:rPr lang="en-US" altLang="zh-TW" sz="5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window</a:t>
            </a:r>
            <a:r>
              <a:rPr lang="zh-TW" altLang="en-US" sz="5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lang="zh-TW" altLang="en-US" sz="5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0" y="1052736"/>
            <a:ext cx="9144000" cy="5805264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06488" y="2081213"/>
            <a:ext cx="6931025" cy="2560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316118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40000"/>
                    </a14:imgEffect>
                    <a14:imgEffect>
                      <a14:brightnessContrast bright="-2000" contras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921" y="9331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340768"/>
          </a:xfrm>
        </p:spPr>
        <p:txBody>
          <a:bodyPr>
            <a:noAutofit/>
          </a:bodyPr>
          <a:lstStyle/>
          <a:p>
            <a:pPr algn="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利用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「周哈里窗」的模式來了解                      並調整自己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0" y="1844824"/>
            <a:ext cx="9144000" cy="5013176"/>
          </a:xfrm>
        </p:spPr>
        <p:txBody>
          <a:bodyPr/>
          <a:lstStyle/>
          <a:p>
            <a:pPr marL="342900" lvl="0" indent="-342900" algn="l" eaLnBrk="0" fontAlgn="base" latinLnBrk="1" hangingPunct="0">
              <a:spcAft>
                <a:spcPct val="0"/>
              </a:spcAft>
              <a:buFontTx/>
              <a:buChar char="•"/>
            </a:pPr>
            <a:r>
              <a:rPr kumimoji="1" lang="zh-TW" altLang="zh-TW" b="1" u="sng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擴大開放</a:t>
            </a:r>
            <a:r>
              <a:rPr kumimoji="1" lang="zh-TW" altLang="zh-TW" b="1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的我</a:t>
            </a:r>
            <a:r>
              <a:rPr kumimoji="1" lang="zh-TW" altLang="zh-TW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：</a:t>
            </a:r>
            <a:endParaRPr kumimoji="1" lang="en-US" altLang="zh-TW" kern="0" dirty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lvl="0" algn="l" eaLnBrk="0" fontAlgn="base" latinLnBrk="1" hangingPunct="0">
              <a:spcAft>
                <a:spcPct val="0"/>
              </a:spcAft>
            </a:pPr>
            <a:r>
              <a:rPr kumimoji="1" lang="en-US" altLang="zh-TW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	</a:t>
            </a:r>
            <a:r>
              <a:rPr kumimoji="1" lang="zh-TW" altLang="zh-TW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可以透過自我坦誠及</a:t>
            </a:r>
            <a:r>
              <a:rPr kumimoji="1" lang="zh-TW" altLang="en-US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他人</a:t>
            </a:r>
            <a:r>
              <a:rPr kumimoji="1" lang="zh-TW" altLang="zh-TW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的回饋，</a:t>
            </a:r>
            <a:r>
              <a:rPr kumimoji="1" lang="zh-TW" altLang="en-US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使</a:t>
            </a:r>
            <a:r>
              <a:rPr kumimoji="1" lang="zh-TW" altLang="zh-TW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彼</a:t>
            </a:r>
            <a:endParaRPr kumimoji="1" lang="en-US" altLang="zh-TW" kern="0" dirty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lvl="0" algn="l" eaLnBrk="0" fontAlgn="base" latinLnBrk="1" hangingPunct="0">
              <a:spcAft>
                <a:spcPct val="0"/>
              </a:spcAft>
            </a:pPr>
            <a:r>
              <a:rPr kumimoji="1" lang="zh-TW" altLang="en-US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     </a:t>
            </a:r>
            <a:r>
              <a:rPr kumimoji="1" lang="zh-TW" altLang="zh-TW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此更加</a:t>
            </a:r>
            <a:r>
              <a:rPr kumimoji="1" lang="zh-TW" altLang="en-US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了解，而將</a:t>
            </a:r>
            <a:r>
              <a:rPr kumimoji="1" lang="zh-TW" altLang="zh-TW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開放我的部分擴大。</a:t>
            </a:r>
          </a:p>
          <a:p>
            <a:pPr marL="342900" lvl="0" indent="-342900" algn="l" eaLnBrk="0" fontAlgn="base" latinLnBrk="1" hangingPunct="0">
              <a:spcAft>
                <a:spcPct val="0"/>
              </a:spcAft>
              <a:buFontTx/>
              <a:buChar char="•"/>
            </a:pPr>
            <a:r>
              <a:rPr kumimoji="1" lang="zh-TW" altLang="zh-TW" b="1" u="sng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分享隱藏</a:t>
            </a:r>
            <a:r>
              <a:rPr kumimoji="1" lang="zh-TW" altLang="zh-TW" b="1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的我</a:t>
            </a:r>
            <a:r>
              <a:rPr kumimoji="1" lang="zh-TW" altLang="zh-TW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：</a:t>
            </a:r>
            <a:endParaRPr kumimoji="1" lang="en-US" altLang="zh-TW" kern="0" dirty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lvl="0" algn="l" eaLnBrk="0" fontAlgn="base" latinLnBrk="1" hangingPunct="0">
              <a:spcAft>
                <a:spcPct val="0"/>
              </a:spcAft>
            </a:pPr>
            <a:r>
              <a:rPr kumimoji="1" lang="en-US" altLang="zh-TW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	</a:t>
            </a:r>
            <a:r>
              <a:rPr kumimoji="1" lang="zh-TW" altLang="zh-TW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分享自己的情緒，多與別人互動，</a:t>
            </a:r>
            <a:endParaRPr kumimoji="1" lang="en-US" altLang="zh-TW" kern="0" dirty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lvl="0" algn="l" eaLnBrk="0" fontAlgn="base" latinLnBrk="1" hangingPunct="0">
              <a:spcAft>
                <a:spcPct val="0"/>
              </a:spcAft>
            </a:pPr>
            <a:r>
              <a:rPr kumimoji="1" lang="zh-TW" altLang="en-US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     </a:t>
            </a:r>
            <a:r>
              <a:rPr kumimoji="1" lang="zh-TW" altLang="zh-TW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適度的開放自己，讓別人對自己</a:t>
            </a:r>
            <a:endParaRPr kumimoji="1" lang="en-US" altLang="zh-TW" kern="0" dirty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lvl="0" algn="l" eaLnBrk="0" fontAlgn="base" latinLnBrk="1" hangingPunct="0">
              <a:spcAft>
                <a:spcPct val="0"/>
              </a:spcAft>
            </a:pPr>
            <a:r>
              <a:rPr kumimoji="1" lang="zh-TW" altLang="en-US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     </a:t>
            </a:r>
            <a:r>
              <a:rPr kumimoji="1" lang="zh-TW" altLang="zh-TW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有更多的回饋。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26316118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40000"/>
                    </a14:imgEffect>
                    <a14:imgEffect>
                      <a14:brightnessContrast bright="-2000" contras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921" y="9331"/>
            <a:ext cx="9144000" cy="6858000"/>
          </a:xfrm>
          <a:prstGeom prst="rect">
            <a:avLst/>
          </a:prstGeom>
        </p:spPr>
      </p:pic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0" y="1556792"/>
            <a:ext cx="9144000" cy="5301208"/>
          </a:xfrm>
        </p:spPr>
        <p:txBody>
          <a:bodyPr/>
          <a:lstStyle/>
          <a:p>
            <a:pPr marL="342900" lvl="0" indent="-342900" algn="l" eaLnBrk="0" fontAlgn="base" latinLnBrk="1" hangingPunct="0">
              <a:spcAft>
                <a:spcPct val="0"/>
              </a:spcAft>
              <a:buFontTx/>
              <a:buChar char="•"/>
              <a:defRPr/>
            </a:pPr>
            <a:r>
              <a:rPr kumimoji="1" lang="zh-TW" altLang="zh-TW" b="1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接納盲目的我</a:t>
            </a:r>
            <a:r>
              <a:rPr kumimoji="1" lang="zh-TW" altLang="zh-TW" kern="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：</a:t>
            </a:r>
            <a:endParaRPr kumimoji="1" lang="en-US" altLang="zh-TW" kern="0" dirty="0" smtClean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342900" lvl="0" indent="-342900" algn="l" eaLnBrk="0" fontAlgn="base" latinLnBrk="1" hangingPunct="0">
              <a:spcAft>
                <a:spcPct val="0"/>
              </a:spcAft>
              <a:buFontTx/>
              <a:buChar char="•"/>
              <a:defRPr/>
            </a:pPr>
            <a:endParaRPr kumimoji="1" lang="en-US" altLang="zh-TW" kern="0" dirty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lvl="0" algn="l" eaLnBrk="0" fontAlgn="base" latinLnBrk="1" hangingPunct="0">
              <a:spcAft>
                <a:spcPct val="0"/>
              </a:spcAft>
              <a:defRPr/>
            </a:pPr>
            <a:r>
              <a:rPr kumimoji="1" lang="en-US" altLang="zh-TW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	</a:t>
            </a:r>
            <a:r>
              <a:rPr kumimoji="1" lang="zh-TW" altLang="zh-TW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這個部分與自我省察有關，可以</a:t>
            </a:r>
            <a:r>
              <a:rPr kumimoji="1" lang="zh-TW" altLang="zh-TW" kern="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透過自己</a:t>
            </a:r>
            <a:r>
              <a:rPr kumimoji="1" lang="zh-TW" altLang="zh-TW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經常的反思，使盲目我變小</a:t>
            </a:r>
            <a:r>
              <a:rPr kumimoji="1" lang="zh-TW" altLang="zh-TW" kern="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，也</a:t>
            </a:r>
            <a:r>
              <a:rPr kumimoji="1" lang="zh-TW" altLang="zh-TW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可以透過別人對自己的看法</a:t>
            </a:r>
            <a:r>
              <a:rPr kumimoji="1" lang="zh-TW" altLang="zh-TW" kern="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來了解</a:t>
            </a:r>
            <a:r>
              <a:rPr kumimoji="1" lang="zh-TW" altLang="zh-TW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自己的優點</a:t>
            </a:r>
            <a:r>
              <a:rPr kumimoji="1" lang="zh-TW" altLang="en-US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與</a:t>
            </a:r>
            <a:r>
              <a:rPr kumimoji="1" lang="zh-TW" altLang="zh-TW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缺點，而對</a:t>
            </a:r>
            <a:r>
              <a:rPr kumimoji="1" lang="zh-TW" altLang="zh-TW" kern="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自己有</a:t>
            </a:r>
            <a:r>
              <a:rPr kumimoji="1" lang="zh-TW" altLang="zh-TW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更多的了解。</a:t>
            </a:r>
          </a:p>
          <a:p>
            <a:endParaRPr lang="zh-TW" altLang="en-US" dirty="0"/>
          </a:p>
        </p:txBody>
      </p:sp>
      <p:sp>
        <p:nvSpPr>
          <p:cNvPr id="5" name="標題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412776"/>
          </a:xfrm>
        </p:spPr>
        <p:txBody>
          <a:bodyPr>
            <a:noAutofit/>
          </a:bodyPr>
          <a:lstStyle/>
          <a:p>
            <a:pPr algn="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利用「周哈里窗」的模式來了解                      並調整自己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16118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40000"/>
                    </a14:imgEffect>
                    <a14:imgEffect>
                      <a14:brightnessContrast bright="-2000" contras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921" y="9331"/>
            <a:ext cx="9144000" cy="6858000"/>
          </a:xfrm>
          <a:prstGeom prst="rect">
            <a:avLst/>
          </a:prstGeom>
        </p:spPr>
      </p:pic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0" y="1628800"/>
            <a:ext cx="9144000" cy="5229200"/>
          </a:xfrm>
        </p:spPr>
        <p:txBody>
          <a:bodyPr/>
          <a:lstStyle/>
          <a:p>
            <a:pPr marL="342900" lvl="0" indent="-342900" algn="l" eaLnBrk="0" fontAlgn="base" latinLnBrk="1" hangingPunct="0">
              <a:spcAft>
                <a:spcPct val="0"/>
              </a:spcAft>
              <a:buFontTx/>
              <a:buChar char="•"/>
              <a:defRPr/>
            </a:pPr>
            <a:r>
              <a:rPr kumimoji="1" lang="zh-TW" altLang="zh-TW" b="1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開拓未知的我</a:t>
            </a:r>
            <a:r>
              <a:rPr kumimoji="1" lang="zh-TW" altLang="zh-TW" kern="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：</a:t>
            </a:r>
            <a:endParaRPr kumimoji="1" lang="en-US" altLang="zh-TW" kern="0" dirty="0" smtClean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342900" lvl="0" indent="-342900" algn="l" eaLnBrk="0" fontAlgn="base" latinLnBrk="1" hangingPunct="0">
              <a:spcAft>
                <a:spcPct val="0"/>
              </a:spcAft>
              <a:buFontTx/>
              <a:buChar char="•"/>
              <a:defRPr/>
            </a:pPr>
            <a:endParaRPr kumimoji="1" lang="en-US" altLang="zh-TW" kern="0" dirty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lvl="0" algn="l" eaLnBrk="0" fontAlgn="base" latinLnBrk="1" hangingPunct="0">
              <a:spcAft>
                <a:spcPct val="0"/>
              </a:spcAft>
              <a:defRPr/>
            </a:pPr>
            <a:r>
              <a:rPr kumimoji="1" lang="en-US" altLang="zh-TW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	</a:t>
            </a:r>
            <a:r>
              <a:rPr kumimoji="1" lang="zh-TW" altLang="zh-TW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這是自己的潛在能力，是自己不知道</a:t>
            </a:r>
            <a:r>
              <a:rPr kumimoji="1" lang="zh-TW" altLang="zh-TW" kern="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、別人</a:t>
            </a:r>
            <a:r>
              <a:rPr kumimoji="1" lang="zh-TW" altLang="zh-TW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也不知道的部分，例如，</a:t>
            </a:r>
            <a:r>
              <a:rPr kumimoji="1" lang="zh-TW" altLang="zh-TW" kern="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如果沒有</a:t>
            </a:r>
            <a:r>
              <a:rPr kumimoji="1" lang="zh-TW" altLang="zh-TW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當過班級幹部，就不知道</a:t>
            </a:r>
            <a:r>
              <a:rPr kumimoji="1" lang="zh-TW" altLang="zh-TW" kern="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原來自己</a:t>
            </a:r>
            <a:r>
              <a:rPr kumimoji="1" lang="zh-TW" altLang="zh-TW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領導統御的能力還不錯</a:t>
            </a:r>
            <a:r>
              <a:rPr kumimoji="1" lang="en-US" altLang="zh-TW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---</a:t>
            </a:r>
            <a:r>
              <a:rPr kumimoji="1" lang="zh-TW" altLang="zh-TW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等</a:t>
            </a:r>
            <a:r>
              <a:rPr kumimoji="1" lang="zh-TW" altLang="zh-TW" kern="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，</a:t>
            </a:r>
            <a:endParaRPr kumimoji="1" lang="en-US" altLang="zh-TW" kern="0" dirty="0" smtClean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lvl="0" algn="l" eaLnBrk="0" fontAlgn="base" latinLnBrk="1" hangingPunct="0">
              <a:spcAft>
                <a:spcPct val="0"/>
              </a:spcAft>
              <a:defRPr/>
            </a:pPr>
            <a:endParaRPr kumimoji="1" lang="en-US" altLang="zh-TW" kern="0" dirty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lvl="0" eaLnBrk="0" fontAlgn="base" latinLnBrk="1" hangingPunct="0">
              <a:spcAft>
                <a:spcPct val="0"/>
              </a:spcAft>
              <a:defRPr/>
            </a:pPr>
            <a:r>
              <a:rPr kumimoji="1" lang="zh-TW" altLang="zh-TW" u="sng" kern="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我們</a:t>
            </a:r>
            <a:r>
              <a:rPr kumimoji="1" lang="zh-TW" altLang="zh-TW" u="sng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可以多多發現與開發自己</a:t>
            </a:r>
            <a:r>
              <a:rPr kumimoji="1" lang="zh-TW" altLang="zh-TW" u="sng" kern="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的能力</a:t>
            </a:r>
            <a:r>
              <a:rPr kumimoji="1" lang="zh-TW" altLang="zh-TW" u="sng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或特性。</a:t>
            </a:r>
          </a:p>
          <a:p>
            <a:endParaRPr lang="zh-TW" altLang="en-US" dirty="0"/>
          </a:p>
        </p:txBody>
      </p:sp>
      <p:sp>
        <p:nvSpPr>
          <p:cNvPr id="5" name="標題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412776"/>
          </a:xfrm>
        </p:spPr>
        <p:txBody>
          <a:bodyPr>
            <a:noAutofit/>
          </a:bodyPr>
          <a:lstStyle/>
          <a:p>
            <a:pPr algn="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利用「周哈里窗」的模式來了解                      並調整自己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16118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40000"/>
                    </a14:imgEffect>
                    <a14:imgEffect>
                      <a14:brightnessContrast bright="-2000" contras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921" y="9331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0" y="476672"/>
            <a:ext cx="9144000" cy="720080"/>
          </a:xfrm>
        </p:spPr>
        <p:txBody>
          <a:bodyPr>
            <a:noAutofit/>
          </a:bodyPr>
          <a:lstStyle/>
          <a:p>
            <a:r>
              <a:rPr lang="zh-TW" altLang="en-US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生涯探索</a:t>
            </a:r>
            <a:br>
              <a:rPr lang="zh-TW" altLang="en-US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4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0" y="1052736"/>
            <a:ext cx="9144000" cy="5805264"/>
          </a:xfrm>
        </p:spPr>
        <p:txBody>
          <a:bodyPr/>
          <a:lstStyle/>
          <a:p>
            <a:pPr algn="l"/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</a:t>
            </a:r>
            <a:r>
              <a:rPr lang="zh-TW" altLang="zh-TW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你告訴我，你的</a:t>
            </a:r>
            <a:r>
              <a:rPr lang="zh-TW" altLang="zh-TW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故事</a:t>
            </a:r>
            <a:endParaRPr lang="zh-TW" altLang="zh-TW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en-US" altLang="zh-TW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zh-TW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活動名稱</a:t>
            </a:r>
            <a:r>
              <a:rPr lang="zh-TW" altLang="zh-TW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4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自我</a:t>
            </a:r>
            <a:r>
              <a:rPr lang="zh-TW" altLang="zh-TW" sz="4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畫像</a:t>
            </a:r>
          </a:p>
          <a:p>
            <a:r>
              <a:rPr lang="zh-TW" altLang="zh-TW" sz="4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人格拼圖</a:t>
            </a:r>
            <a:r>
              <a:rPr lang="en-US" altLang="zh-TW" dirty="0">
                <a:solidFill>
                  <a:schemeClr val="tx1"/>
                </a:solidFill>
              </a:rPr>
              <a:t/>
            </a:r>
            <a:br>
              <a:rPr lang="en-US" altLang="zh-TW" dirty="0">
                <a:solidFill>
                  <a:schemeClr val="tx1"/>
                </a:solidFill>
              </a:rPr>
            </a:br>
            <a:endParaRPr lang="zh-TW" altLang="zh-TW" dirty="0">
              <a:solidFill>
                <a:schemeClr val="tx1"/>
              </a:solidFill>
            </a:endParaRPr>
          </a:p>
          <a:p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691358">
            <a:off x="5956917" y="2077612"/>
            <a:ext cx="2592288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866322">
            <a:off x="1534288" y="4063696"/>
            <a:ext cx="2143125" cy="2143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6316118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-21908" y="0"/>
            <a:ext cx="9165907" cy="1470025"/>
          </a:xfrm>
        </p:spPr>
        <p:txBody>
          <a:bodyPr/>
          <a:lstStyle/>
          <a:p>
            <a:r>
              <a:rPr lang="zh-TW" altLang="en-US" dirty="0" smtClean="0"/>
              <a:t>圖片來源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0" y="1268760"/>
            <a:ext cx="9144000" cy="5589240"/>
          </a:xfrm>
        </p:spPr>
        <p:txBody>
          <a:bodyPr/>
          <a:lstStyle/>
          <a:p>
            <a:pPr marL="514350" indent="-514350" algn="l">
              <a:buAutoNum type="arabicPeriod"/>
            </a:pPr>
            <a:r>
              <a:rPr lang="en-US" altLang="zh-TW" dirty="0" smtClean="0"/>
              <a:t>ifeiyang.cn </a:t>
            </a:r>
          </a:p>
          <a:p>
            <a:pPr marL="514350" indent="-514350" algn="l">
              <a:buAutoNum type="arabicPeriod"/>
            </a:pPr>
            <a:r>
              <a:rPr lang="en-US" altLang="zh-TW" dirty="0" smtClean="0">
                <a:hlinkClick r:id="rId3"/>
              </a:rPr>
              <a:t>www.keichun.edu.hk</a:t>
            </a:r>
            <a:endParaRPr lang="en-US" altLang="zh-TW" dirty="0" smtClean="0"/>
          </a:p>
          <a:p>
            <a:pPr marL="514350" indent="-514350" algn="l">
              <a:buAutoNum type="arabicPeriod"/>
            </a:pPr>
            <a:r>
              <a:rPr lang="en-US" altLang="zh-TW" dirty="0" smtClean="0"/>
              <a:t>thetebbys.com</a:t>
            </a:r>
          </a:p>
          <a:p>
            <a:pPr marL="514350" indent="-514350" algn="l">
              <a:buAutoNum type="arabicPeriod"/>
            </a:pPr>
            <a:r>
              <a:rPr lang="en-US" altLang="zh-TW" dirty="0" smtClean="0"/>
              <a:t>tc.wangchao.net.cn</a:t>
            </a:r>
          </a:p>
          <a:p>
            <a:pPr marL="514350" indent="-514350" algn="l">
              <a:buAutoNum type="arabicPeriod"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2071414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0" y="980728"/>
            <a:ext cx="9144000" cy="1470025"/>
          </a:xfrm>
        </p:spPr>
        <p:txBody>
          <a:bodyPr>
            <a:normAutofit/>
          </a:bodyPr>
          <a:lstStyle/>
          <a:p>
            <a:r>
              <a:rPr lang="zh-TW" altLang="en-US" sz="6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請你告訴我，你是誰？</a:t>
            </a:r>
            <a:endParaRPr lang="zh-TW" altLang="en-US" sz="6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3728" y="2564903"/>
            <a:ext cx="4608512" cy="2800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547622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40000"/>
                    </a14:imgEffect>
                    <a14:imgEffect>
                      <a14:brightnessContrast bright="-2000" contras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196752"/>
          </a:xfrm>
        </p:spPr>
        <p:txBody>
          <a:bodyPr>
            <a:normAutofit/>
          </a:bodyPr>
          <a:lstStyle/>
          <a:p>
            <a:r>
              <a:rPr lang="zh-TW" altLang="en-US" sz="6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十月的天空</a:t>
            </a:r>
            <a:endParaRPr lang="zh-TW" altLang="en-US" sz="6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0" y="1700808"/>
            <a:ext cx="9144000" cy="5157192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世代為礦工的侯麥，在老師的鼓勵下，走出家族的宿命，成為</a:t>
            </a:r>
            <a:r>
              <a:rPr lang="en-US" altLang="zh-TW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NASA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的工程師。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夢想很美麗、偉大，但每步實踐夢想的路都有挫折伴隨。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如何在眾人皆醒我獨醉的情況下堅持夢想，往往是人生的大考驗。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在不被祝福的生涯抉擇，可磨練出堅毅的人格特質。</a:t>
            </a:r>
          </a:p>
          <a:p>
            <a:pPr marL="457200" indent="-457200" algn="l">
              <a:buFont typeface="Wingdings" panose="05000000000000000000" pitchFamily="2" charset="2"/>
              <a:buChar char="l"/>
            </a:pPr>
            <a:endParaRPr lang="zh-TW" altLang="en-US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 algn="l">
              <a:buFont typeface="Wingdings" panose="05000000000000000000" pitchFamily="2" charset="2"/>
              <a:buChar char="l"/>
            </a:pPr>
            <a:endParaRPr lang="zh-TW" altLang="en-US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 algn="l">
              <a:buFont typeface="Wingdings" panose="05000000000000000000" pitchFamily="2" charset="2"/>
              <a:buChar char="l"/>
            </a:pP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endParaRPr lang="zh-TW" altLang="en-US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endParaRPr lang="zh-TW" altLang="en-US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2657173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40000"/>
                    </a14:imgEffect>
                    <a14:imgEffect>
                      <a14:brightnessContrast bright="-2000" contras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196752"/>
          </a:xfrm>
        </p:spPr>
        <p:txBody>
          <a:bodyPr>
            <a:normAutofit/>
          </a:bodyPr>
          <a:lstStyle/>
          <a:p>
            <a:r>
              <a:rPr lang="zh-TW" altLang="en-US" sz="6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姿雅的故事</a:t>
            </a:r>
            <a:endParaRPr lang="zh-TW" altLang="en-US" sz="6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0" y="1268760"/>
            <a:ext cx="9144000" cy="5589240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天生沒有雙手，幼稚園老師教導用腳吃飯、寫字，並學習游泳，成為游泳國手，曾獲總統召見。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 algn="l">
              <a:buFont typeface="Wingdings" panose="05000000000000000000" pitchFamily="2" charset="2"/>
              <a:buChar char="l"/>
            </a:pP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高中畢業後想圓夢，放棄運動教育，進入大學學習電腦，輾轉入學南台。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 algn="l">
              <a:buFont typeface="Wingdings" panose="05000000000000000000" pitchFamily="2" charset="2"/>
              <a:buChar char="l"/>
            </a:pPr>
            <a:endParaRPr lang="en-US" altLang="zh-TW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參加殘障運動會，屢獲游泳金牌，現立志成為一位療癒人心的演講家。</a:t>
            </a:r>
          </a:p>
          <a:p>
            <a:pPr marL="457200" indent="-457200" algn="l">
              <a:buFont typeface="Wingdings" panose="05000000000000000000" pitchFamily="2" charset="2"/>
              <a:buChar char="l"/>
            </a:pP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 algn="l">
              <a:buFont typeface="Wingdings" panose="05000000000000000000" pitchFamily="2" charset="2"/>
              <a:buChar char="l"/>
            </a:pP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 algn="l">
              <a:buFont typeface="Wingdings" panose="05000000000000000000" pitchFamily="2" charset="2"/>
              <a:buChar char="l"/>
            </a:pP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endParaRPr lang="zh-TW" altLang="en-US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endParaRPr lang="zh-TW" altLang="en-US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2071414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40000"/>
                    </a14:imgEffect>
                    <a14:imgEffect>
                      <a14:brightnessContrast bright="-2000" contras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196752"/>
          </a:xfrm>
        </p:spPr>
        <p:txBody>
          <a:bodyPr>
            <a:noAutofit/>
          </a:bodyPr>
          <a:lstStyle/>
          <a:p>
            <a:r>
              <a:rPr lang="zh-TW" altLang="en-US" sz="5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尼克</a:t>
            </a:r>
            <a:r>
              <a:rPr lang="en-US" altLang="zh-TW" sz="5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‧</a:t>
            </a:r>
            <a:r>
              <a:rPr lang="zh-TW" altLang="en-US" sz="5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胡哲</a:t>
            </a:r>
            <a:r>
              <a:rPr lang="en-US" altLang="zh-TW" sz="5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Nick </a:t>
            </a:r>
            <a:r>
              <a:rPr lang="en-US" altLang="zh-TW" sz="50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Vujicic</a:t>
            </a:r>
            <a:r>
              <a:rPr lang="zh-TW" altLang="en-US" sz="5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的故事</a:t>
            </a:r>
            <a:endParaRPr lang="zh-TW" altLang="en-US" sz="5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0" y="1052736"/>
            <a:ext cx="9144000" cy="5805264"/>
          </a:xfrm>
        </p:spPr>
        <p:txBody>
          <a:bodyPr/>
          <a:lstStyle/>
          <a:p>
            <a:pPr algn="l"/>
            <a:endParaRPr lang="zh-TW" altLang="en-US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  <p:pic>
        <p:nvPicPr>
          <p:cNvPr id="5" name="內容版面配置區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3" y="1600200"/>
            <a:ext cx="6696744" cy="50216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571730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40000"/>
                    </a14:imgEffect>
                    <a14:imgEffect>
                      <a14:brightnessContrast bright="-2000" contras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93" y="0"/>
            <a:ext cx="9144000" cy="6858000"/>
          </a:xfrm>
          <a:prstGeom prst="rect">
            <a:avLst/>
          </a:prstGeom>
        </p:spPr>
      </p:pic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0" y="1052736"/>
            <a:ext cx="9144000" cy="5805264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44307" y="260649"/>
            <a:ext cx="5191989" cy="65099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57173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40000"/>
                    </a14:imgEffect>
                    <a14:imgEffect>
                      <a14:brightnessContrast bright="-2000" contras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921" y="9331"/>
            <a:ext cx="9144000" cy="6858000"/>
          </a:xfrm>
          <a:prstGeom prst="rect">
            <a:avLst/>
          </a:prstGeom>
        </p:spPr>
      </p:pic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l"/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「我是誰？」</a:t>
            </a:r>
          </a:p>
          <a:p>
            <a:pPr algn="l"/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「我</a:t>
            </a:r>
            <a:r>
              <a:rPr lang="en-US" altLang="zh-TW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『</a:t>
            </a:r>
            <a:r>
              <a:rPr lang="zh-TW" altLang="en-US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</a:t>
            </a:r>
            <a:r>
              <a:rPr lang="en-US" altLang="zh-TW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』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什麼樣的人？」</a:t>
            </a:r>
          </a:p>
          <a:p>
            <a:pPr algn="l"/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「我</a:t>
            </a:r>
            <a:r>
              <a:rPr lang="en-US" altLang="zh-TW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『</a:t>
            </a:r>
            <a:r>
              <a:rPr lang="zh-TW" altLang="en-US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要</a:t>
            </a:r>
            <a:r>
              <a:rPr lang="en-US" altLang="zh-TW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』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什麼？」</a:t>
            </a:r>
          </a:p>
          <a:p>
            <a:pPr algn="l"/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「我</a:t>
            </a:r>
            <a:r>
              <a:rPr lang="en-US" altLang="zh-TW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『</a:t>
            </a:r>
            <a:r>
              <a:rPr lang="zh-TW" altLang="en-US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擁有</a:t>
            </a:r>
            <a:r>
              <a:rPr lang="en-US" altLang="zh-TW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』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什麼資產？」</a:t>
            </a:r>
          </a:p>
          <a:p>
            <a:pPr algn="l"/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「我</a:t>
            </a:r>
            <a:r>
              <a:rPr lang="en-US" altLang="zh-TW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『</a:t>
            </a:r>
            <a:r>
              <a:rPr lang="zh-TW" altLang="en-US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期望</a:t>
            </a:r>
            <a:r>
              <a:rPr lang="en-US" altLang="zh-TW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』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成為什麼樣的人？」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endParaRPr lang="zh-TW" altLang="en-US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「為了成為我所期望的自己</a:t>
            </a:r>
            <a:r>
              <a:rPr lang="en-US" altLang="zh-TW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﹐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我需要充實些什麼？或付出些什麼？」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endParaRPr lang="zh-TW" altLang="en-US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「我要如何做</a:t>
            </a:r>
            <a:r>
              <a:rPr lang="en-US" altLang="zh-TW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﹐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才能成就我自己？」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2631611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40000"/>
                    </a14:imgEffect>
                    <a14:imgEffect>
                      <a14:brightnessContrast bright="-2000" contras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921" y="9331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196752"/>
          </a:xfrm>
        </p:spPr>
        <p:txBody>
          <a:bodyPr>
            <a:normAutofit/>
          </a:bodyPr>
          <a:lstStyle/>
          <a:p>
            <a:r>
              <a:rPr lang="zh-TW" altLang="en-US" sz="6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認識自己的真相</a:t>
            </a:r>
            <a:endParaRPr lang="zh-TW" altLang="en-US" sz="6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0" y="1052736"/>
            <a:ext cx="9144000" cy="5805264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3050" y="1700808"/>
            <a:ext cx="8596313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4547474" y="1196751"/>
            <a:ext cx="1081928" cy="12428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6902727" y="3068960"/>
            <a:ext cx="1080120" cy="12407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6571730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40000"/>
                    </a14:imgEffect>
                    <a14:imgEffect>
                      <a14:brightnessContrast bright="-2000" contras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921" y="9331"/>
            <a:ext cx="9144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196752"/>
          </a:xfrm>
        </p:spPr>
        <p:txBody>
          <a:bodyPr>
            <a:normAutofit/>
          </a:bodyPr>
          <a:lstStyle/>
          <a:p>
            <a:r>
              <a:rPr lang="zh-TW" altLang="en-US" sz="6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自我概念</a:t>
            </a:r>
            <a:endParaRPr lang="zh-TW" altLang="en-US" sz="6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0" y="1412776"/>
            <a:ext cx="9144000" cy="5445224"/>
          </a:xfrm>
        </p:spPr>
        <p:txBody>
          <a:bodyPr/>
          <a:lstStyle/>
          <a:p>
            <a:pPr marL="342900" lvl="0" indent="-342900" algn="l" eaLnBrk="0" fontAlgn="base" latinLnBrk="1" hangingPunct="0">
              <a:spcAft>
                <a:spcPct val="0"/>
              </a:spcAft>
              <a:buFontTx/>
              <a:buChar char="•"/>
            </a:pPr>
            <a:r>
              <a:rPr kumimoji="1" lang="zh-TW" altLang="zh-TW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自己對個人內在的自我心理認同與評價</a:t>
            </a:r>
            <a:r>
              <a:rPr kumimoji="1" lang="zh-TW" altLang="en-US" kern="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kumimoji="1" lang="en-US" altLang="zh-TW" kern="0" dirty="0" smtClean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342900" lvl="0" indent="-342900" algn="l" eaLnBrk="0" fontAlgn="base" latinLnBrk="1" hangingPunct="0">
              <a:spcAft>
                <a:spcPct val="0"/>
              </a:spcAft>
              <a:buFontTx/>
              <a:buChar char="•"/>
            </a:pPr>
            <a:endParaRPr kumimoji="1" lang="en-US" altLang="zh-TW" kern="0" dirty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342900" lvl="0" indent="-342900" algn="l" eaLnBrk="0" fontAlgn="base" latinLnBrk="1" hangingPunct="0">
              <a:spcAft>
                <a:spcPct val="0"/>
              </a:spcAft>
              <a:buFontTx/>
              <a:buChar char="•"/>
            </a:pPr>
            <a:r>
              <a:rPr kumimoji="1" lang="zh-TW" altLang="zh-TW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如果一個人對自己有正向的自我概念就會對自己的能力有信心，並能獨立處理自己的生涯發展</a:t>
            </a:r>
            <a:r>
              <a:rPr kumimoji="1" lang="zh-TW" altLang="zh-TW" kern="0" dirty="0" smtClean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kumimoji="1" lang="en-US" altLang="zh-TW" kern="0" dirty="0" smtClean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342900" lvl="0" indent="-342900" algn="l" eaLnBrk="0" fontAlgn="base" latinLnBrk="1" hangingPunct="0">
              <a:spcAft>
                <a:spcPct val="0"/>
              </a:spcAft>
              <a:buFontTx/>
              <a:buChar char="•"/>
            </a:pPr>
            <a:endParaRPr kumimoji="1" lang="en-US" altLang="zh-TW" kern="0" dirty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342900" lvl="0" indent="-342900" algn="l" eaLnBrk="0" fontAlgn="base" latinLnBrk="1" hangingPunct="0">
              <a:spcAft>
                <a:spcPct val="0"/>
              </a:spcAft>
              <a:buFontTx/>
              <a:buChar char="•"/>
            </a:pPr>
            <a:r>
              <a:rPr kumimoji="1" lang="zh-TW" altLang="zh-TW" kern="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人的信念、價值觀支持行動，然後變成習慣，形成性格，最後成為個人的命運。</a:t>
            </a:r>
            <a:endParaRPr kumimoji="1" lang="zh-TW" altLang="en-US" kern="0" dirty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26316118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608</Words>
  <Application>Microsoft Office PowerPoint</Application>
  <PresentationFormat>如螢幕大小 (4:3)</PresentationFormat>
  <Paragraphs>100</Paragraphs>
  <Slides>18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19" baseType="lpstr">
      <vt:lpstr>Office 佈景主題</vt:lpstr>
      <vt:lpstr>自我認識與人格特質探索  </vt:lpstr>
      <vt:lpstr>請你告訴我，你是誰？</vt:lpstr>
      <vt:lpstr>十月的天空</vt:lpstr>
      <vt:lpstr>姿雅的故事</vt:lpstr>
      <vt:lpstr>尼克‧胡哲Nick Vujicic的故事</vt:lpstr>
      <vt:lpstr>投影片 6</vt:lpstr>
      <vt:lpstr>投影片 7</vt:lpstr>
      <vt:lpstr>認識自己的真相</vt:lpstr>
      <vt:lpstr>自我概念</vt:lpstr>
      <vt:lpstr>自我概念</vt:lpstr>
      <vt:lpstr>自我概念的來源</vt:lpstr>
      <vt:lpstr>自我了解</vt:lpstr>
      <vt:lpstr>周哈里窗（Johari window）</vt:lpstr>
      <vt:lpstr>利用「周哈里窗」的模式來了解                      並調整自己</vt:lpstr>
      <vt:lpstr>利用「周哈里窗」的模式來了解                      並調整自己</vt:lpstr>
      <vt:lpstr>利用「周哈里窗」的模式來了解                      並調整自己</vt:lpstr>
      <vt:lpstr>生涯探索 </vt:lpstr>
      <vt:lpstr>圖片來源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自我認識與人格特質探索</dc:title>
  <dc:creator>show</dc:creator>
  <cp:lastModifiedBy>STUT</cp:lastModifiedBy>
  <cp:revision>12</cp:revision>
  <dcterms:created xsi:type="dcterms:W3CDTF">2013-10-04T08:51:01Z</dcterms:created>
  <dcterms:modified xsi:type="dcterms:W3CDTF">2013-10-07T02:07:13Z</dcterms:modified>
</cp:coreProperties>
</file>