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D39743-BB78-45FC-8640-ECBA6D9A89C6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F21AC47-1317-4F9B-8A23-9108F9031B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d0yBeLM8af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458200" cy="1222375"/>
          </a:xfrm>
        </p:spPr>
        <p:txBody>
          <a:bodyPr anchor="ctr">
            <a:normAutofit fontScale="90000"/>
          </a:bodyPr>
          <a:lstStyle/>
          <a:p>
            <a:r>
              <a:rPr lang="zh-TW" altLang="en-US" dirty="0" smtClean="0"/>
              <a:t>                             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6000" dirty="0" smtClean="0"/>
              <a:t> </a:t>
            </a:r>
            <a:r>
              <a:rPr lang="en-US" altLang="zh-TW" sz="6000" dirty="0" smtClean="0"/>
              <a:t>          </a:t>
            </a:r>
            <a:r>
              <a:rPr lang="en-US" altLang="zh-TW" sz="6000" dirty="0" smtClean="0">
                <a:solidFill>
                  <a:srgbClr val="FF0000"/>
                </a:solidFill>
              </a:rPr>
              <a:t>NBA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「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林來瘋」</a:t>
            </a:r>
            <a:r>
              <a:rPr lang="zh-TW" altLang="en-US" sz="6000" dirty="0" smtClean="0"/>
              <a:t>            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endParaRPr lang="zh-TW" alt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596" y="5572140"/>
            <a:ext cx="8458200" cy="914400"/>
          </a:xfrm>
        </p:spPr>
        <p:txBody>
          <a:bodyPr anchor="ctr"/>
          <a:lstStyle/>
          <a:p>
            <a:r>
              <a:rPr lang="zh-TW" altLang="en-US" dirty="0" smtClean="0"/>
              <a:t>             組員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郭睿液</a:t>
            </a:r>
            <a:r>
              <a:rPr lang="en-US" altLang="zh-TW" dirty="0" smtClean="0"/>
              <a:t>.</a:t>
            </a:r>
            <a:r>
              <a:rPr lang="zh-TW" altLang="en-US" dirty="0" smtClean="0"/>
              <a:t>林佶廷               指導老師</a:t>
            </a:r>
            <a:r>
              <a:rPr lang="en-US" altLang="zh-TW" dirty="0" smtClean="0"/>
              <a:t>:</a:t>
            </a:r>
            <a:r>
              <a:rPr lang="zh-TW" altLang="en-US" dirty="0" smtClean="0"/>
              <a:t>陳孟修</a:t>
            </a:r>
            <a:endParaRPr lang="zh-TW" altLang="en-US" dirty="0"/>
          </a:p>
        </p:txBody>
      </p:sp>
      <p:pic>
        <p:nvPicPr>
          <p:cNvPr id="4" name="圖片 3" descr="Img3550402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1857364"/>
            <a:ext cx="4214842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400" b="1" dirty="0" smtClean="0"/>
              <a:t>            </a:t>
            </a:r>
            <a:r>
              <a:rPr lang="zh-TW" altLang="en-US" sz="4800" b="1" dirty="0" smtClean="0"/>
              <a:t>個案內容介紹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dirty="0" smtClean="0"/>
              <a:t>林書豪帶領尼克隊改寫歷史，也為ＮＢＡ帶來新氣象。有人估計，今、明兩年「林書豪熱」可能創造多達一億五千萬美元的經濟效益，光是ＮＢＡ就可進帳四千萬至八千萬美元。尼克隊主場平均票價已經水漲船高，平均票價比先前暴漲六五％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                     </a:t>
            </a:r>
            <a:r>
              <a:rPr lang="zh-TW" altLang="en-US" sz="5400" b="1" dirty="0" smtClean="0"/>
              <a:t>個案內容介紹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dirty="0" smtClean="0"/>
              <a:t>尼克隊母公司麥迪遜廣場花園</a:t>
            </a:r>
            <a:r>
              <a:rPr lang="en-US" altLang="zh-TW" dirty="0" smtClean="0"/>
              <a:t>(</a:t>
            </a:r>
            <a:r>
              <a:rPr lang="zh-TW" altLang="en-US" dirty="0" smtClean="0"/>
              <a:t>ＭＳＧ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的股價，從三日林書豪登場以來，已經大幅攀升。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相關企業也將雨露均霑。例如</a:t>
            </a:r>
            <a:r>
              <a:rPr lang="en-US" altLang="zh-TW" dirty="0" smtClean="0"/>
              <a:t>Google</a:t>
            </a:r>
            <a:r>
              <a:rPr lang="zh-TW" altLang="en-US" dirty="0" smtClean="0"/>
              <a:t>不到一周內，旗下</a:t>
            </a:r>
            <a:r>
              <a:rPr lang="en-US" altLang="zh-TW" dirty="0" smtClean="0"/>
              <a:t>YouTube</a:t>
            </a:r>
            <a:r>
              <a:rPr lang="zh-TW" altLang="en-US" dirty="0" smtClean="0"/>
              <a:t>網站林書豪相關影片點閱率已暴增數百萬次，連帶也提升其搜尋引擎的曝光率。尚包括運動頻道ＥＳＰＮ母公司迪士尼和娛樂經紀</a:t>
            </a:r>
            <a:r>
              <a:rPr lang="en-US" altLang="zh-TW" dirty="0" smtClean="0"/>
              <a:t>Live Nation</a:t>
            </a:r>
            <a:r>
              <a:rPr lang="zh-TW" altLang="en-US" dirty="0" smtClean="0"/>
              <a:t>、球鞋大廠耐吉等。ＮＢＡ商店網站統計，二月四日以來，林書豪的</a:t>
            </a:r>
            <a:r>
              <a:rPr lang="en-US" altLang="zh-TW" dirty="0" smtClean="0"/>
              <a:t>17</a:t>
            </a:r>
            <a:r>
              <a:rPr lang="zh-TW" altLang="en-US" dirty="0" smtClean="0"/>
              <a:t>號球衣和Ｔ恤已坐穩銷售冠軍。 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                     </a:t>
            </a:r>
            <a:r>
              <a:rPr lang="zh-TW" altLang="en-US" sz="5400" b="1" dirty="0" smtClean="0"/>
              <a:t>個案內容介紹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dirty="0" smtClean="0"/>
              <a:t>林書豪簽署了一項為期三年，</a:t>
            </a:r>
            <a:r>
              <a:rPr lang="en-US" altLang="zh-TW" dirty="0" smtClean="0"/>
              <a:t>2510 </a:t>
            </a:r>
            <a:r>
              <a:rPr lang="zh-TW" altLang="en-US" dirty="0" smtClean="0"/>
              <a:t>萬美元的合約。當紐約尼克隊拒絕回價後，麥迪遜廣場花園的股價暴跌，反應出不僅是失去一名傑出球員，更失去了其背後龐大的商機。在正規球季全聯盟授權球衣的銷售中，林書豪的 </a:t>
            </a:r>
            <a:r>
              <a:rPr lang="en-US" altLang="zh-TW" dirty="0" smtClean="0"/>
              <a:t>17 </a:t>
            </a:r>
            <a:r>
              <a:rPr lang="zh-TW" altLang="en-US" dirty="0" smtClean="0"/>
              <a:t>號</a:t>
            </a:r>
            <a:r>
              <a:rPr lang="zh-TW" altLang="en-US" dirty="0" smtClean="0"/>
              <a:t>球衣</a:t>
            </a:r>
            <a:r>
              <a:rPr lang="zh-TW" altLang="en-US" dirty="0" smtClean="0"/>
              <a:t>排名第二。但自那時以來，股價已跌深反彈。 </a:t>
            </a:r>
          </a:p>
          <a:p>
            <a:pPr>
              <a:buClr>
                <a:srgbClr val="C00000"/>
              </a:buCl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4929222" cy="8382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 </a:t>
            </a:r>
            <a:r>
              <a:rPr lang="zh-TW" altLang="en-US" sz="4400" b="1" dirty="0" smtClean="0">
                <a:solidFill>
                  <a:schemeClr val="accent5">
                    <a:lumMod val="50000"/>
                  </a:schemeClr>
                </a:solidFill>
              </a:rPr>
              <a:t>能帶來效益不是沒有原因</a:t>
            </a:r>
            <a:endParaRPr lang="zh-TW" alt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精彩影片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altLang="zh-TW" dirty="0" smtClean="0">
              <a:solidFill>
                <a:schemeClr val="tx1"/>
              </a:solidFill>
              <a:hlinkClick r:id="rId2"/>
            </a:endParaRPr>
          </a:p>
          <a:p>
            <a:pPr>
              <a:buNone/>
            </a:pPr>
            <a:endParaRPr lang="en-US" altLang="zh-TW" dirty="0" smtClean="0">
              <a:solidFill>
                <a:schemeClr val="tx1"/>
              </a:solidFill>
              <a:hlinkClick r:id="rId2"/>
            </a:endParaRPr>
          </a:p>
          <a:p>
            <a:pPr>
              <a:buNone/>
            </a:pPr>
            <a:endParaRPr lang="en-US" altLang="zh-TW" dirty="0" smtClean="0">
              <a:solidFill>
                <a:schemeClr val="tx1"/>
              </a:solidFill>
              <a:hlinkClick r:id="rId2"/>
            </a:endParaRPr>
          </a:p>
          <a:p>
            <a:pPr>
              <a:buNone/>
            </a:pPr>
            <a:endParaRPr lang="en-US" altLang="zh-TW" dirty="0" smtClean="0">
              <a:solidFill>
                <a:schemeClr val="tx1"/>
              </a:solidFill>
              <a:hlinkClick r:id="rId2"/>
            </a:endParaRPr>
          </a:p>
          <a:p>
            <a:pPr>
              <a:buNone/>
            </a:pPr>
            <a:endParaRPr lang="en-US" altLang="zh-TW" dirty="0" smtClean="0">
              <a:solidFill>
                <a:schemeClr val="tx1"/>
              </a:solidFill>
              <a:hlinkClick r:id="rId2"/>
            </a:endParaRPr>
          </a:p>
          <a:p>
            <a:pPr>
              <a:buNone/>
            </a:pPr>
            <a:r>
              <a:rPr lang="en-US" altLang="zh-TW" dirty="0" smtClean="0">
                <a:solidFill>
                  <a:schemeClr val="tx1"/>
                </a:solidFill>
                <a:hlinkClick r:id="rId2"/>
              </a:rPr>
              <a:t>https://www.youtube.com/watch?v=d0yBeLM8af8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2071678"/>
            <a:ext cx="2714644" cy="2793229"/>
          </a:xfrm>
          <a:prstGeom prst="rect">
            <a:avLst/>
          </a:prstGeom>
        </p:spPr>
      </p:pic>
      <p:pic>
        <p:nvPicPr>
          <p:cNvPr id="5" name="內容版面配置區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43240" y="2071678"/>
            <a:ext cx="2928958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b="1" dirty="0" smtClean="0"/>
              <a:t>個案心得</a:t>
            </a:r>
            <a:r>
              <a:rPr lang="en-US" altLang="zh-TW" b="1" dirty="0" smtClean="0"/>
              <a:t>(</a:t>
            </a:r>
            <a:r>
              <a:rPr lang="zh-TW" altLang="zh-TW" b="1" dirty="0" smtClean="0"/>
              <a:t>影響層面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</a:rPr>
              <a:t>員工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/>
              <a:t>        帶來知名度與球隊的勝利</a:t>
            </a:r>
            <a:endParaRPr lang="en-US" altLang="zh-TW" dirty="0" smtClean="0"/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</a:rPr>
              <a:t>股東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股價跌與升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</a:rPr>
              <a:t>消費者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球員的知名度促進消費者購買意願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</a:rPr>
              <a:t>競爭者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其他球隊的後衛群與本身球隊的後衛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         一有比林書豪出色的球員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新細明體"/>
                <a:ea typeface="新細明體"/>
              </a:rPr>
              <a:t>，林書豪就會被取代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  <a:latin typeface="新細明體"/>
              <a:ea typeface="新細明體"/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新細明體"/>
                <a:ea typeface="新細明體"/>
              </a:rPr>
              <a:t>        或者是貝交易出去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  <a:latin typeface="新細明體"/>
              <a:ea typeface="新細明體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  <a:latin typeface="新細明體"/>
                <a:ea typeface="新細明體"/>
              </a:rPr>
              <a:t>供應商</a:t>
            </a:r>
            <a:endParaRPr lang="en-US" altLang="zh-TW" b="1" dirty="0" smtClean="0">
              <a:solidFill>
                <a:schemeClr val="tx1"/>
              </a:solidFill>
              <a:latin typeface="新細明體"/>
              <a:ea typeface="新細明體"/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b="1" dirty="0" smtClean="0">
                <a:solidFill>
                  <a:schemeClr val="tx1"/>
                </a:solidFill>
                <a:latin typeface="新細明體"/>
                <a:ea typeface="新細明體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新細明體"/>
                <a:ea typeface="新細明體"/>
              </a:rPr>
              <a:t>       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新細明體"/>
                <a:ea typeface="新細明體"/>
              </a:rPr>
              <a:t>球衣等周邊商品一造成熱潮，供應商會提升營業成長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       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Clr>
                <a:srgbClr val="C00000"/>
              </a:buClr>
              <a:buFont typeface="Wingdings" pitchFamily="2" charset="2"/>
              <a:buChar char="l"/>
            </a:pP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b="1" dirty="0" smtClean="0"/>
              <a:t>個案心得</a:t>
            </a:r>
            <a:r>
              <a:rPr lang="en-US" altLang="zh-TW" b="1" dirty="0" smtClean="0"/>
              <a:t>(</a:t>
            </a:r>
            <a:r>
              <a:rPr lang="zh-TW" altLang="zh-TW" b="1" dirty="0" smtClean="0"/>
              <a:t>影響層面</a:t>
            </a:r>
            <a:r>
              <a:rPr lang="en-US" altLang="zh-TW" b="1" dirty="0" smtClean="0"/>
              <a:t>)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協力廠商</a:t>
            </a:r>
            <a:endPara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瑪</a:t>
            </a:r>
            <a:r>
              <a:rPr lang="zh-TW" altLang="en-US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吉斯輪胎表示將成為林書豪所屬的休士頓火箭隊贊助廠商。</a:t>
            </a:r>
            <a:endParaRPr lang="en-US" altLang="zh-TW" dirty="0">
              <a:solidFill>
                <a:schemeClr val="accent5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社會大眾</a:t>
            </a:r>
            <a:endPara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由於</a:t>
            </a:r>
            <a:r>
              <a:rPr lang="zh-TW" altLang="en-US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林書豪掀起的風潮，帶動社會大眾掀起一股林來瘋，影響林書豪週邊商品業績成長。</a:t>
            </a:r>
            <a:endParaRPr lang="en-US" altLang="zh-TW" dirty="0">
              <a:solidFill>
                <a:schemeClr val="accent5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l"/>
            </a:pPr>
            <a:r>
              <a:rPr lang="zh-TW" altLang="en-US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政府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機關</a:t>
            </a:r>
            <a:endPara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C00000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林來</a:t>
            </a:r>
            <a:r>
              <a:rPr lang="zh-TW" altLang="en-US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瘋不僅席捲全台的球迷，甚至都出現了林書豪條款，而所謂的林書豪條款指得是，企業延攬外籍白領赴台工作，需有兩年工作經驗，且起薪要達</a:t>
            </a:r>
            <a:r>
              <a:rPr lang="en-US" altLang="zh-TW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萬</a:t>
            </a:r>
            <a:r>
              <a:rPr lang="en-US" altLang="zh-TW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7619</a:t>
            </a:r>
            <a:r>
              <a:rPr lang="zh-TW" altLang="en-US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元。此規定讓企業無法延攬外籍優秀畢業生赴台工作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/>
              <a:t/>
            </a:r>
            <a:br>
              <a:rPr lang="zh-TW" altLang="en-US" sz="3600" dirty="0"/>
            </a:br>
            <a:endParaRPr lang="zh-TW" altLang="en-US" sz="36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4149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/>
              <a:t>結論與建議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buNone/>
            </a:pPr>
            <a:r>
              <a:rPr lang="zh-TW" altLang="en-US" dirty="0" smtClean="0"/>
              <a:t>    林書豪帶來的效益不只是</a:t>
            </a:r>
            <a:r>
              <a:rPr lang="zh-TW" altLang="en-US" dirty="0" smtClean="0"/>
              <a:t>經濟上，還有</a:t>
            </a:r>
            <a:r>
              <a:rPr lang="zh-TW" altLang="en-US" dirty="0" smtClean="0"/>
              <a:t>精神上面的支持</a:t>
            </a:r>
            <a:r>
              <a:rPr lang="zh-TW" altLang="en-US" dirty="0" smtClean="0"/>
              <a:t>與動力，</a:t>
            </a:r>
            <a:r>
              <a:rPr lang="zh-TW" altLang="en-US" dirty="0" smtClean="0"/>
              <a:t>他</a:t>
            </a:r>
            <a:r>
              <a:rPr lang="zh-TW" altLang="en-US" dirty="0" smtClean="0"/>
              <a:t>給了</a:t>
            </a:r>
            <a:r>
              <a:rPr lang="zh-TW" altLang="en-US" dirty="0" smtClean="0"/>
              <a:t>國內</a:t>
            </a:r>
            <a:r>
              <a:rPr lang="zh-TW" altLang="en-US" dirty="0" smtClean="0"/>
              <a:t>籃球人與華裔的希望，告訴那些歧視</a:t>
            </a:r>
            <a:r>
              <a:rPr lang="zh-TW" altLang="en-US" dirty="0" smtClean="0"/>
              <a:t>黃種人的外國人雖然天生性的體能比不過外國人，但靠著後天努力任何人也能在</a:t>
            </a:r>
            <a:r>
              <a:rPr lang="en-US" altLang="zh-TW" dirty="0" smtClean="0"/>
              <a:t>NBA</a:t>
            </a:r>
            <a:r>
              <a:rPr lang="zh-TW" altLang="en-US" dirty="0" smtClean="0"/>
              <a:t>上立足，也使更多人懂得籃球支持籃球接觸籃球</a:t>
            </a:r>
            <a:r>
              <a:rPr lang="zh-TW" altLang="en-US" dirty="0" smtClean="0"/>
              <a:t>運動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>
                <a:solidFill>
                  <a:srgbClr val="FF0000"/>
                </a:solidFill>
                <a:ea typeface="標楷體" pitchFamily="65" charset="-120"/>
              </a:rPr>
              <a:t>在谷底時別放棄自己，成功時，要感謝上天與眾人的幫忙！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</a:bodyPr>
          <a:lstStyle/>
          <a:p>
            <a:pPr algn="ctr"/>
            <a:endParaRPr lang="zh-TW" altLang="en-US" sz="8000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9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zh-TW" sz="9600" dirty="0" smtClean="0">
                <a:solidFill>
                  <a:srgbClr val="C00000"/>
                </a:solidFill>
              </a:rPr>
              <a:t>   END</a:t>
            </a:r>
          </a:p>
          <a:p>
            <a:pPr>
              <a:buNone/>
            </a:pPr>
            <a:endParaRPr lang="en-US" altLang="zh-TW" sz="96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zh-TW" altLang="en-US" sz="9600" dirty="0">
              <a:solidFill>
                <a:srgbClr val="0070C0"/>
              </a:solidFill>
            </a:endParaRPr>
          </a:p>
        </p:txBody>
      </p:sp>
      <p:pic>
        <p:nvPicPr>
          <p:cNvPr id="4" name="圖片 3" descr="12762808_9928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857232"/>
            <a:ext cx="4857784" cy="557214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210</TotalTime>
  <Words>493</Words>
  <Application>Microsoft Office PowerPoint</Application>
  <PresentationFormat>如螢幕大小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旅程</vt:lpstr>
      <vt:lpstr>                                            NBA「林來瘋」             </vt:lpstr>
      <vt:lpstr>            個案內容介紹</vt:lpstr>
      <vt:lpstr>                     個案內容介紹</vt:lpstr>
      <vt:lpstr>                     個案內容介紹</vt:lpstr>
      <vt:lpstr>  能帶來效益不是沒有原因</vt:lpstr>
      <vt:lpstr>個案心得(影響層面)</vt:lpstr>
      <vt:lpstr>個案心得(影響層面)</vt:lpstr>
      <vt:lpstr>結論與建議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NBA                        「林來瘋」大爆發 恐成火箭交易籌碼</dc:title>
  <dc:creator>user</dc:creator>
  <cp:lastModifiedBy>user</cp:lastModifiedBy>
  <cp:revision>20</cp:revision>
  <dcterms:created xsi:type="dcterms:W3CDTF">2013-12-09T10:52:57Z</dcterms:created>
  <dcterms:modified xsi:type="dcterms:W3CDTF">2013-12-09T14:23:46Z</dcterms:modified>
</cp:coreProperties>
</file>