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2" r:id="rId2"/>
    <p:sldMasterId id="2147483744" r:id="rId3"/>
  </p:sldMasterIdLst>
  <p:sldIdLst>
    <p:sldId id="257" r:id="rId4"/>
    <p:sldId id="267" r:id="rId5"/>
    <p:sldId id="258" r:id="rId6"/>
    <p:sldId id="270" r:id="rId7"/>
    <p:sldId id="259" r:id="rId8"/>
    <p:sldId id="260" r:id="rId9"/>
    <p:sldId id="261" r:id="rId10"/>
    <p:sldId id="269" r:id="rId11"/>
    <p:sldId id="262" r:id="rId12"/>
    <p:sldId id="263" r:id="rId13"/>
    <p:sldId id="264" r:id="rId14"/>
    <p:sldId id="265" r:id="rId15"/>
    <p:sldId id="268" r:id="rId16"/>
    <p:sldId id="266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ea typeface="標楷體" pitchFamily="65" charset="-120"/>
              </a:rPr>
              <a:t>工程與社會專題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適當科技與風險評估的角度來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風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能系統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pPr>
              <a:buFont typeface="Wingdings" pitchFamily="2" charset="2"/>
              <a:buNone/>
            </a:pP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指導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老師：林聰益</a:t>
            </a:r>
          </a:p>
          <a:p>
            <a:pPr>
              <a:buFont typeface="Wingdings" pitchFamily="2" charset="2"/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班級：車輛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三甲</a:t>
            </a:r>
          </a:p>
          <a:p>
            <a:pPr>
              <a:buFont typeface="Wingdings" pitchFamily="2" charset="2"/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姓名：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連國亨</a:t>
            </a:r>
          </a:p>
          <a:p>
            <a:pPr>
              <a:buFont typeface="Wingdings" pitchFamily="2" charset="2"/>
              <a:buNone/>
            </a:pP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 學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號：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49915095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068960"/>
            <a:ext cx="4573045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51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七</a:t>
            </a:r>
            <a:r>
              <a:rPr lang="zh-TW" altLang="en-US" dirty="0" smtClean="0"/>
              <a:t>、風能的缺點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19792" cy="49251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TW" altLang="en-US" sz="3200" dirty="0"/>
              <a:t>缺點</a:t>
            </a:r>
            <a:r>
              <a:rPr lang="en-US" altLang="zh-TW" sz="3200" dirty="0" smtClean="0"/>
              <a:t>:</a:t>
            </a:r>
          </a:p>
          <a:p>
            <a:pPr marL="0" indent="0">
              <a:buNone/>
            </a:pPr>
            <a:r>
              <a:rPr lang="en-US" altLang="zh-TW" sz="3200" dirty="0" smtClean="0"/>
              <a:t>1.</a:t>
            </a:r>
            <a:r>
              <a:rPr lang="zh-TW" altLang="en-US" sz="3200" dirty="0" smtClean="0"/>
              <a:t>風力不穩定，風力和風向時常改變，能量無法集中。 </a:t>
            </a:r>
            <a:br>
              <a:rPr lang="zh-TW" altLang="en-US" sz="3200" dirty="0" smtClean="0"/>
            </a:br>
            <a:r>
              <a:rPr lang="zh-TW" altLang="en-US" sz="3200" dirty="0" smtClean="0"/>
              <a:t/>
            </a:r>
            <a:br>
              <a:rPr lang="zh-TW" altLang="en-US" sz="3200" dirty="0" smtClean="0"/>
            </a:br>
            <a:r>
              <a:rPr lang="en-US" altLang="zh-TW" sz="3200" dirty="0" smtClean="0"/>
              <a:t>2.</a:t>
            </a:r>
            <a:r>
              <a:rPr lang="zh-TW" altLang="en-US" sz="3200" dirty="0" smtClean="0"/>
              <a:t>發電成本過高。</a:t>
            </a:r>
            <a:br>
              <a:rPr lang="zh-TW" altLang="en-US" sz="3200" dirty="0" smtClean="0"/>
            </a:br>
            <a:r>
              <a:rPr lang="zh-TW" altLang="en-US" sz="3200" dirty="0" smtClean="0"/>
              <a:t/>
            </a:r>
            <a:br>
              <a:rPr lang="zh-TW" altLang="en-US" sz="3200" dirty="0" smtClean="0"/>
            </a:br>
            <a:r>
              <a:rPr lang="en-US" altLang="zh-TW" sz="3200" dirty="0" smtClean="0"/>
              <a:t>3.</a:t>
            </a:r>
            <a:r>
              <a:rPr lang="zh-TW" altLang="en-US" sz="3200" dirty="0" smtClean="0"/>
              <a:t>噪音</a:t>
            </a:r>
            <a:r>
              <a:rPr lang="zh-TW" altLang="zh-TW" sz="3200" dirty="0"/>
              <a:t>及陰影閃爍之干擾</a:t>
            </a:r>
            <a:r>
              <a:rPr lang="zh-TW" altLang="en-US" sz="3200" dirty="0" smtClean="0"/>
              <a:t>。</a:t>
            </a:r>
            <a:br>
              <a:rPr lang="zh-TW" altLang="en-US" sz="3200" dirty="0" smtClean="0"/>
            </a:br>
            <a:r>
              <a:rPr lang="zh-TW" altLang="en-US" sz="3200" dirty="0" smtClean="0"/>
              <a:t/>
            </a:r>
            <a:br>
              <a:rPr lang="zh-TW" altLang="en-US" sz="3200" dirty="0" smtClean="0"/>
            </a:br>
            <a:r>
              <a:rPr lang="en-US" altLang="zh-TW" sz="3200" dirty="0" smtClean="0"/>
              <a:t>4.</a:t>
            </a:r>
            <a:r>
              <a:rPr lang="zh-TW" altLang="zh-TW" sz="3200" dirty="0"/>
              <a:t>生態保育影響，如生態保護區、候鳥棲息地或主要遷徙路徑</a:t>
            </a:r>
            <a:r>
              <a:rPr lang="zh-TW" altLang="zh-TW" sz="3200" dirty="0" smtClean="0"/>
              <a:t>等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/>
            </a:r>
            <a:br>
              <a:rPr lang="zh-TW" altLang="en-US" sz="3200" dirty="0" smtClean="0"/>
            </a:br>
            <a:r>
              <a:rPr lang="en-US" altLang="zh-TW" sz="3200" dirty="0" smtClean="0"/>
              <a:t>5.</a:t>
            </a:r>
            <a:r>
              <a:rPr lang="zh-TW" altLang="en-US" sz="3200" dirty="0" smtClean="0"/>
              <a:t>風小發電量不足，風大不能用來發電，發電量根本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不夠都會區需求，六部風車機組的總發電量只夠一個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社區用而已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153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八</a:t>
            </a:r>
            <a:r>
              <a:rPr lang="zh-TW" altLang="en-US" dirty="0" smtClean="0"/>
              <a:t>、風能與太陽能結合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 smtClean="0"/>
              <a:t>優點</a:t>
            </a:r>
            <a:r>
              <a:rPr lang="en-US" altLang="zh-TW" sz="2800" dirty="0" smtClean="0"/>
              <a:t>:</a:t>
            </a:r>
          </a:p>
          <a:p>
            <a:pPr marL="0" indent="0">
              <a:buNone/>
            </a:pPr>
            <a:r>
              <a:rPr lang="en-US" altLang="zh-TW" sz="2000" dirty="0" smtClean="0"/>
              <a:t>1.</a:t>
            </a:r>
            <a:r>
              <a:rPr lang="zh-TW" altLang="en-US" sz="2000" dirty="0" smtClean="0"/>
              <a:t>風光</a:t>
            </a:r>
            <a:r>
              <a:rPr lang="zh-TW" altLang="en-US" sz="2000" dirty="0"/>
              <a:t>互補型可以讓系統發電的時間更長</a:t>
            </a:r>
          </a:p>
          <a:p>
            <a:pPr marL="0" indent="0">
              <a:buNone/>
            </a:pPr>
            <a:r>
              <a:rPr lang="en-US" altLang="zh-TW" sz="2000" dirty="0" smtClean="0"/>
              <a:t>2.</a:t>
            </a:r>
            <a:r>
              <a:rPr lang="zh-TW" altLang="en-US" sz="2000" dirty="0" smtClean="0"/>
              <a:t>有</a:t>
            </a:r>
            <a:r>
              <a:rPr lang="zh-TW" altLang="en-US" sz="2000" dirty="0"/>
              <a:t>太陽又有風的天氣則太陽能和風力同時發電</a:t>
            </a:r>
          </a:p>
          <a:p>
            <a:pPr marL="0" indent="0">
              <a:buNone/>
            </a:pPr>
            <a:r>
              <a:rPr lang="en-US" altLang="zh-TW" sz="2000" dirty="0" smtClean="0"/>
              <a:t>3.</a:t>
            </a:r>
            <a:r>
              <a:rPr lang="zh-TW" altLang="en-US" sz="2000" dirty="0" smtClean="0"/>
              <a:t>有</a:t>
            </a:r>
            <a:r>
              <a:rPr lang="zh-TW" altLang="en-US" sz="2000" dirty="0"/>
              <a:t>太陽沒風的天氣則太陽能發電</a:t>
            </a:r>
          </a:p>
          <a:p>
            <a:pPr marL="0" indent="0">
              <a:buNone/>
            </a:pPr>
            <a:r>
              <a:rPr lang="en-US" altLang="zh-TW" sz="2000" dirty="0" smtClean="0"/>
              <a:t>4.</a:t>
            </a:r>
            <a:r>
              <a:rPr lang="zh-TW" altLang="en-US" sz="2000" dirty="0" smtClean="0"/>
              <a:t>有</a:t>
            </a:r>
            <a:r>
              <a:rPr lang="zh-TW" altLang="en-US" sz="2000" dirty="0"/>
              <a:t>風沒有太陽的天氣則風力發電</a:t>
            </a:r>
          </a:p>
          <a:p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835609"/>
            <a:ext cx="4459572" cy="281853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068960"/>
            <a:ext cx="3779912" cy="3585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3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九</a:t>
            </a:r>
            <a:r>
              <a:rPr lang="zh-TW" altLang="en-US" dirty="0" smtClean="0"/>
              <a:t>、適當科技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台灣</a:t>
            </a:r>
            <a:r>
              <a:rPr lang="zh-TW" altLang="en-US" dirty="0"/>
              <a:t>是個海島，每年約有半年以上的東北季風期，風力資源相當豐富。新竹湖口、關西台地的部分山區、中南部海濱及離島，都很適合風力發電。根據估計，台灣可利用風力發電總潛力在</a:t>
            </a:r>
            <a:r>
              <a:rPr lang="en-US" altLang="zh-TW" dirty="0"/>
              <a:t>10</a:t>
            </a:r>
            <a:r>
              <a:rPr lang="zh-TW" altLang="en-US" dirty="0"/>
              <a:t>億瓦以上。台灣的風力資源豐富，若能積極開發與利用，則不僅可提高電力的供應能力，有助於電力的穩定供應，而且可增加本土性自主能源的比重，減少對外的能源依賴度；同時也有助於落實能源多元化的目標。</a:t>
            </a:r>
          </a:p>
        </p:txBody>
      </p:sp>
    </p:spTree>
    <p:extLst>
      <p:ext uri="{BB962C8B-B14F-4D97-AF65-F5344CB8AC3E}">
        <p14:creationId xmlns:p14="http://schemas.microsoft.com/office/powerpoint/2010/main" val="3647243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十</a:t>
            </a:r>
            <a:r>
              <a:rPr lang="zh-TW" altLang="en-US" dirty="0" smtClean="0"/>
              <a:t>、風險</a:t>
            </a:r>
            <a:r>
              <a:rPr lang="zh-TW" altLang="en-US" dirty="0"/>
              <a:t>評估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2400" dirty="0"/>
              <a:t>1.</a:t>
            </a:r>
            <a:r>
              <a:rPr lang="zh-TW" altLang="en-US" sz="2400" dirty="0"/>
              <a:t>風力有</a:t>
            </a:r>
            <a:r>
              <a:rPr lang="zh-TW" altLang="en-US" sz="2400" dirty="0" smtClean="0"/>
              <a:t>地域性</a:t>
            </a:r>
            <a:r>
              <a:rPr lang="en-US" altLang="zh-TW" sz="2400" dirty="0" smtClean="0"/>
              <a:t>:</a:t>
            </a:r>
          </a:p>
          <a:p>
            <a:pPr marL="0" indent="0">
              <a:buNone/>
            </a:pPr>
            <a:r>
              <a:rPr lang="zh-TW" altLang="en-US" sz="2000" dirty="0"/>
              <a:t>風力發電廠的</a:t>
            </a:r>
            <a:r>
              <a:rPr lang="zh-TW" altLang="en-US" sz="2000" dirty="0" smtClean="0"/>
              <a:t>地帶，需要</a:t>
            </a:r>
            <a:r>
              <a:rPr lang="zh-TW" altLang="en-US" sz="2000" dirty="0"/>
              <a:t>靠沒有物體阻擋的</a:t>
            </a:r>
            <a:r>
              <a:rPr lang="zh-TW" altLang="en-US" sz="2000" dirty="0" smtClean="0"/>
              <a:t>地方，也就是</a:t>
            </a:r>
            <a:r>
              <a:rPr lang="zh-TW" altLang="en-US" sz="2000" dirty="0"/>
              <a:t>風很強的地方才有辦法</a:t>
            </a:r>
            <a:r>
              <a:rPr lang="zh-TW" altLang="en-US" sz="2000" dirty="0" smtClean="0"/>
              <a:t>建造。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400" dirty="0"/>
              <a:t>2.</a:t>
            </a:r>
            <a:r>
              <a:rPr lang="zh-TW" altLang="en-US" sz="2400" dirty="0"/>
              <a:t>風力不</a:t>
            </a:r>
            <a:r>
              <a:rPr lang="zh-TW" altLang="en-US" sz="2400" dirty="0" smtClean="0"/>
              <a:t>定性</a:t>
            </a:r>
            <a:r>
              <a:rPr lang="en-US" altLang="zh-TW" sz="2400" dirty="0" smtClean="0"/>
              <a:t>:</a:t>
            </a:r>
          </a:p>
          <a:p>
            <a:pPr marL="0" indent="0">
              <a:buNone/>
            </a:pPr>
            <a:r>
              <a:rPr lang="zh-TW" altLang="en-US" sz="2000" dirty="0" smtClean="0"/>
              <a:t>以台灣來舉例，夏天</a:t>
            </a:r>
            <a:r>
              <a:rPr lang="zh-TW" altLang="en-US" sz="2000" dirty="0"/>
              <a:t>是吹西南</a:t>
            </a:r>
            <a:r>
              <a:rPr lang="zh-TW" altLang="en-US" sz="2000" dirty="0" smtClean="0"/>
              <a:t>季風，</a:t>
            </a:r>
            <a:r>
              <a:rPr lang="zh-TW" altLang="en-US" sz="2000" dirty="0"/>
              <a:t>冬天是東北</a:t>
            </a:r>
            <a:r>
              <a:rPr lang="zh-TW" altLang="en-US" sz="2000" dirty="0" smtClean="0"/>
              <a:t>季風，三不五時還有颱風會來，</a:t>
            </a:r>
            <a:r>
              <a:rPr lang="zh-TW" altLang="en-US" sz="2000" dirty="0"/>
              <a:t>所以風向很不穩定</a:t>
            </a:r>
            <a:r>
              <a:rPr lang="zh-TW" altLang="en-US" sz="2000" dirty="0" smtClean="0"/>
              <a:t>的</a:t>
            </a:r>
            <a:r>
              <a:rPr lang="zh-TW" altLang="en-US" sz="2000" dirty="0"/>
              <a:t>。</a:t>
            </a:r>
            <a:br>
              <a:rPr lang="zh-TW" altLang="en-US" sz="2000" dirty="0"/>
            </a:br>
            <a:r>
              <a:rPr lang="en-US" altLang="zh-TW" sz="2400" dirty="0"/>
              <a:t>3.</a:t>
            </a:r>
            <a:r>
              <a:rPr lang="zh-TW" altLang="en-US" sz="2400" dirty="0"/>
              <a:t>發電成本</a:t>
            </a:r>
            <a:r>
              <a:rPr lang="zh-TW" altLang="en-US" sz="2400" dirty="0" smtClean="0"/>
              <a:t>過高</a:t>
            </a:r>
            <a:r>
              <a:rPr lang="en-US" altLang="zh-TW" sz="2400" dirty="0" smtClean="0"/>
              <a:t>:</a:t>
            </a:r>
          </a:p>
          <a:p>
            <a:pPr marL="0" indent="0">
              <a:buNone/>
            </a:pPr>
            <a:r>
              <a:rPr lang="zh-TW" altLang="en-US" sz="2000" dirty="0"/>
              <a:t>由於台灣沒有</a:t>
            </a:r>
            <a:r>
              <a:rPr lang="zh-TW" altLang="en-US" sz="2000" dirty="0" smtClean="0"/>
              <a:t>做風機的技術，所以都必須從國外進口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400" dirty="0"/>
              <a:t>4</a:t>
            </a:r>
            <a:r>
              <a:rPr lang="en-US" altLang="zh-TW" sz="2400" dirty="0" smtClean="0"/>
              <a:t>.</a:t>
            </a:r>
            <a:r>
              <a:rPr lang="zh-TW" altLang="en-US" sz="2400" dirty="0"/>
              <a:t>供電</a:t>
            </a:r>
            <a:r>
              <a:rPr lang="zh-TW" altLang="en-US" sz="2400" dirty="0" smtClean="0"/>
              <a:t>不足</a:t>
            </a:r>
            <a:r>
              <a:rPr lang="en-US" altLang="zh-TW" sz="2400" dirty="0" smtClean="0"/>
              <a:t>:</a:t>
            </a:r>
          </a:p>
          <a:p>
            <a:pPr marL="0" indent="0">
              <a:buNone/>
            </a:pPr>
            <a:r>
              <a:rPr lang="zh-TW" altLang="en-US" sz="2000" dirty="0" smtClean="0"/>
              <a:t>因為風向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風力</a:t>
            </a:r>
            <a:r>
              <a:rPr lang="zh-TW" altLang="en-US" sz="2000" dirty="0"/>
              <a:t>不</a:t>
            </a:r>
            <a:r>
              <a:rPr lang="zh-TW" altLang="en-US" sz="2000" dirty="0" smtClean="0"/>
              <a:t>穩定，所以</a:t>
            </a:r>
            <a:r>
              <a:rPr lang="zh-TW" altLang="en-US" sz="2000" dirty="0"/>
              <a:t>供電一定是不足的</a:t>
            </a:r>
            <a:r>
              <a:rPr lang="zh-TW" altLang="en-US" sz="2000" dirty="0" smtClean="0"/>
              <a:t>情況又</a:t>
            </a:r>
            <a:r>
              <a:rPr lang="zh-TW" altLang="en-US" sz="2000" dirty="0"/>
              <a:t>再加上長距離</a:t>
            </a:r>
            <a:r>
              <a:rPr lang="zh-TW" altLang="en-US" sz="2000" dirty="0" smtClean="0"/>
              <a:t>輸電線</a:t>
            </a:r>
            <a:r>
              <a:rPr lang="en-US" altLang="zh-TW" sz="2000" dirty="0"/>
              <a:t>/</a:t>
            </a:r>
            <a:r>
              <a:rPr lang="zh-TW" altLang="en-US" sz="2000" smtClean="0"/>
              <a:t>電流</a:t>
            </a:r>
            <a:r>
              <a:rPr lang="zh-TW" altLang="en-US" sz="2000" dirty="0"/>
              <a:t>不</a:t>
            </a:r>
            <a:r>
              <a:rPr lang="zh-TW" altLang="en-US" sz="2000" dirty="0" smtClean="0"/>
              <a:t>穩定。</a:t>
            </a:r>
            <a:r>
              <a:rPr lang="zh-TW" altLang="en-US" sz="2400" dirty="0"/>
              <a:t/>
            </a:r>
            <a:br>
              <a:rPr lang="zh-TW" altLang="en-US" sz="2400" dirty="0"/>
            </a:b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83321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十一、結論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因</a:t>
            </a:r>
            <a:r>
              <a:rPr lang="zh-TW" altLang="en-US" sz="2800" dirty="0"/>
              <a:t>非再生能源</a:t>
            </a:r>
            <a:r>
              <a:rPr lang="zh-TW" altLang="en-US" sz="2800" dirty="0" smtClean="0"/>
              <a:t>就快</a:t>
            </a:r>
            <a:r>
              <a:rPr lang="zh-TW" altLang="en-US" sz="2800" dirty="0"/>
              <a:t>消耗殆盡了</a:t>
            </a:r>
            <a:r>
              <a:rPr lang="zh-TW" altLang="en-US" dirty="0" smtClean="0"/>
              <a:t>，而風力又是一種</a:t>
            </a:r>
            <a:r>
              <a:rPr lang="zh-TW" altLang="en-US" sz="2800" dirty="0"/>
              <a:t>取之不盡，</a:t>
            </a:r>
            <a:r>
              <a:rPr lang="zh-TW" altLang="en-US" sz="2800" dirty="0" smtClean="0"/>
              <a:t>用之不竭的一種資源，如果能將太陽能和風能一起開發，在將來或許就能替代非再生能源了，雖然台灣地狹人稠，但是如果能將風能和太陽能結合，或許所使用的土地也不需要那麼大了，雖然可能會破壞</a:t>
            </a:r>
            <a:r>
              <a:rPr lang="zh-TW" altLang="en-US" sz="2800" smtClean="0"/>
              <a:t>動物的棲息環境</a:t>
            </a:r>
            <a:r>
              <a:rPr lang="zh-TW" altLang="en-US" sz="2800" dirty="0" smtClean="0"/>
              <a:t>，但是我相信這是可以改善的，在往後的日子風能也會成為我們</a:t>
            </a:r>
            <a:r>
              <a:rPr lang="zh-TW" altLang="en-US" sz="2800" smtClean="0"/>
              <a:t>生活中</a:t>
            </a:r>
            <a:r>
              <a:rPr lang="zh-TW" altLang="en-US" sz="2800"/>
              <a:t>不可或缺的一部分</a:t>
            </a:r>
            <a:r>
              <a:rPr lang="zh-TW" altLang="en-US" sz="2800" smtClean="0"/>
              <a:t>。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8660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en-US" dirty="0" smtClean="0"/>
              <a:t>一、前言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二</a:t>
            </a:r>
            <a:r>
              <a:rPr lang="zh-TW" altLang="en-US" dirty="0" smtClean="0"/>
              <a:t>、風如何產生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三</a:t>
            </a:r>
            <a:r>
              <a:rPr lang="zh-TW" altLang="en-US" dirty="0" smtClean="0"/>
              <a:t>、</a:t>
            </a:r>
            <a:r>
              <a:rPr lang="zh-TW" altLang="en-US" dirty="0"/>
              <a:t>風力發電的</a:t>
            </a:r>
            <a:r>
              <a:rPr lang="zh-TW" altLang="en-US" dirty="0" smtClean="0"/>
              <a:t>原理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四</a:t>
            </a:r>
            <a:r>
              <a:rPr lang="zh-TW" altLang="en-US" dirty="0" smtClean="0"/>
              <a:t>、</a:t>
            </a:r>
            <a:r>
              <a:rPr lang="zh-TW" altLang="en-US" dirty="0"/>
              <a:t>風力發電機的</a:t>
            </a:r>
            <a:r>
              <a:rPr lang="zh-TW" altLang="en-US" dirty="0" smtClean="0"/>
              <a:t>結構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五、分散式風力發電的特性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六</a:t>
            </a:r>
            <a:r>
              <a:rPr lang="zh-TW" altLang="en-US" dirty="0" smtClean="0"/>
              <a:t>、</a:t>
            </a:r>
            <a:r>
              <a:rPr lang="zh-TW" altLang="en-US" dirty="0"/>
              <a:t>風能的</a:t>
            </a:r>
            <a:r>
              <a:rPr lang="zh-TW" altLang="en-US" dirty="0" smtClean="0"/>
              <a:t>優點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七</a:t>
            </a:r>
            <a:r>
              <a:rPr lang="zh-TW" altLang="en-US" dirty="0" smtClean="0"/>
              <a:t>、</a:t>
            </a:r>
            <a:r>
              <a:rPr lang="zh-TW" altLang="en-US" dirty="0"/>
              <a:t>風能的</a:t>
            </a:r>
            <a:r>
              <a:rPr lang="zh-TW" altLang="en-US" dirty="0" smtClean="0"/>
              <a:t>缺點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八</a:t>
            </a:r>
            <a:r>
              <a:rPr lang="zh-TW" altLang="en-US" dirty="0" smtClean="0"/>
              <a:t>、</a:t>
            </a:r>
            <a:r>
              <a:rPr lang="zh-TW" altLang="en-US" dirty="0"/>
              <a:t>風能與太陽能</a:t>
            </a:r>
            <a:r>
              <a:rPr lang="zh-TW" altLang="en-US" dirty="0" smtClean="0"/>
              <a:t>結合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九</a:t>
            </a:r>
            <a:r>
              <a:rPr lang="zh-TW" altLang="en-US" dirty="0" smtClean="0"/>
              <a:t>、</a:t>
            </a:r>
            <a:r>
              <a:rPr lang="zh-TW" altLang="en-US" dirty="0"/>
              <a:t>適當</a:t>
            </a:r>
            <a:r>
              <a:rPr lang="zh-TW" altLang="en-US" dirty="0" smtClean="0"/>
              <a:t>科技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十</a:t>
            </a:r>
            <a:r>
              <a:rPr lang="zh-TW" altLang="en-US" dirty="0" smtClean="0"/>
              <a:t>、</a:t>
            </a:r>
            <a:r>
              <a:rPr lang="zh-TW" altLang="en-US" dirty="0"/>
              <a:t>風能的風險</a:t>
            </a:r>
            <a:r>
              <a:rPr lang="zh-TW" altLang="en-US" dirty="0" smtClean="0"/>
              <a:t>評估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十一</a:t>
            </a:r>
            <a:r>
              <a:rPr lang="zh-TW" altLang="en-US" dirty="0" smtClean="0"/>
              <a:t>、結論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7892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一</a:t>
            </a:r>
            <a:r>
              <a:rPr lang="zh-TW" altLang="en-US" dirty="0"/>
              <a:t>、</a:t>
            </a:r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/>
              <a:t>風力發電的成本接近天然氣發電，是目前較經濟的再生能源之一。</a:t>
            </a:r>
            <a:r>
              <a:rPr lang="zh-TW" altLang="en-US" dirty="0" smtClean="0"/>
              <a:t>自「</a:t>
            </a:r>
            <a:r>
              <a:rPr lang="zh-TW" altLang="en-US" dirty="0"/>
              <a:t>京都議定書」生效後，氣候變遷促使國際對二氧化碳減量的承諾</a:t>
            </a:r>
            <a:r>
              <a:rPr lang="zh-TW" altLang="en-US" dirty="0" smtClean="0"/>
              <a:t>逐漸形成</a:t>
            </a:r>
            <a:r>
              <a:rPr lang="zh-TW" altLang="en-US" dirty="0"/>
              <a:t>共識，其中，風力發電可協助二氧化碳減量，歐洲國家雖曾設法</a:t>
            </a:r>
            <a:r>
              <a:rPr lang="zh-TW" altLang="en-US" dirty="0" smtClean="0"/>
              <a:t>在陸上</a:t>
            </a:r>
            <a:r>
              <a:rPr lang="zh-TW" altLang="en-US" dirty="0"/>
              <a:t>擴大風力機組裝置容量，但適當的陸上風場越來越少，且民眾對</a:t>
            </a:r>
            <a:r>
              <a:rPr lang="zh-TW" altLang="en-US" dirty="0" smtClean="0"/>
              <a:t>風力</a:t>
            </a:r>
            <a:r>
              <a:rPr lang="zh-TW" altLang="en-US" dirty="0"/>
              <a:t>機組的噪音、陰影閃爍及視野障礙感到不滿，因此，走向大海的離</a:t>
            </a:r>
            <a:r>
              <a:rPr lang="zh-TW" altLang="en-US" dirty="0" smtClean="0"/>
              <a:t>岸式</a:t>
            </a:r>
            <a:r>
              <a:rPr lang="zh-TW" altLang="en-US" dirty="0"/>
              <a:t>風力發電已成為未來發展趨勢。</a:t>
            </a:r>
          </a:p>
        </p:txBody>
      </p:sp>
    </p:spTree>
    <p:extLst>
      <p:ext uri="{BB962C8B-B14F-4D97-AF65-F5344CB8AC3E}">
        <p14:creationId xmlns:p14="http://schemas.microsoft.com/office/powerpoint/2010/main" val="210844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二、風如何產生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風的產生是由於太陽將地表的空氣加溫，</a:t>
            </a:r>
            <a:r>
              <a:rPr lang="zh-TW" altLang="en-US" dirty="0" smtClean="0"/>
              <a:t>空氣</a:t>
            </a:r>
            <a:r>
              <a:rPr lang="zh-TW" altLang="en-US" dirty="0"/>
              <a:t>受熱膨脹變輕而往上升，熱空氣上升後</a:t>
            </a:r>
            <a:r>
              <a:rPr lang="zh-TW" altLang="en-US" dirty="0" smtClean="0"/>
              <a:t>，低溫</a:t>
            </a:r>
            <a:r>
              <a:rPr lang="zh-TW" altLang="en-US" dirty="0"/>
              <a:t>的冷空氣就從四周橫向流入，因而</a:t>
            </a:r>
            <a:r>
              <a:rPr lang="zh-TW" altLang="en-US" dirty="0" smtClean="0"/>
              <a:t>形成空氣</a:t>
            </a:r>
            <a:r>
              <a:rPr lang="zh-TW" altLang="en-US" dirty="0"/>
              <a:t>的</a:t>
            </a:r>
            <a:r>
              <a:rPr lang="zh-TW" altLang="en-US" dirty="0" smtClean="0"/>
              <a:t>流動，這</a:t>
            </a:r>
            <a:r>
              <a:rPr lang="zh-TW" altLang="en-US" dirty="0"/>
              <a:t>就是風。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102042"/>
            <a:ext cx="5494368" cy="346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01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三</a:t>
            </a:r>
            <a:r>
              <a:rPr lang="zh-TW" altLang="en-US" dirty="0" smtClean="0"/>
              <a:t>、風力發電的原理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利用風力帶動風車葉片旋轉，再透過增速機將旋轉的速度提升，來促使發電機發電。依據目前的風車技術，大約是每秒三公尺的微風速度（微風的程度），便可以開始發電，並產生風速在每秒十三至十五公尺時（大樹幹搖動的程度）的輸出力道。</a:t>
            </a:r>
          </a:p>
          <a:p>
            <a:r>
              <a:rPr lang="zh-TW" altLang="en-US" sz="2400" dirty="0" smtClean="0"/>
              <a:t>風力發電設置地點須風性良好（風期長、平均風速大、風力平穩）且不受遮擋；並考慮地理環境適宜及交通便利，以減少投資成本並增加出力。一般常設於田埂、河堤、防風林、山脊等，海邊因不受阻檔亦為極佳之設置場所。現在全球之趨勢為朝離岸式發展，以利用海上更佳之風能及節省陸地資源。                          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1849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057681"/>
              </p:ext>
            </p:extLst>
          </p:nvPr>
        </p:nvGraphicFramePr>
        <p:xfrm>
          <a:off x="0" y="0"/>
          <a:ext cx="9145396" cy="6858000"/>
        </p:xfrm>
        <a:graphic>
          <a:graphicData uri="http://schemas.openxmlformats.org/drawingml/2006/table">
            <a:tbl>
              <a:tblPr/>
              <a:tblGrid>
                <a:gridCol w="1690745"/>
                <a:gridCol w="1642122"/>
                <a:gridCol w="1666433"/>
                <a:gridCol w="1346480"/>
                <a:gridCol w="1399808"/>
                <a:gridCol w="1399808"/>
              </a:tblGrid>
              <a:tr h="223080"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蒲福風級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風之稱謂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一 般 敘 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風速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澎湖中屯風力發電場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每秒公尺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/>
                        <a:t>E-40 </a:t>
                      </a:r>
                      <a:r>
                        <a:rPr lang="zh-TW" altLang="en-US" sz="1200"/>
                        <a:t>發電性能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3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(m/s)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風速 </a:t>
                      </a:r>
                      <a:r>
                        <a:rPr lang="en-US" altLang="zh-TW" sz="1200"/>
                        <a:t>(</a:t>
                      </a:r>
                      <a:r>
                        <a:rPr lang="en-US" sz="1200"/>
                        <a:t>m/s)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發電量 </a:t>
                      </a:r>
                      <a:r>
                        <a:rPr lang="en-US" altLang="zh-TW" sz="1200" dirty="0"/>
                        <a:t>(</a:t>
                      </a:r>
                      <a:r>
                        <a:rPr lang="zh-TW" altLang="en-US" sz="1200" dirty="0"/>
                        <a:t>千瓦</a:t>
                      </a:r>
                      <a:r>
                        <a:rPr lang="en-US" altLang="zh-TW" sz="1200" dirty="0"/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/>
                        <a:t>0</a:t>
                      </a:r>
                      <a:endParaRPr lang="en-US" altLang="zh-TW" sz="20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無風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煙直上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不足</a:t>
                      </a:r>
                      <a:r>
                        <a:rPr lang="en-US" altLang="zh-TW" sz="1200" dirty="0"/>
                        <a:t>0.3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0 - 0.3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calm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軟風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僅煙能表示風向，但不能轉動風標。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0.3-1.5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0.3 - 1.5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light air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輕風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人面感覺有風，樹葉搖動，普通之風標轉動。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1.6-3.3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1.5-2.5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slight breeze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2.5-3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4.9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223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3 - 4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19.1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微風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樹葉及小枝搖動不息， 旌旗飄展。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3.4-5.4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gentle breeze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4 - 5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42.1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5 - 6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77.7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和風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塵土及碎紙被風吹揚， 樹之分枝搖動。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5.5-7.9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3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moderate breeze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6 - 7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126.5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7 - 8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193.4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清風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有葉之小樹開始搖擺。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8.0-10.7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fresh breeze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8 - 9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278.7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9 - 10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377.8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強風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樹之木枝搖動，電線發 出呼呼嘯聲，張傘困難。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10.8-13.8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10 - 11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484.6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strong breeze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11 - 12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550.5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2230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12 - 13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590.0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疾風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全樹搖動，逆風行走感 困難。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13.9-17.1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13 - 14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near gale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14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15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/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大風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小樹枝被吹折，步行不 能前進。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17.2-20.7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16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gale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17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18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/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烈風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建築物有損壞，煙囪被 吹倒。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20.8-24.4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20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strong gale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21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22 - 23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狂風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樹被風拔起，建築物有 相當破壞。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24.5-28.4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23 - 24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storm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24 </a:t>
                      </a:r>
                      <a:r>
                        <a:rPr lang="en-US" altLang="zh-TW" sz="1200" dirty="0" smtClean="0"/>
                        <a:t>– </a:t>
                      </a:r>
                      <a:r>
                        <a:rPr lang="en-US" altLang="zh-TW" sz="1200" dirty="0"/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  <a:tr h="1914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00"/>
                        <a:t>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25 - 26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605.0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12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四</a:t>
            </a:r>
            <a:r>
              <a:rPr lang="zh-TW" altLang="en-US" dirty="0" smtClean="0"/>
              <a:t>、風力發電機的結構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r>
              <a:rPr lang="zh-TW" altLang="en-US" sz="2000" dirty="0" smtClean="0"/>
              <a:t>風力</a:t>
            </a:r>
            <a:r>
              <a:rPr lang="zh-TW" altLang="en-US" sz="2000" dirty="0"/>
              <a:t>機組包括機組座架、主</a:t>
            </a:r>
            <a:r>
              <a:rPr lang="zh-TW" altLang="en-US" sz="2000" dirty="0" smtClean="0"/>
              <a:t>傳動軸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、齒輪</a:t>
            </a:r>
            <a:r>
              <a:rPr lang="zh-TW" altLang="en-US" sz="2000" dirty="0"/>
              <a:t>箱</a:t>
            </a:r>
            <a:r>
              <a:rPr lang="zh-TW" altLang="en-US" sz="2000" dirty="0" smtClean="0"/>
              <a:t>、發電機</a:t>
            </a:r>
            <a:r>
              <a:rPr lang="zh-TW" altLang="en-US" sz="2000" dirty="0"/>
              <a:t>、控制單元、</a:t>
            </a:r>
            <a:r>
              <a:rPr lang="zh-TW" altLang="en-US" sz="2000" dirty="0" smtClean="0"/>
              <a:t>塔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架</a:t>
            </a:r>
            <a:r>
              <a:rPr lang="zh-TW" altLang="en-US" sz="2000" dirty="0"/>
              <a:t>、</a:t>
            </a:r>
            <a:r>
              <a:rPr lang="zh-TW" altLang="en-US" sz="2000" dirty="0" smtClean="0"/>
              <a:t>葉輪、輪</a:t>
            </a:r>
            <a:r>
              <a:rPr lang="zh-TW" altLang="en-US" sz="2000" dirty="0"/>
              <a:t>殼、</a:t>
            </a:r>
            <a:r>
              <a:rPr lang="zh-TW" altLang="en-US" sz="2000" dirty="0" smtClean="0"/>
              <a:t>葉片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風力機的種類又分為</a:t>
            </a:r>
            <a:r>
              <a:rPr lang="en-US" altLang="zh-TW" sz="2000" dirty="0" smtClean="0"/>
              <a:t>:</a:t>
            </a:r>
            <a:r>
              <a:rPr lang="zh-TW" altLang="en-US" sz="2000" dirty="0"/>
              <a:t>水平軸式、</a:t>
            </a:r>
            <a:r>
              <a:rPr lang="zh-TW" altLang="en-US" sz="2000" dirty="0" smtClean="0"/>
              <a:t>垂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直軸式</a:t>
            </a:r>
            <a:r>
              <a:rPr lang="zh-TW" altLang="en-US" sz="2000" dirty="0"/>
              <a:t>上風式、下風</a:t>
            </a:r>
            <a:r>
              <a:rPr lang="zh-TW" altLang="en-US" sz="2000" dirty="0" smtClean="0"/>
              <a:t>式、多</a:t>
            </a:r>
            <a:r>
              <a:rPr lang="zh-TW" altLang="en-US" sz="2000" dirty="0"/>
              <a:t>葉片</a:t>
            </a:r>
            <a:r>
              <a:rPr lang="zh-TW" altLang="en-US" sz="2000" dirty="0" smtClean="0"/>
              <a:t>式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、</a:t>
            </a:r>
            <a:r>
              <a:rPr lang="zh-TW" altLang="en-US" sz="2000" dirty="0"/>
              <a:t>少</a:t>
            </a:r>
            <a:r>
              <a:rPr lang="zh-TW" altLang="en-US" sz="2000" dirty="0" smtClean="0"/>
              <a:t>葉片式</a:t>
            </a:r>
            <a:r>
              <a:rPr lang="en-US" altLang="zh-TW" sz="2000" dirty="0"/>
              <a:t>(</a:t>
            </a:r>
            <a:r>
              <a:rPr lang="zh-TW" altLang="en-US" sz="2000" dirty="0"/>
              <a:t>以二葉及三葉效率</a:t>
            </a:r>
            <a:r>
              <a:rPr lang="zh-TW" altLang="en-US" sz="2000" dirty="0" smtClean="0"/>
              <a:t>最高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 smtClean="0"/>
              <a:t>)</a:t>
            </a:r>
            <a:r>
              <a:rPr lang="zh-TW" altLang="en-US" sz="2000" dirty="0" smtClean="0"/>
              <a:t>、升</a:t>
            </a:r>
            <a:r>
              <a:rPr lang="zh-TW" altLang="en-US" sz="2000" dirty="0"/>
              <a:t>力型、</a:t>
            </a:r>
            <a:r>
              <a:rPr lang="zh-TW" altLang="en-US" sz="2000" dirty="0" smtClean="0"/>
              <a:t>阻力型</a:t>
            </a:r>
            <a:r>
              <a:rPr lang="zh-TW" altLang="en-US" sz="2000" dirty="0"/>
              <a:t>小型、中型、</a:t>
            </a:r>
            <a:r>
              <a:rPr lang="zh-TW" altLang="en-US" sz="2000" dirty="0" smtClean="0"/>
              <a:t>大</a:t>
            </a: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型機組。</a:t>
            </a:r>
            <a:endParaRPr lang="zh-TW" altLang="en-US" sz="2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694910"/>
            <a:ext cx="4104456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43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五、分散式風力發電的特性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傳統大型、集中式發電機組如核能與燃煤發電的</a:t>
            </a:r>
            <a:r>
              <a:rPr lang="zh-TW" altLang="en-US" dirty="0" smtClean="0"/>
              <a:t>能源</a:t>
            </a:r>
            <a:r>
              <a:rPr lang="zh-TW" altLang="en-US" dirty="0"/>
              <a:t>效率低，且在輸送過程中也會造成電力的損失，因此分散式發電已成為電力 系統發展的新趨勢。風力發電機可分散設置於各地區，減少輸電損失，並可滿 足區域的尖峰負載，降低供電成本。</a:t>
            </a:r>
          </a:p>
        </p:txBody>
      </p:sp>
    </p:spTree>
    <p:extLst>
      <p:ext uri="{BB962C8B-B14F-4D97-AF65-F5344CB8AC3E}">
        <p14:creationId xmlns:p14="http://schemas.microsoft.com/office/powerpoint/2010/main" val="2149217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六</a:t>
            </a:r>
            <a:r>
              <a:rPr lang="zh-TW" altLang="en-US" dirty="0" smtClean="0"/>
              <a:t>、</a:t>
            </a:r>
            <a:r>
              <a:rPr lang="zh-TW" altLang="en-US" dirty="0"/>
              <a:t>風能</a:t>
            </a:r>
            <a:r>
              <a:rPr lang="zh-TW" altLang="en-US" dirty="0" smtClean="0"/>
              <a:t>的優點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800" dirty="0" smtClean="0"/>
              <a:t>優點</a:t>
            </a:r>
            <a:r>
              <a:rPr lang="en-US" altLang="zh-TW" sz="2800" dirty="0" smtClean="0"/>
              <a:t>:</a:t>
            </a:r>
          </a:p>
          <a:p>
            <a:pPr marL="0" indent="0">
              <a:buNone/>
            </a:pPr>
            <a:r>
              <a:rPr lang="en-US" altLang="zh-TW" sz="2800" dirty="0" smtClean="0"/>
              <a:t>1</a:t>
            </a:r>
            <a:r>
              <a:rPr lang="en-US" altLang="zh-TW" sz="2800" dirty="0"/>
              <a:t>.</a:t>
            </a:r>
            <a:r>
              <a:rPr lang="zh-TW" altLang="en-US" sz="2800" dirty="0"/>
              <a:t>沒有燃料問題。 </a:t>
            </a:r>
            <a:br>
              <a:rPr lang="zh-TW" altLang="en-US" sz="2800" dirty="0"/>
            </a:b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 smtClean="0"/>
              <a:t>2</a:t>
            </a:r>
            <a:r>
              <a:rPr lang="en-US" altLang="zh-TW" sz="2800" dirty="0"/>
              <a:t>.</a:t>
            </a:r>
            <a:r>
              <a:rPr lang="zh-TW" altLang="en-US" sz="2800" dirty="0"/>
              <a:t>不會產生輻射與二氧化碳等公害。</a:t>
            </a:r>
            <a:br>
              <a:rPr lang="zh-TW" altLang="en-US" sz="2800" dirty="0"/>
            </a:b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 smtClean="0"/>
              <a:t>3</a:t>
            </a:r>
            <a:r>
              <a:rPr lang="en-US" altLang="zh-TW" sz="2800" dirty="0"/>
              <a:t>.</a:t>
            </a:r>
            <a:r>
              <a:rPr lang="zh-TW" altLang="en-US" sz="2800" dirty="0"/>
              <a:t>取之不盡，用之不竭，沒有能源危機。</a:t>
            </a:r>
            <a:br>
              <a:rPr lang="zh-TW" altLang="en-US" sz="2800" dirty="0"/>
            </a:b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 smtClean="0"/>
              <a:t>4</a:t>
            </a:r>
            <a:r>
              <a:rPr lang="en-US" altLang="zh-TW" sz="2800" dirty="0"/>
              <a:t>.</a:t>
            </a:r>
            <a:r>
              <a:rPr lang="zh-TW" altLang="en-US" sz="2800" dirty="0"/>
              <a:t>建造費用低廉，較水力、火力或核能發電廠的建造</a:t>
            </a:r>
            <a:r>
              <a:rPr lang="zh-TW" altLang="en-US" sz="2800" dirty="0" smtClean="0"/>
              <a:t>費用</a:t>
            </a:r>
            <a:r>
              <a:rPr lang="zh-TW" altLang="en-US" sz="2800" dirty="0"/>
              <a:t>便宜很多。</a:t>
            </a:r>
            <a:br>
              <a:rPr lang="zh-TW" altLang="en-US" sz="2800" dirty="0"/>
            </a:b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1383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213</TotalTime>
  <Words>1264</Words>
  <Application>Microsoft Office PowerPoint</Application>
  <PresentationFormat>如螢幕大小 (4:3)</PresentationFormat>
  <Paragraphs>197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14</vt:i4>
      </vt:variant>
    </vt:vector>
  </HeadingPairs>
  <TitlesOfParts>
    <vt:vector size="17" baseType="lpstr">
      <vt:lpstr>中庸</vt:lpstr>
      <vt:lpstr>1_中庸</vt:lpstr>
      <vt:lpstr>2_中庸</vt:lpstr>
      <vt:lpstr>工程與社會專題</vt:lpstr>
      <vt:lpstr>目錄</vt:lpstr>
      <vt:lpstr>一、前言</vt:lpstr>
      <vt:lpstr>二、風如何產生</vt:lpstr>
      <vt:lpstr>三、風力發電的原理</vt:lpstr>
      <vt:lpstr>PowerPoint 簡報</vt:lpstr>
      <vt:lpstr>四、風力發電機的結構</vt:lpstr>
      <vt:lpstr>五、分散式風力發電的特性</vt:lpstr>
      <vt:lpstr>六、風能的優點</vt:lpstr>
      <vt:lpstr>七、風能的缺點</vt:lpstr>
      <vt:lpstr>八、風能與太陽能結合</vt:lpstr>
      <vt:lpstr>九、適當科技</vt:lpstr>
      <vt:lpstr>十、風險評估</vt:lpstr>
      <vt:lpstr>十一、結論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as</dc:creator>
  <cp:lastModifiedBy>as</cp:lastModifiedBy>
  <cp:revision>25</cp:revision>
  <dcterms:created xsi:type="dcterms:W3CDTF">2012-12-05T06:02:50Z</dcterms:created>
  <dcterms:modified xsi:type="dcterms:W3CDTF">2012-12-08T14:43:12Z</dcterms:modified>
</cp:coreProperties>
</file>