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2"/>
  </p:sldMasterIdLst>
  <p:notesMasterIdLst>
    <p:notesMasterId r:id="rId15"/>
  </p:notesMasterIdLst>
  <p:handoutMasterIdLst>
    <p:handoutMasterId r:id="rId16"/>
  </p:handoutMasterIdLst>
  <p:sldIdLst>
    <p:sldId id="256" r:id="rId3"/>
    <p:sldId id="275" r:id="rId4"/>
    <p:sldId id="276" r:id="rId5"/>
    <p:sldId id="271" r:id="rId6"/>
    <p:sldId id="262" r:id="rId7"/>
    <p:sldId id="263" r:id="rId8"/>
    <p:sldId id="274" r:id="rId9"/>
    <p:sldId id="272" r:id="rId10"/>
    <p:sldId id="273" r:id="rId11"/>
    <p:sldId id="265" r:id="rId12"/>
    <p:sldId id="266" r:id="rId13"/>
    <p:sldId id="267" r:id="rId1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69" d="100"/>
          <a:sy n="69" d="100"/>
        </p:scale>
        <p:origin x="-750" y="-168"/>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68" d="100"/>
          <a:sy n="68" d="100"/>
        </p:scale>
        <p:origin x="-196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128FCA9C-FF92-4024-BDEC-A6D3B663DC09}" type="datetimeFigureOut">
              <a:rPr lang="en-US" altLang="zh-TW"/>
              <a:t>1/11/2016</a:t>
            </a:fld>
            <a:endParaRPr lang="zh-TW"/>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A446DCAE-1661-43FF-8A44-43DAFDC1FD90}" type="slidenum">
              <a:rPr lang="zh-TW"/>
              <a:t>‹#›</a:t>
            </a:fld>
            <a:endParaRPr lang="zh-TW"/>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772AB877-E7B1-4681-847E-D0918612832B}" type="datetimeFigureOut">
              <a:t>2016/1/11</a:t>
            </a:fld>
            <a:endParaRPr lang="zh-TW"/>
          </a:p>
        </p:txBody>
      </p:sp>
      <p:sp>
        <p:nvSpPr>
          <p:cNvPr id="4" name="投影片圖像版面配置區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TW"/>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69C971FF-EF28-4195-A575-329446EFAA55}" type="slidenum">
              <a:t>‹#›</a:t>
            </a:fld>
            <a:endParaRPr lang="zh-TW"/>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lang="zh-TW" sz="1200" kern="1200">
        <a:solidFill>
          <a:schemeClr val="tx1">
            <a:lumMod val="50000"/>
          </a:schemeClr>
        </a:solidFill>
        <a:latin typeface="+mn-lt"/>
        <a:ea typeface="+mn-ea"/>
        <a:cs typeface="+mn-cs"/>
      </a:defRPr>
    </a:lvl1pPr>
    <a:lvl2pPr marL="457200" algn="l" defTabSz="914400" rtl="0" eaLnBrk="1" latinLnBrk="0" hangingPunct="1">
      <a:defRPr lang="zh-TW" sz="1200" kern="1200">
        <a:solidFill>
          <a:schemeClr val="tx1">
            <a:lumMod val="50000"/>
          </a:schemeClr>
        </a:solidFill>
        <a:latin typeface="+mn-lt"/>
        <a:ea typeface="+mn-ea"/>
        <a:cs typeface="+mn-cs"/>
      </a:defRPr>
    </a:lvl2pPr>
    <a:lvl3pPr marL="914400" algn="l" defTabSz="914400" rtl="0" eaLnBrk="1" latinLnBrk="0" hangingPunct="1">
      <a:defRPr lang="zh-TW" sz="1200" kern="1200">
        <a:solidFill>
          <a:schemeClr val="tx1">
            <a:lumMod val="50000"/>
          </a:schemeClr>
        </a:solidFill>
        <a:latin typeface="+mn-lt"/>
        <a:ea typeface="+mn-ea"/>
        <a:cs typeface="+mn-cs"/>
      </a:defRPr>
    </a:lvl3pPr>
    <a:lvl4pPr marL="1371600" algn="l" defTabSz="914400" rtl="0" eaLnBrk="1" latinLnBrk="0" hangingPunct="1">
      <a:defRPr lang="zh-TW" sz="1200" kern="1200">
        <a:solidFill>
          <a:schemeClr val="tx1">
            <a:lumMod val="50000"/>
          </a:schemeClr>
        </a:solidFill>
        <a:latin typeface="+mn-lt"/>
        <a:ea typeface="+mn-ea"/>
        <a:cs typeface="+mn-cs"/>
      </a:defRPr>
    </a:lvl4pPr>
    <a:lvl5pPr marL="1828800" algn="l" defTabSz="914400" rtl="0" eaLnBrk="1" latinLnBrk="0" hangingPunct="1">
      <a:defRPr lang="zh-TW" sz="1200" kern="1200">
        <a:solidFill>
          <a:schemeClr val="tx1">
            <a:lumMod val="50000"/>
          </a:schemeClr>
        </a:solidFill>
        <a:latin typeface="+mn-lt"/>
        <a:ea typeface="+mn-ea"/>
        <a:cs typeface="+mn-cs"/>
      </a:defRPr>
    </a:lvl5pPr>
    <a:lvl6pPr marL="2286000" algn="l" defTabSz="914400" rtl="0" eaLnBrk="1" latinLnBrk="0" hangingPunct="1">
      <a:defRPr lang="zh-TW" sz="1200" kern="1200">
        <a:solidFill>
          <a:schemeClr val="tx1"/>
        </a:solidFill>
        <a:latin typeface="+mn-lt"/>
        <a:ea typeface="+mn-ea"/>
        <a:cs typeface="+mn-cs"/>
      </a:defRPr>
    </a:lvl6pPr>
    <a:lvl7pPr marL="2743200" algn="l" defTabSz="914400" rtl="0" eaLnBrk="1" latinLnBrk="0" hangingPunct="1">
      <a:defRPr lang="zh-TW" sz="1200" kern="1200">
        <a:solidFill>
          <a:schemeClr val="tx1"/>
        </a:solidFill>
        <a:latin typeface="+mn-lt"/>
        <a:ea typeface="+mn-ea"/>
        <a:cs typeface="+mn-cs"/>
      </a:defRPr>
    </a:lvl7pPr>
    <a:lvl8pPr marL="3200400" algn="l" defTabSz="914400" rtl="0" eaLnBrk="1" latinLnBrk="0" hangingPunct="1">
      <a:defRPr lang="zh-TW" sz="1200" kern="1200">
        <a:solidFill>
          <a:schemeClr val="tx1"/>
        </a:solidFill>
        <a:latin typeface="+mn-lt"/>
        <a:ea typeface="+mn-ea"/>
        <a:cs typeface="+mn-cs"/>
      </a:defRPr>
    </a:lvl8pPr>
    <a:lvl9pPr marL="3657600" algn="l" defTabSz="914400" rtl="0" eaLnBrk="1" latinLnBrk="0" hangingPunct="1">
      <a:defRPr lang="zh-TW"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TW" altLang="en-US" noProof="0" dirty="0">
              <a:latin typeface="Microsoft JhengHei" pitchFamily="34" charset="-120"/>
              <a:ea typeface="Microsoft JhengHei" pitchFamily="34" charset="-120"/>
            </a:endParaRPr>
          </a:p>
        </p:txBody>
      </p:sp>
      <p:sp>
        <p:nvSpPr>
          <p:cNvPr id="4" name="灯片编号占位符 3"/>
          <p:cNvSpPr>
            <a:spLocks noGrp="1"/>
          </p:cNvSpPr>
          <p:nvPr>
            <p:ph type="sldNum" sz="quarter" idx="10"/>
          </p:nvPr>
        </p:nvSpPr>
        <p:spPr/>
        <p:txBody>
          <a:bodyPr/>
          <a:lstStyle/>
          <a:p>
            <a:fld id="{69C971FF-EF28-4195-A575-329446EFAA55}" type="slidenum">
              <a:rPr lang="en-US" altLang="zh-CN" smtClean="0"/>
              <a:t>1</a:t>
            </a:fld>
            <a:endParaRPr lang="zh-CN" altLang="en-US"/>
          </a:p>
        </p:txBody>
      </p:sp>
    </p:spTree>
    <p:extLst>
      <p:ext uri="{BB962C8B-B14F-4D97-AF65-F5344CB8AC3E}">
        <p14:creationId xmlns:p14="http://schemas.microsoft.com/office/powerpoint/2010/main" val="2684035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endParaRPr lang="zh-TW" dirty="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5</a:t>
            </a:fld>
            <a:endParaRPr lang="zh-TW"/>
          </a:p>
        </p:txBody>
      </p:sp>
    </p:spTree>
    <p:extLst>
      <p:ext uri="{BB962C8B-B14F-4D97-AF65-F5344CB8AC3E}">
        <p14:creationId xmlns:p14="http://schemas.microsoft.com/office/powerpoint/2010/main" val="4136793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dirty="0" smtClean="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10</a:t>
            </a:fld>
            <a:endParaRPr lang="zh-TW"/>
          </a:p>
        </p:txBody>
      </p:sp>
    </p:spTree>
    <p:extLst>
      <p:ext uri="{BB962C8B-B14F-4D97-AF65-F5344CB8AC3E}">
        <p14:creationId xmlns:p14="http://schemas.microsoft.com/office/powerpoint/2010/main" val="169998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baseline="0" dirty="0" smtClean="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11</a:t>
            </a:fld>
            <a:endParaRPr lang="zh-TW"/>
          </a:p>
        </p:txBody>
      </p:sp>
    </p:spTree>
    <p:extLst>
      <p:ext uri="{BB962C8B-B14F-4D97-AF65-F5344CB8AC3E}">
        <p14:creationId xmlns:p14="http://schemas.microsoft.com/office/powerpoint/2010/main" val="711306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2"/>
      </p:bgRef>
    </p:bg>
    <p:spTree>
      <p:nvGrpSpPr>
        <p:cNvPr id="1" name=""/>
        <p:cNvGrpSpPr/>
        <p:nvPr/>
      </p:nvGrpSpPr>
      <p:grpSpPr>
        <a:xfrm>
          <a:off x="0" y="0"/>
          <a:ext cx="0" cy="0"/>
          <a:chOff x="0" y="0"/>
          <a:chExt cx="0" cy="0"/>
        </a:xfrm>
      </p:grpSpPr>
      <p:sp>
        <p:nvSpPr>
          <p:cNvPr id="2" name="標題 1"/>
          <p:cNvSpPr>
            <a:spLocks noGrp="1"/>
          </p:cNvSpPr>
          <p:nvPr>
            <p:ph type="ctrTitle"/>
          </p:nvPr>
        </p:nvSpPr>
        <p:spPr>
          <a:xfrm>
            <a:off x="914162" y="1173158"/>
            <a:ext cx="10360501" cy="1470025"/>
          </a:xfrm>
        </p:spPr>
        <p:txBody>
          <a:bodyPr anchor="b"/>
          <a:lstStyle>
            <a:lvl1pPr algn="l">
              <a:defRPr sz="4800"/>
            </a:lvl1pPr>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916716" y="2643182"/>
            <a:ext cx="8891505"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685C65E3-4CDB-42F9-8B50-5BF69EF03C1A}" type="datetimeFigureOut">
              <a:rPr lang="zh-TW" altLang="en-US" smtClean="0"/>
              <a:t>2016/1/11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D9E6F81-C711-4BBD-8551-B946A050E98E}"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9522544" y="274640"/>
            <a:ext cx="205684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609441" y="274640"/>
            <a:ext cx="8817876"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162" y="2924181"/>
            <a:ext cx="10360501" cy="1362075"/>
          </a:xfrm>
        </p:spPr>
        <p:txBody>
          <a:bodyPr anchor="t"/>
          <a:lstStyle>
            <a:lvl1pPr algn="l">
              <a:defRPr sz="4400" b="0"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162" y="1428748"/>
            <a:ext cx="103605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609441"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6195986"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EDF33987-6305-4E2A-BF18-EF013ECE927B}" type="datetimeFigureOut">
              <a:rPr lang="en-US" altLang="zh-CN" smtClean="0"/>
              <a:pPr/>
              <a:t>1/11/2016</a:t>
            </a:fld>
            <a:endParaRPr lang="en-US" altLang="zh-CN"/>
          </a:p>
        </p:txBody>
      </p:sp>
      <p:sp>
        <p:nvSpPr>
          <p:cNvPr id="8" name="頁尾版面配置區 7"/>
          <p:cNvSpPr>
            <a:spLocks noGrp="1"/>
          </p:cNvSpPr>
          <p:nvPr>
            <p:ph type="ftr" sz="quarter" idx="11"/>
          </p:nvPr>
        </p:nvSpPr>
        <p:spPr/>
        <p:txBody>
          <a:bodyPr/>
          <a:lstStyle/>
          <a:p>
            <a:endParaRPr lang="zh-CN" altLang="en-US"/>
          </a:p>
        </p:txBody>
      </p:sp>
      <p:sp>
        <p:nvSpPr>
          <p:cNvPr id="9" name="投影片編號版面配置區 8"/>
          <p:cNvSpPr>
            <a:spLocks noGrp="1"/>
          </p:cNvSpPr>
          <p:nvPr>
            <p:ph type="sldNum" sz="quarter" idx="12"/>
          </p:nvPr>
        </p:nvSpPr>
        <p:spPr/>
        <p:txBody>
          <a:bodyPr/>
          <a:lstStyle/>
          <a:p>
            <a:fld id="{F36C87F6-986D-49E6-AF40-1B3A1EE8064D}" type="slidenum">
              <a:rPr lang="en-US" altLang="zh-CN" smtClean="0"/>
              <a:pPr/>
              <a:t>‹#›</a:t>
            </a:fld>
            <a:endParaRPr lang="en-US" altLang="zh-CN"/>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4" name="頁尾版面配置區 3"/>
          <p:cNvSpPr>
            <a:spLocks noGrp="1"/>
          </p:cNvSpPr>
          <p:nvPr>
            <p:ph type="ftr" sz="quarter" idx="11"/>
          </p:nvPr>
        </p:nvSpPr>
        <p:spPr/>
        <p:txBody>
          <a:bodyPr/>
          <a:lstStyle/>
          <a:p>
            <a:endParaRPr lang="zh-TW"/>
          </a:p>
        </p:txBody>
      </p:sp>
      <p:sp>
        <p:nvSpPr>
          <p:cNvPr id="5" name="投影片編號版面配置區 4"/>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3" name="頁尾版面配置區 2"/>
          <p:cNvSpPr>
            <a:spLocks noGrp="1"/>
          </p:cNvSpPr>
          <p:nvPr>
            <p:ph type="ftr" sz="quarter" idx="11"/>
          </p:nvPr>
        </p:nvSpPr>
        <p:spPr/>
        <p:txBody>
          <a:bodyPr/>
          <a:lstStyle/>
          <a:p>
            <a:endParaRPr lang="zh-TW"/>
          </a:p>
        </p:txBody>
      </p:sp>
      <p:sp>
        <p:nvSpPr>
          <p:cNvPr id="4" name="投影片編號版面配置區 3"/>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613683" y="1071546"/>
            <a:ext cx="6813892"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7570140" y="1071547"/>
            <a:ext cx="4010039"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rPr lang="en-US" altLang="zh-TW" smtClean="0"/>
              <a:t>‹#›</a:t>
            </a:fld>
            <a:endParaRPr lang="zh-TW" altLang="en-US"/>
          </a:p>
        </p:txBody>
      </p:sp>
      <p:sp>
        <p:nvSpPr>
          <p:cNvPr id="2" name="標題 1"/>
          <p:cNvSpPr>
            <a:spLocks noGrp="1"/>
          </p:cNvSpPr>
          <p:nvPr>
            <p:ph type="title"/>
          </p:nvPr>
        </p:nvSpPr>
        <p:spPr>
          <a:xfrm>
            <a:off x="609449" y="285728"/>
            <a:ext cx="10971799" cy="696626"/>
          </a:xfrm>
        </p:spPr>
        <p:txBody>
          <a:bodyPr anchor="ctr"/>
          <a:lstStyle>
            <a:lvl1pPr algn="ctr">
              <a:defRPr sz="3600" b="0"/>
            </a:lvl1pPr>
          </a:lstStyle>
          <a:p>
            <a:r>
              <a:rPr kumimoji="0" lang="zh-TW" altLang="en-US" smtClean="0"/>
              <a:t>按一下以編輯母片標題樣式</a:t>
            </a:r>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0665254" y="642918"/>
            <a:ext cx="1047484" cy="4572032"/>
          </a:xfrm>
        </p:spPr>
        <p:txBody>
          <a:bodyPr vert="eaVert" anchor="ctr"/>
          <a:lstStyle>
            <a:lvl1pPr algn="l">
              <a:defRPr sz="2400" b="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590409" y="541340"/>
            <a:ext cx="8551231"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9427318" y="1000108"/>
            <a:ext cx="1218840"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EDF33987-6305-4E2A-BF18-EF013ECE927B}" type="datetimeFigureOut">
              <a:rPr lang="zh-TW" altLang="en-US" smtClean="0"/>
              <a:t>2016/1/11</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rPr lang="en-US" altLang="zh-TW"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圖片 7"/>
          <p:cNvPicPr>
            <a:picLocks noChangeAspect="1"/>
          </p:cNvPicPr>
          <p:nvPr/>
        </p:nvPicPr>
        <p:blipFill>
          <a:blip r:embed="rId13">
            <a:duotone>
              <a:schemeClr val="accent1"/>
              <a:srgbClr val="FFFFFF"/>
            </a:duotone>
            <a:lum bright="12000" contrast="40000"/>
          </a:blip>
          <a:stretch>
            <a:fillRect/>
          </a:stretch>
        </p:blipFill>
        <p:spPr>
          <a:xfrm>
            <a:off x="8888098" y="4915144"/>
            <a:ext cx="3300728" cy="1942857"/>
          </a:xfrm>
          <a:prstGeom prst="rect">
            <a:avLst/>
          </a:prstGeom>
          <a:noFill/>
          <a:ln>
            <a:noFill/>
          </a:ln>
        </p:spPr>
      </p:pic>
      <p:sp>
        <p:nvSpPr>
          <p:cNvPr id="10" name="矩形 9"/>
          <p:cNvSpPr/>
          <p:nvPr/>
        </p:nvSpPr>
        <p:spPr>
          <a:xfrm>
            <a:off x="0" y="0"/>
            <a:ext cx="12188825"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矩形 10"/>
          <p:cNvSpPr/>
          <p:nvPr/>
        </p:nvSpPr>
        <p:spPr>
          <a:xfrm>
            <a:off x="0" y="40951"/>
            <a:ext cx="6094413"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圖片 8"/>
          <p:cNvPicPr>
            <a:picLocks noChangeAspect="1"/>
          </p:cNvPicPr>
          <p:nvPr/>
        </p:nvPicPr>
        <p:blipFill>
          <a:blip r:embed="rId14">
            <a:duotone>
              <a:schemeClr val="accent1"/>
              <a:srgbClr val="FFFFFF"/>
            </a:duotone>
            <a:lum bright="35000" contrast="40000"/>
          </a:blip>
          <a:stretch>
            <a:fillRect/>
          </a:stretch>
        </p:blipFill>
        <p:spPr>
          <a:xfrm>
            <a:off x="0" y="6420446"/>
            <a:ext cx="12188825" cy="437555"/>
          </a:xfrm>
          <a:prstGeom prst="rect">
            <a:avLst/>
          </a:prstGeom>
          <a:noFill/>
          <a:ln>
            <a:noFill/>
          </a:ln>
          <a:effectLst/>
        </p:spPr>
      </p:pic>
      <p:sp>
        <p:nvSpPr>
          <p:cNvPr id="2" name="標題版面配置區 1"/>
          <p:cNvSpPr>
            <a:spLocks noGrp="1"/>
          </p:cNvSpPr>
          <p:nvPr>
            <p:ph type="title"/>
          </p:nvPr>
        </p:nvSpPr>
        <p:spPr>
          <a:xfrm>
            <a:off x="609441" y="274638"/>
            <a:ext cx="10969943" cy="1143000"/>
          </a:xfrm>
          <a:prstGeom prst="rect">
            <a:avLst/>
          </a:prstGeom>
        </p:spPr>
        <p:txBody>
          <a:bodyPr vert="horz" rtlCol="0" anchor="ctr">
            <a:normAutofit/>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09441" y="1600201"/>
            <a:ext cx="10969943" cy="4525963"/>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609441" y="6356351"/>
            <a:ext cx="2844059"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EDF33987-6305-4E2A-BF18-EF013ECE927B}" type="datetimeFigureOut">
              <a:rPr lang="en-US" altLang="zh-CN" smtClean="0"/>
              <a:pPr/>
              <a:t>1/11/2016</a:t>
            </a:fld>
            <a:endParaRPr lang="en-US" altLang="zh-CN"/>
          </a:p>
        </p:txBody>
      </p:sp>
      <p:sp>
        <p:nvSpPr>
          <p:cNvPr id="5" name="頁尾版面配置區 4"/>
          <p:cNvSpPr>
            <a:spLocks noGrp="1"/>
          </p:cNvSpPr>
          <p:nvPr>
            <p:ph type="ftr" sz="quarter" idx="3"/>
          </p:nvPr>
        </p:nvSpPr>
        <p:spPr>
          <a:xfrm>
            <a:off x="4164515" y="6356351"/>
            <a:ext cx="3859795"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投影片編號版面配置區 5"/>
          <p:cNvSpPr>
            <a:spLocks noGrp="1"/>
          </p:cNvSpPr>
          <p:nvPr>
            <p:ph type="sldNum" sz="quarter" idx="4"/>
          </p:nvPr>
        </p:nvSpPr>
        <p:spPr>
          <a:xfrm>
            <a:off x="8735325" y="6356351"/>
            <a:ext cx="2844059"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F36C87F6-986D-49E6-AF40-1B3A1EE8064D}" type="slidenum">
              <a:rPr lang="en-US" altLang="zh-CN" smtClean="0"/>
              <a:pPr/>
              <a:t>‹#›</a:t>
            </a:fld>
            <a:endParaRPr lang="en-US" altLang="zh-CN"/>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zh.wikipedia.org/w/index.php?title=%E4%B9%B3%E7%99%BD%E8%89%B2&amp;action=edit&amp;redlink=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zh.wikipedia.org/wiki/%E5%BE%AE%E7%B1%B3" TargetMode="External"/><Relationship Id="rId4" Type="http://schemas.openxmlformats.org/officeDocument/2006/relationships/hyperlink" Target="https://zh.wikipedia.org/wiki/%E9%BB%84%E8%89%B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85312" y="980729"/>
            <a:ext cx="5237092" cy="1224136"/>
          </a:xfrm>
        </p:spPr>
        <p:txBody>
          <a:bodyPr/>
          <a:lstStyle/>
          <a:p>
            <a:r>
              <a:rPr lang="zh-TW" altLang="en-US" dirty="0"/>
              <a:t>穹</a:t>
            </a:r>
            <a:r>
              <a:rPr lang="zh-TW" altLang="en-US" dirty="0" smtClean="0"/>
              <a:t>頂</a:t>
            </a:r>
            <a:r>
              <a:rPr lang="zh-TW" altLang="en-US" dirty="0" smtClean="0"/>
              <a:t>之下</a:t>
            </a:r>
            <a:r>
              <a:rPr lang="en-US" altLang="zh-TW" dirty="0" smtClean="0"/>
              <a:t>(</a:t>
            </a:r>
            <a:r>
              <a:rPr lang="zh-TW" altLang="en-US" dirty="0" smtClean="0"/>
              <a:t>第七組</a:t>
            </a:r>
            <a:r>
              <a:rPr lang="en-US" altLang="zh-TW" dirty="0" smtClean="0"/>
              <a:t>)</a:t>
            </a:r>
            <a:endParaRPr lang="zh-TW" dirty="0">
              <a:latin typeface="Microsoft JhengHei" pitchFamily="34" charset="-120"/>
              <a:ea typeface="Microsoft JhengHei" pitchFamily="34" charset="-120"/>
            </a:endParaRPr>
          </a:p>
        </p:txBody>
      </p:sp>
      <p:sp>
        <p:nvSpPr>
          <p:cNvPr id="3" name="副標題 2"/>
          <p:cNvSpPr>
            <a:spLocks noGrp="1"/>
          </p:cNvSpPr>
          <p:nvPr>
            <p:ph type="subTitle" idx="1"/>
          </p:nvPr>
        </p:nvSpPr>
        <p:spPr>
          <a:xfrm>
            <a:off x="8182644" y="4077072"/>
            <a:ext cx="3888432" cy="2592288"/>
          </a:xfrm>
        </p:spPr>
        <p:txBody>
          <a:bodyPr>
            <a:noAutofit/>
          </a:bodyPr>
          <a:lstStyle/>
          <a:p>
            <a:pPr algn="l"/>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姓名</a:t>
            </a:r>
            <a:r>
              <a:rPr lang="en-US" altLang="zh-TW" sz="2400" dirty="0" smtClean="0">
                <a:solidFill>
                  <a:schemeClr val="accent6">
                    <a:lumMod val="50000"/>
                  </a:schemeClr>
                </a:solidFill>
                <a:latin typeface="標楷體" panose="03000509000000000000" pitchFamily="65" charset="-120"/>
                <a:ea typeface="標楷體" panose="03000509000000000000" pitchFamily="65" charset="-120"/>
              </a:rPr>
              <a:t>:</a:t>
            </a: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a:t>
            </a: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李志宏</a:t>
            </a:r>
            <a:endParaRPr lang="en-US" altLang="zh-TW" sz="2400" dirty="0" smtClean="0">
              <a:solidFill>
                <a:schemeClr val="accent6">
                  <a:lumMod val="50000"/>
                </a:schemeClr>
              </a:solidFill>
              <a:latin typeface="標楷體" panose="03000509000000000000" pitchFamily="65" charset="-120"/>
              <a:ea typeface="標楷體" panose="03000509000000000000" pitchFamily="65" charset="-120"/>
            </a:endParaRPr>
          </a:p>
          <a:p>
            <a:pPr algn="l"/>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阮</a:t>
            </a:r>
            <a:r>
              <a:rPr lang="zh-TW" altLang="en-US" sz="2400" dirty="0">
                <a:solidFill>
                  <a:schemeClr val="accent6">
                    <a:lumMod val="50000"/>
                  </a:schemeClr>
                </a:solidFill>
                <a:latin typeface="標楷體" panose="03000509000000000000" pitchFamily="65" charset="-120"/>
                <a:ea typeface="標楷體" panose="03000509000000000000" pitchFamily="65" charset="-120"/>
              </a:rPr>
              <a:t>浩</a:t>
            </a: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聞</a:t>
            </a:r>
            <a:endParaRPr lang="en-US" altLang="zh-TW" sz="2400" dirty="0" smtClean="0">
              <a:solidFill>
                <a:schemeClr val="accent6">
                  <a:lumMod val="50000"/>
                </a:schemeClr>
              </a:solidFill>
              <a:latin typeface="標楷體" panose="03000509000000000000" pitchFamily="65" charset="-120"/>
              <a:ea typeface="標楷體" panose="03000509000000000000" pitchFamily="65" charset="-120"/>
            </a:endParaRPr>
          </a:p>
          <a:p>
            <a:pPr algn="l">
              <a:spcBef>
                <a:spcPts val="0"/>
              </a:spcBef>
            </a:pP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a:t>
            </a:r>
            <a:r>
              <a:rPr lang="zh-TW" altLang="zh-TW" sz="2400" dirty="0" smtClean="0">
                <a:solidFill>
                  <a:schemeClr val="accent6">
                    <a:lumMod val="50000"/>
                  </a:schemeClr>
                </a:solidFill>
                <a:latin typeface="標楷體" panose="03000509000000000000" pitchFamily="65" charset="-120"/>
                <a:ea typeface="標楷體" panose="03000509000000000000" pitchFamily="65" charset="-120"/>
              </a:rPr>
              <a:t>蕭</a:t>
            </a:r>
            <a:r>
              <a:rPr lang="zh-TW" altLang="zh-TW" sz="2400" dirty="0">
                <a:solidFill>
                  <a:schemeClr val="accent6">
                    <a:lumMod val="50000"/>
                  </a:schemeClr>
                </a:solidFill>
                <a:latin typeface="標楷體" panose="03000509000000000000" pitchFamily="65" charset="-120"/>
                <a:ea typeface="標楷體" panose="03000509000000000000" pitchFamily="65" charset="-120"/>
              </a:rPr>
              <a:t>順</a:t>
            </a:r>
          </a:p>
          <a:p>
            <a:pPr algn="l">
              <a:spcBef>
                <a:spcPts val="0"/>
              </a:spcBef>
            </a:pP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a:t>
            </a:r>
            <a:r>
              <a:rPr lang="zh-TW" altLang="zh-TW" sz="2400" dirty="0" smtClean="0">
                <a:solidFill>
                  <a:schemeClr val="accent6">
                    <a:lumMod val="50000"/>
                  </a:schemeClr>
                </a:solidFill>
                <a:latin typeface="標楷體" panose="03000509000000000000" pitchFamily="65" charset="-120"/>
                <a:ea typeface="標楷體" panose="03000509000000000000" pitchFamily="65" charset="-120"/>
              </a:rPr>
              <a:t>賴</a:t>
            </a:r>
            <a:r>
              <a:rPr lang="zh-TW" altLang="zh-TW" sz="2400" dirty="0">
                <a:solidFill>
                  <a:schemeClr val="accent6">
                    <a:lumMod val="50000"/>
                  </a:schemeClr>
                </a:solidFill>
                <a:latin typeface="標楷體" panose="03000509000000000000" pitchFamily="65" charset="-120"/>
                <a:ea typeface="標楷體" panose="03000509000000000000" pitchFamily="65" charset="-120"/>
              </a:rPr>
              <a:t>翰俊</a:t>
            </a:r>
          </a:p>
          <a:p>
            <a:pPr algn="l">
              <a:spcBef>
                <a:spcPts val="0"/>
              </a:spcBef>
            </a:pP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a:t>
            </a:r>
            <a:r>
              <a:rPr lang="zh-TW" altLang="zh-TW" sz="2400" dirty="0" smtClean="0">
                <a:solidFill>
                  <a:schemeClr val="accent6">
                    <a:lumMod val="50000"/>
                  </a:schemeClr>
                </a:solidFill>
                <a:latin typeface="標楷體" panose="03000509000000000000" pitchFamily="65" charset="-120"/>
                <a:ea typeface="標楷體" panose="03000509000000000000" pitchFamily="65" charset="-120"/>
              </a:rPr>
              <a:t>馮</a:t>
            </a:r>
            <a:r>
              <a:rPr lang="zh-TW" altLang="zh-TW" sz="2400" dirty="0">
                <a:solidFill>
                  <a:schemeClr val="accent6">
                    <a:lumMod val="50000"/>
                  </a:schemeClr>
                </a:solidFill>
                <a:latin typeface="標楷體" panose="03000509000000000000" pitchFamily="65" charset="-120"/>
                <a:ea typeface="標楷體" panose="03000509000000000000" pitchFamily="65" charset="-120"/>
              </a:rPr>
              <a:t>詩涵</a:t>
            </a:r>
          </a:p>
          <a:p>
            <a:pPr algn="l">
              <a:spcBef>
                <a:spcPts val="0"/>
              </a:spcBef>
            </a:pP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a:t>
            </a:r>
            <a:r>
              <a:rPr lang="zh-TW" altLang="zh-TW" sz="2400" dirty="0" smtClean="0">
                <a:solidFill>
                  <a:schemeClr val="accent6">
                    <a:lumMod val="50000"/>
                  </a:schemeClr>
                </a:solidFill>
                <a:latin typeface="標楷體" panose="03000509000000000000" pitchFamily="65" charset="-120"/>
                <a:ea typeface="標楷體" panose="03000509000000000000" pitchFamily="65" charset="-120"/>
              </a:rPr>
              <a:t>陳</a:t>
            </a:r>
            <a:r>
              <a:rPr lang="zh-TW" altLang="zh-TW" sz="2400" dirty="0">
                <a:solidFill>
                  <a:schemeClr val="accent6">
                    <a:lumMod val="50000"/>
                  </a:schemeClr>
                </a:solidFill>
                <a:latin typeface="標楷體" panose="03000509000000000000" pitchFamily="65" charset="-120"/>
                <a:ea typeface="標楷體" panose="03000509000000000000" pitchFamily="65" charset="-120"/>
              </a:rPr>
              <a:t>宥</a:t>
            </a:r>
            <a:r>
              <a:rPr lang="zh-TW" altLang="zh-TW" sz="2400" dirty="0" smtClean="0">
                <a:solidFill>
                  <a:schemeClr val="accent6">
                    <a:lumMod val="50000"/>
                  </a:schemeClr>
                </a:solidFill>
                <a:latin typeface="標楷體" panose="03000509000000000000" pitchFamily="65" charset="-120"/>
                <a:ea typeface="標楷體" panose="03000509000000000000" pitchFamily="65" charset="-120"/>
              </a:rPr>
              <a:t>瑜</a:t>
            </a:r>
            <a:endParaRPr lang="en-US" altLang="zh-TW" sz="2400" dirty="0" smtClean="0">
              <a:solidFill>
                <a:schemeClr val="accent6">
                  <a:lumMod val="50000"/>
                </a:schemeClr>
              </a:solidFill>
              <a:latin typeface="標楷體" panose="03000509000000000000" pitchFamily="65" charset="-120"/>
              <a:ea typeface="標楷體" panose="03000509000000000000" pitchFamily="65" charset="-120"/>
            </a:endParaRPr>
          </a:p>
          <a:p>
            <a:pPr algn="l"/>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指導老師</a:t>
            </a:r>
            <a:r>
              <a:rPr lang="en-US" altLang="zh-TW" sz="2400" dirty="0" smtClean="0">
                <a:solidFill>
                  <a:schemeClr val="accent6">
                    <a:lumMod val="50000"/>
                  </a:schemeClr>
                </a:solidFill>
                <a:latin typeface="標楷體" panose="03000509000000000000" pitchFamily="65" charset="-120"/>
                <a:ea typeface="標楷體" panose="03000509000000000000" pitchFamily="65" charset="-120"/>
              </a:rPr>
              <a:t>:</a:t>
            </a: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 林聰益</a:t>
            </a:r>
            <a:r>
              <a:rPr lang="en-US" altLang="zh-TW" sz="2400" dirty="0" smtClean="0">
                <a:solidFill>
                  <a:schemeClr val="accent6">
                    <a:lumMod val="50000"/>
                  </a:schemeClr>
                </a:solidFill>
                <a:latin typeface="標楷體" panose="03000509000000000000" pitchFamily="65" charset="-120"/>
                <a:ea typeface="標楷體" panose="03000509000000000000" pitchFamily="65" charset="-120"/>
              </a:rPr>
              <a:t>(</a:t>
            </a:r>
            <a:r>
              <a:rPr lang="zh-TW" altLang="en-US" sz="2400" dirty="0" smtClean="0">
                <a:solidFill>
                  <a:schemeClr val="accent6">
                    <a:lumMod val="50000"/>
                  </a:schemeClr>
                </a:solidFill>
                <a:latin typeface="標楷體" panose="03000509000000000000" pitchFamily="65" charset="-120"/>
                <a:ea typeface="標楷體" panose="03000509000000000000" pitchFamily="65" charset="-120"/>
              </a:rPr>
              <a:t>老師</a:t>
            </a:r>
            <a:r>
              <a:rPr lang="en-US" altLang="zh-TW" sz="2400" dirty="0" smtClean="0">
                <a:solidFill>
                  <a:schemeClr val="accent6">
                    <a:lumMod val="50000"/>
                  </a:schemeClr>
                </a:solidFill>
                <a:latin typeface="標楷體" panose="03000509000000000000" pitchFamily="65" charset="-120"/>
                <a:ea typeface="標楷體" panose="03000509000000000000" pitchFamily="65" charset="-120"/>
              </a:rPr>
              <a:t>)</a:t>
            </a:r>
            <a:endParaRPr lang="zh-TW" sz="2400" dirty="0">
              <a:solidFill>
                <a:schemeClr val="accent6">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字版面配置區 7"/>
          <p:cNvSpPr>
            <a:spLocks noGrp="1"/>
          </p:cNvSpPr>
          <p:nvPr>
            <p:ph type="body" idx="1"/>
          </p:nvPr>
        </p:nvSpPr>
        <p:spPr>
          <a:xfrm>
            <a:off x="6958508" y="2060848"/>
            <a:ext cx="4248472" cy="2592288"/>
          </a:xfrm>
        </p:spPr>
        <p:txBody>
          <a:bodyPr>
            <a:normAutofit/>
          </a:bodyPr>
          <a:lstStyle/>
          <a:p>
            <a:r>
              <a:rPr lang="zh-TW" altLang="en-US" dirty="0" smtClean="0">
                <a:latin typeface="Microsoft JhengHei" pitchFamily="34" charset="-120"/>
                <a:ea typeface="Microsoft JhengHei" pitchFamily="34" charset="-120"/>
              </a:rPr>
              <a:t>中國的霧霾分布圖</a:t>
            </a:r>
            <a:endParaRPr lang="en-US" altLang="zh-TW" dirty="0" smtClean="0">
              <a:latin typeface="Microsoft JhengHei" pitchFamily="34" charset="-120"/>
              <a:ea typeface="Microsoft JhengHei" pitchFamily="34" charset="-120"/>
            </a:endParaRPr>
          </a:p>
          <a:p>
            <a:r>
              <a:rPr lang="zh-TW" altLang="en-US" dirty="0" smtClean="0"/>
              <a:t>其中</a:t>
            </a:r>
            <a:r>
              <a:rPr lang="en-US" altLang="zh-TW" dirty="0"/>
              <a:t>,</a:t>
            </a:r>
            <a:endParaRPr lang="en-US" altLang="zh-TW" dirty="0" smtClean="0"/>
          </a:p>
          <a:p>
            <a:r>
              <a:rPr lang="zh-TW" altLang="en-US" dirty="0" smtClean="0">
                <a:solidFill>
                  <a:srgbClr val="FF0000"/>
                </a:solidFill>
                <a:latin typeface="Microsoft JhengHei" pitchFamily="34" charset="-120"/>
                <a:ea typeface="Microsoft JhengHei" pitchFamily="34" charset="-120"/>
              </a:rPr>
              <a:t>天津 河北 北京 河南 </a:t>
            </a:r>
            <a:r>
              <a:rPr lang="zh-TW" altLang="en-US" dirty="0" smtClean="0">
                <a:latin typeface="Microsoft JhengHei" pitchFamily="34" charset="-120"/>
                <a:ea typeface="Microsoft JhengHei" pitchFamily="34" charset="-120"/>
              </a:rPr>
              <a:t>最為嚴重</a:t>
            </a:r>
            <a:endParaRPr lang="en-US" altLang="zh-TW" dirty="0" smtClean="0">
              <a:latin typeface="Microsoft JhengHei" pitchFamily="34" charset="-120"/>
              <a:ea typeface="Microsoft JhengHei" pitchFamily="34" charset="-120"/>
            </a:endParaRPr>
          </a:p>
          <a:p>
            <a:r>
              <a:rPr lang="zh-TW" altLang="en-US" dirty="0" smtClean="0"/>
              <a:t>嚴重汙染持續</a:t>
            </a:r>
            <a:r>
              <a:rPr lang="en-US" altLang="zh-TW" dirty="0" smtClean="0"/>
              <a:t>72</a:t>
            </a:r>
            <a:r>
              <a:rPr lang="zh-TW" altLang="en-US" dirty="0" smtClean="0"/>
              <a:t>小時左右</a:t>
            </a:r>
            <a:r>
              <a:rPr lang="en-US" altLang="zh-TW" dirty="0" smtClean="0"/>
              <a:t>,</a:t>
            </a:r>
            <a:r>
              <a:rPr lang="zh-TW" altLang="en-US" dirty="0" smtClean="0"/>
              <a:t>都不見天日造成人民身體持續汙染</a:t>
            </a:r>
            <a:r>
              <a:rPr lang="en-US" altLang="zh-TW" dirty="0" smtClean="0"/>
              <a:t>,</a:t>
            </a:r>
            <a:r>
              <a:rPr lang="zh-TW" altLang="en-US" dirty="0" smtClean="0"/>
              <a:t>不要喘息的機會</a:t>
            </a:r>
            <a:endParaRPr lang="zh-TW" dirty="0">
              <a:latin typeface="Microsoft JhengHei" pitchFamily="34" charset="-120"/>
              <a:ea typeface="Microsoft JhengHei" pitchFamily="34" charset="-120"/>
            </a:endParaRPr>
          </a:p>
        </p:txBody>
      </p:sp>
      <p:pic>
        <p:nvPicPr>
          <p:cNvPr id="4" name="內容版面配置區 3"/>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1804" y="476672"/>
            <a:ext cx="5968765" cy="5825515"/>
          </a:xfrm>
        </p:spPr>
      </p:pic>
    </p:spTree>
    <p:extLst>
      <p:ext uri="{BB962C8B-B14F-4D97-AF65-F5344CB8AC3E}">
        <p14:creationId xmlns:p14="http://schemas.microsoft.com/office/powerpoint/2010/main" val="251477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a:xfrm>
            <a:off x="1053852" y="188640"/>
            <a:ext cx="9753600" cy="1325562"/>
          </a:xfrm>
        </p:spPr>
        <p:txBody>
          <a:bodyPr/>
          <a:lstStyle/>
          <a:p>
            <a:r>
              <a:rPr lang="zh-TW" altLang="en-US" dirty="0" smtClean="0">
                <a:latin typeface="Microsoft JhengHei" pitchFamily="34" charset="-120"/>
                <a:ea typeface="Microsoft JhengHei" pitchFamily="34" charset="-120"/>
              </a:rPr>
              <a:t>怎麼預防</a:t>
            </a:r>
            <a:endParaRPr lang="zh-TW" dirty="0">
              <a:latin typeface="Microsoft JhengHei" pitchFamily="34" charset="-120"/>
              <a:ea typeface="Microsoft JhengHei" pitchFamily="34" charset="-120"/>
            </a:endParaRPr>
          </a:p>
        </p:txBody>
      </p:sp>
      <p:sp>
        <p:nvSpPr>
          <p:cNvPr id="2" name="矩形 1"/>
          <p:cNvSpPr/>
          <p:nvPr/>
        </p:nvSpPr>
        <p:spPr>
          <a:xfrm>
            <a:off x="837828" y="1787525"/>
            <a:ext cx="2664296" cy="158417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zh-TW" altLang="en-US" sz="2400" b="1" dirty="0" smtClean="0"/>
              <a:t>善</a:t>
            </a:r>
            <a:r>
              <a:rPr lang="zh-TW" altLang="en-US" sz="2400" b="1" dirty="0"/>
              <a:t>用口罩保健康</a:t>
            </a:r>
            <a:endParaRPr lang="zh-TW" altLang="en-US" sz="2400" dirty="0"/>
          </a:p>
        </p:txBody>
      </p:sp>
      <p:sp>
        <p:nvSpPr>
          <p:cNvPr id="4" name="矩形 3"/>
          <p:cNvSpPr/>
          <p:nvPr/>
        </p:nvSpPr>
        <p:spPr>
          <a:xfrm>
            <a:off x="4942284" y="1787525"/>
            <a:ext cx="2664296" cy="158417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zh-TW" altLang="en-US" sz="2400" b="1" dirty="0" smtClean="0"/>
              <a:t>待</a:t>
            </a:r>
            <a:r>
              <a:rPr lang="zh-TW" altLang="en-US" sz="2400" b="1" dirty="0"/>
              <a:t>在室內護健康</a:t>
            </a:r>
            <a:endParaRPr lang="zh-TW" altLang="en-US" sz="2400" dirty="0"/>
          </a:p>
        </p:txBody>
      </p:sp>
      <p:sp>
        <p:nvSpPr>
          <p:cNvPr id="5" name="矩形 4"/>
          <p:cNvSpPr/>
          <p:nvPr/>
        </p:nvSpPr>
        <p:spPr>
          <a:xfrm>
            <a:off x="8758708" y="1787525"/>
            <a:ext cx="2664296" cy="158417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zh-TW" altLang="en-US" sz="2400" b="1" dirty="0" smtClean="0"/>
              <a:t>自我</a:t>
            </a:r>
            <a:r>
              <a:rPr lang="zh-TW" altLang="en-US" sz="2400" b="1" dirty="0"/>
              <a:t>管理好健康</a:t>
            </a:r>
            <a:endParaRPr lang="zh-TW" altLang="en-US" sz="2400" dirty="0"/>
          </a:p>
        </p:txBody>
      </p:sp>
      <p:sp>
        <p:nvSpPr>
          <p:cNvPr id="6" name="文字版面配置區 3"/>
          <p:cNvSpPr txBox="1">
            <a:spLocks/>
          </p:cNvSpPr>
          <p:nvPr/>
        </p:nvSpPr>
        <p:spPr>
          <a:xfrm>
            <a:off x="369776" y="3645024"/>
            <a:ext cx="3600400" cy="3076023"/>
          </a:xfrm>
          <a:prstGeom prst="rect">
            <a:avLst/>
          </a:prstGeom>
        </p:spPr>
        <p:txBody>
          <a:bodyPr>
            <a:norm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a:lstStyle>
          <a:p>
            <a:pPr marL="45720" indent="0">
              <a:buNone/>
            </a:pPr>
            <a:r>
              <a:rPr lang="zh-TW" altLang="en-US" dirty="0" smtClean="0"/>
              <a:t>佩戴口罩是減少危害最簡單的方法。建議可使用</a:t>
            </a:r>
            <a:r>
              <a:rPr lang="en-US" altLang="zh-TW" dirty="0" smtClean="0">
                <a:solidFill>
                  <a:schemeClr val="accent6">
                    <a:lumMod val="75000"/>
                  </a:schemeClr>
                </a:solidFill>
              </a:rPr>
              <a:t>N95</a:t>
            </a:r>
            <a:r>
              <a:rPr lang="zh-TW" altLang="en-US" dirty="0" smtClean="0">
                <a:solidFill>
                  <a:schemeClr val="accent6">
                    <a:lumMod val="75000"/>
                  </a:schemeClr>
                </a:solidFill>
              </a:rPr>
              <a:t>口罩</a:t>
            </a:r>
            <a:r>
              <a:rPr lang="en-US" altLang="zh-TW" dirty="0" smtClean="0">
                <a:solidFill>
                  <a:schemeClr val="accent6">
                    <a:lumMod val="75000"/>
                  </a:schemeClr>
                </a:solidFill>
              </a:rPr>
              <a:t>,</a:t>
            </a:r>
            <a:r>
              <a:rPr lang="zh-TW" altLang="en-US" dirty="0" smtClean="0">
                <a:solidFill>
                  <a:schemeClr val="accent6">
                    <a:lumMod val="75000"/>
                  </a:schemeClr>
                </a:solidFill>
              </a:rPr>
              <a:t>具有良好過濾與吸附效果</a:t>
            </a:r>
            <a:r>
              <a:rPr lang="en-US" altLang="zh-TW" dirty="0" smtClean="0"/>
              <a:t>,</a:t>
            </a:r>
            <a:r>
              <a:rPr lang="zh-TW" altLang="en-US" dirty="0" smtClean="0"/>
              <a:t>但較阻擋呼吸暢通應注意長時間佩戴容易出現缺氧、胸悶等情況。</a:t>
            </a:r>
            <a:r>
              <a:rPr lang="zh-TW" altLang="en-US" dirty="0" smtClean="0">
                <a:solidFill>
                  <a:schemeClr val="accent6">
                    <a:lumMod val="75000"/>
                  </a:schemeClr>
                </a:solidFill>
              </a:rPr>
              <a:t>其次為活性碳口罩</a:t>
            </a:r>
            <a:r>
              <a:rPr lang="en-US" altLang="zh-TW" dirty="0" smtClean="0"/>
              <a:t>,</a:t>
            </a:r>
            <a:r>
              <a:rPr lang="zh-TW" altLang="en-US" dirty="0" smtClean="0"/>
              <a:t>佩戴時須留意更換時機</a:t>
            </a:r>
            <a:r>
              <a:rPr lang="en-US" altLang="zh-TW" dirty="0" smtClean="0"/>
              <a:t>,</a:t>
            </a:r>
            <a:r>
              <a:rPr lang="zh-TW" altLang="en-US" dirty="0" smtClean="0"/>
              <a:t>如破損或髒污應立即更換。</a:t>
            </a:r>
            <a:endParaRPr lang="zh-TW" altLang="en-US" dirty="0"/>
          </a:p>
        </p:txBody>
      </p:sp>
      <p:sp>
        <p:nvSpPr>
          <p:cNvPr id="8" name="文字版面配置區 3"/>
          <p:cNvSpPr txBox="1">
            <a:spLocks/>
          </p:cNvSpPr>
          <p:nvPr/>
        </p:nvSpPr>
        <p:spPr>
          <a:xfrm>
            <a:off x="4438228" y="3645024"/>
            <a:ext cx="3672408" cy="3096344"/>
          </a:xfrm>
          <a:prstGeom prst="rect">
            <a:avLst/>
          </a:prstGeom>
        </p:spPr>
        <p:txBody>
          <a:bodyPr>
            <a:norm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a:lstStyle>
          <a:p>
            <a:pPr marL="45720" indent="0">
              <a:buNone/>
            </a:pPr>
            <a:r>
              <a:rPr lang="zh-TW" altLang="en-US" dirty="0" smtClean="0">
                <a:solidFill>
                  <a:schemeClr val="accent6">
                    <a:lumMod val="75000"/>
                  </a:schemeClr>
                </a:solidFill>
              </a:rPr>
              <a:t>室內搭配有高效率過濾網</a:t>
            </a:r>
            <a:r>
              <a:rPr lang="en-US" altLang="zh-TW" dirty="0" smtClean="0">
                <a:solidFill>
                  <a:schemeClr val="accent6">
                    <a:lumMod val="75000"/>
                  </a:schemeClr>
                </a:solidFill>
              </a:rPr>
              <a:t>(HEPA)</a:t>
            </a:r>
            <a:r>
              <a:rPr lang="zh-TW" altLang="en-US" dirty="0" smtClean="0">
                <a:solidFill>
                  <a:schemeClr val="accent6">
                    <a:lumMod val="75000"/>
                  </a:schemeClr>
                </a:solidFill>
              </a:rPr>
              <a:t>空氣清淨機來淨化空氣</a:t>
            </a:r>
            <a:r>
              <a:rPr lang="en-US" altLang="zh-TW" dirty="0" smtClean="0"/>
              <a:t>,</a:t>
            </a:r>
            <a:r>
              <a:rPr lang="zh-TW" altLang="en-US" dirty="0" smtClean="0"/>
              <a:t>要特別留意機種功能限制是否會產生其他污染物</a:t>
            </a:r>
            <a:r>
              <a:rPr lang="en-US" altLang="zh-TW" dirty="0" smtClean="0"/>
              <a:t>(</a:t>
            </a:r>
            <a:r>
              <a:rPr lang="zh-TW" altLang="en-US" dirty="0" smtClean="0"/>
              <a:t>如臭氧</a:t>
            </a:r>
            <a:r>
              <a:rPr lang="en-US" altLang="zh-TW" dirty="0" smtClean="0"/>
              <a:t>)</a:t>
            </a:r>
            <a:r>
              <a:rPr lang="zh-TW" altLang="en-US" dirty="0" smtClean="0"/>
              <a:t>等問題。另外在家中燒香拜拜時可考慮減少次數或打開門窗</a:t>
            </a:r>
            <a:r>
              <a:rPr lang="en-US" altLang="zh-TW" dirty="0" smtClean="0"/>
              <a:t>,</a:t>
            </a:r>
            <a:r>
              <a:rPr lang="zh-TW" altLang="en-US" dirty="0" smtClean="0"/>
              <a:t>並搭配抽風設備</a:t>
            </a:r>
            <a:r>
              <a:rPr lang="zh-TW" altLang="en-US" dirty="0" smtClean="0">
                <a:solidFill>
                  <a:schemeClr val="accent6">
                    <a:lumMod val="75000"/>
                  </a:schemeClr>
                </a:solidFill>
              </a:rPr>
              <a:t>增加室內通風</a:t>
            </a:r>
            <a:r>
              <a:rPr lang="zh-TW" altLang="en-US" dirty="0" smtClean="0"/>
              <a:t>。</a:t>
            </a:r>
            <a:endParaRPr lang="zh-TW" altLang="en-US" dirty="0"/>
          </a:p>
        </p:txBody>
      </p:sp>
      <p:sp>
        <p:nvSpPr>
          <p:cNvPr id="9" name="文字版面配置區 3"/>
          <p:cNvSpPr txBox="1">
            <a:spLocks/>
          </p:cNvSpPr>
          <p:nvPr/>
        </p:nvSpPr>
        <p:spPr>
          <a:xfrm>
            <a:off x="8578688" y="3645024"/>
            <a:ext cx="3492388" cy="3212976"/>
          </a:xfrm>
          <a:prstGeom prst="rect">
            <a:avLst/>
          </a:prstGeom>
        </p:spPr>
        <p:txBody>
          <a:bodyPr>
            <a:normAutofit lnSpcReduction="10000"/>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a:lstStyle>
          <a:p>
            <a:pPr marL="45720" indent="0">
              <a:buNone/>
            </a:pPr>
            <a:r>
              <a:rPr lang="zh-TW" altLang="en-US" dirty="0" smtClean="0"/>
              <a:t>呼吸道疾病與心血管疾病患者</a:t>
            </a:r>
            <a:r>
              <a:rPr lang="en-US" altLang="zh-TW" dirty="0" smtClean="0"/>
              <a:t>,</a:t>
            </a:r>
            <a:r>
              <a:rPr lang="zh-TW" altLang="en-US" dirty="0" smtClean="0"/>
              <a:t>應隨身攜帶藥物</a:t>
            </a:r>
            <a:r>
              <a:rPr lang="en-US" altLang="zh-TW" dirty="0" smtClean="0"/>
              <a:t>,</a:t>
            </a:r>
            <a:r>
              <a:rPr lang="zh-TW" altLang="en-US" dirty="0" smtClean="0"/>
              <a:t>避免受空氣污染物影響</a:t>
            </a:r>
            <a:r>
              <a:rPr lang="en-US" altLang="zh-TW" dirty="0" smtClean="0"/>
              <a:t>,</a:t>
            </a:r>
            <a:r>
              <a:rPr lang="zh-TW" altLang="en-US" dirty="0" smtClean="0"/>
              <a:t>若家中有相關疾病患者</a:t>
            </a:r>
            <a:r>
              <a:rPr lang="en-US" altLang="zh-TW" dirty="0" smtClean="0"/>
              <a:t>,</a:t>
            </a:r>
            <a:r>
              <a:rPr lang="zh-TW" altLang="en-US" dirty="0" smtClean="0"/>
              <a:t>多關心其病情變化</a:t>
            </a:r>
            <a:r>
              <a:rPr lang="en-US" altLang="zh-TW" dirty="0" smtClean="0"/>
              <a:t>,</a:t>
            </a:r>
            <a:r>
              <a:rPr lang="zh-TW" altLang="en-US" dirty="0" smtClean="0">
                <a:solidFill>
                  <a:schemeClr val="accent6">
                    <a:lumMod val="75000"/>
                  </a:schemeClr>
                </a:solidFill>
              </a:rPr>
              <a:t>一旦有不適或惡化狀況應立即就醫</a:t>
            </a:r>
            <a:r>
              <a:rPr lang="zh-TW" altLang="en-US" dirty="0" smtClean="0"/>
              <a:t>。保持良好生活習慣</a:t>
            </a:r>
            <a:r>
              <a:rPr lang="en-US" altLang="zh-TW" dirty="0" smtClean="0"/>
              <a:t>,</a:t>
            </a:r>
            <a:r>
              <a:rPr lang="zh-TW" altLang="en-US" dirty="0" smtClean="0"/>
              <a:t>多喝水飲食均衡並適當</a:t>
            </a:r>
            <a:r>
              <a:rPr lang="zh-TW" altLang="en-US" dirty="0" smtClean="0">
                <a:solidFill>
                  <a:schemeClr val="accent6">
                    <a:lumMod val="75000"/>
                  </a:schemeClr>
                </a:solidFill>
              </a:rPr>
              <a:t>運動</a:t>
            </a:r>
            <a:r>
              <a:rPr lang="zh-TW" altLang="en-US" dirty="0" smtClean="0"/>
              <a:t>來提升自我免疫力。</a:t>
            </a:r>
            <a:endParaRPr lang="zh-TW" altLang="en-US" dirty="0"/>
          </a:p>
        </p:txBody>
      </p:sp>
    </p:spTree>
    <p:extLst>
      <p:ext uri="{BB962C8B-B14F-4D97-AF65-F5344CB8AC3E}">
        <p14:creationId xmlns:p14="http://schemas.microsoft.com/office/powerpoint/2010/main" val="411701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版面配置區 2"/>
          <p:cNvSpPr txBox="1">
            <a:spLocks/>
          </p:cNvSpPr>
          <p:nvPr/>
        </p:nvSpPr>
        <p:spPr>
          <a:xfrm>
            <a:off x="1575648" y="1697507"/>
            <a:ext cx="8917165" cy="4608512"/>
          </a:xfrm>
          <a:prstGeom prst="rect">
            <a:avLst/>
          </a:prstGeom>
        </p:spPr>
        <p:txBody>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a:lstStyle>
          <a:p>
            <a:pPr marL="45720" indent="0">
              <a:buNone/>
            </a:pPr>
            <a:r>
              <a:rPr lang="zh-TW" altLang="en-US" sz="2800" dirty="0" smtClean="0">
                <a:latin typeface="Open Sans" panose="020B0604020202020204" charset="0"/>
                <a:ea typeface="Calibri"/>
                <a:cs typeface="Open Sans" panose="020B0604020202020204" charset="0"/>
                <a:sym typeface="Calibri"/>
              </a:rPr>
              <a:t>在現今的社會中霧霾從哪來，科學家在電子顯微鏡底下，他是共種各樣的東西混合再一起，這個混和會增加它的毒性，還會讓他迅速變大，他們之間可以發生化學反應，</a:t>
            </a:r>
            <a:r>
              <a:rPr lang="zh-TW" altLang="en-US" sz="2800" dirty="0" smtClean="0">
                <a:solidFill>
                  <a:srgbClr val="FF0000"/>
                </a:solidFill>
                <a:latin typeface="Open Sans" panose="020B0604020202020204" charset="0"/>
                <a:ea typeface="Calibri"/>
                <a:cs typeface="Open Sans" panose="020B0604020202020204" charset="0"/>
                <a:sym typeface="Calibri"/>
              </a:rPr>
              <a:t>燃煤</a:t>
            </a:r>
            <a:r>
              <a:rPr lang="zh-TW" altLang="en-US" sz="2800" dirty="0" smtClean="0">
                <a:latin typeface="Open Sans" panose="020B0604020202020204" charset="0"/>
                <a:ea typeface="Calibri"/>
                <a:cs typeface="Open Sans" panose="020B0604020202020204" charset="0"/>
                <a:sym typeface="Calibri"/>
              </a:rPr>
              <a:t>、</a:t>
            </a:r>
            <a:r>
              <a:rPr lang="zh-TW" altLang="en-US" sz="2800" dirty="0" smtClean="0">
                <a:solidFill>
                  <a:srgbClr val="FF0000"/>
                </a:solidFill>
                <a:latin typeface="Open Sans" panose="020B0604020202020204" charset="0"/>
                <a:ea typeface="Calibri"/>
                <a:cs typeface="Open Sans" panose="020B0604020202020204" charset="0"/>
                <a:sym typeface="Calibri"/>
              </a:rPr>
              <a:t>燃油</a:t>
            </a:r>
            <a:r>
              <a:rPr lang="zh-TW" altLang="en-US" sz="2800" dirty="0" smtClean="0">
                <a:latin typeface="Open Sans" panose="020B0604020202020204" charset="0"/>
                <a:ea typeface="Calibri"/>
                <a:cs typeface="Open Sans" panose="020B0604020202020204" charset="0"/>
                <a:sym typeface="Calibri"/>
              </a:rPr>
              <a:t>、</a:t>
            </a:r>
            <a:r>
              <a:rPr lang="zh-TW" altLang="en-US" sz="2800" dirty="0" smtClean="0">
                <a:solidFill>
                  <a:srgbClr val="FF0000"/>
                </a:solidFill>
                <a:latin typeface="Open Sans" panose="020B0604020202020204" charset="0"/>
                <a:ea typeface="Calibri"/>
                <a:cs typeface="Open Sans" panose="020B0604020202020204" charset="0"/>
                <a:sym typeface="Calibri"/>
              </a:rPr>
              <a:t>生物質燃料</a:t>
            </a:r>
            <a:r>
              <a:rPr lang="zh-TW" altLang="en-US" sz="2800" dirty="0" smtClean="0">
                <a:latin typeface="Open Sans" panose="020B0604020202020204" charset="0"/>
                <a:ea typeface="Calibri"/>
                <a:cs typeface="Open Sans" panose="020B0604020202020204" charset="0"/>
                <a:sym typeface="Calibri"/>
              </a:rPr>
              <a:t>，工業 養殖 化肥 揚塵 。中國的</a:t>
            </a:r>
            <a:r>
              <a:rPr lang="en-US" altLang="zh-TW" sz="2800" dirty="0" smtClean="0">
                <a:latin typeface="Open Sans" panose="020B0604020202020204" charset="0"/>
                <a:ea typeface="Calibri"/>
                <a:cs typeface="Open Sans" panose="020B0604020202020204" charset="0"/>
                <a:sym typeface="Calibri"/>
              </a:rPr>
              <a:t>PM2.5 60%</a:t>
            </a:r>
            <a:r>
              <a:rPr lang="zh-TW" altLang="en-US" sz="2800" dirty="0" smtClean="0">
                <a:latin typeface="Open Sans" panose="020B0604020202020204" charset="0"/>
                <a:ea typeface="Calibri"/>
                <a:cs typeface="Open Sans" panose="020B0604020202020204" charset="0"/>
                <a:sym typeface="Calibri"/>
              </a:rPr>
              <a:t>來自燃煤 燃油 。 中國現在燒得煤，叫褐煤，全世界最年輕的煤，他的煤化程度特別低，燒的時候將近有一半變成黑灰在空中飄。這些後果都關憂到人們的身體安全保障中，</a:t>
            </a:r>
            <a:r>
              <a:rPr lang="zh-TW" altLang="en-US" sz="2800" dirty="0" smtClean="0">
                <a:solidFill>
                  <a:srgbClr val="FF0000"/>
                </a:solidFill>
                <a:latin typeface="Open Sans" panose="020B0604020202020204" charset="0"/>
                <a:ea typeface="Calibri"/>
                <a:cs typeface="Open Sans" panose="020B0604020202020204" charset="0"/>
                <a:sym typeface="Calibri"/>
              </a:rPr>
              <a:t>面對環境問題人人有責</a:t>
            </a:r>
            <a:r>
              <a:rPr lang="zh-TW" altLang="en-US" sz="2800" dirty="0" smtClean="0">
                <a:solidFill>
                  <a:schemeClr val="bg2">
                    <a:lumMod val="50000"/>
                  </a:schemeClr>
                </a:solidFill>
                <a:latin typeface="Open Sans" panose="020B0604020202020204" charset="0"/>
                <a:ea typeface="Calibri"/>
                <a:cs typeface="Open Sans" panose="020B0604020202020204" charset="0"/>
                <a:sym typeface="Calibri"/>
              </a:rPr>
              <a:t>。</a:t>
            </a:r>
          </a:p>
          <a:p>
            <a:endParaRPr lang="zh-TW" altLang="en-US" dirty="0"/>
          </a:p>
        </p:txBody>
      </p:sp>
      <p:sp>
        <p:nvSpPr>
          <p:cNvPr id="3" name="標題 1"/>
          <p:cNvSpPr txBox="1">
            <a:spLocks/>
          </p:cNvSpPr>
          <p:nvPr/>
        </p:nvSpPr>
        <p:spPr>
          <a:xfrm>
            <a:off x="1773932" y="620688"/>
            <a:ext cx="8520599" cy="707399"/>
          </a:xfrm>
          <a:prstGeom prst="rect">
            <a:avLst/>
          </a:prstGeom>
        </p:spPr>
        <p:txBody>
          <a:bodyPr/>
          <a:lstStyle>
            <a:lvl1pPr algn="l" defTabSz="914400" rtl="0" eaLnBrk="1" latinLnBrk="0" hangingPunct="1">
              <a:lnSpc>
                <a:spcPct val="90000"/>
              </a:lnSpc>
              <a:spcBef>
                <a:spcPct val="0"/>
              </a:spcBef>
              <a:buNone/>
              <a:defRPr lang="zh-TW" sz="4000" kern="1200" cap="all" baseline="0">
                <a:solidFill>
                  <a:schemeClr val="tx1">
                    <a:lumMod val="50000"/>
                  </a:schemeClr>
                </a:solidFill>
                <a:latin typeface="Microsoft JhengHei" pitchFamily="34" charset="-120"/>
                <a:ea typeface="Microsoft JhengHei" pitchFamily="34" charset="-120"/>
                <a:cs typeface="+mj-cs"/>
              </a:defRPr>
            </a:lvl1pPr>
          </a:lstStyle>
          <a:p>
            <a:pPr algn="ctr"/>
            <a:r>
              <a:rPr lang="zh-TW" altLang="en-US" smtClean="0">
                <a:latin typeface="Arial"/>
                <a:ea typeface="Arial"/>
                <a:cs typeface="Arial"/>
                <a:sym typeface="Arial"/>
              </a:rPr>
              <a:t>結    論</a:t>
            </a:r>
            <a:br>
              <a:rPr lang="zh-TW" altLang="en-US" smtClean="0">
                <a:latin typeface="Arial"/>
                <a:ea typeface="Arial"/>
                <a:cs typeface="Arial"/>
                <a:sym typeface="Arial"/>
              </a:rPr>
            </a:br>
            <a:endParaRPr lang="zh-TW" altLang="en-US" dirty="0"/>
          </a:p>
        </p:txBody>
      </p:sp>
    </p:spTree>
    <p:extLst>
      <p:ext uri="{BB962C8B-B14F-4D97-AF65-F5344CB8AC3E}">
        <p14:creationId xmlns:p14="http://schemas.microsoft.com/office/powerpoint/2010/main" val="3691332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穹頂之下- 影片簡介</a:t>
            </a:r>
            <a:endParaRPr lang="zh-TW" altLang="en-US" dirty="0"/>
          </a:p>
        </p:txBody>
      </p:sp>
      <p:sp>
        <p:nvSpPr>
          <p:cNvPr id="4" name="Shape 69"/>
          <p:cNvSpPr txBox="1">
            <a:spLocks noGrp="1"/>
          </p:cNvSpPr>
          <p:nvPr>
            <p:ph idx="1"/>
          </p:nvPr>
        </p:nvSpPr>
        <p:spPr>
          <a:prstGeom prst="rect">
            <a:avLst/>
          </a:prstGeom>
        </p:spPr>
        <p:txBody>
          <a:bodyPr lIns="91425" tIns="91425" rIns="91425" bIns="91425" anchor="t" anchorCtr="0">
            <a:noAutofit/>
          </a:bodyPr>
          <a:lstStyle/>
          <a:p>
            <a:pPr rtl="0">
              <a:spcBef>
                <a:spcPts val="0"/>
              </a:spcBef>
              <a:buNone/>
            </a:pPr>
            <a:r>
              <a:rPr lang="zh-TW" altLang="en-US" dirty="0" smtClean="0">
                <a:latin typeface="+mn-ea"/>
              </a:rPr>
              <a:t>            </a:t>
            </a:r>
            <a:r>
              <a:rPr lang="zh-TW" dirty="0" smtClean="0">
                <a:latin typeface="+mn-ea"/>
              </a:rPr>
              <a:t>&lt;&lt;</a:t>
            </a:r>
            <a:r>
              <a:rPr lang="zh-TW" dirty="0">
                <a:solidFill>
                  <a:srgbClr val="695D46"/>
                </a:solidFill>
                <a:latin typeface="+mn-ea"/>
              </a:rPr>
              <a:t>柴靜霧霾調查：穹頂之下 同呼吸 共命運&gt;&gt;</a:t>
            </a:r>
          </a:p>
          <a:p>
            <a:pPr rtl="0">
              <a:spcBef>
                <a:spcPts val="0"/>
              </a:spcBef>
              <a:buNone/>
            </a:pPr>
            <a:r>
              <a:rPr lang="zh-TW" altLang="en-US" dirty="0">
                <a:solidFill>
                  <a:srgbClr val="695D46"/>
                </a:solidFill>
                <a:latin typeface="+mn-ea"/>
              </a:rPr>
              <a:t> </a:t>
            </a:r>
            <a:r>
              <a:rPr lang="zh-TW" altLang="en-US" dirty="0" smtClean="0">
                <a:solidFill>
                  <a:srgbClr val="695D46"/>
                </a:solidFill>
                <a:latin typeface="+mn-ea"/>
              </a:rPr>
              <a:t>   </a:t>
            </a:r>
            <a:r>
              <a:rPr lang="zh-TW" dirty="0" smtClean="0">
                <a:solidFill>
                  <a:srgbClr val="695D46"/>
                </a:solidFill>
                <a:latin typeface="+mn-ea"/>
              </a:rPr>
              <a:t>影片</a:t>
            </a:r>
            <a:r>
              <a:rPr lang="zh-TW" dirty="0">
                <a:solidFill>
                  <a:srgbClr val="695D46"/>
                </a:solidFill>
                <a:latin typeface="+mn-ea"/>
              </a:rPr>
              <a:t>爲一部講座形式的記錄片，内容是講述因主持人柴靜懷的孩子被檢查爲有良性腫瘤，出生后即要做手術移除，</a:t>
            </a:r>
            <a:r>
              <a:rPr lang="zh-TW" dirty="0">
                <a:solidFill>
                  <a:srgbClr val="FF0000"/>
                </a:solidFill>
                <a:latin typeface="+mn-ea"/>
              </a:rPr>
              <a:t>令她十分珍惜孩子的生命和居住環境。</a:t>
            </a:r>
            <a:r>
              <a:rPr lang="zh-TW" dirty="0">
                <a:solidFill>
                  <a:srgbClr val="695D46"/>
                </a:solidFill>
                <a:latin typeface="+mn-ea"/>
              </a:rPr>
              <a:t>可是柴靜卻發現中國空氣污染問題十分嚴重，便用了一年多的時間去調查中國的空氣污染問題的情況，歷史，環保法例與執法情況與相關能源的企業，最後便以此影片做結，向大衆宣傳</a:t>
            </a:r>
            <a:r>
              <a:rPr lang="zh-TW" dirty="0">
                <a:solidFill>
                  <a:srgbClr val="FF0000"/>
                </a:solidFill>
                <a:latin typeface="+mn-ea"/>
              </a:rPr>
              <a:t>環保</a:t>
            </a:r>
            <a:r>
              <a:rPr lang="zh-TW" dirty="0">
                <a:solidFill>
                  <a:srgbClr val="695D46"/>
                </a:solidFill>
                <a:latin typeface="+mn-ea"/>
              </a:rPr>
              <a:t>的信息。</a:t>
            </a:r>
          </a:p>
          <a:p>
            <a:pPr rtl="0">
              <a:spcBef>
                <a:spcPts val="0"/>
              </a:spcBef>
              <a:buNone/>
            </a:pPr>
            <a:endParaRPr dirty="0">
              <a:solidFill>
                <a:srgbClr val="695D46"/>
              </a:solidFill>
            </a:endParaRPr>
          </a:p>
          <a:p>
            <a:pPr>
              <a:spcBef>
                <a:spcPts val="0"/>
              </a:spcBef>
              <a:buNone/>
            </a:pPr>
            <a:endParaRPr dirty="0">
              <a:solidFill>
                <a:srgbClr val="695D46"/>
              </a:solidFill>
            </a:endParaRPr>
          </a:p>
        </p:txBody>
      </p:sp>
    </p:spTree>
    <p:extLst>
      <p:ext uri="{BB962C8B-B14F-4D97-AF65-F5344CB8AC3E}">
        <p14:creationId xmlns:p14="http://schemas.microsoft.com/office/powerpoint/2010/main" val="488470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schemeClr val="tx1"/>
                </a:solidFill>
              </a:rPr>
              <a:t> </a:t>
            </a:r>
            <a:r>
              <a:rPr lang="zh-TW" altLang="zh-TW" dirty="0">
                <a:solidFill>
                  <a:schemeClr val="tx1"/>
                </a:solidFill>
              </a:rPr>
              <a:t>穹頂之下論述的脈絡及議題</a:t>
            </a:r>
            <a:endParaRPr lang="zh-TW" altLang="en-US" dirty="0">
              <a:solidFill>
                <a:schemeClr val="tx1"/>
              </a:solidFill>
            </a:endParaRPr>
          </a:p>
        </p:txBody>
      </p:sp>
      <p:sp>
        <p:nvSpPr>
          <p:cNvPr id="4" name="Shape 81"/>
          <p:cNvSpPr txBox="1">
            <a:spLocks noGrp="1"/>
          </p:cNvSpPr>
          <p:nvPr>
            <p:ph idx="1"/>
          </p:nvPr>
        </p:nvSpPr>
        <p:spPr>
          <a:prstGeom prst="rect">
            <a:avLst/>
          </a:prstGeom>
        </p:spPr>
        <p:txBody>
          <a:bodyPr lIns="91425" tIns="91425" rIns="91425" bIns="91425" anchor="t" anchorCtr="0">
            <a:noAutofit/>
          </a:bodyPr>
          <a:lstStyle/>
          <a:p>
            <a:pPr rtl="0">
              <a:spcBef>
                <a:spcPts val="0"/>
              </a:spcBef>
              <a:buNone/>
            </a:pPr>
            <a:r>
              <a:rPr lang="zh-TW" altLang="en-US" sz="3000" dirty="0"/>
              <a:t> </a:t>
            </a:r>
            <a:r>
              <a:rPr lang="zh-TW" altLang="en-US" sz="3000" dirty="0" smtClean="0"/>
              <a:t>    </a:t>
            </a:r>
            <a:r>
              <a:rPr lang="zh-TW" sz="3000" dirty="0" smtClean="0"/>
              <a:t>女兒</a:t>
            </a:r>
            <a:r>
              <a:rPr lang="zh-TW" sz="3000" dirty="0"/>
              <a:t>有良性腫瘤---&gt;霧霾及空氣污染嚴重--&gt;pm2.5（是什麽/有什麽影響）--&gt;</a:t>
            </a:r>
            <a:r>
              <a:rPr lang="zh-TW" sz="3000" dirty="0">
                <a:solidFill>
                  <a:srgbClr val="FF0000"/>
                </a:solidFill>
              </a:rPr>
              <a:t>pm2.5</a:t>
            </a:r>
            <a:r>
              <a:rPr lang="zh-TW" sz="3000" dirty="0"/>
              <a:t>百分之60來自燃燒化石燃料--&gt;燃煤(工業，製鋼）)+汽車--&gt;鋼鐵企業比環評法大--&gt;煤的問題</a:t>
            </a:r>
            <a:r>
              <a:rPr lang="zh-TW" sz="3000" dirty="0">
                <a:solidFill>
                  <a:schemeClr val="accent6">
                    <a:lumMod val="50000"/>
                  </a:schemeClr>
                </a:solidFill>
              </a:rPr>
              <a:t>（消耗大，素質低，欠清潔，排放缺乏控制）</a:t>
            </a:r>
            <a:r>
              <a:rPr lang="zh-TW" sz="3000" dirty="0"/>
              <a:t>--&gt;油(車+車的排放設施)--&gt;法律和執法--&gt;國家標準與石化行業--&gt;城市化--&gt;環保與發展與競爭</a:t>
            </a:r>
          </a:p>
          <a:p>
            <a:pPr rtl="0">
              <a:spcBef>
                <a:spcPts val="0"/>
              </a:spcBef>
              <a:buNone/>
            </a:pPr>
            <a:r>
              <a:rPr lang="zh-TW" dirty="0">
                <a:solidFill>
                  <a:schemeClr val="tx2">
                    <a:lumMod val="75000"/>
                    <a:lumOff val="25000"/>
                  </a:schemeClr>
                </a:solidFill>
              </a:rPr>
              <a:t>-1）pm2.5的影響與燃燒化石燃料的關係</a:t>
            </a:r>
          </a:p>
          <a:p>
            <a:pPr rtl="0">
              <a:spcBef>
                <a:spcPts val="0"/>
              </a:spcBef>
              <a:buNone/>
            </a:pPr>
            <a:r>
              <a:rPr lang="zh-TW" dirty="0">
                <a:solidFill>
                  <a:schemeClr val="tx2">
                    <a:lumMod val="75000"/>
                    <a:lumOff val="25000"/>
                  </a:schemeClr>
                </a:solidFill>
              </a:rPr>
              <a:t>-2）環保法律制定及執法與經濟發展的平衡</a:t>
            </a:r>
          </a:p>
          <a:p>
            <a:pPr>
              <a:spcBef>
                <a:spcPts val="0"/>
              </a:spcBef>
              <a:buNone/>
            </a:pPr>
            <a:r>
              <a:rPr lang="zh-TW" dirty="0">
                <a:solidFill>
                  <a:schemeClr val="tx2">
                    <a:lumMod val="75000"/>
                    <a:lumOff val="25000"/>
                  </a:schemeClr>
                </a:solidFill>
              </a:rPr>
              <a:t>-3）開放市場提升技術大於壟斷市場操控標準與技術</a:t>
            </a:r>
          </a:p>
        </p:txBody>
      </p:sp>
    </p:spTree>
    <p:extLst>
      <p:ext uri="{BB962C8B-B14F-4D97-AF65-F5344CB8AC3E}">
        <p14:creationId xmlns:p14="http://schemas.microsoft.com/office/powerpoint/2010/main" val="2045149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17614" y="188640"/>
            <a:ext cx="9753600" cy="1325562"/>
          </a:xfrm>
        </p:spPr>
        <p:txBody>
          <a:bodyPr/>
          <a:lstStyle/>
          <a:p>
            <a:r>
              <a:rPr lang="zh-TW" altLang="en-US" dirty="0" smtClean="0"/>
              <a:t>口罩潮流世代</a:t>
            </a:r>
            <a:endParaRPr lang="zh-TW" altLang="en-US" dirty="0"/>
          </a:p>
        </p:txBody>
      </p:sp>
      <p:sp>
        <p:nvSpPr>
          <p:cNvPr id="3" name="內容版面配置區 2"/>
          <p:cNvSpPr>
            <a:spLocks noGrp="1"/>
          </p:cNvSpPr>
          <p:nvPr>
            <p:ph idx="1"/>
          </p:nvPr>
        </p:nvSpPr>
        <p:spPr>
          <a:xfrm>
            <a:off x="1215251" y="1916832"/>
            <a:ext cx="9753600" cy="4343400"/>
          </a:xfrm>
        </p:spPr>
        <p:txBody>
          <a:bodyPr/>
          <a:lstStyle/>
          <a:p>
            <a:pPr marL="45720" indent="0">
              <a:buNone/>
            </a:pPr>
            <a:r>
              <a:rPr lang="zh-TW" altLang="en-US" dirty="0" smtClean="0"/>
              <a:t>  現代人</a:t>
            </a:r>
            <a:r>
              <a:rPr lang="zh-TW" altLang="en-US" u="sng" dirty="0" smtClean="0"/>
              <a:t>戴口罩是種流行</a:t>
            </a:r>
            <a:r>
              <a:rPr lang="en-US" altLang="zh-TW" dirty="0" smtClean="0"/>
              <a:t>,</a:t>
            </a:r>
            <a:r>
              <a:rPr lang="zh-TW" altLang="en-US" dirty="0" smtClean="0"/>
              <a:t>為甚麼呢</a:t>
            </a:r>
            <a:r>
              <a:rPr lang="en-US" altLang="zh-TW" dirty="0" smtClean="0"/>
              <a:t>?</a:t>
            </a:r>
            <a:r>
              <a:rPr lang="zh-TW" altLang="en-US" dirty="0" smtClean="0"/>
              <a:t>   原因在於</a:t>
            </a:r>
            <a:endParaRPr lang="zh-TW" altLang="en-US" dirty="0"/>
          </a:p>
        </p:txBody>
      </p:sp>
      <p:pic>
        <p:nvPicPr>
          <p:cNvPr id="1026" name="Picture 2" descr="https://encrypted-tbn1.gstatic.com/images?q=tbn:ANd9GcQ1uWl1SkGfJipYUNTBJRMbvquxV3GkJMH7REoRBSoGaHMTlM3vt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352" y="2663834"/>
            <a:ext cx="5665831" cy="3596398"/>
          </a:xfrm>
          <a:prstGeom prst="rect">
            <a:avLst/>
          </a:prstGeom>
          <a:noFill/>
          <a:extLst>
            <a:ext uri="{909E8E84-426E-40DD-AFC4-6F175D3DCCD1}">
              <a14:hiddenFill xmlns:a14="http://schemas.microsoft.com/office/drawing/2010/main">
                <a:solidFill>
                  <a:srgbClr val="FFFFFF"/>
                </a:solidFill>
              </a14:hiddenFill>
            </a:ext>
          </a:extLst>
        </p:spPr>
      </p:pic>
      <p:cxnSp>
        <p:nvCxnSpPr>
          <p:cNvPr id="7" name="直線單箭頭接點 6"/>
          <p:cNvCxnSpPr/>
          <p:nvPr/>
        </p:nvCxnSpPr>
        <p:spPr>
          <a:xfrm>
            <a:off x="9694812" y="2082253"/>
            <a:ext cx="0" cy="21602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a:xfrm>
            <a:off x="9478788" y="2082253"/>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內容版面配置區 2"/>
          <p:cNvSpPr txBox="1">
            <a:spLocks/>
          </p:cNvSpPr>
          <p:nvPr/>
        </p:nvSpPr>
        <p:spPr>
          <a:xfrm>
            <a:off x="477788" y="3645024"/>
            <a:ext cx="5544616" cy="2183160"/>
          </a:xfrm>
          <a:prstGeom prst="rect">
            <a:avLst/>
          </a:prstGeom>
        </p:spPr>
        <p:txBody>
          <a:bodyPr vert="horz" lIns="91440" tIns="45720" rIns="91440" bIns="45720" rtlCol="0">
            <a:normAutofit fontScale="70000" lnSpcReduction="20000"/>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a:lstStyle>
          <a:p>
            <a:pPr marL="45720" indent="0">
              <a:buFont typeface="Arial" pitchFamily="34" charset="0"/>
              <a:buNone/>
            </a:pPr>
            <a:r>
              <a:rPr lang="zh-TW" altLang="en-US" sz="2900" dirty="0" smtClean="0"/>
              <a:t>這不是甚麼每日早起時天高氣爽的靈氣</a:t>
            </a:r>
            <a:endParaRPr lang="en-US" altLang="zh-TW" sz="2900" dirty="0"/>
          </a:p>
          <a:p>
            <a:pPr marL="45720" indent="0">
              <a:buFont typeface="Arial" pitchFamily="34" charset="0"/>
              <a:buNone/>
            </a:pPr>
            <a:endParaRPr lang="en-US" altLang="zh-TW" sz="2900" dirty="0" smtClean="0"/>
          </a:p>
          <a:p>
            <a:pPr marL="45720" indent="0">
              <a:buFont typeface="Arial" pitchFamily="34" charset="0"/>
              <a:buNone/>
            </a:pPr>
            <a:r>
              <a:rPr lang="zh-TW" altLang="en-US" sz="2900" dirty="0" smtClean="0"/>
              <a:t>而是場有致命性的</a:t>
            </a:r>
            <a:r>
              <a:rPr lang="zh-TW" altLang="en-US" sz="2900" dirty="0" smtClean="0">
                <a:solidFill>
                  <a:srgbClr val="FF0000"/>
                </a:solidFill>
              </a:rPr>
              <a:t>迷霧驚魂</a:t>
            </a:r>
            <a:endParaRPr lang="en-US" altLang="zh-TW" sz="2900" dirty="0" smtClean="0">
              <a:solidFill>
                <a:srgbClr val="FF0000"/>
              </a:solidFill>
            </a:endParaRPr>
          </a:p>
          <a:p>
            <a:pPr marL="45720" indent="0">
              <a:buFont typeface="Arial" pitchFamily="34" charset="0"/>
              <a:buNone/>
            </a:pPr>
            <a:endParaRPr lang="en-US" altLang="zh-TW" dirty="0">
              <a:solidFill>
                <a:srgbClr val="FF0000"/>
              </a:solidFill>
            </a:endParaRPr>
          </a:p>
          <a:p>
            <a:pPr marL="45720" indent="0">
              <a:buFont typeface="Arial" pitchFamily="34" charset="0"/>
              <a:buNone/>
            </a:pPr>
            <a:r>
              <a:rPr lang="zh-TW" altLang="en-US" dirty="0" smtClean="0">
                <a:solidFill>
                  <a:schemeClr val="tx1">
                    <a:lumMod val="50000"/>
                  </a:schemeClr>
                </a:solidFill>
              </a:rPr>
              <a:t>                                                       </a:t>
            </a:r>
            <a:r>
              <a:rPr lang="zh-TW" altLang="en-US" sz="2900" dirty="0" smtClean="0"/>
              <a:t>名子叫</a:t>
            </a:r>
            <a:r>
              <a:rPr lang="en-US" altLang="zh-TW" sz="2900" dirty="0" smtClean="0"/>
              <a:t>,</a:t>
            </a:r>
            <a:r>
              <a:rPr lang="zh-TW" altLang="en-US" sz="4300" dirty="0" smtClean="0">
                <a:solidFill>
                  <a:schemeClr val="tx2">
                    <a:lumMod val="95000"/>
                    <a:lumOff val="5000"/>
                  </a:schemeClr>
                </a:solidFill>
              </a:rPr>
              <a:t>霧霾</a:t>
            </a:r>
            <a:endParaRPr lang="zh-TW" altLang="en-US" sz="4300" dirty="0">
              <a:solidFill>
                <a:schemeClr val="tx2">
                  <a:lumMod val="95000"/>
                  <a:lumOff val="5000"/>
                </a:schemeClr>
              </a:solidFill>
            </a:endParaRPr>
          </a:p>
        </p:txBody>
      </p:sp>
    </p:spTree>
    <p:extLst>
      <p:ext uri="{BB962C8B-B14F-4D97-AF65-F5344CB8AC3E}">
        <p14:creationId xmlns:p14="http://schemas.microsoft.com/office/powerpoint/2010/main" val="1370199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a:bodyPr>
          <a:lstStyle/>
          <a:p>
            <a:r>
              <a:rPr lang="zh-TW" altLang="en-US" dirty="0" smtClean="0">
                <a:latin typeface="Microsoft JhengHei" pitchFamily="34" charset="-120"/>
                <a:ea typeface="Microsoft JhengHei" pitchFamily="34" charset="-120"/>
              </a:rPr>
              <a:t>認識霧、霾</a:t>
            </a:r>
            <a:endParaRPr lang="zh-TW" dirty="0">
              <a:latin typeface="Microsoft JhengHei" pitchFamily="34" charset="-120"/>
              <a:ea typeface="Microsoft JhengHei" pitchFamily="34" charset="-120"/>
            </a:endParaRPr>
          </a:p>
        </p:txBody>
      </p:sp>
      <p:sp>
        <p:nvSpPr>
          <p:cNvPr id="3" name="內容版面配置區 2"/>
          <p:cNvSpPr>
            <a:spLocks noGrp="1"/>
          </p:cNvSpPr>
          <p:nvPr>
            <p:ph idx="1"/>
          </p:nvPr>
        </p:nvSpPr>
        <p:spPr>
          <a:xfrm>
            <a:off x="405780" y="1844824"/>
            <a:ext cx="4680520" cy="4327376"/>
          </a:xfrm>
        </p:spPr>
        <p:txBody>
          <a:bodyPr>
            <a:normAutofit fontScale="92500" lnSpcReduction="20000"/>
          </a:bodyPr>
          <a:lstStyle/>
          <a:p>
            <a:pPr marL="274320" lvl="1" indent="0">
              <a:buNone/>
            </a:pPr>
            <a:endParaRPr lang="en-US" altLang="zh-TW" dirty="0" smtClean="0">
              <a:latin typeface="Microsoft JhengHei" pitchFamily="34" charset="-120"/>
              <a:ea typeface="Microsoft JhengHei" pitchFamily="34" charset="-120"/>
            </a:endParaRPr>
          </a:p>
          <a:p>
            <a:pPr marL="274320" lvl="1" indent="0">
              <a:buNone/>
            </a:pPr>
            <a:endParaRPr lang="en-US" altLang="zh-TW" dirty="0"/>
          </a:p>
          <a:p>
            <a:pPr marL="274320" lvl="1" indent="0">
              <a:buNone/>
            </a:pPr>
            <a:r>
              <a:rPr lang="zh-TW" altLang="en-US" dirty="0" smtClean="0">
                <a:solidFill>
                  <a:schemeClr val="accent4">
                    <a:lumMod val="50000"/>
                  </a:schemeClr>
                </a:solidFill>
              </a:rPr>
              <a:t>霧</a:t>
            </a:r>
            <a:r>
              <a:rPr lang="zh-TW" altLang="en-US" dirty="0" smtClean="0"/>
              <a:t>是大地之中的</a:t>
            </a:r>
            <a:r>
              <a:rPr lang="zh-TW" altLang="en-US" u="sng" dirty="0" smtClean="0"/>
              <a:t>水氣</a:t>
            </a:r>
            <a:r>
              <a:rPr lang="en-US" altLang="zh-TW" dirty="0" smtClean="0"/>
              <a:t>,</a:t>
            </a:r>
            <a:r>
              <a:rPr lang="zh-TW" altLang="en-US" dirty="0" smtClean="0"/>
              <a:t>而</a:t>
            </a:r>
            <a:r>
              <a:rPr lang="zh-TW" altLang="en-US" dirty="0" smtClean="0">
                <a:solidFill>
                  <a:schemeClr val="accent4">
                    <a:lumMod val="50000"/>
                  </a:schemeClr>
                </a:solidFill>
              </a:rPr>
              <a:t>霾</a:t>
            </a:r>
            <a:r>
              <a:rPr lang="zh-TW" altLang="en-US" dirty="0" smtClean="0"/>
              <a:t>是有害</a:t>
            </a:r>
            <a:r>
              <a:rPr lang="zh-TW" altLang="en-US" u="sng" dirty="0" smtClean="0"/>
              <a:t>灰塵</a:t>
            </a:r>
            <a:endParaRPr lang="en-US" altLang="zh-TW" u="sng" dirty="0" smtClean="0"/>
          </a:p>
          <a:p>
            <a:pPr marL="274320" lvl="1" indent="0">
              <a:buNone/>
            </a:pPr>
            <a:endParaRPr lang="en-US" altLang="zh-TW" dirty="0" smtClean="0"/>
          </a:p>
          <a:p>
            <a:pPr marL="274320" lvl="1" indent="0">
              <a:buNone/>
            </a:pPr>
            <a:r>
              <a:rPr lang="zh-TW" altLang="en-US" dirty="0" smtClean="0"/>
              <a:t>結合一起就形成微顆粒的懸浮物體</a:t>
            </a:r>
            <a:endParaRPr lang="en-US" altLang="zh-TW" dirty="0" smtClean="0"/>
          </a:p>
          <a:p>
            <a:pPr marL="274320" lvl="1" indent="0">
              <a:buNone/>
            </a:pPr>
            <a:endParaRPr lang="en-US" altLang="zh-TW" dirty="0">
              <a:latin typeface="Microsoft JhengHei" pitchFamily="34" charset="-120"/>
              <a:ea typeface="Microsoft JhengHei" pitchFamily="34" charset="-120"/>
            </a:endParaRPr>
          </a:p>
          <a:p>
            <a:pPr marL="274320" lvl="1" indent="0">
              <a:buNone/>
            </a:pPr>
            <a:r>
              <a:rPr lang="zh-TW" altLang="en-US" sz="3200" dirty="0" smtClean="0">
                <a:effectLst>
                  <a:outerShdw blurRad="38100" dist="38100" dir="2700000" algn="tl">
                    <a:srgbClr val="000000">
                      <a:alpha val="43137"/>
                    </a:srgbClr>
                  </a:outerShdw>
                </a:effectLst>
              </a:rPr>
              <a:t>                          </a:t>
            </a:r>
            <a:endParaRPr lang="en-US" altLang="zh-TW" sz="3200" dirty="0" smtClean="0">
              <a:effectLst>
                <a:outerShdw blurRad="38100" dist="38100" dir="2700000" algn="tl">
                  <a:srgbClr val="000000">
                    <a:alpha val="43137"/>
                  </a:srgbClr>
                </a:outerShdw>
              </a:effectLst>
            </a:endParaRPr>
          </a:p>
          <a:p>
            <a:pPr marL="274320" lvl="1" indent="0">
              <a:buNone/>
            </a:pPr>
            <a:r>
              <a:rPr lang="zh-TW" altLang="en-US" sz="3200" dirty="0" smtClean="0">
                <a:effectLst>
                  <a:outerShdw blurRad="38100" dist="38100" dir="2700000" algn="tl">
                    <a:srgbClr val="000000">
                      <a:alpha val="43137"/>
                    </a:srgbClr>
                  </a:outerShdw>
                </a:effectLst>
              </a:rPr>
              <a:t>                   霧霾</a:t>
            </a:r>
            <a:r>
              <a:rPr lang="en-US" altLang="zh-TW" sz="3200" dirty="0" smtClean="0">
                <a:effectLst>
                  <a:outerShdw blurRad="38100" dist="38100" dir="2700000" algn="tl">
                    <a:srgbClr val="000000">
                      <a:alpha val="43137"/>
                    </a:srgbClr>
                  </a:outerShdw>
                </a:effectLst>
              </a:rPr>
              <a:t>(PM2.5)</a:t>
            </a:r>
            <a:endParaRPr lang="zh-TW" sz="3200" dirty="0">
              <a:effectLst>
                <a:outerShdw blurRad="38100" dist="38100" dir="2700000" algn="tl">
                  <a:srgbClr val="000000">
                    <a:alpha val="43137"/>
                  </a:srgbClr>
                </a:outerShdw>
              </a:effectLst>
            </a:endParaRPr>
          </a:p>
        </p:txBody>
      </p:sp>
      <p:graphicFrame>
        <p:nvGraphicFramePr>
          <p:cNvPr id="2" name="表格 1"/>
          <p:cNvGraphicFramePr>
            <a:graphicFrameLocks noGrp="1"/>
          </p:cNvGraphicFramePr>
          <p:nvPr>
            <p:extLst>
              <p:ext uri="{D42A27DB-BD31-4B8C-83A1-F6EECF244321}">
                <p14:modId xmlns:p14="http://schemas.microsoft.com/office/powerpoint/2010/main" val="2525514247"/>
              </p:ext>
            </p:extLst>
          </p:nvPr>
        </p:nvGraphicFramePr>
        <p:xfrm>
          <a:off x="5446340" y="1600200"/>
          <a:ext cx="6624735" cy="4746119"/>
        </p:xfrm>
        <a:graphic>
          <a:graphicData uri="http://schemas.openxmlformats.org/drawingml/2006/table">
            <a:tbl>
              <a:tblPr/>
              <a:tblGrid>
                <a:gridCol w="2070230"/>
                <a:gridCol w="2070230"/>
                <a:gridCol w="2484275"/>
              </a:tblGrid>
              <a:tr h="513017">
                <a:tc gridSpan="3">
                  <a:txBody>
                    <a:bodyPr/>
                    <a:lstStyle/>
                    <a:p>
                      <a:pPr algn="ctr"/>
                      <a:r>
                        <a:rPr lang="zh-TW" altLang="en-US" sz="1700" dirty="0">
                          <a:effectLst/>
                        </a:rPr>
                        <a:t>霧與霾的區別</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hMerge="1">
                  <a:txBody>
                    <a:bodyPr/>
                    <a:lstStyle/>
                    <a:p>
                      <a:endParaRPr lang="zh-TW" altLang="en-US"/>
                    </a:p>
                  </a:txBody>
                  <a:tcPr/>
                </a:tc>
                <a:tc hMerge="1">
                  <a:txBody>
                    <a:bodyPr/>
                    <a:lstStyle/>
                    <a:p>
                      <a:endParaRPr lang="zh-TW" altLang="en-US"/>
                    </a:p>
                  </a:txBody>
                  <a:tcPr/>
                </a:tc>
              </a:tr>
              <a:tr h="462100">
                <a:tc>
                  <a:txBody>
                    <a:bodyPr/>
                    <a:lstStyle/>
                    <a:p>
                      <a:pPr algn="ctr"/>
                      <a:r>
                        <a:rPr lang="zh-TW" altLang="en-US" sz="1700">
                          <a:effectLst/>
                        </a:rPr>
                        <a:t>性質</a:t>
                      </a:r>
                    </a:p>
                  </a:txBody>
                  <a:tcPr marL="88641" marR="193902"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zh-TW" altLang="en-US" sz="1700">
                          <a:effectLst/>
                        </a:rPr>
                        <a:t>霧</a:t>
                      </a:r>
                    </a:p>
                  </a:txBody>
                  <a:tcPr marL="88641" marR="193902"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zh-TW" altLang="en-US" sz="1700">
                          <a:effectLst/>
                        </a:rPr>
                        <a:t>霾</a:t>
                      </a:r>
                    </a:p>
                  </a:txBody>
                  <a:tcPr marL="88641" marR="193902"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r>
              <a:tr h="919756">
                <a:tc>
                  <a:txBody>
                    <a:bodyPr/>
                    <a:lstStyle/>
                    <a:p>
                      <a:pPr algn="l"/>
                      <a:r>
                        <a:rPr lang="zh-TW" altLang="en-US" sz="1700">
                          <a:effectLst/>
                        </a:rPr>
                        <a:t>顏色</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zh-TW" altLang="en-US" sz="1700" u="none" strike="noStrike" dirty="0">
                          <a:solidFill>
                            <a:schemeClr val="accent4">
                              <a:lumMod val="50000"/>
                            </a:schemeClr>
                          </a:solidFill>
                          <a:effectLst/>
                          <a:hlinkClick r:id="rId3" tooltip="乳白色 (頁面不存在)"/>
                        </a:rPr>
                        <a:t>乳白色</a:t>
                      </a:r>
                      <a:r>
                        <a:rPr lang="zh-TW" altLang="en-US" sz="1700" dirty="0">
                          <a:effectLst/>
                        </a:rPr>
                        <a:t>或青白色</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zh-TW" altLang="en-US" sz="1700" u="none" strike="noStrike">
                          <a:solidFill>
                            <a:srgbClr val="0B0080"/>
                          </a:solidFill>
                          <a:effectLst/>
                          <a:hlinkClick r:id="rId4" tooltip="黃色"/>
                        </a:rPr>
                        <a:t>黃色</a:t>
                      </a:r>
                      <a:r>
                        <a:rPr lang="zh-TW" altLang="en-US" sz="1700">
                          <a:effectLst/>
                        </a:rPr>
                        <a:t>或橙灰色</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643830">
                <a:tc>
                  <a:txBody>
                    <a:bodyPr/>
                    <a:lstStyle/>
                    <a:p>
                      <a:pPr algn="l"/>
                      <a:r>
                        <a:rPr lang="zh-TW" altLang="en-US" sz="1700">
                          <a:effectLst/>
                        </a:rPr>
                        <a:t>粒子平均直徑</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a:effectLst/>
                        </a:rPr>
                        <a:t>10-20</a:t>
                      </a:r>
                      <a:r>
                        <a:rPr lang="zh-TW" altLang="en-US" sz="1700">
                          <a:effectLst/>
                        </a:rPr>
                        <a:t>微米</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dirty="0">
                          <a:effectLst/>
                        </a:rPr>
                        <a:t>1</a:t>
                      </a:r>
                      <a:r>
                        <a:rPr lang="zh-TW" altLang="en-US" sz="1700" dirty="0">
                          <a:effectLst/>
                        </a:rPr>
                        <a:t>－</a:t>
                      </a:r>
                      <a:r>
                        <a:rPr lang="en-US" altLang="zh-TW" sz="1700" dirty="0">
                          <a:effectLst/>
                        </a:rPr>
                        <a:t>2</a:t>
                      </a:r>
                      <a:r>
                        <a:rPr lang="zh-TW" altLang="en-US" sz="1700" u="none" strike="noStrike" dirty="0">
                          <a:solidFill>
                            <a:srgbClr val="0B0080"/>
                          </a:solidFill>
                          <a:effectLst/>
                          <a:hlinkClick r:id="rId5" tooltip="微米"/>
                        </a:rPr>
                        <a:t>微米</a:t>
                      </a:r>
                      <a:endParaRPr lang="zh-TW" altLang="en-US" sz="1700" dirty="0">
                        <a:effectLst/>
                      </a:endParaRP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919756">
                <a:tc>
                  <a:txBody>
                    <a:bodyPr/>
                    <a:lstStyle/>
                    <a:p>
                      <a:pPr algn="l"/>
                      <a:r>
                        <a:rPr lang="zh-TW" altLang="en-US" sz="1700">
                          <a:effectLst/>
                        </a:rPr>
                        <a:t>粒子尺度</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a:effectLst/>
                        </a:rPr>
                        <a:t>1</a:t>
                      </a:r>
                      <a:r>
                        <a:rPr lang="zh-TW" altLang="en-US" sz="1700">
                          <a:effectLst/>
                        </a:rPr>
                        <a:t>微米到</a:t>
                      </a:r>
                      <a:r>
                        <a:rPr lang="en-US" altLang="zh-TW" sz="1700">
                          <a:effectLst/>
                        </a:rPr>
                        <a:t>100</a:t>
                      </a:r>
                      <a:r>
                        <a:rPr lang="zh-TW" altLang="en-US" sz="1700">
                          <a:effectLst/>
                        </a:rPr>
                        <a:t>微米</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dirty="0">
                          <a:effectLst/>
                        </a:rPr>
                        <a:t>0.001</a:t>
                      </a:r>
                      <a:r>
                        <a:rPr lang="zh-TW" altLang="en-US" sz="1700" u="none" strike="noStrike" dirty="0">
                          <a:solidFill>
                            <a:srgbClr val="0B0080"/>
                          </a:solidFill>
                          <a:effectLst/>
                          <a:hlinkClick r:id="rId5" tooltip="微米"/>
                        </a:rPr>
                        <a:t>微米</a:t>
                      </a:r>
                      <a:r>
                        <a:rPr lang="zh-TW" altLang="en-US" sz="1700" dirty="0">
                          <a:effectLst/>
                        </a:rPr>
                        <a:t>到</a:t>
                      </a:r>
                      <a:r>
                        <a:rPr lang="en-US" altLang="zh-TW" sz="1700" dirty="0">
                          <a:effectLst/>
                        </a:rPr>
                        <a:t>10</a:t>
                      </a:r>
                      <a:r>
                        <a:rPr lang="zh-TW" altLang="en-US" sz="1700" u="none" strike="noStrike" dirty="0">
                          <a:solidFill>
                            <a:srgbClr val="0B0080"/>
                          </a:solidFill>
                          <a:effectLst/>
                          <a:hlinkClick r:id="rId5" tooltip="微米"/>
                        </a:rPr>
                        <a:t>微米</a:t>
                      </a:r>
                      <a:endParaRPr lang="zh-TW" altLang="en-US" sz="1700" dirty="0">
                        <a:effectLst/>
                      </a:endParaRP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643830">
                <a:tc>
                  <a:txBody>
                    <a:bodyPr/>
                    <a:lstStyle/>
                    <a:p>
                      <a:pPr algn="l"/>
                      <a:r>
                        <a:rPr lang="zh-TW" altLang="en-US" sz="1700">
                          <a:effectLst/>
                        </a:rPr>
                        <a:t>相對溼度</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a:effectLst/>
                        </a:rPr>
                        <a:t>100%</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zh-TW" altLang="en-US" sz="1700">
                          <a:effectLst/>
                        </a:rPr>
                        <a:t>小於</a:t>
                      </a:r>
                      <a:r>
                        <a:rPr lang="en-US" altLang="zh-TW" sz="1700">
                          <a:effectLst/>
                        </a:rPr>
                        <a:t>80%</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643830">
                <a:tc>
                  <a:txBody>
                    <a:bodyPr/>
                    <a:lstStyle/>
                    <a:p>
                      <a:pPr algn="l"/>
                      <a:r>
                        <a:rPr lang="zh-TW" altLang="en-US" sz="1700">
                          <a:effectLst/>
                        </a:rPr>
                        <a:t>厚度</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a:effectLst/>
                        </a:rPr>
                        <a:t>10-200</a:t>
                      </a:r>
                      <a:r>
                        <a:rPr lang="zh-TW" altLang="en-US" sz="1700">
                          <a:effectLst/>
                        </a:rPr>
                        <a:t>公尺</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altLang="zh-TW" sz="1700" dirty="0">
                          <a:effectLst/>
                        </a:rPr>
                        <a:t>1-3</a:t>
                      </a:r>
                      <a:r>
                        <a:rPr lang="zh-TW" altLang="en-US" sz="1700" dirty="0">
                          <a:effectLst/>
                        </a:rPr>
                        <a:t>公里</a:t>
                      </a:r>
                    </a:p>
                  </a:txBody>
                  <a:tcPr marL="88641" marR="88641" marT="44320" marB="4432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bl>
          </a:graphicData>
        </a:graphic>
      </p:graphicFrame>
    </p:spTree>
    <p:extLst>
      <p:ext uri="{BB962C8B-B14F-4D97-AF65-F5344CB8AC3E}">
        <p14:creationId xmlns:p14="http://schemas.microsoft.com/office/powerpoint/2010/main" val="502801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97868" y="404664"/>
            <a:ext cx="3704928" cy="850031"/>
          </a:xfrm>
        </p:spPr>
        <p:txBody>
          <a:bodyPr>
            <a:normAutofit/>
          </a:bodyPr>
          <a:lstStyle/>
          <a:p>
            <a:r>
              <a:rPr lang="zh-TW" altLang="en-US" sz="3200" dirty="0"/>
              <a:t>霧</a:t>
            </a:r>
            <a:r>
              <a:rPr lang="zh-TW" altLang="en-US" sz="3200" dirty="0" smtClean="0">
                <a:latin typeface="Microsoft JhengHei" pitchFamily="34" charset="-120"/>
                <a:ea typeface="Microsoft JhengHei" pitchFamily="34" charset="-120"/>
              </a:rPr>
              <a:t>霾</a:t>
            </a:r>
            <a:endParaRPr lang="zh-TW" sz="3200" dirty="0">
              <a:latin typeface="Microsoft JhengHei" pitchFamily="34" charset="-120"/>
              <a:ea typeface="Microsoft JhengHei" pitchFamily="34" charset="-120"/>
            </a:endParaRPr>
          </a:p>
        </p:txBody>
      </p:sp>
      <p:sp>
        <p:nvSpPr>
          <p:cNvPr id="4" name="內容版面配置區 2"/>
          <p:cNvSpPr txBox="1">
            <a:spLocks/>
          </p:cNvSpPr>
          <p:nvPr/>
        </p:nvSpPr>
        <p:spPr>
          <a:xfrm>
            <a:off x="333772" y="1546638"/>
            <a:ext cx="3194936" cy="4496886"/>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lang="zh-TW" sz="2000" kern="1200">
                <a:solidFill>
                  <a:schemeClr val="tx1"/>
                </a:solidFill>
                <a:latin typeface="Microsoft JhengHei" pitchFamily="34" charset="-120"/>
                <a:ea typeface="Microsoft JhengHei" pitchFamily="34" charset="-120"/>
                <a:cs typeface="+mn-cs"/>
              </a:defRPr>
            </a:lvl1pPr>
            <a:lvl2pPr marL="457200" indent="0" algn="l" defTabSz="914400" rtl="0" eaLnBrk="1" latinLnBrk="0" hangingPunct="1">
              <a:lnSpc>
                <a:spcPct val="90000"/>
              </a:lnSpc>
              <a:spcBef>
                <a:spcPts val="600"/>
              </a:spcBef>
              <a:buClr>
                <a:schemeClr val="tx1"/>
              </a:buClr>
              <a:buSzPct val="80000"/>
              <a:buFont typeface="Arial" pitchFamily="34" charset="0"/>
              <a:buNone/>
              <a:defRPr lang="zh-TW" sz="1800" kern="1200">
                <a:solidFill>
                  <a:schemeClr val="tx1">
                    <a:tint val="75000"/>
                  </a:schemeClr>
                </a:solidFill>
                <a:latin typeface="Microsoft JhengHei" pitchFamily="34" charset="-120"/>
                <a:ea typeface="Microsoft JhengHei" pitchFamily="34" charset="-120"/>
                <a:cs typeface="+mn-cs"/>
              </a:defRPr>
            </a:lvl2pPr>
            <a:lvl3pPr marL="914400" indent="0" algn="l" defTabSz="914400" rtl="0" eaLnBrk="1" latinLnBrk="0" hangingPunct="1">
              <a:lnSpc>
                <a:spcPct val="90000"/>
              </a:lnSpc>
              <a:spcBef>
                <a:spcPts val="600"/>
              </a:spcBef>
              <a:buClr>
                <a:schemeClr val="tx1"/>
              </a:buClr>
              <a:buSzPct val="80000"/>
              <a:buFont typeface="Arial" pitchFamily="34" charset="0"/>
              <a:buNone/>
              <a:defRPr lang="zh-TW" sz="1600" kern="1200">
                <a:solidFill>
                  <a:schemeClr val="tx1">
                    <a:tint val="75000"/>
                  </a:schemeClr>
                </a:solidFill>
                <a:latin typeface="Microsoft JhengHei" pitchFamily="34" charset="-120"/>
                <a:ea typeface="Microsoft JhengHei" pitchFamily="34" charset="-120"/>
                <a:cs typeface="+mn-cs"/>
              </a:defRPr>
            </a:lvl3pPr>
            <a:lvl4pPr marL="13716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4pPr>
            <a:lvl5pPr marL="18288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5pPr>
            <a:lvl6pPr marL="22860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6pPr>
            <a:lvl7pPr marL="27432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7pPr>
            <a:lvl8pPr marL="32004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8pPr>
            <a:lvl9pPr marL="3657600" indent="0" algn="l" defTabSz="914400" rtl="0" eaLnBrk="1" latinLnBrk="0" hangingPunct="1">
              <a:spcBef>
                <a:spcPts val="600"/>
              </a:spcBef>
              <a:buSzPct val="80000"/>
              <a:buFont typeface="Arial" pitchFamily="34" charset="0"/>
              <a:buNone/>
              <a:defRPr lang="zh-TW" sz="1400" kern="1200" baseline="0">
                <a:solidFill>
                  <a:schemeClr val="tx1">
                    <a:tint val="75000"/>
                  </a:schemeClr>
                </a:solidFill>
                <a:latin typeface="+mn-lt"/>
                <a:ea typeface="+mn-ea"/>
                <a:cs typeface="+mn-cs"/>
              </a:defRPr>
            </a:lvl9pPr>
          </a:lstStyle>
          <a:p>
            <a:pPr marL="274320" lvl="1"/>
            <a:r>
              <a:rPr lang="zh-TW" altLang="en-US" sz="2800" dirty="0" smtClean="0"/>
              <a:t>霧霾絕大部分</a:t>
            </a:r>
            <a:r>
              <a:rPr lang="en-US" altLang="zh-TW" sz="2800" dirty="0" smtClean="0"/>
              <a:t>,</a:t>
            </a:r>
            <a:r>
              <a:rPr lang="zh-TW" altLang="en-US" sz="2800" dirty="0" smtClean="0"/>
              <a:t>由</a:t>
            </a:r>
            <a:r>
              <a:rPr lang="zh-TW" altLang="en-US" sz="2800" dirty="0" smtClean="0">
                <a:solidFill>
                  <a:srgbClr val="FF0000"/>
                </a:solidFill>
              </a:rPr>
              <a:t>燃煤 石油</a:t>
            </a:r>
            <a:r>
              <a:rPr lang="zh-TW" altLang="en-US" sz="2800" dirty="0" smtClean="0"/>
              <a:t>和</a:t>
            </a:r>
            <a:r>
              <a:rPr lang="zh-TW" altLang="en-US" sz="2800" dirty="0" smtClean="0">
                <a:solidFill>
                  <a:srgbClr val="FF0000"/>
                </a:solidFill>
              </a:rPr>
              <a:t>二氧化碳</a:t>
            </a:r>
            <a:r>
              <a:rPr lang="zh-TW" altLang="en-US" sz="2800" dirty="0" smtClean="0"/>
              <a:t>排放而形成為主軸</a:t>
            </a:r>
            <a:endParaRPr lang="zh-TW" altLang="en-US" sz="2800" dirty="0"/>
          </a:p>
        </p:txBody>
      </p:sp>
      <p:pic>
        <p:nvPicPr>
          <p:cNvPr id="10" name="圖片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4732" y="696607"/>
            <a:ext cx="7776864" cy="5253442"/>
          </a:xfrm>
          <a:prstGeom prst="rect">
            <a:avLst/>
          </a:prstGeom>
        </p:spPr>
      </p:pic>
      <p:pic>
        <p:nvPicPr>
          <p:cNvPr id="11" name="Picture 6" descr="http://image.cnwest.com/attachement/jpg/site1/20140328/7845c432d132149f01830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4109" y="4221088"/>
            <a:ext cx="1729047" cy="1542011"/>
          </a:xfrm>
          <a:prstGeom prst="rect">
            <a:avLst/>
          </a:prstGeom>
          <a:noFill/>
          <a:extLst>
            <a:ext uri="{909E8E84-426E-40DD-AFC4-6F175D3DCCD1}">
              <a14:hiddenFill xmlns:a14="http://schemas.microsoft.com/office/drawing/2010/main">
                <a:solidFill>
                  <a:srgbClr val="FFFFFF"/>
                </a:solidFill>
              </a14:hiddenFill>
            </a:ext>
          </a:extLst>
        </p:spPr>
      </p:pic>
      <p:sp>
        <p:nvSpPr>
          <p:cNvPr id="12" name="內容版面配置區 2"/>
          <p:cNvSpPr txBox="1">
            <a:spLocks/>
          </p:cNvSpPr>
          <p:nvPr/>
        </p:nvSpPr>
        <p:spPr>
          <a:xfrm>
            <a:off x="16149" y="6136998"/>
            <a:ext cx="4064968" cy="720080"/>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lang="zh-TW" sz="2000" kern="1200">
                <a:solidFill>
                  <a:schemeClr val="tx1"/>
                </a:solidFill>
                <a:latin typeface="Microsoft JhengHei" pitchFamily="34" charset="-120"/>
                <a:ea typeface="Microsoft JhengHei" pitchFamily="34" charset="-120"/>
                <a:cs typeface="+mn-cs"/>
              </a:defRPr>
            </a:lvl1pPr>
            <a:lvl2pPr marL="457200" indent="0" algn="l" defTabSz="914400" rtl="0" eaLnBrk="1" latinLnBrk="0" hangingPunct="1">
              <a:lnSpc>
                <a:spcPct val="90000"/>
              </a:lnSpc>
              <a:spcBef>
                <a:spcPts val="600"/>
              </a:spcBef>
              <a:buClr>
                <a:schemeClr val="tx1"/>
              </a:buClr>
              <a:buSzPct val="80000"/>
              <a:buFont typeface="Arial" pitchFamily="34" charset="0"/>
              <a:buNone/>
              <a:defRPr lang="zh-TW" sz="1800" kern="1200">
                <a:solidFill>
                  <a:schemeClr val="tx1">
                    <a:tint val="75000"/>
                  </a:schemeClr>
                </a:solidFill>
                <a:latin typeface="Microsoft JhengHei" pitchFamily="34" charset="-120"/>
                <a:ea typeface="Microsoft JhengHei" pitchFamily="34" charset="-120"/>
                <a:cs typeface="+mn-cs"/>
              </a:defRPr>
            </a:lvl2pPr>
            <a:lvl3pPr marL="914400" indent="0" algn="l" defTabSz="914400" rtl="0" eaLnBrk="1" latinLnBrk="0" hangingPunct="1">
              <a:lnSpc>
                <a:spcPct val="90000"/>
              </a:lnSpc>
              <a:spcBef>
                <a:spcPts val="600"/>
              </a:spcBef>
              <a:buClr>
                <a:schemeClr val="tx1"/>
              </a:buClr>
              <a:buSzPct val="80000"/>
              <a:buFont typeface="Arial" pitchFamily="34" charset="0"/>
              <a:buNone/>
              <a:defRPr lang="zh-TW" sz="1600" kern="1200">
                <a:solidFill>
                  <a:schemeClr val="tx1">
                    <a:tint val="75000"/>
                  </a:schemeClr>
                </a:solidFill>
                <a:latin typeface="Microsoft JhengHei" pitchFamily="34" charset="-120"/>
                <a:ea typeface="Microsoft JhengHei" pitchFamily="34" charset="-120"/>
                <a:cs typeface="+mn-cs"/>
              </a:defRPr>
            </a:lvl3pPr>
            <a:lvl4pPr marL="13716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4pPr>
            <a:lvl5pPr marL="18288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5pPr>
            <a:lvl6pPr marL="22860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6pPr>
            <a:lvl7pPr marL="27432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7pPr>
            <a:lvl8pPr marL="32004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8pPr>
            <a:lvl9pPr marL="3657600" indent="0" algn="l" defTabSz="914400" rtl="0" eaLnBrk="1" latinLnBrk="0" hangingPunct="1">
              <a:spcBef>
                <a:spcPts val="600"/>
              </a:spcBef>
              <a:buSzPct val="80000"/>
              <a:buFont typeface="Arial" pitchFamily="34" charset="0"/>
              <a:buNone/>
              <a:defRPr lang="zh-TW" sz="1400" kern="1200" baseline="0">
                <a:solidFill>
                  <a:schemeClr val="tx1">
                    <a:tint val="75000"/>
                  </a:schemeClr>
                </a:solidFill>
                <a:latin typeface="+mn-lt"/>
                <a:ea typeface="+mn-ea"/>
                <a:cs typeface="+mn-cs"/>
              </a:defRPr>
            </a:lvl9pPr>
          </a:lstStyle>
          <a:p>
            <a:pPr marL="274320" lvl="1"/>
            <a:r>
              <a:rPr lang="zh-TW" altLang="en-US" sz="2800" dirty="0">
                <a:solidFill>
                  <a:schemeClr val="tx1"/>
                </a:solidFill>
              </a:rPr>
              <a:t> 千倍放大後的霧霾</a:t>
            </a:r>
            <a:endParaRPr lang="zh-TW" altLang="en-US" sz="2800" dirty="0"/>
          </a:p>
        </p:txBody>
      </p:sp>
    </p:spTree>
    <p:extLst>
      <p:ext uri="{BB962C8B-B14F-4D97-AF65-F5344CB8AC3E}">
        <p14:creationId xmlns:p14="http://schemas.microsoft.com/office/powerpoint/2010/main" val="3536972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3019233733"/>
              </p:ext>
            </p:extLst>
          </p:nvPr>
        </p:nvGraphicFramePr>
        <p:xfrm>
          <a:off x="1225364" y="908720"/>
          <a:ext cx="10485672" cy="5109730"/>
        </p:xfrm>
        <a:graphic>
          <a:graphicData uri="http://schemas.openxmlformats.org/drawingml/2006/table">
            <a:tbl>
              <a:tblPr/>
              <a:tblGrid>
                <a:gridCol w="1197214"/>
                <a:gridCol w="4644229"/>
                <a:gridCol w="4644229"/>
              </a:tblGrid>
              <a:tr h="499948">
                <a:tc rowSpan="2">
                  <a:txBody>
                    <a:bodyPr/>
                    <a:lstStyle/>
                    <a:p>
                      <a:pPr algn="ctr"/>
                      <a:r>
                        <a:rPr lang="zh-TW" altLang="en-US" dirty="0">
                          <a:effectLst/>
                        </a:rPr>
                        <a:t/>
                      </a:r>
                      <a:br>
                        <a:rPr lang="zh-TW" altLang="en-US" dirty="0">
                          <a:effectLst/>
                        </a:rPr>
                      </a:br>
                      <a:r>
                        <a:rPr lang="zh-TW" altLang="en-US" b="1" dirty="0">
                          <a:effectLst/>
                        </a:rPr>
                        <a:t>依來源 </a:t>
                      </a:r>
                      <a:r>
                        <a:rPr lang="zh-TW" altLang="en-US" dirty="0">
                          <a:effectLst/>
                        </a:rPr>
                        <a:t/>
                      </a:r>
                      <a:br>
                        <a:rPr lang="zh-TW" altLang="en-US" dirty="0">
                          <a:effectLst/>
                        </a:rPr>
                      </a:br>
                      <a:r>
                        <a:rPr lang="zh-TW" altLang="en-US" b="1" dirty="0">
                          <a:effectLst/>
                        </a:rPr>
                        <a:t>區分</a:t>
                      </a:r>
                      <a:endParaRPr lang="zh-TW" altLang="en-US" dirty="0">
                        <a:effectLst/>
                      </a:endParaRPr>
                    </a:p>
                  </a:txBody>
                  <a:tcPr marL="47625" marR="47625" marT="47625" marB="47625" anchor="ctr">
                    <a:lnL>
                      <a:noFill/>
                    </a:lnL>
                    <a:lnR>
                      <a:noFill/>
                    </a:lnR>
                    <a:lnT>
                      <a:noFill/>
                    </a:lnT>
                    <a:lnB>
                      <a:noFill/>
                    </a:lnB>
                    <a:solidFill>
                      <a:schemeClr val="accent4">
                        <a:lumMod val="20000"/>
                        <a:lumOff val="80000"/>
                      </a:schemeClr>
                    </a:solidFill>
                  </a:tcPr>
                </a:tc>
                <a:tc>
                  <a:txBody>
                    <a:bodyPr/>
                    <a:lstStyle/>
                    <a:p>
                      <a:pPr algn="ctr"/>
                      <a:r>
                        <a:rPr lang="zh-TW" altLang="en-US" dirty="0">
                          <a:effectLst/>
                        </a:rPr>
                        <a:t>自然界產出</a:t>
                      </a:r>
                    </a:p>
                  </a:txBody>
                  <a:tcPr marL="47625" marR="47625" marT="47625" marB="47625" anchor="ctr">
                    <a:lnL>
                      <a:noFill/>
                    </a:lnL>
                    <a:lnR>
                      <a:noFill/>
                    </a:lnR>
                    <a:lnT>
                      <a:noFill/>
                    </a:lnT>
                    <a:lnB>
                      <a:noFill/>
                    </a:lnB>
                    <a:solidFill>
                      <a:schemeClr val="accent4">
                        <a:lumMod val="20000"/>
                        <a:lumOff val="80000"/>
                      </a:schemeClr>
                    </a:solidFill>
                  </a:tcPr>
                </a:tc>
                <a:tc>
                  <a:txBody>
                    <a:bodyPr/>
                    <a:lstStyle/>
                    <a:p>
                      <a:r>
                        <a:rPr lang="zh-TW" altLang="en-US">
                          <a:effectLst/>
                        </a:rPr>
                        <a:t>火山爆發、地殼岩石等</a:t>
                      </a:r>
                    </a:p>
                  </a:txBody>
                  <a:tcPr marL="47625" marR="47625" marT="47625" marB="47625" anchor="ctr">
                    <a:lnL>
                      <a:noFill/>
                    </a:lnL>
                    <a:lnR>
                      <a:noFill/>
                    </a:lnR>
                    <a:lnT>
                      <a:noFill/>
                    </a:lnT>
                    <a:lnB>
                      <a:noFill/>
                    </a:lnB>
                    <a:solidFill>
                      <a:schemeClr val="accent4">
                        <a:lumMod val="20000"/>
                        <a:lumOff val="80000"/>
                      </a:schemeClr>
                    </a:solidFill>
                  </a:tcPr>
                </a:tc>
              </a:tr>
              <a:tr h="1012220">
                <a:tc vMerge="1">
                  <a:txBody>
                    <a:bodyPr/>
                    <a:lstStyle/>
                    <a:p>
                      <a:endParaRPr lang="zh-TW" altLang="en-US"/>
                    </a:p>
                  </a:txBody>
                  <a:tcPr/>
                </a:tc>
                <a:tc>
                  <a:txBody>
                    <a:bodyPr/>
                    <a:lstStyle/>
                    <a:p>
                      <a:pPr algn="ctr"/>
                      <a:r>
                        <a:rPr lang="zh-TW" altLang="en-US" dirty="0">
                          <a:effectLst/>
                        </a:rPr>
                        <a:t>人類行為產出</a:t>
                      </a:r>
                    </a:p>
                  </a:txBody>
                  <a:tcPr marL="47625" marR="47625" marT="47625" marB="47625" anchor="ctr">
                    <a:lnL>
                      <a:noFill/>
                    </a:lnL>
                    <a:lnR>
                      <a:noFill/>
                    </a:lnR>
                    <a:lnT>
                      <a:noFill/>
                    </a:lnT>
                    <a:lnB>
                      <a:noFill/>
                    </a:lnB>
                    <a:solidFill>
                      <a:schemeClr val="accent4">
                        <a:lumMod val="20000"/>
                        <a:lumOff val="80000"/>
                      </a:schemeClr>
                    </a:solidFill>
                  </a:tcPr>
                </a:tc>
                <a:tc>
                  <a:txBody>
                    <a:bodyPr/>
                    <a:lstStyle/>
                    <a:p>
                      <a:r>
                        <a:rPr lang="zh-TW" altLang="en-US" dirty="0">
                          <a:effectLst/>
                        </a:rPr>
                        <a:t>石化燃料及工業排放、移動源廢氣等燃燒行為。</a:t>
                      </a:r>
                    </a:p>
                  </a:txBody>
                  <a:tcPr marL="47625" marR="47625" marT="47625" marB="47625" anchor="ctr">
                    <a:lnL>
                      <a:noFill/>
                    </a:lnL>
                    <a:lnR>
                      <a:noFill/>
                    </a:lnR>
                    <a:lnT>
                      <a:noFill/>
                    </a:lnT>
                    <a:lnB>
                      <a:noFill/>
                    </a:lnB>
                    <a:solidFill>
                      <a:schemeClr val="accent4">
                        <a:lumMod val="20000"/>
                        <a:lumOff val="80000"/>
                      </a:schemeClr>
                    </a:solidFill>
                  </a:tcPr>
                </a:tc>
              </a:tr>
              <a:tr h="1613233">
                <a:tc rowSpan="2">
                  <a:txBody>
                    <a:bodyPr/>
                    <a:lstStyle/>
                    <a:p>
                      <a:pPr algn="ctr"/>
                      <a:r>
                        <a:rPr lang="zh-TW" altLang="en-US" b="1" dirty="0">
                          <a:effectLst/>
                        </a:rPr>
                        <a:t>依性質 </a:t>
                      </a:r>
                      <a:r>
                        <a:rPr lang="zh-TW" altLang="en-US" dirty="0">
                          <a:effectLst/>
                        </a:rPr>
                        <a:t/>
                      </a:r>
                      <a:br>
                        <a:rPr lang="zh-TW" altLang="en-US" dirty="0">
                          <a:effectLst/>
                        </a:rPr>
                      </a:br>
                      <a:r>
                        <a:rPr lang="zh-TW" altLang="en-US" b="1" dirty="0">
                          <a:effectLst/>
                        </a:rPr>
                        <a:t>區分</a:t>
                      </a:r>
                      <a:endParaRPr lang="zh-TW" altLang="en-US" dirty="0">
                        <a:effectLst/>
                      </a:endParaRPr>
                    </a:p>
                  </a:txBody>
                  <a:tcPr marL="47625" marR="47625" marT="47625" marB="47625" anchor="ctr">
                    <a:lnL>
                      <a:noFill/>
                    </a:lnL>
                    <a:lnR>
                      <a:noFill/>
                    </a:lnR>
                    <a:lnT>
                      <a:noFill/>
                    </a:lnT>
                    <a:lnB>
                      <a:noFill/>
                    </a:lnB>
                    <a:solidFill>
                      <a:schemeClr val="accent4">
                        <a:lumMod val="20000"/>
                        <a:lumOff val="80000"/>
                      </a:schemeClr>
                    </a:solidFill>
                  </a:tcPr>
                </a:tc>
                <a:tc>
                  <a:txBody>
                    <a:bodyPr/>
                    <a:lstStyle/>
                    <a:p>
                      <a:pPr algn="ctr"/>
                      <a:r>
                        <a:rPr lang="zh-TW" altLang="en-US" dirty="0">
                          <a:effectLst/>
                        </a:rPr>
                        <a:t>原生性</a:t>
                      </a:r>
                      <a:r>
                        <a:rPr lang="en-US" dirty="0">
                          <a:effectLst/>
                        </a:rPr>
                        <a:t>PM</a:t>
                      </a:r>
                      <a:r>
                        <a:rPr lang="en-US" baseline="-25000" dirty="0">
                          <a:effectLst/>
                        </a:rPr>
                        <a:t>2.5</a:t>
                      </a:r>
                      <a:endParaRPr lang="en-US" dirty="0">
                        <a:effectLst/>
                      </a:endParaRPr>
                    </a:p>
                  </a:txBody>
                  <a:tcPr marL="47625" marR="47625" marT="47625" marB="47625" anchor="ctr">
                    <a:lnL>
                      <a:noFill/>
                    </a:lnL>
                    <a:lnR>
                      <a:noFill/>
                    </a:lnR>
                    <a:lnT>
                      <a:noFill/>
                    </a:lnT>
                    <a:lnB>
                      <a:noFill/>
                    </a:lnB>
                    <a:solidFill>
                      <a:schemeClr val="accent4">
                        <a:lumMod val="20000"/>
                        <a:lumOff val="80000"/>
                      </a:schemeClr>
                    </a:solidFill>
                  </a:tcPr>
                </a:tc>
                <a:tc>
                  <a:txBody>
                    <a:bodyPr/>
                    <a:lstStyle/>
                    <a:p>
                      <a:r>
                        <a:rPr lang="zh-TW" altLang="en-US" dirty="0">
                          <a:effectLst/>
                        </a:rPr>
                        <a:t>直接從自然與人為活動所排放，在大氣環境中未經化學反應的微粒－如天然的海鹽飛沫、營建工地粉塵、車行揚塵及工廠直接排放。</a:t>
                      </a:r>
                    </a:p>
                  </a:txBody>
                  <a:tcPr marL="47625" marR="47625" marT="47625" marB="47625" anchor="ctr">
                    <a:lnL>
                      <a:noFill/>
                    </a:lnL>
                    <a:lnR>
                      <a:noFill/>
                    </a:lnR>
                    <a:lnT>
                      <a:noFill/>
                    </a:lnT>
                    <a:lnB>
                      <a:noFill/>
                    </a:lnB>
                    <a:solidFill>
                      <a:schemeClr val="accent4">
                        <a:lumMod val="20000"/>
                        <a:lumOff val="80000"/>
                      </a:schemeClr>
                    </a:solidFill>
                  </a:tcPr>
                </a:tc>
              </a:tr>
              <a:tr h="1984329">
                <a:tc vMerge="1">
                  <a:txBody>
                    <a:bodyPr/>
                    <a:lstStyle/>
                    <a:p>
                      <a:endParaRPr lang="zh-TW" altLang="en-US"/>
                    </a:p>
                  </a:txBody>
                  <a:tcPr/>
                </a:tc>
                <a:tc>
                  <a:txBody>
                    <a:bodyPr/>
                    <a:lstStyle/>
                    <a:p>
                      <a:pPr algn="ctr"/>
                      <a:r>
                        <a:rPr lang="zh-TW" altLang="en-US" dirty="0">
                          <a:effectLst/>
                        </a:rPr>
                        <a:t>衍生性</a:t>
                      </a:r>
                      <a:r>
                        <a:rPr lang="en-US" dirty="0">
                          <a:effectLst/>
                        </a:rPr>
                        <a:t>PM</a:t>
                      </a:r>
                      <a:r>
                        <a:rPr lang="en-US" baseline="-25000" dirty="0">
                          <a:effectLst/>
                        </a:rPr>
                        <a:t>2.5</a:t>
                      </a:r>
                      <a:endParaRPr lang="en-US" dirty="0">
                        <a:effectLst/>
                      </a:endParaRPr>
                    </a:p>
                  </a:txBody>
                  <a:tcPr marL="47625" marR="47625" marT="47625" marB="47625" anchor="ctr">
                    <a:lnL>
                      <a:noFill/>
                    </a:lnL>
                    <a:lnR>
                      <a:noFill/>
                    </a:lnR>
                    <a:lnT>
                      <a:noFill/>
                    </a:lnT>
                    <a:lnB>
                      <a:noFill/>
                    </a:lnB>
                    <a:solidFill>
                      <a:schemeClr val="accent4">
                        <a:lumMod val="20000"/>
                        <a:lumOff val="80000"/>
                      </a:schemeClr>
                    </a:solidFill>
                  </a:tcPr>
                </a:tc>
                <a:tc>
                  <a:txBody>
                    <a:bodyPr/>
                    <a:lstStyle/>
                    <a:p>
                      <a:r>
                        <a:rPr lang="zh-TW" altLang="en-US" dirty="0">
                          <a:effectLst/>
                        </a:rPr>
                        <a:t>自然與人為活動排放到大氣環境中的化學物質經過太陽光照或其他化學反應後生成－如燃煤、燃油及燃氣電廠、煉鋼廠、石化相關產業工廠、機動車輛、船舶、建物塗料、農業施肥、禽畜排泄及生活污水等。</a:t>
                      </a:r>
                    </a:p>
                  </a:txBody>
                  <a:tcPr marL="47625" marR="47625" marT="47625" marB="47625" anchor="ctr">
                    <a:lnL>
                      <a:noFill/>
                    </a:lnL>
                    <a:lnR>
                      <a:noFill/>
                    </a:lnR>
                    <a:lnT>
                      <a:noFill/>
                    </a:lnT>
                    <a:lnB>
                      <a:noFill/>
                    </a:lnB>
                    <a:solidFill>
                      <a:schemeClr val="accent4">
                        <a:lumMod val="20000"/>
                        <a:lumOff val="80000"/>
                      </a:schemeClr>
                    </a:solidFill>
                  </a:tcPr>
                </a:tc>
              </a:tr>
            </a:tbl>
          </a:graphicData>
        </a:graphic>
      </p:graphicFrame>
      <p:cxnSp>
        <p:nvCxnSpPr>
          <p:cNvPr id="6" name="直線接點 5"/>
          <p:cNvCxnSpPr/>
          <p:nvPr/>
        </p:nvCxnSpPr>
        <p:spPr>
          <a:xfrm>
            <a:off x="1269876" y="2348880"/>
            <a:ext cx="1044116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a:off x="3214092" y="908720"/>
            <a:ext cx="0" cy="510973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3214092" y="3861048"/>
            <a:ext cx="849694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3214092" y="1484784"/>
            <a:ext cx="849694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a:endCxn id="4" idx="2"/>
          </p:cNvCxnSpPr>
          <p:nvPr/>
        </p:nvCxnSpPr>
        <p:spPr>
          <a:xfrm>
            <a:off x="6454452" y="908720"/>
            <a:ext cx="13748" cy="510973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37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765820" y="332656"/>
            <a:ext cx="9560804" cy="424847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lang="zh-TW" sz="2000" kern="1200">
                <a:solidFill>
                  <a:schemeClr val="tx1"/>
                </a:solidFill>
                <a:latin typeface="Microsoft JhengHei" pitchFamily="34" charset="-120"/>
                <a:ea typeface="Microsoft JhengHei" pitchFamily="34" charset="-120"/>
                <a:cs typeface="+mn-cs"/>
              </a:defRPr>
            </a:lvl1pPr>
            <a:lvl2pPr marL="457200" indent="0" algn="l" defTabSz="914400" rtl="0" eaLnBrk="1" latinLnBrk="0" hangingPunct="1">
              <a:lnSpc>
                <a:spcPct val="90000"/>
              </a:lnSpc>
              <a:spcBef>
                <a:spcPts val="600"/>
              </a:spcBef>
              <a:buClr>
                <a:schemeClr val="tx1"/>
              </a:buClr>
              <a:buSzPct val="80000"/>
              <a:buFont typeface="Arial" pitchFamily="34" charset="0"/>
              <a:buNone/>
              <a:defRPr lang="zh-TW" sz="1800" kern="1200">
                <a:solidFill>
                  <a:schemeClr val="tx1">
                    <a:tint val="75000"/>
                  </a:schemeClr>
                </a:solidFill>
                <a:latin typeface="Microsoft JhengHei" pitchFamily="34" charset="-120"/>
                <a:ea typeface="Microsoft JhengHei" pitchFamily="34" charset="-120"/>
                <a:cs typeface="+mn-cs"/>
              </a:defRPr>
            </a:lvl2pPr>
            <a:lvl3pPr marL="914400" indent="0" algn="l" defTabSz="914400" rtl="0" eaLnBrk="1" latinLnBrk="0" hangingPunct="1">
              <a:lnSpc>
                <a:spcPct val="90000"/>
              </a:lnSpc>
              <a:spcBef>
                <a:spcPts val="600"/>
              </a:spcBef>
              <a:buClr>
                <a:schemeClr val="tx1"/>
              </a:buClr>
              <a:buSzPct val="80000"/>
              <a:buFont typeface="Arial" pitchFamily="34" charset="0"/>
              <a:buNone/>
              <a:defRPr lang="zh-TW" sz="1600" kern="1200">
                <a:solidFill>
                  <a:schemeClr val="tx1">
                    <a:tint val="75000"/>
                  </a:schemeClr>
                </a:solidFill>
                <a:latin typeface="Microsoft JhengHei" pitchFamily="34" charset="-120"/>
                <a:ea typeface="Microsoft JhengHei" pitchFamily="34" charset="-120"/>
                <a:cs typeface="+mn-cs"/>
              </a:defRPr>
            </a:lvl3pPr>
            <a:lvl4pPr marL="13716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4pPr>
            <a:lvl5pPr marL="18288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5pPr>
            <a:lvl6pPr marL="22860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6pPr>
            <a:lvl7pPr marL="27432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7pPr>
            <a:lvl8pPr marL="32004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8pPr>
            <a:lvl9pPr marL="3657600" indent="0" algn="l" defTabSz="914400" rtl="0" eaLnBrk="1" latinLnBrk="0" hangingPunct="1">
              <a:spcBef>
                <a:spcPts val="600"/>
              </a:spcBef>
              <a:buSzPct val="80000"/>
              <a:buFont typeface="Arial" pitchFamily="34" charset="0"/>
              <a:buNone/>
              <a:defRPr lang="zh-TW" sz="1400" kern="1200" baseline="0">
                <a:solidFill>
                  <a:schemeClr val="tx1">
                    <a:tint val="75000"/>
                  </a:schemeClr>
                </a:solidFill>
                <a:latin typeface="+mn-lt"/>
                <a:ea typeface="+mn-ea"/>
                <a:cs typeface="+mn-cs"/>
              </a:defRPr>
            </a:lvl9pPr>
          </a:lstStyle>
          <a:p>
            <a:pPr marL="274320" lvl="1"/>
            <a:r>
              <a:rPr lang="zh-TW" altLang="en-US" sz="2800" dirty="0" smtClean="0">
                <a:solidFill>
                  <a:schemeClr val="tx1"/>
                </a:solidFill>
              </a:rPr>
              <a:t>別名為</a:t>
            </a:r>
            <a:r>
              <a:rPr lang="en-US" altLang="zh-TW" sz="2800" dirty="0" smtClean="0">
                <a:solidFill>
                  <a:schemeClr val="tx1"/>
                </a:solidFill>
              </a:rPr>
              <a:t>,</a:t>
            </a:r>
            <a:r>
              <a:rPr lang="zh-TW" altLang="en-US" sz="2800" b="1" dirty="0" smtClean="0">
                <a:solidFill>
                  <a:schemeClr val="tx1"/>
                </a:solidFill>
              </a:rPr>
              <a:t>霾 灰霾</a:t>
            </a:r>
            <a:r>
              <a:rPr lang="en-US" altLang="zh-TW" sz="2800" dirty="0" smtClean="0">
                <a:solidFill>
                  <a:schemeClr val="tx1"/>
                </a:solidFill>
              </a:rPr>
              <a:t>,</a:t>
            </a:r>
            <a:r>
              <a:rPr lang="zh-TW" altLang="en-US" sz="2800" dirty="0" smtClean="0">
                <a:solidFill>
                  <a:schemeClr val="tx1"/>
                </a:solidFill>
              </a:rPr>
              <a:t>是由多種重金屬懸浮粒子而結合而成的 </a:t>
            </a:r>
          </a:p>
          <a:p>
            <a:pPr marL="274320" lvl="1"/>
            <a:r>
              <a:rPr lang="en-US" altLang="zh-TW" sz="2800" dirty="0" smtClean="0">
                <a:solidFill>
                  <a:schemeClr val="tx1"/>
                </a:solidFill>
              </a:rPr>
              <a:t>PM2.5</a:t>
            </a:r>
            <a:r>
              <a:rPr lang="zh-TW" altLang="en-US" sz="2800" dirty="0" smtClean="0">
                <a:solidFill>
                  <a:schemeClr val="tx1"/>
                </a:solidFill>
              </a:rPr>
              <a:t>因為顆粒過於細微</a:t>
            </a:r>
            <a:r>
              <a:rPr lang="en-US" altLang="zh-TW" sz="2800" dirty="0" smtClean="0">
                <a:solidFill>
                  <a:schemeClr val="tx1"/>
                </a:solidFill>
              </a:rPr>
              <a:t>,</a:t>
            </a:r>
            <a:r>
              <a:rPr lang="zh-TW" altLang="en-US" sz="2800" dirty="0" smtClean="0">
                <a:solidFill>
                  <a:schemeClr val="tx1"/>
                </a:solidFill>
              </a:rPr>
              <a:t>所以容易進入人體而造成損害</a:t>
            </a:r>
            <a:endParaRPr lang="en-US" altLang="zh-TW" sz="2800" dirty="0" smtClean="0">
              <a:solidFill>
                <a:schemeClr val="tx1"/>
              </a:solidFill>
            </a:endParaRPr>
          </a:p>
          <a:p>
            <a:pPr marL="274320" lvl="1"/>
            <a:endParaRPr lang="en-US" altLang="zh-TW" sz="2800" dirty="0">
              <a:solidFill>
                <a:schemeClr val="tx1"/>
              </a:solidFill>
            </a:endParaRPr>
          </a:p>
          <a:p>
            <a:pPr marL="274320" lvl="1"/>
            <a:r>
              <a:rPr lang="zh-TW" altLang="en-US" sz="2800" dirty="0" smtClean="0">
                <a:solidFill>
                  <a:srgbClr val="00B050"/>
                </a:solidFill>
              </a:rPr>
              <a:t>呼吸系統 </a:t>
            </a:r>
            <a:endParaRPr lang="en-US" altLang="zh-TW" sz="2800" dirty="0">
              <a:solidFill>
                <a:srgbClr val="00B050"/>
              </a:solidFill>
            </a:endParaRPr>
          </a:p>
          <a:p>
            <a:pPr marL="274320" lvl="1"/>
            <a:r>
              <a:rPr lang="zh-TW" altLang="en-US" sz="2800" dirty="0" smtClean="0">
                <a:solidFill>
                  <a:srgbClr val="00B050"/>
                </a:solidFill>
              </a:rPr>
              <a:t>心血管系統</a:t>
            </a:r>
            <a:endParaRPr lang="en-US" altLang="zh-TW" sz="2800" dirty="0" smtClean="0">
              <a:solidFill>
                <a:srgbClr val="00B050"/>
              </a:solidFill>
            </a:endParaRPr>
          </a:p>
          <a:p>
            <a:pPr marL="274320" lvl="1"/>
            <a:r>
              <a:rPr lang="zh-TW" altLang="en-US" sz="2800" dirty="0" smtClean="0">
                <a:solidFill>
                  <a:srgbClr val="00B050"/>
                </a:solidFill>
              </a:rPr>
              <a:t>血</a:t>
            </a:r>
            <a:r>
              <a:rPr lang="zh-TW" altLang="en-US" sz="2800" dirty="0">
                <a:solidFill>
                  <a:srgbClr val="00B050"/>
                </a:solidFill>
              </a:rPr>
              <a:t>液</a:t>
            </a:r>
            <a:r>
              <a:rPr lang="zh-TW" altLang="en-US" sz="2800" dirty="0" smtClean="0">
                <a:solidFill>
                  <a:srgbClr val="00B050"/>
                </a:solidFill>
              </a:rPr>
              <a:t>系統 </a:t>
            </a:r>
            <a:endParaRPr lang="en-US" altLang="zh-TW" sz="2800" dirty="0" smtClean="0">
              <a:solidFill>
                <a:srgbClr val="00B050"/>
              </a:solidFill>
            </a:endParaRPr>
          </a:p>
          <a:p>
            <a:pPr marL="274320" lvl="1"/>
            <a:r>
              <a:rPr lang="zh-TW" altLang="en-US" sz="2800" dirty="0" smtClean="0">
                <a:solidFill>
                  <a:srgbClr val="00B050"/>
                </a:solidFill>
              </a:rPr>
              <a:t>生殖系統</a:t>
            </a:r>
            <a:endParaRPr lang="en-US" altLang="zh-TW" sz="2800" dirty="0" smtClean="0">
              <a:solidFill>
                <a:schemeClr val="tx1"/>
              </a:solidFill>
            </a:endParaRPr>
          </a:p>
          <a:p>
            <a:pPr marL="274320" lvl="1"/>
            <a:r>
              <a:rPr lang="zh-TW" altLang="en-US" sz="2000" dirty="0">
                <a:solidFill>
                  <a:schemeClr val="tx1"/>
                </a:solidFill>
              </a:rPr>
              <a:t> </a:t>
            </a:r>
            <a:r>
              <a:rPr lang="zh-TW" altLang="en-US" sz="2000" dirty="0" smtClean="0">
                <a:solidFill>
                  <a:schemeClr val="tx1"/>
                </a:solidFill>
              </a:rPr>
              <a:t>             </a:t>
            </a:r>
            <a:endParaRPr lang="zh-TW" altLang="en-US" dirty="0"/>
          </a:p>
        </p:txBody>
      </p:sp>
      <p:sp>
        <p:nvSpPr>
          <p:cNvPr id="15" name="內容版面配置區 2"/>
          <p:cNvSpPr txBox="1">
            <a:spLocks/>
          </p:cNvSpPr>
          <p:nvPr/>
        </p:nvSpPr>
        <p:spPr>
          <a:xfrm>
            <a:off x="3070076" y="3212976"/>
            <a:ext cx="8712968" cy="3096344"/>
          </a:xfrm>
          <a:prstGeom prst="rect">
            <a:avLst/>
          </a:prstGeom>
          <a:solidFill>
            <a:schemeClr val="bg1">
              <a:lumMod val="85000"/>
            </a:schemeClr>
          </a:solidFill>
        </p:spPr>
        <p:txBody>
          <a:bodyPr vert="horz" lIns="91440" tIns="45720" rIns="91440" bIns="45720" rtlCol="0" anchor="t">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lang="zh-TW" sz="2000" kern="1200">
                <a:solidFill>
                  <a:schemeClr val="tx1"/>
                </a:solidFill>
                <a:latin typeface="Microsoft JhengHei" pitchFamily="34" charset="-120"/>
                <a:ea typeface="Microsoft JhengHei" pitchFamily="34" charset="-120"/>
                <a:cs typeface="+mn-cs"/>
              </a:defRPr>
            </a:lvl1pPr>
            <a:lvl2pPr marL="457200" indent="0" algn="l" defTabSz="914400" rtl="0" eaLnBrk="1" latinLnBrk="0" hangingPunct="1">
              <a:lnSpc>
                <a:spcPct val="90000"/>
              </a:lnSpc>
              <a:spcBef>
                <a:spcPts val="600"/>
              </a:spcBef>
              <a:buClr>
                <a:schemeClr val="tx1"/>
              </a:buClr>
              <a:buSzPct val="80000"/>
              <a:buFont typeface="Arial" pitchFamily="34" charset="0"/>
              <a:buNone/>
              <a:defRPr lang="zh-TW" sz="1800" kern="1200">
                <a:solidFill>
                  <a:schemeClr val="tx1">
                    <a:tint val="75000"/>
                  </a:schemeClr>
                </a:solidFill>
                <a:latin typeface="Microsoft JhengHei" pitchFamily="34" charset="-120"/>
                <a:ea typeface="Microsoft JhengHei" pitchFamily="34" charset="-120"/>
                <a:cs typeface="+mn-cs"/>
              </a:defRPr>
            </a:lvl2pPr>
            <a:lvl3pPr marL="914400" indent="0" algn="l" defTabSz="914400" rtl="0" eaLnBrk="1" latinLnBrk="0" hangingPunct="1">
              <a:lnSpc>
                <a:spcPct val="90000"/>
              </a:lnSpc>
              <a:spcBef>
                <a:spcPts val="600"/>
              </a:spcBef>
              <a:buClr>
                <a:schemeClr val="tx1"/>
              </a:buClr>
              <a:buSzPct val="80000"/>
              <a:buFont typeface="Arial" pitchFamily="34" charset="0"/>
              <a:buNone/>
              <a:defRPr lang="zh-TW" sz="1600" kern="1200">
                <a:solidFill>
                  <a:schemeClr val="tx1">
                    <a:tint val="75000"/>
                  </a:schemeClr>
                </a:solidFill>
                <a:latin typeface="Microsoft JhengHei" pitchFamily="34" charset="-120"/>
                <a:ea typeface="Microsoft JhengHei" pitchFamily="34" charset="-120"/>
                <a:cs typeface="+mn-cs"/>
              </a:defRPr>
            </a:lvl3pPr>
            <a:lvl4pPr marL="13716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4pPr>
            <a:lvl5pPr marL="1828800" indent="0" algn="l" defTabSz="914400" rtl="0" eaLnBrk="1" latinLnBrk="0" hangingPunct="1">
              <a:lnSpc>
                <a:spcPct val="90000"/>
              </a:lnSpc>
              <a:spcBef>
                <a:spcPts val="600"/>
              </a:spcBef>
              <a:buClr>
                <a:schemeClr val="tx1"/>
              </a:buClr>
              <a:buSzPct val="80000"/>
              <a:buFont typeface="Arial" pitchFamily="34" charset="0"/>
              <a:buNone/>
              <a:defRPr lang="zh-TW" sz="1400" kern="1200">
                <a:solidFill>
                  <a:schemeClr val="tx1">
                    <a:tint val="75000"/>
                  </a:schemeClr>
                </a:solidFill>
                <a:latin typeface="Microsoft JhengHei" pitchFamily="34" charset="-120"/>
                <a:ea typeface="Microsoft JhengHei" pitchFamily="34" charset="-120"/>
                <a:cs typeface="+mn-cs"/>
              </a:defRPr>
            </a:lvl5pPr>
            <a:lvl6pPr marL="22860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6pPr>
            <a:lvl7pPr marL="27432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7pPr>
            <a:lvl8pPr marL="3200400" indent="0" algn="l" defTabSz="914400" rtl="0" eaLnBrk="1" latinLnBrk="0" hangingPunct="1">
              <a:spcBef>
                <a:spcPts val="600"/>
              </a:spcBef>
              <a:buSzPct val="80000"/>
              <a:buFont typeface="Arial" pitchFamily="34" charset="0"/>
              <a:buNone/>
              <a:defRPr lang="zh-TW" sz="1400" kern="1200">
                <a:solidFill>
                  <a:schemeClr val="tx1">
                    <a:tint val="75000"/>
                  </a:schemeClr>
                </a:solidFill>
                <a:latin typeface="+mn-lt"/>
                <a:ea typeface="+mn-ea"/>
                <a:cs typeface="+mn-cs"/>
              </a:defRPr>
            </a:lvl8pPr>
            <a:lvl9pPr marL="3657600" indent="0" algn="l" defTabSz="914400" rtl="0" eaLnBrk="1" latinLnBrk="0" hangingPunct="1">
              <a:spcBef>
                <a:spcPts val="600"/>
              </a:spcBef>
              <a:buSzPct val="80000"/>
              <a:buFont typeface="Arial" pitchFamily="34" charset="0"/>
              <a:buNone/>
              <a:defRPr lang="zh-TW" sz="1400" kern="1200" baseline="0">
                <a:solidFill>
                  <a:schemeClr val="tx1">
                    <a:tint val="75000"/>
                  </a:schemeClr>
                </a:solidFill>
                <a:latin typeface="+mn-lt"/>
                <a:ea typeface="+mn-ea"/>
                <a:cs typeface="+mn-cs"/>
              </a:defRPr>
            </a:lvl9pPr>
          </a:lstStyle>
          <a:p>
            <a:pPr marL="274320" lvl="1"/>
            <a:r>
              <a:rPr lang="zh-TW" altLang="en-US" sz="2800" dirty="0">
                <a:solidFill>
                  <a:schemeClr val="tx1"/>
                </a:solidFill>
              </a:rPr>
              <a:t>因為顆粒過於細微無法被鼻子的纖毛及咽喉之黏液</a:t>
            </a:r>
            <a:r>
              <a:rPr lang="zh-TW" altLang="en-US" sz="2800" dirty="0" smtClean="0">
                <a:solidFill>
                  <a:schemeClr val="tx1"/>
                </a:solidFill>
              </a:rPr>
              <a:t>過濾</a:t>
            </a:r>
            <a:r>
              <a:rPr lang="en-US" altLang="zh-TW" sz="2800" dirty="0" smtClean="0">
                <a:solidFill>
                  <a:schemeClr val="tx1"/>
                </a:solidFill>
              </a:rPr>
              <a:t>,</a:t>
            </a:r>
            <a:r>
              <a:rPr lang="zh-TW" altLang="en-US" sz="2800" dirty="0" smtClean="0">
                <a:solidFill>
                  <a:schemeClr val="tx1"/>
                </a:solidFill>
              </a:rPr>
              <a:t>它</a:t>
            </a:r>
            <a:r>
              <a:rPr lang="zh-TW" altLang="en-US" sz="2800" dirty="0">
                <a:solidFill>
                  <a:schemeClr val="tx1"/>
                </a:solidFill>
              </a:rPr>
              <a:t>能直接進入並</a:t>
            </a:r>
            <a:r>
              <a:rPr lang="zh-TW" altLang="en-US" sz="2800" u="sng" dirty="0">
                <a:solidFill>
                  <a:schemeClr val="tx1"/>
                </a:solidFill>
              </a:rPr>
              <a:t>粘附</a:t>
            </a:r>
            <a:r>
              <a:rPr lang="zh-TW" altLang="en-US" sz="2800" dirty="0">
                <a:solidFill>
                  <a:schemeClr val="tx1"/>
                </a:solidFill>
              </a:rPr>
              <a:t>在人體</a:t>
            </a:r>
            <a:r>
              <a:rPr lang="zh-TW" altLang="en-US" sz="2800" dirty="0">
                <a:solidFill>
                  <a:schemeClr val="accent2"/>
                </a:solidFill>
              </a:rPr>
              <a:t>上下呼吸道</a:t>
            </a:r>
            <a:r>
              <a:rPr lang="zh-TW" altLang="en-US" sz="2800" dirty="0">
                <a:solidFill>
                  <a:schemeClr val="tx1"/>
                </a:solidFill>
              </a:rPr>
              <a:t>、</a:t>
            </a:r>
            <a:r>
              <a:rPr lang="zh-TW" altLang="en-US" sz="2800" dirty="0">
                <a:solidFill>
                  <a:schemeClr val="accent2"/>
                </a:solidFill>
              </a:rPr>
              <a:t>肺葉</a:t>
            </a:r>
            <a:r>
              <a:rPr lang="zh-TW" altLang="en-US" sz="2800" dirty="0">
                <a:solidFill>
                  <a:schemeClr val="tx1"/>
                </a:solidFill>
              </a:rPr>
              <a:t>、</a:t>
            </a:r>
            <a:r>
              <a:rPr lang="zh-TW" altLang="en-US" sz="2800" dirty="0">
                <a:solidFill>
                  <a:schemeClr val="accent2"/>
                </a:solidFill>
              </a:rPr>
              <a:t>肺泡</a:t>
            </a:r>
            <a:r>
              <a:rPr lang="zh-TW" altLang="en-US" sz="2800" dirty="0" smtClean="0">
                <a:solidFill>
                  <a:schemeClr val="tx1"/>
                </a:solidFill>
              </a:rPr>
              <a:t>中</a:t>
            </a:r>
            <a:r>
              <a:rPr lang="en-US" altLang="zh-TW" sz="2800" dirty="0" smtClean="0">
                <a:solidFill>
                  <a:schemeClr val="tx1"/>
                </a:solidFill>
              </a:rPr>
              <a:t>,</a:t>
            </a:r>
            <a:r>
              <a:rPr lang="zh-TW" altLang="en-US" sz="2800" dirty="0" smtClean="0">
                <a:solidFill>
                  <a:schemeClr val="tx1"/>
                </a:solidFill>
              </a:rPr>
              <a:t>乃至</a:t>
            </a:r>
            <a:r>
              <a:rPr lang="zh-TW" altLang="en-US" sz="2800" dirty="0">
                <a:solidFill>
                  <a:schemeClr val="tx1"/>
                </a:solidFill>
              </a:rPr>
              <a:t>進入血管隨血液循環至全身。</a:t>
            </a:r>
            <a:r>
              <a:rPr lang="zh-TW" altLang="en-US" sz="2800" u="sng" dirty="0">
                <a:solidFill>
                  <a:schemeClr val="tx1"/>
                </a:solidFill>
              </a:rPr>
              <a:t>引起鼻炎、支氣管炎等呼吸系統</a:t>
            </a:r>
            <a:r>
              <a:rPr lang="zh-TW" altLang="en-US" sz="2800" u="sng" dirty="0" smtClean="0">
                <a:solidFill>
                  <a:schemeClr val="tx1"/>
                </a:solidFill>
              </a:rPr>
              <a:t>病症</a:t>
            </a:r>
            <a:r>
              <a:rPr lang="en-US" altLang="zh-TW" sz="2800" u="sng" dirty="0" smtClean="0">
                <a:solidFill>
                  <a:schemeClr val="tx1"/>
                </a:solidFill>
              </a:rPr>
              <a:t>,</a:t>
            </a:r>
            <a:r>
              <a:rPr lang="zh-TW" altLang="en-US" sz="2800" u="sng" dirty="0" smtClean="0">
                <a:solidFill>
                  <a:schemeClr val="tx1"/>
                </a:solidFill>
              </a:rPr>
              <a:t>或是</a:t>
            </a:r>
            <a:r>
              <a:rPr lang="zh-TW" altLang="en-US" sz="2800" u="sng" dirty="0">
                <a:solidFill>
                  <a:schemeClr val="tx1"/>
                </a:solidFill>
              </a:rPr>
              <a:t>提高心血管系統發生的</a:t>
            </a:r>
            <a:r>
              <a:rPr lang="zh-TW" altLang="en-US" sz="2800" u="sng" dirty="0" smtClean="0">
                <a:solidFill>
                  <a:schemeClr val="tx1"/>
                </a:solidFill>
              </a:rPr>
              <a:t>機率</a:t>
            </a:r>
            <a:r>
              <a:rPr lang="en-US" altLang="zh-TW" sz="2800" u="sng" dirty="0" smtClean="0">
                <a:solidFill>
                  <a:schemeClr val="tx1"/>
                </a:solidFill>
              </a:rPr>
              <a:t>,</a:t>
            </a:r>
            <a:r>
              <a:rPr lang="zh-TW" altLang="en-US" sz="2800" u="sng" dirty="0" smtClean="0">
                <a:solidFill>
                  <a:schemeClr val="tx1"/>
                </a:solidFill>
              </a:rPr>
              <a:t>長期</a:t>
            </a:r>
            <a:r>
              <a:rPr lang="zh-TW" altLang="en-US" sz="2800" u="sng" dirty="0">
                <a:solidFill>
                  <a:schemeClr val="tx1"/>
                </a:solidFill>
              </a:rPr>
              <a:t>處於這種環境甚至會誘發肺癌</a:t>
            </a:r>
          </a:p>
        </p:txBody>
      </p:sp>
    </p:spTree>
    <p:extLst>
      <p:ext uri="{BB962C8B-B14F-4D97-AF65-F5344CB8AC3E}">
        <p14:creationId xmlns:p14="http://schemas.microsoft.com/office/powerpoint/2010/main" val="397299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內容版面配置區 10"/>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845940" y="692696"/>
            <a:ext cx="8365132" cy="5666084"/>
          </a:xfrm>
        </p:spPr>
      </p:pic>
    </p:spTree>
    <p:extLst>
      <p:ext uri="{BB962C8B-B14F-4D97-AF65-F5344CB8AC3E}">
        <p14:creationId xmlns:p14="http://schemas.microsoft.com/office/powerpoint/2010/main" val="1473280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龍騰四海">
  <a:themeElements>
    <a:clrScheme name="龍騰四海">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龍騰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龍騰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9C8696-0FC9-4CE5-B92E-6DB3A3C9E6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Dragon</Template>
  <TotalTime>0</TotalTime>
  <Words>1081</Words>
  <Application>Microsoft Office PowerPoint</Application>
  <PresentationFormat>自訂</PresentationFormat>
  <Paragraphs>90</Paragraphs>
  <Slides>12</Slides>
  <Notes>4</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龍騰四海</vt:lpstr>
      <vt:lpstr>穹頂之下(第七組)</vt:lpstr>
      <vt:lpstr>穹頂之下- 影片簡介</vt:lpstr>
      <vt:lpstr> 穹頂之下論述的脈絡及議題</vt:lpstr>
      <vt:lpstr>口罩潮流世代</vt:lpstr>
      <vt:lpstr>認識霧、霾</vt:lpstr>
      <vt:lpstr>霧霾</vt:lpstr>
      <vt:lpstr>PowerPoint 簡報</vt:lpstr>
      <vt:lpstr>PowerPoint 簡報</vt:lpstr>
      <vt:lpstr>PowerPoint 簡報</vt:lpstr>
      <vt:lpstr>PowerPoint 簡報</vt:lpstr>
      <vt:lpstr>怎麼預防</vt:lpstr>
      <vt:lpstr>PowerPoint 簡報</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2016-01-02T07:50:43Z</dcterms:created>
  <dcterms:modified xsi:type="dcterms:W3CDTF">2016-01-11T13:35:15Z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TC028048679991</vt:lpwstr>
  </property>
</Properties>
</file>