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sldIdLst>
    <p:sldId id="256" r:id="rId2"/>
    <p:sldId id="257" r:id="rId3"/>
    <p:sldId id="258" r:id="rId4"/>
    <p:sldId id="271" r:id="rId5"/>
    <p:sldId id="378" r:id="rId6"/>
    <p:sldId id="377" r:id="rId7"/>
    <p:sldId id="379" r:id="rId8"/>
    <p:sldId id="380" r:id="rId9"/>
    <p:sldId id="381" r:id="rId10"/>
    <p:sldId id="382" r:id="rId11"/>
    <p:sldId id="383" r:id="rId12"/>
    <p:sldId id="384" r:id="rId13"/>
    <p:sldId id="385" r:id="rId14"/>
    <p:sldId id="386" r:id="rId15"/>
    <p:sldId id="387" r:id="rId16"/>
    <p:sldId id="388" r:id="rId17"/>
    <p:sldId id="389" r:id="rId18"/>
    <p:sldId id="390" r:id="rId19"/>
    <p:sldId id="391" r:id="rId20"/>
    <p:sldId id="392" r:id="rId21"/>
    <p:sldId id="393" r:id="rId22"/>
    <p:sldId id="394" r:id="rId23"/>
    <p:sldId id="395" r:id="rId24"/>
    <p:sldId id="396" r:id="rId25"/>
    <p:sldId id="397" r:id="rId26"/>
    <p:sldId id="398" r:id="rId27"/>
    <p:sldId id="399" r:id="rId28"/>
    <p:sldId id="400" r:id="rId29"/>
    <p:sldId id="401" r:id="rId30"/>
    <p:sldId id="402" r:id="rId31"/>
    <p:sldId id="403" r:id="rId32"/>
    <p:sldId id="404" r:id="rId33"/>
    <p:sldId id="267" r:id="rId34"/>
    <p:sldId id="405" r:id="rId35"/>
    <p:sldId id="406" r:id="rId36"/>
    <p:sldId id="407" r:id="rId37"/>
    <p:sldId id="272" r:id="rId38"/>
    <p:sldId id="357" r:id="rId39"/>
    <p:sldId id="409" r:id="rId40"/>
    <p:sldId id="410" r:id="rId41"/>
    <p:sldId id="411" r:id="rId42"/>
    <p:sldId id="276" r:id="rId43"/>
    <p:sldId id="364" r:id="rId44"/>
    <p:sldId id="365" r:id="rId45"/>
    <p:sldId id="368" r:id="rId46"/>
    <p:sldId id="412" r:id="rId47"/>
    <p:sldId id="413" r:id="rId48"/>
    <p:sldId id="367" r:id="rId49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26" autoAdjust="0"/>
    <p:restoredTop sz="94098" autoAdjust="0"/>
  </p:normalViewPr>
  <p:slideViewPr>
    <p:cSldViewPr>
      <p:cViewPr>
        <p:scale>
          <a:sx n="150" d="100"/>
          <a:sy n="150" d="100"/>
        </p:scale>
        <p:origin x="-912" y="-3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printerSettings" Target="printerSettings/printerSettings1.bin"/><Relationship Id="rId51" Type="http://schemas.openxmlformats.org/officeDocument/2006/relationships/presProps" Target="presProps.xml"/><Relationship Id="rId52" Type="http://schemas.openxmlformats.org/officeDocument/2006/relationships/viewProps" Target="viewProps.xml"/><Relationship Id="rId53" Type="http://schemas.openxmlformats.org/officeDocument/2006/relationships/theme" Target="theme/theme1.xml"/><Relationship Id="rId54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57319"/>
            <a:ext cx="8915400" cy="877824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34553"/>
            <a:ext cx="8001000" cy="3823447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 smtClean="0"/>
              <a:t> </a:t>
            </a:r>
            <a:r>
              <a:rPr lang="zh-TW" altLang="en-US" smtClean="0"/>
              <a:t>按一下以編輯母片子標題樣式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B66B11-7DD2-4E4D-9503-8CDC8398CF18}" type="datetimeFigureOut">
              <a:rPr lang="zh-TW" altLang="en-US" smtClean="0"/>
              <a:pPr>
                <a:defRPr/>
              </a:pPr>
              <a:t>13/9/8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1F39C1-87BC-41B7-80F8-7F5E021829C9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7987" y="2048256"/>
            <a:ext cx="3427413" cy="420624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將圖片拖曳至版面配置區或按一下圖示以新增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039112"/>
            <a:ext cx="457200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pPr>
              <a:defRPr/>
            </a:pPr>
            <a:fld id="{D4B608CF-ADFA-4755-B1D5-E0688B44F7FA}" type="datetimeFigureOut">
              <a:rPr lang="zh-TW" altLang="en-US" smtClean="0"/>
              <a:pPr>
                <a:defRPr/>
              </a:pPr>
              <a:t>13/9/8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87841A-11BB-45AF-B63E-4B0868044746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上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 smtClean="0"/>
              <a:t> </a:t>
            </a:r>
            <a:r>
              <a:rPr lang="zh-TW" altLang="en-US" smtClean="0"/>
              <a:t>按一下以編輯母片子標題樣式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B27D10-3B9F-4759-828A-525859D0FAF1}" type="datetimeFigureOut">
              <a:rPr lang="zh-TW" altLang="en-US" smtClean="0"/>
              <a:pPr>
                <a:defRPr/>
              </a:pPr>
              <a:t>13/9/8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zh-TW" altLang="en-US" smtClean="0"/>
              <a:t>將圖片拖曳至版面配置區或按一下圖示以新增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張含標題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 smtClean="0"/>
              <a:t> </a:t>
            </a:r>
            <a:r>
              <a:rPr lang="zh-TW" altLang="en-US" smtClean="0"/>
              <a:t>按一下以編輯母片子標題樣式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pPr>
              <a:defRPr/>
            </a:pPr>
            <a:fld id="{DFB27D10-3B9F-4759-828A-525859D0FAF1}" type="datetimeFigureOut">
              <a:rPr lang="zh-TW" altLang="en-US" smtClean="0"/>
              <a:pPr>
                <a:defRPr/>
              </a:pPr>
              <a:t>13/9/8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zh-TW" altLang="en-US" smtClean="0"/>
              <a:t>將圖片拖曳至版面配置區或按一下圖示以新增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zh-TW" altLang="en-US" smtClean="0"/>
              <a:t>將圖片拖曳至版面配置區或按一下圖示以新增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張含標題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 smtClean="0"/>
              <a:t> </a:t>
            </a:r>
            <a:r>
              <a:rPr lang="zh-TW" altLang="en-US" smtClean="0"/>
              <a:t>按一下以編輯母片子標題樣式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pPr>
              <a:defRPr/>
            </a:pPr>
            <a:fld id="{DFB27D10-3B9F-4759-828A-525859D0FAF1}" type="datetimeFigureOut">
              <a:rPr lang="zh-TW" altLang="en-US" smtClean="0"/>
              <a:pPr>
                <a:defRPr/>
              </a:pPr>
              <a:t>13/9/8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6601968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zh-TW" altLang="en-US" smtClean="0"/>
              <a:t>將圖片拖曳至版面配置區或按一下圖示以新增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543800" y="1129553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zh-TW" altLang="en-US" smtClean="0"/>
              <a:t>將圖片拖曳至版面配置區或按一下圖示以新增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543800" y="2629169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zh-TW" altLang="en-US" smtClean="0"/>
              <a:t>將圖片拖曳至版面配置區或按一下圖示以新增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342EBC-8A12-45AE-ACAE-511127AE97A5}" type="datetimeFigureOut">
              <a:rPr lang="zh-TW" altLang="en-US" smtClean="0"/>
              <a:pPr>
                <a:defRPr/>
              </a:pPr>
              <a:t>13/9/8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2C85F8-A5AF-44DF-AD36-968B2AED9F43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87553" y="1129554"/>
            <a:ext cx="914400" cy="5533278"/>
          </a:xfrm>
        </p:spPr>
        <p:txBody>
          <a:bodyPr vert="eaVert" lIns="274320" tIns="685800" bIns="685800"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1734671"/>
            <a:ext cx="6426200" cy="4542304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D57F79-AD1B-4CB0-8631-8E97CBC19F1E}" type="datetimeFigureOut">
              <a:rPr lang="zh-TW" altLang="en-US" smtClean="0"/>
              <a:pPr>
                <a:defRPr/>
              </a:pPr>
              <a:t>13/9/8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44E911-901B-4EC7-8366-D06DBF7E7D41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855BC0-048C-42A4-943F-0B9B77EBDE2F}" type="datetimeFigureOut">
              <a:rPr lang="zh-TW" altLang="en-US" smtClean="0"/>
              <a:pPr>
                <a:defRPr/>
              </a:pPr>
              <a:t>13/9/8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88652-16F6-4EC0-9AA4-DBD5429F8DD4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含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 anchor="t" anchorCtr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 smtClean="0"/>
              <a:t> </a:t>
            </a:r>
            <a:r>
              <a:rPr lang="zh-TW" altLang="en-US" smtClean="0"/>
              <a:t>按一下以編輯母片子標題樣式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B27D10-3B9F-4759-828A-525859D0FAF1}" type="datetimeFigureOut">
              <a:rPr lang="zh-TW" altLang="en-US" smtClean="0"/>
              <a:pPr>
                <a:defRPr/>
              </a:pPr>
              <a:t>13/9/8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zh-TW" altLang="en-US" smtClean="0"/>
              <a:t>將圖片拖曳至版面配置區或按一下圖示以新增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00399"/>
            <a:ext cx="8915400" cy="2286000"/>
          </a:xfrm>
          <a:solidFill>
            <a:schemeClr val="tx2"/>
          </a:solidFill>
        </p:spPr>
        <p:txBody>
          <a:bodyPr vert="horz" lIns="1188720" tIns="45720" rIns="274320" bIns="45720" rtlCol="0" anchor="b" anchorCtr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484607"/>
            <a:ext cx="8001000" cy="77724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ctr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B27D10-3B9F-4759-828A-525859D0FAF1}" type="datetimeFigureOut">
              <a:rPr lang="zh-TW" altLang="en-US" smtClean="0"/>
              <a:pPr>
                <a:defRPr/>
              </a:pPr>
              <a:t>13/9/8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BB2044-7CFB-4145-89B4-8B455F71541A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7534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pPr>
              <a:defRPr/>
            </a:pPr>
            <a:fld id="{8D1FB4AD-4C6A-47C9-9381-155A17846CD1}" type="datetimeFigureOut">
              <a:rPr lang="zh-TW" altLang="en-US" smtClean="0"/>
              <a:pPr>
                <a:defRPr/>
              </a:pPr>
              <a:t>13/9/8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37BDAF-53BA-4DD7-B9CF-62E5F004B0DE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588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588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7534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7534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pPr>
              <a:defRPr/>
            </a:pPr>
            <a:fld id="{DFB27D10-3B9F-4759-828A-525859D0FAF1}" type="datetimeFigureOut">
              <a:rPr lang="zh-TW" altLang="en-US" smtClean="0"/>
              <a:pPr>
                <a:defRPr/>
              </a:pPr>
              <a:t>13/9/8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BB2044-7CFB-4145-89B4-8B455F71541A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CA6042-1F63-4643-B3E7-33C171CB4200}" type="datetimeFigureOut">
              <a:rPr lang="zh-TW" altLang="en-US" smtClean="0"/>
              <a:pPr>
                <a:defRPr/>
              </a:pPr>
              <a:t>13/9/8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000FD4-6327-4788-9C0C-BEE36A555D2D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B1180C-BB49-450D-8C9A-5A06F2719AC9}" type="datetimeFigureOut">
              <a:rPr lang="zh-TW" altLang="en-US" smtClean="0"/>
              <a:pPr>
                <a:defRPr/>
              </a:pPr>
              <a:t>13/9/8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39262F-628E-4AFD-BEC8-1C2DD42AD900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534" y="2590800"/>
            <a:ext cx="3566160" cy="36861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2000"/>
            </a:lvl6pPr>
            <a:lvl7pPr marL="2055813" indent="-344488">
              <a:defRPr sz="2000"/>
            </a:lvl7pPr>
            <a:lvl8pPr marL="2055813" indent="-344488">
              <a:defRPr sz="2000"/>
            </a:lvl8pPr>
            <a:lvl9pPr marL="2055813" indent="-344488"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952" y="2039111"/>
            <a:ext cx="356616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pPr>
              <a:defRPr/>
            </a:pPr>
            <a:fld id="{19344E4C-60C2-4DD2-9345-0599254B9B19}" type="datetimeFigureOut">
              <a:rPr lang="zh-TW" altLang="en-US" smtClean="0"/>
              <a:pPr>
                <a:defRPr/>
              </a:pPr>
              <a:t>13/9/8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E4613E-4AB9-4723-9482-3A7E92343D25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123856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4424" y="2595562"/>
            <a:ext cx="7610476" cy="36707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DFB27D10-3B9F-4759-828A-525859D0FAF1}" type="datetimeFigureOut">
              <a:rPr lang="zh-TW" altLang="en-US" smtClean="0"/>
              <a:pPr>
                <a:defRPr/>
              </a:pPr>
              <a:t>13/9/8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9894" y="65690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04BB2044-7CFB-4145-89B4-8B455F71541A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  <p:sp>
        <p:nvSpPr>
          <p:cNvPr id="7" name="Rectangle 6"/>
          <p:cNvSpPr/>
          <p:nvPr/>
        </p:nvSpPr>
        <p:spPr>
          <a:xfrm>
            <a:off x="914400" y="0"/>
            <a:ext cx="7999413" cy="18288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14400" y="6675120"/>
            <a:ext cx="7999413" cy="18288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  <p:sldLayoutId id="2147483875" r:id="rId12"/>
    <p:sldLayoutId id="2147483876" r:id="rId13"/>
    <p:sldLayoutId id="2147483877" r:id="rId14"/>
    <p:sldLayoutId id="2147483878" r:id="rId15"/>
  </p:sldLayoutIdLst>
  <p:txStyles>
    <p:titleStyle>
      <a:lvl1pPr marL="0" indent="0"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Font typeface="Wingdings 2" pitchFamily="18" charset="2"/>
        <a:buChar char="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3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3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3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3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3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3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3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png"/><Relationship Id="rId3" Type="http://schemas.openxmlformats.org/officeDocument/2006/relationships/image" Target="../media/image1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png"/><Relationship Id="rId3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標題 1"/>
          <p:cNvSpPr>
            <a:spLocks noGrp="1"/>
          </p:cNvSpPr>
          <p:nvPr>
            <p:ph type="ctrTitle"/>
          </p:nvPr>
        </p:nvSpPr>
        <p:spPr>
          <a:xfrm>
            <a:off x="323528" y="4038600"/>
            <a:ext cx="8515672" cy="1828800"/>
          </a:xfrm>
        </p:spPr>
        <p:txBody>
          <a:bodyPr/>
          <a:lstStyle/>
          <a:p>
            <a:pPr algn="ctr" eaLnBrk="1" hangingPunct="1"/>
            <a:r>
              <a:rPr lang="en-US" altLang="zh-TW" dirty="0" smtClean="0"/>
              <a:t>Adobe After Effects</a:t>
            </a:r>
            <a:endParaRPr lang="zh-TW" altLang="en-US" cap="none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編輯功能表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251520" y="1340768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Heiti TC Light"/>
                <a:ea typeface="Heiti TC Light"/>
                <a:cs typeface="Heiti TC Light"/>
              </a:rPr>
              <a:t>提供</a:t>
            </a: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編輯的功能：復原</a:t>
            </a:r>
            <a:r>
              <a:rPr lang="zh-TW" altLang="en-US" dirty="0">
                <a:latin typeface="Heiti TC Light"/>
                <a:ea typeface="Heiti TC Light"/>
                <a:cs typeface="Heiti TC Light"/>
              </a:rPr>
              <a:t>、複製、</a:t>
            </a: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貼上</a:t>
            </a:r>
            <a:endParaRPr kumimoji="1" lang="en-US" altLang="zh-TW" dirty="0" smtClean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5" name="圖片 4" descr="螢幕快照 2013-09-03 下午10.26.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877272"/>
            <a:ext cx="7810500" cy="266700"/>
          </a:xfrm>
          <a:prstGeom prst="rect">
            <a:avLst/>
          </a:prstGeom>
        </p:spPr>
      </p:pic>
      <p:sp>
        <p:nvSpPr>
          <p:cNvPr id="6" name="直線圖說文字 1 5"/>
          <p:cNvSpPr/>
          <p:nvPr/>
        </p:nvSpPr>
        <p:spPr>
          <a:xfrm>
            <a:off x="657970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4258"/>
              <a:gd name="adj4" fmla="val 108054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檔案功能表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7" name="直線圖說文字 1 6"/>
          <p:cNvSpPr/>
          <p:nvPr/>
        </p:nvSpPr>
        <p:spPr>
          <a:xfrm>
            <a:off x="801986" y="6205851"/>
            <a:ext cx="1440160" cy="360040"/>
          </a:xfrm>
          <a:prstGeom prst="borderCallout1">
            <a:avLst>
              <a:gd name="adj1" fmla="val 2289"/>
              <a:gd name="adj2" fmla="val 97488"/>
              <a:gd name="adj3" fmla="val -35650"/>
              <a:gd name="adj4" fmla="val 135097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編輯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8" name="直線圖說文字 1 7"/>
          <p:cNvSpPr/>
          <p:nvPr/>
        </p:nvSpPr>
        <p:spPr>
          <a:xfrm>
            <a:off x="2314154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8961"/>
              <a:gd name="adj4" fmla="val 105115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合成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9" name="直線圖說文字 1 8"/>
          <p:cNvSpPr/>
          <p:nvPr/>
        </p:nvSpPr>
        <p:spPr>
          <a:xfrm>
            <a:off x="3538290" y="6205851"/>
            <a:ext cx="1440160" cy="360040"/>
          </a:xfrm>
          <a:prstGeom prst="borderCallout1">
            <a:avLst>
              <a:gd name="adj1" fmla="val 9344"/>
              <a:gd name="adj2" fmla="val 99840"/>
              <a:gd name="adj3" fmla="val -28595"/>
              <a:gd name="adj4" fmla="val 91005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圖層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0" name="直線圖說文字 1 9"/>
          <p:cNvSpPr/>
          <p:nvPr/>
        </p:nvSpPr>
        <p:spPr>
          <a:xfrm>
            <a:off x="4042346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6610"/>
              <a:gd name="adj4" fmla="val 103939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特效列表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直線圖說文字 1 10"/>
          <p:cNvSpPr/>
          <p:nvPr/>
        </p:nvSpPr>
        <p:spPr>
          <a:xfrm>
            <a:off x="5338490" y="6205851"/>
            <a:ext cx="1440160" cy="360040"/>
          </a:xfrm>
          <a:prstGeom prst="borderCallout1">
            <a:avLst>
              <a:gd name="adj1" fmla="val 6993"/>
              <a:gd name="adj2" fmla="val 99840"/>
              <a:gd name="adj3" fmla="val -33299"/>
              <a:gd name="adj4" fmla="val 82775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動畫功能表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5698530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4258"/>
              <a:gd name="adj4" fmla="val 108054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顯示功能表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3" name="直線圖說文字 1 12"/>
          <p:cNvSpPr/>
          <p:nvPr/>
        </p:nvSpPr>
        <p:spPr>
          <a:xfrm>
            <a:off x="6994674" y="6205851"/>
            <a:ext cx="1440160" cy="360040"/>
          </a:xfrm>
          <a:prstGeom prst="borderCallout1">
            <a:avLst>
              <a:gd name="adj1" fmla="val 9344"/>
              <a:gd name="adj2" fmla="val 98076"/>
              <a:gd name="adj3" fmla="val -38001"/>
              <a:gd name="adj4" fmla="val 78659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視窗列表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3" name="圖片 2" descr="螢幕快照 2013-09-08 下午8.39.1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287" y="0"/>
            <a:ext cx="5477714" cy="6813376"/>
          </a:xfrm>
          <a:prstGeom prst="rect">
            <a:avLst/>
          </a:prstGeom>
        </p:spPr>
      </p:pic>
      <p:sp>
        <p:nvSpPr>
          <p:cNvPr id="15" name="直線圖說文字 1 14"/>
          <p:cNvSpPr/>
          <p:nvPr/>
        </p:nvSpPr>
        <p:spPr>
          <a:xfrm>
            <a:off x="1835696" y="4077072"/>
            <a:ext cx="1440160" cy="648072"/>
          </a:xfrm>
          <a:prstGeom prst="borderCallout1">
            <a:avLst>
              <a:gd name="adj1" fmla="val 101056"/>
              <a:gd name="adj2" fmla="val 98664"/>
              <a:gd name="adj3" fmla="val 211790"/>
              <a:gd name="adj4" fmla="val 13509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清除記憶體</a:t>
            </a:r>
            <a:endParaRPr kumimoji="1" lang="en-US" altLang="zh-TW" sz="1600" b="1" dirty="0" smtClean="0">
              <a:latin typeface="Heiti TC Light"/>
              <a:ea typeface="Heiti TC Light"/>
              <a:cs typeface="Heiti TC Light"/>
            </a:endParaRPr>
          </a:p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提高工作效率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827891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合成功能表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1115616" y="1340768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製作新合成、合成的格式設定、預覽、儲存圖框、製作影片等</a:t>
            </a:r>
            <a:endParaRPr kumimoji="1" lang="en-US" altLang="zh-TW" dirty="0" smtClean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5" name="圖片 4" descr="螢幕快照 2013-09-03 下午10.26.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877272"/>
            <a:ext cx="7810500" cy="266700"/>
          </a:xfrm>
          <a:prstGeom prst="rect">
            <a:avLst/>
          </a:prstGeom>
        </p:spPr>
      </p:pic>
      <p:sp>
        <p:nvSpPr>
          <p:cNvPr id="6" name="直線圖說文字 1 5"/>
          <p:cNvSpPr/>
          <p:nvPr/>
        </p:nvSpPr>
        <p:spPr>
          <a:xfrm>
            <a:off x="657970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4258"/>
              <a:gd name="adj4" fmla="val 108054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檔案功能表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7" name="直線圖說文字 1 6"/>
          <p:cNvSpPr/>
          <p:nvPr/>
        </p:nvSpPr>
        <p:spPr>
          <a:xfrm>
            <a:off x="801986" y="6205851"/>
            <a:ext cx="1440160" cy="360040"/>
          </a:xfrm>
          <a:prstGeom prst="borderCallout1">
            <a:avLst>
              <a:gd name="adj1" fmla="val 2289"/>
              <a:gd name="adj2" fmla="val 97488"/>
              <a:gd name="adj3" fmla="val -35650"/>
              <a:gd name="adj4" fmla="val 13509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編輯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8" name="直線圖說文字 1 7"/>
          <p:cNvSpPr/>
          <p:nvPr/>
        </p:nvSpPr>
        <p:spPr>
          <a:xfrm>
            <a:off x="2314154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8961"/>
              <a:gd name="adj4" fmla="val 105115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合成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9" name="直線圖說文字 1 8"/>
          <p:cNvSpPr/>
          <p:nvPr/>
        </p:nvSpPr>
        <p:spPr>
          <a:xfrm>
            <a:off x="3538290" y="6205851"/>
            <a:ext cx="1440160" cy="360040"/>
          </a:xfrm>
          <a:prstGeom prst="borderCallout1">
            <a:avLst>
              <a:gd name="adj1" fmla="val 9344"/>
              <a:gd name="adj2" fmla="val 99840"/>
              <a:gd name="adj3" fmla="val -28595"/>
              <a:gd name="adj4" fmla="val 91005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圖層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0" name="直線圖說文字 1 9"/>
          <p:cNvSpPr/>
          <p:nvPr/>
        </p:nvSpPr>
        <p:spPr>
          <a:xfrm>
            <a:off x="4042346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6610"/>
              <a:gd name="adj4" fmla="val 103939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特效列表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直線圖說文字 1 10"/>
          <p:cNvSpPr/>
          <p:nvPr/>
        </p:nvSpPr>
        <p:spPr>
          <a:xfrm>
            <a:off x="5338490" y="6205851"/>
            <a:ext cx="1440160" cy="360040"/>
          </a:xfrm>
          <a:prstGeom prst="borderCallout1">
            <a:avLst>
              <a:gd name="adj1" fmla="val 6993"/>
              <a:gd name="adj2" fmla="val 99840"/>
              <a:gd name="adj3" fmla="val -33299"/>
              <a:gd name="adj4" fmla="val 82775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動畫功能表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5698530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4258"/>
              <a:gd name="adj4" fmla="val 108054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顯示功能表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3" name="直線圖說文字 1 12"/>
          <p:cNvSpPr/>
          <p:nvPr/>
        </p:nvSpPr>
        <p:spPr>
          <a:xfrm>
            <a:off x="6994674" y="6205851"/>
            <a:ext cx="1440160" cy="360040"/>
          </a:xfrm>
          <a:prstGeom prst="borderCallout1">
            <a:avLst>
              <a:gd name="adj1" fmla="val 9344"/>
              <a:gd name="adj2" fmla="val 98076"/>
              <a:gd name="adj3" fmla="val -38001"/>
              <a:gd name="adj4" fmla="val 78659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視窗列表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3" name="圖片 2" descr="螢幕快照 2013-09-03 下午10.23.1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196752"/>
            <a:ext cx="34036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767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圖層功能表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1115616" y="1340768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製作新圖層、圖層設定、</a:t>
            </a:r>
            <a:r>
              <a:rPr lang="zh-CHT" altLang="en-US" dirty="0" smtClean="0">
                <a:latin typeface="Heiti TC Light"/>
                <a:ea typeface="Heiti TC Light"/>
                <a:cs typeface="Heiti TC Light"/>
              </a:rPr>
              <a:t>產生色板</a:t>
            </a: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、製作遮罩、</a:t>
            </a:r>
            <a:r>
              <a:rPr lang="en-US" altLang="zh-CHT" dirty="0" err="1" smtClean="0">
                <a:latin typeface="Heiti TC Light"/>
                <a:ea typeface="Heiti TC Light"/>
                <a:cs typeface="Heiti TC Light"/>
              </a:rPr>
              <a:t>keyframe</a:t>
            </a:r>
            <a:r>
              <a:rPr lang="zh-CHT" altLang="en-US" dirty="0">
                <a:latin typeface="Heiti TC Light"/>
                <a:ea typeface="Heiti TC Light"/>
                <a:cs typeface="Heiti TC Light"/>
              </a:rPr>
              <a:t>的設定</a:t>
            </a:r>
            <a:endParaRPr kumimoji="1" lang="en-US" altLang="zh-TW" dirty="0" smtClean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5" name="圖片 4" descr="螢幕快照 2013-09-03 下午10.26.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877272"/>
            <a:ext cx="7810500" cy="266700"/>
          </a:xfrm>
          <a:prstGeom prst="rect">
            <a:avLst/>
          </a:prstGeom>
        </p:spPr>
      </p:pic>
      <p:sp>
        <p:nvSpPr>
          <p:cNvPr id="6" name="直線圖說文字 1 5"/>
          <p:cNvSpPr/>
          <p:nvPr/>
        </p:nvSpPr>
        <p:spPr>
          <a:xfrm>
            <a:off x="657970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4258"/>
              <a:gd name="adj4" fmla="val 108054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檔案功能表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7" name="直線圖說文字 1 6"/>
          <p:cNvSpPr/>
          <p:nvPr/>
        </p:nvSpPr>
        <p:spPr>
          <a:xfrm>
            <a:off x="801986" y="6205851"/>
            <a:ext cx="1440160" cy="360040"/>
          </a:xfrm>
          <a:prstGeom prst="borderCallout1">
            <a:avLst>
              <a:gd name="adj1" fmla="val 2289"/>
              <a:gd name="adj2" fmla="val 97488"/>
              <a:gd name="adj3" fmla="val -35650"/>
              <a:gd name="adj4" fmla="val 13509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編輯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8" name="直線圖說文字 1 7"/>
          <p:cNvSpPr/>
          <p:nvPr/>
        </p:nvSpPr>
        <p:spPr>
          <a:xfrm>
            <a:off x="2314154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8961"/>
              <a:gd name="adj4" fmla="val 10511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合成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9" name="直線圖說文字 1 8"/>
          <p:cNvSpPr/>
          <p:nvPr/>
        </p:nvSpPr>
        <p:spPr>
          <a:xfrm>
            <a:off x="3538290" y="6205851"/>
            <a:ext cx="1440160" cy="360040"/>
          </a:xfrm>
          <a:prstGeom prst="borderCallout1">
            <a:avLst>
              <a:gd name="adj1" fmla="val 9344"/>
              <a:gd name="adj2" fmla="val 99840"/>
              <a:gd name="adj3" fmla="val -28595"/>
              <a:gd name="adj4" fmla="val 91005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圖層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0" name="直線圖說文字 1 9"/>
          <p:cNvSpPr/>
          <p:nvPr/>
        </p:nvSpPr>
        <p:spPr>
          <a:xfrm>
            <a:off x="4042346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6610"/>
              <a:gd name="adj4" fmla="val 103939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特效列表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直線圖說文字 1 10"/>
          <p:cNvSpPr/>
          <p:nvPr/>
        </p:nvSpPr>
        <p:spPr>
          <a:xfrm>
            <a:off x="5338490" y="6205851"/>
            <a:ext cx="1440160" cy="360040"/>
          </a:xfrm>
          <a:prstGeom prst="borderCallout1">
            <a:avLst>
              <a:gd name="adj1" fmla="val 6993"/>
              <a:gd name="adj2" fmla="val 99840"/>
              <a:gd name="adj3" fmla="val -33299"/>
              <a:gd name="adj4" fmla="val 82775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動畫功能表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5698530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4258"/>
              <a:gd name="adj4" fmla="val 108054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顯示功能表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3" name="直線圖說文字 1 12"/>
          <p:cNvSpPr/>
          <p:nvPr/>
        </p:nvSpPr>
        <p:spPr>
          <a:xfrm>
            <a:off x="6994674" y="6205851"/>
            <a:ext cx="1440160" cy="360040"/>
          </a:xfrm>
          <a:prstGeom prst="borderCallout1">
            <a:avLst>
              <a:gd name="adj1" fmla="val 9344"/>
              <a:gd name="adj2" fmla="val 98076"/>
              <a:gd name="adj3" fmla="val -38001"/>
              <a:gd name="adj4" fmla="val 78659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視窗列表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14" name="圖片 13" descr="螢幕快照 2013-09-03 下午10.23.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127" y="0"/>
            <a:ext cx="2497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16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特效列表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1115616" y="1340768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可增加到圖層上的各式特效：音訊、模糊、濾鏡、變形、去背、文字等</a:t>
            </a:r>
            <a:endParaRPr kumimoji="1" lang="en-US" altLang="zh-TW" dirty="0" smtClean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5" name="圖片 4" descr="螢幕快照 2013-09-03 下午10.26.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877272"/>
            <a:ext cx="7810500" cy="266700"/>
          </a:xfrm>
          <a:prstGeom prst="rect">
            <a:avLst/>
          </a:prstGeom>
        </p:spPr>
      </p:pic>
      <p:sp>
        <p:nvSpPr>
          <p:cNvPr id="6" name="直線圖說文字 1 5"/>
          <p:cNvSpPr/>
          <p:nvPr/>
        </p:nvSpPr>
        <p:spPr>
          <a:xfrm>
            <a:off x="657970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4258"/>
              <a:gd name="adj4" fmla="val 108054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檔案功能表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7" name="直線圖說文字 1 6"/>
          <p:cNvSpPr/>
          <p:nvPr/>
        </p:nvSpPr>
        <p:spPr>
          <a:xfrm>
            <a:off x="801986" y="6205851"/>
            <a:ext cx="1440160" cy="360040"/>
          </a:xfrm>
          <a:prstGeom prst="borderCallout1">
            <a:avLst>
              <a:gd name="adj1" fmla="val 2289"/>
              <a:gd name="adj2" fmla="val 97488"/>
              <a:gd name="adj3" fmla="val -35650"/>
              <a:gd name="adj4" fmla="val 13509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編輯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8" name="直線圖說文字 1 7"/>
          <p:cNvSpPr/>
          <p:nvPr/>
        </p:nvSpPr>
        <p:spPr>
          <a:xfrm>
            <a:off x="2314154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8961"/>
              <a:gd name="adj4" fmla="val 10511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合成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9" name="直線圖說文字 1 8"/>
          <p:cNvSpPr/>
          <p:nvPr/>
        </p:nvSpPr>
        <p:spPr>
          <a:xfrm>
            <a:off x="3538290" y="6205851"/>
            <a:ext cx="1440160" cy="360040"/>
          </a:xfrm>
          <a:prstGeom prst="borderCallout1">
            <a:avLst>
              <a:gd name="adj1" fmla="val 9344"/>
              <a:gd name="adj2" fmla="val 99840"/>
              <a:gd name="adj3" fmla="val -28595"/>
              <a:gd name="adj4" fmla="val 9100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圖層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0" name="直線圖說文字 1 9"/>
          <p:cNvSpPr/>
          <p:nvPr/>
        </p:nvSpPr>
        <p:spPr>
          <a:xfrm>
            <a:off x="4042346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6610"/>
              <a:gd name="adj4" fmla="val 103939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特效列表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直線圖說文字 1 10"/>
          <p:cNvSpPr/>
          <p:nvPr/>
        </p:nvSpPr>
        <p:spPr>
          <a:xfrm>
            <a:off x="5338490" y="6205851"/>
            <a:ext cx="1440160" cy="360040"/>
          </a:xfrm>
          <a:prstGeom prst="borderCallout1">
            <a:avLst>
              <a:gd name="adj1" fmla="val 6993"/>
              <a:gd name="adj2" fmla="val 99840"/>
              <a:gd name="adj3" fmla="val -33299"/>
              <a:gd name="adj4" fmla="val 82775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動畫功能表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5698530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4258"/>
              <a:gd name="adj4" fmla="val 108054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顯示功能表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3" name="直線圖說文字 1 12"/>
          <p:cNvSpPr/>
          <p:nvPr/>
        </p:nvSpPr>
        <p:spPr>
          <a:xfrm>
            <a:off x="6994674" y="6205851"/>
            <a:ext cx="1440160" cy="360040"/>
          </a:xfrm>
          <a:prstGeom prst="borderCallout1">
            <a:avLst>
              <a:gd name="adj1" fmla="val 9344"/>
              <a:gd name="adj2" fmla="val 98076"/>
              <a:gd name="adj3" fmla="val -38001"/>
              <a:gd name="adj4" fmla="val 78659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視窗列表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3" name="圖片 2" descr="螢幕快照 2013-09-03 下午10.23.1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190628"/>
            <a:ext cx="2734692" cy="5667371"/>
          </a:xfrm>
          <a:prstGeom prst="rect">
            <a:avLst/>
          </a:prstGeom>
        </p:spPr>
      </p:pic>
      <p:sp>
        <p:nvSpPr>
          <p:cNvPr id="14" name="文字方塊 13"/>
          <p:cNvSpPr txBox="1"/>
          <p:nvPr/>
        </p:nvSpPr>
        <p:spPr>
          <a:xfrm>
            <a:off x="1259632" y="3356992"/>
            <a:ext cx="44644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l"/>
            </a:pP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背景去背的前提是背景顏色單一化</a:t>
            </a:r>
            <a:endParaRPr lang="en-US" altLang="zh-TW" dirty="0">
              <a:latin typeface="Heiti TC Light"/>
              <a:ea typeface="Heiti TC Light"/>
              <a:cs typeface="Heiti TC Light"/>
            </a:endParaRPr>
          </a:p>
          <a:p>
            <a:pPr marL="285750" indent="-285750">
              <a:buFont typeface="Wingdings" charset="2"/>
              <a:buChar char="l"/>
            </a:pP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使用</a:t>
            </a:r>
            <a:r>
              <a:rPr lang="zh-TW" altLang="en-US" dirty="0">
                <a:latin typeface="Heiti TC Light"/>
                <a:ea typeface="Heiti TC Light"/>
                <a:cs typeface="Heiti TC Light"/>
              </a:rPr>
              <a:t>背景的目的便是要與</a:t>
            </a: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前景有所對比 所使用的是藍幕、綠幕，人類的皮膚比較少帶有這兩種顏</a:t>
            </a:r>
            <a:r>
              <a:rPr lang="zh-TW" altLang="en-US" dirty="0">
                <a:latin typeface="Heiti TC Light"/>
                <a:ea typeface="Heiti TC Light"/>
                <a:cs typeface="Heiti TC Light"/>
              </a:rPr>
              <a:t>色</a:t>
            </a: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。</a:t>
            </a:r>
            <a:endParaRPr lang="en-US" altLang="zh-TW" dirty="0" smtClean="0">
              <a:latin typeface="Heiti TC Light"/>
              <a:ea typeface="Heiti TC Light"/>
              <a:cs typeface="Heiti TC Light"/>
            </a:endParaRPr>
          </a:p>
          <a:p>
            <a:pPr marL="285750" indent="-285750">
              <a:buFont typeface="Wingdings" charset="2"/>
              <a:buChar char="l"/>
            </a:pP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若使用</a:t>
            </a:r>
            <a:r>
              <a:rPr lang="en-US" altLang="zh-TW" dirty="0" smtClean="0">
                <a:latin typeface="Heiti TC Light"/>
                <a:ea typeface="Heiti TC Light"/>
                <a:cs typeface="Heiti TC Light"/>
              </a:rPr>
              <a:t>DV</a:t>
            </a: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拍攝或</a:t>
            </a:r>
            <a:r>
              <a:rPr lang="en-US" altLang="zh-TW" dirty="0" smtClean="0">
                <a:latin typeface="Heiti TC Light"/>
                <a:ea typeface="Heiti TC Light"/>
                <a:cs typeface="Heiti TC Light"/>
              </a:rPr>
              <a:t>HD</a:t>
            </a: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格式，選擇綠幕雜訊較少，去背效果也較</a:t>
            </a:r>
            <a:r>
              <a:rPr lang="zh-TW" altLang="en-US" dirty="0">
                <a:latin typeface="Heiti TC Light"/>
                <a:ea typeface="Heiti TC Light"/>
                <a:cs typeface="Heiti TC Light"/>
              </a:rPr>
              <a:t>好。 </a:t>
            </a:r>
          </a:p>
          <a:p>
            <a:pPr marL="285750" indent="-285750">
              <a:buFont typeface="Wingdings" charset="2"/>
              <a:buChar char="l"/>
            </a:pP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5" name="直線圖說文字 1 14"/>
          <p:cNvSpPr/>
          <p:nvPr/>
        </p:nvSpPr>
        <p:spPr>
          <a:xfrm>
            <a:off x="5724128" y="4293096"/>
            <a:ext cx="576064" cy="288032"/>
          </a:xfrm>
          <a:prstGeom prst="borderCallout1">
            <a:avLst>
              <a:gd name="adj1" fmla="val 5900"/>
              <a:gd name="adj2" fmla="val 98457"/>
              <a:gd name="adj3" fmla="val 12472"/>
              <a:gd name="adj4" fmla="val 125863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去背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32483934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動畫功能表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3923928" y="1340768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可</a:t>
            </a:r>
            <a:r>
              <a:rPr lang="zh-CHT" altLang="en-US" dirty="0" smtClean="0">
                <a:latin typeface="Heiti TC Light"/>
                <a:ea typeface="Heiti TC Light"/>
                <a:cs typeface="Heiti TC Light"/>
              </a:rPr>
              <a:t>加入語法、關鍵畫面屬</a:t>
            </a:r>
            <a:r>
              <a:rPr lang="zh-CHT" altLang="en-US" dirty="0">
                <a:latin typeface="Heiti TC Light"/>
                <a:ea typeface="Heiti TC Light"/>
                <a:cs typeface="Heiti TC Light"/>
              </a:rPr>
              <a:t>性</a:t>
            </a:r>
            <a:r>
              <a:rPr lang="zh-CHT" altLang="en-US" dirty="0" smtClean="0">
                <a:latin typeface="Heiti TC Light"/>
                <a:ea typeface="Heiti TC Light"/>
                <a:cs typeface="Heiti TC Light"/>
              </a:rPr>
              <a:t>調整</a:t>
            </a: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、軌跡製作</a:t>
            </a:r>
            <a:endParaRPr kumimoji="1" lang="en-US" altLang="zh-TW" dirty="0" smtClean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5" name="圖片 4" descr="螢幕快照 2013-09-03 下午10.26.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877272"/>
            <a:ext cx="7810500" cy="266700"/>
          </a:xfrm>
          <a:prstGeom prst="rect">
            <a:avLst/>
          </a:prstGeom>
        </p:spPr>
      </p:pic>
      <p:sp>
        <p:nvSpPr>
          <p:cNvPr id="6" name="直線圖說文字 1 5"/>
          <p:cNvSpPr/>
          <p:nvPr/>
        </p:nvSpPr>
        <p:spPr>
          <a:xfrm>
            <a:off x="657970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4258"/>
              <a:gd name="adj4" fmla="val 108054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檔案功能表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7" name="直線圖說文字 1 6"/>
          <p:cNvSpPr/>
          <p:nvPr/>
        </p:nvSpPr>
        <p:spPr>
          <a:xfrm>
            <a:off x="801986" y="6205851"/>
            <a:ext cx="1440160" cy="360040"/>
          </a:xfrm>
          <a:prstGeom prst="borderCallout1">
            <a:avLst>
              <a:gd name="adj1" fmla="val 2289"/>
              <a:gd name="adj2" fmla="val 97488"/>
              <a:gd name="adj3" fmla="val -35650"/>
              <a:gd name="adj4" fmla="val 13509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編輯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8" name="直線圖說文字 1 7"/>
          <p:cNvSpPr/>
          <p:nvPr/>
        </p:nvSpPr>
        <p:spPr>
          <a:xfrm>
            <a:off x="2314154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8961"/>
              <a:gd name="adj4" fmla="val 10511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合成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9" name="直線圖說文字 1 8"/>
          <p:cNvSpPr/>
          <p:nvPr/>
        </p:nvSpPr>
        <p:spPr>
          <a:xfrm>
            <a:off x="3538290" y="6205851"/>
            <a:ext cx="1440160" cy="360040"/>
          </a:xfrm>
          <a:prstGeom prst="borderCallout1">
            <a:avLst>
              <a:gd name="adj1" fmla="val 9344"/>
              <a:gd name="adj2" fmla="val 99840"/>
              <a:gd name="adj3" fmla="val -28595"/>
              <a:gd name="adj4" fmla="val 9100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圖層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0" name="直線圖說文字 1 9"/>
          <p:cNvSpPr/>
          <p:nvPr/>
        </p:nvSpPr>
        <p:spPr>
          <a:xfrm>
            <a:off x="4042346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6610"/>
              <a:gd name="adj4" fmla="val 103939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特效列表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直線圖說文字 1 10"/>
          <p:cNvSpPr/>
          <p:nvPr/>
        </p:nvSpPr>
        <p:spPr>
          <a:xfrm>
            <a:off x="5338490" y="6205851"/>
            <a:ext cx="1440160" cy="360040"/>
          </a:xfrm>
          <a:prstGeom prst="borderCallout1">
            <a:avLst>
              <a:gd name="adj1" fmla="val 6993"/>
              <a:gd name="adj2" fmla="val 99840"/>
              <a:gd name="adj3" fmla="val -33299"/>
              <a:gd name="adj4" fmla="val 82775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動畫功能表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5698530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4258"/>
              <a:gd name="adj4" fmla="val 108054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顯示功能表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3" name="直線圖說文字 1 12"/>
          <p:cNvSpPr/>
          <p:nvPr/>
        </p:nvSpPr>
        <p:spPr>
          <a:xfrm>
            <a:off x="6994674" y="6205851"/>
            <a:ext cx="1440160" cy="360040"/>
          </a:xfrm>
          <a:prstGeom prst="borderCallout1">
            <a:avLst>
              <a:gd name="adj1" fmla="val 9344"/>
              <a:gd name="adj2" fmla="val 98076"/>
              <a:gd name="adj3" fmla="val -38001"/>
              <a:gd name="adj4" fmla="val 78659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視窗列表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14" name="圖片 13" descr="螢幕快照 2013-09-03 下午10.23.1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58900"/>
            <a:ext cx="3276600" cy="549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9605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pPr algn="r"/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顯示功能表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3923928" y="1340768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調整解析度、開啟尺規、參</a:t>
            </a:r>
            <a:r>
              <a:rPr lang="zh-TW" altLang="en-US" dirty="0">
                <a:latin typeface="Heiti TC Light"/>
                <a:ea typeface="Heiti TC Light"/>
                <a:cs typeface="Heiti TC Light"/>
              </a:rPr>
              <a:t>考方</a:t>
            </a: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格</a:t>
            </a:r>
            <a:endParaRPr kumimoji="1" lang="en-US" altLang="zh-TW" dirty="0" smtClean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5" name="圖片 4" descr="螢幕快照 2013-09-03 下午10.26.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877272"/>
            <a:ext cx="7810500" cy="266700"/>
          </a:xfrm>
          <a:prstGeom prst="rect">
            <a:avLst/>
          </a:prstGeom>
        </p:spPr>
      </p:pic>
      <p:sp>
        <p:nvSpPr>
          <p:cNvPr id="6" name="直線圖說文字 1 5"/>
          <p:cNvSpPr/>
          <p:nvPr/>
        </p:nvSpPr>
        <p:spPr>
          <a:xfrm>
            <a:off x="657970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4258"/>
              <a:gd name="adj4" fmla="val 108054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檔案功能表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7" name="直線圖說文字 1 6"/>
          <p:cNvSpPr/>
          <p:nvPr/>
        </p:nvSpPr>
        <p:spPr>
          <a:xfrm>
            <a:off x="801986" y="6205851"/>
            <a:ext cx="1440160" cy="360040"/>
          </a:xfrm>
          <a:prstGeom prst="borderCallout1">
            <a:avLst>
              <a:gd name="adj1" fmla="val 2289"/>
              <a:gd name="adj2" fmla="val 97488"/>
              <a:gd name="adj3" fmla="val -35650"/>
              <a:gd name="adj4" fmla="val 13509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編輯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8" name="直線圖說文字 1 7"/>
          <p:cNvSpPr/>
          <p:nvPr/>
        </p:nvSpPr>
        <p:spPr>
          <a:xfrm>
            <a:off x="2314154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8961"/>
              <a:gd name="adj4" fmla="val 10511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合成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9" name="直線圖說文字 1 8"/>
          <p:cNvSpPr/>
          <p:nvPr/>
        </p:nvSpPr>
        <p:spPr>
          <a:xfrm>
            <a:off x="3538290" y="6205851"/>
            <a:ext cx="1440160" cy="360040"/>
          </a:xfrm>
          <a:prstGeom prst="borderCallout1">
            <a:avLst>
              <a:gd name="adj1" fmla="val 9344"/>
              <a:gd name="adj2" fmla="val 99840"/>
              <a:gd name="adj3" fmla="val -28595"/>
              <a:gd name="adj4" fmla="val 9100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圖層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0" name="直線圖說文字 1 9"/>
          <p:cNvSpPr/>
          <p:nvPr/>
        </p:nvSpPr>
        <p:spPr>
          <a:xfrm>
            <a:off x="4042346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6610"/>
              <a:gd name="adj4" fmla="val 103939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特效列表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直線圖說文字 1 10"/>
          <p:cNvSpPr/>
          <p:nvPr/>
        </p:nvSpPr>
        <p:spPr>
          <a:xfrm>
            <a:off x="5338490" y="6205851"/>
            <a:ext cx="1440160" cy="360040"/>
          </a:xfrm>
          <a:prstGeom prst="borderCallout1">
            <a:avLst>
              <a:gd name="adj1" fmla="val 6993"/>
              <a:gd name="adj2" fmla="val 99840"/>
              <a:gd name="adj3" fmla="val -33299"/>
              <a:gd name="adj4" fmla="val 8277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動畫功能表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5698530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4258"/>
              <a:gd name="adj4" fmla="val 108054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顯示功能表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3" name="直線圖說文字 1 12"/>
          <p:cNvSpPr/>
          <p:nvPr/>
        </p:nvSpPr>
        <p:spPr>
          <a:xfrm>
            <a:off x="6994674" y="6205851"/>
            <a:ext cx="1440160" cy="360040"/>
          </a:xfrm>
          <a:prstGeom prst="borderCallout1">
            <a:avLst>
              <a:gd name="adj1" fmla="val 9344"/>
              <a:gd name="adj2" fmla="val 98076"/>
              <a:gd name="adj3" fmla="val -38001"/>
              <a:gd name="adj4" fmla="val 78659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視窗列表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3" name="圖片 2" descr="螢幕快照 2013-09-03 下午10.23.2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0"/>
            <a:ext cx="32544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0100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視窗列表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4067944" y="4437112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開啟或關閉工作面板</a:t>
            </a:r>
            <a:endParaRPr kumimoji="1" lang="en-US" altLang="zh-TW" dirty="0" smtClean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5" name="圖片 4" descr="螢幕快照 2013-09-03 下午10.26.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877272"/>
            <a:ext cx="7810500" cy="266700"/>
          </a:xfrm>
          <a:prstGeom prst="rect">
            <a:avLst/>
          </a:prstGeom>
        </p:spPr>
      </p:pic>
      <p:sp>
        <p:nvSpPr>
          <p:cNvPr id="6" name="直線圖說文字 1 5"/>
          <p:cNvSpPr/>
          <p:nvPr/>
        </p:nvSpPr>
        <p:spPr>
          <a:xfrm>
            <a:off x="657970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4258"/>
              <a:gd name="adj4" fmla="val 108054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檔案功能表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7" name="直線圖說文字 1 6"/>
          <p:cNvSpPr/>
          <p:nvPr/>
        </p:nvSpPr>
        <p:spPr>
          <a:xfrm>
            <a:off x="801986" y="6205851"/>
            <a:ext cx="1440160" cy="360040"/>
          </a:xfrm>
          <a:prstGeom prst="borderCallout1">
            <a:avLst>
              <a:gd name="adj1" fmla="val 2289"/>
              <a:gd name="adj2" fmla="val 97488"/>
              <a:gd name="adj3" fmla="val -35650"/>
              <a:gd name="adj4" fmla="val 13509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編輯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8" name="直線圖說文字 1 7"/>
          <p:cNvSpPr/>
          <p:nvPr/>
        </p:nvSpPr>
        <p:spPr>
          <a:xfrm>
            <a:off x="2314154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8961"/>
              <a:gd name="adj4" fmla="val 10511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合成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9" name="直線圖說文字 1 8"/>
          <p:cNvSpPr/>
          <p:nvPr/>
        </p:nvSpPr>
        <p:spPr>
          <a:xfrm>
            <a:off x="3538290" y="6205851"/>
            <a:ext cx="1440160" cy="360040"/>
          </a:xfrm>
          <a:prstGeom prst="borderCallout1">
            <a:avLst>
              <a:gd name="adj1" fmla="val 9344"/>
              <a:gd name="adj2" fmla="val 99840"/>
              <a:gd name="adj3" fmla="val -28595"/>
              <a:gd name="adj4" fmla="val 9100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圖層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0" name="直線圖說文字 1 9"/>
          <p:cNvSpPr/>
          <p:nvPr/>
        </p:nvSpPr>
        <p:spPr>
          <a:xfrm>
            <a:off x="4042346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6610"/>
              <a:gd name="adj4" fmla="val 103939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特效列表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直線圖說文字 1 10"/>
          <p:cNvSpPr/>
          <p:nvPr/>
        </p:nvSpPr>
        <p:spPr>
          <a:xfrm>
            <a:off x="5338490" y="6205851"/>
            <a:ext cx="1440160" cy="360040"/>
          </a:xfrm>
          <a:prstGeom prst="borderCallout1">
            <a:avLst>
              <a:gd name="adj1" fmla="val 6993"/>
              <a:gd name="adj2" fmla="val 99840"/>
              <a:gd name="adj3" fmla="val -33299"/>
              <a:gd name="adj4" fmla="val 8277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動畫功能表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5698530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4258"/>
              <a:gd name="adj4" fmla="val 108054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顯示功能表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3" name="直線圖說文字 1 12"/>
          <p:cNvSpPr/>
          <p:nvPr/>
        </p:nvSpPr>
        <p:spPr>
          <a:xfrm>
            <a:off x="6994674" y="6205851"/>
            <a:ext cx="1440160" cy="360040"/>
          </a:xfrm>
          <a:prstGeom prst="borderCallout1">
            <a:avLst>
              <a:gd name="adj1" fmla="val 9344"/>
              <a:gd name="adj2" fmla="val 98076"/>
              <a:gd name="adj3" fmla="val -38001"/>
              <a:gd name="adj4" fmla="val 78659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視窗列表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14" name="圖片 13" descr="螢幕快照 2013-09-03 下午10.23.2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1" y="1196752"/>
            <a:ext cx="5879387" cy="5661247"/>
          </a:xfrm>
          <a:prstGeom prst="rect">
            <a:avLst/>
          </a:prstGeom>
        </p:spPr>
      </p:pic>
      <p:sp>
        <p:nvSpPr>
          <p:cNvPr id="3" name="圓角矩形 2"/>
          <p:cNvSpPr/>
          <p:nvPr/>
        </p:nvSpPr>
        <p:spPr>
          <a:xfrm>
            <a:off x="5436096" y="1340768"/>
            <a:ext cx="1296144" cy="2016224"/>
          </a:xfrm>
          <a:prstGeom prst="roundRect">
            <a:avLst/>
          </a:prstGeom>
          <a:solidFill>
            <a:schemeClr val="accent6">
              <a:shade val="80000"/>
              <a:alpha val="75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10000"/>
              </a:lnSpc>
            </a:pPr>
            <a:r>
              <a:rPr kumimoji="1" lang="zh-TW" altLang="en-US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顯示全部面板</a:t>
            </a:r>
            <a:endParaRPr kumimoji="1" lang="en-US" altLang="zh-TW" sz="1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lnSpc>
                <a:spcPct val="110000"/>
              </a:lnSpc>
            </a:pPr>
            <a:r>
              <a:rPr lang="zh-TW" altLang="en-US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動畫</a:t>
            </a:r>
            <a:endParaRPr lang="en-US" altLang="zh-TW" sz="1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lnSpc>
                <a:spcPct val="110000"/>
              </a:lnSpc>
            </a:pPr>
            <a:r>
              <a:rPr kumimoji="1" lang="zh-TW" altLang="en-US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特效</a:t>
            </a:r>
            <a:endParaRPr kumimoji="1" lang="en-US" altLang="zh-TW" sz="1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lnSpc>
                <a:spcPct val="110000"/>
              </a:lnSpc>
            </a:pPr>
            <a:r>
              <a:rPr lang="zh-TW" altLang="en-US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最小化</a:t>
            </a:r>
            <a:endParaRPr lang="en-US" altLang="zh-TW" sz="1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lnSpc>
                <a:spcPct val="110000"/>
              </a:lnSpc>
            </a:pPr>
            <a:r>
              <a:rPr lang="zh-TW" altLang="en-US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動態追蹤</a:t>
            </a:r>
            <a:endParaRPr lang="en-US" altLang="zh-TW" sz="1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lnSpc>
                <a:spcPct val="110000"/>
              </a:lnSpc>
            </a:pPr>
            <a:r>
              <a:rPr lang="zh-TW" altLang="en-US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繪圖</a:t>
            </a:r>
            <a:endParaRPr lang="en-US" altLang="zh-TW" sz="1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lnSpc>
                <a:spcPct val="110000"/>
              </a:lnSpc>
            </a:pPr>
            <a:r>
              <a:rPr lang="zh-TW" altLang="en-US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標準</a:t>
            </a:r>
            <a:endParaRPr lang="en-US" altLang="zh-TW" sz="1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lnSpc>
                <a:spcPct val="110000"/>
              </a:lnSpc>
            </a:pPr>
            <a:r>
              <a:rPr lang="zh-TW" altLang="en-US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文字</a:t>
            </a:r>
            <a:endParaRPr lang="en-US" altLang="zh-TW" sz="1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lnSpc>
                <a:spcPct val="110000"/>
              </a:lnSpc>
            </a:pPr>
            <a:r>
              <a:rPr lang="zh-TW" altLang="en-US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傳統</a:t>
            </a:r>
            <a:endParaRPr lang="en-US" altLang="zh-TW" sz="1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直線圖說文字 1 14"/>
          <p:cNvSpPr/>
          <p:nvPr/>
        </p:nvSpPr>
        <p:spPr>
          <a:xfrm>
            <a:off x="4427984" y="4077072"/>
            <a:ext cx="1008112" cy="288032"/>
          </a:xfrm>
          <a:prstGeom prst="borderCallout1">
            <a:avLst>
              <a:gd name="adj1" fmla="val 4641"/>
              <a:gd name="adj2" fmla="val 4601"/>
              <a:gd name="adj3" fmla="val -42117"/>
              <a:gd name="adj4" fmla="val 12732"/>
            </a:avLst>
          </a:prstGeom>
          <a:solidFill>
            <a:schemeClr val="accent6">
              <a:shade val="80000"/>
              <a:alpha val="83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eiti TC Light"/>
                <a:ea typeface="Heiti TC Light"/>
                <a:cs typeface="Heiti TC Light"/>
              </a:rPr>
              <a:t>還原面板</a:t>
            </a:r>
            <a:endParaRPr kumimoji="1" lang="en-US" altLang="zh-TW" sz="1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6" name="直線圖說文字 1 15"/>
          <p:cNvSpPr/>
          <p:nvPr/>
        </p:nvSpPr>
        <p:spPr>
          <a:xfrm>
            <a:off x="5580112" y="3789040"/>
            <a:ext cx="1008112" cy="288032"/>
          </a:xfrm>
          <a:prstGeom prst="borderCallout1">
            <a:avLst>
              <a:gd name="adj1" fmla="val 4641"/>
              <a:gd name="adj2" fmla="val 4601"/>
              <a:gd name="adj3" fmla="val -27419"/>
              <a:gd name="adj4" fmla="val -14144"/>
            </a:avLst>
          </a:prstGeom>
          <a:solidFill>
            <a:schemeClr val="accent6">
              <a:shade val="80000"/>
              <a:alpha val="83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eiti TC Light"/>
                <a:ea typeface="Heiti TC Light"/>
                <a:cs typeface="Heiti TC Light"/>
              </a:rPr>
              <a:t>刪除工作區</a:t>
            </a:r>
            <a:endParaRPr kumimoji="1" lang="en-US" altLang="zh-TW" sz="1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7" name="直線圖說文字 1 16"/>
          <p:cNvSpPr/>
          <p:nvPr/>
        </p:nvSpPr>
        <p:spPr>
          <a:xfrm>
            <a:off x="5724128" y="3429000"/>
            <a:ext cx="1296144" cy="288032"/>
          </a:xfrm>
          <a:prstGeom prst="borderCallout1">
            <a:avLst>
              <a:gd name="adj1" fmla="val 4641"/>
              <a:gd name="adj2" fmla="val 4601"/>
              <a:gd name="adj3" fmla="val 34310"/>
              <a:gd name="adj4" fmla="val -41859"/>
            </a:avLst>
          </a:prstGeom>
          <a:solidFill>
            <a:schemeClr val="accent6">
              <a:shade val="80000"/>
              <a:alpha val="83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eiti TC Light"/>
                <a:ea typeface="Heiti TC Light"/>
                <a:cs typeface="Heiti TC Light"/>
              </a:rPr>
              <a:t>新增自定工作區</a:t>
            </a:r>
            <a:endParaRPr kumimoji="1" lang="en-US" altLang="zh-TW" sz="1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32598300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b="1" dirty="0" smtClean="0">
                <a:latin typeface="Heiti TC Light"/>
                <a:ea typeface="Heiti TC Light"/>
                <a:cs typeface="Heiti TC Light"/>
              </a:rPr>
              <a:t>面板介紹</a:t>
            </a:r>
            <a:endParaRPr kumimoji="1" lang="zh-TW" altLang="en-US" b="1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3" name="圖片 2" descr="螢幕快照 2013-09-06 上午1.41.5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060848"/>
            <a:ext cx="2616200" cy="1663700"/>
          </a:xfrm>
          <a:prstGeom prst="rect">
            <a:avLst/>
          </a:prstGeom>
        </p:spPr>
      </p:pic>
      <p:sp>
        <p:nvSpPr>
          <p:cNvPr id="4" name="圓角矩形 3"/>
          <p:cNvSpPr/>
          <p:nvPr/>
        </p:nvSpPr>
        <p:spPr>
          <a:xfrm>
            <a:off x="467544" y="1268760"/>
            <a:ext cx="1152128" cy="360040"/>
          </a:xfrm>
          <a:prstGeom prst="roundRect">
            <a:avLst/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預覽面板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5" name="圖片 4" descr="螢幕快照 2013-09-06 上午1.42.2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869160"/>
            <a:ext cx="2628900" cy="1701800"/>
          </a:xfrm>
          <a:prstGeom prst="rect">
            <a:avLst/>
          </a:prstGeom>
        </p:spPr>
      </p:pic>
      <p:sp>
        <p:nvSpPr>
          <p:cNvPr id="6" name="圓角矩形 5"/>
          <p:cNvSpPr/>
          <p:nvPr/>
        </p:nvSpPr>
        <p:spPr>
          <a:xfrm>
            <a:off x="467544" y="4077072"/>
            <a:ext cx="1152128" cy="360040"/>
          </a:xfrm>
          <a:prstGeom prst="roundRect">
            <a:avLst/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資訊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面板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395536" y="1700808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預覽合成後的影片效果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395536" y="4509120"/>
            <a:ext cx="2808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顯示滑鼠所移到的圖層像素資訊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9" name="圖片 8" descr="螢幕快照 2013-09-06 上午1.42.4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069315"/>
            <a:ext cx="1944216" cy="1804008"/>
          </a:xfrm>
          <a:prstGeom prst="rect">
            <a:avLst/>
          </a:prstGeom>
        </p:spPr>
      </p:pic>
      <p:sp>
        <p:nvSpPr>
          <p:cNvPr id="10" name="圓角矩形 9"/>
          <p:cNvSpPr/>
          <p:nvPr/>
        </p:nvSpPr>
        <p:spPr>
          <a:xfrm>
            <a:off x="3851920" y="1277227"/>
            <a:ext cx="1152128" cy="360040"/>
          </a:xfrm>
          <a:prstGeom prst="roundRect">
            <a:avLst/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音訊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面板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3779912" y="1700808"/>
            <a:ext cx="2232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控制聲音大小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12" name="圖片 11" descr="螢幕快照 2013-09-06 上午1.42.5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060848"/>
            <a:ext cx="2371269" cy="4869160"/>
          </a:xfrm>
          <a:prstGeom prst="rect">
            <a:avLst/>
          </a:prstGeom>
        </p:spPr>
      </p:pic>
      <p:pic>
        <p:nvPicPr>
          <p:cNvPr id="13" name="圖片 12" descr="螢幕快照 2013-09-06 上午1.43.57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4589595"/>
            <a:ext cx="1948928" cy="2276872"/>
          </a:xfrm>
          <a:prstGeom prst="rect">
            <a:avLst/>
          </a:prstGeom>
        </p:spPr>
      </p:pic>
      <p:sp>
        <p:nvSpPr>
          <p:cNvPr id="14" name="圓角矩形 13"/>
          <p:cNvSpPr/>
          <p:nvPr/>
        </p:nvSpPr>
        <p:spPr>
          <a:xfrm>
            <a:off x="3851920" y="4077072"/>
            <a:ext cx="1152128" cy="360040"/>
          </a:xfrm>
          <a:prstGeom prst="roundRect">
            <a:avLst/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動態面板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6516216" y="1700808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多樣特效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6" name="直線圖說文字 1 15"/>
          <p:cNvSpPr/>
          <p:nvPr/>
        </p:nvSpPr>
        <p:spPr>
          <a:xfrm>
            <a:off x="4427984" y="4509120"/>
            <a:ext cx="936104" cy="288032"/>
          </a:xfrm>
          <a:prstGeom prst="borderCallout1">
            <a:avLst>
              <a:gd name="adj1" fmla="val 39327"/>
              <a:gd name="adj2" fmla="val -1278"/>
              <a:gd name="adj3" fmla="val 133076"/>
              <a:gd name="adj4" fmla="val -19068"/>
            </a:avLst>
          </a:prstGeom>
          <a:solidFill>
            <a:schemeClr val="accent6">
              <a:shade val="80000"/>
              <a:alpha val="69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eiti TC Light"/>
                <a:ea typeface="Heiti TC Light"/>
                <a:cs typeface="Heiti TC Light"/>
              </a:rPr>
              <a:t>動態追蹤</a:t>
            </a:r>
            <a:endParaRPr kumimoji="1" lang="zh-TW" alt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7" name="直線圖說文字 1 16"/>
          <p:cNvSpPr/>
          <p:nvPr/>
        </p:nvSpPr>
        <p:spPr>
          <a:xfrm>
            <a:off x="5436096" y="4509120"/>
            <a:ext cx="936104" cy="288032"/>
          </a:xfrm>
          <a:prstGeom prst="borderCallout1">
            <a:avLst>
              <a:gd name="adj1" fmla="val 39327"/>
              <a:gd name="adj2" fmla="val -1278"/>
              <a:gd name="adj3" fmla="val 133076"/>
              <a:gd name="adj4" fmla="val -19068"/>
            </a:avLst>
          </a:prstGeom>
          <a:solidFill>
            <a:schemeClr val="accent6">
              <a:shade val="80000"/>
              <a:alpha val="69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eiti TC Light"/>
                <a:ea typeface="Heiti TC Light"/>
                <a:cs typeface="Heiti TC Light"/>
              </a:rPr>
              <a:t>動態穩定</a:t>
            </a:r>
            <a:endParaRPr kumimoji="1" lang="zh-TW" alt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8" name="圓角矩形 17"/>
          <p:cNvSpPr/>
          <p:nvPr/>
        </p:nvSpPr>
        <p:spPr>
          <a:xfrm>
            <a:off x="6516216" y="1268760"/>
            <a:ext cx="1152128" cy="360040"/>
          </a:xfrm>
          <a:prstGeom prst="roundRect">
            <a:avLst/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特效面板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16412259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 descr="螢幕快照 2013-09-06 上午1.48.0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232166"/>
            <a:ext cx="2275723" cy="2625834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b="1" dirty="0" smtClean="0">
                <a:latin typeface="Heiti TC Light"/>
                <a:ea typeface="Heiti TC Light"/>
                <a:cs typeface="Heiti TC Light"/>
              </a:rPr>
              <a:t>面板介紹</a:t>
            </a:r>
            <a:endParaRPr kumimoji="1" lang="zh-TW" altLang="en-US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" name="圓角矩形 3"/>
          <p:cNvSpPr/>
          <p:nvPr/>
        </p:nvSpPr>
        <p:spPr>
          <a:xfrm>
            <a:off x="467544" y="1340768"/>
            <a:ext cx="1512168" cy="360040"/>
          </a:xfrm>
          <a:prstGeom prst="roundRect">
            <a:avLst/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對齊均分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面板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251520" y="3573016"/>
            <a:ext cx="1152128" cy="360040"/>
          </a:xfrm>
          <a:prstGeom prst="roundRect">
            <a:avLst/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字元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面板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395536" y="1700808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對齊均分所選的圖層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179512" y="3933056"/>
            <a:ext cx="2808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設定文字樣式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0" name="圓角矩形 9"/>
          <p:cNvSpPr/>
          <p:nvPr/>
        </p:nvSpPr>
        <p:spPr>
          <a:xfrm>
            <a:off x="2771800" y="1268760"/>
            <a:ext cx="1152128" cy="360040"/>
          </a:xfrm>
          <a:prstGeom prst="roundRect">
            <a:avLst/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晃動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面板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2699792" y="1628800"/>
            <a:ext cx="33123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讓所選圖層隨機晃動，需同時選取兩個</a:t>
            </a:r>
            <a:r>
              <a:rPr kumimoji="1" lang="en-US" altLang="zh-TW" sz="1400" b="1" dirty="0" smtClean="0">
                <a:latin typeface="Heiti TC Light"/>
                <a:ea typeface="Heiti TC Light"/>
                <a:cs typeface="Heiti TC Light"/>
              </a:rPr>
              <a:t>Key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才能製作，可啟用圖層的</a:t>
            </a:r>
            <a:r>
              <a:rPr kumimoji="1" lang="en-US" altLang="zh-TW" sz="1400" b="1" dirty="0" smtClean="0">
                <a:latin typeface="Heiti TC Light"/>
                <a:ea typeface="Heiti TC Light"/>
                <a:cs typeface="Heiti TC Light"/>
              </a:rPr>
              <a:t>Motion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 </a:t>
            </a:r>
            <a:r>
              <a:rPr kumimoji="1" lang="en-US" altLang="zh-TW" sz="1400" b="1" dirty="0" smtClean="0">
                <a:latin typeface="Heiti TC Light"/>
                <a:ea typeface="Heiti TC Light"/>
                <a:cs typeface="Heiti TC Light"/>
              </a:rPr>
              <a:t>Blur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動態模糊效果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4" name="圓角矩形 13"/>
          <p:cNvSpPr/>
          <p:nvPr/>
        </p:nvSpPr>
        <p:spPr>
          <a:xfrm>
            <a:off x="3059832" y="4365104"/>
            <a:ext cx="1152128" cy="360040"/>
          </a:xfrm>
          <a:prstGeom prst="roundRect">
            <a:avLst/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平滑面板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6084168" y="162880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選擇素材按下</a:t>
            </a:r>
            <a:r>
              <a:rPr lang="en-US" altLang="zh-TW" sz="1400" b="1" dirty="0" smtClean="0">
                <a:latin typeface="Heiti TC Light"/>
                <a:ea typeface="Heiti TC Light"/>
                <a:cs typeface="Heiti TC Light"/>
              </a:rPr>
              <a:t>Start</a:t>
            </a:r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 </a:t>
            </a:r>
            <a:r>
              <a:rPr lang="en-US" altLang="zh-TW" sz="1400" b="1" dirty="0" smtClean="0">
                <a:latin typeface="Heiti TC Light"/>
                <a:ea typeface="Heiti TC Light"/>
                <a:cs typeface="Heiti TC Light"/>
              </a:rPr>
              <a:t>Capture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移動</a:t>
            </a:r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素材會自動記錄路徑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8" name="圓角矩形 17"/>
          <p:cNvSpPr/>
          <p:nvPr/>
        </p:nvSpPr>
        <p:spPr>
          <a:xfrm>
            <a:off x="6084168" y="1268760"/>
            <a:ext cx="1152128" cy="360040"/>
          </a:xfrm>
          <a:prstGeom prst="roundRect">
            <a:avLst/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特效面板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19" name="圖片 18" descr="螢幕快照 2013-09-06 上午1.44.2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88840"/>
            <a:ext cx="2312947" cy="1296144"/>
          </a:xfrm>
          <a:prstGeom prst="rect">
            <a:avLst/>
          </a:prstGeom>
        </p:spPr>
      </p:pic>
      <p:pic>
        <p:nvPicPr>
          <p:cNvPr id="3" name="圖片 2" descr="螢幕快照 2013-09-06 上午1.44.4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5085184"/>
            <a:ext cx="2628900" cy="1231900"/>
          </a:xfrm>
          <a:prstGeom prst="rect">
            <a:avLst/>
          </a:prstGeom>
        </p:spPr>
      </p:pic>
      <p:pic>
        <p:nvPicPr>
          <p:cNvPr id="5" name="圖片 4" descr="螢幕快照 2013-09-06 上午1.45.2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348880"/>
            <a:ext cx="2376264" cy="1773671"/>
          </a:xfrm>
          <a:prstGeom prst="rect">
            <a:avLst/>
          </a:prstGeom>
        </p:spPr>
      </p:pic>
      <p:pic>
        <p:nvPicPr>
          <p:cNvPr id="9" name="圖片 8" descr="螢幕快照 2013-09-06 上午1.45.5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132856"/>
            <a:ext cx="1919649" cy="1584176"/>
          </a:xfrm>
          <a:prstGeom prst="rect">
            <a:avLst/>
          </a:prstGeom>
        </p:spPr>
      </p:pic>
      <p:pic>
        <p:nvPicPr>
          <p:cNvPr id="12" name="圖片 11" descr="螢幕快照 2013-09-06 上午1.46.05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495469"/>
            <a:ext cx="1688682" cy="2362531"/>
          </a:xfrm>
          <a:prstGeom prst="rect">
            <a:avLst/>
          </a:prstGeom>
        </p:spPr>
      </p:pic>
      <p:sp>
        <p:nvSpPr>
          <p:cNvPr id="20" name="文字方塊 19"/>
          <p:cNvSpPr txBox="1"/>
          <p:nvPr/>
        </p:nvSpPr>
        <p:spPr>
          <a:xfrm>
            <a:off x="2987824" y="4725144"/>
            <a:ext cx="2232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讓所使用的路徑曲線平滑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1" name="圓角矩形 20"/>
          <p:cNvSpPr/>
          <p:nvPr/>
        </p:nvSpPr>
        <p:spPr>
          <a:xfrm>
            <a:off x="6156176" y="3775390"/>
            <a:ext cx="1152128" cy="360040"/>
          </a:xfrm>
          <a:prstGeom prst="roundRect">
            <a:avLst/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遮罩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面板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2" name="文字方塊 21"/>
          <p:cNvSpPr txBox="1"/>
          <p:nvPr/>
        </p:nvSpPr>
        <p:spPr>
          <a:xfrm>
            <a:off x="6084168" y="4135430"/>
            <a:ext cx="2232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遮罩的動態設定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13127279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b="1" dirty="0" smtClean="0">
                <a:latin typeface="Heiti TC Light"/>
                <a:ea typeface="Heiti TC Light"/>
                <a:cs typeface="Heiti TC Light"/>
              </a:rPr>
              <a:t>面板介紹</a:t>
            </a:r>
            <a:endParaRPr kumimoji="1" lang="zh-TW" altLang="en-US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" name="圓角矩形 3"/>
          <p:cNvSpPr/>
          <p:nvPr/>
        </p:nvSpPr>
        <p:spPr>
          <a:xfrm>
            <a:off x="467544" y="1340768"/>
            <a:ext cx="1656184" cy="360040"/>
          </a:xfrm>
          <a:prstGeom prst="roundRect">
            <a:avLst/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繪畫與筆刷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面板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539552" y="1700808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畫筆工具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5364088" y="1700808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段落屬性、對齊、縮排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8" name="圓角矩形 17"/>
          <p:cNvSpPr/>
          <p:nvPr/>
        </p:nvSpPr>
        <p:spPr>
          <a:xfrm>
            <a:off x="6516216" y="1340768"/>
            <a:ext cx="1152128" cy="360040"/>
          </a:xfrm>
          <a:prstGeom prst="roundRect">
            <a:avLst/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段落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面板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17" name="圖片 16" descr="螢幕快照 2013-09-06 上午1.46.3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340768"/>
            <a:ext cx="1702747" cy="5517232"/>
          </a:xfrm>
          <a:prstGeom prst="rect">
            <a:avLst/>
          </a:prstGeom>
        </p:spPr>
      </p:pic>
      <p:pic>
        <p:nvPicPr>
          <p:cNvPr id="23" name="圖片 22" descr="螢幕快照 2013-09-06 上午1.47.3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060848"/>
            <a:ext cx="2628900" cy="124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522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Heiti TC Light"/>
                <a:ea typeface="Heiti TC Light"/>
                <a:cs typeface="Heiti TC Light"/>
              </a:rPr>
              <a:t>After Effects</a:t>
            </a: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軟體簡介</a:t>
            </a:r>
          </a:p>
        </p:txBody>
      </p:sp>
      <p:sp>
        <p:nvSpPr>
          <p:cNvPr id="15362" name="內容版面配置區 2"/>
          <p:cNvSpPr>
            <a:spLocks noGrp="1"/>
          </p:cNvSpPr>
          <p:nvPr>
            <p:ph idx="1"/>
          </p:nvPr>
        </p:nvSpPr>
        <p:spPr>
          <a:xfrm>
            <a:off x="457200" y="2204863"/>
            <a:ext cx="8229600" cy="4320481"/>
          </a:xfrm>
        </p:spPr>
        <p:txBody>
          <a:bodyPr/>
          <a:lstStyle/>
          <a:p>
            <a:r>
              <a:rPr lang="en-US" altLang="zh-TW" dirty="0">
                <a:latin typeface="Heiti TC Light"/>
                <a:ea typeface="Heiti TC Light"/>
                <a:cs typeface="Heiti TC Light"/>
              </a:rPr>
              <a:t>After Effects</a:t>
            </a: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基本操作</a:t>
            </a:r>
            <a:endParaRPr lang="en-US" altLang="zh-TW" dirty="0" smtClean="0">
              <a:latin typeface="Heiti TC Light"/>
              <a:ea typeface="Heiti TC Light"/>
              <a:cs typeface="Heiti TC Light"/>
            </a:endParaRPr>
          </a:p>
          <a:p>
            <a:pPr lvl="1"/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操作環境介面介紹</a:t>
            </a:r>
            <a:endParaRPr lang="en-US" altLang="zh-TW" dirty="0">
              <a:latin typeface="Heiti TC Light"/>
              <a:ea typeface="Heiti TC Light"/>
              <a:cs typeface="Heiti TC Light"/>
            </a:endParaRPr>
          </a:p>
          <a:p>
            <a:pPr lvl="1"/>
            <a:r>
              <a:rPr lang="zh-TW" altLang="en-US" dirty="0">
                <a:latin typeface="Heiti TC Light"/>
                <a:ea typeface="Heiti TC Light"/>
                <a:cs typeface="Heiti TC Light"/>
              </a:rPr>
              <a:t>偏</a:t>
            </a: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好設定</a:t>
            </a:r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、功能表介紹</a:t>
            </a:r>
            <a:endParaRPr kumimoji="1" lang="en-US" altLang="zh-TW" dirty="0">
              <a:latin typeface="Heiti TC Light"/>
              <a:ea typeface="Heiti TC Light"/>
              <a:cs typeface="Heiti TC Light"/>
            </a:endParaRPr>
          </a:p>
          <a:p>
            <a:pPr lvl="1"/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面板、工具列介紹</a:t>
            </a:r>
            <a:endParaRPr kumimoji="1" lang="en-US" altLang="zh-TW" dirty="0" smtClean="0">
              <a:latin typeface="Heiti TC Light"/>
              <a:ea typeface="Heiti TC Light"/>
              <a:cs typeface="Heiti TC Light"/>
            </a:endParaRPr>
          </a:p>
          <a:p>
            <a:pPr lvl="1"/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時間軸工具列</a:t>
            </a:r>
            <a:endParaRPr kumimoji="1" lang="en-US" altLang="zh-TW" dirty="0" smtClean="0">
              <a:latin typeface="Heiti TC Light"/>
              <a:ea typeface="Heiti TC Light"/>
              <a:cs typeface="Heiti TC Light"/>
            </a:endParaRPr>
          </a:p>
          <a:p>
            <a:pPr lvl="1"/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專案、合成設定</a:t>
            </a:r>
            <a:endParaRPr kumimoji="1" lang="en-US" altLang="zh-TW" dirty="0" smtClean="0">
              <a:latin typeface="Heiti TC Light"/>
              <a:ea typeface="Heiti TC Light"/>
              <a:cs typeface="Heiti TC Light"/>
            </a:endParaRPr>
          </a:p>
          <a:p>
            <a:pPr lvl="1"/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匯入檔案</a:t>
            </a:r>
            <a:endParaRPr kumimoji="1" lang="en-US" altLang="zh-TW" dirty="0" smtClean="0">
              <a:latin typeface="Heiti TC Light"/>
              <a:ea typeface="Heiti TC Light"/>
              <a:cs typeface="Heiti TC Light"/>
            </a:endParaRPr>
          </a:p>
          <a:p>
            <a:pPr lvl="1"/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時間軸</a:t>
            </a:r>
            <a:endParaRPr kumimoji="1" lang="en-US" altLang="zh-TW" dirty="0" smtClean="0">
              <a:latin typeface="Heiti TC Light"/>
              <a:ea typeface="Heiti TC Light"/>
              <a:cs typeface="Heiti TC Light"/>
            </a:endParaRPr>
          </a:p>
          <a:p>
            <a:pPr lvl="1"/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影像輸出</a:t>
            </a:r>
            <a:endParaRPr kumimoji="1" lang="en-US" altLang="zh-TW" dirty="0" smtClean="0">
              <a:latin typeface="Heiti TC Light"/>
              <a:ea typeface="Heiti TC Light"/>
              <a:cs typeface="Heiti TC Light"/>
            </a:endParaRPr>
          </a:p>
          <a:p>
            <a:pPr lvl="1"/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快速鍵</a:t>
            </a:r>
            <a:endParaRPr kumimoji="1" lang="en-US" altLang="zh-TW" dirty="0" smtClean="0">
              <a:latin typeface="Heiti TC Light"/>
              <a:ea typeface="Heiti TC Light"/>
              <a:cs typeface="Heiti TC Light"/>
            </a:endParaRPr>
          </a:p>
          <a:p>
            <a:pPr lvl="1"/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支援格式</a:t>
            </a:r>
            <a:endParaRPr lang="en-US" altLang="zh-TW" dirty="0">
              <a:latin typeface="Heiti TC Light"/>
              <a:ea typeface="Heiti TC Light"/>
              <a:cs typeface="Heiti TC Ligh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工具列介紹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1115616" y="1340768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在專案欄上方的工具列，可用來編輯影片或聲音</a:t>
            </a:r>
            <a:endParaRPr kumimoji="1" lang="en-US" altLang="zh-TW" dirty="0" smtClean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24" name="圖片 23" descr="螢幕快照 2013-09-06 上午1.41.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011" y="3573016"/>
            <a:ext cx="6336704" cy="279400"/>
          </a:xfrm>
          <a:prstGeom prst="rect">
            <a:avLst/>
          </a:prstGeom>
        </p:spPr>
      </p:pic>
      <p:sp>
        <p:nvSpPr>
          <p:cNvPr id="25" name="直線圖說文字 1 24"/>
          <p:cNvSpPr/>
          <p:nvPr/>
        </p:nvSpPr>
        <p:spPr>
          <a:xfrm>
            <a:off x="12907" y="3140968"/>
            <a:ext cx="936104" cy="360040"/>
          </a:xfrm>
          <a:prstGeom prst="borderCallout1">
            <a:avLst>
              <a:gd name="adj1" fmla="val 101056"/>
              <a:gd name="adj2" fmla="val 98664"/>
              <a:gd name="adj3" fmla="val 147774"/>
              <a:gd name="adj4" fmla="val 111189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選取工具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6" name="直線圖說文字 1 25"/>
          <p:cNvSpPr/>
          <p:nvPr/>
        </p:nvSpPr>
        <p:spPr>
          <a:xfrm>
            <a:off x="12907" y="3933056"/>
            <a:ext cx="936103" cy="360040"/>
          </a:xfrm>
          <a:prstGeom prst="borderCallout1">
            <a:avLst>
              <a:gd name="adj1" fmla="val 2289"/>
              <a:gd name="adj2" fmla="val 97488"/>
              <a:gd name="adj3" fmla="val -49759"/>
              <a:gd name="adj4" fmla="val 15113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移動工具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7" name="直線圖說文字 1 26"/>
          <p:cNvSpPr/>
          <p:nvPr/>
        </p:nvSpPr>
        <p:spPr>
          <a:xfrm>
            <a:off x="1021019" y="3140968"/>
            <a:ext cx="936104" cy="360040"/>
          </a:xfrm>
          <a:prstGeom prst="borderCallout1">
            <a:avLst>
              <a:gd name="adj1" fmla="val 101056"/>
              <a:gd name="adj2" fmla="val 49868"/>
              <a:gd name="adj3" fmla="val 150126"/>
              <a:gd name="adj4" fmla="val 7505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縮放工具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8" name="直線圖說文字 1 27"/>
          <p:cNvSpPr/>
          <p:nvPr/>
        </p:nvSpPr>
        <p:spPr>
          <a:xfrm>
            <a:off x="3325334" y="3931013"/>
            <a:ext cx="936104" cy="360040"/>
          </a:xfrm>
          <a:prstGeom prst="borderCallout1">
            <a:avLst>
              <a:gd name="adj1" fmla="val 4641"/>
              <a:gd name="adj2" fmla="val 27302"/>
              <a:gd name="adj3" fmla="val -59165"/>
              <a:gd name="adj4" fmla="val 2719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鋼筆工具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9" name="直線圖說文字 1 28"/>
          <p:cNvSpPr/>
          <p:nvPr/>
        </p:nvSpPr>
        <p:spPr>
          <a:xfrm>
            <a:off x="3253267" y="3140968"/>
            <a:ext cx="936104" cy="360040"/>
          </a:xfrm>
          <a:prstGeom prst="borderCallout1">
            <a:avLst>
              <a:gd name="adj1" fmla="val 103407"/>
              <a:gd name="adj2" fmla="val 1073"/>
              <a:gd name="adj3" fmla="val 161884"/>
              <a:gd name="adj4" fmla="val 309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矩形工具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0" name="直線圖說文字 1 29"/>
          <p:cNvSpPr/>
          <p:nvPr/>
        </p:nvSpPr>
        <p:spPr>
          <a:xfrm>
            <a:off x="4333446" y="3931013"/>
            <a:ext cx="936104" cy="360040"/>
          </a:xfrm>
          <a:prstGeom prst="borderCallout1">
            <a:avLst>
              <a:gd name="adj1" fmla="val 9345"/>
              <a:gd name="adj2" fmla="val 1661"/>
              <a:gd name="adj3" fmla="val -61517"/>
              <a:gd name="adj4" fmla="val 915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筆刷工具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1" name="直線圖說文字 1 30"/>
          <p:cNvSpPr/>
          <p:nvPr/>
        </p:nvSpPr>
        <p:spPr>
          <a:xfrm>
            <a:off x="4261379" y="3140968"/>
            <a:ext cx="936104" cy="360040"/>
          </a:xfrm>
          <a:prstGeom prst="borderCallout1">
            <a:avLst>
              <a:gd name="adj1" fmla="val 101056"/>
              <a:gd name="adj2" fmla="val 485"/>
              <a:gd name="adj3" fmla="val 150126"/>
              <a:gd name="adj4" fmla="val -35917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文字工具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2" name="直線圖說文字 1 31"/>
          <p:cNvSpPr/>
          <p:nvPr/>
        </p:nvSpPr>
        <p:spPr>
          <a:xfrm>
            <a:off x="7686931" y="3573016"/>
            <a:ext cx="1436960" cy="360040"/>
          </a:xfrm>
          <a:prstGeom prst="borderCallout1">
            <a:avLst>
              <a:gd name="adj1" fmla="val 6993"/>
              <a:gd name="adj2" fmla="val 1073"/>
              <a:gd name="adj3" fmla="val 46656"/>
              <a:gd name="adj4" fmla="val -3656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圖層座標軸模式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3" name="直線圖說文字 1 32"/>
          <p:cNvSpPr/>
          <p:nvPr/>
        </p:nvSpPr>
        <p:spPr>
          <a:xfrm>
            <a:off x="1021019" y="3933056"/>
            <a:ext cx="936163" cy="357997"/>
          </a:xfrm>
          <a:prstGeom prst="borderCallout1">
            <a:avLst>
              <a:gd name="adj1" fmla="val 2289"/>
              <a:gd name="adj2" fmla="val 97488"/>
              <a:gd name="adj3" fmla="val -49799"/>
              <a:gd name="adj4" fmla="val 1237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旋轉工具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4" name="直線圖說文字 1 33"/>
          <p:cNvSpPr/>
          <p:nvPr/>
        </p:nvSpPr>
        <p:spPr>
          <a:xfrm>
            <a:off x="2029131" y="3140968"/>
            <a:ext cx="1152128" cy="360040"/>
          </a:xfrm>
          <a:prstGeom prst="borderCallout1">
            <a:avLst>
              <a:gd name="adj1" fmla="val 96353"/>
              <a:gd name="adj2" fmla="val 25568"/>
              <a:gd name="adj3" fmla="val 164235"/>
              <a:gd name="adj4" fmla="val 4323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攝影機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5" name="直線圖說文字 1 34"/>
          <p:cNvSpPr/>
          <p:nvPr/>
        </p:nvSpPr>
        <p:spPr>
          <a:xfrm>
            <a:off x="2029190" y="3931013"/>
            <a:ext cx="1248139" cy="360040"/>
          </a:xfrm>
          <a:prstGeom prst="borderCallout1">
            <a:avLst>
              <a:gd name="adj1" fmla="val 9344"/>
              <a:gd name="adj2" fmla="val 62680"/>
              <a:gd name="adj3" fmla="val -56814"/>
              <a:gd name="adj4" fmla="val 6318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中心移動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6" name="直線圖說文字 1 35"/>
          <p:cNvSpPr/>
          <p:nvPr/>
        </p:nvSpPr>
        <p:spPr>
          <a:xfrm>
            <a:off x="5269491" y="3140968"/>
            <a:ext cx="936104" cy="360040"/>
          </a:xfrm>
          <a:prstGeom prst="borderCallout1">
            <a:avLst>
              <a:gd name="adj1" fmla="val 101056"/>
              <a:gd name="adj2" fmla="val 485"/>
              <a:gd name="adj3" fmla="val 164236"/>
              <a:gd name="adj4" fmla="val -64343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圖章工具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7" name="直線圖說文字 1 36"/>
          <p:cNvSpPr/>
          <p:nvPr/>
        </p:nvSpPr>
        <p:spPr>
          <a:xfrm>
            <a:off x="7683731" y="3140968"/>
            <a:ext cx="1436960" cy="360040"/>
          </a:xfrm>
          <a:prstGeom prst="borderCallout1">
            <a:avLst>
              <a:gd name="adj1" fmla="val 6993"/>
              <a:gd name="adj2" fmla="val 1073"/>
              <a:gd name="adj3" fmla="val 152478"/>
              <a:gd name="adj4" fmla="val -5129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世界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8" name="直線圖說文字 1 37"/>
          <p:cNvSpPr/>
          <p:nvPr/>
        </p:nvSpPr>
        <p:spPr>
          <a:xfrm>
            <a:off x="7683731" y="4005064"/>
            <a:ext cx="1436960" cy="360040"/>
          </a:xfrm>
          <a:prstGeom prst="borderCallout1">
            <a:avLst>
              <a:gd name="adj1" fmla="val 6993"/>
              <a:gd name="adj2" fmla="val 1073"/>
              <a:gd name="adj3" fmla="val -75627"/>
              <a:gd name="adj4" fmla="val -67788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局部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9" name="直線圖說文字 1 38"/>
          <p:cNvSpPr/>
          <p:nvPr/>
        </p:nvSpPr>
        <p:spPr>
          <a:xfrm>
            <a:off x="5341558" y="3931013"/>
            <a:ext cx="1080120" cy="360040"/>
          </a:xfrm>
          <a:prstGeom prst="borderCallout1">
            <a:avLst>
              <a:gd name="adj1" fmla="val 9345"/>
              <a:gd name="adj2" fmla="val 1661"/>
              <a:gd name="adj3" fmla="val -56814"/>
              <a:gd name="adj4" fmla="val -32912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橡皮擦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0" name="直線圖說文字 1 39"/>
          <p:cNvSpPr/>
          <p:nvPr/>
        </p:nvSpPr>
        <p:spPr>
          <a:xfrm>
            <a:off x="6277603" y="3140968"/>
            <a:ext cx="1296144" cy="360040"/>
          </a:xfrm>
          <a:prstGeom prst="borderCallout1">
            <a:avLst>
              <a:gd name="adj1" fmla="val 101057"/>
              <a:gd name="adj2" fmla="val 93"/>
              <a:gd name="adj3" fmla="val 152478"/>
              <a:gd name="adj4" fmla="val -6701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描圖筆刷工具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1" name="直線圖說文字 1 40"/>
          <p:cNvSpPr/>
          <p:nvPr/>
        </p:nvSpPr>
        <p:spPr>
          <a:xfrm>
            <a:off x="6493686" y="3931013"/>
            <a:ext cx="936104" cy="360040"/>
          </a:xfrm>
          <a:prstGeom prst="borderCallout1">
            <a:avLst>
              <a:gd name="adj1" fmla="val 9345"/>
              <a:gd name="adj2" fmla="val 1661"/>
              <a:gd name="adj3" fmla="val -54464"/>
              <a:gd name="adj4" fmla="val -63543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圖釘工具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25442632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圖片 13" descr="螢幕快照 2013-09-06 上午1.41.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41" y="6023331"/>
            <a:ext cx="6336704" cy="2794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工具介紹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6" name="直線圖說文字 1 5"/>
          <p:cNvSpPr/>
          <p:nvPr/>
        </p:nvSpPr>
        <p:spPr>
          <a:xfrm>
            <a:off x="35437" y="5591283"/>
            <a:ext cx="936104" cy="360040"/>
          </a:xfrm>
          <a:prstGeom prst="borderCallout1">
            <a:avLst>
              <a:gd name="adj1" fmla="val 101056"/>
              <a:gd name="adj2" fmla="val 98664"/>
              <a:gd name="adj3" fmla="val 147774"/>
              <a:gd name="adj4" fmla="val 111189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選取工具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7" name="直線圖說文字 1 6"/>
          <p:cNvSpPr/>
          <p:nvPr/>
        </p:nvSpPr>
        <p:spPr>
          <a:xfrm>
            <a:off x="35437" y="6383371"/>
            <a:ext cx="936103" cy="360040"/>
          </a:xfrm>
          <a:prstGeom prst="borderCallout1">
            <a:avLst>
              <a:gd name="adj1" fmla="val 2289"/>
              <a:gd name="adj2" fmla="val 97488"/>
              <a:gd name="adj3" fmla="val -49759"/>
              <a:gd name="adj4" fmla="val 15113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移動工具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8" name="直線圖說文字 1 7"/>
          <p:cNvSpPr/>
          <p:nvPr/>
        </p:nvSpPr>
        <p:spPr>
          <a:xfrm>
            <a:off x="1043549" y="5591283"/>
            <a:ext cx="936104" cy="360040"/>
          </a:xfrm>
          <a:prstGeom prst="borderCallout1">
            <a:avLst>
              <a:gd name="adj1" fmla="val 101056"/>
              <a:gd name="adj2" fmla="val 49868"/>
              <a:gd name="adj3" fmla="val 150126"/>
              <a:gd name="adj4" fmla="val 7505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縮放工具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9" name="直線圖說文字 1 8"/>
          <p:cNvSpPr/>
          <p:nvPr/>
        </p:nvSpPr>
        <p:spPr>
          <a:xfrm>
            <a:off x="3347864" y="6381328"/>
            <a:ext cx="936104" cy="360040"/>
          </a:xfrm>
          <a:prstGeom prst="borderCallout1">
            <a:avLst>
              <a:gd name="adj1" fmla="val 4641"/>
              <a:gd name="adj2" fmla="val 27302"/>
              <a:gd name="adj3" fmla="val -59165"/>
              <a:gd name="adj4" fmla="val 2719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鋼筆工具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0" name="直線圖說文字 1 9"/>
          <p:cNvSpPr/>
          <p:nvPr/>
        </p:nvSpPr>
        <p:spPr>
          <a:xfrm>
            <a:off x="3275797" y="5591283"/>
            <a:ext cx="936104" cy="360040"/>
          </a:xfrm>
          <a:prstGeom prst="borderCallout1">
            <a:avLst>
              <a:gd name="adj1" fmla="val 103407"/>
              <a:gd name="adj2" fmla="val 1073"/>
              <a:gd name="adj3" fmla="val 161884"/>
              <a:gd name="adj4" fmla="val 309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矩形工具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直線圖說文字 1 10"/>
          <p:cNvSpPr/>
          <p:nvPr/>
        </p:nvSpPr>
        <p:spPr>
          <a:xfrm>
            <a:off x="4355976" y="6381328"/>
            <a:ext cx="936104" cy="360040"/>
          </a:xfrm>
          <a:prstGeom prst="borderCallout1">
            <a:avLst>
              <a:gd name="adj1" fmla="val 9345"/>
              <a:gd name="adj2" fmla="val 1661"/>
              <a:gd name="adj3" fmla="val -61517"/>
              <a:gd name="adj4" fmla="val 91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筆刷工具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4283909" y="5591283"/>
            <a:ext cx="936104" cy="360040"/>
          </a:xfrm>
          <a:prstGeom prst="borderCallout1">
            <a:avLst>
              <a:gd name="adj1" fmla="val 101056"/>
              <a:gd name="adj2" fmla="val 485"/>
              <a:gd name="adj3" fmla="val 150126"/>
              <a:gd name="adj4" fmla="val -3591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文字工具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3" name="直線圖說文字 1 12"/>
          <p:cNvSpPr/>
          <p:nvPr/>
        </p:nvSpPr>
        <p:spPr>
          <a:xfrm>
            <a:off x="7709461" y="6023331"/>
            <a:ext cx="1436960" cy="360040"/>
          </a:xfrm>
          <a:prstGeom prst="borderCallout1">
            <a:avLst>
              <a:gd name="adj1" fmla="val 6993"/>
              <a:gd name="adj2" fmla="val 1073"/>
              <a:gd name="adj3" fmla="val 46656"/>
              <a:gd name="adj4" fmla="val -3656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圖層座標軸模式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5" name="直線圖說文字 1 14"/>
          <p:cNvSpPr/>
          <p:nvPr/>
        </p:nvSpPr>
        <p:spPr>
          <a:xfrm>
            <a:off x="1043549" y="6383371"/>
            <a:ext cx="936163" cy="357997"/>
          </a:xfrm>
          <a:prstGeom prst="borderCallout1">
            <a:avLst>
              <a:gd name="adj1" fmla="val 2289"/>
              <a:gd name="adj2" fmla="val 97488"/>
              <a:gd name="adj3" fmla="val -49799"/>
              <a:gd name="adj4" fmla="val 1237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旋轉工具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6" name="直線圖說文字 1 15"/>
          <p:cNvSpPr/>
          <p:nvPr/>
        </p:nvSpPr>
        <p:spPr>
          <a:xfrm>
            <a:off x="2051661" y="5591283"/>
            <a:ext cx="1152128" cy="360040"/>
          </a:xfrm>
          <a:prstGeom prst="borderCallout1">
            <a:avLst>
              <a:gd name="adj1" fmla="val 96353"/>
              <a:gd name="adj2" fmla="val 25568"/>
              <a:gd name="adj3" fmla="val 164235"/>
              <a:gd name="adj4" fmla="val 4323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攝影機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7" name="直線圖說文字 1 16"/>
          <p:cNvSpPr/>
          <p:nvPr/>
        </p:nvSpPr>
        <p:spPr>
          <a:xfrm>
            <a:off x="2051720" y="6381328"/>
            <a:ext cx="1248139" cy="360040"/>
          </a:xfrm>
          <a:prstGeom prst="borderCallout1">
            <a:avLst>
              <a:gd name="adj1" fmla="val 9344"/>
              <a:gd name="adj2" fmla="val 62680"/>
              <a:gd name="adj3" fmla="val -56814"/>
              <a:gd name="adj4" fmla="val 6318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中心移動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8" name="直線圖說文字 1 17"/>
          <p:cNvSpPr/>
          <p:nvPr/>
        </p:nvSpPr>
        <p:spPr>
          <a:xfrm>
            <a:off x="5292021" y="5591283"/>
            <a:ext cx="936104" cy="360040"/>
          </a:xfrm>
          <a:prstGeom prst="borderCallout1">
            <a:avLst>
              <a:gd name="adj1" fmla="val 101056"/>
              <a:gd name="adj2" fmla="val 485"/>
              <a:gd name="adj3" fmla="val 164236"/>
              <a:gd name="adj4" fmla="val -64343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圖章工具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9" name="直線圖說文字 1 18"/>
          <p:cNvSpPr/>
          <p:nvPr/>
        </p:nvSpPr>
        <p:spPr>
          <a:xfrm>
            <a:off x="7706261" y="5591283"/>
            <a:ext cx="1436960" cy="360040"/>
          </a:xfrm>
          <a:prstGeom prst="borderCallout1">
            <a:avLst>
              <a:gd name="adj1" fmla="val 6993"/>
              <a:gd name="adj2" fmla="val 1073"/>
              <a:gd name="adj3" fmla="val 152478"/>
              <a:gd name="adj4" fmla="val -5129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世界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0" name="直線圖說文字 1 19"/>
          <p:cNvSpPr/>
          <p:nvPr/>
        </p:nvSpPr>
        <p:spPr>
          <a:xfrm>
            <a:off x="7706261" y="6455379"/>
            <a:ext cx="1436960" cy="360040"/>
          </a:xfrm>
          <a:prstGeom prst="borderCallout1">
            <a:avLst>
              <a:gd name="adj1" fmla="val 6993"/>
              <a:gd name="adj2" fmla="val 1073"/>
              <a:gd name="adj3" fmla="val -75627"/>
              <a:gd name="adj4" fmla="val -67788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局部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1" name="直線圖說文字 1 20"/>
          <p:cNvSpPr/>
          <p:nvPr/>
        </p:nvSpPr>
        <p:spPr>
          <a:xfrm>
            <a:off x="5364088" y="6381328"/>
            <a:ext cx="1080120" cy="360040"/>
          </a:xfrm>
          <a:prstGeom prst="borderCallout1">
            <a:avLst>
              <a:gd name="adj1" fmla="val 9345"/>
              <a:gd name="adj2" fmla="val 1661"/>
              <a:gd name="adj3" fmla="val -56814"/>
              <a:gd name="adj4" fmla="val -32912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橡皮擦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2" name="直線圖說文字 1 21"/>
          <p:cNvSpPr/>
          <p:nvPr/>
        </p:nvSpPr>
        <p:spPr>
          <a:xfrm>
            <a:off x="6300133" y="5591283"/>
            <a:ext cx="1296144" cy="360040"/>
          </a:xfrm>
          <a:prstGeom prst="borderCallout1">
            <a:avLst>
              <a:gd name="adj1" fmla="val 101057"/>
              <a:gd name="adj2" fmla="val 93"/>
              <a:gd name="adj3" fmla="val 152478"/>
              <a:gd name="adj4" fmla="val -6701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描圖筆刷工具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3" name="直線圖說文字 1 22"/>
          <p:cNvSpPr/>
          <p:nvPr/>
        </p:nvSpPr>
        <p:spPr>
          <a:xfrm>
            <a:off x="6516216" y="6381328"/>
            <a:ext cx="936104" cy="360040"/>
          </a:xfrm>
          <a:prstGeom prst="borderCallout1">
            <a:avLst>
              <a:gd name="adj1" fmla="val 9345"/>
              <a:gd name="adj2" fmla="val 1661"/>
              <a:gd name="adj3" fmla="val -54464"/>
              <a:gd name="adj4" fmla="val -63543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圖釘工具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749176"/>
              </p:ext>
            </p:extLst>
          </p:nvPr>
        </p:nvGraphicFramePr>
        <p:xfrm>
          <a:off x="1115616" y="1397000"/>
          <a:ext cx="7128792" cy="3337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  <a:gridCol w="1224136"/>
                <a:gridCol w="5040560"/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快速鍵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工具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說明</a:t>
                      </a:r>
                      <a:endParaRPr kumimoji="1" lang="en-US" altLang="zh-TW" dirty="0" smtClean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altLang="zh-TW" dirty="0" smtClean="0">
                          <a:latin typeface="Heiti TC Light"/>
                          <a:ea typeface="Heiti TC Light"/>
                          <a:cs typeface="Heiti TC Light"/>
                        </a:rPr>
                        <a:t>V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選取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選取或移動一個到多個圖層</a:t>
                      </a:r>
                      <a:endParaRPr kumimoji="1" lang="en-US" altLang="zh-TW" dirty="0" smtClean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altLang="zh-TW" dirty="0" smtClean="0">
                          <a:latin typeface="Heiti TC Light"/>
                          <a:ea typeface="Heiti TC Light"/>
                          <a:cs typeface="Heiti TC Light"/>
                        </a:rPr>
                        <a:t>H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移動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移動畫面的工具</a:t>
                      </a:r>
                      <a:endParaRPr lang="en-US" altLang="zh-TW" dirty="0" smtClean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altLang="zh-TW" dirty="0" smtClean="0">
                          <a:latin typeface="Heiti TC Light"/>
                          <a:ea typeface="Heiti TC Light"/>
                          <a:cs typeface="Heiti TC Light"/>
                        </a:rPr>
                        <a:t>Z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縮放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放大縮小檢視畫面的比例</a:t>
                      </a:r>
                      <a:endParaRPr kumimoji="1" lang="en-US" altLang="zh-TW" dirty="0" smtClean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altLang="zh-TW" dirty="0" smtClean="0">
                          <a:latin typeface="Heiti TC Light"/>
                          <a:ea typeface="Heiti TC Light"/>
                          <a:cs typeface="Heiti TC Light"/>
                        </a:rPr>
                        <a:t>W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旋轉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以圖層中心旋轉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altLang="zh-TW" dirty="0" smtClean="0">
                          <a:latin typeface="Heiti TC Light"/>
                          <a:ea typeface="Heiti TC Light"/>
                          <a:cs typeface="Heiti TC Light"/>
                        </a:rPr>
                        <a:t>C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攝影機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調整攝影機視角的畫面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altLang="zh-TW" dirty="0" smtClean="0">
                          <a:latin typeface="Heiti TC Light"/>
                          <a:ea typeface="Heiti TC Light"/>
                          <a:cs typeface="Heiti TC Light"/>
                        </a:rPr>
                        <a:t>Y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中心移動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移動圖層的中心點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altLang="zh-TW" dirty="0" smtClean="0">
                          <a:latin typeface="Heiti TC Light"/>
                          <a:ea typeface="Heiti TC Light"/>
                          <a:cs typeface="Heiti TC Light"/>
                        </a:rPr>
                        <a:t>Q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矩形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建立各式圖形的遮罩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altLang="zh-TW" dirty="0" smtClean="0">
                          <a:latin typeface="Heiti TC Light"/>
                          <a:ea typeface="Heiti TC Light"/>
                          <a:cs typeface="Heiti TC Light"/>
                        </a:rPr>
                        <a:t>G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鋼筆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繪製調整所畫出的貝茲曲線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60924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圖片 13" descr="螢幕快照 2013-09-06 上午1.41.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41" y="6023331"/>
            <a:ext cx="6336704" cy="2794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工具介紹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6" name="直線圖說文字 1 5"/>
          <p:cNvSpPr/>
          <p:nvPr/>
        </p:nvSpPr>
        <p:spPr>
          <a:xfrm>
            <a:off x="35437" y="5591283"/>
            <a:ext cx="936104" cy="360040"/>
          </a:xfrm>
          <a:prstGeom prst="borderCallout1">
            <a:avLst>
              <a:gd name="adj1" fmla="val 101056"/>
              <a:gd name="adj2" fmla="val 98664"/>
              <a:gd name="adj3" fmla="val 147774"/>
              <a:gd name="adj4" fmla="val 111189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選取工具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7" name="直線圖說文字 1 6"/>
          <p:cNvSpPr/>
          <p:nvPr/>
        </p:nvSpPr>
        <p:spPr>
          <a:xfrm>
            <a:off x="35437" y="6383371"/>
            <a:ext cx="936103" cy="360040"/>
          </a:xfrm>
          <a:prstGeom prst="borderCallout1">
            <a:avLst>
              <a:gd name="adj1" fmla="val 2289"/>
              <a:gd name="adj2" fmla="val 97488"/>
              <a:gd name="adj3" fmla="val -49759"/>
              <a:gd name="adj4" fmla="val 15113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移動工具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8" name="直線圖說文字 1 7"/>
          <p:cNvSpPr/>
          <p:nvPr/>
        </p:nvSpPr>
        <p:spPr>
          <a:xfrm>
            <a:off x="1043549" y="5591283"/>
            <a:ext cx="936104" cy="360040"/>
          </a:xfrm>
          <a:prstGeom prst="borderCallout1">
            <a:avLst>
              <a:gd name="adj1" fmla="val 101056"/>
              <a:gd name="adj2" fmla="val 49868"/>
              <a:gd name="adj3" fmla="val 150126"/>
              <a:gd name="adj4" fmla="val 7505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縮放工具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9" name="直線圖說文字 1 8"/>
          <p:cNvSpPr/>
          <p:nvPr/>
        </p:nvSpPr>
        <p:spPr>
          <a:xfrm>
            <a:off x="3347864" y="6381328"/>
            <a:ext cx="936104" cy="360040"/>
          </a:xfrm>
          <a:prstGeom prst="borderCallout1">
            <a:avLst>
              <a:gd name="adj1" fmla="val 4641"/>
              <a:gd name="adj2" fmla="val 27302"/>
              <a:gd name="adj3" fmla="val -59165"/>
              <a:gd name="adj4" fmla="val 2719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鋼筆工具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0" name="直線圖說文字 1 9"/>
          <p:cNvSpPr/>
          <p:nvPr/>
        </p:nvSpPr>
        <p:spPr>
          <a:xfrm>
            <a:off x="3275797" y="5591283"/>
            <a:ext cx="936104" cy="360040"/>
          </a:xfrm>
          <a:prstGeom prst="borderCallout1">
            <a:avLst>
              <a:gd name="adj1" fmla="val 103407"/>
              <a:gd name="adj2" fmla="val 1073"/>
              <a:gd name="adj3" fmla="val 161884"/>
              <a:gd name="adj4" fmla="val 309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矩形工具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直線圖說文字 1 10"/>
          <p:cNvSpPr/>
          <p:nvPr/>
        </p:nvSpPr>
        <p:spPr>
          <a:xfrm>
            <a:off x="4355976" y="6381328"/>
            <a:ext cx="936104" cy="360040"/>
          </a:xfrm>
          <a:prstGeom prst="borderCallout1">
            <a:avLst>
              <a:gd name="adj1" fmla="val 9345"/>
              <a:gd name="adj2" fmla="val 1661"/>
              <a:gd name="adj3" fmla="val -61517"/>
              <a:gd name="adj4" fmla="val 91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筆刷工具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4283909" y="5591283"/>
            <a:ext cx="936104" cy="360040"/>
          </a:xfrm>
          <a:prstGeom prst="borderCallout1">
            <a:avLst>
              <a:gd name="adj1" fmla="val 101056"/>
              <a:gd name="adj2" fmla="val 485"/>
              <a:gd name="adj3" fmla="val 150126"/>
              <a:gd name="adj4" fmla="val -3591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文字工具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3" name="直線圖說文字 1 12"/>
          <p:cNvSpPr/>
          <p:nvPr/>
        </p:nvSpPr>
        <p:spPr>
          <a:xfrm>
            <a:off x="7709461" y="6023331"/>
            <a:ext cx="1436960" cy="360040"/>
          </a:xfrm>
          <a:prstGeom prst="borderCallout1">
            <a:avLst>
              <a:gd name="adj1" fmla="val 6993"/>
              <a:gd name="adj2" fmla="val 1073"/>
              <a:gd name="adj3" fmla="val 46656"/>
              <a:gd name="adj4" fmla="val -3656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圖層座標軸模式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5" name="直線圖說文字 1 14"/>
          <p:cNvSpPr/>
          <p:nvPr/>
        </p:nvSpPr>
        <p:spPr>
          <a:xfrm>
            <a:off x="1043549" y="6383371"/>
            <a:ext cx="936163" cy="357997"/>
          </a:xfrm>
          <a:prstGeom prst="borderCallout1">
            <a:avLst>
              <a:gd name="adj1" fmla="val 2289"/>
              <a:gd name="adj2" fmla="val 97488"/>
              <a:gd name="adj3" fmla="val -49799"/>
              <a:gd name="adj4" fmla="val 1237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旋轉工具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6" name="直線圖說文字 1 15"/>
          <p:cNvSpPr/>
          <p:nvPr/>
        </p:nvSpPr>
        <p:spPr>
          <a:xfrm>
            <a:off x="2051661" y="5591283"/>
            <a:ext cx="1152128" cy="360040"/>
          </a:xfrm>
          <a:prstGeom prst="borderCallout1">
            <a:avLst>
              <a:gd name="adj1" fmla="val 96353"/>
              <a:gd name="adj2" fmla="val 25568"/>
              <a:gd name="adj3" fmla="val 164235"/>
              <a:gd name="adj4" fmla="val 4323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攝影機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7" name="直線圖說文字 1 16"/>
          <p:cNvSpPr/>
          <p:nvPr/>
        </p:nvSpPr>
        <p:spPr>
          <a:xfrm>
            <a:off x="2051720" y="6381328"/>
            <a:ext cx="1248139" cy="360040"/>
          </a:xfrm>
          <a:prstGeom prst="borderCallout1">
            <a:avLst>
              <a:gd name="adj1" fmla="val 9344"/>
              <a:gd name="adj2" fmla="val 62680"/>
              <a:gd name="adj3" fmla="val -56814"/>
              <a:gd name="adj4" fmla="val 6318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中心移動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8" name="直線圖說文字 1 17"/>
          <p:cNvSpPr/>
          <p:nvPr/>
        </p:nvSpPr>
        <p:spPr>
          <a:xfrm>
            <a:off x="5292021" y="5591283"/>
            <a:ext cx="936104" cy="360040"/>
          </a:xfrm>
          <a:prstGeom prst="borderCallout1">
            <a:avLst>
              <a:gd name="adj1" fmla="val 101056"/>
              <a:gd name="adj2" fmla="val 485"/>
              <a:gd name="adj3" fmla="val 164236"/>
              <a:gd name="adj4" fmla="val -64343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圖章工具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9" name="直線圖說文字 1 18"/>
          <p:cNvSpPr/>
          <p:nvPr/>
        </p:nvSpPr>
        <p:spPr>
          <a:xfrm>
            <a:off x="7706261" y="5591283"/>
            <a:ext cx="1436960" cy="360040"/>
          </a:xfrm>
          <a:prstGeom prst="borderCallout1">
            <a:avLst>
              <a:gd name="adj1" fmla="val 6993"/>
              <a:gd name="adj2" fmla="val 1073"/>
              <a:gd name="adj3" fmla="val 152478"/>
              <a:gd name="adj4" fmla="val -5129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世界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0" name="直線圖說文字 1 19"/>
          <p:cNvSpPr/>
          <p:nvPr/>
        </p:nvSpPr>
        <p:spPr>
          <a:xfrm>
            <a:off x="7706261" y="6455379"/>
            <a:ext cx="1436960" cy="360040"/>
          </a:xfrm>
          <a:prstGeom prst="borderCallout1">
            <a:avLst>
              <a:gd name="adj1" fmla="val 6993"/>
              <a:gd name="adj2" fmla="val 1073"/>
              <a:gd name="adj3" fmla="val -75627"/>
              <a:gd name="adj4" fmla="val -67788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局部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1" name="直線圖說文字 1 20"/>
          <p:cNvSpPr/>
          <p:nvPr/>
        </p:nvSpPr>
        <p:spPr>
          <a:xfrm>
            <a:off x="5364088" y="6381328"/>
            <a:ext cx="1080120" cy="360040"/>
          </a:xfrm>
          <a:prstGeom prst="borderCallout1">
            <a:avLst>
              <a:gd name="adj1" fmla="val 9345"/>
              <a:gd name="adj2" fmla="val 1661"/>
              <a:gd name="adj3" fmla="val -56814"/>
              <a:gd name="adj4" fmla="val -32912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橡皮擦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2" name="直線圖說文字 1 21"/>
          <p:cNvSpPr/>
          <p:nvPr/>
        </p:nvSpPr>
        <p:spPr>
          <a:xfrm>
            <a:off x="6300133" y="5591283"/>
            <a:ext cx="1296144" cy="360040"/>
          </a:xfrm>
          <a:prstGeom prst="borderCallout1">
            <a:avLst>
              <a:gd name="adj1" fmla="val 101057"/>
              <a:gd name="adj2" fmla="val 93"/>
              <a:gd name="adj3" fmla="val 152478"/>
              <a:gd name="adj4" fmla="val -6701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描圖筆刷工具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3" name="直線圖說文字 1 22"/>
          <p:cNvSpPr/>
          <p:nvPr/>
        </p:nvSpPr>
        <p:spPr>
          <a:xfrm>
            <a:off x="6516216" y="6381328"/>
            <a:ext cx="936104" cy="360040"/>
          </a:xfrm>
          <a:prstGeom prst="borderCallout1">
            <a:avLst>
              <a:gd name="adj1" fmla="val 9345"/>
              <a:gd name="adj2" fmla="val 1661"/>
              <a:gd name="adj3" fmla="val -54464"/>
              <a:gd name="adj4" fmla="val -63543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圖釘工具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534422"/>
              </p:ext>
            </p:extLst>
          </p:nvPr>
        </p:nvGraphicFramePr>
        <p:xfrm>
          <a:off x="1115616" y="1397000"/>
          <a:ext cx="6504384" cy="25958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54561"/>
                <a:gridCol w="5249823"/>
              </a:tblGrid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文字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建立文字字幕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筆刷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繪製圖像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圖章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複製畫面中選取的區域</a:t>
                      </a:r>
                      <a:endParaRPr kumimoji="1" lang="en-US" altLang="zh-TW" dirty="0" smtClean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橡皮擦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擦掉不需要的內容</a:t>
                      </a:r>
                      <a:endParaRPr lang="en-US" altLang="zh-TW" dirty="0" smtClean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描圖筆刷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可繪製遮罩，並使用動態追蹤替影片去背</a:t>
                      </a:r>
                      <a:endParaRPr kumimoji="1" lang="en-US" altLang="zh-TW" dirty="0" smtClean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圖釘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控制固定內容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座標模式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Heiti TC Light"/>
                          <a:ea typeface="Heiti TC Light"/>
                          <a:cs typeface="Heiti TC Light"/>
                        </a:rPr>
                        <a:t>根據所選的模式，來觀看影片</a:t>
                      </a:r>
                      <a:endParaRPr lang="zh-TW" altLang="en-US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00032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圖片 13" descr="螢幕快照 2013-09-06 上午1.41.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41" y="6023331"/>
            <a:ext cx="6336704" cy="2794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攝影機工具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6" name="直線圖說文字 1 5"/>
          <p:cNvSpPr/>
          <p:nvPr/>
        </p:nvSpPr>
        <p:spPr>
          <a:xfrm>
            <a:off x="35437" y="5591283"/>
            <a:ext cx="936104" cy="360040"/>
          </a:xfrm>
          <a:prstGeom prst="borderCallout1">
            <a:avLst>
              <a:gd name="adj1" fmla="val 101056"/>
              <a:gd name="adj2" fmla="val 98664"/>
              <a:gd name="adj3" fmla="val 147774"/>
              <a:gd name="adj4" fmla="val 111189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選取工具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7" name="直線圖說文字 1 6"/>
          <p:cNvSpPr/>
          <p:nvPr/>
        </p:nvSpPr>
        <p:spPr>
          <a:xfrm>
            <a:off x="35437" y="6383371"/>
            <a:ext cx="936103" cy="360040"/>
          </a:xfrm>
          <a:prstGeom prst="borderCallout1">
            <a:avLst>
              <a:gd name="adj1" fmla="val 2289"/>
              <a:gd name="adj2" fmla="val 97488"/>
              <a:gd name="adj3" fmla="val -49759"/>
              <a:gd name="adj4" fmla="val 15113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移動工具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8" name="直線圖說文字 1 7"/>
          <p:cNvSpPr/>
          <p:nvPr/>
        </p:nvSpPr>
        <p:spPr>
          <a:xfrm>
            <a:off x="1043549" y="5591283"/>
            <a:ext cx="936104" cy="360040"/>
          </a:xfrm>
          <a:prstGeom prst="borderCallout1">
            <a:avLst>
              <a:gd name="adj1" fmla="val 101056"/>
              <a:gd name="adj2" fmla="val 49868"/>
              <a:gd name="adj3" fmla="val 150126"/>
              <a:gd name="adj4" fmla="val 7505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縮放工具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9" name="直線圖說文字 1 8"/>
          <p:cNvSpPr/>
          <p:nvPr/>
        </p:nvSpPr>
        <p:spPr>
          <a:xfrm>
            <a:off x="3347864" y="6381328"/>
            <a:ext cx="936104" cy="360040"/>
          </a:xfrm>
          <a:prstGeom prst="borderCallout1">
            <a:avLst>
              <a:gd name="adj1" fmla="val 4641"/>
              <a:gd name="adj2" fmla="val 27302"/>
              <a:gd name="adj3" fmla="val -59165"/>
              <a:gd name="adj4" fmla="val 2719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鋼筆工具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0" name="直線圖說文字 1 9"/>
          <p:cNvSpPr/>
          <p:nvPr/>
        </p:nvSpPr>
        <p:spPr>
          <a:xfrm>
            <a:off x="3275797" y="5591283"/>
            <a:ext cx="936104" cy="360040"/>
          </a:xfrm>
          <a:prstGeom prst="borderCallout1">
            <a:avLst>
              <a:gd name="adj1" fmla="val 103407"/>
              <a:gd name="adj2" fmla="val 1073"/>
              <a:gd name="adj3" fmla="val 161884"/>
              <a:gd name="adj4" fmla="val 309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矩形工具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直線圖說文字 1 10"/>
          <p:cNvSpPr/>
          <p:nvPr/>
        </p:nvSpPr>
        <p:spPr>
          <a:xfrm>
            <a:off x="4355976" y="6381328"/>
            <a:ext cx="936104" cy="360040"/>
          </a:xfrm>
          <a:prstGeom prst="borderCallout1">
            <a:avLst>
              <a:gd name="adj1" fmla="val 9345"/>
              <a:gd name="adj2" fmla="val 1661"/>
              <a:gd name="adj3" fmla="val -61517"/>
              <a:gd name="adj4" fmla="val 91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筆刷工具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4283909" y="5591283"/>
            <a:ext cx="936104" cy="360040"/>
          </a:xfrm>
          <a:prstGeom prst="borderCallout1">
            <a:avLst>
              <a:gd name="adj1" fmla="val 101056"/>
              <a:gd name="adj2" fmla="val 485"/>
              <a:gd name="adj3" fmla="val 150126"/>
              <a:gd name="adj4" fmla="val -3591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文字工具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3" name="直線圖說文字 1 12"/>
          <p:cNvSpPr/>
          <p:nvPr/>
        </p:nvSpPr>
        <p:spPr>
          <a:xfrm>
            <a:off x="7709461" y="6023331"/>
            <a:ext cx="1436960" cy="360040"/>
          </a:xfrm>
          <a:prstGeom prst="borderCallout1">
            <a:avLst>
              <a:gd name="adj1" fmla="val 6993"/>
              <a:gd name="adj2" fmla="val 1073"/>
              <a:gd name="adj3" fmla="val 46656"/>
              <a:gd name="adj4" fmla="val -3656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圖層座標軸模式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5" name="直線圖說文字 1 14"/>
          <p:cNvSpPr/>
          <p:nvPr/>
        </p:nvSpPr>
        <p:spPr>
          <a:xfrm>
            <a:off x="1043549" y="6383371"/>
            <a:ext cx="936163" cy="357997"/>
          </a:xfrm>
          <a:prstGeom prst="borderCallout1">
            <a:avLst>
              <a:gd name="adj1" fmla="val 2289"/>
              <a:gd name="adj2" fmla="val 97488"/>
              <a:gd name="adj3" fmla="val -49799"/>
              <a:gd name="adj4" fmla="val 1237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旋轉工具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6" name="直線圖說文字 1 15"/>
          <p:cNvSpPr/>
          <p:nvPr/>
        </p:nvSpPr>
        <p:spPr>
          <a:xfrm>
            <a:off x="2051661" y="5591283"/>
            <a:ext cx="1152128" cy="360040"/>
          </a:xfrm>
          <a:prstGeom prst="borderCallout1">
            <a:avLst>
              <a:gd name="adj1" fmla="val 96353"/>
              <a:gd name="adj2" fmla="val 25568"/>
              <a:gd name="adj3" fmla="val 164235"/>
              <a:gd name="adj4" fmla="val 43238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攝影機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7" name="直線圖說文字 1 16"/>
          <p:cNvSpPr/>
          <p:nvPr/>
        </p:nvSpPr>
        <p:spPr>
          <a:xfrm>
            <a:off x="2051720" y="6381328"/>
            <a:ext cx="1248139" cy="360040"/>
          </a:xfrm>
          <a:prstGeom prst="borderCallout1">
            <a:avLst>
              <a:gd name="adj1" fmla="val 9344"/>
              <a:gd name="adj2" fmla="val 62680"/>
              <a:gd name="adj3" fmla="val -56814"/>
              <a:gd name="adj4" fmla="val 6318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中心移動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8" name="直線圖說文字 1 17"/>
          <p:cNvSpPr/>
          <p:nvPr/>
        </p:nvSpPr>
        <p:spPr>
          <a:xfrm>
            <a:off x="5292021" y="5591283"/>
            <a:ext cx="936104" cy="360040"/>
          </a:xfrm>
          <a:prstGeom prst="borderCallout1">
            <a:avLst>
              <a:gd name="adj1" fmla="val 101056"/>
              <a:gd name="adj2" fmla="val 485"/>
              <a:gd name="adj3" fmla="val 164236"/>
              <a:gd name="adj4" fmla="val -64343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圖章工具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9" name="直線圖說文字 1 18"/>
          <p:cNvSpPr/>
          <p:nvPr/>
        </p:nvSpPr>
        <p:spPr>
          <a:xfrm>
            <a:off x="7706261" y="5591283"/>
            <a:ext cx="1436960" cy="360040"/>
          </a:xfrm>
          <a:prstGeom prst="borderCallout1">
            <a:avLst>
              <a:gd name="adj1" fmla="val 6993"/>
              <a:gd name="adj2" fmla="val 1073"/>
              <a:gd name="adj3" fmla="val 152478"/>
              <a:gd name="adj4" fmla="val -5129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世界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0" name="直線圖說文字 1 19"/>
          <p:cNvSpPr/>
          <p:nvPr/>
        </p:nvSpPr>
        <p:spPr>
          <a:xfrm>
            <a:off x="7706261" y="6455379"/>
            <a:ext cx="1436960" cy="360040"/>
          </a:xfrm>
          <a:prstGeom prst="borderCallout1">
            <a:avLst>
              <a:gd name="adj1" fmla="val 6993"/>
              <a:gd name="adj2" fmla="val 1073"/>
              <a:gd name="adj3" fmla="val -75627"/>
              <a:gd name="adj4" fmla="val -67788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局部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1" name="直線圖說文字 1 20"/>
          <p:cNvSpPr/>
          <p:nvPr/>
        </p:nvSpPr>
        <p:spPr>
          <a:xfrm>
            <a:off x="5364088" y="6381328"/>
            <a:ext cx="1080120" cy="360040"/>
          </a:xfrm>
          <a:prstGeom prst="borderCallout1">
            <a:avLst>
              <a:gd name="adj1" fmla="val 9345"/>
              <a:gd name="adj2" fmla="val 1661"/>
              <a:gd name="adj3" fmla="val -56814"/>
              <a:gd name="adj4" fmla="val -32912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橡皮擦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2" name="直線圖說文字 1 21"/>
          <p:cNvSpPr/>
          <p:nvPr/>
        </p:nvSpPr>
        <p:spPr>
          <a:xfrm>
            <a:off x="6300133" y="5591283"/>
            <a:ext cx="1296144" cy="360040"/>
          </a:xfrm>
          <a:prstGeom prst="borderCallout1">
            <a:avLst>
              <a:gd name="adj1" fmla="val 101057"/>
              <a:gd name="adj2" fmla="val 93"/>
              <a:gd name="adj3" fmla="val 152478"/>
              <a:gd name="adj4" fmla="val -6701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描圖筆刷工具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3" name="直線圖說文字 1 22"/>
          <p:cNvSpPr/>
          <p:nvPr/>
        </p:nvSpPr>
        <p:spPr>
          <a:xfrm>
            <a:off x="6516216" y="6381328"/>
            <a:ext cx="936104" cy="360040"/>
          </a:xfrm>
          <a:prstGeom prst="borderCallout1">
            <a:avLst>
              <a:gd name="adj1" fmla="val 9345"/>
              <a:gd name="adj2" fmla="val 1661"/>
              <a:gd name="adj3" fmla="val -54464"/>
              <a:gd name="adj4" fmla="val -63543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圖釘工具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3" name="圖片 2" descr="螢幕快照 2013-09-06 上午1.49.1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780928"/>
            <a:ext cx="2755900" cy="1117600"/>
          </a:xfrm>
          <a:prstGeom prst="rect">
            <a:avLst/>
          </a:prstGeom>
        </p:spPr>
      </p:pic>
      <p:sp>
        <p:nvSpPr>
          <p:cNvPr id="24" name="直線圖說文字 1 23"/>
          <p:cNvSpPr/>
          <p:nvPr/>
        </p:nvSpPr>
        <p:spPr>
          <a:xfrm>
            <a:off x="4644008" y="2564904"/>
            <a:ext cx="1152128" cy="360040"/>
          </a:xfrm>
          <a:prstGeom prst="borderCallout1">
            <a:avLst>
              <a:gd name="adj1" fmla="val 101056"/>
              <a:gd name="adj2" fmla="val 485"/>
              <a:gd name="adj3" fmla="val 183048"/>
              <a:gd name="adj4" fmla="val -62881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環繞攝影機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5" name="直線圖說文字 1 24"/>
          <p:cNvSpPr/>
          <p:nvPr/>
        </p:nvSpPr>
        <p:spPr>
          <a:xfrm>
            <a:off x="4644008" y="3068960"/>
            <a:ext cx="1512168" cy="360040"/>
          </a:xfrm>
          <a:prstGeom prst="borderCallout1">
            <a:avLst>
              <a:gd name="adj1" fmla="val 101056"/>
              <a:gd name="adj2" fmla="val 485"/>
              <a:gd name="adj3" fmla="val 121907"/>
              <a:gd name="adj4" fmla="val -3114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攝影機</a:t>
            </a:r>
            <a:r>
              <a:rPr kumimoji="1" lang="en-US" altLang="zh-TW" sz="1400" b="1" dirty="0" smtClean="0">
                <a:latin typeface="Heiti TC Light"/>
                <a:ea typeface="Heiti TC Light"/>
                <a:cs typeface="Heiti TC Light"/>
              </a:rPr>
              <a:t>XY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軸移動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6" name="直線圖說文字 1 25"/>
          <p:cNvSpPr/>
          <p:nvPr/>
        </p:nvSpPr>
        <p:spPr>
          <a:xfrm>
            <a:off x="4644008" y="3501008"/>
            <a:ext cx="1512168" cy="360040"/>
          </a:xfrm>
          <a:prstGeom prst="borderCallout1">
            <a:avLst>
              <a:gd name="adj1" fmla="val 101056"/>
              <a:gd name="adj2" fmla="val 485"/>
              <a:gd name="adj3" fmla="val 84281"/>
              <a:gd name="adj4" fmla="val -36181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攝影機</a:t>
            </a:r>
            <a:r>
              <a:rPr lang="en-US" altLang="zh-TW" sz="1400" b="1" dirty="0" smtClean="0">
                <a:latin typeface="Heiti TC Light"/>
                <a:ea typeface="Heiti TC Light"/>
                <a:cs typeface="Heiti TC Light"/>
              </a:rPr>
              <a:t>Z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軸移動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20999893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螢幕快照 2013-09-06 上午1.49.2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564904"/>
            <a:ext cx="2933700" cy="1384300"/>
          </a:xfrm>
          <a:prstGeom prst="rect">
            <a:avLst/>
          </a:prstGeom>
        </p:spPr>
      </p:pic>
      <p:pic>
        <p:nvPicPr>
          <p:cNvPr id="14" name="圖片 13" descr="螢幕快照 2013-09-06 上午1.41.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41" y="6023331"/>
            <a:ext cx="6336704" cy="2794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矩形工具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6" name="直線圖說文字 1 5"/>
          <p:cNvSpPr/>
          <p:nvPr/>
        </p:nvSpPr>
        <p:spPr>
          <a:xfrm>
            <a:off x="35437" y="5591283"/>
            <a:ext cx="936104" cy="360040"/>
          </a:xfrm>
          <a:prstGeom prst="borderCallout1">
            <a:avLst>
              <a:gd name="adj1" fmla="val 101056"/>
              <a:gd name="adj2" fmla="val 98664"/>
              <a:gd name="adj3" fmla="val 147774"/>
              <a:gd name="adj4" fmla="val 111189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選取工具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7" name="直線圖說文字 1 6"/>
          <p:cNvSpPr/>
          <p:nvPr/>
        </p:nvSpPr>
        <p:spPr>
          <a:xfrm>
            <a:off x="35437" y="6383371"/>
            <a:ext cx="936103" cy="360040"/>
          </a:xfrm>
          <a:prstGeom prst="borderCallout1">
            <a:avLst>
              <a:gd name="adj1" fmla="val 2289"/>
              <a:gd name="adj2" fmla="val 97488"/>
              <a:gd name="adj3" fmla="val -49759"/>
              <a:gd name="adj4" fmla="val 15113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移動工具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8" name="直線圖說文字 1 7"/>
          <p:cNvSpPr/>
          <p:nvPr/>
        </p:nvSpPr>
        <p:spPr>
          <a:xfrm>
            <a:off x="1043549" y="5591283"/>
            <a:ext cx="936104" cy="360040"/>
          </a:xfrm>
          <a:prstGeom prst="borderCallout1">
            <a:avLst>
              <a:gd name="adj1" fmla="val 101056"/>
              <a:gd name="adj2" fmla="val 49868"/>
              <a:gd name="adj3" fmla="val 150126"/>
              <a:gd name="adj4" fmla="val 7505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縮放工具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9" name="直線圖說文字 1 8"/>
          <p:cNvSpPr/>
          <p:nvPr/>
        </p:nvSpPr>
        <p:spPr>
          <a:xfrm>
            <a:off x="3347864" y="6381328"/>
            <a:ext cx="936104" cy="360040"/>
          </a:xfrm>
          <a:prstGeom prst="borderCallout1">
            <a:avLst>
              <a:gd name="adj1" fmla="val 4641"/>
              <a:gd name="adj2" fmla="val 27302"/>
              <a:gd name="adj3" fmla="val -59165"/>
              <a:gd name="adj4" fmla="val 2719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鋼筆工具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0" name="直線圖說文字 1 9"/>
          <p:cNvSpPr/>
          <p:nvPr/>
        </p:nvSpPr>
        <p:spPr>
          <a:xfrm>
            <a:off x="3275797" y="5591283"/>
            <a:ext cx="936104" cy="360040"/>
          </a:xfrm>
          <a:prstGeom prst="borderCallout1">
            <a:avLst>
              <a:gd name="adj1" fmla="val 103407"/>
              <a:gd name="adj2" fmla="val 1073"/>
              <a:gd name="adj3" fmla="val 161884"/>
              <a:gd name="adj4" fmla="val 3092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矩形工具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直線圖說文字 1 10"/>
          <p:cNvSpPr/>
          <p:nvPr/>
        </p:nvSpPr>
        <p:spPr>
          <a:xfrm>
            <a:off x="4355976" y="6381328"/>
            <a:ext cx="936104" cy="360040"/>
          </a:xfrm>
          <a:prstGeom prst="borderCallout1">
            <a:avLst>
              <a:gd name="adj1" fmla="val 9345"/>
              <a:gd name="adj2" fmla="val 1661"/>
              <a:gd name="adj3" fmla="val -61517"/>
              <a:gd name="adj4" fmla="val 91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筆刷工具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4283909" y="5591283"/>
            <a:ext cx="936104" cy="360040"/>
          </a:xfrm>
          <a:prstGeom prst="borderCallout1">
            <a:avLst>
              <a:gd name="adj1" fmla="val 101056"/>
              <a:gd name="adj2" fmla="val 485"/>
              <a:gd name="adj3" fmla="val 150126"/>
              <a:gd name="adj4" fmla="val -3591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文字工具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3" name="直線圖說文字 1 12"/>
          <p:cNvSpPr/>
          <p:nvPr/>
        </p:nvSpPr>
        <p:spPr>
          <a:xfrm>
            <a:off x="7709461" y="6023331"/>
            <a:ext cx="1436960" cy="360040"/>
          </a:xfrm>
          <a:prstGeom prst="borderCallout1">
            <a:avLst>
              <a:gd name="adj1" fmla="val 6993"/>
              <a:gd name="adj2" fmla="val 1073"/>
              <a:gd name="adj3" fmla="val 46656"/>
              <a:gd name="adj4" fmla="val -3656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圖層座標軸模式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5" name="直線圖說文字 1 14"/>
          <p:cNvSpPr/>
          <p:nvPr/>
        </p:nvSpPr>
        <p:spPr>
          <a:xfrm>
            <a:off x="1043549" y="6383371"/>
            <a:ext cx="936163" cy="357997"/>
          </a:xfrm>
          <a:prstGeom prst="borderCallout1">
            <a:avLst>
              <a:gd name="adj1" fmla="val 2289"/>
              <a:gd name="adj2" fmla="val 97488"/>
              <a:gd name="adj3" fmla="val -49799"/>
              <a:gd name="adj4" fmla="val 1237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旋轉工具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6" name="直線圖說文字 1 15"/>
          <p:cNvSpPr/>
          <p:nvPr/>
        </p:nvSpPr>
        <p:spPr>
          <a:xfrm>
            <a:off x="2051661" y="5591283"/>
            <a:ext cx="1152128" cy="360040"/>
          </a:xfrm>
          <a:prstGeom prst="borderCallout1">
            <a:avLst>
              <a:gd name="adj1" fmla="val 96353"/>
              <a:gd name="adj2" fmla="val 25568"/>
              <a:gd name="adj3" fmla="val 164235"/>
              <a:gd name="adj4" fmla="val 4323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攝影機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7" name="直線圖說文字 1 16"/>
          <p:cNvSpPr/>
          <p:nvPr/>
        </p:nvSpPr>
        <p:spPr>
          <a:xfrm>
            <a:off x="2051720" y="6381328"/>
            <a:ext cx="1248139" cy="360040"/>
          </a:xfrm>
          <a:prstGeom prst="borderCallout1">
            <a:avLst>
              <a:gd name="adj1" fmla="val 9344"/>
              <a:gd name="adj2" fmla="val 62680"/>
              <a:gd name="adj3" fmla="val -56814"/>
              <a:gd name="adj4" fmla="val 6318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中心移動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8" name="直線圖說文字 1 17"/>
          <p:cNvSpPr/>
          <p:nvPr/>
        </p:nvSpPr>
        <p:spPr>
          <a:xfrm>
            <a:off x="5292021" y="5591283"/>
            <a:ext cx="936104" cy="360040"/>
          </a:xfrm>
          <a:prstGeom prst="borderCallout1">
            <a:avLst>
              <a:gd name="adj1" fmla="val 101056"/>
              <a:gd name="adj2" fmla="val 485"/>
              <a:gd name="adj3" fmla="val 164236"/>
              <a:gd name="adj4" fmla="val -64343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圖章工具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9" name="直線圖說文字 1 18"/>
          <p:cNvSpPr/>
          <p:nvPr/>
        </p:nvSpPr>
        <p:spPr>
          <a:xfrm>
            <a:off x="7706261" y="5591283"/>
            <a:ext cx="1436960" cy="360040"/>
          </a:xfrm>
          <a:prstGeom prst="borderCallout1">
            <a:avLst>
              <a:gd name="adj1" fmla="val 6993"/>
              <a:gd name="adj2" fmla="val 1073"/>
              <a:gd name="adj3" fmla="val 152478"/>
              <a:gd name="adj4" fmla="val -5129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世界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0" name="直線圖說文字 1 19"/>
          <p:cNvSpPr/>
          <p:nvPr/>
        </p:nvSpPr>
        <p:spPr>
          <a:xfrm>
            <a:off x="7706261" y="6455379"/>
            <a:ext cx="1436960" cy="360040"/>
          </a:xfrm>
          <a:prstGeom prst="borderCallout1">
            <a:avLst>
              <a:gd name="adj1" fmla="val 6993"/>
              <a:gd name="adj2" fmla="val 1073"/>
              <a:gd name="adj3" fmla="val -75627"/>
              <a:gd name="adj4" fmla="val -67788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局部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1" name="直線圖說文字 1 20"/>
          <p:cNvSpPr/>
          <p:nvPr/>
        </p:nvSpPr>
        <p:spPr>
          <a:xfrm>
            <a:off x="5364088" y="6381328"/>
            <a:ext cx="1080120" cy="360040"/>
          </a:xfrm>
          <a:prstGeom prst="borderCallout1">
            <a:avLst>
              <a:gd name="adj1" fmla="val 9345"/>
              <a:gd name="adj2" fmla="val 1661"/>
              <a:gd name="adj3" fmla="val -56814"/>
              <a:gd name="adj4" fmla="val -32912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橡皮擦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2" name="直線圖說文字 1 21"/>
          <p:cNvSpPr/>
          <p:nvPr/>
        </p:nvSpPr>
        <p:spPr>
          <a:xfrm>
            <a:off x="6300133" y="5591283"/>
            <a:ext cx="1296144" cy="360040"/>
          </a:xfrm>
          <a:prstGeom prst="borderCallout1">
            <a:avLst>
              <a:gd name="adj1" fmla="val 101057"/>
              <a:gd name="adj2" fmla="val 93"/>
              <a:gd name="adj3" fmla="val 152478"/>
              <a:gd name="adj4" fmla="val -6701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描圖筆刷工具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3" name="直線圖說文字 1 22"/>
          <p:cNvSpPr/>
          <p:nvPr/>
        </p:nvSpPr>
        <p:spPr>
          <a:xfrm>
            <a:off x="6516216" y="6381328"/>
            <a:ext cx="936104" cy="360040"/>
          </a:xfrm>
          <a:prstGeom prst="borderCallout1">
            <a:avLst>
              <a:gd name="adj1" fmla="val 9345"/>
              <a:gd name="adj2" fmla="val 1661"/>
              <a:gd name="adj3" fmla="val -54464"/>
              <a:gd name="adj4" fmla="val -63543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圖釘工具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4" name="直線圖說文字 1 23"/>
          <p:cNvSpPr/>
          <p:nvPr/>
        </p:nvSpPr>
        <p:spPr>
          <a:xfrm>
            <a:off x="3635896" y="1988840"/>
            <a:ext cx="576064" cy="360040"/>
          </a:xfrm>
          <a:prstGeom prst="borderCallout1">
            <a:avLst>
              <a:gd name="adj1" fmla="val 91650"/>
              <a:gd name="adj2" fmla="val 485"/>
              <a:gd name="adj3" fmla="val 192455"/>
              <a:gd name="adj4" fmla="val -38630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矩形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5" name="直線圖說文字 1 24"/>
          <p:cNvSpPr/>
          <p:nvPr/>
        </p:nvSpPr>
        <p:spPr>
          <a:xfrm>
            <a:off x="4499992" y="2492896"/>
            <a:ext cx="936104" cy="360040"/>
          </a:xfrm>
          <a:prstGeom prst="borderCallout1">
            <a:avLst>
              <a:gd name="adj1" fmla="val 101056"/>
              <a:gd name="adj2" fmla="val 485"/>
              <a:gd name="adj3" fmla="val 131314"/>
              <a:gd name="adj4" fmla="val -48671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圓角矩形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6" name="直線圖說文字 1 25"/>
          <p:cNvSpPr/>
          <p:nvPr/>
        </p:nvSpPr>
        <p:spPr>
          <a:xfrm>
            <a:off x="4499992" y="2996952"/>
            <a:ext cx="864096" cy="360040"/>
          </a:xfrm>
          <a:prstGeom prst="borderCallout1">
            <a:avLst>
              <a:gd name="adj1" fmla="val 49321"/>
              <a:gd name="adj2" fmla="val -75"/>
              <a:gd name="adj3" fmla="val 74874"/>
              <a:gd name="adj4" fmla="val -149001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橢圓形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7" name="直線圖說文字 1 26"/>
          <p:cNvSpPr/>
          <p:nvPr/>
        </p:nvSpPr>
        <p:spPr>
          <a:xfrm>
            <a:off x="4499992" y="3501008"/>
            <a:ext cx="864096" cy="360040"/>
          </a:xfrm>
          <a:prstGeom prst="borderCallout1">
            <a:avLst>
              <a:gd name="adj1" fmla="val 6992"/>
              <a:gd name="adj2" fmla="val 905"/>
              <a:gd name="adj3" fmla="val 11381"/>
              <a:gd name="adj4" fmla="val -14116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多邊形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8" name="直線圖說文字 1 27"/>
          <p:cNvSpPr/>
          <p:nvPr/>
        </p:nvSpPr>
        <p:spPr>
          <a:xfrm>
            <a:off x="3059832" y="4077072"/>
            <a:ext cx="720080" cy="360040"/>
          </a:xfrm>
          <a:prstGeom prst="borderCallout1">
            <a:avLst>
              <a:gd name="adj1" fmla="val 6992"/>
              <a:gd name="adj2" fmla="val 905"/>
              <a:gd name="adj3" fmla="val -66222"/>
              <a:gd name="adj4" fmla="val -790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星形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29946660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螢幕快照 2013-09-06 上午1.49.3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0" y="2628900"/>
            <a:ext cx="2654300" cy="1143000"/>
          </a:xfrm>
          <a:prstGeom prst="rect">
            <a:avLst/>
          </a:prstGeom>
        </p:spPr>
      </p:pic>
      <p:pic>
        <p:nvPicPr>
          <p:cNvPr id="14" name="圖片 13" descr="螢幕快照 2013-09-06 上午1.41.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41" y="6023331"/>
            <a:ext cx="6336704" cy="2794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鋼筆工具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6" name="直線圖說文字 1 5"/>
          <p:cNvSpPr/>
          <p:nvPr/>
        </p:nvSpPr>
        <p:spPr>
          <a:xfrm>
            <a:off x="35437" y="5591283"/>
            <a:ext cx="936104" cy="360040"/>
          </a:xfrm>
          <a:prstGeom prst="borderCallout1">
            <a:avLst>
              <a:gd name="adj1" fmla="val 101056"/>
              <a:gd name="adj2" fmla="val 98664"/>
              <a:gd name="adj3" fmla="val 147774"/>
              <a:gd name="adj4" fmla="val 111189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選取工具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7" name="直線圖說文字 1 6"/>
          <p:cNvSpPr/>
          <p:nvPr/>
        </p:nvSpPr>
        <p:spPr>
          <a:xfrm>
            <a:off x="35437" y="6383371"/>
            <a:ext cx="936103" cy="360040"/>
          </a:xfrm>
          <a:prstGeom prst="borderCallout1">
            <a:avLst>
              <a:gd name="adj1" fmla="val 2289"/>
              <a:gd name="adj2" fmla="val 97488"/>
              <a:gd name="adj3" fmla="val -49759"/>
              <a:gd name="adj4" fmla="val 15113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移動工具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8" name="直線圖說文字 1 7"/>
          <p:cNvSpPr/>
          <p:nvPr/>
        </p:nvSpPr>
        <p:spPr>
          <a:xfrm>
            <a:off x="1043549" y="5591283"/>
            <a:ext cx="936104" cy="360040"/>
          </a:xfrm>
          <a:prstGeom prst="borderCallout1">
            <a:avLst>
              <a:gd name="adj1" fmla="val 101056"/>
              <a:gd name="adj2" fmla="val 49868"/>
              <a:gd name="adj3" fmla="val 150126"/>
              <a:gd name="adj4" fmla="val 7505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縮放工具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9" name="直線圖說文字 1 8"/>
          <p:cNvSpPr/>
          <p:nvPr/>
        </p:nvSpPr>
        <p:spPr>
          <a:xfrm>
            <a:off x="3347864" y="6381328"/>
            <a:ext cx="936104" cy="360040"/>
          </a:xfrm>
          <a:prstGeom prst="borderCallout1">
            <a:avLst>
              <a:gd name="adj1" fmla="val 4641"/>
              <a:gd name="adj2" fmla="val 27302"/>
              <a:gd name="adj3" fmla="val -59165"/>
              <a:gd name="adj4" fmla="val 27195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鋼筆工具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0" name="直線圖說文字 1 9"/>
          <p:cNvSpPr/>
          <p:nvPr/>
        </p:nvSpPr>
        <p:spPr>
          <a:xfrm>
            <a:off x="3275797" y="5591283"/>
            <a:ext cx="936104" cy="360040"/>
          </a:xfrm>
          <a:prstGeom prst="borderCallout1">
            <a:avLst>
              <a:gd name="adj1" fmla="val 103407"/>
              <a:gd name="adj2" fmla="val 1073"/>
              <a:gd name="adj3" fmla="val 161884"/>
              <a:gd name="adj4" fmla="val 309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矩形工具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直線圖說文字 1 10"/>
          <p:cNvSpPr/>
          <p:nvPr/>
        </p:nvSpPr>
        <p:spPr>
          <a:xfrm>
            <a:off x="4355976" y="6381328"/>
            <a:ext cx="936104" cy="360040"/>
          </a:xfrm>
          <a:prstGeom prst="borderCallout1">
            <a:avLst>
              <a:gd name="adj1" fmla="val 9345"/>
              <a:gd name="adj2" fmla="val 1661"/>
              <a:gd name="adj3" fmla="val -61517"/>
              <a:gd name="adj4" fmla="val 91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筆刷工具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4283909" y="5591283"/>
            <a:ext cx="936104" cy="360040"/>
          </a:xfrm>
          <a:prstGeom prst="borderCallout1">
            <a:avLst>
              <a:gd name="adj1" fmla="val 101056"/>
              <a:gd name="adj2" fmla="val 485"/>
              <a:gd name="adj3" fmla="val 150126"/>
              <a:gd name="adj4" fmla="val -3591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文字工具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3" name="直線圖說文字 1 12"/>
          <p:cNvSpPr/>
          <p:nvPr/>
        </p:nvSpPr>
        <p:spPr>
          <a:xfrm>
            <a:off x="7709461" y="6023331"/>
            <a:ext cx="1436960" cy="360040"/>
          </a:xfrm>
          <a:prstGeom prst="borderCallout1">
            <a:avLst>
              <a:gd name="adj1" fmla="val 6993"/>
              <a:gd name="adj2" fmla="val 1073"/>
              <a:gd name="adj3" fmla="val 46656"/>
              <a:gd name="adj4" fmla="val -3656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圖層座標軸模式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5" name="直線圖說文字 1 14"/>
          <p:cNvSpPr/>
          <p:nvPr/>
        </p:nvSpPr>
        <p:spPr>
          <a:xfrm>
            <a:off x="1043549" y="6383371"/>
            <a:ext cx="936163" cy="357997"/>
          </a:xfrm>
          <a:prstGeom prst="borderCallout1">
            <a:avLst>
              <a:gd name="adj1" fmla="val 2289"/>
              <a:gd name="adj2" fmla="val 97488"/>
              <a:gd name="adj3" fmla="val -49799"/>
              <a:gd name="adj4" fmla="val 1237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旋轉工具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6" name="直線圖說文字 1 15"/>
          <p:cNvSpPr/>
          <p:nvPr/>
        </p:nvSpPr>
        <p:spPr>
          <a:xfrm>
            <a:off x="2051661" y="5591283"/>
            <a:ext cx="1152128" cy="360040"/>
          </a:xfrm>
          <a:prstGeom prst="borderCallout1">
            <a:avLst>
              <a:gd name="adj1" fmla="val 96353"/>
              <a:gd name="adj2" fmla="val 25568"/>
              <a:gd name="adj3" fmla="val 164235"/>
              <a:gd name="adj4" fmla="val 4323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攝影機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7" name="直線圖說文字 1 16"/>
          <p:cNvSpPr/>
          <p:nvPr/>
        </p:nvSpPr>
        <p:spPr>
          <a:xfrm>
            <a:off x="2051720" y="6381328"/>
            <a:ext cx="1248139" cy="360040"/>
          </a:xfrm>
          <a:prstGeom prst="borderCallout1">
            <a:avLst>
              <a:gd name="adj1" fmla="val 9344"/>
              <a:gd name="adj2" fmla="val 62680"/>
              <a:gd name="adj3" fmla="val -56814"/>
              <a:gd name="adj4" fmla="val 6318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中心移動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8" name="直線圖說文字 1 17"/>
          <p:cNvSpPr/>
          <p:nvPr/>
        </p:nvSpPr>
        <p:spPr>
          <a:xfrm>
            <a:off x="5292021" y="5591283"/>
            <a:ext cx="936104" cy="360040"/>
          </a:xfrm>
          <a:prstGeom prst="borderCallout1">
            <a:avLst>
              <a:gd name="adj1" fmla="val 101056"/>
              <a:gd name="adj2" fmla="val 485"/>
              <a:gd name="adj3" fmla="val 164236"/>
              <a:gd name="adj4" fmla="val -64343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圖章工具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9" name="直線圖說文字 1 18"/>
          <p:cNvSpPr/>
          <p:nvPr/>
        </p:nvSpPr>
        <p:spPr>
          <a:xfrm>
            <a:off x="7706261" y="5591283"/>
            <a:ext cx="1436960" cy="360040"/>
          </a:xfrm>
          <a:prstGeom prst="borderCallout1">
            <a:avLst>
              <a:gd name="adj1" fmla="val 6993"/>
              <a:gd name="adj2" fmla="val 1073"/>
              <a:gd name="adj3" fmla="val 152478"/>
              <a:gd name="adj4" fmla="val -5129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世界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0" name="直線圖說文字 1 19"/>
          <p:cNvSpPr/>
          <p:nvPr/>
        </p:nvSpPr>
        <p:spPr>
          <a:xfrm>
            <a:off x="7706261" y="6455379"/>
            <a:ext cx="1436960" cy="360040"/>
          </a:xfrm>
          <a:prstGeom prst="borderCallout1">
            <a:avLst>
              <a:gd name="adj1" fmla="val 6993"/>
              <a:gd name="adj2" fmla="val 1073"/>
              <a:gd name="adj3" fmla="val -75627"/>
              <a:gd name="adj4" fmla="val -67788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局部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1" name="直線圖說文字 1 20"/>
          <p:cNvSpPr/>
          <p:nvPr/>
        </p:nvSpPr>
        <p:spPr>
          <a:xfrm>
            <a:off x="5364088" y="6381328"/>
            <a:ext cx="1080120" cy="360040"/>
          </a:xfrm>
          <a:prstGeom prst="borderCallout1">
            <a:avLst>
              <a:gd name="adj1" fmla="val 9345"/>
              <a:gd name="adj2" fmla="val 1661"/>
              <a:gd name="adj3" fmla="val -56814"/>
              <a:gd name="adj4" fmla="val -32912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橡皮擦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2" name="直線圖說文字 1 21"/>
          <p:cNvSpPr/>
          <p:nvPr/>
        </p:nvSpPr>
        <p:spPr>
          <a:xfrm>
            <a:off x="6300133" y="5591283"/>
            <a:ext cx="1296144" cy="360040"/>
          </a:xfrm>
          <a:prstGeom prst="borderCallout1">
            <a:avLst>
              <a:gd name="adj1" fmla="val 101057"/>
              <a:gd name="adj2" fmla="val 93"/>
              <a:gd name="adj3" fmla="val 152478"/>
              <a:gd name="adj4" fmla="val -6701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描圖筆刷工具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3" name="直線圖說文字 1 22"/>
          <p:cNvSpPr/>
          <p:nvPr/>
        </p:nvSpPr>
        <p:spPr>
          <a:xfrm>
            <a:off x="6516216" y="6381328"/>
            <a:ext cx="936104" cy="360040"/>
          </a:xfrm>
          <a:prstGeom prst="borderCallout1">
            <a:avLst>
              <a:gd name="adj1" fmla="val 9345"/>
              <a:gd name="adj2" fmla="val 1661"/>
              <a:gd name="adj3" fmla="val -54464"/>
              <a:gd name="adj4" fmla="val -63543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圖釘工具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4" name="直線圖說文字 1 23"/>
          <p:cNvSpPr/>
          <p:nvPr/>
        </p:nvSpPr>
        <p:spPr>
          <a:xfrm>
            <a:off x="3203848" y="2132856"/>
            <a:ext cx="1296144" cy="360040"/>
          </a:xfrm>
          <a:prstGeom prst="borderCallout1">
            <a:avLst>
              <a:gd name="adj1" fmla="val 91650"/>
              <a:gd name="adj2" fmla="val 485"/>
              <a:gd name="adj3" fmla="val 187752"/>
              <a:gd name="adj4" fmla="val -16421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繪製貝茲曲線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6" name="直線圖說文字 1 25"/>
          <p:cNvSpPr/>
          <p:nvPr/>
        </p:nvSpPr>
        <p:spPr>
          <a:xfrm>
            <a:off x="4283968" y="2780928"/>
            <a:ext cx="864096" cy="360040"/>
          </a:xfrm>
          <a:prstGeom prst="borderCallout1">
            <a:avLst>
              <a:gd name="adj1" fmla="val 49321"/>
              <a:gd name="adj2" fmla="val -75"/>
              <a:gd name="adj3" fmla="val 79577"/>
              <a:gd name="adj4" fmla="val -91191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新增點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7" name="直線圖說文字 1 26"/>
          <p:cNvSpPr/>
          <p:nvPr/>
        </p:nvSpPr>
        <p:spPr>
          <a:xfrm>
            <a:off x="4283968" y="3356992"/>
            <a:ext cx="864096" cy="360040"/>
          </a:xfrm>
          <a:prstGeom prst="borderCallout1">
            <a:avLst>
              <a:gd name="adj1" fmla="val 6992"/>
              <a:gd name="adj2" fmla="val 905"/>
              <a:gd name="adj3" fmla="val 1975"/>
              <a:gd name="adj4" fmla="val -7551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刪除點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8" name="直線圖說文字 1 27"/>
          <p:cNvSpPr/>
          <p:nvPr/>
        </p:nvSpPr>
        <p:spPr>
          <a:xfrm>
            <a:off x="3707904" y="3933056"/>
            <a:ext cx="720080" cy="360040"/>
          </a:xfrm>
          <a:prstGeom prst="borderCallout1">
            <a:avLst>
              <a:gd name="adj1" fmla="val 6992"/>
              <a:gd name="adj2" fmla="val 905"/>
              <a:gd name="adj3" fmla="val -66222"/>
              <a:gd name="adj4" fmla="val -790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轉換點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19400194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螢幕快照 2013-09-06 上午1.49.4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783" y="2887133"/>
            <a:ext cx="3111500" cy="558800"/>
          </a:xfrm>
          <a:prstGeom prst="rect">
            <a:avLst/>
          </a:prstGeom>
        </p:spPr>
      </p:pic>
      <p:pic>
        <p:nvPicPr>
          <p:cNvPr id="14" name="圖片 13" descr="螢幕快照 2013-09-06 上午1.41.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41" y="6023331"/>
            <a:ext cx="6336704" cy="2794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文字工具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6" name="直線圖說文字 1 5"/>
          <p:cNvSpPr/>
          <p:nvPr/>
        </p:nvSpPr>
        <p:spPr>
          <a:xfrm>
            <a:off x="35437" y="5591283"/>
            <a:ext cx="936104" cy="360040"/>
          </a:xfrm>
          <a:prstGeom prst="borderCallout1">
            <a:avLst>
              <a:gd name="adj1" fmla="val 101056"/>
              <a:gd name="adj2" fmla="val 98664"/>
              <a:gd name="adj3" fmla="val 147774"/>
              <a:gd name="adj4" fmla="val 111189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選取工具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7" name="直線圖說文字 1 6"/>
          <p:cNvSpPr/>
          <p:nvPr/>
        </p:nvSpPr>
        <p:spPr>
          <a:xfrm>
            <a:off x="35437" y="6383371"/>
            <a:ext cx="936103" cy="360040"/>
          </a:xfrm>
          <a:prstGeom prst="borderCallout1">
            <a:avLst>
              <a:gd name="adj1" fmla="val 2289"/>
              <a:gd name="adj2" fmla="val 97488"/>
              <a:gd name="adj3" fmla="val -49759"/>
              <a:gd name="adj4" fmla="val 15113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移動工具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8" name="直線圖說文字 1 7"/>
          <p:cNvSpPr/>
          <p:nvPr/>
        </p:nvSpPr>
        <p:spPr>
          <a:xfrm>
            <a:off x="1043549" y="5591283"/>
            <a:ext cx="936104" cy="360040"/>
          </a:xfrm>
          <a:prstGeom prst="borderCallout1">
            <a:avLst>
              <a:gd name="adj1" fmla="val 101056"/>
              <a:gd name="adj2" fmla="val 49868"/>
              <a:gd name="adj3" fmla="val 150126"/>
              <a:gd name="adj4" fmla="val 7505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縮放工具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9" name="直線圖說文字 1 8"/>
          <p:cNvSpPr/>
          <p:nvPr/>
        </p:nvSpPr>
        <p:spPr>
          <a:xfrm>
            <a:off x="3347864" y="6381328"/>
            <a:ext cx="936104" cy="360040"/>
          </a:xfrm>
          <a:prstGeom prst="borderCallout1">
            <a:avLst>
              <a:gd name="adj1" fmla="val 4641"/>
              <a:gd name="adj2" fmla="val 27302"/>
              <a:gd name="adj3" fmla="val -59165"/>
              <a:gd name="adj4" fmla="val 2719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鋼筆工具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0" name="直線圖說文字 1 9"/>
          <p:cNvSpPr/>
          <p:nvPr/>
        </p:nvSpPr>
        <p:spPr>
          <a:xfrm>
            <a:off x="3275797" y="5591283"/>
            <a:ext cx="936104" cy="360040"/>
          </a:xfrm>
          <a:prstGeom prst="borderCallout1">
            <a:avLst>
              <a:gd name="adj1" fmla="val 103407"/>
              <a:gd name="adj2" fmla="val 1073"/>
              <a:gd name="adj3" fmla="val 161884"/>
              <a:gd name="adj4" fmla="val 309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矩形工具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直線圖說文字 1 10"/>
          <p:cNvSpPr/>
          <p:nvPr/>
        </p:nvSpPr>
        <p:spPr>
          <a:xfrm>
            <a:off x="4355976" y="6381328"/>
            <a:ext cx="936104" cy="360040"/>
          </a:xfrm>
          <a:prstGeom prst="borderCallout1">
            <a:avLst>
              <a:gd name="adj1" fmla="val 9345"/>
              <a:gd name="adj2" fmla="val 1661"/>
              <a:gd name="adj3" fmla="val -61517"/>
              <a:gd name="adj4" fmla="val 91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筆刷工具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4283909" y="5591283"/>
            <a:ext cx="936104" cy="360040"/>
          </a:xfrm>
          <a:prstGeom prst="borderCallout1">
            <a:avLst>
              <a:gd name="adj1" fmla="val 101056"/>
              <a:gd name="adj2" fmla="val 485"/>
              <a:gd name="adj3" fmla="val 150126"/>
              <a:gd name="adj4" fmla="val -35917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文字工具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3" name="直線圖說文字 1 12"/>
          <p:cNvSpPr/>
          <p:nvPr/>
        </p:nvSpPr>
        <p:spPr>
          <a:xfrm>
            <a:off x="7709461" y="6023331"/>
            <a:ext cx="1436960" cy="360040"/>
          </a:xfrm>
          <a:prstGeom prst="borderCallout1">
            <a:avLst>
              <a:gd name="adj1" fmla="val 6993"/>
              <a:gd name="adj2" fmla="val 1073"/>
              <a:gd name="adj3" fmla="val 46656"/>
              <a:gd name="adj4" fmla="val -3656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圖層座標軸模式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5" name="直線圖說文字 1 14"/>
          <p:cNvSpPr/>
          <p:nvPr/>
        </p:nvSpPr>
        <p:spPr>
          <a:xfrm>
            <a:off x="1043549" y="6383371"/>
            <a:ext cx="936163" cy="357997"/>
          </a:xfrm>
          <a:prstGeom prst="borderCallout1">
            <a:avLst>
              <a:gd name="adj1" fmla="val 2289"/>
              <a:gd name="adj2" fmla="val 97488"/>
              <a:gd name="adj3" fmla="val -49799"/>
              <a:gd name="adj4" fmla="val 1237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旋轉工具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6" name="直線圖說文字 1 15"/>
          <p:cNvSpPr/>
          <p:nvPr/>
        </p:nvSpPr>
        <p:spPr>
          <a:xfrm>
            <a:off x="2051661" y="5591283"/>
            <a:ext cx="1152128" cy="360040"/>
          </a:xfrm>
          <a:prstGeom prst="borderCallout1">
            <a:avLst>
              <a:gd name="adj1" fmla="val 96353"/>
              <a:gd name="adj2" fmla="val 25568"/>
              <a:gd name="adj3" fmla="val 164235"/>
              <a:gd name="adj4" fmla="val 4323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攝影機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7" name="直線圖說文字 1 16"/>
          <p:cNvSpPr/>
          <p:nvPr/>
        </p:nvSpPr>
        <p:spPr>
          <a:xfrm>
            <a:off x="2051720" y="6381328"/>
            <a:ext cx="1248139" cy="360040"/>
          </a:xfrm>
          <a:prstGeom prst="borderCallout1">
            <a:avLst>
              <a:gd name="adj1" fmla="val 9344"/>
              <a:gd name="adj2" fmla="val 62680"/>
              <a:gd name="adj3" fmla="val -56814"/>
              <a:gd name="adj4" fmla="val 6318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中心移動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8" name="直線圖說文字 1 17"/>
          <p:cNvSpPr/>
          <p:nvPr/>
        </p:nvSpPr>
        <p:spPr>
          <a:xfrm>
            <a:off x="5292021" y="5591283"/>
            <a:ext cx="936104" cy="360040"/>
          </a:xfrm>
          <a:prstGeom prst="borderCallout1">
            <a:avLst>
              <a:gd name="adj1" fmla="val 101056"/>
              <a:gd name="adj2" fmla="val 485"/>
              <a:gd name="adj3" fmla="val 164236"/>
              <a:gd name="adj4" fmla="val -64343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圖章工具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9" name="直線圖說文字 1 18"/>
          <p:cNvSpPr/>
          <p:nvPr/>
        </p:nvSpPr>
        <p:spPr>
          <a:xfrm>
            <a:off x="7706261" y="5591283"/>
            <a:ext cx="1436960" cy="360040"/>
          </a:xfrm>
          <a:prstGeom prst="borderCallout1">
            <a:avLst>
              <a:gd name="adj1" fmla="val 6993"/>
              <a:gd name="adj2" fmla="val 1073"/>
              <a:gd name="adj3" fmla="val 152478"/>
              <a:gd name="adj4" fmla="val -5129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世界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0" name="直線圖說文字 1 19"/>
          <p:cNvSpPr/>
          <p:nvPr/>
        </p:nvSpPr>
        <p:spPr>
          <a:xfrm>
            <a:off x="7706261" y="6455379"/>
            <a:ext cx="1436960" cy="360040"/>
          </a:xfrm>
          <a:prstGeom prst="borderCallout1">
            <a:avLst>
              <a:gd name="adj1" fmla="val 6993"/>
              <a:gd name="adj2" fmla="val 1073"/>
              <a:gd name="adj3" fmla="val -75627"/>
              <a:gd name="adj4" fmla="val -67788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局部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1" name="直線圖說文字 1 20"/>
          <p:cNvSpPr/>
          <p:nvPr/>
        </p:nvSpPr>
        <p:spPr>
          <a:xfrm>
            <a:off x="5364088" y="6381328"/>
            <a:ext cx="1080120" cy="360040"/>
          </a:xfrm>
          <a:prstGeom prst="borderCallout1">
            <a:avLst>
              <a:gd name="adj1" fmla="val 9345"/>
              <a:gd name="adj2" fmla="val 1661"/>
              <a:gd name="adj3" fmla="val -56814"/>
              <a:gd name="adj4" fmla="val -32912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橡皮擦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2" name="直線圖說文字 1 21"/>
          <p:cNvSpPr/>
          <p:nvPr/>
        </p:nvSpPr>
        <p:spPr>
          <a:xfrm>
            <a:off x="6300133" y="5591283"/>
            <a:ext cx="1296144" cy="360040"/>
          </a:xfrm>
          <a:prstGeom prst="borderCallout1">
            <a:avLst>
              <a:gd name="adj1" fmla="val 101057"/>
              <a:gd name="adj2" fmla="val 93"/>
              <a:gd name="adj3" fmla="val 152478"/>
              <a:gd name="adj4" fmla="val -6701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描圖筆刷工具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3" name="直線圖說文字 1 22"/>
          <p:cNvSpPr/>
          <p:nvPr/>
        </p:nvSpPr>
        <p:spPr>
          <a:xfrm>
            <a:off x="6516216" y="6381328"/>
            <a:ext cx="936104" cy="360040"/>
          </a:xfrm>
          <a:prstGeom prst="borderCallout1">
            <a:avLst>
              <a:gd name="adj1" fmla="val 9345"/>
              <a:gd name="adj2" fmla="val 1661"/>
              <a:gd name="adj3" fmla="val -54464"/>
              <a:gd name="adj4" fmla="val -63543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圖釘工具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4" name="直線圖說文字 1 23"/>
          <p:cNvSpPr/>
          <p:nvPr/>
        </p:nvSpPr>
        <p:spPr>
          <a:xfrm>
            <a:off x="3491880" y="2420888"/>
            <a:ext cx="1296144" cy="360040"/>
          </a:xfrm>
          <a:prstGeom prst="borderCallout1">
            <a:avLst>
              <a:gd name="adj1" fmla="val 91650"/>
              <a:gd name="adj2" fmla="val 485"/>
              <a:gd name="adj3" fmla="val 154830"/>
              <a:gd name="adj4" fmla="val -4010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建立水平文字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8" name="直線圖說文字 1 27"/>
          <p:cNvSpPr/>
          <p:nvPr/>
        </p:nvSpPr>
        <p:spPr>
          <a:xfrm>
            <a:off x="3275856" y="3573016"/>
            <a:ext cx="1296144" cy="360040"/>
          </a:xfrm>
          <a:prstGeom prst="borderCallout1">
            <a:avLst>
              <a:gd name="adj1" fmla="val 6992"/>
              <a:gd name="adj2" fmla="val 905"/>
              <a:gd name="adj3" fmla="val -66222"/>
              <a:gd name="adj4" fmla="val -790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建立垂直文字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31805332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螢幕快照 2013-09-06 上午1.49.5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780928"/>
            <a:ext cx="3073400" cy="800100"/>
          </a:xfrm>
          <a:prstGeom prst="rect">
            <a:avLst/>
          </a:prstGeom>
        </p:spPr>
      </p:pic>
      <p:pic>
        <p:nvPicPr>
          <p:cNvPr id="14" name="圖片 13" descr="螢幕快照 2013-09-06 上午1.41.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41" y="6023331"/>
            <a:ext cx="6336704" cy="2794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圖釘工具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6" name="直線圖說文字 1 5"/>
          <p:cNvSpPr/>
          <p:nvPr/>
        </p:nvSpPr>
        <p:spPr>
          <a:xfrm>
            <a:off x="35437" y="5591283"/>
            <a:ext cx="936104" cy="360040"/>
          </a:xfrm>
          <a:prstGeom prst="borderCallout1">
            <a:avLst>
              <a:gd name="adj1" fmla="val 101056"/>
              <a:gd name="adj2" fmla="val 98664"/>
              <a:gd name="adj3" fmla="val 147774"/>
              <a:gd name="adj4" fmla="val 111189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選取工具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7" name="直線圖說文字 1 6"/>
          <p:cNvSpPr/>
          <p:nvPr/>
        </p:nvSpPr>
        <p:spPr>
          <a:xfrm>
            <a:off x="35437" y="6383371"/>
            <a:ext cx="936103" cy="360040"/>
          </a:xfrm>
          <a:prstGeom prst="borderCallout1">
            <a:avLst>
              <a:gd name="adj1" fmla="val 2289"/>
              <a:gd name="adj2" fmla="val 97488"/>
              <a:gd name="adj3" fmla="val -49759"/>
              <a:gd name="adj4" fmla="val 15113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移動工具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8" name="直線圖說文字 1 7"/>
          <p:cNvSpPr/>
          <p:nvPr/>
        </p:nvSpPr>
        <p:spPr>
          <a:xfrm>
            <a:off x="1043549" y="5591283"/>
            <a:ext cx="936104" cy="360040"/>
          </a:xfrm>
          <a:prstGeom prst="borderCallout1">
            <a:avLst>
              <a:gd name="adj1" fmla="val 101056"/>
              <a:gd name="adj2" fmla="val 49868"/>
              <a:gd name="adj3" fmla="val 150126"/>
              <a:gd name="adj4" fmla="val 7505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縮放工具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9" name="直線圖說文字 1 8"/>
          <p:cNvSpPr/>
          <p:nvPr/>
        </p:nvSpPr>
        <p:spPr>
          <a:xfrm>
            <a:off x="3347864" y="6381328"/>
            <a:ext cx="936104" cy="360040"/>
          </a:xfrm>
          <a:prstGeom prst="borderCallout1">
            <a:avLst>
              <a:gd name="adj1" fmla="val 4641"/>
              <a:gd name="adj2" fmla="val 27302"/>
              <a:gd name="adj3" fmla="val -59165"/>
              <a:gd name="adj4" fmla="val 2719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鋼筆工具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0" name="直線圖說文字 1 9"/>
          <p:cNvSpPr/>
          <p:nvPr/>
        </p:nvSpPr>
        <p:spPr>
          <a:xfrm>
            <a:off x="3275797" y="5591283"/>
            <a:ext cx="936104" cy="360040"/>
          </a:xfrm>
          <a:prstGeom prst="borderCallout1">
            <a:avLst>
              <a:gd name="adj1" fmla="val 103407"/>
              <a:gd name="adj2" fmla="val 1073"/>
              <a:gd name="adj3" fmla="val 161884"/>
              <a:gd name="adj4" fmla="val 309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矩形工具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直線圖說文字 1 10"/>
          <p:cNvSpPr/>
          <p:nvPr/>
        </p:nvSpPr>
        <p:spPr>
          <a:xfrm>
            <a:off x="4355976" y="6381328"/>
            <a:ext cx="936104" cy="360040"/>
          </a:xfrm>
          <a:prstGeom prst="borderCallout1">
            <a:avLst>
              <a:gd name="adj1" fmla="val 9345"/>
              <a:gd name="adj2" fmla="val 1661"/>
              <a:gd name="adj3" fmla="val -61517"/>
              <a:gd name="adj4" fmla="val 91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筆刷工具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4283909" y="5591283"/>
            <a:ext cx="936104" cy="360040"/>
          </a:xfrm>
          <a:prstGeom prst="borderCallout1">
            <a:avLst>
              <a:gd name="adj1" fmla="val 101056"/>
              <a:gd name="adj2" fmla="val 485"/>
              <a:gd name="adj3" fmla="val 150126"/>
              <a:gd name="adj4" fmla="val -3591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文字工具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3" name="直線圖說文字 1 12"/>
          <p:cNvSpPr/>
          <p:nvPr/>
        </p:nvSpPr>
        <p:spPr>
          <a:xfrm>
            <a:off x="7709461" y="6023331"/>
            <a:ext cx="1436960" cy="360040"/>
          </a:xfrm>
          <a:prstGeom prst="borderCallout1">
            <a:avLst>
              <a:gd name="adj1" fmla="val 6993"/>
              <a:gd name="adj2" fmla="val 1073"/>
              <a:gd name="adj3" fmla="val 46656"/>
              <a:gd name="adj4" fmla="val -3656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圖層座標軸模式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5" name="直線圖說文字 1 14"/>
          <p:cNvSpPr/>
          <p:nvPr/>
        </p:nvSpPr>
        <p:spPr>
          <a:xfrm>
            <a:off x="1043549" y="6383371"/>
            <a:ext cx="936163" cy="357997"/>
          </a:xfrm>
          <a:prstGeom prst="borderCallout1">
            <a:avLst>
              <a:gd name="adj1" fmla="val 2289"/>
              <a:gd name="adj2" fmla="val 97488"/>
              <a:gd name="adj3" fmla="val -49799"/>
              <a:gd name="adj4" fmla="val 1237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旋轉工具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6" name="直線圖說文字 1 15"/>
          <p:cNvSpPr/>
          <p:nvPr/>
        </p:nvSpPr>
        <p:spPr>
          <a:xfrm>
            <a:off x="2051661" y="5591283"/>
            <a:ext cx="1152128" cy="360040"/>
          </a:xfrm>
          <a:prstGeom prst="borderCallout1">
            <a:avLst>
              <a:gd name="adj1" fmla="val 96353"/>
              <a:gd name="adj2" fmla="val 25568"/>
              <a:gd name="adj3" fmla="val 164235"/>
              <a:gd name="adj4" fmla="val 4323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攝影機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7" name="直線圖說文字 1 16"/>
          <p:cNvSpPr/>
          <p:nvPr/>
        </p:nvSpPr>
        <p:spPr>
          <a:xfrm>
            <a:off x="2051720" y="6381328"/>
            <a:ext cx="1248139" cy="360040"/>
          </a:xfrm>
          <a:prstGeom prst="borderCallout1">
            <a:avLst>
              <a:gd name="adj1" fmla="val 9344"/>
              <a:gd name="adj2" fmla="val 62680"/>
              <a:gd name="adj3" fmla="val -56814"/>
              <a:gd name="adj4" fmla="val 6318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中心移動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8" name="直線圖說文字 1 17"/>
          <p:cNvSpPr/>
          <p:nvPr/>
        </p:nvSpPr>
        <p:spPr>
          <a:xfrm>
            <a:off x="5292021" y="5591283"/>
            <a:ext cx="936104" cy="360040"/>
          </a:xfrm>
          <a:prstGeom prst="borderCallout1">
            <a:avLst>
              <a:gd name="adj1" fmla="val 101056"/>
              <a:gd name="adj2" fmla="val 485"/>
              <a:gd name="adj3" fmla="val 164236"/>
              <a:gd name="adj4" fmla="val -64343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圖章工具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9" name="直線圖說文字 1 18"/>
          <p:cNvSpPr/>
          <p:nvPr/>
        </p:nvSpPr>
        <p:spPr>
          <a:xfrm>
            <a:off x="7706261" y="5591283"/>
            <a:ext cx="1436960" cy="360040"/>
          </a:xfrm>
          <a:prstGeom prst="borderCallout1">
            <a:avLst>
              <a:gd name="adj1" fmla="val 6993"/>
              <a:gd name="adj2" fmla="val 1073"/>
              <a:gd name="adj3" fmla="val 152478"/>
              <a:gd name="adj4" fmla="val -5129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世界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0" name="直線圖說文字 1 19"/>
          <p:cNvSpPr/>
          <p:nvPr/>
        </p:nvSpPr>
        <p:spPr>
          <a:xfrm>
            <a:off x="7706261" y="6455379"/>
            <a:ext cx="1436960" cy="360040"/>
          </a:xfrm>
          <a:prstGeom prst="borderCallout1">
            <a:avLst>
              <a:gd name="adj1" fmla="val 6993"/>
              <a:gd name="adj2" fmla="val 1073"/>
              <a:gd name="adj3" fmla="val -75627"/>
              <a:gd name="adj4" fmla="val -67788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局部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座標軸模式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1" name="直線圖說文字 1 20"/>
          <p:cNvSpPr/>
          <p:nvPr/>
        </p:nvSpPr>
        <p:spPr>
          <a:xfrm>
            <a:off x="5364088" y="6381328"/>
            <a:ext cx="1080120" cy="360040"/>
          </a:xfrm>
          <a:prstGeom prst="borderCallout1">
            <a:avLst>
              <a:gd name="adj1" fmla="val 9345"/>
              <a:gd name="adj2" fmla="val 1661"/>
              <a:gd name="adj3" fmla="val -56814"/>
              <a:gd name="adj4" fmla="val -32912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橡皮擦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2" name="直線圖說文字 1 21"/>
          <p:cNvSpPr/>
          <p:nvPr/>
        </p:nvSpPr>
        <p:spPr>
          <a:xfrm>
            <a:off x="6300133" y="5591283"/>
            <a:ext cx="1296144" cy="360040"/>
          </a:xfrm>
          <a:prstGeom prst="borderCallout1">
            <a:avLst>
              <a:gd name="adj1" fmla="val 101057"/>
              <a:gd name="adj2" fmla="val 93"/>
              <a:gd name="adj3" fmla="val 152478"/>
              <a:gd name="adj4" fmla="val -6701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描圖筆刷工具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3" name="直線圖說文字 1 22"/>
          <p:cNvSpPr/>
          <p:nvPr/>
        </p:nvSpPr>
        <p:spPr>
          <a:xfrm>
            <a:off x="6516216" y="6381328"/>
            <a:ext cx="936104" cy="360040"/>
          </a:xfrm>
          <a:prstGeom prst="borderCallout1">
            <a:avLst>
              <a:gd name="adj1" fmla="val 9345"/>
              <a:gd name="adj2" fmla="val 1661"/>
              <a:gd name="adj3" fmla="val -54464"/>
              <a:gd name="adj4" fmla="val -63543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圖釘工具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4" name="直線圖說文字 1 23"/>
          <p:cNvSpPr/>
          <p:nvPr/>
        </p:nvSpPr>
        <p:spPr>
          <a:xfrm>
            <a:off x="3275856" y="2348880"/>
            <a:ext cx="1512168" cy="360040"/>
          </a:xfrm>
          <a:prstGeom prst="borderCallout1">
            <a:avLst>
              <a:gd name="adj1" fmla="val 91650"/>
              <a:gd name="adj2" fmla="val 485"/>
              <a:gd name="adj3" fmla="val 154830"/>
              <a:gd name="adj4" fmla="val -4010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設置或移動圖層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8" name="直線圖說文字 1 27"/>
          <p:cNvSpPr/>
          <p:nvPr/>
        </p:nvSpPr>
        <p:spPr>
          <a:xfrm>
            <a:off x="3563888" y="3645024"/>
            <a:ext cx="1296144" cy="360040"/>
          </a:xfrm>
          <a:prstGeom prst="borderCallout1">
            <a:avLst>
              <a:gd name="adj1" fmla="val 6992"/>
              <a:gd name="adj2" fmla="val 905"/>
              <a:gd name="adj3" fmla="val -40355"/>
              <a:gd name="adj4" fmla="val -725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設置固定圖釘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5" name="直線圖說文字 1 24"/>
          <p:cNvSpPr/>
          <p:nvPr/>
        </p:nvSpPr>
        <p:spPr>
          <a:xfrm>
            <a:off x="4427984" y="2996952"/>
            <a:ext cx="1440160" cy="360040"/>
          </a:xfrm>
          <a:prstGeom prst="borderCallout1">
            <a:avLst>
              <a:gd name="adj1" fmla="val 6992"/>
              <a:gd name="adj2" fmla="val 905"/>
              <a:gd name="adj3" fmla="val 56060"/>
              <a:gd name="adj4" fmla="val -6604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設置多圖層圖釘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27540676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圖片 26" descr="螢幕快照 2013-09-06 上午1.52.1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008"/>
            <a:ext cx="9144000" cy="2921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合成視窗工具列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9" name="直線圖說文字 1 28"/>
          <p:cNvSpPr/>
          <p:nvPr/>
        </p:nvSpPr>
        <p:spPr>
          <a:xfrm>
            <a:off x="107504" y="2924944"/>
            <a:ext cx="1368152" cy="504056"/>
          </a:xfrm>
          <a:prstGeom prst="borderCallout1">
            <a:avLst>
              <a:gd name="adj1" fmla="val 91985"/>
              <a:gd name="adj2" fmla="val 1031"/>
              <a:gd name="adj3" fmla="val 134673"/>
              <a:gd name="adj4" fmla="val 2369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將當前影片固定為預覽圖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0" name="直線圖說文字 1 29"/>
          <p:cNvSpPr/>
          <p:nvPr/>
        </p:nvSpPr>
        <p:spPr>
          <a:xfrm>
            <a:off x="107504" y="3861048"/>
            <a:ext cx="1008112" cy="504056"/>
          </a:xfrm>
          <a:prstGeom prst="borderCallout1">
            <a:avLst>
              <a:gd name="adj1" fmla="val 6320"/>
              <a:gd name="adj2" fmla="val 47886"/>
              <a:gd name="adj3" fmla="val -46735"/>
              <a:gd name="adj4" fmla="val 4878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放大縮小影片比例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1" name="直線圖說文字 1 30"/>
          <p:cNvSpPr/>
          <p:nvPr/>
        </p:nvSpPr>
        <p:spPr>
          <a:xfrm>
            <a:off x="1547664" y="2492896"/>
            <a:ext cx="2088232" cy="576064"/>
          </a:xfrm>
          <a:prstGeom prst="borderCallout1">
            <a:avLst>
              <a:gd name="adj1" fmla="val 98705"/>
              <a:gd name="adj2" fmla="val -825"/>
              <a:gd name="adj3" fmla="val 188863"/>
              <a:gd name="adj4" fmla="val -496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安全框：檢查主要圖像或字幕是否超出範圍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2" name="直線圖說文字 1 31"/>
          <p:cNvSpPr/>
          <p:nvPr/>
        </p:nvSpPr>
        <p:spPr>
          <a:xfrm>
            <a:off x="1187624" y="3861048"/>
            <a:ext cx="936104" cy="288032"/>
          </a:xfrm>
          <a:prstGeom prst="borderCallout1">
            <a:avLst>
              <a:gd name="adj1" fmla="val 12199"/>
              <a:gd name="adj2" fmla="val 54217"/>
              <a:gd name="adj3" fmla="val -74871"/>
              <a:gd name="adj4" fmla="val 5659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切換遮罩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3" name="直線圖說文字 1 32"/>
          <p:cNvSpPr/>
          <p:nvPr/>
        </p:nvSpPr>
        <p:spPr>
          <a:xfrm>
            <a:off x="1619672" y="3140968"/>
            <a:ext cx="792088" cy="288032"/>
          </a:xfrm>
          <a:prstGeom prst="borderCallout1">
            <a:avLst>
              <a:gd name="adj1" fmla="val 91145"/>
              <a:gd name="adj2" fmla="val 46037"/>
              <a:gd name="adj3" fmla="val 144750"/>
              <a:gd name="adj4" fmla="val 46756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時間點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4" name="直線圖說文字 1 33"/>
          <p:cNvSpPr/>
          <p:nvPr/>
        </p:nvSpPr>
        <p:spPr>
          <a:xfrm>
            <a:off x="2195736" y="3861048"/>
            <a:ext cx="576064" cy="288032"/>
          </a:xfrm>
          <a:prstGeom prst="borderCallout1">
            <a:avLst>
              <a:gd name="adj1" fmla="val 12199"/>
              <a:gd name="adj2" fmla="val 94804"/>
              <a:gd name="adj3" fmla="val -63112"/>
              <a:gd name="adj4" fmla="val 12330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快照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5" name="直線圖說文字 1 34"/>
          <p:cNvSpPr/>
          <p:nvPr/>
        </p:nvSpPr>
        <p:spPr>
          <a:xfrm>
            <a:off x="2483768" y="3140968"/>
            <a:ext cx="1008112" cy="288032"/>
          </a:xfrm>
          <a:prstGeom prst="borderCallout1">
            <a:avLst>
              <a:gd name="adj1" fmla="val 83166"/>
              <a:gd name="adj2" fmla="val 97703"/>
              <a:gd name="adj3" fmla="val 152729"/>
              <a:gd name="adj4" fmla="val 10284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顏色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設置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6" name="直線圖說文字 1 35"/>
          <p:cNvSpPr/>
          <p:nvPr/>
        </p:nvSpPr>
        <p:spPr>
          <a:xfrm>
            <a:off x="2843808" y="3861048"/>
            <a:ext cx="1440160" cy="288032"/>
          </a:xfrm>
          <a:prstGeom prst="borderCallout1">
            <a:avLst>
              <a:gd name="adj1" fmla="val 12200"/>
              <a:gd name="adj2" fmla="val 63708"/>
              <a:gd name="adj3" fmla="val -42536"/>
              <a:gd name="adj4" fmla="val 70360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影片觀看解析度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7" name="直線圖說文字 1 36"/>
          <p:cNvSpPr/>
          <p:nvPr/>
        </p:nvSpPr>
        <p:spPr>
          <a:xfrm>
            <a:off x="3563888" y="3140968"/>
            <a:ext cx="1296144" cy="288032"/>
          </a:xfrm>
          <a:prstGeom prst="borderCallout1">
            <a:avLst>
              <a:gd name="adj1" fmla="val 86106"/>
              <a:gd name="adj2" fmla="val 97330"/>
              <a:gd name="adj3" fmla="val 155668"/>
              <a:gd name="adj4" fmla="val 10918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設置觀看區域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8" name="直線圖說文字 1 37"/>
          <p:cNvSpPr/>
          <p:nvPr/>
        </p:nvSpPr>
        <p:spPr>
          <a:xfrm>
            <a:off x="4355976" y="3861048"/>
            <a:ext cx="1080120" cy="288032"/>
          </a:xfrm>
          <a:prstGeom prst="borderCallout1">
            <a:avLst>
              <a:gd name="adj1" fmla="val 15140"/>
              <a:gd name="adj2" fmla="val 91143"/>
              <a:gd name="adj3" fmla="val -74871"/>
              <a:gd name="adj4" fmla="val 9211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背景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透明度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9" name="直線圖說文字 1 38"/>
          <p:cNvSpPr/>
          <p:nvPr/>
        </p:nvSpPr>
        <p:spPr>
          <a:xfrm>
            <a:off x="4932040" y="3140968"/>
            <a:ext cx="936104" cy="288032"/>
          </a:xfrm>
          <a:prstGeom prst="borderCallout1">
            <a:avLst>
              <a:gd name="adj1" fmla="val 89046"/>
              <a:gd name="adj2" fmla="val 95269"/>
              <a:gd name="adj3" fmla="val 149790"/>
              <a:gd name="adj4" fmla="val 9446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視角選擇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0" name="直線圖說文字 1 39"/>
          <p:cNvSpPr/>
          <p:nvPr/>
        </p:nvSpPr>
        <p:spPr>
          <a:xfrm>
            <a:off x="6012160" y="3861048"/>
            <a:ext cx="1296144" cy="288032"/>
          </a:xfrm>
          <a:prstGeom prst="borderCallout1">
            <a:avLst>
              <a:gd name="adj1" fmla="val 9261"/>
              <a:gd name="adj2" fmla="val 96369"/>
              <a:gd name="adj3" fmla="val -39597"/>
              <a:gd name="adj4" fmla="val 9707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增加觀看視角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1" name="直線圖說文字 1 40"/>
          <p:cNvSpPr/>
          <p:nvPr/>
        </p:nvSpPr>
        <p:spPr>
          <a:xfrm>
            <a:off x="6660232" y="3140968"/>
            <a:ext cx="1296144" cy="288032"/>
          </a:xfrm>
          <a:prstGeom prst="borderCallout1">
            <a:avLst>
              <a:gd name="adj1" fmla="val 83167"/>
              <a:gd name="adj2" fmla="val 96676"/>
              <a:gd name="adj3" fmla="val 170366"/>
              <a:gd name="adj4" fmla="val 111801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影片高寬比例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2" name="直線圖說文字 1 41"/>
          <p:cNvSpPr/>
          <p:nvPr/>
        </p:nvSpPr>
        <p:spPr>
          <a:xfrm>
            <a:off x="7380312" y="3861048"/>
            <a:ext cx="936104" cy="288032"/>
          </a:xfrm>
          <a:prstGeom prst="borderCallout1">
            <a:avLst>
              <a:gd name="adj1" fmla="val 9261"/>
              <a:gd name="adj2" fmla="val 94611"/>
              <a:gd name="adj3" fmla="val -51354"/>
              <a:gd name="adj4" fmla="val 10215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快速預覽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3" name="直線圖說文字 1 42"/>
          <p:cNvSpPr/>
          <p:nvPr/>
        </p:nvSpPr>
        <p:spPr>
          <a:xfrm>
            <a:off x="8032080" y="3140968"/>
            <a:ext cx="1080120" cy="288032"/>
          </a:xfrm>
          <a:prstGeom prst="borderCallout1">
            <a:avLst>
              <a:gd name="adj1" fmla="val 80228"/>
              <a:gd name="adj2" fmla="val 60881"/>
              <a:gd name="adj3" fmla="val 158607"/>
              <a:gd name="adj4" fmla="val 61110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對應時間軸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4" name="直線圖說文字 1 43"/>
          <p:cNvSpPr/>
          <p:nvPr/>
        </p:nvSpPr>
        <p:spPr>
          <a:xfrm>
            <a:off x="8392285" y="3861048"/>
            <a:ext cx="720080" cy="288032"/>
          </a:xfrm>
          <a:prstGeom prst="borderCallout1">
            <a:avLst>
              <a:gd name="adj1" fmla="val 3382"/>
              <a:gd name="adj2" fmla="val 57438"/>
              <a:gd name="adj3" fmla="val -48415"/>
              <a:gd name="adj4" fmla="val 72124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關係圖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10681721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圖片 26" descr="螢幕快照 2013-09-06 上午1.52.1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0920"/>
            <a:ext cx="9144000" cy="2921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影片比例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9" name="直線圖說文字 1 28"/>
          <p:cNvSpPr/>
          <p:nvPr/>
        </p:nvSpPr>
        <p:spPr>
          <a:xfrm>
            <a:off x="107504" y="5434856"/>
            <a:ext cx="1368152" cy="504056"/>
          </a:xfrm>
          <a:prstGeom prst="borderCallout1">
            <a:avLst>
              <a:gd name="adj1" fmla="val 91985"/>
              <a:gd name="adj2" fmla="val 1031"/>
              <a:gd name="adj3" fmla="val 134673"/>
              <a:gd name="adj4" fmla="val 2369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將當前影片固定為預覽圖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0" name="直線圖說文字 1 29"/>
          <p:cNvSpPr/>
          <p:nvPr/>
        </p:nvSpPr>
        <p:spPr>
          <a:xfrm>
            <a:off x="107504" y="6370960"/>
            <a:ext cx="1008112" cy="504056"/>
          </a:xfrm>
          <a:prstGeom prst="borderCallout1">
            <a:avLst>
              <a:gd name="adj1" fmla="val 6320"/>
              <a:gd name="adj2" fmla="val 47886"/>
              <a:gd name="adj3" fmla="val -46735"/>
              <a:gd name="adj4" fmla="val 48782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放大縮小影片比例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1" name="直線圖說文字 1 30"/>
          <p:cNvSpPr/>
          <p:nvPr/>
        </p:nvSpPr>
        <p:spPr>
          <a:xfrm>
            <a:off x="1547664" y="5002808"/>
            <a:ext cx="2088232" cy="576064"/>
          </a:xfrm>
          <a:prstGeom prst="borderCallout1">
            <a:avLst>
              <a:gd name="adj1" fmla="val 98705"/>
              <a:gd name="adj2" fmla="val -825"/>
              <a:gd name="adj3" fmla="val 188863"/>
              <a:gd name="adj4" fmla="val -496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安全框：檢查主要圖像或字幕是否超出範圍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2" name="直線圖說文字 1 31"/>
          <p:cNvSpPr/>
          <p:nvPr/>
        </p:nvSpPr>
        <p:spPr>
          <a:xfrm>
            <a:off x="1187624" y="6370960"/>
            <a:ext cx="936104" cy="288032"/>
          </a:xfrm>
          <a:prstGeom prst="borderCallout1">
            <a:avLst>
              <a:gd name="adj1" fmla="val 12199"/>
              <a:gd name="adj2" fmla="val 54217"/>
              <a:gd name="adj3" fmla="val -74871"/>
              <a:gd name="adj4" fmla="val 5659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切換遮罩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3" name="直線圖說文字 1 32"/>
          <p:cNvSpPr/>
          <p:nvPr/>
        </p:nvSpPr>
        <p:spPr>
          <a:xfrm>
            <a:off x="1619672" y="5650880"/>
            <a:ext cx="792088" cy="288032"/>
          </a:xfrm>
          <a:prstGeom prst="borderCallout1">
            <a:avLst>
              <a:gd name="adj1" fmla="val 91145"/>
              <a:gd name="adj2" fmla="val 46037"/>
              <a:gd name="adj3" fmla="val 144750"/>
              <a:gd name="adj4" fmla="val 46756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時間點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4" name="直線圖說文字 1 33"/>
          <p:cNvSpPr/>
          <p:nvPr/>
        </p:nvSpPr>
        <p:spPr>
          <a:xfrm>
            <a:off x="2195736" y="6370960"/>
            <a:ext cx="576064" cy="288032"/>
          </a:xfrm>
          <a:prstGeom prst="borderCallout1">
            <a:avLst>
              <a:gd name="adj1" fmla="val 12199"/>
              <a:gd name="adj2" fmla="val 94804"/>
              <a:gd name="adj3" fmla="val -63112"/>
              <a:gd name="adj4" fmla="val 12330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快照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5" name="直線圖說文字 1 34"/>
          <p:cNvSpPr/>
          <p:nvPr/>
        </p:nvSpPr>
        <p:spPr>
          <a:xfrm>
            <a:off x="2483768" y="5650880"/>
            <a:ext cx="1008112" cy="288032"/>
          </a:xfrm>
          <a:prstGeom prst="borderCallout1">
            <a:avLst>
              <a:gd name="adj1" fmla="val 83166"/>
              <a:gd name="adj2" fmla="val 97703"/>
              <a:gd name="adj3" fmla="val 152729"/>
              <a:gd name="adj4" fmla="val 10284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顏色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設置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6" name="直線圖說文字 1 35"/>
          <p:cNvSpPr/>
          <p:nvPr/>
        </p:nvSpPr>
        <p:spPr>
          <a:xfrm>
            <a:off x="2843808" y="6370960"/>
            <a:ext cx="1440160" cy="288032"/>
          </a:xfrm>
          <a:prstGeom prst="borderCallout1">
            <a:avLst>
              <a:gd name="adj1" fmla="val 12200"/>
              <a:gd name="adj2" fmla="val 63708"/>
              <a:gd name="adj3" fmla="val -42536"/>
              <a:gd name="adj4" fmla="val 70360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影片觀看解析度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7" name="直線圖說文字 1 36"/>
          <p:cNvSpPr/>
          <p:nvPr/>
        </p:nvSpPr>
        <p:spPr>
          <a:xfrm>
            <a:off x="3563888" y="5650880"/>
            <a:ext cx="1296144" cy="288032"/>
          </a:xfrm>
          <a:prstGeom prst="borderCallout1">
            <a:avLst>
              <a:gd name="adj1" fmla="val 86106"/>
              <a:gd name="adj2" fmla="val 97330"/>
              <a:gd name="adj3" fmla="val 155668"/>
              <a:gd name="adj4" fmla="val 10918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設置觀看區域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8" name="直線圖說文字 1 37"/>
          <p:cNvSpPr/>
          <p:nvPr/>
        </p:nvSpPr>
        <p:spPr>
          <a:xfrm>
            <a:off x="4355976" y="6370960"/>
            <a:ext cx="1080120" cy="288032"/>
          </a:xfrm>
          <a:prstGeom prst="borderCallout1">
            <a:avLst>
              <a:gd name="adj1" fmla="val 15140"/>
              <a:gd name="adj2" fmla="val 91143"/>
              <a:gd name="adj3" fmla="val -74871"/>
              <a:gd name="adj4" fmla="val 9211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背景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透明度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9" name="直線圖說文字 1 38"/>
          <p:cNvSpPr/>
          <p:nvPr/>
        </p:nvSpPr>
        <p:spPr>
          <a:xfrm>
            <a:off x="4932040" y="5650880"/>
            <a:ext cx="936104" cy="288032"/>
          </a:xfrm>
          <a:prstGeom prst="borderCallout1">
            <a:avLst>
              <a:gd name="adj1" fmla="val 89046"/>
              <a:gd name="adj2" fmla="val 95269"/>
              <a:gd name="adj3" fmla="val 149790"/>
              <a:gd name="adj4" fmla="val 9446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視角選擇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0" name="直線圖說文字 1 39"/>
          <p:cNvSpPr/>
          <p:nvPr/>
        </p:nvSpPr>
        <p:spPr>
          <a:xfrm>
            <a:off x="6012160" y="6370960"/>
            <a:ext cx="1296144" cy="288032"/>
          </a:xfrm>
          <a:prstGeom prst="borderCallout1">
            <a:avLst>
              <a:gd name="adj1" fmla="val 9261"/>
              <a:gd name="adj2" fmla="val 96369"/>
              <a:gd name="adj3" fmla="val -39597"/>
              <a:gd name="adj4" fmla="val 9707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增加觀看視角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1" name="直線圖說文字 1 40"/>
          <p:cNvSpPr/>
          <p:nvPr/>
        </p:nvSpPr>
        <p:spPr>
          <a:xfrm>
            <a:off x="6660232" y="5650880"/>
            <a:ext cx="1296144" cy="288032"/>
          </a:xfrm>
          <a:prstGeom prst="borderCallout1">
            <a:avLst>
              <a:gd name="adj1" fmla="val 83167"/>
              <a:gd name="adj2" fmla="val 96676"/>
              <a:gd name="adj3" fmla="val 170366"/>
              <a:gd name="adj4" fmla="val 111801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影片高寬比例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2" name="直線圖說文字 1 41"/>
          <p:cNvSpPr/>
          <p:nvPr/>
        </p:nvSpPr>
        <p:spPr>
          <a:xfrm>
            <a:off x="7380312" y="6370960"/>
            <a:ext cx="936104" cy="288032"/>
          </a:xfrm>
          <a:prstGeom prst="borderCallout1">
            <a:avLst>
              <a:gd name="adj1" fmla="val 9261"/>
              <a:gd name="adj2" fmla="val 94611"/>
              <a:gd name="adj3" fmla="val -51354"/>
              <a:gd name="adj4" fmla="val 10215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快速預覽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3" name="直線圖說文字 1 42"/>
          <p:cNvSpPr/>
          <p:nvPr/>
        </p:nvSpPr>
        <p:spPr>
          <a:xfrm>
            <a:off x="8032080" y="5650880"/>
            <a:ext cx="1080120" cy="288032"/>
          </a:xfrm>
          <a:prstGeom prst="borderCallout1">
            <a:avLst>
              <a:gd name="adj1" fmla="val 80228"/>
              <a:gd name="adj2" fmla="val 60881"/>
              <a:gd name="adj3" fmla="val 158607"/>
              <a:gd name="adj4" fmla="val 61110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對應時間軸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4" name="直線圖說文字 1 43"/>
          <p:cNvSpPr/>
          <p:nvPr/>
        </p:nvSpPr>
        <p:spPr>
          <a:xfrm>
            <a:off x="8392285" y="6370960"/>
            <a:ext cx="720080" cy="288032"/>
          </a:xfrm>
          <a:prstGeom prst="borderCallout1">
            <a:avLst>
              <a:gd name="adj1" fmla="val 3382"/>
              <a:gd name="adj2" fmla="val 57438"/>
              <a:gd name="adj3" fmla="val -48415"/>
              <a:gd name="adj4" fmla="val 72124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關係圖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3" name="圖片 2" descr="螢幕快照 2013-09-06 上午1.52.2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340768"/>
            <a:ext cx="1430147" cy="3528392"/>
          </a:xfrm>
          <a:prstGeom prst="rect">
            <a:avLst/>
          </a:prstGeom>
        </p:spPr>
      </p:pic>
      <p:sp>
        <p:nvSpPr>
          <p:cNvPr id="21" name="直線圖說文字 1 20"/>
          <p:cNvSpPr/>
          <p:nvPr/>
        </p:nvSpPr>
        <p:spPr>
          <a:xfrm>
            <a:off x="3131840" y="1988840"/>
            <a:ext cx="1872208" cy="288032"/>
          </a:xfrm>
          <a:prstGeom prst="borderCallout1">
            <a:avLst>
              <a:gd name="adj1" fmla="val 2960"/>
              <a:gd name="adj2" fmla="val 5419"/>
              <a:gd name="adj3" fmla="val -49256"/>
              <a:gd name="adj4" fmla="val -31274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自動符合視窗大小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498544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螢幕快照 2013-09-03 下午10.18.3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00" y="3068960"/>
            <a:ext cx="6667500" cy="36957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12775" y="332656"/>
            <a:ext cx="8153400" cy="648072"/>
          </a:xfrm>
        </p:spPr>
        <p:txBody>
          <a:bodyPr anchor="ctr">
            <a:normAutofit fontScale="90000"/>
          </a:bodyPr>
          <a:lstStyle/>
          <a:p>
            <a:pPr>
              <a:defRPr/>
            </a:pP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/>
              <a:t>After Effects</a:t>
            </a:r>
            <a:r>
              <a:rPr lang="zh-TW" altLang="en-US" dirty="0" smtClean="0"/>
              <a:t>功能</a:t>
            </a:r>
            <a:r>
              <a:rPr lang="zh-TW" altLang="zh-TW" dirty="0" smtClean="0"/>
              <a:t>介紹</a:t>
            </a:r>
            <a:br>
              <a:rPr lang="zh-TW" altLang="zh-TW" dirty="0" smtClean="0"/>
            </a:br>
            <a:endParaRPr lang="zh-TW" altLang="en-US" dirty="0"/>
          </a:p>
        </p:txBody>
      </p:sp>
      <p:sp>
        <p:nvSpPr>
          <p:cNvPr id="16386" name="內容版面配置區 2"/>
          <p:cNvSpPr>
            <a:spLocks noGrp="1"/>
          </p:cNvSpPr>
          <p:nvPr>
            <p:ph idx="1"/>
          </p:nvPr>
        </p:nvSpPr>
        <p:spPr>
          <a:xfrm>
            <a:off x="683568" y="1196752"/>
            <a:ext cx="8003232" cy="5280248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/>
                </a:solidFill>
              </a:rPr>
              <a:t>After </a:t>
            </a:r>
            <a:r>
              <a:rPr lang="en-US" altLang="zh-TW" dirty="0" err="1" smtClean="0">
                <a:solidFill>
                  <a:schemeClr val="tx1"/>
                </a:solidFill>
              </a:rPr>
              <a:t>Effecsts</a:t>
            </a:r>
            <a:r>
              <a:rPr lang="en-US" altLang="zh-TW" dirty="0" smtClean="0">
                <a:solidFill>
                  <a:schemeClr val="tx1"/>
                </a:solidFill>
              </a:rPr>
              <a:t> </a:t>
            </a:r>
            <a:r>
              <a:rPr lang="zh-TW" altLang="en-US" dirty="0" smtClean="0">
                <a:solidFill>
                  <a:schemeClr val="tx1"/>
                </a:solidFill>
              </a:rPr>
              <a:t>是一套比較複雜</a:t>
            </a:r>
            <a:r>
              <a:rPr lang="zh-TW" altLang="en-US" dirty="0">
                <a:solidFill>
                  <a:schemeClr val="tx1"/>
                </a:solidFill>
              </a:rPr>
              <a:t>的視訊特效軟體</a:t>
            </a:r>
            <a:r>
              <a:rPr lang="zh-TW" altLang="en-US" dirty="0" smtClean="0">
                <a:solidFill>
                  <a:schemeClr val="tx1"/>
                </a:solidFill>
              </a:rPr>
              <a:t>，</a:t>
            </a:r>
            <a:r>
              <a:rPr lang="zh-TW" altLang="en-US" dirty="0">
                <a:solidFill>
                  <a:schemeClr val="tx1"/>
                </a:solidFill>
              </a:rPr>
              <a:t>應用領域包括電影、電視、遊戲</a:t>
            </a:r>
            <a:r>
              <a:rPr lang="zh-TW" altLang="en-US" dirty="0" smtClean="0">
                <a:solidFill>
                  <a:schemeClr val="tx1"/>
                </a:solidFill>
              </a:rPr>
              <a:t>的後製，</a:t>
            </a:r>
            <a:r>
              <a:rPr lang="zh-TW" altLang="en-US" dirty="0">
                <a:solidFill>
                  <a:schemeClr val="tx1"/>
                </a:solidFill>
              </a:rPr>
              <a:t>製作不可能實際拍攝的畫面，或是替代拍攝困難或危險度</a:t>
            </a:r>
            <a:r>
              <a:rPr lang="zh-TW" altLang="en-US" dirty="0" smtClean="0">
                <a:solidFill>
                  <a:schemeClr val="tx1"/>
                </a:solidFill>
              </a:rPr>
              <a:t>高的鏡頭，對於</a:t>
            </a:r>
            <a:r>
              <a:rPr lang="zh-TW" altLang="en-US" dirty="0">
                <a:solidFill>
                  <a:schemeClr val="tx1"/>
                </a:solidFill>
              </a:rPr>
              <a:t>系統的要求較高，</a:t>
            </a:r>
            <a:r>
              <a:rPr lang="zh-TW" altLang="en-US" dirty="0" smtClean="0">
                <a:solidFill>
                  <a:schemeClr val="tx1"/>
                </a:solidFill>
              </a:rPr>
              <a:t>執行效能取決於中央處理器與顯示卡</a:t>
            </a:r>
            <a:r>
              <a:rPr lang="zh-TW" altLang="en-US" dirty="0">
                <a:solidFill>
                  <a:schemeClr val="tx1"/>
                </a:solidFill>
              </a:rPr>
              <a:t>的</a:t>
            </a:r>
            <a:r>
              <a:rPr lang="zh-TW" altLang="en-US" dirty="0" smtClean="0">
                <a:solidFill>
                  <a:schemeClr val="tx1"/>
                </a:solidFill>
              </a:rPr>
              <a:t>等級，可匯入</a:t>
            </a:r>
            <a:r>
              <a:rPr lang="en-US" altLang="zh-TW" dirty="0" smtClean="0">
                <a:solidFill>
                  <a:schemeClr val="tx1"/>
                </a:solidFill>
              </a:rPr>
              <a:t>PS</a:t>
            </a:r>
            <a:r>
              <a:rPr lang="zh-TW" altLang="en-US" dirty="0" smtClean="0">
                <a:solidFill>
                  <a:schemeClr val="tx1"/>
                </a:solidFill>
              </a:rPr>
              <a:t>、</a:t>
            </a:r>
            <a:r>
              <a:rPr lang="en-US" altLang="zh-TW" dirty="0" smtClean="0">
                <a:solidFill>
                  <a:schemeClr val="tx1"/>
                </a:solidFill>
              </a:rPr>
              <a:t>AI</a:t>
            </a:r>
            <a:r>
              <a:rPr lang="zh-TW" altLang="en-US" dirty="0" smtClean="0">
                <a:solidFill>
                  <a:schemeClr val="tx1"/>
                </a:solidFill>
              </a:rPr>
              <a:t>等軟體利用圖層製作動態效果。</a:t>
            </a:r>
          </a:p>
        </p:txBody>
      </p:sp>
      <p:sp>
        <p:nvSpPr>
          <p:cNvPr id="16388" name="文字方塊 4"/>
          <p:cNvSpPr txBox="1">
            <a:spLocks noChangeArrowheads="1"/>
          </p:cNvSpPr>
          <p:nvPr/>
        </p:nvSpPr>
        <p:spPr bwMode="auto">
          <a:xfrm>
            <a:off x="971600" y="6237312"/>
            <a:ext cx="31050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 dirty="0">
                <a:latin typeface="Tw Cen MT" pitchFamily="34" charset="0"/>
                <a:ea typeface="微軟正黑體" pitchFamily="34" charset="-120"/>
              </a:rPr>
              <a:t>本教程</a:t>
            </a:r>
            <a:r>
              <a:rPr kumimoji="0" lang="zh-TW" altLang="en-US" dirty="0" smtClean="0">
                <a:latin typeface="Tw Cen MT" pitchFamily="34" charset="0"/>
                <a:ea typeface="微軟正黑體" pitchFamily="34" charset="-120"/>
              </a:rPr>
              <a:t>使用</a:t>
            </a:r>
            <a:r>
              <a:rPr lang="en-US" altLang="zh-TW" dirty="0"/>
              <a:t>After </a:t>
            </a:r>
            <a:r>
              <a:rPr lang="en-US" altLang="zh-TW" dirty="0" smtClean="0"/>
              <a:t>Effects CS5</a:t>
            </a:r>
            <a:endParaRPr kumimoji="0" lang="zh-TW" altLang="en-US" dirty="0">
              <a:latin typeface="Tw Cen MT" pitchFamily="34" charset="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圖片 26" descr="螢幕快照 2013-09-06 上午1.52.1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0920"/>
            <a:ext cx="9144000" cy="2921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影片觀看解析度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9" name="直線圖說文字 1 28"/>
          <p:cNvSpPr/>
          <p:nvPr/>
        </p:nvSpPr>
        <p:spPr>
          <a:xfrm>
            <a:off x="107504" y="5434856"/>
            <a:ext cx="1368152" cy="504056"/>
          </a:xfrm>
          <a:prstGeom prst="borderCallout1">
            <a:avLst>
              <a:gd name="adj1" fmla="val 91985"/>
              <a:gd name="adj2" fmla="val 1031"/>
              <a:gd name="adj3" fmla="val 134673"/>
              <a:gd name="adj4" fmla="val 2369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將當前影片固定為預覽圖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0" name="直線圖說文字 1 29"/>
          <p:cNvSpPr/>
          <p:nvPr/>
        </p:nvSpPr>
        <p:spPr>
          <a:xfrm>
            <a:off x="107504" y="6370960"/>
            <a:ext cx="1008112" cy="504056"/>
          </a:xfrm>
          <a:prstGeom prst="borderCallout1">
            <a:avLst>
              <a:gd name="adj1" fmla="val 6320"/>
              <a:gd name="adj2" fmla="val 47886"/>
              <a:gd name="adj3" fmla="val -46735"/>
              <a:gd name="adj4" fmla="val 4878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放大縮小影片比例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1" name="直線圖說文字 1 30"/>
          <p:cNvSpPr/>
          <p:nvPr/>
        </p:nvSpPr>
        <p:spPr>
          <a:xfrm>
            <a:off x="1547664" y="5002808"/>
            <a:ext cx="2088232" cy="576064"/>
          </a:xfrm>
          <a:prstGeom prst="borderCallout1">
            <a:avLst>
              <a:gd name="adj1" fmla="val 98705"/>
              <a:gd name="adj2" fmla="val -825"/>
              <a:gd name="adj3" fmla="val 188863"/>
              <a:gd name="adj4" fmla="val -496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安全框：檢查主要圖像或字幕是否超出範圍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2" name="直線圖說文字 1 31"/>
          <p:cNvSpPr/>
          <p:nvPr/>
        </p:nvSpPr>
        <p:spPr>
          <a:xfrm>
            <a:off x="1187624" y="6370960"/>
            <a:ext cx="936104" cy="288032"/>
          </a:xfrm>
          <a:prstGeom prst="borderCallout1">
            <a:avLst>
              <a:gd name="adj1" fmla="val 12199"/>
              <a:gd name="adj2" fmla="val 54217"/>
              <a:gd name="adj3" fmla="val -74871"/>
              <a:gd name="adj4" fmla="val 5659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切換遮罩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3" name="直線圖說文字 1 32"/>
          <p:cNvSpPr/>
          <p:nvPr/>
        </p:nvSpPr>
        <p:spPr>
          <a:xfrm>
            <a:off x="1619672" y="5650880"/>
            <a:ext cx="792088" cy="288032"/>
          </a:xfrm>
          <a:prstGeom prst="borderCallout1">
            <a:avLst>
              <a:gd name="adj1" fmla="val 91145"/>
              <a:gd name="adj2" fmla="val 46037"/>
              <a:gd name="adj3" fmla="val 144750"/>
              <a:gd name="adj4" fmla="val 46756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時間點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4" name="直線圖說文字 1 33"/>
          <p:cNvSpPr/>
          <p:nvPr/>
        </p:nvSpPr>
        <p:spPr>
          <a:xfrm>
            <a:off x="2195736" y="6370960"/>
            <a:ext cx="576064" cy="288032"/>
          </a:xfrm>
          <a:prstGeom prst="borderCallout1">
            <a:avLst>
              <a:gd name="adj1" fmla="val 12199"/>
              <a:gd name="adj2" fmla="val 94804"/>
              <a:gd name="adj3" fmla="val -63112"/>
              <a:gd name="adj4" fmla="val 12330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快照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5" name="直線圖說文字 1 34"/>
          <p:cNvSpPr/>
          <p:nvPr/>
        </p:nvSpPr>
        <p:spPr>
          <a:xfrm>
            <a:off x="2483768" y="5650880"/>
            <a:ext cx="1008112" cy="288032"/>
          </a:xfrm>
          <a:prstGeom prst="borderCallout1">
            <a:avLst>
              <a:gd name="adj1" fmla="val 83166"/>
              <a:gd name="adj2" fmla="val 97703"/>
              <a:gd name="adj3" fmla="val 152729"/>
              <a:gd name="adj4" fmla="val 10284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顏色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設置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6" name="直線圖說文字 1 35"/>
          <p:cNvSpPr/>
          <p:nvPr/>
        </p:nvSpPr>
        <p:spPr>
          <a:xfrm>
            <a:off x="2843808" y="6370960"/>
            <a:ext cx="1440160" cy="288032"/>
          </a:xfrm>
          <a:prstGeom prst="borderCallout1">
            <a:avLst>
              <a:gd name="adj1" fmla="val 12200"/>
              <a:gd name="adj2" fmla="val 63708"/>
              <a:gd name="adj3" fmla="val -42536"/>
              <a:gd name="adj4" fmla="val 70360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影片觀看解析度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7" name="直線圖說文字 1 36"/>
          <p:cNvSpPr/>
          <p:nvPr/>
        </p:nvSpPr>
        <p:spPr>
          <a:xfrm>
            <a:off x="3563888" y="5650880"/>
            <a:ext cx="1296144" cy="288032"/>
          </a:xfrm>
          <a:prstGeom prst="borderCallout1">
            <a:avLst>
              <a:gd name="adj1" fmla="val 86106"/>
              <a:gd name="adj2" fmla="val 97330"/>
              <a:gd name="adj3" fmla="val 155668"/>
              <a:gd name="adj4" fmla="val 10918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設置觀看區域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8" name="直線圖說文字 1 37"/>
          <p:cNvSpPr/>
          <p:nvPr/>
        </p:nvSpPr>
        <p:spPr>
          <a:xfrm>
            <a:off x="4355976" y="6370960"/>
            <a:ext cx="1080120" cy="288032"/>
          </a:xfrm>
          <a:prstGeom prst="borderCallout1">
            <a:avLst>
              <a:gd name="adj1" fmla="val 15140"/>
              <a:gd name="adj2" fmla="val 91143"/>
              <a:gd name="adj3" fmla="val -74871"/>
              <a:gd name="adj4" fmla="val 9211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背景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透明度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9" name="直線圖說文字 1 38"/>
          <p:cNvSpPr/>
          <p:nvPr/>
        </p:nvSpPr>
        <p:spPr>
          <a:xfrm>
            <a:off x="4932040" y="5650880"/>
            <a:ext cx="936104" cy="288032"/>
          </a:xfrm>
          <a:prstGeom prst="borderCallout1">
            <a:avLst>
              <a:gd name="adj1" fmla="val 89046"/>
              <a:gd name="adj2" fmla="val 95269"/>
              <a:gd name="adj3" fmla="val 149790"/>
              <a:gd name="adj4" fmla="val 9446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視角選擇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0" name="直線圖說文字 1 39"/>
          <p:cNvSpPr/>
          <p:nvPr/>
        </p:nvSpPr>
        <p:spPr>
          <a:xfrm>
            <a:off x="6012160" y="6370960"/>
            <a:ext cx="1296144" cy="288032"/>
          </a:xfrm>
          <a:prstGeom prst="borderCallout1">
            <a:avLst>
              <a:gd name="adj1" fmla="val 9261"/>
              <a:gd name="adj2" fmla="val 96369"/>
              <a:gd name="adj3" fmla="val -39597"/>
              <a:gd name="adj4" fmla="val 9707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增加觀看視角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1" name="直線圖說文字 1 40"/>
          <p:cNvSpPr/>
          <p:nvPr/>
        </p:nvSpPr>
        <p:spPr>
          <a:xfrm>
            <a:off x="6660232" y="5650880"/>
            <a:ext cx="1296144" cy="288032"/>
          </a:xfrm>
          <a:prstGeom prst="borderCallout1">
            <a:avLst>
              <a:gd name="adj1" fmla="val 83167"/>
              <a:gd name="adj2" fmla="val 96676"/>
              <a:gd name="adj3" fmla="val 170366"/>
              <a:gd name="adj4" fmla="val 111801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影片高寬比例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2" name="直線圖說文字 1 41"/>
          <p:cNvSpPr/>
          <p:nvPr/>
        </p:nvSpPr>
        <p:spPr>
          <a:xfrm>
            <a:off x="7380312" y="6370960"/>
            <a:ext cx="936104" cy="288032"/>
          </a:xfrm>
          <a:prstGeom prst="borderCallout1">
            <a:avLst>
              <a:gd name="adj1" fmla="val 9261"/>
              <a:gd name="adj2" fmla="val 94611"/>
              <a:gd name="adj3" fmla="val -51354"/>
              <a:gd name="adj4" fmla="val 10215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快速預覽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3" name="直線圖說文字 1 42"/>
          <p:cNvSpPr/>
          <p:nvPr/>
        </p:nvSpPr>
        <p:spPr>
          <a:xfrm>
            <a:off x="8032080" y="5650880"/>
            <a:ext cx="1080120" cy="288032"/>
          </a:xfrm>
          <a:prstGeom prst="borderCallout1">
            <a:avLst>
              <a:gd name="adj1" fmla="val 80228"/>
              <a:gd name="adj2" fmla="val 60881"/>
              <a:gd name="adj3" fmla="val 158607"/>
              <a:gd name="adj4" fmla="val 61110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對應時間軸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4" name="直線圖說文字 1 43"/>
          <p:cNvSpPr/>
          <p:nvPr/>
        </p:nvSpPr>
        <p:spPr>
          <a:xfrm>
            <a:off x="8392285" y="6370960"/>
            <a:ext cx="720080" cy="288032"/>
          </a:xfrm>
          <a:prstGeom prst="borderCallout1">
            <a:avLst>
              <a:gd name="adj1" fmla="val 3382"/>
              <a:gd name="adj2" fmla="val 57438"/>
              <a:gd name="adj3" fmla="val -48415"/>
              <a:gd name="adj4" fmla="val 72124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關係圖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4" name="圖片 3" descr="螢幕快照 2013-09-06 上午1.52.3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700808"/>
            <a:ext cx="1308100" cy="2057400"/>
          </a:xfrm>
          <a:prstGeom prst="rect">
            <a:avLst/>
          </a:prstGeom>
        </p:spPr>
      </p:pic>
      <p:sp>
        <p:nvSpPr>
          <p:cNvPr id="25" name="直線圖說文字 1 24"/>
          <p:cNvSpPr/>
          <p:nvPr/>
        </p:nvSpPr>
        <p:spPr>
          <a:xfrm>
            <a:off x="2267744" y="2060848"/>
            <a:ext cx="1080120" cy="360040"/>
          </a:xfrm>
          <a:prstGeom prst="borderCallout1">
            <a:avLst>
              <a:gd name="adj1" fmla="val 98705"/>
              <a:gd name="adj2" fmla="val -825"/>
              <a:gd name="adj3" fmla="val 119198"/>
              <a:gd name="adj4" fmla="val -40206"/>
            </a:avLst>
          </a:prstGeom>
          <a:solidFill>
            <a:schemeClr val="accent6">
              <a:shade val="80000"/>
              <a:alpha val="73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實際解析度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2699792" y="2564904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依序往下為</a:t>
            </a:r>
            <a:r>
              <a:rPr kumimoji="1" lang="en-US" altLang="zh-TW" dirty="0" smtClean="0">
                <a:latin typeface="Heiti TC Light"/>
                <a:ea typeface="Heiti TC Light"/>
                <a:cs typeface="Heiti TC Light"/>
              </a:rPr>
              <a:t>1/2</a:t>
            </a:r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解析、</a:t>
            </a:r>
            <a:r>
              <a:rPr kumimoji="1" lang="en-US" altLang="zh-TW" dirty="0" smtClean="0">
                <a:latin typeface="Heiti TC Light"/>
                <a:ea typeface="Heiti TC Light"/>
                <a:cs typeface="Heiti TC Light"/>
              </a:rPr>
              <a:t>1/3</a:t>
            </a:r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解析，假設電腦跑不動可選擇</a:t>
            </a:r>
            <a:r>
              <a:rPr kumimoji="1" lang="en-US" altLang="zh-TW" dirty="0" smtClean="0">
                <a:latin typeface="Heiti TC Light"/>
                <a:ea typeface="Heiti TC Light"/>
                <a:cs typeface="Heiti TC Light"/>
              </a:rPr>
              <a:t>1/4</a:t>
            </a:r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解析度。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2972475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螢幕快照 2013-09-06 上午1.52.4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412776"/>
            <a:ext cx="1765300" cy="3378200"/>
          </a:xfrm>
          <a:prstGeom prst="rect">
            <a:avLst/>
          </a:prstGeom>
        </p:spPr>
      </p:pic>
      <p:pic>
        <p:nvPicPr>
          <p:cNvPr id="27" name="圖片 26" descr="螢幕快照 2013-09-06 上午1.52.1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0920"/>
            <a:ext cx="9144000" cy="2921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視角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9" name="直線圖說文字 1 28"/>
          <p:cNvSpPr/>
          <p:nvPr/>
        </p:nvSpPr>
        <p:spPr>
          <a:xfrm>
            <a:off x="107504" y="5434856"/>
            <a:ext cx="1368152" cy="504056"/>
          </a:xfrm>
          <a:prstGeom prst="borderCallout1">
            <a:avLst>
              <a:gd name="adj1" fmla="val 91985"/>
              <a:gd name="adj2" fmla="val 1031"/>
              <a:gd name="adj3" fmla="val 134673"/>
              <a:gd name="adj4" fmla="val 2369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將當前影片固定為預覽圖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0" name="直線圖說文字 1 29"/>
          <p:cNvSpPr/>
          <p:nvPr/>
        </p:nvSpPr>
        <p:spPr>
          <a:xfrm>
            <a:off x="107504" y="6370960"/>
            <a:ext cx="1008112" cy="504056"/>
          </a:xfrm>
          <a:prstGeom prst="borderCallout1">
            <a:avLst>
              <a:gd name="adj1" fmla="val 6320"/>
              <a:gd name="adj2" fmla="val 47886"/>
              <a:gd name="adj3" fmla="val -46735"/>
              <a:gd name="adj4" fmla="val 4878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放大縮小影片比例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1" name="直線圖說文字 1 30"/>
          <p:cNvSpPr/>
          <p:nvPr/>
        </p:nvSpPr>
        <p:spPr>
          <a:xfrm>
            <a:off x="1547664" y="5002808"/>
            <a:ext cx="2088232" cy="576064"/>
          </a:xfrm>
          <a:prstGeom prst="borderCallout1">
            <a:avLst>
              <a:gd name="adj1" fmla="val 98705"/>
              <a:gd name="adj2" fmla="val -825"/>
              <a:gd name="adj3" fmla="val 188863"/>
              <a:gd name="adj4" fmla="val -496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安全框：檢查主要圖像或字幕是否超出範圍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2" name="直線圖說文字 1 31"/>
          <p:cNvSpPr/>
          <p:nvPr/>
        </p:nvSpPr>
        <p:spPr>
          <a:xfrm>
            <a:off x="1187624" y="6370960"/>
            <a:ext cx="936104" cy="288032"/>
          </a:xfrm>
          <a:prstGeom prst="borderCallout1">
            <a:avLst>
              <a:gd name="adj1" fmla="val 12199"/>
              <a:gd name="adj2" fmla="val 54217"/>
              <a:gd name="adj3" fmla="val -74871"/>
              <a:gd name="adj4" fmla="val 5659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切換遮罩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3" name="直線圖說文字 1 32"/>
          <p:cNvSpPr/>
          <p:nvPr/>
        </p:nvSpPr>
        <p:spPr>
          <a:xfrm>
            <a:off x="1619672" y="5650880"/>
            <a:ext cx="792088" cy="288032"/>
          </a:xfrm>
          <a:prstGeom prst="borderCallout1">
            <a:avLst>
              <a:gd name="adj1" fmla="val 91145"/>
              <a:gd name="adj2" fmla="val 46037"/>
              <a:gd name="adj3" fmla="val 144750"/>
              <a:gd name="adj4" fmla="val 46756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時間點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4" name="直線圖說文字 1 33"/>
          <p:cNvSpPr/>
          <p:nvPr/>
        </p:nvSpPr>
        <p:spPr>
          <a:xfrm>
            <a:off x="2195736" y="6370960"/>
            <a:ext cx="576064" cy="288032"/>
          </a:xfrm>
          <a:prstGeom prst="borderCallout1">
            <a:avLst>
              <a:gd name="adj1" fmla="val 12199"/>
              <a:gd name="adj2" fmla="val 94804"/>
              <a:gd name="adj3" fmla="val -63112"/>
              <a:gd name="adj4" fmla="val 12330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快照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5" name="直線圖說文字 1 34"/>
          <p:cNvSpPr/>
          <p:nvPr/>
        </p:nvSpPr>
        <p:spPr>
          <a:xfrm>
            <a:off x="2483768" y="5650880"/>
            <a:ext cx="1008112" cy="288032"/>
          </a:xfrm>
          <a:prstGeom prst="borderCallout1">
            <a:avLst>
              <a:gd name="adj1" fmla="val 83166"/>
              <a:gd name="adj2" fmla="val 97703"/>
              <a:gd name="adj3" fmla="val 152729"/>
              <a:gd name="adj4" fmla="val 10284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顏色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設置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6" name="直線圖說文字 1 35"/>
          <p:cNvSpPr/>
          <p:nvPr/>
        </p:nvSpPr>
        <p:spPr>
          <a:xfrm>
            <a:off x="2843808" y="6370960"/>
            <a:ext cx="1440160" cy="288032"/>
          </a:xfrm>
          <a:prstGeom prst="borderCallout1">
            <a:avLst>
              <a:gd name="adj1" fmla="val 12200"/>
              <a:gd name="adj2" fmla="val 63708"/>
              <a:gd name="adj3" fmla="val -42536"/>
              <a:gd name="adj4" fmla="val 70360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影片觀看解析度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7" name="直線圖說文字 1 36"/>
          <p:cNvSpPr/>
          <p:nvPr/>
        </p:nvSpPr>
        <p:spPr>
          <a:xfrm>
            <a:off x="3563888" y="5650880"/>
            <a:ext cx="1296144" cy="288032"/>
          </a:xfrm>
          <a:prstGeom prst="borderCallout1">
            <a:avLst>
              <a:gd name="adj1" fmla="val 86106"/>
              <a:gd name="adj2" fmla="val 97330"/>
              <a:gd name="adj3" fmla="val 155668"/>
              <a:gd name="adj4" fmla="val 10918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設置觀看區域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8" name="直線圖說文字 1 37"/>
          <p:cNvSpPr/>
          <p:nvPr/>
        </p:nvSpPr>
        <p:spPr>
          <a:xfrm>
            <a:off x="4355976" y="6370960"/>
            <a:ext cx="1080120" cy="288032"/>
          </a:xfrm>
          <a:prstGeom prst="borderCallout1">
            <a:avLst>
              <a:gd name="adj1" fmla="val 15140"/>
              <a:gd name="adj2" fmla="val 91143"/>
              <a:gd name="adj3" fmla="val -74871"/>
              <a:gd name="adj4" fmla="val 9211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背景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透明度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9" name="直線圖說文字 1 38"/>
          <p:cNvSpPr/>
          <p:nvPr/>
        </p:nvSpPr>
        <p:spPr>
          <a:xfrm>
            <a:off x="4932040" y="5650880"/>
            <a:ext cx="936104" cy="288032"/>
          </a:xfrm>
          <a:prstGeom prst="borderCallout1">
            <a:avLst>
              <a:gd name="adj1" fmla="val 89046"/>
              <a:gd name="adj2" fmla="val 95269"/>
              <a:gd name="adj3" fmla="val 149790"/>
              <a:gd name="adj4" fmla="val 94465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視角選擇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0" name="直線圖說文字 1 39"/>
          <p:cNvSpPr/>
          <p:nvPr/>
        </p:nvSpPr>
        <p:spPr>
          <a:xfrm>
            <a:off x="6012160" y="6370960"/>
            <a:ext cx="1296144" cy="288032"/>
          </a:xfrm>
          <a:prstGeom prst="borderCallout1">
            <a:avLst>
              <a:gd name="adj1" fmla="val 9261"/>
              <a:gd name="adj2" fmla="val 96369"/>
              <a:gd name="adj3" fmla="val -39597"/>
              <a:gd name="adj4" fmla="val 9707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增加觀看視角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1" name="直線圖說文字 1 40"/>
          <p:cNvSpPr/>
          <p:nvPr/>
        </p:nvSpPr>
        <p:spPr>
          <a:xfrm>
            <a:off x="6660232" y="5650880"/>
            <a:ext cx="1296144" cy="288032"/>
          </a:xfrm>
          <a:prstGeom prst="borderCallout1">
            <a:avLst>
              <a:gd name="adj1" fmla="val 83167"/>
              <a:gd name="adj2" fmla="val 96676"/>
              <a:gd name="adj3" fmla="val 170366"/>
              <a:gd name="adj4" fmla="val 111801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影片高寬比例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2" name="直線圖說文字 1 41"/>
          <p:cNvSpPr/>
          <p:nvPr/>
        </p:nvSpPr>
        <p:spPr>
          <a:xfrm>
            <a:off x="7380312" y="6370960"/>
            <a:ext cx="936104" cy="288032"/>
          </a:xfrm>
          <a:prstGeom prst="borderCallout1">
            <a:avLst>
              <a:gd name="adj1" fmla="val 9261"/>
              <a:gd name="adj2" fmla="val 94611"/>
              <a:gd name="adj3" fmla="val -51354"/>
              <a:gd name="adj4" fmla="val 10215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快速預覽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3" name="直線圖說文字 1 42"/>
          <p:cNvSpPr/>
          <p:nvPr/>
        </p:nvSpPr>
        <p:spPr>
          <a:xfrm>
            <a:off x="8032080" y="5650880"/>
            <a:ext cx="1080120" cy="288032"/>
          </a:xfrm>
          <a:prstGeom prst="borderCallout1">
            <a:avLst>
              <a:gd name="adj1" fmla="val 80228"/>
              <a:gd name="adj2" fmla="val 60881"/>
              <a:gd name="adj3" fmla="val 158607"/>
              <a:gd name="adj4" fmla="val 61110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對應時間軸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4" name="直線圖說文字 1 43"/>
          <p:cNvSpPr/>
          <p:nvPr/>
        </p:nvSpPr>
        <p:spPr>
          <a:xfrm>
            <a:off x="8392285" y="6370960"/>
            <a:ext cx="720080" cy="288032"/>
          </a:xfrm>
          <a:prstGeom prst="borderCallout1">
            <a:avLst>
              <a:gd name="adj1" fmla="val 3382"/>
              <a:gd name="adj2" fmla="val 57438"/>
              <a:gd name="adj3" fmla="val -48415"/>
              <a:gd name="adj4" fmla="val 72124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關係圖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3059832" y="1988840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在製作</a:t>
            </a:r>
            <a:r>
              <a:rPr kumimoji="1" lang="en-US" altLang="zh-TW" dirty="0" smtClean="0">
                <a:latin typeface="Heiti TC Light"/>
                <a:ea typeface="Heiti TC Light"/>
                <a:cs typeface="Heiti TC Light"/>
              </a:rPr>
              <a:t>3D</a:t>
            </a:r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圖層時會用到，將視角移動到攝影機上，移動攝影機，運作模擬攝影機動態。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21867440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圖片 26" descr="螢幕快照 2013-09-06 上午1.52.1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0920"/>
            <a:ext cx="9144000" cy="2921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增加觀看視角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9" name="直線圖說文字 1 28"/>
          <p:cNvSpPr/>
          <p:nvPr/>
        </p:nvSpPr>
        <p:spPr>
          <a:xfrm>
            <a:off x="107504" y="5434856"/>
            <a:ext cx="1368152" cy="504056"/>
          </a:xfrm>
          <a:prstGeom prst="borderCallout1">
            <a:avLst>
              <a:gd name="adj1" fmla="val 91985"/>
              <a:gd name="adj2" fmla="val 1031"/>
              <a:gd name="adj3" fmla="val 134673"/>
              <a:gd name="adj4" fmla="val 2369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將當前影片固定為預覽圖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0" name="直線圖說文字 1 29"/>
          <p:cNvSpPr/>
          <p:nvPr/>
        </p:nvSpPr>
        <p:spPr>
          <a:xfrm>
            <a:off x="107504" y="6370960"/>
            <a:ext cx="1008112" cy="504056"/>
          </a:xfrm>
          <a:prstGeom prst="borderCallout1">
            <a:avLst>
              <a:gd name="adj1" fmla="val 6320"/>
              <a:gd name="adj2" fmla="val 47886"/>
              <a:gd name="adj3" fmla="val -46735"/>
              <a:gd name="adj4" fmla="val 4878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放大縮小影片比例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1" name="直線圖說文字 1 30"/>
          <p:cNvSpPr/>
          <p:nvPr/>
        </p:nvSpPr>
        <p:spPr>
          <a:xfrm>
            <a:off x="1547664" y="5002808"/>
            <a:ext cx="2088232" cy="576064"/>
          </a:xfrm>
          <a:prstGeom prst="borderCallout1">
            <a:avLst>
              <a:gd name="adj1" fmla="val 98705"/>
              <a:gd name="adj2" fmla="val -825"/>
              <a:gd name="adj3" fmla="val 188863"/>
              <a:gd name="adj4" fmla="val -496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安全框：檢查主要圖像或字幕是否超出範圍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2" name="直線圖說文字 1 31"/>
          <p:cNvSpPr/>
          <p:nvPr/>
        </p:nvSpPr>
        <p:spPr>
          <a:xfrm>
            <a:off x="1187624" y="6370960"/>
            <a:ext cx="936104" cy="288032"/>
          </a:xfrm>
          <a:prstGeom prst="borderCallout1">
            <a:avLst>
              <a:gd name="adj1" fmla="val 12199"/>
              <a:gd name="adj2" fmla="val 54217"/>
              <a:gd name="adj3" fmla="val -74871"/>
              <a:gd name="adj4" fmla="val 5659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切換遮罩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3" name="直線圖說文字 1 32"/>
          <p:cNvSpPr/>
          <p:nvPr/>
        </p:nvSpPr>
        <p:spPr>
          <a:xfrm>
            <a:off x="1619672" y="5650880"/>
            <a:ext cx="792088" cy="288032"/>
          </a:xfrm>
          <a:prstGeom prst="borderCallout1">
            <a:avLst>
              <a:gd name="adj1" fmla="val 91145"/>
              <a:gd name="adj2" fmla="val 46037"/>
              <a:gd name="adj3" fmla="val 144750"/>
              <a:gd name="adj4" fmla="val 46756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時間點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4" name="直線圖說文字 1 33"/>
          <p:cNvSpPr/>
          <p:nvPr/>
        </p:nvSpPr>
        <p:spPr>
          <a:xfrm>
            <a:off x="2195736" y="6370960"/>
            <a:ext cx="576064" cy="288032"/>
          </a:xfrm>
          <a:prstGeom prst="borderCallout1">
            <a:avLst>
              <a:gd name="adj1" fmla="val 12199"/>
              <a:gd name="adj2" fmla="val 94804"/>
              <a:gd name="adj3" fmla="val -63112"/>
              <a:gd name="adj4" fmla="val 12330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快照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5" name="直線圖說文字 1 34"/>
          <p:cNvSpPr/>
          <p:nvPr/>
        </p:nvSpPr>
        <p:spPr>
          <a:xfrm>
            <a:off x="2483768" y="5650880"/>
            <a:ext cx="1008112" cy="288032"/>
          </a:xfrm>
          <a:prstGeom prst="borderCallout1">
            <a:avLst>
              <a:gd name="adj1" fmla="val 83166"/>
              <a:gd name="adj2" fmla="val 97703"/>
              <a:gd name="adj3" fmla="val 152729"/>
              <a:gd name="adj4" fmla="val 10284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顏色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設置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6" name="直線圖說文字 1 35"/>
          <p:cNvSpPr/>
          <p:nvPr/>
        </p:nvSpPr>
        <p:spPr>
          <a:xfrm>
            <a:off x="2843808" y="6370960"/>
            <a:ext cx="1440160" cy="288032"/>
          </a:xfrm>
          <a:prstGeom prst="borderCallout1">
            <a:avLst>
              <a:gd name="adj1" fmla="val 12200"/>
              <a:gd name="adj2" fmla="val 63708"/>
              <a:gd name="adj3" fmla="val -42536"/>
              <a:gd name="adj4" fmla="val 70360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影片觀看解析度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7" name="直線圖說文字 1 36"/>
          <p:cNvSpPr/>
          <p:nvPr/>
        </p:nvSpPr>
        <p:spPr>
          <a:xfrm>
            <a:off x="3563888" y="5650880"/>
            <a:ext cx="1296144" cy="288032"/>
          </a:xfrm>
          <a:prstGeom prst="borderCallout1">
            <a:avLst>
              <a:gd name="adj1" fmla="val 86106"/>
              <a:gd name="adj2" fmla="val 97330"/>
              <a:gd name="adj3" fmla="val 155668"/>
              <a:gd name="adj4" fmla="val 10918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設置觀看區域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8" name="直線圖說文字 1 37"/>
          <p:cNvSpPr/>
          <p:nvPr/>
        </p:nvSpPr>
        <p:spPr>
          <a:xfrm>
            <a:off x="4355976" y="6370960"/>
            <a:ext cx="1080120" cy="288032"/>
          </a:xfrm>
          <a:prstGeom prst="borderCallout1">
            <a:avLst>
              <a:gd name="adj1" fmla="val 15140"/>
              <a:gd name="adj2" fmla="val 91143"/>
              <a:gd name="adj3" fmla="val -74871"/>
              <a:gd name="adj4" fmla="val 9211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背景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透明度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9" name="直線圖說文字 1 38"/>
          <p:cNvSpPr/>
          <p:nvPr/>
        </p:nvSpPr>
        <p:spPr>
          <a:xfrm>
            <a:off x="4932040" y="5650880"/>
            <a:ext cx="936104" cy="288032"/>
          </a:xfrm>
          <a:prstGeom prst="borderCallout1">
            <a:avLst>
              <a:gd name="adj1" fmla="val 89046"/>
              <a:gd name="adj2" fmla="val 95269"/>
              <a:gd name="adj3" fmla="val 149790"/>
              <a:gd name="adj4" fmla="val 9446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視角選擇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0" name="直線圖說文字 1 39"/>
          <p:cNvSpPr/>
          <p:nvPr/>
        </p:nvSpPr>
        <p:spPr>
          <a:xfrm>
            <a:off x="6012160" y="6370960"/>
            <a:ext cx="1296144" cy="288032"/>
          </a:xfrm>
          <a:prstGeom prst="borderCallout1">
            <a:avLst>
              <a:gd name="adj1" fmla="val 9261"/>
              <a:gd name="adj2" fmla="val 96369"/>
              <a:gd name="adj3" fmla="val -39597"/>
              <a:gd name="adj4" fmla="val 97077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增加觀看視角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1" name="直線圖說文字 1 40"/>
          <p:cNvSpPr/>
          <p:nvPr/>
        </p:nvSpPr>
        <p:spPr>
          <a:xfrm>
            <a:off x="6660232" y="5650880"/>
            <a:ext cx="1296144" cy="288032"/>
          </a:xfrm>
          <a:prstGeom prst="borderCallout1">
            <a:avLst>
              <a:gd name="adj1" fmla="val 83167"/>
              <a:gd name="adj2" fmla="val 96676"/>
              <a:gd name="adj3" fmla="val 170366"/>
              <a:gd name="adj4" fmla="val 111801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影片高寬比例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2" name="直線圖說文字 1 41"/>
          <p:cNvSpPr/>
          <p:nvPr/>
        </p:nvSpPr>
        <p:spPr>
          <a:xfrm>
            <a:off x="7380312" y="6370960"/>
            <a:ext cx="936104" cy="288032"/>
          </a:xfrm>
          <a:prstGeom prst="borderCallout1">
            <a:avLst>
              <a:gd name="adj1" fmla="val 9261"/>
              <a:gd name="adj2" fmla="val 94611"/>
              <a:gd name="adj3" fmla="val -51354"/>
              <a:gd name="adj4" fmla="val 10215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快速預覽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3" name="直線圖說文字 1 42"/>
          <p:cNvSpPr/>
          <p:nvPr/>
        </p:nvSpPr>
        <p:spPr>
          <a:xfrm>
            <a:off x="8032080" y="5650880"/>
            <a:ext cx="1080120" cy="288032"/>
          </a:xfrm>
          <a:prstGeom prst="borderCallout1">
            <a:avLst>
              <a:gd name="adj1" fmla="val 80228"/>
              <a:gd name="adj2" fmla="val 60881"/>
              <a:gd name="adj3" fmla="val 158607"/>
              <a:gd name="adj4" fmla="val 61110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對應時間軸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4" name="直線圖說文字 1 43"/>
          <p:cNvSpPr/>
          <p:nvPr/>
        </p:nvSpPr>
        <p:spPr>
          <a:xfrm>
            <a:off x="8392285" y="6370960"/>
            <a:ext cx="720080" cy="288032"/>
          </a:xfrm>
          <a:prstGeom prst="borderCallout1">
            <a:avLst>
              <a:gd name="adj1" fmla="val 3382"/>
              <a:gd name="adj2" fmla="val 57438"/>
              <a:gd name="adj3" fmla="val -48415"/>
              <a:gd name="adj4" fmla="val 72124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關係圖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3707904" y="1988840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增加觀看視窗，可將影片最多分到四個子視窗。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4" name="圖片 3" descr="螢幕快照 2013-09-06 上午1.52.4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28800"/>
            <a:ext cx="22479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5915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專案設定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5602" name="內容版面配置區 2"/>
          <p:cNvSpPr>
            <a:spLocks noGrp="1"/>
          </p:cNvSpPr>
          <p:nvPr>
            <p:ph idx="1"/>
          </p:nvPr>
        </p:nvSpPr>
        <p:spPr>
          <a:xfrm>
            <a:off x="412750" y="1484785"/>
            <a:ext cx="3367162" cy="3528391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TW" sz="2000" dirty="0" smtClean="0">
                <a:latin typeface="Heiti TC Light"/>
                <a:ea typeface="Heiti TC Light"/>
                <a:cs typeface="Heiti TC Light"/>
              </a:rPr>
              <a:t>AE</a:t>
            </a:r>
            <a:r>
              <a:rPr lang="zh-TW" altLang="en-US" sz="2000" dirty="0" smtClean="0">
                <a:latin typeface="Heiti TC Light"/>
                <a:ea typeface="Heiti TC Light"/>
                <a:cs typeface="Heiti TC Light"/>
              </a:rPr>
              <a:t>打開就已經開啟一個新專案，只需要設定數據</a:t>
            </a:r>
            <a:endParaRPr lang="en-US" altLang="zh-TW" sz="2000" dirty="0" smtClean="0">
              <a:latin typeface="Heiti TC Light"/>
              <a:ea typeface="Heiti TC Light"/>
              <a:cs typeface="Heiti TC Light"/>
            </a:endParaRPr>
          </a:p>
          <a:p>
            <a:r>
              <a:rPr lang="en-US" altLang="zh-TW" dirty="0"/>
              <a:t>File &gt; Project Settings</a:t>
            </a:r>
            <a:endParaRPr lang="en-US" altLang="zh-TW" sz="2000" dirty="0">
              <a:latin typeface="Heiti TC Light"/>
              <a:ea typeface="Heiti TC Light"/>
              <a:cs typeface="Heiti TC Light"/>
            </a:endParaRPr>
          </a:p>
          <a:p>
            <a:pPr marL="0" indent="0" eaLnBrk="1" hangingPunct="1">
              <a:buNone/>
            </a:pPr>
            <a:endParaRPr lang="zh-TW" altLang="en-US" sz="2000" dirty="0" smtClean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3" name="圖片 2" descr="螢幕快照 2013-09-08 上午2.43.2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212" y="0"/>
            <a:ext cx="5067300" cy="6858000"/>
          </a:xfrm>
          <a:prstGeom prst="rect">
            <a:avLst/>
          </a:prstGeom>
        </p:spPr>
      </p:pic>
      <p:sp>
        <p:nvSpPr>
          <p:cNvPr id="4" name="圓角矩形 3"/>
          <p:cNvSpPr/>
          <p:nvPr/>
        </p:nvSpPr>
        <p:spPr>
          <a:xfrm>
            <a:off x="5076056" y="260648"/>
            <a:ext cx="864096" cy="288032"/>
          </a:xfrm>
          <a:prstGeom prst="roundRect">
            <a:avLst/>
          </a:prstGeom>
          <a:solidFill>
            <a:schemeClr val="accent6">
              <a:shade val="80000"/>
              <a:alpha val="81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顯示模式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7" name="直線圖說文字 1 6"/>
          <p:cNvSpPr/>
          <p:nvPr/>
        </p:nvSpPr>
        <p:spPr>
          <a:xfrm>
            <a:off x="4788024" y="764704"/>
            <a:ext cx="648072" cy="288032"/>
          </a:xfrm>
          <a:prstGeom prst="borderCallout1">
            <a:avLst>
              <a:gd name="adj1" fmla="val 49992"/>
              <a:gd name="adj2" fmla="val -995"/>
              <a:gd name="adj3" fmla="val 12472"/>
              <a:gd name="adj4" fmla="val -21654"/>
            </a:avLst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時間碼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8" name="直線圖說文字 1 7"/>
          <p:cNvSpPr/>
          <p:nvPr/>
        </p:nvSpPr>
        <p:spPr>
          <a:xfrm>
            <a:off x="5076056" y="1124744"/>
            <a:ext cx="576064" cy="288032"/>
          </a:xfrm>
          <a:prstGeom prst="borderCallout1">
            <a:avLst>
              <a:gd name="adj1" fmla="val 49992"/>
              <a:gd name="adj2" fmla="val -995"/>
              <a:gd name="adj3" fmla="val 47746"/>
              <a:gd name="adj4" fmla="val -18714"/>
            </a:avLst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影格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9" name="直線圖說文字 1 8"/>
          <p:cNvSpPr/>
          <p:nvPr/>
        </p:nvSpPr>
        <p:spPr>
          <a:xfrm>
            <a:off x="5940152" y="1412776"/>
            <a:ext cx="936104" cy="288032"/>
          </a:xfrm>
          <a:prstGeom prst="borderCallout1">
            <a:avLst>
              <a:gd name="adj1" fmla="val 49992"/>
              <a:gd name="adj2" fmla="val -995"/>
              <a:gd name="adj3" fmla="val 38928"/>
              <a:gd name="adj4" fmla="val -59528"/>
            </a:avLst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膠捲影格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0" name="圓角矩形 9"/>
          <p:cNvSpPr/>
          <p:nvPr/>
        </p:nvSpPr>
        <p:spPr>
          <a:xfrm>
            <a:off x="5076056" y="2132856"/>
            <a:ext cx="864096" cy="288032"/>
          </a:xfrm>
          <a:prstGeom prst="roundRect">
            <a:avLst/>
          </a:prstGeom>
          <a:solidFill>
            <a:schemeClr val="accent6">
              <a:shade val="80000"/>
              <a:alpha val="81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色彩設定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圓角矩形 10"/>
          <p:cNvSpPr/>
          <p:nvPr/>
        </p:nvSpPr>
        <p:spPr>
          <a:xfrm>
            <a:off x="5148064" y="5733256"/>
            <a:ext cx="864096" cy="288032"/>
          </a:xfrm>
          <a:prstGeom prst="roundRect">
            <a:avLst/>
          </a:prstGeom>
          <a:solidFill>
            <a:schemeClr val="accent6">
              <a:shade val="80000"/>
              <a:alpha val="81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b="1" dirty="0" smtClean="0">
                <a:latin typeface="Heiti TC Light"/>
                <a:ea typeface="Heiti TC Light"/>
                <a:cs typeface="Heiti TC Light"/>
              </a:rPr>
              <a:t>音訊</a:t>
            </a:r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設定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製作新合成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5602" name="內容版面配置區 2"/>
          <p:cNvSpPr>
            <a:spLocks noGrp="1"/>
          </p:cNvSpPr>
          <p:nvPr>
            <p:ph idx="1"/>
          </p:nvPr>
        </p:nvSpPr>
        <p:spPr>
          <a:xfrm>
            <a:off x="3635896" y="332657"/>
            <a:ext cx="4752528" cy="8640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dirty="0" smtClean="0">
                <a:solidFill>
                  <a:schemeClr val="bg1">
                    <a:lumMod val="85000"/>
                  </a:schemeClr>
                </a:solidFill>
                <a:latin typeface="Heiti TC Light"/>
                <a:ea typeface="Heiti TC Light"/>
                <a:cs typeface="Heiti TC Light"/>
              </a:rPr>
              <a:t>可匯入多種素材、圖層、音訊、影片等，共同排序增加特效文字後編輯製作成電影</a:t>
            </a:r>
            <a:endParaRPr lang="en-US" altLang="zh-TW" dirty="0" smtClean="0">
              <a:solidFill>
                <a:schemeClr val="bg1">
                  <a:lumMod val="85000"/>
                </a:schemeClr>
              </a:solidFill>
              <a:latin typeface="Heiti TC Light"/>
              <a:ea typeface="Heiti TC Light"/>
              <a:cs typeface="Heiti TC Light"/>
            </a:endParaRPr>
          </a:p>
          <a:p>
            <a:pPr marL="0" indent="0" eaLnBrk="1" hangingPunct="1">
              <a:buNone/>
            </a:pPr>
            <a:endParaRPr lang="zh-TW" altLang="en-US" sz="2000" dirty="0" smtClean="0">
              <a:solidFill>
                <a:schemeClr val="bg1">
                  <a:lumMod val="85000"/>
                </a:schemeClr>
              </a:solidFill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5" name="圖片 4" descr="螢幕快照 2013-09-08 上午2.44.5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348880"/>
            <a:ext cx="3403600" cy="4330700"/>
          </a:xfrm>
          <a:prstGeom prst="rect">
            <a:avLst/>
          </a:prstGeom>
        </p:spPr>
      </p:pic>
      <p:pic>
        <p:nvPicPr>
          <p:cNvPr id="3" name="圖片 2" descr="螢幕快照 2013-09-08 上午2.49.5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786334"/>
            <a:ext cx="2692227" cy="4927650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755576" y="1484784"/>
            <a:ext cx="42484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altLang="zh-TW" dirty="0">
                <a:latin typeface="Heiti TC Light"/>
                <a:ea typeface="Heiti TC Light"/>
                <a:cs typeface="Heiti TC Light"/>
              </a:rPr>
              <a:t>Composition &gt; New </a:t>
            </a:r>
            <a:r>
              <a:rPr lang="en-US" altLang="zh-TW" dirty="0" smtClean="0">
                <a:latin typeface="Heiti TC Light"/>
                <a:ea typeface="Heiti TC Light"/>
                <a:cs typeface="Heiti TC Light"/>
              </a:rPr>
              <a:t>Composition</a:t>
            </a:r>
          </a:p>
          <a:p>
            <a:pPr marL="342900" indent="-342900">
              <a:buFont typeface="+mj-lt"/>
              <a:buAutoNum type="arabicPeriod"/>
            </a:pPr>
            <a:r>
              <a:rPr lang="zh-TW" altLang="en-US" dirty="0">
                <a:latin typeface="Heiti TC Light"/>
                <a:ea typeface="Heiti TC Light"/>
                <a:cs typeface="Heiti TC Light"/>
              </a:rPr>
              <a:t>在</a:t>
            </a:r>
            <a:r>
              <a:rPr lang="en-US" altLang="zh-TW" dirty="0">
                <a:latin typeface="Heiti TC Light"/>
                <a:ea typeface="Heiti TC Light"/>
                <a:cs typeface="Heiti TC Light"/>
              </a:rPr>
              <a:t>Project</a:t>
            </a:r>
            <a:r>
              <a:rPr lang="zh-TW" altLang="en-US" dirty="0">
                <a:latin typeface="Heiti TC Light"/>
                <a:ea typeface="Heiti TC Light"/>
                <a:cs typeface="Heiti TC Light"/>
              </a:rPr>
              <a:t>介面點擊右鍵</a:t>
            </a:r>
          </a:p>
          <a:p>
            <a:pPr marL="342900" indent="-342900">
              <a:buFont typeface="+mj-lt"/>
              <a:buAutoNum type="arabicPeriod"/>
            </a:pPr>
            <a:endParaRPr lang="en-US" altLang="zh-TW" dirty="0" smtClean="0">
              <a:latin typeface="Heiti TC Light"/>
              <a:ea typeface="Heiti TC Light"/>
              <a:cs typeface="Heiti TC Light"/>
            </a:endParaRPr>
          </a:p>
          <a:p>
            <a:pPr marL="342900" indent="-342900">
              <a:buFont typeface="+mj-lt"/>
              <a:buAutoNum type="arabicPeriod"/>
            </a:pPr>
            <a:endParaRPr lang="en-US" altLang="zh-TW" dirty="0">
              <a:latin typeface="Heiti TC Light"/>
              <a:ea typeface="Heiti TC Light"/>
              <a:cs typeface="Heiti TC Light"/>
            </a:endParaRPr>
          </a:p>
          <a:p>
            <a:pPr marL="342900" indent="-342900">
              <a:buFont typeface="+mj-lt"/>
              <a:buAutoNum type="arabicPeriod"/>
            </a:pP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39858879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合成設定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3" name="圖片 2" descr="螢幕快照 2013-09-08 上午2.45.0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340768"/>
            <a:ext cx="6164164" cy="5517232"/>
          </a:xfrm>
          <a:prstGeom prst="rect">
            <a:avLst/>
          </a:prstGeom>
        </p:spPr>
      </p:pic>
      <p:sp>
        <p:nvSpPr>
          <p:cNvPr id="7" name="圓角矩形 6"/>
          <p:cNvSpPr/>
          <p:nvPr/>
        </p:nvSpPr>
        <p:spPr>
          <a:xfrm>
            <a:off x="1547664" y="1772816"/>
            <a:ext cx="864096" cy="288032"/>
          </a:xfrm>
          <a:prstGeom prst="roundRect">
            <a:avLst/>
          </a:prstGeom>
          <a:solidFill>
            <a:schemeClr val="accent6">
              <a:shade val="80000"/>
              <a:alpha val="81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名稱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8" name="圓角矩形 7"/>
          <p:cNvSpPr/>
          <p:nvPr/>
        </p:nvSpPr>
        <p:spPr>
          <a:xfrm>
            <a:off x="1835696" y="2492896"/>
            <a:ext cx="864096" cy="288032"/>
          </a:xfrm>
          <a:prstGeom prst="roundRect">
            <a:avLst/>
          </a:prstGeom>
          <a:solidFill>
            <a:schemeClr val="accent6">
              <a:shade val="80000"/>
              <a:alpha val="81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格式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9" name="圓角矩形 8"/>
          <p:cNvSpPr/>
          <p:nvPr/>
        </p:nvSpPr>
        <p:spPr>
          <a:xfrm>
            <a:off x="1835696" y="2924944"/>
            <a:ext cx="864096" cy="288032"/>
          </a:xfrm>
          <a:prstGeom prst="roundRect">
            <a:avLst/>
          </a:prstGeom>
          <a:solidFill>
            <a:schemeClr val="accent6">
              <a:shade val="80000"/>
              <a:alpha val="81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寬：高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0" name="圓角矩形 9"/>
          <p:cNvSpPr/>
          <p:nvPr/>
        </p:nvSpPr>
        <p:spPr>
          <a:xfrm>
            <a:off x="4355976" y="2852936"/>
            <a:ext cx="864096" cy="288032"/>
          </a:xfrm>
          <a:prstGeom prst="roundRect">
            <a:avLst/>
          </a:prstGeom>
          <a:solidFill>
            <a:schemeClr val="accent6">
              <a:shade val="80000"/>
              <a:alpha val="81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比例鎖定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圓角矩形 10"/>
          <p:cNvSpPr/>
          <p:nvPr/>
        </p:nvSpPr>
        <p:spPr>
          <a:xfrm>
            <a:off x="1763688" y="3429000"/>
            <a:ext cx="972616" cy="288032"/>
          </a:xfrm>
          <a:prstGeom prst="roundRect">
            <a:avLst/>
          </a:prstGeom>
          <a:solidFill>
            <a:schemeClr val="accent6">
              <a:shade val="80000"/>
              <a:alpha val="81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b="1" dirty="0" smtClean="0">
                <a:latin typeface="Heiti TC Light"/>
                <a:ea typeface="Heiti TC Light"/>
                <a:cs typeface="Heiti TC Light"/>
              </a:rPr>
              <a:t>像素長寬比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2" name="圓角矩形 11"/>
          <p:cNvSpPr/>
          <p:nvPr/>
        </p:nvSpPr>
        <p:spPr>
          <a:xfrm>
            <a:off x="1475656" y="4077072"/>
            <a:ext cx="864096" cy="288032"/>
          </a:xfrm>
          <a:prstGeom prst="roundRect">
            <a:avLst/>
          </a:prstGeom>
          <a:solidFill>
            <a:schemeClr val="accent6">
              <a:shade val="80000"/>
              <a:alpha val="81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影格數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3" name="圓角矩形 12"/>
          <p:cNvSpPr/>
          <p:nvPr/>
        </p:nvSpPr>
        <p:spPr>
          <a:xfrm>
            <a:off x="1547664" y="4653136"/>
            <a:ext cx="864096" cy="288032"/>
          </a:xfrm>
          <a:prstGeom prst="roundRect">
            <a:avLst/>
          </a:prstGeom>
          <a:solidFill>
            <a:schemeClr val="accent6">
              <a:shade val="80000"/>
              <a:alpha val="81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解析度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4" name="圓角矩形 13"/>
          <p:cNvSpPr/>
          <p:nvPr/>
        </p:nvSpPr>
        <p:spPr>
          <a:xfrm>
            <a:off x="1259632" y="5013176"/>
            <a:ext cx="864096" cy="288032"/>
          </a:xfrm>
          <a:prstGeom prst="roundRect">
            <a:avLst/>
          </a:prstGeom>
          <a:solidFill>
            <a:schemeClr val="accent6">
              <a:shade val="80000"/>
              <a:alpha val="81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起始時間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5" name="圓角矩形 14"/>
          <p:cNvSpPr/>
          <p:nvPr/>
        </p:nvSpPr>
        <p:spPr>
          <a:xfrm>
            <a:off x="1691680" y="5373216"/>
            <a:ext cx="864096" cy="288032"/>
          </a:xfrm>
          <a:prstGeom prst="roundRect">
            <a:avLst/>
          </a:prstGeom>
          <a:solidFill>
            <a:schemeClr val="accent6">
              <a:shade val="80000"/>
              <a:alpha val="81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影片長度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6" name="圓角矩形 15"/>
          <p:cNvSpPr/>
          <p:nvPr/>
        </p:nvSpPr>
        <p:spPr>
          <a:xfrm>
            <a:off x="2195736" y="6165304"/>
            <a:ext cx="864096" cy="288032"/>
          </a:xfrm>
          <a:prstGeom prst="roundRect">
            <a:avLst/>
          </a:prstGeom>
          <a:solidFill>
            <a:schemeClr val="accent6">
              <a:shade val="80000"/>
              <a:alpha val="81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背影顏色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9721931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合成設定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4" name="圖片 3" descr="螢幕快照 2013-09-06 上午1.51.5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5441"/>
            <a:ext cx="9144000" cy="4252559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971600" y="1700808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如果要更改合成設定，也可以點選時間軸的右上方圖示進入</a:t>
            </a:r>
            <a:r>
              <a:rPr lang="en-US" altLang="zh-TW" dirty="0" smtClean="0">
                <a:latin typeface="Heiti TC Light"/>
                <a:ea typeface="Heiti TC Light"/>
                <a:cs typeface="Heiti TC Light"/>
              </a:rPr>
              <a:t>Composition </a:t>
            </a:r>
            <a:r>
              <a:rPr kumimoji="1" lang="en-US" altLang="zh-TW" dirty="0" smtClean="0">
                <a:latin typeface="Heiti TC Light"/>
                <a:ea typeface="Heiti TC Light"/>
                <a:cs typeface="Heiti TC Light"/>
              </a:rPr>
              <a:t>Settings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cxnSp>
        <p:nvCxnSpPr>
          <p:cNvPr id="17" name="直線箭頭接點 16"/>
          <p:cNvCxnSpPr/>
          <p:nvPr/>
        </p:nvCxnSpPr>
        <p:spPr>
          <a:xfrm>
            <a:off x="6084168" y="1916832"/>
            <a:ext cx="79208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9695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0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匯入檔案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0722" name="內容版面配置區 2"/>
          <p:cNvSpPr>
            <a:spLocks noGrp="1"/>
          </p:cNvSpPr>
          <p:nvPr>
            <p:ph idx="4294967295"/>
          </p:nvPr>
        </p:nvSpPr>
        <p:spPr>
          <a:xfrm>
            <a:off x="323529" y="1412777"/>
            <a:ext cx="5400600" cy="2448271"/>
          </a:xfrm>
        </p:spPr>
        <p:txBody>
          <a:bodyPr/>
          <a:lstStyle/>
          <a:p>
            <a:pPr eaLnBrk="1" hangingPunct="1"/>
            <a:r>
              <a:rPr lang="zh-TW" altLang="en-US" sz="2000" dirty="0" smtClean="0">
                <a:latin typeface="Heiti TC Light"/>
                <a:ea typeface="Heiti TC Light"/>
                <a:cs typeface="Heiti TC Light"/>
              </a:rPr>
              <a:t>剪輯影片時可直接將素材拉進</a:t>
            </a:r>
            <a:r>
              <a:rPr lang="en-US" altLang="zh-TW" sz="2000" dirty="0" smtClean="0">
                <a:latin typeface="Heiti TC Light"/>
                <a:ea typeface="Heiti TC Light"/>
                <a:cs typeface="Heiti TC Light"/>
              </a:rPr>
              <a:t>Project</a:t>
            </a:r>
          </a:p>
          <a:p>
            <a:pPr eaLnBrk="1" hangingPunct="1"/>
            <a:r>
              <a:rPr lang="zh-TW" altLang="en-US" sz="2000" dirty="0" smtClean="0">
                <a:latin typeface="Heiti TC Light"/>
                <a:ea typeface="Heiti TC Light"/>
                <a:cs typeface="Heiti TC Light"/>
              </a:rPr>
              <a:t>也可選擇</a:t>
            </a:r>
            <a:r>
              <a:rPr lang="zh-CHT" altLang="en-US" sz="2000" dirty="0">
                <a:latin typeface="Heiti TC Light"/>
                <a:ea typeface="Heiti TC Light"/>
                <a:cs typeface="Heiti TC Light"/>
              </a:rPr>
              <a:t>功</a:t>
            </a:r>
            <a:r>
              <a:rPr lang="zh-CHT" altLang="en-US" sz="2000" dirty="0" smtClean="0">
                <a:latin typeface="Heiti TC Light"/>
                <a:ea typeface="Heiti TC Light"/>
                <a:cs typeface="Heiti TC Light"/>
              </a:rPr>
              <a:t>能表</a:t>
            </a:r>
            <a:r>
              <a:rPr lang="en-US" altLang="zh-CHT" sz="2000" dirty="0" smtClean="0">
                <a:latin typeface="Heiti TC Light"/>
                <a:ea typeface="Heiti TC Light"/>
                <a:cs typeface="Heiti TC Light"/>
              </a:rPr>
              <a:t>File</a:t>
            </a:r>
            <a:r>
              <a:rPr lang="en-US" altLang="zh-TW" sz="2000" dirty="0" smtClean="0">
                <a:latin typeface="Heiti TC Light"/>
                <a:ea typeface="Heiti TC Light"/>
                <a:cs typeface="Heiti TC Light"/>
              </a:rPr>
              <a:t>&gt;</a:t>
            </a:r>
            <a:r>
              <a:rPr lang="en-US" altLang="zh-CHT" sz="2000" dirty="0" smtClean="0">
                <a:latin typeface="Heiti TC Light"/>
                <a:ea typeface="Heiti TC Light"/>
                <a:cs typeface="Heiti TC Light"/>
              </a:rPr>
              <a:t>Import</a:t>
            </a:r>
            <a:r>
              <a:rPr lang="zh-CHT" altLang="en-US" sz="2000" dirty="0" smtClean="0">
                <a:latin typeface="Heiti TC Light"/>
                <a:ea typeface="Heiti TC Light"/>
                <a:cs typeface="Heiti TC Light"/>
              </a:rPr>
              <a:t>匯入檔案</a:t>
            </a:r>
            <a:endParaRPr lang="en-US" altLang="zh-CHT" sz="2000" dirty="0" smtClean="0">
              <a:latin typeface="Heiti TC Light"/>
              <a:ea typeface="Heiti TC Light"/>
              <a:cs typeface="Heiti TC Light"/>
            </a:endParaRPr>
          </a:p>
          <a:p>
            <a:r>
              <a:rPr lang="zh-TW" altLang="en-US" sz="2000" dirty="0" smtClean="0">
                <a:latin typeface="Heiti TC Light"/>
                <a:ea typeface="Heiti TC Light"/>
                <a:cs typeface="Heiti TC Light"/>
              </a:rPr>
              <a:t>或是在</a:t>
            </a:r>
            <a:r>
              <a:rPr lang="en-US" altLang="zh-TW" sz="2000" dirty="0" smtClean="0">
                <a:latin typeface="Heiti TC Light"/>
                <a:ea typeface="Heiti TC Light"/>
                <a:cs typeface="Heiti TC Light"/>
              </a:rPr>
              <a:t>Project</a:t>
            </a:r>
            <a:r>
              <a:rPr lang="zh-TW" altLang="en-US" sz="2000" dirty="0" smtClean="0">
                <a:latin typeface="Heiti TC Light"/>
                <a:ea typeface="Heiti TC Light"/>
                <a:cs typeface="Heiti TC Light"/>
              </a:rPr>
              <a:t>區右鍵選擇</a:t>
            </a:r>
            <a:r>
              <a:rPr lang="en-US" altLang="zh-CHT" sz="2000" dirty="0">
                <a:latin typeface="Heiti TC Light"/>
                <a:ea typeface="Heiti TC Light"/>
                <a:cs typeface="Heiti TC Light"/>
              </a:rPr>
              <a:t>Import</a:t>
            </a:r>
            <a:r>
              <a:rPr lang="zh-CHT" altLang="en-US" sz="2000" dirty="0">
                <a:latin typeface="Heiti TC Light"/>
                <a:ea typeface="Heiti TC Light"/>
                <a:cs typeface="Heiti TC Light"/>
              </a:rPr>
              <a:t>匯入檔</a:t>
            </a:r>
            <a:r>
              <a:rPr lang="zh-CHT" altLang="en-US" sz="2000" dirty="0" smtClean="0">
                <a:latin typeface="Heiti TC Light"/>
                <a:ea typeface="Heiti TC Light"/>
                <a:cs typeface="Heiti TC Light"/>
              </a:rPr>
              <a:t>案</a:t>
            </a:r>
            <a:endParaRPr lang="en-US" altLang="zh-CHT" sz="2000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2" name="圖片 1" descr="螢幕快照 2013-09-08 上午2.49.5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782" y="208926"/>
            <a:ext cx="3632729" cy="6649074"/>
          </a:xfrm>
          <a:prstGeom prst="rect">
            <a:avLst/>
          </a:prstGeom>
        </p:spPr>
      </p:pic>
      <p:sp>
        <p:nvSpPr>
          <p:cNvPr id="4" name="圓角矩形 3"/>
          <p:cNvSpPr/>
          <p:nvPr/>
        </p:nvSpPr>
        <p:spPr>
          <a:xfrm>
            <a:off x="683568" y="5301208"/>
            <a:ext cx="4680520" cy="108012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zh-TW" altLang="en-US" b="1" dirty="0" smtClean="0">
                <a:latin typeface="Heiti TC Light"/>
                <a:ea typeface="Heiti TC Light"/>
                <a:cs typeface="Heiti TC Light"/>
              </a:rPr>
              <a:t>匯入檔案注意事項：</a:t>
            </a:r>
            <a:endParaRPr kumimoji="1" lang="en-US" altLang="zh-TW" b="1" dirty="0" smtClean="0">
              <a:latin typeface="Heiti TC Light"/>
              <a:ea typeface="Heiti TC Light"/>
              <a:cs typeface="Heiti TC Light"/>
            </a:endParaRPr>
          </a:p>
          <a:p>
            <a:r>
              <a:rPr lang="zh-TW" altLang="en-US" b="1" dirty="0" smtClean="0">
                <a:latin typeface="Heiti TC Light"/>
                <a:ea typeface="Heiti TC Light"/>
                <a:cs typeface="Heiti TC Light"/>
              </a:rPr>
              <a:t>避免使用中文名稱，包含</a:t>
            </a:r>
            <a:r>
              <a:rPr lang="en-US" altLang="zh-TW" b="1" dirty="0" smtClean="0">
                <a:latin typeface="Heiti TC Light"/>
                <a:ea typeface="Heiti TC Light"/>
                <a:cs typeface="Heiti TC Light"/>
              </a:rPr>
              <a:t>PS</a:t>
            </a:r>
            <a:r>
              <a:rPr lang="zh-TW" altLang="en-US" b="1" dirty="0" smtClean="0">
                <a:latin typeface="Heiti TC Light"/>
                <a:ea typeface="Heiti TC Light"/>
                <a:cs typeface="Heiti TC Light"/>
              </a:rPr>
              <a:t>的圖層名稱，容易造成亂碼，導致版本不相容無法開啟專案</a:t>
            </a:r>
            <a:endParaRPr kumimoji="1" lang="en-US" altLang="zh-TW" b="1" dirty="0" smtClean="0">
              <a:latin typeface="Heiti TC Light"/>
              <a:ea typeface="Heiti TC Light"/>
              <a:cs typeface="Heiti TC Light"/>
            </a:endParaRPr>
          </a:p>
          <a:p>
            <a:endParaRPr kumimoji="1" lang="zh-TW" altLang="en-US" b="1" dirty="0">
              <a:latin typeface="Heiti TC Light"/>
              <a:ea typeface="Heiti TC Light"/>
              <a:cs typeface="Heiti TC Light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260648"/>
            <a:ext cx="8913813" cy="914400"/>
          </a:xfrm>
        </p:spPr>
        <p:txBody>
          <a:bodyPr/>
          <a:lstStyle/>
          <a:p>
            <a:r>
              <a:rPr lang="en-US" altLang="zh-TW" dirty="0" smtClean="0"/>
              <a:t>Timeline </a:t>
            </a:r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時間軸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3" name="圖片 2" descr="螢幕快照 2013-09-08 上午2.48.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6912"/>
            <a:ext cx="9144000" cy="932033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1043608" y="1268760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主要編輯區，可將素材拖曳至此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3" name="直線圖說文字 1 12"/>
          <p:cNvSpPr/>
          <p:nvPr/>
        </p:nvSpPr>
        <p:spPr>
          <a:xfrm>
            <a:off x="1115616" y="2602403"/>
            <a:ext cx="648072" cy="288032"/>
          </a:xfrm>
          <a:prstGeom prst="borderCallout1">
            <a:avLst>
              <a:gd name="adj1" fmla="val 49992"/>
              <a:gd name="adj2" fmla="val -995"/>
              <a:gd name="adj3" fmla="val 132991"/>
              <a:gd name="adj4" fmla="val -49089"/>
            </a:avLst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時間碼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5" name="直線圖說文字 1 14"/>
          <p:cNvSpPr/>
          <p:nvPr/>
        </p:nvSpPr>
        <p:spPr>
          <a:xfrm>
            <a:off x="179512" y="3610515"/>
            <a:ext cx="792088" cy="288032"/>
          </a:xfrm>
          <a:prstGeom prst="borderCallout1">
            <a:avLst>
              <a:gd name="adj1" fmla="val 5900"/>
              <a:gd name="adj2" fmla="val 2924"/>
              <a:gd name="adj3" fmla="val -28681"/>
              <a:gd name="adj4" fmla="val -7283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b="1" dirty="0" smtClean="0">
                <a:latin typeface="Heiti TC Light"/>
                <a:ea typeface="Heiti TC Light"/>
                <a:cs typeface="Heiti TC Light"/>
              </a:rPr>
              <a:t>開關圖層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8" name="直線圖說文字 1 17"/>
          <p:cNvSpPr/>
          <p:nvPr/>
        </p:nvSpPr>
        <p:spPr>
          <a:xfrm>
            <a:off x="323528" y="3970555"/>
            <a:ext cx="792088" cy="288032"/>
          </a:xfrm>
          <a:prstGeom prst="borderCallout1">
            <a:avLst>
              <a:gd name="adj1" fmla="val 5900"/>
              <a:gd name="adj2" fmla="val 2924"/>
              <a:gd name="adj3" fmla="val -163897"/>
              <a:gd name="adj4" fmla="val 199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b="1" dirty="0" smtClean="0">
                <a:latin typeface="Heiti TC Light"/>
                <a:ea typeface="Heiti TC Light"/>
                <a:cs typeface="Heiti TC Light"/>
              </a:rPr>
              <a:t>開關音訊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0" name="直線圖說文字 1 19"/>
          <p:cNvSpPr/>
          <p:nvPr/>
        </p:nvSpPr>
        <p:spPr>
          <a:xfrm>
            <a:off x="1187624" y="3970555"/>
            <a:ext cx="1152128" cy="288032"/>
          </a:xfrm>
          <a:prstGeom prst="borderCallout1">
            <a:avLst>
              <a:gd name="adj1" fmla="val 5900"/>
              <a:gd name="adj2" fmla="val 2924"/>
              <a:gd name="adj3" fmla="val -178595"/>
              <a:gd name="adj4" fmla="val -59259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只開啟此圖層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1" name="直線圖說文字 1 20"/>
          <p:cNvSpPr/>
          <p:nvPr/>
        </p:nvSpPr>
        <p:spPr>
          <a:xfrm>
            <a:off x="1043608" y="3610515"/>
            <a:ext cx="792088" cy="288032"/>
          </a:xfrm>
          <a:prstGeom prst="borderCallout1">
            <a:avLst>
              <a:gd name="adj1" fmla="val 5900"/>
              <a:gd name="adj2" fmla="val 2924"/>
              <a:gd name="adj3" fmla="val -46317"/>
              <a:gd name="adj4" fmla="val -39350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鎖定圖層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2" name="直線圖說文字 1 21"/>
          <p:cNvSpPr/>
          <p:nvPr/>
        </p:nvSpPr>
        <p:spPr>
          <a:xfrm>
            <a:off x="2627784" y="3178467"/>
            <a:ext cx="792088" cy="288032"/>
          </a:xfrm>
          <a:prstGeom prst="borderCallout1">
            <a:avLst>
              <a:gd name="adj1" fmla="val 49992"/>
              <a:gd name="adj2" fmla="val 2924"/>
              <a:gd name="adj3" fmla="val 68323"/>
              <a:gd name="adj4" fmla="val -50040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素材名稱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3" name="直線圖說文字 1 22"/>
          <p:cNvSpPr/>
          <p:nvPr/>
        </p:nvSpPr>
        <p:spPr>
          <a:xfrm>
            <a:off x="2699792" y="3610515"/>
            <a:ext cx="1152128" cy="288032"/>
          </a:xfrm>
          <a:prstGeom prst="borderCallout1">
            <a:avLst>
              <a:gd name="adj1" fmla="val 8839"/>
              <a:gd name="adj2" fmla="val 95518"/>
              <a:gd name="adj3" fmla="val -55136"/>
              <a:gd name="adj4" fmla="val 99407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隱藏圖層設定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4" name="直線圖說文字 1 23"/>
          <p:cNvSpPr/>
          <p:nvPr/>
        </p:nvSpPr>
        <p:spPr>
          <a:xfrm>
            <a:off x="2555776" y="3970555"/>
            <a:ext cx="1440160" cy="288032"/>
          </a:xfrm>
          <a:prstGeom prst="borderCallout1">
            <a:avLst>
              <a:gd name="adj1" fmla="val 5900"/>
              <a:gd name="adj2" fmla="val 99499"/>
              <a:gd name="adj3" fmla="val -184473"/>
              <a:gd name="adj4" fmla="val 103883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壓縮調整圖層品質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5" name="直線圖說文字 1 24"/>
          <p:cNvSpPr/>
          <p:nvPr/>
        </p:nvSpPr>
        <p:spPr>
          <a:xfrm>
            <a:off x="3131840" y="4330595"/>
            <a:ext cx="1008112" cy="288032"/>
          </a:xfrm>
          <a:prstGeom prst="borderCallout1">
            <a:avLst>
              <a:gd name="adj1" fmla="val 5900"/>
              <a:gd name="adj2" fmla="val 99499"/>
              <a:gd name="adj3" fmla="val -290294"/>
              <a:gd name="adj4" fmla="val 106822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圖層解析度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6" name="直線圖說文字 1 25"/>
          <p:cNvSpPr/>
          <p:nvPr/>
        </p:nvSpPr>
        <p:spPr>
          <a:xfrm>
            <a:off x="3707904" y="2996952"/>
            <a:ext cx="792088" cy="288032"/>
          </a:xfrm>
          <a:prstGeom prst="borderCallout1">
            <a:avLst>
              <a:gd name="adj1" fmla="val 91145"/>
              <a:gd name="adj2" fmla="val 76678"/>
              <a:gd name="adj3" fmla="val 156508"/>
              <a:gd name="adj4" fmla="val 82504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關閉特效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7" name="直線圖說文字 1 26"/>
          <p:cNvSpPr/>
          <p:nvPr/>
        </p:nvSpPr>
        <p:spPr>
          <a:xfrm>
            <a:off x="4572000" y="2996952"/>
            <a:ext cx="1152128" cy="288032"/>
          </a:xfrm>
          <a:prstGeom prst="borderCallout1">
            <a:avLst>
              <a:gd name="adj1" fmla="val 97024"/>
              <a:gd name="adj2" fmla="val 3926"/>
              <a:gd name="adj3" fmla="val 159448"/>
              <a:gd name="adj4" fmla="val 3739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調整影格速率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8" name="直線圖說文字 1 27"/>
          <p:cNvSpPr/>
          <p:nvPr/>
        </p:nvSpPr>
        <p:spPr>
          <a:xfrm>
            <a:off x="4067944" y="3610515"/>
            <a:ext cx="1152128" cy="288032"/>
          </a:xfrm>
          <a:prstGeom prst="borderCallout1">
            <a:avLst>
              <a:gd name="adj1" fmla="val 2960"/>
              <a:gd name="adj2" fmla="val 63184"/>
              <a:gd name="adj3" fmla="val -58075"/>
              <a:gd name="adj4" fmla="val 64868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開啟動態模糊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9" name="直線圖說文字 1 28"/>
          <p:cNvSpPr/>
          <p:nvPr/>
        </p:nvSpPr>
        <p:spPr>
          <a:xfrm>
            <a:off x="4211960" y="3970555"/>
            <a:ext cx="936104" cy="288032"/>
          </a:xfrm>
          <a:prstGeom prst="borderCallout1">
            <a:avLst>
              <a:gd name="adj1" fmla="val 11779"/>
              <a:gd name="adj2" fmla="val 88509"/>
              <a:gd name="adj3" fmla="val -166836"/>
              <a:gd name="adj4" fmla="val 85671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範例圖層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0" name="直線圖說文字 1 29"/>
          <p:cNvSpPr/>
          <p:nvPr/>
        </p:nvSpPr>
        <p:spPr>
          <a:xfrm>
            <a:off x="5292080" y="3610515"/>
            <a:ext cx="792088" cy="288032"/>
          </a:xfrm>
          <a:prstGeom prst="borderCallout1">
            <a:avLst>
              <a:gd name="adj1" fmla="val 5900"/>
              <a:gd name="adj2" fmla="val 2924"/>
              <a:gd name="adj3" fmla="val -52196"/>
              <a:gd name="adj4" fmla="val -14765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latin typeface="Heiti TC Light"/>
                <a:ea typeface="Heiti TC Light"/>
                <a:cs typeface="Heiti TC Light"/>
              </a:rPr>
              <a:t>3D</a:t>
            </a:r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圖層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1" name="文字方塊 30"/>
          <p:cNvSpPr txBox="1"/>
          <p:nvPr/>
        </p:nvSpPr>
        <p:spPr>
          <a:xfrm>
            <a:off x="4211960" y="4437112"/>
            <a:ext cx="28803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l"/>
            </a:pPr>
            <a:r>
              <a:rPr lang="zh-TW" altLang="en-US" sz="1600" dirty="0" smtClean="0">
                <a:latin typeface="Heiti TC Light"/>
                <a:ea typeface="Heiti TC Light"/>
                <a:cs typeface="Heiti TC Light"/>
              </a:rPr>
              <a:t>當使用</a:t>
            </a:r>
            <a:r>
              <a:rPr lang="en-US" altLang="zh-TW" sz="1600" dirty="0" smtClean="0">
                <a:latin typeface="Heiti TC Light"/>
                <a:ea typeface="Heiti TC Light"/>
                <a:cs typeface="Heiti TC Light"/>
              </a:rPr>
              <a:t>parent</a:t>
            </a:r>
            <a:r>
              <a:rPr lang="zh-TW" altLang="en-US" sz="1600" dirty="0" smtClean="0">
                <a:latin typeface="Heiti TC Light"/>
                <a:ea typeface="Heiti TC Light"/>
                <a:cs typeface="Heiti TC Light"/>
              </a:rPr>
              <a:t>對某圖層所做的修改會影響到另一個圖層，簡單的解釋就是連坐法關係。</a:t>
            </a:r>
            <a:endParaRPr lang="zh-TW" altLang="en-US" sz="1600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2" name="直線圖說文字 1 31"/>
          <p:cNvSpPr/>
          <p:nvPr/>
        </p:nvSpPr>
        <p:spPr>
          <a:xfrm>
            <a:off x="5652120" y="4077072"/>
            <a:ext cx="792088" cy="288032"/>
          </a:xfrm>
          <a:prstGeom prst="borderCallout1">
            <a:avLst>
              <a:gd name="adj1" fmla="val 5900"/>
              <a:gd name="adj2" fmla="val 94850"/>
              <a:gd name="adj3" fmla="val -202110"/>
              <a:gd name="adj4" fmla="val 240702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b="1" dirty="0" smtClean="0">
                <a:latin typeface="Heiti TC Light"/>
                <a:ea typeface="Heiti TC Light"/>
                <a:cs typeface="Heiti TC Light"/>
              </a:rPr>
              <a:t>親子</a:t>
            </a:r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圖層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3" name="直線圖說文字 1 32"/>
          <p:cNvSpPr/>
          <p:nvPr/>
        </p:nvSpPr>
        <p:spPr>
          <a:xfrm>
            <a:off x="5868144" y="3284984"/>
            <a:ext cx="792088" cy="288032"/>
          </a:xfrm>
          <a:prstGeom prst="borderCallout1">
            <a:avLst>
              <a:gd name="adj1" fmla="val 97024"/>
              <a:gd name="adj2" fmla="val 3926"/>
              <a:gd name="adj3" fmla="val 85961"/>
              <a:gd name="adj4" fmla="val -23518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圖層模式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4" name="直線圖說文字 1 33"/>
          <p:cNvSpPr/>
          <p:nvPr/>
        </p:nvSpPr>
        <p:spPr>
          <a:xfrm>
            <a:off x="5292080" y="2492896"/>
            <a:ext cx="648072" cy="288032"/>
          </a:xfrm>
          <a:prstGeom prst="borderCallout1">
            <a:avLst>
              <a:gd name="adj1" fmla="val 97024"/>
              <a:gd name="adj2" fmla="val 52569"/>
              <a:gd name="adj3" fmla="val 171204"/>
              <a:gd name="adj4" fmla="val 99845"/>
            </a:avLst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關係圖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5" name="直線圖說文字 1 34"/>
          <p:cNvSpPr/>
          <p:nvPr/>
        </p:nvSpPr>
        <p:spPr>
          <a:xfrm>
            <a:off x="6012160" y="2492896"/>
            <a:ext cx="864096" cy="288032"/>
          </a:xfrm>
          <a:prstGeom prst="borderCallout1">
            <a:avLst>
              <a:gd name="adj1" fmla="val 105842"/>
              <a:gd name="adj2" fmla="val 2271"/>
              <a:gd name="adj3" fmla="val 182962"/>
              <a:gd name="adj4" fmla="val 49874"/>
            </a:avLst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b="1" dirty="0">
                <a:latin typeface="Heiti TC Light"/>
                <a:ea typeface="Heiti TC Light"/>
                <a:cs typeface="Heiti TC Light"/>
              </a:rPr>
              <a:t>即動即見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6" name="直線圖說文字 1 35"/>
          <p:cNvSpPr/>
          <p:nvPr/>
        </p:nvSpPr>
        <p:spPr>
          <a:xfrm>
            <a:off x="6012160" y="2132856"/>
            <a:ext cx="1152128" cy="288032"/>
          </a:xfrm>
          <a:prstGeom prst="borderCallout1">
            <a:avLst>
              <a:gd name="adj1" fmla="val 97024"/>
              <a:gd name="adj2" fmla="val 51017"/>
              <a:gd name="adj3" fmla="val 318179"/>
              <a:gd name="adj4" fmla="val 64571"/>
            </a:avLst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關閉總</a:t>
            </a:r>
            <a:r>
              <a:rPr kumimoji="1" lang="en-US" altLang="zh-TW" sz="1200" b="1" dirty="0" smtClean="0">
                <a:latin typeface="Heiti TC Light"/>
                <a:ea typeface="Heiti TC Light"/>
                <a:cs typeface="Heiti TC Light"/>
              </a:rPr>
              <a:t>3D</a:t>
            </a:r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效果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7" name="直線圖說文字 1 36"/>
          <p:cNvSpPr/>
          <p:nvPr/>
        </p:nvSpPr>
        <p:spPr>
          <a:xfrm>
            <a:off x="6948264" y="2492896"/>
            <a:ext cx="1080120" cy="288032"/>
          </a:xfrm>
          <a:prstGeom prst="borderCallout1">
            <a:avLst>
              <a:gd name="adj1" fmla="val 99963"/>
              <a:gd name="adj2" fmla="val 116"/>
              <a:gd name="adj3" fmla="val 194720"/>
              <a:gd name="adj4" fmla="val 18519"/>
            </a:avLst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隱藏總圖層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8" name="直線圖說文字 1 37"/>
          <p:cNvSpPr/>
          <p:nvPr/>
        </p:nvSpPr>
        <p:spPr>
          <a:xfrm>
            <a:off x="7236296" y="2132856"/>
            <a:ext cx="1368152" cy="288032"/>
          </a:xfrm>
          <a:prstGeom prst="borderCallout1">
            <a:avLst>
              <a:gd name="adj1" fmla="val 91144"/>
              <a:gd name="adj2" fmla="val 37287"/>
              <a:gd name="adj3" fmla="val 309360"/>
              <a:gd name="adj4" fmla="val 17075"/>
            </a:avLst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b="1" dirty="0" smtClean="0">
                <a:latin typeface="Heiti TC Light"/>
                <a:ea typeface="Heiti TC Light"/>
                <a:cs typeface="Heiti TC Light"/>
              </a:rPr>
              <a:t>關閉總影格速率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9" name="直線圖說文字 1 38"/>
          <p:cNvSpPr/>
          <p:nvPr/>
        </p:nvSpPr>
        <p:spPr>
          <a:xfrm>
            <a:off x="8063880" y="2492896"/>
            <a:ext cx="1080120" cy="288032"/>
          </a:xfrm>
          <a:prstGeom prst="borderCallout1">
            <a:avLst>
              <a:gd name="adj1" fmla="val 99963"/>
              <a:gd name="adj2" fmla="val 116"/>
              <a:gd name="adj3" fmla="val 200599"/>
              <a:gd name="adj4" fmla="val -19106"/>
            </a:avLst>
          </a:prstGeom>
          <a:solidFill>
            <a:schemeClr val="accent6">
              <a:shade val="80000"/>
              <a:alpha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b="1" dirty="0" smtClean="0">
                <a:latin typeface="Heiti TC Light"/>
                <a:ea typeface="Heiti TC Light"/>
                <a:cs typeface="Heiti TC Light"/>
              </a:rPr>
              <a:t>總動態模糊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0" name="直線圖說文字 1 39"/>
          <p:cNvSpPr/>
          <p:nvPr/>
        </p:nvSpPr>
        <p:spPr>
          <a:xfrm>
            <a:off x="7020272" y="4077072"/>
            <a:ext cx="792088" cy="288032"/>
          </a:xfrm>
          <a:prstGeom prst="borderCallout1">
            <a:avLst>
              <a:gd name="adj1" fmla="val 8840"/>
              <a:gd name="adj2" fmla="val 100194"/>
              <a:gd name="adj3" fmla="val -319689"/>
              <a:gd name="adj4" fmla="val 146639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自動動畫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1" name="直線圖說文字 1 40"/>
          <p:cNvSpPr/>
          <p:nvPr/>
        </p:nvSpPr>
        <p:spPr>
          <a:xfrm>
            <a:off x="7452320" y="3645024"/>
            <a:ext cx="1584176" cy="288032"/>
          </a:xfrm>
          <a:prstGeom prst="borderCallout1">
            <a:avLst>
              <a:gd name="adj1" fmla="val 8840"/>
              <a:gd name="adj2" fmla="val 100194"/>
              <a:gd name="adj3" fmla="val -166835"/>
              <a:gd name="adj4" fmla="val 91591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200" b="1" dirty="0" smtClean="0">
                <a:latin typeface="Heiti TC Light"/>
                <a:ea typeface="Heiti TC Light"/>
                <a:cs typeface="Heiti TC Light"/>
              </a:rPr>
              <a:t>Key frame</a:t>
            </a:r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曲線編輯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2" name="文字方塊 41"/>
          <p:cNvSpPr txBox="1"/>
          <p:nvPr/>
        </p:nvSpPr>
        <p:spPr>
          <a:xfrm>
            <a:off x="6912083" y="4437112"/>
            <a:ext cx="22319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l"/>
            </a:pPr>
            <a:r>
              <a:rPr lang="zh-TW" altLang="en-US" sz="1600" dirty="0" smtClean="0">
                <a:latin typeface="Heiti TC Light"/>
                <a:ea typeface="Heiti TC Light"/>
                <a:cs typeface="Heiti TC Light"/>
              </a:rPr>
              <a:t>根據</a:t>
            </a:r>
            <a:r>
              <a:rPr lang="en-US" altLang="zh-TW" sz="1600" dirty="0" smtClean="0">
                <a:latin typeface="Heiti TC Light"/>
                <a:ea typeface="Heiti TC Light"/>
                <a:cs typeface="Heiti TC Light"/>
              </a:rPr>
              <a:t>key frame</a:t>
            </a:r>
            <a:r>
              <a:rPr lang="zh-TW" altLang="en-US" sz="1600" dirty="0" smtClean="0">
                <a:latin typeface="Heiti TC Light"/>
                <a:ea typeface="Heiti TC Light"/>
                <a:cs typeface="Heiti TC Light"/>
              </a:rPr>
              <a:t>的設定演變</a:t>
            </a:r>
            <a:r>
              <a:rPr lang="zh-TW" altLang="en-US" sz="1600" dirty="0">
                <a:latin typeface="Heiti TC Light"/>
                <a:ea typeface="Heiti TC Light"/>
                <a:cs typeface="Heiti TC Light"/>
              </a:rPr>
              <a:t>出多種</a:t>
            </a:r>
            <a:r>
              <a:rPr lang="zh-TW" altLang="en-US" sz="1600" dirty="0" smtClean="0">
                <a:latin typeface="Heiti TC Light"/>
                <a:ea typeface="Heiti TC Light"/>
                <a:cs typeface="Heiti TC Light"/>
              </a:rPr>
              <a:t>風格的動畫供參考</a:t>
            </a:r>
            <a:endParaRPr lang="zh-TW" altLang="en-US" sz="1600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3" name="直線圖說文字 1 42"/>
          <p:cNvSpPr/>
          <p:nvPr/>
        </p:nvSpPr>
        <p:spPr>
          <a:xfrm>
            <a:off x="7956376" y="4077072"/>
            <a:ext cx="1187624" cy="288032"/>
          </a:xfrm>
          <a:prstGeom prst="borderCallout1">
            <a:avLst>
              <a:gd name="adj1" fmla="val 8840"/>
              <a:gd name="adj2" fmla="val 64549"/>
              <a:gd name="adj3" fmla="val -334387"/>
              <a:gd name="adj4" fmla="val 52535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b="1" dirty="0" smtClean="0">
                <a:latin typeface="Heiti TC Light"/>
                <a:ea typeface="Heiti TC Light"/>
                <a:cs typeface="Heiti TC Light"/>
              </a:rPr>
              <a:t>自動關鍵影格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25380455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260648"/>
            <a:ext cx="8913813" cy="914400"/>
          </a:xfrm>
        </p:spPr>
        <p:txBody>
          <a:bodyPr/>
          <a:lstStyle/>
          <a:p>
            <a:r>
              <a:rPr lang="en-US" altLang="zh-TW" dirty="0" smtClean="0">
                <a:latin typeface="Heiti TC Light"/>
                <a:ea typeface="Heiti TC Light"/>
                <a:cs typeface="Heiti TC Light"/>
              </a:rPr>
              <a:t>Timeline </a:t>
            </a:r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時間軸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5" name="圖片 4" descr="螢幕快照 2013-09-08 上午2.50.1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2816"/>
            <a:ext cx="6070600" cy="4000500"/>
          </a:xfrm>
          <a:prstGeom prst="rect">
            <a:avLst/>
          </a:prstGeom>
        </p:spPr>
      </p:pic>
      <p:sp>
        <p:nvSpPr>
          <p:cNvPr id="33" name="文字方塊 32"/>
          <p:cNvSpPr txBox="1"/>
          <p:nvPr/>
        </p:nvSpPr>
        <p:spPr>
          <a:xfrm>
            <a:off x="971600" y="1268760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l"/>
            </a:pP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新增特殊圖層，在時間軸圖層區點擊右鍵</a:t>
            </a:r>
            <a:endParaRPr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7744" y="3717032"/>
            <a:ext cx="1512168" cy="2088232"/>
          </a:xfrm>
          <a:prstGeom prst="rect">
            <a:avLst/>
          </a:prstGeom>
          <a:solidFill>
            <a:schemeClr val="accent6">
              <a:shade val="80000"/>
              <a:alpha val="83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r">
              <a:lnSpc>
                <a:spcPct val="110000"/>
              </a:lnSpc>
            </a:pP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文字字幕</a:t>
            </a:r>
            <a:endParaRPr kumimoji="1" lang="en-US" altLang="zh-TW" sz="1400" b="1" dirty="0" smtClean="0">
              <a:latin typeface="Heiti TC Light"/>
              <a:ea typeface="Heiti TC Light"/>
              <a:cs typeface="Heiti TC Light"/>
            </a:endParaRPr>
          </a:p>
          <a:p>
            <a:pPr algn="r">
              <a:lnSpc>
                <a:spcPct val="110000"/>
              </a:lnSpc>
            </a:pPr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單一色塊</a:t>
            </a:r>
            <a:endParaRPr lang="en-US" altLang="zh-TW" sz="1400" b="1" dirty="0" smtClean="0">
              <a:latin typeface="Heiti TC Light"/>
              <a:ea typeface="Heiti TC Light"/>
              <a:cs typeface="Heiti TC Light"/>
            </a:endParaRPr>
          </a:p>
          <a:p>
            <a:pPr algn="r">
              <a:lnSpc>
                <a:spcPct val="110000"/>
              </a:lnSpc>
            </a:pP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燈光</a:t>
            </a:r>
            <a:endParaRPr kumimoji="1" lang="en-US" altLang="zh-TW" sz="1400" b="1" dirty="0" smtClean="0">
              <a:latin typeface="Heiti TC Light"/>
              <a:ea typeface="Heiti TC Light"/>
              <a:cs typeface="Heiti TC Light"/>
            </a:endParaRPr>
          </a:p>
          <a:p>
            <a:pPr algn="r">
              <a:lnSpc>
                <a:spcPct val="110000"/>
              </a:lnSpc>
            </a:pPr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攝影機</a:t>
            </a:r>
            <a:endParaRPr lang="en-US" altLang="zh-TW" sz="1400" b="1" dirty="0" smtClean="0">
              <a:latin typeface="Heiti TC Light"/>
              <a:ea typeface="Heiti TC Light"/>
              <a:cs typeface="Heiti TC Light"/>
            </a:endParaRPr>
          </a:p>
          <a:p>
            <a:pPr algn="r">
              <a:lnSpc>
                <a:spcPct val="110000"/>
              </a:lnSpc>
            </a:pP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虛構物件</a:t>
            </a:r>
            <a:endParaRPr kumimoji="1" lang="en-US" altLang="zh-TW" sz="1400" b="1" dirty="0" smtClean="0">
              <a:latin typeface="Heiti TC Light"/>
              <a:ea typeface="Heiti TC Light"/>
              <a:cs typeface="Heiti TC Light"/>
            </a:endParaRPr>
          </a:p>
          <a:p>
            <a:pPr algn="r">
              <a:lnSpc>
                <a:spcPct val="110000"/>
              </a:lnSpc>
            </a:pPr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造型圖層</a:t>
            </a:r>
            <a:endParaRPr lang="en-US" altLang="zh-TW" sz="1400" b="1" dirty="0" smtClean="0">
              <a:latin typeface="Heiti TC Light"/>
              <a:ea typeface="Heiti TC Light"/>
              <a:cs typeface="Heiti TC Light"/>
            </a:endParaRPr>
          </a:p>
          <a:p>
            <a:pPr algn="r">
              <a:lnSpc>
                <a:spcPct val="110000"/>
              </a:lnSpc>
            </a:pPr>
            <a:r>
              <a:rPr lang="zh-TW" altLang="en-US" sz="1400" b="1" dirty="0" smtClean="0">
                <a:latin typeface="Heiti TC Light"/>
                <a:ea typeface="Heiti TC Light"/>
                <a:cs typeface="Heiti TC Light"/>
              </a:rPr>
              <a:t>範例圖層</a:t>
            </a:r>
            <a:endParaRPr lang="en-US" altLang="zh-TW" sz="1400" b="1" dirty="0" smtClean="0">
              <a:latin typeface="Heiti TC Light"/>
              <a:ea typeface="Heiti TC Light"/>
              <a:cs typeface="Heiti TC Light"/>
            </a:endParaRPr>
          </a:p>
          <a:p>
            <a:pPr algn="r">
              <a:lnSpc>
                <a:spcPct val="110000"/>
              </a:lnSpc>
            </a:pP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匯入</a:t>
            </a:r>
            <a:r>
              <a:rPr lang="en-US" altLang="zh-TW" sz="1400" b="1" dirty="0" smtClean="0">
                <a:latin typeface="Heiti TC Light"/>
                <a:ea typeface="Heiti TC Light"/>
                <a:cs typeface="Heiti TC Light"/>
              </a:rPr>
              <a:t>PS</a:t>
            </a:r>
            <a:r>
              <a:rPr kumimoji="1" lang="zh-TW" altLang="en-US" sz="1400" b="1" dirty="0" smtClean="0">
                <a:latin typeface="Heiti TC Light"/>
                <a:ea typeface="Heiti TC Light"/>
                <a:cs typeface="Heiti TC Light"/>
              </a:rPr>
              <a:t>檔案</a:t>
            </a:r>
            <a:endParaRPr kumimoji="1" lang="zh-TW" altLang="en-US" sz="14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4" name="直線圖說文字 1 33"/>
          <p:cNvSpPr/>
          <p:nvPr/>
        </p:nvSpPr>
        <p:spPr>
          <a:xfrm>
            <a:off x="4716016" y="3717032"/>
            <a:ext cx="1368152" cy="288032"/>
          </a:xfrm>
          <a:prstGeom prst="borderCallout1">
            <a:avLst>
              <a:gd name="adj1" fmla="val 94084"/>
              <a:gd name="adj2" fmla="val 2924"/>
              <a:gd name="adj3" fmla="val 135931"/>
              <a:gd name="adj4" fmla="val -28775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b="1" dirty="0" smtClean="0">
                <a:latin typeface="Heiti TC Light"/>
                <a:ea typeface="Heiti TC Light"/>
                <a:cs typeface="Heiti TC Light"/>
              </a:rPr>
              <a:t>可製作粒子特效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5" name="直線圖說文字 1 34"/>
          <p:cNvSpPr/>
          <p:nvPr/>
        </p:nvSpPr>
        <p:spPr>
          <a:xfrm>
            <a:off x="5220072" y="4221088"/>
            <a:ext cx="1656184" cy="504056"/>
          </a:xfrm>
          <a:prstGeom prst="borderCallout1">
            <a:avLst>
              <a:gd name="adj1" fmla="val 94084"/>
              <a:gd name="adj2" fmla="val 2924"/>
              <a:gd name="adj3" fmla="val 125853"/>
              <a:gd name="adj4" fmla="val -25197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不顯示的圖層，當做主圖層控制其餘圖層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6" name="直線圖說文字 1 35"/>
          <p:cNvSpPr/>
          <p:nvPr/>
        </p:nvSpPr>
        <p:spPr>
          <a:xfrm>
            <a:off x="5724128" y="4941168"/>
            <a:ext cx="2016224" cy="360040"/>
          </a:xfrm>
          <a:prstGeom prst="borderCallout1">
            <a:avLst>
              <a:gd name="adj1" fmla="val 94084"/>
              <a:gd name="adj2" fmla="val 2924"/>
              <a:gd name="adj3" fmla="val 107376"/>
              <a:gd name="adj4" fmla="val -24686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可當做範例調整多個圖層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1202090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螢幕快照 2013-09-03 下午10.26.4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68760"/>
            <a:ext cx="8105374" cy="5589240"/>
          </a:xfrm>
          <a:prstGeom prst="rect">
            <a:avLst/>
          </a:prstGeom>
        </p:spPr>
      </p:pic>
      <p:sp>
        <p:nvSpPr>
          <p:cNvPr id="3" name="圓角矩形 2"/>
          <p:cNvSpPr/>
          <p:nvPr/>
        </p:nvSpPr>
        <p:spPr>
          <a:xfrm>
            <a:off x="611561" y="2780928"/>
            <a:ext cx="1368152" cy="478123"/>
          </a:xfrm>
          <a:prstGeom prst="roundRect">
            <a:avLst/>
          </a:prstGeom>
          <a:solidFill>
            <a:schemeClr val="accent6">
              <a:alpha val="82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HT" sz="1400" dirty="0">
                <a:latin typeface="Heiti TC Light"/>
                <a:ea typeface="Heiti TC Light"/>
                <a:cs typeface="Heiti TC Light"/>
              </a:rPr>
              <a:t>Project </a:t>
            </a:r>
            <a:endParaRPr lang="en-US" altLang="zh-CHT" sz="1400" dirty="0" smtClean="0">
              <a:latin typeface="Heiti TC Light"/>
              <a:ea typeface="Heiti TC Light"/>
              <a:cs typeface="Heiti TC Light"/>
            </a:endParaRPr>
          </a:p>
          <a:p>
            <a:pPr algn="ctr"/>
            <a:r>
              <a:rPr lang="zh-CHT" altLang="en-US" sz="1400" dirty="0" smtClean="0">
                <a:latin typeface="Heiti TC Light"/>
                <a:ea typeface="Heiti TC Light"/>
                <a:cs typeface="Heiti TC Light"/>
              </a:rPr>
              <a:t>專</a:t>
            </a:r>
            <a:r>
              <a:rPr lang="zh-CHT" altLang="en-US" sz="1400" dirty="0">
                <a:latin typeface="Heiti TC Light"/>
                <a:ea typeface="Heiti TC Light"/>
                <a:cs typeface="Heiti TC Light"/>
              </a:rPr>
              <a:t>案面板</a:t>
            </a:r>
            <a:endParaRPr kumimoji="1" lang="zh-TW" altLang="en-US" sz="1400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圓角矩形 10"/>
          <p:cNvSpPr/>
          <p:nvPr/>
        </p:nvSpPr>
        <p:spPr>
          <a:xfrm>
            <a:off x="1331640" y="5517232"/>
            <a:ext cx="1724563" cy="467751"/>
          </a:xfrm>
          <a:prstGeom prst="roundRect">
            <a:avLst/>
          </a:prstGeom>
          <a:solidFill>
            <a:schemeClr val="accent6">
              <a:alpha val="82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 smtClean="0"/>
              <a:t>Layer </a:t>
            </a:r>
            <a:r>
              <a:rPr lang="zh-TW" altLang="en-US" sz="1400" dirty="0" smtClean="0"/>
              <a:t>圖層</a:t>
            </a:r>
            <a:endParaRPr kumimoji="1" lang="zh-TW" altLang="en-US" sz="1400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2" name="圓角矩形 11"/>
          <p:cNvSpPr/>
          <p:nvPr/>
        </p:nvSpPr>
        <p:spPr>
          <a:xfrm>
            <a:off x="4860032" y="5517232"/>
            <a:ext cx="1736645" cy="467751"/>
          </a:xfrm>
          <a:prstGeom prst="roundRect">
            <a:avLst/>
          </a:prstGeom>
          <a:solidFill>
            <a:schemeClr val="accent6">
              <a:alpha val="82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>
                <a:latin typeface="Heiti TC Light"/>
                <a:ea typeface="Heiti TC Light"/>
                <a:cs typeface="Heiti TC Light"/>
              </a:rPr>
              <a:t>Timeline </a:t>
            </a:r>
            <a:r>
              <a:rPr lang="ja-JP" altLang="en-US" sz="1400" dirty="0">
                <a:latin typeface="Heiti TC Light"/>
                <a:ea typeface="Heiti TC Light"/>
                <a:cs typeface="Heiti TC Light"/>
              </a:rPr>
              <a:t>時間軸</a:t>
            </a:r>
            <a:endParaRPr kumimoji="1" lang="zh-TW" altLang="en-US" sz="1400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3" name="圓角矩形 12"/>
          <p:cNvSpPr/>
          <p:nvPr/>
        </p:nvSpPr>
        <p:spPr>
          <a:xfrm>
            <a:off x="3995936" y="2708920"/>
            <a:ext cx="1540433" cy="467751"/>
          </a:xfrm>
          <a:prstGeom prst="roundRect">
            <a:avLst/>
          </a:prstGeom>
          <a:solidFill>
            <a:schemeClr val="accent6">
              <a:alpha val="82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 smtClean="0">
                <a:latin typeface="Heiti TC Light"/>
                <a:ea typeface="Heiti TC Light"/>
                <a:cs typeface="Heiti TC Light"/>
              </a:rPr>
              <a:t>Composition </a:t>
            </a:r>
          </a:p>
          <a:p>
            <a:pPr algn="ctr"/>
            <a:r>
              <a:rPr lang="zh-TW" altLang="en-US" sz="1400" dirty="0" smtClean="0">
                <a:latin typeface="Heiti TC Light"/>
                <a:ea typeface="Heiti TC Light"/>
                <a:cs typeface="Heiti TC Light"/>
              </a:rPr>
              <a:t>合成視窗</a:t>
            </a:r>
            <a:endParaRPr kumimoji="1" lang="zh-TW" altLang="en-US" sz="1400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4" name="標題 1"/>
          <p:cNvSpPr>
            <a:spLocks noGrp="1"/>
          </p:cNvSpPr>
          <p:nvPr>
            <p:ph type="title"/>
          </p:nvPr>
        </p:nvSpPr>
        <p:spPr>
          <a:xfrm>
            <a:off x="0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操作環境介面介紹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8" name="圓角矩形 7"/>
          <p:cNvSpPr/>
          <p:nvPr/>
        </p:nvSpPr>
        <p:spPr>
          <a:xfrm>
            <a:off x="7524329" y="2564904"/>
            <a:ext cx="1224136" cy="467751"/>
          </a:xfrm>
          <a:prstGeom prst="roundRect">
            <a:avLst/>
          </a:prstGeom>
          <a:solidFill>
            <a:schemeClr val="accent6">
              <a:alpha val="82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400" dirty="0" smtClean="0">
                <a:latin typeface="Heiti TC Light"/>
                <a:ea typeface="Heiti TC Light"/>
                <a:cs typeface="Heiti TC Light"/>
              </a:rPr>
              <a:t>其餘面板</a:t>
            </a:r>
            <a:endParaRPr kumimoji="1" lang="zh-TW" altLang="en-US" sz="1400" dirty="0">
              <a:latin typeface="Heiti TC Light"/>
              <a:ea typeface="Heiti TC Light"/>
              <a:cs typeface="Heiti TC Ligh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260648"/>
            <a:ext cx="8913813" cy="914400"/>
          </a:xfrm>
        </p:spPr>
        <p:txBody>
          <a:bodyPr/>
          <a:lstStyle/>
          <a:p>
            <a:r>
              <a:rPr lang="en-US" altLang="zh-TW" dirty="0" smtClean="0">
                <a:latin typeface="Heiti TC Light"/>
                <a:ea typeface="Heiti TC Light"/>
                <a:cs typeface="Heiti TC Light"/>
              </a:rPr>
              <a:t>Timeline </a:t>
            </a:r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時間軸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3" name="文字方塊 32"/>
          <p:cNvSpPr txBox="1"/>
          <p:nvPr/>
        </p:nvSpPr>
        <p:spPr>
          <a:xfrm>
            <a:off x="971600" y="1268760"/>
            <a:ext cx="3384376" cy="1001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buFont typeface="Wingdings" charset="2"/>
              <a:buChar char="l"/>
            </a:pP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圖層模式，與</a:t>
            </a:r>
            <a:r>
              <a:rPr lang="en-US" altLang="zh-TW" dirty="0" smtClean="0">
                <a:latin typeface="Heiti TC Light"/>
                <a:ea typeface="Heiti TC Light"/>
                <a:cs typeface="Heiti TC Light"/>
              </a:rPr>
              <a:t>PS</a:t>
            </a: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相同功能</a:t>
            </a:r>
            <a:endParaRPr lang="en-US" altLang="zh-TW" dirty="0" smtClean="0">
              <a:latin typeface="Heiti TC Light"/>
              <a:ea typeface="Heiti TC Light"/>
              <a:cs typeface="Heiti TC Light"/>
            </a:endParaRPr>
          </a:p>
          <a:p>
            <a:pPr marL="285750" indent="-285750">
              <a:lnSpc>
                <a:spcPct val="110000"/>
              </a:lnSpc>
              <a:buFont typeface="Wingdings" charset="2"/>
              <a:buChar char="l"/>
            </a:pP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模式可彼此互相作用</a:t>
            </a:r>
            <a:endParaRPr lang="en-US" altLang="zh-TW" dirty="0" smtClean="0">
              <a:latin typeface="Heiti TC Light"/>
              <a:ea typeface="Heiti TC Light"/>
              <a:cs typeface="Heiti TC Light"/>
            </a:endParaRPr>
          </a:p>
          <a:p>
            <a:pPr marL="285750" indent="-285750">
              <a:lnSpc>
                <a:spcPct val="110000"/>
              </a:lnSpc>
              <a:buFont typeface="Wingdings" charset="2"/>
              <a:buChar char="l"/>
            </a:pP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但沒辦法設置</a:t>
            </a:r>
            <a:r>
              <a:rPr lang="en-US" altLang="zh-TW" dirty="0" smtClean="0">
                <a:latin typeface="Heiti TC Light"/>
                <a:ea typeface="Heiti TC Light"/>
                <a:cs typeface="Heiti TC Light"/>
              </a:rPr>
              <a:t>Key</a:t>
            </a:r>
          </a:p>
        </p:txBody>
      </p:sp>
      <p:pic>
        <p:nvPicPr>
          <p:cNvPr id="3" name="圖片 2" descr="螢幕快照 2013-09-06 上午1.51.3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1584"/>
            <a:ext cx="1471383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60232" y="-13403"/>
            <a:ext cx="792088" cy="573667"/>
          </a:xfrm>
          <a:prstGeom prst="rect">
            <a:avLst/>
          </a:prstGeom>
          <a:solidFill>
            <a:schemeClr val="accent6">
              <a:shade val="80000"/>
              <a:alpha val="83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zh-TW" altLang="en-US" sz="1100" b="1" dirty="0" smtClean="0">
                <a:latin typeface="Heiti TC Light"/>
                <a:ea typeface="Heiti TC Light"/>
                <a:cs typeface="Heiti TC Light"/>
              </a:rPr>
              <a:t>正常</a:t>
            </a:r>
            <a:endParaRPr kumimoji="1"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r>
              <a:rPr lang="zh-TW" altLang="en-US" sz="1100" b="1" dirty="0" smtClean="0">
                <a:latin typeface="Heiti TC Light"/>
                <a:ea typeface="Heiti TC Light"/>
                <a:cs typeface="Heiti TC Light"/>
              </a:rPr>
              <a:t>溶解</a:t>
            </a:r>
            <a:endParaRPr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r>
              <a:rPr kumimoji="1" lang="zh-TW" altLang="en-US" sz="1100" b="1" dirty="0" smtClean="0">
                <a:latin typeface="Heiti TC Light"/>
                <a:ea typeface="Heiti TC Light"/>
                <a:cs typeface="Heiti TC Light"/>
              </a:rPr>
              <a:t>跳動溶解</a:t>
            </a:r>
            <a:endParaRPr kumimoji="1" lang="en-US" altLang="zh-TW" sz="1100" b="1" dirty="0" smtClean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16016" y="548680"/>
            <a:ext cx="792088" cy="1091704"/>
          </a:xfrm>
          <a:prstGeom prst="rect">
            <a:avLst/>
          </a:prstGeom>
          <a:solidFill>
            <a:schemeClr val="accent6">
              <a:shade val="80000"/>
              <a:alpha val="83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kumimoji="1" lang="zh-TW" altLang="en-US" sz="1100" b="1" dirty="0" smtClean="0">
                <a:latin typeface="Heiti TC Light"/>
                <a:ea typeface="Heiti TC Light"/>
                <a:cs typeface="Heiti TC Light"/>
              </a:rPr>
              <a:t>變暗</a:t>
            </a:r>
            <a:endParaRPr kumimoji="1"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pPr algn="r"/>
            <a:r>
              <a:rPr lang="zh-TW" altLang="en-US" sz="1100" b="1" dirty="0" smtClean="0">
                <a:latin typeface="Heiti TC Light"/>
                <a:ea typeface="Heiti TC Light"/>
                <a:cs typeface="Heiti TC Light"/>
              </a:rPr>
              <a:t>色彩增殖</a:t>
            </a:r>
            <a:endParaRPr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pPr algn="r"/>
            <a:r>
              <a:rPr kumimoji="1" lang="zh-TW" altLang="en-US" sz="1100" b="1" dirty="0" smtClean="0">
                <a:latin typeface="Heiti TC Light"/>
                <a:ea typeface="Heiti TC Light"/>
                <a:cs typeface="Heiti TC Light"/>
              </a:rPr>
              <a:t>加深顏色</a:t>
            </a:r>
            <a:endParaRPr kumimoji="1"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pPr algn="r"/>
            <a:r>
              <a:rPr kumimoji="1" lang="zh-TW" altLang="en-US" sz="1100" b="1" dirty="0" smtClean="0">
                <a:latin typeface="Heiti TC Light"/>
                <a:ea typeface="Heiti TC Light"/>
                <a:cs typeface="Heiti TC Light"/>
              </a:rPr>
              <a:t>傳統加深</a:t>
            </a:r>
            <a:endParaRPr kumimoji="1"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pPr algn="r"/>
            <a:r>
              <a:rPr lang="zh-TW" altLang="en-US" sz="1100" b="1" dirty="0" smtClean="0">
                <a:latin typeface="Heiti TC Light"/>
                <a:ea typeface="Heiti TC Light"/>
                <a:cs typeface="Heiti TC Light"/>
              </a:rPr>
              <a:t>線性加深</a:t>
            </a:r>
            <a:endParaRPr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pPr algn="r"/>
            <a:r>
              <a:rPr kumimoji="1" lang="zh-TW" altLang="en-US" sz="1100" b="1" dirty="0" smtClean="0">
                <a:latin typeface="Heiti TC Light"/>
                <a:ea typeface="Heiti TC Light"/>
                <a:cs typeface="Heiti TC Light"/>
              </a:rPr>
              <a:t>顏色變暗</a:t>
            </a:r>
            <a:endParaRPr kumimoji="1" lang="en-US" altLang="zh-TW" sz="1100" b="1" dirty="0" smtClean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32240" y="1628800"/>
            <a:ext cx="792088" cy="1224136"/>
          </a:xfrm>
          <a:prstGeom prst="rect">
            <a:avLst/>
          </a:prstGeom>
          <a:solidFill>
            <a:schemeClr val="accent6">
              <a:shade val="80000"/>
              <a:alpha val="83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zh-TW" altLang="en-US" sz="1100" b="1" dirty="0" smtClean="0">
                <a:latin typeface="Heiti TC Light"/>
                <a:ea typeface="Heiti TC Light"/>
                <a:cs typeface="Heiti TC Light"/>
              </a:rPr>
              <a:t>增加</a:t>
            </a:r>
            <a:endParaRPr kumimoji="1"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r>
              <a:rPr kumimoji="1" lang="zh-TW" altLang="en-US" sz="1100" b="1" dirty="0" smtClean="0">
                <a:latin typeface="Heiti TC Light"/>
                <a:ea typeface="Heiti TC Light"/>
                <a:cs typeface="Heiti TC Light"/>
              </a:rPr>
              <a:t>加亮</a:t>
            </a:r>
            <a:endParaRPr kumimoji="1"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r>
              <a:rPr lang="zh-TW" altLang="en-US" sz="1100" b="1" dirty="0" smtClean="0">
                <a:latin typeface="Heiti TC Light"/>
                <a:ea typeface="Heiti TC Light"/>
                <a:cs typeface="Heiti TC Light"/>
              </a:rPr>
              <a:t>螢幕加亮</a:t>
            </a:r>
            <a:endParaRPr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r>
              <a:rPr kumimoji="1" lang="zh-TW" altLang="en-US" sz="1100" b="1" dirty="0" smtClean="0">
                <a:latin typeface="Heiti TC Light"/>
                <a:ea typeface="Heiti TC Light"/>
                <a:cs typeface="Heiti TC Light"/>
              </a:rPr>
              <a:t>顏色加亮</a:t>
            </a:r>
            <a:endParaRPr kumimoji="1"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r>
              <a:rPr lang="zh-TW" altLang="en-US" sz="1100" b="1" dirty="0" smtClean="0">
                <a:latin typeface="Heiti TC Light"/>
                <a:ea typeface="Heiti TC Light"/>
                <a:cs typeface="Heiti TC Light"/>
              </a:rPr>
              <a:t>傳統加亮</a:t>
            </a:r>
            <a:endParaRPr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r>
              <a:rPr kumimoji="1" lang="zh-TW" altLang="en-US" sz="1100" b="1" dirty="0" smtClean="0">
                <a:latin typeface="Heiti TC Light"/>
                <a:ea typeface="Heiti TC Light"/>
                <a:cs typeface="Heiti TC Light"/>
              </a:rPr>
              <a:t>線性加亮</a:t>
            </a:r>
            <a:endParaRPr kumimoji="1"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r>
              <a:rPr lang="zh-TW" altLang="en-US" sz="1100" b="1" dirty="0" smtClean="0">
                <a:latin typeface="Heiti TC Light"/>
                <a:ea typeface="Heiti TC Light"/>
                <a:cs typeface="Heiti TC Light"/>
              </a:rPr>
              <a:t>顏色變亮</a:t>
            </a:r>
            <a:endParaRPr kumimoji="1" lang="en-US" altLang="zh-TW" sz="1100" b="1" dirty="0" smtClean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44008" y="2852936"/>
            <a:ext cx="792088" cy="1224136"/>
          </a:xfrm>
          <a:prstGeom prst="rect">
            <a:avLst/>
          </a:prstGeom>
          <a:solidFill>
            <a:schemeClr val="accent6">
              <a:shade val="80000"/>
              <a:alpha val="83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kumimoji="1" lang="zh-TW" altLang="en-US" sz="1100" b="1" dirty="0" smtClean="0">
                <a:latin typeface="Heiti TC Light"/>
                <a:ea typeface="Heiti TC Light"/>
                <a:cs typeface="Heiti TC Light"/>
              </a:rPr>
              <a:t>覆蓋</a:t>
            </a:r>
            <a:endParaRPr kumimoji="1"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pPr algn="r"/>
            <a:r>
              <a:rPr lang="zh-TW" altLang="en-US" sz="1100" b="1" dirty="0" smtClean="0">
                <a:latin typeface="Heiti TC Light"/>
                <a:ea typeface="Heiti TC Light"/>
                <a:cs typeface="Heiti TC Light"/>
              </a:rPr>
              <a:t>柔光</a:t>
            </a:r>
            <a:endParaRPr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pPr algn="r"/>
            <a:r>
              <a:rPr kumimoji="1" lang="zh-TW" altLang="en-US" sz="1100" b="1" dirty="0" smtClean="0">
                <a:latin typeface="Heiti TC Light"/>
                <a:ea typeface="Heiti TC Light"/>
                <a:cs typeface="Heiti TC Light"/>
              </a:rPr>
              <a:t>強光</a:t>
            </a:r>
            <a:endParaRPr kumimoji="1"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pPr algn="r"/>
            <a:r>
              <a:rPr lang="zh-TW" altLang="en-US" sz="1100" b="1" dirty="0" smtClean="0">
                <a:latin typeface="Heiti TC Light"/>
                <a:ea typeface="Heiti TC Light"/>
                <a:cs typeface="Heiti TC Light"/>
              </a:rPr>
              <a:t>線性光源</a:t>
            </a:r>
            <a:endParaRPr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pPr algn="r"/>
            <a:r>
              <a:rPr kumimoji="1" lang="zh-TW" altLang="en-US" sz="1100" b="1" dirty="0" smtClean="0">
                <a:latin typeface="Heiti TC Light"/>
                <a:ea typeface="Heiti TC Light"/>
                <a:cs typeface="Heiti TC Light"/>
              </a:rPr>
              <a:t>生動光源</a:t>
            </a:r>
            <a:endParaRPr kumimoji="1"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pPr algn="r"/>
            <a:r>
              <a:rPr lang="zh-TW" altLang="en-US" sz="1100" b="1" dirty="0" smtClean="0">
                <a:latin typeface="Heiti TC Light"/>
                <a:ea typeface="Heiti TC Light"/>
                <a:cs typeface="Heiti TC Light"/>
              </a:rPr>
              <a:t>小光源</a:t>
            </a:r>
            <a:endParaRPr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pPr algn="r"/>
            <a:r>
              <a:rPr kumimoji="1" lang="zh-TW" altLang="en-US" sz="1100" b="1" dirty="0" smtClean="0">
                <a:latin typeface="Heiti TC Light"/>
                <a:ea typeface="Heiti TC Light"/>
                <a:cs typeface="Heiti TC Light"/>
              </a:rPr>
              <a:t>實色疊加</a:t>
            </a:r>
            <a:endParaRPr kumimoji="1" lang="en-US" altLang="zh-TW" sz="1100" b="1" dirty="0" smtClean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88224" y="4077072"/>
            <a:ext cx="792088" cy="936104"/>
          </a:xfrm>
          <a:prstGeom prst="rect">
            <a:avLst/>
          </a:prstGeom>
          <a:solidFill>
            <a:schemeClr val="accent6">
              <a:shade val="80000"/>
              <a:alpha val="83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zh-TW" altLang="en-US" sz="1100" b="1" dirty="0" smtClean="0">
                <a:latin typeface="Heiti TC Light"/>
                <a:ea typeface="Heiti TC Light"/>
                <a:cs typeface="Heiti TC Light"/>
              </a:rPr>
              <a:t>差異化</a:t>
            </a:r>
            <a:endParaRPr kumimoji="1"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r>
              <a:rPr lang="zh-TW" altLang="en-US" sz="1100" b="1" dirty="0" smtClean="0">
                <a:latin typeface="Heiti TC Light"/>
                <a:ea typeface="Heiti TC Light"/>
                <a:cs typeface="Heiti TC Light"/>
              </a:rPr>
              <a:t>傳統差異</a:t>
            </a:r>
            <a:endParaRPr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r>
              <a:rPr kumimoji="1" lang="zh-TW" altLang="en-US" sz="1100" b="1" dirty="0" smtClean="0">
                <a:latin typeface="Heiti TC Light"/>
                <a:ea typeface="Heiti TC Light"/>
                <a:cs typeface="Heiti TC Light"/>
              </a:rPr>
              <a:t>排除</a:t>
            </a:r>
            <a:endParaRPr kumimoji="1"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r>
              <a:rPr lang="zh-TW" altLang="en-US" sz="1100" b="1" dirty="0" smtClean="0">
                <a:latin typeface="Heiti TC Light"/>
                <a:ea typeface="Heiti TC Light"/>
                <a:cs typeface="Heiti TC Light"/>
              </a:rPr>
              <a:t>扣除</a:t>
            </a:r>
            <a:endParaRPr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r>
              <a:rPr lang="zh-TW" altLang="en-US" sz="1100" b="1" dirty="0" smtClean="0">
                <a:latin typeface="Heiti TC Light"/>
                <a:ea typeface="Heiti TC Light"/>
                <a:cs typeface="Heiti TC Light"/>
              </a:rPr>
              <a:t>分離</a:t>
            </a:r>
            <a:endParaRPr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endParaRPr kumimoji="1" lang="en-US" altLang="zh-TW" sz="1100" b="1" dirty="0" smtClean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44008" y="5013176"/>
            <a:ext cx="792088" cy="720080"/>
          </a:xfrm>
          <a:prstGeom prst="rect">
            <a:avLst/>
          </a:prstGeom>
          <a:solidFill>
            <a:schemeClr val="accent6">
              <a:shade val="80000"/>
              <a:alpha val="83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kumimoji="1" lang="zh-TW" altLang="en-US" sz="1100" b="1" dirty="0" smtClean="0">
                <a:latin typeface="Heiti TC Light"/>
                <a:ea typeface="Heiti TC Light"/>
                <a:cs typeface="Heiti TC Light"/>
              </a:rPr>
              <a:t>色相</a:t>
            </a:r>
            <a:endParaRPr kumimoji="1"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pPr algn="r"/>
            <a:r>
              <a:rPr kumimoji="1" lang="zh-TW" altLang="en-US" sz="1100" b="1" dirty="0" smtClean="0">
                <a:latin typeface="Heiti TC Light"/>
                <a:ea typeface="Heiti TC Light"/>
                <a:cs typeface="Heiti TC Light"/>
              </a:rPr>
              <a:t>飽和度</a:t>
            </a:r>
            <a:endParaRPr kumimoji="1"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pPr algn="r"/>
            <a:r>
              <a:rPr lang="zh-TW" altLang="en-US" sz="1100" b="1" dirty="0" smtClean="0">
                <a:latin typeface="Heiti TC Light"/>
                <a:ea typeface="Heiti TC Light"/>
                <a:cs typeface="Heiti TC Light"/>
              </a:rPr>
              <a:t>顏色</a:t>
            </a:r>
            <a:endParaRPr lang="en-US" altLang="zh-TW" sz="1100" b="1" dirty="0" smtClean="0">
              <a:latin typeface="Heiti TC Light"/>
              <a:ea typeface="Heiti TC Light"/>
              <a:cs typeface="Heiti TC Light"/>
            </a:endParaRPr>
          </a:p>
          <a:p>
            <a:pPr algn="r"/>
            <a:r>
              <a:rPr lang="zh-TW" altLang="en-US" sz="1100" b="1" dirty="0" smtClean="0">
                <a:latin typeface="Heiti TC Light"/>
                <a:ea typeface="Heiti TC Light"/>
                <a:cs typeface="Heiti TC Light"/>
              </a:rPr>
              <a:t>明度</a:t>
            </a:r>
            <a:endParaRPr kumimoji="1" lang="en-US" altLang="zh-TW" sz="1100" b="1" dirty="0" smtClean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88224" y="5733256"/>
            <a:ext cx="792088" cy="288032"/>
          </a:xfrm>
          <a:prstGeom prst="rect">
            <a:avLst/>
          </a:prstGeom>
          <a:solidFill>
            <a:schemeClr val="accent6">
              <a:shade val="80000"/>
              <a:alpha val="83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TW" altLang="en-US" sz="1100" b="1" dirty="0" smtClean="0">
                <a:latin typeface="Heiti TC Light"/>
                <a:ea typeface="Heiti TC Light"/>
                <a:cs typeface="Heiti TC Light"/>
              </a:rPr>
              <a:t>遮罩</a:t>
            </a:r>
            <a:endParaRPr kumimoji="1" lang="en-US" altLang="zh-TW" sz="1100" b="1" dirty="0" smtClean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36717764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時間軸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33" name="文字方塊 32"/>
          <p:cNvSpPr txBox="1"/>
          <p:nvPr/>
        </p:nvSpPr>
        <p:spPr>
          <a:xfrm>
            <a:off x="971600" y="1268760"/>
            <a:ext cx="3384376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buFont typeface="Wingdings" charset="2"/>
              <a:buChar char="l"/>
            </a:pP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在圖層上右鍵增加特效</a:t>
            </a:r>
            <a:endParaRPr lang="en-US" altLang="zh-TW" dirty="0" smtClean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4" name="圖片 3" descr="螢幕快照 2013-09-08 上午2.54.5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176" y="0"/>
            <a:ext cx="5050824" cy="6858000"/>
          </a:xfrm>
          <a:prstGeom prst="rect">
            <a:avLst/>
          </a:prstGeom>
        </p:spPr>
      </p:pic>
      <p:sp>
        <p:nvSpPr>
          <p:cNvPr id="16" name="直線圖說文字 1 15"/>
          <p:cNvSpPr/>
          <p:nvPr/>
        </p:nvSpPr>
        <p:spPr>
          <a:xfrm>
            <a:off x="5652120" y="116632"/>
            <a:ext cx="576064" cy="288032"/>
          </a:xfrm>
          <a:prstGeom prst="borderCallout1">
            <a:avLst>
              <a:gd name="adj1" fmla="val 8839"/>
              <a:gd name="adj2" fmla="val 95518"/>
              <a:gd name="adj3" fmla="val 21290"/>
              <a:gd name="adj4" fmla="val 130272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遮罩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7" name="直線圖說文字 1 16"/>
          <p:cNvSpPr/>
          <p:nvPr/>
        </p:nvSpPr>
        <p:spPr>
          <a:xfrm>
            <a:off x="7380312" y="908720"/>
            <a:ext cx="1656184" cy="432048"/>
          </a:xfrm>
          <a:prstGeom prst="borderCallout1">
            <a:avLst>
              <a:gd name="adj1" fmla="val 47052"/>
              <a:gd name="adj2" fmla="val 720"/>
              <a:gd name="adj3" fmla="val 66364"/>
              <a:gd name="adj4" fmla="val -34031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時間設定：可設定慢動作或快進效果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8" name="直線圖說文字 1 17"/>
          <p:cNvSpPr/>
          <p:nvPr/>
        </p:nvSpPr>
        <p:spPr>
          <a:xfrm>
            <a:off x="4716016" y="2564904"/>
            <a:ext cx="1512168" cy="720080"/>
          </a:xfrm>
          <a:prstGeom prst="borderCallout1">
            <a:avLst>
              <a:gd name="adj1" fmla="val 8839"/>
              <a:gd name="adj2" fmla="val 95518"/>
              <a:gd name="adj3" fmla="val 14236"/>
              <a:gd name="adj4" fmla="val 110045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b="1" dirty="0" smtClean="0">
                <a:latin typeface="Heiti TC Light"/>
                <a:ea typeface="Heiti TC Light"/>
                <a:cs typeface="Heiti TC Light"/>
              </a:rPr>
              <a:t>音訊、模糊、變形、去背、手繪、風格化、文字等特效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9" name="直線圖說文字 1 18"/>
          <p:cNvSpPr/>
          <p:nvPr/>
        </p:nvSpPr>
        <p:spPr>
          <a:xfrm>
            <a:off x="4283968" y="3933056"/>
            <a:ext cx="864096" cy="360040"/>
          </a:xfrm>
          <a:prstGeom prst="borderCallout1">
            <a:avLst>
              <a:gd name="adj1" fmla="val 8839"/>
              <a:gd name="adj2" fmla="val 95518"/>
              <a:gd name="adj3" fmla="val 482203"/>
              <a:gd name="adj4" fmla="val 242322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動態追蹤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20" name="圖片 19" descr="螢幕快照 2013-09-06 上午1.43.5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908130"/>
            <a:ext cx="2524992" cy="2949870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3923928" y="4365104"/>
            <a:ext cx="20882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l"/>
            </a:pPr>
            <a:r>
              <a:rPr kumimoji="1" lang="zh-TW" altLang="en-US" sz="1400" dirty="0" smtClean="0">
                <a:latin typeface="Heiti TC Light"/>
                <a:ea typeface="Heiti TC Light"/>
                <a:cs typeface="Heiti TC Light"/>
              </a:rPr>
              <a:t>動態追蹤可追蹤實拍影像合成，例如：幫人體加上翅膀。</a:t>
            </a:r>
            <a:endParaRPr kumimoji="1" lang="zh-TW" altLang="en-US" sz="1400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1" name="直線圖說文字 1 20"/>
          <p:cNvSpPr/>
          <p:nvPr/>
        </p:nvSpPr>
        <p:spPr>
          <a:xfrm>
            <a:off x="4283968" y="5157192"/>
            <a:ext cx="864096" cy="360040"/>
          </a:xfrm>
          <a:prstGeom prst="borderCallout1">
            <a:avLst>
              <a:gd name="adj1" fmla="val 8839"/>
              <a:gd name="adj2" fmla="val 95518"/>
              <a:gd name="adj3" fmla="val 216473"/>
              <a:gd name="adj4" fmla="val 240362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動態穩固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22" name="文字方塊 21"/>
          <p:cNvSpPr txBox="1"/>
          <p:nvPr/>
        </p:nvSpPr>
        <p:spPr>
          <a:xfrm>
            <a:off x="3995936" y="5661248"/>
            <a:ext cx="20882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l"/>
            </a:pPr>
            <a:r>
              <a:rPr kumimoji="1" lang="zh-TW" altLang="en-US" sz="1400" dirty="0" smtClean="0">
                <a:latin typeface="Heiti TC Light"/>
                <a:ea typeface="Heiti TC Light"/>
                <a:cs typeface="Heiti TC Light"/>
              </a:rPr>
              <a:t>動態穩固，消除過分晃動的影片，例如：在車上拍攝的影片。</a:t>
            </a:r>
            <a:endParaRPr kumimoji="1" lang="zh-TW" altLang="en-US" sz="1400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23370495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螢幕快照 2013-09-08 上午2.55.2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6792"/>
            <a:ext cx="9144000" cy="1419298"/>
          </a:xfrm>
          <a:prstGeom prst="rect">
            <a:avLst/>
          </a:prstGeom>
        </p:spPr>
      </p:pic>
      <p:cxnSp>
        <p:nvCxnSpPr>
          <p:cNvPr id="18" name="直線箭頭接點 17"/>
          <p:cNvCxnSpPr/>
          <p:nvPr/>
        </p:nvCxnSpPr>
        <p:spPr>
          <a:xfrm flipV="1">
            <a:off x="1763688" y="2852936"/>
            <a:ext cx="6840760" cy="9361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標題 1"/>
          <p:cNvSpPr>
            <a:spLocks noGrp="1"/>
          </p:cNvSpPr>
          <p:nvPr>
            <p:ph type="title"/>
          </p:nvPr>
        </p:nvSpPr>
        <p:spPr>
          <a:xfrm>
            <a:off x="0" y="332656"/>
            <a:ext cx="8892480" cy="990600"/>
          </a:xfrm>
        </p:spPr>
        <p:txBody>
          <a:bodyPr>
            <a:normAutofit/>
          </a:bodyPr>
          <a:lstStyle/>
          <a:p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時間軸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2771800" y="548680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HT" altLang="en-US" dirty="0">
                <a:solidFill>
                  <a:schemeClr val="bg1">
                    <a:lumMod val="75000"/>
                  </a:schemeClr>
                </a:solidFill>
                <a:latin typeface="Heiti TC Light"/>
                <a:ea typeface="Heiti TC Light"/>
                <a:cs typeface="Heiti TC Light"/>
              </a:rPr>
              <a:t>圖層的</a:t>
            </a:r>
            <a:r>
              <a:rPr lang="zh-TW" altLang="en-US" dirty="0">
                <a:solidFill>
                  <a:schemeClr val="bg1">
                    <a:lumMod val="75000"/>
                  </a:schemeClr>
                </a:solidFill>
                <a:latin typeface="Heiti TC Light"/>
                <a:ea typeface="Heiti TC Light"/>
                <a:cs typeface="Heiti TC Light"/>
              </a:rPr>
              <a:t>設定</a:t>
            </a:r>
            <a:r>
              <a:rPr lang="zh-CHT" altLang="en-US" dirty="0">
                <a:solidFill>
                  <a:schemeClr val="bg1">
                    <a:lumMod val="75000"/>
                  </a:schemeClr>
                </a:solidFill>
                <a:latin typeface="Heiti TC Light"/>
                <a:ea typeface="Heiti TC Light"/>
                <a:cs typeface="Heiti TC Light"/>
              </a:rPr>
              <a:t> </a:t>
            </a:r>
            <a:r>
              <a:rPr lang="en-US" altLang="zh-CHT" dirty="0">
                <a:solidFill>
                  <a:schemeClr val="bg1">
                    <a:lumMod val="75000"/>
                  </a:schemeClr>
                </a:solidFill>
                <a:latin typeface="Heiti TC Light"/>
                <a:ea typeface="Heiti TC Light"/>
                <a:cs typeface="Heiti TC Light"/>
              </a:rPr>
              <a:t>Transforming </a:t>
            </a:r>
            <a:endParaRPr lang="en-US" altLang="zh-TW" dirty="0" smtClean="0">
              <a:solidFill>
                <a:schemeClr val="bg1">
                  <a:lumMod val="75000"/>
                </a:schemeClr>
              </a:solidFill>
              <a:latin typeface="Heiti TC Light"/>
              <a:ea typeface="Heiti TC Light"/>
              <a:cs typeface="Heiti TC Light"/>
            </a:endParaRPr>
          </a:p>
          <a:p>
            <a:r>
              <a:rPr lang="zh-TW" altLang="en-US" dirty="0" smtClean="0">
                <a:solidFill>
                  <a:schemeClr val="bg1">
                    <a:lumMod val="75000"/>
                  </a:schemeClr>
                </a:solidFill>
                <a:latin typeface="Heiti TC Light"/>
                <a:ea typeface="Heiti TC Light"/>
                <a:cs typeface="Heiti TC Light"/>
              </a:rPr>
              <a:t>調整圖層外觀或用關鍵影格建立動畫</a:t>
            </a:r>
            <a:endParaRPr lang="en-US" altLang="zh-TW" dirty="0" smtClean="0">
              <a:solidFill>
                <a:schemeClr val="bg1">
                  <a:lumMod val="75000"/>
                </a:schemeClr>
              </a:solidFill>
              <a:latin typeface="Heiti TC Light"/>
              <a:ea typeface="Heiti TC Light"/>
              <a:cs typeface="Heiti TC Light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795109"/>
              </p:ext>
            </p:extLst>
          </p:nvPr>
        </p:nvGraphicFramePr>
        <p:xfrm>
          <a:off x="4499991" y="3140968"/>
          <a:ext cx="4644009" cy="2194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7"/>
                <a:gridCol w="2448272"/>
                <a:gridCol w="1331640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0" dirty="0" smtClean="0">
                          <a:latin typeface="Heiti TC Light"/>
                          <a:ea typeface="Heiti TC Light"/>
                          <a:cs typeface="Heiti TC Light"/>
                        </a:rPr>
                        <a:t>快速鍵</a:t>
                      </a:r>
                      <a:endParaRPr lang="zh-TW" altLang="en-US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b="0" dirty="0" smtClean="0">
                          <a:latin typeface="Heiti TC Light"/>
                          <a:ea typeface="Heiti TC Light"/>
                          <a:cs typeface="Heiti TC Light"/>
                        </a:rPr>
                        <a:t>功能</a:t>
                      </a:r>
                      <a:endParaRPr lang="zh-TW" altLang="en-US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b="0" dirty="0" smtClean="0">
                          <a:latin typeface="Heiti TC Light"/>
                          <a:ea typeface="Heiti TC Light"/>
                          <a:cs typeface="Heiti TC Light"/>
                        </a:rPr>
                        <a:t>說明</a:t>
                      </a:r>
                      <a:endParaRPr lang="zh-TW" altLang="en-US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r"/>
                      <a:r>
                        <a:rPr lang="en-US" altLang="zh-TW" b="0" dirty="0" smtClean="0">
                          <a:latin typeface="Heiti TC Light"/>
                          <a:ea typeface="Heiti TC Light"/>
                          <a:cs typeface="Heiti TC Light"/>
                        </a:rPr>
                        <a:t>A</a:t>
                      </a:r>
                      <a:endParaRPr lang="zh-TW" altLang="en-US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b="0" dirty="0" smtClean="0">
                          <a:latin typeface="Heiti TC Light"/>
                          <a:ea typeface="Heiti TC Light"/>
                          <a:cs typeface="Heiti TC Light"/>
                        </a:rPr>
                        <a:t>Anchor Point</a:t>
                      </a:r>
                      <a:endParaRPr lang="zh-TW" altLang="en-US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b="0" dirty="0" smtClean="0">
                          <a:latin typeface="Heiti TC Light"/>
                          <a:ea typeface="Heiti TC Light"/>
                          <a:cs typeface="Heiti TC Light"/>
                        </a:rPr>
                        <a:t>錨點</a:t>
                      </a:r>
                      <a:endParaRPr lang="zh-TW" altLang="en-US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r"/>
                      <a:r>
                        <a:rPr lang="en-US" altLang="zh-TW" b="0" dirty="0" smtClean="0">
                          <a:latin typeface="Heiti TC Light"/>
                          <a:ea typeface="Heiti TC Light"/>
                          <a:cs typeface="Heiti TC Light"/>
                        </a:rPr>
                        <a:t>P</a:t>
                      </a:r>
                      <a:endParaRPr lang="zh-TW" altLang="en-US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b="0" dirty="0" smtClean="0">
                          <a:latin typeface="Heiti TC Light"/>
                          <a:ea typeface="Heiti TC Light"/>
                          <a:cs typeface="Heiti TC Light"/>
                        </a:rPr>
                        <a:t>Position</a:t>
                      </a:r>
                      <a:endParaRPr lang="zh-TW" altLang="en-US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b="0" dirty="0" smtClean="0">
                          <a:latin typeface="Heiti TC Light"/>
                          <a:ea typeface="Heiti TC Light"/>
                          <a:cs typeface="Heiti TC Light"/>
                        </a:rPr>
                        <a:t>位置</a:t>
                      </a:r>
                      <a:endParaRPr lang="zh-TW" altLang="en-US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r"/>
                      <a:r>
                        <a:rPr lang="en-US" altLang="zh-TW" b="0" dirty="0" smtClean="0">
                          <a:latin typeface="Heiti TC Light"/>
                          <a:ea typeface="Heiti TC Light"/>
                          <a:cs typeface="Heiti TC Light"/>
                        </a:rPr>
                        <a:t>R</a:t>
                      </a:r>
                      <a:endParaRPr lang="zh-TW" altLang="en-US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b="0" dirty="0" smtClean="0">
                          <a:latin typeface="Heiti TC Light"/>
                          <a:ea typeface="Heiti TC Light"/>
                          <a:cs typeface="Heiti TC Light"/>
                        </a:rPr>
                        <a:t>Rotation</a:t>
                      </a:r>
                      <a:endParaRPr lang="zh-TW" altLang="en-US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b="0" dirty="0" smtClean="0">
                          <a:latin typeface="Heiti TC Light"/>
                          <a:ea typeface="Heiti TC Light"/>
                          <a:cs typeface="Heiti TC Light"/>
                        </a:rPr>
                        <a:t>旋轉</a:t>
                      </a:r>
                      <a:endParaRPr lang="zh-TW" altLang="en-US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r"/>
                      <a:r>
                        <a:rPr lang="en-US" altLang="zh-TW" b="0" dirty="0" smtClean="0">
                          <a:latin typeface="Heiti TC Light"/>
                          <a:ea typeface="Heiti TC Light"/>
                          <a:cs typeface="Heiti TC Light"/>
                        </a:rPr>
                        <a:t>S</a:t>
                      </a:r>
                      <a:endParaRPr lang="zh-TW" altLang="en-US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b="0" dirty="0" smtClean="0">
                          <a:latin typeface="Heiti TC Light"/>
                          <a:ea typeface="Heiti TC Light"/>
                          <a:cs typeface="Heiti TC Light"/>
                        </a:rPr>
                        <a:t>Scale</a:t>
                      </a:r>
                      <a:endParaRPr lang="zh-TW" altLang="en-US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b="0" dirty="0" smtClean="0">
                          <a:latin typeface="Heiti TC Light"/>
                          <a:ea typeface="Heiti TC Light"/>
                          <a:cs typeface="Heiti TC Light"/>
                        </a:rPr>
                        <a:t>縮放</a:t>
                      </a:r>
                      <a:endParaRPr lang="zh-TW" altLang="en-US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r"/>
                      <a:r>
                        <a:rPr lang="en-US" altLang="zh-TW" b="0" dirty="0" smtClean="0">
                          <a:latin typeface="Heiti TC Light"/>
                          <a:ea typeface="Heiti TC Light"/>
                          <a:cs typeface="Heiti TC Light"/>
                        </a:rPr>
                        <a:t>T</a:t>
                      </a:r>
                      <a:endParaRPr lang="zh-TW" altLang="en-US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b="0" dirty="0" smtClean="0">
                          <a:latin typeface="Heiti TC Light"/>
                          <a:ea typeface="Heiti TC Light"/>
                          <a:cs typeface="Heiti TC Light"/>
                        </a:rPr>
                        <a:t>Opacity</a:t>
                      </a:r>
                      <a:endParaRPr lang="zh-TW" altLang="en-US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b="0" dirty="0" smtClean="0">
                          <a:latin typeface="Heiti TC Light"/>
                          <a:ea typeface="Heiti TC Light"/>
                          <a:cs typeface="Heiti TC Light"/>
                        </a:rPr>
                        <a:t>透明度</a:t>
                      </a:r>
                      <a:endParaRPr lang="zh-TW" altLang="en-US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1" name="直線箭頭接點 10"/>
          <p:cNvCxnSpPr/>
          <p:nvPr/>
        </p:nvCxnSpPr>
        <p:spPr>
          <a:xfrm flipH="1" flipV="1">
            <a:off x="1475656" y="2924944"/>
            <a:ext cx="1584176" cy="288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直線箭頭接點 15"/>
          <p:cNvCxnSpPr/>
          <p:nvPr/>
        </p:nvCxnSpPr>
        <p:spPr>
          <a:xfrm flipH="1" flipV="1">
            <a:off x="323528" y="2852936"/>
            <a:ext cx="1296144" cy="6480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6" name="文字方塊 5"/>
          <p:cNvSpPr txBox="1"/>
          <p:nvPr/>
        </p:nvSpPr>
        <p:spPr>
          <a:xfrm>
            <a:off x="251520" y="3140968"/>
            <a:ext cx="41764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n"/>
            </a:pPr>
            <a:r>
              <a:rPr lang="zh-TW" altLang="en-US" sz="1600" dirty="0" smtClean="0">
                <a:latin typeface="Heiti TC Light"/>
                <a:ea typeface="Heiti TC Light"/>
                <a:cs typeface="Heiti TC Light"/>
              </a:rPr>
              <a:t>在時間軸的軌道上，按下時鐘按鈕，並按下左方的菱形按鈕，時間軸上即會出現一小點稱為</a:t>
            </a:r>
            <a:r>
              <a:rPr lang="en-US" altLang="zh-CHT" sz="1600" dirty="0" smtClean="0">
                <a:latin typeface="Heiti TC Light"/>
                <a:ea typeface="Heiti TC Light"/>
                <a:cs typeface="Heiti TC Light"/>
              </a:rPr>
              <a:t>Key</a:t>
            </a:r>
            <a:r>
              <a:rPr lang="zh-TW" altLang="en-US" sz="1600" dirty="0" smtClean="0">
                <a:latin typeface="Heiti TC Light"/>
                <a:ea typeface="Heiti TC Light"/>
                <a:cs typeface="Heiti TC Light"/>
              </a:rPr>
              <a:t>，在另外一個地方按下菱形按鈕，並在黃色數字上做變動即可製作動畫。</a:t>
            </a:r>
            <a:endParaRPr lang="en-US" altLang="zh-TW" sz="1600" dirty="0" smtClean="0">
              <a:latin typeface="Heiti TC Light"/>
              <a:ea typeface="Heiti TC Light"/>
              <a:cs typeface="Heiti TC Light"/>
            </a:endParaRPr>
          </a:p>
          <a:p>
            <a:pPr marL="285750" indent="-285750">
              <a:buFont typeface="Wingdings" charset="2"/>
              <a:buChar char="n"/>
            </a:pPr>
            <a:r>
              <a:rPr lang="zh-TW" altLang="en-US" sz="1600" dirty="0" smtClean="0">
                <a:latin typeface="Heiti TC Light"/>
                <a:ea typeface="Heiti TC Light"/>
                <a:cs typeface="Heiti TC Light"/>
              </a:rPr>
              <a:t>若在時鐘按鈕已經按下的情況下又按一次，所有的</a:t>
            </a:r>
            <a:r>
              <a:rPr lang="en-US" altLang="zh-TW" sz="1600" dirty="0" smtClean="0">
                <a:latin typeface="Heiti TC Light"/>
                <a:ea typeface="Heiti TC Light"/>
                <a:cs typeface="Heiti TC Light"/>
              </a:rPr>
              <a:t>Key</a:t>
            </a:r>
            <a:r>
              <a:rPr lang="zh-TW" altLang="en-US" sz="1600" dirty="0" smtClean="0">
                <a:latin typeface="Heiti TC Light"/>
                <a:ea typeface="Heiti TC Light"/>
                <a:cs typeface="Heiti TC Light"/>
              </a:rPr>
              <a:t>都會消失。</a:t>
            </a:r>
            <a:endParaRPr lang="en-US" altLang="zh-TW" sz="1600" dirty="0" smtClean="0">
              <a:latin typeface="Heiti TC Light"/>
              <a:ea typeface="Heiti TC Light"/>
              <a:cs typeface="Heiti TC Ligh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影像輸出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1259632" y="1340768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輸出編輯好的影片</a:t>
            </a:r>
            <a:endParaRPr kumimoji="1" lang="en-US" altLang="zh-TW" dirty="0" smtClean="0">
              <a:latin typeface="Heiti TC Light"/>
              <a:ea typeface="Heiti TC Light"/>
              <a:cs typeface="Heiti TC Light"/>
            </a:endParaRPr>
          </a:p>
          <a:p>
            <a:pPr marL="285750" indent="-285750">
              <a:buFont typeface="Arial"/>
              <a:buChar char="•"/>
            </a:pP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選擇時間軸</a:t>
            </a:r>
            <a:r>
              <a:rPr lang="en-US" altLang="zh-TW" dirty="0" smtClean="0">
                <a:latin typeface="Heiti TC Light"/>
                <a:ea typeface="Heiti TC Light"/>
                <a:cs typeface="Heiti TC Light"/>
              </a:rPr>
              <a:t>Composition</a:t>
            </a:r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 </a:t>
            </a:r>
            <a:r>
              <a:rPr kumimoji="1" lang="en-US" altLang="zh-TW" dirty="0" smtClean="0">
                <a:latin typeface="Heiti TC Light"/>
                <a:ea typeface="Heiti TC Light"/>
                <a:cs typeface="Heiti TC Light"/>
              </a:rPr>
              <a:t>&gt;</a:t>
            </a:r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 </a:t>
            </a:r>
            <a:r>
              <a:rPr lang="en-US" altLang="zh-TW" dirty="0" smtClean="0">
                <a:latin typeface="Heiti TC Light"/>
                <a:ea typeface="Heiti TC Light"/>
                <a:cs typeface="Heiti TC Light"/>
              </a:rPr>
              <a:t>Ma</a:t>
            </a:r>
            <a:r>
              <a:rPr kumimoji="1" lang="en-US" altLang="zh-TW" dirty="0" smtClean="0">
                <a:latin typeface="Heiti TC Light"/>
                <a:ea typeface="Heiti TC Light"/>
                <a:cs typeface="Heiti TC Light"/>
              </a:rPr>
              <a:t>ke</a:t>
            </a:r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 </a:t>
            </a:r>
            <a:r>
              <a:rPr kumimoji="1" lang="en-US" altLang="zh-TW" dirty="0" smtClean="0">
                <a:latin typeface="Heiti TC Light"/>
                <a:ea typeface="Heiti TC Light"/>
                <a:cs typeface="Heiti TC Light"/>
              </a:rPr>
              <a:t>Movie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3" name="圖片 2" descr="螢幕快照 2013-09-08 上午3.13.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132856"/>
            <a:ext cx="3416300" cy="433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1685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36511" y="260648"/>
            <a:ext cx="8977768" cy="914400"/>
          </a:xfrm>
        </p:spPr>
        <p:txBody>
          <a:bodyPr>
            <a:normAutofit/>
          </a:bodyPr>
          <a:lstStyle/>
          <a:p>
            <a:r>
              <a:rPr kumimoji="1" lang="en-US" altLang="zh-TW" dirty="0" smtClean="0">
                <a:latin typeface="Heiti TC Light"/>
                <a:ea typeface="Heiti TC Light"/>
                <a:cs typeface="Heiti TC Light"/>
              </a:rPr>
              <a:t>Render</a:t>
            </a:r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 </a:t>
            </a:r>
            <a:r>
              <a:rPr kumimoji="1" lang="en-US" altLang="zh-TW" dirty="0" smtClean="0">
                <a:latin typeface="Heiti TC Light"/>
                <a:ea typeface="Heiti TC Light"/>
                <a:cs typeface="Heiti TC Light"/>
              </a:rPr>
              <a:t>Queue</a:t>
            </a:r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 輸出設定視窗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3" name="圖片 2" descr="螢幕快照 2013-09-08 上午3.13.3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7370"/>
            <a:ext cx="9144000" cy="2897795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1115616" y="1484784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使用</a:t>
            </a:r>
            <a:r>
              <a:rPr lang="en-US" altLang="zh-TW" dirty="0">
                <a:latin typeface="Heiti TC Light"/>
                <a:ea typeface="Heiti TC Light"/>
                <a:cs typeface="Heiti TC Light"/>
              </a:rPr>
              <a:t>Render Queue </a:t>
            </a: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的主要好處，便是可以同時將多個檔案排入算圖程序中，可以只對檔案執行一次算圖，卻多次編碼壓縮輸出</a:t>
            </a:r>
            <a:r>
              <a:rPr lang="zh-TW" altLang="en-US" dirty="0">
                <a:latin typeface="Heiti TC Light"/>
                <a:ea typeface="Heiti TC Light"/>
                <a:cs typeface="Heiti TC Light"/>
              </a:rPr>
              <a:t>成不同版本的成品。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5" name="直線圖說文字 1 4"/>
          <p:cNvSpPr/>
          <p:nvPr/>
        </p:nvSpPr>
        <p:spPr>
          <a:xfrm>
            <a:off x="7812360" y="3284984"/>
            <a:ext cx="576064" cy="288032"/>
          </a:xfrm>
          <a:prstGeom prst="borderCallout1">
            <a:avLst>
              <a:gd name="adj1" fmla="val 5900"/>
              <a:gd name="adj2" fmla="val 98457"/>
              <a:gd name="adj3" fmla="val -108047"/>
              <a:gd name="adj4" fmla="val 134681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b="1" dirty="0" smtClean="0">
                <a:latin typeface="Heiti TC Light"/>
                <a:ea typeface="Heiti TC Light"/>
                <a:cs typeface="Heiti TC Light"/>
              </a:rPr>
              <a:t>輸出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3118293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輸出設定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4" name="圖片 3" descr="螢幕快照 2013-09-08 上午3.13.3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12776"/>
            <a:ext cx="7442200" cy="685800"/>
          </a:xfrm>
          <a:prstGeom prst="rect">
            <a:avLst/>
          </a:prstGeom>
        </p:spPr>
      </p:pic>
      <p:pic>
        <p:nvPicPr>
          <p:cNvPr id="5" name="圖片 4" descr="螢幕快照 2013-09-08 上午3.13.4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204864"/>
            <a:ext cx="5396635" cy="4653135"/>
          </a:xfrm>
          <a:prstGeom prst="rect">
            <a:avLst/>
          </a:prstGeom>
        </p:spPr>
      </p:pic>
      <p:sp>
        <p:nvSpPr>
          <p:cNvPr id="9" name="直線圖說文字 1 8"/>
          <p:cNvSpPr/>
          <p:nvPr/>
        </p:nvSpPr>
        <p:spPr>
          <a:xfrm>
            <a:off x="3563888" y="1700808"/>
            <a:ext cx="936104" cy="288032"/>
          </a:xfrm>
          <a:prstGeom prst="borderCallout1">
            <a:avLst>
              <a:gd name="adj1" fmla="val 5900"/>
              <a:gd name="adj2" fmla="val 6202"/>
              <a:gd name="adj3" fmla="val 12472"/>
              <a:gd name="adj4" fmla="val -19981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b="1" dirty="0" smtClean="0">
                <a:latin typeface="Heiti TC Light"/>
                <a:ea typeface="Heiti TC Light"/>
                <a:cs typeface="Heiti TC Light"/>
              </a:rPr>
              <a:t>品質設定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413891836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輸出設定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4" name="圖片 3" descr="螢幕快照 2013-09-08 上午3.13.3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2776"/>
            <a:ext cx="7442200" cy="685800"/>
          </a:xfrm>
          <a:prstGeom prst="rect">
            <a:avLst/>
          </a:prstGeom>
        </p:spPr>
      </p:pic>
      <p:sp>
        <p:nvSpPr>
          <p:cNvPr id="9" name="直線圖說文字 1 8"/>
          <p:cNvSpPr/>
          <p:nvPr/>
        </p:nvSpPr>
        <p:spPr>
          <a:xfrm>
            <a:off x="2736304" y="1700808"/>
            <a:ext cx="936104" cy="288032"/>
          </a:xfrm>
          <a:prstGeom prst="borderCallout1">
            <a:avLst>
              <a:gd name="adj1" fmla="val 55871"/>
              <a:gd name="adj2" fmla="val 1680"/>
              <a:gd name="adj3" fmla="val 83020"/>
              <a:gd name="adj4" fmla="val -44401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b="1" dirty="0" smtClean="0">
                <a:latin typeface="Heiti TC Light"/>
                <a:ea typeface="Heiti TC Light"/>
                <a:cs typeface="Heiti TC Light"/>
              </a:rPr>
              <a:t>格式設定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7" name="圖片 6" descr="螢幕快照 2013-09-08 上午3.14.0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196752"/>
            <a:ext cx="5138012" cy="5661248"/>
          </a:xfrm>
          <a:prstGeom prst="rect">
            <a:avLst/>
          </a:prstGeom>
        </p:spPr>
      </p:pic>
      <p:sp>
        <p:nvSpPr>
          <p:cNvPr id="10" name="直線圖說文字 1 9"/>
          <p:cNvSpPr/>
          <p:nvPr/>
        </p:nvSpPr>
        <p:spPr>
          <a:xfrm>
            <a:off x="5940152" y="1628800"/>
            <a:ext cx="936104" cy="288032"/>
          </a:xfrm>
          <a:prstGeom prst="borderCallout1">
            <a:avLst>
              <a:gd name="adj1" fmla="val 55871"/>
              <a:gd name="adj2" fmla="val 1680"/>
              <a:gd name="adj3" fmla="val 103596"/>
              <a:gd name="adj4" fmla="val -49828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常用格式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直線圖說文字 1 10"/>
          <p:cNvSpPr/>
          <p:nvPr/>
        </p:nvSpPr>
        <p:spPr>
          <a:xfrm>
            <a:off x="4355976" y="5445224"/>
            <a:ext cx="1512168" cy="288032"/>
          </a:xfrm>
          <a:prstGeom prst="borderCallout1">
            <a:avLst>
              <a:gd name="adj1" fmla="val 55871"/>
              <a:gd name="adj2" fmla="val 1680"/>
              <a:gd name="adj3" fmla="val 132991"/>
              <a:gd name="adj4" fmla="val -12874"/>
            </a:avLst>
          </a:prstGeom>
          <a:solidFill>
            <a:schemeClr val="accent6">
              <a:shade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200" b="1" dirty="0" smtClean="0">
                <a:latin typeface="Heiti TC Light"/>
                <a:ea typeface="Heiti TC Light"/>
                <a:cs typeface="Heiti TC Light"/>
              </a:rPr>
              <a:t>音訊輸出需打勾</a:t>
            </a:r>
            <a:endParaRPr kumimoji="1" lang="zh-TW" altLang="en-US" sz="12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251520" y="6165304"/>
            <a:ext cx="3301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全設定好後，按下</a:t>
            </a:r>
            <a:r>
              <a:rPr kumimoji="1" lang="en-US" altLang="zh-TW" dirty="0" smtClean="0">
                <a:latin typeface="Heiti TC Light"/>
                <a:ea typeface="Heiti TC Light"/>
                <a:cs typeface="Heiti TC Light"/>
              </a:rPr>
              <a:t>Render</a:t>
            </a:r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輸出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4243601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快速鍵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556123"/>
              </p:ext>
            </p:extLst>
          </p:nvPr>
        </p:nvGraphicFramePr>
        <p:xfrm>
          <a:off x="971600" y="1484784"/>
          <a:ext cx="3096344" cy="4680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6144"/>
                <a:gridCol w="1800200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400" b="1" dirty="0" smtClean="0">
                          <a:latin typeface="Heiti TC Light"/>
                          <a:ea typeface="Heiti TC Light"/>
                          <a:cs typeface="Heiti TC Light"/>
                        </a:rPr>
                        <a:t>快速鍵</a:t>
                      </a:r>
                      <a:endParaRPr lang="zh-TW" altLang="en-US" sz="1400" b="1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b="1" dirty="0" smtClean="0">
                          <a:latin typeface="Heiti TC Light"/>
                          <a:ea typeface="Heiti TC Light"/>
                          <a:cs typeface="Heiti TC Light"/>
                        </a:rPr>
                        <a:t>功能</a:t>
                      </a:r>
                      <a:endParaRPr lang="zh-TW" altLang="en-US" sz="1400" b="1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D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尋找時間條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I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尋找素材頭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O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尋找素材尾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B/N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設定工作起點</a:t>
                      </a:r>
                      <a:r>
                        <a:rPr lang="en-US" altLang="zh-TW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/</a:t>
                      </a:r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終點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 err="1" smtClean="0">
                          <a:latin typeface="Heiti TC Light"/>
                          <a:ea typeface="Heiti TC Light"/>
                          <a:cs typeface="Heiti TC Light"/>
                        </a:rPr>
                        <a:t>Ctrl+N</a:t>
                      </a:r>
                      <a:endParaRPr lang="zh-TW" altLang="en-US" sz="1400" b="0" dirty="0" smtClean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建立新合成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 err="1" smtClean="0">
                          <a:latin typeface="Heiti TC Light"/>
                          <a:ea typeface="Heiti TC Light"/>
                          <a:cs typeface="Heiti TC Light"/>
                        </a:rPr>
                        <a:t>Ctrl+K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修改合成設定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 err="1" smtClean="0">
                          <a:latin typeface="Heiti TC Light"/>
                          <a:ea typeface="Heiti TC Light"/>
                          <a:cs typeface="Heiti TC Light"/>
                        </a:rPr>
                        <a:t>Ctrl+D</a:t>
                      </a:r>
                      <a:endParaRPr lang="zh-TW" altLang="en-US" sz="1400" b="0" dirty="0" smtClean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複製圖層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 err="1" smtClean="0">
                          <a:latin typeface="Heiti TC Light"/>
                          <a:ea typeface="Heiti TC Light"/>
                          <a:cs typeface="Heiti TC Light"/>
                        </a:rPr>
                        <a:t>Ctrl+H</a:t>
                      </a:r>
                      <a:endParaRPr lang="zh-TW" altLang="en-US" sz="1400" b="0" dirty="0" smtClean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替換素材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 err="1" smtClean="0">
                          <a:latin typeface="Heiti TC Light"/>
                          <a:ea typeface="Heiti TC Light"/>
                          <a:cs typeface="Heiti TC Light"/>
                        </a:rPr>
                        <a:t>Ctrl+A</a:t>
                      </a:r>
                      <a:endParaRPr lang="zh-TW" altLang="en-US" sz="1400" b="0" dirty="0" smtClean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全選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Enter</a:t>
                      </a:r>
                      <a:endParaRPr lang="zh-TW" altLang="en-US" sz="1400" b="0" dirty="0" smtClean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重新命名圖層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Space</a:t>
                      </a:r>
                      <a:endParaRPr lang="zh-TW" altLang="en-US" sz="1400" b="0" dirty="0" smtClean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播放影片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Caps</a:t>
                      </a:r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 </a:t>
                      </a:r>
                      <a:r>
                        <a:rPr lang="en-US" altLang="zh-TW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lock</a:t>
                      </a:r>
                      <a:endParaRPr lang="zh-TW" altLang="en-US" sz="1400" b="0" dirty="0" smtClean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暫停更新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654461"/>
              </p:ext>
            </p:extLst>
          </p:nvPr>
        </p:nvGraphicFramePr>
        <p:xfrm>
          <a:off x="4788024" y="1484784"/>
          <a:ext cx="3456384" cy="4680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82554"/>
                <a:gridCol w="2073830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400" b="1" dirty="0" smtClean="0">
                          <a:latin typeface="Heiti TC Light"/>
                          <a:ea typeface="Heiti TC Light"/>
                          <a:cs typeface="Heiti TC Light"/>
                        </a:rPr>
                        <a:t>快速鍵</a:t>
                      </a:r>
                      <a:endParaRPr lang="zh-TW" altLang="en-US" sz="1400" b="1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b="1" dirty="0" smtClean="0">
                          <a:latin typeface="Heiti TC Light"/>
                          <a:ea typeface="Heiti TC Light"/>
                          <a:cs typeface="Heiti TC Light"/>
                        </a:rPr>
                        <a:t>功能</a:t>
                      </a:r>
                      <a:endParaRPr lang="zh-TW" altLang="en-US" sz="1400" b="1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M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遮罩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MM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顯示遮罩設定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L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音量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LL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顯示音頻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E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特效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AA</a:t>
                      </a:r>
                      <a:endParaRPr lang="zh-TW" altLang="en-US" sz="1400" b="0" dirty="0" smtClean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顯示材質設定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UU</a:t>
                      </a:r>
                      <a:endParaRPr lang="zh-TW" altLang="en-US" sz="1400" b="0" dirty="0" smtClean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顯示圖層所修改的設定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X</a:t>
                      </a:r>
                      <a:endParaRPr lang="zh-TW" altLang="en-US" sz="1400" b="0" dirty="0" smtClean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交換畫筆前景背景色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Shift+</a:t>
                      </a:r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圖層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移動圖層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 err="1" smtClean="0">
                          <a:latin typeface="Heiti TC Light"/>
                          <a:ea typeface="Heiti TC Light"/>
                          <a:cs typeface="Heiti TC Light"/>
                        </a:rPr>
                        <a:t>Ctrl+Shift+B</a:t>
                      </a:r>
                      <a:endParaRPr lang="zh-TW" altLang="en-US" sz="1400" b="0" dirty="0" smtClean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設定背景顏色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 err="1" smtClean="0">
                          <a:latin typeface="Heiti TC Light"/>
                          <a:ea typeface="Heiti TC Light"/>
                          <a:cs typeface="Heiti TC Light"/>
                        </a:rPr>
                        <a:t>Ctrl+Shift+S</a:t>
                      </a:r>
                      <a:endParaRPr lang="zh-TW" altLang="en-US" sz="1400" b="0" dirty="0" smtClean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另存新檔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 err="1" smtClean="0">
                          <a:latin typeface="Heiti TC Light"/>
                          <a:ea typeface="Heiti TC Light"/>
                          <a:cs typeface="Heiti TC Light"/>
                        </a:rPr>
                        <a:t>Ctrl+Shift+G</a:t>
                      </a:r>
                      <a:endParaRPr lang="zh-TW" altLang="en-US" sz="1400" b="0" dirty="0" smtClean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400" b="0" dirty="0" smtClean="0">
                          <a:latin typeface="Heiti TC Light"/>
                          <a:ea typeface="Heiti TC Light"/>
                          <a:cs typeface="Heiti TC Light"/>
                        </a:rPr>
                        <a:t>尋找素材</a:t>
                      </a:r>
                      <a:endParaRPr lang="zh-TW" altLang="en-US" sz="1400" b="0" dirty="0">
                        <a:latin typeface="Heiti TC Light"/>
                        <a:ea typeface="Heiti TC Light"/>
                        <a:cs typeface="Heiti TC Light"/>
                      </a:endParaRP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9596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標題 11"/>
          <p:cNvSpPr>
            <a:spLocks noGrp="1"/>
          </p:cNvSpPr>
          <p:nvPr>
            <p:ph type="title"/>
          </p:nvPr>
        </p:nvSpPr>
        <p:spPr>
          <a:xfrm>
            <a:off x="0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支援格式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467544" y="1484784"/>
            <a:ext cx="82809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l"/>
            </a:pPr>
            <a:r>
              <a:rPr lang="en-US" altLang="zh-TW" dirty="0" smtClean="0">
                <a:latin typeface="Heiti TC Light"/>
                <a:ea typeface="Heiti TC Light"/>
                <a:cs typeface="Heiti TC Light"/>
              </a:rPr>
              <a:t>3PGG</a:t>
            </a:r>
          </a:p>
          <a:p>
            <a:pPr marL="285750" indent="-285750">
              <a:buFont typeface="Wingdings" charset="2"/>
              <a:buChar char="l"/>
            </a:pPr>
            <a:r>
              <a:rPr kumimoji="1" lang="en-US" altLang="zh-TW" dirty="0" smtClean="0">
                <a:latin typeface="Heiti TC Light"/>
                <a:ea typeface="Heiti TC Light"/>
                <a:cs typeface="Heiti TC Light"/>
              </a:rPr>
              <a:t>Adobe Clip Notes</a:t>
            </a:r>
          </a:p>
          <a:p>
            <a:pPr marL="285750" indent="-285750">
              <a:buFont typeface="Wingdings" charset="2"/>
              <a:buChar char="l"/>
            </a:pPr>
            <a:r>
              <a:rPr lang="en-US" altLang="zh-TW" dirty="0" smtClean="0">
                <a:latin typeface="Heiti TC Light"/>
                <a:ea typeface="Heiti TC Light"/>
                <a:cs typeface="Heiti TC Light"/>
              </a:rPr>
              <a:t>Animated GIF</a:t>
            </a:r>
          </a:p>
          <a:p>
            <a:pPr marL="285750" indent="-285750">
              <a:buFont typeface="Wingdings" charset="2"/>
              <a:buChar char="l"/>
            </a:pPr>
            <a:r>
              <a:rPr kumimoji="1" lang="en-US" altLang="zh-TW" dirty="0" err="1" smtClean="0">
                <a:latin typeface="Heiti TC Light"/>
                <a:ea typeface="Heiti TC Light"/>
                <a:cs typeface="Heiti TC Light"/>
              </a:rPr>
              <a:t>Cineon</a:t>
            </a:r>
            <a:endParaRPr kumimoji="1" lang="en-US" altLang="zh-TW" dirty="0" smtClean="0">
              <a:latin typeface="Heiti TC Light"/>
              <a:ea typeface="Heiti TC Light"/>
              <a:cs typeface="Heiti TC Light"/>
            </a:endParaRPr>
          </a:p>
          <a:p>
            <a:pPr marL="285750" indent="-285750">
              <a:buFont typeface="Wingdings" charset="2"/>
              <a:buChar char="l"/>
            </a:pPr>
            <a:r>
              <a:rPr lang="en-US" altLang="zh-TW" dirty="0" smtClean="0">
                <a:latin typeface="Heiti TC Light"/>
                <a:ea typeface="Heiti TC Light"/>
                <a:cs typeface="Heiti TC Light"/>
              </a:rPr>
              <a:t>Electric Image</a:t>
            </a:r>
          </a:p>
          <a:p>
            <a:pPr marL="285750" indent="-285750">
              <a:buFont typeface="Wingdings" charset="2"/>
              <a:buChar char="l"/>
            </a:pPr>
            <a:r>
              <a:rPr kumimoji="1" lang="en-US" altLang="zh-TW" dirty="0" smtClean="0">
                <a:latin typeface="Heiti TC Light"/>
                <a:ea typeface="Heiti TC Light"/>
                <a:cs typeface="Heiti TC Light"/>
              </a:rPr>
              <a:t>Filmstrip</a:t>
            </a:r>
          </a:p>
          <a:p>
            <a:pPr marL="285750" indent="-285750">
              <a:buFont typeface="Wingdings" charset="2"/>
              <a:buChar char="l"/>
            </a:pPr>
            <a:r>
              <a:rPr lang="en-US" altLang="zh-TW" dirty="0" smtClean="0">
                <a:latin typeface="Heiti TC Light"/>
                <a:ea typeface="Heiti TC Light"/>
                <a:cs typeface="Heiti TC Light"/>
              </a:rPr>
              <a:t>FLV F4V</a:t>
            </a:r>
          </a:p>
          <a:p>
            <a:pPr marL="285750" indent="-285750">
              <a:buFont typeface="Wingdings" charset="2"/>
              <a:buChar char="l"/>
            </a:pPr>
            <a:r>
              <a:rPr lang="en-US" altLang="zh-TW" dirty="0" smtClean="0">
                <a:latin typeface="Heiti TC Light"/>
                <a:ea typeface="Heiti TC Light"/>
                <a:cs typeface="Heiti TC Light"/>
              </a:rPr>
              <a:t>H.264 Blue-ray</a:t>
            </a:r>
          </a:p>
          <a:p>
            <a:pPr marL="285750" indent="-285750">
              <a:buFont typeface="Wingdings" charset="2"/>
              <a:buChar char="l"/>
            </a:pPr>
            <a:r>
              <a:rPr lang="en-US" altLang="zh-TW" dirty="0" smtClean="0">
                <a:latin typeface="Heiti TC Light"/>
                <a:ea typeface="Heiti TC Light"/>
                <a:cs typeface="Heiti TC Light"/>
              </a:rPr>
              <a:t>MPEG-2 DVD Blue-ray</a:t>
            </a:r>
          </a:p>
          <a:p>
            <a:pPr marL="285750" indent="-285750">
              <a:buFont typeface="Wingdings" charset="2"/>
              <a:buChar char="l"/>
            </a:pPr>
            <a:r>
              <a:rPr lang="en-US" altLang="zh-TW" dirty="0" smtClean="0">
                <a:latin typeface="Heiti TC Light"/>
                <a:ea typeface="Heiti TC Light"/>
                <a:cs typeface="Heiti TC Light"/>
              </a:rPr>
              <a:t>MPEG-4</a:t>
            </a:r>
          </a:p>
          <a:p>
            <a:pPr marL="285750" indent="-285750">
              <a:buFont typeface="Wingdings" charset="2"/>
              <a:buChar char="l"/>
            </a:pPr>
            <a:r>
              <a:rPr lang="en-US" altLang="zh-TW" dirty="0" smtClean="0">
                <a:latin typeface="Heiti TC Light"/>
                <a:ea typeface="Heiti TC Light"/>
                <a:cs typeface="Heiti TC Light"/>
              </a:rPr>
              <a:t>Quick Time</a:t>
            </a:r>
          </a:p>
          <a:p>
            <a:pPr marL="285750" indent="-285750">
              <a:buFont typeface="Wingdings" charset="2"/>
              <a:buChar char="l"/>
            </a:pPr>
            <a:r>
              <a:rPr lang="en-US" altLang="zh-TW" dirty="0" smtClean="0">
                <a:latin typeface="Heiti TC Light"/>
                <a:ea typeface="Heiti TC Light"/>
                <a:cs typeface="Heiti TC Light"/>
              </a:rPr>
              <a:t>SWF</a:t>
            </a:r>
          </a:p>
          <a:p>
            <a:pPr marL="285750" indent="-285750">
              <a:buFont typeface="Wingdings" charset="2"/>
              <a:buChar char="l"/>
            </a:pPr>
            <a:r>
              <a:rPr lang="en-US" altLang="zh-TW" dirty="0" smtClean="0">
                <a:latin typeface="Heiti TC Light"/>
                <a:ea typeface="Heiti TC Light"/>
                <a:cs typeface="Heiti TC Light"/>
              </a:rPr>
              <a:t>Video for Windows</a:t>
            </a:r>
          </a:p>
          <a:p>
            <a:pPr marL="285750" indent="-285750">
              <a:buFont typeface="Wingdings" charset="2"/>
              <a:buChar char="l"/>
            </a:pPr>
            <a:r>
              <a:rPr lang="en-US" altLang="zh-TW" dirty="0" smtClean="0">
                <a:latin typeface="Heiti TC Light"/>
                <a:ea typeface="Heiti TC Light"/>
                <a:cs typeface="Heiti TC Light"/>
              </a:rPr>
              <a:t>Image Sequence: IFF, JPEG, PICT, PNG, PSD, Radiance, SGI, TIFF, </a:t>
            </a:r>
            <a:r>
              <a:rPr lang="en-US" altLang="zh-TW" dirty="0" err="1" smtClean="0">
                <a:latin typeface="Heiti TC Light"/>
                <a:ea typeface="Heiti TC Light"/>
                <a:cs typeface="Heiti TC Light"/>
              </a:rPr>
              <a:t>Targa</a:t>
            </a:r>
            <a:endParaRPr lang="en-US" altLang="zh-TW" dirty="0" smtClean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38816423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標題 1"/>
          <p:cNvSpPr>
            <a:spLocks noGrp="1"/>
          </p:cNvSpPr>
          <p:nvPr>
            <p:ph type="title"/>
          </p:nvPr>
        </p:nvSpPr>
        <p:spPr>
          <a:xfrm>
            <a:off x="0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操作環境介面介紹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1043608" y="1916832"/>
            <a:ext cx="68407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l"/>
            </a:pPr>
            <a:r>
              <a:rPr lang="en-US" altLang="zh-CHT" dirty="0">
                <a:latin typeface="Heiti TC Light"/>
                <a:ea typeface="Heiti TC Light"/>
                <a:cs typeface="Heiti TC Light"/>
              </a:rPr>
              <a:t>Project </a:t>
            </a:r>
            <a:r>
              <a:rPr lang="zh-CHT" altLang="en-US" dirty="0">
                <a:latin typeface="Heiti TC Light"/>
                <a:ea typeface="Heiti TC Light"/>
                <a:cs typeface="Heiti TC Light"/>
              </a:rPr>
              <a:t>專案面板</a:t>
            </a:r>
          </a:p>
          <a:p>
            <a:r>
              <a:rPr lang="zh-CHT" altLang="en-US" sz="1600" dirty="0" smtClean="0">
                <a:latin typeface="Heiti TC Light"/>
                <a:ea typeface="Heiti TC Light"/>
                <a:cs typeface="Heiti TC Light"/>
              </a:rPr>
              <a:t>用於匯入管理</a:t>
            </a:r>
            <a:r>
              <a:rPr lang="zh-CHT" altLang="en-US" sz="1600" dirty="0">
                <a:latin typeface="Heiti TC Light"/>
                <a:ea typeface="Heiti TC Light"/>
                <a:cs typeface="Heiti TC Light"/>
              </a:rPr>
              <a:t>素材，包括視訊、音訊、</a:t>
            </a:r>
            <a:r>
              <a:rPr lang="zh-CHT" altLang="en-US" sz="1600" dirty="0" smtClean="0">
                <a:latin typeface="Heiti TC Light"/>
                <a:ea typeface="Heiti TC Light"/>
                <a:cs typeface="Heiti TC Light"/>
              </a:rPr>
              <a:t>圖片</a:t>
            </a:r>
            <a:r>
              <a:rPr lang="zh-TW" altLang="en-US" sz="1600" dirty="0" smtClean="0">
                <a:latin typeface="Heiti TC Light"/>
                <a:ea typeface="Heiti TC Light"/>
                <a:cs typeface="Heiti TC Light"/>
              </a:rPr>
              <a:t>、</a:t>
            </a:r>
            <a:r>
              <a:rPr lang="en-US" altLang="zh-CHT" sz="1600" dirty="0">
                <a:latin typeface="Heiti TC Light"/>
                <a:ea typeface="Heiti TC Light"/>
                <a:cs typeface="Heiti TC Light"/>
              </a:rPr>
              <a:t>Composition</a:t>
            </a:r>
            <a:r>
              <a:rPr lang="zh-TW" altLang="en-US" sz="1600" dirty="0" smtClean="0">
                <a:latin typeface="Heiti TC Light"/>
                <a:ea typeface="Heiti TC Light"/>
                <a:cs typeface="Heiti TC Light"/>
              </a:rPr>
              <a:t>等</a:t>
            </a:r>
            <a:r>
              <a:rPr lang="zh-CHT" altLang="en-US" sz="1600" dirty="0" smtClean="0">
                <a:latin typeface="Heiti TC Light"/>
                <a:ea typeface="Heiti TC Light"/>
                <a:cs typeface="Heiti TC Light"/>
              </a:rPr>
              <a:t>。大量素材</a:t>
            </a:r>
            <a:r>
              <a:rPr lang="zh-TW" altLang="en-US" sz="1600" dirty="0" smtClean="0">
                <a:latin typeface="Heiti TC Light"/>
                <a:ea typeface="Heiti TC Light"/>
                <a:cs typeface="Heiti TC Light"/>
              </a:rPr>
              <a:t>的管理</a:t>
            </a:r>
            <a:r>
              <a:rPr lang="en-US" altLang="zh-TW" sz="1600" dirty="0" smtClean="0">
                <a:latin typeface="Heiti TC Light"/>
                <a:ea typeface="Heiti TC Light"/>
                <a:cs typeface="Heiti TC Light"/>
              </a:rPr>
              <a:t>AE</a:t>
            </a:r>
            <a:r>
              <a:rPr lang="zh-CHT" altLang="en-US" sz="1600" dirty="0" smtClean="0">
                <a:latin typeface="Heiti TC Light"/>
                <a:ea typeface="Heiti TC Light"/>
                <a:cs typeface="Heiti TC Light"/>
              </a:rPr>
              <a:t>提供搜</a:t>
            </a:r>
            <a:r>
              <a:rPr lang="zh-CHT" altLang="en-US" sz="1600" dirty="0">
                <a:latin typeface="Heiti TC Light"/>
                <a:ea typeface="Heiti TC Light"/>
                <a:cs typeface="Heiti TC Light"/>
              </a:rPr>
              <a:t>尋的功能，</a:t>
            </a:r>
            <a:r>
              <a:rPr lang="zh-CHT" altLang="en-US" sz="1600" dirty="0" smtClean="0">
                <a:latin typeface="Heiti TC Light"/>
                <a:ea typeface="Heiti TC Light"/>
                <a:cs typeface="Heiti TC Light"/>
              </a:rPr>
              <a:t>只要輸入關鍵字即可快速找到檔</a:t>
            </a:r>
            <a:r>
              <a:rPr lang="zh-CHT" altLang="en-US" sz="1600" dirty="0">
                <a:latin typeface="Heiti TC Light"/>
                <a:ea typeface="Heiti TC Light"/>
                <a:cs typeface="Heiti TC Light"/>
              </a:rPr>
              <a:t>案</a:t>
            </a:r>
            <a:r>
              <a:rPr lang="zh-CHT" altLang="en-US" sz="1600" dirty="0" smtClean="0">
                <a:latin typeface="Heiti TC Light"/>
                <a:ea typeface="Heiti TC Light"/>
                <a:cs typeface="Heiti TC Light"/>
              </a:rPr>
              <a:t>。</a:t>
            </a:r>
            <a:endParaRPr lang="en-US" altLang="zh-CHT" sz="1600" dirty="0" smtClean="0">
              <a:latin typeface="Heiti TC Light"/>
              <a:ea typeface="Heiti TC Light"/>
              <a:cs typeface="Heiti TC Light"/>
            </a:endParaRPr>
          </a:p>
          <a:p>
            <a:endParaRPr lang="en-US" altLang="zh-CHT" dirty="0">
              <a:latin typeface="Heiti TC Light"/>
              <a:ea typeface="Heiti TC Light"/>
              <a:cs typeface="Heiti TC Light"/>
            </a:endParaRPr>
          </a:p>
          <a:p>
            <a:pPr marL="285750" indent="-285750">
              <a:buFont typeface="Wingdings" charset="2"/>
              <a:buChar char="l"/>
            </a:pPr>
            <a:r>
              <a:rPr lang="fr-FR" altLang="zh-TW" dirty="0">
                <a:latin typeface="Heiti TC Light"/>
                <a:ea typeface="Heiti TC Light"/>
                <a:cs typeface="Heiti TC Light"/>
              </a:rPr>
              <a:t>Composition </a:t>
            </a:r>
            <a:r>
              <a:rPr lang="zh-TW" altLang="fr-FR" dirty="0">
                <a:latin typeface="Heiti TC Light"/>
                <a:ea typeface="Heiti TC Light"/>
                <a:cs typeface="Heiti TC Light"/>
              </a:rPr>
              <a:t>合成面板</a:t>
            </a:r>
            <a:endParaRPr lang="en-US" altLang="zh-CHT" dirty="0" smtClean="0">
              <a:latin typeface="Heiti TC Light"/>
              <a:ea typeface="Heiti TC Light"/>
              <a:cs typeface="Heiti TC Light"/>
            </a:endParaRPr>
          </a:p>
          <a:p>
            <a:r>
              <a:rPr kumimoji="1" lang="zh-TW" altLang="en-US" sz="1600" dirty="0" smtClean="0">
                <a:latin typeface="Heiti TC Light"/>
                <a:ea typeface="Heiti TC Light"/>
                <a:cs typeface="Heiti TC Light"/>
              </a:rPr>
              <a:t>顯示合成的畫面，也能從此區編輯動畫，多視角切換。</a:t>
            </a:r>
            <a:endParaRPr kumimoji="1" lang="en-US" altLang="zh-TW" sz="1600" dirty="0" smtClean="0">
              <a:latin typeface="Heiti TC Light"/>
              <a:ea typeface="Heiti TC Light"/>
              <a:cs typeface="Heiti TC Light"/>
            </a:endParaRPr>
          </a:p>
          <a:p>
            <a:endParaRPr lang="en-US" altLang="zh-TW" sz="1600" dirty="0">
              <a:latin typeface="Heiti TC Light"/>
              <a:ea typeface="Heiti TC Light"/>
              <a:cs typeface="Heiti TC Light"/>
            </a:endParaRPr>
          </a:p>
          <a:p>
            <a:pPr marL="285750" indent="-285750">
              <a:buFont typeface="Wingdings" charset="2"/>
              <a:buChar char="l"/>
            </a:pPr>
            <a:r>
              <a:rPr lang="en-US" altLang="ja-JP" dirty="0">
                <a:latin typeface="Heiti TC Light"/>
                <a:ea typeface="Heiti TC Light"/>
                <a:cs typeface="Heiti TC Light"/>
              </a:rPr>
              <a:t>Timeline </a:t>
            </a:r>
            <a:r>
              <a:rPr lang="ja-JP" altLang="en-US" dirty="0" smtClean="0">
                <a:latin typeface="Heiti TC Light"/>
                <a:ea typeface="Heiti TC Light"/>
                <a:cs typeface="Heiti TC Light"/>
              </a:rPr>
              <a:t>時間軸</a:t>
            </a:r>
            <a:endParaRPr lang="en-US" altLang="ja-JP" dirty="0" smtClean="0">
              <a:latin typeface="Heiti TC Light"/>
              <a:ea typeface="Heiti TC Light"/>
              <a:cs typeface="Heiti TC Light"/>
            </a:endParaRPr>
          </a:p>
          <a:p>
            <a:r>
              <a:rPr lang="zh-TW" altLang="en-US" sz="1600" dirty="0" smtClean="0">
                <a:latin typeface="Heiti TC Light"/>
                <a:ea typeface="Heiti TC Light"/>
                <a:cs typeface="Heiti TC Light"/>
              </a:rPr>
              <a:t>主要編輯動畫的區域</a:t>
            </a:r>
            <a:endParaRPr lang="fr-FR" altLang="zh-TW" sz="1600" dirty="0" smtClean="0">
              <a:latin typeface="Heiti TC Light"/>
              <a:ea typeface="Heiti TC Light"/>
              <a:cs typeface="Heiti TC Light"/>
            </a:endParaRPr>
          </a:p>
          <a:p>
            <a:pPr marL="285750" indent="-285750">
              <a:buFont typeface="Wingdings" charset="2"/>
              <a:buChar char="l"/>
            </a:pPr>
            <a:endParaRPr lang="fr-FR" altLang="zh-TW" sz="1600" dirty="0">
              <a:latin typeface="Heiti TC Light"/>
              <a:ea typeface="Heiti TC Light"/>
              <a:cs typeface="Heiti TC Light"/>
            </a:endParaRPr>
          </a:p>
          <a:p>
            <a:pPr marL="285750" indent="-285750">
              <a:buFont typeface="Wingdings" charset="2"/>
              <a:buChar char="l"/>
            </a:pPr>
            <a:r>
              <a:rPr lang="en-US" altLang="zh-CHT" sz="1600" dirty="0">
                <a:latin typeface="Heiti TC Light"/>
                <a:ea typeface="Heiti TC Light"/>
                <a:cs typeface="Heiti TC Light"/>
              </a:rPr>
              <a:t>Layer </a:t>
            </a:r>
            <a:r>
              <a:rPr lang="zh-TW" altLang="en-US" sz="1600" dirty="0" smtClean="0">
                <a:latin typeface="Heiti TC Light"/>
                <a:ea typeface="Heiti TC Light"/>
                <a:cs typeface="Heiti TC Light"/>
              </a:rPr>
              <a:t>圖層</a:t>
            </a:r>
            <a:endParaRPr lang="en-US" altLang="zh-CHT" sz="1600" dirty="0">
              <a:latin typeface="Heiti TC Light"/>
              <a:ea typeface="Heiti TC Light"/>
              <a:cs typeface="Heiti TC Light"/>
            </a:endParaRPr>
          </a:p>
          <a:p>
            <a:r>
              <a:rPr kumimoji="1" lang="zh-TW" altLang="en-US" sz="1600" dirty="0" smtClean="0">
                <a:latin typeface="Heiti TC Light"/>
                <a:ea typeface="Heiti TC Light"/>
                <a:cs typeface="Heiti TC Light"/>
              </a:rPr>
              <a:t>修改圖層屬性、起始點、製作遮罩等</a:t>
            </a:r>
            <a:endParaRPr kumimoji="1" lang="en-US" altLang="zh-TW" sz="1600" dirty="0" smtClean="0">
              <a:latin typeface="Heiti TC Light"/>
              <a:ea typeface="Heiti TC Light"/>
              <a:cs typeface="Heiti TC Light"/>
            </a:endParaRPr>
          </a:p>
          <a:p>
            <a:endParaRPr kumimoji="1" lang="zh-TW" altLang="en-US" sz="1600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22980460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偏好設定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7" name="圖片 6" descr="螢幕快照 2013-09-03 下午10.22.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700808"/>
            <a:ext cx="56515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910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偏好設定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3" name="圖片 2" descr="螢幕快照 2013-09-03 下午10.21.2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16832"/>
            <a:ext cx="9144000" cy="5002696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1259632" y="1340768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設定軟體所使用的暫存記憶體大小，建議參照以下設定</a:t>
            </a:r>
            <a:endParaRPr kumimoji="1" lang="en-US" altLang="zh-TW" dirty="0" smtClean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3795664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功能表介紹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1115616" y="1340768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位於軟體最上方的下拉式功能表</a:t>
            </a:r>
            <a:endParaRPr kumimoji="1" lang="en-US" altLang="zh-TW" dirty="0" smtClean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5" name="圖片 4" descr="螢幕快照 2013-09-03 下午10.26.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645024"/>
            <a:ext cx="7810500" cy="266700"/>
          </a:xfrm>
          <a:prstGeom prst="rect">
            <a:avLst/>
          </a:prstGeom>
        </p:spPr>
      </p:pic>
      <p:sp>
        <p:nvSpPr>
          <p:cNvPr id="6" name="直線圖說文字 1 5"/>
          <p:cNvSpPr/>
          <p:nvPr/>
        </p:nvSpPr>
        <p:spPr>
          <a:xfrm>
            <a:off x="513954" y="3109507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59532"/>
              <a:gd name="adj4" fmla="val 113345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檔案功能表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7" name="直線圖說文字 1 6"/>
          <p:cNvSpPr/>
          <p:nvPr/>
        </p:nvSpPr>
        <p:spPr>
          <a:xfrm>
            <a:off x="657970" y="4117619"/>
            <a:ext cx="1440160" cy="360040"/>
          </a:xfrm>
          <a:prstGeom prst="borderCallout1">
            <a:avLst>
              <a:gd name="adj1" fmla="val 2289"/>
              <a:gd name="adj2" fmla="val 97488"/>
              <a:gd name="adj3" fmla="val -59166"/>
              <a:gd name="adj4" fmla="val 135685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編輯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8" name="直線圖說文字 1 7"/>
          <p:cNvSpPr/>
          <p:nvPr/>
        </p:nvSpPr>
        <p:spPr>
          <a:xfrm>
            <a:off x="2170138" y="3109507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64235"/>
              <a:gd name="adj4" fmla="val 106291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合成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9" name="直線圖說文字 1 8"/>
          <p:cNvSpPr/>
          <p:nvPr/>
        </p:nvSpPr>
        <p:spPr>
          <a:xfrm>
            <a:off x="3394274" y="4117619"/>
            <a:ext cx="1440160" cy="360040"/>
          </a:xfrm>
          <a:prstGeom prst="borderCallout1">
            <a:avLst>
              <a:gd name="adj1" fmla="val 9344"/>
              <a:gd name="adj2" fmla="val 99840"/>
              <a:gd name="adj3" fmla="val -66221"/>
              <a:gd name="adj4" fmla="val 89829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圖層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0" name="直線圖說文字 1 9"/>
          <p:cNvSpPr/>
          <p:nvPr/>
        </p:nvSpPr>
        <p:spPr>
          <a:xfrm>
            <a:off x="3898330" y="3109507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66587"/>
              <a:gd name="adj4" fmla="val 103939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特效列表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直線圖說文字 1 10"/>
          <p:cNvSpPr/>
          <p:nvPr/>
        </p:nvSpPr>
        <p:spPr>
          <a:xfrm>
            <a:off x="5194474" y="4117619"/>
            <a:ext cx="1440160" cy="360040"/>
          </a:xfrm>
          <a:prstGeom prst="borderCallout1">
            <a:avLst>
              <a:gd name="adj1" fmla="val 6993"/>
              <a:gd name="adj2" fmla="val 99840"/>
              <a:gd name="adj3" fmla="val -77979"/>
              <a:gd name="adj4" fmla="val 81011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動畫功能表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5554514" y="3109507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59532"/>
              <a:gd name="adj4" fmla="val 109230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顯示功能表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3" name="直線圖說文字 1 12"/>
          <p:cNvSpPr/>
          <p:nvPr/>
        </p:nvSpPr>
        <p:spPr>
          <a:xfrm>
            <a:off x="6850658" y="4117619"/>
            <a:ext cx="1440160" cy="360040"/>
          </a:xfrm>
          <a:prstGeom prst="borderCallout1">
            <a:avLst>
              <a:gd name="adj1" fmla="val 9344"/>
              <a:gd name="adj2" fmla="val 98076"/>
              <a:gd name="adj3" fmla="val -68572"/>
              <a:gd name="adj4" fmla="val 80423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視窗列表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690541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845" y="260648"/>
            <a:ext cx="8913813" cy="914400"/>
          </a:xfrm>
        </p:spPr>
        <p:txBody>
          <a:bodyPr/>
          <a:lstStyle/>
          <a:p>
            <a:r>
              <a:rPr kumimoji="1" lang="zh-TW" altLang="en-US" dirty="0" smtClean="0">
                <a:latin typeface="Heiti TC Light"/>
                <a:ea typeface="Heiti TC Light"/>
                <a:cs typeface="Heiti TC Light"/>
              </a:rPr>
              <a:t>檔案功能表</a:t>
            </a:r>
            <a:endParaRPr kumimoji="1" lang="zh-TW" altLang="en-US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1115616" y="1340768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Heiti TC Light"/>
                <a:ea typeface="Heiti TC Light"/>
                <a:cs typeface="Heiti TC Light"/>
              </a:rPr>
              <a:t>開啟、儲存檔</a:t>
            </a: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案、輸入素材、專</a:t>
            </a:r>
            <a:r>
              <a:rPr lang="zh-TW" altLang="en-US" dirty="0">
                <a:latin typeface="Heiti TC Light"/>
                <a:ea typeface="Heiti TC Light"/>
                <a:cs typeface="Heiti TC Light"/>
              </a:rPr>
              <a:t>案的</a:t>
            </a:r>
            <a:r>
              <a:rPr lang="zh-TW" altLang="en-US" dirty="0" smtClean="0">
                <a:latin typeface="Heiti TC Light"/>
                <a:ea typeface="Heiti TC Light"/>
                <a:cs typeface="Heiti TC Light"/>
              </a:rPr>
              <a:t>設定</a:t>
            </a:r>
            <a:endParaRPr kumimoji="1" lang="en-US" altLang="zh-TW" dirty="0" smtClean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5" name="圖片 4" descr="螢幕快照 2013-09-03 下午10.26.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877272"/>
            <a:ext cx="7810500" cy="266700"/>
          </a:xfrm>
          <a:prstGeom prst="rect">
            <a:avLst/>
          </a:prstGeom>
        </p:spPr>
      </p:pic>
      <p:sp>
        <p:nvSpPr>
          <p:cNvPr id="6" name="直線圖說文字 1 5"/>
          <p:cNvSpPr/>
          <p:nvPr/>
        </p:nvSpPr>
        <p:spPr>
          <a:xfrm>
            <a:off x="657970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4258"/>
              <a:gd name="adj4" fmla="val 108054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檔案功能表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7" name="直線圖說文字 1 6"/>
          <p:cNvSpPr/>
          <p:nvPr/>
        </p:nvSpPr>
        <p:spPr>
          <a:xfrm>
            <a:off x="801986" y="6205851"/>
            <a:ext cx="1440160" cy="360040"/>
          </a:xfrm>
          <a:prstGeom prst="borderCallout1">
            <a:avLst>
              <a:gd name="adj1" fmla="val 2289"/>
              <a:gd name="adj2" fmla="val 97488"/>
              <a:gd name="adj3" fmla="val -35650"/>
              <a:gd name="adj4" fmla="val 135097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編輯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8" name="直線圖說文字 1 7"/>
          <p:cNvSpPr/>
          <p:nvPr/>
        </p:nvSpPr>
        <p:spPr>
          <a:xfrm>
            <a:off x="2314154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8961"/>
              <a:gd name="adj4" fmla="val 105115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合成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9" name="直線圖說文字 1 8"/>
          <p:cNvSpPr/>
          <p:nvPr/>
        </p:nvSpPr>
        <p:spPr>
          <a:xfrm>
            <a:off x="3538290" y="6205851"/>
            <a:ext cx="1440160" cy="360040"/>
          </a:xfrm>
          <a:prstGeom prst="borderCallout1">
            <a:avLst>
              <a:gd name="adj1" fmla="val 9344"/>
              <a:gd name="adj2" fmla="val 99840"/>
              <a:gd name="adj3" fmla="val -28595"/>
              <a:gd name="adj4" fmla="val 91005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Heiti TC Light"/>
                <a:ea typeface="Heiti TC Light"/>
                <a:cs typeface="Heiti TC Light"/>
              </a:rPr>
              <a:t>圖層</a:t>
            </a:r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0" name="直線圖說文字 1 9"/>
          <p:cNvSpPr/>
          <p:nvPr/>
        </p:nvSpPr>
        <p:spPr>
          <a:xfrm>
            <a:off x="4042346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6610"/>
              <a:gd name="adj4" fmla="val 103939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特效列表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1" name="直線圖說文字 1 10"/>
          <p:cNvSpPr/>
          <p:nvPr/>
        </p:nvSpPr>
        <p:spPr>
          <a:xfrm>
            <a:off x="5338490" y="6205851"/>
            <a:ext cx="1440160" cy="360040"/>
          </a:xfrm>
          <a:prstGeom prst="borderCallout1">
            <a:avLst>
              <a:gd name="adj1" fmla="val 6993"/>
              <a:gd name="adj2" fmla="val 99840"/>
              <a:gd name="adj3" fmla="val -33299"/>
              <a:gd name="adj4" fmla="val 82775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動畫功能表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5698530" y="5485771"/>
            <a:ext cx="1440160" cy="360040"/>
          </a:xfrm>
          <a:prstGeom prst="borderCallout1">
            <a:avLst>
              <a:gd name="adj1" fmla="val 101056"/>
              <a:gd name="adj2" fmla="val 98664"/>
              <a:gd name="adj3" fmla="val 124258"/>
              <a:gd name="adj4" fmla="val 108054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顯示功能表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sp>
        <p:nvSpPr>
          <p:cNvPr id="13" name="直線圖說文字 1 12"/>
          <p:cNvSpPr/>
          <p:nvPr/>
        </p:nvSpPr>
        <p:spPr>
          <a:xfrm>
            <a:off x="6994674" y="6205851"/>
            <a:ext cx="1440160" cy="360040"/>
          </a:xfrm>
          <a:prstGeom prst="borderCallout1">
            <a:avLst>
              <a:gd name="adj1" fmla="val 9344"/>
              <a:gd name="adj2" fmla="val 98076"/>
              <a:gd name="adj3" fmla="val -38001"/>
              <a:gd name="adj4" fmla="val 78659"/>
            </a:avLst>
          </a:prstGeom>
          <a:solidFill>
            <a:schemeClr val="accent6">
              <a:shade val="80000"/>
              <a:alpha val="86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TW" altLang="en-US" sz="1600" b="1" dirty="0" smtClean="0">
                <a:latin typeface="Heiti TC Light"/>
                <a:ea typeface="Heiti TC Light"/>
                <a:cs typeface="Heiti TC Light"/>
              </a:rPr>
              <a:t>視窗列表</a:t>
            </a:r>
            <a:endParaRPr kumimoji="1" lang="zh-TW" altLang="en-US" sz="1600" b="1" dirty="0">
              <a:latin typeface="Heiti TC Light"/>
              <a:ea typeface="Heiti TC Light"/>
              <a:cs typeface="Heiti TC Light"/>
            </a:endParaRPr>
          </a:p>
        </p:txBody>
      </p:sp>
      <p:pic>
        <p:nvPicPr>
          <p:cNvPr id="3" name="圖片 2" descr="螢幕快照 2013-09-03 下午10.22.3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0"/>
            <a:ext cx="20831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7758"/>
      </p:ext>
    </p:extLst>
  </p:cSld>
  <p:clrMapOvr>
    <a:masterClrMapping/>
  </p:clrMapOvr>
</p:sld>
</file>

<file path=ppt/theme/theme1.xml><?xml version="1.0" encoding="utf-8"?>
<a:theme xmlns:a="http://schemas.openxmlformats.org/drawingml/2006/main" name="Perception">
  <a:themeElements>
    <a:clrScheme name="Perception">
      <a:dk1>
        <a:sysClr val="windowText" lastClr="000000"/>
      </a:dk1>
      <a:lt1>
        <a:sysClr val="window" lastClr="FFFFFF"/>
      </a:lt1>
      <a:dk2>
        <a:srgbClr val="333333"/>
      </a:dk2>
      <a:lt2>
        <a:srgbClr val="BBC0AC"/>
      </a:lt2>
      <a:accent1>
        <a:srgbClr val="A2C816"/>
      </a:accent1>
      <a:accent2>
        <a:srgbClr val="E07602"/>
      </a:accent2>
      <a:accent3>
        <a:srgbClr val="E4C402"/>
      </a:accent3>
      <a:accent4>
        <a:srgbClr val="7DC1EF"/>
      </a:accent4>
      <a:accent5>
        <a:srgbClr val="21449B"/>
      </a:accent5>
      <a:accent6>
        <a:srgbClr val="A2B170"/>
      </a:accent6>
      <a:hlink>
        <a:srgbClr val="8DA440"/>
      </a:hlink>
      <a:folHlink>
        <a:srgbClr val="4C4F3F"/>
      </a:folHlink>
    </a:clrScheme>
    <a:fontScheme name="Perception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erception">
      <a:fillStyleLst>
        <a:solidFill>
          <a:schemeClr val="phClr"/>
        </a:solidFill>
        <a:solidFill>
          <a:schemeClr val="phClr">
            <a:shade val="90000"/>
          </a:schemeClr>
        </a:solidFill>
        <a:solidFill>
          <a:schemeClr val="phClr">
            <a:shade val="80000"/>
          </a:schemeClr>
        </a:soli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bliqueTopRight"/>
            <a:lightRig rig="threePt" dir="tl"/>
          </a:scene3d>
          <a:sp3d>
            <a:bevelT w="25400" h="25400"/>
          </a:sp3d>
        </a:effectStyle>
        <a:effectStyle>
          <a:effectLst/>
          <a:scene3d>
            <a:camera prst="perspectiveFront" fov="4200000"/>
            <a:lightRig rig="balanced" dir="tl">
              <a:rot lat="0" lon="0" rev="18600000"/>
            </a:lightRig>
          </a:scene3d>
          <a:sp3d prstMaterial="metal">
            <a:bevelT w="63500" h="50800" prst="angle"/>
          </a:sp3d>
        </a:effectStyle>
      </a:effectStyleLst>
      <a:bgFillStyleLst>
        <a:solidFill>
          <a:schemeClr val="phClr">
            <a:tint val="90000"/>
          </a:schemeClr>
        </a:solidFill>
        <a:solidFill>
          <a:schemeClr val="phClr">
            <a:tint val="50000"/>
          </a:schemeClr>
        </a:solidFill>
        <a:solidFill>
          <a:schemeClr val="phClr">
            <a:shade val="60000"/>
          </a:schemeClr>
        </a:soli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感知.thmx</Template>
  <TotalTime>4061</TotalTime>
  <Words>1928</Words>
  <Application>Microsoft Macintosh PowerPoint</Application>
  <PresentationFormat>如螢幕大小 (4:3)</PresentationFormat>
  <Paragraphs>695</Paragraphs>
  <Slides>48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48</vt:i4>
      </vt:variant>
    </vt:vector>
  </HeadingPairs>
  <TitlesOfParts>
    <vt:vector size="49" baseType="lpstr">
      <vt:lpstr>Perception</vt:lpstr>
      <vt:lpstr>Adobe After Effects</vt:lpstr>
      <vt:lpstr>After Effects軟體簡介</vt:lpstr>
      <vt:lpstr> After Effects功能介紹 </vt:lpstr>
      <vt:lpstr>操作環境介面介紹</vt:lpstr>
      <vt:lpstr>操作環境介面介紹</vt:lpstr>
      <vt:lpstr>偏好設定</vt:lpstr>
      <vt:lpstr>偏好設定</vt:lpstr>
      <vt:lpstr>功能表介紹</vt:lpstr>
      <vt:lpstr>檔案功能表</vt:lpstr>
      <vt:lpstr>編輯功能表</vt:lpstr>
      <vt:lpstr>合成功能表</vt:lpstr>
      <vt:lpstr>圖層功能表</vt:lpstr>
      <vt:lpstr>特效列表</vt:lpstr>
      <vt:lpstr>動畫功能表</vt:lpstr>
      <vt:lpstr>顯示功能表</vt:lpstr>
      <vt:lpstr>視窗列表</vt:lpstr>
      <vt:lpstr>面板介紹</vt:lpstr>
      <vt:lpstr>面板介紹</vt:lpstr>
      <vt:lpstr>面板介紹</vt:lpstr>
      <vt:lpstr>工具列介紹</vt:lpstr>
      <vt:lpstr>工具介紹</vt:lpstr>
      <vt:lpstr>工具介紹</vt:lpstr>
      <vt:lpstr>攝影機工具</vt:lpstr>
      <vt:lpstr>矩形工具</vt:lpstr>
      <vt:lpstr>鋼筆工具</vt:lpstr>
      <vt:lpstr>文字工具</vt:lpstr>
      <vt:lpstr>圖釘工具</vt:lpstr>
      <vt:lpstr>合成視窗工具列</vt:lpstr>
      <vt:lpstr>影片比例</vt:lpstr>
      <vt:lpstr>影片觀看解析度</vt:lpstr>
      <vt:lpstr>視角</vt:lpstr>
      <vt:lpstr>增加觀看視角</vt:lpstr>
      <vt:lpstr>專案設定</vt:lpstr>
      <vt:lpstr>製作新合成</vt:lpstr>
      <vt:lpstr>合成設定</vt:lpstr>
      <vt:lpstr>合成設定</vt:lpstr>
      <vt:lpstr>匯入檔案</vt:lpstr>
      <vt:lpstr>Timeline 時間軸</vt:lpstr>
      <vt:lpstr>Timeline 時間軸</vt:lpstr>
      <vt:lpstr>Timeline 時間軸</vt:lpstr>
      <vt:lpstr>時間軸</vt:lpstr>
      <vt:lpstr>時間軸</vt:lpstr>
      <vt:lpstr>影像輸出</vt:lpstr>
      <vt:lpstr>Render Queue 輸出設定視窗</vt:lpstr>
      <vt:lpstr>輸出設定</vt:lpstr>
      <vt:lpstr>輸出設定</vt:lpstr>
      <vt:lpstr>快速鍵</vt:lpstr>
      <vt:lpstr>支援格式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第二單元:Photoshop實作</dc:title>
  <dc:creator>User</dc:creator>
  <cp:lastModifiedBy>Cindy Apple</cp:lastModifiedBy>
  <cp:revision>699</cp:revision>
  <dcterms:created xsi:type="dcterms:W3CDTF">2012-07-31T02:52:28Z</dcterms:created>
  <dcterms:modified xsi:type="dcterms:W3CDTF">2013-09-08T13:37:42Z</dcterms:modified>
</cp:coreProperties>
</file>