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>
                <a:solidFill>
                  <a:schemeClr val="accent1">
                    <a:lumMod val="75000"/>
                  </a:schemeClr>
                </a:solidFill>
              </a:rPr>
              <a:t>第四單元   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西方繪畫的美學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一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文藝復興的藝術</a:t>
            </a:r>
          </a:p>
        </p:txBody>
      </p:sp>
    </p:spTree>
    <p:extLst>
      <p:ext uri="{BB962C8B-B14F-4D97-AF65-F5344CB8AC3E}">
        <p14:creationId xmlns:p14="http://schemas.microsoft.com/office/powerpoint/2010/main" val="296532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走過西方美術的長廊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/>
              <a:t>一 埃及</a:t>
            </a:r>
            <a:r>
              <a:rPr lang="zh-TW" altLang="en-US" dirty="0" smtClean="0"/>
              <a:t>藝術</a:t>
            </a:r>
            <a:endParaRPr lang="en-US" altLang="zh-TW" dirty="0" smtClean="0"/>
          </a:p>
          <a:p>
            <a:r>
              <a:rPr lang="zh-TW" altLang="en-US" dirty="0"/>
              <a:t>柏拉圖曾說：「埃及的藝術一萬年來都沒有一絲改變。」這正好說明埃及文明的保守與嚴謹，埃及的信仰與藝術觀念在西元前 </a:t>
            </a:r>
            <a:r>
              <a:rPr lang="en-US" altLang="zh-TW" dirty="0"/>
              <a:t>3000 </a:t>
            </a:r>
            <a:r>
              <a:rPr lang="zh-TW" altLang="en-US" dirty="0"/>
              <a:t>年便已成形，經過數千年的持續發展雖沒有重大的革新，但持久力卻影響到希臘與羅馬的藝術。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354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en-US" altLang="zh-TW" dirty="0" smtClean="0"/>
              <a:t>2</a:t>
            </a:r>
            <a:r>
              <a:rPr lang="zh-TW" altLang="en-US" dirty="0"/>
              <a:t>希臘</a:t>
            </a:r>
            <a:r>
              <a:rPr lang="zh-TW" altLang="en-US" dirty="0" smtClean="0"/>
              <a:t>藝術  </a:t>
            </a:r>
            <a:r>
              <a:rPr lang="en-US" altLang="zh-TW" dirty="0" smtClean="0"/>
              <a:t>	</a:t>
            </a:r>
          </a:p>
          <a:p>
            <a:r>
              <a:rPr lang="zh-TW" altLang="en-US" dirty="0" smtClean="0"/>
              <a:t>希臘</a:t>
            </a:r>
            <a:r>
              <a:rPr lang="zh-TW" altLang="en-US" dirty="0"/>
              <a:t>人崇拜神祇，認為神的性格和凡人一樣，因此將諸神人格化，他們創造了邱比特、維納斯、阿波羅等許多著名的神話故事，這些神話故事經常被當成藝術創作的題材，並對後來西方藝術的發展產生深遠的影響。</a:t>
            </a:r>
          </a:p>
          <a:p>
            <a:r>
              <a:rPr lang="zh-TW" altLang="en-US" dirty="0"/>
              <a:t>希臘人具有唯美、唯善的觀點，處處追  求完美，包括對於人體的看法以及生活的方式；因而創作出許多生動的藝術作品包括建築、雕刻及繪畫各方面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主要的建築都屬於神殿希臘神殿的柱式</a:t>
            </a:r>
            <a:r>
              <a:rPr lang="en-US" altLang="zh-TW" dirty="0"/>
              <a:t>﹝Order﹞</a:t>
            </a:r>
            <a:r>
              <a:rPr lang="zh-TW" altLang="en-US" dirty="0"/>
              <a:t>是西洋古典建築的精髓之一。</a:t>
            </a: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9833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en-US" altLang="zh-TW" dirty="0" smtClean="0"/>
              <a:t>3 </a:t>
            </a:r>
            <a:r>
              <a:rPr lang="zh-TW" altLang="en-US" dirty="0"/>
              <a:t> 羅馬</a:t>
            </a:r>
            <a:r>
              <a:rPr lang="zh-TW" altLang="en-US" dirty="0" smtClean="0"/>
              <a:t>藝術  </a:t>
            </a:r>
            <a:endParaRPr lang="en-US" altLang="zh-TW" dirty="0" smtClean="0"/>
          </a:p>
          <a:p>
            <a:r>
              <a:rPr lang="zh-TW" altLang="en-US" dirty="0"/>
              <a:t>由於羅馬民族愛好華麗，經常在建築上將希臘式的裝飾上又加了羅馬式的裝飾，使建築變得更為華麗。不過，到了羅馬真正強盛之後，就開始發揮他們自己的民族個性，將羅馬的特色表現在所有各種的建設上。譬如運用拱券結構創造拱門與拱頂</a:t>
            </a:r>
            <a:r>
              <a:rPr lang="en-US" altLang="zh-TW" dirty="0"/>
              <a:t>﹝arch and vault﹞</a:t>
            </a:r>
            <a:r>
              <a:rPr lang="zh-TW" altLang="en-US" dirty="0"/>
              <a:t>於各式建築，這是希臘建築所沒有的建築形式。</a:t>
            </a:r>
          </a:p>
          <a:p>
            <a:r>
              <a:rPr lang="zh-TW" altLang="en-US" dirty="0"/>
              <a:t>建築代表：萬神殿 圓形競技場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0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en-US" altLang="zh-TW" dirty="0" smtClean="0"/>
              <a:t>4</a:t>
            </a:r>
            <a:r>
              <a:rPr lang="zh-TW" altLang="en-US" dirty="0"/>
              <a:t>中世紀藝術 五世紀到</a:t>
            </a:r>
            <a:r>
              <a:rPr lang="en-US" altLang="zh-TW" dirty="0"/>
              <a:t>15</a:t>
            </a:r>
            <a:r>
              <a:rPr lang="zh-TW" altLang="en-US" dirty="0"/>
              <a:t>世紀</a:t>
            </a:r>
          </a:p>
          <a:p>
            <a:r>
              <a:rPr lang="zh-TW" altLang="en-US" dirty="0"/>
              <a:t>拜占庭藝術   中世紀初期的藝術    仿羅馬式藝術     哥德式藝術  哥德式藝術：尖頂圓拱教堂及彩繪玻璃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62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 </a:t>
            </a:r>
            <a:r>
              <a:rPr lang="en-US" altLang="zh-TW" dirty="0" smtClean="0"/>
              <a:t>5</a:t>
            </a:r>
            <a:r>
              <a:rPr lang="zh-TW" altLang="en-US" dirty="0" smtClean="0"/>
              <a:t> </a:t>
            </a:r>
            <a:r>
              <a:rPr lang="zh-TW" altLang="en-US" dirty="0"/>
              <a:t>義大利的文藝復興</a:t>
            </a:r>
          </a:p>
          <a:p>
            <a:r>
              <a:rPr lang="zh-TW" altLang="en-US" dirty="0"/>
              <a:t>雖然弗羅倫斯長久以來一直是義大利的藝術中心，但是當達文西</a:t>
            </a:r>
            <a:r>
              <a:rPr lang="en-US" altLang="zh-TW" dirty="0"/>
              <a:t>〔Leonardo da Vinci, 1452 ~ 1519〕</a:t>
            </a:r>
            <a:r>
              <a:rPr lang="zh-TW" altLang="en-US" dirty="0"/>
              <a:t>在 </a:t>
            </a:r>
            <a:r>
              <a:rPr lang="en-US" altLang="zh-TW" dirty="0"/>
              <a:t>1506 </a:t>
            </a:r>
            <a:r>
              <a:rPr lang="zh-TW" altLang="en-US" dirty="0"/>
              <a:t>年返回米蘭，而米開朗基羅</a:t>
            </a:r>
            <a:r>
              <a:rPr lang="en-US" altLang="zh-TW" dirty="0"/>
              <a:t>﹝Michelangelo </a:t>
            </a:r>
            <a:r>
              <a:rPr lang="en-US" altLang="zh-TW" dirty="0" err="1"/>
              <a:t>Buonarroti</a:t>
            </a:r>
            <a:r>
              <a:rPr lang="en-US" altLang="zh-TW" dirty="0"/>
              <a:t>, 1475 ~ 1564﹞</a:t>
            </a:r>
            <a:r>
              <a:rPr lang="zh-TW" altLang="en-US" dirty="0"/>
              <a:t>也是在同年前往羅馬為教宗朱力斯二世建基，拉斐爾</a:t>
            </a:r>
            <a:r>
              <a:rPr lang="en-US" altLang="zh-TW" dirty="0"/>
              <a:t>﹝Raphael, 1483-1520﹞</a:t>
            </a:r>
            <a:r>
              <a:rPr lang="zh-TW" altLang="en-US" dirty="0"/>
              <a:t>也在 </a:t>
            </a:r>
            <a:r>
              <a:rPr lang="en-US" altLang="zh-TW" dirty="0"/>
              <a:t>1508 </a:t>
            </a:r>
            <a:r>
              <a:rPr lang="zh-TW" altLang="en-US" dirty="0"/>
              <a:t>年離開，應教宗之召為梵諦岡製作壁畫，這個藝術中心便移轉到羅馬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145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名畫的故事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波</a:t>
            </a:r>
            <a:r>
              <a:rPr lang="zh-TW" altLang="en-US" dirty="0"/>
              <a:t>提且利：</a:t>
            </a:r>
            <a:r>
              <a:rPr lang="en-US" altLang="zh-TW" dirty="0"/>
              <a:t>〈</a:t>
            </a:r>
            <a:r>
              <a:rPr lang="zh-TW" altLang="en-US" dirty="0"/>
              <a:t>維納斯的誕生</a:t>
            </a:r>
            <a:r>
              <a:rPr lang="en-US" altLang="zh-TW" dirty="0"/>
              <a:t>〉〈</a:t>
            </a:r>
            <a:r>
              <a:rPr lang="zh-TW" altLang="en-US" dirty="0"/>
              <a:t>春</a:t>
            </a:r>
            <a:r>
              <a:rPr lang="en-US" altLang="zh-TW" dirty="0"/>
              <a:t>〉</a:t>
            </a:r>
          </a:p>
          <a:p>
            <a:r>
              <a:rPr lang="zh-TW" altLang="en-US" dirty="0" smtClean="0"/>
              <a:t>文藝復興</a:t>
            </a:r>
            <a:r>
              <a:rPr lang="zh-TW" altLang="en-US" dirty="0"/>
              <a:t>三傑：達文西</a:t>
            </a:r>
            <a:r>
              <a:rPr lang="en-US" altLang="zh-TW" dirty="0"/>
              <a:t>〈</a:t>
            </a:r>
            <a:r>
              <a:rPr lang="zh-TW" altLang="en-US" dirty="0"/>
              <a:t>最後的晚餐</a:t>
            </a:r>
            <a:r>
              <a:rPr lang="en-US" altLang="zh-TW" dirty="0"/>
              <a:t>〉</a:t>
            </a:r>
            <a:r>
              <a:rPr lang="zh-TW" altLang="en-US" dirty="0"/>
              <a:t>、米開朗基羅</a:t>
            </a:r>
            <a:r>
              <a:rPr lang="en-US" altLang="zh-TW" dirty="0"/>
              <a:t>〈</a:t>
            </a:r>
            <a:r>
              <a:rPr lang="zh-TW" altLang="en-US" dirty="0"/>
              <a:t>最後審判</a:t>
            </a:r>
            <a:r>
              <a:rPr lang="en-US" altLang="zh-TW" dirty="0"/>
              <a:t>〉</a:t>
            </a:r>
            <a:r>
              <a:rPr lang="zh-TW" altLang="en-US" dirty="0"/>
              <a:t>、拉斐爾</a:t>
            </a:r>
            <a:r>
              <a:rPr lang="en-US" altLang="zh-TW" dirty="0"/>
              <a:t>〈</a:t>
            </a:r>
            <a:r>
              <a:rPr lang="zh-TW" altLang="en-US" dirty="0"/>
              <a:t>雅典學院</a:t>
            </a:r>
            <a:r>
              <a:rPr lang="en-US" altLang="zh-TW" dirty="0"/>
              <a:t>〉</a:t>
            </a:r>
          </a:p>
          <a:p>
            <a:r>
              <a:rPr lang="zh-TW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021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110</TotalTime>
  <Words>351</Words>
  <Application>Microsoft Office PowerPoint</Application>
  <PresentationFormat>如螢幕大小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壁窗</vt:lpstr>
      <vt:lpstr>第四單元   西方繪畫的美學(一)</vt:lpstr>
      <vt:lpstr>走過西方美術的長廊</vt:lpstr>
      <vt:lpstr>PowerPoint 簡報</vt:lpstr>
      <vt:lpstr>PowerPoint 簡報</vt:lpstr>
      <vt:lpstr>PowerPoint 簡報</vt:lpstr>
      <vt:lpstr>PowerPoint 簡報</vt:lpstr>
      <vt:lpstr>名畫的故事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藝術的故事 </dc:title>
  <dc:creator>ussr</dc:creator>
  <cp:lastModifiedBy>ussr</cp:lastModifiedBy>
  <cp:revision>28</cp:revision>
  <dcterms:created xsi:type="dcterms:W3CDTF">2012-08-30T12:54:45Z</dcterms:created>
  <dcterms:modified xsi:type="dcterms:W3CDTF">2012-08-30T15:22:50Z</dcterms:modified>
</cp:coreProperties>
</file>