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8" d="100"/>
          <a:sy n="88" d="100"/>
        </p:scale>
        <p:origin x="-330"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2">
        <a:schemeClr val="bg2"/>
      </p:bgRef>
    </p:bg>
    <p:spTree>
      <p:nvGrpSpPr>
        <p:cNvPr id="1" name=""/>
        <p:cNvGrpSpPr/>
        <p:nvPr/>
      </p:nvGrpSpPr>
      <p:grpSpPr>
        <a:xfrm>
          <a:off x="0" y="0"/>
          <a:ext cx="0" cy="0"/>
          <a:chOff x="0" y="0"/>
          <a:chExt cx="0" cy="0"/>
        </a:xfrm>
      </p:grpSpPr>
      <p:sp>
        <p:nvSpPr>
          <p:cNvPr id="7" name="手繪多邊形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手繪多邊形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標題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lgn="l">
              <a:defRPr/>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2">
        <a:schemeClr val="bg2"/>
      </p:bgRef>
    </p:bg>
    <p:spTree>
      <p:nvGrpSpPr>
        <p:cNvPr id="1" name=""/>
        <p:cNvGrpSpPr/>
        <p:nvPr/>
      </p:nvGrpSpPr>
      <p:grpSpPr>
        <a:xfrm>
          <a:off x="0" y="0"/>
          <a:ext cx="0" cy="0"/>
          <a:chOff x="0" y="0"/>
          <a:chExt cx="0" cy="0"/>
        </a:xfrm>
      </p:grpSpPr>
      <p:sp>
        <p:nvSpPr>
          <p:cNvPr id="7" name="手繪多邊形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手繪多邊形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標題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320"/>
            <a:ext cx="7470648" cy="1143000"/>
          </a:xfrm>
        </p:spPr>
        <p:txBody>
          <a:bodyPr anchor="ctr"/>
          <a:lstStyle>
            <a:lvl1pPr algn="l">
              <a:defRPr sz="4600"/>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8" name="投影片編號版面配置區 7"/>
          <p:cNvSpPr>
            <a:spLocks noGrp="1"/>
          </p:cNvSpPr>
          <p:nvPr>
            <p:ph type="sldNum" sz="quarter" idx="11"/>
          </p:nvPr>
        </p:nvSpPr>
        <p:spPr/>
        <p:txBody>
          <a:bodyPr/>
          <a:lstStyle/>
          <a:p>
            <a:fld id="{73DA0BB7-265A-403C-9275-D587AB510EDC}" type="slidenum">
              <a:rPr lang="zh-TW" altLang="en-US" smtClean="0"/>
              <a:pPr/>
              <a:t>‹#›</a:t>
            </a:fld>
            <a:endParaRPr lang="zh-TW" altLang="en-US"/>
          </a:p>
        </p:txBody>
      </p:sp>
      <p:sp>
        <p:nvSpPr>
          <p:cNvPr id="9" name="頁尾版面配置區 8"/>
          <p:cNvSpPr>
            <a:spLocks noGrp="1"/>
          </p:cNvSpPr>
          <p:nvPr>
            <p:ph type="ftr" sz="quarter" idx="12"/>
          </p:nvPr>
        </p:nvSpPr>
        <p:spPr/>
        <p:txBody>
          <a:bodyPr/>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2015/12/30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156448" y="6422064"/>
            <a:ext cx="762000" cy="365125"/>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a:xfrm>
            <a:off x="457200" y="6422064"/>
            <a:ext cx="2133600" cy="365125"/>
          </a:xfrm>
        </p:spPr>
        <p:txBody>
          <a:bodyPr/>
          <a:lstStyle/>
          <a:p>
            <a:fld id="{5BBEAD13-0566-4C6C-97E7-55F17F24B09F}" type="datetimeFigureOut">
              <a:rPr lang="zh-TW" altLang="en-US" smtClean="0"/>
              <a:pPr/>
              <a:t>2015/12/30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手繪多邊形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手繪多邊形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標題版面配置區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BBEAD13-0566-4C6C-97E7-55F17F24B09F}" type="datetimeFigureOut">
              <a:rPr lang="zh-TW" altLang="en-US" smtClean="0"/>
              <a:pPr/>
              <a:t>2015/12/30</a:t>
            </a:fld>
            <a:endParaRPr lang="zh-TW" altLang="en-US"/>
          </a:p>
        </p:txBody>
      </p:sp>
      <p:sp>
        <p:nvSpPr>
          <p:cNvPr id="22" name="頁尾版面配置區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zh-TW" altLang="en-US"/>
          </a:p>
        </p:txBody>
      </p:sp>
      <p:sp>
        <p:nvSpPr>
          <p:cNvPr id="18" name="投影片編號版面配置區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3DA0BB7-265A-403C-9275-D587AB510EDC}" type="slidenum">
              <a:rPr lang="zh-TW" altLang="en-US" smtClean="0"/>
              <a:pPr/>
              <a:t>‹#›</a:t>
            </a:fld>
            <a:endParaRPr lang="zh-TW" alt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67544" y="260648"/>
            <a:ext cx="8424936" cy="1470025"/>
          </a:xfrm>
        </p:spPr>
        <p:txBody>
          <a:bodyPr>
            <a:noAutofit/>
          </a:bodyPr>
          <a:lstStyle/>
          <a:p>
            <a:r>
              <a:rPr lang="zh-TW" altLang="en-US" sz="8000" dirty="0" smtClean="0"/>
              <a:t>設計美學期末報告</a:t>
            </a:r>
            <a:endParaRPr lang="zh-TW" altLang="en-US" sz="8000" dirty="0"/>
          </a:p>
        </p:txBody>
      </p:sp>
      <p:sp>
        <p:nvSpPr>
          <p:cNvPr id="3" name="副標題 2"/>
          <p:cNvSpPr>
            <a:spLocks noGrp="1"/>
          </p:cNvSpPr>
          <p:nvPr>
            <p:ph type="subTitle" idx="1"/>
          </p:nvPr>
        </p:nvSpPr>
        <p:spPr>
          <a:xfrm>
            <a:off x="539552" y="1916832"/>
            <a:ext cx="8496944" cy="4680520"/>
          </a:xfrm>
        </p:spPr>
        <p:txBody>
          <a:bodyPr>
            <a:normAutofit fontScale="92500" lnSpcReduction="10000"/>
          </a:bodyPr>
          <a:lstStyle/>
          <a:p>
            <a:pPr algn="l"/>
            <a:endParaRPr lang="en-US" altLang="zh-TW" sz="3600" dirty="0" smtClean="0">
              <a:solidFill>
                <a:schemeClr val="tx1"/>
              </a:solidFill>
            </a:endParaRPr>
          </a:p>
          <a:p>
            <a:pPr algn="l"/>
            <a:r>
              <a:rPr lang="zh-TW" altLang="en-US" sz="3600" dirty="0" smtClean="0">
                <a:solidFill>
                  <a:schemeClr val="tx1"/>
                </a:solidFill>
              </a:rPr>
              <a:t>班級 </a:t>
            </a:r>
            <a:r>
              <a:rPr lang="en-US" altLang="zh-TW" sz="3600" dirty="0" smtClean="0">
                <a:solidFill>
                  <a:schemeClr val="tx1"/>
                </a:solidFill>
              </a:rPr>
              <a:t>:</a:t>
            </a:r>
            <a:r>
              <a:rPr lang="zh-TW" altLang="en-US" sz="3600" dirty="0" smtClean="0">
                <a:solidFill>
                  <a:schemeClr val="tx1"/>
                </a:solidFill>
              </a:rPr>
              <a:t> 網通四甲</a:t>
            </a:r>
            <a:endParaRPr lang="en-US" altLang="zh-TW" sz="3600" dirty="0" smtClean="0">
              <a:solidFill>
                <a:schemeClr val="tx1"/>
              </a:solidFill>
            </a:endParaRPr>
          </a:p>
          <a:p>
            <a:pPr algn="l"/>
            <a:r>
              <a:rPr lang="zh-TW" altLang="en-US" sz="3600" dirty="0" smtClean="0">
                <a:solidFill>
                  <a:schemeClr val="tx1"/>
                </a:solidFill>
              </a:rPr>
              <a:t>主題 </a:t>
            </a:r>
            <a:r>
              <a:rPr lang="en-US" altLang="zh-TW" sz="3600" dirty="0" smtClean="0">
                <a:solidFill>
                  <a:schemeClr val="tx1"/>
                </a:solidFill>
              </a:rPr>
              <a:t>: </a:t>
            </a:r>
            <a:r>
              <a:rPr lang="zh-TW" altLang="en-US" sz="3600" dirty="0" smtClean="0">
                <a:solidFill>
                  <a:schemeClr val="tx1"/>
                </a:solidFill>
              </a:rPr>
              <a:t>孔廟建築</a:t>
            </a:r>
            <a:endParaRPr lang="en-US" altLang="zh-TW" sz="3600" dirty="0" smtClean="0">
              <a:solidFill>
                <a:schemeClr val="tx1"/>
              </a:solidFill>
            </a:endParaRPr>
          </a:p>
          <a:p>
            <a:pPr algn="l"/>
            <a:r>
              <a:rPr lang="zh-TW" altLang="en-US" sz="3600" dirty="0" smtClean="0">
                <a:solidFill>
                  <a:schemeClr val="tx1"/>
                </a:solidFill>
              </a:rPr>
              <a:t>組員 </a:t>
            </a:r>
            <a:r>
              <a:rPr lang="en-US" altLang="zh-TW" sz="3600" dirty="0" smtClean="0">
                <a:solidFill>
                  <a:schemeClr val="tx1"/>
                </a:solidFill>
              </a:rPr>
              <a:t>:</a:t>
            </a:r>
            <a:r>
              <a:rPr lang="zh-TW" altLang="en-US" sz="3600" dirty="0" smtClean="0">
                <a:solidFill>
                  <a:schemeClr val="tx1"/>
                </a:solidFill>
              </a:rPr>
              <a:t> 蔡岳群</a:t>
            </a:r>
            <a:r>
              <a:rPr lang="en-US" altLang="zh-TW" sz="3600" dirty="0" smtClean="0">
                <a:solidFill>
                  <a:schemeClr val="tx1"/>
                </a:solidFill>
              </a:rPr>
              <a:t>4A136042</a:t>
            </a:r>
          </a:p>
          <a:p>
            <a:pPr algn="l"/>
            <a:r>
              <a:rPr lang="en-US" altLang="zh-TW" sz="3600" dirty="0" smtClean="0">
                <a:solidFill>
                  <a:schemeClr val="tx1"/>
                </a:solidFill>
              </a:rPr>
              <a:t>	 </a:t>
            </a:r>
            <a:r>
              <a:rPr lang="zh-TW" altLang="en-US" sz="3600" dirty="0" smtClean="0">
                <a:solidFill>
                  <a:schemeClr val="tx1"/>
                </a:solidFill>
              </a:rPr>
              <a:t>  許家豪</a:t>
            </a:r>
            <a:r>
              <a:rPr lang="en-US" altLang="zh-TW" sz="3600" dirty="0" smtClean="0">
                <a:solidFill>
                  <a:schemeClr val="tx1"/>
                </a:solidFill>
              </a:rPr>
              <a:t>4A136039</a:t>
            </a:r>
          </a:p>
          <a:p>
            <a:pPr algn="l"/>
            <a:r>
              <a:rPr lang="en-US" altLang="zh-TW" sz="3600" dirty="0" smtClean="0">
                <a:solidFill>
                  <a:schemeClr val="tx1"/>
                </a:solidFill>
              </a:rPr>
              <a:t>	 </a:t>
            </a:r>
            <a:r>
              <a:rPr lang="zh-TW" altLang="en-US" sz="3600" dirty="0" smtClean="0">
                <a:solidFill>
                  <a:schemeClr val="tx1"/>
                </a:solidFill>
              </a:rPr>
              <a:t>  陳柏介</a:t>
            </a:r>
            <a:r>
              <a:rPr lang="en-US" altLang="zh-TW" sz="3600" dirty="0" smtClean="0">
                <a:solidFill>
                  <a:schemeClr val="tx1"/>
                </a:solidFill>
              </a:rPr>
              <a:t>4A136030</a:t>
            </a:r>
          </a:p>
          <a:p>
            <a:pPr algn="l"/>
            <a:r>
              <a:rPr lang="en-US" altLang="zh-TW" sz="3600" dirty="0">
                <a:solidFill>
                  <a:schemeClr val="tx1"/>
                </a:solidFill>
              </a:rPr>
              <a:t>	</a:t>
            </a:r>
            <a:r>
              <a:rPr lang="en-US" altLang="zh-TW" sz="3600" dirty="0" smtClean="0">
                <a:solidFill>
                  <a:schemeClr val="tx1"/>
                </a:solidFill>
              </a:rPr>
              <a:t> </a:t>
            </a:r>
            <a:r>
              <a:rPr lang="zh-TW" altLang="en-US" sz="3600" dirty="0" smtClean="0">
                <a:solidFill>
                  <a:schemeClr val="tx1"/>
                </a:solidFill>
              </a:rPr>
              <a:t>  吳俊寬</a:t>
            </a:r>
            <a:r>
              <a:rPr lang="en-US" altLang="zh-TW" sz="3600" dirty="0" smtClean="0">
                <a:solidFill>
                  <a:schemeClr val="tx1"/>
                </a:solidFill>
              </a:rPr>
              <a:t>4A136045</a:t>
            </a:r>
          </a:p>
          <a:p>
            <a:pPr algn="l"/>
            <a:r>
              <a:rPr lang="en-US" altLang="zh-TW" sz="3600" dirty="0" smtClean="0">
                <a:solidFill>
                  <a:schemeClr val="tx1"/>
                </a:solidFill>
              </a:rPr>
              <a:t>				</a:t>
            </a:r>
            <a:r>
              <a:rPr lang="zh-TW" altLang="en-US" sz="3600" dirty="0" smtClean="0">
                <a:solidFill>
                  <a:schemeClr val="tx1"/>
                </a:solidFill>
              </a:rPr>
              <a:t>            指導老師 </a:t>
            </a:r>
            <a:r>
              <a:rPr lang="en-US" altLang="zh-TW" sz="3600" dirty="0" smtClean="0">
                <a:solidFill>
                  <a:schemeClr val="tx1"/>
                </a:solidFill>
              </a:rPr>
              <a:t>:</a:t>
            </a:r>
            <a:r>
              <a:rPr lang="zh-TW" altLang="en-US" sz="3600" dirty="0" smtClean="0">
                <a:solidFill>
                  <a:schemeClr val="tx1"/>
                </a:solidFill>
              </a:rPr>
              <a:t> 唐</a:t>
            </a:r>
            <a:r>
              <a:rPr lang="zh-TW" altLang="en-US" sz="3600" dirty="0">
                <a:solidFill>
                  <a:schemeClr val="tx1"/>
                </a:solidFill>
              </a:rPr>
              <a:t>蔚</a:t>
            </a:r>
            <a:endParaRPr lang="en-US" altLang="zh-TW" sz="3600" dirty="0" smtClean="0">
              <a:solidFill>
                <a:schemeClr val="tx1"/>
              </a:solidFill>
            </a:endParaRPr>
          </a:p>
          <a:p>
            <a:endParaRPr lang="en-US" altLang="zh-TW" sz="4000" dirty="0">
              <a:solidFill>
                <a:schemeClr val="tx1"/>
              </a:solidFill>
            </a:endParaRPr>
          </a:p>
          <a:p>
            <a:endParaRPr lang="en-US" altLang="zh-TW" sz="4000" dirty="0" smtClean="0">
              <a:solidFill>
                <a:schemeClr val="tx1"/>
              </a:solidFill>
            </a:endParaRPr>
          </a:p>
        </p:txBody>
      </p:sp>
    </p:spTree>
    <p:extLst>
      <p:ext uri="{BB962C8B-B14F-4D97-AF65-F5344CB8AC3E}">
        <p14:creationId xmlns:p14="http://schemas.microsoft.com/office/powerpoint/2010/main" val="1776192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1026" y="212981"/>
            <a:ext cx="8229600" cy="1143000"/>
          </a:xfrm>
        </p:spPr>
        <p:txBody>
          <a:bodyPr>
            <a:normAutofit/>
          </a:bodyPr>
          <a:lstStyle/>
          <a:p>
            <a:pPr algn="l"/>
            <a:r>
              <a:rPr lang="zh-TW" altLang="en-US" dirty="0" smtClean="0"/>
              <a:t>　石獅</a:t>
            </a:r>
            <a:r>
              <a:rPr lang="en-US" altLang="zh-TW" dirty="0" smtClean="0"/>
              <a:t>				</a:t>
            </a:r>
            <a:r>
              <a:rPr lang="zh-TW" altLang="en-US" dirty="0" smtClean="0"/>
              <a:t>　散</a:t>
            </a:r>
            <a:r>
              <a:rPr lang="zh-TW" altLang="en-US" dirty="0"/>
              <a:t>水螭首</a:t>
            </a:r>
          </a:p>
        </p:txBody>
      </p:sp>
      <p:sp>
        <p:nvSpPr>
          <p:cNvPr id="3" name="內容版面配置區 2"/>
          <p:cNvSpPr>
            <a:spLocks noGrp="1"/>
          </p:cNvSpPr>
          <p:nvPr>
            <p:ph idx="1"/>
          </p:nvPr>
        </p:nvSpPr>
        <p:spPr>
          <a:xfrm>
            <a:off x="4932040" y="1430490"/>
            <a:ext cx="3898776" cy="2044824"/>
          </a:xfrm>
        </p:spPr>
        <p:txBody>
          <a:bodyPr>
            <a:normAutofit/>
          </a:bodyPr>
          <a:lstStyle/>
          <a:p>
            <a:r>
              <a:rPr lang="zh-TW" altLang="en-US" dirty="0"/>
              <a:t>造型可愛的散水螭首，兼具裝飾性與功能性。</a:t>
            </a: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3140968"/>
            <a:ext cx="2286000" cy="3048000"/>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3080792"/>
            <a:ext cx="2376264" cy="3168352"/>
          </a:xfrm>
          <a:prstGeom prst="rect">
            <a:avLst/>
          </a:prstGeom>
        </p:spPr>
      </p:pic>
      <p:sp>
        <p:nvSpPr>
          <p:cNvPr id="4" name="文字方塊 3"/>
          <p:cNvSpPr txBox="1"/>
          <p:nvPr/>
        </p:nvSpPr>
        <p:spPr>
          <a:xfrm>
            <a:off x="539552" y="1412776"/>
            <a:ext cx="3528392" cy="1631216"/>
          </a:xfrm>
          <a:prstGeom prst="rect">
            <a:avLst/>
          </a:prstGeom>
          <a:noFill/>
        </p:spPr>
        <p:txBody>
          <a:bodyPr wrap="square" rtlCol="0">
            <a:spAutoFit/>
          </a:bodyPr>
          <a:lstStyle/>
          <a:p>
            <a:pPr marL="342900" indent="-342900">
              <a:buFont typeface="Arial" pitchFamily="34" charset="0"/>
              <a:buChar char="•"/>
            </a:pPr>
            <a:r>
              <a:rPr lang="zh-TW" altLang="en-US" sz="2000" dirty="0" smtClean="0"/>
              <a:t>大成殿露台腰牆的石獅，造型可愛，具有極佳的裝飾性且立於牆體曲折處，轉移了直線相交所產生的生硬與封閉感</a:t>
            </a:r>
            <a:r>
              <a:rPr lang="zh-TW" altLang="en-US" dirty="0" smtClean="0"/>
              <a:t>。</a:t>
            </a:r>
            <a:endParaRPr lang="zh-TW" altLang="en-US" dirty="0"/>
          </a:p>
        </p:txBody>
      </p:sp>
    </p:spTree>
    <p:extLst>
      <p:ext uri="{BB962C8B-B14F-4D97-AF65-F5344CB8AC3E}">
        <p14:creationId xmlns:p14="http://schemas.microsoft.com/office/powerpoint/2010/main" val="2838264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台南孔廟大成殿，是孔廟靈魂建築。</a:t>
            </a:r>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14480" y="1556792"/>
            <a:ext cx="5786478" cy="4392488"/>
          </a:xfrm>
        </p:spPr>
      </p:pic>
    </p:spTree>
    <p:extLst>
      <p:ext uri="{BB962C8B-B14F-4D97-AF65-F5344CB8AC3E}">
        <p14:creationId xmlns:p14="http://schemas.microsoft.com/office/powerpoint/2010/main" val="34015837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心得</a:t>
            </a:r>
            <a:endParaRPr lang="zh-TW" altLang="en-US" dirty="0"/>
          </a:p>
        </p:txBody>
      </p:sp>
      <p:sp>
        <p:nvSpPr>
          <p:cNvPr id="3" name="內容版面配置區 2"/>
          <p:cNvSpPr>
            <a:spLocks noGrp="1"/>
          </p:cNvSpPr>
          <p:nvPr>
            <p:ph idx="1"/>
          </p:nvPr>
        </p:nvSpPr>
        <p:spPr>
          <a:xfrm>
            <a:off x="467544" y="1340768"/>
            <a:ext cx="7467600" cy="4525963"/>
          </a:xfrm>
        </p:spPr>
        <p:txBody>
          <a:bodyPr>
            <a:noAutofit/>
          </a:bodyPr>
          <a:lstStyle/>
          <a:p>
            <a:pPr marL="36576" indent="0">
              <a:buNone/>
            </a:pPr>
            <a:r>
              <a:rPr lang="zh-TW" altLang="en-US" sz="2800" dirty="0" smtClean="0"/>
              <a:t>藉由這次的報告讓我們有機會去</a:t>
            </a:r>
            <a:r>
              <a:rPr lang="zh-TW" altLang="en-US" sz="2800" dirty="0" smtClean="0"/>
              <a:t>參觀台南</a:t>
            </a:r>
            <a:r>
              <a:rPr lang="zh-TW" altLang="en-US" sz="2800" dirty="0" smtClean="0"/>
              <a:t>古蹟孔廟</a:t>
            </a:r>
            <a:r>
              <a:rPr lang="zh-TW" altLang="en-US" sz="2800" dirty="0" smtClean="0"/>
              <a:t>，一進入孔廟就會看到兩扇門和一條路</a:t>
            </a:r>
            <a:r>
              <a:rPr lang="zh-TW" altLang="en-US" sz="2800" dirty="0"/>
              <a:t>，</a:t>
            </a:r>
            <a:r>
              <a:rPr lang="zh-TW" altLang="en-US" sz="2800" dirty="0" smtClean="0"/>
              <a:t>門</a:t>
            </a:r>
            <a:r>
              <a:rPr lang="zh-TW" altLang="en-US" sz="2800" dirty="0"/>
              <a:t>上的匾額分別寫著「禮門」及「義路」，意思是，請求孔子之道，必須遵循禮</a:t>
            </a:r>
            <a:r>
              <a:rPr lang="zh-TW" altLang="en-US" sz="2800" dirty="0" smtClean="0"/>
              <a:t>義；</a:t>
            </a:r>
            <a:r>
              <a:rPr lang="zh-TW" altLang="en-US" sz="2800" dirty="0"/>
              <a:t>而大成殿的外面有放石獅跟散水螭首，</a:t>
            </a:r>
            <a:r>
              <a:rPr lang="zh-TW" altLang="en-US" sz="2800" dirty="0" smtClean="0"/>
              <a:t>最讓我們印象深刻</a:t>
            </a:r>
            <a:r>
              <a:rPr lang="zh-TW" altLang="en-US" sz="2800" dirty="0"/>
              <a:t>的就是散水螭</a:t>
            </a:r>
            <a:r>
              <a:rPr lang="zh-TW" altLang="en-US" sz="2800" dirty="0" smtClean="0"/>
              <a:t>首，這是我們之前在廟裡比較沒有注意到的</a:t>
            </a:r>
            <a:r>
              <a:rPr lang="zh-TW" altLang="en-US" sz="2800" dirty="0"/>
              <a:t>；其中還有樂器庫和禮器庫，</a:t>
            </a:r>
          </a:p>
          <a:p>
            <a:pPr marL="36576" indent="0">
              <a:buNone/>
            </a:pPr>
            <a:r>
              <a:rPr lang="zh-TW" altLang="en-US" sz="2800" dirty="0"/>
              <a:t>放置禮樂器的地方也讓我們大開眼界古代裡樂器的模樣</a:t>
            </a:r>
            <a:r>
              <a:rPr lang="zh-TW" altLang="en-US" sz="2800" dirty="0" smtClean="0"/>
              <a:t>，</a:t>
            </a:r>
            <a:r>
              <a:rPr lang="zh-TW" altLang="en-US" sz="2800" dirty="0"/>
              <a:t>經過這一次的參觀才發現廟裡面的建築也是滿有特色的也非常感謝老師讓我們有這機會更認識廟的建築</a:t>
            </a:r>
            <a:r>
              <a:rPr lang="zh-TW" altLang="en-US" sz="2800" dirty="0" smtClean="0"/>
              <a:t>。</a:t>
            </a:r>
            <a:endParaRPr lang="zh-TW" alt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t>簡介</a:t>
            </a:r>
            <a:endParaRPr lang="zh-TW" altLang="en-US" dirty="0"/>
          </a:p>
        </p:txBody>
      </p:sp>
      <p:sp>
        <p:nvSpPr>
          <p:cNvPr id="3" name="內容版面配置區 2"/>
          <p:cNvSpPr>
            <a:spLocks noGrp="1"/>
          </p:cNvSpPr>
          <p:nvPr>
            <p:ph idx="1"/>
          </p:nvPr>
        </p:nvSpPr>
        <p:spPr>
          <a:xfrm>
            <a:off x="457200" y="1600200"/>
            <a:ext cx="4906888" cy="4525963"/>
          </a:xfrm>
        </p:spPr>
        <p:txBody>
          <a:bodyPr>
            <a:normAutofit fontScale="85000" lnSpcReduction="10000"/>
          </a:bodyPr>
          <a:lstStyle/>
          <a:p>
            <a:r>
              <a:rPr lang="zh-TW" altLang="en-US" dirty="0" smtClean="0"/>
              <a:t>台南</a:t>
            </a:r>
            <a:r>
              <a:rPr lang="zh-TW" altLang="en-US" dirty="0"/>
              <a:t>孔廟－－全台灣歷史最悠久的文廟，建於明永曆</a:t>
            </a:r>
            <a:r>
              <a:rPr lang="en-US" altLang="zh-TW" dirty="0"/>
              <a:t>19</a:t>
            </a:r>
            <a:r>
              <a:rPr lang="zh-TW" altLang="en-US" dirty="0"/>
              <a:t>年</a:t>
            </a:r>
            <a:r>
              <a:rPr lang="en-US" altLang="zh-TW" dirty="0"/>
              <a:t>(</a:t>
            </a:r>
            <a:r>
              <a:rPr lang="zh-TW" altLang="en-US" dirty="0"/>
              <a:t>西元</a:t>
            </a:r>
            <a:r>
              <a:rPr lang="en-US" altLang="zh-TW" dirty="0"/>
              <a:t>1665</a:t>
            </a:r>
            <a:r>
              <a:rPr lang="zh-TW" altLang="en-US" dirty="0"/>
              <a:t>年</a:t>
            </a:r>
            <a:r>
              <a:rPr lang="en-US" altLang="zh-TW" dirty="0"/>
              <a:t>)</a:t>
            </a:r>
            <a:r>
              <a:rPr lang="zh-TW" altLang="en-US" dirty="0"/>
              <a:t>，建築為最壯觀的孔廟，格局完整，列屬於國家一級古蹟。目前建築形式上還保持著「左學右廟」的傳統規模，左學是以明倫堂為主的建築，右廟則以大成殿為中心點。然而，現在許多圍牆都已略為傾頹，結構上自然與原本稍有不同。於民國</a:t>
            </a:r>
            <a:r>
              <a:rPr lang="en-US" altLang="zh-TW" dirty="0"/>
              <a:t>72</a:t>
            </a:r>
            <a:r>
              <a:rPr lang="zh-TW" altLang="en-US" dirty="0"/>
              <a:t>年始被指定為國家第一級古蹟。</a:t>
            </a:r>
          </a:p>
          <a:p>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928670"/>
            <a:ext cx="3422754" cy="5286412"/>
          </a:xfrm>
          <a:prstGeom prst="rect">
            <a:avLst/>
          </a:prstGeom>
        </p:spPr>
      </p:pic>
    </p:spTree>
    <p:extLst>
      <p:ext uri="{BB962C8B-B14F-4D97-AF65-F5344CB8AC3E}">
        <p14:creationId xmlns:p14="http://schemas.microsoft.com/office/powerpoint/2010/main" val="120144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229600" cy="1143000"/>
          </a:xfrm>
        </p:spPr>
        <p:txBody>
          <a:bodyPr/>
          <a:lstStyle/>
          <a:p>
            <a:pPr algn="l"/>
            <a:r>
              <a:rPr lang="zh-TW" altLang="en-US" dirty="0" smtClean="0"/>
              <a:t>建築特色</a:t>
            </a:r>
            <a:endParaRPr lang="zh-TW" altLang="en-US" dirty="0"/>
          </a:p>
        </p:txBody>
      </p:sp>
      <p:sp>
        <p:nvSpPr>
          <p:cNvPr id="3" name="內容版面配置區 2"/>
          <p:cNvSpPr>
            <a:spLocks noGrp="1"/>
          </p:cNvSpPr>
          <p:nvPr>
            <p:ph idx="1"/>
          </p:nvPr>
        </p:nvSpPr>
        <p:spPr>
          <a:xfrm>
            <a:off x="457200" y="857232"/>
            <a:ext cx="8229600" cy="2571768"/>
          </a:xfrm>
        </p:spPr>
        <p:txBody>
          <a:bodyPr>
            <a:normAutofit fontScale="77500" lnSpcReduction="20000"/>
          </a:bodyPr>
          <a:lstStyle/>
          <a:p>
            <a:r>
              <a:rPr lang="zh-TW" altLang="en-US" dirty="0"/>
              <a:t>台南孔廟是全台最早的文廟，建於明朝永曆</a:t>
            </a:r>
            <a:r>
              <a:rPr lang="en-US" altLang="zh-TW" dirty="0"/>
              <a:t>19</a:t>
            </a:r>
            <a:r>
              <a:rPr lang="zh-TW" altLang="en-US" dirty="0"/>
              <a:t>年</a:t>
            </a:r>
            <a:r>
              <a:rPr lang="en-US" altLang="zh-TW" dirty="0"/>
              <a:t>(1665</a:t>
            </a:r>
            <a:r>
              <a:rPr lang="zh-TW" altLang="en-US" dirty="0"/>
              <a:t>年</a:t>
            </a:r>
            <a:r>
              <a:rPr lang="en-US" altLang="zh-TW" dirty="0"/>
              <a:t>)</a:t>
            </a:r>
            <a:r>
              <a:rPr lang="zh-TW" altLang="en-US" dirty="0"/>
              <a:t>，是目前台灣歷史最悠久，建築群最壯觀的孔廟，也是全台唯一有泮宮石坊的文廟。</a:t>
            </a:r>
          </a:p>
          <a:p>
            <a:r>
              <a:rPr lang="zh-TW" altLang="en-US" dirty="0"/>
              <a:t>格局為標準的左學右廟，前殿後閣的三合院，有三進兩廂。右廟的第一進為大成門，分別設立了名宦祠和鄉賢祠，第二進是大成殿，供奉孔子牌位。第三進是崇聖祠。左學為明倫堂和文昌閣，堂前有兩廊，分列六藝齋、後建教官廨舍及齋廚，東邊建朱子祠，朱子祠在日治時期毀壞。</a:t>
            </a:r>
          </a:p>
          <a:p>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1538" y="3214686"/>
            <a:ext cx="5572164" cy="3643314"/>
          </a:xfrm>
          <a:prstGeom prst="rect">
            <a:avLst/>
          </a:prstGeom>
        </p:spPr>
      </p:pic>
    </p:spTree>
    <p:extLst>
      <p:ext uri="{BB962C8B-B14F-4D97-AF65-F5344CB8AC3E}">
        <p14:creationId xmlns:p14="http://schemas.microsoft.com/office/powerpoint/2010/main" val="1436918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lstStyle/>
          <a:p>
            <a:pPr algn="l"/>
            <a:r>
              <a:rPr lang="zh-TW" altLang="en-US" b="1" dirty="0"/>
              <a:t>明倫堂</a:t>
            </a:r>
            <a:endParaRPr lang="zh-TW" altLang="en-US" dirty="0"/>
          </a:p>
        </p:txBody>
      </p:sp>
      <p:sp>
        <p:nvSpPr>
          <p:cNvPr id="3" name="內容版面配置區 2"/>
          <p:cNvSpPr>
            <a:spLocks noGrp="1"/>
          </p:cNvSpPr>
          <p:nvPr>
            <p:ph idx="1"/>
          </p:nvPr>
        </p:nvSpPr>
        <p:spPr>
          <a:xfrm>
            <a:off x="3779912" y="764704"/>
            <a:ext cx="4906888" cy="5832648"/>
          </a:xfrm>
        </p:spPr>
        <p:txBody>
          <a:bodyPr>
            <a:normAutofit fontScale="70000" lnSpcReduction="20000"/>
          </a:bodyPr>
          <a:lstStyle/>
          <a:p>
            <a:r>
              <a:rPr lang="zh-TW" altLang="en-US" dirty="0"/>
              <a:t>明倫堂為儒學講堂最常用的名稱，全台首學台南市孔子廟亦不例外。明倫為瞭解宗法制度概念下的人際關係與儒學對社會的認知。宗法制度是將建構早期社會的家庭血緣關係進一步制度化與神聖化，主要包括「尊尊、親親、賢賢、男女有別」四個人際的關係。孔子以為社會的構成主要包括社會的秩序性與社會的親和性兩個因素，而社會的秩序性必須建立在尊尊、長長等血緣的自然差別上，並以親親這種親子之愛作為社會親和的動力。親親為「仁」，具有秩序及親和的社會就是一種「禮」的表現。因此，明倫正是儒學的基礎，儒學體系的學校講堂也因而以明倫作為主要的名稱。 全台首學台南市孔子廟依循左學右廟之制，設明倫堂於廟主體之東。</a:t>
            </a: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2132856"/>
            <a:ext cx="3810000" cy="2857500"/>
          </a:xfrm>
          <a:prstGeom prst="rect">
            <a:avLst/>
          </a:prstGeom>
        </p:spPr>
      </p:pic>
    </p:spTree>
    <p:extLst>
      <p:ext uri="{BB962C8B-B14F-4D97-AF65-F5344CB8AC3E}">
        <p14:creationId xmlns:p14="http://schemas.microsoft.com/office/powerpoint/2010/main" val="654843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孔廟建築裝飾</a:t>
            </a:r>
            <a:endParaRPr lang="zh-TW" altLang="en-US" dirty="0"/>
          </a:p>
        </p:txBody>
      </p:sp>
      <p:sp>
        <p:nvSpPr>
          <p:cNvPr id="3" name="內容版面配置區 2"/>
          <p:cNvSpPr>
            <a:spLocks noGrp="1"/>
          </p:cNvSpPr>
          <p:nvPr>
            <p:ph idx="1"/>
          </p:nvPr>
        </p:nvSpPr>
        <p:spPr>
          <a:xfrm>
            <a:off x="457200" y="1600201"/>
            <a:ext cx="3898776" cy="4781127"/>
          </a:xfrm>
        </p:spPr>
        <p:txBody>
          <a:bodyPr>
            <a:normAutofit fontScale="77500" lnSpcReduction="20000"/>
          </a:bodyPr>
          <a:lstStyle/>
          <a:p>
            <a:r>
              <a:rPr lang="zh-TW" altLang="en-US" dirty="0"/>
              <a:t>彩繪在孔廟中不似一般廟宇扮演重要裝飾角色，僅於大成門明間棟架上施以較華麗的彩繪</a:t>
            </a:r>
            <a:r>
              <a:rPr lang="zh-TW" altLang="en-US" dirty="0" smtClean="0"/>
              <a:t>。</a:t>
            </a:r>
            <a:endParaRPr lang="en-US" altLang="zh-TW" dirty="0" smtClean="0"/>
          </a:p>
          <a:p>
            <a:r>
              <a:rPr lang="zh-TW" altLang="en-US" dirty="0"/>
              <a:t>台南孔廟初建於明朝永曆２０年（１６６６），當時稱「先師聖廟」，旁設有明倫堂，除了做為祭祀孔子及其弟子的廟宇建築，同時還是一般民眾受教育讀聖賢書的地方官學所在，功能相當於現在的學校，既屬學校建築，當不會興築得過分華麗，以符合其場所精神。</a:t>
            </a:r>
            <a:br>
              <a:rPr lang="zh-TW" altLang="en-US" dirty="0"/>
            </a:b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1700808"/>
            <a:ext cx="3960440" cy="4032448"/>
          </a:xfrm>
          <a:prstGeom prst="rect">
            <a:avLst/>
          </a:prstGeom>
        </p:spPr>
      </p:pic>
    </p:spTree>
    <p:extLst>
      <p:ext uri="{BB962C8B-B14F-4D97-AF65-F5344CB8AC3E}">
        <p14:creationId xmlns:p14="http://schemas.microsoft.com/office/powerpoint/2010/main" val="5458797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大成門正門門扇</a:t>
            </a:r>
            <a:endParaRPr lang="zh-TW" altLang="en-US" dirty="0"/>
          </a:p>
        </p:txBody>
      </p:sp>
      <p:sp>
        <p:nvSpPr>
          <p:cNvPr id="3" name="內容版面配置區 2"/>
          <p:cNvSpPr>
            <a:spLocks noGrp="1"/>
          </p:cNvSpPr>
          <p:nvPr>
            <p:ph idx="1"/>
          </p:nvPr>
        </p:nvSpPr>
        <p:spPr>
          <a:xfrm>
            <a:off x="457200" y="1600201"/>
            <a:ext cx="8229600" cy="2476871"/>
          </a:xfrm>
        </p:spPr>
        <p:txBody>
          <a:bodyPr>
            <a:normAutofit fontScale="92500" lnSpcReduction="10000"/>
          </a:bodyPr>
          <a:lstStyle/>
          <a:p>
            <a:r>
              <a:rPr lang="zh-TW" altLang="en-US" dirty="0"/>
              <a:t>大成門正門門扇，以門釘及朱色底板做表現。每組門扇都採門釘裝飾，共１０８顆，是禮制之最大者。一般廟宇門扇多施作門神彩繪，門釘用於受封王後之神祇，孔廟於大門使用門釘，具彰顯孔子地位之意。</a:t>
            </a:r>
            <a:br>
              <a:rPr lang="zh-TW" altLang="en-US" dirty="0"/>
            </a:br>
            <a:endParaRPr lang="zh-TW" altLang="en-US" dirty="0"/>
          </a:p>
          <a:p>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0430" y="3286124"/>
            <a:ext cx="4500594" cy="3406900"/>
          </a:xfrm>
          <a:prstGeom prst="rect">
            <a:avLst/>
          </a:prstGeom>
        </p:spPr>
      </p:pic>
    </p:spTree>
    <p:extLst>
      <p:ext uri="{BB962C8B-B14F-4D97-AF65-F5344CB8AC3E}">
        <p14:creationId xmlns:p14="http://schemas.microsoft.com/office/powerpoint/2010/main" val="3415284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孔廟的差異</a:t>
            </a:r>
            <a:r>
              <a:rPr lang="en-US" altLang="zh-TW" dirty="0" smtClean="0"/>
              <a:t>:</a:t>
            </a:r>
            <a:r>
              <a:rPr lang="zh-TW" altLang="en-US" dirty="0" smtClean="0"/>
              <a:t>彰化孔廟</a:t>
            </a:r>
            <a:endParaRPr lang="zh-TW" altLang="en-US" dirty="0"/>
          </a:p>
        </p:txBody>
      </p:sp>
      <p:sp>
        <p:nvSpPr>
          <p:cNvPr id="3" name="內容版面配置區 2"/>
          <p:cNvSpPr>
            <a:spLocks noGrp="1"/>
          </p:cNvSpPr>
          <p:nvPr>
            <p:ph idx="1"/>
          </p:nvPr>
        </p:nvSpPr>
        <p:spPr>
          <a:xfrm>
            <a:off x="395536" y="2852936"/>
            <a:ext cx="4330824" cy="2088233"/>
          </a:xfrm>
        </p:spPr>
        <p:txBody>
          <a:bodyPr>
            <a:normAutofit fontScale="92500"/>
          </a:bodyPr>
          <a:lstStyle/>
          <a:p>
            <a:r>
              <a:rPr lang="zh-TW" altLang="en-US" dirty="0"/>
              <a:t>台灣另一重要的孔廟──彰化孔廟，通天筒置於欞星門上，共有６根，造型和台南孔廟略異。</a:t>
            </a: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1988840"/>
            <a:ext cx="3888432" cy="4392488"/>
          </a:xfrm>
          <a:prstGeom prst="rect">
            <a:avLst/>
          </a:prstGeom>
        </p:spPr>
      </p:pic>
    </p:spTree>
    <p:extLst>
      <p:ext uri="{BB962C8B-B14F-4D97-AF65-F5344CB8AC3E}">
        <p14:creationId xmlns:p14="http://schemas.microsoft.com/office/powerpoint/2010/main" val="1563587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大成殿屋脊上的鴟鴞泥塑</a:t>
            </a:r>
          </a:p>
        </p:txBody>
      </p:sp>
      <p:sp>
        <p:nvSpPr>
          <p:cNvPr id="3" name="內容版面配置區 2"/>
          <p:cNvSpPr>
            <a:spLocks noGrp="1"/>
          </p:cNvSpPr>
          <p:nvPr>
            <p:ph idx="1"/>
          </p:nvPr>
        </p:nvSpPr>
        <p:spPr>
          <a:xfrm>
            <a:off x="457200" y="1600201"/>
            <a:ext cx="8219256" cy="2260848"/>
          </a:xfrm>
        </p:spPr>
        <p:txBody>
          <a:bodyPr>
            <a:normAutofit fontScale="70000" lnSpcReduction="20000"/>
          </a:bodyPr>
          <a:lstStyle/>
          <a:p>
            <a:r>
              <a:rPr lang="zh-TW" altLang="en-US" dirty="0"/>
              <a:t>大成殿屋脊上的鴟鴞泥塑，亦是孔廟專有裝飾物，是彰顯孔子有教無類精神的象徵。</a:t>
            </a:r>
            <a:br>
              <a:rPr lang="zh-TW" altLang="en-US" dirty="0"/>
            </a:br>
            <a:r>
              <a:rPr lang="zh-TW" altLang="en-US" dirty="0" smtClean="0"/>
              <a:t>通天</a:t>
            </a:r>
            <a:r>
              <a:rPr lang="zh-TW" altLang="en-US" dirty="0"/>
              <a:t>筒共有左右兩根，立於大成殿正脊兩側，又稱「藏經筒」、「藏書筒」，一說是南宋朱熹修建孔廟時，為表達對孔子道德與思想的崇敬，以此表示只有孔子道德與思想才能上通天意，所以稱「通天筒」；另一說是秦始皇焚書坑儒時，士人紛以筒狀藏書塔保護經書，因其藏書有功而立之。通天筒對於建築沒有實際功能，但卻表現出深厚的儒家思想，是孔廟專有裝飾物。</a:t>
            </a: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3174" y="4221088"/>
            <a:ext cx="5143536" cy="2286000"/>
          </a:xfrm>
          <a:prstGeom prst="rect">
            <a:avLst/>
          </a:prstGeom>
        </p:spPr>
      </p:pic>
    </p:spTree>
    <p:extLst>
      <p:ext uri="{BB962C8B-B14F-4D97-AF65-F5344CB8AC3E}">
        <p14:creationId xmlns:p14="http://schemas.microsoft.com/office/powerpoint/2010/main" val="78853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大成門屋脊上的泥塑「義獸騶虞」</a:t>
            </a:r>
          </a:p>
        </p:txBody>
      </p:sp>
      <p:sp>
        <p:nvSpPr>
          <p:cNvPr id="3" name="內容版面配置區 2"/>
          <p:cNvSpPr>
            <a:spLocks noGrp="1"/>
          </p:cNvSpPr>
          <p:nvPr>
            <p:ph idx="1"/>
          </p:nvPr>
        </p:nvSpPr>
        <p:spPr>
          <a:xfrm>
            <a:off x="457200" y="1600200"/>
            <a:ext cx="4042792" cy="4525963"/>
          </a:xfrm>
        </p:spPr>
        <p:txBody>
          <a:bodyPr>
            <a:normAutofit fontScale="77500" lnSpcReduction="20000"/>
          </a:bodyPr>
          <a:lstStyle/>
          <a:p>
            <a:pPr marL="0" indent="0">
              <a:buNone/>
            </a:pPr>
            <a:r>
              <a:rPr lang="zh-TW" altLang="en-US" dirty="0"/>
              <a:t>形似獅、虎，是一種義獸，不食生物，有至信之德，</a:t>
            </a:r>
            <a:r>
              <a:rPr lang="zh-TW" altLang="en-US" dirty="0" smtClean="0"/>
              <a:t>具有象徵</a:t>
            </a:r>
            <a:r>
              <a:rPr lang="zh-TW" altLang="en-US" dirty="0"/>
              <a:t>「至信至德」之意</a:t>
            </a:r>
            <a:r>
              <a:rPr lang="zh-TW" altLang="en-US" dirty="0" smtClean="0"/>
              <a:t>。</a:t>
            </a:r>
            <a:endParaRPr lang="en-US" altLang="zh-TW" dirty="0" smtClean="0"/>
          </a:p>
          <a:p>
            <a:pPr marL="0" indent="0">
              <a:buNone/>
            </a:pPr>
            <a:endParaRPr lang="en-US" altLang="zh-TW" dirty="0" smtClean="0"/>
          </a:p>
          <a:p>
            <a:pPr marL="0" indent="0">
              <a:buNone/>
            </a:pPr>
            <a:r>
              <a:rPr lang="zh-TW" altLang="en-US" dirty="0"/>
              <a:t>以直線為構成元素的腰牆上立有線條柔順多變的石雕裝飾物，不但破除直線的生硬感，同時立於轉折處的小獅子因造型古拙可愛，易成視覺焦點，適量移減了在轉折處所產生的視覺封閉性，就裝飾及空間表現效果來看，實是相當高明的手法。</a:t>
            </a:r>
            <a:br>
              <a:rPr lang="zh-TW" altLang="en-US" dirty="0"/>
            </a:b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2132856"/>
            <a:ext cx="3240360" cy="3816424"/>
          </a:xfrm>
          <a:prstGeom prst="rect">
            <a:avLst/>
          </a:prstGeom>
        </p:spPr>
      </p:pic>
    </p:spTree>
    <p:extLst>
      <p:ext uri="{BB962C8B-B14F-4D97-AF65-F5344CB8AC3E}">
        <p14:creationId xmlns:p14="http://schemas.microsoft.com/office/powerpoint/2010/main" val="1435704163"/>
      </p:ext>
    </p:extLst>
  </p:cSld>
  <p:clrMapOvr>
    <a:masterClrMapping/>
  </p:clrMapOvr>
  <p:timing>
    <p:tnLst>
      <p:par>
        <p:cTn id="1" dur="indefinite" restart="never" nodeType="tmRoot"/>
      </p:par>
    </p:tnLst>
  </p:timing>
</p:sld>
</file>

<file path=ppt/theme/theme1.xml><?xml version="1.0" encoding="utf-8"?>
<a:theme xmlns:a="http://schemas.openxmlformats.org/drawingml/2006/main" name="科技">
  <a:themeElements>
    <a:clrScheme name="科技">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科技">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科技">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159</TotalTime>
  <Words>1079</Words>
  <Application>Microsoft Office PowerPoint</Application>
  <PresentationFormat>如螢幕大小 (4:3)</PresentationFormat>
  <Paragraphs>36</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科技</vt:lpstr>
      <vt:lpstr>設計美學期末報告</vt:lpstr>
      <vt:lpstr>簡介</vt:lpstr>
      <vt:lpstr>建築特色</vt:lpstr>
      <vt:lpstr>明倫堂</vt:lpstr>
      <vt:lpstr>孔廟建築裝飾</vt:lpstr>
      <vt:lpstr>大成門正門門扇</vt:lpstr>
      <vt:lpstr>孔廟的差異:彰化孔廟</vt:lpstr>
      <vt:lpstr>大成殿屋脊上的鴟鴞泥塑</vt:lpstr>
      <vt:lpstr>大成門屋脊上的泥塑「義獸騶虞」</vt:lpstr>
      <vt:lpstr>　石獅    　散水螭首</vt:lpstr>
      <vt:lpstr>台南孔廟大成殿，是孔廟靈魂建築。</vt:lpstr>
      <vt:lpstr>心得</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設計美學期末報告</dc:title>
  <dc:creator>mshome</dc:creator>
  <cp:lastModifiedBy>admin</cp:lastModifiedBy>
  <cp:revision>11</cp:revision>
  <dcterms:created xsi:type="dcterms:W3CDTF">2015-12-27T13:34:18Z</dcterms:created>
  <dcterms:modified xsi:type="dcterms:W3CDTF">2015-12-30T03:16:45Z</dcterms:modified>
</cp:coreProperties>
</file>