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1"/>
  </p:sldMasterIdLst>
  <p:notesMasterIdLst>
    <p:notesMasterId r:id="rId18"/>
  </p:notesMasterIdLst>
  <p:handoutMasterIdLst>
    <p:handoutMasterId r:id="rId19"/>
  </p:handoutMasterIdLst>
  <p:sldIdLst>
    <p:sldId id="437" r:id="rId2"/>
    <p:sldId id="438" r:id="rId3"/>
    <p:sldId id="440" r:id="rId4"/>
    <p:sldId id="441" r:id="rId5"/>
    <p:sldId id="434" r:id="rId6"/>
    <p:sldId id="442" r:id="rId7"/>
    <p:sldId id="435" r:id="rId8"/>
    <p:sldId id="443" r:id="rId9"/>
    <p:sldId id="444" r:id="rId10"/>
    <p:sldId id="445" r:id="rId11"/>
    <p:sldId id="436" r:id="rId12"/>
    <p:sldId id="447" r:id="rId13"/>
    <p:sldId id="448" r:id="rId14"/>
    <p:sldId id="449" r:id="rId15"/>
    <p:sldId id="446" r:id="rId16"/>
    <p:sldId id="288" r:id="rId17"/>
  </p:sldIdLst>
  <p:sldSz cx="9144000" cy="6858000" type="screen4x3"/>
  <p:notesSz cx="6858000" cy="9144000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473" autoAdjust="0"/>
    <p:restoredTop sz="80700" autoAdjust="0"/>
  </p:normalViewPr>
  <p:slideViewPr>
    <p:cSldViewPr snapToGrid="0" snapToObjects="1">
      <p:cViewPr>
        <p:scale>
          <a:sx n="110" d="100"/>
          <a:sy n="110" d="100"/>
        </p:scale>
        <p:origin x="-10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6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DFD7C-BA99-2D4D-B63D-9820D39C40B0}" type="datetimeFigureOut">
              <a:rPr kumimoji="1" lang="zh-TW" altLang="en-US" smtClean="0"/>
              <a:pPr/>
              <a:t>2015/12/3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2ECEC-2FF8-134D-B49A-4F4BE51C8D08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34462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0E053-531D-FE4B-B990-0D8CB8210439}" type="datetimeFigureOut">
              <a:rPr kumimoji="1" lang="zh-TW" altLang="en-US" smtClean="0"/>
              <a:pPr/>
              <a:t>2015/12/3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F704C1-7CBB-A44F-AE9F-2BD4E4A9B83B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938933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704C1-7CBB-A44F-AE9F-2BD4E4A9B83B}" type="slidenum">
              <a:rPr kumimoji="1" lang="zh-TW" altLang="en-US" smtClean="0"/>
              <a:pPr/>
              <a:t>2</a:t>
            </a:fld>
            <a:endParaRPr kumimoji="1"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3258E-77D7-8E41-94F4-AB833790EFEA}" type="datetime1">
              <a:rPr kumimoji="1" lang="zh-TW" altLang="en-US" smtClean="0"/>
              <a:pPr/>
              <a:t>2015/12/3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8974-F414-6242-83AB-A1A6E3105A70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EC5C-EB58-6D44-AA65-E8E747FE89B7}" type="datetime1">
              <a:rPr kumimoji="1" lang="zh-TW" altLang="en-US" smtClean="0"/>
              <a:pPr/>
              <a:t>2015/12/3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EE5E-9A08-9643-B43D-FB3C88275235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6C7C-FEC5-A341-929D-40857C79B1AF}" type="datetime1">
              <a:rPr kumimoji="1" lang="zh-TW" altLang="en-US" smtClean="0"/>
              <a:pPr/>
              <a:t>2015/12/3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EE5E-9A08-9643-B43D-FB3C88275235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42DF-5CC9-C64F-B7E0-5F16D8F603E6}" type="datetime1">
              <a:rPr kumimoji="1" lang="zh-TW" altLang="en-US" smtClean="0"/>
              <a:pPr/>
              <a:t>2015/12/3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EE5E-9A08-9643-B43D-FB3C88275235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EAC4E-B87E-2C42-B428-3BD4C1D7B482}" type="datetime1">
              <a:rPr kumimoji="1" lang="zh-TW" altLang="en-US" smtClean="0"/>
              <a:pPr/>
              <a:t>2015/12/3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EE5E-9A08-9643-B43D-FB3C88275235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64A4-0B60-B74D-A739-594120059F60}" type="datetime1">
              <a:rPr kumimoji="1" lang="zh-TW" altLang="en-US" smtClean="0"/>
              <a:pPr/>
              <a:t>2015/12/3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EE5E-9A08-9643-B43D-FB3C88275235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05A6-7C50-5443-B9FE-9C2E9A04937B}" type="datetime1">
              <a:rPr kumimoji="1" lang="zh-TW" altLang="en-US" smtClean="0"/>
              <a:pPr/>
              <a:t>2015/12/3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EE5E-9A08-9643-B43D-FB3C88275235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48FC-6478-F34E-9CAD-484E4076F572}" type="datetime1">
              <a:rPr kumimoji="1" lang="zh-TW" altLang="en-US" smtClean="0"/>
              <a:pPr/>
              <a:t>2015/12/3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EE5E-9A08-9643-B43D-FB3C88275235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97A06-2821-2C4F-BC92-F3DC502F72BF}" type="datetime1">
              <a:rPr kumimoji="1" lang="zh-TW" altLang="en-US" smtClean="0"/>
              <a:pPr/>
              <a:t>2015/12/3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EE5E-9A08-9643-B43D-FB3C88275235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275C4-5EA9-C74B-BFFF-674BD950B3EC}" type="datetime1">
              <a:rPr kumimoji="1" lang="zh-TW" altLang="en-US" smtClean="0"/>
              <a:pPr/>
              <a:t>2015/12/3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8974-F414-6242-83AB-A1A6E3105A70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55AB-81D8-1B45-8E40-25A769630B55}" type="datetime1">
              <a:rPr kumimoji="1" lang="zh-TW" altLang="en-US" smtClean="0"/>
              <a:pPr/>
              <a:t>2015/12/3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EE5E-9A08-9643-B43D-FB3C88275235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D68020C-E050-DF45-9235-61AA9A5E0391}" type="datetime1">
              <a:rPr kumimoji="1" lang="zh-TW" altLang="en-US" smtClean="0"/>
              <a:pPr/>
              <a:t>2015/12/3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71AEE5E-9A08-9643-B43D-FB3C88275235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674306" y="0"/>
            <a:ext cx="1354217" cy="48006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alpha val="48000"/>
                </a:schemeClr>
              </a:gs>
              <a:gs pos="100000">
                <a:schemeClr val="tx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 rot="5400000">
            <a:off x="7132319" y="4672321"/>
            <a:ext cx="1042037" cy="298132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alpha val="64000"/>
                </a:schemeClr>
              </a:gs>
              <a:gs pos="100000">
                <a:schemeClr val="tx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EE5E-9A08-9643-B43D-FB3C88275235}" type="slidenum">
              <a:rPr kumimoji="1" lang="zh-TW" altLang="en-US" smtClean="0"/>
              <a:pPr/>
              <a:t>1</a:t>
            </a:fld>
            <a:endParaRPr kumimoji="1" lang="zh-TW" altLang="en-US"/>
          </a:p>
        </p:txBody>
      </p:sp>
      <p:pic>
        <p:nvPicPr>
          <p:cNvPr id="5" name="Picture 2" descr="https://upload.wikimedia.org/wikipedia/zh/f/fd/Promised_Land_Poster_%282012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758" y="514495"/>
            <a:ext cx="4112386" cy="6097675"/>
          </a:xfrm>
          <a:prstGeom prst="rect">
            <a:avLst/>
          </a:prstGeom>
          <a:noFill/>
        </p:spPr>
      </p:pic>
      <p:pic>
        <p:nvPicPr>
          <p:cNvPr id="6" name="Picture 1" descr="C:\Users\USER\Desktop\微電影企劃書\未命名-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2871" y="5469059"/>
            <a:ext cx="2963985" cy="1063256"/>
          </a:xfrm>
          <a:prstGeom prst="rect">
            <a:avLst/>
          </a:prstGeom>
          <a:noFill/>
        </p:spPr>
      </p:pic>
      <p:sp>
        <p:nvSpPr>
          <p:cNvPr id="7" name="文字方塊 6"/>
          <p:cNvSpPr txBox="1"/>
          <p:nvPr/>
        </p:nvSpPr>
        <p:spPr>
          <a:xfrm>
            <a:off x="6751693" y="6162983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spcBef>
                <a:spcPct val="20000"/>
              </a:spcBef>
              <a:buClr>
                <a:srgbClr val="93A299"/>
              </a:buClr>
              <a:buSzPct val="85000"/>
            </a:pPr>
            <a:r>
              <a:rPr kumimoji="1" lang="zh-TW" altLang="en-US" dirty="0" smtClean="0">
                <a:solidFill>
                  <a:schemeClr val="accent3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授課老師：駱育萱</a:t>
            </a:r>
            <a:endParaRPr kumimoji="1" lang="en-US" altLang="zh-TW" dirty="0" smtClean="0">
              <a:solidFill>
                <a:schemeClr val="accent3">
                  <a:lumMod val="75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674307" y="1254642"/>
            <a:ext cx="1354217" cy="255454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zh-TW" altLang="en-US" sz="2800" dirty="0" smtClean="0">
                <a:solidFill>
                  <a:schemeClr val="bg2">
                    <a:lumMod val="25000"/>
                  </a:schemeClr>
                </a:solidFill>
                <a:latin typeface="微軟正黑體 Light" pitchFamily="34" charset="-120"/>
                <a:ea typeface="微軟正黑體 Light" pitchFamily="34" charset="-120"/>
                <a:cs typeface="微軟正黑體 Light" pitchFamily="34" charset="-120"/>
              </a:rPr>
              <a:t>電影文學 </a:t>
            </a:r>
            <a:r>
              <a:rPr kumimoji="1" lang="en-US" altLang="zh-TW" sz="2800" dirty="0" smtClean="0">
                <a:solidFill>
                  <a:schemeClr val="bg2">
                    <a:lumMod val="25000"/>
                  </a:schemeClr>
                </a:solidFill>
                <a:latin typeface="微軟正黑體 Light" pitchFamily="34" charset="-120"/>
                <a:ea typeface="微軟正黑體 Light" pitchFamily="34" charset="-120"/>
                <a:cs typeface="微軟正黑體 Light" pitchFamily="34" charset="-120"/>
              </a:rPr>
              <a:t>–</a:t>
            </a:r>
            <a:r>
              <a:rPr kumimoji="1" lang="zh-TW" altLang="en-US" sz="2800" dirty="0" smtClean="0">
                <a:solidFill>
                  <a:schemeClr val="bg2">
                    <a:lumMod val="25000"/>
                  </a:schemeClr>
                </a:solidFill>
                <a:latin typeface="微軟正黑體 Light" pitchFamily="34" charset="-120"/>
                <a:ea typeface="微軟正黑體 Light" pitchFamily="34" charset="-120"/>
                <a:cs typeface="微軟正黑體 Light" pitchFamily="34" charset="-120"/>
              </a:rPr>
              <a:t> </a:t>
            </a:r>
            <a:endParaRPr kumimoji="1" lang="en-US" altLang="zh-TW" sz="2800" dirty="0" smtClean="0">
              <a:solidFill>
                <a:schemeClr val="bg2">
                  <a:lumMod val="25000"/>
                </a:schemeClr>
              </a:solidFill>
              <a:latin typeface="微軟正黑體 Light" pitchFamily="34" charset="-120"/>
              <a:ea typeface="微軟正黑體 Light" pitchFamily="34" charset="-120"/>
              <a:cs typeface="微軟正黑體 Light" pitchFamily="34" charset="-120"/>
            </a:endParaRPr>
          </a:p>
          <a:p>
            <a:r>
              <a:rPr kumimoji="1" lang="zh-TW" altLang="en-US" sz="4800" dirty="0" smtClean="0">
                <a:solidFill>
                  <a:schemeClr val="bg2">
                    <a:lumMod val="25000"/>
                  </a:schemeClr>
                </a:solidFill>
                <a:latin typeface="微軟正黑體 Light" pitchFamily="34" charset="-120"/>
                <a:ea typeface="微軟正黑體 Light" pitchFamily="34" charset="-120"/>
                <a:cs typeface="微軟正黑體 Light" pitchFamily="34" charset="-120"/>
              </a:rPr>
              <a:t>心靈勇氣</a:t>
            </a:r>
            <a:endParaRPr lang="zh-TW" altLang="en-US" sz="4800" dirty="0">
              <a:latin typeface="微軟正黑體 Light" pitchFamily="34" charset="-120"/>
              <a:ea typeface="微軟正黑體 Light" pitchFamily="34" charset="-120"/>
              <a:cs typeface="微軟正黑體 Light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02871" y="3991731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 Light" pitchFamily="34" charset="-120"/>
                <a:ea typeface="微軟正黑體 Light" pitchFamily="34" charset="-120"/>
                <a:cs typeface="微軟正黑體 Light" pitchFamily="34" charset="-120"/>
              </a:rPr>
              <a:t>電影與文學：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微軟正黑體 Light" pitchFamily="34" charset="-120"/>
                <a:ea typeface="微軟正黑體 Light" pitchFamily="34" charset="-120"/>
                <a:cs typeface="微軟正黑體 Light" pitchFamily="34" charset="-120"/>
              </a:rPr>
              <a:t>郭于霆，柳育琪，林欣慧</a:t>
            </a:r>
          </a:p>
          <a:p>
            <a:endParaRPr lang="en-US" altLang="zh-TW" dirty="0" smtClean="0">
              <a:solidFill>
                <a:schemeClr val="accent6">
                  <a:lumMod val="75000"/>
                </a:schemeClr>
              </a:solidFill>
              <a:latin typeface="微軟正黑體 Light" pitchFamily="34" charset="-120"/>
              <a:ea typeface="微軟正黑體 Light" pitchFamily="34" charset="-120"/>
              <a:cs typeface="微軟正黑體 Light" pitchFamily="34" charset="-120"/>
            </a:endParaRPr>
          </a:p>
          <a:p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 Light" pitchFamily="34" charset="-120"/>
                <a:ea typeface="微軟正黑體 Light" pitchFamily="34" charset="-120"/>
                <a:cs typeface="微軟正黑體 Light" pitchFamily="34" charset="-120"/>
              </a:rPr>
              <a:t>工程</a:t>
            </a:r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 Light" pitchFamily="34" charset="-120"/>
                <a:ea typeface="微軟正黑體 Light" pitchFamily="34" charset="-120"/>
                <a:cs typeface="微軟正黑體 Light" pitchFamily="34" charset="-120"/>
              </a:rPr>
              <a:t>‧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 Light" pitchFamily="34" charset="-120"/>
                <a:ea typeface="微軟正黑體 Light" pitchFamily="34" charset="-120"/>
                <a:cs typeface="微軟正黑體 Light" pitchFamily="34" charset="-120"/>
              </a:rPr>
              <a:t>倫理與社會：</a:t>
            </a:r>
            <a:endParaRPr lang="en-US" altLang="zh-TW" b="1" dirty="0" smtClean="0">
              <a:solidFill>
                <a:schemeClr val="accent6">
                  <a:lumMod val="75000"/>
                </a:schemeClr>
              </a:solidFill>
              <a:latin typeface="微軟正黑體 Light" pitchFamily="34" charset="-120"/>
              <a:ea typeface="微軟正黑體 Light" pitchFamily="34" charset="-120"/>
              <a:cs typeface="微軟正黑體 Light" pitchFamily="34" charset="-120"/>
            </a:endParaRPr>
          </a:p>
          <a:p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微軟正黑體 Light" pitchFamily="34" charset="-120"/>
                <a:ea typeface="微軟正黑體 Light" pitchFamily="34" charset="-120"/>
                <a:cs typeface="微軟正黑體 Light" pitchFamily="34" charset="-120"/>
              </a:rPr>
              <a:t>林文進，蔡孟倫，孫翊庭，陳力維</a:t>
            </a:r>
          </a:p>
          <a:p>
            <a:endParaRPr lang="en-US" altLang="zh-TW" dirty="0" smtClean="0">
              <a:solidFill>
                <a:schemeClr val="accent6">
                  <a:lumMod val="75000"/>
                </a:schemeClr>
              </a:solidFill>
              <a:latin typeface="微軟正黑體 Light" pitchFamily="34" charset="-120"/>
              <a:ea typeface="微軟正黑體 Light" pitchFamily="34" charset="-120"/>
              <a:cs typeface="微軟正黑體 Light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861238" y="4201065"/>
            <a:ext cx="7581014" cy="21242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871AEE5E-9A08-9643-B43D-FB3C88275235}" type="slidenum">
              <a:rPr kumimoji="1" lang="zh-TW" altLang="en-US" smtClean="0"/>
              <a:pPr/>
              <a:t>10</a:t>
            </a:fld>
            <a:endParaRPr kumimoji="1" lang="zh-TW" altLang="en-US" dirty="0"/>
          </a:p>
        </p:txBody>
      </p:sp>
      <p:pic>
        <p:nvPicPr>
          <p:cNvPr id="6" name="Picture 1" descr="C:\Users\USER\Desktop\微電影企劃書\未命名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533400"/>
            <a:ext cx="1146175" cy="411162"/>
          </a:xfrm>
          <a:prstGeom prst="rect">
            <a:avLst/>
          </a:prstGeom>
          <a:noFill/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kumimoji="1" lang="zh-TW" altLang="en-US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三、故事主要意義</a:t>
            </a:r>
            <a:endParaRPr kumimoji="1" lang="zh-TW" altLang="en-US" dirty="0">
              <a:solidFill>
                <a:schemeClr val="tx2">
                  <a:lumMod val="75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61238" y="1524001"/>
            <a:ext cx="364940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TW" altLang="en-US" sz="3200" dirty="0" smtClean="0"/>
              <a:t>　人性抉擇</a:t>
            </a:r>
            <a:endParaRPr lang="en-US" altLang="zh-TW" sz="3200" dirty="0" smtClean="0"/>
          </a:p>
          <a:p>
            <a:endParaRPr lang="en-US" altLang="zh-TW" sz="3200" dirty="0" smtClean="0"/>
          </a:p>
          <a:p>
            <a:r>
              <a:rPr lang="zh-TW" altLang="en-US" sz="2000" dirty="0" smtClean="0">
                <a:solidFill>
                  <a:schemeClr val="tx2">
                    <a:lumMod val="75000"/>
                  </a:schemeClr>
                </a:solidFill>
              </a:rPr>
              <a:t>在收購土地的過程中，</a:t>
            </a:r>
            <a:endParaRPr lang="en-US" altLang="zh-TW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zh-TW" altLang="en-US" sz="2000" u="sng" dirty="0" smtClean="0">
                <a:solidFill>
                  <a:schemeClr val="tx2">
                    <a:lumMod val="75000"/>
                  </a:schemeClr>
                </a:solidFill>
              </a:rPr>
              <a:t>價值觀的差異與人性的抉擇</a:t>
            </a:r>
            <a:endParaRPr lang="zh-TW" alt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altLang="zh-TW" sz="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Picture 2" descr="http://4bluestones.biz/mtblog/pl014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857320" y="1741971"/>
            <a:ext cx="3294642" cy="2198144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1" name="文字方塊 10"/>
          <p:cNvSpPr txBox="1"/>
          <p:nvPr/>
        </p:nvSpPr>
        <p:spPr>
          <a:xfrm>
            <a:off x="1151626" y="4330059"/>
            <a:ext cx="7000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</a:rPr>
              <a:t>面臨金錢的誘惑下，人性貪婪醜陋的展現現實的考量，</a:t>
            </a:r>
            <a:endParaRPr lang="en-US" altLang="zh-TW" sz="8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b="1" u="sng" dirty="0" smtClean="0">
                <a:solidFill>
                  <a:schemeClr val="tx2">
                    <a:lumMod val="50000"/>
                  </a:schemeClr>
                </a:solidFill>
              </a:rPr>
              <a:t>．生活品質、提供孩子的教育費用</a:t>
            </a:r>
            <a:endParaRPr lang="en-US" altLang="zh-TW" sz="800" b="1" u="sng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b="1" u="sng" dirty="0" smtClean="0">
                <a:solidFill>
                  <a:schemeClr val="tx2">
                    <a:lumMod val="50000"/>
                  </a:schemeClr>
                </a:solidFill>
              </a:rPr>
              <a:t>．對於這份土地的情感、農村的文化生活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</a:rPr>
              <a:t>，</a:t>
            </a:r>
            <a:endParaRPr lang="en-US" altLang="zh-TW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</a:rPr>
              <a:t>對居民來說是很大的意義，他們不希望未來窮得只剩下錢。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98395" y="1491376"/>
            <a:ext cx="8747185" cy="2442269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871AEE5E-9A08-9643-B43D-FB3C88275235}" type="slidenum">
              <a:rPr kumimoji="1" lang="zh-TW" altLang="en-US" smtClean="0"/>
              <a:pPr/>
              <a:t>11</a:t>
            </a:fld>
            <a:endParaRPr kumimoji="1" lang="zh-TW" altLang="en-US" dirty="0"/>
          </a:p>
        </p:txBody>
      </p:sp>
      <p:pic>
        <p:nvPicPr>
          <p:cNvPr id="6" name="Picture 1" descr="C:\Users\USER\Desktop\微電影企劃書\未命名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533400"/>
            <a:ext cx="1146175" cy="411162"/>
          </a:xfrm>
          <a:prstGeom prst="rect">
            <a:avLst/>
          </a:prstGeom>
          <a:noFill/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kumimoji="1" lang="zh-TW" altLang="en-US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四、開採技術</a:t>
            </a:r>
            <a:endParaRPr kumimoji="1" lang="zh-TW" altLang="en-US" dirty="0">
              <a:solidFill>
                <a:schemeClr val="tx2">
                  <a:lumMod val="75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57199" y="1569011"/>
            <a:ext cx="83089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chemeClr val="accent4">
                    <a:lumMod val="50000"/>
                  </a:schemeClr>
                </a:solidFill>
              </a:rPr>
              <a:t>水力壓裂法</a:t>
            </a:r>
          </a:p>
          <a:p>
            <a:endParaRPr lang="en-US" altLang="zh-TW" sz="2000" dirty="0" smtClean="0"/>
          </a:p>
          <a:p>
            <a:r>
              <a:rPr lang="zh-TW" altLang="en-US" sz="2000" dirty="0" smtClean="0"/>
              <a:t>．利用地面</a:t>
            </a:r>
            <a:r>
              <a:rPr lang="zh-TW" altLang="en-US" sz="2000" dirty="0" smtClean="0"/>
              <a:t>高壓注入具有</a:t>
            </a:r>
            <a:r>
              <a:rPr lang="zh-TW" altLang="en-US" sz="2000" dirty="0" smtClean="0"/>
              <a:t>較高粘度的壓裂液</a:t>
            </a:r>
            <a:r>
              <a:rPr lang="en-US" altLang="zh-TW" sz="2000" dirty="0" smtClean="0"/>
              <a:t>,</a:t>
            </a:r>
            <a:r>
              <a:rPr lang="zh-TW" altLang="en-US" sz="2000" dirty="0" smtClean="0"/>
              <a:t> 產生</a:t>
            </a:r>
            <a:r>
              <a:rPr lang="zh-TW" altLang="en-US" sz="2000" dirty="0" smtClean="0"/>
              <a:t>裂縫。</a:t>
            </a:r>
            <a:endParaRPr lang="en-US" altLang="zh-TW" sz="2000" dirty="0" smtClean="0"/>
          </a:p>
          <a:p>
            <a:endParaRPr lang="en-US" altLang="zh-TW" sz="2000" dirty="0" smtClean="0"/>
          </a:p>
          <a:p>
            <a:r>
              <a:rPr lang="zh-TW" altLang="en-US" sz="2000" dirty="0" smtClean="0"/>
              <a:t>．裂縫向</a:t>
            </a:r>
            <a:r>
              <a:rPr lang="zh-TW" altLang="en-US" sz="2000" dirty="0" smtClean="0"/>
              <a:t>油層內部</a:t>
            </a:r>
            <a:r>
              <a:rPr lang="zh-TW" altLang="en-US" sz="2000" dirty="0" smtClean="0"/>
              <a:t>擴張</a:t>
            </a:r>
            <a:endParaRPr lang="en-US" altLang="zh-TW" sz="2000" dirty="0" smtClean="0"/>
          </a:p>
          <a:p>
            <a:endParaRPr lang="en-US" altLang="zh-TW" sz="2000" dirty="0" smtClean="0"/>
          </a:p>
          <a:p>
            <a:r>
              <a:rPr lang="zh-TW" altLang="en-US" sz="2000" dirty="0" smtClean="0"/>
              <a:t>．油層中就會</a:t>
            </a:r>
            <a:r>
              <a:rPr lang="zh-TW" altLang="en-US" sz="2000" dirty="0" smtClean="0"/>
              <a:t>留下裂縫</a:t>
            </a:r>
            <a:r>
              <a:rPr lang="zh-TW" altLang="en-US" sz="2000" dirty="0" smtClean="0"/>
              <a:t>，使油層與井筒之間</a:t>
            </a:r>
            <a:r>
              <a:rPr lang="zh-TW" altLang="en-US" sz="2000" dirty="0" smtClean="0"/>
              <a:t>建立新</a:t>
            </a:r>
            <a:r>
              <a:rPr lang="zh-TW" altLang="en-US" sz="2000" dirty="0" smtClean="0"/>
              <a:t>的流體通道</a:t>
            </a:r>
          </a:p>
          <a:p>
            <a:endParaRPr lang="zh-TW" altLang="en-US" sz="2000" dirty="0"/>
          </a:p>
        </p:txBody>
      </p:sp>
      <p:pic>
        <p:nvPicPr>
          <p:cNvPr id="12" name="圖片 11" descr="1280px-HydroFra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199" y="4555022"/>
            <a:ext cx="4899072" cy="1837152"/>
          </a:xfrm>
          <a:prstGeom prst="rect">
            <a:avLst/>
          </a:prstGeom>
        </p:spPr>
      </p:pic>
      <p:pic>
        <p:nvPicPr>
          <p:cNvPr id="7170" name="Picture 2" descr="http://new.cpc.com.tw/UploadFiles/images/09%E7%89%B9%E8%BC%AFpic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40382" y="4123556"/>
            <a:ext cx="2846418" cy="2496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.wsj.net/public/resources/images/ED-AQ047_daniel_G_20121111155525.jpg"/>
          <p:cNvPicPr>
            <a:picLocks noChangeAspect="1" noChangeArrowheads="1"/>
          </p:cNvPicPr>
          <p:nvPr/>
        </p:nvPicPr>
        <p:blipFill>
          <a:blip r:embed="rId2">
            <a:lum bright="63000" contrast="-84000"/>
          </a:blip>
          <a:srcRect/>
          <a:stretch>
            <a:fillRect/>
          </a:stretch>
        </p:blipFill>
        <p:spPr bwMode="auto">
          <a:xfrm>
            <a:off x="198395" y="1384309"/>
            <a:ext cx="8790005" cy="5249404"/>
          </a:xfrm>
          <a:prstGeom prst="rect">
            <a:avLst/>
          </a:prstGeom>
          <a:noFill/>
        </p:spPr>
      </p:pic>
      <p:sp>
        <p:nvSpPr>
          <p:cNvPr id="10" name="矩形 9"/>
          <p:cNvSpPr/>
          <p:nvPr/>
        </p:nvSpPr>
        <p:spPr>
          <a:xfrm>
            <a:off x="379542" y="1491377"/>
            <a:ext cx="8412512" cy="5030194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871AEE5E-9A08-9643-B43D-FB3C88275235}" type="slidenum">
              <a:rPr kumimoji="1" lang="zh-TW" altLang="en-US" smtClean="0"/>
              <a:pPr/>
              <a:t>12</a:t>
            </a:fld>
            <a:endParaRPr kumimoji="1" lang="zh-TW" altLang="en-US" dirty="0"/>
          </a:p>
        </p:txBody>
      </p:sp>
      <p:pic>
        <p:nvPicPr>
          <p:cNvPr id="6" name="Picture 1" descr="C:\Users\USER\Desktop\微電影企劃書\未命名-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533400"/>
            <a:ext cx="1146175" cy="411162"/>
          </a:xfrm>
          <a:prstGeom prst="rect">
            <a:avLst/>
          </a:prstGeom>
          <a:noFill/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kumimoji="1" lang="zh-TW" altLang="en-US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五、</a:t>
            </a:r>
            <a:r>
              <a:rPr kumimoji="1" lang="zh-TW" altLang="en-US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風險評估</a:t>
            </a:r>
            <a:endParaRPr kumimoji="1" lang="zh-TW" altLang="en-US" dirty="0">
              <a:solidFill>
                <a:schemeClr val="tx2">
                  <a:lumMod val="75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57200" y="1759788"/>
            <a:ext cx="830897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水力壓裂法</a:t>
            </a:r>
          </a:p>
          <a:p>
            <a:pPr>
              <a:lnSpc>
                <a:spcPct val="150000"/>
              </a:lnSpc>
            </a:pPr>
            <a:r>
              <a:rPr lang="zh-TW" altLang="en-US" sz="2000" dirty="0" smtClean="0">
                <a:latin typeface="Adobe 繁黑體 Std B" pitchFamily="34" charset="-120"/>
                <a:ea typeface="Adobe 繁黑體 Std B" pitchFamily="34" charset="-120"/>
              </a:rPr>
              <a:t>產生</a:t>
            </a:r>
            <a:r>
              <a:rPr lang="zh-TW" altLang="en-US" sz="2000" dirty="0" smtClean="0">
                <a:latin typeface="Adobe 繁黑體 Std B" pitchFamily="34" charset="-120"/>
                <a:ea typeface="Adobe 繁黑體 Std B" pitchFamily="34" charset="-120"/>
              </a:rPr>
              <a:t>的廢氣、廢水、廢料將造成環境衝擊，因此備受爭議</a:t>
            </a:r>
            <a:r>
              <a:rPr lang="zh-TW" altLang="en-US" sz="2000" dirty="0" smtClean="0">
                <a:latin typeface="Adobe 繁黑體 Std B" pitchFamily="34" charset="-120"/>
                <a:ea typeface="Adobe 繁黑體 Std B" pitchFamily="34" charset="-120"/>
              </a:rPr>
              <a:t>。</a:t>
            </a:r>
            <a:endParaRPr lang="en-US" altLang="zh-TW" sz="20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 smtClean="0">
                <a:latin typeface="Adobe 繁黑體 Std B" pitchFamily="34" charset="-120"/>
                <a:ea typeface="Adobe 繁黑體 Std B" pitchFamily="34" charset="-120"/>
              </a:rPr>
              <a:t>包括過程中需要</a:t>
            </a:r>
            <a:r>
              <a:rPr lang="zh-TW" altLang="en-US" sz="2000" dirty="0" smtClean="0">
                <a:latin typeface="Adobe 繁黑體 Std B" pitchFamily="34" charset="-120"/>
                <a:ea typeface="Adobe 繁黑體 Std B" pitchFamily="34" charset="-120"/>
              </a:rPr>
              <a:t>大量的</a:t>
            </a:r>
            <a:r>
              <a:rPr lang="zh-TW" altLang="en-US" sz="2000" dirty="0" smtClean="0">
                <a:latin typeface="Adobe 繁黑體 Std B" pitchFamily="34" charset="-120"/>
                <a:ea typeface="Adobe 繁黑體 Std B" pitchFamily="34" charset="-120"/>
              </a:rPr>
              <a:t>水，</a:t>
            </a:r>
            <a:r>
              <a:rPr lang="zh-TW" altLang="en-US" sz="2000" dirty="0" smtClean="0">
                <a:latin typeface="Adobe 繁黑體 Std B" pitchFamily="34" charset="-120"/>
                <a:ea typeface="Adobe 繁黑體 Std B" pitchFamily="34" charset="-120"/>
              </a:rPr>
              <a:t>與</a:t>
            </a:r>
            <a:r>
              <a:rPr lang="zh-TW" altLang="en-US" sz="2000" u="sng" dirty="0" smtClean="0">
                <a:latin typeface="Adobe 繁黑體 Std B" pitchFamily="34" charset="-120"/>
                <a:ea typeface="Adobe 繁黑體 Std B" pitchFamily="34" charset="-120"/>
              </a:rPr>
              <a:t>用水需求產生衝突</a:t>
            </a:r>
            <a:r>
              <a:rPr lang="zh-TW" altLang="en-US" sz="2000" dirty="0" smtClean="0">
                <a:latin typeface="Adobe 繁黑體 Std B" pitchFamily="34" charset="-120"/>
                <a:ea typeface="Adobe 繁黑體 Std B" pitchFamily="34" charset="-120"/>
              </a:rPr>
              <a:t>。</a:t>
            </a:r>
            <a:endParaRPr lang="en-US" altLang="zh-TW" sz="20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u="sng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需添加</a:t>
            </a:r>
            <a:r>
              <a:rPr lang="en-US" altLang="zh-TW" sz="2000" u="sng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[</a:t>
            </a:r>
            <a:r>
              <a:rPr lang="zh-TW" altLang="en-US" sz="2000" u="sng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化學藥劑</a:t>
            </a:r>
            <a:r>
              <a:rPr lang="en-US" altLang="zh-TW" sz="2000" u="sng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]</a:t>
            </a:r>
            <a:r>
              <a:rPr lang="zh-TW" altLang="en-US" sz="2000" u="sng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恐怕洩漏</a:t>
            </a:r>
            <a:r>
              <a:rPr lang="zh-TW" altLang="en-US" sz="2000" dirty="0" smtClean="0">
                <a:latin typeface="Adobe 繁黑體 Std B" pitchFamily="34" charset="-120"/>
                <a:ea typeface="Adobe 繁黑體 Std B" pitchFamily="34" charset="-120"/>
              </a:rPr>
              <a:t>，造成</a:t>
            </a:r>
            <a:r>
              <a:rPr lang="zh-TW" altLang="en-US" sz="2000" u="sng" dirty="0" smtClean="0">
                <a:latin typeface="Adobe 繁黑體 Std B" pitchFamily="34" charset="-120"/>
                <a:ea typeface="Adobe 繁黑體 Std B" pitchFamily="34" charset="-120"/>
              </a:rPr>
              <a:t>污染地下水與土地、破壞生態系統</a:t>
            </a:r>
            <a:r>
              <a:rPr lang="zh-TW" altLang="en-US" sz="2000" dirty="0" smtClean="0">
                <a:latin typeface="Adobe 繁黑體 Std B" pitchFamily="34" charset="-120"/>
                <a:ea typeface="Adobe 繁黑體 Std B" pitchFamily="34" charset="-120"/>
              </a:rPr>
              <a:t>，</a:t>
            </a:r>
            <a:endParaRPr lang="en-US" altLang="zh-TW" sz="20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 smtClean="0">
                <a:latin typeface="Adobe 繁黑體 Std B" pitchFamily="34" charset="-120"/>
                <a:ea typeface="Adobe 繁黑體 Std B" pitchFamily="34" charset="-120"/>
              </a:rPr>
              <a:t>歐盟</a:t>
            </a:r>
            <a:r>
              <a:rPr lang="zh-TW" altLang="en-US" sz="2000" dirty="0" smtClean="0">
                <a:latin typeface="Adobe 繁黑體 Std B" pitchFamily="34" charset="-120"/>
                <a:ea typeface="Adobe 繁黑體 Std B" pitchFamily="34" charset="-120"/>
              </a:rPr>
              <a:t>主張加強監管，法國、捷克等國更禁止開發。</a:t>
            </a:r>
          </a:p>
        </p:txBody>
      </p:sp>
      <p:pic>
        <p:nvPicPr>
          <p:cNvPr id="2052" name="Picture 4" descr="http://st.depositphotos.com/2819061/3547/i/950/depositphotos_35477947-Frack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10478" y="4706605"/>
            <a:ext cx="2355830" cy="1814966"/>
          </a:xfrm>
          <a:prstGeom prst="rect">
            <a:avLst/>
          </a:prstGeom>
          <a:noFill/>
        </p:spPr>
      </p:pic>
      <p:pic>
        <p:nvPicPr>
          <p:cNvPr id="2054" name="Picture 6" descr="https://i.ytimg.com/vi/w-00WjFops4/hqdefaul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3585" y="4734389"/>
            <a:ext cx="2382909" cy="1787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98395" y="1510352"/>
            <a:ext cx="8747185" cy="3201213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871AEE5E-9A08-9643-B43D-FB3C88275235}" type="slidenum">
              <a:rPr kumimoji="1" lang="zh-TW" altLang="en-US" smtClean="0"/>
              <a:pPr/>
              <a:t>13</a:t>
            </a:fld>
            <a:endParaRPr kumimoji="1" lang="zh-TW" altLang="en-US" dirty="0"/>
          </a:p>
        </p:txBody>
      </p:sp>
      <p:pic>
        <p:nvPicPr>
          <p:cNvPr id="6" name="Picture 1" descr="C:\Users\USER\Desktop\微電影企劃書\未命名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533400"/>
            <a:ext cx="1146175" cy="411162"/>
          </a:xfrm>
          <a:prstGeom prst="rect">
            <a:avLst/>
          </a:prstGeom>
          <a:noFill/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kumimoji="1" lang="zh-TW" altLang="en-US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六</a:t>
            </a:r>
            <a:r>
              <a:rPr kumimoji="1" lang="zh-TW" altLang="en-US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、</a:t>
            </a:r>
            <a:r>
              <a:rPr kumimoji="1" lang="zh-TW" altLang="en-US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適當科技</a:t>
            </a:r>
            <a:r>
              <a:rPr kumimoji="1" lang="en-US" altLang="zh-TW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-</a:t>
            </a:r>
            <a:r>
              <a:rPr kumimoji="1" lang="zh-TW" altLang="en-US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生物質能</a:t>
            </a:r>
            <a:endParaRPr kumimoji="1" lang="zh-TW" altLang="en-US" dirty="0">
              <a:solidFill>
                <a:schemeClr val="tx2">
                  <a:lumMod val="75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57199" y="1569011"/>
            <a:ext cx="8308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457199" y="1649188"/>
            <a:ext cx="812608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+mn-ea"/>
              </a:rPr>
              <a:t>因為電影場景是在農場，故適合發展生物質能。</a:t>
            </a:r>
            <a:endParaRPr lang="en-US" altLang="zh-TW" sz="2000" b="1" dirty="0" smtClean="0">
              <a:latin typeface="+mn-ea"/>
            </a:endParaRPr>
          </a:p>
          <a:p>
            <a:endParaRPr lang="en-US" altLang="zh-TW" sz="2000" dirty="0" smtClean="0">
              <a:latin typeface="+mn-ea"/>
            </a:endParaRPr>
          </a:p>
          <a:p>
            <a:r>
              <a:rPr lang="zh-TW" altLang="en-US" sz="2000" u="sng" dirty="0" smtClean="0">
                <a:latin typeface="+mn-ea"/>
              </a:rPr>
              <a:t>ＷＨＡＴ？甚麼是生物質能</a:t>
            </a:r>
            <a:r>
              <a:rPr lang="zh-TW" altLang="en-US" sz="2000" dirty="0" smtClean="0">
                <a:latin typeface="+mn-ea"/>
              </a:rPr>
              <a:t>（</a:t>
            </a:r>
            <a:r>
              <a:rPr lang="en-US" altLang="zh-TW" sz="2000" dirty="0" smtClean="0">
                <a:latin typeface="+mn-ea"/>
              </a:rPr>
              <a:t>Biomass</a:t>
            </a:r>
            <a:r>
              <a:rPr lang="zh-TW" altLang="en-US" sz="2000" dirty="0" smtClean="0">
                <a:latin typeface="+mn-ea"/>
              </a:rPr>
              <a:t>）</a:t>
            </a:r>
            <a:endParaRPr lang="en-US" altLang="zh-TW" sz="2000" u="sng" dirty="0" smtClean="0">
              <a:latin typeface="+mn-ea"/>
            </a:endParaRPr>
          </a:p>
          <a:p>
            <a:endParaRPr lang="en-US" altLang="zh-TW" sz="2000" dirty="0" smtClean="0">
              <a:latin typeface="+mn-ea"/>
            </a:endParaRPr>
          </a:p>
          <a:p>
            <a:r>
              <a:rPr lang="zh-TW" altLang="en-US" sz="2000" dirty="0" smtClean="0">
                <a:latin typeface="+mn-ea"/>
              </a:rPr>
              <a:t>能當做</a:t>
            </a:r>
            <a:r>
              <a:rPr lang="zh-TW" altLang="en-US" sz="2000" dirty="0" smtClean="0">
                <a:latin typeface="+mn-ea"/>
              </a:rPr>
              <a:t>燃料或者工業原料，</a:t>
            </a:r>
            <a:r>
              <a:rPr lang="zh-TW" altLang="en-US" sz="2000" b="1" u="sng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活著或剛死去的有機物</a:t>
            </a:r>
            <a:r>
              <a:rPr lang="zh-TW" altLang="en-US" sz="2000" dirty="0" smtClean="0">
                <a:latin typeface="+mn-ea"/>
              </a:rPr>
              <a:t>。</a:t>
            </a:r>
            <a:endParaRPr lang="en-US" altLang="zh-TW" sz="20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 smtClean="0">
                <a:latin typeface="+mn-ea"/>
              </a:rPr>
              <a:t>最</a:t>
            </a:r>
            <a:r>
              <a:rPr lang="zh-TW" altLang="en-US" sz="2000" dirty="0" smtClean="0">
                <a:latin typeface="+mn-ea"/>
              </a:rPr>
              <a:t>常見</a:t>
            </a:r>
            <a:r>
              <a:rPr lang="zh-TW" altLang="en-US" sz="2000" u="sng" dirty="0" smtClean="0">
                <a:solidFill>
                  <a:schemeClr val="tx2"/>
                </a:solidFill>
                <a:latin typeface="+mn-ea"/>
              </a:rPr>
              <a:t>植物</a:t>
            </a:r>
            <a:r>
              <a:rPr lang="zh-TW" altLang="en-US" sz="2000" u="sng" dirty="0" smtClean="0">
                <a:solidFill>
                  <a:schemeClr val="tx2"/>
                </a:solidFill>
                <a:latin typeface="+mn-ea"/>
              </a:rPr>
              <a:t>所製造的生質燃料</a:t>
            </a:r>
            <a:endParaRPr lang="en-US" altLang="zh-TW" sz="2000" u="sng" dirty="0" smtClean="0">
              <a:solidFill>
                <a:schemeClr val="tx2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 smtClean="0">
                <a:latin typeface="+mn-ea"/>
              </a:rPr>
              <a:t>生產</a:t>
            </a:r>
            <a:r>
              <a:rPr lang="zh-TW" altLang="en-US" sz="2000" dirty="0" smtClean="0">
                <a:latin typeface="+mn-ea"/>
              </a:rPr>
              <a:t>纖維、化學製品和熱能的動物或植物。</a:t>
            </a:r>
            <a:endParaRPr lang="en-US" altLang="zh-TW" sz="20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 smtClean="0">
                <a:latin typeface="+mn-ea"/>
              </a:rPr>
              <a:t>生物</a:t>
            </a:r>
            <a:r>
              <a:rPr lang="zh-TW" altLang="en-US" sz="2000" dirty="0" smtClean="0">
                <a:latin typeface="+mn-ea"/>
              </a:rPr>
              <a:t>可降解的</a:t>
            </a:r>
            <a:r>
              <a:rPr lang="zh-TW" altLang="en-US" sz="2000" dirty="0" smtClean="0">
                <a:latin typeface="+mn-ea"/>
              </a:rPr>
              <a:t>廢棄物製造</a:t>
            </a:r>
            <a:r>
              <a:rPr lang="zh-TW" altLang="en-US" sz="2000" dirty="0" smtClean="0">
                <a:latin typeface="+mn-ea"/>
              </a:rPr>
              <a:t>的燃料。</a:t>
            </a:r>
          </a:p>
          <a:p>
            <a:endParaRPr lang="zh-TW" altLang="en-US" sz="2000" dirty="0"/>
          </a:p>
        </p:txBody>
      </p:sp>
      <p:pic>
        <p:nvPicPr>
          <p:cNvPr id="1026" name="Picture 2" descr="利用廢棄生質原料生產氫氣的整合系統概念圖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199" y="4738862"/>
            <a:ext cx="5452282" cy="2041080"/>
          </a:xfrm>
          <a:prstGeom prst="rect">
            <a:avLst/>
          </a:prstGeom>
          <a:noFill/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520" y="1178275"/>
            <a:ext cx="2326959" cy="1745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1855392"/>
            <a:ext cx="9143999" cy="3596486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871AEE5E-9A08-9643-B43D-FB3C88275235}" type="slidenum">
              <a:rPr kumimoji="1" lang="zh-TW" altLang="en-US" smtClean="0"/>
              <a:pPr/>
              <a:t>14</a:t>
            </a:fld>
            <a:endParaRPr kumimoji="1" lang="zh-TW" altLang="en-US" dirty="0"/>
          </a:p>
        </p:txBody>
      </p:sp>
      <p:pic>
        <p:nvPicPr>
          <p:cNvPr id="6" name="Picture 1" descr="C:\Users\USER\Desktop\微電影企劃書\未命名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533400"/>
            <a:ext cx="1146175" cy="411162"/>
          </a:xfrm>
          <a:prstGeom prst="rect">
            <a:avLst/>
          </a:prstGeom>
          <a:noFill/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kumimoji="1" lang="zh-TW" altLang="en-US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七</a:t>
            </a:r>
            <a:r>
              <a:rPr kumimoji="1" lang="zh-TW" altLang="en-US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、</a:t>
            </a:r>
            <a:r>
              <a:rPr kumimoji="1" lang="zh-TW" altLang="en-US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技術處理</a:t>
            </a:r>
            <a:endParaRPr kumimoji="1" lang="zh-TW" altLang="en-US" dirty="0">
              <a:solidFill>
                <a:schemeClr val="tx2">
                  <a:lumMod val="75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385" y="1357253"/>
            <a:ext cx="4150608" cy="46984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文字方塊 7"/>
          <p:cNvSpPr txBox="1"/>
          <p:nvPr/>
        </p:nvSpPr>
        <p:spPr>
          <a:xfrm>
            <a:off x="165656" y="2085510"/>
            <a:ext cx="848838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000" u="sng" dirty="0" smtClean="0">
                <a:solidFill>
                  <a:schemeClr val="accent5">
                    <a:lumMod val="75000"/>
                  </a:schemeClr>
                </a:solidFill>
                <a:latin typeface="+mn-ea"/>
              </a:rPr>
              <a:t>更</a:t>
            </a:r>
            <a:r>
              <a:rPr lang="zh-TW" altLang="en-US" sz="2000" u="sng" dirty="0" smtClean="0">
                <a:solidFill>
                  <a:schemeClr val="accent5">
                    <a:lumMod val="75000"/>
                  </a:schemeClr>
                </a:solidFill>
                <a:latin typeface="+mn-ea"/>
              </a:rPr>
              <a:t>高技術的處理包括</a:t>
            </a:r>
            <a:r>
              <a:rPr lang="en-US" altLang="zh-TW" sz="2000" u="sng" dirty="0" smtClean="0">
                <a:solidFill>
                  <a:schemeClr val="accent5">
                    <a:lumMod val="75000"/>
                  </a:schemeClr>
                </a:solidFill>
                <a:latin typeface="+mn-ea"/>
              </a:rPr>
              <a:t>:</a:t>
            </a:r>
          </a:p>
          <a:p>
            <a:pPr>
              <a:lnSpc>
                <a:spcPct val="120000"/>
              </a:lnSpc>
            </a:pPr>
            <a:endParaRPr lang="en-US" altLang="zh-TW" sz="2000" u="sng" dirty="0" smtClean="0">
              <a:solidFill>
                <a:schemeClr val="accent5">
                  <a:lumMod val="75000"/>
                </a:schemeClr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zh-TW" altLang="en-US" sz="2000" dirty="0" smtClean="0">
                <a:latin typeface="+mn-ea"/>
              </a:rPr>
              <a:t>．製造瓦斯</a:t>
            </a:r>
            <a:endParaRPr lang="en-US" altLang="zh-TW" sz="2000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zh-TW" altLang="en-US" sz="2000" dirty="0" smtClean="0">
                <a:latin typeface="+mn-ea"/>
              </a:rPr>
              <a:t>．生產</a:t>
            </a:r>
            <a:r>
              <a:rPr lang="zh-TW" altLang="en-US" sz="2000" dirty="0" smtClean="0">
                <a:latin typeface="+mn-ea"/>
              </a:rPr>
              <a:t>甲烷和</a:t>
            </a:r>
            <a:r>
              <a:rPr lang="zh-TW" altLang="en-US" sz="2000" dirty="0" smtClean="0">
                <a:latin typeface="+mn-ea"/>
              </a:rPr>
              <a:t>乙烷</a:t>
            </a:r>
            <a:endParaRPr lang="en-US" altLang="zh-TW" sz="2000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zh-TW" altLang="en-US" sz="2000" dirty="0" smtClean="0">
                <a:latin typeface="+mn-ea"/>
              </a:rPr>
              <a:t>．將</a:t>
            </a:r>
            <a:r>
              <a:rPr lang="zh-TW" altLang="en-US" sz="2000" dirty="0" smtClean="0">
                <a:latin typeface="+mn-ea"/>
              </a:rPr>
              <a:t>生物質能轉化為</a:t>
            </a:r>
            <a:r>
              <a:rPr lang="zh-TW" altLang="en-US" sz="2000" dirty="0" smtClean="0">
                <a:latin typeface="+mn-ea"/>
              </a:rPr>
              <a:t>石油</a:t>
            </a:r>
            <a:endParaRPr lang="en-US" altLang="zh-TW" sz="2000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zh-TW" altLang="en-US" sz="2000" dirty="0" smtClean="0">
                <a:latin typeface="+mn-ea"/>
              </a:rPr>
              <a:t>．用</a:t>
            </a:r>
            <a:r>
              <a:rPr lang="zh-TW" altLang="en-US" sz="2000" dirty="0" smtClean="0">
                <a:latin typeface="+mn-ea"/>
              </a:rPr>
              <a:t>高</a:t>
            </a:r>
            <a:r>
              <a:rPr lang="zh-TW" altLang="en-US" sz="2000" dirty="0" smtClean="0">
                <a:latin typeface="+mn-ea"/>
              </a:rPr>
              <a:t>纖維生產甲醇</a:t>
            </a:r>
            <a:endParaRPr lang="en-US" altLang="zh-TW" sz="2000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zh-TW" altLang="en-US" sz="2000" dirty="0" smtClean="0">
                <a:latin typeface="+mn-ea"/>
              </a:rPr>
              <a:t>．用</a:t>
            </a:r>
            <a:r>
              <a:rPr lang="zh-TW" altLang="en-US" sz="2000" dirty="0" smtClean="0">
                <a:latin typeface="+mn-ea"/>
              </a:rPr>
              <a:t>廢木材生產可蒸餾的醣</a:t>
            </a:r>
            <a:r>
              <a:rPr lang="zh-TW" altLang="en-US" sz="2000" dirty="0" smtClean="0">
                <a:latin typeface="+mn-ea"/>
              </a:rPr>
              <a:t>類</a:t>
            </a:r>
            <a:endParaRPr lang="en-US" altLang="zh-TW" sz="2000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zh-TW" altLang="en-US" sz="2000" dirty="0" smtClean="0">
                <a:solidFill>
                  <a:srgbClr val="292934"/>
                </a:solidFill>
                <a:latin typeface="微軟正黑體"/>
              </a:rPr>
              <a:t>．生產熱能或電能</a:t>
            </a:r>
            <a:endParaRPr lang="en-US" altLang="zh-TW" sz="2000" dirty="0" smtClean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endParaRPr lang="en-US" altLang="zh-TW" sz="2000" dirty="0" smtClean="0">
              <a:latin typeface="+mn-ea"/>
            </a:endParaRPr>
          </a:p>
          <a:p>
            <a:endParaRPr lang="en-US" altLang="zh-TW" sz="2000" dirty="0" smtClean="0">
              <a:latin typeface="+mn-ea"/>
            </a:endParaRPr>
          </a:p>
          <a:p>
            <a:r>
              <a:rPr lang="zh-TW" altLang="en-US" sz="2000" dirty="0" smtClean="0">
                <a:latin typeface="+mn-ea"/>
              </a:rPr>
              <a:t>其他用途包括</a:t>
            </a:r>
            <a:r>
              <a:rPr lang="en-US" altLang="zh-TW" sz="2000" dirty="0" smtClean="0">
                <a:latin typeface="+mn-ea"/>
              </a:rPr>
              <a:t>:</a:t>
            </a:r>
          </a:p>
          <a:p>
            <a:r>
              <a:rPr lang="zh-TW" altLang="en-US" sz="2000" dirty="0" smtClean="0">
                <a:latin typeface="+mn-ea"/>
              </a:rPr>
              <a:t>建材、可降解塑膠和紙張</a:t>
            </a:r>
            <a:r>
              <a:rPr lang="en-US" altLang="zh-TW" sz="2000" dirty="0" smtClean="0">
                <a:latin typeface="+mn-ea"/>
              </a:rPr>
              <a:t>(</a:t>
            </a:r>
            <a:r>
              <a:rPr lang="zh-TW" altLang="en-US" sz="2000" dirty="0" smtClean="0">
                <a:latin typeface="+mn-ea"/>
              </a:rPr>
              <a:t>用纖維素</a:t>
            </a:r>
            <a:r>
              <a:rPr lang="en-US" altLang="zh-TW" sz="2000" dirty="0" smtClean="0">
                <a:latin typeface="+mn-ea"/>
              </a:rPr>
              <a:t>)</a:t>
            </a:r>
          </a:p>
          <a:p>
            <a:endParaRPr lang="en-US" altLang="zh-TW" sz="2000" dirty="0" smtClean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9225"/>
            <a:ext cx="8229600" cy="5048250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871AEE5E-9A08-9643-B43D-FB3C88275235}" type="slidenum">
              <a:rPr kumimoji="1" lang="zh-TW" altLang="en-US" smtClean="0"/>
              <a:pPr/>
              <a:t>15</a:t>
            </a:fld>
            <a:endParaRPr kumimoji="1" lang="zh-TW" altLang="en-US" dirty="0"/>
          </a:p>
        </p:txBody>
      </p:sp>
      <p:pic>
        <p:nvPicPr>
          <p:cNvPr id="6" name="Picture 1" descr="C:\Users\USER\Desktop\微電影企劃書\未命名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533400"/>
            <a:ext cx="1146175" cy="411162"/>
          </a:xfrm>
          <a:prstGeom prst="rect">
            <a:avLst/>
          </a:prstGeom>
          <a:noFill/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/>
          </a:bodyPr>
          <a:lstStyle/>
          <a:p>
            <a:r>
              <a:rPr kumimoji="1" lang="zh-TW" altLang="en-US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八</a:t>
            </a:r>
            <a:r>
              <a:rPr kumimoji="1" lang="zh-TW" altLang="en-US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、</a:t>
            </a:r>
            <a:r>
              <a:rPr kumimoji="1" lang="zh-TW" altLang="en-US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引用資料</a:t>
            </a:r>
            <a:endParaRPr kumimoji="1" lang="zh-TW" altLang="en-US" dirty="0">
              <a:solidFill>
                <a:schemeClr val="tx2">
                  <a:lumMod val="75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19125" y="1714499"/>
            <a:ext cx="79248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http://www.youmaker.com/video/svb5-b6aba77bdebc49d2894f62e3cc92c48f001.html.%E5%BF%83%E9%9D%88%E5%8B%87%E6%B0%A3-%E9%9B%BB%E5%BD%B1-A.html</a:t>
            </a:r>
          </a:p>
          <a:p>
            <a:endParaRPr lang="en-US" altLang="zh-TW" sz="1200" dirty="0" smtClean="0"/>
          </a:p>
          <a:p>
            <a:r>
              <a:rPr lang="en-US" altLang="zh-TW" sz="1200" dirty="0" smtClean="0"/>
              <a:t>https://zh.wikipedia.org/wiki/%E5%BF%83%E9%9D%88%E5%8B%87%E6%B0%A3</a:t>
            </a:r>
          </a:p>
          <a:p>
            <a:endParaRPr lang="en-US" altLang="zh-TW" sz="1200" dirty="0" smtClean="0"/>
          </a:p>
          <a:p>
            <a:r>
              <a:rPr lang="en-US" altLang="zh-TW" sz="1200" dirty="0" smtClean="0"/>
              <a:t>http://cheercut.pixnet.net/blog/post/31852575-%E9%9B%BB%E5%BD%B1%E3%80%90%E5%BF%83%E9%9D%88%E5%8B%87%E6%B0%A3%E3%80%91</a:t>
            </a:r>
          </a:p>
          <a:p>
            <a:endParaRPr lang="en-US" altLang="zh-TW" sz="1200" dirty="0" smtClean="0"/>
          </a:p>
          <a:p>
            <a:r>
              <a:rPr lang="en-US" altLang="zh-TW" sz="1200" dirty="0" smtClean="0"/>
              <a:t>http://imissyousomuch0.pixnet.net/blog/post/37695830-20130314%E5%BF%83%E9%9D%88%E5%8B%87%E6%B0%A3(promised-land)-%E5%BF%85%E9%A0%88%E9%9D%A2%E5%B0%8D%E7%9A%84%E7%9C%9F%E7%9B%B8</a:t>
            </a:r>
          </a:p>
          <a:p>
            <a:endParaRPr lang="en-US" altLang="zh-TW" sz="1200" dirty="0" smtClean="0"/>
          </a:p>
          <a:p>
            <a:r>
              <a:rPr lang="en-US" altLang="zh-TW" sz="1200" dirty="0" smtClean="0"/>
              <a:t>https://www.google.com.tw/search?hl=zh-TW&amp;authuser=0&amp;site=imghp&amp;tbm=isch&amp;source=hp&amp;biw=1680&amp;bih=925&amp;q=%E5%BF%83%E9%9D%88%E5%8B%87%E6%B0%A3&amp;oq=%E5%BF%83%E9%9D%88%E5%8B%87%E6%B0%A3&amp;gs_l=img.12...0.0.0.3645.0.0.0.0.0.0.0.0..0.0....0...1ac..64.img..0.0.0.sWA0gUXm7X0</a:t>
            </a:r>
          </a:p>
          <a:p>
            <a:endParaRPr lang="en-US" altLang="zh-TW" sz="1200" dirty="0" smtClean="0"/>
          </a:p>
          <a:p>
            <a:r>
              <a:rPr lang="en-US" altLang="zh-TW" sz="1200" dirty="0" smtClean="0"/>
              <a:t>https://zh.wikipedia.org/zh-tw/%E6%B2%B9%E9%A0%81%E5%B2%A9</a:t>
            </a:r>
          </a:p>
          <a:p>
            <a:endParaRPr lang="en-US" altLang="zh-TW" sz="1200" dirty="0" smtClean="0"/>
          </a:p>
          <a:p>
            <a:r>
              <a:rPr lang="en-US" altLang="zh-TW" sz="1200" dirty="0" smtClean="0"/>
              <a:t>http://taiwanus.net/news/news/2013/201301211808281707.htm</a:t>
            </a:r>
          </a:p>
          <a:p>
            <a:endParaRPr lang="en-US" altLang="zh-TW" sz="1200" dirty="0" smtClean="0"/>
          </a:p>
          <a:p>
            <a:r>
              <a:rPr lang="en-US" altLang="zh-TW" sz="1200" dirty="0" smtClean="0"/>
              <a:t>https://zh.wikipedia.org/wiki/%E6%BD%AE%E6%B1%90%E8%83%BD</a:t>
            </a:r>
          </a:p>
          <a:p>
            <a:endParaRPr lang="en-US" altLang="zh-TW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zh-TW" altLang="en-US" sz="2000" dirty="0" smtClean="0">
                <a:solidFill>
                  <a:schemeClr val="accent1">
                    <a:lumMod val="50000"/>
                  </a:schemeClr>
                </a:solidFill>
              </a:rPr>
              <a:t>謝謝聆聽</a:t>
            </a:r>
            <a:endParaRPr kumimoji="1" lang="zh-TW" alt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EE5E-9A08-9643-B43D-FB3C88275235}" type="slidenum">
              <a:rPr kumimoji="1" lang="zh-TW" altLang="en-US" smtClean="0"/>
              <a:pPr/>
              <a:t>16</a:t>
            </a:fld>
            <a:endParaRPr kumimoji="1"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accent1">
                    <a:lumMod val="50000"/>
                  </a:schemeClr>
                </a:solidFill>
              </a:rPr>
              <a:t>The end</a:t>
            </a:r>
            <a:endParaRPr lang="zh-TW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701047" y="4594965"/>
            <a:ext cx="7964487" cy="1588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05203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 flipV="1">
            <a:off x="0" y="3223477"/>
            <a:ext cx="9144000" cy="1245703"/>
          </a:xfrm>
          <a:prstGeom prst="rect">
            <a:avLst/>
          </a:prstGeom>
          <a:solidFill>
            <a:schemeClr val="accent2">
              <a:lumMod val="60000"/>
              <a:lumOff val="4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0" y="1776412"/>
            <a:ext cx="9144000" cy="1175776"/>
          </a:xfrm>
          <a:prstGeom prst="rect">
            <a:avLst/>
          </a:prstGeom>
          <a:solidFill>
            <a:schemeClr val="accent2">
              <a:lumMod val="60000"/>
              <a:lumOff val="4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871AEE5E-9A08-9643-B43D-FB3C88275235}" type="slidenum">
              <a:rPr kumimoji="1" lang="zh-TW" altLang="en-US" smtClean="0"/>
              <a:pPr/>
              <a:t>2</a:t>
            </a:fld>
            <a:endParaRPr kumimoji="1" lang="zh-TW" altLang="en-US" dirty="0"/>
          </a:p>
        </p:txBody>
      </p:sp>
      <p:pic>
        <p:nvPicPr>
          <p:cNvPr id="6" name="Picture 1" descr="C:\Users\USER\Desktop\微電影企劃書\未命名-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533400"/>
            <a:ext cx="1146175" cy="411162"/>
          </a:xfrm>
          <a:prstGeom prst="rect">
            <a:avLst/>
          </a:prstGeom>
          <a:noFill/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kumimoji="1" lang="zh-TW" altLang="en-US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一、劇情簡介</a:t>
            </a:r>
            <a:endParaRPr kumimoji="1" lang="zh-TW" altLang="en-US" dirty="0">
              <a:solidFill>
                <a:schemeClr val="tx2">
                  <a:lumMod val="75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31748" name="Picture 4" descr="http://ext.pimg.tw/allen201242002/1363858515-2194378892_n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47300" y="4857759"/>
            <a:ext cx="2745179" cy="18301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文字方塊 7"/>
          <p:cNvSpPr txBox="1"/>
          <p:nvPr/>
        </p:nvSpPr>
        <p:spPr>
          <a:xfrm>
            <a:off x="245750" y="1892593"/>
            <a:ext cx="3815887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．「環球」能源開採公司</a:t>
            </a:r>
            <a:endParaRPr lang="en-US" altLang="zh-TW" dirty="0" smtClean="0">
              <a:solidFill>
                <a:schemeClr val="tx1">
                  <a:lumMod val="90000"/>
                  <a:lumOff val="1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>
              <a:lnSpc>
                <a:spcPct val="110000"/>
              </a:lnSpc>
            </a:pPr>
            <a:r>
              <a:rPr lang="zh-TW" alt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．為了</a:t>
            </a:r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天然氣資源</a:t>
            </a:r>
            <a:r>
              <a:rPr lang="zh-TW" alt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及</a:t>
            </a:r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小鎮開採權</a:t>
            </a:r>
            <a:endParaRPr lang="en-US" altLang="zh-TW" dirty="0" smtClean="0">
              <a:solidFill>
                <a:schemeClr val="tx2">
                  <a:lumMod val="75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>
              <a:lnSpc>
                <a:spcPct val="110000"/>
              </a:lnSpc>
            </a:pPr>
            <a:r>
              <a:rPr lang="zh-TW" alt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．派出兩位業務員來到小鎮協商</a:t>
            </a:r>
            <a:endParaRPr lang="en-US" altLang="zh-TW" dirty="0" smtClean="0">
              <a:solidFill>
                <a:schemeClr val="tx1">
                  <a:lumMod val="90000"/>
                  <a:lumOff val="1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44641" y="3382972"/>
            <a:ext cx="8760028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．居民經濟欠佳，男主角施以</a:t>
            </a:r>
            <a:r>
              <a:rPr lang="en-US" altLang="zh-TW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『</a:t>
            </a:r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金錢誘惑</a:t>
            </a:r>
            <a:r>
              <a:rPr lang="en-US" altLang="zh-TW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』</a:t>
            </a:r>
            <a:endParaRPr lang="en-US" altLang="zh-TW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>
              <a:lnSpc>
                <a:spcPct val="110000"/>
              </a:lnSpc>
            </a:pPr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．卻有教師提出</a:t>
            </a:r>
            <a:r>
              <a:rPr lang="en-US" altLang="zh-TW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『</a:t>
            </a:r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開採危害事實</a:t>
            </a:r>
            <a:r>
              <a:rPr lang="en-US" altLang="zh-TW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』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，</a:t>
            </a:r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並希望鎮民投票表決意見</a:t>
            </a:r>
            <a:endParaRPr lang="en-US" altLang="zh-TW" dirty="0" smtClean="0">
              <a:solidFill>
                <a:schemeClr val="accent4">
                  <a:lumMod val="75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>
              <a:lnSpc>
                <a:spcPct val="110000"/>
              </a:lnSpc>
            </a:pPr>
            <a:endParaRPr lang="en-US" altLang="zh-TW" sz="800" dirty="0" smtClean="0">
              <a:solidFill>
                <a:schemeClr val="tx1">
                  <a:lumMod val="90000"/>
                  <a:lumOff val="1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11" name="Picture 2" descr="http://1.bp.blogspot.com/-A7G1Znr4zM8/URhMD1R3pJI/AAAAAAABS74/HGBa7IWxF_k/s1600/4070_D001_00062_R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209944" y="4857759"/>
            <a:ext cx="2744321" cy="18301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261805" y="4857759"/>
            <a:ext cx="2742863" cy="18301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V="1">
            <a:off x="0" y="2938577"/>
            <a:ext cx="9144000" cy="1218752"/>
          </a:xfrm>
          <a:prstGeom prst="rect">
            <a:avLst/>
          </a:prstGeom>
          <a:solidFill>
            <a:schemeClr val="accent2">
              <a:lumMod val="60000"/>
              <a:lumOff val="4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871AEE5E-9A08-9643-B43D-FB3C88275235}" type="slidenum">
              <a:rPr kumimoji="1" lang="zh-TW" altLang="en-US" smtClean="0"/>
              <a:pPr/>
              <a:t>3</a:t>
            </a:fld>
            <a:endParaRPr kumimoji="1" lang="zh-TW" altLang="en-US" dirty="0"/>
          </a:p>
        </p:txBody>
      </p:sp>
      <p:pic>
        <p:nvPicPr>
          <p:cNvPr id="6" name="Picture 1" descr="C:\Users\USER\Desktop\微電影企劃書\未命名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533400"/>
            <a:ext cx="1146175" cy="411162"/>
          </a:xfrm>
          <a:prstGeom prst="rect">
            <a:avLst/>
          </a:prstGeom>
          <a:noFill/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kumimoji="1" lang="zh-TW" altLang="en-US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一、劇情簡介</a:t>
            </a:r>
            <a:endParaRPr kumimoji="1" lang="zh-TW" altLang="en-US" dirty="0">
              <a:solidFill>
                <a:schemeClr val="tx2">
                  <a:lumMod val="75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45750" y="2981110"/>
            <a:ext cx="8760028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．匿名的資料，推翻環保人士指控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>
              <a:lnSpc>
                <a:spcPct val="110000"/>
              </a:lnSpc>
            </a:pPr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．原來環保人士也是「環球」派來的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>
              <a:lnSpc>
                <a:spcPct val="110000"/>
              </a:lnSpc>
            </a:pPr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．男主角坦白</a:t>
            </a:r>
            <a:r>
              <a:rPr lang="en-US" altLang="zh-TW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『</a:t>
            </a:r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一切都是能源公司的騙局</a:t>
            </a:r>
            <a:r>
              <a:rPr lang="en-US" altLang="zh-TW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』</a:t>
            </a:r>
            <a:endParaRPr lang="zh-TW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35844" name="Picture 4" descr="http://www.hiendy.com/hififorum/data/attachment/forum/201301/25/2021103ctynotedci3oykp.png"/>
          <p:cNvPicPr>
            <a:picLocks noChangeAspect="1" noChangeArrowheads="1"/>
          </p:cNvPicPr>
          <p:nvPr/>
        </p:nvPicPr>
        <p:blipFill>
          <a:blip r:embed="rId3"/>
          <a:srcRect l="16838" r="10662" b="12912"/>
          <a:stretch>
            <a:fillRect/>
          </a:stretch>
        </p:blipFill>
        <p:spPr bwMode="auto">
          <a:xfrm>
            <a:off x="3058078" y="5045555"/>
            <a:ext cx="2311363" cy="1540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42" name="Picture 2" descr="http://iphoto.ipeen.com.tw/photo/comment/4/6/7/cm20130322_157439_599336_8723ebfb19bba1a3b5de39a8238aed02117.jpg"/>
          <p:cNvPicPr>
            <a:picLocks noChangeAspect="1" noChangeArrowheads="1"/>
          </p:cNvPicPr>
          <p:nvPr/>
        </p:nvPicPr>
        <p:blipFill>
          <a:blip r:embed="rId4"/>
          <a:srcRect l="7675" r="6866"/>
          <a:stretch>
            <a:fillRect/>
          </a:stretch>
        </p:blipFill>
        <p:spPr bwMode="auto">
          <a:xfrm>
            <a:off x="5699051" y="5045555"/>
            <a:ext cx="2311363" cy="1540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http://iphoto.ipeen.com.tw/photo/comment/2/0/0/cm20130320_144431_599336_1a49ac833286e74665db5ebbd72ca07f263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57200" y="5045555"/>
            <a:ext cx="2311363" cy="154090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矩形 13"/>
          <p:cNvSpPr/>
          <p:nvPr/>
        </p:nvSpPr>
        <p:spPr>
          <a:xfrm>
            <a:off x="0" y="1545266"/>
            <a:ext cx="9144000" cy="1038447"/>
          </a:xfrm>
          <a:prstGeom prst="rect">
            <a:avLst/>
          </a:prstGeom>
          <a:solidFill>
            <a:schemeClr val="accent2">
              <a:lumMod val="60000"/>
              <a:lumOff val="40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245750" y="1706014"/>
            <a:ext cx="8760028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．環保人士的指控</a:t>
            </a:r>
            <a:r>
              <a:rPr lang="zh-TW" alt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「環球」對自己故鄉的危害，</a:t>
            </a:r>
            <a:endParaRPr lang="en-US" altLang="zh-TW" dirty="0" smtClean="0">
              <a:solidFill>
                <a:schemeClr val="tx1">
                  <a:lumMod val="90000"/>
                  <a:lumOff val="1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>
              <a:lnSpc>
                <a:spcPct val="110000"/>
              </a:lnSpc>
            </a:pPr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．男主角失去鎮民信任</a:t>
            </a:r>
            <a:r>
              <a:rPr lang="zh-TW" alt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，男主角工作因而陷入膠著的困境。</a:t>
            </a:r>
            <a:endParaRPr lang="en-US" altLang="zh-TW" dirty="0" smtClean="0">
              <a:solidFill>
                <a:schemeClr val="tx1">
                  <a:lumMod val="90000"/>
                  <a:lumOff val="1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2036165"/>
            <a:ext cx="9144000" cy="2619375"/>
          </a:xfrm>
          <a:prstGeom prst="rect">
            <a:avLst/>
          </a:prstGeom>
          <a:solidFill>
            <a:schemeClr val="accent2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 rot="5400000">
            <a:off x="7132318" y="3755335"/>
            <a:ext cx="1042037" cy="298132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alpha val="64000"/>
                </a:schemeClr>
              </a:gs>
              <a:gs pos="100000">
                <a:schemeClr val="tx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871AEE5E-9A08-9643-B43D-FB3C88275235}" type="slidenum">
              <a:rPr kumimoji="1" lang="zh-TW" altLang="en-US" smtClean="0"/>
              <a:pPr/>
              <a:t>4</a:t>
            </a:fld>
            <a:endParaRPr kumimoji="1" lang="zh-TW" altLang="en-US" dirty="0"/>
          </a:p>
        </p:txBody>
      </p:sp>
      <p:pic>
        <p:nvPicPr>
          <p:cNvPr id="6" name="Picture 1" descr="C:\Users\USER\Desktop\微電影企劃書\未命名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533400"/>
            <a:ext cx="1146175" cy="411162"/>
          </a:xfrm>
          <a:prstGeom prst="rect">
            <a:avLst/>
          </a:prstGeom>
          <a:noFill/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kumimoji="1" lang="zh-TW" altLang="en-US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二</a:t>
            </a:r>
            <a:r>
              <a:rPr kumimoji="1" lang="zh-TW" altLang="en-US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、主要</a:t>
            </a:r>
            <a:r>
              <a:rPr kumimoji="1" lang="zh-TW" altLang="en-US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人物</a:t>
            </a:r>
            <a:endParaRPr kumimoji="1" lang="zh-TW" altLang="en-US" dirty="0">
              <a:solidFill>
                <a:schemeClr val="tx2">
                  <a:lumMod val="75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5181" y="1417670"/>
            <a:ext cx="8293395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 smtClean="0"/>
          </a:p>
          <a:p>
            <a:endParaRPr lang="en-US" altLang="zh-TW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endParaRPr lang="en-US" altLang="zh-TW" sz="9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endParaRPr lang="en-US" altLang="zh-TW" sz="9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endParaRPr lang="en-US" altLang="zh-TW" sz="9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endParaRPr lang="en-US" altLang="zh-TW" sz="9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endParaRPr lang="en-US" altLang="zh-TW" sz="9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endParaRPr lang="en-US" altLang="zh-TW" sz="9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endParaRPr lang="en-US" altLang="zh-TW" sz="9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endParaRPr lang="en-US" altLang="zh-TW" sz="8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</a:rPr>
              <a:t>發現公司</a:t>
            </a:r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</a:rPr>
              <a:t>玩弄</a:t>
            </a:r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</a:rPr>
              <a:t>人性的反串</a:t>
            </a:r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</a:rPr>
              <a:t>招數後，</a:t>
            </a:r>
            <a:endParaRPr lang="en-US" altLang="zh-TW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</a:rPr>
              <a:t>開始選擇</a:t>
            </a:r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</a:rPr>
              <a:t>坦誠面對內心想法</a:t>
            </a:r>
            <a:endParaRPr lang="en-US" altLang="zh-TW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zh-TW" alt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6866" name="Picture 2" descr="C:\Users\USER\Desktop\未命名-1.png"/>
          <p:cNvPicPr>
            <a:picLocks noChangeAspect="1" noChangeArrowheads="1"/>
          </p:cNvPicPr>
          <p:nvPr/>
        </p:nvPicPr>
        <p:blipFill>
          <a:blip r:embed="rId3"/>
          <a:srcRect l="43026" t="4754" r="39952" b="65879"/>
          <a:stretch>
            <a:fillRect/>
          </a:stretch>
        </p:blipFill>
        <p:spPr bwMode="auto">
          <a:xfrm>
            <a:off x="5773479" y="1733106"/>
            <a:ext cx="2808406" cy="29918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文字方塊 10"/>
          <p:cNvSpPr txBox="1"/>
          <p:nvPr/>
        </p:nvSpPr>
        <p:spPr>
          <a:xfrm>
            <a:off x="6835011" y="4782127"/>
            <a:ext cx="1851789" cy="9848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史提夫</a:t>
            </a:r>
            <a:r>
              <a:rPr lang="en-US" altLang="zh-TW" b="1" dirty="0" smtClean="0">
                <a:solidFill>
                  <a:schemeClr val="accent3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·</a:t>
            </a: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巴特勒</a:t>
            </a:r>
            <a:r>
              <a:rPr lang="zh-TW" altLang="en-US" sz="1400" b="1" dirty="0" smtClean="0">
                <a:solidFill>
                  <a:schemeClr val="tx2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 </a:t>
            </a:r>
            <a:endParaRPr lang="en-US" altLang="zh-TW" sz="1400" b="1" dirty="0" smtClean="0">
              <a:solidFill>
                <a:schemeClr val="tx2">
                  <a:lumMod val="5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1400" b="1" dirty="0" smtClean="0">
                <a:solidFill>
                  <a:schemeClr val="tx2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(</a:t>
            </a:r>
            <a:r>
              <a:rPr lang="zh-TW" altLang="en-US" sz="1400" b="1" dirty="0" smtClean="0">
                <a:solidFill>
                  <a:schemeClr val="tx2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環球業務人員</a:t>
            </a:r>
            <a:r>
              <a:rPr lang="en-US" altLang="zh-TW" sz="1400" b="1" dirty="0" smtClean="0">
                <a:solidFill>
                  <a:schemeClr val="tx2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)</a:t>
            </a:r>
          </a:p>
          <a:p>
            <a:endParaRPr lang="en-US" altLang="zh-TW" sz="800" b="1" dirty="0" smtClean="0">
              <a:solidFill>
                <a:schemeClr val="bg2">
                  <a:lumMod val="25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b="1" dirty="0" smtClean="0">
                <a:solidFill>
                  <a:schemeClr val="bg2">
                    <a:lumMod val="2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／麥特</a:t>
            </a:r>
            <a:r>
              <a:rPr lang="en-US" altLang="zh-TW" b="1" dirty="0" smtClean="0">
                <a:solidFill>
                  <a:schemeClr val="bg2">
                    <a:lumMod val="2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·</a:t>
            </a:r>
            <a:r>
              <a:rPr lang="zh-TW" altLang="en-US" b="1" dirty="0" smtClean="0">
                <a:solidFill>
                  <a:schemeClr val="bg2">
                    <a:lumMod val="2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戴蒙 飾</a:t>
            </a:r>
            <a:endParaRPr lang="zh-TW" altLang="en-US" b="1" dirty="0">
              <a:solidFill>
                <a:schemeClr val="bg2">
                  <a:lumMod val="25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389" y="2444815"/>
            <a:ext cx="3414712" cy="18711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2036165"/>
            <a:ext cx="9144000" cy="2619375"/>
          </a:xfrm>
          <a:prstGeom prst="rect">
            <a:avLst/>
          </a:prstGeom>
          <a:solidFill>
            <a:schemeClr val="accent2">
              <a:lumMod val="60000"/>
              <a:lumOff val="4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 rot="5400000">
            <a:off x="7132318" y="3755335"/>
            <a:ext cx="1042037" cy="298132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alpha val="64000"/>
                </a:schemeClr>
              </a:gs>
              <a:gs pos="100000">
                <a:schemeClr val="tx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871AEE5E-9A08-9643-B43D-FB3C88275235}" type="slidenum">
              <a:rPr kumimoji="1" lang="zh-TW" altLang="en-US" smtClean="0"/>
              <a:pPr/>
              <a:t>5</a:t>
            </a:fld>
            <a:endParaRPr kumimoji="1" lang="zh-TW" altLang="en-US" dirty="0"/>
          </a:p>
        </p:txBody>
      </p:sp>
      <p:pic>
        <p:nvPicPr>
          <p:cNvPr id="6" name="Picture 1" descr="C:\Users\USER\Desktop\微電影企劃書\未命名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533400"/>
            <a:ext cx="1146175" cy="411162"/>
          </a:xfrm>
          <a:prstGeom prst="rect">
            <a:avLst/>
          </a:prstGeom>
          <a:noFill/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kumimoji="1" lang="zh-TW" altLang="en-US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二</a:t>
            </a:r>
            <a:r>
              <a:rPr kumimoji="1" lang="zh-TW" altLang="en-US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、主要人物</a:t>
            </a:r>
            <a:endParaRPr kumimoji="1" lang="zh-TW" altLang="en-US" dirty="0">
              <a:solidFill>
                <a:schemeClr val="tx2">
                  <a:lumMod val="75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57200" y="1524000"/>
            <a:ext cx="799568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altLang="zh-TW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altLang="zh-TW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altLang="zh-TW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altLang="zh-TW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altLang="zh-TW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altLang="zh-TW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altLang="zh-TW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altLang="zh-TW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altLang="zh-TW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altLang="zh-TW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altLang="zh-TW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altLang="zh-TW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</a:rPr>
              <a:t>一個</a:t>
            </a: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</a:rPr>
              <a:t>典型為情感全力付出</a:t>
            </a: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</a:rPr>
              <a:t>、</a:t>
            </a:r>
            <a:endParaRPr lang="en-US" altLang="zh-TW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</a:rPr>
              <a:t>卻</a:t>
            </a: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</a:rPr>
              <a:t>也為了賺錢出賣別人情感價值的</a:t>
            </a:r>
            <a:endParaRPr lang="en-US" altLang="zh-TW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  <p:pic>
        <p:nvPicPr>
          <p:cNvPr id="12" name="Picture 2" descr="C:\Users\USER\Desktop\未命名-1.png"/>
          <p:cNvPicPr>
            <a:picLocks noChangeAspect="1" noChangeArrowheads="1"/>
          </p:cNvPicPr>
          <p:nvPr/>
        </p:nvPicPr>
        <p:blipFill>
          <a:blip r:embed="rId3"/>
          <a:srcRect l="24257" t="4754" r="59233" b="67103"/>
          <a:stretch>
            <a:fillRect/>
          </a:stretch>
        </p:blipFill>
        <p:spPr bwMode="auto">
          <a:xfrm>
            <a:off x="5911702" y="2005827"/>
            <a:ext cx="2541182" cy="2674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文字方塊 13"/>
          <p:cNvSpPr txBox="1"/>
          <p:nvPr/>
        </p:nvSpPr>
        <p:spPr>
          <a:xfrm>
            <a:off x="6538299" y="4876090"/>
            <a:ext cx="2392001" cy="76944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蘇</a:t>
            </a:r>
            <a:r>
              <a:rPr lang="en-US" altLang="zh-TW" b="1" dirty="0" smtClean="0">
                <a:solidFill>
                  <a:schemeClr val="accent3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·</a:t>
            </a: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湯瑪遜</a:t>
            </a:r>
            <a:r>
              <a:rPr lang="zh-TW" altLang="en-US" sz="1400" b="1" dirty="0" smtClean="0">
                <a:solidFill>
                  <a:srgbClr val="D2533C">
                    <a:lumMod val="50000"/>
                  </a:srgbClr>
                </a:solidFill>
                <a:latin typeface="Adobe 繁黑體 Std B" pitchFamily="34" charset="-120"/>
                <a:ea typeface="Adobe 繁黑體 Std B" pitchFamily="34" charset="-120"/>
              </a:rPr>
              <a:t> </a:t>
            </a:r>
            <a:r>
              <a:rPr lang="en-US" altLang="zh-TW" sz="1400" b="1" dirty="0" smtClean="0">
                <a:solidFill>
                  <a:srgbClr val="D2533C">
                    <a:lumMod val="50000"/>
                  </a:srgbClr>
                </a:solidFill>
                <a:latin typeface="Adobe 繁黑體 Std B" pitchFamily="34" charset="-120"/>
                <a:ea typeface="Adobe 繁黑體 Std B" pitchFamily="34" charset="-120"/>
              </a:rPr>
              <a:t>(</a:t>
            </a:r>
            <a:r>
              <a:rPr lang="zh-TW" altLang="en-US" sz="1400" b="1" dirty="0" smtClean="0">
                <a:solidFill>
                  <a:srgbClr val="D2533C">
                    <a:lumMod val="50000"/>
                  </a:srgbClr>
                </a:solidFill>
                <a:latin typeface="Adobe 繁黑體 Std B" pitchFamily="34" charset="-120"/>
                <a:ea typeface="Adobe 繁黑體 Std B" pitchFamily="34" charset="-120"/>
              </a:rPr>
              <a:t>史提夫助手</a:t>
            </a:r>
            <a:r>
              <a:rPr lang="en-US" altLang="zh-TW" sz="1400" b="1" dirty="0" smtClean="0">
                <a:solidFill>
                  <a:srgbClr val="D2533C">
                    <a:lumMod val="50000"/>
                  </a:srgbClr>
                </a:solidFill>
                <a:latin typeface="Adobe 繁黑體 Std B" pitchFamily="34" charset="-120"/>
                <a:ea typeface="Adobe 繁黑體 Std B" pitchFamily="34" charset="-120"/>
              </a:rPr>
              <a:t>)</a:t>
            </a:r>
            <a:endParaRPr lang="en-US" altLang="zh-TW" b="1" dirty="0" smtClean="0">
              <a:solidFill>
                <a:schemeClr val="accent3">
                  <a:lumMod val="5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sz="800" b="1" dirty="0" smtClean="0">
              <a:solidFill>
                <a:schemeClr val="accent3">
                  <a:lumMod val="5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b="1" dirty="0" smtClean="0">
                <a:solidFill>
                  <a:schemeClr val="bg2">
                    <a:lumMod val="2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法蘭絲</a:t>
            </a:r>
            <a:r>
              <a:rPr lang="en-US" altLang="zh-TW" b="1" dirty="0" smtClean="0">
                <a:solidFill>
                  <a:schemeClr val="bg2">
                    <a:lumMod val="2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·</a:t>
            </a:r>
            <a:r>
              <a:rPr lang="zh-TW" altLang="en-US" b="1" dirty="0" smtClean="0">
                <a:solidFill>
                  <a:schemeClr val="bg2">
                    <a:lumMod val="2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麥杜雯</a:t>
            </a:r>
            <a:r>
              <a:rPr lang="zh-TW" altLang="en-US" sz="1600" b="1" dirty="0" smtClean="0">
                <a:solidFill>
                  <a:schemeClr val="bg2">
                    <a:lumMod val="2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飾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/>
          <a:srcRect t="2298"/>
          <a:stretch>
            <a:fillRect/>
          </a:stretch>
        </p:blipFill>
        <p:spPr bwMode="auto">
          <a:xfrm>
            <a:off x="977422" y="2378602"/>
            <a:ext cx="3445724" cy="20270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 rot="16200000">
            <a:off x="965292" y="3801578"/>
            <a:ext cx="1042037" cy="298132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alpha val="64000"/>
                </a:schemeClr>
              </a:gs>
              <a:gs pos="100000">
                <a:schemeClr val="tx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 rot="5400000">
            <a:off x="4009842" y="3801578"/>
            <a:ext cx="1042037" cy="2981324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50000"/>
                  <a:alpha val="39000"/>
                </a:schemeClr>
              </a:gs>
              <a:gs pos="0">
                <a:schemeClr val="bg2">
                  <a:lumMod val="50000"/>
                  <a:alpha val="0"/>
                </a:schemeClr>
              </a:gs>
              <a:gs pos="100000">
                <a:schemeClr val="tx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0" y="2036165"/>
            <a:ext cx="9144000" cy="2619375"/>
          </a:xfrm>
          <a:prstGeom prst="rect">
            <a:avLst/>
          </a:prstGeom>
          <a:solidFill>
            <a:schemeClr val="accent2">
              <a:lumMod val="60000"/>
              <a:lumOff val="4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871AEE5E-9A08-9643-B43D-FB3C88275235}" type="slidenum">
              <a:rPr kumimoji="1" lang="zh-TW" altLang="en-US" smtClean="0"/>
              <a:pPr/>
              <a:t>6</a:t>
            </a:fld>
            <a:endParaRPr kumimoji="1" lang="zh-TW" altLang="en-US" dirty="0"/>
          </a:p>
        </p:txBody>
      </p:sp>
      <p:pic>
        <p:nvPicPr>
          <p:cNvPr id="6" name="Picture 1" descr="C:\Users\USER\Desktop\微電影企劃書\未命名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533400"/>
            <a:ext cx="1146175" cy="411162"/>
          </a:xfrm>
          <a:prstGeom prst="rect">
            <a:avLst/>
          </a:prstGeom>
          <a:noFill/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kumimoji="1" lang="zh-TW" altLang="en-US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二、主要</a:t>
            </a:r>
            <a:r>
              <a:rPr kumimoji="1" lang="zh-TW" altLang="en-US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人物</a:t>
            </a:r>
            <a:endParaRPr kumimoji="1" lang="zh-TW" altLang="en-US" dirty="0">
              <a:solidFill>
                <a:schemeClr val="tx2">
                  <a:lumMod val="75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37891" name="Picture 3" descr="C:\Users\USER\Desktop\未命名-2.png"/>
          <p:cNvPicPr>
            <a:picLocks noChangeAspect="1" noChangeArrowheads="1"/>
          </p:cNvPicPr>
          <p:nvPr/>
        </p:nvPicPr>
        <p:blipFill>
          <a:blip r:embed="rId3"/>
          <a:srcRect t="9764" r="24729" b="51414"/>
          <a:stretch>
            <a:fillRect/>
          </a:stretch>
        </p:blipFill>
        <p:spPr bwMode="auto">
          <a:xfrm>
            <a:off x="297724" y="2247044"/>
            <a:ext cx="8211531" cy="230372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文字方塊 10"/>
          <p:cNvSpPr txBox="1"/>
          <p:nvPr/>
        </p:nvSpPr>
        <p:spPr>
          <a:xfrm>
            <a:off x="361969" y="4907520"/>
            <a:ext cx="2634054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達斯汀</a:t>
            </a:r>
            <a:r>
              <a:rPr lang="en-US" altLang="zh-TW" b="1" dirty="0" smtClean="0">
                <a:solidFill>
                  <a:schemeClr val="accent3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·</a:t>
            </a: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諾貝爾</a:t>
            </a:r>
            <a:r>
              <a:rPr lang="en-US" altLang="zh-TW" sz="1400" b="1" dirty="0" smtClean="0">
                <a:solidFill>
                  <a:srgbClr val="D2533C">
                    <a:lumMod val="50000"/>
                  </a:srgbClr>
                </a:solidFill>
                <a:latin typeface="Adobe 繁黑體 Std B" pitchFamily="34" charset="-120"/>
                <a:ea typeface="Adobe 繁黑體 Std B" pitchFamily="34" charset="-120"/>
              </a:rPr>
              <a:t>(</a:t>
            </a:r>
            <a:r>
              <a:rPr lang="zh-TW" altLang="en-US" sz="1400" b="1" dirty="0" smtClean="0">
                <a:solidFill>
                  <a:srgbClr val="D2533C">
                    <a:lumMod val="50000"/>
                  </a:srgbClr>
                </a:solidFill>
                <a:latin typeface="Adobe 繁黑體 Std B" pitchFamily="34" charset="-120"/>
                <a:ea typeface="Adobe 繁黑體 Std B" pitchFamily="34" charset="-120"/>
              </a:rPr>
              <a:t>環保人士</a:t>
            </a:r>
            <a:r>
              <a:rPr lang="en-US" altLang="zh-TW" sz="1400" b="1" dirty="0" smtClean="0">
                <a:solidFill>
                  <a:srgbClr val="D2533C">
                    <a:lumMod val="50000"/>
                  </a:srgbClr>
                </a:solidFill>
                <a:latin typeface="Adobe 繁黑體 Std B" pitchFamily="34" charset="-120"/>
                <a:ea typeface="Adobe 繁黑體 Std B" pitchFamily="34" charset="-120"/>
              </a:rPr>
              <a:t>)</a:t>
            </a:r>
            <a:endParaRPr lang="en-US" altLang="zh-TW" b="1" dirty="0" smtClean="0">
              <a:solidFill>
                <a:schemeClr val="accent3">
                  <a:lumMod val="5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sz="800" b="1" dirty="0" smtClean="0">
              <a:solidFill>
                <a:schemeClr val="accent3">
                  <a:lumMod val="5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b="1" dirty="0" smtClean="0">
                <a:solidFill>
                  <a:schemeClr val="bg2">
                    <a:lumMod val="2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／約翰</a:t>
            </a:r>
            <a:r>
              <a:rPr lang="en-US" altLang="zh-TW" b="1" dirty="0" smtClean="0">
                <a:solidFill>
                  <a:schemeClr val="bg2">
                    <a:lumMod val="2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·</a:t>
            </a:r>
            <a:r>
              <a:rPr lang="zh-TW" altLang="en-US" b="1" dirty="0" smtClean="0">
                <a:solidFill>
                  <a:schemeClr val="bg2">
                    <a:lumMod val="2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卡拉辛斯基</a:t>
            </a:r>
            <a:r>
              <a:rPr lang="zh-TW" altLang="en-US" sz="1600" b="1" dirty="0" smtClean="0">
                <a:solidFill>
                  <a:schemeClr val="bg2">
                    <a:lumMod val="2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飾</a:t>
            </a:r>
            <a:endParaRPr lang="en-US" altLang="zh-TW" sz="1600" b="1" dirty="0" smtClean="0">
              <a:solidFill>
                <a:schemeClr val="bg2">
                  <a:lumMod val="25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172065" y="4907520"/>
            <a:ext cx="2582758" cy="76944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法蘭</a:t>
            </a:r>
            <a:r>
              <a:rPr lang="en-US" altLang="zh-TW" b="1" dirty="0" smtClean="0">
                <a:solidFill>
                  <a:schemeClr val="accent3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·</a:t>
            </a: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克葉慈</a:t>
            </a:r>
            <a:r>
              <a:rPr lang="en-US" altLang="zh-TW" sz="1400" b="1" dirty="0" smtClean="0">
                <a:solidFill>
                  <a:srgbClr val="D2533C">
                    <a:lumMod val="50000"/>
                  </a:srgbClr>
                </a:solidFill>
                <a:latin typeface="Adobe 繁黑體 Std B" pitchFamily="34" charset="-120"/>
                <a:ea typeface="Adobe 繁黑體 Std B" pitchFamily="34" charset="-120"/>
              </a:rPr>
              <a:t>(</a:t>
            </a:r>
            <a:r>
              <a:rPr lang="zh-TW" altLang="en-US" sz="1400" b="1" dirty="0" smtClean="0">
                <a:solidFill>
                  <a:srgbClr val="D2533C">
                    <a:lumMod val="50000"/>
                  </a:srgbClr>
                </a:solidFill>
                <a:latin typeface="Adobe 繁黑體 Std B" pitchFamily="34" charset="-120"/>
                <a:ea typeface="Adobe 繁黑體 Std B" pitchFamily="34" charset="-120"/>
              </a:rPr>
              <a:t>自然科教師</a:t>
            </a:r>
            <a:r>
              <a:rPr lang="en-US" altLang="zh-TW" sz="1400" b="1" dirty="0" smtClean="0">
                <a:solidFill>
                  <a:srgbClr val="D2533C">
                    <a:lumMod val="50000"/>
                  </a:srgbClr>
                </a:solidFill>
                <a:latin typeface="Adobe 繁黑體 Std B" pitchFamily="34" charset="-120"/>
                <a:ea typeface="Adobe 繁黑體 Std B" pitchFamily="34" charset="-120"/>
              </a:rPr>
              <a:t>)</a:t>
            </a:r>
            <a:endParaRPr lang="en-US" altLang="zh-TW" b="1" dirty="0" smtClean="0">
              <a:solidFill>
                <a:schemeClr val="accent3">
                  <a:lumMod val="5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sz="800" b="1" dirty="0" smtClean="0">
              <a:solidFill>
                <a:schemeClr val="accent3">
                  <a:lumMod val="5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b="1" dirty="0" smtClean="0">
                <a:solidFill>
                  <a:schemeClr val="bg2">
                    <a:lumMod val="2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／哈爾</a:t>
            </a:r>
            <a:r>
              <a:rPr lang="en-US" altLang="zh-TW" b="1" dirty="0" smtClean="0">
                <a:solidFill>
                  <a:schemeClr val="bg2">
                    <a:lumMod val="2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·</a:t>
            </a:r>
            <a:r>
              <a:rPr lang="zh-TW" altLang="en-US" b="1" dirty="0" smtClean="0">
                <a:solidFill>
                  <a:schemeClr val="bg2">
                    <a:lumMod val="2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霍爾布魯克</a:t>
            </a:r>
            <a:r>
              <a:rPr lang="zh-TW" altLang="en-US" sz="1600" b="1" dirty="0" smtClean="0">
                <a:solidFill>
                  <a:schemeClr val="bg2">
                    <a:lumMod val="2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飾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6144505" y="4907520"/>
            <a:ext cx="2467342" cy="76944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艾莉絲</a:t>
            </a:r>
            <a:r>
              <a:rPr lang="en-US" altLang="zh-TW" sz="1400" b="1" dirty="0" smtClean="0">
                <a:solidFill>
                  <a:srgbClr val="D2533C">
                    <a:lumMod val="50000"/>
                  </a:srgbClr>
                </a:solidFill>
                <a:latin typeface="Adobe 繁黑體 Std B" pitchFamily="34" charset="-120"/>
                <a:ea typeface="Adobe 繁黑體 Std B" pitchFamily="34" charset="-120"/>
              </a:rPr>
              <a:t>(</a:t>
            </a:r>
            <a:r>
              <a:rPr lang="zh-TW" altLang="en-US" sz="1400" b="1" dirty="0" smtClean="0">
                <a:solidFill>
                  <a:srgbClr val="D2533C">
                    <a:lumMod val="50000"/>
                  </a:srgbClr>
                </a:solidFill>
                <a:latin typeface="Adobe 繁黑體 Std B" pitchFamily="34" charset="-120"/>
                <a:ea typeface="Adobe 繁黑體 Std B" pitchFamily="34" charset="-120"/>
              </a:rPr>
              <a:t>小學女教師</a:t>
            </a:r>
            <a:r>
              <a:rPr lang="en-US" altLang="zh-TW" sz="1400" b="1" dirty="0" smtClean="0">
                <a:solidFill>
                  <a:srgbClr val="D2533C">
                    <a:lumMod val="50000"/>
                  </a:srgbClr>
                </a:solidFill>
                <a:latin typeface="Adobe 繁黑體 Std B" pitchFamily="34" charset="-120"/>
                <a:ea typeface="Adobe 繁黑體 Std B" pitchFamily="34" charset="-120"/>
              </a:rPr>
              <a:t>)</a:t>
            </a:r>
            <a:endParaRPr lang="en-US" altLang="zh-TW" b="1" dirty="0" smtClean="0">
              <a:solidFill>
                <a:schemeClr val="accent3">
                  <a:lumMod val="5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sz="800" b="1" dirty="0" smtClean="0">
              <a:solidFill>
                <a:schemeClr val="accent3">
                  <a:lumMod val="5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b="1" dirty="0" smtClean="0">
                <a:solidFill>
                  <a:schemeClr val="bg2">
                    <a:lumMod val="2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／羅絲瑪麗</a:t>
            </a:r>
            <a:r>
              <a:rPr lang="en-US" altLang="zh-TW" b="1" dirty="0" smtClean="0">
                <a:solidFill>
                  <a:schemeClr val="bg2">
                    <a:lumMod val="2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·</a:t>
            </a:r>
            <a:r>
              <a:rPr lang="zh-TW" altLang="en-US" b="1" dirty="0" smtClean="0">
                <a:solidFill>
                  <a:schemeClr val="bg2">
                    <a:lumMod val="2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德威特</a:t>
            </a:r>
            <a:r>
              <a:rPr lang="zh-TW" altLang="en-US" sz="1600" b="1" dirty="0" smtClean="0">
                <a:solidFill>
                  <a:schemeClr val="bg2">
                    <a:lumMod val="2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飾</a:t>
            </a:r>
            <a:endParaRPr lang="en-US" altLang="zh-TW" sz="1600" b="1" dirty="0" smtClean="0">
              <a:solidFill>
                <a:schemeClr val="bg2">
                  <a:lumMod val="25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 rot="5400000">
            <a:off x="7132318" y="3801578"/>
            <a:ext cx="1042037" cy="298132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alpha val="64000"/>
                </a:schemeClr>
              </a:gs>
              <a:gs pos="100000">
                <a:schemeClr val="tx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 rot="16200000">
            <a:off x="186819" y="2390103"/>
            <a:ext cx="3231986" cy="361432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alpha val="64000"/>
                </a:schemeClr>
              </a:gs>
              <a:gs pos="100000">
                <a:schemeClr val="tx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871AEE5E-9A08-9643-B43D-FB3C88275235}" type="slidenum">
              <a:rPr kumimoji="1" lang="zh-TW" altLang="en-US" smtClean="0"/>
              <a:pPr/>
              <a:t>7</a:t>
            </a:fld>
            <a:endParaRPr kumimoji="1" lang="zh-TW" altLang="en-US" dirty="0"/>
          </a:p>
        </p:txBody>
      </p:sp>
      <p:pic>
        <p:nvPicPr>
          <p:cNvPr id="6" name="Picture 1" descr="C:\Users\USER\Desktop\微電影企劃書\未命名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533400"/>
            <a:ext cx="1146175" cy="411162"/>
          </a:xfrm>
          <a:prstGeom prst="rect">
            <a:avLst/>
          </a:prstGeom>
          <a:noFill/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kumimoji="1" lang="zh-TW" altLang="en-US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三、故事主要意義</a:t>
            </a:r>
            <a:endParaRPr kumimoji="1" lang="zh-TW" altLang="en-US" dirty="0">
              <a:solidFill>
                <a:schemeClr val="tx2">
                  <a:lumMod val="75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61237" y="2945219"/>
            <a:ext cx="2953053" cy="33855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lvl="0">
              <a:buFont typeface="Wingdings" pitchFamily="2" charset="2"/>
              <a:buChar char="l"/>
            </a:pPr>
            <a:r>
              <a:rPr lang="zh-TW" altLang="en-US" sz="3200" dirty="0" smtClean="0"/>
              <a:t>　環保議題</a:t>
            </a:r>
            <a:endParaRPr lang="en-US" altLang="zh-TW" sz="3200" dirty="0" smtClean="0"/>
          </a:p>
          <a:p>
            <a:pPr lvl="0">
              <a:buFont typeface="Wingdings" pitchFamily="2" charset="2"/>
              <a:buChar char="l"/>
            </a:pPr>
            <a:endParaRPr lang="en-US" altLang="zh-TW" sz="3200" dirty="0" smtClean="0"/>
          </a:p>
          <a:p>
            <a:pPr>
              <a:buFont typeface="Wingdings" pitchFamily="2" charset="2"/>
              <a:buChar char="l"/>
            </a:pPr>
            <a:r>
              <a:rPr lang="zh-TW" altLang="en-US" sz="3200" dirty="0" smtClean="0"/>
              <a:t>　利益與衝突</a:t>
            </a:r>
            <a:endParaRPr lang="en-US" altLang="zh-TW" sz="3200" dirty="0" smtClean="0"/>
          </a:p>
          <a:p>
            <a:pPr>
              <a:buFont typeface="Wingdings" pitchFamily="2" charset="2"/>
              <a:buChar char="l"/>
            </a:pPr>
            <a:endParaRPr lang="zh-TW" altLang="en-US" sz="3200" dirty="0" smtClean="0"/>
          </a:p>
          <a:p>
            <a:pPr>
              <a:buFont typeface="Wingdings" pitchFamily="2" charset="2"/>
              <a:buChar char="l"/>
            </a:pPr>
            <a:r>
              <a:rPr lang="zh-TW" altLang="en-US" sz="3200" dirty="0" smtClean="0"/>
              <a:t>　人性抉擇</a:t>
            </a:r>
          </a:p>
          <a:p>
            <a:pPr lvl="0">
              <a:buFont typeface="Wingdings" pitchFamily="2" charset="2"/>
              <a:buChar char="l"/>
            </a:pPr>
            <a:endParaRPr lang="en-US" altLang="zh-TW" dirty="0" smtClean="0"/>
          </a:p>
          <a:p>
            <a:pPr lvl="0"/>
            <a:endParaRPr lang="zh-TW" altLang="en-US" dirty="0" smtClean="0"/>
          </a:p>
          <a:p>
            <a:endParaRPr lang="zh-TW" altLang="en-US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110714" y="1232850"/>
            <a:ext cx="2337981" cy="155997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/>
          <a:srcRect l="3275" t="4573" r="10174" b="5211"/>
          <a:stretch>
            <a:fillRect/>
          </a:stretch>
        </p:blipFill>
        <p:spPr bwMode="auto">
          <a:xfrm>
            <a:off x="5110715" y="3120705"/>
            <a:ext cx="2337979" cy="155997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Picture 2" descr="http://4bluestones.biz/mtblog/pl014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110715" y="4964656"/>
            <a:ext cx="2338127" cy="1559969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861238" y="3859620"/>
            <a:ext cx="7581014" cy="250930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871AEE5E-9A08-9643-B43D-FB3C88275235}" type="slidenum">
              <a:rPr kumimoji="1" lang="zh-TW" altLang="en-US" smtClean="0"/>
              <a:pPr/>
              <a:t>8</a:t>
            </a:fld>
            <a:endParaRPr kumimoji="1" lang="zh-TW" altLang="en-US" dirty="0"/>
          </a:p>
        </p:txBody>
      </p:sp>
      <p:pic>
        <p:nvPicPr>
          <p:cNvPr id="6" name="Picture 1" descr="C:\Users\USER\Desktop\微電影企劃書\未命名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533400"/>
            <a:ext cx="1146175" cy="411162"/>
          </a:xfrm>
          <a:prstGeom prst="rect">
            <a:avLst/>
          </a:prstGeom>
          <a:noFill/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kumimoji="1" lang="zh-TW" altLang="en-US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三、故事主要意義</a:t>
            </a:r>
            <a:endParaRPr kumimoji="1" lang="zh-TW" altLang="en-US" dirty="0">
              <a:solidFill>
                <a:schemeClr val="tx2">
                  <a:lumMod val="75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61238" y="1524000"/>
            <a:ext cx="3859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l"/>
            </a:pPr>
            <a:r>
              <a:rPr lang="zh-TW" altLang="en-US" sz="3200" dirty="0" smtClean="0"/>
              <a:t>　環保議題</a:t>
            </a:r>
            <a:endParaRPr lang="en-US" altLang="zh-TW" sz="3200" dirty="0" smtClean="0"/>
          </a:p>
          <a:p>
            <a:pPr lvl="0">
              <a:buFont typeface="Wingdings" pitchFamily="2" charset="2"/>
              <a:buChar char="l"/>
            </a:pPr>
            <a:endParaRPr lang="en-US" altLang="zh-TW" sz="1000" dirty="0" smtClean="0"/>
          </a:p>
          <a:p>
            <a:pPr lvl="0">
              <a:lnSpc>
                <a:spcPct val="150000"/>
              </a:lnSpc>
            </a:pPr>
            <a:r>
              <a:rPr lang="zh-TW" altLang="en-US" u="sng" dirty="0" smtClean="0">
                <a:solidFill>
                  <a:schemeClr val="tx2">
                    <a:lumMod val="75000"/>
                  </a:schemeClr>
                </a:solidFill>
              </a:rPr>
              <a:t>「</a:t>
            </a:r>
            <a:r>
              <a:rPr lang="zh-TW" altLang="en-US" u="sng" dirty="0" smtClean="0">
                <a:solidFill>
                  <a:schemeClr val="tx2">
                    <a:lumMod val="75000"/>
                  </a:schemeClr>
                </a:solidFill>
              </a:rPr>
              <a:t>如果天然氣</a:t>
            </a:r>
            <a:r>
              <a:rPr lang="zh-TW" altLang="en-US" u="sng" dirty="0" smtClean="0">
                <a:solidFill>
                  <a:schemeClr val="tx2">
                    <a:lumMod val="75000"/>
                  </a:schemeClr>
                </a:solidFill>
              </a:rPr>
              <a:t>開發</a:t>
            </a:r>
            <a:r>
              <a:rPr lang="zh-TW" altLang="en-US" u="sng" dirty="0" smtClean="0">
                <a:solidFill>
                  <a:schemeClr val="tx2">
                    <a:lumMod val="75000"/>
                  </a:schemeClr>
                </a:solidFill>
              </a:rPr>
              <a:t>是好的，</a:t>
            </a:r>
            <a:endParaRPr lang="en-US" altLang="zh-TW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lnSpc>
                <a:spcPct val="150000"/>
              </a:lnSpc>
            </a:pPr>
            <a:r>
              <a:rPr lang="zh-TW" altLang="en-US" u="sng" dirty="0" smtClean="0">
                <a:solidFill>
                  <a:schemeClr val="tx2">
                    <a:lumMod val="75000"/>
                  </a:schemeClr>
                </a:solidFill>
              </a:rPr>
              <a:t>那不用站推銷</a:t>
            </a:r>
            <a:r>
              <a:rPr lang="zh-TW" altLang="en-US" u="sng" dirty="0" smtClean="0">
                <a:solidFill>
                  <a:schemeClr val="tx2">
                    <a:lumMod val="75000"/>
                  </a:schemeClr>
                </a:solidFill>
              </a:rPr>
              <a:t>，居民也會欣然接受」</a:t>
            </a: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195008" y="1205601"/>
            <a:ext cx="3247244" cy="2166657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0" name="文字方塊 9"/>
          <p:cNvSpPr txBox="1"/>
          <p:nvPr/>
        </p:nvSpPr>
        <p:spPr>
          <a:xfrm>
            <a:off x="1095154" y="4008482"/>
            <a:ext cx="70281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tx2">
                    <a:lumMod val="50000"/>
                  </a:schemeClr>
                </a:solidFill>
              </a:rPr>
              <a:t>息息相關的核能議題、石油開發等</a:t>
            </a:r>
            <a:r>
              <a:rPr lang="en-US" altLang="zh-TW" b="1" dirty="0" smtClean="0">
                <a:solidFill>
                  <a:schemeClr val="tx2">
                    <a:lumMod val="50000"/>
                  </a:schemeClr>
                </a:solidFill>
              </a:rPr>
              <a:t>…</a:t>
            </a:r>
            <a:r>
              <a:rPr lang="zh-TW" altLang="en-US" b="1" dirty="0" smtClean="0">
                <a:solidFill>
                  <a:schemeClr val="tx2">
                    <a:lumMod val="50000"/>
                  </a:schemeClr>
                </a:solidFill>
              </a:rPr>
              <a:t>能源汙染環境。</a:t>
            </a:r>
            <a:endParaRPr lang="en-US" altLang="zh-TW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US" altLang="zh-TW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zh-TW" altLang="en-US" b="1" u="sng" dirty="0" smtClean="0">
                <a:solidFill>
                  <a:schemeClr val="tx2">
                    <a:lumMod val="50000"/>
                  </a:schemeClr>
                </a:solidFill>
              </a:rPr>
              <a:t>剝削</a:t>
            </a:r>
            <a:r>
              <a:rPr lang="zh-TW" altLang="en-US" b="1" u="sng" dirty="0" smtClean="0">
                <a:solidFill>
                  <a:schemeClr val="tx2">
                    <a:lumMod val="50000"/>
                  </a:schemeClr>
                </a:solidFill>
              </a:rPr>
              <a:t>了某部分人的權利而得</a:t>
            </a:r>
            <a:r>
              <a:rPr lang="zh-TW" altLang="en-US" b="1" u="sng" dirty="0" smtClean="0">
                <a:solidFill>
                  <a:schemeClr val="tx2">
                    <a:lumMod val="50000"/>
                  </a:schemeClr>
                </a:solidFill>
              </a:rPr>
              <a:t>來</a:t>
            </a:r>
            <a:endParaRPr lang="en-US" altLang="zh-TW" b="1" u="sng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US" altLang="zh-TW" b="1" u="sng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zh-TW" altLang="en-US" b="1" dirty="0" smtClean="0">
                <a:solidFill>
                  <a:schemeClr val="tx2">
                    <a:lumMod val="50000"/>
                  </a:schemeClr>
                </a:solidFill>
              </a:rPr>
              <a:t>如</a:t>
            </a:r>
            <a:r>
              <a:rPr lang="en-US" altLang="zh-TW" b="1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r>
              <a:rPr lang="zh-TW" altLang="en-US" b="1" dirty="0" smtClean="0">
                <a:solidFill>
                  <a:schemeClr val="tx2">
                    <a:lumMod val="50000"/>
                  </a:schemeClr>
                </a:solidFill>
              </a:rPr>
              <a:t>通常發電廠是建造在城市邊緣或者鄉下地方</a:t>
            </a:r>
            <a:endParaRPr lang="zh-TW" altLang="en-US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861238" y="3615080"/>
            <a:ext cx="7581014" cy="29771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871AEE5E-9A08-9643-B43D-FB3C88275235}" type="slidenum">
              <a:rPr kumimoji="1" lang="zh-TW" altLang="en-US" smtClean="0"/>
              <a:pPr/>
              <a:t>9</a:t>
            </a:fld>
            <a:endParaRPr kumimoji="1" lang="zh-TW" altLang="en-US" dirty="0"/>
          </a:p>
        </p:txBody>
      </p:sp>
      <p:pic>
        <p:nvPicPr>
          <p:cNvPr id="6" name="Picture 1" descr="C:\Users\USER\Desktop\微電影企劃書\未命名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533400"/>
            <a:ext cx="1146175" cy="411162"/>
          </a:xfrm>
          <a:prstGeom prst="rect">
            <a:avLst/>
          </a:prstGeom>
          <a:noFill/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kumimoji="1" lang="zh-TW" altLang="en-US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三、故事主要意義</a:t>
            </a:r>
            <a:endParaRPr kumimoji="1" lang="zh-TW" altLang="en-US" dirty="0">
              <a:solidFill>
                <a:schemeClr val="tx2">
                  <a:lumMod val="75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61238" y="1524000"/>
            <a:ext cx="427607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TW" altLang="en-US" sz="3200" dirty="0" smtClean="0"/>
              <a:t>　利益與衝突</a:t>
            </a:r>
            <a:endParaRPr lang="en-US" altLang="zh-TW" sz="3200" dirty="0" smtClean="0"/>
          </a:p>
          <a:p>
            <a:pPr>
              <a:buFont typeface="Wingdings" pitchFamily="2" charset="2"/>
              <a:buChar char="l"/>
            </a:pPr>
            <a:endParaRPr lang="en-US" altLang="zh-TW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 smtClean="0">
                <a:solidFill>
                  <a:schemeClr val="tx2">
                    <a:lumMod val="75000"/>
                  </a:schemeClr>
                </a:solidFill>
              </a:rPr>
              <a:t>史提夫發現，</a:t>
            </a:r>
            <a:r>
              <a:rPr lang="zh-TW" altLang="en-US" sz="2000" u="sng" dirty="0" smtClean="0">
                <a:solidFill>
                  <a:schemeClr val="tx2">
                    <a:lumMod val="75000"/>
                  </a:schemeClr>
                </a:solidFill>
              </a:rPr>
              <a:t>公司只考慮利益</a:t>
            </a:r>
            <a:r>
              <a:rPr lang="zh-TW" altLang="en-US" sz="2000" dirty="0" smtClean="0">
                <a:solidFill>
                  <a:schemeClr val="tx2">
                    <a:lumMod val="75000"/>
                  </a:schemeClr>
                </a:solidFill>
              </a:rPr>
              <a:t>，</a:t>
            </a:r>
            <a:endParaRPr lang="en-US" altLang="zh-TW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 smtClean="0">
                <a:solidFill>
                  <a:schemeClr val="tx2">
                    <a:lumMod val="75000"/>
                  </a:schemeClr>
                </a:solidFill>
              </a:rPr>
              <a:t>甚至</a:t>
            </a:r>
            <a:r>
              <a:rPr lang="zh-TW" altLang="en-US" sz="2000" u="sng" dirty="0" smtClean="0">
                <a:solidFill>
                  <a:schemeClr val="tx2">
                    <a:lumMod val="75000"/>
                  </a:schemeClr>
                </a:solidFill>
              </a:rPr>
              <a:t>欺騙</a:t>
            </a:r>
            <a:r>
              <a:rPr lang="zh-TW" altLang="en-US" sz="2000" u="sng" dirty="0" smtClean="0">
                <a:solidFill>
                  <a:schemeClr val="tx2">
                    <a:lumMod val="75000"/>
                  </a:schemeClr>
                </a:solidFill>
              </a:rPr>
              <a:t>操控的</a:t>
            </a:r>
            <a:r>
              <a:rPr lang="zh-TW" altLang="en-US" sz="2000" u="sng" dirty="0" smtClean="0">
                <a:solidFill>
                  <a:schemeClr val="tx2">
                    <a:lumMod val="75000"/>
                  </a:schemeClr>
                </a:solidFill>
              </a:rPr>
              <a:t>手段</a:t>
            </a:r>
            <a:endParaRPr lang="en-US" altLang="zh-TW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altLang="zh-TW" sz="1600" dirty="0" smtClean="0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/>
          <a:srcRect l="3275" t="4573" r="10174" b="5211"/>
          <a:stretch>
            <a:fillRect/>
          </a:stretch>
        </p:blipFill>
        <p:spPr bwMode="auto">
          <a:xfrm>
            <a:off x="5137312" y="1325169"/>
            <a:ext cx="3144045" cy="209780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1" name="文字方塊 10"/>
          <p:cNvSpPr txBox="1"/>
          <p:nvPr/>
        </p:nvSpPr>
        <p:spPr>
          <a:xfrm>
            <a:off x="947498" y="4114884"/>
            <a:ext cx="758101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</a:rPr>
              <a:t>賣檸檬水的女孩－</a:t>
            </a:r>
            <a:endParaRPr lang="en-US" altLang="zh-TW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zh-TW" altLang="en-US" b="1" u="sng" dirty="0" smtClean="0">
                <a:solidFill>
                  <a:schemeClr val="tx2">
                    <a:lumMod val="50000"/>
                  </a:schemeClr>
                </a:solidFill>
              </a:rPr>
              <a:t>並不是每個人都認為金錢為至上，在生活中還有著比金錢更重要的價值</a:t>
            </a:r>
            <a:endParaRPr lang="en-US" altLang="zh-TW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en-US" altLang="zh-TW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</a:rPr>
              <a:t>史提夫選擇誠實告白，失去了工作，卻擁有了勇氣學習承擔，</a:t>
            </a:r>
            <a:endParaRPr lang="en-US" altLang="zh-TW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</a:rPr>
              <a:t>他認為他的責任是好好守護這座孕育生命的家園。</a:t>
            </a:r>
            <a:endParaRPr lang="en-US" altLang="zh-TW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zh-TW" altLang="en-US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清楚">
  <a:themeElements>
    <a:clrScheme name="清楚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清楚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2073</TotalTime>
  <Words>798</Words>
  <Application>Microsoft Macintosh PowerPoint</Application>
  <PresentationFormat>如螢幕大小 (4:3)</PresentationFormat>
  <Paragraphs>187</Paragraphs>
  <Slides>16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清楚</vt:lpstr>
      <vt:lpstr>投影片 1</vt:lpstr>
      <vt:lpstr>一、劇情簡介</vt:lpstr>
      <vt:lpstr>一、劇情簡介</vt:lpstr>
      <vt:lpstr>二、主要人物</vt:lpstr>
      <vt:lpstr>二、主要人物</vt:lpstr>
      <vt:lpstr>二、主要人物</vt:lpstr>
      <vt:lpstr>三、故事主要意義</vt:lpstr>
      <vt:lpstr>三、故事主要意義</vt:lpstr>
      <vt:lpstr>三、故事主要意義</vt:lpstr>
      <vt:lpstr>三、故事主要意義</vt:lpstr>
      <vt:lpstr>四、開採技術</vt:lpstr>
      <vt:lpstr>五、風險評估</vt:lpstr>
      <vt:lpstr>六、適當科技-生物質能</vt:lpstr>
      <vt:lpstr>七、技術處理</vt:lpstr>
      <vt:lpstr>八、引用資料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創意生活產業概論</dc:title>
  <dc:creator>oneman</dc:creator>
  <cp:lastModifiedBy>伊琪</cp:lastModifiedBy>
  <cp:revision>262</cp:revision>
  <dcterms:created xsi:type="dcterms:W3CDTF">2014-09-16T06:47:18Z</dcterms:created>
  <dcterms:modified xsi:type="dcterms:W3CDTF">2015-12-03T14:10:22Z</dcterms:modified>
</cp:coreProperties>
</file>