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62"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1">
        <a:schemeClr val="bg2"/>
      </p:bgRef>
    </p:bg>
    <p:spTree>
      <p:nvGrpSpPr>
        <p:cNvPr id="1" name=""/>
        <p:cNvGrpSpPr/>
        <p:nvPr/>
      </p:nvGrpSpPr>
      <p:grpSpPr>
        <a:xfrm>
          <a:off x="0" y="0"/>
          <a:ext cx="0" cy="0"/>
          <a:chOff x="0" y="0"/>
          <a:chExt cx="0" cy="0"/>
        </a:xfrm>
      </p:grpSpPr>
      <p:sp>
        <p:nvSpPr>
          <p:cNvPr id="7" name="矩形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矩形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標題 7"/>
          <p:cNvSpPr>
            <a:spLocks noGrp="1"/>
          </p:cNvSpPr>
          <p:nvPr>
            <p:ph type="ctrTitle"/>
          </p:nvPr>
        </p:nvSpPr>
        <p:spPr>
          <a:xfrm>
            <a:off x="2362200" y="4038600"/>
            <a:ext cx="6477000" cy="1828800"/>
          </a:xfrm>
        </p:spPr>
        <p:txBody>
          <a:bodyPr anchor="b"/>
          <a:lstStyle>
            <a:lvl1pPr>
              <a:defRPr cap="all" baseline="0"/>
            </a:lvl1pPr>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28" name="日期版面配置區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5BBEAD13-0566-4C6C-97E7-55F17F24B09F}" type="datetimeFigureOut">
              <a:rPr lang="zh-TW" altLang="en-US" smtClean="0"/>
              <a:pPr/>
              <a:t>2012/10/8</a:t>
            </a:fld>
            <a:endParaRPr lang="zh-TW" altLang="en-US"/>
          </a:p>
        </p:txBody>
      </p:sp>
      <p:sp>
        <p:nvSpPr>
          <p:cNvPr id="17" name="頁尾版面配置區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zh-TW" altLang="en-US"/>
          </a:p>
        </p:txBody>
      </p:sp>
      <p:sp>
        <p:nvSpPr>
          <p:cNvPr id="29" name="投影片編號版面配置區 28"/>
          <p:cNvSpPr>
            <a:spLocks noGrp="1"/>
          </p:cNvSpPr>
          <p:nvPr>
            <p:ph type="sldNum" sz="quarter" idx="12"/>
          </p:nvPr>
        </p:nvSpPr>
        <p:spPr>
          <a:xfrm>
            <a:off x="8001000" y="228600"/>
            <a:ext cx="838200" cy="381000"/>
          </a:xfrm>
        </p:spPr>
        <p:txBody>
          <a:bodyPr/>
          <a:lstStyle>
            <a:lvl1pPr>
              <a:defRPr>
                <a:solidFill>
                  <a:schemeClr val="tx2"/>
                </a:solidFill>
              </a:defRPr>
            </a:lvl1pPr>
          </a:lstStyle>
          <a:p>
            <a:fld id="{73DA0BB7-265A-403C-9275-D587AB510EDC}"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pPr/>
              <a:t>2012/10/8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bg>
      <p:bgRef idx="1001">
        <a:schemeClr val="bg1"/>
      </p:bgRef>
    </p:bg>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53200" y="609600"/>
            <a:ext cx="2057400" cy="5516563"/>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609600"/>
            <a:ext cx="5562600" cy="5516564"/>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a:xfrm>
            <a:off x="6553200" y="6248402"/>
            <a:ext cx="2209800" cy="365125"/>
          </a:xfrm>
        </p:spPr>
        <p:txBody>
          <a:bodyPr/>
          <a:lstStyle/>
          <a:p>
            <a:fld id="{5BBEAD13-0566-4C6C-97E7-55F17F24B09F}" type="datetimeFigureOut">
              <a:rPr lang="zh-TW" altLang="en-US" smtClean="0"/>
              <a:pPr/>
              <a:t>2012/10/8</a:t>
            </a:fld>
            <a:endParaRPr lang="zh-TW" altLang="en-US"/>
          </a:p>
        </p:txBody>
      </p:sp>
      <p:sp>
        <p:nvSpPr>
          <p:cNvPr id="5" name="頁尾版面配置區 4"/>
          <p:cNvSpPr>
            <a:spLocks noGrp="1"/>
          </p:cNvSpPr>
          <p:nvPr>
            <p:ph type="ftr" sz="quarter" idx="11"/>
          </p:nvPr>
        </p:nvSpPr>
        <p:spPr>
          <a:xfrm>
            <a:off x="457201" y="6248207"/>
            <a:ext cx="5573483" cy="365125"/>
          </a:xfrm>
        </p:spPr>
        <p:txBody>
          <a:bodyPr/>
          <a:lstStyle/>
          <a:p>
            <a:endParaRPr lang="zh-TW" altLang="en-US"/>
          </a:p>
        </p:txBody>
      </p:sp>
      <p:sp>
        <p:nvSpPr>
          <p:cNvPr id="7" name="矩形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矩形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矩形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投影片編號版面配置區 5"/>
          <p:cNvSpPr>
            <a:spLocks noGrp="1"/>
          </p:cNvSpPr>
          <p:nvPr>
            <p:ph type="sldNum" sz="quarter" idx="12"/>
          </p:nvPr>
        </p:nvSpPr>
        <p:spPr>
          <a:xfrm rot="5400000">
            <a:off x="5989638" y="144462"/>
            <a:ext cx="533400" cy="244476"/>
          </a:xfrm>
        </p:spPr>
        <p:txBody>
          <a:bodyPr/>
          <a:lstStyle/>
          <a:p>
            <a:fld id="{73DA0BB7-265A-403C-9275-D587AB510EDC}" type="slidenum">
              <a:rPr lang="zh-TW" altLang="en-US" smtClean="0"/>
              <a:pPr/>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612648" y="228600"/>
            <a:ext cx="8153400" cy="990600"/>
          </a:xfrm>
        </p:spPr>
        <p:txBody>
          <a:bodyPr/>
          <a:lstStyle/>
          <a:p>
            <a:r>
              <a:rPr kumimoji="0" lang="zh-TW" altLang="en-US" smtClean="0"/>
              <a:t>按一下以編輯母片標題樣式</a:t>
            </a:r>
            <a:endParaRPr kumimoji="0" 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pPr/>
              <a:t>2012/10/8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lvl1pPr>
              <a:defRPr>
                <a:solidFill>
                  <a:srgbClr val="FFFFFF"/>
                </a:solidFill>
              </a:defRPr>
            </a:lvl1pPr>
          </a:lstStyle>
          <a:p>
            <a:fld id="{73DA0BB7-265A-403C-9275-D587AB510EDC}" type="slidenum">
              <a:rPr lang="zh-TW" altLang="en-US" smtClean="0"/>
              <a:pPr/>
              <a:t>‹#›</a:t>
            </a:fld>
            <a:endParaRPr lang="zh-TW" altLang="en-US"/>
          </a:p>
        </p:txBody>
      </p:sp>
      <p:sp>
        <p:nvSpPr>
          <p:cNvPr id="8" name="內容版面配置區 7"/>
          <p:cNvSpPr>
            <a:spLocks noGrp="1"/>
          </p:cNvSpPr>
          <p:nvPr>
            <p:ph sz="quarter" idx="1"/>
          </p:nvPr>
        </p:nvSpPr>
        <p:spPr>
          <a:xfrm>
            <a:off x="612648" y="1600200"/>
            <a:ext cx="8153400" cy="44958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3">
        <a:schemeClr val="bg1"/>
      </p:bgRef>
    </p:bg>
    <p:spTree>
      <p:nvGrpSpPr>
        <p:cNvPr id="1" name=""/>
        <p:cNvGrpSpPr/>
        <p:nvPr/>
      </p:nvGrpSpPr>
      <p:grpSpPr>
        <a:xfrm>
          <a:off x="0" y="0"/>
          <a:ext cx="0" cy="0"/>
          <a:chOff x="0" y="0"/>
          <a:chExt cx="0" cy="0"/>
        </a:xfrm>
      </p:grpSpPr>
      <p:sp>
        <p:nvSpPr>
          <p:cNvPr id="3" name="文字版面配置區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7" name="矩形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矩形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矩形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標題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zh-TW" altLang="en-US" smtClean="0"/>
              <a:t>按一下以編輯母片標題樣式</a:t>
            </a:r>
            <a:endParaRPr kumimoji="0" lang="en-US"/>
          </a:p>
        </p:txBody>
      </p:sp>
      <p:sp>
        <p:nvSpPr>
          <p:cNvPr id="12" name="日期版面配置區 11"/>
          <p:cNvSpPr>
            <a:spLocks noGrp="1"/>
          </p:cNvSpPr>
          <p:nvPr>
            <p:ph type="dt" sz="half" idx="10"/>
          </p:nvPr>
        </p:nvSpPr>
        <p:spPr/>
        <p:txBody>
          <a:bodyPr/>
          <a:lstStyle/>
          <a:p>
            <a:fld id="{5BBEAD13-0566-4C6C-97E7-55F17F24B09F}" type="datetimeFigureOut">
              <a:rPr lang="zh-TW" altLang="en-US" smtClean="0"/>
              <a:pPr/>
              <a:t>2012/10/8</a:t>
            </a:fld>
            <a:endParaRPr lang="zh-TW" altLang="en-US"/>
          </a:p>
        </p:txBody>
      </p:sp>
      <p:sp>
        <p:nvSpPr>
          <p:cNvPr id="13" name="投影片編號版面配置區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73DA0BB7-265A-403C-9275-D587AB510EDC}" type="slidenum">
              <a:rPr lang="zh-TW" altLang="en-US" smtClean="0"/>
              <a:pPr/>
              <a:t>‹#›</a:t>
            </a:fld>
            <a:endParaRPr lang="zh-TW" altLang="en-US"/>
          </a:p>
        </p:txBody>
      </p:sp>
      <p:sp>
        <p:nvSpPr>
          <p:cNvPr id="14" name="頁尾版面配置區 13"/>
          <p:cNvSpPr>
            <a:spLocks noGrp="1"/>
          </p:cNvSpPr>
          <p:nvPr>
            <p:ph type="ftr" sz="quarter" idx="12"/>
          </p:nvPr>
        </p:nvSpPr>
        <p:spPr/>
        <p:txBody>
          <a:bodyPr/>
          <a:lstStyle/>
          <a:p>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9" name="內容版面配置區 8"/>
          <p:cNvSpPr>
            <a:spLocks noGrp="1"/>
          </p:cNvSpPr>
          <p:nvPr>
            <p:ph sz="quarter" idx="1"/>
          </p:nvPr>
        </p:nvSpPr>
        <p:spPr>
          <a:xfrm>
            <a:off x="609600" y="1589567"/>
            <a:ext cx="388620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1" name="內容版面配置區 10"/>
          <p:cNvSpPr>
            <a:spLocks noGrp="1"/>
          </p:cNvSpPr>
          <p:nvPr>
            <p:ph sz="quarter" idx="2"/>
          </p:nvPr>
        </p:nvSpPr>
        <p:spPr>
          <a:xfrm>
            <a:off x="4844901" y="1589567"/>
            <a:ext cx="388620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8" name="日期版面配置區 7"/>
          <p:cNvSpPr>
            <a:spLocks noGrp="1"/>
          </p:cNvSpPr>
          <p:nvPr>
            <p:ph type="dt" sz="half" idx="15"/>
          </p:nvPr>
        </p:nvSpPr>
        <p:spPr/>
        <p:txBody>
          <a:bodyPr rtlCol="0"/>
          <a:lstStyle/>
          <a:p>
            <a:fld id="{5BBEAD13-0566-4C6C-97E7-55F17F24B09F}" type="datetimeFigureOut">
              <a:rPr lang="zh-TW" altLang="en-US" smtClean="0"/>
              <a:pPr/>
              <a:t>2012/10/8</a:t>
            </a:fld>
            <a:endParaRPr lang="zh-TW" altLang="en-US"/>
          </a:p>
        </p:txBody>
      </p:sp>
      <p:sp>
        <p:nvSpPr>
          <p:cNvPr id="10" name="投影片編號版面配置區 9"/>
          <p:cNvSpPr>
            <a:spLocks noGrp="1"/>
          </p:cNvSpPr>
          <p:nvPr>
            <p:ph type="sldNum" sz="quarter" idx="16"/>
          </p:nvPr>
        </p:nvSpPr>
        <p:spPr/>
        <p:txBody>
          <a:bodyPr rtlCol="0"/>
          <a:lstStyle/>
          <a:p>
            <a:fld id="{73DA0BB7-265A-403C-9275-D587AB510EDC}" type="slidenum">
              <a:rPr lang="zh-TW" altLang="en-US" smtClean="0"/>
              <a:pPr/>
              <a:t>‹#›</a:t>
            </a:fld>
            <a:endParaRPr lang="zh-TW" altLang="en-US"/>
          </a:p>
        </p:txBody>
      </p:sp>
      <p:sp>
        <p:nvSpPr>
          <p:cNvPr id="12" name="頁尾版面配置區 11"/>
          <p:cNvSpPr>
            <a:spLocks noGrp="1"/>
          </p:cNvSpPr>
          <p:nvPr>
            <p:ph type="ftr" sz="quarter" idx="17"/>
          </p:nvPr>
        </p:nvSpPr>
        <p:spPr/>
        <p:txBody>
          <a:bodyPr rtlCol="0"/>
          <a:lstStyle/>
          <a:p>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533400" y="273050"/>
            <a:ext cx="8153400" cy="869950"/>
          </a:xfrm>
        </p:spPr>
        <p:txBody>
          <a:bodyPr anchor="ctr"/>
          <a:lstStyle>
            <a:lvl1pPr>
              <a:defRPr/>
            </a:lvl1pPr>
          </a:lstStyle>
          <a:p>
            <a:r>
              <a:rPr kumimoji="0" lang="zh-TW" altLang="en-US" smtClean="0"/>
              <a:t>按一下以編輯母片標題樣式</a:t>
            </a:r>
            <a:endParaRPr kumimoji="0" lang="en-US"/>
          </a:p>
        </p:txBody>
      </p:sp>
      <p:sp>
        <p:nvSpPr>
          <p:cNvPr id="11" name="內容版面配置區 10"/>
          <p:cNvSpPr>
            <a:spLocks noGrp="1"/>
          </p:cNvSpPr>
          <p:nvPr>
            <p:ph sz="quarter" idx="2"/>
          </p:nvPr>
        </p:nvSpPr>
        <p:spPr>
          <a:xfrm>
            <a:off x="609600" y="2438400"/>
            <a:ext cx="3886200" cy="35814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quarter" idx="4"/>
          </p:nvPr>
        </p:nvSpPr>
        <p:spPr>
          <a:xfrm>
            <a:off x="4800600" y="2438400"/>
            <a:ext cx="3886200" cy="35814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0" name="日期版面配置區 9"/>
          <p:cNvSpPr>
            <a:spLocks noGrp="1"/>
          </p:cNvSpPr>
          <p:nvPr>
            <p:ph type="dt" sz="half" idx="15"/>
          </p:nvPr>
        </p:nvSpPr>
        <p:spPr/>
        <p:txBody>
          <a:bodyPr rtlCol="0"/>
          <a:lstStyle/>
          <a:p>
            <a:fld id="{5BBEAD13-0566-4C6C-97E7-55F17F24B09F}" type="datetimeFigureOut">
              <a:rPr lang="zh-TW" altLang="en-US" smtClean="0"/>
              <a:pPr/>
              <a:t>2012/10/8</a:t>
            </a:fld>
            <a:endParaRPr lang="zh-TW" altLang="en-US"/>
          </a:p>
        </p:txBody>
      </p:sp>
      <p:sp>
        <p:nvSpPr>
          <p:cNvPr id="12" name="投影片編號版面配置區 11"/>
          <p:cNvSpPr>
            <a:spLocks noGrp="1"/>
          </p:cNvSpPr>
          <p:nvPr>
            <p:ph type="sldNum" sz="quarter" idx="16"/>
          </p:nvPr>
        </p:nvSpPr>
        <p:spPr/>
        <p:txBody>
          <a:bodyPr rtlCol="0"/>
          <a:lstStyle/>
          <a:p>
            <a:fld id="{73DA0BB7-265A-403C-9275-D587AB510EDC}" type="slidenum">
              <a:rPr lang="zh-TW" altLang="en-US" smtClean="0"/>
              <a:pPr/>
              <a:t>‹#›</a:t>
            </a:fld>
            <a:endParaRPr lang="zh-TW" altLang="en-US"/>
          </a:p>
        </p:txBody>
      </p:sp>
      <p:sp>
        <p:nvSpPr>
          <p:cNvPr id="14" name="頁尾版面配置區 13"/>
          <p:cNvSpPr>
            <a:spLocks noGrp="1"/>
          </p:cNvSpPr>
          <p:nvPr>
            <p:ph type="ftr" sz="quarter" idx="17"/>
          </p:nvPr>
        </p:nvSpPr>
        <p:spPr/>
        <p:txBody>
          <a:bodyPr rtlCol="0"/>
          <a:lstStyle/>
          <a:p>
            <a:endParaRPr lang="zh-TW" altLang="en-US"/>
          </a:p>
        </p:txBody>
      </p:sp>
      <p:sp>
        <p:nvSpPr>
          <p:cNvPr id="16" name="文字版面配置區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zh-TW" altLang="en-US" smtClean="0"/>
              <a:t>按一下以編輯母片文字樣式</a:t>
            </a:r>
          </a:p>
        </p:txBody>
      </p:sp>
      <p:sp>
        <p:nvSpPr>
          <p:cNvPr id="15" name="文字版面配置區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zh-TW" altLang="en-US" smtClean="0"/>
              <a:t>按一下以編輯母片文字樣式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p>
            <a:fld id="{5BBEAD13-0566-4C6C-97E7-55F17F24B09F}" type="datetimeFigureOut">
              <a:rPr lang="zh-TW" altLang="en-US" smtClean="0"/>
              <a:pPr/>
              <a:t>2012/10/8</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lvl1pPr>
              <a:defRPr>
                <a:solidFill>
                  <a:srgbClr val="FFFFFF"/>
                </a:solidFill>
              </a:defRPr>
            </a:lvl1pPr>
          </a:lstStyle>
          <a:p>
            <a:fld id="{73DA0BB7-265A-403C-9275-D587AB510EDC}"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5BBEAD13-0566-4C6C-97E7-55F17F24B09F}" type="datetimeFigureOut">
              <a:rPr lang="zh-TW" altLang="en-US" smtClean="0"/>
              <a:pPr/>
              <a:t>2012/10/8</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a:xfrm>
            <a:off x="0" y="6248400"/>
            <a:ext cx="533400" cy="381000"/>
          </a:xfrm>
        </p:spPr>
        <p:txBody>
          <a:bodyPr/>
          <a:lstStyle>
            <a:lvl1pPr>
              <a:defRPr>
                <a:solidFill>
                  <a:schemeClr val="tx2"/>
                </a:solidFill>
              </a:defRPr>
            </a:lvl1pPr>
          </a:lstStyle>
          <a:p>
            <a:fld id="{73DA0BB7-265A-403C-9275-D587AB510EDC}"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09600" y="273050"/>
            <a:ext cx="8077200" cy="869950"/>
          </a:xfrm>
        </p:spPr>
        <p:txBody>
          <a:bodyPr anchor="ctr"/>
          <a:lstStyle>
            <a:lvl1pPr algn="l">
              <a:buNone/>
              <a:defRPr sz="4400" b="0"/>
            </a:lvl1pPr>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p>
            <a:fld id="{5BBEAD13-0566-4C6C-97E7-55F17F24B09F}" type="datetimeFigureOut">
              <a:rPr lang="zh-TW" altLang="en-US" smtClean="0"/>
              <a:pPr/>
              <a:t>2012/10/8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lvl1pPr>
              <a:defRPr>
                <a:solidFill>
                  <a:srgbClr val="FFFFFF"/>
                </a:solidFill>
              </a:defRPr>
            </a:lvl1pPr>
          </a:lstStyle>
          <a:p>
            <a:fld id="{73DA0BB7-265A-403C-9275-D587AB510EDC}" type="slidenum">
              <a:rPr lang="zh-TW" altLang="en-US" smtClean="0"/>
              <a:pPr/>
              <a:t>‹#›</a:t>
            </a:fld>
            <a:endParaRPr lang="zh-TW" altLang="en-US"/>
          </a:p>
        </p:txBody>
      </p:sp>
      <p:sp>
        <p:nvSpPr>
          <p:cNvPr id="3" name="文字版面配置區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9" name="內容版面配置區 8"/>
          <p:cNvSpPr>
            <a:spLocks noGrp="1"/>
          </p:cNvSpPr>
          <p:nvPr>
            <p:ph sz="quarter" idx="1"/>
          </p:nvPr>
        </p:nvSpPr>
        <p:spPr>
          <a:xfrm>
            <a:off x="2362200" y="1752600"/>
            <a:ext cx="6400800" cy="44196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bg>
      <p:bgRef idx="1003">
        <a:schemeClr val="bg2"/>
      </p:bgRef>
    </p:bg>
    <p:spTree>
      <p:nvGrpSpPr>
        <p:cNvPr id="1" name=""/>
        <p:cNvGrpSpPr/>
        <p:nvPr/>
      </p:nvGrpSpPr>
      <p:grpSpPr>
        <a:xfrm>
          <a:off x="0" y="0"/>
          <a:ext cx="0" cy="0"/>
          <a:chOff x="0" y="0"/>
          <a:chExt cx="0" cy="0"/>
        </a:xfrm>
      </p:grpSpPr>
      <p:sp>
        <p:nvSpPr>
          <p:cNvPr id="4" name="文字版面配置區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zh-TW" altLang="en-US" smtClean="0"/>
              <a:t>按一下以編輯母片文字樣式</a:t>
            </a:r>
          </a:p>
        </p:txBody>
      </p:sp>
      <p:sp>
        <p:nvSpPr>
          <p:cNvPr id="8" name="矩形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矩形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標題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zh-TW" altLang="en-US" smtClean="0"/>
              <a:t>按一下以編輯母片標題樣式</a:t>
            </a:r>
            <a:endParaRPr kumimoji="0" lang="en-US"/>
          </a:p>
        </p:txBody>
      </p:sp>
      <p:sp>
        <p:nvSpPr>
          <p:cNvPr id="11" name="矩形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日期版面配置區 11"/>
          <p:cNvSpPr>
            <a:spLocks noGrp="1"/>
          </p:cNvSpPr>
          <p:nvPr>
            <p:ph type="dt" sz="half" idx="10"/>
          </p:nvPr>
        </p:nvSpPr>
        <p:spPr>
          <a:xfrm>
            <a:off x="6248400" y="6248400"/>
            <a:ext cx="2667000" cy="365125"/>
          </a:xfrm>
        </p:spPr>
        <p:txBody>
          <a:bodyPr rtlCol="0"/>
          <a:lstStyle/>
          <a:p>
            <a:fld id="{5BBEAD13-0566-4C6C-97E7-55F17F24B09F}" type="datetimeFigureOut">
              <a:rPr lang="zh-TW" altLang="en-US" smtClean="0"/>
              <a:pPr/>
              <a:t>2012/10/8</a:t>
            </a:fld>
            <a:endParaRPr lang="zh-TW" altLang="en-US"/>
          </a:p>
        </p:txBody>
      </p:sp>
      <p:sp>
        <p:nvSpPr>
          <p:cNvPr id="13" name="投影片編號版面配置區 12"/>
          <p:cNvSpPr>
            <a:spLocks noGrp="1"/>
          </p:cNvSpPr>
          <p:nvPr>
            <p:ph type="sldNum" sz="quarter" idx="11"/>
          </p:nvPr>
        </p:nvSpPr>
        <p:spPr>
          <a:xfrm>
            <a:off x="0" y="4667249"/>
            <a:ext cx="1447800" cy="663578"/>
          </a:xfrm>
        </p:spPr>
        <p:txBody>
          <a:bodyPr rtlCol="0"/>
          <a:lstStyle>
            <a:lvl1pPr>
              <a:defRPr sz="2800"/>
            </a:lvl1pPr>
          </a:lstStyle>
          <a:p>
            <a:fld id="{73DA0BB7-265A-403C-9275-D587AB510EDC}" type="slidenum">
              <a:rPr lang="zh-TW" altLang="en-US" smtClean="0"/>
              <a:pPr/>
              <a:t>‹#›</a:t>
            </a:fld>
            <a:endParaRPr lang="zh-TW" altLang="en-US"/>
          </a:p>
        </p:txBody>
      </p:sp>
      <p:sp>
        <p:nvSpPr>
          <p:cNvPr id="14" name="頁尾版面配置區 13"/>
          <p:cNvSpPr>
            <a:spLocks noGrp="1"/>
          </p:cNvSpPr>
          <p:nvPr>
            <p:ph type="ftr" sz="quarter" idx="12"/>
          </p:nvPr>
        </p:nvSpPr>
        <p:spPr>
          <a:xfrm>
            <a:off x="1600200" y="6248206"/>
            <a:ext cx="4572000" cy="365125"/>
          </a:xfrm>
        </p:spPr>
        <p:txBody>
          <a:bodyPr rtlCol="0"/>
          <a:lstStyle/>
          <a:p>
            <a:endParaRPr lang="zh-TW" altLang="en-US"/>
          </a:p>
        </p:txBody>
      </p:sp>
      <p:sp>
        <p:nvSpPr>
          <p:cNvPr id="3" name="圖片版面配置區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zh-TW" altLang="en-US" smtClean="0"/>
              <a:t>按一下圖示以新增圖片</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標題版面配置區 21"/>
          <p:cNvSpPr>
            <a:spLocks noGrp="1"/>
          </p:cNvSpPr>
          <p:nvPr>
            <p:ph type="title"/>
          </p:nvPr>
        </p:nvSpPr>
        <p:spPr>
          <a:xfrm>
            <a:off x="609600" y="228600"/>
            <a:ext cx="8153400" cy="990600"/>
          </a:xfrm>
          <a:prstGeom prst="rect">
            <a:avLst/>
          </a:prstGeom>
        </p:spPr>
        <p:txBody>
          <a:bodyPr vert="horz" anchor="ctr">
            <a:normAutofit/>
          </a:body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4" name="日期版面配置區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5BBEAD13-0566-4C6C-97E7-55F17F24B09F}" type="datetimeFigureOut">
              <a:rPr lang="zh-TW" altLang="en-US" smtClean="0"/>
              <a:pPr/>
              <a:t>2012/10/8</a:t>
            </a:fld>
            <a:endParaRPr lang="zh-TW" altLang="en-US"/>
          </a:p>
        </p:txBody>
      </p:sp>
      <p:sp>
        <p:nvSpPr>
          <p:cNvPr id="3" name="頁尾版面配置區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zh-TW" altLang="en-US"/>
          </a:p>
        </p:txBody>
      </p:sp>
      <p:sp>
        <p:nvSpPr>
          <p:cNvPr id="7" name="矩形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矩形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矩形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投影片編號版面配置區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73DA0BB7-265A-403C-9275-D587AB510EDC}"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my.stust.edu.tw/course.php?courseID=17845&amp;f=forumlist"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wiki.mbalib.com/zh-tw/%E5%88%9B%E9%80%A0%E6%80%A7%E6%80%9D%E7%BB%B4" TargetMode="External"/><Relationship Id="rId3" Type="http://schemas.openxmlformats.org/officeDocument/2006/relationships/hyperlink" Target="http://wiki.mbalib.com/zh-tw/%E7%BD%91%E7%BB%9C%E6%B8%B8%E6%88%8F" TargetMode="External"/><Relationship Id="rId7" Type="http://schemas.openxmlformats.org/officeDocument/2006/relationships/hyperlink" Target="http://wiki.mbalib.com/zh-tw/%E5%95%86%E5%93%81" TargetMode="External"/><Relationship Id="rId2" Type="http://schemas.openxmlformats.org/officeDocument/2006/relationships/hyperlink" Target="http://wiki.mbalib.com/zh-tw/%E6%97%A0%E5%BD%A2%E4%BA%A7%E5%93%81" TargetMode="External"/><Relationship Id="rId1" Type="http://schemas.openxmlformats.org/officeDocument/2006/relationships/slideLayout" Target="../slideLayouts/slideLayout2.xml"/><Relationship Id="rId6" Type="http://schemas.openxmlformats.org/officeDocument/2006/relationships/hyperlink" Target="http://wiki.mbalib.com/zh-tw/%E6%B6%88%E8%B4%B9%E9%9C%80%E6%B1%82" TargetMode="External"/><Relationship Id="rId5" Type="http://schemas.openxmlformats.org/officeDocument/2006/relationships/hyperlink" Target="http://wiki.mbalib.com/zh-tw/%E9%85%8D%E9%80%81" TargetMode="External"/><Relationship Id="rId4" Type="http://schemas.openxmlformats.org/officeDocument/2006/relationships/hyperlink" Target="http://wiki.mbalib.com/zh-tw/%E6%95%B0%E5%AD%97%E4%BA%A7%E5%93%81"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3568" y="404664"/>
            <a:ext cx="7772400" cy="1470025"/>
          </a:xfrm>
        </p:spPr>
        <p:txBody>
          <a:bodyPr/>
          <a:lstStyle/>
          <a:p>
            <a:r>
              <a:rPr lang="zh-TW" altLang="en-US" dirty="0" smtClean="0"/>
              <a:t>第二</a:t>
            </a:r>
            <a:r>
              <a:rPr lang="zh-TW" altLang="en-US" dirty="0" smtClean="0"/>
              <a:t>組</a:t>
            </a:r>
            <a:r>
              <a:rPr lang="en-US" altLang="zh-TW" dirty="0" smtClean="0"/>
              <a:t>-</a:t>
            </a:r>
            <a:r>
              <a:rPr lang="zh-TW" altLang="en-US" dirty="0" smtClean="0"/>
              <a:t>討論議題</a:t>
            </a:r>
            <a:r>
              <a:rPr lang="en-US" altLang="zh-TW" dirty="0" smtClean="0"/>
              <a:t>A</a:t>
            </a:r>
            <a:endParaRPr lang="zh-TW" altLang="en-US" dirty="0"/>
          </a:p>
        </p:txBody>
      </p:sp>
      <p:sp>
        <p:nvSpPr>
          <p:cNvPr id="3" name="副標題 2"/>
          <p:cNvSpPr>
            <a:spLocks noGrp="1"/>
          </p:cNvSpPr>
          <p:nvPr>
            <p:ph type="subTitle" idx="1"/>
          </p:nvPr>
        </p:nvSpPr>
        <p:spPr>
          <a:xfrm>
            <a:off x="107504" y="2636912"/>
            <a:ext cx="8892480" cy="3071192"/>
          </a:xfrm>
        </p:spPr>
        <p:txBody>
          <a:bodyPr>
            <a:normAutofit fontScale="92500" lnSpcReduction="20000"/>
          </a:bodyPr>
          <a:lstStyle/>
          <a:p>
            <a:pPr algn="ctr"/>
            <a:r>
              <a:rPr lang="zh-TW" altLang="en-US" dirty="0" smtClean="0"/>
              <a:t>組長</a:t>
            </a:r>
            <a:r>
              <a:rPr lang="en-US" altLang="zh-TW" dirty="0" smtClean="0"/>
              <a:t>:</a:t>
            </a:r>
            <a:r>
              <a:rPr lang="zh-TW" altLang="en-US" dirty="0" smtClean="0"/>
              <a:t>李欣耀</a:t>
            </a:r>
            <a:endParaRPr lang="en-US" altLang="zh-TW" dirty="0" smtClean="0"/>
          </a:p>
          <a:p>
            <a:pPr algn="ctr"/>
            <a:r>
              <a:rPr lang="zh-TW" altLang="en-US" dirty="0" smtClean="0"/>
              <a:t>組員</a:t>
            </a:r>
            <a:r>
              <a:rPr lang="en-US" altLang="zh-TW" dirty="0" smtClean="0"/>
              <a:t>:</a:t>
            </a:r>
            <a:r>
              <a:rPr lang="zh-TW" altLang="en-US" dirty="0" smtClean="0"/>
              <a:t>莊凱向</a:t>
            </a:r>
            <a:endParaRPr lang="en-US" altLang="zh-TW" dirty="0" smtClean="0"/>
          </a:p>
          <a:p>
            <a:pPr algn="ctr"/>
            <a:r>
              <a:rPr lang="zh-TW" altLang="en-US" dirty="0" smtClean="0"/>
              <a:t>         陳冠翔</a:t>
            </a:r>
            <a:endParaRPr lang="en-US" altLang="zh-TW" dirty="0" smtClean="0"/>
          </a:p>
          <a:p>
            <a:pPr algn="ctr"/>
            <a:r>
              <a:rPr lang="zh-TW" altLang="en-US" dirty="0" smtClean="0"/>
              <a:t>         吳耀竹</a:t>
            </a:r>
            <a:endParaRPr lang="en-US" altLang="zh-TW" dirty="0" smtClean="0"/>
          </a:p>
          <a:p>
            <a:pPr algn="ctr"/>
            <a:r>
              <a:rPr lang="zh-TW" altLang="en-US" dirty="0" smtClean="0"/>
              <a:t>         許景雄 </a:t>
            </a:r>
            <a:endParaRPr lang="en-US" altLang="zh-TW" dirty="0" smtClean="0"/>
          </a:p>
          <a:p>
            <a:pPr algn="ctr"/>
            <a:r>
              <a:rPr lang="zh-TW" altLang="en-US" dirty="0" smtClean="0"/>
              <a:t>         陳建佑</a:t>
            </a:r>
            <a:endParaRPr lang="en-US" altLang="zh-TW" dirty="0" smtClean="0"/>
          </a:p>
          <a:p>
            <a:pPr algn="ctr"/>
            <a:r>
              <a:rPr lang="zh-TW" altLang="en-US" dirty="0" smtClean="0"/>
              <a:t>         羅偉嘉</a:t>
            </a:r>
            <a:endParaRPr lang="en-US" altLang="zh-TW" dirty="0" smtClean="0"/>
          </a:p>
          <a:p>
            <a:pPr algn="ctr"/>
            <a:r>
              <a:rPr lang="zh-TW" altLang="en-US" dirty="0" smtClean="0"/>
              <a:t>         洪志憲</a:t>
            </a:r>
            <a:endParaRPr lang="en-US" altLang="zh-TW" dirty="0" smtClean="0"/>
          </a:p>
          <a:p>
            <a:pPr algn="ctr"/>
            <a:endParaRPr lang="zh-TW"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sz="quarter" idx="1"/>
          </p:nvPr>
        </p:nvSpPr>
        <p:spPr/>
        <p:txBody>
          <a:bodyPr>
            <a:normAutofit fontScale="92500" lnSpcReduction="10000"/>
          </a:bodyPr>
          <a:lstStyle/>
          <a:p>
            <a:r>
              <a:rPr lang="zh-TW" altLang="en-US" dirty="0" smtClean="0"/>
              <a:t>不僅是線上遊戲如此，交友網站上必須付費購買的道具也是如此。像愛情公寓擁有特殊的道具或小窩商品，可以增加使用者的人氣。此外，玩家間除了相互交 易自己擁有的虛擬商品外，也會互相分享虛擬商品的使用心得。而玩家也利用虛擬商品本身具備的符號意義，把自己的虛擬身分塑造成自己想要的樣子，並期望得到 他人的認同。</a:t>
            </a:r>
          </a:p>
          <a:p>
            <a:r>
              <a:rPr lang="zh-TW" altLang="en-US" dirty="0" smtClean="0"/>
              <a:t>這一類正式與非正式的互動，顯示了虛擬商品的使用存在著網路效應。簡言之，虛擬商品的價值與帶給使用者的效用，會隨使用人數的增加而提升，進而給原使用者帶來正面或負面的影響。</a:t>
            </a:r>
          </a:p>
          <a:p>
            <a:endParaRPr lang="zh-TW"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試就此案例列舉正反</a:t>
            </a:r>
            <a:r>
              <a:rPr lang="zh-TW" altLang="en-US" dirty="0" smtClean="0"/>
              <a:t>意見</a:t>
            </a:r>
            <a:endParaRPr lang="zh-TW" altLang="en-US" dirty="0"/>
          </a:p>
        </p:txBody>
      </p:sp>
      <p:sp>
        <p:nvSpPr>
          <p:cNvPr id="3" name="內容版面配置區 2"/>
          <p:cNvSpPr>
            <a:spLocks noGrp="1"/>
          </p:cNvSpPr>
          <p:nvPr>
            <p:ph sz="quarter" idx="1"/>
          </p:nvPr>
        </p:nvSpPr>
        <p:spPr/>
        <p:txBody>
          <a:bodyPr>
            <a:normAutofit fontScale="70000" lnSpcReduction="20000"/>
          </a:bodyPr>
          <a:lstStyle/>
          <a:p>
            <a:r>
              <a:rPr lang="zh-TW" altLang="en-US" dirty="0" smtClean="0"/>
              <a:t>實體商品以網路購物來講，</a:t>
            </a:r>
          </a:p>
          <a:p>
            <a:r>
              <a:rPr lang="zh-TW" altLang="en-US" dirty="0" smtClean="0"/>
              <a:t>網路購物的七天鑑賞期源自消保法第</a:t>
            </a:r>
            <a:r>
              <a:rPr lang="en-US" altLang="zh-TW" dirty="0" smtClean="0"/>
              <a:t>19</a:t>
            </a:r>
            <a:r>
              <a:rPr lang="zh-TW" altLang="en-US" dirty="0" smtClean="0"/>
              <a:t>條如下</a:t>
            </a:r>
            <a:r>
              <a:rPr lang="en-US" altLang="zh-TW" dirty="0" smtClean="0"/>
              <a:t>...</a:t>
            </a:r>
            <a:endParaRPr lang="zh-TW" altLang="en-US" dirty="0" smtClean="0"/>
          </a:p>
          <a:p>
            <a:r>
              <a:rPr lang="zh-TW" altLang="en-US" dirty="0" smtClean="0"/>
              <a:t/>
            </a:r>
            <a:br>
              <a:rPr lang="zh-TW" altLang="en-US" dirty="0" smtClean="0"/>
            </a:br>
            <a:r>
              <a:rPr lang="zh-TW" altLang="en-US" dirty="0" smtClean="0"/>
              <a:t>第十九條</a:t>
            </a:r>
            <a:br>
              <a:rPr lang="zh-TW" altLang="en-US" dirty="0" smtClean="0"/>
            </a:br>
            <a:r>
              <a:rPr lang="zh-TW" altLang="en-US" dirty="0" smtClean="0"/>
              <a:t>郵 購或訪問買賣之消費者，對所收受之商品不願買受時，得於收受商品後七日內，退回商品或以書面通知企業經營者解除買賣契約，無須說明理由及負擔任何費用或價 款。郵購或訪問買賣違反前項規定所為之約定無效。 契約經解除者，企業經營者與消費者間關於回復原狀之約定，對於消費者較民法第二百五十九條之規定不利者，無效。</a:t>
            </a:r>
            <a:br>
              <a:rPr lang="zh-TW" altLang="en-US" dirty="0" smtClean="0"/>
            </a:br>
            <a:endParaRPr lang="zh-TW" altLang="en-US" dirty="0" smtClean="0"/>
          </a:p>
          <a:p>
            <a:r>
              <a:rPr lang="zh-TW" altLang="en-US" dirty="0" smtClean="0"/>
              <a:t>買家只要</a:t>
            </a:r>
            <a:r>
              <a:rPr lang="en-US" altLang="zh-TW" dirty="0" smtClean="0"/>
              <a:t>7</a:t>
            </a:r>
            <a:r>
              <a:rPr lang="zh-TW" altLang="en-US" dirty="0" smtClean="0"/>
              <a:t>天內認為不適合自己的話，就能夠要求退貨。我認為這是比較好的</a:t>
            </a:r>
            <a:r>
              <a:rPr lang="zh-TW" altLang="en-US" dirty="0" smtClean="0"/>
              <a:t>。虛擬</a:t>
            </a:r>
            <a:r>
              <a:rPr lang="zh-TW" altLang="en-US" dirty="0" smtClean="0"/>
              <a:t>商品，以</a:t>
            </a:r>
            <a:r>
              <a:rPr lang="en-US" altLang="zh-TW" dirty="0" smtClean="0"/>
              <a:t>GOOGLE MARKET</a:t>
            </a:r>
            <a:r>
              <a:rPr lang="zh-TW" altLang="en-US" dirty="0" smtClean="0"/>
              <a:t>這個例子來講，</a:t>
            </a:r>
            <a:r>
              <a:rPr lang="en-US" altLang="zh-TW" dirty="0" err="1" smtClean="0"/>
              <a:t>google</a:t>
            </a:r>
            <a:r>
              <a:rPr lang="zh-TW" altLang="en-US" dirty="0" smtClean="0"/>
              <a:t>不想要讓下載者有</a:t>
            </a:r>
            <a:r>
              <a:rPr lang="en-US" altLang="zh-TW" dirty="0" smtClean="0"/>
              <a:t>7</a:t>
            </a:r>
            <a:r>
              <a:rPr lang="zh-TW" altLang="en-US" dirty="0" smtClean="0"/>
              <a:t>天那麼久的時間考慮，但是依照消保法是要</a:t>
            </a:r>
            <a:r>
              <a:rPr lang="en-US" altLang="zh-TW" dirty="0" smtClean="0"/>
              <a:t>7</a:t>
            </a:r>
            <a:r>
              <a:rPr lang="zh-TW" altLang="en-US" dirty="0" smtClean="0"/>
              <a:t>天的鑑賞期，但是以虛擬商品，例如</a:t>
            </a:r>
            <a:r>
              <a:rPr lang="en-US" altLang="zh-TW" dirty="0" smtClean="0"/>
              <a:t>app</a:t>
            </a:r>
            <a:r>
              <a:rPr lang="zh-TW" altLang="en-US" dirty="0" smtClean="0"/>
              <a:t>付費軟體， 我是認為不需要到</a:t>
            </a:r>
            <a:r>
              <a:rPr lang="en-US" altLang="zh-TW" dirty="0" smtClean="0"/>
              <a:t>7</a:t>
            </a:r>
            <a:r>
              <a:rPr lang="zh-TW" altLang="en-US" dirty="0" smtClean="0"/>
              <a:t>天的鑑賞時間，因為通常下載完使用，如果不適合，就會刪除，或者放著了，所以</a:t>
            </a:r>
            <a:r>
              <a:rPr lang="en-US" altLang="zh-TW" dirty="0" smtClean="0"/>
              <a:t>7</a:t>
            </a:r>
            <a:r>
              <a:rPr lang="zh-TW" altLang="en-US" dirty="0" smtClean="0"/>
              <a:t>天的鑑賞期似乎是太久了。</a:t>
            </a:r>
          </a:p>
          <a:p>
            <a:endParaRPr lang="zh-TW"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參考網址</a:t>
            </a:r>
            <a:endParaRPr lang="zh-TW" altLang="en-US" dirty="0"/>
          </a:p>
        </p:txBody>
      </p:sp>
      <p:sp>
        <p:nvSpPr>
          <p:cNvPr id="3" name="內容版面配置區 2"/>
          <p:cNvSpPr>
            <a:spLocks noGrp="1"/>
          </p:cNvSpPr>
          <p:nvPr>
            <p:ph sz="quarter" idx="1"/>
          </p:nvPr>
        </p:nvSpPr>
        <p:spPr/>
        <p:txBody>
          <a:bodyPr/>
          <a:lstStyle/>
          <a:p>
            <a:r>
              <a:rPr lang="en-US" altLang="zh-TW" dirty="0" smtClean="0">
                <a:hlinkClick r:id="rId2"/>
              </a:rPr>
              <a:t>http://</a:t>
            </a:r>
            <a:r>
              <a:rPr lang="en-US" altLang="zh-TW" dirty="0" smtClean="0">
                <a:hlinkClick r:id="rId2"/>
              </a:rPr>
              <a:t>my.stust.edu.tw/course.php?courseID=17845&amp;f=forumlist</a:t>
            </a:r>
            <a:endParaRPr lang="en-US" altLang="zh-TW" dirty="0" smtClean="0"/>
          </a:p>
          <a:p>
            <a:r>
              <a:rPr lang="en-US" altLang="zh-TW" dirty="0" smtClean="0"/>
              <a:t>http://blog.cnyes.com/My/jassop111/article667880</a:t>
            </a:r>
            <a:endParaRPr lang="zh-TW"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sz="quarter" idx="1"/>
          </p:nvPr>
        </p:nvSpPr>
        <p:spPr/>
        <p:txBody>
          <a:bodyPr/>
          <a:lstStyle/>
          <a:p>
            <a:pPr algn="ctr">
              <a:buNone/>
            </a:pPr>
            <a:r>
              <a:rPr lang="zh-TW" altLang="en-US" dirty="0" smtClean="0"/>
              <a:t>  </a:t>
            </a:r>
            <a:endParaRPr lang="en-US" altLang="zh-TW" dirty="0" smtClean="0"/>
          </a:p>
          <a:p>
            <a:pPr algn="ctr">
              <a:buNone/>
            </a:pPr>
            <a:endParaRPr lang="en-US" altLang="zh-TW" dirty="0" smtClean="0"/>
          </a:p>
          <a:p>
            <a:pPr algn="ctr">
              <a:buNone/>
            </a:pPr>
            <a:endParaRPr lang="en-US" altLang="zh-TW" dirty="0" smtClean="0"/>
          </a:p>
          <a:p>
            <a:pPr algn="ctr">
              <a:buNone/>
            </a:pPr>
            <a:endParaRPr lang="en-US" altLang="zh-TW" dirty="0" smtClean="0"/>
          </a:p>
          <a:p>
            <a:pPr algn="ctr">
              <a:buNone/>
            </a:pPr>
            <a:r>
              <a:rPr lang="zh-TW" altLang="en-US" sz="9600" dirty="0" smtClean="0"/>
              <a:t>報告</a:t>
            </a:r>
            <a:r>
              <a:rPr lang="zh-TW" altLang="en-US" sz="9600" dirty="0" smtClean="0"/>
              <a:t>完畢</a:t>
            </a:r>
            <a:endParaRPr lang="zh-TW" altLang="en-US" sz="9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err="1" smtClean="0"/>
              <a:t>虛擬商品與實體商品不同是否應有所不同</a:t>
            </a:r>
            <a:r>
              <a:rPr lang="en-US" altLang="zh-TW" dirty="0" smtClean="0"/>
              <a:t>??</a:t>
            </a:r>
            <a:endParaRPr lang="zh-TW" altLang="en-US" dirty="0"/>
          </a:p>
        </p:txBody>
      </p:sp>
      <p:sp>
        <p:nvSpPr>
          <p:cNvPr id="3" name="內容版面配置區 2"/>
          <p:cNvSpPr>
            <a:spLocks noGrp="1"/>
          </p:cNvSpPr>
          <p:nvPr>
            <p:ph sz="quarter" idx="1"/>
          </p:nvPr>
        </p:nvSpPr>
        <p:spPr/>
        <p:txBody>
          <a:bodyPr/>
          <a:lstStyle/>
          <a:p>
            <a:r>
              <a:rPr lang="en-US" altLang="zh-TW" dirty="0" smtClean="0"/>
              <a:t>A:</a:t>
            </a:r>
            <a:r>
              <a:rPr lang="zh-TW" altLang="en-US" dirty="0" smtClean="0"/>
              <a:t>是的。以</a:t>
            </a:r>
            <a:r>
              <a:rPr lang="zh-TW" altLang="en-US" dirty="0" smtClean="0"/>
              <a:t>字面來看，一個是看的到摸不到的東西</a:t>
            </a:r>
            <a:r>
              <a:rPr lang="en-US" altLang="zh-TW" dirty="0" smtClean="0"/>
              <a:t>(</a:t>
            </a:r>
            <a:r>
              <a:rPr lang="zh-TW" altLang="en-US" dirty="0" smtClean="0"/>
              <a:t>虛擬商品</a:t>
            </a:r>
            <a:r>
              <a:rPr lang="en-US" altLang="zh-TW" dirty="0" smtClean="0"/>
              <a:t>)</a:t>
            </a:r>
            <a:r>
              <a:rPr lang="zh-TW" altLang="en-US" dirty="0" smtClean="0"/>
              <a:t>，另一個則是看的到摸的到的東西</a:t>
            </a:r>
            <a:r>
              <a:rPr lang="en-US" altLang="zh-TW" dirty="0" smtClean="0"/>
              <a:t>(</a:t>
            </a:r>
            <a:r>
              <a:rPr lang="zh-TW" altLang="en-US" dirty="0" smtClean="0"/>
              <a:t>實體商品</a:t>
            </a:r>
            <a:r>
              <a:rPr lang="en-US" altLang="zh-TW" dirty="0" smtClean="0"/>
              <a:t>)</a:t>
            </a:r>
            <a:r>
              <a:rPr lang="zh-TW" altLang="en-US" dirty="0" smtClean="0"/>
              <a:t>。</a:t>
            </a:r>
            <a:endParaRPr lang="en-US" altLang="zh-TW"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虛擬</a:t>
            </a:r>
            <a:r>
              <a:rPr lang="zh-TW" altLang="en-US" dirty="0" smtClean="0"/>
              <a:t>商品的定義</a:t>
            </a:r>
            <a:r>
              <a:rPr lang="zh-TW" altLang="en-US" dirty="0" smtClean="0"/>
              <a:t/>
            </a:r>
            <a:br>
              <a:rPr lang="zh-TW" altLang="en-US" dirty="0" smtClean="0"/>
            </a:br>
            <a:endParaRPr lang="zh-TW" altLang="en-US" dirty="0"/>
          </a:p>
        </p:txBody>
      </p:sp>
      <p:sp>
        <p:nvSpPr>
          <p:cNvPr id="3" name="內容版面配置區 2"/>
          <p:cNvSpPr>
            <a:spLocks noGrp="1"/>
          </p:cNvSpPr>
          <p:nvPr>
            <p:ph sz="quarter" idx="1"/>
          </p:nvPr>
        </p:nvSpPr>
        <p:spPr/>
        <p:txBody>
          <a:bodyPr>
            <a:normAutofit fontScale="77500" lnSpcReduction="20000"/>
          </a:bodyPr>
          <a:lstStyle/>
          <a:p>
            <a:r>
              <a:rPr lang="zh-TW" altLang="en-US" dirty="0" smtClean="0"/>
              <a:t>第一類是指</a:t>
            </a:r>
            <a:r>
              <a:rPr lang="zh-TW" altLang="en-US" dirty="0" smtClean="0">
                <a:hlinkClick r:id="rId2" tooltip="无形产品"/>
              </a:rPr>
              <a:t>無形產品</a:t>
            </a:r>
            <a:r>
              <a:rPr lang="zh-TW" altLang="en-US" dirty="0" smtClean="0"/>
              <a:t>，與有形商品相對應。此類界定過於寬泛，尤其將一部分傳統意義上的服務品包括在內，概念之間的界限界定不清晰，容易引起與傳統認識矛盾。</a:t>
            </a:r>
          </a:p>
          <a:p>
            <a:r>
              <a:rPr lang="zh-TW" altLang="en-US" dirty="0" smtClean="0"/>
              <a:t>　　第二類是指網路產品，如</a:t>
            </a:r>
            <a:r>
              <a:rPr lang="zh-TW" altLang="en-US" dirty="0" smtClean="0">
                <a:hlinkClick r:id="rId3" tooltip="网络游戏"/>
              </a:rPr>
              <a:t>網路游戲</a:t>
            </a:r>
            <a:r>
              <a:rPr lang="zh-TW" altLang="en-US" dirty="0" smtClean="0"/>
              <a:t>、</a:t>
            </a:r>
            <a:r>
              <a:rPr lang="zh-TW" altLang="en-US" dirty="0" smtClean="0">
                <a:hlinkClick r:id="rId4" tooltip="数字产品"/>
              </a:rPr>
              <a:t>數字產品</a:t>
            </a:r>
            <a:r>
              <a:rPr lang="zh-TW" altLang="en-US" dirty="0" smtClean="0"/>
              <a:t>及數字服務，可以通過網路傳輸、</a:t>
            </a:r>
            <a:r>
              <a:rPr lang="zh-TW" altLang="en-US" dirty="0" smtClean="0">
                <a:hlinkClick r:id="rId5" tooltip="配送"/>
              </a:rPr>
              <a:t>配送</a:t>
            </a:r>
            <a:r>
              <a:rPr lang="zh-TW" altLang="en-US" dirty="0" smtClean="0"/>
              <a:t>，這是目前較為廣泛使用的虛擬商品概念的內涵。這類產品與服務是客觀存在的，是真實的，而非虛擬的，因而用“虛擬商品”來表述是很不准確的。</a:t>
            </a:r>
          </a:p>
          <a:p>
            <a:r>
              <a:rPr lang="zh-TW" altLang="en-US" dirty="0" smtClean="0"/>
              <a:t>　　第三類是指客觀上並不存在的但卻能夠滿足人們的某種</a:t>
            </a:r>
            <a:r>
              <a:rPr lang="zh-TW" altLang="en-US" dirty="0" smtClean="0">
                <a:hlinkClick r:id="rId6" tooltip="消费需求"/>
              </a:rPr>
              <a:t>消費需求</a:t>
            </a:r>
            <a:r>
              <a:rPr lang="zh-TW" altLang="en-US" dirty="0" smtClean="0"/>
              <a:t>的所謂</a:t>
            </a:r>
            <a:r>
              <a:rPr lang="zh-TW" altLang="en-US" dirty="0" smtClean="0">
                <a:hlinkClick r:id="rId7" tooltip="商品"/>
              </a:rPr>
              <a:t>商品</a:t>
            </a:r>
            <a:r>
              <a:rPr lang="zh-TW" altLang="en-US" dirty="0" smtClean="0"/>
              <a:t>，這類商品可能僅僅是一種符號、一個概念或一種稱謂。從“虛擬”及“虛擬商品”的本質含義來講，這種理解是對“虛擬商品”本質內涵的科學界定。這個意義上的虛擬商品種類並不多見，但人類</a:t>
            </a:r>
            <a:r>
              <a:rPr lang="zh-TW" altLang="en-US" dirty="0" smtClean="0">
                <a:hlinkClick r:id="rId8" tooltip="创造性思维"/>
              </a:rPr>
              <a:t>創造性思維</a:t>
            </a:r>
            <a:r>
              <a:rPr lang="zh-TW" altLang="en-US" dirty="0" smtClean="0"/>
              <a:t>必然會創造出越來越多的虛擬商品。</a:t>
            </a:r>
          </a:p>
          <a:p>
            <a:endParaRPr lang="zh-TW"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實體商品的定義</a:t>
            </a:r>
            <a:endParaRPr lang="zh-TW" altLang="en-US" dirty="0"/>
          </a:p>
        </p:txBody>
      </p:sp>
      <p:sp>
        <p:nvSpPr>
          <p:cNvPr id="3" name="內容版面配置區 2"/>
          <p:cNvSpPr>
            <a:spLocks noGrp="1"/>
          </p:cNvSpPr>
          <p:nvPr>
            <p:ph sz="quarter" idx="1"/>
          </p:nvPr>
        </p:nvSpPr>
        <p:spPr/>
        <p:txBody>
          <a:bodyPr/>
          <a:lstStyle/>
          <a:p>
            <a:r>
              <a:rPr lang="zh-TW" altLang="en-US" dirty="0" smtClean="0"/>
              <a:t>看的到摸的到實際東西的皆為實體商品。</a:t>
            </a:r>
            <a:endParaRPr lang="zh-TW"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sz="quarter" idx="1"/>
          </p:nvPr>
        </p:nvSpPr>
        <p:spPr/>
        <p:txBody>
          <a:bodyPr>
            <a:normAutofit fontScale="92500" lnSpcReduction="20000"/>
          </a:bodyPr>
          <a:lstStyle/>
          <a:p>
            <a:r>
              <a:rPr lang="zh-TW" altLang="en-US" dirty="0" smtClean="0"/>
              <a:t>整合學者專家對產品下的定義，產品是「可辨識的形式所集結而成的一組屬性」，且產品是「各種有形、無形屬性的集合，包括了包裝、顏色、價格、品質、 品牌，以及行銷者的服務和聲譽」。網路上使用的虛擬商品，無論是線上遊戲的虛擬寶物或是愛情公寓付費購買的小窩布置道具等，雖不具備實體形式，但是消費者 付費取得某種特性的商品，也可感受到虛擬商品帶給自己的價值和滿足，這是虛擬商品與一般產品相同之處。</a:t>
            </a:r>
          </a:p>
          <a:p>
            <a:r>
              <a:rPr lang="zh-TW" altLang="en-US" dirty="0" smtClean="0"/>
              <a:t>然而，虛擬商品與一般產品仍有不同之處，從商品特性可以窺見一二。一般而言，虛擬商品有下列幾點特性：</a:t>
            </a:r>
          </a:p>
          <a:p>
            <a:endParaRPr lang="zh-TW"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特性一</a:t>
            </a:r>
            <a:r>
              <a:rPr lang="en-US" altLang="zh-TW" dirty="0" smtClean="0"/>
              <a:t>:</a:t>
            </a:r>
            <a:r>
              <a:rPr lang="zh-TW" altLang="en-US" dirty="0" smtClean="0"/>
              <a:t>不會耗損，可永久保有其品質與形式</a:t>
            </a:r>
            <a:endParaRPr lang="zh-TW" altLang="en-US" dirty="0"/>
          </a:p>
        </p:txBody>
      </p:sp>
      <p:sp>
        <p:nvSpPr>
          <p:cNvPr id="3" name="內容版面配置區 2"/>
          <p:cNvSpPr>
            <a:spLocks noGrp="1"/>
          </p:cNvSpPr>
          <p:nvPr>
            <p:ph sz="quarter" idx="1"/>
          </p:nvPr>
        </p:nvSpPr>
        <p:spPr/>
        <p:txBody>
          <a:bodyPr/>
          <a:lstStyle/>
          <a:p>
            <a:r>
              <a:rPr lang="zh-TW" altLang="en-US" dirty="0" smtClean="0"/>
              <a:t>虛擬商品由於不會耗損，因此製造完成後，其形式與品質便可以永久維持，不會因為產出或複製而降低。</a:t>
            </a:r>
            <a:endParaRPr lang="zh-TW"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特性二</a:t>
            </a:r>
            <a:r>
              <a:rPr lang="en-US" altLang="zh-TW" dirty="0" smtClean="0"/>
              <a:t>:</a:t>
            </a:r>
            <a:r>
              <a:rPr lang="zh-TW" altLang="en-US" dirty="0" smtClean="0"/>
              <a:t>可輕易複製</a:t>
            </a:r>
            <a:endParaRPr lang="zh-TW" altLang="en-US" dirty="0"/>
          </a:p>
        </p:txBody>
      </p:sp>
      <p:sp>
        <p:nvSpPr>
          <p:cNvPr id="3" name="內容版面配置區 2"/>
          <p:cNvSpPr>
            <a:spLocks noGrp="1"/>
          </p:cNvSpPr>
          <p:nvPr>
            <p:ph sz="quarter" idx="1"/>
          </p:nvPr>
        </p:nvSpPr>
        <p:spPr/>
        <p:txBody>
          <a:bodyPr/>
          <a:lstStyle/>
          <a:p>
            <a:r>
              <a:rPr lang="zh-TW" altLang="en-US" dirty="0" smtClean="0"/>
              <a:t>由於虛擬商品由數位資訊所組成，第一次開發製造的成本雖然較高，複製這類商品卻相當快速容易，而且一再地複製也不會降低品質。因此，對虛擬商品的開發廠商而言，再製的邊際成本幾乎是零。</a:t>
            </a:r>
            <a:endParaRPr lang="zh-TW"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特性三</a:t>
            </a:r>
            <a:r>
              <a:rPr lang="en-US" altLang="zh-TW" dirty="0" smtClean="0"/>
              <a:t>:</a:t>
            </a:r>
            <a:r>
              <a:rPr lang="zh-TW" altLang="en-US" dirty="0" smtClean="0"/>
              <a:t>透過網際網路傳輸，轉移成本極低</a:t>
            </a:r>
            <a:endParaRPr lang="zh-TW" altLang="en-US" dirty="0"/>
          </a:p>
        </p:txBody>
      </p:sp>
      <p:sp>
        <p:nvSpPr>
          <p:cNvPr id="3" name="內容版面配置區 2"/>
          <p:cNvSpPr>
            <a:spLocks noGrp="1"/>
          </p:cNvSpPr>
          <p:nvPr>
            <p:ph sz="quarter" idx="1"/>
          </p:nvPr>
        </p:nvSpPr>
        <p:spPr/>
        <p:txBody>
          <a:bodyPr/>
          <a:lstStyle/>
          <a:p>
            <a:r>
              <a:rPr lang="zh-TW" altLang="en-US" dirty="0" smtClean="0"/>
              <a:t>相對於虛擬商品，傳統實體商品雖然也可透過網路販售，但仍須支付一定的運輸費用，透過實體通路把售出的商品運送給消費者。虛擬商品的運送過程則是經由網路 來傳輸，沒有顯著的轉移成本。當虛擬商品有瑕疵需要退貨或換貨時，也可以透過網路立即確認處理。因此相對於實體商品，虛擬商品的相關服務具有較高的效率。</a:t>
            </a:r>
            <a:endParaRPr lang="zh-TW"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特性四</a:t>
            </a:r>
            <a:r>
              <a:rPr lang="en-US" altLang="zh-TW" dirty="0" smtClean="0"/>
              <a:t>:</a:t>
            </a:r>
            <a:r>
              <a:rPr lang="zh-TW" altLang="en-US" dirty="0" smtClean="0"/>
              <a:t>不斷的客製化以迎合消費者的需求</a:t>
            </a:r>
            <a:endParaRPr lang="zh-TW" altLang="en-US" dirty="0"/>
          </a:p>
        </p:txBody>
      </p:sp>
      <p:sp>
        <p:nvSpPr>
          <p:cNvPr id="3" name="內容版面配置區 2"/>
          <p:cNvSpPr>
            <a:spLocks noGrp="1"/>
          </p:cNvSpPr>
          <p:nvPr>
            <p:ph sz="quarter" idx="1"/>
          </p:nvPr>
        </p:nvSpPr>
        <p:spPr/>
        <p:txBody>
          <a:bodyPr/>
          <a:lstStyle/>
          <a:p>
            <a:r>
              <a:rPr lang="zh-TW" altLang="en-US" dirty="0" smtClean="0"/>
              <a:t>由於虛擬商品具有個人化的特性，能帶給消費者心理上的利益，因此虛擬商品必須不斷依消費者的需求而客製化。而資訊科技的進步，使得虛擬商品容易客製化，為每個消費者量身訂做其所需，克服了傳統商品客製化成本較高及效率較低的缺點。</a:t>
            </a:r>
            <a:endParaRPr lang="zh-TW" alt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中庸">
  <a:themeElements>
    <a:clrScheme name="中庸">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中庸">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中庸">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TotalTime>
  <Words>765</Words>
  <Application>Microsoft Office PowerPoint</Application>
  <PresentationFormat>如螢幕大小 (4:3)</PresentationFormat>
  <Paragraphs>42</Paragraphs>
  <Slides>13</Slides>
  <Notes>0</Notes>
  <HiddenSlides>0</HiddenSlides>
  <MMClips>0</MMClips>
  <ScaleCrop>false</ScaleCrop>
  <HeadingPairs>
    <vt:vector size="4" baseType="variant">
      <vt:variant>
        <vt:lpstr>佈景主題</vt:lpstr>
      </vt:variant>
      <vt:variant>
        <vt:i4>1</vt:i4>
      </vt:variant>
      <vt:variant>
        <vt:lpstr>投影片標題</vt:lpstr>
      </vt:variant>
      <vt:variant>
        <vt:i4>13</vt:i4>
      </vt:variant>
    </vt:vector>
  </HeadingPairs>
  <TitlesOfParts>
    <vt:vector size="14" baseType="lpstr">
      <vt:lpstr>中庸</vt:lpstr>
      <vt:lpstr>第二組-討論議題A</vt:lpstr>
      <vt:lpstr>虛擬商品與實體商品不同是否應有所不同??</vt:lpstr>
      <vt:lpstr>虛擬商品的定義 </vt:lpstr>
      <vt:lpstr>實體商品的定義</vt:lpstr>
      <vt:lpstr>投影片 5</vt:lpstr>
      <vt:lpstr>特性一:不會耗損，可永久保有其品質與形式</vt:lpstr>
      <vt:lpstr>特性二:可輕易複製</vt:lpstr>
      <vt:lpstr>特性三:透過網際網路傳輸，轉移成本極低</vt:lpstr>
      <vt:lpstr>特性四:不斷的客製化以迎合消費者的需求</vt:lpstr>
      <vt:lpstr>投影片 10</vt:lpstr>
      <vt:lpstr>試就此案例列舉正反意見</vt:lpstr>
      <vt:lpstr>參考網址</vt:lpstr>
      <vt:lpstr>投影片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第二組-討論議題A</dc:title>
  <dc:creator>Pott</dc:creator>
  <cp:lastModifiedBy>Pott</cp:lastModifiedBy>
  <cp:revision>2</cp:revision>
  <dcterms:created xsi:type="dcterms:W3CDTF">2012-10-08T13:14:34Z</dcterms:created>
  <dcterms:modified xsi:type="dcterms:W3CDTF">2012-10-08T14:00:23Z</dcterms:modified>
</cp:coreProperties>
</file>