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62" r:id="rId2"/>
    <p:sldId id="256" r:id="rId3"/>
    <p:sldId id="258" r:id="rId4"/>
    <p:sldId id="257" r:id="rId5"/>
    <p:sldId id="277" r:id="rId6"/>
    <p:sldId id="267" r:id="rId7"/>
    <p:sldId id="271" r:id="rId8"/>
    <p:sldId id="291" r:id="rId9"/>
    <p:sldId id="269" r:id="rId10"/>
    <p:sldId id="270" r:id="rId11"/>
    <p:sldId id="273" r:id="rId12"/>
    <p:sldId id="272" r:id="rId13"/>
    <p:sldId id="275" r:id="rId14"/>
    <p:sldId id="289" r:id="rId15"/>
    <p:sldId id="286" r:id="rId16"/>
    <p:sldId id="287" r:id="rId17"/>
    <p:sldId id="284" r:id="rId18"/>
    <p:sldId id="276" r:id="rId19"/>
    <p:sldId id="260" r:id="rId20"/>
    <p:sldId id="261" r:id="rId21"/>
    <p:sldId id="290" r:id="rId22"/>
    <p:sldId id="293" r:id="rId23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E560E-27B6-42C7-AB99-DC0B38178736}" type="doc">
      <dgm:prSet loTypeId="urn:microsoft.com/office/officeart/2008/layout/VerticalCircleList" loCatId="list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57095506-D6BF-441C-9631-283AC78B5BFB}">
      <dgm:prSet/>
      <dgm:spPr/>
      <dgm:t>
        <a:bodyPr/>
        <a:lstStyle/>
        <a:p>
          <a:pPr rtl="0"/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我那賭徒阿爸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1B2D100-9009-456E-9EF6-11C5527EAA75}" type="parTrans" cxnId="{5EC0909C-AAE7-49CD-B159-A3281880E38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29C251-FCD7-42A6-AA9D-39ABF1872590}" type="sibTrans" cxnId="{5EC0909C-AAE7-49CD-B159-A3281880E38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02EDEF-2792-4D0E-BE4E-43AED0286C14}">
      <dgm:prSet/>
      <dgm:spPr/>
      <dgm:t>
        <a:bodyPr/>
        <a:lstStyle/>
        <a:p>
          <a:pPr rtl="0"/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惡之幸福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891EC97-CDDF-4C58-AB04-1E29F05D28D9}" type="parTrans" cxnId="{4C9C97F4-BF47-4AEF-B61B-0986FB16D34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208481-BD4C-451F-8EE0-260ABFA09438}" type="sibTrans" cxnId="{4C9C97F4-BF47-4AEF-B61B-0986FB16D34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6B756D-7085-4DC4-8315-0AE3479ED44A}" type="pres">
      <dgm:prSet presAssocID="{D5FE560E-27B6-42C7-AB99-DC0B38178736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D8A65E46-7E49-4354-8351-75F434EAE934}" type="pres">
      <dgm:prSet presAssocID="{57095506-D6BF-441C-9631-283AC78B5BFB}" presName="noChildren" presStyleCnt="0"/>
      <dgm:spPr/>
    </dgm:pt>
    <dgm:pt modelId="{8935F077-178B-4E18-B0B4-D79A7D0906C6}" type="pres">
      <dgm:prSet presAssocID="{57095506-D6BF-441C-9631-283AC78B5BFB}" presName="gap" presStyleCnt="0"/>
      <dgm:spPr/>
    </dgm:pt>
    <dgm:pt modelId="{0DE02583-F173-4870-A692-B13F860483A7}" type="pres">
      <dgm:prSet presAssocID="{57095506-D6BF-441C-9631-283AC78B5BFB}" presName="medCircle2" presStyleLbl="vennNode1" presStyleIdx="0" presStyleCnt="2"/>
      <dgm:spPr/>
    </dgm:pt>
    <dgm:pt modelId="{FFDB161F-483E-49EC-ABEB-5C8060D82F13}" type="pres">
      <dgm:prSet presAssocID="{57095506-D6BF-441C-9631-283AC78B5BFB}" presName="txLvlOnly1" presStyleLbl="revTx" presStyleIdx="0" presStyleCnt="2"/>
      <dgm:spPr/>
      <dgm:t>
        <a:bodyPr/>
        <a:lstStyle/>
        <a:p>
          <a:endParaRPr lang="zh-TW" altLang="en-US"/>
        </a:p>
      </dgm:t>
    </dgm:pt>
    <dgm:pt modelId="{AC76FC3F-E43D-4669-AD36-82F196E734AC}" type="pres">
      <dgm:prSet presAssocID="{1202EDEF-2792-4D0E-BE4E-43AED0286C14}" presName="noChildren" presStyleCnt="0"/>
      <dgm:spPr/>
    </dgm:pt>
    <dgm:pt modelId="{9A2F068E-E1C8-4818-80C9-520D093A3B1A}" type="pres">
      <dgm:prSet presAssocID="{1202EDEF-2792-4D0E-BE4E-43AED0286C14}" presName="gap" presStyleCnt="0"/>
      <dgm:spPr/>
    </dgm:pt>
    <dgm:pt modelId="{CC4F34F6-4B02-4EEA-9FA2-61E2299A5B9B}" type="pres">
      <dgm:prSet presAssocID="{1202EDEF-2792-4D0E-BE4E-43AED0286C14}" presName="medCircle2" presStyleLbl="vennNode1" presStyleIdx="1" presStyleCnt="2"/>
      <dgm:spPr/>
    </dgm:pt>
    <dgm:pt modelId="{D2C8FF9D-0D16-42AB-909B-E8DE296F8AF2}" type="pres">
      <dgm:prSet presAssocID="{1202EDEF-2792-4D0E-BE4E-43AED0286C14}" presName="txLvlOnly1" presStyleLbl="revTx" presStyleIdx="1" presStyleCnt="2"/>
      <dgm:spPr/>
      <dgm:t>
        <a:bodyPr/>
        <a:lstStyle/>
        <a:p>
          <a:endParaRPr lang="zh-TW" altLang="en-US"/>
        </a:p>
      </dgm:t>
    </dgm:pt>
  </dgm:ptLst>
  <dgm:cxnLst>
    <dgm:cxn modelId="{213EFA1C-DB90-444D-931A-DAB5C05D93B8}" type="presOf" srcId="{D5FE560E-27B6-42C7-AB99-DC0B38178736}" destId="{4F6B756D-7085-4DC4-8315-0AE3479ED44A}" srcOrd="0" destOrd="0" presId="urn:microsoft.com/office/officeart/2008/layout/VerticalCircleList"/>
    <dgm:cxn modelId="{4C9C97F4-BF47-4AEF-B61B-0986FB16D34B}" srcId="{D5FE560E-27B6-42C7-AB99-DC0B38178736}" destId="{1202EDEF-2792-4D0E-BE4E-43AED0286C14}" srcOrd="1" destOrd="0" parTransId="{D891EC97-CDDF-4C58-AB04-1E29F05D28D9}" sibTransId="{A8208481-BD4C-451F-8EE0-260ABFA09438}"/>
    <dgm:cxn modelId="{94CCBC7F-AA67-42F4-A18C-7330F1949741}" type="presOf" srcId="{57095506-D6BF-441C-9631-283AC78B5BFB}" destId="{FFDB161F-483E-49EC-ABEB-5C8060D82F13}" srcOrd="0" destOrd="0" presId="urn:microsoft.com/office/officeart/2008/layout/VerticalCircleList"/>
    <dgm:cxn modelId="{5EC0909C-AAE7-49CD-B159-A3281880E386}" srcId="{D5FE560E-27B6-42C7-AB99-DC0B38178736}" destId="{57095506-D6BF-441C-9631-283AC78B5BFB}" srcOrd="0" destOrd="0" parTransId="{E1B2D100-9009-456E-9EF6-11C5527EAA75}" sibTransId="{4C29C251-FCD7-42A6-AA9D-39ABF1872590}"/>
    <dgm:cxn modelId="{88B1EAC9-A71A-46FB-8C17-238234F52BFC}" type="presOf" srcId="{1202EDEF-2792-4D0E-BE4E-43AED0286C14}" destId="{D2C8FF9D-0D16-42AB-909B-E8DE296F8AF2}" srcOrd="0" destOrd="0" presId="urn:microsoft.com/office/officeart/2008/layout/VerticalCircleList"/>
    <dgm:cxn modelId="{989766E3-F9C9-4A98-84BD-C68EA7AFF4F5}" type="presParOf" srcId="{4F6B756D-7085-4DC4-8315-0AE3479ED44A}" destId="{D8A65E46-7E49-4354-8351-75F434EAE934}" srcOrd="0" destOrd="0" presId="urn:microsoft.com/office/officeart/2008/layout/VerticalCircleList"/>
    <dgm:cxn modelId="{7E553100-B4B8-4B4E-B3DE-A0AAA985C854}" type="presParOf" srcId="{D8A65E46-7E49-4354-8351-75F434EAE934}" destId="{8935F077-178B-4E18-B0B4-D79A7D0906C6}" srcOrd="0" destOrd="0" presId="urn:microsoft.com/office/officeart/2008/layout/VerticalCircleList"/>
    <dgm:cxn modelId="{08F25247-3216-4548-B22E-79FD8AFAE67B}" type="presParOf" srcId="{D8A65E46-7E49-4354-8351-75F434EAE934}" destId="{0DE02583-F173-4870-A692-B13F860483A7}" srcOrd="1" destOrd="0" presId="urn:microsoft.com/office/officeart/2008/layout/VerticalCircleList"/>
    <dgm:cxn modelId="{34112C18-9639-49D2-89A3-44D651DB9643}" type="presParOf" srcId="{D8A65E46-7E49-4354-8351-75F434EAE934}" destId="{FFDB161F-483E-49EC-ABEB-5C8060D82F13}" srcOrd="2" destOrd="0" presId="urn:microsoft.com/office/officeart/2008/layout/VerticalCircleList"/>
    <dgm:cxn modelId="{0FD39C09-6242-41A6-8A63-AEB17C587AA7}" type="presParOf" srcId="{4F6B756D-7085-4DC4-8315-0AE3479ED44A}" destId="{AC76FC3F-E43D-4669-AD36-82F196E734AC}" srcOrd="1" destOrd="0" presId="urn:microsoft.com/office/officeart/2008/layout/VerticalCircleList"/>
    <dgm:cxn modelId="{201F52C6-5C49-45CD-8DEC-3FE48EE93D98}" type="presParOf" srcId="{AC76FC3F-E43D-4669-AD36-82F196E734AC}" destId="{9A2F068E-E1C8-4818-80C9-520D093A3B1A}" srcOrd="0" destOrd="0" presId="urn:microsoft.com/office/officeart/2008/layout/VerticalCircleList"/>
    <dgm:cxn modelId="{F05D0300-A6DB-4CC0-A885-C00E74B90142}" type="presParOf" srcId="{AC76FC3F-E43D-4669-AD36-82F196E734AC}" destId="{CC4F34F6-4B02-4EEA-9FA2-61E2299A5B9B}" srcOrd="1" destOrd="0" presId="urn:microsoft.com/office/officeart/2008/layout/VerticalCircleList"/>
    <dgm:cxn modelId="{A30F97B2-AEEC-46F8-91CA-3C91283B9B40}" type="presParOf" srcId="{AC76FC3F-E43D-4669-AD36-82F196E734AC}" destId="{D2C8FF9D-0D16-42AB-909B-E8DE296F8AF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2776EF-5E67-4505-80CB-797CB940E767}" type="doc">
      <dgm:prSet loTypeId="urn:microsoft.com/office/officeart/2005/8/layout/vList2" loCatId="list" qsTypeId="urn:microsoft.com/office/officeart/2005/8/quickstyle/simple1#1" qsCatId="simple" csTypeId="urn:microsoft.com/office/officeart/2005/8/colors/accent1_2#2" csCatId="accent1"/>
      <dgm:spPr/>
      <dgm:t>
        <a:bodyPr/>
        <a:lstStyle/>
        <a:p>
          <a:endParaRPr lang="zh-TW" altLang="en-US"/>
        </a:p>
      </dgm:t>
    </dgm:pt>
    <dgm:pt modelId="{E689DFFC-2DD6-4864-B46B-A505C28E9757}">
      <dgm:prSet custT="1"/>
      <dgm:spPr/>
      <dgm:t>
        <a:bodyPr/>
        <a:lstStyle/>
        <a:p>
          <a:pPr rtl="0"/>
          <a:r>
            <a:rPr kumimoji="1"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父親轉為賣菜，推著菜車沿固定路線叫賣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F50FCC-FBF0-49B4-8BC6-41D1FEEF9138}" type="parTrans" cxnId="{93D0A7CB-CC3C-48E9-936C-205E9B5402AD}">
      <dgm:prSet/>
      <dgm:spPr/>
      <dgm:t>
        <a:bodyPr/>
        <a:lstStyle/>
        <a:p>
          <a:endParaRPr lang="zh-TW" altLang="en-US"/>
        </a:p>
      </dgm:t>
    </dgm:pt>
    <dgm:pt modelId="{E8A70C68-6186-4D0B-B37F-32325987456B}" type="sibTrans" cxnId="{93D0A7CB-CC3C-48E9-936C-205E9B5402AD}">
      <dgm:prSet/>
      <dgm:spPr/>
      <dgm:t>
        <a:bodyPr/>
        <a:lstStyle/>
        <a:p>
          <a:endParaRPr lang="zh-TW" altLang="en-US"/>
        </a:p>
      </dgm:t>
    </dgm:pt>
    <dgm:pt modelId="{51CF390C-FD60-4217-8644-A43B2653C38A}">
      <dgm:prSet custT="1"/>
      <dgm:spPr/>
      <dgm:t>
        <a:bodyPr/>
        <a:lstStyle/>
        <a:p>
          <a:pPr rtl="0"/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父親搬家和換生意一樣頻繁，使得我童年的朋友失散各處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66A1D4-BAD9-4E0D-936A-92BA4EFB364D}" type="parTrans" cxnId="{03E3E75C-01AD-416E-9664-D914B9AB217F}">
      <dgm:prSet/>
      <dgm:spPr/>
      <dgm:t>
        <a:bodyPr/>
        <a:lstStyle/>
        <a:p>
          <a:endParaRPr lang="zh-TW" altLang="en-US"/>
        </a:p>
      </dgm:t>
    </dgm:pt>
    <dgm:pt modelId="{ABC49439-8812-4F4A-984C-FCC256714C9C}" type="sibTrans" cxnId="{03E3E75C-01AD-416E-9664-D914B9AB217F}">
      <dgm:prSet/>
      <dgm:spPr/>
      <dgm:t>
        <a:bodyPr/>
        <a:lstStyle/>
        <a:p>
          <a:endParaRPr lang="zh-TW" altLang="en-US"/>
        </a:p>
      </dgm:t>
    </dgm:pt>
    <dgm:pt modelId="{CF11CFE4-8224-4963-935E-F84774C5A213}">
      <dgm:prSet custT="1"/>
      <dgm:spPr/>
      <dgm:t>
        <a:bodyPr/>
        <a:lstStyle/>
        <a:p>
          <a:pPr rtl="0"/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我的願望是擁有一個自己的攤位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363A88-1EC9-4DF2-87ED-EB6F27A34053}" type="parTrans" cxnId="{F879C1B2-99D9-48AB-866C-8E8899EB5965}">
      <dgm:prSet/>
      <dgm:spPr/>
      <dgm:t>
        <a:bodyPr/>
        <a:lstStyle/>
        <a:p>
          <a:endParaRPr lang="zh-TW" altLang="en-US"/>
        </a:p>
      </dgm:t>
    </dgm:pt>
    <dgm:pt modelId="{57A798BF-F286-4731-A102-01CDF2057325}" type="sibTrans" cxnId="{F879C1B2-99D9-48AB-866C-8E8899EB5965}">
      <dgm:prSet/>
      <dgm:spPr/>
      <dgm:t>
        <a:bodyPr/>
        <a:lstStyle/>
        <a:p>
          <a:endParaRPr lang="zh-TW" altLang="en-US"/>
        </a:p>
      </dgm:t>
    </dgm:pt>
    <dgm:pt modelId="{518B9909-CD45-4DD0-BFD5-2705D90D242D}" type="pres">
      <dgm:prSet presAssocID="{212776EF-5E67-4505-80CB-797CB940E7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A1E612-AFE2-498E-825A-974D347B6797}" type="pres">
      <dgm:prSet presAssocID="{E689DFFC-2DD6-4864-B46B-A505C28E97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47555D-CD0E-406F-A2B9-100E7732E709}" type="pres">
      <dgm:prSet presAssocID="{E8A70C68-6186-4D0B-B37F-32325987456B}" presName="spacer" presStyleCnt="0"/>
      <dgm:spPr/>
    </dgm:pt>
    <dgm:pt modelId="{ADEC6375-9E5D-4509-98CF-575914311856}" type="pres">
      <dgm:prSet presAssocID="{51CF390C-FD60-4217-8644-A43B2653C38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1383E4-453C-4CDF-AF18-B6EE2C8895F3}" type="pres">
      <dgm:prSet presAssocID="{ABC49439-8812-4F4A-984C-FCC256714C9C}" presName="spacer" presStyleCnt="0"/>
      <dgm:spPr/>
    </dgm:pt>
    <dgm:pt modelId="{49BA21A9-AAC2-457D-A324-901FEA0AEFC0}" type="pres">
      <dgm:prSet presAssocID="{CF11CFE4-8224-4963-935E-F84774C5A2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9C73CA-40C0-4170-96AB-BAE174FBDA99}" type="presOf" srcId="{CF11CFE4-8224-4963-935E-F84774C5A213}" destId="{49BA21A9-AAC2-457D-A324-901FEA0AEFC0}" srcOrd="0" destOrd="0" presId="urn:microsoft.com/office/officeart/2005/8/layout/vList2"/>
    <dgm:cxn modelId="{01B6891F-04E4-4A63-9B68-D20FE4910646}" type="presOf" srcId="{51CF390C-FD60-4217-8644-A43B2653C38A}" destId="{ADEC6375-9E5D-4509-98CF-575914311856}" srcOrd="0" destOrd="0" presId="urn:microsoft.com/office/officeart/2005/8/layout/vList2"/>
    <dgm:cxn modelId="{03E3E75C-01AD-416E-9664-D914B9AB217F}" srcId="{212776EF-5E67-4505-80CB-797CB940E767}" destId="{51CF390C-FD60-4217-8644-A43B2653C38A}" srcOrd="1" destOrd="0" parTransId="{CA66A1D4-BAD9-4E0D-936A-92BA4EFB364D}" sibTransId="{ABC49439-8812-4F4A-984C-FCC256714C9C}"/>
    <dgm:cxn modelId="{F879C1B2-99D9-48AB-866C-8E8899EB5965}" srcId="{212776EF-5E67-4505-80CB-797CB940E767}" destId="{CF11CFE4-8224-4963-935E-F84774C5A213}" srcOrd="2" destOrd="0" parTransId="{FC363A88-1EC9-4DF2-87ED-EB6F27A34053}" sibTransId="{57A798BF-F286-4731-A102-01CDF2057325}"/>
    <dgm:cxn modelId="{9A1AC701-4B8D-4FB1-9E23-6FD1D319BE12}" type="presOf" srcId="{212776EF-5E67-4505-80CB-797CB940E767}" destId="{518B9909-CD45-4DD0-BFD5-2705D90D242D}" srcOrd="0" destOrd="0" presId="urn:microsoft.com/office/officeart/2005/8/layout/vList2"/>
    <dgm:cxn modelId="{3ED7612B-91C2-4A64-8FBA-9EE825DF8913}" type="presOf" srcId="{E689DFFC-2DD6-4864-B46B-A505C28E9757}" destId="{D7A1E612-AFE2-498E-825A-974D347B6797}" srcOrd="0" destOrd="0" presId="urn:microsoft.com/office/officeart/2005/8/layout/vList2"/>
    <dgm:cxn modelId="{93D0A7CB-CC3C-48E9-936C-205E9B5402AD}" srcId="{212776EF-5E67-4505-80CB-797CB940E767}" destId="{E689DFFC-2DD6-4864-B46B-A505C28E9757}" srcOrd="0" destOrd="0" parTransId="{9CF50FCC-FBF0-49B4-8BC6-41D1FEEF9138}" sibTransId="{E8A70C68-6186-4D0B-B37F-32325987456B}"/>
    <dgm:cxn modelId="{CFA31DD9-3E8D-47DC-BCAE-F520C5E73BB3}" type="presParOf" srcId="{518B9909-CD45-4DD0-BFD5-2705D90D242D}" destId="{D7A1E612-AFE2-498E-825A-974D347B6797}" srcOrd="0" destOrd="0" presId="urn:microsoft.com/office/officeart/2005/8/layout/vList2"/>
    <dgm:cxn modelId="{BD78B5F9-BE96-4855-B16E-68F0E63DDF30}" type="presParOf" srcId="{518B9909-CD45-4DD0-BFD5-2705D90D242D}" destId="{EC47555D-CD0E-406F-A2B9-100E7732E709}" srcOrd="1" destOrd="0" presId="urn:microsoft.com/office/officeart/2005/8/layout/vList2"/>
    <dgm:cxn modelId="{D2991843-0353-43DB-8E86-84D4BC602487}" type="presParOf" srcId="{518B9909-CD45-4DD0-BFD5-2705D90D242D}" destId="{ADEC6375-9E5D-4509-98CF-575914311856}" srcOrd="2" destOrd="0" presId="urn:microsoft.com/office/officeart/2005/8/layout/vList2"/>
    <dgm:cxn modelId="{AAD9486D-7E5A-4A19-97C6-6062163603CD}" type="presParOf" srcId="{518B9909-CD45-4DD0-BFD5-2705D90D242D}" destId="{821383E4-453C-4CDF-AF18-B6EE2C8895F3}" srcOrd="3" destOrd="0" presId="urn:microsoft.com/office/officeart/2005/8/layout/vList2"/>
    <dgm:cxn modelId="{C70F7D4C-2E87-4F09-89AE-83250B8778C1}" type="presParOf" srcId="{518B9909-CD45-4DD0-BFD5-2705D90D242D}" destId="{49BA21A9-AAC2-457D-A324-901FEA0AEFC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397204-1CD9-4223-81C6-CFD0F8081F91}" type="doc">
      <dgm:prSet loTypeId="urn:microsoft.com/office/officeart/2005/8/layout/vList2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34982C7A-BBF4-44AA-BA1C-128AA583CB71}">
      <dgm:prSet custT="1"/>
      <dgm:spPr/>
      <dgm:t>
        <a:bodyPr/>
        <a:lstStyle/>
        <a:p>
          <a:pPr rtl="0"/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關於人、氣味、攤位、攤商、貨物等在勵行市場中的世界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5E8F148-17DF-42AC-8637-9189AC46EDA3}" type="parTrans" cxnId="{93752508-4B77-4649-8761-1797822165DA}">
      <dgm:prSet/>
      <dgm:spPr/>
      <dgm:t>
        <a:bodyPr/>
        <a:lstStyle/>
        <a:p>
          <a:endParaRPr lang="zh-TW" altLang="en-US"/>
        </a:p>
      </dgm:t>
    </dgm:pt>
    <dgm:pt modelId="{22349B5B-6B41-4912-BC65-291998079D64}" type="sibTrans" cxnId="{93752508-4B77-4649-8761-1797822165DA}">
      <dgm:prSet/>
      <dgm:spPr/>
      <dgm:t>
        <a:bodyPr/>
        <a:lstStyle/>
        <a:p>
          <a:endParaRPr lang="zh-TW" altLang="en-US"/>
        </a:p>
      </dgm:t>
    </dgm:pt>
    <dgm:pt modelId="{6CCC3D27-E5A0-4684-9B9D-1585CF6DBFA3}" type="pres">
      <dgm:prSet presAssocID="{87397204-1CD9-4223-81C6-CFD0F8081F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B70DB5B-F0DE-40FF-A88F-2E6D2DCAF81E}" type="pres">
      <dgm:prSet presAssocID="{34982C7A-BBF4-44AA-BA1C-128AA583CB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358674-217B-4FCA-818B-533F496D57B9}" type="presOf" srcId="{87397204-1CD9-4223-81C6-CFD0F8081F91}" destId="{6CCC3D27-E5A0-4684-9B9D-1585CF6DBFA3}" srcOrd="0" destOrd="0" presId="urn:microsoft.com/office/officeart/2005/8/layout/vList2"/>
    <dgm:cxn modelId="{93752508-4B77-4649-8761-1797822165DA}" srcId="{87397204-1CD9-4223-81C6-CFD0F8081F91}" destId="{34982C7A-BBF4-44AA-BA1C-128AA583CB71}" srcOrd="0" destOrd="0" parTransId="{C5E8F148-17DF-42AC-8637-9189AC46EDA3}" sibTransId="{22349B5B-6B41-4912-BC65-291998079D64}"/>
    <dgm:cxn modelId="{151B1CF6-820E-4A0E-84F5-199339C695E4}" type="presOf" srcId="{34982C7A-BBF4-44AA-BA1C-128AA583CB71}" destId="{FB70DB5B-F0DE-40FF-A88F-2E6D2DCAF81E}" srcOrd="0" destOrd="0" presId="urn:microsoft.com/office/officeart/2005/8/layout/vList2"/>
    <dgm:cxn modelId="{70DA452F-4F23-427E-9C0E-9B559F4B01EE}" type="presParOf" srcId="{6CCC3D27-E5A0-4684-9B9D-1585CF6DBFA3}" destId="{FB70DB5B-F0DE-40FF-A88F-2E6D2DCAF8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02583-F173-4870-A692-B13F860483A7}">
      <dsp:nvSpPr>
        <dsp:cNvPr id="0" name=""/>
        <dsp:cNvSpPr/>
      </dsp:nvSpPr>
      <dsp:spPr>
        <a:xfrm>
          <a:off x="211779" y="851752"/>
          <a:ext cx="807715" cy="80771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FFDB161F-483E-49EC-ABEB-5C8060D82F13}">
      <dsp:nvSpPr>
        <dsp:cNvPr id="0" name=""/>
        <dsp:cNvSpPr/>
      </dsp:nvSpPr>
      <dsp:spPr>
        <a:xfrm>
          <a:off x="615636" y="851752"/>
          <a:ext cx="4309458" cy="80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我那賭徒阿爸</a:t>
          </a:r>
          <a:endParaRPr lang="zh-TW" sz="4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5636" y="851752"/>
        <a:ext cx="4309458" cy="807715"/>
      </dsp:txXfrm>
    </dsp:sp>
    <dsp:sp modelId="{CC4F34F6-4B02-4EEA-9FA2-61E2299A5B9B}">
      <dsp:nvSpPr>
        <dsp:cNvPr id="0" name=""/>
        <dsp:cNvSpPr/>
      </dsp:nvSpPr>
      <dsp:spPr>
        <a:xfrm>
          <a:off x="211779" y="1659468"/>
          <a:ext cx="807715" cy="80771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2C8FF9D-0D16-42AB-909B-E8DE296F8AF2}">
      <dsp:nvSpPr>
        <dsp:cNvPr id="0" name=""/>
        <dsp:cNvSpPr/>
      </dsp:nvSpPr>
      <dsp:spPr>
        <a:xfrm>
          <a:off x="615636" y="1659468"/>
          <a:ext cx="4309458" cy="80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惡之幸福</a:t>
          </a:r>
          <a:endParaRPr lang="zh-TW" sz="4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5636" y="1659468"/>
        <a:ext cx="4309458" cy="807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1E612-AFE2-498E-825A-974D347B6797}">
      <dsp:nvSpPr>
        <dsp:cNvPr id="0" name=""/>
        <dsp:cNvSpPr/>
      </dsp:nvSpPr>
      <dsp:spPr>
        <a:xfrm>
          <a:off x="0" y="1141"/>
          <a:ext cx="6836380" cy="1020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父親轉為賣菜，推著菜車沿固定路線叫賣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829" y="50970"/>
        <a:ext cx="6736722" cy="921099"/>
      </dsp:txXfrm>
    </dsp:sp>
    <dsp:sp modelId="{ADEC6375-9E5D-4509-98CF-575914311856}">
      <dsp:nvSpPr>
        <dsp:cNvPr id="0" name=""/>
        <dsp:cNvSpPr/>
      </dsp:nvSpPr>
      <dsp:spPr>
        <a:xfrm>
          <a:off x="0" y="1034541"/>
          <a:ext cx="6836380" cy="1020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父親搬家和換生意一樣頻繁，使得我童年的朋友失散各處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829" y="1084370"/>
        <a:ext cx="6736722" cy="921099"/>
      </dsp:txXfrm>
    </dsp:sp>
    <dsp:sp modelId="{49BA21A9-AAC2-457D-A324-901FEA0AEFC0}">
      <dsp:nvSpPr>
        <dsp:cNvPr id="0" name=""/>
        <dsp:cNvSpPr/>
      </dsp:nvSpPr>
      <dsp:spPr>
        <a:xfrm>
          <a:off x="0" y="2067941"/>
          <a:ext cx="6836380" cy="1020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我的願望是擁有一個自己的攤位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829" y="2117770"/>
        <a:ext cx="6736722" cy="921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0DB5B-F0DE-40FF-A88F-2E6D2DCAF81E}">
      <dsp:nvSpPr>
        <dsp:cNvPr id="0" name=""/>
        <dsp:cNvSpPr/>
      </dsp:nvSpPr>
      <dsp:spPr>
        <a:xfrm>
          <a:off x="0" y="164"/>
          <a:ext cx="6220496" cy="9537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關於人、氣味、攤位、攤商、貨物等在勵行市場中的世界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560" y="46724"/>
        <a:ext cx="6127376" cy="860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E447-9D65-40D8-98FE-97705E759A66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B425F-0099-4DA0-949E-D2BC24642E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20535-1287-4E45-B4E0-44191188E5AB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12F8-9BD2-4222-AB6D-96D9F0B424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0843-9846-4E1D-B24D-D471B295B5CB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32F9F-7EB8-4ABA-9048-BD9F045375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latin typeface="+mn-lt"/>
                <a:ea typeface="+mn-ea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latin typeface="+mn-lt"/>
                <a:ea typeface="+mn-ea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8AAE-8536-4D35-B0EC-AEB949C89356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97B3-B9A9-4C68-819F-7A0C5E5199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6B17-A708-4CAB-B83B-19725453AEF9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814A-7783-48A4-A6C3-027610373A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latin typeface="+mn-lt"/>
                <a:ea typeface="+mn-ea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latin typeface="+mn-lt"/>
                <a:ea typeface="+mn-ea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467D-952A-41FF-86AE-04699E28F666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C1C4D-F111-4426-A0BB-F3BD8AB0EF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A30B7-08A0-4054-ABF7-9D22A9066550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A7518-063D-418E-9040-2911439313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D3FC-50D7-4F1E-BA02-5660DDDDE2E8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E57F-14A1-427A-8D77-5F40E5BB68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34EF-AA02-4695-8B1A-40AB4958DC10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E1CC-3DCB-4701-9D50-FF56B18B39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4B9D-3AF8-46E1-8E99-AFAB929872CE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E35C-9EBB-422F-8840-1307D12470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A039-2053-4301-A63A-2B74A87E0F45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0BCA6-FBE4-4887-A388-238BBAE950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2B8B-8773-4874-B95A-3CF7FD7D32C8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409D-B4CF-46AD-B8D0-0009573497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B515-3287-4B43-9842-CAF4D74E3EEA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FE26-5EF0-44E6-8A61-F4CEFEEB71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FEF54-1354-4BE4-8D14-8E44736FABA4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69B0-45F9-4372-A5E5-D89B3383DD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7F9A-6956-4375-9A96-603F7BC56C09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B2CB-E955-4A99-9748-5A207D2D4C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075A-2FE2-4249-8009-061D0E999A62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164C-AED8-49E0-9B92-FF18BE971F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1444-711D-4B4C-A2B3-D145CF35EB19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4225-FBCB-4BD9-A798-D20972F6B8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FC9D07F4-A275-4396-B053-DFB0BA88E722}" type="datetimeFigureOut">
              <a:rPr lang="zh-TW" altLang="en-US"/>
              <a:pPr>
                <a:defRPr/>
              </a:pPr>
              <a:t>2017/9/25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25F4BCE3-5A71-4D4C-A69B-ADDD98B1A3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39" r:id="rId7"/>
    <p:sldLayoutId id="2147483846" r:id="rId8"/>
    <p:sldLayoutId id="2147483838" r:id="rId9"/>
    <p:sldLayoutId id="2147483837" r:id="rId10"/>
    <p:sldLayoutId id="2147483847" r:id="rId11"/>
    <p:sldLayoutId id="2147483848" r:id="rId12"/>
    <p:sldLayoutId id="2147483836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微軟正黑體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  <a:ea typeface="微軟正黑體"/>
          <a:cs typeface="微軟正黑體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  <a:ea typeface="微軟正黑體"/>
          <a:cs typeface="微軟正黑體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  <a:ea typeface="微軟正黑體"/>
          <a:cs typeface="微軟正黑體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  <a:ea typeface="微軟正黑體"/>
          <a:cs typeface="微軟正黑體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zh.wikipedia.org/wiki/%E6%A5%8A%E7%B4%A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ina.cn/chaoshigouwuche/3673727540.html" TargetMode="External"/><Relationship Id="rId3" Type="http://schemas.openxmlformats.org/officeDocument/2006/relationships/hyperlink" Target="https://readmoo.com/book/2100036110001" TargetMode="External"/><Relationship Id="rId7" Type="http://schemas.openxmlformats.org/officeDocument/2006/relationships/hyperlink" Target="https://www.pinterest.co.uk/pin/543668986244127511/" TargetMode="External"/><Relationship Id="rId2" Type="http://schemas.openxmlformats.org/officeDocument/2006/relationships/hyperlink" Target="http://blog.udn.com/book4joanne/928387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ws.xwh.cn/news/system/2014/05/13/010460816.shtml" TargetMode="External"/><Relationship Id="rId5" Type="http://schemas.openxmlformats.org/officeDocument/2006/relationships/hyperlink" Target="http://www.cheers.com.tw/article/article.action?id=5069700" TargetMode="External"/><Relationship Id="rId4" Type="http://schemas.openxmlformats.org/officeDocument/2006/relationships/hyperlink" Target="http://www.biosmonthly.com/contactd.php?id=4062" TargetMode="External"/><Relationship Id="rId9" Type="http://schemas.openxmlformats.org/officeDocument/2006/relationships/hyperlink" Target="http://www.juimg.com/tupian/201207/qitarenwu_196957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quda100.com/weibohuati/2016062151299.html" TargetMode="External"/><Relationship Id="rId3" Type="http://schemas.openxmlformats.org/officeDocument/2006/relationships/hyperlink" Target="http://copaw.idv.tw/discuzx3/forum.php?mod=viewthread&amp;tid=51385" TargetMode="External"/><Relationship Id="rId7" Type="http://schemas.openxmlformats.org/officeDocument/2006/relationships/hyperlink" Target="http://hk.aboluowang.com/2015/0709/582423.html" TargetMode="External"/><Relationship Id="rId2" Type="http://schemas.openxmlformats.org/officeDocument/2006/relationships/hyperlink" Target="https://vision.udn.com/vision/story/8781/124816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wgreatdaily.com/cat42/node827659" TargetMode="External"/><Relationship Id="rId5" Type="http://schemas.openxmlformats.org/officeDocument/2006/relationships/hyperlink" Target="https://www.pinkoi.com/product/1laaTNuQ" TargetMode="External"/><Relationship Id="rId4" Type="http://schemas.openxmlformats.org/officeDocument/2006/relationships/hyperlink" Target="http://www.appledaily.com.tw/realtimenews/article/new/20150918/69415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today.com.tw/article-content-80407-121769-%E5%B0%8B%E6%89%BE%E8%AE%8A%E5%BF%AB%E6%A8%82%E7%9A%84%E7%A5%95%E6%96%B9" TargetMode="External"/><Relationship Id="rId2" Type="http://schemas.openxmlformats.org/officeDocument/2006/relationships/hyperlink" Target="http://searchingc.com/collections/%E5%AF%AB%E5%AD%97%E7%AD%86%E9%BB%83%E9%8A%85%E9%BB%91%E6%AA%80%E5%AF%A6%E6%9C%A8%E7%B4%94%E6%89%8B%E5%B7%A5%E4%BD%9C%E5%93%81%E9%A5%8B%E8%B4%88%E7%A6%AE%E5%93%81%E7%A6%AE%E7%89%A9%E7%8D%A8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ang0476.pixnet.net/blog/post/108510877-%E3%80%90%E5%8F%B0%E5%8D%97%E5%B8%82%E5%AE%89%E5%B9%B3%E5%8D%80-%E7%94%9F%E9%AE%AE%E3%80%91%E5%A4%9C%E5%8D%8A%E7%9A%84%E5%AE%89%E5%B9%B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圖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669925"/>
            <a:ext cx="1045686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508125" y="2349500"/>
            <a:ext cx="9151938" cy="1008063"/>
          </a:xfrm>
          <a:prstGeom prst="rect">
            <a:avLst/>
          </a:prstGeom>
          <a:solidFill>
            <a:schemeClr val="accent5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315" name="標題 1"/>
          <p:cNvSpPr>
            <a:spLocks noGrp="1"/>
          </p:cNvSpPr>
          <p:nvPr>
            <p:ph type="title"/>
          </p:nvPr>
        </p:nvSpPr>
        <p:spPr>
          <a:xfrm>
            <a:off x="1247775" y="844550"/>
            <a:ext cx="9672638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dobe 仿宋 Std R"/>
                <a:ea typeface="Adobe 仿宋 Std R"/>
                <a:cs typeface="Adobe 仿宋 Std R"/>
              </a:rPr>
              <a:t>教育部</a:t>
            </a:r>
            <a:r>
              <a:rPr lang="en-US" altLang="zh-TW" b="1" dirty="0" smtClean="0">
                <a:solidFill>
                  <a:schemeClr val="tx1"/>
                </a:solidFill>
                <a:latin typeface="Adobe 仿宋 Std R"/>
                <a:ea typeface="Adobe 仿宋 Std R"/>
                <a:cs typeface="Adobe 仿宋 Std R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Adobe 仿宋 Std R"/>
                <a:ea typeface="Adobe 仿宋 Std R"/>
                <a:cs typeface="Adobe 仿宋 Std R"/>
              </a:rPr>
            </a:br>
            <a:r>
              <a:rPr lang="zh-TW" altLang="en-US" b="1" dirty="0" smtClean="0">
                <a:solidFill>
                  <a:schemeClr val="tx1"/>
                </a:solidFill>
                <a:latin typeface="Adobe 仿宋 Std R"/>
                <a:ea typeface="Adobe 仿宋 Std R"/>
                <a:cs typeface="Adobe 仿宋 Std R"/>
              </a:rPr>
              <a:t>全校型中文閱讀書寫課程革新推動計畫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79650" y="2506663"/>
            <a:ext cx="7886700" cy="8509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zh-TW" altLang="en-US" sz="5400" b="1" spc="300" dirty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全人觀點</a:t>
            </a:r>
            <a:r>
              <a:rPr lang="en-US" altLang="zh-TW" sz="5400" b="1" spc="300" dirty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‧</a:t>
            </a:r>
            <a:r>
              <a:rPr lang="zh-TW" altLang="en-US" sz="5400" b="1" spc="300" dirty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從心讀寫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387725" y="4197350"/>
            <a:ext cx="5670550" cy="8509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TW" altLang="en-US" sz="2800" b="1" spc="300" dirty="0">
                <a:solidFill>
                  <a:schemeClr val="accent2">
                    <a:lumMod val="50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「中文閱讀與表達」授課教師</a:t>
            </a:r>
            <a:endParaRPr kumimoji="0" lang="en-US" altLang="zh-TW" sz="2800" b="1" spc="300" dirty="0">
              <a:solidFill>
                <a:schemeClr val="accent2">
                  <a:lumMod val="50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0" lang="zh-TW" altLang="en-US" sz="5400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301875" y="4799013"/>
            <a:ext cx="7886700" cy="8509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TW" altLang="en-US" sz="2400" b="1" spc="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陳憶蘇、熊仙如、林麗美</a:t>
            </a:r>
            <a:endParaRPr kumimoji="0" lang="en-US" altLang="zh-TW" sz="2400" b="1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TW" altLang="en-US" sz="2400" b="1" spc="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陳金英、施寬文、楊雅琪</a:t>
            </a:r>
          </a:p>
        </p:txBody>
      </p:sp>
      <p:sp>
        <p:nvSpPr>
          <p:cNvPr id="12" name="矩形 11"/>
          <p:cNvSpPr/>
          <p:nvPr/>
        </p:nvSpPr>
        <p:spPr>
          <a:xfrm>
            <a:off x="2144713" y="4124325"/>
            <a:ext cx="8021637" cy="1581150"/>
          </a:xfrm>
          <a:prstGeom prst="rect">
            <a:avLst/>
          </a:prstGeom>
          <a:noFill/>
          <a:ln w="28575">
            <a:solidFill>
              <a:schemeClr val="accent2">
                <a:lumMod val="75000"/>
                <a:alpha val="40000"/>
              </a:schemeClr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861050" y="3592513"/>
            <a:ext cx="692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106-1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310694" y="888779"/>
            <a:ext cx="2455480" cy="1593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ln>
                  <a:noFill/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小學一年級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372600" y="2482850"/>
            <a:ext cx="129222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開始感覺到</a:t>
            </a:r>
            <a:endParaRPr kumimoji="0" lang="en-US" altLang="zh-TW" sz="36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kumimoji="0" lang="zh-TW" altLang="en-US"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生活的沉重</a:t>
            </a:r>
          </a:p>
        </p:txBody>
      </p:sp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6575425" y="2619375"/>
            <a:ext cx="2724150" cy="3286125"/>
            <a:chOff x="0" y="0"/>
            <a:chExt cx="4950852" cy="3286687"/>
          </a:xfrm>
        </p:grpSpPr>
        <p:sp>
          <p:nvSpPr>
            <p:cNvPr id="14" name="流程圖: 人工作業 13"/>
            <p:cNvSpPr/>
            <p:nvPr/>
          </p:nvSpPr>
          <p:spPr>
            <a:xfrm rot="16200000">
              <a:off x="832082" y="-832082"/>
              <a:ext cx="3286687" cy="4950852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流程圖: 人工作業 4"/>
            <p:cNvSpPr/>
            <p:nvPr/>
          </p:nvSpPr>
          <p:spPr>
            <a:xfrm rot="21600000">
              <a:off x="0" y="657337"/>
              <a:ext cx="4950852" cy="1972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0" tIns="0" rIns="177800" bIns="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而我每天在家照顧新生的弟妹，餵奶、換洗尿布、生火煮飯</a:t>
              </a:r>
            </a:p>
          </p:txBody>
        </p:sp>
      </p:grpSp>
      <p:grpSp>
        <p:nvGrpSpPr>
          <p:cNvPr id="17" name="群組 16"/>
          <p:cNvGrpSpPr>
            <a:grpSpLocks/>
          </p:cNvGrpSpPr>
          <p:nvPr/>
        </p:nvGrpSpPr>
        <p:grpSpPr bwMode="auto">
          <a:xfrm>
            <a:off x="3971925" y="2619375"/>
            <a:ext cx="2382838" cy="3286125"/>
            <a:chOff x="2479" y="-1"/>
            <a:chExt cx="2383564" cy="3286687"/>
          </a:xfrm>
        </p:grpSpPr>
        <p:sp>
          <p:nvSpPr>
            <p:cNvPr id="18" name="流程圖: 人工作業 17"/>
            <p:cNvSpPr/>
            <p:nvPr/>
          </p:nvSpPr>
          <p:spPr>
            <a:xfrm rot="16200000">
              <a:off x="-449083" y="451561"/>
              <a:ext cx="3286687" cy="2383564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流程圖: 人工作業 4"/>
            <p:cNvSpPr/>
            <p:nvPr/>
          </p:nvSpPr>
          <p:spPr>
            <a:xfrm rot="21600000">
              <a:off x="2479" y="657336"/>
              <a:ext cx="2383564" cy="1972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0" tIns="0" rIns="177800" bIns="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母親同樣沒有攤位，推著攤車賣玉蜀黍</a:t>
              </a:r>
            </a:p>
          </p:txBody>
        </p:sp>
      </p:grpSp>
      <p:pic>
        <p:nvPicPr>
          <p:cNvPr id="28678" name="圖片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8" y="2992438"/>
            <a:ext cx="321151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825" y="3619500"/>
            <a:ext cx="33702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310694" y="888779"/>
            <a:ext cx="2455480" cy="1593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ln>
                  <a:noFill/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十三歲</a:t>
            </a:r>
          </a:p>
        </p:txBody>
      </p:sp>
      <p:grpSp>
        <p:nvGrpSpPr>
          <p:cNvPr id="41" name="群組 40"/>
          <p:cNvGrpSpPr>
            <a:grpSpLocks/>
          </p:cNvGrpSpPr>
          <p:nvPr/>
        </p:nvGrpSpPr>
        <p:grpSpPr bwMode="auto">
          <a:xfrm>
            <a:off x="4721225" y="5164138"/>
            <a:ext cx="1270000" cy="631825"/>
            <a:chOff x="4721744" y="5164492"/>
            <a:chExt cx="1269218" cy="632249"/>
          </a:xfrm>
        </p:grpSpPr>
        <p:sp>
          <p:nvSpPr>
            <p:cNvPr id="39" name="流程圖: 接點 38"/>
            <p:cNvSpPr/>
            <p:nvPr/>
          </p:nvSpPr>
          <p:spPr>
            <a:xfrm>
              <a:off x="4721744" y="5512387"/>
              <a:ext cx="377592" cy="284354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7" name="流程圖: 接點 46"/>
            <p:cNvSpPr/>
            <p:nvPr/>
          </p:nvSpPr>
          <p:spPr>
            <a:xfrm>
              <a:off x="5167557" y="5371005"/>
              <a:ext cx="377592" cy="284353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8" name="流程圖: 接點 47"/>
            <p:cNvSpPr/>
            <p:nvPr/>
          </p:nvSpPr>
          <p:spPr>
            <a:xfrm>
              <a:off x="5613370" y="5164492"/>
              <a:ext cx="377592" cy="284353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40" name="群組 39"/>
          <p:cNvGrpSpPr>
            <a:grpSpLocks/>
          </p:cNvGrpSpPr>
          <p:nvPr/>
        </p:nvGrpSpPr>
        <p:grpSpPr bwMode="auto">
          <a:xfrm>
            <a:off x="5991225" y="2551113"/>
            <a:ext cx="4919663" cy="3322637"/>
            <a:chOff x="5990962" y="2551559"/>
            <a:chExt cx="4919699" cy="3322267"/>
          </a:xfrm>
        </p:grpSpPr>
        <p:sp>
          <p:nvSpPr>
            <p:cNvPr id="46" name="流程圖: 接點 45"/>
            <p:cNvSpPr/>
            <p:nvPr/>
          </p:nvSpPr>
          <p:spPr>
            <a:xfrm>
              <a:off x="5990962" y="2551559"/>
              <a:ext cx="4919699" cy="3322267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  <p:pic>
          <p:nvPicPr>
            <p:cNvPr id="29704" name="圖片 49"/>
            <p:cNvPicPr>
              <a:picLocks noChangeAspect="1"/>
            </p:cNvPicPr>
            <p:nvPr/>
          </p:nvPicPr>
          <p:blipFill>
            <a:blip r:embed="rId4"/>
            <a:srcRect r="13281"/>
            <a:stretch>
              <a:fillRect/>
            </a:stretch>
          </p:blipFill>
          <p:spPr bwMode="auto">
            <a:xfrm>
              <a:off x="6792042" y="3136723"/>
              <a:ext cx="3317537" cy="215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2690812" y="2734020"/>
            <a:ext cx="6810375" cy="2163763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急切盼望長大的心情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＆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萌生離開小鎮的念頭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310694" y="888779"/>
            <a:ext cx="2455480" cy="1593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ln>
                  <a:noFill/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十五歲</a:t>
            </a:r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8766175" y="2557463"/>
            <a:ext cx="2130425" cy="3673475"/>
          </a:xfrm>
        </p:spPr>
        <p:txBody>
          <a:bodyPr vert="eaVert"/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40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決定跨過橋，</a:t>
            </a:r>
            <a:endParaRPr lang="en-US" altLang="zh-TW" sz="4000" b="1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zh-TW" altLang="en-US" sz="40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尋找自己的人生</a:t>
            </a:r>
            <a:endParaRPr lang="zh-TW" altLang="en-US" sz="4000" b="1" smtClean="0">
              <a:solidFill>
                <a:schemeClr val="tx1"/>
              </a:solidFill>
            </a:endParaRPr>
          </a:p>
        </p:txBody>
      </p:sp>
      <p:pic>
        <p:nvPicPr>
          <p:cNvPr id="30724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1175" y="2725738"/>
            <a:ext cx="5715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295400" y="5707063"/>
            <a:ext cx="6686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2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離開永和後，再也沒有踏入勵行市場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ln>
                  <a:noFill/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回頭張望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2065" y="2557463"/>
            <a:ext cx="9601200" cy="3408027"/>
          </a:xfrm>
        </p:spPr>
        <p:txBody>
          <a:bodyPr anchor="ctr"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zh-TW" altLang="en-US" sz="36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童年生活中的勵行市場</a:t>
            </a:r>
            <a:endParaRPr lang="en-US" altLang="zh-TW" sz="36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zh-TW" altLang="en-US" sz="36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以破碎的樣貌佔據成年後的夢境</a:t>
            </a:r>
            <a:endParaRPr lang="en-US" altLang="zh-TW" sz="36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US" altLang="zh-TW" sz="36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zh-TW" altLang="en-US" sz="36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回頭張望</a:t>
            </a:r>
            <a:endParaRPr lang="en-US" altLang="zh-TW" sz="3600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zh-TW" altLang="en-US" sz="36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才明白它是生命中的原</a:t>
            </a:r>
            <a:r>
              <a:rPr lang="zh-TW" altLang="en-US" sz="36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鄉</a:t>
            </a:r>
            <a:endParaRPr lang="zh-TW" altLang="en-US" sz="3600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747" name="內容版面配置區 3"/>
          <p:cNvPicPr>
            <a:picLocks noChangeAspect="1"/>
          </p:cNvPicPr>
          <p:nvPr/>
        </p:nvPicPr>
        <p:blipFill>
          <a:blip r:embed="rId2"/>
          <a:srcRect l="24680"/>
          <a:stretch>
            <a:fillRect/>
          </a:stretch>
        </p:blipFill>
        <p:spPr bwMode="auto">
          <a:xfrm>
            <a:off x="9129713" y="2557463"/>
            <a:ext cx="1766887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ln>
                  <a:noFill/>
                </a:ln>
                <a:latin typeface="標楷體" pitchFamily="65" charset="-120"/>
                <a:ea typeface="標楷體" pitchFamily="65" charset="-120"/>
              </a:rPr>
              <a:t>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7" y="2574043"/>
            <a:ext cx="2601056" cy="300487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239" y="2600817"/>
            <a:ext cx="2612933" cy="30167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1932" b="9167"/>
          <a:stretch/>
        </p:blipFill>
        <p:spPr>
          <a:xfrm>
            <a:off x="6072445" y="2564493"/>
            <a:ext cx="2632332" cy="30530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/>
          <a:srcRect l="1974"/>
          <a:stretch/>
        </p:blipFill>
        <p:spPr>
          <a:xfrm>
            <a:off x="8611191" y="2597798"/>
            <a:ext cx="2596282" cy="2981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內容版面配置區 2"/>
          <p:cNvSpPr>
            <a:spLocks noGrp="1"/>
          </p:cNvSpPr>
          <p:nvPr>
            <p:ph idx="4294967295"/>
          </p:nvPr>
        </p:nvSpPr>
        <p:spPr>
          <a:xfrm>
            <a:off x="1295400" y="2557463"/>
            <a:ext cx="9601200" cy="23749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3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我從反覆如潮水的氣味，仔細去辨別，記憶又隨著氣味拍打著我的腦部，記憶加上氣味翻湧，就如被打翻的一個珠寶匣，記憶引出記憶、氣味引出氣味，在黑夜中熠熠閃光。</a:t>
            </a:r>
          </a:p>
        </p:txBody>
      </p:sp>
      <p:sp>
        <p:nvSpPr>
          <p:cNvPr id="33794" name="矩形 7"/>
          <p:cNvSpPr>
            <a:spLocks noChangeArrowheads="1"/>
          </p:cNvSpPr>
          <p:nvPr/>
        </p:nvSpPr>
        <p:spPr bwMode="auto">
          <a:xfrm>
            <a:off x="3579813" y="1081088"/>
            <a:ext cx="50323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US" sz="5400" b="1">
                <a:latin typeface="標楷體" pitchFamily="65" charset="-120"/>
                <a:ea typeface="標楷體" pitchFamily="65" charset="-120"/>
              </a:rPr>
              <a:t>氣味連接到記憶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4521554" y="5008472"/>
          <a:ext cx="622049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ln>
                  <a:noFill/>
                </a:ln>
                <a:latin typeface="標楷體" pitchFamily="65" charset="-120"/>
                <a:ea typeface="標楷體" pitchFamily="65" charset="-120"/>
              </a:rPr>
              <a:t>生命中的原鄉</a:t>
            </a:r>
          </a:p>
        </p:txBody>
      </p:sp>
      <p:sp>
        <p:nvSpPr>
          <p:cNvPr id="34818" name="內容版面配置區 2"/>
          <p:cNvSpPr>
            <a:spLocks noGrp="1"/>
          </p:cNvSpPr>
          <p:nvPr>
            <p:ph idx="4294967295"/>
          </p:nvPr>
        </p:nvSpPr>
        <p:spPr/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zh-TW" altLang="en-US" sz="3600" b="1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勵行市場是我生命中的原鄉</a:t>
            </a:r>
            <a:endParaRPr lang="en-US" altLang="zh-TW" sz="3600" b="1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zh-TW" altLang="en-US" sz="3600" b="1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這座老市場包裹了我生命中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zh-TW" altLang="en-US" sz="3600" b="1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一些血肉模糊的青春</a:t>
            </a:r>
            <a:endParaRPr lang="zh-TW" altLang="en-US" sz="3600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 t="530" b="27104"/>
          <a:stretch/>
        </p:blipFill>
        <p:spPr>
          <a:xfrm>
            <a:off x="8129018" y="3461555"/>
            <a:ext cx="2767582" cy="2413783"/>
          </a:xfrm>
          <a:prstGeom prst="rect">
            <a:avLst/>
          </a:prstGeom>
        </p:spPr>
      </p:pic>
      <p:sp>
        <p:nvSpPr>
          <p:cNvPr id="35841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ln>
                  <a:noFill/>
                </a:ln>
                <a:latin typeface="標楷體" pitchFamily="65" charset="-120"/>
                <a:ea typeface="標楷體" pitchFamily="65" charset="-120"/>
              </a:rPr>
              <a:t>想想看</a:t>
            </a:r>
          </a:p>
        </p:txBody>
      </p:sp>
      <p:sp>
        <p:nvSpPr>
          <p:cNvPr id="35842" name="內容版面配置區 2"/>
          <p:cNvSpPr>
            <a:spLocks noGrp="1"/>
          </p:cNvSpPr>
          <p:nvPr>
            <p:ph idx="4294967295"/>
          </p:nvPr>
        </p:nvSpPr>
        <p:spPr/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zh-TW" altLang="en-US" sz="40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什麼樣的氣味，記錄了你的人生？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295400" y="982663"/>
            <a:ext cx="9601200" cy="4892675"/>
          </a:xfrm>
        </p:spPr>
        <p:txBody>
          <a:bodyPr rtlCol="0" anchor="ctr">
            <a:normAutofit/>
          </a:bodyPr>
          <a:lstStyle/>
          <a:p>
            <a:pPr marL="0" indent="0" algn="ctr" eaLnBrk="1" fontAlgn="auto" hangingPunct="1">
              <a:buFont typeface="Arial"/>
              <a:buNone/>
              <a:defRPr/>
            </a:pPr>
            <a:r>
              <a:rPr lang="en-US" altLang="zh-TW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END</a:t>
            </a:r>
            <a:endParaRPr lang="zh-TW" alt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ln>
                  <a:noFill/>
                </a:ln>
                <a:latin typeface="微軟正黑體"/>
              </a:rPr>
              <a:t>資料來源</a:t>
            </a:r>
          </a:p>
        </p:txBody>
      </p:sp>
      <p:sp>
        <p:nvSpPr>
          <p:cNvPr id="3789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hlinkClick r:id="rId2"/>
              </a:rPr>
              <a:t>https://zh.wikipedia.org/wiki/%E6%A5%8A%E7%B4%A2</a:t>
            </a:r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pPr eaLnBrk="1" hangingPunct="1"/>
            <a:r>
              <a:rPr lang="zh-TW" altLang="en-US" sz="6000" b="1" smtClean="0">
                <a:ln>
                  <a:noFill/>
                </a:ln>
                <a:latin typeface="標楷體" pitchFamily="65" charset="-120"/>
                <a:ea typeface="標楷體" pitchFamily="65" charset="-120"/>
              </a:rPr>
              <a:t>回頭張望</a:t>
            </a:r>
          </a:p>
        </p:txBody>
      </p:sp>
      <p:sp>
        <p:nvSpPr>
          <p:cNvPr id="20482" name="副標題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algn="r" eaLnBrk="1" hangingPunct="1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楊索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692400" y="4603531"/>
            <a:ext cx="330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指導老師：楊雅琪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簡報製作：陳思涵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/>
          <p:cNvSpPr>
            <a:spLocks noGrp="1"/>
          </p:cNvSpPr>
          <p:nvPr>
            <p:ph type="title" idx="4294967295"/>
          </p:nvPr>
        </p:nvSpPr>
        <p:spPr>
          <a:xfrm>
            <a:off x="1295400" y="673100"/>
            <a:ext cx="9601200" cy="1303338"/>
          </a:xfrm>
        </p:spPr>
        <p:txBody>
          <a:bodyPr/>
          <a:lstStyle/>
          <a:p>
            <a:pPr eaLnBrk="1" hangingPunct="1"/>
            <a:r>
              <a:rPr lang="zh-TW" altLang="en-US" sz="5400" b="1" smtClean="0">
                <a:ln>
                  <a:noFill/>
                </a:ln>
                <a:latin typeface="微軟正黑體"/>
              </a:rPr>
              <a:t>圖片來源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944563" y="1828800"/>
            <a:ext cx="10302875" cy="4752975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blog.udn.com/book4joanne/9283871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readmoo.com/book/2100036110001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www.biosmonthly.com/contactd.php?id=4062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時間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://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www.cheers.com.tw/article/article.action?id=5069700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賣花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http://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news.xwh.cn/news/system/2014/05/13/010460816.shtml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攤販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https://www.pinterest.co.uk/pin/543668986244127511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/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菜車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https://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www.china.cn/chaoshigouwuche/3673727540.html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小人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hlinkClick r:id="rId9"/>
              </a:rPr>
              <a:t>http://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9"/>
              </a:rPr>
              <a:t>www.juimg.com/tupian/201207/qitarenwu_196957.html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 idx="4294967295"/>
          </p:nvPr>
        </p:nvSpPr>
        <p:spPr>
          <a:xfrm>
            <a:off x="1295400" y="738188"/>
            <a:ext cx="9601200" cy="1303337"/>
          </a:xfrm>
        </p:spPr>
        <p:txBody>
          <a:bodyPr/>
          <a:lstStyle/>
          <a:p>
            <a:r>
              <a:rPr lang="zh-TW" altLang="en-US" sz="5400" b="1" dirty="0" smtClean="0">
                <a:ln>
                  <a:noFill/>
                </a:ln>
                <a:latin typeface="標楷體" pitchFamily="65" charset="-120"/>
                <a:ea typeface="標楷體" pitchFamily="65" charset="-120"/>
              </a:rPr>
              <a:t>圖片來源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295400" y="2041525"/>
            <a:ext cx="9601200" cy="6368379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zh-TW" altLang="en-US" dirty="0" smtClean="0"/>
              <a:t>菜市場 </a:t>
            </a: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vision.udn.com/vision/story/8781/1248164</a:t>
            </a:r>
            <a:endParaRPr lang="en-US" altLang="zh-TW" dirty="0" smtClean="0"/>
          </a:p>
          <a:p>
            <a:pPr marL="0" indent="0">
              <a:buFont typeface="Arial" charset="0"/>
              <a:buNone/>
              <a:defRPr/>
            </a:pPr>
            <a:r>
              <a:rPr lang="zh-TW" altLang="en-US" dirty="0" smtClean="0"/>
              <a:t>抽菸 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copaw.idv.tw/discuzx3/forum.php?mod=viewthread&amp;tid=51385</a:t>
            </a:r>
            <a:endParaRPr lang="en-US" altLang="zh-TW" dirty="0" smtClean="0"/>
          </a:p>
          <a:p>
            <a:pPr marL="0" indent="0">
              <a:buFont typeface="Arial" charset="0"/>
              <a:buNone/>
              <a:defRPr/>
            </a:pPr>
            <a:r>
              <a:rPr lang="zh-TW" altLang="en-US" dirty="0" smtClean="0"/>
              <a:t>城市 </a:t>
            </a:r>
            <a:r>
              <a:rPr lang="en-US" altLang="zh-TW" dirty="0">
                <a:hlinkClick r:id="rId4"/>
              </a:rPr>
              <a:t>http://www.appledaily.com.tw/realtimenews/article/new/20150918/694150</a:t>
            </a:r>
            <a:r>
              <a:rPr lang="en-US" altLang="zh-TW" dirty="0" smtClean="0">
                <a:hlinkClick r:id="rId4"/>
              </a:rPr>
              <a:t>/</a:t>
            </a:r>
            <a:endParaRPr lang="en-US" altLang="zh-TW" dirty="0" smtClean="0"/>
          </a:p>
          <a:p>
            <a:pPr marL="0" indent="0">
              <a:buFont typeface="Arial" charset="0"/>
              <a:buNone/>
              <a:defRPr/>
            </a:pPr>
            <a:r>
              <a:rPr lang="zh-TW" altLang="en-US" dirty="0" smtClean="0"/>
              <a:t>花 </a:t>
            </a:r>
            <a:r>
              <a:rPr lang="en-US" altLang="zh-TW" dirty="0">
                <a:hlinkClick r:id="rId5"/>
              </a:rPr>
              <a:t>https://</a:t>
            </a:r>
            <a:r>
              <a:rPr lang="en-US" altLang="zh-TW" dirty="0" smtClean="0">
                <a:hlinkClick r:id="rId5"/>
              </a:rPr>
              <a:t>www.pinkoi.com/product/1laaTNuQ</a:t>
            </a:r>
            <a:endParaRPr lang="en-US" altLang="zh-TW" dirty="0" smtClean="0"/>
          </a:p>
          <a:p>
            <a:pPr marL="0" indent="0">
              <a:buFont typeface="Arial" charset="0"/>
              <a:buNone/>
              <a:defRPr/>
            </a:pPr>
            <a:r>
              <a:rPr lang="zh-TW" altLang="en-US" dirty="0" smtClean="0"/>
              <a:t>豬肉 </a:t>
            </a:r>
            <a:r>
              <a:rPr lang="en-US" altLang="zh-TW" dirty="0">
                <a:hlinkClick r:id="rId6"/>
              </a:rPr>
              <a:t>http://</a:t>
            </a:r>
            <a:r>
              <a:rPr lang="en-US" altLang="zh-TW" dirty="0" smtClean="0">
                <a:hlinkClick r:id="rId6"/>
              </a:rPr>
              <a:t>www.twgreatdaily.com/cat42/node827659</a:t>
            </a:r>
            <a:endParaRPr lang="en-US" altLang="zh-TW" dirty="0" smtClean="0"/>
          </a:p>
          <a:p>
            <a:pPr marL="0" indent="0">
              <a:buFont typeface="Arial" charset="0"/>
              <a:buNone/>
              <a:defRPr/>
            </a:pPr>
            <a:r>
              <a:rPr lang="zh-TW" altLang="en-US" dirty="0" smtClean="0"/>
              <a:t>麵 </a:t>
            </a:r>
            <a:r>
              <a:rPr lang="en-US" altLang="zh-TW" dirty="0">
                <a:hlinkClick r:id="rId7"/>
              </a:rPr>
              <a:t>http://</a:t>
            </a:r>
            <a:r>
              <a:rPr lang="en-US" altLang="zh-TW" dirty="0" smtClean="0">
                <a:hlinkClick r:id="rId7"/>
              </a:rPr>
              <a:t>hk.aboluowang.com/2015/0709/582423.html</a:t>
            </a:r>
            <a:endParaRPr lang="en-US" altLang="zh-TW" dirty="0" smtClean="0"/>
          </a:p>
          <a:p>
            <a:pPr marL="0" indent="0">
              <a:buFont typeface="Arial" charset="0"/>
              <a:buNone/>
              <a:defRPr/>
            </a:pPr>
            <a:r>
              <a:rPr lang="zh-TW" altLang="en-US" dirty="0" smtClean="0"/>
              <a:t>跟蹤 </a:t>
            </a:r>
            <a:r>
              <a:rPr lang="en-US" altLang="zh-TW" dirty="0">
                <a:hlinkClick r:id="rId8"/>
              </a:rPr>
              <a:t>http://</a:t>
            </a:r>
            <a:r>
              <a:rPr lang="en-US" altLang="zh-TW" dirty="0" smtClean="0">
                <a:hlinkClick r:id="rId8"/>
              </a:rPr>
              <a:t>www.quda100.com/weibohuati/2016062151299.html</a:t>
            </a:r>
            <a:endParaRPr lang="en-US" altLang="zh-TW" dirty="0" smtClean="0"/>
          </a:p>
          <a:p>
            <a:pPr marL="0" indent="0">
              <a:buNone/>
              <a:defRPr/>
            </a:pPr>
            <a:endParaRPr lang="en-US" altLang="zh-TW" dirty="0" smtClean="0"/>
          </a:p>
          <a:p>
            <a:pPr marL="0" indent="0">
              <a:buFont typeface="Arial" charset="0"/>
              <a:buNone/>
              <a:defRPr/>
            </a:pPr>
            <a:endParaRPr lang="en-US" altLang="zh-TW" dirty="0" smtClean="0"/>
          </a:p>
          <a:p>
            <a:pPr marL="0" indent="0">
              <a:buFont typeface="Arial" charset="0"/>
              <a:buNone/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 idx="4294967295"/>
          </p:nvPr>
        </p:nvSpPr>
        <p:spPr>
          <a:xfrm>
            <a:off x="1295400" y="738188"/>
            <a:ext cx="9601200" cy="1303337"/>
          </a:xfrm>
        </p:spPr>
        <p:txBody>
          <a:bodyPr/>
          <a:lstStyle/>
          <a:p>
            <a:r>
              <a:rPr lang="zh-TW" altLang="en-US" sz="5400" b="1" dirty="0" smtClean="0">
                <a:ln>
                  <a:noFill/>
                </a:ln>
                <a:latin typeface="標楷體" pitchFamily="65" charset="-120"/>
                <a:ea typeface="標楷體" pitchFamily="65" charset="-120"/>
              </a:rPr>
              <a:t>圖片來源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295400" y="2041526"/>
            <a:ext cx="9601200" cy="372821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zh-TW" dirty="0" smtClean="0"/>
          </a:p>
          <a:p>
            <a:pPr marL="0" indent="0">
              <a:buFont typeface="Arial" charset="0"/>
              <a:buNone/>
              <a:defRPr/>
            </a:pPr>
            <a:endParaRPr lang="en-US" altLang="zh-TW" dirty="0" smtClean="0"/>
          </a:p>
          <a:p>
            <a:pPr marL="0" indent="0">
              <a:buFont typeface="Arial" charset="0"/>
              <a:buNone/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295400" y="2041525"/>
            <a:ext cx="9601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zh-TW" altLang="en-US" dirty="0"/>
              <a:t>書寫 </a:t>
            </a:r>
            <a:r>
              <a:rPr lang="en-US" altLang="zh-TW" dirty="0">
                <a:hlinkClick r:id="rId2"/>
              </a:rPr>
              <a:t>http://searchingc.com/collections/%E5%AF%AB%E5%AD%97%E7%AD%86%E9%BB%83%E9%8A%85%E9%BB%91%E6%AA%80%E5%AF%A6%E6%9C%A8%E7%B4%94%E6%89%8B%E5%B7%A5%E4%BD%9C%E5%93%81%E9%A5%8B%E8%B4%88%E7%A6%AE%E5%93%81%E7%A6%AE%E7%89%A9%E7%8D%A8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pPr>
              <a:defRPr/>
            </a:pP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尋找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人生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http://www.businesstoday.com.tw/article-content-80407-121769-%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E5%B0%8B%E6%89%BE%E8%AE%8A%E5%BF%AB%E6%A8%82%E7%9A%84%E7%A5%95%E6%96%B9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賣魚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http://fang0476.pixnet.net/blog/post/108510877-%E3%80%90%E5%8F%B0%E5%8D%97%E5%B8%82%E5%AE%89%E5%B9%B3%E5%8D%80-%E7%94%9F%E9%AE%AE%E3%80%91%E5%A4%9C%E5%8D%8A%E7%9A%84%E5%AE%89%E5%B9%B3%23%E5%8D%97%E5%B8%82%E5%8D%80%E6%BC%81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127912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ln>
                  <a:noFill/>
                </a:ln>
                <a:latin typeface="標楷體" pitchFamily="65" charset="-120"/>
                <a:ea typeface="標楷體" pitchFamily="65" charset="-120"/>
              </a:rPr>
              <a:t>作者介紹</a:t>
            </a:r>
          </a:p>
        </p:txBody>
      </p:sp>
      <p:pic>
        <p:nvPicPr>
          <p:cNvPr id="21506" name="圖片 4"/>
          <p:cNvPicPr>
            <a:picLocks noChangeAspect="1"/>
          </p:cNvPicPr>
          <p:nvPr/>
        </p:nvPicPr>
        <p:blipFill>
          <a:blip r:embed="rId2"/>
          <a:srcRect l="12160" t="1004" r="11433" b="-1004"/>
          <a:stretch>
            <a:fillRect/>
          </a:stretch>
        </p:blipFill>
        <p:spPr bwMode="auto">
          <a:xfrm>
            <a:off x="685800" y="1789113"/>
            <a:ext cx="2921000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2497138"/>
            <a:ext cx="72517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rcRect t="2306" b="-2"/>
          <a:stretch>
            <a:fillRect/>
          </a:stretch>
        </p:blipFill>
        <p:spPr bwMode="auto">
          <a:xfrm>
            <a:off x="3606800" y="3643313"/>
            <a:ext cx="73818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rcRect t="3561"/>
          <a:stretch>
            <a:fillRect/>
          </a:stretch>
        </p:blipFill>
        <p:spPr bwMode="auto">
          <a:xfrm>
            <a:off x="3732213" y="4789488"/>
            <a:ext cx="70389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ln>
                  <a:noFill/>
                </a:ln>
                <a:latin typeface="標楷體" pitchFamily="65" charset="-120"/>
                <a:ea typeface="標楷體" pitchFamily="65" charset="-120"/>
              </a:rPr>
              <a:t>代表作品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4925095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07125" y="2562225"/>
            <a:ext cx="2408238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58238" y="2625725"/>
            <a:ext cx="23177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ln>
                  <a:noFill/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問題討論</a:t>
            </a:r>
          </a:p>
        </p:txBody>
      </p:sp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zh-TW" altLang="en-US" sz="40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氣味是否會加深腦中的記憶？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310694" y="888779"/>
            <a:ext cx="2455480" cy="1593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ln>
                  <a:noFill/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四歲</a:t>
            </a: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1120775" y="2911475"/>
            <a:ext cx="5646738" cy="1171575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一家人搬到永和的一個小鎮</a:t>
            </a:r>
            <a:endParaRPr lang="en-US" altLang="zh-TW" sz="2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父親在市場的一個角落，賣魚維生</a:t>
            </a:r>
          </a:p>
        </p:txBody>
      </p:sp>
      <p:pic>
        <p:nvPicPr>
          <p:cNvPr id="24580" name="圖片 4"/>
          <p:cNvPicPr>
            <a:picLocks noChangeAspect="1"/>
          </p:cNvPicPr>
          <p:nvPr/>
        </p:nvPicPr>
        <p:blipFill>
          <a:blip r:embed="rId3"/>
          <a:srcRect t="6386" r="-1854" b="6285"/>
          <a:stretch>
            <a:fillRect/>
          </a:stretch>
        </p:blipFill>
        <p:spPr bwMode="auto">
          <a:xfrm>
            <a:off x="6743700" y="2576513"/>
            <a:ext cx="458311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60550" y="4514850"/>
            <a:ext cx="3028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嗅覺記憶：魚腥味</a:t>
            </a:r>
            <a:endParaRPr kumimoji="0" lang="en-US" altLang="zh-TW" sz="28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6"/>
          <p:cNvSpPr>
            <a:spLocks noChangeArrowheads="1"/>
          </p:cNvSpPr>
          <p:nvPr/>
        </p:nvSpPr>
        <p:spPr bwMode="auto">
          <a:xfrm>
            <a:off x="1187450" y="5224463"/>
            <a:ext cx="55578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3333FF"/>
                </a:solidFill>
                <a:ea typeface="標楷體" pitchFamily="65" charset="-120"/>
              </a:rPr>
              <a:t>天這麼黑，風這麼大、爸爸捕魚去，為什麼還不回家？</a:t>
            </a:r>
            <a:endParaRPr kumimoji="0" lang="en-US" altLang="zh-TW" sz="2800" b="1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圖片 5"/>
          <p:cNvPicPr>
            <a:picLocks noChangeAspect="1"/>
          </p:cNvPicPr>
          <p:nvPr/>
        </p:nvPicPr>
        <p:blipFill>
          <a:blip r:embed="rId2"/>
          <a:srcRect l="5824" r="4556" b="33565"/>
          <a:stretch>
            <a:fillRect/>
          </a:stretch>
        </p:blipFill>
        <p:spPr bwMode="auto">
          <a:xfrm>
            <a:off x="1131888" y="3883025"/>
            <a:ext cx="449103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310694" y="888779"/>
            <a:ext cx="2455480" cy="1593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ln>
                  <a:noFill/>
                </a:ln>
                <a:latin typeface="標楷體" pitchFamily="65" charset="-120"/>
                <a:ea typeface="標楷體" pitchFamily="65" charset="-120"/>
              </a:rPr>
              <a:t>六歲</a:t>
            </a:r>
          </a:p>
        </p:txBody>
      </p:sp>
      <p:sp>
        <p:nvSpPr>
          <p:cNvPr id="25604" name="內容版面配置區 2"/>
          <p:cNvSpPr>
            <a:spLocks noGrp="1"/>
          </p:cNvSpPr>
          <p:nvPr>
            <p:ph idx="1"/>
          </p:nvPr>
        </p:nvSpPr>
        <p:spPr>
          <a:xfrm>
            <a:off x="2125663" y="2576513"/>
            <a:ext cx="7947025" cy="12144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菜市場竟然緊緊地繫縛著我生命中最無邪的歲月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父親改行賣花，還是一樣沒有攤位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310313" y="4168775"/>
            <a:ext cx="4476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嗅覺記憶：各個攤位的香氣，辨別回去的方向</a:t>
            </a:r>
            <a:endParaRPr kumimoji="0" lang="en-US" altLang="zh-TW" sz="28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310694" y="888779"/>
            <a:ext cx="2455480" cy="1593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smtClean="0">
                <a:ln>
                  <a:noFill/>
                </a:ln>
                <a:latin typeface="標楷體" pitchFamily="65" charset="-120"/>
                <a:ea typeface="標楷體" pitchFamily="65" charset="-120"/>
              </a:rPr>
              <a:t>六歲</a:t>
            </a:r>
            <a:endParaRPr lang="zh-TW" altLang="en-US" sz="5400" smtClean="0">
              <a:ln>
                <a:noFill/>
              </a:ln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1330325" y="2863850"/>
            <a:ext cx="7153275" cy="33353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TW" altLang="en-US" sz="32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賣不完的圓仔花，跟雞腿一起擺在門口祭拜</a:t>
            </a:r>
            <a:endParaRPr lang="en-US" altLang="zh-TW" sz="320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20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吃著雞腿，我感受到一種懵懵懂懂的幸福</a:t>
            </a:r>
          </a:p>
          <a:p>
            <a:pPr marL="0" indent="0">
              <a:buFont typeface="Arial" charset="0"/>
              <a:buNone/>
            </a:pP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但為什麼父親蹲在門口抽菸</a:t>
            </a:r>
          </a:p>
        </p:txBody>
      </p:sp>
      <p:pic>
        <p:nvPicPr>
          <p:cNvPr id="26629" name="圖片 5"/>
          <p:cNvPicPr>
            <a:picLocks noChangeAspect="1"/>
          </p:cNvPicPr>
          <p:nvPr/>
        </p:nvPicPr>
        <p:blipFill>
          <a:blip r:embed="rId3"/>
          <a:srcRect t="-679"/>
          <a:stretch>
            <a:fillRect/>
          </a:stretch>
        </p:blipFill>
        <p:spPr bwMode="auto">
          <a:xfrm>
            <a:off x="8594725" y="2757488"/>
            <a:ext cx="23018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圖片 5"/>
          <p:cNvPicPr>
            <a:picLocks noChangeAspect="1"/>
          </p:cNvPicPr>
          <p:nvPr/>
        </p:nvPicPr>
        <p:blipFill>
          <a:blip r:embed="rId2"/>
          <a:srcRect l="8363" t="3169" r="6573" b="1044"/>
          <a:stretch>
            <a:fillRect/>
          </a:stretch>
        </p:blipFill>
        <p:spPr bwMode="auto">
          <a:xfrm>
            <a:off x="1295400" y="2557463"/>
            <a:ext cx="301307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310694" y="888779"/>
            <a:ext cx="2455480" cy="1593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ln>
                  <a:noFill/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父親退伍後</a:t>
            </a:r>
          </a:p>
        </p:txBody>
      </p:sp>
      <p:graphicFrame>
        <p:nvGraphicFramePr>
          <p:cNvPr id="3" name="資料庫圖表 2"/>
          <p:cNvGraphicFramePr/>
          <p:nvPr/>
        </p:nvGraphicFramePr>
        <p:xfrm>
          <a:off x="4497029" y="2763554"/>
          <a:ext cx="6836380" cy="308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653" name="矩形 9"/>
          <p:cNvSpPr>
            <a:spLocks noChangeArrowheads="1"/>
          </p:cNvSpPr>
          <p:nvPr/>
        </p:nvSpPr>
        <p:spPr bwMode="auto">
          <a:xfrm>
            <a:off x="5684838" y="5434013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zh-TW" altLang="zh-TW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596</TotalTime>
  <Words>525</Words>
  <Application>Microsoft Office PowerPoint</Application>
  <PresentationFormat>寬螢幕</PresentationFormat>
  <Paragraphs>95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Adobe 仿宋 Std R</vt:lpstr>
      <vt:lpstr>微軟正黑體</vt:lpstr>
      <vt:lpstr>新細明體</vt:lpstr>
      <vt:lpstr>標楷體</vt:lpstr>
      <vt:lpstr>Arial</vt:lpstr>
      <vt:lpstr>Garamond</vt:lpstr>
      <vt:lpstr>有機</vt:lpstr>
      <vt:lpstr>教育部 全校型中文閱讀書寫課程革新推動計畫</vt:lpstr>
      <vt:lpstr>回頭張望</vt:lpstr>
      <vt:lpstr>作者介紹</vt:lpstr>
      <vt:lpstr>代表作品</vt:lpstr>
      <vt:lpstr>問題討論</vt:lpstr>
      <vt:lpstr>四歲</vt:lpstr>
      <vt:lpstr>六歲</vt:lpstr>
      <vt:lpstr>六歲</vt:lpstr>
      <vt:lpstr>父親退伍後</vt:lpstr>
      <vt:lpstr>小學一年級</vt:lpstr>
      <vt:lpstr>十三歲</vt:lpstr>
      <vt:lpstr>十五歲</vt:lpstr>
      <vt:lpstr>回頭張望</vt:lpstr>
      <vt:lpstr>夢</vt:lpstr>
      <vt:lpstr>PowerPoint 簡報</vt:lpstr>
      <vt:lpstr>生命中的原鄉</vt:lpstr>
      <vt:lpstr>想想看</vt:lpstr>
      <vt:lpstr>PowerPoint 簡報</vt:lpstr>
      <vt:lpstr>資料來源</vt:lpstr>
      <vt:lpstr>圖片來源</vt:lpstr>
      <vt:lpstr>圖片來源</vt:lpstr>
      <vt:lpstr>圖片來源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回頭張望</dc:title>
  <dc:creator>user</dc:creator>
  <cp:lastModifiedBy>user</cp:lastModifiedBy>
  <cp:revision>200</cp:revision>
  <dcterms:created xsi:type="dcterms:W3CDTF">2017-09-22T10:46:12Z</dcterms:created>
  <dcterms:modified xsi:type="dcterms:W3CDTF">2017-09-24T17:03:53Z</dcterms:modified>
</cp:coreProperties>
</file>