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 id="2147483936" r:id="rId2"/>
    <p:sldMasterId id="2147483960" r:id="rId3"/>
    <p:sldMasterId id="2147483972" r:id="rId4"/>
    <p:sldMasterId id="2147483984" r:id="rId5"/>
    <p:sldMasterId id="2147484080" r:id="rId6"/>
    <p:sldMasterId id="2147484092" r:id="rId7"/>
    <p:sldMasterId id="2147484104" r:id="rId8"/>
    <p:sldMasterId id="2147484116" r:id="rId9"/>
    <p:sldMasterId id="2147484140" r:id="rId10"/>
    <p:sldMasterId id="2147484152" r:id="rId11"/>
    <p:sldMasterId id="2147484176" r:id="rId12"/>
  </p:sldMasterIdLst>
  <p:notesMasterIdLst>
    <p:notesMasterId r:id="rId42"/>
  </p:notesMasterIdLst>
  <p:sldIdLst>
    <p:sldId id="347" r:id="rId13"/>
    <p:sldId id="348" r:id="rId14"/>
    <p:sldId id="349" r:id="rId15"/>
    <p:sldId id="350" r:id="rId16"/>
    <p:sldId id="352" r:id="rId17"/>
    <p:sldId id="343" r:id="rId18"/>
    <p:sldId id="344" r:id="rId19"/>
    <p:sldId id="345" r:id="rId20"/>
    <p:sldId id="346" r:id="rId21"/>
    <p:sldId id="353" r:id="rId22"/>
    <p:sldId id="333" r:id="rId23"/>
    <p:sldId id="328" r:id="rId24"/>
    <p:sldId id="354" r:id="rId25"/>
    <p:sldId id="329" r:id="rId26"/>
    <p:sldId id="355" r:id="rId27"/>
    <p:sldId id="356" r:id="rId28"/>
    <p:sldId id="357" r:id="rId29"/>
    <p:sldId id="358" r:id="rId30"/>
    <p:sldId id="359" r:id="rId31"/>
    <p:sldId id="360" r:id="rId32"/>
    <p:sldId id="331" r:id="rId33"/>
    <p:sldId id="361" r:id="rId34"/>
    <p:sldId id="362" r:id="rId35"/>
    <p:sldId id="363" r:id="rId36"/>
    <p:sldId id="364" r:id="rId37"/>
    <p:sldId id="365" r:id="rId38"/>
    <p:sldId id="332" r:id="rId39"/>
    <p:sldId id="342" r:id="rId40"/>
    <p:sldId id="341" r:id="rId41"/>
  </p:sldIdLst>
  <p:sldSz cx="9144000" cy="6858000" type="screen4x3"/>
  <p:notesSz cx="6858000" cy="9144000"/>
  <p:defaultTextStyle>
    <a:defPPr>
      <a:defRPr lang="zh-TW"/>
    </a:defPPr>
    <a:lvl1pPr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Calibri" pitchFamily="34" charset="0"/>
        <a:ea typeface="新細明體" charset="-120"/>
        <a:cs typeface="+mn-cs"/>
      </a:defRPr>
    </a:lvl5pPr>
    <a:lvl6pPr marL="2286000" algn="l" defTabSz="914400" rtl="0" eaLnBrk="1" latinLnBrk="0" hangingPunct="1">
      <a:defRPr kumimoji="1" kern="1200">
        <a:solidFill>
          <a:schemeClr val="tx1"/>
        </a:solidFill>
        <a:latin typeface="Calibri" pitchFamily="34" charset="0"/>
        <a:ea typeface="新細明體" charset="-120"/>
        <a:cs typeface="+mn-cs"/>
      </a:defRPr>
    </a:lvl6pPr>
    <a:lvl7pPr marL="2743200" algn="l" defTabSz="914400" rtl="0" eaLnBrk="1" latinLnBrk="0" hangingPunct="1">
      <a:defRPr kumimoji="1" kern="1200">
        <a:solidFill>
          <a:schemeClr val="tx1"/>
        </a:solidFill>
        <a:latin typeface="Calibri" pitchFamily="34" charset="0"/>
        <a:ea typeface="新細明體" charset="-120"/>
        <a:cs typeface="+mn-cs"/>
      </a:defRPr>
    </a:lvl7pPr>
    <a:lvl8pPr marL="3200400" algn="l" defTabSz="914400" rtl="0" eaLnBrk="1" latinLnBrk="0" hangingPunct="1">
      <a:defRPr kumimoji="1" kern="1200">
        <a:solidFill>
          <a:schemeClr val="tx1"/>
        </a:solidFill>
        <a:latin typeface="Calibri" pitchFamily="34" charset="0"/>
        <a:ea typeface="新細明體" charset="-120"/>
        <a:cs typeface="+mn-cs"/>
      </a:defRPr>
    </a:lvl8pPr>
    <a:lvl9pPr marL="3657600" algn="l" defTabSz="914400" rtl="0" eaLnBrk="1" latinLnBrk="0" hangingPunct="1">
      <a:defRPr kumimoji="1" kern="1200">
        <a:solidFill>
          <a:schemeClr val="tx1"/>
        </a:solidFill>
        <a:latin typeface="Calibri" pitchFamily="34"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161" autoAdjust="0"/>
    <p:restoredTop sz="94660"/>
  </p:normalViewPr>
  <p:slideViewPr>
    <p:cSldViewPr>
      <p:cViewPr varScale="1">
        <p:scale>
          <a:sx n="81" d="100"/>
          <a:sy n="81" d="100"/>
        </p:scale>
        <p:origin x="-778" y="-7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3" Type="http://schemas.openxmlformats.org/officeDocument/2006/relationships/slideMaster" Target="slideMasters/slideMaster3.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新細明體" charset="-120"/>
              </a:defRPr>
            </a:lvl1pPr>
          </a:lstStyle>
          <a:p>
            <a:pPr>
              <a:defRPr/>
            </a:pPr>
            <a:fld id="{3A0F28A1-9042-4A91-B3BB-498861ED61C5}" type="datetimeFigureOut">
              <a:rPr lang="zh-TW" altLang="en-US"/>
              <a:pPr>
                <a:defRPr/>
              </a:pPr>
              <a:t>2014/9/25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新細明體" charset="-120"/>
              </a:defRPr>
            </a:lvl1pPr>
          </a:lstStyle>
          <a:p>
            <a:pPr>
              <a:defRPr/>
            </a:pPr>
            <a:fld id="{7D04D343-707F-41D7-A9D6-652AEFA8F9B8}" type="slidenum">
              <a:rPr lang="zh-TW" altLang="en-US"/>
              <a:pPr>
                <a:defRPr/>
              </a:pPr>
              <a:t>‹#›</a:t>
            </a:fld>
            <a:endParaRPr lang="zh-TW" altLang="en-US"/>
          </a:p>
        </p:txBody>
      </p:sp>
    </p:spTree>
    <p:extLst>
      <p:ext uri="{BB962C8B-B14F-4D97-AF65-F5344CB8AC3E}">
        <p14:creationId xmlns:p14="http://schemas.microsoft.com/office/powerpoint/2010/main" val="19462871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9A72CED4-B946-4E65-977E-C0FD9B26F47E}" type="slidenum">
              <a:rPr lang="zh-TW" altLang="en-US" smtClean="0">
                <a:solidFill>
                  <a:prstClr val="black"/>
                </a:solidFill>
              </a:rPr>
              <a:pPr/>
              <a:t>1</a:t>
            </a:fld>
            <a:endParaRPr lang="zh-TW" altLang="en-US">
              <a:solidFill>
                <a:prstClr val="black"/>
              </a:solidFill>
            </a:endParaRPr>
          </a:p>
        </p:txBody>
      </p:sp>
    </p:spTree>
    <p:extLst>
      <p:ext uri="{BB962C8B-B14F-4D97-AF65-F5344CB8AC3E}">
        <p14:creationId xmlns:p14="http://schemas.microsoft.com/office/powerpoint/2010/main" val="275375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10</a:t>
            </a:fld>
            <a:endParaRPr lang="zh-TW" altLang="en-US"/>
          </a:p>
        </p:txBody>
      </p:sp>
    </p:spTree>
    <p:extLst>
      <p:ext uri="{BB962C8B-B14F-4D97-AF65-F5344CB8AC3E}">
        <p14:creationId xmlns:p14="http://schemas.microsoft.com/office/powerpoint/2010/main" val="2305842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11</a:t>
            </a:fld>
            <a:endParaRPr lang="zh-TW" altLang="en-US">
              <a:solidFill>
                <a:prstClr val="black"/>
              </a:solidFill>
            </a:endParaRPr>
          </a:p>
        </p:txBody>
      </p:sp>
    </p:spTree>
    <p:extLst>
      <p:ext uri="{BB962C8B-B14F-4D97-AF65-F5344CB8AC3E}">
        <p14:creationId xmlns:p14="http://schemas.microsoft.com/office/powerpoint/2010/main" val="903306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12</a:t>
            </a:fld>
            <a:endParaRPr lang="zh-TW" altLang="en-US">
              <a:solidFill>
                <a:prstClr val="black"/>
              </a:solidFill>
            </a:endParaRPr>
          </a:p>
        </p:txBody>
      </p:sp>
    </p:spTree>
    <p:extLst>
      <p:ext uri="{BB962C8B-B14F-4D97-AF65-F5344CB8AC3E}">
        <p14:creationId xmlns:p14="http://schemas.microsoft.com/office/powerpoint/2010/main" val="1181442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13</a:t>
            </a:fld>
            <a:endParaRPr lang="zh-TW" altLang="en-US"/>
          </a:p>
        </p:txBody>
      </p:sp>
    </p:spTree>
    <p:extLst>
      <p:ext uri="{BB962C8B-B14F-4D97-AF65-F5344CB8AC3E}">
        <p14:creationId xmlns:p14="http://schemas.microsoft.com/office/powerpoint/2010/main" val="1859068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14</a:t>
            </a:fld>
            <a:endParaRPr lang="zh-TW" altLang="en-US">
              <a:solidFill>
                <a:prstClr val="black"/>
              </a:solidFill>
            </a:endParaRPr>
          </a:p>
        </p:txBody>
      </p:sp>
    </p:spTree>
    <p:extLst>
      <p:ext uri="{BB962C8B-B14F-4D97-AF65-F5344CB8AC3E}">
        <p14:creationId xmlns:p14="http://schemas.microsoft.com/office/powerpoint/2010/main" val="3472406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solidFill>
                  <a:prstClr val="black"/>
                </a:solidFill>
              </a:rPr>
              <a:pPr>
                <a:defRPr/>
              </a:pPr>
              <a:t>15</a:t>
            </a:fld>
            <a:endParaRPr lang="zh-TW" altLang="en-US">
              <a:solidFill>
                <a:prstClr val="black"/>
              </a:solidFill>
            </a:endParaRPr>
          </a:p>
        </p:txBody>
      </p:sp>
    </p:spTree>
    <p:extLst>
      <p:ext uri="{BB962C8B-B14F-4D97-AF65-F5344CB8AC3E}">
        <p14:creationId xmlns:p14="http://schemas.microsoft.com/office/powerpoint/2010/main" val="1859068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16</a:t>
            </a:fld>
            <a:endParaRPr lang="zh-TW" altLang="en-US"/>
          </a:p>
        </p:txBody>
      </p:sp>
    </p:spTree>
    <p:extLst>
      <p:ext uri="{BB962C8B-B14F-4D97-AF65-F5344CB8AC3E}">
        <p14:creationId xmlns:p14="http://schemas.microsoft.com/office/powerpoint/2010/main" val="4144943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17</a:t>
            </a:fld>
            <a:endParaRPr lang="zh-TW" altLang="en-US"/>
          </a:p>
        </p:txBody>
      </p:sp>
    </p:spTree>
    <p:extLst>
      <p:ext uri="{BB962C8B-B14F-4D97-AF65-F5344CB8AC3E}">
        <p14:creationId xmlns:p14="http://schemas.microsoft.com/office/powerpoint/2010/main" val="8398429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18</a:t>
            </a:fld>
            <a:endParaRPr lang="zh-TW" altLang="en-US"/>
          </a:p>
        </p:txBody>
      </p:sp>
    </p:spTree>
    <p:extLst>
      <p:ext uri="{BB962C8B-B14F-4D97-AF65-F5344CB8AC3E}">
        <p14:creationId xmlns:p14="http://schemas.microsoft.com/office/powerpoint/2010/main" val="41489055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19</a:t>
            </a:fld>
            <a:endParaRPr lang="zh-TW" altLang="en-US"/>
          </a:p>
        </p:txBody>
      </p:sp>
    </p:spTree>
    <p:extLst>
      <p:ext uri="{BB962C8B-B14F-4D97-AF65-F5344CB8AC3E}">
        <p14:creationId xmlns:p14="http://schemas.microsoft.com/office/powerpoint/2010/main" val="3504419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2</a:t>
            </a:fld>
            <a:endParaRPr lang="zh-TW" altLang="en-US">
              <a:solidFill>
                <a:prstClr val="black"/>
              </a:solidFill>
            </a:endParaRPr>
          </a:p>
        </p:txBody>
      </p:sp>
    </p:spTree>
    <p:extLst>
      <p:ext uri="{BB962C8B-B14F-4D97-AF65-F5344CB8AC3E}">
        <p14:creationId xmlns:p14="http://schemas.microsoft.com/office/powerpoint/2010/main" val="15772127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20</a:t>
            </a:fld>
            <a:endParaRPr lang="zh-TW" altLang="en-US"/>
          </a:p>
        </p:txBody>
      </p:sp>
    </p:spTree>
    <p:extLst>
      <p:ext uri="{BB962C8B-B14F-4D97-AF65-F5344CB8AC3E}">
        <p14:creationId xmlns:p14="http://schemas.microsoft.com/office/powerpoint/2010/main" val="19184222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21</a:t>
            </a:fld>
            <a:endParaRPr lang="zh-TW" altLang="en-US">
              <a:solidFill>
                <a:prstClr val="black"/>
              </a:solidFill>
            </a:endParaRPr>
          </a:p>
        </p:txBody>
      </p:sp>
    </p:spTree>
    <p:extLst>
      <p:ext uri="{BB962C8B-B14F-4D97-AF65-F5344CB8AC3E}">
        <p14:creationId xmlns:p14="http://schemas.microsoft.com/office/powerpoint/2010/main" val="30384956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22</a:t>
            </a:fld>
            <a:endParaRPr lang="zh-TW" altLang="en-US"/>
          </a:p>
        </p:txBody>
      </p:sp>
    </p:spTree>
    <p:extLst>
      <p:ext uri="{BB962C8B-B14F-4D97-AF65-F5344CB8AC3E}">
        <p14:creationId xmlns:p14="http://schemas.microsoft.com/office/powerpoint/2010/main" val="8303081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23</a:t>
            </a:fld>
            <a:endParaRPr lang="zh-TW" altLang="en-US"/>
          </a:p>
        </p:txBody>
      </p:sp>
    </p:spTree>
    <p:extLst>
      <p:ext uri="{BB962C8B-B14F-4D97-AF65-F5344CB8AC3E}">
        <p14:creationId xmlns:p14="http://schemas.microsoft.com/office/powerpoint/2010/main" val="3915721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24</a:t>
            </a:fld>
            <a:endParaRPr lang="zh-TW" altLang="en-US"/>
          </a:p>
        </p:txBody>
      </p:sp>
    </p:spTree>
    <p:extLst>
      <p:ext uri="{BB962C8B-B14F-4D97-AF65-F5344CB8AC3E}">
        <p14:creationId xmlns:p14="http://schemas.microsoft.com/office/powerpoint/2010/main" val="14657145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25</a:t>
            </a:fld>
            <a:endParaRPr lang="zh-TW" altLang="en-US"/>
          </a:p>
        </p:txBody>
      </p:sp>
    </p:spTree>
    <p:extLst>
      <p:ext uri="{BB962C8B-B14F-4D97-AF65-F5344CB8AC3E}">
        <p14:creationId xmlns:p14="http://schemas.microsoft.com/office/powerpoint/2010/main" val="16466400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26</a:t>
            </a:fld>
            <a:endParaRPr lang="zh-TW" altLang="en-US"/>
          </a:p>
        </p:txBody>
      </p:sp>
    </p:spTree>
    <p:extLst>
      <p:ext uri="{BB962C8B-B14F-4D97-AF65-F5344CB8AC3E}">
        <p14:creationId xmlns:p14="http://schemas.microsoft.com/office/powerpoint/2010/main" val="29296054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27</a:t>
            </a:fld>
            <a:endParaRPr lang="zh-TW" altLang="en-US">
              <a:solidFill>
                <a:prstClr val="black"/>
              </a:solidFill>
            </a:endParaRPr>
          </a:p>
        </p:txBody>
      </p:sp>
    </p:spTree>
    <p:extLst>
      <p:ext uri="{BB962C8B-B14F-4D97-AF65-F5344CB8AC3E}">
        <p14:creationId xmlns:p14="http://schemas.microsoft.com/office/powerpoint/2010/main" val="6621362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a:solidFill>
                  <a:prstClr val="black"/>
                </a:solidFill>
              </a:rPr>
              <a:pPr/>
              <a:t>28</a:t>
            </a:fld>
            <a:endParaRPr lang="zh-TW" altLang="en-US">
              <a:solidFill>
                <a:prstClr val="black"/>
              </a:solidFill>
            </a:endParaRPr>
          </a:p>
        </p:txBody>
      </p:sp>
    </p:spTree>
    <p:extLst>
      <p:ext uri="{BB962C8B-B14F-4D97-AF65-F5344CB8AC3E}">
        <p14:creationId xmlns:p14="http://schemas.microsoft.com/office/powerpoint/2010/main" val="6621362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29</a:t>
            </a:fld>
            <a:endParaRPr lang="zh-TW" altLang="en-US"/>
          </a:p>
        </p:txBody>
      </p:sp>
    </p:spTree>
    <p:extLst>
      <p:ext uri="{BB962C8B-B14F-4D97-AF65-F5344CB8AC3E}">
        <p14:creationId xmlns:p14="http://schemas.microsoft.com/office/powerpoint/2010/main" val="366843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A676A39-4421-45E8-A66D-E53FBC58B91B}" type="slidenum">
              <a:rPr lang="zh-TW" altLang="en-US" smtClean="0">
                <a:solidFill>
                  <a:prstClr val="black"/>
                </a:solidFill>
              </a:rPr>
              <a:pPr/>
              <a:t>3</a:t>
            </a:fld>
            <a:endParaRPr lang="zh-TW" altLang="en-US">
              <a:solidFill>
                <a:prstClr val="black"/>
              </a:solidFill>
            </a:endParaRPr>
          </a:p>
        </p:txBody>
      </p:sp>
    </p:spTree>
    <p:extLst>
      <p:ext uri="{BB962C8B-B14F-4D97-AF65-F5344CB8AC3E}">
        <p14:creationId xmlns:p14="http://schemas.microsoft.com/office/powerpoint/2010/main" val="1984599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9A72CED4-B946-4E65-977E-C0FD9B26F47E}" type="slidenum">
              <a:rPr lang="zh-TW" altLang="en-US" smtClean="0">
                <a:solidFill>
                  <a:prstClr val="black"/>
                </a:solidFill>
              </a:rPr>
              <a:pPr/>
              <a:t>4</a:t>
            </a:fld>
            <a:endParaRPr lang="zh-TW" altLang="en-US">
              <a:solidFill>
                <a:prstClr val="black"/>
              </a:solidFill>
            </a:endParaRPr>
          </a:p>
        </p:txBody>
      </p:sp>
    </p:spTree>
    <p:extLst>
      <p:ext uri="{BB962C8B-B14F-4D97-AF65-F5344CB8AC3E}">
        <p14:creationId xmlns:p14="http://schemas.microsoft.com/office/powerpoint/2010/main" val="275375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7D04D343-707F-41D7-A9D6-652AEFA8F9B8}" type="slidenum">
              <a:rPr lang="zh-TW" altLang="en-US" smtClean="0"/>
              <a:pPr>
                <a:defRPr/>
              </a:pPr>
              <a:t>5</a:t>
            </a:fld>
            <a:endParaRPr lang="zh-TW" altLang="en-US"/>
          </a:p>
        </p:txBody>
      </p:sp>
    </p:spTree>
    <p:extLst>
      <p:ext uri="{BB962C8B-B14F-4D97-AF65-F5344CB8AC3E}">
        <p14:creationId xmlns:p14="http://schemas.microsoft.com/office/powerpoint/2010/main" val="3289628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450B573-5837-4853-8EBB-977CB84D5A7C}" type="slidenum">
              <a:rPr lang="zh-TW" altLang="en-US" smtClean="0">
                <a:solidFill>
                  <a:prstClr val="black"/>
                </a:solidFill>
              </a:rPr>
              <a:pPr/>
              <a:t>6</a:t>
            </a:fld>
            <a:endParaRPr lang="zh-TW" altLang="en-US">
              <a:solidFill>
                <a:prstClr val="black"/>
              </a:solidFill>
            </a:endParaRPr>
          </a:p>
        </p:txBody>
      </p:sp>
    </p:spTree>
    <p:extLst>
      <p:ext uri="{BB962C8B-B14F-4D97-AF65-F5344CB8AC3E}">
        <p14:creationId xmlns:p14="http://schemas.microsoft.com/office/powerpoint/2010/main" val="2967561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450B573-5837-4853-8EBB-977CB84D5A7C}" type="slidenum">
              <a:rPr lang="zh-TW" altLang="en-US" smtClean="0">
                <a:solidFill>
                  <a:prstClr val="black"/>
                </a:solidFill>
              </a:rPr>
              <a:pPr/>
              <a:t>7</a:t>
            </a:fld>
            <a:endParaRPr lang="zh-TW" altLang="en-US">
              <a:solidFill>
                <a:prstClr val="black"/>
              </a:solidFill>
            </a:endParaRPr>
          </a:p>
        </p:txBody>
      </p:sp>
    </p:spTree>
    <p:extLst>
      <p:ext uri="{BB962C8B-B14F-4D97-AF65-F5344CB8AC3E}">
        <p14:creationId xmlns:p14="http://schemas.microsoft.com/office/powerpoint/2010/main" val="3249568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450B573-5837-4853-8EBB-977CB84D5A7C}" type="slidenum">
              <a:rPr lang="zh-TW" altLang="en-US" smtClean="0">
                <a:solidFill>
                  <a:prstClr val="black"/>
                </a:solidFill>
              </a:rPr>
              <a:pPr/>
              <a:t>8</a:t>
            </a:fld>
            <a:endParaRPr lang="zh-TW" altLang="en-US">
              <a:solidFill>
                <a:prstClr val="black"/>
              </a:solidFill>
            </a:endParaRPr>
          </a:p>
        </p:txBody>
      </p:sp>
    </p:spTree>
    <p:extLst>
      <p:ext uri="{BB962C8B-B14F-4D97-AF65-F5344CB8AC3E}">
        <p14:creationId xmlns:p14="http://schemas.microsoft.com/office/powerpoint/2010/main" val="695559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450B573-5837-4853-8EBB-977CB84D5A7C}" type="slidenum">
              <a:rPr lang="zh-TW" altLang="en-US" smtClean="0">
                <a:solidFill>
                  <a:prstClr val="black"/>
                </a:solidFill>
              </a:rPr>
              <a:pPr/>
              <a:t>9</a:t>
            </a:fld>
            <a:endParaRPr lang="zh-TW" altLang="en-US">
              <a:solidFill>
                <a:prstClr val="black"/>
              </a:solidFill>
            </a:endParaRPr>
          </a:p>
        </p:txBody>
      </p:sp>
    </p:spTree>
    <p:extLst>
      <p:ext uri="{BB962C8B-B14F-4D97-AF65-F5344CB8AC3E}">
        <p14:creationId xmlns:p14="http://schemas.microsoft.com/office/powerpoint/2010/main" val="4076738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64385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52266034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707825138"/>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15706728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2872735563"/>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408439774"/>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76518639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22490221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31723290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08001593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193568771"/>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294370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414772804"/>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33151294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7202435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36852365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352128601"/>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41904411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296165947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20899365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37653433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73591303"/>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120811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506446624"/>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67222069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9376306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pPr fontAlgn="auto">
              <a:spcBef>
                <a:spcPts val="0"/>
              </a:spcBef>
              <a:spcAft>
                <a:spcPts val="0"/>
              </a:spcAft>
            </a:pPr>
            <a:fld id="{9D7C5B32-2F73-4354-89D5-B096DD199A1B}" type="datetimeFigureOut">
              <a:rPr lang="zh-TW" altLang="en-US" smtClean="0">
                <a:solidFill>
                  <a:srgbClr val="575F6D"/>
                </a:solidFill>
                <a:latin typeface="Century Schoolbook"/>
                <a:ea typeface="新細明體"/>
              </a:rPr>
              <a:pPr fontAlgn="auto">
                <a:spcBef>
                  <a:spcPts val="0"/>
                </a:spcBef>
                <a:spcAft>
                  <a:spcPts val="0"/>
                </a:spcAft>
              </a:pPr>
              <a:t>2014/9/25</a:t>
            </a:fld>
            <a:endParaRPr lang="zh-TW" altLang="en-US">
              <a:solidFill>
                <a:srgbClr val="575F6D"/>
              </a:solidFill>
              <a:latin typeface="Century Schoolbook"/>
              <a:ea typeface="新細明體"/>
            </a:endParaRPr>
          </a:p>
        </p:txBody>
      </p:sp>
      <p:sp>
        <p:nvSpPr>
          <p:cNvPr id="5" name="Footer Placeholder 4"/>
          <p:cNvSpPr>
            <a:spLocks noGrp="1"/>
          </p:cNvSpPr>
          <p:nvPr>
            <p:ph type="ftr" sz="quarter" idx="11"/>
          </p:nvPr>
        </p:nvSpPr>
        <p:spPr/>
        <p:txBody>
          <a:bodyPr/>
          <a:lstStyle/>
          <a:p>
            <a:pPr fontAlgn="auto">
              <a:spcBef>
                <a:spcPts val="0"/>
              </a:spcBef>
              <a:spcAft>
                <a:spcPts val="0"/>
              </a:spcAft>
            </a:pPr>
            <a:endParaRPr lang="zh-TW" altLang="en-US">
              <a:solidFill>
                <a:srgbClr val="575F6D"/>
              </a:solidFill>
              <a:latin typeface="Century Schoolbook"/>
              <a:ea typeface="新細明體"/>
            </a:endParaRPr>
          </a:p>
        </p:txBody>
      </p:sp>
      <p:sp>
        <p:nvSpPr>
          <p:cNvPr id="6" name="Slide Number Placeholder 5"/>
          <p:cNvSpPr>
            <a:spLocks noGrp="1"/>
          </p:cNvSpPr>
          <p:nvPr>
            <p:ph type="sldNum" sz="quarter" idx="12"/>
          </p:nvPr>
        </p:nvSpPr>
        <p:spPr/>
        <p:txBody>
          <a:bodyPr/>
          <a:lstStyle/>
          <a:p>
            <a:pPr fontAlgn="auto">
              <a:spcBef>
                <a:spcPts val="0"/>
              </a:spcBef>
              <a:spcAft>
                <a:spcPts val="0"/>
              </a:spcAft>
            </a:pPr>
            <a:fld id="{0EF4EF0A-E11F-44E6-A78B-C41DDCE9D4FE}" type="slidenum">
              <a:rPr lang="zh-TW" altLang="en-US" smtClean="0">
                <a:latin typeface="Century Schoolbook"/>
                <a:ea typeface="新細明體"/>
              </a:rPr>
              <a:pPr fontAlgn="auto">
                <a:spcBef>
                  <a:spcPts val="0"/>
                </a:spcBef>
                <a:spcAft>
                  <a:spcPts val="0"/>
                </a:spcAft>
              </a:pPr>
              <a:t>‹#›</a:t>
            </a:fld>
            <a:endParaRPr lang="zh-TW" altLang="en-US">
              <a:latin typeface="Century Schoolbook"/>
              <a:ea typeface="新細明體"/>
            </a:endParaRPr>
          </a:p>
        </p:txBody>
      </p:sp>
    </p:spTree>
  </p:cSld>
  <p:clrMapOvr>
    <a:masterClrMapping/>
  </p:clrMapOvr>
  <p:timing>
    <p:tnLst>
      <p:par>
        <p:cTn id="1" dur="indefinite" restart="never" nodeType="tmRoot"/>
      </p:par>
    </p:tnLst>
  </p:timing>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timing>
    <p:tnLst>
      <p:par>
        <p:cTn id="1" dur="indefinite" restart="never" nodeType="tmRoot"/>
      </p:par>
    </p:tnLst>
  </p:timing>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zh-TW" altLang="en-US" smtClean="0"/>
              <a:t>按一下以編輯母片文字樣式</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8" name="Footer Placeholder 7"/>
          <p:cNvSpPr>
            <a:spLocks noGrp="1"/>
          </p:cNvSpPr>
          <p:nvPr>
            <p:ph type="ftr" sz="quarter" idx="11"/>
          </p:nvPr>
        </p:nvSpPr>
        <p:spPr/>
        <p:txBody>
          <a:bodyPr/>
          <a:lstStyle/>
          <a:p>
            <a:endParaRPr lang="zh-TW" altLang="en-US">
              <a:solidFill>
                <a:srgbClr val="575F6D"/>
              </a:solidFill>
            </a:endParaRPr>
          </a:p>
        </p:txBody>
      </p:sp>
      <p:sp>
        <p:nvSpPr>
          <p:cNvPr id="9" name="Slide Number Placeholder 8"/>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10" name="Title 9"/>
          <p:cNvSpPr>
            <a:spLocks noGrp="1"/>
          </p:cNvSpPr>
          <p:nvPr>
            <p:ph type="title"/>
          </p:nvPr>
        </p:nvSpPr>
        <p:spPr/>
        <p:txBody>
          <a:body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4" name="Footer Placeholder 3"/>
          <p:cNvSpPr>
            <a:spLocks noGrp="1"/>
          </p:cNvSpPr>
          <p:nvPr>
            <p:ph type="ftr" sz="quarter" idx="11"/>
          </p:nvPr>
        </p:nvSpPr>
        <p:spPr/>
        <p:txBody>
          <a:bodyPr/>
          <a:lstStyle/>
          <a:p>
            <a:endParaRPr lang="zh-TW" altLang="en-US">
              <a:solidFill>
                <a:srgbClr val="575F6D"/>
              </a:solidFill>
            </a:endParaRPr>
          </a:p>
        </p:txBody>
      </p:sp>
      <p:sp>
        <p:nvSpPr>
          <p:cNvPr id="5" name="Slide Number Placeholder 4"/>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3" name="Footer Placeholder 2"/>
          <p:cNvSpPr>
            <a:spLocks noGrp="1"/>
          </p:cNvSpPr>
          <p:nvPr>
            <p:ph type="ftr" sz="quarter" idx="11"/>
          </p:nvPr>
        </p:nvSpPr>
        <p:spPr/>
        <p:txBody>
          <a:bodyPr/>
          <a:lstStyle/>
          <a:p>
            <a:endParaRPr lang="zh-TW" altLang="en-US">
              <a:solidFill>
                <a:srgbClr val="575F6D"/>
              </a:solidFill>
            </a:endParaRPr>
          </a:p>
        </p:txBody>
      </p:sp>
      <p:sp>
        <p:nvSpPr>
          <p:cNvPr id="4" name="Slide Number Placeholder 3"/>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99641871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6" name="Footer Placeholder 5"/>
          <p:cNvSpPr>
            <a:spLocks noGrp="1"/>
          </p:cNvSpPr>
          <p:nvPr>
            <p:ph type="ftr" sz="quarter" idx="11"/>
          </p:nvPr>
        </p:nvSpPr>
        <p:spPr/>
        <p:txBody>
          <a:bodyPr/>
          <a:lstStyle/>
          <a:p>
            <a:endParaRPr lang="zh-TW" altLang="en-US">
              <a:solidFill>
                <a:srgbClr val="575F6D"/>
              </a:solidFill>
            </a:endParaRPr>
          </a:p>
        </p:txBody>
      </p:sp>
      <p:sp>
        <p:nvSpPr>
          <p:cNvPr id="7" name="Slide Number Placeholder 6"/>
          <p:cNvSpPr>
            <a:spLocks noGrp="1"/>
          </p:cNvSpPr>
          <p:nvPr>
            <p:ph type="sldNum" sz="quarter" idx="12"/>
          </p:nvPr>
        </p:nvSpPr>
        <p:spPr/>
        <p:txBody>
          <a:bodyPr/>
          <a:lstStyle/>
          <a:p>
            <a:fld id="{0EF4EF0A-E11F-44E6-A78B-C41DDCE9D4FE}" type="slidenum">
              <a:rPr lang="zh-TW" altLang="en-US" smtClean="0"/>
              <a:pPr/>
              <a:t>‹#›</a:t>
            </a:fld>
            <a:endParaRPr lang="zh-TW"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D7C5B32-2F73-4354-89D5-B096DD199A1B}" type="datetimeFigureOut">
              <a:rPr lang="zh-TW" altLang="en-US" smtClean="0">
                <a:solidFill>
                  <a:srgbClr val="575F6D"/>
                </a:solidFill>
              </a:rPr>
              <a:pPr/>
              <a:t>2014/9/25</a:t>
            </a:fld>
            <a:endParaRPr lang="zh-TW" altLang="en-US">
              <a:solidFill>
                <a:srgbClr val="575F6D"/>
              </a:solidFill>
            </a:endParaRPr>
          </a:p>
        </p:txBody>
      </p:sp>
      <p:sp>
        <p:nvSpPr>
          <p:cNvPr id="5" name="Footer Placeholder 4"/>
          <p:cNvSpPr>
            <a:spLocks noGrp="1"/>
          </p:cNvSpPr>
          <p:nvPr>
            <p:ph type="ftr" sz="quarter" idx="11"/>
          </p:nvPr>
        </p:nvSpPr>
        <p:spPr/>
        <p:txBody>
          <a:bodyPr/>
          <a:lstStyle/>
          <a:p>
            <a:endParaRPr lang="zh-TW" altLang="en-US">
              <a:solidFill>
                <a:srgbClr val="575F6D"/>
              </a:solidFill>
            </a:endParaRPr>
          </a:p>
        </p:txBody>
      </p:sp>
      <p:sp>
        <p:nvSpPr>
          <p:cNvPr id="6" name="Slide Number Placeholder 5"/>
          <p:cNvSpPr>
            <a:spLocks noGrp="1"/>
          </p:cNvSpPr>
          <p:nvPr>
            <p:ph type="sldNum" sz="quarter" idx="12"/>
          </p:nvPr>
        </p:nvSpPr>
        <p:spPr/>
        <p:txBody>
          <a:bodyPr/>
          <a:lstStyle/>
          <a:p>
            <a:fld id="{0EF4EF0A-E11F-44E6-A78B-C41DDCE9D4FE}" type="slidenum">
              <a:rPr lang="zh-TW" altLang="en-US" smtClean="0"/>
              <a:pPr/>
              <a:t>‹#›</a:t>
            </a:fld>
            <a:endParaRPr lang="zh-TW" alt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10966725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400401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3388439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2360858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993231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342395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5381732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8056290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667280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52913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7240978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1522685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3749923071"/>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0315157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5115412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8583434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988633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577375137"/>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4417667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38235118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3813371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2688794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6937583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5099740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568018684"/>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1185534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25852054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15820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0693794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1024154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7179910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36972639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1620839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78069003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 name="頁尾版面配置區 1"/>
          <p:cNvSpPr>
            <a:spLocks noGrp="1"/>
          </p:cNvSpPr>
          <p:nvPr>
            <p:ph type="ftr" sz="quarter" idx="11"/>
          </p:nvPr>
        </p:nvSpPr>
        <p:spPr/>
        <p:txBody>
          <a:bodyPr/>
          <a:lstStyle/>
          <a:p>
            <a:endParaRPr lang="zh-TW" altLang="en-US">
              <a:solidFill>
                <a:srgbClr val="F0A22E">
                  <a:shade val="75000"/>
                </a:srgbClr>
              </a:solidFill>
            </a:endParaRPr>
          </a:p>
        </p:txBody>
      </p:sp>
      <p:sp>
        <p:nvSpPr>
          <p:cNvPr id="15" name="投影片編號版面配置區 14"/>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1460163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a:xfrm>
            <a:off x="8229600" y="6473952"/>
            <a:ext cx="758952"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9794847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white"/>
              </a:solidFill>
              <a:latin typeface="Franklin Gothic Book"/>
              <a:ea typeface="+mn-ea"/>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1" name="頁尾版面配置區 10"/>
          <p:cNvSpPr>
            <a:spLocks noGrp="1"/>
          </p:cNvSpPr>
          <p:nvPr>
            <p:ph type="ftr" sz="quarter" idx="11"/>
          </p:nvPr>
        </p:nvSpPr>
        <p:spPr/>
        <p:txBody>
          <a:bodyPr/>
          <a:lstStyle/>
          <a:p>
            <a:endParaRPr lang="zh-TW" altLang="en-US">
              <a:solidFill>
                <a:srgbClr val="F0A22E">
                  <a:shade val="75000"/>
                </a:srgbClr>
              </a:solidFill>
            </a:endParaRPr>
          </a:p>
        </p:txBody>
      </p:sp>
      <p:sp>
        <p:nvSpPr>
          <p:cNvPr id="16" name="投影片編號版面配置區 1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extLst>
      <p:ext uri="{BB962C8B-B14F-4D97-AF65-F5344CB8AC3E}">
        <p14:creationId xmlns:p14="http://schemas.microsoft.com/office/powerpoint/2010/main" val="53590981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10" name="頁尾版面配置區 9"/>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03164053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424700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6" name="頁尾版面配置區 5"/>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a:xfrm>
            <a:off x="8229600" y="6477000"/>
            <a:ext cx="762000" cy="246888"/>
          </a:xfrm>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95070665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4110118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83434490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3552444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232405668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56110905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0874591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zh-TW" altLang="en-US" smtClean="0"/>
              <a:t>按一下以編輯母片標題樣式</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Date Placeholder 3"/>
          <p:cNvSpPr>
            <a:spLocks noGrp="1"/>
          </p:cNvSpPr>
          <p:nvPr>
            <p:ph type="dt" sz="half" idx="10"/>
          </p:nvPr>
        </p:nvSpPr>
        <p:spPr/>
        <p:txBody>
          <a:bodyPr/>
          <a:lstStyle/>
          <a:p>
            <a:fld id="{D52C9CC5-084F-438E-9E01-52019959E3E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19793857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1549DA08-2970-4A26-8F8B-9D7CD4E79BD7}"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033342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TW" altLang="en-US" smtClean="0"/>
              <a:t>按一下以編輯母片標題樣式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A1A425F-A371-486F-897A-E8C901930CC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41103539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DDD58C6-2E10-471E-A666-D0D753436E13}"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93548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1" name="頁尾版面配置區 20"/>
          <p:cNvSpPr>
            <a:spLocks noGrp="1"/>
          </p:cNvSpPr>
          <p:nvPr>
            <p:ph type="ftr" sz="quarter" idx="11"/>
          </p:nvPr>
        </p:nvSpPr>
        <p:spPr/>
        <p:txBody>
          <a:bodyPr/>
          <a:lstStyle/>
          <a:p>
            <a:endParaRPr lang="zh-TW" altLang="en-US">
              <a:solidFill>
                <a:srgbClr val="F0A22E">
                  <a:shade val="75000"/>
                </a:srgbClr>
              </a:solidFill>
            </a:endParaRPr>
          </a:p>
        </p:txBody>
      </p:sp>
      <p:sp>
        <p:nvSpPr>
          <p:cNvPr id="6" name="投影片編號版面配置區 5"/>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233352124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65CE7384-6A27-4AA8-A01E-5734301CD98E}" type="datetime1">
              <a:rPr lang="zh-TW" altLang="en-US" smtClean="0">
                <a:solidFill>
                  <a:srgbClr val="C5D1D7"/>
                </a:solidFill>
              </a:rPr>
              <a:pPr/>
              <a:t>2014/9/25</a:t>
            </a:fld>
            <a:endParaRPr lang="zh-TW" altLang="en-US">
              <a:solidFill>
                <a:srgbClr val="C5D1D7"/>
              </a:solidFill>
            </a:endParaRPr>
          </a:p>
        </p:txBody>
      </p:sp>
      <p:sp>
        <p:nvSpPr>
          <p:cNvPr id="8" name="Footer Placeholder 7"/>
          <p:cNvSpPr>
            <a:spLocks noGrp="1"/>
          </p:cNvSpPr>
          <p:nvPr>
            <p:ph type="ftr" sz="quarter" idx="11"/>
          </p:nvPr>
        </p:nvSpPr>
        <p:spPr/>
        <p:txBody>
          <a:bodyPr/>
          <a:lstStyle/>
          <a:p>
            <a:endParaRPr lang="zh-TW" altLang="en-US">
              <a:solidFill>
                <a:srgbClr val="C5D1D7"/>
              </a:solidFill>
            </a:endParaRPr>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0339840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4F26FD46-3280-44DF-8A30-2540136D3B00}" type="datetime1">
              <a:rPr lang="zh-TW" altLang="en-US" smtClean="0">
                <a:solidFill>
                  <a:srgbClr val="C5D1D7"/>
                </a:solidFill>
              </a:rPr>
              <a:pPr/>
              <a:t>2014/9/25</a:t>
            </a:fld>
            <a:endParaRPr lang="zh-TW" altLang="en-US">
              <a:solidFill>
                <a:srgbClr val="C5D1D7"/>
              </a:solidFill>
            </a:endParaRPr>
          </a:p>
        </p:txBody>
      </p:sp>
      <p:sp>
        <p:nvSpPr>
          <p:cNvPr id="4" name="Footer Placeholder 3"/>
          <p:cNvSpPr>
            <a:spLocks noGrp="1"/>
          </p:cNvSpPr>
          <p:nvPr>
            <p:ph type="ftr" sz="quarter" idx="11"/>
          </p:nvPr>
        </p:nvSpPr>
        <p:spPr/>
        <p:txBody>
          <a:bodyPr/>
          <a:lstStyle/>
          <a:p>
            <a:endParaRPr lang="zh-TW" altLang="en-US">
              <a:solidFill>
                <a:srgbClr val="C5D1D7"/>
              </a:solidFill>
            </a:endParaRPr>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64811919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02A58-A901-422C-A60C-71CBCD4CBF99}" type="datetime1">
              <a:rPr lang="zh-TW" altLang="en-US" smtClean="0">
                <a:solidFill>
                  <a:srgbClr val="C5D1D7"/>
                </a:solidFill>
              </a:rPr>
              <a:pPr/>
              <a:t>2014/9/25</a:t>
            </a:fld>
            <a:endParaRPr lang="zh-TW" altLang="en-US">
              <a:solidFill>
                <a:srgbClr val="C5D1D7"/>
              </a:solidFill>
            </a:endParaRPr>
          </a:p>
        </p:txBody>
      </p:sp>
      <p:sp>
        <p:nvSpPr>
          <p:cNvPr id="3" name="Footer Placeholder 2"/>
          <p:cNvSpPr>
            <a:spLocks noGrp="1"/>
          </p:cNvSpPr>
          <p:nvPr>
            <p:ph type="ftr" sz="quarter" idx="11"/>
          </p:nvPr>
        </p:nvSpPr>
        <p:spPr/>
        <p:txBody>
          <a:bodyPr/>
          <a:lstStyle/>
          <a:p>
            <a:endParaRPr lang="zh-TW" altLang="en-US">
              <a:solidFill>
                <a:srgbClr val="C5D1D7"/>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411175191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TW" altLang="en-US" smtClean="0"/>
              <a:t>按一下以編輯母片標題樣式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880EE1B-CEE8-4CF8-BA64-3D14FD617E6C}"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06632215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39AB928C-688D-4359-B4C0-0C2203C6BF5B}"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zh-TW" altLang="en-US" smtClean="0"/>
              <a:t>按一下圖示以新增圖片</a:t>
            </a:r>
            <a:endParaRPr lang="en-US"/>
          </a:p>
        </p:txBody>
      </p:sp>
    </p:spTree>
    <p:extLst>
      <p:ext uri="{BB962C8B-B14F-4D97-AF65-F5344CB8AC3E}">
        <p14:creationId xmlns:p14="http://schemas.microsoft.com/office/powerpoint/2010/main" val="35697003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0E2316B-3162-41AF-846E-24374BEBC28A}"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87408219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86FEFA8F-28F2-41D4-AE42-622C2A712451}"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54195919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zh-TW" altLang="en-US" smtClean="0"/>
              <a:t>按一下以編輯母片標題樣式</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Date Placeholder 3"/>
          <p:cNvSpPr>
            <a:spLocks noGrp="1"/>
          </p:cNvSpPr>
          <p:nvPr>
            <p:ph type="dt" sz="half" idx="10"/>
          </p:nvPr>
        </p:nvSpPr>
        <p:spPr/>
        <p:txBody>
          <a:bodyPr/>
          <a:lstStyle/>
          <a:p>
            <a:fld id="{D52C9CC5-084F-438E-9E01-52019959E3E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182617894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1549DA08-2970-4A26-8F8B-9D7CD4E79BD7}"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8387041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TW" altLang="en-US" smtClean="0"/>
              <a:t>按一下以編輯母片標題樣式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A1A425F-A371-486F-897A-E8C901930CC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41810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4" name="頁尾版面配置區 23"/>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411135109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DDD58C6-2E10-471E-A666-D0D753436E13}"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61623811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65CE7384-6A27-4AA8-A01E-5734301CD98E}" type="datetime1">
              <a:rPr lang="zh-TW" altLang="en-US" smtClean="0">
                <a:solidFill>
                  <a:srgbClr val="C5D1D7"/>
                </a:solidFill>
              </a:rPr>
              <a:pPr/>
              <a:t>2014/9/25</a:t>
            </a:fld>
            <a:endParaRPr lang="zh-TW" altLang="en-US">
              <a:solidFill>
                <a:srgbClr val="C5D1D7"/>
              </a:solidFill>
            </a:endParaRPr>
          </a:p>
        </p:txBody>
      </p:sp>
      <p:sp>
        <p:nvSpPr>
          <p:cNvPr id="8" name="Footer Placeholder 7"/>
          <p:cNvSpPr>
            <a:spLocks noGrp="1"/>
          </p:cNvSpPr>
          <p:nvPr>
            <p:ph type="ftr" sz="quarter" idx="11"/>
          </p:nvPr>
        </p:nvSpPr>
        <p:spPr/>
        <p:txBody>
          <a:bodyPr/>
          <a:lstStyle/>
          <a:p>
            <a:endParaRPr lang="zh-TW" altLang="en-US">
              <a:solidFill>
                <a:srgbClr val="C5D1D7"/>
              </a:solidFill>
            </a:endParaRPr>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41226392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4F26FD46-3280-44DF-8A30-2540136D3B00}" type="datetime1">
              <a:rPr lang="zh-TW" altLang="en-US" smtClean="0">
                <a:solidFill>
                  <a:srgbClr val="C5D1D7"/>
                </a:solidFill>
              </a:rPr>
              <a:pPr/>
              <a:t>2014/9/25</a:t>
            </a:fld>
            <a:endParaRPr lang="zh-TW" altLang="en-US">
              <a:solidFill>
                <a:srgbClr val="C5D1D7"/>
              </a:solidFill>
            </a:endParaRPr>
          </a:p>
        </p:txBody>
      </p:sp>
      <p:sp>
        <p:nvSpPr>
          <p:cNvPr id="4" name="Footer Placeholder 3"/>
          <p:cNvSpPr>
            <a:spLocks noGrp="1"/>
          </p:cNvSpPr>
          <p:nvPr>
            <p:ph type="ftr" sz="quarter" idx="11"/>
          </p:nvPr>
        </p:nvSpPr>
        <p:spPr/>
        <p:txBody>
          <a:bodyPr/>
          <a:lstStyle/>
          <a:p>
            <a:endParaRPr lang="zh-TW" altLang="en-US">
              <a:solidFill>
                <a:srgbClr val="C5D1D7"/>
              </a:solidFill>
            </a:endParaRPr>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96126894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02A58-A901-422C-A60C-71CBCD4CBF99}" type="datetime1">
              <a:rPr lang="zh-TW" altLang="en-US" smtClean="0">
                <a:solidFill>
                  <a:srgbClr val="C5D1D7"/>
                </a:solidFill>
              </a:rPr>
              <a:pPr/>
              <a:t>2014/9/25</a:t>
            </a:fld>
            <a:endParaRPr lang="zh-TW" altLang="en-US">
              <a:solidFill>
                <a:srgbClr val="C5D1D7"/>
              </a:solidFill>
            </a:endParaRPr>
          </a:p>
        </p:txBody>
      </p:sp>
      <p:sp>
        <p:nvSpPr>
          <p:cNvPr id="3" name="Footer Placeholder 2"/>
          <p:cNvSpPr>
            <a:spLocks noGrp="1"/>
          </p:cNvSpPr>
          <p:nvPr>
            <p:ph type="ftr" sz="quarter" idx="11"/>
          </p:nvPr>
        </p:nvSpPr>
        <p:spPr/>
        <p:txBody>
          <a:bodyPr/>
          <a:lstStyle/>
          <a:p>
            <a:endParaRPr lang="zh-TW" altLang="en-US">
              <a:solidFill>
                <a:srgbClr val="C5D1D7"/>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14783081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TW" altLang="en-US" smtClean="0"/>
              <a:t>按一下以編輯母片標題樣式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880EE1B-CEE8-4CF8-BA64-3D14FD617E6C}"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148918527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39AB928C-688D-4359-B4C0-0C2203C6BF5B}"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zh-TW" altLang="en-US" smtClean="0"/>
              <a:t>按一下圖示以新增圖片</a:t>
            </a:r>
            <a:endParaRPr lang="en-US"/>
          </a:p>
        </p:txBody>
      </p:sp>
    </p:spTree>
    <p:extLst>
      <p:ext uri="{BB962C8B-B14F-4D97-AF65-F5344CB8AC3E}">
        <p14:creationId xmlns:p14="http://schemas.microsoft.com/office/powerpoint/2010/main" val="23277684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0E2316B-3162-41AF-846E-24374BEBC28A}"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26283062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86FEFA8F-28F2-41D4-AE42-622C2A712451}"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7600687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zh-TW" altLang="en-US" smtClean="0"/>
              <a:t>按一下以編輯母片標題樣式</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Date Placeholder 3"/>
          <p:cNvSpPr>
            <a:spLocks noGrp="1"/>
          </p:cNvSpPr>
          <p:nvPr>
            <p:ph type="dt" sz="half" idx="10"/>
          </p:nvPr>
        </p:nvSpPr>
        <p:spPr/>
        <p:txBody>
          <a:bodyPr/>
          <a:lstStyle/>
          <a:p>
            <a:fld id="{D52C9CC5-084F-438E-9E01-52019959E3E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17913692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1549DA08-2970-4A26-8F8B-9D7CD4E79BD7}"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408790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29" name="頁尾版面配置區 28"/>
          <p:cNvSpPr>
            <a:spLocks noGrp="1"/>
          </p:cNvSpPr>
          <p:nvPr>
            <p:ph type="ftr" sz="quarter" idx="11"/>
          </p:nvPr>
        </p:nvSpPr>
        <p:spPr/>
        <p:txBody>
          <a:bodyPr/>
          <a:lstStyle/>
          <a:p>
            <a:endParaRPr lang="zh-TW" altLang="en-US">
              <a:solidFill>
                <a:srgbClr val="F0A22E">
                  <a:shade val="75000"/>
                </a:srgbClr>
              </a:solidFill>
            </a:endParaRPr>
          </a:p>
        </p:txBody>
      </p:sp>
      <p:sp>
        <p:nvSpPr>
          <p:cNvPr id="7" name="投影片編號版面配置區 6"/>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Tree>
    <p:extLst>
      <p:ext uri="{BB962C8B-B14F-4D97-AF65-F5344CB8AC3E}">
        <p14:creationId xmlns:p14="http://schemas.microsoft.com/office/powerpoint/2010/main" val="100911473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TW" altLang="en-US" smtClean="0"/>
              <a:t>按一下以編輯母片標題樣式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A1A425F-A371-486F-897A-E8C901930CC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25744638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DDD58C6-2E10-471E-A666-D0D753436E13}"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89445807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65CE7384-6A27-4AA8-A01E-5734301CD98E}" type="datetime1">
              <a:rPr lang="zh-TW" altLang="en-US" smtClean="0">
                <a:solidFill>
                  <a:srgbClr val="C5D1D7"/>
                </a:solidFill>
              </a:rPr>
              <a:pPr/>
              <a:t>2014/9/25</a:t>
            </a:fld>
            <a:endParaRPr lang="zh-TW" altLang="en-US">
              <a:solidFill>
                <a:srgbClr val="C5D1D7"/>
              </a:solidFill>
            </a:endParaRPr>
          </a:p>
        </p:txBody>
      </p:sp>
      <p:sp>
        <p:nvSpPr>
          <p:cNvPr id="8" name="Footer Placeholder 7"/>
          <p:cNvSpPr>
            <a:spLocks noGrp="1"/>
          </p:cNvSpPr>
          <p:nvPr>
            <p:ph type="ftr" sz="quarter" idx="11"/>
          </p:nvPr>
        </p:nvSpPr>
        <p:spPr/>
        <p:txBody>
          <a:bodyPr/>
          <a:lstStyle/>
          <a:p>
            <a:endParaRPr lang="zh-TW" altLang="en-US">
              <a:solidFill>
                <a:srgbClr val="C5D1D7"/>
              </a:solidFill>
            </a:endParaRPr>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63100754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4F26FD46-3280-44DF-8A30-2540136D3B00}" type="datetime1">
              <a:rPr lang="zh-TW" altLang="en-US" smtClean="0">
                <a:solidFill>
                  <a:srgbClr val="C5D1D7"/>
                </a:solidFill>
              </a:rPr>
              <a:pPr/>
              <a:t>2014/9/25</a:t>
            </a:fld>
            <a:endParaRPr lang="zh-TW" altLang="en-US">
              <a:solidFill>
                <a:srgbClr val="C5D1D7"/>
              </a:solidFill>
            </a:endParaRPr>
          </a:p>
        </p:txBody>
      </p:sp>
      <p:sp>
        <p:nvSpPr>
          <p:cNvPr id="4" name="Footer Placeholder 3"/>
          <p:cNvSpPr>
            <a:spLocks noGrp="1"/>
          </p:cNvSpPr>
          <p:nvPr>
            <p:ph type="ftr" sz="quarter" idx="11"/>
          </p:nvPr>
        </p:nvSpPr>
        <p:spPr/>
        <p:txBody>
          <a:bodyPr/>
          <a:lstStyle/>
          <a:p>
            <a:endParaRPr lang="zh-TW" altLang="en-US">
              <a:solidFill>
                <a:srgbClr val="C5D1D7"/>
              </a:solidFill>
            </a:endParaRPr>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406845296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02A58-A901-422C-A60C-71CBCD4CBF99}" type="datetime1">
              <a:rPr lang="zh-TW" altLang="en-US" smtClean="0">
                <a:solidFill>
                  <a:srgbClr val="C5D1D7"/>
                </a:solidFill>
              </a:rPr>
              <a:pPr/>
              <a:t>2014/9/25</a:t>
            </a:fld>
            <a:endParaRPr lang="zh-TW" altLang="en-US">
              <a:solidFill>
                <a:srgbClr val="C5D1D7"/>
              </a:solidFill>
            </a:endParaRPr>
          </a:p>
        </p:txBody>
      </p:sp>
      <p:sp>
        <p:nvSpPr>
          <p:cNvPr id="3" name="Footer Placeholder 2"/>
          <p:cNvSpPr>
            <a:spLocks noGrp="1"/>
          </p:cNvSpPr>
          <p:nvPr>
            <p:ph type="ftr" sz="quarter" idx="11"/>
          </p:nvPr>
        </p:nvSpPr>
        <p:spPr/>
        <p:txBody>
          <a:bodyPr/>
          <a:lstStyle/>
          <a:p>
            <a:endParaRPr lang="zh-TW" altLang="en-US">
              <a:solidFill>
                <a:srgbClr val="C5D1D7"/>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61439001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TW" altLang="en-US" smtClean="0"/>
              <a:t>按一下以編輯母片標題樣式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880EE1B-CEE8-4CF8-BA64-3D14FD617E6C}"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52138397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39AB928C-688D-4359-B4C0-0C2203C6BF5B}"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zh-TW" altLang="en-US" smtClean="0"/>
              <a:t>按一下圖示以新增圖片</a:t>
            </a:r>
            <a:endParaRPr lang="en-US"/>
          </a:p>
        </p:txBody>
      </p:sp>
    </p:spTree>
    <p:extLst>
      <p:ext uri="{BB962C8B-B14F-4D97-AF65-F5344CB8AC3E}">
        <p14:creationId xmlns:p14="http://schemas.microsoft.com/office/powerpoint/2010/main" val="171427787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0E2316B-3162-41AF-846E-24374BEBC28A}"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59876395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86FEFA8F-28F2-41D4-AE42-622C2A712451}"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30769266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zh-TW" altLang="en-US" smtClean="0"/>
              <a:t>按一下以編輯母片標題樣式</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Date Placeholder 3"/>
          <p:cNvSpPr>
            <a:spLocks noGrp="1"/>
          </p:cNvSpPr>
          <p:nvPr>
            <p:ph type="dt" sz="half" idx="10"/>
          </p:nvPr>
        </p:nvSpPr>
        <p:spPr/>
        <p:txBody>
          <a:bodyPr/>
          <a:lstStyle/>
          <a:p>
            <a:fld id="{D52C9CC5-084F-438E-9E01-52019959E3E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155233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79FF6B1D-CC04-4591-B818-60047ADC1075}" type="datetimeFigureOut">
              <a:rPr lang="zh-TW" altLang="en-US" smtClean="0">
                <a:solidFill>
                  <a:srgbClr val="F0A22E">
                    <a:shade val="75000"/>
                  </a:srgbClr>
                </a:solidFill>
              </a:rPr>
              <a:pPr/>
              <a:t>2014/9/25</a:t>
            </a:fld>
            <a:endParaRPr lang="zh-TW" altLang="en-US">
              <a:solidFill>
                <a:srgbClr val="F0A22E">
                  <a:shade val="75000"/>
                </a:srgbClr>
              </a:solidFill>
            </a:endParaRPr>
          </a:p>
        </p:txBody>
      </p:sp>
      <p:sp>
        <p:nvSpPr>
          <p:cNvPr id="5" name="頁尾版面配置區 4"/>
          <p:cNvSpPr>
            <a:spLocks noGrp="1"/>
          </p:cNvSpPr>
          <p:nvPr>
            <p:ph type="ftr" sz="quarter" idx="11"/>
          </p:nvPr>
        </p:nvSpPr>
        <p:spPr/>
        <p:txBody>
          <a:bodyPr/>
          <a:lstStyle/>
          <a:p>
            <a:endParaRPr lang="zh-TW" altLang="en-US">
              <a:solidFill>
                <a:srgbClr val="F0A22E">
                  <a:shade val="75000"/>
                </a:srgbClr>
              </a:solidFill>
            </a:endParaRPr>
          </a:p>
        </p:txBody>
      </p:sp>
      <p:sp>
        <p:nvSpPr>
          <p:cNvPr id="31" name="投影片編號版面配置區 30"/>
          <p:cNvSpPr>
            <a:spLocks noGrp="1"/>
          </p:cNvSpPr>
          <p:nvPr>
            <p:ph type="sldNum" sz="quarter" idx="12"/>
          </p:nvPr>
        </p:nvSpPr>
        <p:spPr/>
        <p:txBody>
          <a:bodyPr/>
          <a:lstStyle/>
          <a:p>
            <a:fld id="{5F89EB64-1214-48A9-AE2D-503F5EC279FD}" type="slidenum">
              <a:rPr lang="zh-TW" altLang="en-US" smtClean="0">
                <a:solidFill>
                  <a:srgbClr val="F0A22E">
                    <a:shade val="75000"/>
                  </a:srgbClr>
                </a:solidFill>
              </a:rPr>
              <a:pPr/>
              <a:t>‹#›</a:t>
            </a:fld>
            <a:endParaRPr lang="zh-TW" altLang="en-US">
              <a:solidFill>
                <a:srgbClr val="F0A22E">
                  <a:shade val="75000"/>
                </a:srgbClr>
              </a:solidFill>
            </a:endParaRPr>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extLst>
      <p:ext uri="{BB962C8B-B14F-4D97-AF65-F5344CB8AC3E}">
        <p14:creationId xmlns:p14="http://schemas.microsoft.com/office/powerpoint/2010/main" val="135881537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1549DA08-2970-4A26-8F8B-9D7CD4E79BD7}"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34436935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TW" altLang="en-US" smtClean="0"/>
              <a:t>按一下以編輯母片標題樣式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A1A425F-A371-486F-897A-E8C901930CC8}"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91610524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DDD58C6-2E10-471E-A666-D0D753436E13}"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23285689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65CE7384-6A27-4AA8-A01E-5734301CD98E}" type="datetime1">
              <a:rPr lang="zh-TW" altLang="en-US" smtClean="0">
                <a:solidFill>
                  <a:srgbClr val="C5D1D7"/>
                </a:solidFill>
              </a:rPr>
              <a:pPr/>
              <a:t>2014/9/25</a:t>
            </a:fld>
            <a:endParaRPr lang="zh-TW" altLang="en-US">
              <a:solidFill>
                <a:srgbClr val="C5D1D7"/>
              </a:solidFill>
            </a:endParaRPr>
          </a:p>
        </p:txBody>
      </p:sp>
      <p:sp>
        <p:nvSpPr>
          <p:cNvPr id="8" name="Footer Placeholder 7"/>
          <p:cNvSpPr>
            <a:spLocks noGrp="1"/>
          </p:cNvSpPr>
          <p:nvPr>
            <p:ph type="ftr" sz="quarter" idx="11"/>
          </p:nvPr>
        </p:nvSpPr>
        <p:spPr/>
        <p:txBody>
          <a:bodyPr/>
          <a:lstStyle/>
          <a:p>
            <a:endParaRPr lang="zh-TW" altLang="en-US">
              <a:solidFill>
                <a:srgbClr val="C5D1D7"/>
              </a:solidFill>
            </a:endParaRPr>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0415225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4F26FD46-3280-44DF-8A30-2540136D3B00}" type="datetime1">
              <a:rPr lang="zh-TW" altLang="en-US" smtClean="0">
                <a:solidFill>
                  <a:srgbClr val="C5D1D7"/>
                </a:solidFill>
              </a:rPr>
              <a:pPr/>
              <a:t>2014/9/25</a:t>
            </a:fld>
            <a:endParaRPr lang="zh-TW" altLang="en-US">
              <a:solidFill>
                <a:srgbClr val="C5D1D7"/>
              </a:solidFill>
            </a:endParaRPr>
          </a:p>
        </p:txBody>
      </p:sp>
      <p:sp>
        <p:nvSpPr>
          <p:cNvPr id="4" name="Footer Placeholder 3"/>
          <p:cNvSpPr>
            <a:spLocks noGrp="1"/>
          </p:cNvSpPr>
          <p:nvPr>
            <p:ph type="ftr" sz="quarter" idx="11"/>
          </p:nvPr>
        </p:nvSpPr>
        <p:spPr/>
        <p:txBody>
          <a:bodyPr/>
          <a:lstStyle/>
          <a:p>
            <a:endParaRPr lang="zh-TW" altLang="en-US">
              <a:solidFill>
                <a:srgbClr val="C5D1D7"/>
              </a:solidFill>
            </a:endParaRPr>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11027854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02A58-A901-422C-A60C-71CBCD4CBF99}" type="datetime1">
              <a:rPr lang="zh-TW" altLang="en-US" smtClean="0">
                <a:solidFill>
                  <a:srgbClr val="C5D1D7"/>
                </a:solidFill>
              </a:rPr>
              <a:pPr/>
              <a:t>2014/9/25</a:t>
            </a:fld>
            <a:endParaRPr lang="zh-TW" altLang="en-US">
              <a:solidFill>
                <a:srgbClr val="C5D1D7"/>
              </a:solidFill>
            </a:endParaRPr>
          </a:p>
        </p:txBody>
      </p:sp>
      <p:sp>
        <p:nvSpPr>
          <p:cNvPr id="3" name="Footer Placeholder 2"/>
          <p:cNvSpPr>
            <a:spLocks noGrp="1"/>
          </p:cNvSpPr>
          <p:nvPr>
            <p:ph type="ftr" sz="quarter" idx="11"/>
          </p:nvPr>
        </p:nvSpPr>
        <p:spPr/>
        <p:txBody>
          <a:bodyPr/>
          <a:lstStyle/>
          <a:p>
            <a:endParaRPr lang="zh-TW" altLang="en-US">
              <a:solidFill>
                <a:srgbClr val="C5D1D7"/>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69583610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TW" altLang="en-US" smtClean="0"/>
              <a:t>按一下以編輯母片標題樣式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880EE1B-CEE8-4CF8-BA64-3D14FD617E6C}"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04113993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39AB928C-688D-4359-B4C0-0C2203C6BF5B}" type="datetime1">
              <a:rPr lang="zh-TW" altLang="en-US" smtClean="0">
                <a:solidFill>
                  <a:srgbClr val="C5D1D7"/>
                </a:solidFill>
              </a:rPr>
              <a:pPr/>
              <a:t>2014/9/25</a:t>
            </a:fld>
            <a:endParaRPr lang="zh-TW" altLang="en-US">
              <a:solidFill>
                <a:srgbClr val="C5D1D7"/>
              </a:solidFill>
            </a:endParaRPr>
          </a:p>
        </p:txBody>
      </p:sp>
      <p:sp>
        <p:nvSpPr>
          <p:cNvPr id="6" name="Footer Placeholder 5"/>
          <p:cNvSpPr>
            <a:spLocks noGrp="1"/>
          </p:cNvSpPr>
          <p:nvPr>
            <p:ph type="ftr" sz="quarter" idx="11"/>
          </p:nvPr>
        </p:nvSpPr>
        <p:spPr/>
        <p:txBody>
          <a:bodyPr/>
          <a:lstStyle/>
          <a:p>
            <a:endParaRPr lang="zh-TW" altLang="en-US">
              <a:solidFill>
                <a:srgbClr val="C5D1D7"/>
              </a:solidFill>
            </a:endParaRPr>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endParaRPr kumimoji="0" lang="en-US">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zh-TW" altLang="en-US" smtClean="0"/>
              <a:t>按一下圖示以新增圖片</a:t>
            </a:r>
            <a:endParaRPr lang="en-US"/>
          </a:p>
        </p:txBody>
      </p:sp>
    </p:spTree>
    <p:extLst>
      <p:ext uri="{BB962C8B-B14F-4D97-AF65-F5344CB8AC3E}">
        <p14:creationId xmlns:p14="http://schemas.microsoft.com/office/powerpoint/2010/main" val="301895124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0E2316B-3162-41AF-846E-24374BEBC28A}"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200899013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86FEFA8F-28F2-41D4-AE42-622C2A712451}" type="datetime1">
              <a:rPr lang="zh-TW" altLang="en-US" smtClean="0">
                <a:solidFill>
                  <a:srgbClr val="C5D1D7"/>
                </a:solidFill>
              </a:rPr>
              <a:pPr/>
              <a:t>2014/9/25</a:t>
            </a:fld>
            <a:endParaRPr lang="zh-TW" altLang="en-US">
              <a:solidFill>
                <a:srgbClr val="C5D1D7"/>
              </a:solidFill>
            </a:endParaRPr>
          </a:p>
        </p:txBody>
      </p:sp>
      <p:sp>
        <p:nvSpPr>
          <p:cNvPr id="5" name="Footer Placeholder 4"/>
          <p:cNvSpPr>
            <a:spLocks noGrp="1"/>
          </p:cNvSpPr>
          <p:nvPr>
            <p:ph type="ftr" sz="quarter" idx="11"/>
          </p:nvPr>
        </p:nvSpPr>
        <p:spPr/>
        <p:txBody>
          <a:bodyPr/>
          <a:lstStyle/>
          <a:p>
            <a:endParaRPr lang="zh-TW" altLang="en-US">
              <a:solidFill>
                <a:srgbClr val="C5D1D7"/>
              </a:solidFill>
            </a:endParaRP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solidFill>
                  <a:srgbClr val="C5D1D7"/>
                </a:solidFill>
              </a:rPr>
              <a:pPr/>
              <a:t>‹#›</a:t>
            </a:fld>
            <a:endParaRPr lang="zh-TW" altLang="en-US">
              <a:solidFill>
                <a:srgbClr val="C5D1D7"/>
              </a:solidFill>
            </a:endParaRPr>
          </a:p>
        </p:txBody>
      </p:sp>
    </p:spTree>
    <p:extLst>
      <p:ext uri="{BB962C8B-B14F-4D97-AF65-F5344CB8AC3E}">
        <p14:creationId xmlns:p14="http://schemas.microsoft.com/office/powerpoint/2010/main" val="3210752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333472539"/>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2701304023"/>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685932246"/>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723624768"/>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91958772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1612181556"/>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auto">
              <a:spcBef>
                <a:spcPts val="0"/>
              </a:spcBef>
              <a:spcAft>
                <a:spcPts val="0"/>
              </a:spcAft>
            </a:pPr>
            <a:fld id="{79FF6B1D-CC04-4591-B818-60047ADC1075}" type="datetimeFigureOut">
              <a:rPr lang="zh-TW" altLang="en-US" smtClean="0">
                <a:solidFill>
                  <a:srgbClr val="F0A22E">
                    <a:shade val="75000"/>
                  </a:srgbClr>
                </a:solidFill>
                <a:latin typeface="Franklin Gothic Book"/>
                <a:ea typeface="微軟正黑體"/>
              </a:rPr>
              <a:pPr fontAlgn="auto">
                <a:spcBef>
                  <a:spcPts val="0"/>
                </a:spcBef>
                <a:spcAft>
                  <a:spcPts val="0"/>
                </a:spcAft>
              </a:pPr>
              <a:t>2014/9/25</a:t>
            </a:fld>
            <a:endParaRPr lang="zh-TW" altLang="en-US">
              <a:solidFill>
                <a:srgbClr val="F0A22E">
                  <a:shade val="75000"/>
                </a:srgbClr>
              </a:solidFill>
              <a:latin typeface="Franklin Gothic Book"/>
              <a:ea typeface="微軟正黑體"/>
            </a:endParaRPr>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endParaRPr lang="zh-TW" altLang="en-US">
              <a:solidFill>
                <a:srgbClr val="F0A22E">
                  <a:shade val="75000"/>
                </a:srgbClr>
              </a:solidFill>
              <a:latin typeface="Franklin Gothic Book"/>
              <a:ea typeface="微軟正黑體"/>
            </a:endParaRPr>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auto">
              <a:spcBef>
                <a:spcPts val="0"/>
              </a:spcBef>
              <a:spcAft>
                <a:spcPts val="0"/>
              </a:spcAft>
            </a:pPr>
            <a:fld id="{5F89EB64-1214-48A9-AE2D-503F5EC279FD}" type="slidenum">
              <a:rPr lang="zh-TW" altLang="en-US" smtClean="0">
                <a:solidFill>
                  <a:srgbClr val="F0A22E">
                    <a:shade val="75000"/>
                  </a:srgbClr>
                </a:solidFill>
                <a:latin typeface="Franklin Gothic Book"/>
                <a:ea typeface="微軟正黑體"/>
              </a:rPr>
              <a:pPr fontAlgn="auto">
                <a:spcBef>
                  <a:spcPts val="0"/>
                </a:spcBef>
                <a:spcAft>
                  <a:spcPts val="0"/>
                </a:spcAft>
              </a:pPr>
              <a:t>‹#›</a:t>
            </a:fld>
            <a:endParaRPr lang="zh-TW" altLang="en-US">
              <a:solidFill>
                <a:srgbClr val="F0A22E">
                  <a:shade val="75000"/>
                </a:srgbClr>
              </a:solidFill>
              <a:latin typeface="Franklin Gothic Book"/>
              <a:ea typeface="微軟正黑體"/>
            </a:endParaRPr>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eaLnBrk="1" fontAlgn="auto" hangingPunct="1">
              <a:spcBef>
                <a:spcPts val="0"/>
              </a:spcBef>
              <a:spcAft>
                <a:spcPts val="0"/>
              </a:spcAft>
            </a:pPr>
            <a:endParaRPr kumimoji="0" lang="en-US">
              <a:solidFill>
                <a:prstClr val="black"/>
              </a:solidFill>
              <a:latin typeface="Franklin Gothic Book"/>
              <a:ea typeface="+mn-ea"/>
            </a:endParaRPr>
          </a:p>
        </p:txBody>
      </p:sp>
    </p:spTree>
    <p:extLst>
      <p:ext uri="{BB962C8B-B14F-4D97-AF65-F5344CB8AC3E}">
        <p14:creationId xmlns:p14="http://schemas.microsoft.com/office/powerpoint/2010/main" val="547979065"/>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pPr eaLnBrk="1" fontAlgn="auto" hangingPunct="1">
              <a:spcBef>
                <a:spcPts val="0"/>
              </a:spcBef>
              <a:spcAft>
                <a:spcPts val="0"/>
              </a:spcAft>
            </a:pPr>
            <a:fld id="{46DF7355-94E0-4F8D-B2CB-38E8B7261875}" type="datetime1">
              <a:rPr kumimoji="0" lang="zh-TW" altLang="en-US" smtClean="0">
                <a:solidFill>
                  <a:srgbClr val="C5D1D7"/>
                </a:solidFill>
                <a:latin typeface="Candara"/>
                <a:ea typeface="標楷體"/>
              </a:rPr>
              <a:pPr eaLnBrk="1" fontAlgn="auto" hangingPunct="1">
                <a:spcBef>
                  <a:spcPts val="0"/>
                </a:spcBef>
                <a:spcAft>
                  <a:spcPts val="0"/>
                </a:spcAft>
              </a:pPr>
              <a:t>2014/9/25</a:t>
            </a:fld>
            <a:endParaRPr kumimoji="0" lang="zh-TW" altLang="en-US">
              <a:solidFill>
                <a:srgbClr val="C5D1D7"/>
              </a:solidFill>
              <a:latin typeface="Candara"/>
              <a:ea typeface="標楷體"/>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pPr eaLnBrk="1" fontAlgn="auto" hangingPunct="1">
              <a:spcBef>
                <a:spcPts val="0"/>
              </a:spcBef>
              <a:spcAft>
                <a:spcPts val="0"/>
              </a:spcAft>
            </a:pPr>
            <a:endParaRPr kumimoji="0" lang="zh-TW" altLang="en-US">
              <a:solidFill>
                <a:srgbClr val="C5D1D7"/>
              </a:solidFill>
              <a:latin typeface="Candara"/>
              <a:ea typeface="標楷體"/>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pPr eaLnBrk="1" fontAlgn="auto" hangingPunct="1">
              <a:spcBef>
                <a:spcPts val="0"/>
              </a:spcBef>
              <a:spcAft>
                <a:spcPts val="0"/>
              </a:spcAft>
            </a:pPr>
            <a:fld id="{73DA0BB7-265A-403C-9275-D587AB510EDC}" type="slidenum">
              <a:rPr kumimoji="0" lang="zh-TW" altLang="en-US" smtClean="0">
                <a:solidFill>
                  <a:srgbClr val="C5D1D7"/>
                </a:solidFill>
                <a:latin typeface="Candara"/>
                <a:ea typeface="標楷體"/>
              </a:rPr>
              <a:pPr eaLnBrk="1" fontAlgn="auto" hangingPunct="1">
                <a:spcBef>
                  <a:spcPts val="0"/>
                </a:spcBef>
                <a:spcAft>
                  <a:spcPts val="0"/>
                </a:spcAft>
              </a:pPr>
              <a:t>‹#›</a:t>
            </a:fld>
            <a:endParaRPr kumimoji="0" lang="zh-TW" altLang="en-US">
              <a:solidFill>
                <a:srgbClr val="C5D1D7"/>
              </a:solidFill>
              <a:latin typeface="Candara"/>
              <a:ea typeface="標楷體"/>
            </a:endParaRPr>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spTree>
    <p:extLst>
      <p:ext uri="{BB962C8B-B14F-4D97-AF65-F5344CB8AC3E}">
        <p14:creationId xmlns:p14="http://schemas.microsoft.com/office/powerpoint/2010/main" val="4186956845"/>
      </p:ext>
    </p:extLst>
  </p:cSld>
  <p:clrMap bg1="dk1" tx1="lt1" bg2="dk2" tx2="lt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pPr eaLnBrk="1" fontAlgn="auto" hangingPunct="1">
              <a:spcBef>
                <a:spcPts val="0"/>
              </a:spcBef>
              <a:spcAft>
                <a:spcPts val="0"/>
              </a:spcAft>
            </a:pPr>
            <a:fld id="{46DF7355-94E0-4F8D-B2CB-38E8B7261875}" type="datetime1">
              <a:rPr kumimoji="0" lang="zh-TW" altLang="en-US" smtClean="0">
                <a:solidFill>
                  <a:srgbClr val="C5D1D7"/>
                </a:solidFill>
                <a:latin typeface="Candara"/>
                <a:ea typeface="標楷體"/>
              </a:rPr>
              <a:pPr eaLnBrk="1" fontAlgn="auto" hangingPunct="1">
                <a:spcBef>
                  <a:spcPts val="0"/>
                </a:spcBef>
                <a:spcAft>
                  <a:spcPts val="0"/>
                </a:spcAft>
              </a:pPr>
              <a:t>2014/9/25</a:t>
            </a:fld>
            <a:endParaRPr kumimoji="0" lang="zh-TW" altLang="en-US">
              <a:solidFill>
                <a:srgbClr val="C5D1D7"/>
              </a:solidFill>
              <a:latin typeface="Candara"/>
              <a:ea typeface="標楷體"/>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pPr eaLnBrk="1" fontAlgn="auto" hangingPunct="1">
              <a:spcBef>
                <a:spcPts val="0"/>
              </a:spcBef>
              <a:spcAft>
                <a:spcPts val="0"/>
              </a:spcAft>
            </a:pPr>
            <a:endParaRPr kumimoji="0" lang="zh-TW" altLang="en-US">
              <a:solidFill>
                <a:srgbClr val="C5D1D7"/>
              </a:solidFill>
              <a:latin typeface="Candara"/>
              <a:ea typeface="標楷體"/>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pPr eaLnBrk="1" fontAlgn="auto" hangingPunct="1">
              <a:spcBef>
                <a:spcPts val="0"/>
              </a:spcBef>
              <a:spcAft>
                <a:spcPts val="0"/>
              </a:spcAft>
            </a:pPr>
            <a:fld id="{73DA0BB7-265A-403C-9275-D587AB510EDC}" type="slidenum">
              <a:rPr kumimoji="0" lang="zh-TW" altLang="en-US" smtClean="0">
                <a:solidFill>
                  <a:srgbClr val="C5D1D7"/>
                </a:solidFill>
                <a:latin typeface="Candara"/>
                <a:ea typeface="標楷體"/>
              </a:rPr>
              <a:pPr eaLnBrk="1" fontAlgn="auto" hangingPunct="1">
                <a:spcBef>
                  <a:spcPts val="0"/>
                </a:spcBef>
                <a:spcAft>
                  <a:spcPts val="0"/>
                </a:spcAft>
              </a:pPr>
              <a:t>‹#›</a:t>
            </a:fld>
            <a:endParaRPr kumimoji="0" lang="zh-TW" altLang="en-US">
              <a:solidFill>
                <a:srgbClr val="C5D1D7"/>
              </a:solidFill>
              <a:latin typeface="Candara"/>
              <a:ea typeface="標楷體"/>
            </a:endParaRPr>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spTree>
    <p:extLst>
      <p:ext uri="{BB962C8B-B14F-4D97-AF65-F5344CB8AC3E}">
        <p14:creationId xmlns:p14="http://schemas.microsoft.com/office/powerpoint/2010/main" val="2077659119"/>
      </p:ext>
    </p:extLst>
  </p:cSld>
  <p:clrMap bg1="dk1" tx1="lt1" bg2="dk2" tx2="lt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pPr eaLnBrk="1" fontAlgn="auto" hangingPunct="1">
              <a:spcBef>
                <a:spcPts val="0"/>
              </a:spcBef>
              <a:spcAft>
                <a:spcPts val="0"/>
              </a:spcAft>
            </a:pPr>
            <a:fld id="{46DF7355-94E0-4F8D-B2CB-38E8B7261875}" type="datetime1">
              <a:rPr kumimoji="0" lang="zh-TW" altLang="en-US" smtClean="0">
                <a:solidFill>
                  <a:srgbClr val="C5D1D7"/>
                </a:solidFill>
                <a:latin typeface="Candara"/>
                <a:ea typeface="標楷體"/>
              </a:rPr>
              <a:pPr eaLnBrk="1" fontAlgn="auto" hangingPunct="1">
                <a:spcBef>
                  <a:spcPts val="0"/>
                </a:spcBef>
                <a:spcAft>
                  <a:spcPts val="0"/>
                </a:spcAft>
              </a:pPr>
              <a:t>2014/9/25</a:t>
            </a:fld>
            <a:endParaRPr kumimoji="0" lang="zh-TW" altLang="en-US">
              <a:solidFill>
                <a:srgbClr val="C5D1D7"/>
              </a:solidFill>
              <a:latin typeface="Candara"/>
              <a:ea typeface="標楷體"/>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pPr eaLnBrk="1" fontAlgn="auto" hangingPunct="1">
              <a:spcBef>
                <a:spcPts val="0"/>
              </a:spcBef>
              <a:spcAft>
                <a:spcPts val="0"/>
              </a:spcAft>
            </a:pPr>
            <a:endParaRPr kumimoji="0" lang="zh-TW" altLang="en-US">
              <a:solidFill>
                <a:srgbClr val="C5D1D7"/>
              </a:solidFill>
              <a:latin typeface="Candara"/>
              <a:ea typeface="標楷體"/>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pPr eaLnBrk="1" fontAlgn="auto" hangingPunct="1">
              <a:spcBef>
                <a:spcPts val="0"/>
              </a:spcBef>
              <a:spcAft>
                <a:spcPts val="0"/>
              </a:spcAft>
            </a:pPr>
            <a:fld id="{73DA0BB7-265A-403C-9275-D587AB510EDC}" type="slidenum">
              <a:rPr kumimoji="0" lang="zh-TW" altLang="en-US" smtClean="0">
                <a:solidFill>
                  <a:srgbClr val="C5D1D7"/>
                </a:solidFill>
                <a:latin typeface="Candara"/>
                <a:ea typeface="標楷體"/>
              </a:rPr>
              <a:pPr eaLnBrk="1" fontAlgn="auto" hangingPunct="1">
                <a:spcBef>
                  <a:spcPts val="0"/>
                </a:spcBef>
                <a:spcAft>
                  <a:spcPts val="0"/>
                </a:spcAft>
              </a:pPr>
              <a:t>‹#›</a:t>
            </a:fld>
            <a:endParaRPr kumimoji="0" lang="zh-TW" altLang="en-US">
              <a:solidFill>
                <a:srgbClr val="C5D1D7"/>
              </a:solidFill>
              <a:latin typeface="Candara"/>
              <a:ea typeface="標楷體"/>
            </a:endParaRPr>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spTree>
    <p:extLst>
      <p:ext uri="{BB962C8B-B14F-4D97-AF65-F5344CB8AC3E}">
        <p14:creationId xmlns:p14="http://schemas.microsoft.com/office/powerpoint/2010/main" val="1218066975"/>
      </p:ext>
    </p:extLst>
  </p:cSld>
  <p:clrMap bg1="dk1" tx1="lt1" bg2="dk2" tx2="lt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pPr eaLnBrk="1" fontAlgn="auto" hangingPunct="1">
              <a:spcBef>
                <a:spcPts val="0"/>
              </a:spcBef>
              <a:spcAft>
                <a:spcPts val="0"/>
              </a:spcAft>
            </a:pPr>
            <a:fld id="{46DF7355-94E0-4F8D-B2CB-38E8B7261875}" type="datetime1">
              <a:rPr kumimoji="0" lang="zh-TW" altLang="en-US" smtClean="0">
                <a:solidFill>
                  <a:srgbClr val="C5D1D7"/>
                </a:solidFill>
                <a:latin typeface="Candara"/>
                <a:ea typeface="標楷體"/>
              </a:rPr>
              <a:pPr eaLnBrk="1" fontAlgn="auto" hangingPunct="1">
                <a:spcBef>
                  <a:spcPts val="0"/>
                </a:spcBef>
                <a:spcAft>
                  <a:spcPts val="0"/>
                </a:spcAft>
              </a:pPr>
              <a:t>2014/9/25</a:t>
            </a:fld>
            <a:endParaRPr kumimoji="0" lang="zh-TW" altLang="en-US">
              <a:solidFill>
                <a:srgbClr val="C5D1D7"/>
              </a:solidFill>
              <a:latin typeface="Candara"/>
              <a:ea typeface="標楷體"/>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pPr eaLnBrk="1" fontAlgn="auto" hangingPunct="1">
              <a:spcBef>
                <a:spcPts val="0"/>
              </a:spcBef>
              <a:spcAft>
                <a:spcPts val="0"/>
              </a:spcAft>
            </a:pPr>
            <a:endParaRPr kumimoji="0" lang="zh-TW" altLang="en-US">
              <a:solidFill>
                <a:srgbClr val="C5D1D7"/>
              </a:solidFill>
              <a:latin typeface="Candara"/>
              <a:ea typeface="標楷體"/>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pPr eaLnBrk="1" fontAlgn="auto" hangingPunct="1">
              <a:spcBef>
                <a:spcPts val="0"/>
              </a:spcBef>
              <a:spcAft>
                <a:spcPts val="0"/>
              </a:spcAft>
            </a:pPr>
            <a:fld id="{73DA0BB7-265A-403C-9275-D587AB510EDC}" type="slidenum">
              <a:rPr kumimoji="0" lang="zh-TW" altLang="en-US" smtClean="0">
                <a:solidFill>
                  <a:srgbClr val="C5D1D7"/>
                </a:solidFill>
                <a:latin typeface="Candara"/>
                <a:ea typeface="標楷體"/>
              </a:rPr>
              <a:pPr eaLnBrk="1" fontAlgn="auto" hangingPunct="1">
                <a:spcBef>
                  <a:spcPts val="0"/>
                </a:spcBef>
                <a:spcAft>
                  <a:spcPts val="0"/>
                </a:spcAft>
              </a:pPr>
              <a:t>‹#›</a:t>
            </a:fld>
            <a:endParaRPr kumimoji="0" lang="zh-TW" altLang="en-US">
              <a:solidFill>
                <a:srgbClr val="C5D1D7"/>
              </a:solidFill>
              <a:latin typeface="Candara"/>
              <a:ea typeface="標楷體"/>
            </a:endParaRPr>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eaLnBrk="1" fontAlgn="auto" hangingPunct="1">
                  <a:spcBef>
                    <a:spcPts val="0"/>
                  </a:spcBef>
                  <a:spcAft>
                    <a:spcPts val="0"/>
                  </a:spcAft>
                </a:pPr>
                <a:endParaRPr kumimoji="0" lang="en-US">
                  <a:solidFill>
                    <a:prstClr val="white"/>
                  </a:solidFill>
                  <a:latin typeface="Candara"/>
                  <a:ea typeface="+mn-ea"/>
                </a:endParaRPr>
              </a:p>
            </p:txBody>
          </p:sp>
        </p:grpSp>
      </p:grpSp>
    </p:spTree>
    <p:extLst>
      <p:ext uri="{BB962C8B-B14F-4D97-AF65-F5344CB8AC3E}">
        <p14:creationId xmlns:p14="http://schemas.microsoft.com/office/powerpoint/2010/main" val="1154948632"/>
      </p:ext>
    </p:extLst>
  </p:cSld>
  <p:clrMap bg1="dk1" tx1="lt1" bg2="dk2" tx2="lt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714480" y="5000636"/>
            <a:ext cx="6529406" cy="1371600"/>
          </a:xfrm>
        </p:spPr>
        <p:txBody>
          <a:bodyPr>
            <a:normAutofit/>
          </a:bodyPr>
          <a:lstStyle/>
          <a:p>
            <a:r>
              <a:rPr lang="zh-TW" altLang="zh-TW" sz="2800" b="1" dirty="0">
                <a:solidFill>
                  <a:srgbClr val="2D20D2"/>
                </a:solidFill>
                <a:latin typeface="標楷體" pitchFamily="65" charset="-120"/>
                <a:ea typeface="標楷體" pitchFamily="65" charset="-120"/>
              </a:rPr>
              <a:t>中  華  民  國  </a:t>
            </a:r>
            <a:r>
              <a:rPr lang="en-US" altLang="zh-TW" sz="2800" b="1" dirty="0">
                <a:solidFill>
                  <a:srgbClr val="2D20D2"/>
                </a:solidFill>
                <a:latin typeface="標楷體" pitchFamily="65" charset="-120"/>
                <a:ea typeface="標楷體" pitchFamily="65" charset="-120"/>
              </a:rPr>
              <a:t>103  </a:t>
            </a:r>
            <a:r>
              <a:rPr lang="zh-TW" altLang="zh-TW" sz="2800" b="1" dirty="0">
                <a:solidFill>
                  <a:srgbClr val="2D20D2"/>
                </a:solidFill>
                <a:latin typeface="標楷體" pitchFamily="65" charset="-120"/>
                <a:ea typeface="標楷體" pitchFamily="65" charset="-120"/>
              </a:rPr>
              <a:t>年 </a:t>
            </a:r>
            <a:r>
              <a:rPr lang="en-US" altLang="zh-TW" sz="2800" b="1" dirty="0" smtClean="0">
                <a:solidFill>
                  <a:srgbClr val="2D20D2"/>
                </a:solidFill>
                <a:latin typeface="標楷體" pitchFamily="65" charset="-120"/>
                <a:ea typeface="標楷體" pitchFamily="65" charset="-120"/>
              </a:rPr>
              <a:t>09</a:t>
            </a:r>
            <a:r>
              <a:rPr lang="zh-TW" altLang="zh-TW" sz="2800" b="1" dirty="0" smtClean="0">
                <a:solidFill>
                  <a:srgbClr val="2D20D2"/>
                </a:solidFill>
                <a:latin typeface="標楷體" pitchFamily="65" charset="-120"/>
                <a:ea typeface="標楷體" pitchFamily="65" charset="-120"/>
              </a:rPr>
              <a:t>月  </a:t>
            </a:r>
            <a:r>
              <a:rPr lang="en-US" altLang="zh-TW" sz="2800" b="1" dirty="0" smtClean="0">
                <a:solidFill>
                  <a:srgbClr val="2D20D2"/>
                </a:solidFill>
                <a:latin typeface="標楷體" pitchFamily="65" charset="-120"/>
                <a:ea typeface="標楷體" pitchFamily="65" charset="-120"/>
              </a:rPr>
              <a:t>25</a:t>
            </a:r>
            <a:r>
              <a:rPr lang="zh-TW" altLang="zh-TW" sz="2800" b="1" dirty="0" smtClean="0">
                <a:solidFill>
                  <a:srgbClr val="2D20D2"/>
                </a:solidFill>
                <a:latin typeface="標楷體" pitchFamily="65" charset="-120"/>
                <a:ea typeface="標楷體" pitchFamily="65" charset="-120"/>
              </a:rPr>
              <a:t>日</a:t>
            </a:r>
            <a:endParaRPr lang="zh-TW" altLang="en-US" sz="2800" b="1" dirty="0">
              <a:solidFill>
                <a:srgbClr val="2D20D2"/>
              </a:solidFill>
              <a:latin typeface="標楷體" pitchFamily="65" charset="-120"/>
              <a:ea typeface="標楷體" pitchFamily="65" charset="-120"/>
            </a:endParaRPr>
          </a:p>
        </p:txBody>
      </p:sp>
      <p:sp>
        <p:nvSpPr>
          <p:cNvPr id="2" name="標題 1"/>
          <p:cNvSpPr>
            <a:spLocks noGrp="1"/>
          </p:cNvSpPr>
          <p:nvPr>
            <p:ph type="ctrTitle"/>
          </p:nvPr>
        </p:nvSpPr>
        <p:spPr>
          <a:xfrm>
            <a:off x="0" y="1484784"/>
            <a:ext cx="9144000" cy="1857388"/>
          </a:xfrm>
        </p:spPr>
        <p:txBody>
          <a:bodyPr>
            <a:normAutofit fontScale="90000"/>
          </a:bodyPr>
          <a:lstStyle/>
          <a:p>
            <a:pPr marL="182880" indent="0" algn="ctr">
              <a:buNone/>
            </a:pPr>
            <a:r>
              <a:rPr lang="zh-TW" altLang="zh-TW" sz="4400" dirty="0">
                <a:solidFill>
                  <a:srgbClr val="2D20D2"/>
                </a:solidFill>
                <a:latin typeface="標楷體" pitchFamily="65" charset="-120"/>
                <a:ea typeface="標楷體" pitchFamily="65" charset="-120"/>
              </a:rPr>
              <a:t>南臺科技</a:t>
            </a:r>
            <a:r>
              <a:rPr lang="zh-TW" altLang="zh-TW" sz="4400" dirty="0" smtClean="0">
                <a:solidFill>
                  <a:srgbClr val="2D20D2"/>
                </a:solidFill>
                <a:latin typeface="標楷體" pitchFamily="65" charset="-120"/>
                <a:ea typeface="標楷體" pitchFamily="65" charset="-120"/>
              </a:rPr>
              <a:t>大學</a:t>
            </a:r>
            <a:r>
              <a:rPr lang="zh-TW" altLang="en-US" sz="4400" dirty="0" smtClean="0">
                <a:solidFill>
                  <a:srgbClr val="2D20D2"/>
                </a:solidFill>
                <a:latin typeface="標楷體" pitchFamily="65" charset="-120"/>
                <a:ea typeface="標楷體" pitchFamily="65" charset="-120"/>
              </a:rPr>
              <a:t>進修部</a:t>
            </a:r>
            <a:r>
              <a:rPr lang="en-US" altLang="zh-TW" sz="4400" dirty="0" smtClean="0">
                <a:solidFill>
                  <a:srgbClr val="2D20D2"/>
                </a:solidFill>
                <a:latin typeface="標楷體" pitchFamily="65" charset="-120"/>
                <a:ea typeface="標楷體" pitchFamily="65" charset="-120"/>
              </a:rPr>
              <a:t>103</a:t>
            </a:r>
            <a:r>
              <a:rPr lang="zh-TW" altLang="zh-TW" sz="4400" dirty="0" smtClean="0">
                <a:solidFill>
                  <a:srgbClr val="2D20D2"/>
                </a:solidFill>
                <a:latin typeface="標楷體" pitchFamily="65" charset="-120"/>
                <a:ea typeface="標楷體" pitchFamily="65" charset="-120"/>
              </a:rPr>
              <a:t>學年</a:t>
            </a:r>
            <a:r>
              <a:rPr lang="zh-TW" altLang="zh-TW" sz="4400" dirty="0">
                <a:solidFill>
                  <a:srgbClr val="2D20D2"/>
                </a:solidFill>
                <a:latin typeface="標楷體" pitchFamily="65" charset="-120"/>
                <a:ea typeface="標楷體" pitchFamily="65" charset="-120"/>
              </a:rPr>
              <a:t>度</a:t>
            </a:r>
            <a:r>
              <a:rPr lang="zh-TW" altLang="zh-TW" sz="4400" dirty="0" smtClean="0">
                <a:solidFill>
                  <a:srgbClr val="2D20D2"/>
                </a:solidFill>
                <a:latin typeface="標楷體" pitchFamily="65" charset="-120"/>
                <a:ea typeface="標楷體" pitchFamily="65" charset="-120"/>
              </a:rPr>
              <a:t>第</a:t>
            </a:r>
            <a:r>
              <a:rPr lang="en-US" altLang="zh-TW" sz="4400" dirty="0" smtClean="0">
                <a:solidFill>
                  <a:srgbClr val="2D20D2"/>
                </a:solidFill>
                <a:latin typeface="標楷體" pitchFamily="65" charset="-120"/>
                <a:ea typeface="標楷體" pitchFamily="65" charset="-120"/>
              </a:rPr>
              <a:t>1</a:t>
            </a:r>
            <a:r>
              <a:rPr lang="zh-TW" altLang="zh-TW" sz="4400" dirty="0" smtClean="0">
                <a:solidFill>
                  <a:srgbClr val="2D20D2"/>
                </a:solidFill>
                <a:latin typeface="標楷體" pitchFamily="65" charset="-120"/>
                <a:ea typeface="標楷體" pitchFamily="65" charset="-120"/>
              </a:rPr>
              <a:t>學期</a:t>
            </a:r>
            <a:r>
              <a:rPr lang="en-US" altLang="zh-TW" sz="4400" dirty="0" smtClean="0">
                <a:solidFill>
                  <a:srgbClr val="2D20D2"/>
                </a:solidFill>
                <a:latin typeface="標楷體" pitchFamily="65" charset="-120"/>
                <a:ea typeface="標楷體" pitchFamily="65" charset="-120"/>
              </a:rPr>
              <a:t/>
            </a:r>
            <a:br>
              <a:rPr lang="en-US" altLang="zh-TW" sz="4400" dirty="0" smtClean="0">
                <a:solidFill>
                  <a:srgbClr val="2D20D2"/>
                </a:solidFill>
                <a:latin typeface="標楷體" pitchFamily="65" charset="-120"/>
                <a:ea typeface="標楷體" pitchFamily="65" charset="-120"/>
              </a:rPr>
            </a:br>
            <a:r>
              <a:rPr lang="zh-TW" altLang="zh-TW" sz="4400" dirty="0" smtClean="0">
                <a:solidFill>
                  <a:srgbClr val="2D20D2"/>
                </a:solidFill>
                <a:latin typeface="標楷體" pitchFamily="65" charset="-120"/>
                <a:ea typeface="標楷體" pitchFamily="65" charset="-120"/>
              </a:rPr>
              <a:t>「</a:t>
            </a:r>
            <a:r>
              <a:rPr lang="zh-TW" altLang="zh-TW" sz="4400" dirty="0">
                <a:solidFill>
                  <a:srgbClr val="2D20D2"/>
                </a:solidFill>
                <a:latin typeface="標楷體" pitchFamily="65" charset="-120"/>
                <a:ea typeface="標楷體" pitchFamily="65" charset="-120"/>
              </a:rPr>
              <a:t>班級幹部訓練」</a:t>
            </a:r>
            <a:endParaRPr lang="zh-TW" altLang="en-US" sz="4400" dirty="0">
              <a:solidFill>
                <a:srgbClr val="2D20D2"/>
              </a:solidFill>
              <a:latin typeface="標楷體" pitchFamily="65" charset="-120"/>
              <a:ea typeface="標楷體" pitchFamily="65" charset="-120"/>
            </a:endParaRPr>
          </a:p>
        </p:txBody>
      </p:sp>
    </p:spTree>
    <p:extLst>
      <p:ext uri="{BB962C8B-B14F-4D97-AF65-F5344CB8AC3E}">
        <p14:creationId xmlns:p14="http://schemas.microsoft.com/office/powerpoint/2010/main" val="2733994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274638"/>
            <a:ext cx="8352928" cy="850106"/>
          </a:xfrm>
        </p:spPr>
        <p:txBody>
          <a:bodyPr>
            <a:normAutofit/>
          </a:bodyPr>
          <a:lstStyle/>
          <a:p>
            <a:pPr algn="ctr"/>
            <a:r>
              <a:rPr lang="zh-TW" altLang="zh-TW" sz="3600" kern="100" dirty="0">
                <a:ea typeface="標楷體"/>
                <a:cs typeface="Times New Roman"/>
              </a:rPr>
              <a:t>二、</a:t>
            </a:r>
            <a:r>
              <a:rPr lang="zh-TW" altLang="zh-TW" sz="3600" kern="100" dirty="0" smtClean="0">
                <a:ea typeface="標楷體"/>
                <a:cs typeface="Times New Roman"/>
              </a:rPr>
              <a:t>班</a:t>
            </a:r>
            <a:r>
              <a:rPr lang="zh-TW" altLang="en-US" sz="3600" kern="100" dirty="0" smtClean="0">
                <a:ea typeface="標楷體"/>
                <a:cs typeface="Times New Roman"/>
              </a:rPr>
              <a:t>級安全</a:t>
            </a:r>
            <a:r>
              <a:rPr lang="en-US" altLang="zh-TW" sz="3600" kern="100" dirty="0" smtClean="0">
                <a:ea typeface="標楷體"/>
                <a:cs typeface="Times New Roman"/>
              </a:rPr>
              <a:t>_</a:t>
            </a:r>
            <a:r>
              <a:rPr lang="zh-TW" altLang="zh-TW" sz="3600" kern="100" dirty="0" smtClean="0">
                <a:ea typeface="標楷體"/>
                <a:cs typeface="Times New Roman"/>
              </a:rPr>
              <a:t>同學</a:t>
            </a:r>
            <a:r>
              <a:rPr lang="zh-TW" altLang="zh-TW" sz="3600" kern="100" dirty="0">
                <a:ea typeface="標楷體"/>
                <a:cs typeface="Times New Roman"/>
              </a:rPr>
              <a:t>間問題請即時反應</a:t>
            </a:r>
            <a:r>
              <a:rPr lang="en-US" altLang="zh-TW" sz="3600" kern="100" dirty="0">
                <a:ea typeface="標楷體"/>
                <a:cs typeface="Times New Roman"/>
              </a:rPr>
              <a:t>:</a:t>
            </a:r>
            <a:endParaRPr lang="zh-TW" altLang="en-US" sz="3600" dirty="0"/>
          </a:p>
        </p:txBody>
      </p:sp>
      <p:sp>
        <p:nvSpPr>
          <p:cNvPr id="3" name="內容版面配置區 2"/>
          <p:cNvSpPr>
            <a:spLocks noGrp="1"/>
          </p:cNvSpPr>
          <p:nvPr>
            <p:ph sz="quarter" idx="13"/>
          </p:nvPr>
        </p:nvSpPr>
        <p:spPr>
          <a:xfrm>
            <a:off x="899592" y="1268760"/>
            <a:ext cx="7488832" cy="5040560"/>
          </a:xfrm>
        </p:spPr>
        <p:txBody>
          <a:bodyPr>
            <a:normAutofit/>
          </a:bodyPr>
          <a:lstStyle/>
          <a:p>
            <a:r>
              <a:rPr lang="zh-TW" altLang="en-US" sz="2800" dirty="0" smtClean="0"/>
              <a:t>讓</a:t>
            </a:r>
            <a:r>
              <a:rPr lang="zh-TW" altLang="zh-TW" sz="2800" dirty="0" smtClean="0"/>
              <a:t>爭執</a:t>
            </a:r>
            <a:r>
              <a:rPr lang="zh-TW" altLang="zh-TW" sz="2800" dirty="0"/>
              <a:t>與磨擦消彌</a:t>
            </a:r>
            <a:r>
              <a:rPr lang="zh-TW" altLang="zh-TW" sz="2800" dirty="0" smtClean="0"/>
              <a:t>在</a:t>
            </a:r>
            <a:r>
              <a:rPr lang="zh-TW" altLang="en-US" sz="2800" dirty="0" smtClean="0"/>
              <a:t>事件</a:t>
            </a:r>
            <a:r>
              <a:rPr lang="zh-TW" altLang="zh-TW" sz="2800" dirty="0" smtClean="0"/>
              <a:t>初期</a:t>
            </a:r>
            <a:endParaRPr lang="en-US" altLang="zh-TW" sz="2800" dirty="0" smtClean="0"/>
          </a:p>
          <a:p>
            <a:pPr marL="0" indent="0">
              <a:buNone/>
            </a:pPr>
            <a:r>
              <a:rPr lang="zh-TW" altLang="en-US" sz="2800" dirty="0" smtClean="0"/>
              <a:t>   </a:t>
            </a:r>
            <a:r>
              <a:rPr lang="zh-TW" altLang="zh-TW" sz="2800" dirty="0" smtClean="0"/>
              <a:t>狀況</a:t>
            </a:r>
            <a:r>
              <a:rPr lang="zh-TW" altLang="zh-TW" sz="2800" dirty="0"/>
              <a:t>反映</a:t>
            </a:r>
            <a:r>
              <a:rPr lang="zh-TW" altLang="zh-TW" sz="2800" dirty="0" smtClean="0"/>
              <a:t>給</a:t>
            </a:r>
            <a:endParaRPr lang="en-US" altLang="zh-TW" sz="2800" dirty="0" smtClean="0"/>
          </a:p>
          <a:p>
            <a:pPr marL="0" indent="0">
              <a:buNone/>
            </a:pPr>
            <a:r>
              <a:rPr lang="zh-TW" altLang="en-US" sz="2800" dirty="0" smtClean="0"/>
              <a:t>                  </a:t>
            </a:r>
            <a:r>
              <a:rPr lang="zh-TW" altLang="zh-TW" sz="2800" u="sng" dirty="0" smtClean="0"/>
              <a:t>黃正坤</a:t>
            </a:r>
            <a:r>
              <a:rPr lang="zh-TW" altLang="zh-TW" sz="2800" dirty="0" smtClean="0"/>
              <a:t>教官</a:t>
            </a:r>
            <a:r>
              <a:rPr lang="en-US" altLang="zh-TW" sz="2800" dirty="0" smtClean="0"/>
              <a:t>(0920347776)</a:t>
            </a:r>
            <a:r>
              <a:rPr lang="zh-TW" altLang="en-US" sz="2800" dirty="0" smtClean="0"/>
              <a:t>                </a:t>
            </a:r>
            <a:endParaRPr lang="en-US" altLang="zh-TW" sz="2800" dirty="0" smtClean="0"/>
          </a:p>
          <a:p>
            <a:pPr marL="0" indent="0">
              <a:buNone/>
            </a:pPr>
            <a:r>
              <a:rPr lang="zh-TW" altLang="en-US" sz="2800" dirty="0" smtClean="0"/>
              <a:t>                                   </a:t>
            </a:r>
            <a:r>
              <a:rPr lang="en-US" altLang="zh-TW" sz="2800" dirty="0" smtClean="0"/>
              <a:t>(</a:t>
            </a:r>
            <a:r>
              <a:rPr lang="zh-TW" altLang="en-US" sz="2800" dirty="0" smtClean="0"/>
              <a:t>校內分機</a:t>
            </a:r>
            <a:r>
              <a:rPr lang="en-US" altLang="zh-TW" sz="2800" dirty="0" smtClean="0"/>
              <a:t>2411)</a:t>
            </a:r>
          </a:p>
          <a:p>
            <a:pPr marL="0" indent="0">
              <a:buNone/>
            </a:pPr>
            <a:endParaRPr lang="en-US" altLang="zh-TW" sz="2800" dirty="0" smtClean="0"/>
          </a:p>
          <a:p>
            <a:r>
              <a:rPr lang="zh-TW" altLang="en-US" sz="2800" dirty="0" smtClean="0"/>
              <a:t>班上緊急事件</a:t>
            </a:r>
            <a:endParaRPr lang="en-US" altLang="zh-TW" sz="2800" dirty="0" smtClean="0"/>
          </a:p>
          <a:p>
            <a:pPr marL="0" indent="0">
              <a:buNone/>
            </a:pPr>
            <a:r>
              <a:rPr lang="zh-TW" altLang="en-US" sz="2800" dirty="0" smtClean="0"/>
              <a:t>   </a:t>
            </a:r>
            <a:r>
              <a:rPr lang="zh-TW" altLang="zh-TW" sz="2800" dirty="0" smtClean="0"/>
              <a:t>通報</a:t>
            </a:r>
            <a:r>
              <a:rPr lang="zh-TW" altLang="zh-TW" sz="2800" dirty="0"/>
              <a:t>校安中心</a:t>
            </a:r>
            <a:r>
              <a:rPr lang="en-US" altLang="zh-TW" sz="2800" dirty="0"/>
              <a:t>(06-3010000</a:t>
            </a:r>
            <a:r>
              <a:rPr lang="en-US" altLang="zh-TW" sz="2800" dirty="0" smtClean="0"/>
              <a:t>)</a:t>
            </a:r>
          </a:p>
          <a:p>
            <a:pPr marL="0" indent="0">
              <a:buNone/>
            </a:pPr>
            <a:r>
              <a:rPr lang="zh-TW" altLang="en-US" sz="2800" dirty="0" smtClean="0"/>
              <a:t>   </a:t>
            </a:r>
            <a:r>
              <a:rPr lang="zh-TW" altLang="zh-TW" sz="2800" dirty="0" smtClean="0"/>
              <a:t>進修</a:t>
            </a:r>
            <a:r>
              <a:rPr lang="zh-TW" altLang="zh-TW" sz="2800" dirty="0"/>
              <a:t>部學務</a:t>
            </a:r>
            <a:r>
              <a:rPr lang="zh-TW" altLang="zh-TW" sz="2800" dirty="0" smtClean="0"/>
              <a:t>組</a:t>
            </a:r>
            <a:r>
              <a:rPr lang="zh-TW" altLang="en-US" sz="2800" dirty="0" smtClean="0"/>
              <a:t> </a:t>
            </a:r>
            <a:r>
              <a:rPr lang="en-US" altLang="zh-TW" sz="2800" dirty="0" smtClean="0"/>
              <a:t>06-2533131</a:t>
            </a:r>
            <a:r>
              <a:rPr lang="zh-TW" altLang="en-US" sz="2800" dirty="0" smtClean="0"/>
              <a:t>  </a:t>
            </a:r>
            <a:r>
              <a:rPr lang="zh-TW" altLang="zh-TW" sz="2800" dirty="0" smtClean="0"/>
              <a:t>轉</a:t>
            </a:r>
            <a:r>
              <a:rPr lang="zh-TW" altLang="en-US" sz="2800" dirty="0" smtClean="0"/>
              <a:t> </a:t>
            </a:r>
            <a:r>
              <a:rPr lang="en-US" altLang="zh-TW" sz="2800" dirty="0" smtClean="0"/>
              <a:t>2410</a:t>
            </a:r>
            <a:r>
              <a:rPr lang="zh-TW" altLang="zh-TW" sz="2800" dirty="0"/>
              <a:t>，</a:t>
            </a:r>
            <a:r>
              <a:rPr lang="en-US" altLang="zh-TW" sz="2800" dirty="0"/>
              <a:t>2411</a:t>
            </a:r>
            <a:r>
              <a:rPr lang="zh-TW" altLang="zh-TW" sz="2800" dirty="0" smtClean="0"/>
              <a:t>。</a:t>
            </a:r>
            <a:endParaRPr lang="zh-TW" altLang="en-US" sz="2800" dirty="0"/>
          </a:p>
        </p:txBody>
      </p:sp>
    </p:spTree>
    <p:extLst>
      <p:ext uri="{BB962C8B-B14F-4D97-AF65-F5344CB8AC3E}">
        <p14:creationId xmlns:p14="http://schemas.microsoft.com/office/powerpoint/2010/main" val="389105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850106"/>
          </a:xfrm>
        </p:spPr>
        <p:txBody>
          <a:bodyPr>
            <a:normAutofit/>
          </a:bodyPr>
          <a:lstStyle/>
          <a:p>
            <a:pPr algn="ctr"/>
            <a:r>
              <a:rPr lang="zh-TW" altLang="en-US" dirty="0" smtClean="0"/>
              <a:t>個人 心理安全</a:t>
            </a:r>
            <a:r>
              <a:rPr lang="en-US" altLang="zh-TW" dirty="0" smtClean="0"/>
              <a:t>_</a:t>
            </a:r>
            <a:r>
              <a:rPr lang="zh-TW" altLang="zh-TW" dirty="0" smtClean="0"/>
              <a:t>諮商</a:t>
            </a:r>
            <a:r>
              <a:rPr lang="zh-TW" altLang="zh-TW" dirty="0"/>
              <a:t>輔導組開放夜間</a:t>
            </a:r>
            <a:r>
              <a:rPr lang="zh-TW" altLang="zh-TW" dirty="0" smtClean="0"/>
              <a:t>服務</a:t>
            </a:r>
            <a:endParaRPr lang="zh-TW" altLang="en-US" sz="2800" dirty="0"/>
          </a:p>
        </p:txBody>
      </p:sp>
      <p:sp>
        <p:nvSpPr>
          <p:cNvPr id="3" name="內容版面配置區 2"/>
          <p:cNvSpPr>
            <a:spLocks noGrp="1"/>
          </p:cNvSpPr>
          <p:nvPr>
            <p:ph idx="1"/>
          </p:nvPr>
        </p:nvSpPr>
        <p:spPr>
          <a:xfrm>
            <a:off x="457200" y="1268760"/>
            <a:ext cx="8229600" cy="4857403"/>
          </a:xfrm>
        </p:spPr>
        <p:style>
          <a:lnRef idx="2">
            <a:schemeClr val="accent6"/>
          </a:lnRef>
          <a:fillRef idx="1">
            <a:schemeClr val="lt1"/>
          </a:fillRef>
          <a:effectRef idx="0">
            <a:schemeClr val="accent6"/>
          </a:effectRef>
          <a:fontRef idx="minor">
            <a:schemeClr val="dk1"/>
          </a:fontRef>
        </p:style>
        <p:txBody>
          <a:bodyPr/>
          <a:lstStyle/>
          <a:p>
            <a:r>
              <a:rPr lang="zh-TW" altLang="zh-TW" dirty="0"/>
              <a:t>服務時間：每週一至週五</a:t>
            </a:r>
            <a:r>
              <a:rPr lang="en-US" altLang="zh-TW" dirty="0"/>
              <a:t>PM6</a:t>
            </a:r>
            <a:r>
              <a:rPr lang="zh-TW" altLang="zh-TW" dirty="0"/>
              <a:t>：</a:t>
            </a:r>
            <a:r>
              <a:rPr lang="en-US" altLang="zh-TW" dirty="0"/>
              <a:t>30</a:t>
            </a:r>
            <a:r>
              <a:rPr lang="zh-TW" altLang="zh-TW" dirty="0"/>
              <a:t>至</a:t>
            </a:r>
            <a:r>
              <a:rPr lang="en-US" altLang="zh-TW" dirty="0"/>
              <a:t>9</a:t>
            </a:r>
            <a:r>
              <a:rPr lang="zh-TW" altLang="zh-TW" dirty="0"/>
              <a:t>：</a:t>
            </a:r>
            <a:r>
              <a:rPr lang="en-US" altLang="zh-TW" dirty="0" smtClean="0"/>
              <a:t>10</a:t>
            </a:r>
          </a:p>
          <a:p>
            <a:r>
              <a:rPr lang="zh-TW" altLang="zh-TW" dirty="0" smtClean="0"/>
              <a:t>請轉知</a:t>
            </a:r>
            <a:r>
              <a:rPr lang="zh-TW" altLang="en-US" dirty="0" smtClean="0"/>
              <a:t>同</a:t>
            </a:r>
            <a:r>
              <a:rPr lang="zh-TW" altLang="zh-TW" dirty="0" smtClean="0"/>
              <a:t>學多利用</a:t>
            </a:r>
            <a:endParaRPr lang="en-US" altLang="zh-TW" dirty="0" smtClean="0"/>
          </a:p>
          <a:p>
            <a:r>
              <a:rPr lang="zh-TW" altLang="zh-TW" dirty="0"/>
              <a:t>諮商輔導</a:t>
            </a:r>
            <a:r>
              <a:rPr lang="zh-TW" altLang="zh-TW" dirty="0" smtClean="0"/>
              <a:t>組</a:t>
            </a:r>
            <a:endParaRPr lang="en-US" altLang="zh-TW" dirty="0" smtClean="0"/>
          </a:p>
          <a:p>
            <a:pPr marL="0" indent="0">
              <a:buNone/>
            </a:pPr>
            <a:r>
              <a:rPr lang="zh-TW" altLang="en-US" dirty="0" smtClean="0"/>
              <a:t>    </a:t>
            </a:r>
            <a:r>
              <a:rPr lang="zh-TW" altLang="zh-TW" dirty="0" smtClean="0"/>
              <a:t>內</a:t>
            </a:r>
            <a:r>
              <a:rPr lang="zh-TW" altLang="zh-TW" dirty="0"/>
              <a:t>分機：</a:t>
            </a:r>
            <a:r>
              <a:rPr lang="en-US" altLang="zh-TW" dirty="0"/>
              <a:t>2533131</a:t>
            </a:r>
            <a:r>
              <a:rPr lang="zh-TW" altLang="zh-TW" dirty="0"/>
              <a:t>轉</a:t>
            </a:r>
            <a:r>
              <a:rPr lang="en-US" altLang="zh-TW" dirty="0"/>
              <a:t>2220</a:t>
            </a:r>
            <a:r>
              <a:rPr lang="zh-TW" altLang="zh-TW" dirty="0"/>
              <a:t>～</a:t>
            </a:r>
            <a:r>
              <a:rPr lang="en-US" altLang="zh-TW" dirty="0" smtClean="0"/>
              <a:t>2222</a:t>
            </a:r>
          </a:p>
          <a:p>
            <a:pPr marL="0" indent="0">
              <a:buNone/>
            </a:pPr>
            <a:r>
              <a:rPr lang="zh-TW" altLang="en-US" dirty="0" smtClean="0"/>
              <a:t>    </a:t>
            </a:r>
            <a:r>
              <a:rPr lang="zh-TW" altLang="zh-TW" dirty="0" smtClean="0"/>
              <a:t>專線</a:t>
            </a:r>
            <a:r>
              <a:rPr lang="zh-TW" altLang="zh-TW" dirty="0"/>
              <a:t>電話：</a:t>
            </a:r>
            <a:r>
              <a:rPr lang="en-US" altLang="zh-TW" dirty="0" smtClean="0"/>
              <a:t>3010976</a:t>
            </a:r>
          </a:p>
          <a:p>
            <a:r>
              <a:rPr lang="zh-TW" altLang="zh-TW" dirty="0"/>
              <a:t>資源</a:t>
            </a:r>
            <a:r>
              <a:rPr lang="zh-TW" altLang="zh-TW" dirty="0" smtClean="0"/>
              <a:t>教室</a:t>
            </a:r>
            <a:endParaRPr lang="en-US" altLang="zh-TW" dirty="0" smtClean="0"/>
          </a:p>
          <a:p>
            <a:pPr marL="0" indent="0">
              <a:buNone/>
            </a:pPr>
            <a:r>
              <a:rPr lang="zh-TW" altLang="en-US" dirty="0" smtClean="0"/>
              <a:t>    </a:t>
            </a:r>
            <a:r>
              <a:rPr lang="zh-TW" altLang="zh-TW" dirty="0" smtClean="0"/>
              <a:t>校</a:t>
            </a:r>
            <a:r>
              <a:rPr lang="zh-TW" altLang="zh-TW" dirty="0"/>
              <a:t>內分機：</a:t>
            </a:r>
            <a:r>
              <a:rPr lang="en-US" altLang="zh-TW" dirty="0"/>
              <a:t>2533131</a:t>
            </a:r>
            <a:r>
              <a:rPr lang="zh-TW" altLang="zh-TW" dirty="0"/>
              <a:t>轉</a:t>
            </a:r>
            <a:r>
              <a:rPr lang="en-US" altLang="zh-TW" dirty="0"/>
              <a:t>2223</a:t>
            </a:r>
            <a:endParaRPr lang="zh-TW" altLang="en-US" dirty="0"/>
          </a:p>
        </p:txBody>
      </p:sp>
    </p:spTree>
    <p:extLst>
      <p:ext uri="{BB962C8B-B14F-4D97-AF65-F5344CB8AC3E}">
        <p14:creationId xmlns:p14="http://schemas.microsoft.com/office/powerpoint/2010/main" val="3583662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06090"/>
          </a:xfrm>
        </p:spPr>
        <p:txBody>
          <a:bodyPr>
            <a:normAutofit/>
          </a:bodyPr>
          <a:lstStyle/>
          <a:p>
            <a:r>
              <a:rPr lang="zh-TW" altLang="en-US" dirty="0" smtClean="0"/>
              <a:t>三</a:t>
            </a:r>
            <a:r>
              <a:rPr lang="zh-TW" altLang="en-US" dirty="0" smtClean="0">
                <a:latin typeface="新細明體"/>
                <a:ea typeface="新細明體"/>
              </a:rPr>
              <a:t>、公共安全</a:t>
            </a:r>
            <a:r>
              <a:rPr lang="en-US" altLang="zh-TW" dirty="0" smtClean="0">
                <a:latin typeface="新細明體"/>
                <a:ea typeface="新細明體"/>
              </a:rPr>
              <a:t>_</a:t>
            </a:r>
            <a:r>
              <a:rPr lang="zh-TW" altLang="zh-TW" dirty="0" smtClean="0"/>
              <a:t>新生</a:t>
            </a:r>
            <a:r>
              <a:rPr lang="zh-TW" altLang="zh-TW" dirty="0"/>
              <a:t>各班</a:t>
            </a:r>
            <a:r>
              <a:rPr lang="en-US" altLang="zh-TW" dirty="0"/>
              <a:t>X</a:t>
            </a:r>
            <a:r>
              <a:rPr lang="zh-TW" altLang="zh-TW" dirty="0"/>
              <a:t>光檢查</a:t>
            </a:r>
            <a:r>
              <a:rPr lang="zh-TW" altLang="zh-TW" dirty="0" smtClean="0"/>
              <a:t>時間表</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811427440"/>
              </p:ext>
            </p:extLst>
          </p:nvPr>
        </p:nvGraphicFramePr>
        <p:xfrm>
          <a:off x="457200" y="1052738"/>
          <a:ext cx="8229600" cy="5328589"/>
        </p:xfrm>
        <a:graphic>
          <a:graphicData uri="http://schemas.openxmlformats.org/drawingml/2006/table">
            <a:tbl>
              <a:tblPr firstRow="1" firstCol="1" bandRow="1">
                <a:tableStyleId>{5C22544A-7EE6-4342-B048-85BDC9FD1C3A}</a:tableStyleId>
              </a:tblPr>
              <a:tblGrid>
                <a:gridCol w="1162472"/>
                <a:gridCol w="1728192"/>
                <a:gridCol w="5338936"/>
              </a:tblGrid>
              <a:tr h="583877">
                <a:tc>
                  <a:txBody>
                    <a:bodyPr/>
                    <a:lstStyle/>
                    <a:p>
                      <a:pPr algn="l">
                        <a:lnSpc>
                          <a:spcPts val="1700"/>
                        </a:lnSpc>
                        <a:spcAft>
                          <a:spcPts val="600"/>
                        </a:spcAft>
                      </a:pPr>
                      <a:r>
                        <a:rPr lang="zh-TW" sz="2000" kern="100" dirty="0">
                          <a:effectLst/>
                        </a:rPr>
                        <a:t>日期</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時間</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a:effectLst/>
                        </a:rPr>
                        <a:t>系所</a:t>
                      </a:r>
                      <a:endParaRPr lang="zh-TW" sz="2000" kern="100">
                        <a:effectLst/>
                        <a:latin typeface="Times New Roman"/>
                        <a:ea typeface="新細明體"/>
                      </a:endParaRPr>
                    </a:p>
                  </a:txBody>
                  <a:tcPr marL="61924" marR="61924" marT="0" marB="0"/>
                </a:tc>
              </a:tr>
              <a:tr h="593089">
                <a:tc rowSpan="4">
                  <a:txBody>
                    <a:bodyPr/>
                    <a:lstStyle/>
                    <a:p>
                      <a:pPr algn="l">
                        <a:lnSpc>
                          <a:spcPts val="1700"/>
                        </a:lnSpc>
                        <a:spcAft>
                          <a:spcPts val="600"/>
                        </a:spcAft>
                      </a:pPr>
                      <a:r>
                        <a:rPr lang="en-US" sz="2000" kern="100" dirty="0">
                          <a:effectLst/>
                        </a:rPr>
                        <a:t>9</a:t>
                      </a:r>
                      <a:r>
                        <a:rPr lang="zh-TW" sz="2000" kern="100" dirty="0">
                          <a:effectLst/>
                        </a:rPr>
                        <a:t>月</a:t>
                      </a:r>
                      <a:r>
                        <a:rPr lang="en-US" sz="2000" kern="100" dirty="0">
                          <a:effectLst/>
                        </a:rPr>
                        <a:t>29</a:t>
                      </a:r>
                      <a:r>
                        <a:rPr lang="zh-TW" sz="2000" kern="100" dirty="0">
                          <a:effectLst/>
                        </a:rPr>
                        <a:t>日</a:t>
                      </a:r>
                      <a:endParaRPr lang="zh-TW" sz="2000" kern="100" dirty="0">
                        <a:effectLst/>
                        <a:latin typeface="Times New Roman"/>
                        <a:ea typeface="新細明體"/>
                      </a:endParaRPr>
                    </a:p>
                  </a:txBody>
                  <a:tcPr marL="61924" marR="61924" marT="0" marB="0" anchor="ctr"/>
                </a:tc>
                <a:tc>
                  <a:txBody>
                    <a:bodyPr/>
                    <a:lstStyle/>
                    <a:p>
                      <a:pPr algn="l">
                        <a:lnSpc>
                          <a:spcPts val="1700"/>
                        </a:lnSpc>
                        <a:spcAft>
                          <a:spcPts val="600"/>
                        </a:spcAft>
                      </a:pPr>
                      <a:r>
                        <a:rPr lang="en-US" sz="2000" kern="100" dirty="0">
                          <a:effectLst/>
                        </a:rPr>
                        <a:t>18:30~19:30</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機械系、電機系</a:t>
                      </a:r>
                      <a:r>
                        <a:rPr lang="en-US" sz="2000" kern="100" dirty="0">
                          <a:effectLst/>
                        </a:rPr>
                        <a:t>(</a:t>
                      </a:r>
                      <a:r>
                        <a:rPr lang="zh-TW" sz="2000" kern="100" dirty="0">
                          <a:effectLst/>
                        </a:rPr>
                        <a:t>夜二、四技</a:t>
                      </a:r>
                      <a:r>
                        <a:rPr lang="en-US" sz="2000" kern="100" dirty="0">
                          <a:effectLst/>
                        </a:rPr>
                        <a:t>)</a:t>
                      </a:r>
                      <a:r>
                        <a:rPr lang="zh-TW" sz="2000" kern="100" dirty="0">
                          <a:effectLst/>
                        </a:rPr>
                        <a:t>、光電系</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dirty="0">
                          <a:effectLst/>
                        </a:rPr>
                        <a:t>19:30~20:00</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多樂系、資傳</a:t>
                      </a:r>
                      <a:r>
                        <a:rPr lang="zh-TW" sz="2000" kern="100" dirty="0" smtClean="0">
                          <a:effectLst/>
                        </a:rPr>
                        <a:t>系</a:t>
                      </a:r>
                      <a:r>
                        <a:rPr lang="zh-TW" altLang="zh-TW" sz="2000" kern="100" dirty="0" smtClean="0">
                          <a:effectLst/>
                        </a:rPr>
                        <a:t>、</a:t>
                      </a:r>
                      <a:r>
                        <a:rPr lang="zh-TW" altLang="en-US" sz="2000" kern="100" dirty="0" smtClean="0">
                          <a:effectLst/>
                        </a:rPr>
                        <a:t>電子系</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dirty="0">
                          <a:effectLst/>
                        </a:rPr>
                        <a:t>20:00~20:30</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資工系、管資系、財金系</a:t>
                      </a:r>
                      <a:r>
                        <a:rPr lang="en-US" sz="2000" kern="100" dirty="0">
                          <a:effectLst/>
                        </a:rPr>
                        <a:t>(</a:t>
                      </a:r>
                      <a:r>
                        <a:rPr lang="zh-TW" sz="2000" kern="100" dirty="0">
                          <a:effectLst/>
                        </a:rPr>
                        <a:t>夜二、四技</a:t>
                      </a:r>
                      <a:r>
                        <a:rPr lang="en-US" sz="2000" kern="100" dirty="0">
                          <a:effectLst/>
                        </a:rPr>
                        <a:t>)</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dirty="0">
                          <a:effectLst/>
                        </a:rPr>
                        <a:t>20:30~21:00</a:t>
                      </a:r>
                      <a:endParaRPr lang="zh-TW" sz="2000" kern="100" dirty="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視傳系</a:t>
                      </a:r>
                      <a:r>
                        <a:rPr lang="en-US" sz="2000" kern="100" dirty="0">
                          <a:effectLst/>
                        </a:rPr>
                        <a:t>(</a:t>
                      </a:r>
                      <a:r>
                        <a:rPr lang="zh-TW" sz="2000" kern="100" dirty="0">
                          <a:effectLst/>
                        </a:rPr>
                        <a:t>專班、夜四技</a:t>
                      </a:r>
                      <a:r>
                        <a:rPr lang="en-US" sz="2000" kern="100" dirty="0">
                          <a:effectLst/>
                        </a:rPr>
                        <a:t>)</a:t>
                      </a:r>
                      <a:r>
                        <a:rPr lang="zh-TW" sz="2000" kern="100" dirty="0">
                          <a:effectLst/>
                        </a:rPr>
                        <a:t>、資管系</a:t>
                      </a:r>
                      <a:r>
                        <a:rPr lang="en-US" sz="2000" kern="100" dirty="0">
                          <a:effectLst/>
                        </a:rPr>
                        <a:t>(</a:t>
                      </a:r>
                      <a:r>
                        <a:rPr lang="zh-TW" sz="2000" kern="100" dirty="0">
                          <a:effectLst/>
                        </a:rPr>
                        <a:t>專班、夜四技</a:t>
                      </a:r>
                      <a:r>
                        <a:rPr lang="en-US" sz="2000" kern="100" dirty="0">
                          <a:effectLst/>
                        </a:rPr>
                        <a:t>)</a:t>
                      </a:r>
                      <a:endParaRPr lang="zh-TW" sz="2000" kern="100" dirty="0">
                        <a:effectLst/>
                        <a:latin typeface="Times New Roman"/>
                        <a:ea typeface="新細明體"/>
                      </a:endParaRPr>
                    </a:p>
                  </a:txBody>
                  <a:tcPr marL="61924" marR="61924" marT="0" marB="0"/>
                </a:tc>
              </a:tr>
              <a:tr h="593089">
                <a:tc rowSpan="4">
                  <a:txBody>
                    <a:bodyPr/>
                    <a:lstStyle/>
                    <a:p>
                      <a:pPr algn="l">
                        <a:lnSpc>
                          <a:spcPts val="1700"/>
                        </a:lnSpc>
                        <a:spcAft>
                          <a:spcPts val="600"/>
                        </a:spcAft>
                      </a:pPr>
                      <a:r>
                        <a:rPr lang="en-US" sz="2000" kern="100">
                          <a:effectLst/>
                        </a:rPr>
                        <a:t>9</a:t>
                      </a:r>
                      <a:r>
                        <a:rPr lang="zh-TW" sz="2000" kern="100">
                          <a:effectLst/>
                        </a:rPr>
                        <a:t>月</a:t>
                      </a:r>
                      <a:r>
                        <a:rPr lang="en-US" sz="2000" kern="100">
                          <a:effectLst/>
                        </a:rPr>
                        <a:t>30</a:t>
                      </a:r>
                      <a:r>
                        <a:rPr lang="zh-TW" sz="2000" kern="100">
                          <a:effectLst/>
                        </a:rPr>
                        <a:t>日</a:t>
                      </a:r>
                      <a:endParaRPr lang="zh-TW" sz="2000" kern="100">
                        <a:effectLst/>
                        <a:latin typeface="Times New Roman"/>
                        <a:ea typeface="新細明體"/>
                      </a:endParaRPr>
                    </a:p>
                  </a:txBody>
                  <a:tcPr marL="61924" marR="61924" marT="0" marB="0" anchor="ctr"/>
                </a:tc>
                <a:tc>
                  <a:txBody>
                    <a:bodyPr/>
                    <a:lstStyle/>
                    <a:p>
                      <a:pPr algn="l">
                        <a:lnSpc>
                          <a:spcPts val="1700"/>
                        </a:lnSpc>
                        <a:spcAft>
                          <a:spcPts val="600"/>
                        </a:spcAft>
                      </a:pPr>
                      <a:r>
                        <a:rPr lang="en-US" sz="2000" kern="100">
                          <a:effectLst/>
                        </a:rPr>
                        <a:t>18:30~19:30</a:t>
                      </a:r>
                      <a:endParaRPr lang="zh-TW" sz="2000" kern="10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休閒系</a:t>
                      </a:r>
                      <a:r>
                        <a:rPr lang="en-US" sz="2000" kern="100" dirty="0">
                          <a:effectLst/>
                        </a:rPr>
                        <a:t>(</a:t>
                      </a:r>
                      <a:r>
                        <a:rPr lang="zh-TW" sz="2000" kern="100" dirty="0">
                          <a:effectLst/>
                        </a:rPr>
                        <a:t>專班、夜四技</a:t>
                      </a:r>
                      <a:r>
                        <a:rPr lang="en-US" sz="2000" kern="100" dirty="0">
                          <a:effectLst/>
                        </a:rPr>
                        <a:t>)</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a:effectLst/>
                        </a:rPr>
                        <a:t>19:30~20:00</a:t>
                      </a:r>
                      <a:endParaRPr lang="zh-TW" sz="2000" kern="10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餐旅系</a:t>
                      </a:r>
                      <a:r>
                        <a:rPr lang="en-US" sz="2000" kern="100" dirty="0">
                          <a:effectLst/>
                        </a:rPr>
                        <a:t>(</a:t>
                      </a:r>
                      <a:r>
                        <a:rPr lang="zh-TW" sz="2000" kern="100" dirty="0">
                          <a:effectLst/>
                        </a:rPr>
                        <a:t>專班、夜二、四技</a:t>
                      </a:r>
                      <a:r>
                        <a:rPr lang="en-US" sz="2000" kern="100" dirty="0">
                          <a:effectLst/>
                        </a:rPr>
                        <a:t>)</a:t>
                      </a:r>
                      <a:r>
                        <a:rPr lang="zh-TW" sz="2000" kern="100" dirty="0">
                          <a:effectLst/>
                        </a:rPr>
                        <a:t>、產設系</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a:effectLst/>
                        </a:rPr>
                        <a:t>20:00~20:30</a:t>
                      </a:r>
                      <a:endParaRPr lang="zh-TW" sz="2000" kern="10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英語系</a:t>
                      </a:r>
                      <a:r>
                        <a:rPr lang="en-US" sz="2000" kern="100" dirty="0">
                          <a:effectLst/>
                        </a:rPr>
                        <a:t>(</a:t>
                      </a:r>
                      <a:r>
                        <a:rPr lang="zh-TW" sz="2000" kern="100" dirty="0">
                          <a:effectLst/>
                        </a:rPr>
                        <a:t>專班、夜二、四技</a:t>
                      </a:r>
                      <a:r>
                        <a:rPr lang="en-US" sz="2000" kern="100" dirty="0">
                          <a:effectLst/>
                        </a:rPr>
                        <a:t>)</a:t>
                      </a:r>
                      <a:r>
                        <a:rPr lang="zh-TW" sz="2000" kern="100" dirty="0">
                          <a:effectLst/>
                        </a:rPr>
                        <a:t>、日語系</a:t>
                      </a:r>
                      <a:endParaRPr lang="zh-TW" sz="2000" kern="100" dirty="0">
                        <a:effectLst/>
                        <a:latin typeface="Times New Roman"/>
                        <a:ea typeface="新細明體"/>
                      </a:endParaRPr>
                    </a:p>
                  </a:txBody>
                  <a:tcPr marL="61924" marR="61924" marT="0" marB="0"/>
                </a:tc>
              </a:tr>
              <a:tr h="593089">
                <a:tc vMerge="1">
                  <a:txBody>
                    <a:bodyPr/>
                    <a:lstStyle/>
                    <a:p>
                      <a:endParaRPr lang="zh-TW" altLang="en-US"/>
                    </a:p>
                  </a:txBody>
                  <a:tcPr/>
                </a:tc>
                <a:tc>
                  <a:txBody>
                    <a:bodyPr/>
                    <a:lstStyle/>
                    <a:p>
                      <a:pPr algn="l">
                        <a:lnSpc>
                          <a:spcPts val="1700"/>
                        </a:lnSpc>
                        <a:spcAft>
                          <a:spcPts val="600"/>
                        </a:spcAft>
                      </a:pPr>
                      <a:r>
                        <a:rPr lang="en-US" sz="2000" kern="100">
                          <a:effectLst/>
                        </a:rPr>
                        <a:t>20:30~21:00</a:t>
                      </a:r>
                      <a:endParaRPr lang="zh-TW" sz="2000" kern="100">
                        <a:effectLst/>
                        <a:latin typeface="Times New Roman"/>
                        <a:ea typeface="新細明體"/>
                      </a:endParaRPr>
                    </a:p>
                  </a:txBody>
                  <a:tcPr marL="61924" marR="61924" marT="0" marB="0"/>
                </a:tc>
                <a:tc>
                  <a:txBody>
                    <a:bodyPr/>
                    <a:lstStyle/>
                    <a:p>
                      <a:pPr algn="l">
                        <a:lnSpc>
                          <a:spcPts val="1700"/>
                        </a:lnSpc>
                        <a:spcAft>
                          <a:spcPts val="600"/>
                        </a:spcAft>
                      </a:pPr>
                      <a:r>
                        <a:rPr lang="zh-TW" sz="2000" kern="100" dirty="0">
                          <a:effectLst/>
                        </a:rPr>
                        <a:t>企管系</a:t>
                      </a:r>
                      <a:r>
                        <a:rPr lang="en-US" sz="2000" kern="100" dirty="0">
                          <a:effectLst/>
                        </a:rPr>
                        <a:t>(</a:t>
                      </a:r>
                      <a:r>
                        <a:rPr lang="zh-TW" sz="2000" kern="100" dirty="0">
                          <a:effectLst/>
                        </a:rPr>
                        <a:t>專班、夜二、四技</a:t>
                      </a:r>
                      <a:r>
                        <a:rPr lang="en-US" sz="2000" kern="100" dirty="0">
                          <a:effectLst/>
                        </a:rPr>
                        <a:t>)</a:t>
                      </a:r>
                      <a:r>
                        <a:rPr lang="zh-TW" sz="2000" kern="100" dirty="0">
                          <a:effectLst/>
                        </a:rPr>
                        <a:t>、行流系、國企系</a:t>
                      </a:r>
                      <a:endParaRPr lang="zh-TW" sz="2000" kern="100" dirty="0">
                        <a:effectLst/>
                        <a:latin typeface="Times New Roman"/>
                        <a:ea typeface="新細明體"/>
                      </a:endParaRPr>
                    </a:p>
                  </a:txBody>
                  <a:tcPr marL="61924" marR="61924" marT="0" marB="0"/>
                </a:tc>
              </a:tr>
            </a:tbl>
          </a:graphicData>
        </a:graphic>
      </p:graphicFrame>
    </p:spTree>
    <p:extLst>
      <p:ext uri="{BB962C8B-B14F-4D97-AF65-F5344CB8AC3E}">
        <p14:creationId xmlns:p14="http://schemas.microsoft.com/office/powerpoint/2010/main" val="360786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994122"/>
          </a:xfrm>
        </p:spPr>
        <p:txBody>
          <a:bodyPr>
            <a:normAutofit fontScale="90000"/>
          </a:bodyPr>
          <a:lstStyle/>
          <a:p>
            <a:pPr algn="ctr"/>
            <a:r>
              <a:rPr lang="zh-TW" altLang="zh-TW" sz="4800" b="1" dirty="0"/>
              <a:t>貳、請假、操行及獎懲事宜：</a:t>
            </a:r>
            <a:endParaRPr lang="zh-TW" altLang="en-US" sz="4800" dirty="0"/>
          </a:p>
        </p:txBody>
      </p:sp>
      <p:sp>
        <p:nvSpPr>
          <p:cNvPr id="3" name="內容版面配置區 2"/>
          <p:cNvSpPr>
            <a:spLocks noGrp="1"/>
          </p:cNvSpPr>
          <p:nvPr>
            <p:ph sz="quarter" idx="13"/>
          </p:nvPr>
        </p:nvSpPr>
        <p:spPr>
          <a:xfrm>
            <a:off x="457200" y="1412776"/>
            <a:ext cx="7467600" cy="5061176"/>
          </a:xfrm>
        </p:spPr>
        <p:txBody>
          <a:bodyPr>
            <a:normAutofit/>
          </a:bodyPr>
          <a:lstStyle/>
          <a:p>
            <a:r>
              <a:rPr lang="zh-TW" altLang="zh-TW" dirty="0"/>
              <a:t>網路請假規定</a:t>
            </a:r>
          </a:p>
          <a:p>
            <a:r>
              <a:rPr lang="zh-TW" altLang="zh-TW" dirty="0"/>
              <a:t>一、公假：</a:t>
            </a:r>
            <a:r>
              <a:rPr lang="zh-TW"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應由學生個人於事後</a:t>
            </a:r>
            <a:r>
              <a:rPr lang="en-US"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3</a:t>
            </a:r>
            <a:r>
              <a:rPr lang="zh-TW"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日內</a:t>
            </a:r>
            <a:r>
              <a:rPr lang="en-US"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a:t>
            </a:r>
            <a:r>
              <a:rPr lang="zh-TW"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含</a:t>
            </a:r>
            <a:r>
              <a:rPr lang="en-US"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a:t>
            </a:r>
            <a:r>
              <a:rPr lang="zh-TW" altLang="zh-TW" b="1" dirty="0">
                <a:ln w="18000">
                  <a:solidFill>
                    <a:schemeClr val="accent6"/>
                  </a:solidFill>
                  <a:prstDash val="solid"/>
                  <a:miter lim="800000"/>
                </a:ln>
                <a:solidFill>
                  <a:schemeClr val="accent6"/>
                </a:solidFill>
                <a:effectLst>
                  <a:outerShdw blurRad="25500" dist="23000" dir="7020000" algn="tl">
                    <a:srgbClr val="000000">
                      <a:alpha val="50000"/>
                    </a:srgbClr>
                  </a:outerShdw>
                </a:effectLst>
              </a:rPr>
              <a:t>辦理請假</a:t>
            </a:r>
            <a:r>
              <a:rPr lang="zh-TW" altLang="zh-TW" dirty="0"/>
              <a:t>，如有特殊原因，得由導師或指導老師提請簽呈核准辦理，逾時請假時則無法登錄系統，並由系統限制每節課不得逾越</a:t>
            </a:r>
            <a:r>
              <a:rPr lang="en-US" altLang="zh-TW" dirty="0"/>
              <a:t>3</a:t>
            </a:r>
            <a:r>
              <a:rPr lang="zh-TW" altLang="zh-TW" dirty="0"/>
              <a:t>次</a:t>
            </a:r>
            <a:r>
              <a:rPr lang="en-US" altLang="zh-TW" dirty="0"/>
              <a:t>(</a:t>
            </a:r>
            <a:r>
              <a:rPr lang="zh-TW" altLang="zh-TW" dirty="0"/>
              <a:t>不含</a:t>
            </a:r>
            <a:r>
              <a:rPr lang="en-US" altLang="zh-TW" dirty="0"/>
              <a:t>)</a:t>
            </a:r>
            <a:r>
              <a:rPr lang="zh-TW" altLang="zh-TW" dirty="0"/>
              <a:t>之公假登錄。</a:t>
            </a:r>
          </a:p>
          <a:p>
            <a:r>
              <a:rPr lang="zh-TW" altLang="zh-TW" dirty="0"/>
              <a:t>二、病假：登錄日期如逾越請假起算日達</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7</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日</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含</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dirty="0"/>
              <a:t>以上者，則系統無法辦理請假。連續日以上病假起迄計算，則以病假之最後一日為起算日。，</a:t>
            </a:r>
          </a:p>
          <a:p>
            <a:r>
              <a:rPr lang="zh-TW" altLang="zh-TW" dirty="0"/>
              <a:t>三、事假：應由學生個人於</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事後</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3</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日內</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含</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dirty="0"/>
              <a:t>辦理請假，逾期以曠課論。</a:t>
            </a:r>
          </a:p>
          <a:p>
            <a:r>
              <a:rPr lang="zh-TW" altLang="zh-TW" dirty="0"/>
              <a:t>四、生理假：應由學生個人於</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事後</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7</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日內</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b="1" dirty="0">
                <a:ln w="18000">
                  <a:solidFill>
                    <a:schemeClr val="accent6"/>
                  </a:solidFill>
                  <a:prstDash val="solid"/>
                  <a:miter lim="800000"/>
                </a:ln>
                <a:noFill/>
                <a:effectLst>
                  <a:outerShdw blurRad="25500" dist="23000" dir="7020000" algn="tl">
                    <a:srgbClr val="000000">
                      <a:alpha val="50000"/>
                    </a:srgbClr>
                  </a:outerShdw>
                </a:effectLst>
              </a:rPr>
              <a:t>含</a:t>
            </a:r>
            <a:r>
              <a:rPr lang="en-US" altLang="zh-TW"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dirty="0"/>
              <a:t>辦理請假，逾期以曠課論。</a:t>
            </a:r>
            <a:endParaRPr lang="zh-TW" altLang="en-US" dirty="0"/>
          </a:p>
        </p:txBody>
      </p:sp>
    </p:spTree>
    <p:extLst>
      <p:ext uri="{BB962C8B-B14F-4D97-AF65-F5344CB8AC3E}">
        <p14:creationId xmlns:p14="http://schemas.microsoft.com/office/powerpoint/2010/main" val="272792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50106"/>
          </a:xfrm>
        </p:spPr>
        <p:txBody>
          <a:bodyPr>
            <a:normAutofit/>
          </a:bodyPr>
          <a:lstStyle/>
          <a:p>
            <a:r>
              <a:rPr lang="zh-TW" altLang="zh-TW" sz="4800" dirty="0" smtClean="0">
                <a:latin typeface="華康標楷體" panose="03000509000000000000" pitchFamily="65" charset="-120"/>
                <a:ea typeface="華康標楷體" panose="03000509000000000000" pitchFamily="65" charset="-120"/>
              </a:rPr>
              <a:t>曠課與操行成績：</a:t>
            </a:r>
            <a:endParaRPr lang="zh-TW" altLang="en-US" sz="3200" dirty="0"/>
          </a:p>
        </p:txBody>
      </p:sp>
      <p:sp>
        <p:nvSpPr>
          <p:cNvPr id="3" name="內容版面配置區 2"/>
          <p:cNvSpPr>
            <a:spLocks noGrp="1"/>
          </p:cNvSpPr>
          <p:nvPr>
            <p:ph idx="1"/>
          </p:nvPr>
        </p:nvSpPr>
        <p:spPr>
          <a:xfrm>
            <a:off x="457200" y="1628801"/>
            <a:ext cx="8229600" cy="4320480"/>
          </a:xfrm>
        </p:spPr>
        <p:style>
          <a:lnRef idx="2">
            <a:schemeClr val="accent2"/>
          </a:lnRef>
          <a:fillRef idx="1">
            <a:schemeClr val="lt1"/>
          </a:fillRef>
          <a:effectRef idx="0">
            <a:schemeClr val="accent2"/>
          </a:effectRef>
          <a:fontRef idx="minor">
            <a:schemeClr val="dk1"/>
          </a:fontRef>
        </p:style>
        <p:txBody>
          <a:bodyPr>
            <a:normAutofit/>
          </a:bodyPr>
          <a:lstStyle/>
          <a:p>
            <a:r>
              <a:rPr lang="zh-TW" altLang="zh-TW" sz="4000" dirty="0"/>
              <a:t>學生操行成績考核評定</a:t>
            </a:r>
            <a:r>
              <a:rPr lang="zh-TW" altLang="zh-TW" sz="4000" dirty="0" smtClean="0"/>
              <a:t>要點</a:t>
            </a:r>
            <a:endParaRPr lang="en-US" altLang="zh-TW" sz="4000" dirty="0" smtClean="0"/>
          </a:p>
          <a:p>
            <a:pPr marL="0" indent="0">
              <a:buNone/>
            </a:pPr>
            <a:r>
              <a:rPr lang="zh-TW" altLang="en-US" sz="4000" dirty="0" smtClean="0"/>
              <a:t>   </a:t>
            </a:r>
            <a:r>
              <a:rPr lang="zh-TW" altLang="zh-TW" sz="4000" dirty="0" smtClean="0"/>
              <a:t>第四</a:t>
            </a:r>
            <a:r>
              <a:rPr lang="zh-TW" altLang="zh-TW" sz="4000" dirty="0"/>
              <a:t>條第二款第</a:t>
            </a:r>
            <a:r>
              <a:rPr lang="en-US" altLang="zh-TW" sz="4000" dirty="0"/>
              <a:t>4</a:t>
            </a:r>
            <a:r>
              <a:rPr lang="zh-TW" altLang="zh-TW" sz="4000" dirty="0"/>
              <a:t>目</a:t>
            </a:r>
            <a:r>
              <a:rPr lang="zh-TW" altLang="zh-TW" sz="4000" dirty="0" smtClean="0"/>
              <a:t>規定</a:t>
            </a:r>
            <a:endParaRPr lang="en-US" altLang="zh-TW" sz="4000" dirty="0" smtClean="0"/>
          </a:p>
          <a:p>
            <a:pPr marL="0" indent="0">
              <a:buNone/>
            </a:pPr>
            <a:r>
              <a:rPr lang="zh-TW" altLang="en-US" sz="4000" dirty="0" smtClean="0">
                <a:latin typeface="新細明體"/>
              </a:rPr>
              <a:t>   ＂</a:t>
            </a:r>
            <a:r>
              <a:rPr lang="zh-TW" altLang="zh-TW" sz="4000" dirty="0" smtClean="0">
                <a:solidFill>
                  <a:srgbClr val="FF0000"/>
                </a:solidFill>
              </a:rPr>
              <a:t>曠課</a:t>
            </a:r>
            <a:r>
              <a:rPr lang="zh-TW" altLang="zh-TW" sz="4000" dirty="0">
                <a:solidFill>
                  <a:srgbClr val="FF0000"/>
                </a:solidFill>
              </a:rPr>
              <a:t>一小時減操行成績</a:t>
            </a:r>
            <a:r>
              <a:rPr lang="zh-TW" altLang="zh-TW" sz="4000" dirty="0" smtClean="0">
                <a:solidFill>
                  <a:srgbClr val="FF0000"/>
                </a:solidFill>
              </a:rPr>
              <a:t>一分</a:t>
            </a:r>
            <a:r>
              <a:rPr lang="zh-TW" altLang="en-US" sz="4000" dirty="0" smtClean="0">
                <a:latin typeface="新細明體"/>
                <a:ea typeface="新細明體"/>
              </a:rPr>
              <a:t>＂</a:t>
            </a:r>
            <a:endParaRPr lang="en-US" altLang="zh-TW" sz="4000" dirty="0" smtClean="0"/>
          </a:p>
          <a:p>
            <a:pPr marL="0" indent="0">
              <a:buNone/>
            </a:pPr>
            <a:r>
              <a:rPr lang="en-US" altLang="zh-TW" sz="3600" dirty="0" smtClean="0"/>
              <a:t>(</a:t>
            </a:r>
            <a:r>
              <a:rPr lang="zh-TW" altLang="zh-TW" sz="3600" dirty="0" smtClean="0"/>
              <a:t>詳南</a:t>
            </a:r>
            <a:r>
              <a:rPr lang="zh-TW" altLang="zh-TW" sz="3600" dirty="0"/>
              <a:t>臺科大學生操行成績考查評定</a:t>
            </a:r>
            <a:r>
              <a:rPr lang="zh-TW" altLang="zh-TW" sz="3600" dirty="0" smtClean="0"/>
              <a:t>要點</a:t>
            </a:r>
            <a:r>
              <a:rPr lang="en-US" altLang="zh-TW" sz="3600" dirty="0" smtClean="0"/>
              <a:t>)</a:t>
            </a:r>
          </a:p>
          <a:p>
            <a:pPr marL="0" indent="0"/>
            <a:r>
              <a:rPr lang="zh-TW" altLang="en-US" sz="3600" dirty="0" smtClean="0"/>
              <a:t>期末幹部記功獎勵將採用線上作業方式</a:t>
            </a:r>
            <a:r>
              <a:rPr lang="en-US" altLang="zh-TW" sz="3600" dirty="0" smtClean="0"/>
              <a:t>__</a:t>
            </a:r>
            <a:r>
              <a:rPr lang="zh-TW" altLang="en-US" sz="3600" dirty="0" smtClean="0"/>
              <a:t>未交班級幹部名單者將無法獎勵</a:t>
            </a:r>
            <a:endParaRPr lang="en-US" altLang="zh-TW" sz="3600" dirty="0" smtClean="0"/>
          </a:p>
          <a:p>
            <a:pPr marL="0" indent="0"/>
            <a:endParaRPr lang="zh-TW" altLang="en-US" dirty="0"/>
          </a:p>
        </p:txBody>
      </p:sp>
    </p:spTree>
    <p:extLst>
      <p:ext uri="{BB962C8B-B14F-4D97-AF65-F5344CB8AC3E}">
        <p14:creationId xmlns:p14="http://schemas.microsoft.com/office/powerpoint/2010/main" val="1839333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994122"/>
          </a:xfrm>
        </p:spPr>
        <p:txBody>
          <a:bodyPr>
            <a:normAutofit/>
          </a:bodyPr>
          <a:lstStyle/>
          <a:p>
            <a:pPr algn="ctr"/>
            <a:r>
              <a:rPr lang="zh-TW" altLang="en-US" sz="4800" b="1" dirty="0" smtClean="0"/>
              <a:t>參</a:t>
            </a:r>
            <a:r>
              <a:rPr lang="zh-TW" altLang="en-US" sz="4800" b="1" dirty="0" smtClean="0">
                <a:latin typeface="新細明體"/>
                <a:ea typeface="新細明體"/>
              </a:rPr>
              <a:t>、</a:t>
            </a:r>
            <a:r>
              <a:rPr lang="zh-TW" altLang="zh-TW" sz="4800" b="1" dirty="0" smtClean="0"/>
              <a:t>勞作</a:t>
            </a:r>
            <a:r>
              <a:rPr lang="zh-TW" altLang="zh-TW" sz="4800" b="1" dirty="0"/>
              <a:t>教育：</a:t>
            </a:r>
            <a:endParaRPr lang="zh-TW" altLang="en-US" sz="4800" dirty="0"/>
          </a:p>
        </p:txBody>
      </p:sp>
      <p:sp>
        <p:nvSpPr>
          <p:cNvPr id="3" name="內容版面配置區 2"/>
          <p:cNvSpPr>
            <a:spLocks noGrp="1"/>
          </p:cNvSpPr>
          <p:nvPr>
            <p:ph sz="quarter" idx="13"/>
          </p:nvPr>
        </p:nvSpPr>
        <p:spPr>
          <a:xfrm>
            <a:off x="323528" y="1196752"/>
            <a:ext cx="8640960" cy="5277200"/>
          </a:xfrm>
        </p:spPr>
        <p:txBody>
          <a:bodyPr>
            <a:noAutofit/>
          </a:bodyPr>
          <a:lstStyle/>
          <a:p>
            <a:r>
              <a:rPr lang="zh-TW" altLang="zh-TW" sz="2800" dirty="0"/>
              <a:t>一</a:t>
            </a:r>
            <a:r>
              <a:rPr lang="zh-TW" altLang="zh-TW" sz="2800" dirty="0" smtClean="0"/>
              <a:t>、勞作教育是零學分</a:t>
            </a:r>
            <a:r>
              <a:rPr lang="zh-TW" altLang="en-US" sz="2800" b="1" dirty="0" smtClean="0">
                <a:ln w="18000">
                  <a:solidFill>
                    <a:schemeClr val="accent6"/>
                  </a:solidFill>
                  <a:prstDash val="solid"/>
                  <a:miter lim="800000"/>
                </a:ln>
                <a:noFill/>
                <a:effectLst>
                  <a:outerShdw blurRad="25500" dist="23000" dir="7020000" algn="tl">
                    <a:srgbClr val="000000">
                      <a:alpha val="50000"/>
                    </a:srgbClr>
                  </a:outerShdw>
                </a:effectLst>
              </a:rPr>
              <a:t>課程</a:t>
            </a:r>
            <a:r>
              <a:rPr lang="zh-TW" altLang="zh-TW" sz="2800" dirty="0" smtClean="0"/>
              <a:t>，須修完</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兩學期</a:t>
            </a:r>
            <a:r>
              <a:rPr lang="zh-TW" altLang="en-US" sz="2800" dirty="0" smtClean="0"/>
              <a:t>且</a:t>
            </a:r>
            <a:r>
              <a:rPr lang="zh-TW" altLang="zh-TW" sz="2800" dirty="0" smtClean="0"/>
              <a:t>成績及格才能畢業。</a:t>
            </a:r>
            <a:endParaRPr lang="en-US" altLang="zh-TW" sz="2800" dirty="0" smtClean="0"/>
          </a:p>
          <a:p>
            <a:r>
              <a:rPr lang="zh-TW" altLang="zh-TW" sz="2800" dirty="0" smtClean="0"/>
              <a:t>二</a:t>
            </a:r>
            <a:r>
              <a:rPr lang="zh-TW" altLang="zh-TW" sz="2800" dirty="0"/>
              <a:t>、勞作教育是品德教育的一部分，也是鍛鍊自我並發揮我為人人，人人為我服務精神的</a:t>
            </a:r>
            <a:r>
              <a:rPr lang="zh-TW" altLang="zh-TW" sz="2800" dirty="0" smtClean="0"/>
              <a:t>機會。</a:t>
            </a:r>
            <a:endParaRPr lang="en-US" altLang="zh-TW" sz="2800" dirty="0" smtClean="0"/>
          </a:p>
          <a:p>
            <a:r>
              <a:rPr lang="zh-TW" altLang="zh-TW" sz="2800" dirty="0" smtClean="0"/>
              <a:t>本部</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一</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至四年級</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同學</a:t>
            </a:r>
            <a:r>
              <a:rPr lang="zh-TW" altLang="en-US" sz="2800" b="1" dirty="0" smtClean="0">
                <a:ln w="18000">
                  <a:solidFill>
                    <a:schemeClr val="accent6"/>
                  </a:solidFill>
                  <a:prstDash val="solid"/>
                  <a:miter lim="800000"/>
                </a:ln>
                <a:noFill/>
                <a:effectLst>
                  <a:outerShdw blurRad="25500" dist="23000" dir="7020000" algn="tl">
                    <a:srgbClr val="000000">
                      <a:alpha val="50000"/>
                    </a:srgbClr>
                  </a:outerShdw>
                </a:effectLst>
              </a:rPr>
              <a:t>得</a:t>
            </a:r>
            <a:r>
              <a:rPr lang="zh-TW" altLang="zh-TW" sz="2800" b="1" dirty="0" smtClean="0">
                <a:ln w="18000">
                  <a:solidFill>
                    <a:schemeClr val="accent6"/>
                  </a:solidFill>
                  <a:prstDash val="solid"/>
                  <a:miter lim="800000"/>
                </a:ln>
                <a:noFill/>
                <a:effectLst>
                  <a:outerShdw blurRad="25500" dist="23000" dir="7020000" algn="tl">
                    <a:srgbClr val="000000">
                      <a:alpha val="50000"/>
                    </a:srgbClr>
                  </a:outerShdw>
                </a:effectLst>
              </a:rPr>
              <a:t>直接</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找各系負責的小組長約定勞掃時間</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工作時間約</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20</a:t>
            </a:r>
            <a:r>
              <a:rPr lang="zh-TW" altLang="zh-TW" sz="2800" b="1" dirty="0">
                <a:ln w="18000">
                  <a:solidFill>
                    <a:schemeClr val="accent6"/>
                  </a:solidFill>
                  <a:prstDash val="solid"/>
                  <a:miter lim="800000"/>
                </a:ln>
                <a:noFill/>
                <a:effectLst>
                  <a:outerShdw blurRad="25500" dist="23000" dir="7020000" algn="tl">
                    <a:srgbClr val="000000">
                      <a:alpha val="50000"/>
                    </a:srgbClr>
                  </a:outerShdw>
                </a:effectLst>
              </a:rPr>
              <a:t>分鐘</a:t>
            </a:r>
            <a:r>
              <a:rPr lang="en-US" altLang="zh-TW" sz="2800" b="1" dirty="0">
                <a:ln w="18000">
                  <a:solidFill>
                    <a:schemeClr val="accent6"/>
                  </a:solidFill>
                  <a:prstDash val="solid"/>
                  <a:miter lim="800000"/>
                </a:ln>
                <a:noFill/>
                <a:effectLst>
                  <a:outerShdw blurRad="25500" dist="23000" dir="7020000" algn="tl">
                    <a:srgbClr val="000000">
                      <a:alpha val="50000"/>
                    </a:srgbClr>
                  </a:outerShdw>
                </a:effectLst>
              </a:rPr>
              <a:t>)</a:t>
            </a:r>
            <a:r>
              <a:rPr lang="zh-TW" altLang="zh-TW" sz="2800" dirty="0"/>
              <a:t>；若無法</a:t>
            </a:r>
            <a:r>
              <a:rPr lang="zh-TW" altLang="zh-TW" sz="2800" dirty="0" smtClean="0"/>
              <a:t>配合</a:t>
            </a:r>
            <a:r>
              <a:rPr lang="zh-TW" altLang="en-US" sz="2800" dirty="0" smtClean="0"/>
              <a:t>得</a:t>
            </a:r>
            <a:r>
              <a:rPr lang="zh-TW" altLang="zh-TW" sz="2800" dirty="0" smtClean="0"/>
              <a:t>於</a:t>
            </a:r>
            <a:r>
              <a:rPr lang="zh-TW" altLang="zh-TW" sz="2800" dirty="0"/>
              <a:t>四年級時選修勞作教育課程</a:t>
            </a:r>
            <a:r>
              <a:rPr lang="zh-TW" altLang="zh-TW" sz="2800" dirty="0" smtClean="0"/>
              <a:t>後</a:t>
            </a:r>
            <a:r>
              <a:rPr lang="zh-TW" altLang="en-US" sz="2800" dirty="0" smtClean="0"/>
              <a:t>洽</a:t>
            </a:r>
            <a:r>
              <a:rPr lang="zh-TW" altLang="zh-TW" sz="2800" dirty="0" smtClean="0"/>
              <a:t>學</a:t>
            </a:r>
            <a:r>
              <a:rPr lang="zh-TW" altLang="zh-TW" sz="2800" dirty="0"/>
              <a:t>務組黃</a:t>
            </a:r>
            <a:r>
              <a:rPr lang="zh-TW" altLang="zh-TW" sz="2800" dirty="0" smtClean="0"/>
              <a:t>教官</a:t>
            </a:r>
            <a:r>
              <a:rPr lang="zh-TW" altLang="en-US" sz="2800" dirty="0" smtClean="0"/>
              <a:t>商議</a:t>
            </a:r>
            <a:r>
              <a:rPr lang="zh-TW" altLang="zh-TW" sz="2800" dirty="0" smtClean="0"/>
              <a:t>補修</a:t>
            </a:r>
            <a:r>
              <a:rPr lang="zh-TW" altLang="en-US" sz="2800" dirty="0" smtClean="0"/>
              <a:t>之施作</a:t>
            </a:r>
            <a:r>
              <a:rPr lang="zh-TW" altLang="zh-TW" sz="2800" dirty="0" smtClean="0"/>
              <a:t>時</a:t>
            </a:r>
            <a:r>
              <a:rPr lang="zh-TW" altLang="en-US" sz="2800" dirty="0" smtClean="0"/>
              <a:t>間</a:t>
            </a:r>
            <a:r>
              <a:rPr lang="en-US" altLang="zh-TW" sz="2800" dirty="0" smtClean="0"/>
              <a:t>(</a:t>
            </a:r>
            <a:r>
              <a:rPr lang="zh-TW" altLang="en-US" sz="2800" dirty="0" smtClean="0"/>
              <a:t>須依規定做足</a:t>
            </a:r>
            <a:r>
              <a:rPr lang="en-US" altLang="zh-TW" sz="2800" dirty="0" smtClean="0"/>
              <a:t>30</a:t>
            </a:r>
            <a:r>
              <a:rPr lang="zh-TW" altLang="en-US" sz="2800" dirty="0" smtClean="0"/>
              <a:t>分鐘</a:t>
            </a:r>
            <a:r>
              <a:rPr lang="en-US" altLang="zh-TW" sz="2800" dirty="0" smtClean="0"/>
              <a:t>)</a:t>
            </a:r>
            <a:r>
              <a:rPr lang="zh-TW" altLang="zh-TW" sz="2800" dirty="0" smtClean="0"/>
              <a:t>。</a:t>
            </a:r>
            <a:endParaRPr lang="zh-TW" altLang="zh-TW" sz="2800" dirty="0"/>
          </a:p>
          <a:p>
            <a:r>
              <a:rPr lang="zh-TW" altLang="zh-TW" sz="2800" dirty="0"/>
              <a:t>三、勞掃</a:t>
            </a:r>
            <a:r>
              <a:rPr lang="zh-TW" altLang="zh-TW" sz="2800" dirty="0" smtClean="0"/>
              <a:t>缺席</a:t>
            </a:r>
            <a:r>
              <a:rPr lang="en-US" altLang="zh-TW" sz="2800" dirty="0" smtClean="0"/>
              <a:t>(</a:t>
            </a:r>
            <a:r>
              <a:rPr lang="zh-TW" altLang="en-US" sz="2800" dirty="0" smtClean="0"/>
              <a:t>有請假</a:t>
            </a:r>
            <a:r>
              <a:rPr lang="en-US" altLang="zh-TW" sz="2800" dirty="0" smtClean="0"/>
              <a:t>)</a:t>
            </a:r>
            <a:r>
              <a:rPr lang="zh-TW" altLang="zh-TW" sz="2800" dirty="0" smtClean="0"/>
              <a:t>，</a:t>
            </a:r>
            <a:r>
              <a:rPr lang="zh-TW" altLang="zh-TW" sz="2800" dirty="0"/>
              <a:t>只要超過</a:t>
            </a:r>
            <a:r>
              <a:rPr lang="en-US" altLang="zh-TW" sz="2800" dirty="0"/>
              <a:t>5</a:t>
            </a:r>
            <a:r>
              <a:rPr lang="zh-TW" altLang="zh-TW" sz="2800" dirty="0"/>
              <a:t>次</a:t>
            </a:r>
            <a:r>
              <a:rPr lang="en-US" altLang="zh-TW" sz="2800" dirty="0"/>
              <a:t>(</a:t>
            </a:r>
            <a:r>
              <a:rPr lang="zh-TW" altLang="zh-TW" sz="2800" dirty="0"/>
              <a:t>約占學期</a:t>
            </a:r>
            <a:r>
              <a:rPr lang="en-US" altLang="zh-TW" sz="2800" dirty="0"/>
              <a:t>1/3)</a:t>
            </a:r>
            <a:r>
              <a:rPr lang="zh-TW" altLang="zh-TW" sz="2800" dirty="0"/>
              <a:t>未到，成績就會不</a:t>
            </a:r>
            <a:r>
              <a:rPr lang="zh-TW" altLang="zh-TW" sz="2800" dirty="0" smtClean="0"/>
              <a:t>及格。</a:t>
            </a:r>
            <a:r>
              <a:rPr lang="zh-TW" altLang="en-US" sz="2800" dirty="0" smtClean="0"/>
              <a:t>但若曠課則</a:t>
            </a:r>
            <a:r>
              <a:rPr lang="en-US" altLang="zh-TW" sz="2800" dirty="0" smtClean="0"/>
              <a:t>3</a:t>
            </a:r>
            <a:r>
              <a:rPr lang="zh-TW" altLang="en-US" sz="2800" dirty="0" smtClean="0"/>
              <a:t>次就會</a:t>
            </a:r>
            <a:r>
              <a:rPr lang="zh-TW" altLang="zh-TW" sz="2800" dirty="0" smtClean="0"/>
              <a:t>不及格</a:t>
            </a:r>
            <a:endParaRPr lang="en-US" altLang="zh-TW" sz="2800" dirty="0" smtClean="0"/>
          </a:p>
          <a:p>
            <a:r>
              <a:rPr lang="zh-TW" altLang="en-US" sz="2800" dirty="0" smtClean="0"/>
              <a:t>四</a:t>
            </a:r>
            <a:r>
              <a:rPr lang="zh-TW" altLang="en-US" sz="2800" dirty="0" smtClean="0">
                <a:latin typeface="新細明體"/>
                <a:ea typeface="新細明體"/>
              </a:rPr>
              <a:t>、已選課無法上課者最晚於</a:t>
            </a:r>
            <a:r>
              <a:rPr lang="en-US" altLang="zh-TW" sz="2800" b="1" dirty="0" smtClean="0">
                <a:ln w="18000">
                  <a:solidFill>
                    <a:schemeClr val="accent6"/>
                  </a:solidFill>
                  <a:prstDash val="solid"/>
                  <a:miter lim="800000"/>
                </a:ln>
                <a:noFill/>
                <a:effectLst>
                  <a:outerShdw blurRad="25500" dist="23000" dir="7020000" algn="tl">
                    <a:srgbClr val="000000">
                      <a:alpha val="50000"/>
                    </a:srgbClr>
                  </a:outerShdw>
                </a:effectLst>
                <a:latin typeface="新細明體"/>
                <a:ea typeface="新細明體"/>
              </a:rPr>
              <a:t>9/29</a:t>
            </a:r>
            <a:r>
              <a:rPr lang="zh-TW" altLang="en-US" sz="2800" dirty="0" smtClean="0">
                <a:latin typeface="新細明體"/>
                <a:ea typeface="新細明體"/>
              </a:rPr>
              <a:t>至學務組申辦退選</a:t>
            </a:r>
            <a:endParaRPr lang="zh-TW" altLang="en-US" sz="2800" dirty="0"/>
          </a:p>
        </p:txBody>
      </p:sp>
    </p:spTree>
    <p:extLst>
      <p:ext uri="{BB962C8B-B14F-4D97-AF65-F5344CB8AC3E}">
        <p14:creationId xmlns:p14="http://schemas.microsoft.com/office/powerpoint/2010/main" val="4121946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404664"/>
            <a:ext cx="6512511" cy="1143000"/>
          </a:xfrm>
        </p:spPr>
        <p:txBody>
          <a:bodyPr>
            <a:normAutofit/>
          </a:bodyPr>
          <a:lstStyle/>
          <a:p>
            <a:pPr algn="ctr"/>
            <a:r>
              <a:rPr lang="zh-TW" altLang="zh-TW" sz="5400" dirty="0"/>
              <a:t>肆、服務學習：</a:t>
            </a:r>
            <a:endParaRPr lang="zh-TW" altLang="en-US" sz="5400" dirty="0"/>
          </a:p>
        </p:txBody>
      </p:sp>
      <p:sp>
        <p:nvSpPr>
          <p:cNvPr id="3" name="內容版面配置區 2"/>
          <p:cNvSpPr>
            <a:spLocks noGrp="1"/>
          </p:cNvSpPr>
          <p:nvPr>
            <p:ph sz="quarter" idx="13"/>
          </p:nvPr>
        </p:nvSpPr>
        <p:spPr>
          <a:xfrm>
            <a:off x="683568" y="1556792"/>
            <a:ext cx="7920880" cy="4968552"/>
          </a:xfrm>
        </p:spPr>
        <p:txBody>
          <a:bodyPr>
            <a:normAutofit/>
          </a:bodyPr>
          <a:lstStyle/>
          <a:p>
            <a:pPr marL="342900" lvl="0" indent="-342900">
              <a:spcAft>
                <a:spcPts val="0"/>
              </a:spcAft>
              <a:buFont typeface="+mj-ea"/>
              <a:buAutoNum type="ea1ChtPlain"/>
            </a:pPr>
            <a:r>
              <a:rPr lang="zh-TW" altLang="zh-TW" sz="2400" kern="100" dirty="0" smtClean="0">
                <a:latin typeface="Calibri"/>
                <a:ea typeface="標楷體"/>
                <a:cs typeface="Times New Roman"/>
              </a:rPr>
              <a:t>領有弱勢</a:t>
            </a:r>
            <a:r>
              <a:rPr lang="zh-TW" altLang="zh-TW" sz="2400" kern="100" dirty="0">
                <a:latin typeface="Calibri"/>
                <a:ea typeface="標楷體"/>
                <a:cs typeface="Times New Roman"/>
              </a:rPr>
              <a:t>助</a:t>
            </a:r>
            <a:r>
              <a:rPr lang="zh-TW" altLang="zh-TW" sz="2400" kern="100" dirty="0" smtClean="0">
                <a:latin typeface="Calibri"/>
                <a:ea typeface="標楷體"/>
                <a:cs typeface="Times New Roman"/>
              </a:rPr>
              <a:t>學補助</a:t>
            </a:r>
            <a:r>
              <a:rPr lang="zh-TW" altLang="zh-TW" sz="2400" kern="100" dirty="0">
                <a:latin typeface="Calibri"/>
                <a:ea typeface="標楷體"/>
                <a:cs typeface="Times New Roman"/>
              </a:rPr>
              <a:t>的同學依規定必須參加服務學習工作</a:t>
            </a:r>
            <a:r>
              <a:rPr lang="zh-TW" altLang="zh-TW" sz="2400" kern="100" dirty="0" smtClean="0">
                <a:latin typeface="Calibri"/>
                <a:ea typeface="標楷體"/>
                <a:cs typeface="Times New Roman"/>
              </a:rPr>
              <a:t>。</a:t>
            </a:r>
            <a:endParaRPr lang="en-US" altLang="zh-TW" sz="2400" kern="100" dirty="0" smtClean="0">
              <a:latin typeface="Calibri"/>
              <a:cs typeface="Times New Roman"/>
            </a:endParaRPr>
          </a:p>
          <a:p>
            <a:pPr marL="342900" lvl="0" indent="-342900">
              <a:spcAft>
                <a:spcPts val="0"/>
              </a:spcAft>
              <a:buFont typeface="+mj-ea"/>
              <a:buAutoNum type="ea1ChtPlain"/>
            </a:pPr>
            <a:r>
              <a:rPr lang="zh-TW" altLang="zh-TW" sz="2400" kern="100" dirty="0" smtClean="0">
                <a:latin typeface="Calibri"/>
                <a:ea typeface="標楷體"/>
                <a:cs typeface="Times New Roman"/>
              </a:rPr>
              <a:t>本部</a:t>
            </a:r>
            <a:r>
              <a:rPr lang="zh-TW" altLang="zh-TW" sz="2400" kern="100" dirty="0">
                <a:latin typeface="Calibri"/>
                <a:ea typeface="標楷體"/>
                <a:cs typeface="Times New Roman"/>
              </a:rPr>
              <a:t>服務學習工作以</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整理自己班級上課教室</a:t>
            </a:r>
            <a:r>
              <a:rPr lang="zh-TW" altLang="zh-TW" sz="2400" kern="100" dirty="0">
                <a:latin typeface="Calibri"/>
                <a:ea typeface="標楷體"/>
                <a:cs typeface="Times New Roman"/>
              </a:rPr>
              <a:t>為主</a:t>
            </a:r>
            <a:r>
              <a:rPr lang="zh-TW" altLang="zh-TW" sz="2400" kern="100" dirty="0">
                <a:latin typeface="Calibri"/>
                <a:cs typeface="Times New Roman"/>
              </a:rPr>
              <a:t>；</a:t>
            </a:r>
            <a:r>
              <a:rPr lang="zh-TW" altLang="zh-TW" sz="2400" kern="100" dirty="0">
                <a:latin typeface="Calibri"/>
                <a:ea typeface="標楷體"/>
                <a:cs typeface="Times New Roman"/>
              </a:rPr>
              <a:t>記得下課離開教室前將垃圾帶走並關閉電源及門窗。</a:t>
            </a:r>
            <a:endParaRPr lang="zh-TW" altLang="zh-TW" sz="2400" kern="100" dirty="0">
              <a:latin typeface="Calibri"/>
              <a:cs typeface="Times New Roman"/>
            </a:endParaRPr>
          </a:p>
          <a:p>
            <a:pPr marL="342900" lvl="0" indent="-342900">
              <a:spcAft>
                <a:spcPts val="0"/>
              </a:spcAft>
              <a:buFont typeface="+mj-ea"/>
              <a:buAutoNum type="ea1ChtPlain" startAt="3"/>
            </a:pPr>
            <a:r>
              <a:rPr lang="zh-TW" altLang="zh-TW" sz="2400" kern="100" dirty="0">
                <a:latin typeface="Calibri"/>
                <a:ea typeface="標楷體"/>
                <a:cs typeface="Times New Roman"/>
              </a:rPr>
              <a:t>各班服務學習同學每天</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執行勤務之後</a:t>
            </a:r>
            <a:r>
              <a:rPr lang="zh-TW" altLang="zh-TW" sz="2400" kern="100" dirty="0">
                <a:latin typeface="Calibri"/>
                <a:ea typeface="標楷體"/>
                <a:cs typeface="Times New Roman"/>
              </a:rPr>
              <a:t>請找班級服務學習代表</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簽到</a:t>
            </a:r>
            <a:r>
              <a:rPr lang="en-US" altLang="zh-TW" sz="2400" kern="100" dirty="0">
                <a:latin typeface="Calibri"/>
                <a:ea typeface="標楷體"/>
                <a:cs typeface="Times New Roman"/>
              </a:rPr>
              <a:t>(</a:t>
            </a:r>
            <a:r>
              <a:rPr lang="zh-TW" altLang="zh-TW" sz="2400" kern="100" dirty="0">
                <a:latin typeface="Calibri"/>
                <a:ea typeface="標楷體"/>
                <a:cs typeface="Times New Roman"/>
              </a:rPr>
              <a:t>代表人選由</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衛生股長指定</a:t>
            </a:r>
            <a:r>
              <a:rPr lang="zh-TW" altLang="zh-TW" sz="2400" kern="100" dirty="0">
                <a:latin typeface="Calibri"/>
                <a:ea typeface="標楷體"/>
                <a:cs typeface="Times New Roman"/>
              </a:rPr>
              <a:t>或由衛生股長兼任</a:t>
            </a:r>
            <a:r>
              <a:rPr lang="zh-TW" altLang="zh-TW" sz="2400" kern="100" dirty="0">
                <a:latin typeface="Calibri"/>
                <a:cs typeface="Times New Roman"/>
              </a:rPr>
              <a:t>，</a:t>
            </a:r>
            <a:r>
              <a:rPr lang="zh-TW" altLang="zh-TW" sz="2400" kern="100" dirty="0">
                <a:latin typeface="Calibri"/>
                <a:ea typeface="標楷體"/>
                <a:cs typeface="Times New Roman"/>
              </a:rPr>
              <a:t>列入期末幹部獎懲考核</a:t>
            </a:r>
            <a:r>
              <a:rPr lang="en-US" altLang="zh-TW" sz="2400" kern="100" dirty="0">
                <a:latin typeface="Calibri"/>
                <a:ea typeface="標楷體"/>
                <a:cs typeface="Times New Roman"/>
              </a:rPr>
              <a:t>)</a:t>
            </a:r>
            <a:r>
              <a:rPr lang="zh-TW" altLang="zh-TW" sz="2400" kern="100" dirty="0">
                <a:latin typeface="Calibri"/>
                <a:ea typeface="標楷體"/>
                <a:cs typeface="Times New Roman"/>
              </a:rPr>
              <a:t>。</a:t>
            </a:r>
            <a:endParaRPr lang="zh-TW" altLang="zh-TW" sz="2400" kern="100" dirty="0">
              <a:latin typeface="Calibri"/>
              <a:cs typeface="Times New Roman"/>
            </a:endParaRPr>
          </a:p>
          <a:p>
            <a:pPr marL="342900" lvl="0" indent="-342900">
              <a:spcAft>
                <a:spcPts val="0"/>
              </a:spcAft>
              <a:buFont typeface="+mj-ea"/>
              <a:buAutoNum type="ea1ChtPlain" startAt="3"/>
            </a:pPr>
            <a:r>
              <a:rPr lang="zh-TW" altLang="zh-TW" sz="2400" kern="100" dirty="0">
                <a:latin typeface="Calibri"/>
                <a:ea typeface="標楷體"/>
                <a:cs typeface="Times New Roman"/>
              </a:rPr>
              <a:t>本部不定期抽檢班級打掃狀況，並針對不理想班級發出糾正改善單</a:t>
            </a:r>
            <a:r>
              <a:rPr lang="zh-TW" altLang="zh-TW" sz="2400" kern="100" dirty="0" smtClean="0">
                <a:latin typeface="Calibri"/>
                <a:ea typeface="標楷體"/>
                <a:cs typeface="Times New Roman"/>
              </a:rPr>
              <a:t>。</a:t>
            </a:r>
            <a:endParaRPr lang="en-US" altLang="zh-TW" sz="2400" kern="100" dirty="0" smtClean="0">
              <a:latin typeface="Calibri"/>
              <a:cs typeface="Times New Roman"/>
            </a:endParaRPr>
          </a:p>
          <a:p>
            <a:pPr marL="342900" lvl="0" indent="-342900">
              <a:spcAft>
                <a:spcPts val="0"/>
              </a:spcAft>
              <a:buFont typeface="+mj-ea"/>
              <a:buAutoNum type="ea1ChtPlain" startAt="3"/>
            </a:pPr>
            <a:r>
              <a:rPr lang="zh-TW" altLang="zh-TW" sz="2400" b="1" kern="100" dirty="0" smtClean="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簽到</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單及糾正改善單</a:t>
            </a:r>
            <a:r>
              <a:rPr lang="zh-TW" altLang="zh-TW" sz="2400" kern="100" dirty="0">
                <a:latin typeface="Calibri"/>
                <a:ea typeface="標楷體"/>
                <a:cs typeface="Times New Roman"/>
              </a:rPr>
              <a:t>將做為下一年級申請弱勢助學時的</a:t>
            </a:r>
            <a:r>
              <a:rPr lang="zh-TW" altLang="zh-TW" sz="2400" b="1" kern="100" dirty="0">
                <a:ln w="18000">
                  <a:solidFill>
                    <a:schemeClr val="accent6"/>
                  </a:solidFill>
                  <a:prstDash val="solid"/>
                  <a:miter lim="800000"/>
                </a:ln>
                <a:noFill/>
                <a:effectLst>
                  <a:outerShdw blurRad="25500" dist="23000" dir="7020000" algn="tl">
                    <a:srgbClr val="000000">
                      <a:alpha val="50000"/>
                    </a:srgbClr>
                  </a:outerShdw>
                </a:effectLst>
                <a:latin typeface="Calibri"/>
                <a:ea typeface="標楷體"/>
                <a:cs typeface="Times New Roman"/>
              </a:rPr>
              <a:t>校內審核依據</a:t>
            </a:r>
            <a:r>
              <a:rPr lang="zh-TW" altLang="zh-TW" sz="2400" kern="100" dirty="0">
                <a:latin typeface="Calibri"/>
                <a:ea typeface="標楷體"/>
                <a:cs typeface="Times New Roman"/>
              </a:rPr>
              <a:t>。不合格班級或個人得依</a:t>
            </a:r>
            <a:r>
              <a:rPr lang="zh-TW" altLang="zh-TW" sz="2400" b="1" kern="0" dirty="0">
                <a:solidFill>
                  <a:srgbClr val="000000"/>
                </a:solidFill>
                <a:latin typeface="Calibri"/>
                <a:ea typeface="標楷體"/>
                <a:cs typeface="Helvetica"/>
              </a:rPr>
              <a:t>銷過自新實施規定申請自新並在完成後重新辦理</a:t>
            </a:r>
            <a:r>
              <a:rPr lang="zh-TW" altLang="zh-TW" sz="2400" kern="100" dirty="0">
                <a:latin typeface="Calibri"/>
                <a:ea typeface="標楷體"/>
                <a:cs typeface="Times New Roman"/>
              </a:rPr>
              <a:t>校內弱勢助學審核</a:t>
            </a:r>
            <a:r>
              <a:rPr lang="zh-TW" altLang="zh-TW" sz="2400" kern="100" dirty="0">
                <a:latin typeface="Calibri"/>
                <a:cs typeface="Times New Roman"/>
              </a:rPr>
              <a:t>。</a:t>
            </a:r>
          </a:p>
          <a:p>
            <a:endParaRPr lang="zh-TW" altLang="en-US" sz="2400" dirty="0"/>
          </a:p>
        </p:txBody>
      </p:sp>
    </p:spTree>
    <p:extLst>
      <p:ext uri="{BB962C8B-B14F-4D97-AF65-F5344CB8AC3E}">
        <p14:creationId xmlns:p14="http://schemas.microsoft.com/office/powerpoint/2010/main" val="3930035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88640"/>
            <a:ext cx="6512511" cy="1143000"/>
          </a:xfrm>
        </p:spPr>
        <p:txBody>
          <a:bodyPr>
            <a:normAutofit/>
          </a:bodyPr>
          <a:lstStyle/>
          <a:p>
            <a:pPr algn="ctr"/>
            <a:r>
              <a:rPr lang="zh-TW" altLang="zh-TW" sz="6000" b="1" dirty="0"/>
              <a:t>伍、兵役訊息：</a:t>
            </a:r>
            <a:endParaRPr lang="zh-TW" altLang="en-US" sz="6000" dirty="0"/>
          </a:p>
        </p:txBody>
      </p:sp>
      <p:sp>
        <p:nvSpPr>
          <p:cNvPr id="3" name="內容版面配置區 2"/>
          <p:cNvSpPr>
            <a:spLocks noGrp="1"/>
          </p:cNvSpPr>
          <p:nvPr>
            <p:ph sz="quarter" idx="13"/>
          </p:nvPr>
        </p:nvSpPr>
        <p:spPr>
          <a:xfrm>
            <a:off x="755576" y="1340768"/>
            <a:ext cx="7488832" cy="5040560"/>
          </a:xfrm>
        </p:spPr>
        <p:txBody>
          <a:bodyPr>
            <a:normAutofit fontScale="92500" lnSpcReduction="10000"/>
          </a:bodyPr>
          <a:lstStyle/>
          <a:p>
            <a:r>
              <a:rPr lang="en-US" altLang="zh-TW" sz="3200" b="1" u="sng" dirty="0">
                <a:ln w="18000">
                  <a:solidFill>
                    <a:schemeClr val="accent6"/>
                  </a:solidFill>
                  <a:prstDash val="solid"/>
                  <a:miter lim="800000"/>
                </a:ln>
                <a:noFill/>
                <a:effectLst>
                  <a:outerShdw blurRad="25500" dist="23000" dir="7020000" algn="tl">
                    <a:srgbClr val="000000">
                      <a:alpha val="50000"/>
                    </a:srgbClr>
                  </a:outerShdw>
                </a:effectLst>
              </a:rPr>
              <a:t>83</a:t>
            </a:r>
            <a:r>
              <a:rPr lang="zh-TW" altLang="zh-TW" sz="3200" b="1" u="sng" dirty="0">
                <a:ln w="18000">
                  <a:solidFill>
                    <a:schemeClr val="accent6"/>
                  </a:solidFill>
                  <a:prstDash val="solid"/>
                  <a:miter lim="800000"/>
                </a:ln>
                <a:noFill/>
                <a:effectLst>
                  <a:outerShdw blurRad="25500" dist="23000" dir="7020000" algn="tl">
                    <a:srgbClr val="000000">
                      <a:alpha val="50000"/>
                    </a:srgbClr>
                  </a:outerShdw>
                </a:effectLst>
              </a:rPr>
              <a:t>、</a:t>
            </a:r>
            <a:r>
              <a:rPr lang="en-US" altLang="zh-TW" sz="3200" b="1" u="sng" dirty="0">
                <a:ln w="18000">
                  <a:solidFill>
                    <a:schemeClr val="accent6"/>
                  </a:solidFill>
                  <a:prstDash val="solid"/>
                  <a:miter lim="800000"/>
                </a:ln>
                <a:noFill/>
                <a:effectLst>
                  <a:outerShdw blurRad="25500" dist="23000" dir="7020000" algn="tl">
                    <a:srgbClr val="000000">
                      <a:alpha val="50000"/>
                    </a:srgbClr>
                  </a:outerShdw>
                </a:effectLst>
              </a:rPr>
              <a:t>84</a:t>
            </a:r>
            <a:r>
              <a:rPr lang="zh-TW" altLang="zh-TW" sz="3200" b="1" u="sng" dirty="0">
                <a:ln w="18000">
                  <a:solidFill>
                    <a:schemeClr val="accent6"/>
                  </a:solidFill>
                  <a:prstDash val="solid"/>
                  <a:miter lim="800000"/>
                </a:ln>
                <a:noFill/>
                <a:effectLst>
                  <a:outerShdw blurRad="25500" dist="23000" dir="7020000" algn="tl">
                    <a:srgbClr val="000000">
                      <a:alpha val="50000"/>
                    </a:srgbClr>
                  </a:outerShdw>
                </a:effectLst>
              </a:rPr>
              <a:t>年次</a:t>
            </a:r>
            <a:r>
              <a:rPr lang="en-US" altLang="zh-TW" sz="3200" dirty="0"/>
              <a:t>(</a:t>
            </a:r>
            <a:r>
              <a:rPr lang="zh-TW" altLang="zh-TW" sz="3200" dirty="0"/>
              <a:t>含</a:t>
            </a:r>
            <a:r>
              <a:rPr lang="en-US" altLang="zh-TW" sz="3200" dirty="0"/>
              <a:t>)</a:t>
            </a:r>
            <a:r>
              <a:rPr lang="zh-TW" altLang="zh-TW" sz="3200" dirty="0"/>
              <a:t>以後出生之</a:t>
            </a:r>
            <a:r>
              <a:rPr lang="zh-TW" altLang="zh-TW" sz="3200" dirty="0" smtClean="0"/>
              <a:t>役男</a:t>
            </a:r>
            <a:endParaRPr lang="en-US" altLang="zh-TW" sz="3200" dirty="0" smtClean="0"/>
          </a:p>
          <a:p>
            <a:r>
              <a:rPr lang="zh-TW" altLang="zh-TW" sz="3200" dirty="0" smtClean="0"/>
              <a:t>若</a:t>
            </a:r>
            <a:r>
              <a:rPr lang="zh-TW" altLang="zh-TW" sz="3200" dirty="0"/>
              <a:t>於</a:t>
            </a:r>
            <a:r>
              <a:rPr lang="zh-TW" altLang="zh-TW" sz="3200" b="1" u="sng" dirty="0"/>
              <a:t>大一、大二暑假</a:t>
            </a:r>
            <a:r>
              <a:rPr lang="zh-TW" altLang="zh-TW" sz="3200" dirty="0"/>
              <a:t>已經完成</a:t>
            </a:r>
            <a:r>
              <a:rPr lang="zh-TW" altLang="zh-TW" sz="3200" u="sng" dirty="0"/>
              <a:t>完成</a:t>
            </a:r>
            <a:r>
              <a:rPr lang="en-US" altLang="zh-TW" sz="3200" b="1" u="sng" dirty="0"/>
              <a:t>4</a:t>
            </a:r>
            <a:r>
              <a:rPr lang="zh-TW" altLang="zh-TW" sz="3200" b="1" u="sng" dirty="0"/>
              <a:t>個月</a:t>
            </a:r>
            <a:r>
              <a:rPr lang="zh-TW" altLang="zh-TW" sz="3200" dirty="0"/>
              <a:t>的</a:t>
            </a:r>
            <a:r>
              <a:rPr lang="zh-TW" altLang="zh-TW" sz="3200" dirty="0" smtClean="0"/>
              <a:t>軍事訓練即</a:t>
            </a:r>
            <a:r>
              <a:rPr lang="zh-TW" altLang="zh-TW" sz="3200" dirty="0"/>
              <a:t>以</a:t>
            </a:r>
            <a:r>
              <a:rPr lang="zh-TW" altLang="zh-TW" sz="3200" b="1" u="sng" dirty="0"/>
              <a:t>後備役</a:t>
            </a:r>
            <a:r>
              <a:rPr lang="zh-TW" altLang="zh-TW" sz="3200" dirty="0"/>
              <a:t>身分列</a:t>
            </a:r>
            <a:r>
              <a:rPr lang="zh-TW" altLang="zh-TW" sz="3200" dirty="0" smtClean="0"/>
              <a:t>管</a:t>
            </a:r>
            <a:endParaRPr lang="en-US" altLang="zh-TW" sz="3200" dirty="0" smtClean="0"/>
          </a:p>
          <a:p>
            <a:r>
              <a:rPr lang="zh-TW" altLang="zh-TW" sz="3200" dirty="0" smtClean="0"/>
              <a:t>請</a:t>
            </a:r>
            <a:r>
              <a:rPr lang="zh-TW" altLang="zh-TW" sz="3200" b="1" dirty="0"/>
              <a:t>務必</a:t>
            </a:r>
            <a:r>
              <a:rPr lang="zh-TW" altLang="zh-TW" sz="3200" dirty="0"/>
              <a:t>於</a:t>
            </a:r>
            <a:r>
              <a:rPr lang="en-US" altLang="zh-TW" sz="3200" b="1" u="sng" dirty="0"/>
              <a:t>9</a:t>
            </a:r>
            <a:r>
              <a:rPr lang="zh-TW" altLang="zh-TW" sz="3200" b="1" u="sng" dirty="0"/>
              <a:t>月</a:t>
            </a:r>
            <a:r>
              <a:rPr lang="en-US" altLang="zh-TW" sz="3200" dirty="0"/>
              <a:t>(</a:t>
            </a:r>
            <a:r>
              <a:rPr lang="zh-TW" altLang="zh-TW" sz="3200" dirty="0"/>
              <a:t>大三</a:t>
            </a:r>
            <a:r>
              <a:rPr lang="en-US" altLang="zh-TW" sz="3200" dirty="0"/>
              <a:t>)</a:t>
            </a:r>
            <a:r>
              <a:rPr lang="zh-TW" altLang="zh-TW" sz="3200" b="1" u="sng" dirty="0"/>
              <a:t>開學一週內</a:t>
            </a:r>
            <a:r>
              <a:rPr lang="zh-TW" altLang="zh-TW" sz="3200" dirty="0"/>
              <a:t>繳交</a:t>
            </a:r>
            <a:r>
              <a:rPr lang="zh-TW" altLang="zh-TW" sz="3200" b="1" u="sng" dirty="0">
                <a:ln w="18000">
                  <a:solidFill>
                    <a:schemeClr val="accent6"/>
                  </a:solidFill>
                  <a:prstDash val="solid"/>
                  <a:miter lim="800000"/>
                </a:ln>
                <a:noFill/>
                <a:effectLst>
                  <a:outerShdw blurRad="25500" dist="23000" dir="7020000" algn="tl">
                    <a:srgbClr val="000000">
                      <a:alpha val="50000"/>
                    </a:srgbClr>
                  </a:outerShdw>
                </a:effectLst>
              </a:rPr>
              <a:t>結訓令</a:t>
            </a:r>
            <a:r>
              <a:rPr lang="zh-TW" altLang="zh-TW" sz="3200" dirty="0"/>
              <a:t>和</a:t>
            </a:r>
            <a:r>
              <a:rPr lang="zh-TW" altLang="zh-TW" sz="3200" b="1" u="sng" dirty="0">
                <a:ln w="18000">
                  <a:solidFill>
                    <a:schemeClr val="accent6"/>
                  </a:solidFill>
                  <a:prstDash val="solid"/>
                  <a:miter lim="800000"/>
                </a:ln>
                <a:noFill/>
                <a:effectLst>
                  <a:outerShdw blurRad="25500" dist="23000" dir="7020000" algn="tl">
                    <a:srgbClr val="000000">
                      <a:alpha val="50000"/>
                    </a:srgbClr>
                  </a:outerShdw>
                </a:effectLst>
              </a:rPr>
              <a:t>申請表</a:t>
            </a:r>
            <a:r>
              <a:rPr lang="zh-TW" altLang="zh-TW" sz="3200" dirty="0"/>
              <a:t>至</a:t>
            </a:r>
            <a:r>
              <a:rPr lang="zh-TW" altLang="zh-TW" sz="3200" b="1" dirty="0"/>
              <a:t>進修部學務組</a:t>
            </a:r>
            <a:r>
              <a:rPr lang="en-US" altLang="zh-TW" sz="3200" dirty="0"/>
              <a:t>(C104)</a:t>
            </a:r>
            <a:r>
              <a:rPr lang="zh-TW" altLang="zh-TW" sz="3200" b="1" dirty="0"/>
              <a:t>辦理儘召</a:t>
            </a:r>
            <a:r>
              <a:rPr lang="en-US" altLang="zh-TW" sz="3200" dirty="0"/>
              <a:t>(</a:t>
            </a:r>
            <a:r>
              <a:rPr lang="zh-TW" altLang="zh-TW" sz="3200" dirty="0"/>
              <a:t>在學期間免點召、免教召</a:t>
            </a:r>
            <a:r>
              <a:rPr lang="en-US" altLang="zh-TW" sz="3200" dirty="0"/>
              <a:t>)</a:t>
            </a:r>
            <a:r>
              <a:rPr lang="zh-TW" altLang="zh-TW" sz="3200" b="1" dirty="0" smtClean="0"/>
              <a:t>。</a:t>
            </a:r>
            <a:endParaRPr lang="en-US" altLang="zh-TW" sz="3200" b="1" dirty="0" smtClean="0"/>
          </a:p>
          <a:p>
            <a:r>
              <a:rPr lang="zh-TW" altLang="zh-TW" sz="3200" b="1" dirty="0" smtClean="0"/>
              <a:t>未</a:t>
            </a:r>
            <a:r>
              <a:rPr lang="zh-TW" altLang="zh-TW" sz="3200" b="1" dirty="0"/>
              <a:t>辦理者，在學期間可能會收到</a:t>
            </a:r>
            <a:r>
              <a:rPr lang="en-US" altLang="zh-TW" sz="3200" dirty="0"/>
              <a:t>(</a:t>
            </a:r>
            <a:r>
              <a:rPr lang="zh-TW" altLang="zh-TW" sz="3200" dirty="0"/>
              <a:t>點召、教召</a:t>
            </a:r>
            <a:r>
              <a:rPr lang="en-US" altLang="zh-TW" sz="3200" dirty="0"/>
              <a:t>)</a:t>
            </a:r>
            <a:r>
              <a:rPr lang="zh-TW" altLang="zh-TW" sz="3200" b="1" u="sng" dirty="0"/>
              <a:t>徵集令</a:t>
            </a:r>
            <a:r>
              <a:rPr lang="zh-TW" altLang="zh-TW" sz="3200" b="1" dirty="0"/>
              <a:t>，造成學生就學不便，請特別留意</a:t>
            </a:r>
            <a:r>
              <a:rPr lang="zh-TW" altLang="zh-TW" sz="3200" b="1" dirty="0" smtClean="0"/>
              <a:t>。</a:t>
            </a:r>
            <a:endParaRPr lang="en-US" altLang="zh-TW" sz="3200" b="1" dirty="0" smtClean="0"/>
          </a:p>
          <a:p>
            <a:r>
              <a:rPr lang="zh-TW" altLang="en-US" sz="3200" b="1" dirty="0">
                <a:ln w="18000">
                  <a:solidFill>
                    <a:schemeClr val="accent6"/>
                  </a:solidFill>
                  <a:prstDash val="solid"/>
                  <a:miter lim="800000"/>
                </a:ln>
                <a:noFill/>
                <a:effectLst>
                  <a:outerShdw blurRad="25500" dist="23000" dir="7020000" algn="tl">
                    <a:srgbClr val="000000">
                      <a:alpha val="50000"/>
                    </a:srgbClr>
                  </a:outerShdw>
                </a:effectLst>
              </a:rPr>
              <a:t>兵役調查表</a:t>
            </a:r>
            <a:r>
              <a:rPr lang="zh-TW" altLang="en-US" sz="3200" b="1" dirty="0" smtClean="0">
                <a:ln w="18000">
                  <a:solidFill>
                    <a:schemeClr val="accent6"/>
                  </a:solidFill>
                  <a:prstDash val="solid"/>
                  <a:miter lim="800000"/>
                </a:ln>
                <a:noFill/>
                <a:effectLst>
                  <a:outerShdw blurRad="25500" dist="23000" dir="7020000" algn="tl">
                    <a:srgbClr val="000000">
                      <a:alpha val="50000"/>
                    </a:srgbClr>
                  </a:outerShdw>
                </a:effectLst>
              </a:rPr>
              <a:t>狀況</a:t>
            </a:r>
            <a:r>
              <a:rPr lang="zh-TW" altLang="en-US" sz="3200" b="1" dirty="0" smtClean="0"/>
              <a:t>未交班級請儘快</a:t>
            </a:r>
            <a:endParaRPr lang="en-US" altLang="zh-TW" sz="3200" b="1" dirty="0" smtClean="0"/>
          </a:p>
          <a:p>
            <a:endParaRPr lang="zh-TW" altLang="en-US" sz="3200" dirty="0"/>
          </a:p>
        </p:txBody>
      </p:sp>
    </p:spTree>
    <p:extLst>
      <p:ext uri="{BB962C8B-B14F-4D97-AF65-F5344CB8AC3E}">
        <p14:creationId xmlns:p14="http://schemas.microsoft.com/office/powerpoint/2010/main" val="2808950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404664"/>
            <a:ext cx="7632848" cy="1224136"/>
          </a:xfrm>
        </p:spPr>
        <p:txBody>
          <a:bodyPr>
            <a:normAutofit/>
          </a:bodyPr>
          <a:lstStyle/>
          <a:p>
            <a:pPr algn="ctr"/>
            <a:r>
              <a:rPr lang="zh-TW" altLang="zh-TW" sz="4800" b="1" dirty="0"/>
              <a:t>陸、申請各類減免學</a:t>
            </a:r>
            <a:r>
              <a:rPr lang="zh-TW" altLang="zh-TW" sz="4800" b="1" dirty="0" smtClean="0"/>
              <a:t>雜費</a:t>
            </a:r>
            <a:endParaRPr lang="zh-TW" altLang="en-US" sz="4800" dirty="0"/>
          </a:p>
        </p:txBody>
      </p:sp>
      <p:sp>
        <p:nvSpPr>
          <p:cNvPr id="3" name="內容版面配置區 2"/>
          <p:cNvSpPr>
            <a:spLocks noGrp="1"/>
          </p:cNvSpPr>
          <p:nvPr>
            <p:ph sz="quarter" idx="13"/>
          </p:nvPr>
        </p:nvSpPr>
        <p:spPr>
          <a:xfrm>
            <a:off x="457200" y="2060848"/>
            <a:ext cx="7467600" cy="3744416"/>
          </a:xfrm>
        </p:spPr>
        <p:txBody>
          <a:bodyPr>
            <a:normAutofit/>
          </a:bodyPr>
          <a:lstStyle/>
          <a:p>
            <a:r>
              <a:rPr lang="zh-TW" altLang="en-US" sz="4400" dirty="0" smtClean="0"/>
              <a:t>請詳閱申請辦法</a:t>
            </a:r>
            <a:endParaRPr lang="en-US" altLang="zh-TW" sz="4400" dirty="0" smtClean="0"/>
          </a:p>
          <a:p>
            <a:pPr marL="0" indent="0">
              <a:buNone/>
            </a:pPr>
            <a:endParaRPr lang="en-US" altLang="zh-TW" sz="4400" dirty="0" smtClean="0"/>
          </a:p>
          <a:p>
            <a:r>
              <a:rPr lang="zh-TW" altLang="en-US" sz="4400" dirty="0" smtClean="0"/>
              <a:t>應</a:t>
            </a:r>
            <a:r>
              <a:rPr lang="zh-TW" altLang="zh-TW" sz="4400" dirty="0" smtClean="0"/>
              <a:t>繳交</a:t>
            </a:r>
            <a:r>
              <a:rPr lang="zh-TW" altLang="en-US" sz="4400" dirty="0" smtClean="0"/>
              <a:t>文</a:t>
            </a:r>
            <a:r>
              <a:rPr lang="zh-TW" altLang="zh-TW" sz="4400" dirty="0" smtClean="0"/>
              <a:t>件</a:t>
            </a:r>
            <a:r>
              <a:rPr lang="zh-TW" altLang="en-US" sz="4400" dirty="0" smtClean="0"/>
              <a:t>詳閱第</a:t>
            </a:r>
            <a:r>
              <a:rPr lang="en-US" altLang="zh-TW" sz="4400" dirty="0" smtClean="0"/>
              <a:t>8</a:t>
            </a:r>
            <a:r>
              <a:rPr lang="zh-TW" altLang="en-US" sz="4400" dirty="0" smtClean="0"/>
              <a:t>頁</a:t>
            </a:r>
            <a:endParaRPr lang="zh-TW" altLang="en-US" sz="4400" dirty="0"/>
          </a:p>
        </p:txBody>
      </p:sp>
    </p:spTree>
    <p:extLst>
      <p:ext uri="{BB962C8B-B14F-4D97-AF65-F5344CB8AC3E}">
        <p14:creationId xmlns:p14="http://schemas.microsoft.com/office/powerpoint/2010/main" val="3339546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188640"/>
            <a:ext cx="7992888" cy="1143000"/>
          </a:xfrm>
        </p:spPr>
        <p:txBody>
          <a:bodyPr>
            <a:normAutofit/>
          </a:bodyPr>
          <a:lstStyle/>
          <a:p>
            <a:r>
              <a:rPr lang="zh-TW" altLang="zh-TW" sz="5400" b="1" dirty="0"/>
              <a:t>柒、就學貸款注意事項：</a:t>
            </a:r>
            <a:endParaRPr lang="zh-TW" altLang="en-US" sz="5400" dirty="0"/>
          </a:p>
        </p:txBody>
      </p:sp>
      <p:sp>
        <p:nvSpPr>
          <p:cNvPr id="3" name="內容版面配置區 2"/>
          <p:cNvSpPr>
            <a:spLocks noGrp="1"/>
          </p:cNvSpPr>
          <p:nvPr>
            <p:ph sz="quarter" idx="13"/>
          </p:nvPr>
        </p:nvSpPr>
        <p:spPr>
          <a:xfrm>
            <a:off x="683568" y="1628800"/>
            <a:ext cx="8003232" cy="4657728"/>
          </a:xfrm>
        </p:spPr>
        <p:txBody>
          <a:bodyPr/>
          <a:lstStyle/>
          <a:p>
            <a:r>
              <a:rPr lang="zh-TW" altLang="en-US" sz="2800" dirty="0" smtClean="0"/>
              <a:t>應</a:t>
            </a:r>
            <a:r>
              <a:rPr lang="zh-TW" altLang="zh-TW" sz="2800" dirty="0" smtClean="0"/>
              <a:t>繳交</a:t>
            </a:r>
            <a:r>
              <a:rPr lang="zh-TW" altLang="zh-TW" sz="2800" dirty="0"/>
              <a:t>資料如下：</a:t>
            </a:r>
          </a:p>
          <a:p>
            <a:pPr marL="0" indent="0">
              <a:buNone/>
            </a:pPr>
            <a:r>
              <a:rPr lang="zh-TW" altLang="en-US" sz="2800" dirty="0" smtClean="0"/>
              <a:t>    </a:t>
            </a:r>
            <a:r>
              <a:rPr lang="en-US" altLang="zh-TW" sz="2800" dirty="0" smtClean="0"/>
              <a:t>1</a:t>
            </a:r>
            <a:r>
              <a:rPr lang="zh-TW" altLang="zh-TW" sz="2800" dirty="0"/>
              <a:t>、台銀對保後的申請暨撥款</a:t>
            </a:r>
            <a:r>
              <a:rPr lang="zh-TW" altLang="zh-TW" sz="2800" dirty="0" smtClean="0"/>
              <a:t>通知書</a:t>
            </a:r>
            <a:endParaRPr lang="en-US" altLang="zh-TW" sz="2800" dirty="0" smtClean="0"/>
          </a:p>
          <a:p>
            <a:pPr marL="0" indent="0">
              <a:buNone/>
            </a:pPr>
            <a:r>
              <a:rPr lang="zh-TW" altLang="en-US" sz="2800" dirty="0"/>
              <a:t> </a:t>
            </a:r>
            <a:r>
              <a:rPr lang="zh-TW" altLang="en-US" sz="2800" dirty="0" smtClean="0"/>
              <a:t>         </a:t>
            </a:r>
            <a:r>
              <a:rPr lang="en-US" altLang="zh-TW" sz="2800" dirty="0" smtClean="0"/>
              <a:t>(</a:t>
            </a:r>
            <a:r>
              <a:rPr lang="zh-TW" altLang="zh-TW" sz="2800" dirty="0"/>
              <a:t>第二聯學校存執聯</a:t>
            </a:r>
            <a:r>
              <a:rPr lang="en-US" altLang="zh-TW" sz="2800" dirty="0"/>
              <a:t>)</a:t>
            </a:r>
            <a:r>
              <a:rPr lang="zh-TW" altLang="zh-TW" sz="2800" dirty="0"/>
              <a:t>。</a:t>
            </a:r>
          </a:p>
          <a:p>
            <a:pPr marL="0" indent="0">
              <a:buNone/>
            </a:pPr>
            <a:r>
              <a:rPr lang="zh-TW" altLang="en-US" sz="2800" dirty="0" smtClean="0"/>
              <a:t>    </a:t>
            </a:r>
            <a:r>
              <a:rPr lang="en-US" altLang="zh-TW" sz="2800" dirty="0" smtClean="0"/>
              <a:t>2</a:t>
            </a:r>
            <a:r>
              <a:rPr lang="zh-TW" altLang="zh-TW" sz="2800" dirty="0"/>
              <a:t>、本校就學貸款登錄系統後之已登錄確認單</a:t>
            </a:r>
            <a:r>
              <a:rPr lang="zh-TW" altLang="zh-TW" sz="2800" dirty="0" smtClean="0"/>
              <a:t>。</a:t>
            </a:r>
            <a:endParaRPr lang="en-US" altLang="zh-TW" sz="2800" dirty="0" smtClean="0"/>
          </a:p>
          <a:p>
            <a:pPr marL="0" indent="0">
              <a:buNone/>
            </a:pPr>
            <a:endParaRPr lang="en-US" altLang="zh-TW" sz="2800" dirty="0" smtClean="0"/>
          </a:p>
          <a:p>
            <a:r>
              <a:rPr lang="zh-TW" altLang="zh-TW" sz="2800" dirty="0"/>
              <a:t>「線上申貸」</a:t>
            </a:r>
            <a:r>
              <a:rPr lang="zh-TW" altLang="zh-TW" sz="2800" b="1" dirty="0"/>
              <a:t>措施與注意事項</a:t>
            </a:r>
            <a:r>
              <a:rPr lang="zh-TW" altLang="zh-TW" sz="2800" b="1" dirty="0" smtClean="0"/>
              <a:t>：</a:t>
            </a:r>
            <a:endParaRPr lang="en-US" altLang="zh-TW" sz="2800" b="1" dirty="0" smtClean="0"/>
          </a:p>
          <a:p>
            <a:pPr marL="0" indent="0">
              <a:buNone/>
            </a:pPr>
            <a:r>
              <a:rPr lang="zh-TW" altLang="en-US" sz="2800" b="1" dirty="0"/>
              <a:t> </a:t>
            </a:r>
            <a:r>
              <a:rPr lang="zh-TW" altLang="en-US" sz="2800" b="1" dirty="0" smtClean="0"/>
              <a:t>     參閱第</a:t>
            </a:r>
            <a:r>
              <a:rPr lang="en-US" altLang="zh-TW" sz="2800" b="1" dirty="0" smtClean="0"/>
              <a:t>9</a:t>
            </a:r>
            <a:r>
              <a:rPr lang="zh-TW" altLang="en-US" sz="2800" b="1" dirty="0" smtClean="0"/>
              <a:t>頁</a:t>
            </a:r>
            <a:endParaRPr lang="en-US" altLang="zh-TW" sz="2800" b="1" dirty="0" smtClean="0"/>
          </a:p>
          <a:p>
            <a:endParaRPr lang="zh-TW" altLang="zh-TW" dirty="0"/>
          </a:p>
          <a:p>
            <a:endParaRPr lang="zh-TW" altLang="en-US" dirty="0"/>
          </a:p>
        </p:txBody>
      </p:sp>
    </p:spTree>
    <p:extLst>
      <p:ext uri="{BB962C8B-B14F-4D97-AF65-F5344CB8AC3E}">
        <p14:creationId xmlns:p14="http://schemas.microsoft.com/office/powerpoint/2010/main" val="3279263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部務報告</a:t>
            </a:r>
            <a:r>
              <a:rPr lang="en-US" altLang="zh-TW" dirty="0" smtClean="0"/>
              <a:t>_103</a:t>
            </a:r>
            <a:r>
              <a:rPr lang="zh-TW" altLang="zh-TW" dirty="0"/>
              <a:t>學年度</a:t>
            </a:r>
            <a:r>
              <a:rPr lang="zh-TW" altLang="en-US" dirty="0" smtClean="0"/>
              <a:t>招生狀況</a:t>
            </a:r>
            <a:endParaRPr lang="zh-TW" altLang="en-US" dirty="0"/>
          </a:p>
        </p:txBody>
      </p:sp>
      <p:sp>
        <p:nvSpPr>
          <p:cNvPr id="3" name="內容版面配置區 2"/>
          <p:cNvSpPr>
            <a:spLocks noGrp="1"/>
          </p:cNvSpPr>
          <p:nvPr>
            <p:ph idx="1"/>
          </p:nvPr>
        </p:nvSpPr>
        <p:spPr>
          <a:xfrm>
            <a:off x="457200" y="1268761"/>
            <a:ext cx="8229600" cy="4824536"/>
          </a:xfrm>
          <a:scene3d>
            <a:camera prst="orthographicFront"/>
            <a:lightRig rig="threePt" dir="t"/>
          </a:scene3d>
          <a:sp3d>
            <a:bevelT prst="relaxedInset"/>
          </a:sp3d>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r>
              <a:rPr lang="zh-TW" altLang="zh-TW" dirty="0" smtClean="0"/>
              <a:t>嘉南區四技二專進修部聯合登記分發</a:t>
            </a:r>
            <a:r>
              <a:rPr lang="zh-TW" altLang="en-US" dirty="0" smtClean="0">
                <a:latin typeface="新細明體"/>
                <a:ea typeface="新細明體"/>
              </a:rPr>
              <a:t>：</a:t>
            </a:r>
            <a:endParaRPr lang="en-US" altLang="zh-TW" dirty="0" smtClean="0"/>
          </a:p>
          <a:p>
            <a:pPr marL="0" indent="0">
              <a:buNone/>
            </a:pPr>
            <a:r>
              <a:rPr lang="zh-TW" altLang="en-US" dirty="0"/>
              <a:t> </a:t>
            </a:r>
            <a:r>
              <a:rPr lang="zh-TW" altLang="en-US" dirty="0" smtClean="0"/>
              <a:t>    </a:t>
            </a:r>
            <a:r>
              <a:rPr lang="en-US" altLang="zh-TW" dirty="0" smtClean="0"/>
              <a:t>1.</a:t>
            </a:r>
            <a:r>
              <a:rPr lang="zh-TW" altLang="zh-TW" dirty="0"/>
              <a:t>嘉南</a:t>
            </a:r>
            <a:r>
              <a:rPr lang="zh-TW" altLang="zh-TW" dirty="0" smtClean="0"/>
              <a:t>區</a:t>
            </a:r>
            <a:r>
              <a:rPr lang="zh-TW" altLang="zh-TW" dirty="0"/>
              <a:t>招生</a:t>
            </a:r>
            <a:r>
              <a:rPr lang="zh-TW" altLang="zh-TW" dirty="0" smtClean="0"/>
              <a:t>名額</a:t>
            </a:r>
            <a:r>
              <a:rPr lang="en-US" altLang="zh-TW" dirty="0" smtClean="0"/>
              <a:t>(</a:t>
            </a:r>
            <a:r>
              <a:rPr lang="zh-TW" altLang="en-US" dirty="0" smtClean="0">
                <a:solidFill>
                  <a:srgbClr val="FF0000"/>
                </a:solidFill>
              </a:rPr>
              <a:t>十所學校合計</a:t>
            </a:r>
            <a:r>
              <a:rPr lang="en-US" altLang="zh-TW" dirty="0" smtClean="0"/>
              <a:t>)</a:t>
            </a:r>
            <a:r>
              <a:rPr lang="zh-TW" altLang="en-US" dirty="0" smtClean="0">
                <a:latin typeface="新細明體"/>
                <a:ea typeface="新細明體"/>
              </a:rPr>
              <a:t>：</a:t>
            </a:r>
            <a:r>
              <a:rPr lang="en-US" altLang="zh-TW" dirty="0" smtClean="0"/>
              <a:t>3726</a:t>
            </a:r>
            <a:r>
              <a:rPr lang="zh-TW" altLang="zh-TW" dirty="0" smtClean="0"/>
              <a:t>名</a:t>
            </a:r>
            <a:endParaRPr lang="en-US" altLang="zh-TW" dirty="0" smtClean="0"/>
          </a:p>
          <a:p>
            <a:pPr marL="0" indent="0">
              <a:buNone/>
            </a:pPr>
            <a:r>
              <a:rPr lang="zh-TW" altLang="en-US" dirty="0"/>
              <a:t> </a:t>
            </a:r>
            <a:r>
              <a:rPr lang="zh-TW" altLang="en-US" dirty="0" smtClean="0"/>
              <a:t>    </a:t>
            </a:r>
            <a:r>
              <a:rPr lang="en-US" altLang="zh-TW" dirty="0" smtClean="0"/>
              <a:t>2.</a:t>
            </a:r>
            <a:r>
              <a:rPr lang="zh-TW" altLang="zh-TW" dirty="0"/>
              <a:t>聯合登記</a:t>
            </a:r>
            <a:r>
              <a:rPr lang="zh-TW" altLang="zh-TW" dirty="0" smtClean="0"/>
              <a:t>分發錄取</a:t>
            </a:r>
            <a:r>
              <a:rPr lang="zh-TW" altLang="en-US" dirty="0" smtClean="0"/>
              <a:t>人數</a:t>
            </a:r>
            <a:r>
              <a:rPr lang="zh-TW" altLang="en-US" dirty="0" smtClean="0">
                <a:latin typeface="新細明體"/>
                <a:ea typeface="新細明體"/>
              </a:rPr>
              <a:t>：</a:t>
            </a:r>
            <a:r>
              <a:rPr lang="en-US" altLang="zh-TW" dirty="0" smtClean="0"/>
              <a:t>2220</a:t>
            </a:r>
            <a:r>
              <a:rPr lang="zh-TW" altLang="zh-TW" dirty="0" smtClean="0"/>
              <a:t>名</a:t>
            </a:r>
            <a:r>
              <a:rPr lang="en-US" altLang="zh-TW" dirty="0" smtClean="0"/>
              <a:t>(</a:t>
            </a:r>
            <a:r>
              <a:rPr lang="zh-TW" altLang="en-US" dirty="0" smtClean="0"/>
              <a:t>缺</a:t>
            </a:r>
            <a:r>
              <a:rPr lang="en-US" altLang="zh-TW" dirty="0" smtClean="0"/>
              <a:t>1506</a:t>
            </a:r>
            <a:r>
              <a:rPr lang="zh-TW" altLang="en-US" dirty="0" smtClean="0"/>
              <a:t>名</a:t>
            </a:r>
            <a:r>
              <a:rPr lang="en-US" altLang="zh-TW" dirty="0" smtClean="0"/>
              <a:t>)</a:t>
            </a:r>
          </a:p>
          <a:p>
            <a:pPr marL="0" indent="0">
              <a:buNone/>
            </a:pPr>
            <a:r>
              <a:rPr lang="zh-TW" altLang="en-US" dirty="0"/>
              <a:t> </a:t>
            </a:r>
            <a:r>
              <a:rPr lang="zh-TW" altLang="en-US" dirty="0" smtClean="0"/>
              <a:t>    </a:t>
            </a:r>
            <a:r>
              <a:rPr lang="en-US" altLang="zh-TW" dirty="0" smtClean="0"/>
              <a:t>3.</a:t>
            </a:r>
            <a:r>
              <a:rPr lang="zh-TW" altLang="zh-TW" dirty="0"/>
              <a:t>聯合登記</a:t>
            </a:r>
            <a:r>
              <a:rPr lang="zh-TW" altLang="zh-TW" dirty="0" smtClean="0"/>
              <a:t>分發</a:t>
            </a:r>
            <a:r>
              <a:rPr lang="zh-TW" altLang="zh-TW" dirty="0"/>
              <a:t>招生</a:t>
            </a:r>
            <a:r>
              <a:rPr lang="zh-TW" altLang="zh-TW" dirty="0" smtClean="0"/>
              <a:t>率</a:t>
            </a:r>
            <a:r>
              <a:rPr lang="zh-TW" altLang="en-US" dirty="0" smtClean="0">
                <a:latin typeface="新細明體"/>
                <a:ea typeface="新細明體"/>
              </a:rPr>
              <a:t>：</a:t>
            </a:r>
            <a:r>
              <a:rPr lang="en-US" altLang="zh-TW" dirty="0" smtClean="0"/>
              <a:t>59.6%</a:t>
            </a:r>
          </a:p>
          <a:p>
            <a:pPr marL="0" indent="0">
              <a:buNone/>
            </a:pPr>
            <a:r>
              <a:rPr lang="zh-TW" altLang="en-US" dirty="0"/>
              <a:t> </a:t>
            </a:r>
            <a:r>
              <a:rPr lang="zh-TW" altLang="en-US" dirty="0" smtClean="0"/>
              <a:t>    </a:t>
            </a:r>
            <a:r>
              <a:rPr lang="en-US" altLang="zh-TW" dirty="0" smtClean="0"/>
              <a:t>4.</a:t>
            </a:r>
            <a:r>
              <a:rPr lang="zh-TW" altLang="en-US" dirty="0" smtClean="0"/>
              <a:t>本部錄取人數</a:t>
            </a:r>
            <a:r>
              <a:rPr lang="zh-TW" altLang="en-US" dirty="0" smtClean="0">
                <a:latin typeface="新細明體"/>
                <a:ea typeface="新細明體"/>
              </a:rPr>
              <a:t>：</a:t>
            </a:r>
            <a:r>
              <a:rPr lang="en-US" altLang="zh-TW" dirty="0" smtClean="0">
                <a:latin typeface="新細明體"/>
                <a:ea typeface="新細明體"/>
              </a:rPr>
              <a:t>927</a:t>
            </a:r>
            <a:r>
              <a:rPr lang="zh-TW" altLang="en-US" dirty="0" smtClean="0">
                <a:latin typeface="新細明體"/>
                <a:ea typeface="新細明體"/>
              </a:rPr>
              <a:t>名</a:t>
            </a:r>
            <a:endParaRPr lang="en-US" altLang="zh-TW" dirty="0" smtClean="0">
              <a:latin typeface="新細明體"/>
              <a:ea typeface="新細明體"/>
            </a:endParaRPr>
          </a:p>
          <a:p>
            <a:pPr marL="0" indent="0">
              <a:buNone/>
            </a:pPr>
            <a:r>
              <a:rPr lang="zh-TW" altLang="en-US" dirty="0">
                <a:latin typeface="新細明體"/>
                <a:ea typeface="新細明體"/>
              </a:rPr>
              <a:t> </a:t>
            </a:r>
            <a:r>
              <a:rPr lang="zh-TW" altLang="en-US" dirty="0" smtClean="0">
                <a:latin typeface="新細明體"/>
                <a:ea typeface="新細明體"/>
              </a:rPr>
              <a:t>    </a:t>
            </a:r>
            <a:r>
              <a:rPr lang="zh-TW" altLang="en-US" dirty="0">
                <a:latin typeface="新細明體"/>
                <a:ea typeface="新細明體"/>
              </a:rPr>
              <a:t> </a:t>
            </a:r>
            <a:r>
              <a:rPr lang="zh-TW" altLang="en-US" dirty="0" smtClean="0">
                <a:latin typeface="新細明體"/>
                <a:ea typeface="新細明體"/>
              </a:rPr>
              <a:t>  </a:t>
            </a:r>
            <a:r>
              <a:rPr lang="en-US" altLang="zh-TW" dirty="0" smtClean="0">
                <a:latin typeface="新細明體"/>
                <a:ea typeface="新細明體"/>
              </a:rPr>
              <a:t>(</a:t>
            </a:r>
            <a:r>
              <a:rPr lang="zh-TW" alt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佔本區錄取總數的</a:t>
            </a:r>
            <a:r>
              <a:rPr lang="en-US" altLang="zh-TW"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41.76%</a:t>
            </a:r>
            <a:r>
              <a:rPr lang="en-US" altLang="zh-TW" dirty="0" smtClean="0">
                <a:latin typeface="新細明體"/>
                <a:ea typeface="新細明體"/>
              </a:rPr>
              <a:t>)</a:t>
            </a:r>
          </a:p>
          <a:p>
            <a:r>
              <a:rPr lang="zh-TW" altLang="en-US" dirty="0" smtClean="0">
                <a:latin typeface="新細明體"/>
                <a:ea typeface="新細明體"/>
              </a:rPr>
              <a:t>本部二、四技進修部暨四技在職專班獨招：</a:t>
            </a:r>
            <a:endParaRPr lang="en-US" altLang="zh-TW" dirty="0" smtClean="0">
              <a:latin typeface="新細明體"/>
              <a:ea typeface="新細明體"/>
            </a:endParaRPr>
          </a:p>
          <a:p>
            <a:pPr marL="0" indent="0">
              <a:buNone/>
            </a:pPr>
            <a:r>
              <a:rPr lang="zh-TW" altLang="en-US" dirty="0">
                <a:latin typeface="新細明體"/>
                <a:ea typeface="新細明體"/>
              </a:rPr>
              <a:t> </a:t>
            </a:r>
            <a:r>
              <a:rPr lang="zh-TW" altLang="en-US" dirty="0" smtClean="0">
                <a:latin typeface="新細明體"/>
                <a:ea typeface="新細明體"/>
              </a:rPr>
              <a:t>    各系組錄取人數合計：</a:t>
            </a:r>
            <a:r>
              <a:rPr lang="en-US" altLang="zh-TW" dirty="0" smtClean="0">
                <a:latin typeface="新細明體"/>
                <a:ea typeface="新細明體"/>
              </a:rPr>
              <a:t>378</a:t>
            </a:r>
            <a:r>
              <a:rPr lang="zh-TW" altLang="en-US" dirty="0" smtClean="0">
                <a:latin typeface="新細明體"/>
                <a:ea typeface="新細明體"/>
              </a:rPr>
              <a:t>名</a:t>
            </a:r>
            <a:endParaRPr lang="en-US" altLang="zh-TW" dirty="0" smtClean="0">
              <a:latin typeface="新細明體"/>
              <a:ea typeface="新細明體"/>
            </a:endParaRPr>
          </a:p>
          <a:p>
            <a:r>
              <a:rPr lang="zh-TW" altLang="en-US" dirty="0">
                <a:latin typeface="新細明體"/>
                <a:ea typeface="新細明體"/>
              </a:rPr>
              <a:t>其他招生</a:t>
            </a:r>
            <a:r>
              <a:rPr lang="zh-TW" altLang="en-US" dirty="0" smtClean="0">
                <a:latin typeface="新細明體"/>
                <a:ea typeface="新細明體"/>
              </a:rPr>
              <a:t>管道：</a:t>
            </a:r>
            <a:r>
              <a:rPr lang="en-US" altLang="zh-TW" dirty="0" smtClean="0">
                <a:latin typeface="新細明體"/>
                <a:ea typeface="新細明體"/>
              </a:rPr>
              <a:t>5</a:t>
            </a:r>
            <a:r>
              <a:rPr lang="zh-TW" altLang="en-US" dirty="0" smtClean="0">
                <a:latin typeface="新細明體"/>
                <a:ea typeface="新細明體"/>
              </a:rPr>
              <a:t>名</a:t>
            </a:r>
            <a:endParaRPr lang="en-US" altLang="zh-TW" dirty="0" smtClean="0">
              <a:latin typeface="新細明體"/>
              <a:ea typeface="新細明體"/>
            </a:endParaRPr>
          </a:p>
          <a:p>
            <a:r>
              <a:rPr lang="zh-TW" alt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本部</a:t>
            </a:r>
            <a:r>
              <a:rPr lang="en-US" altLang="zh-TW"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103</a:t>
            </a:r>
            <a:r>
              <a:rPr lang="zh-TW" alt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學年度招生錄取人數合計：</a:t>
            </a:r>
            <a:r>
              <a:rPr lang="en-US" altLang="zh-TW"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1310</a:t>
            </a:r>
            <a:r>
              <a:rPr lang="zh-TW" alt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新細明體"/>
                <a:ea typeface="新細明體"/>
              </a:rPr>
              <a:t>名</a:t>
            </a:r>
            <a:endParaRPr lang="zh-TW" alt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9231324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260648"/>
            <a:ext cx="6912768" cy="1143000"/>
          </a:xfrm>
        </p:spPr>
        <p:txBody>
          <a:bodyPr>
            <a:normAutofit/>
          </a:bodyPr>
          <a:lstStyle/>
          <a:p>
            <a:pPr algn="ctr"/>
            <a:r>
              <a:rPr lang="zh-TW" altLang="zh-TW" sz="6000" b="1" dirty="0"/>
              <a:t>捌、學產助學金</a:t>
            </a:r>
            <a:endParaRPr lang="zh-TW" altLang="en-US" sz="6000" dirty="0"/>
          </a:p>
        </p:txBody>
      </p:sp>
      <p:sp>
        <p:nvSpPr>
          <p:cNvPr id="3" name="內容版面配置區 2"/>
          <p:cNvSpPr>
            <a:spLocks noGrp="1"/>
          </p:cNvSpPr>
          <p:nvPr>
            <p:ph sz="quarter" idx="13"/>
          </p:nvPr>
        </p:nvSpPr>
        <p:spPr>
          <a:xfrm>
            <a:off x="467544" y="1700808"/>
            <a:ext cx="8219256" cy="4485112"/>
          </a:xfrm>
        </p:spPr>
        <p:txBody>
          <a:bodyPr>
            <a:normAutofit/>
          </a:bodyPr>
          <a:lstStyle/>
          <a:p>
            <a:r>
              <a:rPr lang="zh-TW" altLang="en-US" sz="4800" dirty="0" smtClean="0">
                <a:latin typeface="新細明體"/>
                <a:ea typeface="新細明體"/>
              </a:rPr>
              <a:t>資格文件：</a:t>
            </a:r>
            <a:endParaRPr lang="en-US" altLang="zh-TW" sz="4800" dirty="0" smtClean="0">
              <a:latin typeface="新細明體"/>
              <a:ea typeface="新細明體"/>
            </a:endParaRPr>
          </a:p>
          <a:p>
            <a:pPr marL="0" indent="0">
              <a:buNone/>
            </a:pPr>
            <a:r>
              <a:rPr lang="zh-TW" altLang="en-US" sz="4800" dirty="0" smtClean="0"/>
              <a:t>   </a:t>
            </a:r>
            <a:r>
              <a:rPr lang="zh-TW" altLang="zh-TW" sz="4800" dirty="0" smtClean="0"/>
              <a:t>鄉鎮</a:t>
            </a:r>
            <a:r>
              <a:rPr lang="zh-TW" altLang="zh-TW" sz="4800" dirty="0"/>
              <a:t>市區公所</a:t>
            </a:r>
            <a:r>
              <a:rPr lang="zh-TW" altLang="zh-TW" sz="4800" b="1" dirty="0">
                <a:ln w="18000">
                  <a:solidFill>
                    <a:schemeClr val="accent6"/>
                  </a:solidFill>
                  <a:prstDash val="solid"/>
                  <a:miter lim="800000"/>
                </a:ln>
                <a:noFill/>
                <a:effectLst>
                  <a:outerShdw blurRad="25500" dist="23000" dir="7020000" algn="tl">
                    <a:srgbClr val="000000">
                      <a:alpha val="50000"/>
                    </a:srgbClr>
                  </a:outerShdw>
                </a:effectLst>
              </a:rPr>
              <a:t>低收入</a:t>
            </a:r>
            <a:r>
              <a:rPr lang="zh-TW" altLang="zh-TW" sz="4800" b="1" dirty="0" smtClean="0">
                <a:ln w="18000">
                  <a:solidFill>
                    <a:schemeClr val="accent6"/>
                  </a:solidFill>
                  <a:prstDash val="solid"/>
                  <a:miter lim="800000"/>
                </a:ln>
                <a:noFill/>
                <a:effectLst>
                  <a:outerShdw blurRad="25500" dist="23000" dir="7020000" algn="tl">
                    <a:srgbClr val="000000">
                      <a:alpha val="50000"/>
                    </a:srgbClr>
                  </a:outerShdw>
                </a:effectLst>
              </a:rPr>
              <a:t>證明書</a:t>
            </a:r>
            <a:endParaRPr lang="en-US" altLang="zh-TW" sz="4800" dirty="0" smtClean="0">
              <a:ln w="18000">
                <a:solidFill>
                  <a:schemeClr val="accent6"/>
                </a:solidFill>
                <a:prstDash val="solid"/>
                <a:miter lim="800000"/>
              </a:ln>
            </a:endParaRPr>
          </a:p>
          <a:p>
            <a:r>
              <a:rPr lang="zh-TW" altLang="zh-TW" sz="4800" dirty="0" smtClean="0"/>
              <a:t>辦理</a:t>
            </a:r>
            <a:r>
              <a:rPr lang="zh-TW" altLang="en-US" sz="4800" dirty="0" smtClean="0"/>
              <a:t>期限</a:t>
            </a:r>
            <a:r>
              <a:rPr lang="zh-TW" altLang="en-US" sz="4800" dirty="0" smtClean="0">
                <a:latin typeface="新細明體"/>
                <a:ea typeface="新細明體"/>
              </a:rPr>
              <a:t>：</a:t>
            </a:r>
            <a:r>
              <a:rPr lang="en-US" altLang="zh-TW" sz="4800" dirty="0" smtClean="0"/>
              <a:t>103</a:t>
            </a:r>
            <a:r>
              <a:rPr lang="zh-TW" altLang="zh-TW" sz="4800" dirty="0"/>
              <a:t>年</a:t>
            </a:r>
            <a:r>
              <a:rPr lang="en-US" altLang="zh-TW" sz="4800" b="1" dirty="0">
                <a:ln w="18000">
                  <a:solidFill>
                    <a:schemeClr val="accent6"/>
                  </a:solidFill>
                  <a:prstDash val="solid"/>
                  <a:miter lim="800000"/>
                </a:ln>
                <a:noFill/>
                <a:effectLst>
                  <a:outerShdw blurRad="25500" dist="23000" dir="7020000" algn="tl">
                    <a:srgbClr val="000000">
                      <a:alpha val="50000"/>
                    </a:srgbClr>
                  </a:outerShdw>
                </a:effectLst>
              </a:rPr>
              <a:t>9</a:t>
            </a:r>
            <a:r>
              <a:rPr lang="zh-TW" altLang="zh-TW" sz="4800" b="1" dirty="0">
                <a:ln w="18000">
                  <a:solidFill>
                    <a:schemeClr val="accent6"/>
                  </a:solidFill>
                  <a:prstDash val="solid"/>
                  <a:miter lim="800000"/>
                </a:ln>
                <a:noFill/>
                <a:effectLst>
                  <a:outerShdw blurRad="25500" dist="23000" dir="7020000" algn="tl">
                    <a:srgbClr val="000000">
                      <a:alpha val="50000"/>
                    </a:srgbClr>
                  </a:outerShdw>
                </a:effectLst>
              </a:rPr>
              <a:t>月</a:t>
            </a:r>
            <a:r>
              <a:rPr lang="en-US" altLang="zh-TW" sz="4800" b="1" dirty="0">
                <a:ln w="18000">
                  <a:solidFill>
                    <a:schemeClr val="accent6"/>
                  </a:solidFill>
                  <a:prstDash val="solid"/>
                  <a:miter lim="800000"/>
                </a:ln>
                <a:noFill/>
                <a:effectLst>
                  <a:outerShdw blurRad="25500" dist="23000" dir="7020000" algn="tl">
                    <a:srgbClr val="000000">
                      <a:alpha val="50000"/>
                    </a:srgbClr>
                  </a:outerShdw>
                </a:effectLst>
              </a:rPr>
              <a:t>30</a:t>
            </a:r>
            <a:r>
              <a:rPr lang="zh-TW" altLang="zh-TW" sz="4800" b="1" dirty="0" smtClean="0">
                <a:ln w="18000">
                  <a:solidFill>
                    <a:schemeClr val="accent6"/>
                  </a:solidFill>
                  <a:prstDash val="solid"/>
                  <a:miter lim="800000"/>
                </a:ln>
                <a:noFill/>
                <a:effectLst>
                  <a:outerShdw blurRad="25500" dist="23000" dir="7020000" algn="tl">
                    <a:srgbClr val="000000">
                      <a:alpha val="50000"/>
                    </a:srgbClr>
                  </a:outerShdw>
                </a:effectLst>
              </a:rPr>
              <a:t>日前</a:t>
            </a:r>
            <a:endParaRPr lang="en-US" altLang="zh-TW" sz="4800" dirty="0" smtClean="0">
              <a:ln w="18000">
                <a:solidFill>
                  <a:schemeClr val="accent6"/>
                </a:solidFill>
                <a:prstDash val="solid"/>
                <a:miter lim="800000"/>
              </a:ln>
            </a:endParaRPr>
          </a:p>
          <a:p>
            <a:r>
              <a:rPr lang="zh-TW" altLang="zh-TW" sz="4800" dirty="0" smtClean="0"/>
              <a:t>辦理</a:t>
            </a:r>
            <a:r>
              <a:rPr lang="zh-TW" altLang="en-US" sz="4800" dirty="0" smtClean="0"/>
              <a:t>地點</a:t>
            </a:r>
            <a:r>
              <a:rPr lang="zh-TW" altLang="en-US" sz="4800" dirty="0" smtClean="0">
                <a:latin typeface="新細明體"/>
              </a:rPr>
              <a:t>：</a:t>
            </a:r>
            <a:r>
              <a:rPr lang="zh-TW" altLang="zh-TW" sz="4800" dirty="0" smtClean="0"/>
              <a:t>進修</a:t>
            </a:r>
            <a:r>
              <a:rPr lang="zh-TW" altLang="zh-TW" sz="4800" dirty="0"/>
              <a:t>部學務</a:t>
            </a:r>
            <a:r>
              <a:rPr lang="zh-TW" altLang="zh-TW" sz="4800" dirty="0" smtClean="0"/>
              <a:t>組</a:t>
            </a:r>
            <a:endParaRPr lang="zh-TW" altLang="en-US" sz="4800" dirty="0"/>
          </a:p>
        </p:txBody>
      </p:sp>
    </p:spTree>
    <p:extLst>
      <p:ext uri="{BB962C8B-B14F-4D97-AF65-F5344CB8AC3E}">
        <p14:creationId xmlns:p14="http://schemas.microsoft.com/office/powerpoint/2010/main" val="778689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994122"/>
          </a:xfrm>
        </p:spPr>
        <p:txBody>
          <a:bodyPr>
            <a:normAutofit/>
          </a:bodyPr>
          <a:lstStyle/>
          <a:p>
            <a:pPr algn="ctr"/>
            <a:r>
              <a:rPr lang="zh-TW" altLang="zh-TW" sz="4000" dirty="0" smtClean="0">
                <a:latin typeface="華康標楷體" panose="03000509000000000000" pitchFamily="65" charset="-120"/>
                <a:ea typeface="華康標楷體" panose="03000509000000000000" pitchFamily="65" charset="-120"/>
              </a:rPr>
              <a:t>教育部學產基金之急難慰問金：</a:t>
            </a:r>
            <a:endParaRPr lang="zh-TW" altLang="en-US" sz="4000" dirty="0"/>
          </a:p>
        </p:txBody>
      </p:sp>
      <p:sp>
        <p:nvSpPr>
          <p:cNvPr id="3" name="內容版面配置區 2"/>
          <p:cNvSpPr>
            <a:spLocks noGrp="1"/>
          </p:cNvSpPr>
          <p:nvPr>
            <p:ph idx="1"/>
          </p:nvPr>
        </p:nvSpPr>
        <p:spPr>
          <a:xfrm>
            <a:off x="457200" y="1628800"/>
            <a:ext cx="8229600" cy="3744417"/>
          </a:xfrm>
        </p:spPr>
        <p:style>
          <a:lnRef idx="2">
            <a:schemeClr val="accent6"/>
          </a:lnRef>
          <a:fillRef idx="1">
            <a:schemeClr val="lt1"/>
          </a:fillRef>
          <a:effectRef idx="0">
            <a:schemeClr val="accent6"/>
          </a:effectRef>
          <a:fontRef idx="minor">
            <a:schemeClr val="dk1"/>
          </a:fontRef>
        </p:style>
        <p:txBody>
          <a:bodyPr>
            <a:normAutofit/>
          </a:bodyPr>
          <a:lstStyle/>
          <a:p>
            <a:r>
              <a:rPr lang="zh-TW" altLang="zh-TW" sz="4400" dirty="0" smtClean="0"/>
              <a:t>對</a:t>
            </a:r>
            <a:r>
              <a:rPr lang="zh-TW" altLang="en-US" sz="4400" dirty="0" smtClean="0"/>
              <a:t>象</a:t>
            </a:r>
            <a:r>
              <a:rPr lang="zh-TW" altLang="en-US" sz="4400" dirty="0" smtClean="0">
                <a:latin typeface="新細明體"/>
                <a:ea typeface="新細明體"/>
              </a:rPr>
              <a:t>：</a:t>
            </a:r>
            <a:r>
              <a:rPr lang="zh-TW" altLang="zh-TW" sz="4400" dirty="0" smtClean="0"/>
              <a:t>學生</a:t>
            </a:r>
            <a:r>
              <a:rPr lang="zh-TW" altLang="zh-TW" sz="4400" dirty="0"/>
              <a:t>或其</a:t>
            </a:r>
            <a:r>
              <a:rPr lang="zh-TW" altLang="zh-TW" sz="4400" dirty="0" smtClean="0"/>
              <a:t>父母</a:t>
            </a:r>
            <a:endParaRPr lang="en-US" altLang="zh-TW" sz="4400" dirty="0" smtClean="0"/>
          </a:p>
          <a:p>
            <a:r>
              <a:rPr lang="zh-TW" altLang="en-US" sz="4400" dirty="0" smtClean="0"/>
              <a:t>條件</a:t>
            </a:r>
            <a:r>
              <a:rPr lang="zh-TW" altLang="en-US" sz="4400" dirty="0" smtClean="0">
                <a:latin typeface="新細明體"/>
                <a:ea typeface="新細明體"/>
              </a:rPr>
              <a:t>：</a:t>
            </a:r>
            <a:r>
              <a:rPr lang="zh-TW" altLang="zh-TW" sz="4400" dirty="0" smtClean="0"/>
              <a:t>重傷</a:t>
            </a:r>
            <a:r>
              <a:rPr lang="zh-TW" altLang="zh-TW" sz="4400" dirty="0"/>
              <a:t>病、死亡或符合健保重大傷病者</a:t>
            </a:r>
            <a:r>
              <a:rPr lang="zh-TW" altLang="zh-TW" sz="4400" dirty="0" smtClean="0"/>
              <a:t>適用</a:t>
            </a:r>
            <a:r>
              <a:rPr lang="zh-TW" altLang="en-US" sz="4400" dirty="0" smtClean="0">
                <a:latin typeface="新細明體"/>
                <a:ea typeface="新細明體"/>
              </a:rPr>
              <a:t>。</a:t>
            </a:r>
            <a:endParaRPr lang="en-US" altLang="zh-TW" sz="4400" dirty="0" smtClean="0"/>
          </a:p>
          <a:p>
            <a:r>
              <a:rPr lang="zh-TW" altLang="zh-TW" sz="4400" dirty="0" smtClean="0"/>
              <a:t>詳</a:t>
            </a:r>
            <a:r>
              <a:rPr lang="zh-TW" altLang="zh-TW" sz="4400" dirty="0"/>
              <a:t>洽學務組王玉貞小姐</a:t>
            </a:r>
            <a:r>
              <a:rPr lang="en-US" altLang="zh-TW" sz="4400" dirty="0"/>
              <a:t>(2411)</a:t>
            </a:r>
            <a:r>
              <a:rPr lang="zh-TW" altLang="zh-TW" sz="4400" b="1" dirty="0"/>
              <a:t>。</a:t>
            </a:r>
            <a:endParaRPr lang="zh-TW" altLang="en-US" sz="4400" dirty="0"/>
          </a:p>
        </p:txBody>
      </p:sp>
    </p:spTree>
    <p:extLst>
      <p:ext uri="{BB962C8B-B14F-4D97-AF65-F5344CB8AC3E}">
        <p14:creationId xmlns:p14="http://schemas.microsoft.com/office/powerpoint/2010/main" val="19295982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188640"/>
            <a:ext cx="7992888" cy="1440160"/>
          </a:xfrm>
        </p:spPr>
        <p:txBody>
          <a:bodyPr>
            <a:noAutofit/>
          </a:bodyPr>
          <a:lstStyle/>
          <a:p>
            <a:pPr algn="ctr"/>
            <a:r>
              <a:rPr lang="zh-TW" altLang="zh-TW" sz="4000" b="1" dirty="0"/>
              <a:t>玖</a:t>
            </a:r>
            <a:r>
              <a:rPr lang="zh-TW" altLang="zh-TW" sz="4000" b="1" dirty="0" smtClean="0"/>
              <a:t>、</a:t>
            </a:r>
            <a:r>
              <a:rPr lang="zh-TW" altLang="en-US" sz="4000" b="1" dirty="0" smtClean="0"/>
              <a:t>   </a:t>
            </a:r>
            <a:r>
              <a:rPr lang="zh-TW" altLang="zh-TW" sz="4000" b="1" dirty="0" smtClean="0"/>
              <a:t>各</a:t>
            </a:r>
            <a:r>
              <a:rPr lang="zh-TW" altLang="zh-TW" sz="4000" b="1" dirty="0"/>
              <a:t>班學生會</a:t>
            </a:r>
            <a:r>
              <a:rPr lang="zh-TW" altLang="zh-TW" sz="4000" b="1" dirty="0" smtClean="0"/>
              <a:t>代表</a:t>
            </a:r>
            <a:r>
              <a:rPr lang="en-US" altLang="zh-TW" sz="4000" b="1" dirty="0" smtClean="0"/>
              <a:t/>
            </a:r>
            <a:br>
              <a:rPr lang="en-US" altLang="zh-TW" sz="4000" b="1" dirty="0" smtClean="0"/>
            </a:br>
            <a:r>
              <a:rPr lang="zh-TW" altLang="en-US" sz="4000" b="1" dirty="0" smtClean="0"/>
              <a:t>          </a:t>
            </a:r>
            <a:r>
              <a:rPr lang="zh-TW" altLang="zh-TW" sz="4000" b="1" dirty="0" smtClean="0"/>
              <a:t>或</a:t>
            </a:r>
            <a:r>
              <a:rPr lang="zh-TW" altLang="zh-TW" sz="4000" b="1" dirty="0"/>
              <a:t>畢業班之聯會代表：</a:t>
            </a:r>
            <a:endParaRPr lang="zh-TW" altLang="en-US" sz="4000" dirty="0"/>
          </a:p>
        </p:txBody>
      </p:sp>
      <p:sp>
        <p:nvSpPr>
          <p:cNvPr id="3" name="內容版面配置區 2"/>
          <p:cNvSpPr>
            <a:spLocks noGrp="1"/>
          </p:cNvSpPr>
          <p:nvPr>
            <p:ph sz="quarter" idx="13"/>
          </p:nvPr>
        </p:nvSpPr>
        <p:spPr>
          <a:xfrm>
            <a:off x="395536" y="1340768"/>
            <a:ext cx="8496944" cy="5328592"/>
          </a:xfrm>
        </p:spPr>
        <p:txBody>
          <a:bodyPr>
            <a:noAutofit/>
          </a:bodyPr>
          <a:lstStyle/>
          <a:p>
            <a:r>
              <a:rPr lang="zh-TW" altLang="zh-TW" sz="2800" b="1" dirty="0"/>
              <a:t>一</a:t>
            </a:r>
            <a:r>
              <a:rPr lang="zh-TW" altLang="zh-TW" sz="2800" b="1" dirty="0" smtClean="0"/>
              <a:t>、</a:t>
            </a:r>
            <a:r>
              <a:rPr lang="zh-TW" altLang="en-US" sz="2800" b="1" dirty="0" smtClean="0"/>
              <a:t>本</a:t>
            </a:r>
            <a:r>
              <a:rPr lang="zh-TW" altLang="zh-TW" sz="2800" b="1" dirty="0" smtClean="0"/>
              <a:t>部學生</a:t>
            </a:r>
            <a:r>
              <a:rPr lang="zh-TW" altLang="zh-TW" sz="2800" b="1" dirty="0"/>
              <a:t>皆是學生會</a:t>
            </a:r>
            <a:r>
              <a:rPr lang="zh-TW" altLang="zh-TW" sz="2800" b="1" dirty="0" smtClean="0"/>
              <a:t>會員得</a:t>
            </a:r>
            <a:r>
              <a:rPr lang="zh-TW" altLang="zh-TW" sz="2800" b="1" dirty="0"/>
              <a:t>參加</a:t>
            </a:r>
            <a:r>
              <a:rPr lang="zh-TW" altLang="zh-TW" sz="2800" b="1" dirty="0" smtClean="0"/>
              <a:t>學生會活動</a:t>
            </a:r>
            <a:r>
              <a:rPr lang="zh-TW" altLang="zh-TW" sz="2800" b="1" dirty="0"/>
              <a:t>。</a:t>
            </a:r>
            <a:endParaRPr lang="zh-TW" altLang="zh-TW" sz="2800" dirty="0"/>
          </a:p>
          <a:p>
            <a:r>
              <a:rPr lang="zh-TW" altLang="zh-TW" sz="2800" b="1" dirty="0"/>
              <a:t>二</a:t>
            </a:r>
            <a:r>
              <a:rPr lang="zh-TW" altLang="zh-TW" sz="2800" b="1" dirty="0" smtClean="0"/>
              <a:t>、各班</a:t>
            </a:r>
            <a:r>
              <a:rPr lang="zh-TW" altLang="en-US" sz="2800" b="1" dirty="0" smtClean="0"/>
              <a:t>應</a:t>
            </a:r>
            <a:r>
              <a:rPr lang="zh-TW" altLang="zh-TW" sz="2800" b="1" dirty="0" smtClean="0"/>
              <a:t>選</a:t>
            </a:r>
            <a:r>
              <a:rPr lang="zh-TW" altLang="zh-TW" sz="2800" b="1" dirty="0"/>
              <a:t>一位學生會代表參與學生會重要會議</a:t>
            </a:r>
            <a:r>
              <a:rPr lang="zh-TW" altLang="zh-TW" sz="2800" b="1" dirty="0" smtClean="0"/>
              <a:t>。</a:t>
            </a:r>
            <a:endParaRPr lang="en-US" altLang="zh-TW" sz="2800" b="1" dirty="0" smtClean="0"/>
          </a:p>
          <a:p>
            <a:pPr>
              <a:buNone/>
            </a:pPr>
            <a:r>
              <a:rPr lang="zh-TW" altLang="en-US" sz="2800" b="1" dirty="0" smtClean="0"/>
              <a:t>         </a:t>
            </a:r>
            <a:r>
              <a:rPr lang="zh-TW" altLang="zh-TW" sz="2800" b="1" dirty="0" smtClean="0"/>
              <a:t>代表</a:t>
            </a:r>
            <a:r>
              <a:rPr lang="zh-TW" altLang="zh-TW" sz="2800" b="1" dirty="0"/>
              <a:t>人選亦可由副班長或學藝股長兼任。</a:t>
            </a:r>
            <a:endParaRPr lang="zh-TW" altLang="zh-TW" sz="2800" dirty="0"/>
          </a:p>
          <a:p>
            <a:r>
              <a:rPr lang="zh-TW" altLang="zh-TW" sz="2800" b="1" dirty="0"/>
              <a:t>三、畢業班學生會代表得兼任畢聯組代表</a:t>
            </a:r>
            <a:r>
              <a:rPr lang="zh-TW" altLang="zh-TW" sz="2800" b="1" dirty="0" smtClean="0"/>
              <a:t>，</a:t>
            </a:r>
            <a:endParaRPr lang="en-US" altLang="zh-TW" sz="2800" b="1" dirty="0" smtClean="0"/>
          </a:p>
          <a:p>
            <a:pPr>
              <a:buNone/>
            </a:pPr>
            <a:r>
              <a:rPr lang="zh-TW" altLang="en-US" sz="2800" b="1" dirty="0" smtClean="0"/>
              <a:t>         </a:t>
            </a:r>
            <a:r>
              <a:rPr lang="zh-TW" altLang="zh-TW" sz="2800" b="1" dirty="0" smtClean="0"/>
              <a:t>並</a:t>
            </a:r>
            <a:r>
              <a:rPr lang="zh-TW" altLang="zh-TW" sz="2800" b="1" dirty="0"/>
              <a:t>參與畢聯組會議及運作。</a:t>
            </a:r>
            <a:endParaRPr lang="zh-TW" altLang="zh-TW" sz="2800" dirty="0"/>
          </a:p>
          <a:p>
            <a:r>
              <a:rPr lang="zh-TW" altLang="zh-TW" sz="2800" b="1" dirty="0"/>
              <a:t>四、畢聯組為學生會下轄的一個單位</a:t>
            </a:r>
            <a:r>
              <a:rPr lang="zh-TW" altLang="zh-TW" sz="2800" b="1" dirty="0" smtClean="0"/>
              <a:t>，</a:t>
            </a:r>
            <a:endParaRPr lang="en-US" altLang="zh-TW" sz="2800" b="1" dirty="0" smtClean="0"/>
          </a:p>
          <a:p>
            <a:pPr>
              <a:buNone/>
            </a:pPr>
            <a:r>
              <a:rPr lang="zh-TW" altLang="en-US" sz="2800" b="1" dirty="0" smtClean="0"/>
              <a:t>         </a:t>
            </a:r>
            <a:r>
              <a:rPr lang="zh-TW" altLang="zh-TW" sz="2800" b="1" dirty="0" smtClean="0"/>
              <a:t>負責</a:t>
            </a:r>
            <a:r>
              <a:rPr lang="zh-TW" altLang="zh-TW" sz="2800" b="1" dirty="0"/>
              <a:t>推動畢業班各項活動。</a:t>
            </a:r>
            <a:endParaRPr lang="zh-TW" altLang="zh-TW" sz="2800" dirty="0"/>
          </a:p>
          <a:p>
            <a:r>
              <a:rPr lang="zh-TW" altLang="zh-TW" sz="2800" b="1" dirty="0"/>
              <a:t>五、學生會指導老師由學務組駱教官擔任</a:t>
            </a:r>
            <a:r>
              <a:rPr lang="zh-TW" altLang="zh-TW" sz="2800" b="1" dirty="0" smtClean="0"/>
              <a:t>，</a:t>
            </a:r>
            <a:endParaRPr lang="en-US" altLang="zh-TW" sz="2800" b="1" dirty="0" smtClean="0"/>
          </a:p>
          <a:p>
            <a:pPr>
              <a:buNone/>
            </a:pPr>
            <a:r>
              <a:rPr lang="zh-TW" altLang="en-US" sz="2800" b="1" dirty="0" smtClean="0"/>
              <a:t>         </a:t>
            </a:r>
            <a:r>
              <a:rPr lang="zh-TW" altLang="zh-TW" sz="2800" b="1" dirty="0" smtClean="0"/>
              <a:t>負責</a:t>
            </a:r>
            <a:r>
              <a:rPr lang="zh-TW" altLang="zh-TW" sz="2800" b="1" dirty="0"/>
              <a:t>指導及執行學生會</a:t>
            </a:r>
            <a:r>
              <a:rPr lang="en-US" altLang="zh-TW" sz="2800" b="1" dirty="0"/>
              <a:t>(</a:t>
            </a:r>
            <a:r>
              <a:rPr lang="zh-TW" altLang="zh-TW" sz="2800" b="1" dirty="0"/>
              <a:t>含畢聯組</a:t>
            </a:r>
            <a:r>
              <a:rPr lang="en-US" altLang="zh-TW" sz="2800" b="1" dirty="0"/>
              <a:t>)</a:t>
            </a:r>
            <a:r>
              <a:rPr lang="zh-TW" altLang="zh-TW" sz="2800" b="1" dirty="0"/>
              <a:t>所有的活動。</a:t>
            </a:r>
            <a:endParaRPr lang="zh-TW" altLang="zh-TW" sz="2800" dirty="0"/>
          </a:p>
          <a:p>
            <a:endParaRPr lang="zh-TW" altLang="en-US" sz="2800" dirty="0"/>
          </a:p>
        </p:txBody>
      </p:sp>
    </p:spTree>
    <p:extLst>
      <p:ext uri="{BB962C8B-B14F-4D97-AF65-F5344CB8AC3E}">
        <p14:creationId xmlns:p14="http://schemas.microsoft.com/office/powerpoint/2010/main" val="32570875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260648"/>
            <a:ext cx="6512511" cy="1143000"/>
          </a:xfrm>
        </p:spPr>
        <p:txBody>
          <a:bodyPr>
            <a:normAutofit/>
          </a:bodyPr>
          <a:lstStyle/>
          <a:p>
            <a:pPr algn="ctr"/>
            <a:r>
              <a:rPr lang="zh-TW" altLang="zh-TW" sz="5400" b="1" dirty="0"/>
              <a:t>拾、獎學金</a:t>
            </a:r>
            <a:endParaRPr lang="zh-TW" altLang="en-US" sz="5400" dirty="0"/>
          </a:p>
        </p:txBody>
      </p:sp>
      <p:sp>
        <p:nvSpPr>
          <p:cNvPr id="3" name="內容版面配置區 2"/>
          <p:cNvSpPr>
            <a:spLocks noGrp="1"/>
          </p:cNvSpPr>
          <p:nvPr>
            <p:ph sz="quarter" idx="13"/>
          </p:nvPr>
        </p:nvSpPr>
        <p:spPr>
          <a:xfrm>
            <a:off x="827584" y="1268760"/>
            <a:ext cx="7920880" cy="5328592"/>
          </a:xfrm>
        </p:spPr>
        <p:txBody>
          <a:bodyPr>
            <a:normAutofit fontScale="92500" lnSpcReduction="20000"/>
          </a:bodyPr>
          <a:lstStyle/>
          <a:p>
            <a:r>
              <a:rPr lang="en-US" altLang="zh-TW" sz="4300" dirty="0"/>
              <a:t>1</a:t>
            </a:r>
            <a:r>
              <a:rPr lang="en-US" altLang="zh-TW" sz="4300" dirty="0" smtClean="0"/>
              <a:t>.</a:t>
            </a:r>
            <a:r>
              <a:rPr lang="zh-TW" altLang="zh-TW" sz="4300" dirty="0" smtClean="0"/>
              <a:t>獎學金</a:t>
            </a:r>
            <a:r>
              <a:rPr lang="zh-TW" altLang="en-US" sz="4300" dirty="0" smtClean="0"/>
              <a:t>網頁路徑</a:t>
            </a:r>
            <a:endParaRPr lang="en-US" altLang="zh-TW" sz="4300" dirty="0" smtClean="0"/>
          </a:p>
          <a:p>
            <a:pPr>
              <a:buNone/>
            </a:pPr>
            <a:r>
              <a:rPr lang="zh-TW" altLang="en-US" sz="4300" dirty="0" smtClean="0"/>
              <a:t>     </a:t>
            </a:r>
            <a:r>
              <a:rPr lang="zh-TW" altLang="zh-TW" sz="4300" dirty="0" smtClean="0"/>
              <a:t>南</a:t>
            </a:r>
            <a:r>
              <a:rPr lang="zh-TW" altLang="zh-TW" sz="4300" dirty="0"/>
              <a:t>臺</a:t>
            </a:r>
            <a:r>
              <a:rPr lang="zh-TW" altLang="zh-TW" sz="4300" dirty="0" smtClean="0"/>
              <a:t>首頁</a:t>
            </a:r>
            <a:endParaRPr lang="en-US" altLang="zh-TW" sz="4300" dirty="0" smtClean="0"/>
          </a:p>
          <a:p>
            <a:pPr>
              <a:buNone/>
            </a:pPr>
            <a:r>
              <a:rPr lang="zh-TW" altLang="en-US" sz="4300" dirty="0" smtClean="0"/>
              <a:t>     </a:t>
            </a:r>
            <a:r>
              <a:rPr lang="en-US" altLang="zh-TW" sz="4300" dirty="0" smtClean="0"/>
              <a:t>_</a:t>
            </a:r>
            <a:r>
              <a:rPr lang="zh-TW" altLang="zh-TW" sz="4300" dirty="0"/>
              <a:t>校園宣傳</a:t>
            </a:r>
            <a:r>
              <a:rPr lang="en-US" altLang="zh-TW" sz="4300" dirty="0"/>
              <a:t>(</a:t>
            </a:r>
            <a:r>
              <a:rPr lang="zh-TW" altLang="zh-TW" sz="4300" dirty="0"/>
              <a:t>在頁面正下方</a:t>
            </a:r>
            <a:r>
              <a:rPr lang="en-US" altLang="zh-TW" sz="4300" dirty="0" smtClean="0"/>
              <a:t>)</a:t>
            </a:r>
          </a:p>
          <a:p>
            <a:pPr>
              <a:buNone/>
            </a:pPr>
            <a:r>
              <a:rPr lang="zh-TW" altLang="en-US" sz="4300" dirty="0" smtClean="0"/>
              <a:t>     </a:t>
            </a:r>
            <a:r>
              <a:rPr lang="en-US" altLang="zh-TW" sz="4300" dirty="0" smtClean="0"/>
              <a:t>_</a:t>
            </a:r>
            <a:r>
              <a:rPr lang="zh-TW" altLang="zh-TW" sz="4300" dirty="0" smtClean="0"/>
              <a:t>學</a:t>
            </a:r>
            <a:r>
              <a:rPr lang="zh-TW" altLang="zh-TW" sz="4300" dirty="0"/>
              <a:t>雜費</a:t>
            </a:r>
            <a:r>
              <a:rPr lang="zh-TW" altLang="zh-TW" sz="4300" dirty="0" smtClean="0"/>
              <a:t>減免</a:t>
            </a:r>
            <a:endParaRPr lang="en-US" altLang="zh-TW" sz="4300" dirty="0" smtClean="0"/>
          </a:p>
          <a:p>
            <a:pPr>
              <a:buNone/>
            </a:pPr>
            <a:r>
              <a:rPr lang="zh-TW" altLang="en-US" sz="4300" dirty="0" smtClean="0"/>
              <a:t>       </a:t>
            </a:r>
            <a:r>
              <a:rPr lang="zh-TW" altLang="zh-TW" sz="4300" dirty="0" smtClean="0"/>
              <a:t>暨</a:t>
            </a:r>
            <a:r>
              <a:rPr lang="zh-TW" altLang="zh-TW" sz="4300" dirty="0"/>
              <a:t>弱勢助學與獎學金登錄</a:t>
            </a:r>
            <a:r>
              <a:rPr lang="zh-TW" altLang="zh-TW" sz="4300" dirty="0" smtClean="0"/>
              <a:t>網。</a:t>
            </a:r>
            <a:endParaRPr lang="zh-TW" altLang="zh-TW" sz="4300" dirty="0"/>
          </a:p>
          <a:p>
            <a:r>
              <a:rPr lang="en-US" altLang="zh-TW" sz="4300" dirty="0"/>
              <a:t>2.</a:t>
            </a:r>
            <a:r>
              <a:rPr lang="zh-TW" altLang="zh-TW" sz="4300" dirty="0"/>
              <a:t>各班菁英獎</a:t>
            </a:r>
            <a:r>
              <a:rPr lang="zh-TW" altLang="zh-TW" sz="4300" dirty="0" smtClean="0"/>
              <a:t>名單</a:t>
            </a:r>
            <a:r>
              <a:rPr lang="zh-TW" altLang="en-US" sz="4300" dirty="0" smtClean="0"/>
              <a:t>請傳閱或</a:t>
            </a:r>
            <a:r>
              <a:rPr lang="zh-TW" altLang="zh-TW" sz="4300" dirty="0" smtClean="0"/>
              <a:t>公告，</a:t>
            </a:r>
            <a:endParaRPr lang="en-US" altLang="zh-TW" sz="4300" dirty="0" smtClean="0"/>
          </a:p>
          <a:p>
            <a:pPr>
              <a:buNone/>
            </a:pPr>
            <a:r>
              <a:rPr lang="zh-TW" altLang="en-US" sz="4300" dirty="0" smtClean="0"/>
              <a:t>     </a:t>
            </a:r>
            <a:r>
              <a:rPr lang="zh-TW" altLang="zh-TW" sz="4300" dirty="0" smtClean="0"/>
              <a:t>提醒</a:t>
            </a:r>
            <a:r>
              <a:rPr lang="zh-TW" altLang="zh-TW" sz="4300" dirty="0"/>
              <a:t>班上得獎同學上網登錄</a:t>
            </a:r>
            <a:r>
              <a:rPr lang="zh-TW" altLang="zh-TW" sz="4300" dirty="0" smtClean="0"/>
              <a:t>，</a:t>
            </a:r>
            <a:endParaRPr lang="en-US" altLang="zh-TW" sz="4300" dirty="0" smtClean="0"/>
          </a:p>
          <a:p>
            <a:pPr>
              <a:buNone/>
            </a:pPr>
            <a:r>
              <a:rPr lang="zh-TW" altLang="en-US" sz="4300" dirty="0" smtClean="0"/>
              <a:t>     </a:t>
            </a:r>
            <a:r>
              <a:rPr lang="zh-TW" altLang="zh-TW" sz="4300" dirty="0" smtClean="0"/>
              <a:t>以免</a:t>
            </a:r>
            <a:r>
              <a:rPr lang="zh-TW" altLang="zh-TW" sz="4300" dirty="0"/>
              <a:t>喪失領獎權利。</a:t>
            </a:r>
          </a:p>
          <a:p>
            <a:endParaRPr lang="zh-TW" altLang="en-US" dirty="0"/>
          </a:p>
        </p:txBody>
      </p:sp>
    </p:spTree>
    <p:extLst>
      <p:ext uri="{BB962C8B-B14F-4D97-AF65-F5344CB8AC3E}">
        <p14:creationId xmlns:p14="http://schemas.microsoft.com/office/powerpoint/2010/main" val="6193083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2060848"/>
            <a:ext cx="7467600" cy="1143000"/>
          </a:xfrm>
        </p:spPr>
        <p:txBody>
          <a:bodyPr>
            <a:normAutofit/>
          </a:bodyPr>
          <a:lstStyle/>
          <a:p>
            <a:pPr algn="ctr"/>
            <a:r>
              <a:rPr lang="zh-TW" altLang="zh-TW" sz="6600" b="1" dirty="0"/>
              <a:t>教務組工作報告</a:t>
            </a:r>
            <a:endParaRPr lang="zh-TW" altLang="en-US" sz="6600" dirty="0"/>
          </a:p>
        </p:txBody>
      </p:sp>
      <p:sp>
        <p:nvSpPr>
          <p:cNvPr id="3" name="內容版面配置區 2"/>
          <p:cNvSpPr>
            <a:spLocks noGrp="1"/>
          </p:cNvSpPr>
          <p:nvPr>
            <p:ph sz="quarter" idx="13"/>
          </p:nvPr>
        </p:nvSpPr>
        <p:spPr>
          <a:xfrm>
            <a:off x="457200" y="4293096"/>
            <a:ext cx="7467600" cy="2180856"/>
          </a:xfrm>
        </p:spPr>
        <p:txBody>
          <a:bodyPr/>
          <a:lstStyle/>
          <a:p>
            <a:endParaRPr lang="zh-TW" altLang="en-US" dirty="0"/>
          </a:p>
        </p:txBody>
      </p:sp>
    </p:spTree>
    <p:extLst>
      <p:ext uri="{BB962C8B-B14F-4D97-AF65-F5344CB8AC3E}">
        <p14:creationId xmlns:p14="http://schemas.microsoft.com/office/powerpoint/2010/main" val="38560192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3"/>
          </p:nvPr>
        </p:nvSpPr>
        <p:spPr>
          <a:xfrm>
            <a:off x="395536" y="260648"/>
            <a:ext cx="8208912" cy="6213304"/>
          </a:xfrm>
        </p:spPr>
        <p:txBody>
          <a:bodyPr>
            <a:noAutofit/>
          </a:bodyPr>
          <a:lstStyle/>
          <a:p>
            <a:pPr lvl="0"/>
            <a:r>
              <a:rPr lang="en-US" altLang="zh-TW" sz="3600" dirty="0"/>
              <a:t>103</a:t>
            </a:r>
            <a:r>
              <a:rPr lang="zh-TW" altLang="zh-TW" sz="3600" dirty="0"/>
              <a:t>學年度第</a:t>
            </a:r>
            <a:r>
              <a:rPr lang="en-US" altLang="zh-TW" sz="3600" dirty="0"/>
              <a:t>1</a:t>
            </a:r>
            <a:r>
              <a:rPr lang="zh-TW" altLang="zh-TW" sz="3600" dirty="0"/>
              <a:t>學期補繳學雜費日期為</a:t>
            </a:r>
            <a:r>
              <a:rPr lang="en-US" altLang="zh-TW" sz="3600" dirty="0"/>
              <a:t>103</a:t>
            </a:r>
            <a:r>
              <a:rPr lang="zh-TW" altLang="zh-TW" sz="3600" dirty="0"/>
              <a:t>年</a:t>
            </a:r>
            <a:r>
              <a:rPr lang="en-US" altLang="zh-TW" sz="3600" dirty="0"/>
              <a:t>9/18~9/26</a:t>
            </a:r>
            <a:r>
              <a:rPr lang="zh-TW" altLang="zh-TW" sz="3600" dirty="0"/>
              <a:t>。</a:t>
            </a:r>
          </a:p>
          <a:p>
            <a:pPr lvl="0"/>
            <a:r>
              <a:rPr lang="zh-TW" altLang="zh-TW" sz="3600" dirty="0"/>
              <a:t>轉系</a:t>
            </a:r>
            <a:r>
              <a:rPr lang="en-US" altLang="zh-TW" sz="3600" dirty="0"/>
              <a:t>(</a:t>
            </a:r>
            <a:r>
              <a:rPr lang="zh-TW" altLang="zh-TW" sz="3600" dirty="0"/>
              <a:t>部</a:t>
            </a:r>
            <a:r>
              <a:rPr lang="en-US" altLang="zh-TW" sz="3600" dirty="0"/>
              <a:t>) </a:t>
            </a:r>
            <a:r>
              <a:rPr lang="zh-TW" altLang="zh-TW" sz="3600" dirty="0"/>
              <a:t>者，請於每學期第</a:t>
            </a:r>
            <a:r>
              <a:rPr lang="en-US" altLang="zh-TW" sz="3600" dirty="0"/>
              <a:t>7</a:t>
            </a:r>
            <a:r>
              <a:rPr lang="zh-TW" altLang="zh-TW" sz="3600" dirty="0"/>
              <a:t>週及第</a:t>
            </a:r>
            <a:r>
              <a:rPr lang="en-US" altLang="zh-TW" sz="3600" dirty="0"/>
              <a:t>8</a:t>
            </a:r>
            <a:r>
              <a:rPr lang="zh-TW" altLang="zh-TW" sz="3600" dirty="0"/>
              <a:t>週兩週內填寫申請表。</a:t>
            </a:r>
          </a:p>
          <a:p>
            <a:pPr lvl="0"/>
            <a:r>
              <a:rPr lang="zh-TW" altLang="zh-TW" sz="3600" dirty="0"/>
              <a:t>申請轉</a:t>
            </a:r>
            <a:r>
              <a:rPr lang="zh-TW" altLang="zh-TW" sz="3600" dirty="0" smtClean="0"/>
              <a:t>部，</a:t>
            </a:r>
            <a:r>
              <a:rPr lang="zh-TW" altLang="zh-TW" sz="3600" dirty="0"/>
              <a:t>除日間部及夜間部學生不能轉至在職專班學制外，其他可互轉。新生須就讀滿一年才可申請轉部且其學期學業平均成績排名頇在全班前百分之十（含）以內。</a:t>
            </a:r>
          </a:p>
          <a:p>
            <a:pPr lvl="0"/>
            <a:r>
              <a:rPr lang="zh-TW" altLang="zh-TW" sz="3600" dirty="0" smtClean="0"/>
              <a:t>轉學及</a:t>
            </a:r>
            <a:r>
              <a:rPr lang="zh-TW" altLang="zh-TW" sz="3600" dirty="0"/>
              <a:t>外籍生不得轉部，但可轉系組</a:t>
            </a:r>
            <a:r>
              <a:rPr lang="zh-TW" altLang="zh-TW" sz="3600" dirty="0" smtClean="0"/>
              <a:t>。</a:t>
            </a:r>
            <a:endParaRPr lang="zh-TW" altLang="zh-TW" sz="3600" dirty="0"/>
          </a:p>
        </p:txBody>
      </p:sp>
    </p:spTree>
    <p:extLst>
      <p:ext uri="{BB962C8B-B14F-4D97-AF65-F5344CB8AC3E}">
        <p14:creationId xmlns:p14="http://schemas.microsoft.com/office/powerpoint/2010/main" val="1621633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3"/>
          </p:nvPr>
        </p:nvSpPr>
        <p:spPr>
          <a:xfrm>
            <a:off x="457200" y="332656"/>
            <a:ext cx="8075240" cy="6141296"/>
          </a:xfrm>
        </p:spPr>
        <p:txBody>
          <a:bodyPr>
            <a:noAutofit/>
          </a:bodyPr>
          <a:lstStyle/>
          <a:p>
            <a:pPr lvl="0"/>
            <a:r>
              <a:rPr lang="zh-TW" altLang="zh-TW" sz="3200" dirty="0"/>
              <a:t>如因成績不理想或無法到校上課，可以於第</a:t>
            </a:r>
            <a:r>
              <a:rPr lang="en-US" altLang="zh-TW" sz="3200" dirty="0"/>
              <a:t>11~12</a:t>
            </a:r>
            <a:r>
              <a:rPr lang="zh-TW" altLang="zh-TW" sz="3200" dirty="0"/>
              <a:t>週上網申請停修，但最少要保留一個科目，且不能要求退費。</a:t>
            </a:r>
          </a:p>
          <a:p>
            <a:pPr lvl="0"/>
            <a:r>
              <a:rPr lang="en-US" altLang="zh-TW" sz="3200" dirty="0"/>
              <a:t>103</a:t>
            </a:r>
            <a:r>
              <a:rPr lang="zh-TW" altLang="zh-TW" sz="3200" dirty="0"/>
              <a:t>學年度第</a:t>
            </a:r>
            <a:r>
              <a:rPr lang="en-US" altLang="zh-TW" sz="3200" dirty="0"/>
              <a:t>1</a:t>
            </a:r>
            <a:r>
              <a:rPr lang="zh-TW" altLang="zh-TW" sz="3200" dirty="0"/>
              <a:t>學期新生、轉學生、轉系生及轉部生，如尚未辦理學分抵免者，限</a:t>
            </a:r>
            <a:r>
              <a:rPr lang="en-US" altLang="zh-TW" sz="3200" dirty="0"/>
              <a:t>9/26</a:t>
            </a:r>
            <a:r>
              <a:rPr lang="zh-TW" altLang="zh-TW" sz="3200" dirty="0"/>
              <a:t>日前申請，逾期不受理。學分抵免規定辦法及申請表，請參閱進修部網站首頁。</a:t>
            </a:r>
          </a:p>
          <a:p>
            <a:r>
              <a:rPr lang="en-US" altLang="zh-TW" sz="3200" dirty="0"/>
              <a:t>103</a:t>
            </a:r>
            <a:r>
              <a:rPr lang="zh-TW" altLang="zh-TW" sz="3200" dirty="0"/>
              <a:t>學年度第</a:t>
            </a:r>
            <a:r>
              <a:rPr lang="en-US" altLang="zh-TW" sz="3200" dirty="0"/>
              <a:t>1</a:t>
            </a:r>
            <a:r>
              <a:rPr lang="zh-TW" altLang="zh-TW" sz="3200" dirty="0"/>
              <a:t>學期新生尚未完成登錄基本學籍資料者，限</a:t>
            </a:r>
            <a:r>
              <a:rPr lang="en-US" altLang="zh-TW" sz="3200" dirty="0"/>
              <a:t>9/26</a:t>
            </a:r>
            <a:r>
              <a:rPr lang="zh-TW" altLang="zh-TW" sz="3200" dirty="0"/>
              <a:t>日前完成</a:t>
            </a:r>
            <a:r>
              <a:rPr lang="zh-TW" altLang="zh-TW" sz="3200" dirty="0" smtClean="0"/>
              <a:t>，</a:t>
            </a:r>
            <a:endParaRPr lang="en-US" altLang="zh-TW" sz="3200" dirty="0" smtClean="0"/>
          </a:p>
          <a:p>
            <a:r>
              <a:rPr lang="zh-TW" altLang="zh-TW" sz="3200" dirty="0" smtClean="0"/>
              <a:t>學籍</a:t>
            </a:r>
            <a:r>
              <a:rPr lang="zh-TW" altLang="zh-TW" sz="3200" dirty="0"/>
              <a:t>系統網址</a:t>
            </a:r>
            <a:r>
              <a:rPr lang="en-US" altLang="zh-TW" sz="3200" dirty="0"/>
              <a:t>(http://portal.stust.edu.tw/OnlineEnrollment/)</a:t>
            </a:r>
            <a:r>
              <a:rPr lang="zh-TW" altLang="zh-TW" sz="3200" dirty="0"/>
              <a:t>。</a:t>
            </a:r>
            <a:endParaRPr lang="zh-TW" altLang="en-US" sz="3200" dirty="0"/>
          </a:p>
          <a:p>
            <a:endParaRPr lang="zh-TW" altLang="en-US" sz="3200" dirty="0"/>
          </a:p>
        </p:txBody>
      </p:sp>
    </p:spTree>
    <p:extLst>
      <p:ext uri="{BB962C8B-B14F-4D97-AF65-F5344CB8AC3E}">
        <p14:creationId xmlns:p14="http://schemas.microsoft.com/office/powerpoint/2010/main" val="12080034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556792"/>
          </a:xfrm>
        </p:spPr>
        <p:txBody>
          <a:bodyPr>
            <a:normAutofit/>
          </a:bodyPr>
          <a:lstStyle/>
          <a:p>
            <a:pPr algn="ctr"/>
            <a:r>
              <a:rPr lang="zh-TW" altLang="en-US" sz="6000" dirty="0" smtClean="0"/>
              <a:t>進修部歡迎大家到訪</a:t>
            </a:r>
            <a:endParaRPr lang="zh-TW" altLang="en-US" sz="6000" dirty="0"/>
          </a:p>
        </p:txBody>
      </p:sp>
      <p:sp>
        <p:nvSpPr>
          <p:cNvPr id="4" name="內容版面配置區 3"/>
          <p:cNvSpPr>
            <a:spLocks noGrp="1"/>
          </p:cNvSpPr>
          <p:nvPr>
            <p:ph idx="1"/>
          </p:nvPr>
        </p:nvSpPr>
        <p:spPr/>
        <p:txBody>
          <a:bodyPr>
            <a:normAutofit fontScale="92500" lnSpcReduction="10000"/>
          </a:bodyPr>
          <a:lstStyle/>
          <a:p>
            <a:r>
              <a:rPr lang="zh-TW" altLang="en-US" dirty="0" smtClean="0"/>
              <a:t>進修部不是衙門</a:t>
            </a:r>
            <a:r>
              <a:rPr lang="zh-TW" altLang="en-US" dirty="0" smtClean="0">
                <a:latin typeface="新細明體"/>
                <a:ea typeface="新細明體"/>
              </a:rPr>
              <a:t>，是服務據點</a:t>
            </a:r>
            <a:endParaRPr lang="en-US" altLang="zh-TW" dirty="0" smtClean="0">
              <a:latin typeface="新細明體"/>
              <a:ea typeface="新細明體"/>
            </a:endParaRPr>
          </a:p>
          <a:p>
            <a:r>
              <a:rPr lang="zh-TW" altLang="en-US" dirty="0">
                <a:latin typeface="新細明體"/>
                <a:ea typeface="新細明體"/>
              </a:rPr>
              <a:t>隨時歡迎同學</a:t>
            </a:r>
            <a:r>
              <a:rPr lang="zh-TW" altLang="en-US" dirty="0" smtClean="0">
                <a:latin typeface="新細明體"/>
                <a:ea typeface="新細明體"/>
              </a:rPr>
              <a:t>造訪；不論是提供意見或解決問題都歡迎，但請注意禮節並保持愉悅的心情。</a:t>
            </a:r>
            <a:endParaRPr lang="en-US" altLang="zh-TW" dirty="0" smtClean="0">
              <a:latin typeface="新細明體"/>
              <a:ea typeface="新細明體"/>
            </a:endParaRPr>
          </a:p>
          <a:p>
            <a:r>
              <a:rPr lang="zh-TW" altLang="en-US" dirty="0" smtClean="0">
                <a:latin typeface="新細明體"/>
                <a:ea typeface="新細明體"/>
              </a:rPr>
              <a:t>校內分機：主任</a:t>
            </a:r>
            <a:r>
              <a:rPr lang="en-US" altLang="zh-TW" dirty="0" smtClean="0">
                <a:latin typeface="新細明體"/>
                <a:ea typeface="新細明體"/>
              </a:rPr>
              <a:t>2400</a:t>
            </a:r>
          </a:p>
          <a:p>
            <a:pPr marL="0" indent="0">
              <a:buNone/>
            </a:pPr>
            <a:r>
              <a:rPr lang="zh-TW" altLang="en-US" dirty="0">
                <a:latin typeface="新細明體"/>
                <a:ea typeface="新細明體"/>
              </a:rPr>
              <a:t> </a:t>
            </a:r>
            <a:r>
              <a:rPr lang="zh-TW" altLang="en-US" dirty="0" smtClean="0">
                <a:latin typeface="新細明體"/>
                <a:ea typeface="新細明體"/>
              </a:rPr>
              <a:t>                      教務組</a:t>
            </a:r>
            <a:r>
              <a:rPr lang="en-US" altLang="zh-TW" dirty="0" smtClean="0">
                <a:latin typeface="新細明體"/>
                <a:ea typeface="新細明體"/>
              </a:rPr>
              <a:t>2401~2403</a:t>
            </a:r>
          </a:p>
          <a:p>
            <a:pPr marL="0" indent="0">
              <a:buNone/>
            </a:pPr>
            <a:r>
              <a:rPr lang="zh-TW" altLang="en-US" dirty="0">
                <a:latin typeface="新細明體"/>
                <a:ea typeface="新細明體"/>
              </a:rPr>
              <a:t> </a:t>
            </a:r>
            <a:r>
              <a:rPr lang="zh-TW" altLang="en-US" dirty="0" smtClean="0">
                <a:latin typeface="新細明體"/>
                <a:ea typeface="新細明體"/>
              </a:rPr>
              <a:t>                      學務組</a:t>
            </a:r>
            <a:r>
              <a:rPr lang="en-US" altLang="zh-TW" dirty="0" smtClean="0">
                <a:latin typeface="新細明體"/>
                <a:ea typeface="新細明體"/>
              </a:rPr>
              <a:t>2410~2411</a:t>
            </a:r>
          </a:p>
          <a:p>
            <a:pPr marL="0" indent="0">
              <a:buNone/>
            </a:pPr>
            <a:r>
              <a:rPr lang="zh-TW" altLang="en-US" dirty="0">
                <a:latin typeface="新細明體"/>
                <a:ea typeface="新細明體"/>
              </a:rPr>
              <a:t> </a:t>
            </a:r>
            <a:r>
              <a:rPr lang="zh-TW" altLang="en-US" dirty="0" smtClean="0">
                <a:latin typeface="新細明體"/>
                <a:ea typeface="新細明體"/>
              </a:rPr>
              <a:t>                      總務組</a:t>
            </a:r>
            <a:r>
              <a:rPr lang="en-US" altLang="zh-TW" dirty="0" smtClean="0">
                <a:latin typeface="新細明體"/>
                <a:ea typeface="新細明體"/>
              </a:rPr>
              <a:t>2420~2421</a:t>
            </a:r>
          </a:p>
          <a:p>
            <a:r>
              <a:rPr lang="zh-TW" altLang="en-US" dirty="0" smtClean="0">
                <a:latin typeface="新細明體"/>
                <a:ea typeface="新細明體"/>
              </a:rPr>
              <a:t>專線：教務組</a:t>
            </a:r>
            <a:r>
              <a:rPr lang="en-US" altLang="zh-TW" dirty="0" smtClean="0">
                <a:latin typeface="新細明體"/>
                <a:ea typeface="新細明體"/>
              </a:rPr>
              <a:t>(06)2535019</a:t>
            </a:r>
          </a:p>
          <a:p>
            <a:pPr marL="0" indent="0">
              <a:buNone/>
            </a:pPr>
            <a:r>
              <a:rPr lang="zh-TW" altLang="en-US" dirty="0">
                <a:latin typeface="新細明體"/>
                <a:ea typeface="新細明體"/>
              </a:rPr>
              <a:t> </a:t>
            </a:r>
            <a:r>
              <a:rPr lang="zh-TW" altLang="en-US" dirty="0" smtClean="0">
                <a:latin typeface="新細明體"/>
                <a:ea typeface="新細明體"/>
              </a:rPr>
              <a:t>              學務</a:t>
            </a:r>
            <a:r>
              <a:rPr lang="en-US" altLang="zh-TW" dirty="0" smtClean="0">
                <a:latin typeface="新細明體"/>
                <a:ea typeface="新細明體"/>
              </a:rPr>
              <a:t>&amp;</a:t>
            </a:r>
            <a:r>
              <a:rPr lang="zh-TW" altLang="en-US" dirty="0" smtClean="0">
                <a:latin typeface="新細明體"/>
                <a:ea typeface="新細明體"/>
              </a:rPr>
              <a:t>總務組</a:t>
            </a:r>
            <a:r>
              <a:rPr lang="en-US" altLang="zh-TW" dirty="0" smtClean="0">
                <a:latin typeface="新細明體"/>
                <a:ea typeface="新細明體"/>
              </a:rPr>
              <a:t>(06)2546929</a:t>
            </a:r>
          </a:p>
        </p:txBody>
      </p:sp>
    </p:spTree>
    <p:extLst>
      <p:ext uri="{BB962C8B-B14F-4D97-AF65-F5344CB8AC3E}">
        <p14:creationId xmlns:p14="http://schemas.microsoft.com/office/powerpoint/2010/main" val="38593055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0"/>
            <a:ext cx="8686800" cy="1556792"/>
          </a:xfrm>
        </p:spPr>
        <p:txBody>
          <a:bodyPr>
            <a:normAutofit/>
          </a:bodyPr>
          <a:lstStyle/>
          <a:p>
            <a:pPr algn="ctr"/>
            <a:r>
              <a:rPr lang="zh-TW" altLang="en-US" sz="6000" dirty="0" smtClean="0"/>
              <a:t>進修部</a:t>
            </a:r>
            <a:r>
              <a:rPr lang="zh-TW" altLang="en-US" sz="6000" dirty="0"/>
              <a:t>歡迎大家到訪</a:t>
            </a:r>
          </a:p>
        </p:txBody>
      </p:sp>
      <p:sp>
        <p:nvSpPr>
          <p:cNvPr id="4" name="內容版面配置區 3"/>
          <p:cNvSpPr>
            <a:spLocks noGrp="1"/>
          </p:cNvSpPr>
          <p:nvPr>
            <p:ph idx="1"/>
          </p:nvPr>
        </p:nvSpPr>
        <p:spPr/>
        <p:txBody>
          <a:bodyPr>
            <a:normAutofit/>
          </a:bodyPr>
          <a:lstStyle/>
          <a:p>
            <a:r>
              <a:rPr lang="zh-TW" altLang="en-US" dirty="0" smtClean="0"/>
              <a:t>位址</a:t>
            </a:r>
            <a:r>
              <a:rPr lang="zh-TW" altLang="en-US" dirty="0" smtClean="0">
                <a:latin typeface="新細明體"/>
                <a:ea typeface="新細明體"/>
              </a:rPr>
              <a:t>：</a:t>
            </a:r>
            <a:r>
              <a:rPr lang="en-US" altLang="zh-TW" dirty="0" smtClean="0">
                <a:latin typeface="新細明體"/>
                <a:ea typeface="新細明體"/>
              </a:rPr>
              <a:t>C</a:t>
            </a:r>
            <a:r>
              <a:rPr lang="zh-TW" altLang="en-US" dirty="0" smtClean="0">
                <a:latin typeface="新細明體"/>
                <a:ea typeface="新細明體"/>
              </a:rPr>
              <a:t>棟；</a:t>
            </a:r>
            <a:r>
              <a:rPr lang="en-US" altLang="zh-TW" dirty="0" smtClean="0">
                <a:latin typeface="新細明體"/>
                <a:ea typeface="新細明體"/>
              </a:rPr>
              <a:t>103~105</a:t>
            </a:r>
            <a:endParaRPr lang="en-US" altLang="zh-TW" dirty="0" smtClean="0"/>
          </a:p>
          <a:p>
            <a:r>
              <a:rPr lang="zh-TW" altLang="en-US" dirty="0" smtClean="0"/>
              <a:t>上班時間</a:t>
            </a:r>
            <a:r>
              <a:rPr lang="zh-TW" altLang="en-US" dirty="0" smtClean="0">
                <a:latin typeface="新細明體"/>
                <a:ea typeface="新細明體"/>
              </a:rPr>
              <a:t>：下午</a:t>
            </a:r>
            <a:r>
              <a:rPr lang="en-US" altLang="zh-TW" dirty="0" smtClean="0">
                <a:latin typeface="新細明體"/>
                <a:ea typeface="新細明體"/>
              </a:rPr>
              <a:t>3:00~10:00</a:t>
            </a:r>
          </a:p>
          <a:p>
            <a:pPr marL="0" indent="0">
              <a:buNone/>
            </a:pPr>
            <a:r>
              <a:rPr lang="zh-TW" altLang="en-US" dirty="0" smtClean="0"/>
              <a:t>       上班時間內可找業務承辦人處理相關事務</a:t>
            </a:r>
            <a:endParaRPr lang="en-US" altLang="zh-TW" dirty="0" smtClean="0"/>
          </a:p>
          <a:p>
            <a:r>
              <a:rPr lang="zh-TW" altLang="en-US" dirty="0">
                <a:latin typeface="新細明體"/>
                <a:ea typeface="新細明體"/>
              </a:rPr>
              <a:t>非上班</a:t>
            </a:r>
            <a:r>
              <a:rPr lang="zh-TW" altLang="en-US" dirty="0" smtClean="0">
                <a:latin typeface="新細明體"/>
                <a:ea typeface="新細明體"/>
              </a:rPr>
              <a:t>時間：上午</a:t>
            </a:r>
            <a:r>
              <a:rPr lang="en-US" altLang="zh-TW" dirty="0" smtClean="0">
                <a:latin typeface="新細明體"/>
                <a:ea typeface="新細明體"/>
              </a:rPr>
              <a:t>9:00~12:00</a:t>
            </a:r>
          </a:p>
          <a:p>
            <a:pPr marL="0" indent="0">
              <a:buNone/>
            </a:pPr>
            <a:r>
              <a:rPr lang="zh-TW" altLang="en-US" dirty="0">
                <a:latin typeface="新細明體"/>
                <a:ea typeface="新細明體"/>
              </a:rPr>
              <a:t> </a:t>
            </a:r>
            <a:r>
              <a:rPr lang="zh-TW" altLang="en-US" dirty="0" smtClean="0">
                <a:latin typeface="新細明體"/>
                <a:ea typeface="新細明體"/>
              </a:rPr>
              <a:t>                         下午</a:t>
            </a:r>
            <a:r>
              <a:rPr lang="en-US" altLang="zh-TW" dirty="0" smtClean="0">
                <a:latin typeface="新細明體"/>
                <a:ea typeface="新細明體"/>
              </a:rPr>
              <a:t>1:30~3:00</a:t>
            </a:r>
          </a:p>
          <a:p>
            <a:pPr marL="0" indent="0">
              <a:buNone/>
            </a:pPr>
            <a:r>
              <a:rPr lang="zh-TW" altLang="en-US" dirty="0" smtClean="0"/>
              <a:t>       非上班時間請洽</a:t>
            </a:r>
            <a:r>
              <a:rPr lang="en-US" altLang="zh-TW" dirty="0" smtClean="0"/>
              <a:t>C105(</a:t>
            </a:r>
            <a:r>
              <a:rPr lang="zh-TW" altLang="en-US" dirty="0" smtClean="0"/>
              <a:t>教務組</a:t>
            </a:r>
            <a:r>
              <a:rPr lang="en-US" altLang="zh-TW" dirty="0" smtClean="0"/>
              <a:t>)</a:t>
            </a:r>
            <a:r>
              <a:rPr lang="zh-TW" altLang="en-US" dirty="0" smtClean="0"/>
              <a:t>櫃台</a:t>
            </a:r>
            <a:r>
              <a:rPr lang="zh-TW" altLang="en-US" dirty="0" smtClean="0">
                <a:latin typeface="新細明體"/>
                <a:ea typeface="新細明體"/>
              </a:rPr>
              <a:t>，</a:t>
            </a:r>
            <a:endParaRPr lang="en-US" altLang="zh-TW" dirty="0" smtClean="0">
              <a:latin typeface="新細明體"/>
              <a:ea typeface="新細明體"/>
            </a:endParaRPr>
          </a:p>
          <a:p>
            <a:pPr marL="0" indent="0">
              <a:buNone/>
            </a:pPr>
            <a:r>
              <a:rPr lang="zh-TW" altLang="en-US" dirty="0">
                <a:latin typeface="新細明體"/>
                <a:ea typeface="新細明體"/>
              </a:rPr>
              <a:t> </a:t>
            </a:r>
            <a:r>
              <a:rPr lang="zh-TW" altLang="en-US" dirty="0" smtClean="0">
                <a:latin typeface="新細明體"/>
                <a:ea typeface="新細明體"/>
              </a:rPr>
              <a:t>      可代理收件或接受留言</a:t>
            </a:r>
            <a:endParaRPr lang="zh-TW" altLang="en-US" dirty="0"/>
          </a:p>
        </p:txBody>
      </p:sp>
    </p:spTree>
    <p:extLst>
      <p:ext uri="{BB962C8B-B14F-4D97-AF65-F5344CB8AC3E}">
        <p14:creationId xmlns:p14="http://schemas.microsoft.com/office/powerpoint/2010/main" val="14816806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332656"/>
            <a:ext cx="8686800" cy="1296144"/>
          </a:xfrm>
        </p:spPr>
        <p:txBody>
          <a:bodyPr>
            <a:normAutofit fontScale="90000"/>
          </a:bodyPr>
          <a:lstStyle/>
          <a:p>
            <a:pPr algn="ctr"/>
            <a:r>
              <a:rPr lang="zh-TW" altLang="en-US" sz="6000" dirty="0"/>
              <a:t>祝大家平安順利</a:t>
            </a:r>
            <a:r>
              <a:rPr lang="zh-TW" altLang="en-US" sz="6000" dirty="0">
                <a:latin typeface="新細明體"/>
                <a:ea typeface="新細明體"/>
              </a:rPr>
              <a:t>、學有所成</a:t>
            </a:r>
            <a:r>
              <a:rPr lang="zh-TW" altLang="en-US" dirty="0"/>
              <a:t/>
            </a:r>
            <a:br>
              <a:rPr lang="zh-TW" altLang="en-US" dirty="0"/>
            </a:br>
            <a:endParaRPr lang="zh-TW" altLang="en-US" dirty="0"/>
          </a:p>
        </p:txBody>
      </p:sp>
      <p:sp>
        <p:nvSpPr>
          <p:cNvPr id="3" name="內容版面配置區 2"/>
          <p:cNvSpPr>
            <a:spLocks noGrp="1"/>
          </p:cNvSpPr>
          <p:nvPr>
            <p:ph idx="1"/>
          </p:nvPr>
        </p:nvSpPr>
        <p:spPr>
          <a:xfrm>
            <a:off x="304800" y="1340768"/>
            <a:ext cx="8686800" cy="4739357"/>
          </a:xfrm>
        </p:spPr>
        <p:txBody>
          <a:bodyPr>
            <a:noAutofit/>
          </a:bodyPr>
          <a:lstStyle/>
          <a:p>
            <a:r>
              <a:rPr lang="zh-TW" altLang="en-US" sz="4800" dirty="0" smtClean="0"/>
              <a:t>會後請記得上網請公假</a:t>
            </a:r>
            <a:r>
              <a:rPr lang="zh-TW" altLang="en-US" sz="4800" dirty="0" smtClean="0">
                <a:latin typeface="新細明體"/>
                <a:ea typeface="新細明體"/>
              </a:rPr>
              <a:t>。</a:t>
            </a:r>
            <a:endParaRPr lang="en-US" altLang="zh-TW" sz="4800" dirty="0" smtClean="0">
              <a:latin typeface="新細明體"/>
              <a:ea typeface="新細明體"/>
            </a:endParaRPr>
          </a:p>
          <a:p>
            <a:r>
              <a:rPr lang="zh-TW" altLang="en-US" sz="4800" dirty="0" smtClean="0">
                <a:latin typeface="新細明體"/>
                <a:ea typeface="新細明體"/>
              </a:rPr>
              <a:t>簽到</a:t>
            </a:r>
            <a:r>
              <a:rPr lang="en-US" altLang="zh-TW" sz="4800" dirty="0" smtClean="0">
                <a:latin typeface="新細明體"/>
                <a:ea typeface="新細明體"/>
              </a:rPr>
              <a:t>(</a:t>
            </a:r>
            <a:r>
              <a:rPr lang="zh-TW" altLang="en-US" sz="4800" dirty="0" smtClean="0">
                <a:latin typeface="新細明體"/>
                <a:ea typeface="新細明體"/>
              </a:rPr>
              <a:t>退</a:t>
            </a:r>
            <a:r>
              <a:rPr lang="en-US" altLang="zh-TW" sz="4800" dirty="0" smtClean="0">
                <a:latin typeface="新細明體"/>
                <a:ea typeface="新細明體"/>
              </a:rPr>
              <a:t>)</a:t>
            </a:r>
            <a:r>
              <a:rPr lang="zh-TW" altLang="en-US" sz="4800" dirty="0" smtClean="0">
                <a:latin typeface="新細明體"/>
                <a:ea typeface="新細明體"/>
              </a:rPr>
              <a:t>單請詳填聯絡方式：</a:t>
            </a:r>
            <a:endParaRPr lang="en-US" altLang="zh-TW" sz="4800" dirty="0" smtClean="0">
              <a:latin typeface="新細明體"/>
              <a:ea typeface="新細明體"/>
            </a:endParaRPr>
          </a:p>
          <a:p>
            <a:pPr marL="0" indent="0">
              <a:buNone/>
            </a:pPr>
            <a:r>
              <a:rPr lang="zh-TW" altLang="en-US" sz="4800" dirty="0">
                <a:latin typeface="新細明體"/>
                <a:ea typeface="新細明體"/>
              </a:rPr>
              <a:t> </a:t>
            </a:r>
            <a:r>
              <a:rPr lang="zh-TW" altLang="en-US" sz="4800" dirty="0" smtClean="0">
                <a:latin typeface="新細明體"/>
                <a:ea typeface="新細明體"/>
              </a:rPr>
              <a:t>  手機號碼、可接收訊息之信箱</a:t>
            </a:r>
            <a:endParaRPr lang="en-US" altLang="zh-TW" sz="4800" dirty="0" smtClean="0">
              <a:latin typeface="新細明體"/>
              <a:ea typeface="新細明體"/>
            </a:endParaRPr>
          </a:p>
          <a:p>
            <a:r>
              <a:rPr lang="zh-TW" altLang="en-US" sz="4800" dirty="0">
                <a:latin typeface="新細明體"/>
                <a:ea typeface="新細明體"/>
              </a:rPr>
              <a:t>會後請</a:t>
            </a:r>
            <a:r>
              <a:rPr lang="zh-TW" altLang="en-US" sz="4800" dirty="0" smtClean="0">
                <a:latin typeface="新細明體"/>
                <a:ea typeface="新細明體"/>
              </a:rPr>
              <a:t>以</a:t>
            </a:r>
            <a:r>
              <a:rPr lang="zh-TW" altLang="en-US" sz="4800" dirty="0">
                <a:latin typeface="新細明體"/>
                <a:ea typeface="新細明體"/>
              </a:rPr>
              <a:t>簽到</a:t>
            </a:r>
            <a:r>
              <a:rPr lang="en-US" altLang="zh-TW" sz="4800" dirty="0">
                <a:latin typeface="新細明體"/>
                <a:ea typeface="新細明體"/>
              </a:rPr>
              <a:t>(</a:t>
            </a:r>
            <a:r>
              <a:rPr lang="zh-TW" altLang="en-US" sz="4800" dirty="0">
                <a:latin typeface="新細明體"/>
                <a:ea typeface="新細明體"/>
              </a:rPr>
              <a:t>退</a:t>
            </a:r>
            <a:r>
              <a:rPr lang="en-US" altLang="zh-TW" sz="4800" dirty="0" smtClean="0">
                <a:latin typeface="新細明體"/>
                <a:ea typeface="新細明體"/>
              </a:rPr>
              <a:t>)</a:t>
            </a:r>
            <a:r>
              <a:rPr lang="zh-TW" altLang="en-US" sz="4800" dirty="0" smtClean="0">
                <a:latin typeface="新細明體"/>
                <a:ea typeface="新細明體"/>
              </a:rPr>
              <a:t>單領取餐點</a:t>
            </a:r>
            <a:endParaRPr lang="en-US" altLang="zh-TW" sz="4800" dirty="0" smtClean="0">
              <a:latin typeface="新細明體"/>
              <a:ea typeface="新細明體"/>
            </a:endParaRPr>
          </a:p>
        </p:txBody>
      </p:sp>
    </p:spTree>
    <p:extLst>
      <p:ext uri="{BB962C8B-B14F-4D97-AF65-F5344CB8AC3E}">
        <p14:creationId xmlns:p14="http://schemas.microsoft.com/office/powerpoint/2010/main" val="2518651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4800" y="404664"/>
            <a:ext cx="8686800" cy="890736"/>
          </a:xfrm>
        </p:spPr>
        <p:txBody>
          <a:bodyPr/>
          <a:lstStyle/>
          <a:p>
            <a:r>
              <a:rPr lang="zh-TW" altLang="en-US" dirty="0" smtClean="0"/>
              <a:t>站在巨人的肩膀可以遠眺世界</a:t>
            </a:r>
            <a:endParaRPr lang="zh-TW" altLang="en-US" dirty="0"/>
          </a:p>
        </p:txBody>
      </p:sp>
      <p:sp>
        <p:nvSpPr>
          <p:cNvPr id="3" name="內容版面配置區 2"/>
          <p:cNvSpPr>
            <a:spLocks noGrp="1"/>
          </p:cNvSpPr>
          <p:nvPr>
            <p:ph idx="1"/>
          </p:nvPr>
        </p:nvSpPr>
        <p:spPr>
          <a:xfrm>
            <a:off x="457200" y="1600200"/>
            <a:ext cx="8363272" cy="4525963"/>
          </a:xfrm>
        </p:spPr>
        <p:style>
          <a:lnRef idx="2">
            <a:schemeClr val="accent2"/>
          </a:lnRef>
          <a:fillRef idx="1">
            <a:schemeClr val="lt1"/>
          </a:fillRef>
          <a:effectRef idx="0">
            <a:schemeClr val="accent2"/>
          </a:effectRef>
          <a:fontRef idx="minor">
            <a:schemeClr val="dk1"/>
          </a:fontRef>
        </p:style>
        <p:txBody>
          <a:bodyPr/>
          <a:lstStyle/>
          <a:p>
            <a:r>
              <a:rPr lang="zh-TW" altLang="en-US" dirty="0" smtClean="0"/>
              <a:t>學校</a:t>
            </a:r>
            <a:r>
              <a:rPr lang="zh-TW" altLang="zh-TW" dirty="0" smtClean="0"/>
              <a:t>生員</a:t>
            </a:r>
            <a:r>
              <a:rPr lang="zh-TW" altLang="en-US" dirty="0" smtClean="0"/>
              <a:t>的多寡是發展及興衰的指標</a:t>
            </a:r>
            <a:endParaRPr lang="en-US" altLang="zh-TW" dirty="0" smtClean="0"/>
          </a:p>
          <a:p>
            <a:r>
              <a:rPr lang="zh-TW" altLang="en-US" dirty="0"/>
              <a:t>請</a:t>
            </a:r>
            <a:r>
              <a:rPr lang="zh-TW" altLang="en-US" dirty="0" smtClean="0"/>
              <a:t>守護</a:t>
            </a:r>
            <a:r>
              <a:rPr lang="zh-TW" altLang="en-US" dirty="0" smtClean="0">
                <a:latin typeface="新細明體"/>
                <a:ea typeface="新細明體"/>
              </a:rPr>
              <a:t>，</a:t>
            </a:r>
            <a:r>
              <a:rPr lang="zh-TW" altLang="en-US" dirty="0" smtClean="0"/>
              <a:t>莫讓巨人蹲下</a:t>
            </a:r>
            <a:endParaRPr lang="en-US" altLang="zh-TW" dirty="0" smtClean="0"/>
          </a:p>
          <a:p>
            <a:r>
              <a:rPr lang="zh-TW" altLang="en-US" dirty="0" smtClean="0"/>
              <a:t>請守護您未來的母校</a:t>
            </a:r>
            <a:r>
              <a:rPr lang="en-US" altLang="zh-TW" dirty="0" smtClean="0"/>
              <a:t>_</a:t>
            </a:r>
            <a:r>
              <a:rPr lang="zh-TW" altLang="en-US" dirty="0" smtClean="0"/>
              <a:t>您人生舞台的背景</a:t>
            </a:r>
            <a:endParaRPr lang="en-US" altLang="zh-TW" dirty="0" smtClean="0"/>
          </a:p>
          <a:p>
            <a:pPr marL="0" indent="0">
              <a:buNone/>
            </a:pPr>
            <a:r>
              <a:rPr lang="zh-TW" altLang="en-US" dirty="0"/>
              <a:t> </a:t>
            </a:r>
            <a:r>
              <a:rPr lang="zh-TW" altLang="en-US" dirty="0" smtClean="0"/>
              <a:t>   </a:t>
            </a:r>
            <a:r>
              <a:rPr lang="en-US" altLang="zh-TW" dirty="0" smtClean="0"/>
              <a:t>1.</a:t>
            </a:r>
            <a:r>
              <a:rPr lang="zh-TW" altLang="en-US" dirty="0" smtClean="0"/>
              <a:t>關心</a:t>
            </a:r>
            <a:r>
              <a:rPr lang="zh-TW" altLang="en-US" dirty="0" smtClean="0">
                <a:latin typeface="新細明體"/>
                <a:ea typeface="新細明體"/>
              </a:rPr>
              <a:t>、</a:t>
            </a:r>
            <a:r>
              <a:rPr lang="zh-TW" altLang="en-US" dirty="0" smtClean="0"/>
              <a:t>幫助同學反映問題</a:t>
            </a:r>
            <a:r>
              <a:rPr lang="zh-TW" altLang="en-US" dirty="0" smtClean="0">
                <a:latin typeface="新細明體"/>
                <a:ea typeface="新細明體"/>
              </a:rPr>
              <a:t>，</a:t>
            </a:r>
            <a:r>
              <a:rPr lang="zh-TW" altLang="en-US" dirty="0" smtClean="0">
                <a:latin typeface="微軟正黑體" panose="020B0604030504040204" pitchFamily="34" charset="-120"/>
                <a:ea typeface="微軟正黑體" panose="020B0604030504040204" pitchFamily="34" charset="-120"/>
              </a:rPr>
              <a:t>尤其想休退的</a:t>
            </a:r>
            <a:endParaRPr lang="en-US" altLang="zh-TW" dirty="0" smtClean="0">
              <a:latin typeface="微軟正黑體" panose="020B0604030504040204" pitchFamily="34" charset="-120"/>
              <a:ea typeface="微軟正黑體" panose="020B0604030504040204" pitchFamily="34" charset="-120"/>
            </a:endParaRPr>
          </a:p>
          <a:p>
            <a:pPr marL="0" indent="0">
              <a:buNone/>
            </a:pPr>
            <a:r>
              <a:rPr lang="zh-TW" altLang="en-US" dirty="0"/>
              <a:t> </a:t>
            </a:r>
            <a:r>
              <a:rPr lang="zh-TW" altLang="en-US" dirty="0" smtClean="0"/>
              <a:t>   </a:t>
            </a:r>
            <a:r>
              <a:rPr lang="en-US" altLang="zh-TW" dirty="0" smtClean="0"/>
              <a:t>2.</a:t>
            </a:r>
            <a:r>
              <a:rPr lang="zh-TW" altLang="en-US" dirty="0" smtClean="0"/>
              <a:t>維護班級之安全</a:t>
            </a:r>
            <a:r>
              <a:rPr lang="zh-TW" altLang="en-US" dirty="0" smtClean="0">
                <a:latin typeface="新細明體"/>
                <a:ea typeface="新細明體"/>
              </a:rPr>
              <a:t>，</a:t>
            </a:r>
            <a:r>
              <a:rPr lang="zh-TW" altLang="en-US" dirty="0" smtClean="0">
                <a:latin typeface="新細明體"/>
              </a:rPr>
              <a:t>尤其是毒與暴力</a:t>
            </a:r>
            <a:endParaRPr lang="en-US" altLang="zh-TW" dirty="0" smtClean="0">
              <a:latin typeface="新細明體"/>
            </a:endParaRPr>
          </a:p>
          <a:p>
            <a:pPr marL="0" indent="0">
              <a:buNone/>
            </a:pPr>
            <a:r>
              <a:rPr lang="en-US" altLang="zh-TW" dirty="0" smtClean="0">
                <a:latin typeface="新細明體"/>
              </a:rPr>
              <a:t>PS.</a:t>
            </a:r>
          </a:p>
          <a:p>
            <a:pPr marL="0" indent="0">
              <a:buNone/>
            </a:pPr>
            <a:r>
              <a:rPr lang="zh-TW" altLang="en-US" dirty="0">
                <a:latin typeface="新細明體"/>
              </a:rPr>
              <a:t> </a:t>
            </a:r>
            <a:r>
              <a:rPr lang="zh-TW" altLang="en-US" dirty="0" smtClean="0">
                <a:latin typeface="新細明體"/>
              </a:rPr>
              <a:t>   您的熱忱及奉獻大家都會看到、記得</a:t>
            </a:r>
            <a:endParaRPr lang="zh-TW" altLang="en-US" dirty="0"/>
          </a:p>
        </p:txBody>
      </p:sp>
    </p:spTree>
    <p:extLst>
      <p:ext uri="{BB962C8B-B14F-4D97-AF65-F5344CB8AC3E}">
        <p14:creationId xmlns:p14="http://schemas.microsoft.com/office/powerpoint/2010/main" val="3877037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714480" y="5000636"/>
            <a:ext cx="6529406" cy="1371600"/>
          </a:xfrm>
        </p:spPr>
        <p:txBody>
          <a:bodyPr>
            <a:normAutofit/>
          </a:bodyPr>
          <a:lstStyle/>
          <a:p>
            <a:endParaRPr lang="zh-TW" altLang="en-US" sz="2800" b="1" dirty="0">
              <a:solidFill>
                <a:srgbClr val="2D20D2"/>
              </a:solidFill>
              <a:latin typeface="標楷體" pitchFamily="65" charset="-120"/>
              <a:ea typeface="標楷體" pitchFamily="65" charset="-120"/>
            </a:endParaRPr>
          </a:p>
        </p:txBody>
      </p:sp>
      <p:sp>
        <p:nvSpPr>
          <p:cNvPr id="2" name="標題 1"/>
          <p:cNvSpPr>
            <a:spLocks noGrp="1"/>
          </p:cNvSpPr>
          <p:nvPr>
            <p:ph type="ctrTitle"/>
          </p:nvPr>
        </p:nvSpPr>
        <p:spPr>
          <a:xfrm>
            <a:off x="1403648" y="857232"/>
            <a:ext cx="6768752" cy="1779680"/>
          </a:xfrm>
        </p:spPr>
        <p:txBody>
          <a:bodyPr>
            <a:normAutofit/>
          </a:bodyPr>
          <a:lstStyle/>
          <a:p>
            <a:pPr algn="ctr"/>
            <a:r>
              <a:rPr lang="zh-TW" altLang="zh-TW" sz="6600" dirty="0" smtClean="0">
                <a:solidFill>
                  <a:srgbClr val="2D20D2"/>
                </a:solidFill>
                <a:latin typeface="標楷體" pitchFamily="65" charset="-120"/>
                <a:ea typeface="標楷體" pitchFamily="65" charset="-120"/>
              </a:rPr>
              <a:t>學</a:t>
            </a:r>
            <a:r>
              <a:rPr lang="zh-TW" altLang="en-US" sz="6600" dirty="0" smtClean="0">
                <a:solidFill>
                  <a:srgbClr val="2D20D2"/>
                </a:solidFill>
                <a:latin typeface="標楷體" pitchFamily="65" charset="-120"/>
                <a:ea typeface="標楷體" pitchFamily="65" charset="-120"/>
              </a:rPr>
              <a:t>務組報告</a:t>
            </a:r>
            <a:endParaRPr lang="zh-TW" altLang="en-US" sz="6600" dirty="0">
              <a:solidFill>
                <a:srgbClr val="2D20D2"/>
              </a:solidFill>
              <a:latin typeface="標楷體" pitchFamily="65" charset="-120"/>
              <a:ea typeface="標楷體" pitchFamily="65" charset="-120"/>
            </a:endParaRPr>
          </a:p>
        </p:txBody>
      </p:sp>
    </p:spTree>
    <p:extLst>
      <p:ext uri="{BB962C8B-B14F-4D97-AF65-F5344CB8AC3E}">
        <p14:creationId xmlns:p14="http://schemas.microsoft.com/office/powerpoint/2010/main" val="1920861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1916832"/>
            <a:ext cx="7467600" cy="1143000"/>
          </a:xfrm>
        </p:spPr>
        <p:txBody>
          <a:bodyPr>
            <a:normAutofit/>
          </a:bodyPr>
          <a:lstStyle/>
          <a:p>
            <a:pPr algn="ctr"/>
            <a:r>
              <a:rPr lang="zh-TW" altLang="zh-TW" sz="5400" b="1" kern="100" dirty="0">
                <a:ea typeface="標楷體"/>
                <a:cs typeface="Times New Roman"/>
              </a:rPr>
              <a:t>壹、安全教育</a:t>
            </a:r>
            <a:endParaRPr lang="zh-TW" altLang="en-US" sz="5400" dirty="0"/>
          </a:p>
        </p:txBody>
      </p:sp>
      <p:sp>
        <p:nvSpPr>
          <p:cNvPr id="3" name="內容版面配置區 2"/>
          <p:cNvSpPr>
            <a:spLocks noGrp="1"/>
          </p:cNvSpPr>
          <p:nvPr>
            <p:ph sz="quarter" idx="13"/>
          </p:nvPr>
        </p:nvSpPr>
        <p:spPr>
          <a:xfrm>
            <a:off x="1691680" y="3645024"/>
            <a:ext cx="5544616" cy="792088"/>
          </a:xfrm>
        </p:spPr>
        <p:txBody>
          <a:bodyPr>
            <a:normAutofit/>
          </a:bodyPr>
          <a:lstStyle/>
          <a:p>
            <a:pPr marL="0" indent="0" algn="ctr">
              <a:buNone/>
            </a:pPr>
            <a:r>
              <a:rPr lang="zh-TW" altLang="zh-TW" sz="3600" kern="100" dirty="0">
                <a:ea typeface="標楷體"/>
                <a:cs typeface="Times New Roman"/>
              </a:rPr>
              <a:t>一、交通問題</a:t>
            </a:r>
            <a:r>
              <a:rPr lang="en-US" altLang="zh-TW" sz="3600" kern="100" dirty="0">
                <a:ea typeface="標楷體"/>
                <a:cs typeface="Times New Roman"/>
              </a:rPr>
              <a:t>:</a:t>
            </a:r>
            <a:endParaRPr lang="zh-TW" altLang="en-US" sz="3600" dirty="0"/>
          </a:p>
        </p:txBody>
      </p:sp>
    </p:spTree>
    <p:extLst>
      <p:ext uri="{BB962C8B-B14F-4D97-AF65-F5344CB8AC3E}">
        <p14:creationId xmlns:p14="http://schemas.microsoft.com/office/powerpoint/2010/main" val="895168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0" y="332656"/>
            <a:ext cx="9144000" cy="792163"/>
          </a:xfrm>
          <a:prstGeom prst="rect">
            <a:avLst/>
          </a:prstGeom>
        </p:spPr>
        <p:txBody>
          <a:bodyPr anchor="ctr">
            <a:noAutofit/>
          </a:bodyPr>
          <a:lstStyle/>
          <a:p>
            <a:pPr algn="ctr" eaLnBrk="1" hangingPunct="1">
              <a:spcAft>
                <a:spcPts val="0"/>
              </a:spcAft>
              <a:defRPr/>
            </a:pPr>
            <a:r>
              <a:rPr kumimoji="0" lang="zh-TW" altLang="en-US" sz="5400" b="1" cap="all" dirty="0">
                <a:ln w="0"/>
                <a:effectLst>
                  <a:outerShdw blurRad="38100" dist="38100" dir="2700000" algn="tl">
                    <a:srgbClr val="000000">
                      <a:alpha val="43137"/>
                    </a:srgbClr>
                  </a:outerShdw>
                  <a:reflection blurRad="12700" stA="50000" endPos="50000" dist="5000" dir="5400000" sy="-100000" rotWithShape="0"/>
                </a:effectLst>
                <a:latin typeface="Cambria"/>
                <a:ea typeface="標楷體"/>
              </a:rPr>
              <a:t>台灣交通安全基本數據</a:t>
            </a:r>
            <a:r>
              <a:rPr kumimoji="0" lang="en-US" altLang="zh-TW" sz="5400" b="1" cap="all" dirty="0">
                <a:ln w="0"/>
                <a:effectLst>
                  <a:outerShdw blurRad="38100" dist="38100" dir="2700000" algn="tl">
                    <a:srgbClr val="000000">
                      <a:alpha val="43137"/>
                    </a:srgbClr>
                  </a:outerShdw>
                  <a:reflection blurRad="12700" stA="50000" endPos="50000" dist="5000" dir="5400000" sy="-100000" rotWithShape="0"/>
                </a:effectLst>
                <a:latin typeface="Cambria"/>
                <a:ea typeface="標楷體"/>
              </a:rPr>
              <a:t>(1)</a:t>
            </a:r>
            <a:endParaRPr kumimoji="0" lang="zh-TW" altLang="en-US" sz="5400" b="1" cap="all" dirty="0">
              <a:ln w="0"/>
              <a:effectLst>
                <a:outerShdw blurRad="38100" dist="38100" dir="2700000" algn="tl">
                  <a:srgbClr val="000000">
                    <a:alpha val="43137"/>
                  </a:srgbClr>
                </a:outerShdw>
                <a:reflection blurRad="12700" stA="50000" endPos="50000" dist="5000" dir="5400000" sy="-100000" rotWithShape="0"/>
              </a:effectLst>
              <a:latin typeface="Cambria"/>
              <a:ea typeface="標楷體"/>
            </a:endParaRPr>
          </a:p>
        </p:txBody>
      </p:sp>
      <p:sp>
        <p:nvSpPr>
          <p:cNvPr id="5" name="內容版面配置區 2"/>
          <p:cNvSpPr txBox="1">
            <a:spLocks/>
          </p:cNvSpPr>
          <p:nvPr/>
        </p:nvSpPr>
        <p:spPr bwMode="auto">
          <a:xfrm>
            <a:off x="1295400" y="1268760"/>
            <a:ext cx="6553200" cy="5111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ts val="4500"/>
              </a:lnSpc>
              <a:spcBef>
                <a:spcPct val="20000"/>
              </a:spcBef>
              <a:spcAft>
                <a:spcPct val="0"/>
              </a:spcAft>
              <a:buClr>
                <a:schemeClr val="tx2"/>
              </a:buClr>
              <a:buSzPct val="50000"/>
              <a:buFont typeface="Wingdings 2" pitchFamily="18" charset="2"/>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2" pitchFamily="18"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0000"/>
              <a:buFont typeface="Wingdings 2" pitchFamily="18"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a:lstStyle>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汽車數</a:t>
            </a:r>
            <a:r>
              <a:rPr kumimoji="0" lang="en-US" altLang="zh-TW" sz="4000" dirty="0" smtClean="0">
                <a:solidFill>
                  <a:srgbClr val="CCFF33"/>
                </a:solidFill>
                <a:latin typeface="標楷體" pitchFamily="65" charset="-120"/>
              </a:rPr>
              <a:t>: </a:t>
            </a:r>
            <a:r>
              <a:rPr kumimoji="0" lang="en-US" altLang="zh-TW" sz="4000" u="sng" dirty="0" smtClean="0">
                <a:solidFill>
                  <a:srgbClr val="CCFF33"/>
                </a:solidFill>
                <a:latin typeface="標楷體" pitchFamily="65" charset="-120"/>
              </a:rPr>
              <a:t>6,769,845</a:t>
            </a: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機車數</a:t>
            </a:r>
            <a:r>
              <a:rPr kumimoji="0" lang="en-US" altLang="zh-TW" sz="4000" dirty="0" smtClean="0">
                <a:solidFill>
                  <a:srgbClr val="CCFF33"/>
                </a:solidFill>
                <a:latin typeface="標楷體" pitchFamily="65" charset="-120"/>
              </a:rPr>
              <a:t>:</a:t>
            </a:r>
            <a:r>
              <a:rPr kumimoji="0" lang="en-US" altLang="zh-TW" sz="4000" u="sng" dirty="0" smtClean="0">
                <a:solidFill>
                  <a:srgbClr val="CCFF33"/>
                </a:solidFill>
                <a:latin typeface="標楷體" pitchFamily="65" charset="-120"/>
              </a:rPr>
              <a:t>14,604,330</a:t>
            </a: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合計</a:t>
            </a:r>
            <a:r>
              <a:rPr kumimoji="0" lang="en-US" altLang="zh-TW" sz="4000" dirty="0" smtClean="0">
                <a:solidFill>
                  <a:srgbClr val="CCFF33"/>
                </a:solidFill>
                <a:latin typeface="標楷體" pitchFamily="65" charset="-120"/>
              </a:rPr>
              <a:t>:</a:t>
            </a:r>
            <a:r>
              <a:rPr kumimoji="0" lang="en-US" altLang="zh-TW" sz="4000" b="1" u="sng" dirty="0" smtClean="0">
                <a:solidFill>
                  <a:srgbClr val="FF0000"/>
                </a:solidFill>
                <a:latin typeface="標楷體" pitchFamily="65" charset="-120"/>
              </a:rPr>
              <a:t>21,374,175</a:t>
            </a:r>
            <a:r>
              <a:rPr kumimoji="0" lang="en-US" altLang="zh-TW" sz="4000" dirty="0" smtClean="0">
                <a:solidFill>
                  <a:srgbClr val="CCFF33"/>
                </a:solidFill>
                <a:latin typeface="標楷體" pitchFamily="65" charset="-120"/>
              </a:rPr>
              <a:t>(</a:t>
            </a:r>
            <a:r>
              <a:rPr kumimoji="0" lang="zh-TW" altLang="en-US" sz="4000" dirty="0" smtClean="0">
                <a:solidFill>
                  <a:srgbClr val="CCFF33"/>
                </a:solidFill>
                <a:latin typeface="標楷體" pitchFamily="65" charset="-120"/>
              </a:rPr>
              <a:t>約</a:t>
            </a:r>
            <a:r>
              <a:rPr kumimoji="0" lang="en-US" altLang="zh-TW" sz="4000" dirty="0" smtClean="0">
                <a:solidFill>
                  <a:srgbClr val="CCFF33"/>
                </a:solidFill>
                <a:latin typeface="標楷體" pitchFamily="65" charset="-120"/>
              </a:rPr>
              <a:t>2</a:t>
            </a:r>
            <a:r>
              <a:rPr kumimoji="0" lang="zh-TW" altLang="en-US" sz="4000" dirty="0" smtClean="0">
                <a:solidFill>
                  <a:srgbClr val="CCFF33"/>
                </a:solidFill>
                <a:latin typeface="標楷體" pitchFamily="65" charset="-120"/>
              </a:rPr>
              <a:t>仟萬</a:t>
            </a:r>
            <a:r>
              <a:rPr kumimoji="0" lang="en-US" altLang="zh-TW" sz="4000" dirty="0" smtClean="0">
                <a:solidFill>
                  <a:srgbClr val="CCFF33"/>
                </a:solidFill>
                <a:latin typeface="標楷體" pitchFamily="65" charset="-120"/>
              </a:rPr>
              <a:t>)</a:t>
            </a: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每</a:t>
            </a:r>
            <a:r>
              <a:rPr kumimoji="0" lang="en-US" altLang="zh-TW" sz="4000" dirty="0" smtClean="0">
                <a:solidFill>
                  <a:srgbClr val="CCFF33"/>
                </a:solidFill>
                <a:latin typeface="標楷體" pitchFamily="65" charset="-120"/>
              </a:rPr>
              <a:t>3.42</a:t>
            </a:r>
            <a:r>
              <a:rPr kumimoji="0" lang="zh-TW" altLang="en-US" sz="4000" dirty="0" smtClean="0">
                <a:solidFill>
                  <a:srgbClr val="CCFF33"/>
                </a:solidFill>
                <a:latin typeface="標楷體" pitchFamily="65" charset="-120"/>
              </a:rPr>
              <a:t>人擁有一部汽車</a:t>
            </a:r>
            <a:endParaRPr kumimoji="0" lang="en-US" altLang="zh-TW" sz="4000" dirty="0" smtClean="0">
              <a:solidFill>
                <a:srgbClr val="CCFF33"/>
              </a:solidFill>
              <a:latin typeface="標楷體" pitchFamily="65" charset="-120"/>
            </a:endParaRP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每</a:t>
            </a:r>
            <a:r>
              <a:rPr kumimoji="0" lang="en-US" altLang="zh-TW" sz="4000" dirty="0" smtClean="0">
                <a:solidFill>
                  <a:srgbClr val="CCFF33"/>
                </a:solidFill>
                <a:latin typeface="標楷體" pitchFamily="65" charset="-120"/>
              </a:rPr>
              <a:t>1.58</a:t>
            </a:r>
            <a:r>
              <a:rPr kumimoji="0" lang="zh-TW" altLang="en-US" sz="4000" dirty="0" smtClean="0">
                <a:solidFill>
                  <a:srgbClr val="CCFF33"/>
                </a:solidFill>
                <a:latin typeface="標楷體" pitchFamily="65" charset="-120"/>
              </a:rPr>
              <a:t>人擁有一部機車</a:t>
            </a:r>
            <a:endParaRPr kumimoji="0" lang="en-US" altLang="zh-TW" sz="4000" dirty="0" smtClean="0">
              <a:solidFill>
                <a:srgbClr val="CCFF33"/>
              </a:solidFill>
              <a:latin typeface="標楷體" pitchFamily="65" charset="-120"/>
            </a:endParaRP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每公里</a:t>
            </a:r>
            <a:r>
              <a:rPr kumimoji="0" lang="en-US" altLang="zh-TW" sz="4000" dirty="0" smtClean="0">
                <a:solidFill>
                  <a:srgbClr val="CCFF33"/>
                </a:solidFill>
                <a:latin typeface="標楷體" pitchFamily="65" charset="-120"/>
              </a:rPr>
              <a:t>156.6</a:t>
            </a:r>
            <a:r>
              <a:rPr kumimoji="0" lang="zh-TW" altLang="en-US" sz="4000" dirty="0" smtClean="0">
                <a:solidFill>
                  <a:srgbClr val="CCFF33"/>
                </a:solidFill>
                <a:latin typeface="標楷體" pitchFamily="65" charset="-120"/>
              </a:rPr>
              <a:t>部汽車</a:t>
            </a:r>
            <a:endParaRPr kumimoji="0" lang="en-US" altLang="zh-TW" sz="4000" dirty="0" smtClean="0">
              <a:solidFill>
                <a:srgbClr val="CCFF33"/>
              </a:solidFill>
              <a:latin typeface="標楷體" pitchFamily="65" charset="-120"/>
            </a:endParaRPr>
          </a:p>
          <a:p>
            <a:pPr marL="0" indent="0" eaLnBrk="1" hangingPunct="1">
              <a:lnSpc>
                <a:spcPts val="5500"/>
              </a:lnSpc>
              <a:spcBef>
                <a:spcPct val="0"/>
              </a:spcBef>
              <a:buClr>
                <a:srgbClr val="C5D1D7"/>
              </a:buClr>
            </a:pPr>
            <a:r>
              <a:rPr kumimoji="0" lang="zh-TW" altLang="en-US" sz="4000" dirty="0" smtClean="0">
                <a:solidFill>
                  <a:srgbClr val="CCFF33"/>
                </a:solidFill>
                <a:latin typeface="標楷體" pitchFamily="65" charset="-120"/>
              </a:rPr>
              <a:t>每公里</a:t>
            </a:r>
            <a:r>
              <a:rPr kumimoji="0" lang="en-US" altLang="zh-TW" sz="4000" dirty="0" smtClean="0">
                <a:solidFill>
                  <a:srgbClr val="CCFF33"/>
                </a:solidFill>
                <a:latin typeface="標楷體" pitchFamily="65" charset="-120"/>
              </a:rPr>
              <a:t>357.3</a:t>
            </a:r>
            <a:r>
              <a:rPr kumimoji="0" lang="zh-TW" altLang="en-US" sz="4000" dirty="0" smtClean="0">
                <a:solidFill>
                  <a:srgbClr val="CCFF33"/>
                </a:solidFill>
                <a:latin typeface="標楷體" pitchFamily="65" charset="-120"/>
              </a:rPr>
              <a:t>部機車</a:t>
            </a:r>
            <a:endParaRPr kumimoji="0" lang="en-US" altLang="zh-TW" sz="4000" dirty="0" smtClean="0">
              <a:solidFill>
                <a:srgbClr val="CCFF33"/>
              </a:solidFill>
              <a:latin typeface="標楷體" pitchFamily="65" charset="-120"/>
            </a:endParaRPr>
          </a:p>
        </p:txBody>
      </p:sp>
      <p:sp>
        <p:nvSpPr>
          <p:cNvPr id="7" name="投影片編號版面配置區 3"/>
          <p:cNvSpPr txBox="1">
            <a:spLocks/>
          </p:cNvSpPr>
          <p:nvPr/>
        </p:nvSpPr>
        <p:spPr>
          <a:xfrm>
            <a:off x="8748464" y="6470563"/>
            <a:ext cx="539552" cy="365125"/>
          </a:xfrm>
          <a:prstGeom prst="rect">
            <a:avLst/>
          </a:prstGeom>
        </p:spPr>
        <p:txBody>
          <a:bodyPr vert="horz" lIns="91440" tIns="45720" rIns="91440" bIns="45720" rtlCol="0" anchor="b"/>
          <a:lstStyle>
            <a:defPPr>
              <a:defRPr lang="zh-TW"/>
            </a:defPPr>
            <a:lvl1pPr marL="0" algn="l" defTabSz="914400" rtl="0" eaLnBrk="1" latinLnBrk="0" hangingPunct="1">
              <a:defRPr sz="1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fld id="{73DA0BB7-265A-403C-9275-D587AB510EDC}" type="slidenum">
              <a:rPr kumimoji="0" lang="zh-TW" altLang="en-US" smtClean="0">
                <a:solidFill>
                  <a:srgbClr val="C5D1D7"/>
                </a:solidFill>
              </a:rPr>
              <a:pPr fontAlgn="auto">
                <a:spcBef>
                  <a:spcPts val="0"/>
                </a:spcBef>
                <a:spcAft>
                  <a:spcPts val="0"/>
                </a:spcAft>
              </a:pPr>
              <a:t>6</a:t>
            </a:fld>
            <a:endParaRPr kumimoji="0" lang="zh-TW" altLang="en-US" dirty="0">
              <a:solidFill>
                <a:srgbClr val="C5D1D7"/>
              </a:solidFill>
            </a:endParaRPr>
          </a:p>
        </p:txBody>
      </p:sp>
    </p:spTree>
    <p:extLst>
      <p:ext uri="{BB962C8B-B14F-4D97-AF65-F5344CB8AC3E}">
        <p14:creationId xmlns:p14="http://schemas.microsoft.com/office/powerpoint/2010/main" val="2770037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560" y="260648"/>
            <a:ext cx="8027988" cy="838200"/>
          </a:xfrm>
          <a:prstGeom prst="rect">
            <a:avLst/>
          </a:prstGeom>
        </p:spPr>
        <p:txBody>
          <a:bodyPr/>
          <a:lstStyle>
            <a:lvl1pPr algn="ctr" rtl="0" eaLnBrk="0" fontAlgn="base" hangingPunct="0">
              <a:spcBef>
                <a:spcPct val="0"/>
              </a:spcBef>
              <a:spcAft>
                <a:spcPct val="0"/>
              </a:spcAft>
              <a:defRPr lang="zh-CN" altLang="en-US" sz="4400" b="1" kern="1200" dirty="0">
                <a:ln w="11430"/>
                <a:solidFill>
                  <a:srgbClr val="D60093"/>
                </a:solidFill>
                <a:effectLst>
                  <a:outerShdw blurRad="44450" dist="41910" dir="3600000" algn="tl">
                    <a:srgbClr val="000000">
                      <a:alpha val="50000"/>
                    </a:srgbClr>
                  </a:outerShdw>
                </a:effectLst>
                <a:latin typeface="+mj-lt"/>
                <a:ea typeface="+mj-ea"/>
                <a:cs typeface="+mj-cs"/>
              </a:defRPr>
            </a:lvl1pPr>
            <a:lvl2pPr algn="ctr" rtl="0" eaLnBrk="0" fontAlgn="base" hangingPunct="0">
              <a:spcBef>
                <a:spcPct val="0"/>
              </a:spcBef>
              <a:spcAft>
                <a:spcPct val="0"/>
              </a:spcAft>
              <a:defRPr sz="4400" b="1">
                <a:solidFill>
                  <a:srgbClr val="D60093"/>
                </a:solidFill>
                <a:latin typeface="Book Antiqua" pitchFamily="18" charset="0"/>
                <a:ea typeface="標楷體" pitchFamily="65" charset="-120"/>
              </a:defRPr>
            </a:lvl2pPr>
            <a:lvl3pPr algn="ctr" rtl="0" eaLnBrk="0" fontAlgn="base" hangingPunct="0">
              <a:spcBef>
                <a:spcPct val="0"/>
              </a:spcBef>
              <a:spcAft>
                <a:spcPct val="0"/>
              </a:spcAft>
              <a:defRPr sz="4400" b="1">
                <a:solidFill>
                  <a:srgbClr val="D60093"/>
                </a:solidFill>
                <a:latin typeface="Book Antiqua" pitchFamily="18" charset="0"/>
                <a:ea typeface="標楷體" pitchFamily="65" charset="-120"/>
              </a:defRPr>
            </a:lvl3pPr>
            <a:lvl4pPr algn="ctr" rtl="0" eaLnBrk="0" fontAlgn="base" hangingPunct="0">
              <a:spcBef>
                <a:spcPct val="0"/>
              </a:spcBef>
              <a:spcAft>
                <a:spcPct val="0"/>
              </a:spcAft>
              <a:defRPr sz="4400" b="1">
                <a:solidFill>
                  <a:srgbClr val="D60093"/>
                </a:solidFill>
                <a:latin typeface="Book Antiqua" pitchFamily="18" charset="0"/>
                <a:ea typeface="標楷體" pitchFamily="65" charset="-120"/>
              </a:defRPr>
            </a:lvl4pPr>
            <a:lvl5pPr algn="ctr" rtl="0" eaLnBrk="0" fontAlgn="base" hangingPunct="0">
              <a:spcBef>
                <a:spcPct val="0"/>
              </a:spcBef>
              <a:spcAft>
                <a:spcPct val="0"/>
              </a:spcAft>
              <a:defRPr sz="4400" b="1">
                <a:solidFill>
                  <a:srgbClr val="D60093"/>
                </a:solidFill>
                <a:latin typeface="Book Antiqua" pitchFamily="18" charset="0"/>
                <a:ea typeface="標楷體" pitchFamily="65" charset="-120"/>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a:lstStyle>
          <a:p>
            <a:pPr>
              <a:spcAft>
                <a:spcPts val="0"/>
              </a:spcAft>
              <a:defRPr/>
            </a:pPr>
            <a:r>
              <a:rPr kumimoji="0" lang="zh-TW" sz="5400" cap="all" dirty="0" smtClean="0">
                <a:ln w="0"/>
                <a:solidFill>
                  <a:schemeClr val="tx1"/>
                </a:solidFill>
                <a:effectLst>
                  <a:outerShdw blurRad="38100" dist="38100" dir="2700000" algn="tl">
                    <a:srgbClr val="000000">
                      <a:alpha val="43137"/>
                    </a:srgbClr>
                  </a:outerShdw>
                  <a:reflection blurRad="12700" stA="50000" endPos="50000" dist="5000" dir="5400000" sy="-100000" rotWithShape="0"/>
                </a:effectLst>
                <a:latin typeface="Cambria"/>
              </a:rPr>
              <a:t>台灣交通安全基本數據</a:t>
            </a:r>
            <a:r>
              <a:rPr kumimoji="0" lang="en-US" altLang="zh-TW" sz="5400" cap="all" dirty="0" smtClean="0">
                <a:ln w="0"/>
                <a:solidFill>
                  <a:schemeClr val="tx1"/>
                </a:solidFill>
                <a:effectLst>
                  <a:outerShdw blurRad="38100" dist="38100" dir="2700000" algn="tl">
                    <a:srgbClr val="000000">
                      <a:alpha val="43137"/>
                    </a:srgbClr>
                  </a:outerShdw>
                  <a:reflection blurRad="12700" stA="50000" endPos="50000" dist="5000" dir="5400000" sy="-100000" rotWithShape="0"/>
                </a:effectLst>
                <a:latin typeface="Cambria"/>
              </a:rPr>
              <a:t>(2)</a:t>
            </a:r>
            <a:endParaRPr kumimoji="0" lang="zh-TW" sz="5400" cap="all" dirty="0">
              <a:ln w="0"/>
              <a:solidFill>
                <a:schemeClr val="tx1"/>
              </a:solidFill>
              <a:effectLst>
                <a:outerShdw blurRad="38100" dist="38100" dir="2700000" algn="tl">
                  <a:srgbClr val="000000">
                    <a:alpha val="43137"/>
                  </a:srgbClr>
                </a:outerShdw>
                <a:reflection blurRad="12700" stA="50000" endPos="50000" dist="5000" dir="5400000" sy="-100000" rotWithShape="0"/>
              </a:effectLst>
              <a:latin typeface="Cambria"/>
            </a:endParaRPr>
          </a:p>
        </p:txBody>
      </p:sp>
      <p:sp>
        <p:nvSpPr>
          <p:cNvPr id="5" name="內容版面配置區 2"/>
          <p:cNvSpPr txBox="1">
            <a:spLocks/>
          </p:cNvSpPr>
          <p:nvPr/>
        </p:nvSpPr>
        <p:spPr bwMode="auto">
          <a:xfrm>
            <a:off x="611560" y="1268760"/>
            <a:ext cx="8218487"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ts val="4500"/>
              </a:lnSpc>
              <a:spcBef>
                <a:spcPct val="20000"/>
              </a:spcBef>
              <a:spcAft>
                <a:spcPct val="0"/>
              </a:spcAft>
              <a:buClr>
                <a:schemeClr val="tx2"/>
              </a:buClr>
              <a:buSzPct val="50000"/>
              <a:buFont typeface="Wingdings 2" pitchFamily="18" charset="2"/>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2" pitchFamily="18"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0000"/>
              <a:buFont typeface="Wingdings 2" pitchFamily="18"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a:lstStyle>
          <a:p>
            <a:pPr>
              <a:lnSpc>
                <a:spcPts val="5300"/>
              </a:lnSpc>
              <a:buClr>
                <a:srgbClr val="C5D1D7"/>
              </a:buClr>
            </a:pPr>
            <a:r>
              <a:rPr kumimoji="0" lang="zh-TW" altLang="en-US" sz="3600" dirty="0" smtClean="0">
                <a:solidFill>
                  <a:srgbClr val="FFFF00"/>
                </a:solidFill>
                <a:latin typeface="標楷體" pitchFamily="65" charset="-120"/>
              </a:rPr>
              <a:t>每天平均有</a:t>
            </a:r>
            <a:r>
              <a:rPr kumimoji="0" lang="en-US" altLang="zh-TW" sz="3600" b="1" i="1" u="sng" dirty="0" smtClean="0">
                <a:solidFill>
                  <a:srgbClr val="FF0000"/>
                </a:solidFill>
                <a:latin typeface="標楷體" pitchFamily="65" charset="-120"/>
              </a:rPr>
              <a:t>10</a:t>
            </a:r>
            <a:r>
              <a:rPr kumimoji="0" lang="zh-TW" altLang="en-US" sz="3600" b="1" i="1" u="sng" dirty="0" smtClean="0">
                <a:solidFill>
                  <a:srgbClr val="FF0000"/>
                </a:solidFill>
                <a:latin typeface="標楷體" pitchFamily="65" charset="-120"/>
              </a:rPr>
              <a:t>人</a:t>
            </a:r>
            <a:r>
              <a:rPr kumimoji="0" lang="zh-TW" altLang="en-US" sz="3600" dirty="0" smtClean="0">
                <a:solidFill>
                  <a:srgbClr val="FFFF00"/>
                </a:solidFill>
                <a:latin typeface="標楷體" pitchFamily="65" charset="-120"/>
              </a:rPr>
              <a:t>死於交通事故</a:t>
            </a:r>
          </a:p>
          <a:p>
            <a:pPr>
              <a:lnSpc>
                <a:spcPts val="5300"/>
              </a:lnSpc>
              <a:buClr>
                <a:srgbClr val="C5D1D7"/>
              </a:buClr>
            </a:pPr>
            <a:r>
              <a:rPr kumimoji="0" lang="zh-TW" altLang="en-US" sz="3600" dirty="0" smtClean="0">
                <a:solidFill>
                  <a:srgbClr val="66FFFF"/>
                </a:solidFill>
                <a:latin typeface="標楷體" pitchFamily="65" charset="-120"/>
              </a:rPr>
              <a:t>每天有</a:t>
            </a:r>
            <a:r>
              <a:rPr kumimoji="0" lang="en-US" altLang="zh-TW" sz="3600" b="1" i="1" u="sng" dirty="0" smtClean="0">
                <a:solidFill>
                  <a:srgbClr val="FF0000"/>
                </a:solidFill>
                <a:latin typeface="標楷體" pitchFamily="65" charset="-120"/>
              </a:rPr>
              <a:t>578</a:t>
            </a:r>
            <a:r>
              <a:rPr kumimoji="0" lang="zh-TW" altLang="en-US" sz="3600" b="1" i="1" u="sng" dirty="0" smtClean="0">
                <a:solidFill>
                  <a:srgbClr val="FF0000"/>
                </a:solidFill>
                <a:latin typeface="標楷體" pitchFamily="65" charset="-120"/>
              </a:rPr>
              <a:t>人</a:t>
            </a:r>
            <a:r>
              <a:rPr kumimoji="0" lang="zh-TW" altLang="en-US" sz="3600" dirty="0" smtClean="0">
                <a:solidFill>
                  <a:srgbClr val="66FFFF"/>
                </a:solidFill>
                <a:latin typeface="標楷體" pitchFamily="65" charset="-120"/>
              </a:rPr>
              <a:t>因交通事故受傷</a:t>
            </a:r>
          </a:p>
          <a:p>
            <a:pPr>
              <a:lnSpc>
                <a:spcPts val="5300"/>
              </a:lnSpc>
              <a:buClr>
                <a:srgbClr val="C5D1D7"/>
              </a:buClr>
            </a:pPr>
            <a:r>
              <a:rPr kumimoji="0" lang="zh-TW" altLang="en-US" sz="3600" dirty="0" smtClean="0">
                <a:solidFill>
                  <a:srgbClr val="FFFF00"/>
                </a:solidFill>
                <a:latin typeface="標楷體" pitchFamily="65" charset="-120"/>
              </a:rPr>
              <a:t>每天有</a:t>
            </a:r>
            <a:r>
              <a:rPr kumimoji="0" lang="en-US" altLang="zh-TW" sz="3600" b="1" i="1" u="sng" dirty="0" smtClean="0">
                <a:solidFill>
                  <a:srgbClr val="FF0000"/>
                </a:solidFill>
                <a:latin typeface="標楷體" pitchFamily="65" charset="-120"/>
              </a:rPr>
              <a:t>200</a:t>
            </a:r>
            <a:r>
              <a:rPr kumimoji="0" lang="zh-TW" altLang="en-US" sz="3600" b="1" i="1" u="sng" dirty="0" smtClean="0">
                <a:solidFill>
                  <a:srgbClr val="FF0000"/>
                </a:solidFill>
                <a:latin typeface="標楷體" pitchFamily="65" charset="-120"/>
              </a:rPr>
              <a:t>人</a:t>
            </a:r>
            <a:r>
              <a:rPr kumimoji="0" lang="zh-TW" altLang="en-US" sz="3600" dirty="0" smtClean="0">
                <a:solidFill>
                  <a:srgbClr val="FFFF00"/>
                </a:solidFill>
                <a:latin typeface="標楷體" pitchFamily="65" charset="-120"/>
              </a:rPr>
              <a:t>因交通事故留下終身傷殘</a:t>
            </a:r>
          </a:p>
          <a:p>
            <a:pPr>
              <a:lnSpc>
                <a:spcPts val="5300"/>
              </a:lnSpc>
              <a:buClr>
                <a:srgbClr val="C5D1D7"/>
              </a:buClr>
            </a:pPr>
            <a:r>
              <a:rPr kumimoji="0" lang="zh-TW" altLang="en-US" sz="3600" dirty="0" smtClean="0">
                <a:solidFill>
                  <a:srgbClr val="66FFFF"/>
                </a:solidFill>
                <a:latin typeface="標楷體" pitchFamily="65" charset="-120"/>
              </a:rPr>
              <a:t>每</a:t>
            </a:r>
            <a:r>
              <a:rPr kumimoji="0" lang="en-US" altLang="zh-TW" sz="3600" b="1" i="1" u="sng" dirty="0" smtClean="0">
                <a:solidFill>
                  <a:srgbClr val="FF0000"/>
                </a:solidFill>
                <a:latin typeface="標楷體" pitchFamily="65" charset="-120"/>
              </a:rPr>
              <a:t>42</a:t>
            </a:r>
            <a:r>
              <a:rPr kumimoji="0" lang="zh-TW" altLang="en-US" sz="3600" b="1" i="1" u="sng" dirty="0" smtClean="0">
                <a:solidFill>
                  <a:srgbClr val="FF0000"/>
                </a:solidFill>
                <a:latin typeface="標楷體" pitchFamily="65" charset="-120"/>
              </a:rPr>
              <a:t>人</a:t>
            </a:r>
            <a:r>
              <a:rPr kumimoji="0" lang="zh-TW" altLang="en-US" sz="3600" dirty="0" smtClean="0">
                <a:solidFill>
                  <a:srgbClr val="66FFFF"/>
                </a:solidFill>
                <a:latin typeface="標楷體" pitchFamily="65" charset="-120"/>
              </a:rPr>
              <a:t>就有</a:t>
            </a:r>
            <a:r>
              <a:rPr kumimoji="0" lang="zh-TW" altLang="en-US" sz="3600" b="1" i="1" u="sng" dirty="0" smtClean="0">
                <a:solidFill>
                  <a:srgbClr val="FF0000"/>
                </a:solidFill>
                <a:latin typeface="標楷體" pitchFamily="65" charset="-120"/>
              </a:rPr>
              <a:t>一人</a:t>
            </a:r>
            <a:r>
              <a:rPr kumimoji="0" lang="zh-TW" altLang="en-US" sz="3600" dirty="0" smtClean="0">
                <a:solidFill>
                  <a:srgbClr val="66FFFF"/>
                </a:solidFill>
                <a:latin typeface="標楷體" pitchFamily="65" charset="-120"/>
              </a:rPr>
              <a:t>因交通事故死亡</a:t>
            </a:r>
          </a:p>
          <a:p>
            <a:pPr>
              <a:lnSpc>
                <a:spcPts val="5300"/>
              </a:lnSpc>
              <a:buClr>
                <a:srgbClr val="C5D1D7"/>
              </a:buClr>
            </a:pPr>
            <a:r>
              <a:rPr kumimoji="0" lang="zh-TW" altLang="en-US" sz="3600" dirty="0" smtClean="0">
                <a:solidFill>
                  <a:srgbClr val="FFFF00"/>
                </a:solidFill>
                <a:latin typeface="標楷體" pitchFamily="65" charset="-120"/>
              </a:rPr>
              <a:t>終其一生中有</a:t>
            </a:r>
            <a:r>
              <a:rPr kumimoji="0" lang="en-US" altLang="zh-TW" sz="3600" b="1" i="1" u="sng" dirty="0" smtClean="0">
                <a:solidFill>
                  <a:srgbClr val="FF0000"/>
                </a:solidFill>
                <a:latin typeface="標楷體" pitchFamily="65" charset="-120"/>
              </a:rPr>
              <a:t>2/3</a:t>
            </a:r>
            <a:r>
              <a:rPr kumimoji="0" lang="zh-TW" altLang="en-US" sz="3600" b="1" i="1" u="sng" dirty="0" smtClean="0">
                <a:solidFill>
                  <a:srgbClr val="FF0000"/>
                </a:solidFill>
                <a:latin typeface="標楷體" pitchFamily="65" charset="-120"/>
              </a:rPr>
              <a:t>次</a:t>
            </a:r>
            <a:r>
              <a:rPr kumimoji="0" lang="zh-TW" altLang="en-US" sz="3600" dirty="0" smtClean="0">
                <a:solidFill>
                  <a:srgbClr val="FFFF00"/>
                </a:solidFill>
                <a:latin typeface="標楷體" pitchFamily="65" charset="-120"/>
              </a:rPr>
              <a:t>機會因事故送醫</a:t>
            </a:r>
          </a:p>
          <a:p>
            <a:pPr>
              <a:lnSpc>
                <a:spcPts val="5300"/>
              </a:lnSpc>
              <a:buClr>
                <a:srgbClr val="C5D1D7"/>
              </a:buClr>
            </a:pPr>
            <a:r>
              <a:rPr kumimoji="0" lang="zh-TW" altLang="en-US" sz="3600" dirty="0" smtClean="0">
                <a:solidFill>
                  <a:srgbClr val="66FFFF"/>
                </a:solidFill>
                <a:latin typeface="標楷體" pitchFamily="65" charset="-120"/>
              </a:rPr>
              <a:t>其傷害遠較戰爭、火災、刑事犯罪</a:t>
            </a:r>
            <a:r>
              <a:rPr kumimoji="0" lang="zh-TW" altLang="en-US" sz="3600" b="1" i="1" u="sng" dirty="0" smtClean="0">
                <a:solidFill>
                  <a:srgbClr val="FF0000"/>
                </a:solidFill>
                <a:latin typeface="標楷體" pitchFamily="65" charset="-120"/>
              </a:rPr>
              <a:t>嚴重</a:t>
            </a:r>
            <a:r>
              <a:rPr kumimoji="0" lang="zh-TW" altLang="en-US" sz="3600" dirty="0" smtClean="0">
                <a:solidFill>
                  <a:prstClr val="white"/>
                </a:solidFill>
                <a:latin typeface="標楷體" pitchFamily="65" charset="-120"/>
              </a:rPr>
              <a:t>     </a:t>
            </a:r>
          </a:p>
        </p:txBody>
      </p:sp>
      <p:sp>
        <p:nvSpPr>
          <p:cNvPr id="7" name="投影片編號版面配置區 3"/>
          <p:cNvSpPr txBox="1">
            <a:spLocks/>
          </p:cNvSpPr>
          <p:nvPr/>
        </p:nvSpPr>
        <p:spPr>
          <a:xfrm>
            <a:off x="8748464" y="6470563"/>
            <a:ext cx="539552" cy="365125"/>
          </a:xfrm>
          <a:prstGeom prst="rect">
            <a:avLst/>
          </a:prstGeom>
        </p:spPr>
        <p:txBody>
          <a:bodyPr vert="horz" lIns="91440" tIns="45720" rIns="91440" bIns="45720" rtlCol="0" anchor="b"/>
          <a:lstStyle>
            <a:defPPr>
              <a:defRPr lang="zh-TW"/>
            </a:defPPr>
            <a:lvl1pPr marL="0" algn="l" defTabSz="914400" rtl="0" eaLnBrk="1" latinLnBrk="0" hangingPunct="1">
              <a:defRPr sz="1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pPr>
            <a:fld id="{73DA0BB7-265A-403C-9275-D587AB510EDC}" type="slidenum">
              <a:rPr kumimoji="0" lang="zh-TW" altLang="en-US" smtClean="0">
                <a:solidFill>
                  <a:srgbClr val="C5D1D7"/>
                </a:solidFill>
              </a:rPr>
              <a:pPr fontAlgn="auto">
                <a:spcBef>
                  <a:spcPts val="0"/>
                </a:spcBef>
                <a:spcAft>
                  <a:spcPts val="0"/>
                </a:spcAft>
              </a:pPr>
              <a:t>7</a:t>
            </a:fld>
            <a:endParaRPr kumimoji="0" lang="zh-TW" altLang="en-US" dirty="0">
              <a:solidFill>
                <a:srgbClr val="C5D1D7"/>
              </a:solidFill>
            </a:endParaRPr>
          </a:p>
        </p:txBody>
      </p:sp>
    </p:spTree>
    <p:extLst>
      <p:ext uri="{BB962C8B-B14F-4D97-AF65-F5344CB8AC3E}">
        <p14:creationId xmlns:p14="http://schemas.microsoft.com/office/powerpoint/2010/main" val="2454394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9592" y="188640"/>
            <a:ext cx="7125113" cy="1080120"/>
          </a:xfrm>
        </p:spPr>
        <p:txBody>
          <a:bodyPr/>
          <a:lstStyle/>
          <a:p>
            <a:pPr algn="ctr"/>
            <a:r>
              <a:rPr lang="zh-TW" altLang="en-US" sz="4800" dirty="0" smtClean="0">
                <a:solidFill>
                  <a:srgbClr val="FFFF00"/>
                </a:solidFill>
              </a:rPr>
              <a:t>第三</a:t>
            </a:r>
            <a:r>
              <a:rPr lang="zh-TW" altLang="en-US" sz="4800" dirty="0">
                <a:solidFill>
                  <a:srgbClr val="FFFF00"/>
                </a:solidFill>
              </a:rPr>
              <a:t>人責任</a:t>
            </a:r>
            <a:r>
              <a:rPr lang="zh-TW" altLang="en-US" sz="4800" dirty="0" smtClean="0">
                <a:solidFill>
                  <a:srgbClr val="FFFF00"/>
                </a:solidFill>
              </a:rPr>
              <a:t>險</a:t>
            </a:r>
            <a:endParaRPr lang="zh-TW" altLang="en-US" dirty="0">
              <a:solidFill>
                <a:srgbClr val="FFFF00"/>
              </a:solidFill>
            </a:endParaRPr>
          </a:p>
        </p:txBody>
      </p:sp>
      <p:sp>
        <p:nvSpPr>
          <p:cNvPr id="3" name="內容版面配置區 2"/>
          <p:cNvSpPr>
            <a:spLocks noGrp="1"/>
          </p:cNvSpPr>
          <p:nvPr>
            <p:ph idx="1"/>
          </p:nvPr>
        </p:nvSpPr>
        <p:spPr>
          <a:xfrm>
            <a:off x="611560" y="1700808"/>
            <a:ext cx="7920880" cy="4536504"/>
          </a:xfrm>
        </p:spPr>
        <p:txBody>
          <a:bodyPr>
            <a:normAutofit lnSpcReduction="10000"/>
          </a:bodyPr>
          <a:lstStyle/>
          <a:p>
            <a:pPr>
              <a:spcAft>
                <a:spcPts val="1800"/>
              </a:spcAft>
            </a:pPr>
            <a:r>
              <a:rPr lang="zh-TW" altLang="en-US" sz="4000" dirty="0" smtClean="0"/>
              <a:t>第一</a:t>
            </a:r>
            <a:r>
              <a:rPr lang="zh-TW" altLang="en-US" sz="4000" dirty="0"/>
              <a:t>人：被保險車子的駕駛人</a:t>
            </a:r>
          </a:p>
          <a:p>
            <a:pPr>
              <a:spcAft>
                <a:spcPts val="1800"/>
              </a:spcAft>
            </a:pPr>
            <a:r>
              <a:rPr lang="zh-TW" altLang="en-US" sz="4000" dirty="0"/>
              <a:t>第二人：被保險車子車上乘客</a:t>
            </a:r>
          </a:p>
          <a:p>
            <a:pPr>
              <a:spcAft>
                <a:spcPts val="1800"/>
              </a:spcAft>
            </a:pPr>
            <a:r>
              <a:rPr lang="zh-TW" altLang="en-US" sz="4000" dirty="0">
                <a:solidFill>
                  <a:srgbClr val="FFFF00"/>
                </a:solidFill>
              </a:rPr>
              <a:t>第三人：第一人及第二人以外的人 通常指車外行人或自己車以外的車子（包括其他車子內的駕駛人及乘客）</a:t>
            </a:r>
          </a:p>
          <a:p>
            <a:endParaRPr lang="zh-TW" altLang="en-US" sz="3200"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srgbClr val="C5D1D7"/>
                </a:solidFill>
              </a:rPr>
              <a:pPr/>
              <a:t>8</a:t>
            </a:fld>
            <a:endParaRPr lang="zh-TW" altLang="en-US">
              <a:solidFill>
                <a:srgbClr val="C5D1D7"/>
              </a:solidFill>
            </a:endParaRPr>
          </a:p>
        </p:txBody>
      </p:sp>
    </p:spTree>
    <p:extLst>
      <p:ext uri="{BB962C8B-B14F-4D97-AF65-F5344CB8AC3E}">
        <p14:creationId xmlns:p14="http://schemas.microsoft.com/office/powerpoint/2010/main" val="2711535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09442" y="332656"/>
            <a:ext cx="7125113" cy="936105"/>
          </a:xfrm>
        </p:spPr>
        <p:txBody>
          <a:bodyPr/>
          <a:lstStyle/>
          <a:p>
            <a:pPr algn="ctr"/>
            <a:r>
              <a:rPr lang="zh-TW" altLang="en-US" sz="4800" dirty="0">
                <a:solidFill>
                  <a:schemeClr val="accent2">
                    <a:lumMod val="60000"/>
                    <a:lumOff val="40000"/>
                  </a:schemeClr>
                </a:solidFill>
              </a:rPr>
              <a:t>第三人責任</a:t>
            </a:r>
            <a:r>
              <a:rPr lang="zh-TW" altLang="en-US" sz="4800" dirty="0" smtClean="0">
                <a:solidFill>
                  <a:schemeClr val="accent2">
                    <a:lumMod val="60000"/>
                    <a:lumOff val="40000"/>
                  </a:schemeClr>
                </a:solidFill>
              </a:rPr>
              <a:t>險</a:t>
            </a:r>
            <a:r>
              <a:rPr lang="zh-TW" altLang="en-US" sz="4800" dirty="0">
                <a:solidFill>
                  <a:schemeClr val="accent2">
                    <a:lumMod val="60000"/>
                    <a:lumOff val="40000"/>
                  </a:schemeClr>
                </a:solidFill>
              </a:rPr>
              <a:t>目的</a:t>
            </a:r>
            <a:r>
              <a:rPr lang="en-US" altLang="zh-TW" sz="4800" dirty="0">
                <a:solidFill>
                  <a:schemeClr val="accent2">
                    <a:lumMod val="60000"/>
                    <a:lumOff val="40000"/>
                  </a:schemeClr>
                </a:solidFill>
              </a:rPr>
              <a:t/>
            </a:r>
            <a:br>
              <a:rPr lang="en-US" altLang="zh-TW" sz="4800" dirty="0">
                <a:solidFill>
                  <a:schemeClr val="accent2">
                    <a:lumMod val="60000"/>
                    <a:lumOff val="40000"/>
                  </a:schemeClr>
                </a:solidFill>
              </a:rPr>
            </a:br>
            <a:endParaRPr lang="zh-TW" altLang="en-US" sz="4800" dirty="0">
              <a:solidFill>
                <a:schemeClr val="accent2">
                  <a:lumMod val="60000"/>
                  <a:lumOff val="40000"/>
                </a:schemeClr>
              </a:solidFill>
            </a:endParaRPr>
          </a:p>
        </p:txBody>
      </p:sp>
      <p:sp>
        <p:nvSpPr>
          <p:cNvPr id="3" name="內容版面配置區 2"/>
          <p:cNvSpPr>
            <a:spLocks noGrp="1"/>
          </p:cNvSpPr>
          <p:nvPr>
            <p:ph idx="1"/>
          </p:nvPr>
        </p:nvSpPr>
        <p:spPr>
          <a:xfrm>
            <a:off x="-46857" y="764704"/>
            <a:ext cx="9180512" cy="6408711"/>
          </a:xfrm>
        </p:spPr>
        <p:txBody>
          <a:bodyPr>
            <a:normAutofit lnSpcReduction="10000"/>
          </a:bodyPr>
          <a:lstStyle/>
          <a:p>
            <a:pPr marL="0" indent="0">
              <a:spcAft>
                <a:spcPts val="1200"/>
              </a:spcAft>
              <a:buNone/>
            </a:pPr>
            <a:r>
              <a:rPr lang="zh-TW" altLang="en-US" sz="2400" dirty="0" smtClean="0">
                <a:solidFill>
                  <a:srgbClr val="FFFF00"/>
                </a:solidFill>
              </a:rPr>
              <a:t>一、</a:t>
            </a:r>
            <a:r>
              <a:rPr lang="zh-TW" altLang="en-US" sz="2600" dirty="0" smtClean="0">
                <a:solidFill>
                  <a:srgbClr val="FFFF00"/>
                </a:solidFill>
              </a:rPr>
              <a:t>目的</a:t>
            </a:r>
            <a:r>
              <a:rPr lang="en-US" altLang="zh-TW" sz="2600" dirty="0">
                <a:solidFill>
                  <a:srgbClr val="FFFF00"/>
                </a:solidFill>
              </a:rPr>
              <a:t>: </a:t>
            </a:r>
          </a:p>
          <a:p>
            <a:pPr marL="0" indent="0">
              <a:spcAft>
                <a:spcPts val="1200"/>
              </a:spcAft>
              <a:buNone/>
            </a:pPr>
            <a:r>
              <a:rPr lang="en-US" altLang="zh-TW" sz="2600" dirty="0"/>
              <a:t> </a:t>
            </a:r>
            <a:r>
              <a:rPr lang="zh-TW" altLang="en-US" sz="2600" dirty="0" smtClean="0"/>
              <a:t>           </a:t>
            </a:r>
            <a:r>
              <a:rPr lang="en-US" altLang="zh-TW" sz="2600" dirty="0" smtClean="0"/>
              <a:t>1</a:t>
            </a:r>
            <a:r>
              <a:rPr lang="zh-TW" altLang="en-US" sz="2600" dirty="0" smtClean="0"/>
              <a:t>、彌補</a:t>
            </a:r>
            <a:r>
              <a:rPr lang="zh-TW" altLang="en-US" sz="2600" dirty="0"/>
              <a:t>強制險對於第三人死</a:t>
            </a:r>
            <a:r>
              <a:rPr lang="en-US" altLang="zh-TW" sz="2600" dirty="0"/>
              <a:t>/</a:t>
            </a:r>
            <a:r>
              <a:rPr lang="zh-TW" altLang="en-US" sz="2600" dirty="0"/>
              <a:t>傷</a:t>
            </a:r>
            <a:r>
              <a:rPr lang="en-US" altLang="zh-TW" sz="2600" dirty="0"/>
              <a:t>/</a:t>
            </a:r>
            <a:r>
              <a:rPr lang="zh-TW" altLang="en-US" sz="2600" dirty="0"/>
              <a:t>殘廢理賠不足額之部分。 </a:t>
            </a:r>
          </a:p>
          <a:p>
            <a:pPr marL="0" indent="0">
              <a:spcAft>
                <a:spcPts val="1200"/>
              </a:spcAft>
              <a:buNone/>
            </a:pPr>
            <a:r>
              <a:rPr lang="zh-TW" altLang="en-US" sz="2600" dirty="0"/>
              <a:t> </a:t>
            </a:r>
            <a:r>
              <a:rPr lang="zh-TW" altLang="en-US" sz="2600" dirty="0" smtClean="0"/>
              <a:t>           </a:t>
            </a:r>
            <a:r>
              <a:rPr lang="en-US" altLang="zh-TW" sz="2600" dirty="0" smtClean="0"/>
              <a:t>2</a:t>
            </a:r>
            <a:r>
              <a:rPr lang="zh-TW" altLang="en-US" sz="2600" dirty="0" smtClean="0"/>
              <a:t>、還</a:t>
            </a:r>
            <a:r>
              <a:rPr lang="zh-TW" altLang="en-US" sz="2600" dirty="0"/>
              <a:t>可理賠第三人財損、工作損失、精神慰藉金等。</a:t>
            </a:r>
          </a:p>
          <a:p>
            <a:pPr marL="0" indent="0">
              <a:spcAft>
                <a:spcPts val="1200"/>
              </a:spcAft>
              <a:buNone/>
            </a:pPr>
            <a:r>
              <a:rPr lang="zh-TW" altLang="en-US" sz="2600" dirty="0" smtClean="0">
                <a:solidFill>
                  <a:srgbClr val="FFFF00"/>
                </a:solidFill>
              </a:rPr>
              <a:t>二、保險</a:t>
            </a:r>
            <a:r>
              <a:rPr lang="zh-TW" altLang="en-US" sz="2600" dirty="0">
                <a:solidFill>
                  <a:srgbClr val="FFFF00"/>
                </a:solidFill>
              </a:rPr>
              <a:t>對象</a:t>
            </a:r>
            <a:r>
              <a:rPr lang="en-US" altLang="zh-TW" sz="2600" dirty="0" smtClean="0">
                <a:solidFill>
                  <a:srgbClr val="FFFF00"/>
                </a:solidFill>
              </a:rPr>
              <a:t>:</a:t>
            </a:r>
          </a:p>
          <a:p>
            <a:pPr marL="0" indent="0">
              <a:spcAft>
                <a:spcPts val="1200"/>
              </a:spcAft>
              <a:buNone/>
            </a:pPr>
            <a:r>
              <a:rPr lang="zh-TW" altLang="en-US" sz="2600" dirty="0"/>
              <a:t> </a:t>
            </a:r>
            <a:r>
              <a:rPr lang="zh-TW" altLang="en-US" sz="2600" dirty="0" smtClean="0"/>
              <a:t>          交通</a:t>
            </a:r>
            <a:r>
              <a:rPr lang="zh-TW" altLang="en-US" sz="2600" dirty="0"/>
              <a:t>事故受害人中的「</a:t>
            </a:r>
            <a:r>
              <a:rPr lang="zh-TW" altLang="en-US" sz="2600" dirty="0">
                <a:solidFill>
                  <a:schemeClr val="accent2">
                    <a:lumMod val="60000"/>
                    <a:lumOff val="40000"/>
                  </a:schemeClr>
                </a:solidFill>
              </a:rPr>
              <a:t>第三人</a:t>
            </a:r>
            <a:r>
              <a:rPr lang="zh-TW" altLang="en-US" sz="2600" dirty="0"/>
              <a:t>」</a:t>
            </a:r>
          </a:p>
          <a:p>
            <a:pPr marL="0" indent="0">
              <a:spcAft>
                <a:spcPts val="1200"/>
              </a:spcAft>
              <a:buNone/>
            </a:pPr>
            <a:r>
              <a:rPr lang="zh-TW" altLang="en-US" sz="2600" dirty="0" smtClean="0">
                <a:solidFill>
                  <a:srgbClr val="FFFF00"/>
                </a:solidFill>
              </a:rPr>
              <a:t>三、理賠</a:t>
            </a:r>
            <a:r>
              <a:rPr lang="zh-TW" altLang="en-US" sz="2600" dirty="0">
                <a:solidFill>
                  <a:srgbClr val="FFFF00"/>
                </a:solidFill>
              </a:rPr>
              <a:t>額度</a:t>
            </a:r>
            <a:r>
              <a:rPr lang="en-US" altLang="zh-TW" sz="2600" dirty="0" smtClean="0">
                <a:solidFill>
                  <a:srgbClr val="FFFF00"/>
                </a:solidFill>
              </a:rPr>
              <a:t>:</a:t>
            </a:r>
          </a:p>
          <a:p>
            <a:pPr marL="0" indent="0">
              <a:spcAft>
                <a:spcPts val="1200"/>
              </a:spcAft>
              <a:buNone/>
            </a:pPr>
            <a:r>
              <a:rPr lang="zh-TW" altLang="en-US" sz="2600" dirty="0"/>
              <a:t> </a:t>
            </a:r>
            <a:r>
              <a:rPr lang="zh-TW" altLang="en-US" sz="2600" dirty="0" smtClean="0"/>
              <a:t>         自己</a:t>
            </a:r>
            <a:r>
              <a:rPr lang="zh-TW" altLang="en-US" sz="2600" dirty="0"/>
              <a:t>設定投保金額，但僅就超過強制險給付標準部份進行理賠</a:t>
            </a:r>
          </a:p>
          <a:p>
            <a:pPr marL="0" indent="0">
              <a:spcAft>
                <a:spcPts val="1200"/>
              </a:spcAft>
              <a:buNone/>
            </a:pPr>
            <a:r>
              <a:rPr lang="zh-TW" altLang="en-US" sz="2600" dirty="0" smtClean="0">
                <a:solidFill>
                  <a:srgbClr val="FFFF00"/>
                </a:solidFill>
              </a:rPr>
              <a:t>四、補充</a:t>
            </a:r>
            <a:r>
              <a:rPr lang="zh-TW" altLang="en-US" sz="2600" dirty="0">
                <a:solidFill>
                  <a:srgbClr val="FFFF00"/>
                </a:solidFill>
              </a:rPr>
              <a:t>說明</a:t>
            </a:r>
            <a:r>
              <a:rPr lang="en-US" altLang="zh-TW" sz="2600" dirty="0" smtClean="0">
                <a:solidFill>
                  <a:srgbClr val="FFFF00"/>
                </a:solidFill>
              </a:rPr>
              <a:t>:</a:t>
            </a:r>
          </a:p>
          <a:p>
            <a:pPr marL="0" indent="0">
              <a:spcAft>
                <a:spcPts val="1200"/>
              </a:spcAft>
              <a:buNone/>
            </a:pPr>
            <a:r>
              <a:rPr lang="zh-TW" altLang="en-US" sz="2600" dirty="0"/>
              <a:t> </a:t>
            </a:r>
            <a:r>
              <a:rPr lang="zh-TW" altLang="en-US" sz="2600" dirty="0" smtClean="0"/>
              <a:t>         若要</a:t>
            </a:r>
            <a:r>
              <a:rPr lang="zh-TW" altLang="en-US" sz="2600" dirty="0"/>
              <a:t>提高自己車上</a:t>
            </a:r>
            <a:r>
              <a:rPr lang="en-US" altLang="zh-TW" sz="2600" dirty="0"/>
              <a:t>"</a:t>
            </a:r>
            <a:r>
              <a:rPr lang="zh-TW" altLang="en-US" sz="2600" dirty="0"/>
              <a:t>乘客</a:t>
            </a:r>
            <a:r>
              <a:rPr lang="en-US" altLang="zh-TW" sz="2600" dirty="0"/>
              <a:t>"</a:t>
            </a:r>
            <a:r>
              <a:rPr lang="zh-TW" altLang="en-US" sz="2600" dirty="0"/>
              <a:t>或是</a:t>
            </a:r>
            <a:r>
              <a:rPr lang="en-US" altLang="zh-TW" sz="2600" dirty="0"/>
              <a:t>"</a:t>
            </a:r>
            <a:r>
              <a:rPr lang="zh-TW" altLang="en-US" sz="2600" dirty="0"/>
              <a:t>駕駛</a:t>
            </a:r>
            <a:r>
              <a:rPr lang="en-US" altLang="zh-TW" sz="2600" dirty="0"/>
              <a:t>"</a:t>
            </a:r>
            <a:r>
              <a:rPr lang="zh-TW" altLang="en-US" sz="2600" dirty="0"/>
              <a:t>的保障，還是得在第三人責任險上再加保乘客或是駕駛人附加險</a:t>
            </a:r>
          </a:p>
          <a:p>
            <a:endParaRPr lang="zh-TW" altLang="en-US" sz="2400" dirty="0"/>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srgbClr val="C5D1D7"/>
                </a:solidFill>
              </a:rPr>
              <a:pPr/>
              <a:t>9</a:t>
            </a:fld>
            <a:endParaRPr lang="zh-TW" altLang="en-US">
              <a:solidFill>
                <a:srgbClr val="C5D1D7"/>
              </a:solidFill>
            </a:endParaRPr>
          </a:p>
        </p:txBody>
      </p:sp>
    </p:spTree>
    <p:extLst>
      <p:ext uri="{BB962C8B-B14F-4D97-AF65-F5344CB8AC3E}">
        <p14:creationId xmlns:p14="http://schemas.microsoft.com/office/powerpoint/2010/main" val="28537555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6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10.xml><?xml version="1.0" encoding="utf-8"?>
<a:theme xmlns:a="http://schemas.openxmlformats.org/drawingml/2006/main" name="15_旅程">
  <a:themeElements>
    <a:clrScheme name="地鐵">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華麗">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11.xml><?xml version="1.0" encoding="utf-8"?>
<a:theme xmlns:a="http://schemas.openxmlformats.org/drawingml/2006/main" name="16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12.xml><?xml version="1.0" encoding="utf-8"?>
<a:theme xmlns:a="http://schemas.openxmlformats.org/drawingml/2006/main" name="氣流">
  <a:themeElements>
    <a:clrScheme name="氣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氣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氣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1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9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10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5.xml><?xml version="1.0" encoding="utf-8"?>
<a:theme xmlns:a="http://schemas.openxmlformats.org/drawingml/2006/main" name="11_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6.xml><?xml version="1.0" encoding="utf-8"?>
<a:theme xmlns:a="http://schemas.openxmlformats.org/drawingml/2006/main" name="1_Autumn">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7.xml><?xml version="1.0" encoding="utf-8"?>
<a:theme xmlns:a="http://schemas.openxmlformats.org/drawingml/2006/main" name="2_Autumn">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8.xml><?xml version="1.0" encoding="utf-8"?>
<a:theme xmlns:a="http://schemas.openxmlformats.org/drawingml/2006/main" name="3_Autumn">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9.xml><?xml version="1.0" encoding="utf-8"?>
<a:theme xmlns:a="http://schemas.openxmlformats.org/drawingml/2006/main" name="4_Autumn">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TC102455610[[fn=秋季]]</Template>
  <TotalTime>2653</TotalTime>
  <Words>2225</Words>
  <Application>Microsoft Office PowerPoint</Application>
  <PresentationFormat>如螢幕大小 (4:3)</PresentationFormat>
  <Paragraphs>226</Paragraphs>
  <Slides>29</Slides>
  <Notes>29</Notes>
  <HiddenSlides>0</HiddenSlides>
  <MMClips>0</MMClips>
  <ScaleCrop>false</ScaleCrop>
  <HeadingPairs>
    <vt:vector size="4" baseType="variant">
      <vt:variant>
        <vt:lpstr>佈景主題</vt:lpstr>
      </vt:variant>
      <vt:variant>
        <vt:i4>12</vt:i4>
      </vt:variant>
      <vt:variant>
        <vt:lpstr>投影片標題</vt:lpstr>
      </vt:variant>
      <vt:variant>
        <vt:i4>29</vt:i4>
      </vt:variant>
    </vt:vector>
  </HeadingPairs>
  <TitlesOfParts>
    <vt:vector size="41" baseType="lpstr">
      <vt:lpstr>6_旅程</vt:lpstr>
      <vt:lpstr>7_旅程</vt:lpstr>
      <vt:lpstr>9_旅程</vt:lpstr>
      <vt:lpstr>10_旅程</vt:lpstr>
      <vt:lpstr>11_旅程</vt:lpstr>
      <vt:lpstr>1_Autumn</vt:lpstr>
      <vt:lpstr>2_Autumn</vt:lpstr>
      <vt:lpstr>3_Autumn</vt:lpstr>
      <vt:lpstr>4_Autumn</vt:lpstr>
      <vt:lpstr>15_旅程</vt:lpstr>
      <vt:lpstr>16_旅程</vt:lpstr>
      <vt:lpstr>氣流</vt:lpstr>
      <vt:lpstr>南臺科技大學進修部103學年度第1學期 「班級幹部訓練」</vt:lpstr>
      <vt:lpstr>部務報告_103學年度招生狀況</vt:lpstr>
      <vt:lpstr>站在巨人的肩膀可以遠眺世界</vt:lpstr>
      <vt:lpstr>學務組報告</vt:lpstr>
      <vt:lpstr>壹、安全教育</vt:lpstr>
      <vt:lpstr>PowerPoint 簡報</vt:lpstr>
      <vt:lpstr>PowerPoint 簡報</vt:lpstr>
      <vt:lpstr>第三人責任險</vt:lpstr>
      <vt:lpstr>第三人責任險目的 </vt:lpstr>
      <vt:lpstr>二、班級安全_同學間問題請即時反應:</vt:lpstr>
      <vt:lpstr>個人 心理安全_諮商輔導組開放夜間服務</vt:lpstr>
      <vt:lpstr>三、公共安全_新生各班X光檢查時間表</vt:lpstr>
      <vt:lpstr>貳、請假、操行及獎懲事宜：</vt:lpstr>
      <vt:lpstr>曠課與操行成績：</vt:lpstr>
      <vt:lpstr>參、勞作教育：</vt:lpstr>
      <vt:lpstr>肆、服務學習：</vt:lpstr>
      <vt:lpstr>伍、兵役訊息：</vt:lpstr>
      <vt:lpstr>陸、申請各類減免學雜費</vt:lpstr>
      <vt:lpstr>柒、就學貸款注意事項：</vt:lpstr>
      <vt:lpstr>捌、學產助學金</vt:lpstr>
      <vt:lpstr>教育部學產基金之急難慰問金：</vt:lpstr>
      <vt:lpstr>玖、   各班學生會代表           或畢業班之聯會代表：</vt:lpstr>
      <vt:lpstr>拾、獎學金</vt:lpstr>
      <vt:lpstr>教務組工作報告</vt:lpstr>
      <vt:lpstr>PowerPoint 簡報</vt:lpstr>
      <vt:lpstr>PowerPoint 簡報</vt:lpstr>
      <vt:lpstr>進修部歡迎大家到訪</vt:lpstr>
      <vt:lpstr>進修部歡迎大家到訪</vt:lpstr>
      <vt:lpstr>祝大家平安順利、學有所成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Stut</dc:creator>
  <cp:lastModifiedBy>一位滿意的 Microsoft Office 使用者</cp:lastModifiedBy>
  <cp:revision>77</cp:revision>
  <dcterms:created xsi:type="dcterms:W3CDTF">2012-09-12T08:17:31Z</dcterms:created>
  <dcterms:modified xsi:type="dcterms:W3CDTF">2014-09-25T09:33:08Z</dcterms:modified>
</cp:coreProperties>
</file>