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5" r:id="rId10"/>
    <p:sldId id="266" r:id="rId11"/>
    <p:sldId id="267" r:id="rId12"/>
    <p:sldId id="268"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348956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2106654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161164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384533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3674784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4187015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2258495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81381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234119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4086471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44EA5E9-9483-4A4F-AE14-2A8DADDC7D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107877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EA5E9-9483-4A4F-AE14-2A8DADDC7D92}" type="datetimeFigureOut">
              <a:rPr lang="zh-TW" altLang="en-US" smtClean="0"/>
              <a:t>2012/12/9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BCF28A-DD71-4849-A4EE-41E39B0D917D}" type="slidenum">
              <a:rPr lang="zh-TW" altLang="en-US" smtClean="0"/>
              <a:t>‹#›</a:t>
            </a:fld>
            <a:endParaRPr lang="zh-TW" altLang="en-US"/>
          </a:p>
        </p:txBody>
      </p:sp>
    </p:spTree>
    <p:extLst>
      <p:ext uri="{BB962C8B-B14F-4D97-AF65-F5344CB8AC3E}">
        <p14:creationId xmlns:p14="http://schemas.microsoft.com/office/powerpoint/2010/main" val="3896354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atung.com/b5/new%20energy/1_2_1_solution.asp"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76257"/>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ctrTitle"/>
          </p:nvPr>
        </p:nvSpPr>
        <p:spPr/>
        <p:txBody>
          <a:bodyPr/>
          <a:lstStyle/>
          <a:p>
            <a:r>
              <a:rPr lang="zh-TW" altLang="en-US" b="1" dirty="0" smtClean="0">
                <a:solidFill>
                  <a:schemeClr val="accent2"/>
                </a:solidFill>
                <a:latin typeface="標楷體" pitchFamily="65" charset="-120"/>
                <a:ea typeface="標楷體" pitchFamily="65" charset="-120"/>
              </a:rPr>
              <a:t>以適當科技與風險評估的角度來看風力系統</a:t>
            </a:r>
            <a:endParaRPr lang="zh-TW" altLang="en-US" b="1" dirty="0">
              <a:solidFill>
                <a:schemeClr val="accent2"/>
              </a:solidFill>
            </a:endParaRPr>
          </a:p>
        </p:txBody>
      </p:sp>
      <p:sp>
        <p:nvSpPr>
          <p:cNvPr id="3" name="副標題 2"/>
          <p:cNvSpPr>
            <a:spLocks noGrp="1"/>
          </p:cNvSpPr>
          <p:nvPr>
            <p:ph type="subTitle" idx="1"/>
          </p:nvPr>
        </p:nvSpPr>
        <p:spPr/>
        <p:txBody>
          <a:bodyPr>
            <a:normAutofit fontScale="85000" lnSpcReduction="20000"/>
          </a:bodyPr>
          <a:lstStyle/>
          <a:p>
            <a:r>
              <a:rPr lang="zh-TW" altLang="en-US" b="1" dirty="0" smtClean="0">
                <a:solidFill>
                  <a:schemeClr val="accent2"/>
                </a:solidFill>
                <a:latin typeface="標楷體" pitchFamily="65" charset="-120"/>
                <a:ea typeface="標楷體" pitchFamily="65" charset="-120"/>
              </a:rPr>
              <a:t>車輛三甲</a:t>
            </a:r>
            <a:endParaRPr lang="en-US" altLang="zh-TW" b="1" dirty="0" smtClean="0">
              <a:solidFill>
                <a:schemeClr val="accent2"/>
              </a:solidFill>
              <a:latin typeface="標楷體" pitchFamily="65" charset="-120"/>
              <a:ea typeface="標楷體" pitchFamily="65" charset="-120"/>
            </a:endParaRPr>
          </a:p>
          <a:p>
            <a:r>
              <a:rPr lang="en-US" altLang="zh-TW" b="1" dirty="0" smtClean="0">
                <a:solidFill>
                  <a:schemeClr val="accent2"/>
                </a:solidFill>
                <a:latin typeface="標楷體" pitchFamily="65" charset="-120"/>
                <a:ea typeface="標楷體" pitchFamily="65" charset="-120"/>
              </a:rPr>
              <a:t>49915073</a:t>
            </a:r>
          </a:p>
          <a:p>
            <a:r>
              <a:rPr lang="zh-TW" altLang="en-US" b="1" dirty="0">
                <a:solidFill>
                  <a:schemeClr val="accent2"/>
                </a:solidFill>
                <a:latin typeface="標楷體" pitchFamily="65" charset="-120"/>
                <a:ea typeface="標楷體" pitchFamily="65" charset="-120"/>
              </a:rPr>
              <a:t>紀相</a:t>
            </a:r>
            <a:r>
              <a:rPr lang="zh-TW" altLang="en-US" b="1" dirty="0" smtClean="0">
                <a:solidFill>
                  <a:schemeClr val="accent2"/>
                </a:solidFill>
                <a:latin typeface="標楷體" pitchFamily="65" charset="-120"/>
                <a:ea typeface="標楷體" pitchFamily="65" charset="-120"/>
              </a:rPr>
              <a:t>偉</a:t>
            </a:r>
            <a:endParaRPr lang="en-US" altLang="zh-TW" b="1" dirty="0" smtClean="0">
              <a:solidFill>
                <a:schemeClr val="accent2"/>
              </a:solidFill>
              <a:latin typeface="標楷體" pitchFamily="65" charset="-120"/>
              <a:ea typeface="標楷體" pitchFamily="65" charset="-120"/>
            </a:endParaRPr>
          </a:p>
          <a:p>
            <a:r>
              <a:rPr lang="zh-TW" altLang="en-US" b="1" dirty="0" smtClean="0">
                <a:solidFill>
                  <a:schemeClr val="accent2"/>
                </a:solidFill>
                <a:latin typeface="標楷體" pitchFamily="65" charset="-120"/>
                <a:ea typeface="標楷體" pitchFamily="65" charset="-120"/>
              </a:rPr>
              <a:t>指導老師：林聰益</a:t>
            </a:r>
            <a:endParaRPr lang="zh-TW" altLang="en-US" b="1" dirty="0">
              <a:solidFill>
                <a:schemeClr val="accent2"/>
              </a:solidFill>
              <a:latin typeface="標楷體" pitchFamily="65" charset="-120"/>
              <a:ea typeface="標楷體" pitchFamily="65" charset="-120"/>
            </a:endParaRPr>
          </a:p>
        </p:txBody>
      </p:sp>
      <p:sp>
        <p:nvSpPr>
          <p:cNvPr id="4" name="AutoShape 2" descr="data:image/jpeg;base64,/9j/4AAQSkZJRgABAQAAAQABAAD/2wCEAAkGBhQSEBQUEhQVFRUVFBQXFBQYFBUXFRcUFxQVFBQXFRQXHSYeFxwkHBQVHy8gIycpLCwsFx4xNTAqNSYrLCkBCQoKDgwOGg8PFywcHyQtLSksLCkpLCksKSksKSwpKSkpLCksLCwsKSwpLCwpKSwsKSwpKSkpKSwsLCksLCwsLP/AABEIAOEA4QMBIgACEQEDEQH/xAAbAAACAwEBAQAAAAAAAAAAAAAAAQIDBAUGB//EAEoQAAEDAQMIBwMJBwIEBwAAAAEAAhEDEiExBEFRYYGRofAFBhNxscHRIjLhFCQ1QlJic7PxIzNydKKywiWSBxXS4jRDY4KEtLX/xAAZAQEBAQEBAQAAAAAAAAAAAAAAAQIDBAX/xAAmEQEAAwABAwQBBQEAAAAAAAAAAQIREiExcQMyM0EiUWGBkcFC/9oADAMBAAIRAxEAPwDphqkKZU7aRcvs7L5GQBR1p9mEkQi9EoCdsZlCE4TDTNRKSmAiEEUQpwiEMRhOFKE4TTEIThShOFNXEYRClCcJpiMIhShOE1cRhEKUJwpq4jCAFKE4QxGEQpQnCi4jCIUoTsppiEJwpWUQhhQhShCaYxwnClCcLWsYhCcKUJwpq4jCIUoThNMQhOFKE7KauIwiFMNThTTEIThSRCauIwiFKE4QxGEQpQnCmmIQnClCITVwoRClCcJq4jCIUoThTTEIThShEJphQiFKEQmriMJqUIhBGEKUIU0ZYRClCcLWsYiAiFKFoyPo99WbAki83idxxUm0R1lqKzPZmhNSLYRCaYjCacJwmmIohShOFNXEYRClCcJpiMIhXU6MtcfsgcXAeqhCmriMIhThEJpiNlEKcIhNMRhEKULqdGdE2hbqXMF9906zoHis2vFY2WorrNkvR1ppe82aYz5zqaM6xwuh0nl/aEBtzG+6PMjmFihSsz3lZiO0IQnClCAFrWcRhOFKynCaYhCIU4RCauIwhThCGMcJwpQiFdZxGFdk9dzHWmmCOYOlQhOFJ6rDt08opZTdUFmppFxPcfrdxWPLOg3skt9tukYj+JuI4rBC6eQdMuZAdLhp+sPXbvXGazX2/wBOuxb3OXCIXpauR0q4tCAT9dun7zdO4rkZZ0U+neRLftC8bdG1WvqxPTsk+nMMMJgKVlOF01jEYRClCcJpjRRb+xqHXTHElZoW2m35u/8AEbwCyQs1nu1MdkYRClCcLWpiMJwpQup0X0XMOeLvqt06zq1Z/HNrxWNlqK6XRXRFqHvF2ZunWdXj3YrpfpK2bDPdGJ+0fQc5lo6Y6RxpsP8AGf8AEee7SuNC5VibTys3bp0hGEQpQmAu2ueIwiFKE4TTEYRClCITTChEKUIhNEYQpQmpqscJwmhNTChOE0JphAJwmhTVxOhWcwy0wfHvGddrIulwbjDT/Sd+HcVw4QsWrFmqzMO7lPRdN/u/s3aI9k7M2zcuTlWQvpn2hGg4tPcVZk2Xltx9pujOO45u7BdKll3smIe3O0jDvC57an7t5FnDAThdV2QU6n7o2XfYcbthxHFc+vkzmGHAg+Pcc66xeJYmuLm/uD/G3/IeSywrmVJY9ujsuPalQp0i4wLzzJJzDWpE9yYQRCkRt1rRk1LAkT9keZVm2ERq3IsjvBcJP1W+bvTk7ukMt7MWWn2zifsj150JVKvYtk31HYDRrK47nEmTeTeTrXKI5Tstz+MZCCcJoXbXMoThNCaYScJoTVwoRCkiE1ChEJppq4SSkhTTGJEqm2nbVxF0olVnPqjiCU2kmNZgd/JG9QWSiVEYE6+Gc8QkHXTr8kXFgRKpp1YM6DI7s3grX1AcM2GtuI2jw7lBoo3CS2WkxovjM7MeYK01ckNq1SM3zA99smDIzi44LnsywtBLc0nUbgYjA/FavlbS7Asc2Yc28GXOmWnC/XHtLE7rcYqp1g9rTNl8A2h7pMXyM3h3KwdYDT9jKW2mfaxGogjDvVdfLGkS6HERacz3wYxLHRawOMTFzjgud/zakDVp1H07IdSIc50exUpB0BroIgh05xICkV36JtneXeybo1tS2+hUD21DS9k4tDA8G8e8PaCqyisACxmH1nG4uI06ANC8DW6dbk1ZzskrOIDhEtIa8RJJBiL7sL8bl6Gl/wAQ8mr03duDTrNFxAkuOjXOvetcLR3hiPUrPTXRqVgC0YlxhrRidO7TrC7bGii23UgvPut0fALwOQddhRqGo6m15IiTULbIxhoggDP5r0n/ADDt2MrWp7RgdH2byC3YQVb0n77FLxPZdWrFzi5xklQlV2k7arScpyq7SdpBNNQtJ2kEkKMpygkhRlOUDTSlFpQNJOUIPOjpRmEhXNy0ajtXPFA6twUxSdpG4L1TWHki8uj8rAvzjH2jpAzHG/ZF2Kbcs92Td7RgmTALnY44ELCGuvvF40awfLipNDrsMCODh5hZ4w3zlubUDjBIF+IMCBjEahP6pHLhib8BeScxvAMtbhhG/FY2lwi7B2aLx7Ju4oJucNFnNmh4xwzKcYXlLSx37SJ90H2pMBoLWkkYE/otGTtpkXgmz7TG2iBJB/eVCZdgXaLjphYji4g4tnNEF1MjxTa4w0aQ7eKdVo81marFmqvVYQ4XuNRwk2nhoNzPZaTLxefe04SAVTV6KomQQC8hpkVagBBLw1jXTDZDDMQLg0wZVVKJbavaH3t+1+7IE5heJ1Sul0f0M+rafUdYpy0l5gTHa2rIw+sL8N0LM5X7aiZt9PPv6uMrOpta11ssn2HEA/s2vIDXS1gJJwAvK8/1i6uZTktV7eyc5gDnNqCC002i8zMAgESM3dC+mVemqdINpZO2Zpn9qb5DKNph+9cBjA1LzvSmWF9Cu8mZdlDTtySg2BoFom5K3vvTpCWpTOrwzeicps2nUyxsSTapzZiZsh0lXZD1YrVaNSuCLFMxJxc6DcB3DHDC9ey6fZZouAAAOT0zvosJjbK1dScq7Po95shzTWDXtODmOEOGpataeMSxWscscToHqtROS08ofLy6o5tkn2RZF12fPnXfZWAAAAAGAEADuAWTqyP9Oqsv/ZZQNggtPin2hViN3V3IjGz5TqR8pOjgsnaHWnbOlXjCcpa/lR0Hcj5SdB3LKCdKcnSnGF5S1fKdR3IGU6juWa/SnB0pxg5S1fKToO5Hyk6DuWWydJTDTpKnGDlLV8p1Hcj5TqKzWTpRZ18E4wcpavlPej5V3rNZ+94Jhn3vBOMLylo+UoVFj73ghTIOUudKYKhaQHLs5Lg5MOVIcpB6mKua7xTPPFUh6lbWcXRZFqc4aQNtmfBRFodmPevcCSYNk9phAvItDEIa+9XMdzv9VJWGzJHUaTZqFteoH302/u2ktp++68EiJgExN6WX9J1Krqlt0hvZw0XNF9YXDYL9S5WW0LdJzZIl0yDBn2M4/hCmMrmtXYQ+5rHB+IMPfcTmPtnT7qxx661M/S2mfbo68nP/ANEFYss/8HlH49b8qh6LXRP7TJ/5Y/8A56x5U75llP8AMVPyqa1H0zLZ1jP7D/4tH8pgU+qv0bU/Gaqush+bt/laH9rQrOq/0bU/Fb4hZn2R5aj3z4buptY03ZcAAYs1LJwLSLTgdhIWjLshaWmrQvZ9dn1qZ0H7ugqjqmPnr25quTkf7XFp4OCz5Llb6T5aYIkEZiM4IzjUpn5TixP4xqAKkCpZXUYYcz2Z95l8NP3Tnac2cYa1ntrrHViei8FEqjtE+0TDV9pMFZxUTFRMNXyiVSHp20w1chVdoi2oatCICrtp20EoCErSEHJtoD1TaTtrtjjq8OQHKgPTtpi6vDlK2s4qJh6mLq4PvVzKixhysa9ZmGoloJuPeqcsDi2sWGHFgDTd71okZkxUTqOx1hYbR6Lqvcclt2S75PVvAi75NUszfiG2RsWeu75jlH8y7jSb6LLUyqtTyvJezgtsNBafdiy4OzSPYkTqGtacpdOQ5Sbh88wGF9M3DVcpHdJ7f219ZXfN6evJKHotHVk/6ZV/Fb/c1Y+s5+b0deSUP7itfVr6LrfiN/vYpPsjyse+fDR0BWs5bk50l7P9zCRxYFLpunYymq375Ox3tDxWDIatmtSd9mrTP9YB4Ertdc6VnKZ+2xp2iWf4hO3qfwR1o41tOVTaRbXXGNWynKqD0ByC4FFpVdonbQ1bKJVdpFpBcDzKYdzKplO0oLQ5O0qrSC5FXWkKrbxQoONbRbVAemHL0PLq+2mKiz207amGtFtHaLPbTNRMXV9tWMesnaKQepMNRLY2pzt1qyq649yxB6lUq3Xc8FzmHWLJmsBVokxDbRknAdm9NzbXR+U2SHRlLX3H6lhzbXdJG9ZqjydBlrhE5iCMBsXG6DyeoyhlUvhoDWuZ7N5L2xyNC5z0lqOsPT9aD82yf+Uo/mOW3q59F1/42f301g60H5rkuvJaf5jlv6vfRWUfxN/MpqT7I8rHvnw55qfDvzL1vXj2mZPVH1muE94a8ea8U2ovZdKv7Tomi/OwsG61SPGFfU6WrKenO1tDyxqc4J21ntp213xy1fbTtrOH88ymXqYa0W0w9Z7akHpi6vtJ2lntoD9aGtFpMPVIegVOf0UXVwemHqi0guTDWi0hZrXMoTDXGt8/rKdtZi/Zw3p9pzzcuzytNvnFO0svac/pPknb55u4oNNvnH4J2+Ssoqc/AY707XOARWkVP0+F6kHc8/BZQ/8AS/yv3ID+TzO9RYlsa/n9fipmp38efBY21Of0uU+0EZuB9YWJbiV9Ot7Q1d3dj8VTeKGU3CHVGmfZ0txAvHfhf3zBlSTnOrNv91Jzj2NQfeuEaXNJg5u7u1LnMdXWJ6S7HWk/Ncj15M3hUPquh1f+icp72/mU1z+tY+Z5Cf8A0CNzx6rodXvonKtn99Nc59kef9bj3z4/xwrXPIXsuhX9r0TlDM9MvI2Wao4grw5dK9h/w5q2jlFE/wDmUwY3sdd/7wt+tH47+jHoz+WPLdpzyErfP6FVF2Y4jHvwPdvTt6+di7OK7tOcfJAqcz8VTPP6Itd/9XCLkNX2+fiUNqLPa5uCdru2n0Q1pD0xV5/VZrW3ZKc/pI8Ai602lLtOZWW1q4eZTFTu3oa0iomKnMrMHp21F1ptavFCo7QcgJphrg9prGw/9KdvmPMlUTr8fIJDm6eK6OK/tte90/2wn2nMRxKpB798+Sja7h3X8Cg0drzIHHOmKusc7I4qgTrOvMgO5k+CK0drpngOIlAqzr4ncQOCoA7udVyJzTswCDSKmn08cNikavN/jf4rMNd3eZCmDr3CFiWoW9pzd5zwhc7pDpU0X43OEOaQYMEOvgiRgcfJbLP6mY2wI3rn9L5CHC3obdfnnNGOK5X/AGd6PTu6y0so6ODJBqMNNrRcYbaBdBBJAuz8V3ur/wBE5X3f5MXi8n6PDMiY8R7TgDgTILsYwwiMV7Tq99E5X/C7xauP/H8u27f+Hle0HP6nwXoOoeXWMupXwH2maLy2W997QvMF+vZIB3Y8VfkGW9lVZUH1Htdr9lwcbzOjSvVeNrMPJSeNol0OsNEU8qrt0Vakd1ouEbCFgLuebl3f+IFOzl9QiYe2m8EaCwDSDi0rzYfzPwEKenO1iV9SMtML7fPofipW+SPX1WcO7u8et/imHTr51SN62w0drzfO4JirzdO6Z4LN2mbhdHAlMv0z5big0Oqadxk8JngpCp3nZ5LNbjNAzcmOCdrnmUGmeT6ItLOH93jwMnwQH8/C8+CDQXcz5JWth2E7lTb07p8p8k7cfH/uhBbbPNlCrt6h/tb6IRXHLtPkDwhLtO8+KqnR4n1TLtfGAtazi2dnegPj4XKmUw5DFs6p1kp2uYHkqbWvncgO5v8AIKauLu00zt58k7ewb/FUhxGGG08QUB/M+SI0NPIkH/afgpW9fCDwv4rMHatwHgR5qwO1+XgSFmW4TBEyLzx3pZWZpm+JxkDi4DDDFRdU27D4jBRqSW3A99q1Gw3+C52dKOllo+b0fZLYGBION4MgkEHSIGgDAeu6vD/SMs/Df4NXiKsik1txvmYgmZiWkTMY34zs9v1d+ics/Dqf2grjb448utfknw8QXckmN+CC/Zx4Kpz4zHvBu4klRa7QRGr0mF63kej6z9INrNyR8y75K1jwDeHU6lRl41xN+lcS1zn4KgP17ruAEoDufjKlY4xjVp5Tq8VNc7BOwi9PtNvE7A5UB/cdo9Z4IFXNI7rvOVWV5fp4mB/VduUg7keov8lnDo0jePG4ph+rgPEQUF4fo9J3RPFO3r57sSqA+c/n4yUzUAxPh8Qgvt8mR6p2ucRwmNyzipo4fC7gpWs54iNxQXtfmHCDwF/BMPjVsv8AIKg1J17njhf4oa/RG8T5FBo2f0/9yFTOrghByZ36vii1zh4Ku0NG+CpBxPw/VZ10xO1s570WtZ50KonSfH1TnVtjzTTFlrQI53otaxz3qu1zzii1yE0xZaGveESTm3fFV2uZKLR0HbPommLgduxSt8wFRHMhS7QZvEeCmmLZjV3XeCTvaFzgSPu378+CqnvG3yuTJnPxIMaSJWLN1b6tW1TadZzgmfrThEkYRwhe76t/ROWfg1v7F4BzvZAvxzwYifrDwX0Dq19E5Z+DX/LK53+OPLpT5J8PnU34juvHoEGppmdN875UHOGgHb6QkCcBMaL4Xo15sWFxzwf4vVAdo8jxlQ7rjnj4kKBPOfdKauLu11g7XA8DHBSDifiARvHoqbevfigu1+nCUFwdGA3Ybogph04X9zYPiqLtunkqU7dg4EjzV0xaX6TvnzPkpB8aR3XjaCFQasZ3N1EiPNNp7u8OAO6U1MXirOEb7PEFOYxMd8eIvVHa69hid5IKTXgaudSGNBqc3HxgqQrE59h9MVQ136tcD4eiDUzG/UTHiqjRZOjg5NZo1Df8E1FZafO5J+IQhT6X7VqRwKSFluVlNVVMUISeyR3RdhtQ7HYhCNrKWGw+CB5IQoylT8/VRpYpIUns1Hdsdgz+D/N6+i9VvorK/wAGv+WUIXK/xx5bp8kvmDsVN3O5NC717OEpV8yyuwKEKytGuh7m1Dc/f6oQqkq34KFL3ihCLHZoyT6yWWe9sCSEY+zq+4Fop4N5zpISCezKcTznTfhs9UIRf0VoQhZV/9k="/>
          <p:cNvSpPr>
            <a:spLocks noChangeAspect="1" noChangeArrowheads="1"/>
          </p:cNvSpPr>
          <p:nvPr/>
        </p:nvSpPr>
        <p:spPr bwMode="auto">
          <a:xfrm>
            <a:off x="63500" y="-1038225"/>
            <a:ext cx="2143125" cy="21431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spTree>
    <p:extLst>
      <p:ext uri="{BB962C8B-B14F-4D97-AF65-F5344CB8AC3E}">
        <p14:creationId xmlns:p14="http://schemas.microsoft.com/office/powerpoint/2010/main" val="486036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692696"/>
            <a:ext cx="2314600" cy="634082"/>
          </a:xfrm>
        </p:spPr>
        <p:txBody>
          <a:bodyPr>
            <a:normAutofit/>
          </a:bodyPr>
          <a:lstStyle/>
          <a:p>
            <a:pPr algn="l"/>
            <a:r>
              <a:rPr lang="zh-TW" altLang="en-US" sz="3200" b="1" dirty="0" smtClean="0">
                <a:solidFill>
                  <a:schemeClr val="accent2"/>
                </a:solidFill>
              </a:rPr>
              <a:t>結論</a:t>
            </a:r>
            <a:endParaRPr lang="zh-TW" altLang="en-US" sz="3200" b="1" dirty="0">
              <a:solidFill>
                <a:schemeClr val="accent2"/>
              </a:solidFill>
            </a:endParaRPr>
          </a:p>
        </p:txBody>
      </p:sp>
      <p:sp>
        <p:nvSpPr>
          <p:cNvPr id="3" name="內容版面配置區 2"/>
          <p:cNvSpPr>
            <a:spLocks noGrp="1"/>
          </p:cNvSpPr>
          <p:nvPr>
            <p:ph idx="1"/>
          </p:nvPr>
        </p:nvSpPr>
        <p:spPr>
          <a:xfrm>
            <a:off x="457200" y="1600201"/>
            <a:ext cx="8147248" cy="2044823"/>
          </a:xfrm>
        </p:spPr>
        <p:txBody>
          <a:bodyPr>
            <a:noAutofit/>
          </a:bodyPr>
          <a:lstStyle/>
          <a:p>
            <a:pPr marL="0" indent="0">
              <a:buNone/>
            </a:pPr>
            <a:r>
              <a:rPr lang="zh-TW" altLang="en-US" b="1" dirty="0" smtClean="0">
                <a:solidFill>
                  <a:schemeClr val="accent2"/>
                </a:solidFill>
              </a:rPr>
              <a:t>在現今的台灣已經有不少的風力發電</a:t>
            </a:r>
            <a:r>
              <a:rPr lang="zh-TW" altLang="en-US" b="1" dirty="0" smtClean="0">
                <a:solidFill>
                  <a:schemeClr val="accent2"/>
                </a:solidFill>
                <a:latin typeface="新細明體"/>
                <a:ea typeface="新細明體"/>
              </a:rPr>
              <a:t>，</a:t>
            </a:r>
            <a:r>
              <a:rPr lang="zh-TW" altLang="en-US" b="1" dirty="0" smtClean="0">
                <a:solidFill>
                  <a:schemeClr val="accent2"/>
                </a:solidFill>
              </a:rPr>
              <a:t>雖然設限於地區與環境的關係</a:t>
            </a:r>
            <a:r>
              <a:rPr lang="zh-TW" altLang="en-US" b="1" dirty="0">
                <a:solidFill>
                  <a:schemeClr val="accent2"/>
                </a:solidFill>
                <a:latin typeface="新細明體"/>
              </a:rPr>
              <a:t>，</a:t>
            </a:r>
            <a:r>
              <a:rPr lang="zh-TW" altLang="en-US" b="1" dirty="0" smtClean="0">
                <a:solidFill>
                  <a:schemeClr val="accent2"/>
                </a:solidFill>
              </a:rPr>
              <a:t>但是相信在未來類似風力發電等的永續能源將會普及全台灣</a:t>
            </a:r>
            <a:r>
              <a:rPr lang="zh-TW" altLang="en-US" b="1" dirty="0" smtClean="0">
                <a:solidFill>
                  <a:schemeClr val="accent2"/>
                </a:solidFill>
                <a:latin typeface="新細明體"/>
              </a:rPr>
              <a:t>，但是需要克服的因素也還有許多</a:t>
            </a:r>
            <a:r>
              <a:rPr lang="zh-TW" altLang="en-US" b="1" dirty="0">
                <a:solidFill>
                  <a:schemeClr val="accent2"/>
                </a:solidFill>
                <a:latin typeface="新細明體"/>
              </a:rPr>
              <a:t>，</a:t>
            </a:r>
            <a:r>
              <a:rPr lang="zh-TW" altLang="en-US" b="1" dirty="0" smtClean="0">
                <a:solidFill>
                  <a:schemeClr val="accent2"/>
                </a:solidFill>
                <a:latin typeface="新細明體"/>
              </a:rPr>
              <a:t>因此我們還需要多加努力以發展這些綠色的能源。</a:t>
            </a:r>
            <a:endParaRPr lang="zh-TW" altLang="en-US" b="1" dirty="0">
              <a:solidFill>
                <a:schemeClr val="accent2"/>
              </a:solidFill>
            </a:endParaRPr>
          </a:p>
        </p:txBody>
      </p:sp>
    </p:spTree>
    <p:extLst>
      <p:ext uri="{BB962C8B-B14F-4D97-AF65-F5344CB8AC3E}">
        <p14:creationId xmlns:p14="http://schemas.microsoft.com/office/powerpoint/2010/main" val="3508252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980728"/>
            <a:ext cx="3106688" cy="634082"/>
          </a:xfrm>
        </p:spPr>
        <p:txBody>
          <a:bodyPr>
            <a:normAutofit/>
          </a:bodyPr>
          <a:lstStyle/>
          <a:p>
            <a:pPr algn="l"/>
            <a:r>
              <a:rPr lang="zh-TW" altLang="en-US" sz="3200" b="1" dirty="0" smtClean="0">
                <a:solidFill>
                  <a:schemeClr val="accent2"/>
                </a:solidFill>
              </a:rPr>
              <a:t>參考文獻</a:t>
            </a:r>
            <a:endParaRPr lang="zh-TW" altLang="en-US" sz="3200" b="1" dirty="0">
              <a:solidFill>
                <a:schemeClr val="accent2"/>
              </a:solidFill>
            </a:endParaRPr>
          </a:p>
        </p:txBody>
      </p:sp>
      <p:sp>
        <p:nvSpPr>
          <p:cNvPr id="3" name="內容版面配置區 2"/>
          <p:cNvSpPr>
            <a:spLocks noGrp="1"/>
          </p:cNvSpPr>
          <p:nvPr>
            <p:ph idx="1"/>
          </p:nvPr>
        </p:nvSpPr>
        <p:spPr/>
        <p:txBody>
          <a:bodyPr/>
          <a:lstStyle/>
          <a:p>
            <a:endParaRPr lang="en-US" altLang="zh-TW" dirty="0" smtClean="0">
              <a:hlinkClick r:id="rId3"/>
            </a:endParaRPr>
          </a:p>
          <a:p>
            <a:pPr marL="0" indent="0">
              <a:buNone/>
            </a:pPr>
            <a:r>
              <a:rPr lang="en-US" altLang="zh-TW" dirty="0" smtClean="0">
                <a:solidFill>
                  <a:schemeClr val="accent2"/>
                </a:solidFill>
                <a:hlinkClick r:id="rId3"/>
              </a:rPr>
              <a:t>http://www.tatung.com/b5/new%20energy/1_2_1_solution.asp</a:t>
            </a:r>
            <a:endParaRPr lang="en-US" altLang="zh-TW" dirty="0" smtClean="0">
              <a:solidFill>
                <a:schemeClr val="accent2"/>
              </a:solidFill>
            </a:endParaRPr>
          </a:p>
          <a:p>
            <a:pPr marL="0" indent="0">
              <a:buNone/>
            </a:pPr>
            <a:r>
              <a:rPr lang="en-US" altLang="zh-TW" dirty="0" smtClean="0">
                <a:solidFill>
                  <a:schemeClr val="accent2"/>
                </a:solidFill>
              </a:rPr>
              <a:t>http://blog.xuite.net/yangmiefen/chunghuasea/16924301</a:t>
            </a:r>
            <a:endParaRPr lang="zh-TW" altLang="en-US" dirty="0">
              <a:solidFill>
                <a:schemeClr val="accent2"/>
              </a:solidFill>
            </a:endParaRPr>
          </a:p>
        </p:txBody>
      </p:sp>
    </p:spTree>
    <p:extLst>
      <p:ext uri="{BB962C8B-B14F-4D97-AF65-F5344CB8AC3E}">
        <p14:creationId xmlns:p14="http://schemas.microsoft.com/office/powerpoint/2010/main" val="1278436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字方塊 1"/>
          <p:cNvSpPr txBox="1"/>
          <p:nvPr/>
        </p:nvSpPr>
        <p:spPr>
          <a:xfrm>
            <a:off x="3131840" y="2732478"/>
            <a:ext cx="2592288" cy="1569660"/>
          </a:xfrm>
          <a:prstGeom prst="rect">
            <a:avLst/>
          </a:prstGeom>
          <a:noFill/>
        </p:spPr>
        <p:txBody>
          <a:bodyPr wrap="square" rtlCol="0">
            <a:spAutoFit/>
          </a:bodyPr>
          <a:lstStyle/>
          <a:p>
            <a:pPr algn="ctr"/>
            <a:r>
              <a:rPr lang="en-US" altLang="zh-TW" sz="9600" dirty="0" smtClean="0">
                <a:solidFill>
                  <a:schemeClr val="accent2"/>
                </a:solidFill>
              </a:rPr>
              <a:t>END</a:t>
            </a:r>
          </a:p>
        </p:txBody>
      </p:sp>
    </p:spTree>
    <p:extLst>
      <p:ext uri="{BB962C8B-B14F-4D97-AF65-F5344CB8AC3E}">
        <p14:creationId xmlns:p14="http://schemas.microsoft.com/office/powerpoint/2010/main" val="2846348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p:txBody>
          <a:bodyPr/>
          <a:lstStyle/>
          <a:p>
            <a:r>
              <a:rPr lang="zh-TW" altLang="en-US" b="1" dirty="0" smtClean="0">
                <a:solidFill>
                  <a:schemeClr val="accent2"/>
                </a:solidFill>
              </a:rPr>
              <a:t>目錄</a:t>
            </a:r>
            <a:endParaRPr lang="zh-TW" altLang="en-US" b="1" dirty="0">
              <a:solidFill>
                <a:schemeClr val="accent2"/>
              </a:solidFill>
            </a:endParaRPr>
          </a:p>
        </p:txBody>
      </p:sp>
      <p:sp>
        <p:nvSpPr>
          <p:cNvPr id="3" name="內容版面配置區 2"/>
          <p:cNvSpPr>
            <a:spLocks noGrp="1"/>
          </p:cNvSpPr>
          <p:nvPr>
            <p:ph idx="1"/>
          </p:nvPr>
        </p:nvSpPr>
        <p:spPr>
          <a:xfrm>
            <a:off x="251520" y="1628800"/>
            <a:ext cx="8229600" cy="3921299"/>
          </a:xfrm>
        </p:spPr>
        <p:txBody>
          <a:bodyPr>
            <a:normAutofit lnSpcReduction="10000"/>
          </a:bodyPr>
          <a:lstStyle/>
          <a:p>
            <a:pPr marL="0" indent="0">
              <a:buNone/>
            </a:pPr>
            <a:endParaRPr lang="en-US" altLang="zh-TW" dirty="0" smtClean="0"/>
          </a:p>
          <a:p>
            <a:pPr marL="0" indent="0">
              <a:buNone/>
            </a:pPr>
            <a:r>
              <a:rPr lang="zh-TW" altLang="en-US" b="1" dirty="0" smtClean="0">
                <a:solidFill>
                  <a:schemeClr val="accent2"/>
                </a:solidFill>
              </a:rPr>
              <a:t>一</a:t>
            </a:r>
            <a:r>
              <a:rPr lang="en-US" altLang="zh-TW" b="1" dirty="0" smtClean="0">
                <a:solidFill>
                  <a:schemeClr val="accent2"/>
                </a:solidFill>
              </a:rPr>
              <a:t>.</a:t>
            </a:r>
            <a:r>
              <a:rPr lang="zh-TW" altLang="en-US" b="1" dirty="0" smtClean="0">
                <a:solidFill>
                  <a:schemeClr val="accent2"/>
                </a:solidFill>
              </a:rPr>
              <a:t>風能介紹</a:t>
            </a:r>
            <a:endParaRPr lang="en-US" altLang="zh-TW" b="1" dirty="0" smtClean="0">
              <a:solidFill>
                <a:schemeClr val="accent2"/>
              </a:solidFill>
            </a:endParaRPr>
          </a:p>
          <a:p>
            <a:pPr marL="0" indent="0">
              <a:buNone/>
            </a:pPr>
            <a:r>
              <a:rPr lang="zh-TW" altLang="en-US" b="1" dirty="0" smtClean="0">
                <a:solidFill>
                  <a:schemeClr val="accent2"/>
                </a:solidFill>
              </a:rPr>
              <a:t>二</a:t>
            </a:r>
            <a:r>
              <a:rPr lang="en-US" altLang="zh-TW" b="1" dirty="0" smtClean="0">
                <a:solidFill>
                  <a:schemeClr val="accent2"/>
                </a:solidFill>
              </a:rPr>
              <a:t>.</a:t>
            </a:r>
            <a:r>
              <a:rPr lang="zh-TW" altLang="en-US" b="1" dirty="0" smtClean="0">
                <a:solidFill>
                  <a:schemeClr val="accent2"/>
                </a:solidFill>
              </a:rPr>
              <a:t>風能應用</a:t>
            </a:r>
            <a:endParaRPr lang="en-US" altLang="zh-TW" b="1" dirty="0" smtClean="0">
              <a:solidFill>
                <a:schemeClr val="accent2"/>
              </a:solidFill>
            </a:endParaRPr>
          </a:p>
          <a:p>
            <a:pPr marL="0" indent="0">
              <a:buNone/>
            </a:pPr>
            <a:r>
              <a:rPr lang="zh-TW" altLang="en-US" b="1" dirty="0" smtClean="0">
                <a:solidFill>
                  <a:schemeClr val="accent2"/>
                </a:solidFill>
              </a:rPr>
              <a:t>三</a:t>
            </a:r>
            <a:r>
              <a:rPr lang="en-US" altLang="zh-TW" b="1" dirty="0" smtClean="0">
                <a:solidFill>
                  <a:schemeClr val="accent2"/>
                </a:solidFill>
              </a:rPr>
              <a:t>.</a:t>
            </a:r>
            <a:r>
              <a:rPr lang="zh-TW" altLang="en-US" b="1" dirty="0" smtClean="0">
                <a:solidFill>
                  <a:schemeClr val="accent2"/>
                </a:solidFill>
              </a:rPr>
              <a:t>風力發電</a:t>
            </a:r>
            <a:endParaRPr lang="en-US" altLang="zh-TW" b="1" dirty="0" smtClean="0">
              <a:solidFill>
                <a:schemeClr val="accent2"/>
              </a:solidFill>
            </a:endParaRPr>
          </a:p>
          <a:p>
            <a:pPr marL="0" indent="0">
              <a:buNone/>
            </a:pPr>
            <a:r>
              <a:rPr lang="zh-TW" altLang="en-US" b="1" dirty="0" smtClean="0">
                <a:solidFill>
                  <a:schemeClr val="accent2"/>
                </a:solidFill>
              </a:rPr>
              <a:t>四</a:t>
            </a:r>
            <a:r>
              <a:rPr lang="en-US" altLang="zh-TW" b="1" dirty="0" smtClean="0">
                <a:solidFill>
                  <a:schemeClr val="accent2"/>
                </a:solidFill>
              </a:rPr>
              <a:t>.</a:t>
            </a:r>
            <a:r>
              <a:rPr lang="zh-TW" altLang="en-US" b="1" dirty="0" smtClean="0">
                <a:solidFill>
                  <a:schemeClr val="accent2"/>
                </a:solidFill>
              </a:rPr>
              <a:t>風力發電優缺點</a:t>
            </a:r>
            <a:endParaRPr lang="en-US" altLang="zh-TW" b="1" dirty="0" smtClean="0">
              <a:solidFill>
                <a:schemeClr val="accent2"/>
              </a:solidFill>
            </a:endParaRPr>
          </a:p>
          <a:p>
            <a:pPr marL="0" indent="0">
              <a:buNone/>
            </a:pPr>
            <a:r>
              <a:rPr lang="zh-TW" altLang="en-US" b="1" dirty="0" smtClean="0">
                <a:solidFill>
                  <a:schemeClr val="accent2"/>
                </a:solidFill>
              </a:rPr>
              <a:t>五</a:t>
            </a:r>
            <a:r>
              <a:rPr lang="en-US" altLang="zh-TW" b="1" dirty="0" smtClean="0">
                <a:solidFill>
                  <a:schemeClr val="accent2"/>
                </a:solidFill>
              </a:rPr>
              <a:t>.</a:t>
            </a:r>
            <a:r>
              <a:rPr lang="zh-TW" altLang="en-US" b="1" dirty="0" smtClean="0">
                <a:solidFill>
                  <a:schemeClr val="accent2"/>
                </a:solidFill>
              </a:rPr>
              <a:t>結論</a:t>
            </a:r>
            <a:endParaRPr lang="en-US" altLang="zh-TW" b="1" dirty="0" smtClean="0">
              <a:solidFill>
                <a:schemeClr val="accent2"/>
              </a:solidFill>
            </a:endParaRPr>
          </a:p>
          <a:p>
            <a:pPr marL="0" indent="0">
              <a:buNone/>
            </a:pPr>
            <a:r>
              <a:rPr lang="zh-TW" altLang="en-US" b="1" dirty="0" smtClean="0">
                <a:solidFill>
                  <a:schemeClr val="accent2"/>
                </a:solidFill>
              </a:rPr>
              <a:t>六</a:t>
            </a:r>
            <a:r>
              <a:rPr lang="en-US" altLang="zh-TW" b="1" dirty="0" smtClean="0">
                <a:solidFill>
                  <a:schemeClr val="accent2"/>
                </a:solidFill>
              </a:rPr>
              <a:t>.</a:t>
            </a:r>
            <a:r>
              <a:rPr lang="zh-TW" altLang="en-US" b="1" dirty="0" smtClean="0">
                <a:solidFill>
                  <a:schemeClr val="accent2"/>
                </a:solidFill>
              </a:rPr>
              <a:t>參考文獻</a:t>
            </a:r>
          </a:p>
          <a:p>
            <a:endParaRPr lang="zh-TW" altLang="en-US" dirty="0"/>
          </a:p>
        </p:txBody>
      </p:sp>
    </p:spTree>
    <p:extLst>
      <p:ext uri="{BB962C8B-B14F-4D97-AF65-F5344CB8AC3E}">
        <p14:creationId xmlns:p14="http://schemas.microsoft.com/office/powerpoint/2010/main" val="3340923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836712"/>
            <a:ext cx="2304256" cy="648072"/>
          </a:xfrm>
        </p:spPr>
        <p:txBody>
          <a:bodyPr>
            <a:normAutofit/>
          </a:bodyPr>
          <a:lstStyle/>
          <a:p>
            <a:pPr marL="0" indent="0" algn="l"/>
            <a:r>
              <a:rPr lang="zh-TW" altLang="en-US" sz="3200" b="1" dirty="0" smtClean="0">
                <a:solidFill>
                  <a:schemeClr val="accent2"/>
                </a:solidFill>
              </a:rPr>
              <a:t>風能介紹</a:t>
            </a:r>
            <a:endParaRPr lang="en-US" altLang="zh-TW" sz="3200" b="1" dirty="0" smtClean="0">
              <a:solidFill>
                <a:schemeClr val="accent2"/>
              </a:solidFill>
            </a:endParaRPr>
          </a:p>
        </p:txBody>
      </p:sp>
      <p:sp>
        <p:nvSpPr>
          <p:cNvPr id="3" name="內容版面配置區 2"/>
          <p:cNvSpPr>
            <a:spLocks noGrp="1"/>
          </p:cNvSpPr>
          <p:nvPr>
            <p:ph idx="1"/>
          </p:nvPr>
        </p:nvSpPr>
        <p:spPr>
          <a:xfrm>
            <a:off x="467544" y="2276872"/>
            <a:ext cx="5554960" cy="3773016"/>
          </a:xfrm>
        </p:spPr>
        <p:txBody>
          <a:bodyPr/>
          <a:lstStyle/>
          <a:p>
            <a:pPr marL="0" indent="0">
              <a:buNone/>
            </a:pPr>
            <a:r>
              <a:rPr lang="zh-TW" altLang="en-US" sz="2400" b="1" dirty="0" smtClean="0">
                <a:solidFill>
                  <a:schemeClr val="accent2"/>
                </a:solidFill>
                <a:latin typeface="新細明體" pitchFamily="18" charset="-120"/>
              </a:rPr>
              <a:t>風的</a:t>
            </a:r>
            <a:r>
              <a:rPr lang="zh-TW" altLang="en-US" sz="2400" b="1" dirty="0" smtClean="0">
                <a:solidFill>
                  <a:schemeClr val="accent2"/>
                </a:solidFill>
                <a:latin typeface="新細明體" pitchFamily="18" charset="-120"/>
              </a:rPr>
              <a:t>形</a:t>
            </a:r>
            <a:r>
              <a:rPr lang="zh-TW" altLang="en-US" sz="2400" b="1" dirty="0" smtClean="0">
                <a:solidFill>
                  <a:schemeClr val="accent2"/>
                </a:solidFill>
                <a:latin typeface="新細明體" pitchFamily="18" charset="-120"/>
              </a:rPr>
              <a:t>成是由於空氣的運動，而此運動是由地球上不同部分吸收太陽輻射量有所不同以及地球的自轉所引致的。</a:t>
            </a:r>
            <a:endParaRPr lang="en-US" altLang="zh-TW" sz="2400" b="1" dirty="0" smtClean="0">
              <a:solidFill>
                <a:schemeClr val="accent2"/>
              </a:solidFill>
              <a:latin typeface="新細明體" pitchFamily="18" charset="-120"/>
            </a:endParaRPr>
          </a:p>
          <a:p>
            <a:pPr marL="0" indent="0">
              <a:buNone/>
            </a:pPr>
            <a:endParaRPr lang="en-US" altLang="zh-TW" sz="2400" b="1" dirty="0" smtClean="0">
              <a:solidFill>
                <a:schemeClr val="accent2"/>
              </a:solidFill>
              <a:latin typeface="新細明體" pitchFamily="18" charset="-120"/>
            </a:endParaRPr>
          </a:p>
          <a:p>
            <a:pPr marL="0" indent="0">
              <a:buNone/>
            </a:pPr>
            <a:r>
              <a:rPr lang="zh-TW" altLang="en-US" sz="2400" b="1" dirty="0" smtClean="0">
                <a:solidFill>
                  <a:schemeClr val="accent2"/>
                </a:solidFill>
                <a:latin typeface="新細明體" pitchFamily="18" charset="-120"/>
              </a:rPr>
              <a:t>風力發電機是指可以把風的動能轉換成渦輪葉片的機械能，並帶動發電機發電的一種設備。</a:t>
            </a:r>
          </a:p>
          <a:p>
            <a:pPr marL="0" indent="0">
              <a:buNone/>
            </a:pPr>
            <a:endParaRPr lang="zh-TW" altLang="en-US" sz="2400" b="1" dirty="0" smtClean="0">
              <a:latin typeface="新細明體" pitchFamily="18" charset="-120"/>
            </a:endParaRPr>
          </a:p>
          <a:p>
            <a:pPr marL="0" indent="0">
              <a:buNone/>
            </a:pPr>
            <a:endParaRPr lang="zh-TW" altLang="en-US" dirty="0"/>
          </a:p>
        </p:txBody>
      </p:sp>
      <p:pic>
        <p:nvPicPr>
          <p:cNvPr id="5" name="Picture 4" descr="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8296" y="1916832"/>
            <a:ext cx="2602732" cy="336706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0437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908720"/>
            <a:ext cx="2314600" cy="634082"/>
          </a:xfrm>
        </p:spPr>
        <p:txBody>
          <a:bodyPr>
            <a:normAutofit/>
          </a:bodyPr>
          <a:lstStyle/>
          <a:p>
            <a:pPr algn="l"/>
            <a:r>
              <a:rPr lang="zh-TW" altLang="en-US" sz="3200" b="1" dirty="0" smtClean="0">
                <a:solidFill>
                  <a:schemeClr val="accent2"/>
                </a:solidFill>
              </a:rPr>
              <a:t>風能應用</a:t>
            </a:r>
            <a:endParaRPr lang="zh-TW" altLang="en-US" sz="3200" b="1" dirty="0">
              <a:solidFill>
                <a:schemeClr val="accent2"/>
              </a:solidFill>
            </a:endParaRPr>
          </a:p>
        </p:txBody>
      </p:sp>
      <p:sp>
        <p:nvSpPr>
          <p:cNvPr id="3" name="內容版面配置區 2"/>
          <p:cNvSpPr>
            <a:spLocks noGrp="1"/>
          </p:cNvSpPr>
          <p:nvPr>
            <p:ph idx="1"/>
          </p:nvPr>
        </p:nvSpPr>
        <p:spPr>
          <a:xfrm>
            <a:off x="467544" y="2420888"/>
            <a:ext cx="4762872" cy="3340968"/>
          </a:xfrm>
        </p:spPr>
        <p:txBody>
          <a:bodyPr>
            <a:normAutofit/>
          </a:bodyPr>
          <a:lstStyle/>
          <a:p>
            <a:pPr marL="0" indent="0">
              <a:buNone/>
            </a:pPr>
            <a:r>
              <a:rPr lang="zh-TW" altLang="en-US" sz="2400" b="1" dirty="0" smtClean="0">
                <a:solidFill>
                  <a:schemeClr val="accent2"/>
                </a:solidFill>
              </a:rPr>
              <a:t>由於風力的變動性，所以風力適宜直接應用於產生動力，推動機械</a:t>
            </a:r>
            <a:r>
              <a:rPr lang="en-US" altLang="zh-TW" sz="2400" b="1" dirty="0">
                <a:solidFill>
                  <a:schemeClr val="accent2"/>
                </a:solidFill>
              </a:rPr>
              <a:t>(</a:t>
            </a:r>
            <a:r>
              <a:rPr lang="zh-TW" altLang="en-US" sz="2400" b="1" dirty="0" smtClean="0">
                <a:solidFill>
                  <a:schemeClr val="accent2"/>
                </a:solidFill>
              </a:rPr>
              <a:t>例如磨穀、灌溉等</a:t>
            </a:r>
            <a:r>
              <a:rPr lang="en-US" altLang="zh-TW" sz="2400" b="1" dirty="0">
                <a:solidFill>
                  <a:schemeClr val="accent2"/>
                </a:solidFill>
              </a:rPr>
              <a:t>)</a:t>
            </a:r>
            <a:r>
              <a:rPr lang="zh-TW" altLang="en-US" sz="2400" b="1" dirty="0" smtClean="0">
                <a:solidFill>
                  <a:schemeClr val="accent2"/>
                </a:solidFill>
              </a:rPr>
              <a:t>。如果發電的話，也較適於電熱</a:t>
            </a:r>
            <a:r>
              <a:rPr lang="en-US" altLang="zh-TW" sz="2400" b="1" dirty="0">
                <a:solidFill>
                  <a:schemeClr val="accent2"/>
                </a:solidFill>
              </a:rPr>
              <a:t>(</a:t>
            </a:r>
            <a:r>
              <a:rPr lang="zh-TW" altLang="en-US" sz="2400" b="1" dirty="0" smtClean="0">
                <a:solidFill>
                  <a:schemeClr val="accent2"/>
                </a:solidFill>
              </a:rPr>
              <a:t>用製熱油、熱水、熱蒸汽</a:t>
            </a:r>
            <a:r>
              <a:rPr lang="en-US" altLang="zh-TW" sz="2400" b="1" dirty="0">
                <a:solidFill>
                  <a:schemeClr val="accent2"/>
                </a:solidFill>
              </a:rPr>
              <a:t>)</a:t>
            </a:r>
            <a:r>
              <a:rPr lang="zh-TW" altLang="en-US" sz="2400" b="1" dirty="0" smtClean="0">
                <a:solidFill>
                  <a:schemeClr val="accent2"/>
                </a:solidFill>
              </a:rPr>
              <a:t>用途。</a:t>
            </a:r>
            <a:endParaRPr lang="zh-TW" altLang="en-US" sz="2400" b="1" dirty="0">
              <a:solidFill>
                <a:schemeClr val="accent2"/>
              </a:solidFill>
            </a:endParaRPr>
          </a:p>
        </p:txBody>
      </p:sp>
      <p:pic>
        <p:nvPicPr>
          <p:cNvPr id="4" name="Picture 5" descr="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844824"/>
            <a:ext cx="2770647" cy="382780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7541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tatung.com/b5/new%20energy/images/wind_power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3581398"/>
            <a:ext cx="5715000" cy="32766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908720"/>
            <a:ext cx="2602632" cy="634082"/>
          </a:xfrm>
        </p:spPr>
        <p:txBody>
          <a:bodyPr>
            <a:normAutofit/>
          </a:bodyPr>
          <a:lstStyle/>
          <a:p>
            <a:pPr algn="l"/>
            <a:r>
              <a:rPr lang="zh-TW" altLang="en-US" sz="3200" b="1" dirty="0" smtClean="0">
                <a:solidFill>
                  <a:schemeClr val="accent2"/>
                </a:solidFill>
              </a:rPr>
              <a:t>風力發電</a:t>
            </a:r>
            <a:endParaRPr lang="zh-TW" altLang="en-US" sz="3200" b="1" dirty="0">
              <a:solidFill>
                <a:schemeClr val="accent2"/>
              </a:solidFill>
            </a:endParaRPr>
          </a:p>
        </p:txBody>
      </p:sp>
      <p:sp>
        <p:nvSpPr>
          <p:cNvPr id="3" name="內容版面配置區 2"/>
          <p:cNvSpPr>
            <a:spLocks noGrp="1"/>
          </p:cNvSpPr>
          <p:nvPr>
            <p:ph idx="1"/>
          </p:nvPr>
        </p:nvSpPr>
        <p:spPr>
          <a:xfrm>
            <a:off x="467544" y="1556793"/>
            <a:ext cx="8424936" cy="2160240"/>
          </a:xfrm>
        </p:spPr>
        <p:txBody>
          <a:bodyPr>
            <a:normAutofit/>
          </a:bodyPr>
          <a:lstStyle/>
          <a:p>
            <a:pPr marL="0" indent="0">
              <a:buNone/>
            </a:pPr>
            <a:r>
              <a:rPr lang="en-US" altLang="zh-TW" sz="2200" b="1" dirty="0" smtClean="0">
                <a:solidFill>
                  <a:schemeClr val="accent2"/>
                </a:solidFill>
              </a:rPr>
              <a:t>1.</a:t>
            </a:r>
            <a:r>
              <a:rPr lang="zh-TW" altLang="en-US" sz="2200" b="1" dirty="0" smtClean="0">
                <a:solidFill>
                  <a:schemeClr val="accent2"/>
                </a:solidFill>
                <a:effectLst/>
              </a:rPr>
              <a:t>混合型</a:t>
            </a:r>
            <a:r>
              <a:rPr lang="en-US" altLang="zh-TW" sz="2200" b="1" dirty="0" smtClean="0">
                <a:solidFill>
                  <a:schemeClr val="accent2"/>
                </a:solidFill>
                <a:effectLst/>
              </a:rPr>
              <a:t>:</a:t>
            </a:r>
            <a:r>
              <a:rPr lang="zh-TW" altLang="en-US" sz="2200" b="1" dirty="0" smtClean="0">
                <a:solidFill>
                  <a:schemeClr val="accent2"/>
                </a:solidFill>
                <a:effectLst/>
              </a:rPr>
              <a:t>混合型的應用為使用</a:t>
            </a:r>
            <a:r>
              <a:rPr lang="en-US" altLang="zh-TW" sz="2200" b="1" dirty="0" smtClean="0">
                <a:solidFill>
                  <a:schemeClr val="accent2"/>
                </a:solidFill>
                <a:effectLst/>
              </a:rPr>
              <a:t>WINDSPOT</a:t>
            </a:r>
            <a:r>
              <a:rPr lang="zh-TW" altLang="en-US" sz="2200" b="1" dirty="0" smtClean="0">
                <a:solidFill>
                  <a:schemeClr val="accent2"/>
                </a:solidFill>
                <a:effectLst/>
              </a:rPr>
              <a:t>的風力發電及配合太陽光電系統共同發電</a:t>
            </a:r>
            <a:r>
              <a:rPr lang="en-US" altLang="zh-TW" sz="2200" b="1" dirty="0">
                <a:solidFill>
                  <a:schemeClr val="accent2"/>
                </a:solidFill>
                <a:latin typeface="新細明體"/>
                <a:ea typeface="新細明體"/>
              </a:rPr>
              <a:t>，</a:t>
            </a:r>
            <a:r>
              <a:rPr lang="zh-TW" altLang="en-US" sz="2200" b="1" dirty="0" smtClean="0">
                <a:solidFill>
                  <a:schemeClr val="accent2"/>
                </a:solidFill>
                <a:effectLst/>
              </a:rPr>
              <a:t>當風力發電及太陽光電系統無法產生電力時，可透過柴油發電機向電池充電。</a:t>
            </a:r>
            <a:r>
              <a:rPr lang="zh-TW" altLang="en-US" sz="2400" dirty="0" smtClean="0">
                <a:effectLst/>
              </a:rPr>
              <a:t/>
            </a:r>
            <a:br>
              <a:rPr lang="zh-TW" altLang="en-US" sz="2400" dirty="0" smtClean="0">
                <a:effectLst/>
              </a:rPr>
            </a:br>
            <a:endParaRPr lang="zh-TW" altLang="en-US" sz="2000" dirty="0"/>
          </a:p>
        </p:txBody>
      </p:sp>
    </p:spTree>
    <p:extLst>
      <p:ext uri="{BB962C8B-B14F-4D97-AF65-F5344CB8AC3E}">
        <p14:creationId xmlns:p14="http://schemas.microsoft.com/office/powerpoint/2010/main" val="2491549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www.tatung.com/b5/new%20energy/images/wind_power0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780929"/>
            <a:ext cx="5832648" cy="407489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矩形 1"/>
          <p:cNvSpPr/>
          <p:nvPr/>
        </p:nvSpPr>
        <p:spPr>
          <a:xfrm>
            <a:off x="683568" y="1484784"/>
            <a:ext cx="7488832" cy="1477328"/>
          </a:xfrm>
          <a:prstGeom prst="rect">
            <a:avLst/>
          </a:prstGeom>
        </p:spPr>
        <p:txBody>
          <a:bodyPr wrap="square">
            <a:spAutoFit/>
          </a:bodyPr>
          <a:lstStyle/>
          <a:p>
            <a:r>
              <a:rPr lang="en-US" altLang="zh-TW" sz="2200" b="1" dirty="0" smtClean="0">
                <a:solidFill>
                  <a:schemeClr val="accent2"/>
                </a:solidFill>
                <a:effectLst/>
              </a:rPr>
              <a:t>2.</a:t>
            </a:r>
            <a:r>
              <a:rPr lang="zh-TW" altLang="en-US" sz="2200" b="1" dirty="0" smtClean="0">
                <a:solidFill>
                  <a:schemeClr val="accent2"/>
                </a:solidFill>
                <a:effectLst/>
              </a:rPr>
              <a:t>通訊塔架獨立型</a:t>
            </a:r>
            <a:r>
              <a:rPr lang="en-US" altLang="zh-TW" sz="2200" b="1" dirty="0" smtClean="0">
                <a:solidFill>
                  <a:schemeClr val="accent2"/>
                </a:solidFill>
                <a:effectLst/>
              </a:rPr>
              <a:t>:</a:t>
            </a:r>
            <a:r>
              <a:rPr lang="zh-TW" altLang="en-US" sz="2200" b="1" dirty="0" smtClean="0">
                <a:solidFill>
                  <a:schemeClr val="accent2"/>
                </a:solidFill>
                <a:effectLst/>
              </a:rPr>
              <a:t>另一個有趣的應用為使用</a:t>
            </a:r>
            <a:r>
              <a:rPr lang="en-US" altLang="zh-TW" sz="2200" b="1" dirty="0" smtClean="0">
                <a:solidFill>
                  <a:schemeClr val="accent2"/>
                </a:solidFill>
                <a:effectLst/>
              </a:rPr>
              <a:t>WINDSPOT</a:t>
            </a:r>
            <a:r>
              <a:rPr lang="zh-TW" altLang="en-US" sz="2200" b="1" dirty="0" smtClean="0">
                <a:solidFill>
                  <a:schemeClr val="accent2"/>
                </a:solidFill>
                <a:effectLst/>
              </a:rPr>
              <a:t>的風力發電及配合太陽光電系統共同發電讓偏遠的通訊天線塔架可自給自足供應所須要的電力</a:t>
            </a:r>
            <a:r>
              <a:rPr lang="en-US" altLang="zh-TW" sz="2200" b="1" dirty="0" smtClean="0">
                <a:solidFill>
                  <a:schemeClr val="accent2"/>
                </a:solidFill>
                <a:effectLst/>
              </a:rPr>
              <a:t>.</a:t>
            </a:r>
            <a:br>
              <a:rPr lang="en-US" altLang="zh-TW" sz="2200" b="1" dirty="0" smtClean="0">
                <a:solidFill>
                  <a:schemeClr val="accent2"/>
                </a:solidFill>
                <a:effectLst/>
              </a:rPr>
            </a:br>
            <a:endParaRPr lang="zh-TW" altLang="en-US" sz="2200" b="1" dirty="0">
              <a:solidFill>
                <a:schemeClr val="accent2"/>
              </a:solidFill>
              <a:effectLst/>
            </a:endParaRPr>
          </a:p>
        </p:txBody>
      </p:sp>
    </p:spTree>
    <p:extLst>
      <p:ext uri="{BB962C8B-B14F-4D97-AF65-F5344CB8AC3E}">
        <p14:creationId xmlns:p14="http://schemas.microsoft.com/office/powerpoint/2010/main" val="4098355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85"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577253" y="1343963"/>
            <a:ext cx="7704856" cy="1446550"/>
          </a:xfrm>
          <a:prstGeom prst="rect">
            <a:avLst/>
          </a:prstGeom>
        </p:spPr>
        <p:txBody>
          <a:bodyPr wrap="square">
            <a:spAutoFit/>
          </a:bodyPr>
          <a:lstStyle/>
          <a:p>
            <a:r>
              <a:rPr lang="en-US" altLang="zh-TW" sz="2200" b="1" dirty="0" smtClean="0">
                <a:solidFill>
                  <a:schemeClr val="accent2"/>
                </a:solidFill>
                <a:effectLst/>
              </a:rPr>
              <a:t>3.</a:t>
            </a:r>
            <a:r>
              <a:rPr lang="zh-TW" altLang="en-US" sz="2200" b="1" dirty="0" smtClean="0">
                <a:solidFill>
                  <a:schemeClr val="accent2"/>
                </a:solidFill>
                <a:effectLst/>
              </a:rPr>
              <a:t>與台電併聯型</a:t>
            </a:r>
            <a:r>
              <a:rPr lang="en-US" altLang="zh-TW" sz="2200" b="1" dirty="0" smtClean="0">
                <a:solidFill>
                  <a:schemeClr val="accent2"/>
                </a:solidFill>
                <a:effectLst/>
              </a:rPr>
              <a:t>:</a:t>
            </a:r>
            <a:r>
              <a:rPr lang="zh-TW" altLang="en-US" sz="2200" b="1" dirty="0" smtClean="0">
                <a:solidFill>
                  <a:schemeClr val="accent2"/>
                </a:solidFill>
                <a:effectLst/>
              </a:rPr>
              <a:t>許多地方</a:t>
            </a:r>
            <a:r>
              <a:rPr lang="en-US" altLang="zh-TW" sz="2200" b="1" dirty="0" smtClean="0">
                <a:solidFill>
                  <a:schemeClr val="accent2"/>
                </a:solidFill>
                <a:effectLst/>
              </a:rPr>
              <a:t>WINDSPOT</a:t>
            </a:r>
            <a:r>
              <a:rPr lang="zh-TW" altLang="en-US" sz="2200" b="1" dirty="0" smtClean="0">
                <a:solidFill>
                  <a:schemeClr val="accent2"/>
                </a:solidFill>
                <a:effectLst/>
              </a:rPr>
              <a:t>所產生電能供個人使用和出售剩餘的電量給電力公司。在其他情況下，也有將電力流入併聯的電力網絡及積累電量。這種情況下，不需要使用電池。</a:t>
            </a:r>
            <a:endParaRPr lang="zh-TW" altLang="en-US" b="1" dirty="0">
              <a:solidFill>
                <a:schemeClr val="accent2"/>
              </a:solidFill>
            </a:endParaRPr>
          </a:p>
        </p:txBody>
      </p:sp>
      <p:pic>
        <p:nvPicPr>
          <p:cNvPr id="4098" name="Picture 2" descr="http://www.tatung.com/b5/new%20energy/images/wind_power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3371849"/>
            <a:ext cx="5715000" cy="348615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4352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ttp://www.tatung.com/b5/new%20energy/images/wind_power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3068960"/>
            <a:ext cx="5715000" cy="378904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矩形 1"/>
          <p:cNvSpPr/>
          <p:nvPr/>
        </p:nvSpPr>
        <p:spPr>
          <a:xfrm>
            <a:off x="1043608" y="1484784"/>
            <a:ext cx="7200800" cy="1138773"/>
          </a:xfrm>
          <a:prstGeom prst="rect">
            <a:avLst/>
          </a:prstGeom>
        </p:spPr>
        <p:txBody>
          <a:bodyPr wrap="square">
            <a:spAutoFit/>
          </a:bodyPr>
          <a:lstStyle/>
          <a:p>
            <a:r>
              <a:rPr lang="en-US" altLang="zh-TW" sz="2200" b="1" dirty="0">
                <a:solidFill>
                  <a:schemeClr val="accent2"/>
                </a:solidFill>
              </a:rPr>
              <a:t>4</a:t>
            </a:r>
            <a:r>
              <a:rPr lang="en-US" altLang="zh-TW" sz="2200" b="1" dirty="0" smtClean="0">
                <a:solidFill>
                  <a:schemeClr val="accent2"/>
                </a:solidFill>
                <a:effectLst/>
              </a:rPr>
              <a:t>.</a:t>
            </a:r>
            <a:r>
              <a:rPr lang="zh-TW" altLang="en-US" sz="2400" b="1" dirty="0" smtClean="0">
                <a:solidFill>
                  <a:schemeClr val="accent2"/>
                </a:solidFill>
                <a:effectLst/>
              </a:rPr>
              <a:t>獨立型</a:t>
            </a:r>
            <a:r>
              <a:rPr lang="en-US" altLang="zh-TW" sz="2400" b="1" dirty="0" smtClean="0">
                <a:solidFill>
                  <a:schemeClr val="accent2"/>
                </a:solidFill>
                <a:effectLst/>
              </a:rPr>
              <a:t>:</a:t>
            </a:r>
            <a:r>
              <a:rPr lang="zh-TW" altLang="en-US" sz="2200" b="1" dirty="0" smtClean="0">
                <a:solidFill>
                  <a:schemeClr val="accent2"/>
                </a:solidFill>
                <a:effectLst/>
              </a:rPr>
              <a:t>對於遠端遙控的程式應用中，若有沒電就不可能使用並連接到網絡，所以最好的選擇是一個系統能夠同時利用風能及其它能源。</a:t>
            </a:r>
            <a:endParaRPr lang="zh-TW" altLang="en-US" sz="2200" b="1" dirty="0">
              <a:solidFill>
                <a:schemeClr val="accent2"/>
              </a:solidFill>
            </a:endParaRPr>
          </a:p>
        </p:txBody>
      </p:sp>
    </p:spTree>
    <p:extLst>
      <p:ext uri="{BB962C8B-B14F-4D97-AF65-F5344CB8AC3E}">
        <p14:creationId xmlns:p14="http://schemas.microsoft.com/office/powerpoint/2010/main" val="3023553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oogle.com.tw/url?source=imglanding&amp;ct=img&amp;q=http://www.ecosmart.com.hk/img_services/201002231607265219.jpg&amp;sa=X&amp;ei=fyvEUMWFIsPwmAWVw4GoBQ&amp;ved=0CAkQ8wc&amp;usg=AFQjCNF6BStpPJrjws6vxdSo5yfo4xnd9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467544" y="548680"/>
            <a:ext cx="3898776" cy="706090"/>
          </a:xfrm>
        </p:spPr>
        <p:txBody>
          <a:bodyPr>
            <a:normAutofit/>
          </a:bodyPr>
          <a:lstStyle/>
          <a:p>
            <a:pPr algn="l"/>
            <a:r>
              <a:rPr lang="zh-TW" altLang="en-US" sz="3200" b="1" dirty="0" smtClean="0">
                <a:solidFill>
                  <a:schemeClr val="accent2"/>
                </a:solidFill>
              </a:rPr>
              <a:t>風力發電優缺點</a:t>
            </a:r>
            <a:endParaRPr lang="zh-TW" altLang="en-US" sz="3200" b="1" dirty="0">
              <a:solidFill>
                <a:schemeClr val="accent2"/>
              </a:solidFill>
            </a:endParaRPr>
          </a:p>
        </p:txBody>
      </p:sp>
      <p:sp>
        <p:nvSpPr>
          <p:cNvPr id="3" name="內容版面配置區 2"/>
          <p:cNvSpPr>
            <a:spLocks noGrp="1"/>
          </p:cNvSpPr>
          <p:nvPr>
            <p:ph idx="1"/>
          </p:nvPr>
        </p:nvSpPr>
        <p:spPr/>
        <p:txBody>
          <a:bodyPr>
            <a:normAutofit lnSpcReduction="10000"/>
          </a:bodyPr>
          <a:lstStyle/>
          <a:p>
            <a:pPr marL="0" indent="0">
              <a:buNone/>
            </a:pPr>
            <a:r>
              <a:rPr lang="zh-TW" altLang="en-US" sz="2600" b="1" dirty="0" smtClean="0">
                <a:solidFill>
                  <a:schemeClr val="accent2"/>
                </a:solidFill>
                <a:effectLst/>
              </a:rPr>
              <a:t>風力發電的優點：</a:t>
            </a:r>
          </a:p>
          <a:p>
            <a:pPr marL="0" indent="0">
              <a:buNone/>
            </a:pPr>
            <a:r>
              <a:rPr lang="en-US" altLang="zh-TW" sz="2600" b="1" dirty="0" smtClean="0">
                <a:solidFill>
                  <a:schemeClr val="accent2"/>
                </a:solidFill>
                <a:effectLst/>
              </a:rPr>
              <a:t>1.</a:t>
            </a:r>
            <a:r>
              <a:rPr lang="zh-TW" altLang="en-US" sz="2600" b="1" dirty="0" smtClean="0">
                <a:solidFill>
                  <a:schemeClr val="accent2"/>
                </a:solidFill>
                <a:effectLst/>
              </a:rPr>
              <a:t>沒有燃料問題。 </a:t>
            </a:r>
          </a:p>
          <a:p>
            <a:pPr marL="0" indent="0">
              <a:buNone/>
            </a:pPr>
            <a:r>
              <a:rPr lang="en-US" altLang="zh-TW" sz="2600" b="1" dirty="0" smtClean="0">
                <a:solidFill>
                  <a:schemeClr val="accent2"/>
                </a:solidFill>
                <a:effectLst/>
              </a:rPr>
              <a:t>2.</a:t>
            </a:r>
            <a:r>
              <a:rPr lang="zh-TW" altLang="en-US" sz="2600" b="1" dirty="0" smtClean="0">
                <a:solidFill>
                  <a:schemeClr val="accent2"/>
                </a:solidFill>
                <a:effectLst/>
              </a:rPr>
              <a:t>不會產生輻射與二氧化碳等公害。</a:t>
            </a:r>
          </a:p>
          <a:p>
            <a:pPr marL="0" indent="0">
              <a:buNone/>
            </a:pPr>
            <a:r>
              <a:rPr lang="en-US" altLang="zh-TW" sz="2600" b="1" dirty="0" smtClean="0">
                <a:solidFill>
                  <a:schemeClr val="accent2"/>
                </a:solidFill>
                <a:effectLst/>
              </a:rPr>
              <a:t>3.</a:t>
            </a:r>
            <a:r>
              <a:rPr lang="zh-TW" altLang="en-US" sz="2600" b="1" dirty="0" smtClean="0">
                <a:solidFill>
                  <a:schemeClr val="accent2"/>
                </a:solidFill>
                <a:effectLst/>
              </a:rPr>
              <a:t>取之不盡，用之不竭，沒有能源危機。</a:t>
            </a:r>
          </a:p>
          <a:p>
            <a:pPr marL="0" indent="0">
              <a:buNone/>
            </a:pPr>
            <a:r>
              <a:rPr lang="en-US" altLang="zh-TW" sz="2600" b="1" dirty="0" smtClean="0">
                <a:solidFill>
                  <a:schemeClr val="accent2"/>
                </a:solidFill>
                <a:effectLst/>
              </a:rPr>
              <a:t>4.</a:t>
            </a:r>
            <a:r>
              <a:rPr lang="zh-TW" altLang="en-US" sz="2600" b="1" dirty="0" smtClean="0">
                <a:solidFill>
                  <a:schemeClr val="accent2"/>
                </a:solidFill>
                <a:effectLst/>
              </a:rPr>
              <a:t>建造費用低廉，較水力、火力或核能發電廠的建造費</a:t>
            </a:r>
            <a:br>
              <a:rPr lang="zh-TW" altLang="en-US" sz="2600" b="1" dirty="0" smtClean="0">
                <a:solidFill>
                  <a:schemeClr val="accent2"/>
                </a:solidFill>
                <a:effectLst/>
              </a:rPr>
            </a:br>
            <a:r>
              <a:rPr lang="zh-TW" altLang="en-US" sz="2600" b="1" dirty="0" smtClean="0">
                <a:solidFill>
                  <a:schemeClr val="accent2"/>
                </a:solidFill>
                <a:effectLst/>
              </a:rPr>
              <a:t>用便宜很多。</a:t>
            </a:r>
          </a:p>
          <a:p>
            <a:pPr marL="0" indent="0">
              <a:buNone/>
            </a:pPr>
            <a:endParaRPr lang="en-US" altLang="zh-TW" sz="2600" b="1" dirty="0" smtClean="0">
              <a:solidFill>
                <a:schemeClr val="accent2"/>
              </a:solidFill>
              <a:effectLst/>
            </a:endParaRPr>
          </a:p>
          <a:p>
            <a:pPr marL="0" indent="0">
              <a:buNone/>
            </a:pPr>
            <a:r>
              <a:rPr lang="zh-TW" altLang="en-US" sz="2600" b="1" dirty="0" smtClean="0">
                <a:solidFill>
                  <a:schemeClr val="accent2"/>
                </a:solidFill>
                <a:effectLst/>
              </a:rPr>
              <a:t>風力發電的缺點：</a:t>
            </a:r>
          </a:p>
          <a:p>
            <a:pPr marL="0" indent="0">
              <a:buNone/>
            </a:pPr>
            <a:r>
              <a:rPr lang="en-US" altLang="zh-TW" sz="2600" b="1" dirty="0" smtClean="0">
                <a:solidFill>
                  <a:schemeClr val="accent2"/>
                </a:solidFill>
                <a:effectLst/>
              </a:rPr>
              <a:t>1.</a:t>
            </a:r>
            <a:r>
              <a:rPr lang="zh-TW" altLang="en-US" sz="2600" b="1" dirty="0" smtClean="0">
                <a:solidFill>
                  <a:schemeClr val="accent2"/>
                </a:solidFill>
                <a:effectLst/>
              </a:rPr>
              <a:t>風力不穩定，風力和風向時常改變，能量無法集中。 </a:t>
            </a:r>
          </a:p>
          <a:p>
            <a:pPr marL="0" indent="0">
              <a:buNone/>
            </a:pPr>
            <a:r>
              <a:rPr lang="en-US" altLang="zh-TW" sz="2600" b="1" dirty="0" smtClean="0">
                <a:solidFill>
                  <a:schemeClr val="accent2"/>
                </a:solidFill>
                <a:effectLst/>
              </a:rPr>
              <a:t>2.</a:t>
            </a:r>
            <a:r>
              <a:rPr lang="zh-TW" altLang="en-US" sz="2600" b="1" dirty="0" smtClean="0">
                <a:solidFill>
                  <a:schemeClr val="accent2"/>
                </a:solidFill>
                <a:effectLst/>
              </a:rPr>
              <a:t>發電成本過高。</a:t>
            </a:r>
          </a:p>
          <a:p>
            <a:endParaRPr lang="zh-TW" altLang="en-US" dirty="0"/>
          </a:p>
        </p:txBody>
      </p:sp>
    </p:spTree>
    <p:extLst>
      <p:ext uri="{BB962C8B-B14F-4D97-AF65-F5344CB8AC3E}">
        <p14:creationId xmlns:p14="http://schemas.microsoft.com/office/powerpoint/2010/main" val="22282754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445</Words>
  <Application>Microsoft Office PowerPoint</Application>
  <PresentationFormat>如螢幕大小 (4:3)</PresentationFormat>
  <Paragraphs>41</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Office 佈景主題</vt:lpstr>
      <vt:lpstr>以適當科技與風險評估的角度來看風力系統</vt:lpstr>
      <vt:lpstr>目錄</vt:lpstr>
      <vt:lpstr>風能介紹</vt:lpstr>
      <vt:lpstr>風能應用</vt:lpstr>
      <vt:lpstr>風力發電</vt:lpstr>
      <vt:lpstr>PowerPoint 簡報</vt:lpstr>
      <vt:lpstr>PowerPoint 簡報</vt:lpstr>
      <vt:lpstr>PowerPoint 簡報</vt:lpstr>
      <vt:lpstr>風力發電優缺點</vt:lpstr>
      <vt:lpstr>結論</vt:lpstr>
      <vt:lpstr>參考文獻</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以適當科技與風險評估的角度來看風力系統</dc:title>
  <dc:creator>Glane Lin</dc:creator>
  <cp:lastModifiedBy>Glane Lin</cp:lastModifiedBy>
  <cp:revision>9</cp:revision>
  <dcterms:created xsi:type="dcterms:W3CDTF">2012-12-09T04:52:58Z</dcterms:created>
  <dcterms:modified xsi:type="dcterms:W3CDTF">2012-12-09T06:18:41Z</dcterms:modified>
</cp:coreProperties>
</file>