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4643"/>
  </p:normalViewPr>
  <p:slideViewPr>
    <p:cSldViewPr snapToGrid="0" snapToObjects="1">
      <p:cViewPr varScale="1">
        <p:scale>
          <a:sx n="81" d="100"/>
          <a:sy n="81" d="100"/>
        </p:scale>
        <p:origin x="20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kumimoji="1"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388EBF3-EFA5-3D47-A458-A1E822C3EBA5}" type="slidenum">
              <a:rPr kumimoji="1" lang="zh-TW" altLang="en-US" smtClean="0"/>
              <a:t>‹#›</a:t>
            </a:fld>
            <a:endParaRPr kumimoji="1" lang="zh-TW"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05968842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797298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2049012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1101423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頭">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kumimoji="1"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388EBF3-EFA5-3D47-A458-A1E822C3EBA5}" type="slidenum">
              <a:rPr kumimoji="1" lang="zh-TW" altLang="en-US" smtClean="0"/>
              <a:t>‹#›</a:t>
            </a:fld>
            <a:endParaRPr kumimoji="1" lang="zh-TW"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2384514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6" name="Footer Placeholder 5"/>
          <p:cNvSpPr>
            <a:spLocks noGrp="1"/>
          </p:cNvSpPr>
          <p:nvPr>
            <p:ph type="ftr" sz="quarter" idx="11"/>
          </p:nvPr>
        </p:nvSpPr>
        <p:spPr/>
        <p:txBody>
          <a:bodyPr/>
          <a:lstStyle/>
          <a:p>
            <a:endParaRPr kumimoji="1" lang="zh-TW" altLang="en-US"/>
          </a:p>
        </p:txBody>
      </p:sp>
      <p:sp>
        <p:nvSpPr>
          <p:cNvPr id="7" name="Slide Number Placeholder 6"/>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1141723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8" name="Footer Placeholder 7"/>
          <p:cNvSpPr>
            <a:spLocks noGrp="1"/>
          </p:cNvSpPr>
          <p:nvPr>
            <p:ph type="ftr" sz="quarter" idx="11"/>
          </p:nvPr>
        </p:nvSpPr>
        <p:spPr/>
        <p:txBody>
          <a:bodyPr/>
          <a:lstStyle/>
          <a:p>
            <a:endParaRPr kumimoji="1" lang="zh-TW" altLang="en-US"/>
          </a:p>
        </p:txBody>
      </p:sp>
      <p:sp>
        <p:nvSpPr>
          <p:cNvPr id="9" name="Slide Number Placeholder 8"/>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117693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4" name="Footer Placeholder 3"/>
          <p:cNvSpPr>
            <a:spLocks noGrp="1"/>
          </p:cNvSpPr>
          <p:nvPr>
            <p:ph type="ftr" sz="quarter" idx="11"/>
          </p:nvPr>
        </p:nvSpPr>
        <p:spPr/>
        <p:txBody>
          <a:bodyPr/>
          <a:lstStyle/>
          <a:p>
            <a:endParaRPr kumimoji="1" lang="zh-TW" altLang="en-US"/>
          </a:p>
        </p:txBody>
      </p:sp>
      <p:sp>
        <p:nvSpPr>
          <p:cNvPr id="5" name="Slide Number Placeholder 4"/>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228923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A477E-46F3-334C-ADF6-B33FEF92F9B6}" type="datetimeFigureOut">
              <a:rPr kumimoji="1" lang="zh-TW" altLang="en-US" smtClean="0"/>
              <a:t>2016/1/14</a:t>
            </a:fld>
            <a:endParaRPr kumimoji="1" lang="zh-TW" altLang="en-US"/>
          </a:p>
        </p:txBody>
      </p:sp>
      <p:sp>
        <p:nvSpPr>
          <p:cNvPr id="3" name="Footer Placeholder 2"/>
          <p:cNvSpPr>
            <a:spLocks noGrp="1"/>
          </p:cNvSpPr>
          <p:nvPr>
            <p:ph type="ftr" sz="quarter" idx="11"/>
          </p:nvPr>
        </p:nvSpPr>
        <p:spPr/>
        <p:txBody>
          <a:bodyPr/>
          <a:lstStyle/>
          <a:p>
            <a:endParaRPr kumimoji="1" lang="zh-TW" altLang="en-US"/>
          </a:p>
        </p:txBody>
      </p:sp>
      <p:sp>
        <p:nvSpPr>
          <p:cNvPr id="4" name="Slide Number Placeholder 3"/>
          <p:cNvSpPr>
            <a:spLocks noGrp="1"/>
          </p:cNvSpPr>
          <p:nvPr>
            <p:ph type="sldNum" sz="quarter" idx="12"/>
          </p:nvPr>
        </p:nvSpPr>
        <p:spPr/>
        <p:txBody>
          <a:bodyPr/>
          <a:lstStyle/>
          <a:p>
            <a:fld id="{9388EBF3-EFA5-3D47-A458-A1E822C3EBA5}" type="slidenum">
              <a:rPr kumimoji="1" lang="zh-TW" altLang="en-US" smtClean="0"/>
              <a:t>‹#›</a:t>
            </a:fld>
            <a:endParaRPr kumimoji="1" lang="zh-TW" altLang="en-US"/>
          </a:p>
        </p:txBody>
      </p:sp>
    </p:spTree>
    <p:extLst>
      <p:ext uri="{BB962C8B-B14F-4D97-AF65-F5344CB8AC3E}">
        <p14:creationId xmlns:p14="http://schemas.microsoft.com/office/powerpoint/2010/main" val="1379582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9A477E-46F3-334C-ADF6-B33FEF92F9B6}" type="datetimeFigureOut">
              <a:rPr kumimoji="1" lang="zh-TW" altLang="en-US" smtClean="0"/>
              <a:t>2016/1/14</a:t>
            </a:fld>
            <a:endParaRPr kumimoji="1"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kumimoji="1"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388EBF3-EFA5-3D47-A458-A1E822C3EBA5}" type="slidenum">
              <a:rPr kumimoji="1" lang="zh-TW" altLang="en-US" smtClean="0"/>
              <a:t>‹#›</a:t>
            </a:fld>
            <a:endParaRPr kumimoji="1"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753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將圖片拖曳至版面配置區或按一下圖示以新增</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9A477E-46F3-334C-ADF6-B33FEF92F9B6}" type="datetimeFigureOut">
              <a:rPr kumimoji="1" lang="zh-TW" altLang="en-US" smtClean="0"/>
              <a:t>2016/1/14</a:t>
            </a:fld>
            <a:endParaRPr kumimoji="1"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kumimoji="1"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388EBF3-EFA5-3D47-A458-A1E822C3EBA5}" type="slidenum">
              <a:rPr kumimoji="1" lang="zh-TW" altLang="en-US" smtClean="0"/>
              <a:t>‹#›</a:t>
            </a:fld>
            <a:endParaRPr kumimoji="1"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233477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69A477E-46F3-334C-ADF6-B33FEF92F9B6}" type="datetimeFigureOut">
              <a:rPr kumimoji="1" lang="zh-TW" altLang="en-US" smtClean="0"/>
              <a:t>2016/1/14</a:t>
            </a:fld>
            <a:endParaRPr kumimoji="1" lang="zh-TW"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kumimoji="1" lang="zh-TW"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388EBF3-EFA5-3D47-A458-A1E822C3EBA5}" type="slidenum">
              <a:rPr kumimoji="1" lang="zh-TW" altLang="en-US" smtClean="0"/>
              <a:t>‹#›</a:t>
            </a:fld>
            <a:endParaRPr kumimoji="1" lang="zh-TW"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510320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rotWithShape="1">
          <a:blip r:embed="rId2">
            <a:extLst>
              <a:ext uri="{28A0092B-C50C-407E-A947-70E740481C1C}">
                <a14:useLocalDpi xmlns:a14="http://schemas.microsoft.com/office/drawing/2010/main" val="0"/>
              </a:ext>
            </a:extLst>
          </a:blip>
          <a:srcRect b="11562"/>
          <a:stretch/>
        </p:blipFill>
        <p:spPr>
          <a:xfrm>
            <a:off x="0" y="0"/>
            <a:ext cx="12192000" cy="68580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矩形 7"/>
          <p:cNvSpPr/>
          <p:nvPr/>
        </p:nvSpPr>
        <p:spPr>
          <a:xfrm>
            <a:off x="451945" y="3802907"/>
            <a:ext cx="5644055" cy="2554545"/>
          </a:xfrm>
          <a:prstGeom prst="rect">
            <a:avLst/>
          </a:prstGeom>
          <a:noFill/>
        </p:spPr>
        <p:txBody>
          <a:bodyPr wrap="square" lIns="91440" tIns="45720" rIns="91440" bIns="45720">
            <a:spAutoFit/>
          </a:bodyPr>
          <a:lstStyle/>
          <a:p>
            <a:pPr marL="26988"/>
            <a:r>
              <a:rPr lang="zh-TW" altLang="en-US" sz="3200" dirty="0" smtClean="0">
                <a:solidFill>
                  <a:schemeClr val="bg1"/>
                </a:solidFill>
              </a:rPr>
              <a:t>自控三甲 </a:t>
            </a:r>
            <a:r>
              <a:rPr lang="en-US" altLang="zh-TW" sz="3200" dirty="0" smtClean="0">
                <a:solidFill>
                  <a:schemeClr val="bg1"/>
                </a:solidFill>
                <a:latin typeface="微軟正黑體" charset="-120"/>
              </a:rPr>
              <a:t>4A112066</a:t>
            </a:r>
            <a:r>
              <a:rPr lang="zh-TW" altLang="en-US" sz="3200" dirty="0" smtClean="0">
                <a:solidFill>
                  <a:schemeClr val="bg1"/>
                </a:solidFill>
                <a:latin typeface="微軟正黑體" charset="-120"/>
              </a:rPr>
              <a:t>  </a:t>
            </a:r>
            <a:r>
              <a:rPr lang="zh-TW" altLang="en-US" sz="3200" dirty="0" smtClean="0">
                <a:solidFill>
                  <a:schemeClr val="bg1"/>
                </a:solidFill>
              </a:rPr>
              <a:t>吳書淵</a:t>
            </a:r>
          </a:p>
          <a:p>
            <a:pPr marL="26988"/>
            <a:r>
              <a:rPr lang="zh-TW" altLang="en-US" sz="3200" dirty="0" smtClean="0">
                <a:solidFill>
                  <a:schemeClr val="bg1"/>
                </a:solidFill>
              </a:rPr>
              <a:t>自控三甲 </a:t>
            </a:r>
            <a:r>
              <a:rPr lang="en-US" altLang="zh-TW" sz="3200" dirty="0" smtClean="0">
                <a:solidFill>
                  <a:schemeClr val="bg1"/>
                </a:solidFill>
                <a:latin typeface="微軟正黑體" charset="-120"/>
              </a:rPr>
              <a:t>4A212046</a:t>
            </a:r>
            <a:r>
              <a:rPr lang="zh-TW" altLang="en-US" sz="3200" dirty="0" smtClean="0">
                <a:solidFill>
                  <a:schemeClr val="bg1"/>
                </a:solidFill>
                <a:latin typeface="微軟正黑體" charset="-120"/>
              </a:rPr>
              <a:t>  </a:t>
            </a:r>
            <a:r>
              <a:rPr lang="zh-TW" altLang="en-US" sz="3200" dirty="0" smtClean="0">
                <a:solidFill>
                  <a:schemeClr val="bg1"/>
                </a:solidFill>
              </a:rPr>
              <a:t>蔡泓毅</a:t>
            </a:r>
          </a:p>
          <a:p>
            <a:pPr marL="26988"/>
            <a:r>
              <a:rPr lang="zh-TW" altLang="en-US" sz="3200" dirty="0" smtClean="0">
                <a:solidFill>
                  <a:schemeClr val="bg1"/>
                </a:solidFill>
              </a:rPr>
              <a:t>自控三甲 </a:t>
            </a:r>
            <a:r>
              <a:rPr lang="en-US" altLang="zh-TW" sz="3200" dirty="0" smtClean="0">
                <a:solidFill>
                  <a:schemeClr val="bg1"/>
                </a:solidFill>
                <a:latin typeface="微軟正黑體" charset="-120"/>
              </a:rPr>
              <a:t>4A20H002</a:t>
            </a:r>
            <a:r>
              <a:rPr lang="zh-TW" altLang="en-US" sz="3200" dirty="0" smtClean="0">
                <a:solidFill>
                  <a:schemeClr val="bg1"/>
                </a:solidFill>
                <a:latin typeface="微軟正黑體" charset="-120"/>
              </a:rPr>
              <a:t> </a:t>
            </a:r>
            <a:r>
              <a:rPr lang="zh-TW" altLang="en-US" sz="3200" dirty="0" smtClean="0">
                <a:solidFill>
                  <a:schemeClr val="bg1"/>
                </a:solidFill>
              </a:rPr>
              <a:t>葉宸侑</a:t>
            </a:r>
            <a:endParaRPr lang="en-US" altLang="zh-TW" sz="3200" dirty="0" smtClean="0">
              <a:solidFill>
                <a:schemeClr val="bg1"/>
              </a:solidFill>
            </a:endParaRPr>
          </a:p>
          <a:p>
            <a:pPr marL="26988"/>
            <a:r>
              <a:rPr lang="zh-TW" altLang="en-US" sz="3200" dirty="0" smtClean="0">
                <a:solidFill>
                  <a:schemeClr val="bg1"/>
                </a:solidFill>
              </a:rPr>
              <a:t>休閒三甲 </a:t>
            </a:r>
            <a:r>
              <a:rPr lang="en-US" altLang="zh-TW" sz="3200" dirty="0" smtClean="0">
                <a:solidFill>
                  <a:schemeClr val="bg1"/>
                </a:solidFill>
                <a:latin typeface="微軟正黑體" charset="-120"/>
              </a:rPr>
              <a:t>1A4B0043</a:t>
            </a:r>
            <a:r>
              <a:rPr lang="zh-TW" altLang="en-US" sz="3200" dirty="0" smtClean="0">
                <a:solidFill>
                  <a:schemeClr val="bg1"/>
                </a:solidFill>
                <a:latin typeface="微軟正黑體" charset="-120"/>
              </a:rPr>
              <a:t>  蔡幸育</a:t>
            </a:r>
            <a:endParaRPr lang="en-US" altLang="zh-TW" sz="3200" dirty="0" smtClean="0">
              <a:solidFill>
                <a:schemeClr val="bg1"/>
              </a:solidFill>
              <a:latin typeface="微軟正黑體" charset="-120"/>
            </a:endParaRPr>
          </a:p>
          <a:p>
            <a:pPr marL="26988"/>
            <a:r>
              <a:rPr lang="zh-TW" altLang="en-US" sz="3200" dirty="0" smtClean="0">
                <a:solidFill>
                  <a:schemeClr val="bg1"/>
                </a:solidFill>
                <a:latin typeface="微軟正黑體" charset="-120"/>
              </a:rPr>
              <a:t>奈米二乙 </a:t>
            </a:r>
            <a:r>
              <a:rPr lang="en-US" altLang="zh-TW" sz="3200" dirty="0" smtClean="0">
                <a:solidFill>
                  <a:schemeClr val="bg1"/>
                </a:solidFill>
                <a:latin typeface="微軟正黑體" charset="-120"/>
              </a:rPr>
              <a:t>4A314032</a:t>
            </a:r>
            <a:r>
              <a:rPr lang="zh-TW" altLang="en-US" sz="3200" dirty="0" smtClean="0">
                <a:solidFill>
                  <a:schemeClr val="bg1"/>
                </a:solidFill>
                <a:latin typeface="微軟正黑體" charset="-120"/>
              </a:rPr>
              <a:t>  林洛仁</a:t>
            </a:r>
            <a:endParaRPr lang="en-US" altLang="zh-TW" sz="3200" dirty="0">
              <a:solidFill>
                <a:schemeClr val="bg1"/>
              </a:solidFill>
              <a:latin typeface="微軟正黑體" charset="-120"/>
            </a:endParaRPr>
          </a:p>
        </p:txBody>
      </p:sp>
      <p:sp>
        <p:nvSpPr>
          <p:cNvPr id="9" name="矩形 8"/>
          <p:cNvSpPr/>
          <p:nvPr/>
        </p:nvSpPr>
        <p:spPr>
          <a:xfrm>
            <a:off x="4015116" y="949349"/>
            <a:ext cx="3877986" cy="1200329"/>
          </a:xfrm>
          <a:prstGeom prst="rect">
            <a:avLst/>
          </a:prstGeom>
          <a:noFill/>
        </p:spPr>
        <p:txBody>
          <a:bodyPr wrap="none" lIns="91440" tIns="45720" rIns="91440" bIns="45720">
            <a:spAutoFit/>
          </a:bodyPr>
          <a:lstStyle/>
          <a:p>
            <a:pPr algn="ctr"/>
            <a:r>
              <a:rPr lang="zh-TW" altLang="en-US" sz="7200" b="1" dirty="0" smtClean="0">
                <a:solidFill>
                  <a:schemeClr val="bg1"/>
                </a:solidFill>
                <a:latin typeface="標楷體" panose="03000509000000000000" pitchFamily="65" charset="-120"/>
                <a:ea typeface="標楷體" panose="03000509000000000000" pitchFamily="65" charset="-120"/>
              </a:rPr>
              <a:t>穹頂之下</a:t>
            </a:r>
            <a:endParaRPr lang="zh-TW" altLang="en-US" sz="7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88139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kumimoji="1" lang="zh-TW" altLang="en-US" sz="6600" dirty="0" smtClean="0"/>
              <a:t>心得</a:t>
            </a:r>
            <a:endParaRPr kumimoji="1" lang="zh-TW" altLang="en-US" sz="6600" dirty="0"/>
          </a:p>
        </p:txBody>
      </p:sp>
      <p:sp>
        <p:nvSpPr>
          <p:cNvPr id="3" name="內容版面配置區 2"/>
          <p:cNvSpPr>
            <a:spLocks noGrp="1"/>
          </p:cNvSpPr>
          <p:nvPr>
            <p:ph idx="1"/>
          </p:nvPr>
        </p:nvSpPr>
        <p:spPr/>
        <p:txBody>
          <a:bodyPr>
            <a:normAutofit/>
          </a:bodyPr>
          <a:lstStyle/>
          <a:p>
            <a:pPr marL="0" indent="0">
              <a:lnSpc>
                <a:spcPct val="150000"/>
              </a:lnSpc>
              <a:buNone/>
            </a:pPr>
            <a:r>
              <a:rPr kumimoji="1" lang="zh-TW" altLang="en-US" sz="2400" dirty="0">
                <a:latin typeface="Times New Roman" charset="0"/>
                <a:ea typeface="Times New Roman" charset="0"/>
                <a:cs typeface="Times New Roman" charset="0"/>
              </a:rPr>
              <a:t>說起環保，很多人都覺得是一個非常廣泛的概念不知該從何做起。但其實做環保是一件非常簡單的事情，尤其在我們身邊就有很多事情可以做，例如：隨手撿起垃圾、隨手關燈、將吃完的垃圾做好分類，都是一件很好的事情。做好環保是人人都該盡到的責任</a:t>
            </a:r>
            <a:r>
              <a:rPr kumimoji="1" lang="zh-TW" altLang="en-US" sz="2400" dirty="0" smtClean="0">
                <a:latin typeface="Times New Roman" charset="0"/>
                <a:ea typeface="Times New Roman" charset="0"/>
                <a:cs typeface="Times New Roman" charset="0"/>
              </a:rPr>
              <a:t>。</a:t>
            </a:r>
            <a:endParaRPr kumimoji="1" lang="zh-TW" altLang="en-US"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08069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kumimoji="1" lang="zh-TW" altLang="en-US" sz="6600" dirty="0" smtClean="0"/>
              <a:t>目錄</a:t>
            </a:r>
            <a:endParaRPr kumimoji="1" lang="zh-TW" altLang="en-US" sz="6600" dirty="0"/>
          </a:p>
        </p:txBody>
      </p:sp>
      <p:sp>
        <p:nvSpPr>
          <p:cNvPr id="3" name="內容版面配置區 2"/>
          <p:cNvSpPr>
            <a:spLocks noGrp="1"/>
          </p:cNvSpPr>
          <p:nvPr>
            <p:ph idx="1"/>
          </p:nvPr>
        </p:nvSpPr>
        <p:spPr>
          <a:xfrm>
            <a:off x="3909848" y="1825624"/>
            <a:ext cx="5139559" cy="4512113"/>
          </a:xfrm>
        </p:spPr>
        <p:txBody>
          <a:bodyPr>
            <a:normAutofit/>
          </a:bodyPr>
          <a:lstStyle/>
          <a:p>
            <a:pPr>
              <a:lnSpc>
                <a:spcPct val="100000"/>
              </a:lnSpc>
              <a:buFont typeface="Wingdings" charset="2"/>
              <a:buChar char="Ø"/>
            </a:pPr>
            <a:r>
              <a:rPr kumimoji="1" lang="zh-TW" altLang="en-US" sz="3200" dirty="0" smtClean="0"/>
              <a:t>介紹穹頂之下</a:t>
            </a:r>
            <a:endParaRPr kumimoji="1" lang="en-US" altLang="zh-TW" sz="3200" dirty="0" smtClean="0"/>
          </a:p>
          <a:p>
            <a:pPr>
              <a:lnSpc>
                <a:spcPct val="100000"/>
              </a:lnSpc>
              <a:buFont typeface="Wingdings" charset="2"/>
              <a:buChar char="Ø"/>
            </a:pPr>
            <a:r>
              <a:rPr kumimoji="1" lang="zh-TW" altLang="en-US" sz="3200" dirty="0" smtClean="0"/>
              <a:t>介紹講者</a:t>
            </a:r>
            <a:r>
              <a:rPr kumimoji="1" lang="en-US" altLang="zh-TW" sz="3200" dirty="0" smtClean="0"/>
              <a:t>-</a:t>
            </a:r>
            <a:r>
              <a:rPr kumimoji="1" lang="zh-TW" altLang="en-US" sz="3200" dirty="0" smtClean="0"/>
              <a:t>柴靜</a:t>
            </a:r>
            <a:endParaRPr kumimoji="1" lang="en-US" altLang="zh-TW" sz="3200" dirty="0" smtClean="0"/>
          </a:p>
          <a:p>
            <a:pPr>
              <a:lnSpc>
                <a:spcPct val="100000"/>
              </a:lnSpc>
              <a:buFont typeface="Wingdings" charset="2"/>
              <a:buChar char="Ø"/>
            </a:pPr>
            <a:r>
              <a:rPr kumimoji="1" lang="zh-TW" altLang="en-US" sz="3200" dirty="0" smtClean="0"/>
              <a:t>穹頂之下的議題</a:t>
            </a:r>
            <a:endParaRPr kumimoji="1" lang="en-US" altLang="zh-TW" sz="3200" dirty="0" smtClean="0"/>
          </a:p>
          <a:p>
            <a:pPr>
              <a:lnSpc>
                <a:spcPct val="100000"/>
              </a:lnSpc>
              <a:buFont typeface="Wingdings" charset="2"/>
              <a:buChar char="Ø"/>
            </a:pPr>
            <a:r>
              <a:rPr kumimoji="1" lang="zh-TW" altLang="en-US" sz="3200" dirty="0" smtClean="0"/>
              <a:t>講者的敘事方法</a:t>
            </a:r>
            <a:endParaRPr kumimoji="1" lang="en-US" altLang="zh-TW" sz="3200" dirty="0" smtClean="0"/>
          </a:p>
          <a:p>
            <a:pPr>
              <a:lnSpc>
                <a:spcPct val="100000"/>
              </a:lnSpc>
              <a:buFont typeface="Wingdings" charset="2"/>
              <a:buChar char="Ø"/>
            </a:pPr>
            <a:r>
              <a:rPr kumimoji="1" lang="zh-TW" altLang="en-US" sz="3200" dirty="0" smtClean="0"/>
              <a:t>穹頂之下脈絡</a:t>
            </a:r>
            <a:endParaRPr kumimoji="1" lang="en-US" altLang="zh-TW" sz="3200" dirty="0" smtClean="0"/>
          </a:p>
          <a:p>
            <a:pPr>
              <a:lnSpc>
                <a:spcPct val="100000"/>
              </a:lnSpc>
              <a:buFont typeface="Wingdings" charset="2"/>
              <a:buChar char="Ø"/>
            </a:pPr>
            <a:r>
              <a:rPr kumimoji="1" lang="zh-TW" altLang="en-US" sz="3200" dirty="0" smtClean="0"/>
              <a:t>能源議題</a:t>
            </a:r>
            <a:endParaRPr kumimoji="1" lang="en-US" altLang="zh-TW" sz="3200" dirty="0" smtClean="0"/>
          </a:p>
          <a:p>
            <a:pPr>
              <a:lnSpc>
                <a:spcPct val="100000"/>
              </a:lnSpc>
              <a:buFont typeface="Wingdings" charset="2"/>
              <a:buChar char="Ø"/>
            </a:pPr>
            <a:r>
              <a:rPr kumimoji="1" lang="zh-TW" altLang="en-US" sz="3200" dirty="0" smtClean="0"/>
              <a:t>心得</a:t>
            </a:r>
            <a:endParaRPr kumimoji="1" lang="en-US" altLang="zh-TW" sz="3200" dirty="0" smtClean="0"/>
          </a:p>
        </p:txBody>
      </p:sp>
    </p:spTree>
    <p:extLst>
      <p:ext uri="{BB962C8B-B14F-4D97-AF65-F5344CB8AC3E}">
        <p14:creationId xmlns:p14="http://schemas.microsoft.com/office/powerpoint/2010/main" val="1683129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標題 1"/>
          <p:cNvSpPr>
            <a:spLocks noGrp="1"/>
          </p:cNvSpPr>
          <p:nvPr>
            <p:ph type="title"/>
          </p:nvPr>
        </p:nvSpPr>
        <p:spPr/>
        <p:txBody>
          <a:bodyPr>
            <a:normAutofit/>
          </a:bodyPr>
          <a:lstStyle/>
          <a:p>
            <a:pPr algn="ctr"/>
            <a:r>
              <a:rPr kumimoji="1" lang="zh-TW" altLang="en-US" sz="6600" dirty="0" smtClean="0">
                <a:solidFill>
                  <a:srgbClr val="FF0000"/>
                </a:solidFill>
              </a:rPr>
              <a:t>穹頂之下</a:t>
            </a:r>
            <a:endParaRPr kumimoji="1" lang="zh-TW" altLang="en-US" sz="6600" dirty="0">
              <a:solidFill>
                <a:srgbClr val="FF0000"/>
              </a:solidFill>
            </a:endParaRPr>
          </a:p>
        </p:txBody>
      </p:sp>
      <p:sp>
        <p:nvSpPr>
          <p:cNvPr id="3" name="內容版面配置區 2"/>
          <p:cNvSpPr>
            <a:spLocks noGrp="1"/>
          </p:cNvSpPr>
          <p:nvPr>
            <p:ph idx="1"/>
          </p:nvPr>
        </p:nvSpPr>
        <p:spPr>
          <a:xfrm>
            <a:off x="1592316" y="1685596"/>
            <a:ext cx="9380483" cy="4825562"/>
          </a:xfrm>
        </p:spPr>
        <p:txBody>
          <a:bodyPr>
            <a:normAutofit/>
          </a:bodyPr>
          <a:lstStyle/>
          <a:p>
            <a:pPr>
              <a:lnSpc>
                <a:spcPct val="160000"/>
              </a:lnSpc>
              <a:buFont typeface="Wingdings" charset="2"/>
              <a:buChar char="Ø"/>
            </a:pPr>
            <a:r>
              <a:rPr lang="en-US" altLang="zh-TW" sz="2800" dirty="0" smtClean="0">
                <a:solidFill>
                  <a:srgbClr val="FF0000"/>
                </a:solidFill>
              </a:rPr>
              <a:t>《</a:t>
            </a:r>
            <a:r>
              <a:rPr lang="zh-TW" altLang="en-US" sz="2800" b="1" dirty="0" smtClean="0">
                <a:solidFill>
                  <a:srgbClr val="FF0000"/>
                </a:solidFill>
              </a:rPr>
              <a:t>穹頂之下</a:t>
            </a:r>
            <a:r>
              <a:rPr lang="en-US" altLang="zh-TW" sz="2800" dirty="0" smtClean="0">
                <a:solidFill>
                  <a:srgbClr val="FF0000"/>
                </a:solidFill>
              </a:rPr>
              <a:t>》</a:t>
            </a:r>
            <a:r>
              <a:rPr lang="zh-TW" altLang="en-US" sz="2800" dirty="0" smtClean="0">
                <a:solidFill>
                  <a:srgbClr val="FF0000"/>
                </a:solidFill>
              </a:rPr>
              <a:t>是</a:t>
            </a:r>
            <a:r>
              <a:rPr lang="zh-TW" altLang="en-US" sz="2800" dirty="0">
                <a:solidFill>
                  <a:srgbClr val="FF0000"/>
                </a:solidFill>
              </a:rPr>
              <a:t>由媒體</a:t>
            </a:r>
            <a:r>
              <a:rPr lang="zh-TW" altLang="en-US" sz="2800" dirty="0" smtClean="0">
                <a:solidFill>
                  <a:srgbClr val="FF0000"/>
                </a:solidFill>
              </a:rPr>
              <a:t>人</a:t>
            </a:r>
            <a:r>
              <a:rPr lang="zh-TW" altLang="en-US" sz="2800" u="sng" dirty="0" smtClean="0">
                <a:solidFill>
                  <a:srgbClr val="FF0000"/>
                </a:solidFill>
              </a:rPr>
              <a:t>柴靜</a:t>
            </a:r>
            <a:r>
              <a:rPr lang="zh-TW" altLang="en-US" sz="2800" dirty="0" smtClean="0">
                <a:solidFill>
                  <a:srgbClr val="FF0000"/>
                </a:solidFill>
              </a:rPr>
              <a:t>於</a:t>
            </a:r>
            <a:r>
              <a:rPr lang="en-US" altLang="zh-TW" sz="2800" dirty="0">
                <a:solidFill>
                  <a:srgbClr val="FF0000"/>
                </a:solidFill>
              </a:rPr>
              <a:t>2015</a:t>
            </a:r>
            <a:r>
              <a:rPr lang="zh-TW" altLang="en-US" sz="2800" dirty="0">
                <a:solidFill>
                  <a:srgbClr val="FF0000"/>
                </a:solidFill>
              </a:rPr>
              <a:t>年</a:t>
            </a:r>
            <a:r>
              <a:rPr lang="en-US" altLang="zh-TW" sz="2800" dirty="0">
                <a:solidFill>
                  <a:srgbClr val="FF0000"/>
                </a:solidFill>
              </a:rPr>
              <a:t>2</a:t>
            </a:r>
            <a:r>
              <a:rPr lang="zh-TW" altLang="en-US" sz="2800" dirty="0">
                <a:solidFill>
                  <a:srgbClr val="FF0000"/>
                </a:solidFill>
              </a:rPr>
              <a:t>月底推出</a:t>
            </a:r>
            <a:r>
              <a:rPr lang="zh-TW" altLang="en-US" sz="2800" dirty="0" smtClean="0">
                <a:solidFill>
                  <a:srgbClr val="FF0000"/>
                </a:solidFill>
              </a:rPr>
              <a:t>關於</a:t>
            </a:r>
            <a:r>
              <a:rPr lang="zh-TW" altLang="en-US" sz="2800" u="sng" dirty="0" smtClean="0">
                <a:solidFill>
                  <a:srgbClr val="FF0000"/>
                </a:solidFill>
              </a:rPr>
              <a:t>中國空氣污染</a:t>
            </a:r>
            <a:r>
              <a:rPr lang="zh-TW" altLang="en-US" sz="2800" dirty="0" smtClean="0">
                <a:solidFill>
                  <a:srgbClr val="FF0000"/>
                </a:solidFill>
              </a:rPr>
              <a:t>的</a:t>
            </a:r>
            <a:r>
              <a:rPr lang="zh-TW" altLang="en-US" sz="2800" dirty="0">
                <a:solidFill>
                  <a:srgbClr val="FF0000"/>
                </a:solidFill>
              </a:rPr>
              <a:t>一部調查片，該片採用了類似</a:t>
            </a:r>
            <a:r>
              <a:rPr lang="zh-TW" altLang="en-US" sz="2800" dirty="0" smtClean="0">
                <a:solidFill>
                  <a:srgbClr val="FF0000"/>
                </a:solidFill>
              </a:rPr>
              <a:t>於</a:t>
            </a:r>
            <a:r>
              <a:rPr lang="zh-TW" altLang="en-US" sz="2800" u="sng" dirty="0" smtClean="0">
                <a:solidFill>
                  <a:srgbClr val="FF0000"/>
                </a:solidFill>
              </a:rPr>
              <a:t>高爾</a:t>
            </a:r>
            <a:r>
              <a:rPr lang="en-US" altLang="zh-TW" sz="2800" dirty="0" smtClean="0">
                <a:solidFill>
                  <a:srgbClr val="FF0000"/>
                </a:solidFill>
              </a:rPr>
              <a:t>《</a:t>
            </a:r>
            <a:r>
              <a:rPr lang="zh-TW" altLang="en-US" sz="2800" u="sng" dirty="0" smtClean="0">
                <a:solidFill>
                  <a:srgbClr val="FF0000"/>
                </a:solidFill>
              </a:rPr>
              <a:t>不願面對的真相</a:t>
            </a:r>
            <a:r>
              <a:rPr lang="en-US" altLang="zh-TW" sz="2800" dirty="0" smtClean="0">
                <a:solidFill>
                  <a:srgbClr val="FF0000"/>
                </a:solidFill>
              </a:rPr>
              <a:t>》</a:t>
            </a:r>
            <a:r>
              <a:rPr lang="zh-TW" altLang="en-US" sz="2800" dirty="0" smtClean="0">
                <a:solidFill>
                  <a:srgbClr val="FF0000"/>
                </a:solidFill>
              </a:rPr>
              <a:t>的</a:t>
            </a:r>
            <a:r>
              <a:rPr lang="zh-TW" altLang="en-US" sz="2800" dirty="0">
                <a:solidFill>
                  <a:srgbClr val="FF0000"/>
                </a:solidFill>
              </a:rPr>
              <a:t>呈現</a:t>
            </a:r>
            <a:r>
              <a:rPr lang="zh-TW" altLang="en-US" sz="2800" dirty="0" smtClean="0">
                <a:solidFill>
                  <a:srgbClr val="FF0000"/>
                </a:solidFill>
              </a:rPr>
              <a:t>方式和</a:t>
            </a:r>
            <a:r>
              <a:rPr lang="zh-TW" altLang="en-US" sz="2800" dirty="0">
                <a:solidFill>
                  <a:srgbClr val="FF0000"/>
                </a:solidFill>
              </a:rPr>
              <a:t>對公眾演講的記錄形式，由柴靜作為主講人對現狀進行介紹，並插入採訪拍攝的片段，呼籲人們關注中國的空氣污染</a:t>
            </a:r>
            <a:r>
              <a:rPr lang="zh-TW" altLang="en-US" sz="2800" dirty="0" smtClean="0">
                <a:solidFill>
                  <a:srgbClr val="FF0000"/>
                </a:solidFill>
              </a:rPr>
              <a:t>問題。</a:t>
            </a:r>
            <a:endParaRPr kumimoji="1" lang="zh-TW" altLang="en-US" sz="2800" dirty="0">
              <a:solidFill>
                <a:srgbClr val="FF0000"/>
              </a:solidFill>
            </a:endParaRPr>
          </a:p>
        </p:txBody>
      </p:sp>
    </p:spTree>
    <p:extLst>
      <p:ext uri="{BB962C8B-B14F-4D97-AF65-F5344CB8AC3E}">
        <p14:creationId xmlns:p14="http://schemas.microsoft.com/office/powerpoint/2010/main" val="1557275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286297"/>
            <a:ext cx="10515600" cy="1325563"/>
          </a:xfrm>
        </p:spPr>
        <p:txBody>
          <a:bodyPr>
            <a:normAutofit/>
          </a:bodyPr>
          <a:lstStyle/>
          <a:p>
            <a:pPr algn="ctr"/>
            <a:r>
              <a:rPr kumimoji="1" lang="zh-TW" altLang="en-US" sz="6600" dirty="0" smtClean="0"/>
              <a:t>介紹講者</a:t>
            </a:r>
            <a:r>
              <a:rPr kumimoji="1" lang="en-US" altLang="zh-TW" sz="6600" dirty="0" smtClean="0"/>
              <a:t>-</a:t>
            </a:r>
            <a:r>
              <a:rPr kumimoji="1" lang="zh-TW" altLang="en-US" sz="6600" dirty="0" smtClean="0"/>
              <a:t>柴靜</a:t>
            </a:r>
            <a:endParaRPr kumimoji="1" lang="zh-TW" altLang="en-US" sz="6600" dirty="0"/>
          </a:p>
        </p:txBody>
      </p:sp>
      <p:sp>
        <p:nvSpPr>
          <p:cNvPr id="3" name="內容版面配置區 2"/>
          <p:cNvSpPr>
            <a:spLocks noGrp="1"/>
          </p:cNvSpPr>
          <p:nvPr>
            <p:ph idx="1"/>
          </p:nvPr>
        </p:nvSpPr>
        <p:spPr>
          <a:xfrm>
            <a:off x="838200" y="1494576"/>
            <a:ext cx="6555828" cy="5013435"/>
          </a:xfrm>
        </p:spPr>
        <p:txBody>
          <a:bodyPr>
            <a:normAutofit fontScale="92500"/>
          </a:bodyPr>
          <a:lstStyle/>
          <a:p>
            <a:pPr>
              <a:lnSpc>
                <a:spcPct val="250000"/>
              </a:lnSpc>
              <a:buFont typeface="Wingdings" charset="2"/>
              <a:buChar char="Ø"/>
            </a:pPr>
            <a:r>
              <a:rPr lang="zh-TW" altLang="en-US" sz="2200" dirty="0"/>
              <a:t>柴靜，生於中國山西，在中國擔任女記者及主持人，以深入新聞前線及具有批判性的調查而聞名。</a:t>
            </a:r>
          </a:p>
          <a:p>
            <a:pPr>
              <a:lnSpc>
                <a:spcPct val="250000"/>
              </a:lnSpc>
              <a:buFont typeface="Wingdings" charset="2"/>
              <a:buChar char="Ø"/>
            </a:pPr>
            <a:r>
              <a:rPr lang="en-US" altLang="zh-TW" sz="2200" dirty="0"/>
              <a:t>2014</a:t>
            </a:r>
            <a:r>
              <a:rPr lang="zh-TW" altLang="en-US" sz="2200" dirty="0"/>
              <a:t>年</a:t>
            </a:r>
            <a:r>
              <a:rPr lang="en-US" altLang="zh-TW" sz="2200" dirty="0"/>
              <a:t>2</a:t>
            </a:r>
            <a:r>
              <a:rPr lang="zh-TW" altLang="en-US" sz="2200" dirty="0"/>
              <a:t>月，南都娛樂週刊在春節前後拍到柴靜出現在北京機場，手裡抱著一名女嬰。</a:t>
            </a:r>
          </a:p>
          <a:p>
            <a:pPr>
              <a:lnSpc>
                <a:spcPct val="250000"/>
              </a:lnSpc>
              <a:buFont typeface="Wingdings" charset="2"/>
              <a:buChar char="Ø"/>
            </a:pPr>
            <a:r>
              <a:rPr lang="en-US" altLang="zh-TW" sz="2200" dirty="0"/>
              <a:t>2015</a:t>
            </a:r>
            <a:r>
              <a:rPr lang="zh-TW" altLang="en-US" sz="2200" dirty="0"/>
              <a:t>年</a:t>
            </a:r>
            <a:r>
              <a:rPr lang="en-US" altLang="zh-TW" sz="2200" dirty="0"/>
              <a:t>2</a:t>
            </a:r>
            <a:r>
              <a:rPr lang="zh-TW" altLang="en-US" sz="2200" dirty="0"/>
              <a:t>月</a:t>
            </a:r>
            <a:r>
              <a:rPr lang="en-US" altLang="zh-TW" sz="2200" dirty="0"/>
              <a:t>28</a:t>
            </a:r>
            <a:r>
              <a:rPr lang="zh-TW" altLang="en-US" sz="2200" dirty="0"/>
              <a:t>日，自費拍攝與推出空氣污染調查紀錄片</a:t>
            </a:r>
            <a:r>
              <a:rPr lang="en-US" altLang="zh-TW" sz="2200" dirty="0"/>
              <a:t>《</a:t>
            </a:r>
            <a:r>
              <a:rPr lang="zh-TW" altLang="en-US" sz="2200" dirty="0"/>
              <a:t>穹頂之下</a:t>
            </a:r>
            <a:r>
              <a:rPr lang="en-US" altLang="zh-TW" sz="2200" dirty="0"/>
              <a:t>》</a:t>
            </a:r>
            <a:r>
              <a:rPr lang="zh-TW" altLang="en-US" sz="2200" dirty="0"/>
              <a:t>，影片以女兒生時患瘤為引入點。</a:t>
            </a:r>
          </a:p>
          <a:p>
            <a:pPr marL="0" indent="0">
              <a:lnSpc>
                <a:spcPct val="250000"/>
              </a:lnSpc>
              <a:buNone/>
            </a:pPr>
            <a:endParaRPr lang="zh-TW" altLang="en-US" sz="2200" dirty="0"/>
          </a:p>
        </p:txBody>
      </p:sp>
      <p:pic>
        <p:nvPicPr>
          <p:cNvPr id="5" name="圖片 4"/>
          <p:cNvPicPr>
            <a:picLocks noChangeAspect="1"/>
          </p:cNvPicPr>
          <p:nvPr/>
        </p:nvPicPr>
        <p:blipFill rotWithShape="1">
          <a:blip r:embed="rId2">
            <a:extLst>
              <a:ext uri="{28A0092B-C50C-407E-A947-70E740481C1C}">
                <a14:useLocalDpi xmlns:a14="http://schemas.microsoft.com/office/drawing/2010/main" val="0"/>
              </a:ext>
            </a:extLst>
          </a:blip>
          <a:srcRect l="16727"/>
          <a:stretch/>
        </p:blipFill>
        <p:spPr>
          <a:xfrm>
            <a:off x="7551682" y="1494576"/>
            <a:ext cx="3610305" cy="5013435"/>
          </a:xfrm>
          <a:prstGeom prst="rect">
            <a:avLst/>
          </a:prstGeom>
        </p:spPr>
      </p:pic>
    </p:spTree>
    <p:extLst>
      <p:ext uri="{BB962C8B-B14F-4D97-AF65-F5344CB8AC3E}">
        <p14:creationId xmlns:p14="http://schemas.microsoft.com/office/powerpoint/2010/main" val="154074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53965" y="352452"/>
            <a:ext cx="10515600" cy="1325563"/>
          </a:xfrm>
        </p:spPr>
        <p:txBody>
          <a:bodyPr>
            <a:normAutofit/>
          </a:bodyPr>
          <a:lstStyle/>
          <a:p>
            <a:pPr algn="ctr"/>
            <a:r>
              <a:rPr kumimoji="1" lang="zh-TW" altLang="en-US" sz="6600" dirty="0" smtClean="0"/>
              <a:t>穹頂之下的議題</a:t>
            </a:r>
            <a:endParaRPr kumimoji="1" lang="zh-TW" altLang="en-US" sz="6600" dirty="0"/>
          </a:p>
        </p:txBody>
      </p:sp>
      <p:sp>
        <p:nvSpPr>
          <p:cNvPr id="3" name="內容版面配置區 2"/>
          <p:cNvSpPr>
            <a:spLocks noGrp="1"/>
          </p:cNvSpPr>
          <p:nvPr>
            <p:ph idx="1"/>
          </p:nvPr>
        </p:nvSpPr>
        <p:spPr>
          <a:xfrm>
            <a:off x="853964" y="1627626"/>
            <a:ext cx="6004035" cy="5088484"/>
          </a:xfrm>
        </p:spPr>
        <p:txBody>
          <a:bodyPr>
            <a:normAutofit/>
          </a:bodyPr>
          <a:lstStyle/>
          <a:p>
            <a:pPr>
              <a:lnSpc>
                <a:spcPct val="100000"/>
              </a:lnSpc>
              <a:buFont typeface="Wingdings" charset="2"/>
              <a:buChar char="Ø"/>
            </a:pPr>
            <a:r>
              <a:rPr lang="zh-TW" altLang="en-US" sz="2400" dirty="0" smtClean="0"/>
              <a:t>大眾健康：霧霾問題大多是能源問題，導致當地居民出門都得戴口罩、空氣品質不佳，也無法看到藍藍的天空。</a:t>
            </a:r>
            <a:endParaRPr lang="zh-TW" altLang="en-US" sz="2400" b="0" dirty="0" smtClean="0">
              <a:effectLst/>
            </a:endParaRPr>
          </a:p>
          <a:p>
            <a:pPr>
              <a:lnSpc>
                <a:spcPct val="100000"/>
              </a:lnSpc>
              <a:buFont typeface="Wingdings" charset="2"/>
              <a:buChar char="Ø"/>
            </a:pPr>
            <a:r>
              <a:rPr lang="zh-TW" altLang="en-US" sz="2400" dirty="0" smtClean="0"/>
              <a:t>環保與經濟開發：中國使用大量的煤炭，因為不會注意環保以及有些城市過度開發，導致環保問題更加嚴重。</a:t>
            </a:r>
            <a:endParaRPr lang="zh-TW" altLang="en-US" sz="2400" b="0" dirty="0" smtClean="0">
              <a:effectLst/>
            </a:endParaRPr>
          </a:p>
          <a:p>
            <a:pPr>
              <a:lnSpc>
                <a:spcPct val="100000"/>
              </a:lnSpc>
              <a:buFont typeface="Wingdings" charset="2"/>
              <a:buChar char="Ø"/>
            </a:pPr>
            <a:r>
              <a:rPr lang="zh-TW" altLang="en-US" sz="2400" dirty="0" smtClean="0"/>
              <a:t>錢途與良知：燃油的標準是由石化行業共同制定的，但石化行業為了讓本身的獲利增加，使用的石油品質還要低階，讓我們知道環保部門根本沒有實權，只是掛名。</a:t>
            </a:r>
            <a:endParaRPr kumimoji="1" lang="zh-TW" altLang="en-US" sz="2400" dirty="0" smtClean="0"/>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3558" y="4635062"/>
            <a:ext cx="2779987" cy="2081048"/>
          </a:xfrm>
          <a:prstGeom prst="rect">
            <a:avLst/>
          </a:prstGeom>
        </p:spPr>
      </p:pic>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5807" y="1627626"/>
            <a:ext cx="4921468" cy="2772214"/>
          </a:xfrm>
          <a:prstGeom prst="rect">
            <a:avLst/>
          </a:prstGeom>
        </p:spPr>
      </p:pic>
      <p:pic>
        <p:nvPicPr>
          <p:cNvPr id="7" name="圖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95945" y="4635062"/>
            <a:ext cx="2385848" cy="2081048"/>
          </a:xfrm>
          <a:prstGeom prst="rect">
            <a:avLst/>
          </a:prstGeom>
        </p:spPr>
      </p:pic>
    </p:spTree>
    <p:extLst>
      <p:ext uri="{BB962C8B-B14F-4D97-AF65-F5344CB8AC3E}">
        <p14:creationId xmlns:p14="http://schemas.microsoft.com/office/powerpoint/2010/main" val="1022517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37745" y="270532"/>
            <a:ext cx="10515600" cy="1325563"/>
          </a:xfrm>
        </p:spPr>
        <p:txBody>
          <a:bodyPr>
            <a:normAutofit/>
          </a:bodyPr>
          <a:lstStyle/>
          <a:p>
            <a:pPr algn="ctr"/>
            <a:r>
              <a:rPr kumimoji="1" lang="zh-TW" altLang="en-US" sz="6600" dirty="0" smtClean="0"/>
              <a:t>講者的敘事方法</a:t>
            </a:r>
            <a:endParaRPr kumimoji="1" lang="zh-TW" altLang="en-US" sz="6600" dirty="0"/>
          </a:p>
        </p:txBody>
      </p:sp>
      <p:sp>
        <p:nvSpPr>
          <p:cNvPr id="3" name="內容版面配置區 2"/>
          <p:cNvSpPr>
            <a:spLocks noGrp="1"/>
          </p:cNvSpPr>
          <p:nvPr>
            <p:ph idx="1"/>
          </p:nvPr>
        </p:nvSpPr>
        <p:spPr>
          <a:xfrm>
            <a:off x="5722882" y="1596095"/>
            <a:ext cx="6306207" cy="4351338"/>
          </a:xfrm>
        </p:spPr>
        <p:txBody>
          <a:bodyPr>
            <a:normAutofit/>
          </a:bodyPr>
          <a:lstStyle/>
          <a:p>
            <a:pPr marL="0" indent="0">
              <a:lnSpc>
                <a:spcPct val="170000"/>
              </a:lnSpc>
              <a:buNone/>
            </a:pPr>
            <a:r>
              <a:rPr lang="zh-TW" altLang="en-US" dirty="0" smtClean="0"/>
              <a:t>柴靜因當過主播，口齒清晰，講話很有條理，而演講過程中，舉出大量實例來佐證她的研究，這些例子也是她花費一年多的時間在中國各地實地探訪而得的資料都是生活周遭常見的情景，而且加上一些簡單的圖表，可以讓聽講人也真正了解事情的嚴重性，另外，影片中也有對許多相關部門的主管進行採訪，而採訪的內容更證實研究報告的真實性。</a:t>
            </a:r>
          </a:p>
          <a:p>
            <a:endParaRPr kumimoji="1" lang="zh-TW" altLang="en-US" dirty="0"/>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1599737"/>
            <a:ext cx="4960881" cy="4347696"/>
          </a:xfrm>
          <a:prstGeom prst="rect">
            <a:avLst/>
          </a:prstGeom>
        </p:spPr>
      </p:pic>
    </p:spTree>
    <p:extLst>
      <p:ext uri="{BB962C8B-B14F-4D97-AF65-F5344CB8AC3E}">
        <p14:creationId xmlns:p14="http://schemas.microsoft.com/office/powerpoint/2010/main" val="321877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71600" y="232542"/>
            <a:ext cx="9601200" cy="1060231"/>
          </a:xfrm>
        </p:spPr>
        <p:txBody>
          <a:bodyPr>
            <a:normAutofit/>
          </a:bodyPr>
          <a:lstStyle/>
          <a:p>
            <a:pPr algn="ctr"/>
            <a:r>
              <a:rPr kumimoji="1" lang="zh-TW" altLang="en-US" sz="6600" dirty="0" smtClean="0"/>
              <a:t>穹頂之下脈絡</a:t>
            </a:r>
            <a:endParaRPr kumimoji="1" lang="zh-TW" altLang="en-US" sz="6600" dirty="0"/>
          </a:p>
        </p:txBody>
      </p:sp>
      <p:sp>
        <p:nvSpPr>
          <p:cNvPr id="3" name="內容版面配置區 2"/>
          <p:cNvSpPr>
            <a:spLocks noGrp="1"/>
          </p:cNvSpPr>
          <p:nvPr>
            <p:ph idx="1"/>
          </p:nvPr>
        </p:nvSpPr>
        <p:spPr>
          <a:xfrm>
            <a:off x="1371600" y="1292772"/>
            <a:ext cx="9601200" cy="4981903"/>
          </a:xfrm>
        </p:spPr>
        <p:txBody>
          <a:bodyPr>
            <a:noAutofit/>
          </a:bodyPr>
          <a:lstStyle/>
          <a:p>
            <a:pPr>
              <a:lnSpc>
                <a:spcPct val="150000"/>
              </a:lnSpc>
              <a:buFont typeface="Wingdings" charset="2"/>
              <a:buChar char="Ø"/>
            </a:pPr>
            <a:r>
              <a:rPr lang="zh-TW" altLang="en-US" sz="2400" dirty="0" smtClean="0"/>
              <a:t>動機：柴靜為了她未出生的小孩著想，因為他的小孩在還未出生就已經患有良性腫瘤，所以他才更深入暸解什麼是霧霾。</a:t>
            </a:r>
          </a:p>
          <a:p>
            <a:pPr>
              <a:lnSpc>
                <a:spcPct val="150000"/>
              </a:lnSpc>
              <a:buFont typeface="Wingdings" charset="2"/>
              <a:buChar char="Ø"/>
            </a:pPr>
            <a:r>
              <a:rPr lang="zh-TW" altLang="en-US" sz="2400" dirty="0" smtClean="0"/>
              <a:t>什麼是霧霾：微粒直徑只有</a:t>
            </a:r>
            <a:r>
              <a:rPr lang="en-US" altLang="zh-TW" sz="2400" dirty="0" smtClean="0"/>
              <a:t>2.5</a:t>
            </a:r>
            <a:r>
              <a:rPr lang="zh-TW" altLang="en-US" sz="2400" dirty="0" smtClean="0"/>
              <a:t>微米（</a:t>
            </a:r>
            <a:r>
              <a:rPr lang="en-US" altLang="zh-TW" sz="2400" dirty="0" smtClean="0"/>
              <a:t>PM2.5)</a:t>
            </a:r>
            <a:r>
              <a:rPr lang="zh-TW" altLang="en-US" sz="2400" dirty="0" smtClean="0"/>
              <a:t>，可以被吸入人體，在氣管或肺中造成傷害。</a:t>
            </a:r>
          </a:p>
          <a:p>
            <a:pPr>
              <a:lnSpc>
                <a:spcPct val="150000"/>
              </a:lnSpc>
              <a:buFont typeface="Wingdings" charset="2"/>
              <a:buChar char="Ø"/>
            </a:pPr>
            <a:r>
              <a:rPr lang="zh-TW" altLang="en-US" sz="2400" dirty="0" smtClean="0"/>
              <a:t>複合污染（燃煤</a:t>
            </a:r>
            <a:r>
              <a:rPr lang="en-US" altLang="zh-TW" sz="2400" dirty="0" smtClean="0"/>
              <a:t>+</a:t>
            </a:r>
            <a:r>
              <a:rPr lang="zh-TW" altLang="en-US" sz="2400" dirty="0" smtClean="0"/>
              <a:t>燃油）：約有６０％的霧霾是來自石油以及煤礦的燃燒，而這些來源大多與人類生活的生產有關，例如煉鋼、開車等等。中國汽車也是一大汙染源，主要原因是由於油品標準低，導致汽油品質普遍低落，污染上升。</a:t>
            </a:r>
            <a:endParaRPr lang="zh-TW" altLang="en-US" sz="2400" b="0" dirty="0" smtClean="0">
              <a:effectLst/>
            </a:endParaRPr>
          </a:p>
        </p:txBody>
      </p:sp>
    </p:spTree>
    <p:extLst>
      <p:ext uri="{BB962C8B-B14F-4D97-AF65-F5344CB8AC3E}">
        <p14:creationId xmlns:p14="http://schemas.microsoft.com/office/powerpoint/2010/main" val="1427901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8634" y="365125"/>
            <a:ext cx="10455166" cy="1325563"/>
          </a:xfrm>
        </p:spPr>
        <p:txBody>
          <a:bodyPr>
            <a:noAutofit/>
          </a:bodyPr>
          <a:lstStyle/>
          <a:p>
            <a:r>
              <a:rPr lang="zh-TW" altLang="en-US" sz="4000" dirty="0" smtClean="0">
                <a:effectLst>
                  <a:outerShdw blurRad="38100" dist="38100" dir="2700000" algn="tl">
                    <a:srgbClr val="C0C0C0"/>
                  </a:outerShdw>
                </a:effectLst>
                <a:latin typeface="標楷體" charset="0"/>
                <a:ea typeface="標楷體" charset="0"/>
              </a:rPr>
              <a:t>以</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適當科技</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與</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風險評估</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角度看電影內所表達的能源</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天然氣</a:t>
            </a:r>
            <a:r>
              <a:rPr lang="en-US" altLang="zh-TW" sz="4000" dirty="0" smtClean="0">
                <a:effectLst>
                  <a:outerShdw blurRad="38100" dist="38100" dir="2700000" algn="tl">
                    <a:srgbClr val="C0C0C0"/>
                  </a:outerShdw>
                </a:effectLst>
                <a:latin typeface="標楷體" charset="0"/>
                <a:ea typeface="標楷體" charset="0"/>
              </a:rPr>
              <a:t>)</a:t>
            </a:r>
            <a:r>
              <a:rPr lang="zh-TW" altLang="en-US" sz="4000" dirty="0" smtClean="0">
                <a:effectLst>
                  <a:outerShdw blurRad="38100" dist="38100" dir="2700000" algn="tl">
                    <a:srgbClr val="C0C0C0"/>
                  </a:outerShdw>
                </a:effectLst>
                <a:latin typeface="標楷體" charset="0"/>
                <a:ea typeface="標楷體" charset="0"/>
              </a:rPr>
              <a:t>議題</a:t>
            </a:r>
            <a:endParaRPr kumimoji="1" lang="zh-TW" altLang="en-US" sz="4000" dirty="0"/>
          </a:p>
        </p:txBody>
      </p:sp>
      <p:sp>
        <p:nvSpPr>
          <p:cNvPr id="4" name="內容版面配置區 2"/>
          <p:cNvSpPr>
            <a:spLocks noGrp="1"/>
          </p:cNvSpPr>
          <p:nvPr>
            <p:ph idx="1"/>
          </p:nvPr>
        </p:nvSpPr>
        <p:spPr>
          <a:xfrm>
            <a:off x="1008993" y="1825625"/>
            <a:ext cx="10344807" cy="4351338"/>
          </a:xfrm>
        </p:spPr>
        <p:txBody>
          <a:bodyPr>
            <a:normAutofit/>
          </a:bodyPr>
          <a:lstStyle/>
          <a:p>
            <a:pPr marL="0" indent="0" eaLnBrk="1" hangingPunct="1">
              <a:lnSpc>
                <a:spcPct val="150000"/>
              </a:lnSpc>
              <a:buNone/>
            </a:pPr>
            <a:r>
              <a:rPr lang="zh-TW" altLang="en-US" sz="3200" dirty="0" smtClean="0"/>
              <a:t>適當科技  </a:t>
            </a:r>
            <a:endParaRPr lang="en-US" altLang="zh-TW" sz="3200" dirty="0" smtClean="0"/>
          </a:p>
          <a:p>
            <a:pPr algn="just">
              <a:lnSpc>
                <a:spcPct val="150000"/>
              </a:lnSpc>
              <a:buFont typeface="Wingdings" charset="2"/>
              <a:buChar char="Ø"/>
            </a:pPr>
            <a:r>
              <a:rPr lang="zh-TW" altLang="en-US" sz="2800" dirty="0" smtClean="0"/>
              <a:t>中國社會需要的是大量的能源來支撐社會經濟，但能源並不只有煤礦，還有石油、天然氣等等，天然氣的汙染比煤礦減少許多，並且天然氣在民用方面經濟效益也較其他燃料高，除了民用方面也能用在其他如天然氣發電等等，這些都能減低中國對煤礦的消耗。</a:t>
            </a:r>
            <a:endParaRPr lang="zh-TW" altLang="en-US" sz="2800" dirty="0"/>
          </a:p>
        </p:txBody>
      </p:sp>
    </p:spTree>
    <p:extLst>
      <p:ext uri="{BB962C8B-B14F-4D97-AF65-F5344CB8AC3E}">
        <p14:creationId xmlns:p14="http://schemas.microsoft.com/office/powerpoint/2010/main" val="1261163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69731" y="599090"/>
            <a:ext cx="10515600" cy="5092262"/>
          </a:xfrm>
        </p:spPr>
        <p:txBody>
          <a:bodyPr>
            <a:normAutofit/>
          </a:bodyPr>
          <a:lstStyle/>
          <a:p>
            <a:pPr marL="0" indent="0">
              <a:lnSpc>
                <a:spcPct val="150000"/>
              </a:lnSpc>
              <a:buNone/>
            </a:pPr>
            <a:r>
              <a:rPr lang="zh-TW" altLang="en-US" sz="3500" dirty="0" smtClean="0"/>
              <a:t>風險評估</a:t>
            </a:r>
            <a:endParaRPr lang="en-US" altLang="zh-TW" sz="3500" dirty="0" smtClean="0"/>
          </a:p>
          <a:p>
            <a:pPr>
              <a:lnSpc>
                <a:spcPct val="150000"/>
              </a:lnSpc>
              <a:buFont typeface="Wingdings" charset="2"/>
              <a:buChar char="Ø"/>
            </a:pPr>
            <a:r>
              <a:rPr lang="zh-TW" altLang="en-US" dirty="0" smtClean="0"/>
              <a:t> </a:t>
            </a:r>
            <a:r>
              <a:rPr lang="zh-TW" altLang="en-US" sz="2800" dirty="0" smtClean="0"/>
              <a:t>天然氣是屬於易燃性物質，易於存放，但是需要的空間要大，而且容易受外力而產生爆炸的危險，煤礦雖然有空氣污燃，但是方便運送且使用安全性相對較高，中國煤礦的儲存量又很豐富，所以雖然要解決空氣汙染問題也不是全面使用天然氣，例如：家用必較不會有意外發生可使用天然氣、工業工廠等可以使用煤礦等等</a:t>
            </a:r>
            <a:r>
              <a:rPr lang="en-US" altLang="zh-TW" sz="2800" dirty="0" smtClean="0"/>
              <a:t>……</a:t>
            </a:r>
            <a:r>
              <a:rPr lang="zh-TW" altLang="en-US" sz="2800" dirty="0" smtClean="0"/>
              <a:t>。</a:t>
            </a:r>
            <a:endParaRPr lang="zh-TW" altLang="en-US" sz="2800" dirty="0"/>
          </a:p>
        </p:txBody>
      </p:sp>
    </p:spTree>
    <p:extLst>
      <p:ext uri="{BB962C8B-B14F-4D97-AF65-F5344CB8AC3E}">
        <p14:creationId xmlns:p14="http://schemas.microsoft.com/office/powerpoint/2010/main" val="908069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裁剪">
  <a:themeElements>
    <a:clrScheme name="裁剪">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裁剪">
      <a:majorFont>
        <a:latin typeface="Franklin Gothic Book" panose="020B0503020102020204"/>
        <a:ea typeface=""/>
        <a:cs typeface=""/>
      </a:majorFont>
      <a:minorFont>
        <a:latin typeface="Franklin Gothic Book" panose="020B0503020102020204"/>
        <a:ea typeface=""/>
        <a:cs typeface=""/>
      </a:minorFont>
    </a:fontScheme>
    <a:fmtScheme name="裁剪">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76</TotalTime>
  <Words>819</Words>
  <Application>Microsoft Macintosh PowerPoint</Application>
  <PresentationFormat>寬螢幕</PresentationFormat>
  <Paragraphs>37</Paragraphs>
  <Slides>10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10</vt:i4>
      </vt:variant>
    </vt:vector>
  </HeadingPairs>
  <TitlesOfParts>
    <vt:vector size="16" baseType="lpstr">
      <vt:lpstr>Franklin Gothic Book</vt:lpstr>
      <vt:lpstr>Times New Roman</vt:lpstr>
      <vt:lpstr>Wingdings</vt:lpstr>
      <vt:lpstr>微軟正黑體</vt:lpstr>
      <vt:lpstr>標楷體</vt:lpstr>
      <vt:lpstr>裁剪</vt:lpstr>
      <vt:lpstr>PowerPoint 簡報</vt:lpstr>
      <vt:lpstr>目錄</vt:lpstr>
      <vt:lpstr>穹頂之下</vt:lpstr>
      <vt:lpstr>介紹講者-柴靜</vt:lpstr>
      <vt:lpstr>穹頂之下的議題</vt:lpstr>
      <vt:lpstr>講者的敘事方法</vt:lpstr>
      <vt:lpstr>穹頂之下脈絡</vt:lpstr>
      <vt:lpstr>以｢適當科技｣與｢風險評估｣角度看電影內所表達的能源(天然氣)議題</vt:lpstr>
      <vt:lpstr>PowerPoint 簡報</vt:lpstr>
      <vt:lpstr>心得</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Microsoft Office 使用者</dc:creator>
  <cp:lastModifiedBy>Microsoft Office 使用者</cp:lastModifiedBy>
  <cp:revision>9</cp:revision>
  <dcterms:created xsi:type="dcterms:W3CDTF">2016-01-14T15:28:57Z</dcterms:created>
  <dcterms:modified xsi:type="dcterms:W3CDTF">2016-01-14T16:45:44Z</dcterms:modified>
</cp:coreProperties>
</file>