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3" r:id="rId8"/>
    <p:sldId id="262"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5BBEAD13-0566-4C6C-97E7-55F17F24B09F}" type="datetimeFigureOut">
              <a:rPr lang="zh-TW" altLang="en-US" smtClean="0"/>
              <a:t>2012/12/15</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73DA0BB7-265A-403C-9275-D587AB510EDC}" type="slidenum">
              <a:rPr lang="zh-TW" altLang="en-US" smtClean="0"/>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2012/12/15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2012/12/15</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73DA0BB7-265A-403C-9275-D587AB510EDC}"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2012/12/15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2012/12/15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2012/12/15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2012/12/15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2012/12/15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2012/12/15</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73DA0BB7-265A-403C-9275-D587AB510EDC}" type="slidenum">
              <a:rPr lang="zh-TW" altLang="en-US" smtClean="0"/>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BEAD13-0566-4C6C-97E7-55F17F24B09F}" type="datetimeFigureOut">
              <a:rPr lang="zh-TW" altLang="en-US" smtClean="0"/>
              <a:t>2012/12/15</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olar-i.com/solt-Yu/energy%20website/_html/teach_web/intro/intro.html#p1" TargetMode="External"/><Relationship Id="rId2" Type="http://schemas.openxmlformats.org/officeDocument/2006/relationships/hyperlink" Target="http://wais.ee.kuas.edu.tw/energyworld/powerworld/main/chap04-topics/2.topics/distribution/eat/mumber/4-2.htm" TargetMode="External"/><Relationship Id="rId1" Type="http://schemas.openxmlformats.org/officeDocument/2006/relationships/slideLayout" Target="../slideLayouts/slideLayout2.xml"/><Relationship Id="rId4" Type="http://schemas.openxmlformats.org/officeDocument/2006/relationships/hyperlink" Target="http://tw.myblog.yahoo.com/jw!MOmm3oyBAAUZNciLUyP_khI2/article?mid=919"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295400" y="3200400"/>
            <a:ext cx="6400800" cy="2028800"/>
          </a:xfrm>
        </p:spPr>
        <p:txBody>
          <a:bodyPr>
            <a:normAutofit/>
          </a:bodyPr>
          <a:lstStyle/>
          <a:p>
            <a:endParaRPr lang="en-US" altLang="zh-TW" dirty="0" smtClean="0"/>
          </a:p>
          <a:p>
            <a:r>
              <a:rPr lang="zh-TW" altLang="en-US" dirty="0" smtClean="0">
                <a:latin typeface="+mj-ea"/>
                <a:ea typeface="+mj-ea"/>
              </a:rPr>
              <a:t>班級：自控三甲</a:t>
            </a:r>
            <a:endParaRPr lang="en-US" altLang="zh-TW" dirty="0" smtClean="0">
              <a:latin typeface="+mj-ea"/>
              <a:ea typeface="+mj-ea"/>
            </a:endParaRPr>
          </a:p>
          <a:p>
            <a:r>
              <a:rPr lang="zh-TW" altLang="en-US" dirty="0" smtClean="0">
                <a:latin typeface="+mj-ea"/>
                <a:ea typeface="+mj-ea"/>
              </a:rPr>
              <a:t>學生：謝孟宇</a:t>
            </a:r>
            <a:endParaRPr lang="en-US" altLang="zh-TW" dirty="0" smtClean="0">
              <a:latin typeface="+mj-ea"/>
              <a:ea typeface="+mj-ea"/>
            </a:endParaRPr>
          </a:p>
          <a:p>
            <a:r>
              <a:rPr lang="zh-TW" altLang="en-US" dirty="0" smtClean="0">
                <a:latin typeface="+mj-ea"/>
                <a:ea typeface="+mj-ea"/>
              </a:rPr>
              <a:t>學號：</a:t>
            </a:r>
            <a:r>
              <a:rPr lang="en-US" altLang="zh-TW" dirty="0" smtClean="0">
                <a:latin typeface="+mj-ea"/>
                <a:ea typeface="+mj-ea"/>
              </a:rPr>
              <a:t>49912008</a:t>
            </a:r>
          </a:p>
        </p:txBody>
      </p:sp>
      <p:sp>
        <p:nvSpPr>
          <p:cNvPr id="2" name="標題 1"/>
          <p:cNvSpPr>
            <a:spLocks noGrp="1"/>
          </p:cNvSpPr>
          <p:nvPr>
            <p:ph type="ctrTitle"/>
          </p:nvPr>
        </p:nvSpPr>
        <p:spPr/>
        <p:txBody>
          <a:bodyPr>
            <a:normAutofit/>
          </a:bodyPr>
          <a:lstStyle/>
          <a:p>
            <a:r>
              <a:rPr lang="zh-TW" altLang="en-US" sz="6000" dirty="0"/>
              <a:t>以適當科技與</a:t>
            </a:r>
            <a:r>
              <a:rPr lang="zh-TW" altLang="en-US" sz="6000" dirty="0" smtClean="0"/>
              <a:t>評估風險</a:t>
            </a:r>
            <a:endParaRPr lang="zh-TW" altLang="en-US" sz="6000" dirty="0"/>
          </a:p>
        </p:txBody>
      </p:sp>
    </p:spTree>
    <p:extLst>
      <p:ext uri="{BB962C8B-B14F-4D97-AF65-F5344CB8AC3E}">
        <p14:creationId xmlns:p14="http://schemas.microsoft.com/office/powerpoint/2010/main" val="1078704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r>
              <a:rPr lang="zh-TW" altLang="en-US" dirty="0" smtClean="0">
                <a:latin typeface="+mj-ea"/>
                <a:ea typeface="+mj-ea"/>
              </a:rPr>
              <a:t>依麥寮系統運轉週年之紀綠，</a:t>
            </a:r>
            <a:r>
              <a:rPr lang="zh-TW" altLang="en-US" dirty="0" smtClean="0">
                <a:solidFill>
                  <a:srgbClr val="FF0000"/>
                </a:solidFill>
                <a:latin typeface="+mj-ea"/>
                <a:ea typeface="+mj-ea"/>
              </a:rPr>
              <a:t>發電量逾</a:t>
            </a:r>
            <a:r>
              <a:rPr lang="en-US" altLang="zh-TW" dirty="0" smtClean="0">
                <a:solidFill>
                  <a:srgbClr val="FF0000"/>
                </a:solidFill>
                <a:latin typeface="+mj-ea"/>
                <a:ea typeface="+mj-ea"/>
              </a:rPr>
              <a:t>800</a:t>
            </a:r>
            <a:r>
              <a:rPr lang="zh-TW" altLang="en-US" dirty="0" smtClean="0">
                <a:solidFill>
                  <a:srgbClr val="FF0000"/>
                </a:solidFill>
                <a:latin typeface="+mj-ea"/>
                <a:ea typeface="+mj-ea"/>
              </a:rPr>
              <a:t>萬度，遠超過當初年發電量</a:t>
            </a:r>
            <a:r>
              <a:rPr lang="en-US" altLang="zh-TW" dirty="0" smtClean="0">
                <a:solidFill>
                  <a:srgbClr val="FF0000"/>
                </a:solidFill>
                <a:latin typeface="+mj-ea"/>
                <a:ea typeface="+mj-ea"/>
              </a:rPr>
              <a:t>692</a:t>
            </a:r>
            <a:r>
              <a:rPr lang="zh-TW" altLang="en-US" dirty="0" smtClean="0">
                <a:solidFill>
                  <a:srgbClr val="FF0000"/>
                </a:solidFill>
                <a:latin typeface="+mj-ea"/>
                <a:ea typeface="+mj-ea"/>
              </a:rPr>
              <a:t>萬度之預估值</a:t>
            </a:r>
            <a:r>
              <a:rPr lang="zh-TW" altLang="en-US" dirty="0" smtClean="0">
                <a:latin typeface="+mj-ea"/>
                <a:ea typeface="+mj-ea"/>
              </a:rPr>
              <a:t>。以投資成本</a:t>
            </a:r>
            <a:r>
              <a:rPr lang="en-US" altLang="zh-TW" dirty="0" smtClean="0">
                <a:latin typeface="+mj-ea"/>
                <a:ea typeface="+mj-ea"/>
              </a:rPr>
              <a:t>9,000</a:t>
            </a:r>
            <a:r>
              <a:rPr lang="zh-TW" altLang="en-US" dirty="0" smtClean="0">
                <a:latin typeface="+mj-ea"/>
                <a:ea typeface="+mj-ea"/>
              </a:rPr>
              <a:t>萬元，年發電</a:t>
            </a:r>
            <a:r>
              <a:rPr lang="en-US" altLang="zh-TW" dirty="0" smtClean="0">
                <a:latin typeface="+mj-ea"/>
                <a:ea typeface="+mj-ea"/>
              </a:rPr>
              <a:t>800</a:t>
            </a:r>
            <a:r>
              <a:rPr lang="zh-TW" altLang="en-US" dirty="0" smtClean="0">
                <a:latin typeface="+mj-ea"/>
                <a:ea typeface="+mj-ea"/>
              </a:rPr>
              <a:t>萬度，</a:t>
            </a:r>
            <a:r>
              <a:rPr lang="en-US" altLang="zh-TW" dirty="0" smtClean="0">
                <a:latin typeface="+mj-ea"/>
                <a:ea typeface="+mj-ea"/>
              </a:rPr>
              <a:t>20</a:t>
            </a:r>
            <a:r>
              <a:rPr lang="zh-TW" altLang="en-US" dirty="0" smtClean="0">
                <a:latin typeface="+mj-ea"/>
                <a:ea typeface="+mj-ea"/>
              </a:rPr>
              <a:t>年折舊，資金成本</a:t>
            </a:r>
            <a:r>
              <a:rPr lang="en-US" altLang="zh-TW" dirty="0" smtClean="0">
                <a:latin typeface="+mj-ea"/>
                <a:ea typeface="+mj-ea"/>
              </a:rPr>
              <a:t>6.61%</a:t>
            </a:r>
            <a:r>
              <a:rPr lang="zh-TW" altLang="en-US" dirty="0" smtClean="0">
                <a:latin typeface="+mj-ea"/>
                <a:ea typeface="+mj-ea"/>
              </a:rPr>
              <a:t>，年維運成本為投資成本之</a:t>
            </a:r>
            <a:r>
              <a:rPr lang="en-US" altLang="zh-TW" dirty="0" smtClean="0">
                <a:latin typeface="+mj-ea"/>
                <a:ea typeface="+mj-ea"/>
              </a:rPr>
              <a:t>1.5%</a:t>
            </a:r>
            <a:r>
              <a:rPr lang="zh-TW" altLang="en-US" dirty="0" smtClean="0">
                <a:latin typeface="+mj-ea"/>
                <a:ea typeface="+mj-ea"/>
              </a:rPr>
              <a:t>，估算發電成本可達</a:t>
            </a:r>
            <a:r>
              <a:rPr lang="en-US" altLang="zh-TW" dirty="0" smtClean="0">
                <a:latin typeface="+mj-ea"/>
                <a:ea typeface="+mj-ea"/>
              </a:rPr>
              <a:t>1.25</a:t>
            </a:r>
            <a:r>
              <a:rPr lang="zh-TW" altLang="en-US" dirty="0" smtClean="0">
                <a:latin typeface="+mj-ea"/>
                <a:ea typeface="+mj-ea"/>
              </a:rPr>
              <a:t>元</a:t>
            </a:r>
            <a:r>
              <a:rPr lang="en-US" altLang="zh-TW" dirty="0" smtClean="0">
                <a:latin typeface="+mj-ea"/>
                <a:ea typeface="+mj-ea"/>
              </a:rPr>
              <a:t>/</a:t>
            </a:r>
            <a:r>
              <a:rPr lang="zh-TW" altLang="en-US" dirty="0" smtClean="0">
                <a:latin typeface="+mj-ea"/>
                <a:ea typeface="+mj-ea"/>
              </a:rPr>
              <a:t>度，計入補助後更可低達</a:t>
            </a:r>
            <a:r>
              <a:rPr lang="en-US" altLang="zh-TW" dirty="0" smtClean="0">
                <a:latin typeface="+mj-ea"/>
                <a:ea typeface="+mj-ea"/>
              </a:rPr>
              <a:t>0.81</a:t>
            </a:r>
            <a:r>
              <a:rPr lang="zh-TW" altLang="en-US" dirty="0" smtClean="0">
                <a:latin typeface="+mj-ea"/>
                <a:ea typeface="+mj-ea"/>
              </a:rPr>
              <a:t>元</a:t>
            </a:r>
            <a:r>
              <a:rPr lang="en-US" altLang="zh-TW" dirty="0" smtClean="0">
                <a:latin typeface="+mj-ea"/>
                <a:ea typeface="+mj-ea"/>
              </a:rPr>
              <a:t>/</a:t>
            </a:r>
            <a:r>
              <a:rPr lang="zh-TW" altLang="en-US" dirty="0" smtClean="0">
                <a:latin typeface="+mj-ea"/>
                <a:ea typeface="+mj-ea"/>
              </a:rPr>
              <a:t>度，已</a:t>
            </a:r>
            <a:r>
              <a:rPr lang="zh-TW" altLang="en-US" dirty="0" smtClean="0">
                <a:solidFill>
                  <a:srgbClr val="FF0000"/>
                </a:solidFill>
                <a:latin typeface="+mj-ea"/>
                <a:ea typeface="+mj-ea"/>
              </a:rPr>
              <a:t>漸可與傳統能源競爭</a:t>
            </a:r>
            <a:r>
              <a:rPr lang="zh-TW" altLang="en-US" dirty="0" smtClean="0">
                <a:latin typeface="+mj-ea"/>
                <a:ea typeface="+mj-ea"/>
              </a:rPr>
              <a:t>。</a:t>
            </a:r>
            <a:br>
              <a:rPr lang="zh-TW" altLang="en-US" dirty="0" smtClean="0">
                <a:latin typeface="+mj-ea"/>
                <a:ea typeface="+mj-ea"/>
              </a:rPr>
            </a:br>
            <a:r>
              <a:rPr lang="zh-TW" altLang="en-US" dirty="0" smtClean="0">
                <a:latin typeface="+mj-ea"/>
                <a:ea typeface="+mj-ea"/>
              </a:rPr>
              <a:t>    「麥寮風力發電示範系統」之運轉結果頗為正面，未來若能延伸現址擴建更大容量之機組，</a:t>
            </a:r>
            <a:r>
              <a:rPr lang="zh-TW" altLang="en-US" dirty="0" smtClean="0">
                <a:solidFill>
                  <a:srgbClr val="FF0000"/>
                </a:solidFill>
                <a:latin typeface="+mj-ea"/>
                <a:ea typeface="+mj-ea"/>
              </a:rPr>
              <a:t>或利用鄰近之淺海海域發展離岸式風力發電系統，對能源之貢獻將更為可觀。 </a:t>
            </a:r>
            <a:r>
              <a:rPr lang="zh-TW" altLang="en-US" dirty="0" smtClean="0"/>
              <a:t/>
            </a:r>
            <a:br>
              <a:rPr lang="zh-TW" altLang="en-US" dirty="0" smtClean="0"/>
            </a:br>
            <a:endParaRPr lang="zh-TW" altLang="en-US" dirty="0"/>
          </a:p>
        </p:txBody>
      </p:sp>
    </p:spTree>
    <p:extLst>
      <p:ext uri="{BB962C8B-B14F-4D97-AF65-F5344CB8AC3E}">
        <p14:creationId xmlns:p14="http://schemas.microsoft.com/office/powerpoint/2010/main" val="2393710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6000" dirty="0" smtClean="0"/>
              <a:t>風力發電案例分享</a:t>
            </a:r>
            <a:r>
              <a:rPr lang="zh-TW" altLang="en-US" sz="2000" dirty="0" smtClean="0"/>
              <a:t>－澎湖</a:t>
            </a:r>
            <a:endParaRPr lang="zh-TW" altLang="en-US" sz="2000" dirty="0"/>
          </a:p>
        </p:txBody>
      </p:sp>
      <p:sp>
        <p:nvSpPr>
          <p:cNvPr id="4" name="內容版面配置區 3"/>
          <p:cNvSpPr>
            <a:spLocks noGrp="1"/>
          </p:cNvSpPr>
          <p:nvPr>
            <p:ph sz="quarter" idx="1"/>
          </p:nvPr>
        </p:nvSpPr>
        <p:spPr>
          <a:xfrm>
            <a:off x="467544" y="1340768"/>
            <a:ext cx="4464496" cy="5112568"/>
          </a:xfrm>
        </p:spPr>
        <p:txBody>
          <a:bodyPr>
            <a:normAutofit lnSpcReduction="10000"/>
          </a:bodyPr>
          <a:lstStyle/>
          <a:p>
            <a:r>
              <a:rPr lang="zh-TW" altLang="en-US" dirty="0" smtClean="0">
                <a:latin typeface="+mj-ea"/>
                <a:ea typeface="+mj-ea"/>
              </a:rPr>
              <a:t>台灣第二座風力發電廠已正式在澎湖白沙鄉中屯村運轉，這座風力發電廠由四部白色的風車發電機組成，最大發電容量為</a:t>
            </a:r>
            <a:r>
              <a:rPr lang="zh-TW" altLang="en-US" dirty="0" smtClean="0">
                <a:solidFill>
                  <a:srgbClr val="FF0000"/>
                </a:solidFill>
                <a:latin typeface="+mj-ea"/>
                <a:ea typeface="+mj-ea"/>
              </a:rPr>
              <a:t>二千四百瓩</a:t>
            </a:r>
            <a:r>
              <a:rPr lang="zh-TW" altLang="en-US" dirty="0" smtClean="0">
                <a:latin typeface="+mj-ea"/>
                <a:ea typeface="+mj-ea"/>
              </a:rPr>
              <a:t>，由經濟部補助設置，經濟部說，未來三年還要補助一萬三千瓩以上的風力發電計畫。該機組為四部六百千瓦風力發電機組成，此風力發電機組</a:t>
            </a:r>
            <a:r>
              <a:rPr lang="zh-TW" altLang="en-US" dirty="0" smtClean="0">
                <a:solidFill>
                  <a:srgbClr val="FF0000"/>
                </a:solidFill>
                <a:latin typeface="+mj-ea"/>
                <a:ea typeface="+mj-ea"/>
              </a:rPr>
              <a:t>高塔型、垂直風葉片、水平發電機組</a:t>
            </a:r>
            <a:r>
              <a:rPr lang="zh-TW" altLang="en-US" dirty="0" smtClean="0">
                <a:latin typeface="+mj-ea"/>
                <a:ea typeface="+mj-ea"/>
              </a:rPr>
              <a:t>，在二級風速時即可發電，十二級風時可滿載發電。</a:t>
            </a:r>
            <a:endParaRPr lang="zh-TW" altLang="en-US" dirty="0">
              <a:latin typeface="+mj-ea"/>
              <a:ea typeface="+mj-ea"/>
            </a:endParaRPr>
          </a:p>
        </p:txBody>
      </p:sp>
      <p:pic>
        <p:nvPicPr>
          <p:cNvPr id="6" name="內容版面配置區 5" descr="untitled.bmp"/>
          <p:cNvPicPr>
            <a:picLocks noGrp="1" noChangeAspect="1"/>
          </p:cNvPicPr>
          <p:nvPr>
            <p:ph sz="quarter" idx="2"/>
          </p:nvPr>
        </p:nvPicPr>
        <p:blipFill>
          <a:blip r:embed="rId2" cstate="print"/>
          <a:stretch>
            <a:fillRect/>
          </a:stretch>
        </p:blipFill>
        <p:spPr>
          <a:xfrm>
            <a:off x="5004048" y="2780928"/>
            <a:ext cx="3749675" cy="2009085"/>
          </a:xfrm>
        </p:spPr>
      </p:pic>
    </p:spTree>
    <p:extLst>
      <p:ext uri="{BB962C8B-B14F-4D97-AF65-F5344CB8AC3E}">
        <p14:creationId xmlns:p14="http://schemas.microsoft.com/office/powerpoint/2010/main" val="2369605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sz="6000" dirty="0" smtClean="0"/>
              <a:t>風力發電案例分享</a:t>
            </a:r>
            <a:r>
              <a:rPr lang="zh-TW" altLang="en-US" sz="2000" dirty="0" smtClean="0"/>
              <a:t>－澎湖</a:t>
            </a:r>
            <a:r>
              <a:rPr lang="en-US" altLang="zh-TW" sz="2000" dirty="0" smtClean="0"/>
              <a:t>(failed)</a:t>
            </a:r>
            <a:endParaRPr lang="zh-TW" altLang="en-US" sz="2000" dirty="0"/>
          </a:p>
        </p:txBody>
      </p:sp>
      <p:sp>
        <p:nvSpPr>
          <p:cNvPr id="3" name="內容版面配置區 2"/>
          <p:cNvSpPr>
            <a:spLocks noGrp="1"/>
          </p:cNvSpPr>
          <p:nvPr>
            <p:ph sz="quarter" idx="1"/>
          </p:nvPr>
        </p:nvSpPr>
        <p:spPr>
          <a:xfrm>
            <a:off x="755576" y="1529408"/>
            <a:ext cx="4320480" cy="5328592"/>
          </a:xfrm>
        </p:spPr>
        <p:txBody>
          <a:bodyPr>
            <a:normAutofit fontScale="85000" lnSpcReduction="10000"/>
          </a:bodyPr>
          <a:lstStyle/>
          <a:p>
            <a:r>
              <a:rPr lang="zh-TW" altLang="en-US" sz="2800" dirty="0" smtClean="0">
                <a:latin typeface="+mj-ea"/>
                <a:ea typeface="+mj-ea"/>
              </a:rPr>
              <a:t>民國七十六年為響應綠色能源的利用，政府特別在七美設置示範性七美風力發電廠，最後因為技術尚未成熟因而宣告失敗，目前呈停擺狀態。</a:t>
            </a:r>
            <a:br>
              <a:rPr lang="zh-TW" altLang="en-US" sz="2800" dirty="0" smtClean="0">
                <a:latin typeface="+mj-ea"/>
                <a:ea typeface="+mj-ea"/>
              </a:rPr>
            </a:br>
            <a:r>
              <a:rPr lang="zh-TW" altLang="en-US" sz="2800" dirty="0" smtClean="0">
                <a:latin typeface="+mj-ea"/>
                <a:ea typeface="+mj-ea"/>
              </a:rPr>
              <a:t>    </a:t>
            </a:r>
            <a:endParaRPr lang="en-US" altLang="zh-TW" sz="2800" dirty="0" smtClean="0">
              <a:latin typeface="+mj-ea"/>
              <a:ea typeface="+mj-ea"/>
            </a:endParaRPr>
          </a:p>
          <a:p>
            <a:r>
              <a:rPr lang="zh-TW" altLang="en-US" sz="2800" dirty="0" smtClean="0">
                <a:latin typeface="+mj-ea"/>
                <a:ea typeface="+mj-ea"/>
              </a:rPr>
              <a:t>究其原因，風力發電需要在卅公尺高度平均風速超過每小時廿五公里始符合經濟效益。澎湖群島每年冬天自十月至翌年二月也僅五個月勉強符合上述標準，而台灣本島則沒有任何一個站的風力可達上述標準。</a:t>
            </a:r>
            <a:r>
              <a:rPr lang="zh-TW" altLang="en-US" dirty="0" smtClean="0"/>
              <a:t/>
            </a:r>
            <a:br>
              <a:rPr lang="zh-TW" altLang="en-US" dirty="0" smtClean="0"/>
            </a:br>
            <a:endParaRPr lang="zh-TW" altLang="en-US" b="1" dirty="0"/>
          </a:p>
        </p:txBody>
      </p:sp>
      <p:pic>
        <p:nvPicPr>
          <p:cNvPr id="5" name="內容版面配置區 4" descr="澎湖.bmp"/>
          <p:cNvPicPr>
            <a:picLocks noGrp="1" noChangeAspect="1"/>
          </p:cNvPicPr>
          <p:nvPr>
            <p:ph sz="quarter" idx="2"/>
          </p:nvPr>
        </p:nvPicPr>
        <p:blipFill>
          <a:blip r:embed="rId2" cstate="print"/>
          <a:stretch>
            <a:fillRect/>
          </a:stretch>
        </p:blipFill>
        <p:spPr>
          <a:xfrm>
            <a:off x="5076056" y="2348880"/>
            <a:ext cx="3727472" cy="2376264"/>
          </a:xfrm>
        </p:spPr>
      </p:pic>
    </p:spTree>
    <p:extLst>
      <p:ext uri="{BB962C8B-B14F-4D97-AF65-F5344CB8AC3E}">
        <p14:creationId xmlns:p14="http://schemas.microsoft.com/office/powerpoint/2010/main" val="112207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000" dirty="0" smtClean="0"/>
              <a:t>風能現今發展途徑</a:t>
            </a:r>
            <a:endParaRPr lang="zh-TW" altLang="en-US" sz="6000" dirty="0"/>
          </a:p>
        </p:txBody>
      </p:sp>
      <p:sp>
        <p:nvSpPr>
          <p:cNvPr id="3" name="內容版面配置區 2"/>
          <p:cNvSpPr>
            <a:spLocks noGrp="1"/>
          </p:cNvSpPr>
          <p:nvPr>
            <p:ph sz="quarter" idx="1"/>
          </p:nvPr>
        </p:nvSpPr>
        <p:spPr/>
        <p:txBody>
          <a:bodyPr>
            <a:normAutofit lnSpcReduction="10000"/>
          </a:bodyPr>
          <a:lstStyle/>
          <a:p>
            <a:r>
              <a:rPr lang="zh-TW" altLang="en-US" dirty="0" smtClean="0">
                <a:latin typeface="微軟正黑體" pitchFamily="34" charset="-120"/>
                <a:ea typeface="微軟正黑體" pitchFamily="34" charset="-120"/>
              </a:rPr>
              <a:t>利用風能的途徑與方法風能的優點是無污染，且不虞匱乏。但風力並非持續不斷，且有不穩定與間歇性的缺點。故欲有效利用風能，可採三種方式：</a:t>
            </a:r>
          </a:p>
          <a:p>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1</a:t>
            </a:r>
            <a:r>
              <a:rPr lang="zh-TW" altLang="en-US" dirty="0" smtClean="0">
                <a:latin typeface="微軟正黑體" pitchFamily="34" charset="-120"/>
                <a:ea typeface="微軟正黑體" pitchFamily="34" charset="-120"/>
              </a:rPr>
              <a:t>）間斷式使用：如抽水灌溉，水產養殖，居民、牲畜用水。使用動力不必持續穩定，偶有間斷亦無妨。</a:t>
            </a:r>
          </a:p>
          <a:p>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）儲存式使用：如利用電池、飛輪、抽蓄等儲能方式，將動力貯存，以供無風時使用。</a:t>
            </a:r>
          </a:p>
          <a:p>
            <a:r>
              <a:rPr lang="zh-TW" altLang="en-US" dirty="0" smtClean="0">
                <a:latin typeface="微軟正黑體" pitchFamily="34" charset="-120"/>
                <a:ea typeface="微軟正黑體" pitchFamily="34" charset="-120"/>
              </a:rPr>
              <a:t>（</a:t>
            </a: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）並聯式使用：可將風力機與水力、火力發電係統並聯配合，風小或無風 時以水力或火力立即補充，使電力供應穩定持續。</a:t>
            </a:r>
          </a:p>
          <a:p>
            <a:endParaRPr lang="zh-TW" altLang="en-US" dirty="0"/>
          </a:p>
        </p:txBody>
      </p:sp>
    </p:spTree>
    <p:extLst>
      <p:ext uri="{BB962C8B-B14F-4D97-AF65-F5344CB8AC3E}">
        <p14:creationId xmlns:p14="http://schemas.microsoft.com/office/powerpoint/2010/main" val="175589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zh-TW" sz="6000" dirty="0" smtClean="0"/>
              <a:t>風能之未來展望</a:t>
            </a:r>
            <a:endParaRPr lang="zh-TW" altLang="en-US" sz="6000" dirty="0"/>
          </a:p>
        </p:txBody>
      </p:sp>
      <p:sp>
        <p:nvSpPr>
          <p:cNvPr id="3" name="內容版面配置區 2"/>
          <p:cNvSpPr>
            <a:spLocks noGrp="1"/>
          </p:cNvSpPr>
          <p:nvPr>
            <p:ph sz="quarter" idx="1"/>
          </p:nvPr>
        </p:nvSpPr>
        <p:spPr/>
        <p:txBody>
          <a:bodyPr/>
          <a:lstStyle/>
          <a:p>
            <a:r>
              <a:rPr lang="zh-TW" altLang="zh-TW" dirty="0" smtClean="0">
                <a:latin typeface="+mj-ea"/>
                <a:ea typeface="+mj-ea"/>
              </a:rPr>
              <a:t>傳統燃料終將逐漸耗竭，其價格勢必日益上漲。因此，風能業已喚起人們再檢視其能否成為未來主要可靠能源之一。</a:t>
            </a:r>
            <a:r>
              <a:rPr lang="zh-TW" altLang="zh-TW" dirty="0" smtClean="0">
                <a:solidFill>
                  <a:srgbClr val="FF0000"/>
                </a:solidFill>
                <a:latin typeface="+mj-ea"/>
                <a:ea typeface="+mj-ea"/>
              </a:rPr>
              <a:t>目前，從風力抽取可用動力已經證實可行，許多國家正積極地試驗風能轉換系統，惟風力機械仍無法大量推展使用，</a:t>
            </a:r>
            <a:r>
              <a:rPr lang="zh-TW" altLang="zh-TW" dirty="0" smtClean="0">
                <a:latin typeface="+mj-ea"/>
                <a:ea typeface="+mj-ea"/>
              </a:rPr>
              <a:t>因為風力機械之每度發電成本遠較其它發電成本昂貴，加以風力之多變性，無法單靠風能轉換系統供應所需動力，其必須與某種能源儲存系統聯用。因此，今後風能利用之研究與發展之主要課題在於</a:t>
            </a:r>
            <a:r>
              <a:rPr lang="zh-TW" altLang="zh-TW" dirty="0" smtClean="0">
                <a:solidFill>
                  <a:srgbClr val="FF0000"/>
                </a:solidFill>
                <a:latin typeface="+mj-ea"/>
                <a:ea typeface="+mj-ea"/>
              </a:rPr>
              <a:t>(1)降低發電成本，(2)發展可靠之能源儲存系統</a:t>
            </a:r>
            <a:r>
              <a:rPr lang="zh-TW" altLang="en-US" dirty="0" smtClean="0">
                <a:solidFill>
                  <a:srgbClr val="FF0000"/>
                </a:solidFill>
                <a:latin typeface="+mj-ea"/>
                <a:ea typeface="+mj-ea"/>
              </a:rPr>
              <a:t>。</a:t>
            </a:r>
            <a:endParaRPr lang="zh-TW" altLang="en-US" dirty="0">
              <a:solidFill>
                <a:srgbClr val="FF0000"/>
              </a:solidFill>
              <a:latin typeface="+mj-ea"/>
              <a:ea typeface="+mj-ea"/>
            </a:endParaRPr>
          </a:p>
        </p:txBody>
      </p:sp>
    </p:spTree>
    <p:extLst>
      <p:ext uri="{BB962C8B-B14F-4D97-AF65-F5344CB8AC3E}">
        <p14:creationId xmlns:p14="http://schemas.microsoft.com/office/powerpoint/2010/main" val="1629424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755576" y="692696"/>
            <a:ext cx="7787208" cy="5327104"/>
          </a:xfrm>
        </p:spPr>
        <p:txBody>
          <a:bodyPr>
            <a:normAutofit/>
          </a:bodyPr>
          <a:lstStyle/>
          <a:p>
            <a:r>
              <a:rPr lang="zh-TW" altLang="zh-TW" dirty="0" smtClean="0">
                <a:latin typeface="+mj-ea"/>
                <a:ea typeface="+mj-ea"/>
              </a:rPr>
              <a:t>台灣受季風及變性氣團的影響，</a:t>
            </a:r>
            <a:r>
              <a:rPr lang="zh-TW" altLang="zh-TW" dirty="0" smtClean="0">
                <a:solidFill>
                  <a:srgbClr val="FF0000"/>
                </a:solidFill>
                <a:latin typeface="+mj-ea"/>
                <a:ea typeface="+mj-ea"/>
              </a:rPr>
              <a:t>十月至翌年五月吹東北風，強而穩定</a:t>
            </a:r>
            <a:r>
              <a:rPr lang="zh-TW" altLang="zh-TW" dirty="0" smtClean="0">
                <a:latin typeface="+mj-ea"/>
                <a:ea typeface="+mj-ea"/>
              </a:rPr>
              <a:t>；夏季則受海洋性氣團影響，盛吹西南風。</a:t>
            </a:r>
            <a:r>
              <a:rPr lang="zh-TW" altLang="zh-TW" dirty="0" smtClean="0">
                <a:solidFill>
                  <a:srgbClr val="FF0000"/>
                </a:solidFill>
                <a:latin typeface="+mj-ea"/>
                <a:ea typeface="+mj-ea"/>
              </a:rPr>
              <a:t>根據統計資料，指出台灣本島沿海一帶、山區及離島，風力潛能頗高，值得吾人研究與開發。</a:t>
            </a:r>
          </a:p>
          <a:p>
            <a:r>
              <a:rPr lang="zh-TW" altLang="zh-TW" dirty="0" smtClean="0">
                <a:latin typeface="+mj-ea"/>
                <a:ea typeface="+mj-ea"/>
              </a:rPr>
              <a:t>一般風力機之起動風速約為3m/s，而本省年平均風速可達4～5m/s，已屬相當可用，若達6～7m/s之年平均風速，則更具有開發利用之價值。未來本省風力機可應用於下列各方面： ‧離島及偏遠地區之電力供應；</a:t>
            </a:r>
          </a:p>
          <a:p>
            <a:r>
              <a:rPr lang="zh-TW" altLang="zh-TW" dirty="0" smtClean="0">
                <a:latin typeface="+mj-ea"/>
                <a:ea typeface="+mj-ea"/>
              </a:rPr>
              <a:t>‧一般住家供電；</a:t>
            </a:r>
          </a:p>
          <a:p>
            <a:r>
              <a:rPr lang="zh-TW" altLang="zh-TW" dirty="0" smtClean="0">
                <a:latin typeface="+mj-ea"/>
                <a:ea typeface="+mj-ea"/>
              </a:rPr>
              <a:t>‧農業抽水灌溉；</a:t>
            </a:r>
          </a:p>
          <a:p>
            <a:r>
              <a:rPr lang="zh-TW" altLang="zh-TW" dirty="0" smtClean="0">
                <a:latin typeface="+mj-ea"/>
                <a:ea typeface="+mj-ea"/>
              </a:rPr>
              <a:t>‧水產養殖魚池之泵抽排水及灌注氧氣等工作。 </a:t>
            </a:r>
          </a:p>
          <a:p>
            <a:endParaRPr lang="zh-TW" altLang="en-US" dirty="0"/>
          </a:p>
        </p:txBody>
      </p:sp>
    </p:spTree>
    <p:extLst>
      <p:ext uri="{BB962C8B-B14F-4D97-AF65-F5344CB8AC3E}">
        <p14:creationId xmlns:p14="http://schemas.microsoft.com/office/powerpoint/2010/main" val="4218837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560" y="274638"/>
            <a:ext cx="8532440" cy="1143000"/>
          </a:xfrm>
        </p:spPr>
        <p:txBody>
          <a:bodyPr>
            <a:noAutofit/>
          </a:bodyPr>
          <a:lstStyle/>
          <a:p>
            <a:r>
              <a:rPr lang="zh-TW" altLang="en-US" sz="6000" dirty="0" smtClean="0"/>
              <a:t>台灣是否</a:t>
            </a:r>
            <a:r>
              <a:rPr lang="zh-TW" altLang="en-US" sz="6000" smtClean="0"/>
              <a:t>適合風力發電？</a:t>
            </a:r>
            <a:endParaRPr lang="zh-TW" altLang="en-US" sz="6000" dirty="0"/>
          </a:p>
        </p:txBody>
      </p:sp>
      <p:sp>
        <p:nvSpPr>
          <p:cNvPr id="3" name="內容版面配置區 2"/>
          <p:cNvSpPr>
            <a:spLocks noGrp="1"/>
          </p:cNvSpPr>
          <p:nvPr>
            <p:ph sz="quarter" idx="1"/>
          </p:nvPr>
        </p:nvSpPr>
        <p:spPr>
          <a:xfrm>
            <a:off x="755576" y="836712"/>
            <a:ext cx="7772400" cy="4645496"/>
          </a:xfrm>
        </p:spPr>
        <p:txBody>
          <a:bodyPr>
            <a:noAutofit/>
          </a:bodyPr>
          <a:lstStyle/>
          <a:p>
            <a:pPr marL="0" indent="0">
              <a:buNone/>
            </a:pPr>
            <a:endParaRPr lang="zh-TW" altLang="en-US" dirty="0" smtClean="0">
              <a:latin typeface="+mj-ea"/>
              <a:ea typeface="+mj-ea"/>
            </a:endParaRPr>
          </a:p>
          <a:p>
            <a:r>
              <a:rPr lang="zh-TW" altLang="en-US" dirty="0" smtClean="0">
                <a:latin typeface="+mj-ea"/>
                <a:ea typeface="+mj-ea"/>
              </a:rPr>
              <a:t>根據</a:t>
            </a:r>
            <a:r>
              <a:rPr lang="zh-TW" altLang="en-US" dirty="0">
                <a:latin typeface="+mj-ea"/>
                <a:ea typeface="+mj-ea"/>
              </a:rPr>
              <a:t>工研院能環所的估算，台灣的陸上與離岸風能潛力合計只有</a:t>
            </a:r>
            <a:r>
              <a:rPr lang="en-US" altLang="zh-TW" dirty="0">
                <a:latin typeface="+mj-ea"/>
                <a:ea typeface="+mj-ea"/>
              </a:rPr>
              <a:t>3,000 MW</a:t>
            </a:r>
            <a:r>
              <a:rPr lang="zh-TW" altLang="en-US" dirty="0">
                <a:latin typeface="+mj-ea"/>
                <a:ea typeface="+mj-ea"/>
              </a:rPr>
              <a:t>，因此本土的風力發電市場規模有限，加上重電工業基礎一向不足，是否能長期支持大型風機的製造產業，實是一個值得深思的問題。目前台灣風能產業面臨的問題可歸納</a:t>
            </a:r>
            <a:r>
              <a:rPr lang="zh-TW" altLang="en-US" dirty="0" smtClean="0">
                <a:latin typeface="+mj-ea"/>
                <a:ea typeface="+mj-ea"/>
              </a:rPr>
              <a:t>如下：</a:t>
            </a:r>
          </a:p>
          <a:p>
            <a:r>
              <a:rPr lang="zh-TW" altLang="en-US" dirty="0" smtClean="0">
                <a:latin typeface="+mj-ea"/>
                <a:ea typeface="+mj-ea"/>
              </a:rPr>
              <a:t> </a:t>
            </a:r>
            <a:r>
              <a:rPr lang="en-US" altLang="zh-TW" dirty="0">
                <a:latin typeface="+mj-ea"/>
                <a:ea typeface="+mj-ea"/>
              </a:rPr>
              <a:t>1.</a:t>
            </a:r>
            <a:r>
              <a:rPr lang="zh-TW" altLang="en-US" dirty="0">
                <a:latin typeface="+mj-ea"/>
                <a:ea typeface="+mj-ea"/>
              </a:rPr>
              <a:t>發電機</a:t>
            </a:r>
            <a:r>
              <a:rPr lang="ja-JP" altLang="en-US" dirty="0">
                <a:latin typeface="+mj-ea"/>
                <a:ea typeface="+mj-ea"/>
              </a:rPr>
              <a:t>ヽ</a:t>
            </a:r>
            <a:r>
              <a:rPr lang="zh-TW" altLang="en-US" dirty="0">
                <a:latin typeface="+mj-ea"/>
                <a:ea typeface="+mj-ea"/>
              </a:rPr>
              <a:t>齒輪箱與葉片等組件製造技術控制在國外廠商，台灣都是進口整個發電機組（</a:t>
            </a:r>
            <a:r>
              <a:rPr lang="en-US" altLang="zh-TW" dirty="0">
                <a:latin typeface="+mj-ea"/>
                <a:ea typeface="+mj-ea"/>
              </a:rPr>
              <a:t>70%</a:t>
            </a:r>
            <a:r>
              <a:rPr lang="zh-TW" altLang="en-US" dirty="0">
                <a:latin typeface="+mj-ea"/>
                <a:ea typeface="+mj-ea"/>
              </a:rPr>
              <a:t>），本身只賺取塔架</a:t>
            </a:r>
            <a:r>
              <a:rPr lang="ja-JP" altLang="en-US" dirty="0">
                <a:latin typeface="+mj-ea"/>
                <a:ea typeface="+mj-ea"/>
              </a:rPr>
              <a:t>ヽ</a:t>
            </a:r>
            <a:r>
              <a:rPr lang="zh-TW" altLang="en-US" dirty="0">
                <a:latin typeface="+mj-ea"/>
                <a:ea typeface="+mj-ea"/>
              </a:rPr>
              <a:t>安裝與配電等工程費用（</a:t>
            </a:r>
            <a:r>
              <a:rPr lang="en-US" altLang="zh-TW" dirty="0">
                <a:latin typeface="+mj-ea"/>
                <a:ea typeface="+mj-ea"/>
              </a:rPr>
              <a:t>30%</a:t>
            </a:r>
            <a:r>
              <a:rPr lang="zh-TW" altLang="en-US" dirty="0">
                <a:latin typeface="+mj-ea"/>
                <a:ea typeface="+mj-ea"/>
              </a:rPr>
              <a:t>），利潤有限</a:t>
            </a:r>
            <a:r>
              <a:rPr lang="zh-TW" altLang="en-US" dirty="0" smtClean="0">
                <a:latin typeface="+mj-ea"/>
                <a:ea typeface="+mj-ea"/>
              </a:rPr>
              <a:t>。</a:t>
            </a:r>
            <a:endParaRPr lang="zh-TW" altLang="en-US" dirty="0">
              <a:latin typeface="+mj-ea"/>
              <a:ea typeface="+mj-ea"/>
            </a:endParaRPr>
          </a:p>
          <a:p>
            <a:r>
              <a:rPr lang="zh-TW" altLang="en-US" dirty="0" smtClean="0">
                <a:latin typeface="+mj-ea"/>
                <a:ea typeface="+mj-ea"/>
              </a:rPr>
              <a:t> </a:t>
            </a:r>
            <a:r>
              <a:rPr lang="en-US" altLang="zh-TW" dirty="0">
                <a:latin typeface="+mj-ea"/>
                <a:ea typeface="+mj-ea"/>
              </a:rPr>
              <a:t>2.</a:t>
            </a:r>
            <a:r>
              <a:rPr lang="zh-TW" altLang="en-US" dirty="0">
                <a:latin typeface="+mj-ea"/>
                <a:ea typeface="+mj-ea"/>
              </a:rPr>
              <a:t>現有風機起動風速都在 </a:t>
            </a:r>
            <a:r>
              <a:rPr lang="en-US" altLang="zh-TW" dirty="0">
                <a:latin typeface="+mj-ea"/>
                <a:ea typeface="+mj-ea"/>
              </a:rPr>
              <a:t>4 m/s </a:t>
            </a:r>
            <a:r>
              <a:rPr lang="zh-TW" altLang="en-US" dirty="0">
                <a:latin typeface="+mj-ea"/>
                <a:ea typeface="+mj-ea"/>
              </a:rPr>
              <a:t>以上，加上海島型氣候使用變速箱容易故障，可能導致維修費用過高，因此經營風力發電廠獲利不佳</a:t>
            </a:r>
            <a:r>
              <a:rPr lang="zh-TW" altLang="en-US" dirty="0" smtClean="0">
                <a:latin typeface="+mj-ea"/>
                <a:ea typeface="+mj-ea"/>
              </a:rPr>
              <a:t>。</a:t>
            </a:r>
            <a:endParaRPr lang="zh-TW" altLang="en-US" dirty="0">
              <a:latin typeface="+mj-ea"/>
              <a:ea typeface="+mj-ea"/>
            </a:endParaRPr>
          </a:p>
        </p:txBody>
      </p:sp>
    </p:spTree>
    <p:extLst>
      <p:ext uri="{BB962C8B-B14F-4D97-AF65-F5344CB8AC3E}">
        <p14:creationId xmlns:p14="http://schemas.microsoft.com/office/powerpoint/2010/main" val="1018165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914400" y="836712"/>
            <a:ext cx="7772400" cy="5183088"/>
          </a:xfrm>
        </p:spPr>
        <p:txBody>
          <a:bodyPr>
            <a:normAutofit fontScale="92500" lnSpcReduction="10000"/>
          </a:bodyPr>
          <a:lstStyle/>
          <a:p>
            <a:endParaRPr lang="zh-TW" altLang="en-US" sz="2800" dirty="0">
              <a:latin typeface="+mj-ea"/>
              <a:ea typeface="+mj-ea"/>
            </a:endParaRPr>
          </a:p>
          <a:p>
            <a:r>
              <a:rPr lang="zh-TW" altLang="en-US" sz="2800" dirty="0" smtClean="0">
                <a:latin typeface="+mj-ea"/>
                <a:ea typeface="+mj-ea"/>
              </a:rPr>
              <a:t> </a:t>
            </a:r>
            <a:r>
              <a:rPr lang="en-US" altLang="zh-TW" sz="2800" dirty="0">
                <a:latin typeface="+mj-ea"/>
                <a:ea typeface="+mj-ea"/>
              </a:rPr>
              <a:t>3.</a:t>
            </a:r>
            <a:r>
              <a:rPr lang="zh-TW" altLang="en-US" sz="2800" dirty="0">
                <a:latin typeface="+mj-ea"/>
                <a:ea typeface="+mj-ea"/>
              </a:rPr>
              <a:t>風機費用仍然相當昂貴，因此風力發電廠投資龐大，大多需要仰賴銀行融資，財務週轉與管理不易。</a:t>
            </a:r>
          </a:p>
          <a:p>
            <a:endParaRPr lang="zh-TW" altLang="en-US" sz="2800" dirty="0">
              <a:latin typeface="+mj-ea"/>
              <a:ea typeface="+mj-ea"/>
            </a:endParaRPr>
          </a:p>
          <a:p>
            <a:r>
              <a:rPr lang="zh-TW" altLang="en-US" sz="2800" dirty="0">
                <a:latin typeface="+mj-ea"/>
                <a:ea typeface="+mj-ea"/>
              </a:rPr>
              <a:t> </a:t>
            </a:r>
            <a:r>
              <a:rPr lang="en-US" altLang="zh-TW" sz="2800" dirty="0" smtClean="0">
                <a:latin typeface="+mj-ea"/>
                <a:ea typeface="+mj-ea"/>
              </a:rPr>
              <a:t>4</a:t>
            </a:r>
            <a:r>
              <a:rPr lang="en-US" altLang="zh-TW" sz="2800" dirty="0">
                <a:latin typeface="+mj-ea"/>
                <a:ea typeface="+mj-ea"/>
              </a:rPr>
              <a:t>.</a:t>
            </a:r>
            <a:r>
              <a:rPr lang="zh-TW" altLang="en-US" sz="2800" dirty="0">
                <a:latin typeface="+mj-ea"/>
                <a:ea typeface="+mj-ea"/>
              </a:rPr>
              <a:t>台灣裝機補助政策未定，加上現行路上風力發電收購電價只有新台幣</a:t>
            </a:r>
            <a:r>
              <a:rPr lang="en-US" altLang="zh-TW" sz="2800" dirty="0">
                <a:latin typeface="+mj-ea"/>
                <a:ea typeface="+mj-ea"/>
              </a:rPr>
              <a:t>2.0/kWh</a:t>
            </a:r>
            <a:r>
              <a:rPr lang="zh-TW" altLang="en-US" sz="2800" dirty="0">
                <a:latin typeface="+mj-ea"/>
                <a:ea typeface="+mj-ea"/>
              </a:rPr>
              <a:t>，因此投資回收時間過長。</a:t>
            </a:r>
          </a:p>
          <a:p>
            <a:endParaRPr lang="zh-TW" altLang="en-US" sz="2800" dirty="0">
              <a:latin typeface="+mj-ea"/>
              <a:ea typeface="+mj-ea"/>
            </a:endParaRPr>
          </a:p>
          <a:p>
            <a:r>
              <a:rPr lang="zh-TW" altLang="en-US" sz="2800" dirty="0">
                <a:latin typeface="+mj-ea"/>
                <a:ea typeface="+mj-ea"/>
              </a:rPr>
              <a:t> </a:t>
            </a:r>
            <a:r>
              <a:rPr lang="en-US" altLang="zh-TW" sz="2800" dirty="0" smtClean="0">
                <a:latin typeface="+mj-ea"/>
                <a:ea typeface="+mj-ea"/>
              </a:rPr>
              <a:t>5</a:t>
            </a:r>
            <a:r>
              <a:rPr lang="en-US" altLang="zh-TW" sz="2800" dirty="0">
                <a:latin typeface="+mj-ea"/>
                <a:ea typeface="+mj-ea"/>
              </a:rPr>
              <a:t>.</a:t>
            </a:r>
            <a:r>
              <a:rPr lang="zh-TW" altLang="en-US" sz="2800" dirty="0">
                <a:latin typeface="+mj-ea"/>
                <a:ea typeface="+mj-ea"/>
              </a:rPr>
              <a:t>由於本土市場有限，同時面臨國外大廠的競爭，如何發揮台灣的製造與成本優勢，擴大市場占有率與拓展外銷或</a:t>
            </a:r>
            <a:r>
              <a:rPr lang="en-US" altLang="zh-TW" sz="2800" dirty="0">
                <a:latin typeface="+mj-ea"/>
                <a:ea typeface="+mj-ea"/>
              </a:rPr>
              <a:t>OEM</a:t>
            </a:r>
            <a:r>
              <a:rPr lang="zh-TW" altLang="en-US" sz="2800" dirty="0">
                <a:latin typeface="+mj-ea"/>
                <a:ea typeface="+mj-ea"/>
              </a:rPr>
              <a:t>接單生產，必須及早規劃與籌思</a:t>
            </a:r>
            <a:r>
              <a:rPr lang="zh-TW" altLang="en-US" sz="2800" dirty="0" smtClean="0">
                <a:latin typeface="+mj-ea"/>
                <a:ea typeface="+mj-ea"/>
              </a:rPr>
              <a:t>對策</a:t>
            </a:r>
            <a:r>
              <a:rPr lang="zh-TW" altLang="en-US" sz="2800" dirty="0">
                <a:latin typeface="+mj-ea"/>
                <a:ea typeface="+mj-ea"/>
              </a:rPr>
              <a:t>。</a:t>
            </a:r>
          </a:p>
          <a:p>
            <a:endParaRPr lang="zh-TW" altLang="en-US" sz="2800" dirty="0">
              <a:latin typeface="微軟正黑體" pitchFamily="34" charset="-120"/>
              <a:ea typeface="微軟正黑體" pitchFamily="34" charset="-120"/>
            </a:endParaRPr>
          </a:p>
          <a:p>
            <a:endParaRPr lang="zh-TW" altLang="en-US" dirty="0"/>
          </a:p>
        </p:txBody>
      </p:sp>
    </p:spTree>
    <p:extLst>
      <p:ext uri="{BB962C8B-B14F-4D97-AF65-F5344CB8AC3E}">
        <p14:creationId xmlns:p14="http://schemas.microsoft.com/office/powerpoint/2010/main" val="2101745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000" dirty="0" smtClean="0"/>
              <a:t>參考資料</a:t>
            </a:r>
            <a:endParaRPr lang="zh-TW" altLang="en-US" sz="6000" dirty="0"/>
          </a:p>
        </p:txBody>
      </p:sp>
      <p:sp>
        <p:nvSpPr>
          <p:cNvPr id="3" name="內容版面配置區 2"/>
          <p:cNvSpPr>
            <a:spLocks noGrp="1"/>
          </p:cNvSpPr>
          <p:nvPr>
            <p:ph sz="quarter" idx="1"/>
          </p:nvPr>
        </p:nvSpPr>
        <p:spPr/>
        <p:txBody>
          <a:bodyPr/>
          <a:lstStyle/>
          <a:p>
            <a:r>
              <a:rPr lang="en-US" altLang="zh-TW" dirty="0" smtClean="0">
                <a:ea typeface="+mj-ea"/>
                <a:hlinkClick r:id="rId2"/>
              </a:rPr>
              <a:t>http://wais.ee.kuas.edu.tw/energyworld/powerworld/main/chap04-topics/2.topics/distribution/eat/mumber/4-2.htm</a:t>
            </a:r>
            <a:endParaRPr lang="en-US" altLang="zh-TW" dirty="0" smtClean="0">
              <a:ea typeface="+mj-ea"/>
            </a:endParaRPr>
          </a:p>
          <a:p>
            <a:r>
              <a:rPr lang="en-US" altLang="zh-TW" dirty="0" smtClean="0">
                <a:ea typeface="+mj-ea"/>
                <a:hlinkClick r:id="rId3"/>
              </a:rPr>
              <a:t>http://www.solar-i.com/solt-Yu/energy%20website/_html/teach_web/intro/intro.html#p1</a:t>
            </a:r>
            <a:endParaRPr lang="en-US" altLang="zh-TW" dirty="0" smtClean="0">
              <a:ea typeface="+mj-ea"/>
            </a:endParaRPr>
          </a:p>
          <a:p>
            <a:r>
              <a:rPr lang="en-US" altLang="zh-TW" dirty="0">
                <a:ea typeface="+mj-ea"/>
                <a:hlinkClick r:id="rId4"/>
              </a:rPr>
              <a:t>http://</a:t>
            </a:r>
            <a:r>
              <a:rPr lang="en-US" altLang="zh-TW" dirty="0" smtClean="0">
                <a:ea typeface="+mj-ea"/>
                <a:hlinkClick r:id="rId4"/>
              </a:rPr>
              <a:t>tw.myblog.yahoo.com/jw!MOmm3oyBAAUZNciLUyP_khI2/article?mid=919</a:t>
            </a:r>
            <a:endParaRPr lang="en-US" altLang="zh-TW" dirty="0" smtClean="0">
              <a:ea typeface="+mj-ea"/>
            </a:endParaRPr>
          </a:p>
          <a:p>
            <a:endParaRPr lang="en-US" altLang="zh-TW" dirty="0" smtClean="0">
              <a:ea typeface="+mj-ea"/>
            </a:endParaRPr>
          </a:p>
        </p:txBody>
      </p:sp>
    </p:spTree>
    <p:extLst>
      <p:ext uri="{BB962C8B-B14F-4D97-AF65-F5344CB8AC3E}">
        <p14:creationId xmlns:p14="http://schemas.microsoft.com/office/powerpoint/2010/main" val="1880047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2339752" y="2708920"/>
            <a:ext cx="4608512" cy="1296144"/>
          </a:xfrm>
        </p:spPr>
        <p:txBody>
          <a:bodyPr>
            <a:normAutofit fontScale="92500" lnSpcReduction="10000"/>
          </a:bodyPr>
          <a:lstStyle/>
          <a:p>
            <a:pPr>
              <a:buNone/>
            </a:pPr>
            <a:r>
              <a:rPr lang="en-US" altLang="zh-TW" sz="8800" dirty="0" smtClean="0">
                <a:solidFill>
                  <a:srgbClr val="FF0000"/>
                </a:solidFill>
              </a:rPr>
              <a:t>Thanks!!!!!!</a:t>
            </a:r>
            <a:endParaRPr lang="zh-TW" altLang="en-US" sz="8800" dirty="0">
              <a:solidFill>
                <a:srgbClr val="FF0000"/>
              </a:solidFill>
            </a:endParaRPr>
          </a:p>
        </p:txBody>
      </p:sp>
    </p:spTree>
    <p:extLst>
      <p:ext uri="{BB962C8B-B14F-4D97-AF65-F5344CB8AC3E}">
        <p14:creationId xmlns:p14="http://schemas.microsoft.com/office/powerpoint/2010/main" val="240941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000" dirty="0" smtClean="0"/>
              <a:t>目錄</a:t>
            </a:r>
            <a:endParaRPr lang="zh-TW" altLang="en-US" sz="6000" dirty="0"/>
          </a:p>
        </p:txBody>
      </p:sp>
      <p:sp>
        <p:nvSpPr>
          <p:cNvPr id="3" name="內容版面配置區 2"/>
          <p:cNvSpPr>
            <a:spLocks noGrp="1"/>
          </p:cNvSpPr>
          <p:nvPr>
            <p:ph sz="quarter" idx="1"/>
          </p:nvPr>
        </p:nvSpPr>
        <p:spPr/>
        <p:txBody>
          <a:bodyPr/>
          <a:lstStyle/>
          <a:p>
            <a:r>
              <a:rPr lang="zh-TW" altLang="en-US" sz="3200" dirty="0" smtClean="0">
                <a:latin typeface="+mj-ea"/>
                <a:ea typeface="+mj-ea"/>
              </a:rPr>
              <a:t>台灣</a:t>
            </a:r>
            <a:r>
              <a:rPr lang="zh-TW" altLang="en-US" sz="3200" dirty="0">
                <a:latin typeface="+mj-ea"/>
                <a:ea typeface="+mj-ea"/>
              </a:rPr>
              <a:t>風力</a:t>
            </a:r>
            <a:r>
              <a:rPr lang="zh-TW" altLang="en-US" sz="3200" dirty="0" smtClean="0">
                <a:latin typeface="+mj-ea"/>
                <a:ea typeface="+mj-ea"/>
              </a:rPr>
              <a:t>市場</a:t>
            </a:r>
            <a:r>
              <a:rPr lang="zh-TW" altLang="en-US" sz="3200" dirty="0" smtClean="0">
                <a:latin typeface="+mj-ea"/>
                <a:ea typeface="+mj-ea"/>
              </a:rPr>
              <a:t>概況</a:t>
            </a:r>
            <a:endParaRPr lang="en-US" altLang="zh-TW" sz="3200" dirty="0" smtClean="0">
              <a:latin typeface="+mj-ea"/>
              <a:ea typeface="+mj-ea"/>
            </a:endParaRPr>
          </a:p>
          <a:p>
            <a:r>
              <a:rPr lang="zh-TW" altLang="en-US" sz="3200" dirty="0">
                <a:latin typeface="+mj-ea"/>
                <a:ea typeface="+mj-ea"/>
              </a:rPr>
              <a:t>風力發電</a:t>
            </a:r>
            <a:r>
              <a:rPr lang="zh-TW" altLang="en-US" sz="3200" dirty="0" smtClean="0">
                <a:latin typeface="+mj-ea"/>
                <a:ea typeface="+mj-ea"/>
              </a:rPr>
              <a:t>成本</a:t>
            </a:r>
            <a:endParaRPr lang="en-US" altLang="zh-TW" sz="3200" dirty="0" smtClean="0">
              <a:latin typeface="+mj-ea"/>
              <a:ea typeface="+mj-ea"/>
            </a:endParaRPr>
          </a:p>
          <a:p>
            <a:r>
              <a:rPr lang="zh-TW" altLang="en-US" sz="3200" dirty="0" smtClean="0">
                <a:latin typeface="+mj-ea"/>
                <a:ea typeface="+mj-ea"/>
              </a:rPr>
              <a:t>風力發電案例分享</a:t>
            </a:r>
            <a:endParaRPr lang="en-US" altLang="zh-TW" sz="3200" dirty="0" smtClean="0">
              <a:latin typeface="+mj-ea"/>
              <a:ea typeface="+mj-ea"/>
            </a:endParaRPr>
          </a:p>
          <a:p>
            <a:r>
              <a:rPr lang="zh-TW" altLang="en-US" sz="3200" dirty="0" smtClean="0">
                <a:latin typeface="+mj-ea"/>
                <a:ea typeface="+mj-ea"/>
              </a:rPr>
              <a:t>風能現今發展途徑</a:t>
            </a:r>
            <a:endParaRPr lang="en-US" altLang="zh-TW" sz="3200" dirty="0" smtClean="0">
              <a:latin typeface="+mj-ea"/>
              <a:ea typeface="+mj-ea"/>
            </a:endParaRPr>
          </a:p>
          <a:p>
            <a:r>
              <a:rPr lang="zh-TW" altLang="zh-TW" sz="3200" dirty="0" smtClean="0">
                <a:latin typeface="+mj-ea"/>
                <a:ea typeface="+mj-ea"/>
              </a:rPr>
              <a:t>風能之未來展望</a:t>
            </a:r>
            <a:endParaRPr lang="en-US" altLang="zh-TW" sz="3200" dirty="0" smtClean="0">
              <a:latin typeface="+mj-ea"/>
              <a:ea typeface="+mj-ea"/>
            </a:endParaRPr>
          </a:p>
          <a:p>
            <a:r>
              <a:rPr lang="zh-TW" altLang="en-US" sz="3200" dirty="0">
                <a:latin typeface="+mj-ea"/>
                <a:ea typeface="+mj-ea"/>
              </a:rPr>
              <a:t>台灣是否適合</a:t>
            </a:r>
            <a:r>
              <a:rPr lang="zh-TW" altLang="en-US" sz="3200" dirty="0" smtClean="0">
                <a:latin typeface="+mj-ea"/>
                <a:ea typeface="+mj-ea"/>
              </a:rPr>
              <a:t>風力發電？</a:t>
            </a:r>
            <a:endParaRPr lang="en-US" altLang="zh-TW" sz="3200" dirty="0" smtClean="0">
              <a:latin typeface="+mj-ea"/>
              <a:ea typeface="+mj-ea"/>
            </a:endParaRPr>
          </a:p>
          <a:p>
            <a:r>
              <a:rPr lang="zh-TW" altLang="en-US" sz="3200" dirty="0" smtClean="0">
                <a:latin typeface="+mj-ea"/>
                <a:ea typeface="+mj-ea"/>
              </a:rPr>
              <a:t>參考資料</a:t>
            </a:r>
            <a:endParaRPr lang="en-US" altLang="zh-TW" sz="3200" dirty="0" smtClean="0">
              <a:latin typeface="+mj-ea"/>
              <a:ea typeface="+mj-ea"/>
            </a:endParaRPr>
          </a:p>
          <a:p>
            <a:endParaRPr lang="en-US" altLang="zh-TW" dirty="0" smtClean="0"/>
          </a:p>
          <a:p>
            <a:endParaRPr lang="en-US" altLang="zh-TW" dirty="0" smtClean="0"/>
          </a:p>
          <a:p>
            <a:endParaRPr lang="en-US" altLang="zh-TW" dirty="0" smtClean="0"/>
          </a:p>
          <a:p>
            <a:endParaRPr lang="en-US" altLang="zh-TW" dirty="0" smtClean="0"/>
          </a:p>
          <a:p>
            <a:endParaRPr lang="zh-TW" altLang="en-US" dirty="0"/>
          </a:p>
        </p:txBody>
      </p:sp>
    </p:spTree>
    <p:extLst>
      <p:ext uri="{BB962C8B-B14F-4D97-AF65-F5344CB8AC3E}">
        <p14:creationId xmlns:p14="http://schemas.microsoft.com/office/powerpoint/2010/main" val="4154073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000" dirty="0"/>
              <a:t>台灣</a:t>
            </a:r>
            <a:r>
              <a:rPr lang="zh-TW" altLang="en-US" sz="6000" dirty="0" smtClean="0"/>
              <a:t>風力市場</a:t>
            </a:r>
            <a:r>
              <a:rPr lang="zh-TW" altLang="en-US" sz="6000" dirty="0"/>
              <a:t>概況</a:t>
            </a:r>
          </a:p>
        </p:txBody>
      </p:sp>
      <p:sp>
        <p:nvSpPr>
          <p:cNvPr id="3" name="內容版面配置區 2"/>
          <p:cNvSpPr>
            <a:spLocks noGrp="1"/>
          </p:cNvSpPr>
          <p:nvPr>
            <p:ph sz="quarter" idx="1"/>
          </p:nvPr>
        </p:nvSpPr>
        <p:spPr/>
        <p:txBody>
          <a:bodyPr>
            <a:normAutofit lnSpcReduction="10000"/>
          </a:bodyPr>
          <a:lstStyle/>
          <a:p>
            <a:r>
              <a:rPr lang="zh-TW" altLang="en-US" dirty="0">
                <a:latin typeface="+mj-ea"/>
                <a:ea typeface="+mj-ea"/>
              </a:rPr>
              <a:t>台灣風能產業的商業化運轉始於</a:t>
            </a:r>
            <a:r>
              <a:rPr lang="en-US" altLang="zh-TW" dirty="0">
                <a:latin typeface="+mj-ea"/>
                <a:ea typeface="+mj-ea"/>
              </a:rPr>
              <a:t>2000</a:t>
            </a:r>
            <a:r>
              <a:rPr lang="zh-TW" altLang="en-US" dirty="0">
                <a:latin typeface="+mj-ea"/>
                <a:ea typeface="+mj-ea"/>
              </a:rPr>
              <a:t>年，台朔重工在彰化麥寮啟動</a:t>
            </a:r>
            <a:r>
              <a:rPr lang="en-US" altLang="zh-TW" dirty="0">
                <a:latin typeface="+mj-ea"/>
                <a:ea typeface="+mj-ea"/>
              </a:rPr>
              <a:t>4</a:t>
            </a:r>
            <a:r>
              <a:rPr lang="zh-TW" altLang="en-US" dirty="0">
                <a:latin typeface="+mj-ea"/>
                <a:ea typeface="+mj-ea"/>
              </a:rPr>
              <a:t>部</a:t>
            </a:r>
            <a:r>
              <a:rPr lang="en-US" altLang="zh-TW" dirty="0">
                <a:latin typeface="+mj-ea"/>
                <a:ea typeface="+mj-ea"/>
              </a:rPr>
              <a:t>660 kW</a:t>
            </a:r>
            <a:r>
              <a:rPr lang="zh-TW" altLang="en-US" dirty="0">
                <a:latin typeface="+mj-ea"/>
                <a:ea typeface="+mj-ea"/>
              </a:rPr>
              <a:t>機組，並且正式併聯運轉。</a:t>
            </a:r>
          </a:p>
          <a:p>
            <a:r>
              <a:rPr lang="en-US" altLang="zh-TW" dirty="0">
                <a:latin typeface="+mj-ea"/>
                <a:ea typeface="+mj-ea"/>
              </a:rPr>
              <a:t>2001</a:t>
            </a:r>
            <a:r>
              <a:rPr lang="zh-TW" altLang="en-US" dirty="0">
                <a:latin typeface="+mj-ea"/>
                <a:ea typeface="+mj-ea"/>
              </a:rPr>
              <a:t>年台電公司完成澎湖中屯</a:t>
            </a:r>
            <a:r>
              <a:rPr lang="en-US" altLang="zh-TW" dirty="0">
                <a:latin typeface="+mj-ea"/>
                <a:ea typeface="+mj-ea"/>
              </a:rPr>
              <a:t>2.4 MW</a:t>
            </a:r>
            <a:r>
              <a:rPr lang="zh-TW" altLang="en-US" dirty="0">
                <a:latin typeface="+mj-ea"/>
                <a:ea typeface="+mj-ea"/>
              </a:rPr>
              <a:t>的風力發電設置。</a:t>
            </a:r>
          </a:p>
          <a:p>
            <a:r>
              <a:rPr lang="en-US" altLang="zh-TW" dirty="0">
                <a:latin typeface="+mj-ea"/>
                <a:ea typeface="+mj-ea"/>
              </a:rPr>
              <a:t>2002</a:t>
            </a:r>
            <a:r>
              <a:rPr lang="zh-TW" altLang="en-US" dirty="0">
                <a:latin typeface="+mj-ea"/>
                <a:ea typeface="+mj-ea"/>
              </a:rPr>
              <a:t>年正隆集團在新竹建立</a:t>
            </a:r>
            <a:r>
              <a:rPr lang="en-US" altLang="zh-TW" dirty="0">
                <a:latin typeface="+mj-ea"/>
                <a:ea typeface="+mj-ea"/>
              </a:rPr>
              <a:t>3.5 MW</a:t>
            </a:r>
            <a:r>
              <a:rPr lang="zh-TW" altLang="en-US" dirty="0">
                <a:latin typeface="+mj-ea"/>
                <a:ea typeface="+mj-ea"/>
              </a:rPr>
              <a:t>的春風風力電廠。</a:t>
            </a:r>
          </a:p>
          <a:p>
            <a:r>
              <a:rPr lang="en-US" altLang="zh-TW" dirty="0">
                <a:latin typeface="+mj-ea"/>
                <a:ea typeface="+mj-ea"/>
              </a:rPr>
              <a:t>2004</a:t>
            </a:r>
            <a:r>
              <a:rPr lang="zh-TW" altLang="en-US" dirty="0">
                <a:latin typeface="+mj-ea"/>
                <a:ea typeface="+mj-ea"/>
              </a:rPr>
              <a:t>年台電公司在澎湖中屯再增加</a:t>
            </a:r>
            <a:r>
              <a:rPr lang="en-US" altLang="zh-TW" dirty="0">
                <a:latin typeface="+mj-ea"/>
                <a:ea typeface="+mj-ea"/>
              </a:rPr>
              <a:t>2.4 MW</a:t>
            </a:r>
            <a:r>
              <a:rPr lang="zh-TW" altLang="en-US" dirty="0">
                <a:latin typeface="+mj-ea"/>
                <a:ea typeface="+mj-ea"/>
              </a:rPr>
              <a:t>的風力發電容量</a:t>
            </a:r>
            <a:r>
              <a:rPr lang="zh-TW" altLang="en-US" dirty="0" smtClean="0">
                <a:latin typeface="+mj-ea"/>
                <a:ea typeface="+mj-ea"/>
              </a:rPr>
              <a:t>。</a:t>
            </a:r>
            <a:endParaRPr lang="en-US" altLang="zh-TW" dirty="0" smtClean="0">
              <a:latin typeface="+mj-ea"/>
              <a:ea typeface="+mj-ea"/>
            </a:endParaRPr>
          </a:p>
          <a:p>
            <a:r>
              <a:rPr lang="zh-TW" altLang="en-US" dirty="0">
                <a:latin typeface="+mj-ea"/>
                <a:ea typeface="+mj-ea"/>
              </a:rPr>
              <a:t>截至</a:t>
            </a:r>
            <a:r>
              <a:rPr lang="en-US" altLang="zh-TW" dirty="0">
                <a:latin typeface="+mj-ea"/>
                <a:ea typeface="+mj-ea"/>
              </a:rPr>
              <a:t>2004</a:t>
            </a:r>
            <a:r>
              <a:rPr lang="zh-TW" altLang="en-US" dirty="0">
                <a:latin typeface="+mj-ea"/>
                <a:ea typeface="+mj-ea"/>
              </a:rPr>
              <a:t>年止，台灣風力發電的總安裝容量大約為</a:t>
            </a:r>
            <a:r>
              <a:rPr lang="en-US" altLang="zh-TW" dirty="0">
                <a:latin typeface="+mj-ea"/>
                <a:ea typeface="+mj-ea"/>
              </a:rPr>
              <a:t>13 MW</a:t>
            </a:r>
            <a:r>
              <a:rPr lang="zh-TW" altLang="en-US" dirty="0">
                <a:latin typeface="+mj-ea"/>
                <a:ea typeface="+mj-ea"/>
              </a:rPr>
              <a:t>，比起其他國家，數量顯得相當少。</a:t>
            </a:r>
            <a:endParaRPr lang="en-US" altLang="zh-TW" dirty="0">
              <a:latin typeface="+mj-ea"/>
              <a:ea typeface="+mj-ea"/>
            </a:endParaRPr>
          </a:p>
          <a:p>
            <a:endParaRPr lang="zh-TW" altLang="en-US" dirty="0"/>
          </a:p>
        </p:txBody>
      </p:sp>
    </p:spTree>
    <p:extLst>
      <p:ext uri="{BB962C8B-B14F-4D97-AF65-F5344CB8AC3E}">
        <p14:creationId xmlns:p14="http://schemas.microsoft.com/office/powerpoint/2010/main" val="3002487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683568" y="908720"/>
            <a:ext cx="4248472" cy="5616624"/>
          </a:xfrm>
        </p:spPr>
        <p:txBody>
          <a:bodyPr>
            <a:normAutofit fontScale="70000" lnSpcReduction="20000"/>
          </a:bodyPr>
          <a:lstStyle/>
          <a:p>
            <a:r>
              <a:rPr lang="en-US" altLang="zh-TW" sz="3700" dirty="0">
                <a:latin typeface="+mj-ea"/>
                <a:ea typeface="+mj-ea"/>
              </a:rPr>
              <a:t>2005</a:t>
            </a:r>
            <a:r>
              <a:rPr lang="zh-TW" altLang="en-US" sz="3700" dirty="0">
                <a:latin typeface="+mj-ea"/>
                <a:ea typeface="+mj-ea"/>
              </a:rPr>
              <a:t>年後，政府加強推動與落實再生能源的利用，鼓勵廠商投入風電產業，台電與英華威等公司開始建設風場發電，累積至</a:t>
            </a:r>
            <a:r>
              <a:rPr lang="en-US" altLang="zh-TW" sz="3700" dirty="0">
                <a:latin typeface="+mj-ea"/>
                <a:ea typeface="+mj-ea"/>
              </a:rPr>
              <a:t>2007</a:t>
            </a:r>
            <a:r>
              <a:rPr lang="zh-TW" altLang="en-US" sz="3700" dirty="0">
                <a:latin typeface="+mj-ea"/>
                <a:ea typeface="+mj-ea"/>
              </a:rPr>
              <a:t>年六月，台灣地區總安裝容量</a:t>
            </a:r>
            <a:r>
              <a:rPr lang="zh-TW" altLang="en-US" sz="3700" dirty="0">
                <a:solidFill>
                  <a:srgbClr val="FF0000"/>
                </a:solidFill>
                <a:latin typeface="+mj-ea"/>
                <a:ea typeface="+mj-ea"/>
              </a:rPr>
              <a:t>上升至</a:t>
            </a:r>
            <a:r>
              <a:rPr lang="en-US" altLang="zh-TW" sz="3700" dirty="0">
                <a:solidFill>
                  <a:srgbClr val="FF0000"/>
                </a:solidFill>
                <a:latin typeface="+mj-ea"/>
                <a:ea typeface="+mj-ea"/>
              </a:rPr>
              <a:t>194 MW</a:t>
            </a:r>
            <a:r>
              <a:rPr lang="zh-TW" altLang="en-US" sz="3700" dirty="0">
                <a:latin typeface="+mj-ea"/>
                <a:ea typeface="+mj-ea"/>
              </a:rPr>
              <a:t>，</a:t>
            </a:r>
            <a:r>
              <a:rPr lang="zh-TW" altLang="en-US" sz="3700" dirty="0">
                <a:solidFill>
                  <a:srgbClr val="FF0000"/>
                </a:solidFill>
                <a:latin typeface="+mj-ea"/>
                <a:ea typeface="+mj-ea"/>
              </a:rPr>
              <a:t>已核准與建廠中的總裝置容量為</a:t>
            </a:r>
            <a:r>
              <a:rPr lang="en-US" altLang="zh-TW" sz="3700" dirty="0">
                <a:solidFill>
                  <a:srgbClr val="FF0000"/>
                </a:solidFill>
                <a:latin typeface="+mj-ea"/>
                <a:ea typeface="+mj-ea"/>
              </a:rPr>
              <a:t>148 MW</a:t>
            </a:r>
            <a:r>
              <a:rPr lang="zh-TW" altLang="en-US" sz="3700" dirty="0">
                <a:solidFill>
                  <a:srgbClr val="FF0000"/>
                </a:solidFill>
                <a:latin typeface="+mj-ea"/>
                <a:ea typeface="+mj-ea"/>
              </a:rPr>
              <a:t>，兩者合計為 </a:t>
            </a:r>
            <a:r>
              <a:rPr lang="en-US" altLang="zh-TW" sz="3700" dirty="0">
                <a:solidFill>
                  <a:srgbClr val="FF0000"/>
                </a:solidFill>
                <a:latin typeface="+mj-ea"/>
                <a:ea typeface="+mj-ea"/>
              </a:rPr>
              <a:t>342 MW</a:t>
            </a:r>
            <a:r>
              <a:rPr lang="zh-TW" altLang="en-US" sz="3700" dirty="0">
                <a:solidFill>
                  <a:srgbClr val="FF0000"/>
                </a:solidFill>
                <a:latin typeface="+mj-ea"/>
                <a:ea typeface="+mj-ea"/>
              </a:rPr>
              <a:t>。</a:t>
            </a:r>
            <a:r>
              <a:rPr lang="zh-TW" altLang="en-US" sz="3700" dirty="0">
                <a:latin typeface="+mj-ea"/>
                <a:ea typeface="+mj-ea"/>
              </a:rPr>
              <a:t>同時，根據經濟部的設定目標，</a:t>
            </a:r>
            <a:r>
              <a:rPr lang="zh-TW" altLang="en-US" sz="3700" dirty="0">
                <a:solidFill>
                  <a:srgbClr val="FF0000"/>
                </a:solidFill>
                <a:latin typeface="+mj-ea"/>
                <a:ea typeface="+mj-ea"/>
              </a:rPr>
              <a:t>計畫至 </a:t>
            </a:r>
            <a:r>
              <a:rPr lang="en-US" altLang="zh-TW" sz="3700" dirty="0">
                <a:solidFill>
                  <a:srgbClr val="FF0000"/>
                </a:solidFill>
                <a:latin typeface="+mj-ea"/>
                <a:ea typeface="+mj-ea"/>
              </a:rPr>
              <a:t>2010</a:t>
            </a:r>
            <a:r>
              <a:rPr lang="zh-TW" altLang="en-US" sz="3700" dirty="0">
                <a:solidFill>
                  <a:srgbClr val="FF0000"/>
                </a:solidFill>
                <a:latin typeface="+mj-ea"/>
                <a:ea typeface="+mj-ea"/>
              </a:rPr>
              <a:t>年時風力發電容量將達</a:t>
            </a:r>
            <a:r>
              <a:rPr lang="en-US" altLang="zh-TW" sz="3700" dirty="0">
                <a:solidFill>
                  <a:srgbClr val="FF0000"/>
                </a:solidFill>
                <a:latin typeface="+mj-ea"/>
                <a:ea typeface="+mj-ea"/>
              </a:rPr>
              <a:t>2,159 MW</a:t>
            </a:r>
            <a:r>
              <a:rPr lang="zh-TW" altLang="en-US" sz="3700" dirty="0">
                <a:latin typeface="+mj-ea"/>
                <a:ea typeface="+mj-ea"/>
              </a:rPr>
              <a:t>，因此未來幾年還有相當大的成長空間。</a:t>
            </a:r>
            <a:r>
              <a:rPr lang="zh-TW" altLang="en-US" dirty="0"/>
              <a:t/>
            </a:r>
            <a:br>
              <a:rPr lang="zh-TW" altLang="en-US" dirty="0"/>
            </a:br>
            <a:endParaRPr lang="en-US" altLang="zh-TW" dirty="0"/>
          </a:p>
          <a:p>
            <a:endParaRPr lang="zh-TW" altLang="en-US" dirty="0"/>
          </a:p>
        </p:txBody>
      </p:sp>
      <p:pic>
        <p:nvPicPr>
          <p:cNvPr id="5" name="內容版面配置區 4"/>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933950" y="1916832"/>
            <a:ext cx="3749675" cy="3240359"/>
          </a:xfrm>
        </p:spPr>
      </p:pic>
    </p:spTree>
    <p:extLst>
      <p:ext uri="{BB962C8B-B14F-4D97-AF65-F5344CB8AC3E}">
        <p14:creationId xmlns:p14="http://schemas.microsoft.com/office/powerpoint/2010/main" val="3759092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914400" y="2060848"/>
            <a:ext cx="7772400" cy="3958952"/>
          </a:xfrm>
        </p:spPr>
        <p:txBody>
          <a:bodyPr>
            <a:normAutofit/>
          </a:bodyPr>
          <a:lstStyle/>
          <a:p>
            <a:r>
              <a:rPr lang="zh-TW" altLang="en-US" dirty="0" smtClean="0">
                <a:latin typeface="+mj-ea"/>
                <a:ea typeface="+mj-ea"/>
              </a:rPr>
              <a:t>目前</a:t>
            </a:r>
            <a:r>
              <a:rPr lang="zh-TW" altLang="en-US" dirty="0">
                <a:latin typeface="+mj-ea"/>
                <a:ea typeface="+mj-ea"/>
              </a:rPr>
              <a:t>已安裝的</a:t>
            </a:r>
            <a:r>
              <a:rPr lang="en-US" altLang="zh-TW" dirty="0">
                <a:latin typeface="+mj-ea"/>
                <a:ea typeface="+mj-ea"/>
              </a:rPr>
              <a:t>194 MW</a:t>
            </a:r>
            <a:r>
              <a:rPr lang="zh-TW" altLang="en-US" dirty="0">
                <a:latin typeface="+mj-ea"/>
                <a:ea typeface="+mj-ea"/>
              </a:rPr>
              <a:t>機組中，大約有</a:t>
            </a:r>
            <a:r>
              <a:rPr lang="en-US" altLang="zh-TW" dirty="0">
                <a:latin typeface="+mj-ea"/>
                <a:ea typeface="+mj-ea"/>
              </a:rPr>
              <a:t>70% </a:t>
            </a:r>
            <a:r>
              <a:rPr lang="zh-TW" altLang="en-US" dirty="0">
                <a:latin typeface="+mj-ea"/>
                <a:ea typeface="+mj-ea"/>
              </a:rPr>
              <a:t>都是台電公司投資的風力電廠，但是在未來新增的</a:t>
            </a:r>
            <a:r>
              <a:rPr lang="en-US" altLang="zh-TW" dirty="0">
                <a:latin typeface="+mj-ea"/>
                <a:ea typeface="+mj-ea"/>
              </a:rPr>
              <a:t>148 MW</a:t>
            </a:r>
            <a:r>
              <a:rPr lang="zh-TW" altLang="en-US" dirty="0">
                <a:latin typeface="+mj-ea"/>
                <a:ea typeface="+mj-ea"/>
              </a:rPr>
              <a:t>機組中，民間廠商則占</a:t>
            </a:r>
            <a:r>
              <a:rPr lang="en-US" altLang="zh-TW" dirty="0">
                <a:latin typeface="+mj-ea"/>
                <a:ea typeface="+mj-ea"/>
              </a:rPr>
              <a:t>90% </a:t>
            </a:r>
            <a:r>
              <a:rPr lang="zh-TW" altLang="en-US" dirty="0">
                <a:latin typeface="+mj-ea"/>
                <a:ea typeface="+mj-ea"/>
              </a:rPr>
              <a:t>以上，可見未來可能逐漸轉型為以民間投資為主的型態。</a:t>
            </a:r>
            <a:r>
              <a:rPr lang="zh-TW" altLang="en-US" dirty="0"/>
              <a:t/>
            </a:r>
            <a:br>
              <a:rPr lang="zh-TW" altLang="en-US" dirty="0"/>
            </a:br>
            <a:endParaRPr lang="zh-TW" altLang="en-US" dirty="0"/>
          </a:p>
          <a:p>
            <a:endParaRPr lang="zh-TW" altLang="en-US" dirty="0"/>
          </a:p>
          <a:p>
            <a:endParaRPr lang="zh-TW" altLang="en-US" dirty="0"/>
          </a:p>
        </p:txBody>
      </p:sp>
    </p:spTree>
    <p:extLst>
      <p:ext uri="{BB962C8B-B14F-4D97-AF65-F5344CB8AC3E}">
        <p14:creationId xmlns:p14="http://schemas.microsoft.com/office/powerpoint/2010/main" val="705601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7584" y="404664"/>
            <a:ext cx="7772400" cy="1143000"/>
          </a:xfrm>
        </p:spPr>
        <p:txBody>
          <a:bodyPr>
            <a:normAutofit/>
          </a:bodyPr>
          <a:lstStyle/>
          <a:p>
            <a:pPr algn="ctr"/>
            <a:r>
              <a:rPr lang="zh-TW" altLang="en-US" sz="6000" dirty="0" smtClean="0"/>
              <a:t>風力發電成本</a:t>
            </a:r>
            <a:endParaRPr lang="zh-TW" altLang="en-US" sz="6000" dirty="0"/>
          </a:p>
        </p:txBody>
      </p:sp>
      <p:sp>
        <p:nvSpPr>
          <p:cNvPr id="3" name="內容版面配置區 2"/>
          <p:cNvSpPr>
            <a:spLocks noGrp="1"/>
          </p:cNvSpPr>
          <p:nvPr>
            <p:ph sz="quarter" idx="1"/>
          </p:nvPr>
        </p:nvSpPr>
        <p:spPr>
          <a:xfrm>
            <a:off x="914400" y="1988840"/>
            <a:ext cx="7772400" cy="4030960"/>
          </a:xfrm>
        </p:spPr>
        <p:txBody>
          <a:bodyPr>
            <a:normAutofit fontScale="47500" lnSpcReduction="20000"/>
          </a:bodyPr>
          <a:lstStyle/>
          <a:p>
            <a:r>
              <a:rPr lang="zh-TW" altLang="en-US" sz="5500" dirty="0" smtClean="0">
                <a:latin typeface="+mj-ea"/>
                <a:ea typeface="+mj-ea"/>
              </a:rPr>
              <a:t>風力發電</a:t>
            </a:r>
            <a:r>
              <a:rPr lang="zh-TW" altLang="en-US" sz="5500" dirty="0">
                <a:latin typeface="+mj-ea"/>
                <a:ea typeface="+mj-ea"/>
              </a:rPr>
              <a:t>的主要成本為機組購買與安裝的投資費用，但是由於設備價格高昂，以及風場規模不宜過小，大多需要貸款支付，因此將會產生可觀的利息支出；此外，還要加上維修保養與經營管理的費用。至於風力電廠的收入完全來自利用風力產生的電力，此部分受到幾個因素的影響，主要為安裝地點風力的變化，機組的效率與可用率，以及電力的收購費用，其次為可能爭取到</a:t>
            </a:r>
            <a:r>
              <a:rPr lang="en-US" altLang="zh-TW" sz="5500" dirty="0">
                <a:latin typeface="+mj-ea"/>
                <a:ea typeface="+mj-ea"/>
              </a:rPr>
              <a:t>CO2 </a:t>
            </a:r>
            <a:r>
              <a:rPr lang="zh-TW" altLang="en-US" sz="5500" dirty="0">
                <a:latin typeface="+mj-ea"/>
                <a:ea typeface="+mj-ea"/>
              </a:rPr>
              <a:t>排放減量的補助費用。 </a:t>
            </a:r>
          </a:p>
          <a:p>
            <a:pPr marL="0" indent="0">
              <a:buNone/>
            </a:pPr>
            <a:r>
              <a:rPr lang="zh-TW" altLang="en-US" sz="5500" dirty="0"/>
              <a:t/>
            </a:r>
            <a:br>
              <a:rPr lang="zh-TW" altLang="en-US" sz="5500" dirty="0"/>
            </a:br>
            <a:r>
              <a:rPr lang="zh-TW" altLang="en-US" sz="3800" dirty="0"/>
              <a:t/>
            </a:r>
            <a:br>
              <a:rPr lang="zh-TW" altLang="en-US" sz="3800" dirty="0"/>
            </a:br>
            <a:r>
              <a:rPr lang="zh-TW" altLang="en-US" dirty="0"/>
              <a:t/>
            </a:r>
            <a:br>
              <a:rPr lang="zh-TW" altLang="en-US" dirty="0"/>
            </a:br>
            <a:endParaRPr lang="zh-TW" altLang="en-US" dirty="0"/>
          </a:p>
          <a:p>
            <a:endParaRPr lang="zh-TW" altLang="en-US" dirty="0"/>
          </a:p>
        </p:txBody>
      </p:sp>
    </p:spTree>
    <p:extLst>
      <p:ext uri="{BB962C8B-B14F-4D97-AF65-F5344CB8AC3E}">
        <p14:creationId xmlns:p14="http://schemas.microsoft.com/office/powerpoint/2010/main" val="997402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914400" y="1124744"/>
            <a:ext cx="7772400" cy="4895056"/>
          </a:xfrm>
        </p:spPr>
        <p:txBody>
          <a:bodyPr/>
          <a:lstStyle/>
          <a:p>
            <a:endParaRPr lang="zh-TW" altLang="en-US" dirty="0">
              <a:latin typeface="+mj-ea"/>
              <a:ea typeface="+mj-ea"/>
            </a:endParaRPr>
          </a:p>
          <a:p>
            <a:r>
              <a:rPr lang="zh-TW" altLang="en-US" dirty="0">
                <a:latin typeface="+mj-ea"/>
                <a:ea typeface="+mj-ea"/>
              </a:rPr>
              <a:t>根據台灣幾個早期安裝的風力發電廠實際運轉的資料，以</a:t>
            </a:r>
            <a:r>
              <a:rPr lang="en-US" altLang="zh-TW" dirty="0">
                <a:latin typeface="+mj-ea"/>
                <a:ea typeface="+mj-ea"/>
              </a:rPr>
              <a:t>20</a:t>
            </a:r>
            <a:r>
              <a:rPr lang="zh-TW" altLang="en-US" dirty="0">
                <a:latin typeface="+mj-ea"/>
                <a:ea typeface="+mj-ea"/>
              </a:rPr>
              <a:t>年折舊計算，台塑麥寮系統的發電成本為新台幣</a:t>
            </a:r>
            <a:r>
              <a:rPr lang="en-US" altLang="zh-TW" dirty="0">
                <a:latin typeface="+mj-ea"/>
                <a:ea typeface="+mj-ea"/>
              </a:rPr>
              <a:t>1.25</a:t>
            </a:r>
            <a:r>
              <a:rPr lang="zh-TW" altLang="en-US" dirty="0">
                <a:latin typeface="+mj-ea"/>
                <a:ea typeface="+mj-ea"/>
              </a:rPr>
              <a:t>元</a:t>
            </a:r>
            <a:r>
              <a:rPr lang="en-US" altLang="zh-TW" dirty="0">
                <a:latin typeface="+mj-ea"/>
                <a:ea typeface="+mj-ea"/>
              </a:rPr>
              <a:t>/ kWh</a:t>
            </a:r>
            <a:r>
              <a:rPr lang="zh-TW" altLang="en-US" dirty="0">
                <a:latin typeface="+mj-ea"/>
                <a:ea typeface="+mj-ea"/>
              </a:rPr>
              <a:t>，以</a:t>
            </a:r>
            <a:r>
              <a:rPr lang="en-US" altLang="zh-TW" dirty="0">
                <a:latin typeface="+mj-ea"/>
                <a:ea typeface="+mj-ea"/>
              </a:rPr>
              <a:t>10</a:t>
            </a:r>
            <a:r>
              <a:rPr lang="zh-TW" altLang="en-US" dirty="0">
                <a:latin typeface="+mj-ea"/>
                <a:ea typeface="+mj-ea"/>
              </a:rPr>
              <a:t>年折舊計算，則為</a:t>
            </a:r>
            <a:r>
              <a:rPr lang="en-US" altLang="zh-TW" dirty="0">
                <a:latin typeface="+mj-ea"/>
                <a:ea typeface="+mj-ea"/>
              </a:rPr>
              <a:t>1.78</a:t>
            </a:r>
            <a:r>
              <a:rPr lang="zh-TW" altLang="en-US" dirty="0">
                <a:latin typeface="+mj-ea"/>
                <a:ea typeface="+mj-ea"/>
              </a:rPr>
              <a:t>元</a:t>
            </a:r>
            <a:r>
              <a:rPr lang="en-US" altLang="zh-TW" dirty="0">
                <a:latin typeface="+mj-ea"/>
                <a:ea typeface="+mj-ea"/>
              </a:rPr>
              <a:t>/ kWh</a:t>
            </a:r>
            <a:r>
              <a:rPr lang="zh-TW" altLang="en-US" dirty="0">
                <a:latin typeface="+mj-ea"/>
                <a:ea typeface="+mj-ea"/>
              </a:rPr>
              <a:t>。若以澎湖中屯系統為例，以</a:t>
            </a:r>
            <a:r>
              <a:rPr lang="en-US" altLang="zh-TW" dirty="0">
                <a:latin typeface="+mj-ea"/>
                <a:ea typeface="+mj-ea"/>
              </a:rPr>
              <a:t>20</a:t>
            </a:r>
            <a:r>
              <a:rPr lang="zh-TW" altLang="en-US" dirty="0">
                <a:latin typeface="+mj-ea"/>
                <a:ea typeface="+mj-ea"/>
              </a:rPr>
              <a:t>年折舊計算，發電成本為新台幣</a:t>
            </a:r>
            <a:r>
              <a:rPr lang="en-US" altLang="zh-TW" dirty="0">
                <a:latin typeface="+mj-ea"/>
                <a:ea typeface="+mj-ea"/>
              </a:rPr>
              <a:t>1.64</a:t>
            </a:r>
            <a:r>
              <a:rPr lang="zh-TW" altLang="en-US" dirty="0">
                <a:latin typeface="+mj-ea"/>
                <a:ea typeface="+mj-ea"/>
              </a:rPr>
              <a:t>元</a:t>
            </a:r>
            <a:r>
              <a:rPr lang="en-US" altLang="zh-TW" dirty="0">
                <a:latin typeface="+mj-ea"/>
                <a:ea typeface="+mj-ea"/>
              </a:rPr>
              <a:t>/ kWh</a:t>
            </a:r>
            <a:r>
              <a:rPr lang="zh-TW" altLang="en-US" dirty="0">
                <a:latin typeface="+mj-ea"/>
                <a:ea typeface="+mj-ea"/>
              </a:rPr>
              <a:t>，以</a:t>
            </a:r>
            <a:r>
              <a:rPr lang="en-US" altLang="zh-TW" dirty="0">
                <a:latin typeface="+mj-ea"/>
                <a:ea typeface="+mj-ea"/>
              </a:rPr>
              <a:t>10</a:t>
            </a:r>
            <a:r>
              <a:rPr lang="zh-TW" altLang="en-US" dirty="0">
                <a:latin typeface="+mj-ea"/>
                <a:ea typeface="+mj-ea"/>
              </a:rPr>
              <a:t>年折舊計算，則為</a:t>
            </a:r>
            <a:r>
              <a:rPr lang="en-US" altLang="zh-TW" dirty="0">
                <a:latin typeface="+mj-ea"/>
                <a:ea typeface="+mj-ea"/>
              </a:rPr>
              <a:t>2.34</a:t>
            </a:r>
            <a:r>
              <a:rPr lang="zh-TW" altLang="en-US" dirty="0">
                <a:latin typeface="+mj-ea"/>
                <a:ea typeface="+mj-ea"/>
              </a:rPr>
              <a:t>元</a:t>
            </a:r>
            <a:r>
              <a:rPr lang="en-US" altLang="zh-TW" dirty="0">
                <a:latin typeface="+mj-ea"/>
                <a:ea typeface="+mj-ea"/>
              </a:rPr>
              <a:t>/ kWh</a:t>
            </a:r>
            <a:r>
              <a:rPr lang="zh-TW" altLang="en-US" dirty="0">
                <a:latin typeface="+mj-ea"/>
                <a:ea typeface="+mj-ea"/>
              </a:rPr>
              <a:t>。再以竹北春風系統為例，以</a:t>
            </a:r>
            <a:r>
              <a:rPr lang="en-US" altLang="zh-TW" dirty="0">
                <a:latin typeface="+mj-ea"/>
                <a:ea typeface="+mj-ea"/>
              </a:rPr>
              <a:t>20</a:t>
            </a:r>
            <a:r>
              <a:rPr lang="zh-TW" altLang="en-US" dirty="0">
                <a:latin typeface="+mj-ea"/>
                <a:ea typeface="+mj-ea"/>
              </a:rPr>
              <a:t>年折舊計算，發電成本為新台幣</a:t>
            </a:r>
            <a:r>
              <a:rPr lang="en-US" altLang="zh-TW" dirty="0">
                <a:latin typeface="+mj-ea"/>
                <a:ea typeface="+mj-ea"/>
              </a:rPr>
              <a:t>1.30</a:t>
            </a:r>
            <a:r>
              <a:rPr lang="zh-TW" altLang="en-US" dirty="0">
                <a:latin typeface="+mj-ea"/>
                <a:ea typeface="+mj-ea"/>
              </a:rPr>
              <a:t>元</a:t>
            </a:r>
            <a:r>
              <a:rPr lang="en-US" altLang="zh-TW" dirty="0">
                <a:latin typeface="+mj-ea"/>
                <a:ea typeface="+mj-ea"/>
              </a:rPr>
              <a:t>/ kWh</a:t>
            </a:r>
            <a:r>
              <a:rPr lang="zh-TW" altLang="en-US" dirty="0">
                <a:latin typeface="+mj-ea"/>
                <a:ea typeface="+mj-ea"/>
              </a:rPr>
              <a:t>，以</a:t>
            </a:r>
            <a:r>
              <a:rPr lang="en-US" altLang="zh-TW" dirty="0">
                <a:latin typeface="+mj-ea"/>
                <a:ea typeface="+mj-ea"/>
              </a:rPr>
              <a:t>10</a:t>
            </a:r>
            <a:r>
              <a:rPr lang="zh-TW" altLang="en-US" dirty="0">
                <a:latin typeface="+mj-ea"/>
                <a:ea typeface="+mj-ea"/>
              </a:rPr>
              <a:t>年折舊計算，則為</a:t>
            </a:r>
            <a:r>
              <a:rPr lang="en-US" altLang="zh-TW" dirty="0">
                <a:latin typeface="+mj-ea"/>
                <a:ea typeface="+mj-ea"/>
              </a:rPr>
              <a:t>1.80</a:t>
            </a:r>
            <a:r>
              <a:rPr lang="zh-TW" altLang="en-US" dirty="0">
                <a:latin typeface="+mj-ea"/>
                <a:ea typeface="+mj-ea"/>
              </a:rPr>
              <a:t>元</a:t>
            </a:r>
            <a:r>
              <a:rPr lang="en-US" altLang="zh-TW" dirty="0">
                <a:latin typeface="+mj-ea"/>
                <a:ea typeface="+mj-ea"/>
              </a:rPr>
              <a:t>/ kWh</a:t>
            </a:r>
            <a:r>
              <a:rPr lang="zh-TW" altLang="en-US" dirty="0">
                <a:latin typeface="+mj-ea"/>
                <a:ea typeface="+mj-ea"/>
              </a:rPr>
              <a:t>。</a:t>
            </a:r>
            <a:r>
              <a:rPr lang="zh-TW" altLang="en-US" dirty="0"/>
              <a:t/>
            </a:r>
            <a:br>
              <a:rPr lang="zh-TW" altLang="en-US" dirty="0"/>
            </a:br>
            <a:endParaRPr lang="zh-TW" altLang="en-US" dirty="0"/>
          </a:p>
        </p:txBody>
      </p:sp>
    </p:spTree>
    <p:extLst>
      <p:ext uri="{BB962C8B-B14F-4D97-AF65-F5344CB8AC3E}">
        <p14:creationId xmlns:p14="http://schemas.microsoft.com/office/powerpoint/2010/main" val="739868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a:xfrm>
            <a:off x="899592" y="1124744"/>
            <a:ext cx="7772400" cy="4572000"/>
          </a:xfrm>
        </p:spPr>
        <p:txBody>
          <a:bodyPr/>
          <a:lstStyle/>
          <a:p>
            <a:r>
              <a:rPr lang="zh-TW" altLang="en-US" dirty="0">
                <a:latin typeface="+mj-ea"/>
                <a:ea typeface="+mj-ea"/>
              </a:rPr>
              <a:t>目前台灣的收購電價為</a:t>
            </a:r>
            <a:r>
              <a:rPr lang="en-US" altLang="zh-TW" dirty="0">
                <a:latin typeface="+mj-ea"/>
                <a:ea typeface="+mj-ea"/>
              </a:rPr>
              <a:t>2</a:t>
            </a:r>
            <a:r>
              <a:rPr lang="zh-TW" altLang="en-US" dirty="0">
                <a:latin typeface="+mj-ea"/>
                <a:ea typeface="+mj-ea"/>
              </a:rPr>
              <a:t>元</a:t>
            </a:r>
            <a:r>
              <a:rPr lang="en-US" altLang="zh-TW" dirty="0">
                <a:latin typeface="+mj-ea"/>
                <a:ea typeface="+mj-ea"/>
              </a:rPr>
              <a:t>/ kWh</a:t>
            </a:r>
            <a:r>
              <a:rPr lang="zh-TW" altLang="en-US" dirty="0">
                <a:latin typeface="+mj-ea"/>
                <a:ea typeface="+mj-ea"/>
              </a:rPr>
              <a:t>，顯示風力發電仍是有利可圖的行業，但是由於</a:t>
            </a:r>
            <a:r>
              <a:rPr lang="zh-TW" altLang="en-US" dirty="0">
                <a:solidFill>
                  <a:srgbClr val="FF0000"/>
                </a:solidFill>
                <a:latin typeface="+mj-ea"/>
                <a:ea typeface="+mj-ea"/>
              </a:rPr>
              <a:t>回收期限太長，以及政策動向與氣候變化等不確定因素所隱藏的風險不易估算，仍然是屬於一項需要精細計算的投資。</a:t>
            </a:r>
            <a:r>
              <a:rPr lang="zh-TW" altLang="en-US" dirty="0">
                <a:latin typeface="+mj-ea"/>
                <a:ea typeface="+mj-ea"/>
              </a:rPr>
              <a:t>如果政府</a:t>
            </a:r>
            <a:r>
              <a:rPr lang="zh-TW" altLang="en-US" dirty="0">
                <a:solidFill>
                  <a:srgbClr val="FF0000"/>
                </a:solidFill>
                <a:latin typeface="+mj-ea"/>
                <a:ea typeface="+mj-ea"/>
              </a:rPr>
              <a:t>提高收購電價與保證年數</a:t>
            </a:r>
            <a:r>
              <a:rPr lang="zh-TW" altLang="en-US" dirty="0">
                <a:latin typeface="+mj-ea"/>
                <a:ea typeface="+mj-ea"/>
              </a:rPr>
              <a:t>，顯然是最有效與最簡單的激勵措施，即可帶動大量資金的投入與風電產業的蓬勃發展。</a:t>
            </a:r>
            <a:br>
              <a:rPr lang="zh-TW" altLang="en-US" dirty="0">
                <a:latin typeface="+mj-ea"/>
                <a:ea typeface="+mj-ea"/>
              </a:rPr>
            </a:br>
            <a:r>
              <a:rPr lang="zh-TW" altLang="en-US" dirty="0">
                <a:latin typeface="+mj-ea"/>
                <a:ea typeface="+mj-ea"/>
              </a:rPr>
              <a:t/>
            </a:r>
            <a:br>
              <a:rPr lang="zh-TW" altLang="en-US" dirty="0">
                <a:latin typeface="+mj-ea"/>
                <a:ea typeface="+mj-ea"/>
              </a:rPr>
            </a:br>
            <a:r>
              <a:rPr lang="zh-TW" altLang="en-US" dirty="0">
                <a:latin typeface="+mj-ea"/>
                <a:ea typeface="+mj-ea"/>
              </a:rPr>
              <a:t>未來風力機組性能將會持續提升，建造成本也會不斷下降，因而發電成本隨之降低，也會使得獲利性日益增加。</a:t>
            </a:r>
          </a:p>
        </p:txBody>
      </p:sp>
    </p:spTree>
    <p:extLst>
      <p:ext uri="{BB962C8B-B14F-4D97-AF65-F5344CB8AC3E}">
        <p14:creationId xmlns:p14="http://schemas.microsoft.com/office/powerpoint/2010/main" val="4135817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ctr"/>
            <a:r>
              <a:rPr lang="zh-TW" altLang="en-US" sz="6000" dirty="0" smtClean="0"/>
              <a:t>風力發電案例分享</a:t>
            </a:r>
            <a:r>
              <a:rPr lang="zh-TW" altLang="en-US" sz="2000" dirty="0" smtClean="0"/>
              <a:t>－雲林</a:t>
            </a:r>
            <a:endParaRPr lang="zh-TW" altLang="en-US" sz="6000" dirty="0"/>
          </a:p>
        </p:txBody>
      </p:sp>
      <p:sp>
        <p:nvSpPr>
          <p:cNvPr id="5" name="內容版面配置區 4"/>
          <p:cNvSpPr>
            <a:spLocks noGrp="1"/>
          </p:cNvSpPr>
          <p:nvPr>
            <p:ph sz="half" idx="2"/>
          </p:nvPr>
        </p:nvSpPr>
        <p:spPr>
          <a:xfrm>
            <a:off x="899592" y="1700808"/>
            <a:ext cx="3748608" cy="4433292"/>
          </a:xfrm>
        </p:spPr>
        <p:txBody>
          <a:bodyPr>
            <a:normAutofit lnSpcReduction="10000"/>
          </a:bodyPr>
          <a:lstStyle/>
          <a:p>
            <a:r>
              <a:rPr lang="zh-TW" altLang="en-US" dirty="0" smtClean="0">
                <a:latin typeface="+mj-ea"/>
                <a:ea typeface="+mj-ea"/>
              </a:rPr>
              <a:t>台灣第一座風力發電廠去年商轉，台塑在雲林麥寮工業區裝設的四台丹麥</a:t>
            </a:r>
            <a:r>
              <a:rPr lang="en-US" altLang="zh-TW" dirty="0" err="1" smtClean="0">
                <a:latin typeface="+mj-ea"/>
                <a:ea typeface="+mj-ea"/>
              </a:rPr>
              <a:t>Vestas</a:t>
            </a:r>
            <a:r>
              <a:rPr lang="zh-TW" altLang="en-US" dirty="0" smtClean="0">
                <a:latin typeface="+mj-ea"/>
                <a:ea typeface="+mj-ea"/>
              </a:rPr>
              <a:t>風力機組拔得頭籌，總發電量達到</a:t>
            </a:r>
            <a:r>
              <a:rPr lang="zh-TW" altLang="en-US" dirty="0" smtClean="0">
                <a:solidFill>
                  <a:srgbClr val="FF0000"/>
                </a:solidFill>
                <a:latin typeface="+mj-ea"/>
                <a:ea typeface="+mj-ea"/>
              </a:rPr>
              <a:t>二千六百四十瓩</a:t>
            </a:r>
            <a:r>
              <a:rPr lang="zh-TW" altLang="en-US" dirty="0" smtClean="0">
                <a:latin typeface="+mj-ea"/>
                <a:ea typeface="+mj-ea"/>
              </a:rPr>
              <a:t>，「麥寮風力發電示範系統」位於台塑麥寮工業園區東北方防風林區，現址相當符合前述條件，風能資源極為良好。</a:t>
            </a:r>
            <a:endParaRPr lang="zh-TW" altLang="en-US" dirty="0">
              <a:latin typeface="+mj-ea"/>
              <a:ea typeface="+mj-ea"/>
            </a:endParaRPr>
          </a:p>
        </p:txBody>
      </p:sp>
      <p:pic>
        <p:nvPicPr>
          <p:cNvPr id="9" name="內容版面配置區 8" descr="第一座風力發電廠 雲林.bmp"/>
          <p:cNvPicPr>
            <a:picLocks noGrp="1" noChangeAspect="1"/>
          </p:cNvPicPr>
          <p:nvPr>
            <p:ph sz="half" idx="4"/>
          </p:nvPr>
        </p:nvPicPr>
        <p:blipFill>
          <a:blip r:embed="rId2" cstate="print"/>
          <a:stretch>
            <a:fillRect/>
          </a:stretch>
        </p:blipFill>
        <p:spPr>
          <a:xfrm>
            <a:off x="4644008" y="2348880"/>
            <a:ext cx="4076174" cy="2867337"/>
          </a:xfrm>
        </p:spPr>
      </p:pic>
    </p:spTree>
    <p:extLst>
      <p:ext uri="{BB962C8B-B14F-4D97-AF65-F5344CB8AC3E}">
        <p14:creationId xmlns:p14="http://schemas.microsoft.com/office/powerpoint/2010/main" val="8035117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TotalTime>
  <Words>1626</Words>
  <Application>Microsoft Office PowerPoint</Application>
  <PresentationFormat>如螢幕大小 (4:3)</PresentationFormat>
  <Paragraphs>66</Paragraphs>
  <Slides>19</Slides>
  <Notes>0</Notes>
  <HiddenSlides>0</HiddenSlides>
  <MMClips>0</MMClips>
  <ScaleCrop>false</ScaleCrop>
  <HeadingPairs>
    <vt:vector size="4" baseType="variant">
      <vt:variant>
        <vt:lpstr>佈景主題</vt:lpstr>
      </vt:variant>
      <vt:variant>
        <vt:i4>1</vt:i4>
      </vt:variant>
      <vt:variant>
        <vt:lpstr>投影片標題</vt:lpstr>
      </vt:variant>
      <vt:variant>
        <vt:i4>19</vt:i4>
      </vt:variant>
    </vt:vector>
  </HeadingPairs>
  <TitlesOfParts>
    <vt:vector size="20" baseType="lpstr">
      <vt:lpstr>公正</vt:lpstr>
      <vt:lpstr>以適當科技與評估風險</vt:lpstr>
      <vt:lpstr>目錄</vt:lpstr>
      <vt:lpstr>台灣風力市場概況</vt:lpstr>
      <vt:lpstr>PowerPoint 簡報</vt:lpstr>
      <vt:lpstr>PowerPoint 簡報</vt:lpstr>
      <vt:lpstr>風力發電成本</vt:lpstr>
      <vt:lpstr>PowerPoint 簡報</vt:lpstr>
      <vt:lpstr>PowerPoint 簡報</vt:lpstr>
      <vt:lpstr>風力發電案例分享－雲林</vt:lpstr>
      <vt:lpstr>PowerPoint 簡報</vt:lpstr>
      <vt:lpstr>風力發電案例分享－澎湖</vt:lpstr>
      <vt:lpstr>風力發電案例分享－澎湖(failed)</vt:lpstr>
      <vt:lpstr>風能現今發展途徑</vt:lpstr>
      <vt:lpstr>風能之未來展望</vt:lpstr>
      <vt:lpstr>PowerPoint 簡報</vt:lpstr>
      <vt:lpstr>台灣是否適合風力發電？</vt:lpstr>
      <vt:lpstr>PowerPoint 簡報</vt:lpstr>
      <vt:lpstr>參考資料</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工程與社會專題－風能</dc:title>
  <dc:creator>K004-1</dc:creator>
  <cp:lastModifiedBy>K004-1</cp:lastModifiedBy>
  <cp:revision>8</cp:revision>
  <dcterms:created xsi:type="dcterms:W3CDTF">2012-12-15T02:50:00Z</dcterms:created>
  <dcterms:modified xsi:type="dcterms:W3CDTF">2012-12-15T03:32:56Z</dcterms:modified>
</cp:coreProperties>
</file>