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</p:sldMasterIdLst>
  <p:notesMasterIdLst>
    <p:notesMasterId r:id="rId36"/>
  </p:notesMasterIdLst>
  <p:handoutMasterIdLst>
    <p:handoutMasterId r:id="rId37"/>
  </p:handoutMasterIdLst>
  <p:sldIdLst>
    <p:sldId id="357" r:id="rId4"/>
    <p:sldId id="358" r:id="rId5"/>
    <p:sldId id="359" r:id="rId6"/>
    <p:sldId id="360" r:id="rId7"/>
    <p:sldId id="328" r:id="rId8"/>
    <p:sldId id="312" r:id="rId9"/>
    <p:sldId id="329" r:id="rId10"/>
    <p:sldId id="330" r:id="rId11"/>
    <p:sldId id="331" r:id="rId12"/>
    <p:sldId id="332" r:id="rId13"/>
    <p:sldId id="313" r:id="rId14"/>
    <p:sldId id="314" r:id="rId15"/>
    <p:sldId id="320" r:id="rId16"/>
    <p:sldId id="322" r:id="rId17"/>
    <p:sldId id="316" r:id="rId18"/>
    <p:sldId id="333" r:id="rId19"/>
    <p:sldId id="317" r:id="rId20"/>
    <p:sldId id="324" r:id="rId21"/>
    <p:sldId id="323" r:id="rId22"/>
    <p:sldId id="318" r:id="rId23"/>
    <p:sldId id="310" r:id="rId24"/>
    <p:sldId id="276" r:id="rId25"/>
    <p:sldId id="258" r:id="rId26"/>
    <p:sldId id="259" r:id="rId27"/>
    <p:sldId id="260" r:id="rId28"/>
    <p:sldId id="261" r:id="rId29"/>
    <p:sldId id="262" r:id="rId30"/>
    <p:sldId id="269" r:id="rId31"/>
    <p:sldId id="263" r:id="rId32"/>
    <p:sldId id="264" r:id="rId33"/>
    <p:sldId id="265" r:id="rId34"/>
    <p:sldId id="361" r:id="rId35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4" autoAdjust="0"/>
  </p:normalViewPr>
  <p:slideViewPr>
    <p:cSldViewPr>
      <p:cViewPr varScale="1">
        <p:scale>
          <a:sx n="79" d="100"/>
          <a:sy n="79" d="100"/>
        </p:scale>
        <p:origin x="-1137" y="-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Georgia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Georgia" pitchFamily="18" charset="0"/>
              </a:defRPr>
            </a:lvl1pPr>
          </a:lstStyle>
          <a:p>
            <a:fld id="{11DD281E-1C0F-4ECF-8454-658272038F8E}" type="datetimeFigureOut">
              <a:rPr lang="zh-TW" altLang="en-US"/>
              <a:pPr/>
              <a:t>2016/12/7</a:t>
            </a:fld>
            <a:endParaRPr lang="en-US" altLang="zh-TW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Georgia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Georgia" pitchFamily="18" charset="0"/>
              </a:defRPr>
            </a:lvl1pPr>
          </a:lstStyle>
          <a:p>
            <a:fld id="{E16B17D4-6D03-420B-BC0C-E53AAEDCFED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3259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kumimoji="0" sz="1300">
                <a:latin typeface="Calibri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kumimoji="0" sz="1300">
                <a:latin typeface="Calibri" pitchFamily="34" charset="0"/>
              </a:defRPr>
            </a:lvl1pPr>
          </a:lstStyle>
          <a:p>
            <a:fld id="{85A7DF09-9BE3-4FF1-925F-48EAC5E06841}" type="datetimeFigureOut">
              <a:rPr lang="zh-TW" altLang="en-US"/>
              <a:pPr/>
              <a:t>2016/12/7</a:t>
            </a:fld>
            <a:endParaRPr lang="en-US" alt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kumimoji="0" sz="1300">
                <a:latin typeface="Calibri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kumimoji="0" sz="1300">
                <a:latin typeface="Calibri" pitchFamily="34" charset="0"/>
              </a:defRPr>
            </a:lvl1pPr>
          </a:lstStyle>
          <a:p>
            <a:fld id="{F64C1D01-5A05-47E6-89AB-93EBA69AE58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3339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514B-7E44-4DD6-AF25-C5B151F07D4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8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 txBox="1">
            <a:spLocks noGrp="1" noChangeArrowheads="1"/>
          </p:cNvSpPr>
          <p:nvPr/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18" tIns="49958" rIns="99918" bIns="49958" anchor="b"/>
          <a:lstStyle/>
          <a:p>
            <a:pPr algn="r" defTabSz="998538"/>
            <a:fld id="{8499F8B2-208A-4CB8-9473-4E88393D23C8}" type="slidenum">
              <a:rPr lang="en-US" altLang="zh-TW" sz="1300"/>
              <a:pPr algn="r" defTabSz="998538"/>
              <a:t>6</a:t>
            </a:fld>
            <a:endParaRPr lang="en-US" altLang="zh-TW" sz="13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9918" tIns="49958" rIns="99918" bIns="49958"/>
          <a:lstStyle/>
          <a:p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第一是目前台灣正如同其他國家一樣，面臨人口快速老化問題。</a:t>
            </a:r>
            <a:r>
              <a:rPr lang="en-US" altLang="zh-TW" sz="1600" smtClean="0">
                <a:latin typeface="標楷體" pitchFamily="65" charset="-120"/>
                <a:ea typeface="標楷體" pitchFamily="65" charset="-120"/>
              </a:rPr>
              <a:t>97</a:t>
            </a:r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smtClean="0">
                <a:latin typeface="標楷體" pitchFamily="65" charset="-120"/>
                <a:ea typeface="標楷體" pitchFamily="65" charset="-120"/>
              </a:rPr>
              <a:t>65</a:t>
            </a:r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歲以上老年人口已超過</a:t>
            </a:r>
            <a:r>
              <a:rPr lang="en-US" altLang="zh-TW" sz="160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％，估計約</a:t>
            </a:r>
            <a:r>
              <a:rPr lang="en-US" altLang="zh-TW" sz="1600" smtClean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年後此一比例及倍增為</a:t>
            </a:r>
            <a:r>
              <a:rPr lang="en-US" altLang="zh-TW" sz="1600" smtClean="0">
                <a:latin typeface="標楷體" pitchFamily="65" charset="-120"/>
                <a:ea typeface="標楷體" pitchFamily="65" charset="-120"/>
              </a:rPr>
              <a:t>22.5</a:t>
            </a:r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％。此外，老老人比例增加幅度亦是相當大的。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18" tIns="49958" rIns="99918" bIns="49958" anchor="b"/>
          <a:lstStyle/>
          <a:p>
            <a:pPr algn="r" defTabSz="998538"/>
            <a:fld id="{F4B853D9-610B-47D5-8AC0-5B230DD8DC34}" type="slidenum">
              <a:rPr lang="en-US" altLang="zh-TW" sz="1300"/>
              <a:pPr algn="r" defTabSz="998538"/>
              <a:t>11</a:t>
            </a:fld>
            <a:endParaRPr lang="en-US" altLang="zh-TW" sz="13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9918" tIns="49958" rIns="99918" bIns="49958"/>
          <a:lstStyle/>
          <a:p>
            <a:r>
              <a:rPr lang="zh-TW" altLang="en-US" sz="1600" smtClean="0">
                <a:ea typeface="標楷體" pitchFamily="65" charset="-120"/>
              </a:rPr>
              <a:t>然而，隨著人口的快速老化，需照顧之失能人口亦快速在增加，未來相關之照護負擔也勢必大幅增加。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18" tIns="49958" rIns="99918" bIns="49958" anchor="b"/>
          <a:lstStyle/>
          <a:p>
            <a:pPr algn="r" defTabSz="998538"/>
            <a:fld id="{5D8F29D6-0E33-411C-8058-A6566FA7222F}" type="slidenum">
              <a:rPr lang="en-US" altLang="zh-TW" sz="1300"/>
              <a:pPr algn="r" defTabSz="998538"/>
              <a:t>12</a:t>
            </a:fld>
            <a:endParaRPr lang="en-US" altLang="zh-TW" sz="13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9918" tIns="49958" rIns="99918" bIns="49958"/>
          <a:lstStyle/>
          <a:p>
            <a:r>
              <a:rPr lang="zh-TW" altLang="en-US" sz="1600" smtClean="0">
                <a:ea typeface="標楷體" pitchFamily="65" charset="-120"/>
              </a:rPr>
              <a:t>在此同時，原本擔負照顧功能的家庭，卻因家庭結構變遷及少子女化影響，其照護功能日益薄弱。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 txBox="1">
            <a:spLocks noGrp="1" noChangeArrowheads="1"/>
          </p:cNvSpPr>
          <p:nvPr/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918" tIns="49958" rIns="99918" bIns="49958" anchor="b"/>
          <a:lstStyle/>
          <a:p>
            <a:pPr algn="r" defTabSz="998538"/>
            <a:fld id="{E7E33AFD-5C5F-465F-93F4-DD250A6B69FA}" type="slidenum">
              <a:rPr lang="en-US" altLang="zh-TW" sz="1300"/>
              <a:pPr algn="r" defTabSz="998538"/>
              <a:t>15</a:t>
            </a:fld>
            <a:endParaRPr lang="en-US" altLang="zh-TW" sz="13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9918" tIns="49958" rIns="99918" bIns="49958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81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8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24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731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313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744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238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7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596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57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9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100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523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35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672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442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756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520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766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330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694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22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762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0962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859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531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79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1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13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8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06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15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15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16A8C-B054-4C35-86E6-7FC61354560E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7C3E-B9F1-4928-A706-9B6CE5807C7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標題版面配置區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mtClean="0"/>
              <a:t>按一下以編輯母片標題樣式</a:t>
            </a:r>
            <a:endParaRPr kumimoji="0" lang="zh-TW" altLang="en-US"/>
          </a:p>
        </p:txBody>
      </p:sp>
      <p:sp>
        <p:nvSpPr>
          <p:cNvPr id="10" name="文字版面配置區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smtClean="0"/>
              <a:t>按一下以編輯母片文字樣式</a:t>
            </a:r>
          </a:p>
          <a:p>
            <a:pPr lvl="1" fontAlgn="auto">
              <a:spcAft>
                <a:spcPts val="0"/>
              </a:spcAft>
            </a:pPr>
            <a:r>
              <a:rPr kumimoji="0" lang="zh-TW" altLang="en-US" smtClean="0"/>
              <a:t>第二層</a:t>
            </a:r>
          </a:p>
          <a:p>
            <a:pPr lvl="2" fontAlgn="auto">
              <a:spcAft>
                <a:spcPts val="0"/>
              </a:spcAft>
            </a:pPr>
            <a:r>
              <a:rPr kumimoji="0" lang="zh-TW" altLang="en-US" smtClean="0"/>
              <a:t>第三層</a:t>
            </a:r>
          </a:p>
          <a:p>
            <a:pPr lvl="3" fontAlgn="auto">
              <a:spcAft>
                <a:spcPts val="0"/>
              </a:spcAft>
            </a:pPr>
            <a:r>
              <a:rPr kumimoji="0" lang="zh-TW" altLang="en-US" smtClean="0"/>
              <a:t>第四層</a:t>
            </a:r>
          </a:p>
          <a:p>
            <a:pPr lvl="4" fontAlgn="auto">
              <a:spcAft>
                <a:spcPts val="0"/>
              </a:spcAft>
            </a:pPr>
            <a:r>
              <a:rPr kumimoji="0" lang="zh-TW" altLang="en-US" smtClean="0"/>
              <a:t>第五層</a:t>
            </a:r>
            <a:endParaRPr kumimoji="0" lang="zh-TW" altLang="en-US"/>
          </a:p>
        </p:txBody>
      </p:sp>
      <p:sp>
        <p:nvSpPr>
          <p:cNvPr id="11" name="日期版面配置區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fld id="{05174AAF-0C43-4F2B-B703-0DD5125D246C}" type="datetime1">
              <a:rPr lang="zh-TW" altLang="en-US" smtClean="0"/>
              <a:pPr/>
              <a:t>2016/12/7</a:t>
            </a:fld>
            <a:endParaRPr lang="zh-TW" altLang="en-US"/>
          </a:p>
        </p:txBody>
      </p:sp>
      <p:sp>
        <p:nvSpPr>
          <p:cNvPr id="12" name="投影片編號版面配置區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>
                    <a:lumMod val="9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fld id="{7D42D495-9295-49C8-9DC3-3AC87BE9E70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3" name="投影片編號版面配置區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2D495-9295-49C8-9DC3-3AC87BE9E70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4" name="Picture 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0"/>
            <a:ext cx="9218757" cy="70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6" y="6309321"/>
            <a:ext cx="9218757" cy="71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6525343"/>
            <a:ext cx="9234103" cy="5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13" y="2487065"/>
            <a:ext cx="6736072" cy="208823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0079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64" y="0"/>
            <a:ext cx="9229413" cy="5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64" y="260648"/>
            <a:ext cx="9253449" cy="4320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投影片編號版面配置區 5"/>
          <p:cNvSpPr txBox="1">
            <a:spLocks/>
          </p:cNvSpPr>
          <p:nvPr userDrawn="1"/>
        </p:nvSpPr>
        <p:spPr>
          <a:xfrm>
            <a:off x="7038480" y="643254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42D495-9295-49C8-9DC3-3AC87BE9E704}" type="slidenum">
              <a:rPr lang="zh-TW" altLang="en-US" sz="2400" smtClean="0"/>
              <a:pPr algn="r"/>
              <a:t>‹#›</a:t>
            </a:fld>
            <a:endParaRPr lang="zh-TW" altLang="en-US" sz="2400" dirty="0"/>
          </a:p>
        </p:txBody>
      </p:sp>
      <p:sp>
        <p:nvSpPr>
          <p:cNvPr id="22" name="矩形 21"/>
          <p:cNvSpPr/>
          <p:nvPr userDrawn="1"/>
        </p:nvSpPr>
        <p:spPr>
          <a:xfrm>
            <a:off x="0" y="648886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年發展典範科技大學計畫</a:t>
            </a:r>
            <a:endParaRPr lang="zh-TW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2" y="2018333"/>
            <a:ext cx="36385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0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968-950F-47CD-B9A5-A14950CA6B8C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460AA-4F20-4C24-8502-B1F99086614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0"/>
            <a:ext cx="9218757" cy="70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6" y="6309321"/>
            <a:ext cx="9218757" cy="71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6453337"/>
            <a:ext cx="9234103" cy="60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631068"/>
            <a:ext cx="9218758" cy="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7" y="0"/>
            <a:ext cx="9234102" cy="83671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投影片編號版面配置區 5"/>
          <p:cNvSpPr txBox="1">
            <a:spLocks/>
          </p:cNvSpPr>
          <p:nvPr userDrawn="1"/>
        </p:nvSpPr>
        <p:spPr>
          <a:xfrm>
            <a:off x="7053449" y="638591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fld id="{1C7858B1-76B0-43A1-BD85-92CBAD88C86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0" y="645277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年發展典範科技大學計畫</a:t>
            </a:r>
            <a:endParaRPr lang="zh-TW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729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F7AA-5145-4243-8C39-68ACFD695063}" type="datetimeFigureOut">
              <a:rPr lang="zh-TW" altLang="en-US" smtClean="0"/>
              <a:t>2016/12/7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3BD5A-C4C5-446E-A44B-7ECC8B0255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標題版面配置區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mtClean="0"/>
              <a:t>按一下以編輯母片標題樣式</a:t>
            </a:r>
            <a:endParaRPr kumimoji="0" lang="zh-TW" altLang="en-US"/>
          </a:p>
        </p:txBody>
      </p:sp>
      <p:sp>
        <p:nvSpPr>
          <p:cNvPr id="15" name="文字版面配置區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smtClean="0"/>
              <a:t>按一下以編輯母片文字樣式</a:t>
            </a:r>
          </a:p>
          <a:p>
            <a:pPr lvl="1" fontAlgn="auto">
              <a:spcAft>
                <a:spcPts val="0"/>
              </a:spcAft>
            </a:pPr>
            <a:r>
              <a:rPr kumimoji="0" lang="zh-TW" altLang="en-US" smtClean="0"/>
              <a:t>第二層</a:t>
            </a:r>
          </a:p>
          <a:p>
            <a:pPr lvl="2" fontAlgn="auto">
              <a:spcAft>
                <a:spcPts val="0"/>
              </a:spcAft>
            </a:pPr>
            <a:r>
              <a:rPr kumimoji="0" lang="zh-TW" altLang="en-US" smtClean="0"/>
              <a:t>第三層</a:t>
            </a:r>
          </a:p>
          <a:p>
            <a:pPr lvl="3" fontAlgn="auto">
              <a:spcAft>
                <a:spcPts val="0"/>
              </a:spcAft>
            </a:pPr>
            <a:r>
              <a:rPr kumimoji="0" lang="zh-TW" altLang="en-US" smtClean="0"/>
              <a:t>第四層</a:t>
            </a:r>
          </a:p>
          <a:p>
            <a:pPr lvl="4" fontAlgn="auto">
              <a:spcAft>
                <a:spcPts val="0"/>
              </a:spcAft>
            </a:pPr>
            <a:r>
              <a:rPr kumimoji="0" lang="zh-TW" altLang="en-US" smtClean="0"/>
              <a:t>第五層</a:t>
            </a:r>
            <a:endParaRPr kumimoji="0" lang="zh-TW" altLang="en-US"/>
          </a:p>
        </p:txBody>
      </p:sp>
      <p:sp>
        <p:nvSpPr>
          <p:cNvPr id="16" name="日期版面配置區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fld id="{4D33BEFB-4128-48AF-A14C-37CE73ABF753}" type="datetime1">
              <a:rPr lang="zh-TW" altLang="en-US" smtClean="0"/>
              <a:pPr/>
              <a:t>2016/12/7</a:t>
            </a:fld>
            <a:endParaRPr lang="zh-TW" altLang="en-US"/>
          </a:p>
        </p:txBody>
      </p:sp>
      <p:sp>
        <p:nvSpPr>
          <p:cNvPr id="17" name="投影片編號版面配置區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fld id="{E67621CF-302C-44E6-A3BC-48AA6B1167D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8" name="投影片編號版面配置區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7858B1-76B0-43A1-BD85-92CBAD88C86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9" name="Picture 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0"/>
            <a:ext cx="9218757" cy="70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6" y="6309321"/>
            <a:ext cx="9218757" cy="71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6525343"/>
            <a:ext cx="9234103" cy="5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6" y="2636912"/>
            <a:ext cx="6503015" cy="208823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64" y="0"/>
            <a:ext cx="9229413" cy="5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64" y="260648"/>
            <a:ext cx="9253449" cy="4320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投影片編號版面配置區 5"/>
          <p:cNvSpPr txBox="1">
            <a:spLocks/>
          </p:cNvSpPr>
          <p:nvPr userDrawn="1"/>
        </p:nvSpPr>
        <p:spPr>
          <a:xfrm>
            <a:off x="7062544" y="645660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7621CF-302C-44E6-A3BC-48AA6B1167DA}" type="slidenum">
              <a:rPr lang="zh-TW" altLang="en-US" sz="2400" smtClean="0">
                <a:solidFill>
                  <a:schemeClr val="bg1"/>
                </a:solidFill>
              </a:rPr>
              <a:pPr algn="r"/>
              <a:t>‹#›</a:t>
            </a:fld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0" y="648886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年發展典範科技大學計畫</a:t>
            </a:r>
            <a:endParaRPr lang="zh-TW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13" y="2109403"/>
            <a:ext cx="36385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13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503281" y="2723436"/>
            <a:ext cx="56407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Bubble </a:t>
            </a:r>
            <a:r>
              <a:rPr lang="en-US" altLang="zh-TW" sz="48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to </a:t>
            </a:r>
            <a:r>
              <a:rPr lang="en-US" altLang="zh-TW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Being</a:t>
            </a:r>
            <a:r>
              <a:rPr lang="en-US" altLang="zh-TW" sz="48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en-US" altLang="zh-TW" sz="48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新鮮</a:t>
            </a:r>
            <a:r>
              <a:rPr lang="zh-TW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人上線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423096" y="5161583"/>
            <a:ext cx="6787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職業倫理教學暨分享平臺</a:t>
            </a:r>
            <a:endParaRPr lang="en-US" altLang="zh-TW" sz="28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http://my.stust.edu.tw/project/stpee</a:t>
            </a:r>
            <a:endParaRPr lang="zh-TW" altLang="en-US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648886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年發展典範科技大學計畫</a:t>
            </a:r>
            <a:endParaRPr lang="zh-TW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2D495-9295-49C8-9DC3-3AC87BE9E704}" type="slidenum">
              <a:rPr lang="zh-TW" altLang="en-US" smtClean="0"/>
              <a:t>1</a:t>
            </a:fld>
            <a:endParaRPr lang="zh-TW" altLang="en-US" dirty="0"/>
          </a:p>
        </p:txBody>
      </p:sp>
      <p:pic>
        <p:nvPicPr>
          <p:cNvPr id="11" name="Picture 2" descr="C:\Users\user\Desktop\南臺LOGOpng-01\南臺LOGOpng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13710"/>
            <a:ext cx="4271808" cy="7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835696" y="-20947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想為孩子創造什麼樣的學習環境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想要帶給孩子什麼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894" y="1689770"/>
            <a:ext cx="86901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學習氛圍營造 → 教室的佈置與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 → 預計達成的效果，分組、示範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、觀察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，結果，紀錄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的學習環境 → 良好衛生習慣的養成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充足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的運動量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孩子參與 → 當孩子投入情感的時候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學習才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是永久的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品格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教育的融入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731" b="2199"/>
          <a:stretch/>
        </p:blipFill>
        <p:spPr>
          <a:xfrm>
            <a:off x="4716016" y="1109563"/>
            <a:ext cx="4032448" cy="518457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9562"/>
            <a:ext cx="3960440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6875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9674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4076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8477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9127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9127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768752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980728"/>
            <a:ext cx="84249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你看到周遭這些美麗的事物了嗎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的學生看到了嗎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的視野有多大，你的學生學習的道路就有多廣。 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學習的動力將影響你教學的熱忱 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想要當一位過客 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是留下所走過的足跡 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227226" y="108287"/>
            <a:ext cx="7018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>
                <a:solidFill>
                  <a:schemeClr val="accent1"/>
                </a:solidFill>
                <a:latin typeface="Calibri Light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>
                <a:solidFill>
                  <a:srgbClr val="FFFFFF"/>
                </a:solidFill>
                <a:latin typeface="Calibri Light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>
                <a:solidFill>
                  <a:srgbClr val="FFFFFF"/>
                </a:solidFill>
                <a:latin typeface="Calibri Light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閱前須知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5484" y="1305342"/>
            <a:ext cx="84221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年在『教育部發展典範科技大學計畫』持續支持下邁進【深化與精進】的新階段，推動職業倫理跨領域學習的創新模式，持續深化職業倫理教學成效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個精進創新模式包括教材精進與教學創新兩大面向，而這個教學工作坊就是教材精進面向的重要項目，本校特別邀請不同專業領域的標竿企業或提供典範案例教材，並派員現身說法，協助教學演示，並由各學院推薦種子教師組成特色領域職業倫理教學社群，以扎根典範案例教學成效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來自產業的案例教材不僅能豐富職業倫理之教學資源與方法，將使學生藉由典範案例的學習，充分體認產業對職業倫理的重視，進而自我提升職業倫理素養。</a:t>
            </a:r>
          </a:p>
        </p:txBody>
      </p:sp>
    </p:spTree>
    <p:extLst>
      <p:ext uri="{BB962C8B-B14F-4D97-AF65-F5344CB8AC3E}">
        <p14:creationId xmlns:p14="http://schemas.microsoft.com/office/powerpoint/2010/main" val="29304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4481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48272" y="1340768"/>
            <a:ext cx="4572000" cy="45958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尊重與傾聽 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及時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的關心 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與提醒 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遵守應有的分際 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肯定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與感謝 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面對家長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36358" y="116632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遵循正常的溝通管道 </a:t>
            </a:r>
            <a:endParaRPr lang="zh-TW" alt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47664" y="1196752"/>
            <a:ext cx="64087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親師</a:t>
            </a:r>
            <a:r>
              <a:rPr lang="zh-TW" altLang="en-US" sz="3600" dirty="0" smtClean="0"/>
              <a:t>溝通→透過</a:t>
            </a:r>
            <a:r>
              <a:rPr lang="zh-TW" altLang="en-US" sz="3600" dirty="0"/>
              <a:t>正常管道 </a:t>
            </a:r>
          </a:p>
          <a:p>
            <a:pPr>
              <a:lnSpc>
                <a:spcPct val="150000"/>
              </a:lnSpc>
            </a:pPr>
            <a:r>
              <a:rPr lang="zh-TW" altLang="en-US" sz="3600" dirty="0" smtClean="0"/>
              <a:t>    </a:t>
            </a:r>
            <a:r>
              <a:rPr lang="en-US" altLang="zh-TW" sz="3600" dirty="0" smtClean="0"/>
              <a:t>( </a:t>
            </a:r>
            <a:r>
              <a:rPr lang="zh-TW" altLang="en-US" sz="3600" dirty="0"/>
              <a:t>聯絡簿 、面談</a:t>
            </a:r>
            <a:r>
              <a:rPr lang="zh-TW" altLang="en-US" sz="3600" dirty="0" smtClean="0"/>
              <a:t>、 電話 </a:t>
            </a:r>
            <a:r>
              <a:rPr lang="en-US" altLang="zh-TW" sz="3600" dirty="0"/>
              <a:t>…)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家長負起放學之後的責任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學生學習面對與處理問題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勇敢地退出 </a:t>
            </a:r>
            <a:r>
              <a:rPr lang="en-US" altLang="zh-TW" sz="3600" dirty="0"/>
              <a:t>Line </a:t>
            </a:r>
            <a:r>
              <a:rPr lang="zh-TW" altLang="en-US" sz="3600" dirty="0"/>
              <a:t>群</a:t>
            </a:r>
            <a:r>
              <a:rPr lang="zh-TW" altLang="en-US" sz="3600" dirty="0" smtClean="0"/>
              <a:t>組</a:t>
            </a:r>
            <a:endParaRPr lang="zh-TW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86000" y="1050448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訊息的傳達與分享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在對方的立場思考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適時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的提醒與協助 </a:t>
            </a: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經驗的傳承與學習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彼此的領域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文化的差異 </a:t>
            </a: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公私分明 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970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同仁互動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86958"/>
            <a:ext cx="7056784" cy="39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77870" y="5517232"/>
            <a:ext cx="4254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What’s the plan??? </a:t>
            </a:r>
            <a:endParaRPr lang="zh-TW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>
                <a:solidFill>
                  <a:schemeClr val="bg1"/>
                </a:solidFill>
              </a:rPr>
              <a:t>Team </a:t>
            </a:r>
            <a:r>
              <a:rPr lang="en-US" altLang="zh-TW" sz="4000" dirty="0">
                <a:solidFill>
                  <a:schemeClr val="bg1"/>
                </a:solidFill>
              </a:rPr>
              <a:t>w</a:t>
            </a:r>
            <a:r>
              <a:rPr lang="en-US" altLang="zh-TW" sz="4000" dirty="0" smtClean="0">
                <a:solidFill>
                  <a:schemeClr val="bg1"/>
                </a:solidFill>
              </a:rPr>
              <a:t>ork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51720" y="1762938"/>
            <a:ext cx="55983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達到的活動目標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相信是對的事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現狀有更好影響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的規劃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人力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預算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檢討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機制 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5681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企劃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5681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語言學習之生活實踐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62646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25860" y="1268760"/>
            <a:ext cx="7290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讓</a:t>
            </a:r>
            <a:r>
              <a:rPr lang="zh-TW" altLang="en-US" sz="2400" dirty="0"/>
              <a:t>所有學生進入課堂那刻起，就覺得是在學</a:t>
            </a:r>
            <a:r>
              <a:rPr lang="zh-TW" altLang="en-US" sz="2400" dirty="0" smtClean="0"/>
              <a:t>自己最</a:t>
            </a:r>
            <a:r>
              <a:rPr lang="zh-TW" altLang="en-US" sz="2400" dirty="0"/>
              <a:t>喜歡的學科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            </a:t>
            </a:r>
            <a:r>
              <a:rPr lang="en-US" altLang="zh-TW" sz="2400" dirty="0" smtClean="0"/>
              <a:t>~ </a:t>
            </a:r>
            <a:r>
              <a:rPr lang="en-US" altLang="zh-TW" sz="2400" dirty="0"/>
              <a:t>2011</a:t>
            </a:r>
            <a:r>
              <a:rPr lang="zh-TW" altLang="en-US" sz="2400" dirty="0"/>
              <a:t>美國國家年度教師獎 </a:t>
            </a:r>
            <a:r>
              <a:rPr lang="en-US" altLang="zh-TW" sz="2400" dirty="0"/>
              <a:t>Michelle Shearer </a:t>
            </a:r>
            <a:endParaRPr lang="zh-TW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1700808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學：學習，教育，取得知識與能力的過程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，造就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我們的信念與思維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我們用某種方式看世界與自我，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甚至決定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我們成為甚麼樣的人。 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：專業，企業，產業不只關係一筆收入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決定我們生活的形貌，也決定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世界上造成甚麼影響，世界要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怎麼對待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我們。 </a:t>
            </a: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    摘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自網路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340768"/>
            <a:ext cx="903649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33 %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原則 → 向能力比自己好的人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→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與能力跟自己相當的一起切磋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→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指導能力比你差的人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閱讀習慣 → 每週讀一本書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養成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作筆記的習慣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謙虛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、勇敢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堅持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我們的環境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2"/>
            <a:ext cx="4146054" cy="19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終生學習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328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尊重自己的工作 </a:t>
            </a:r>
          </a:p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2915817" cy="19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8" y="4365104"/>
            <a:ext cx="3024336" cy="19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365104"/>
            <a:ext cx="3203848" cy="19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61744" y="1529152"/>
            <a:ext cx="80250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本參考教材資料僅供參酌，請各位教師依據本身課程性質及教學呈現，自行調整及增刪本教材資料，適切地融入您的授課內容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參考資料涉及著作及智慧財產權，僅供教師校內授課用途，請勿上網傳送、散布、發布或複製予他人，謝謝您的配合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848726" y="5776206"/>
            <a:ext cx="4102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南臺科技大學  通識教育中心敬上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27226" y="108287"/>
            <a:ext cx="7018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>
                <a:solidFill>
                  <a:schemeClr val="accent1"/>
                </a:solidFill>
                <a:latin typeface="Calibri Light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>
                <a:solidFill>
                  <a:srgbClr val="FFFFFF"/>
                </a:solidFill>
                <a:latin typeface="Calibri Light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>
                <a:solidFill>
                  <a:srgbClr val="FFFFFF"/>
                </a:solidFill>
                <a:latin typeface="Calibri Light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閱前須知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66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07704" y="1340768"/>
            <a:ext cx="53285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了解自己的才華與極限 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了解自己的社會定位 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選擇適切工作的能力 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將夢想化為行動的驅動力 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                   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經濟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合作暨發展組織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OECD )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5413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未來競爭力的藍圖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3448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62" y="-75755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46304" y="3133417"/>
            <a:ext cx="5632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敬請分享與指教</a:t>
            </a:r>
          </a:p>
        </p:txBody>
      </p:sp>
    </p:spTree>
    <p:extLst>
      <p:ext uri="{BB962C8B-B14F-4D97-AF65-F5344CB8AC3E}">
        <p14:creationId xmlns:p14="http://schemas.microsoft.com/office/powerpoint/2010/main" val="36014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76" y="2636912"/>
            <a:ext cx="4945496" cy="3672408"/>
          </a:xfrm>
          <a:prstGeom prst="rect">
            <a:avLst/>
          </a:prstGeom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0" y="908720"/>
            <a:ext cx="9144000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kumimoji="0" lang="zh-TW" altLang="en-US" b="1" dirty="0" smtClean="0">
                <a:latin typeface="微軟正黑體" pitchFamily="34" charset="-120"/>
                <a:ea typeface="微軟正黑體" pitchFamily="34" charset="-120"/>
              </a:rPr>
              <a:t>撰稿人</a:t>
            </a:r>
            <a:endParaRPr kumimoji="0"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何嘉仁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國際文教團隊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張玲惜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副總</a:t>
            </a:r>
            <a:r>
              <a:rPr lang="zh-TW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經理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74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2012/05/11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07504" y="1628800"/>
            <a:ext cx="8229600" cy="4324350"/>
          </a:xfrm>
        </p:spPr>
        <p:txBody>
          <a:bodyPr>
            <a:normAutofit/>
          </a:bodyPr>
          <a:lstStyle/>
          <a:p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現職</a:t>
            </a:r>
            <a:endParaRPr lang="zh-TW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何嘉仁國際文教團隊總經理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經歷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何嘉仁國際文教團隊中區協理</a:t>
            </a:r>
          </a:p>
          <a:p>
            <a:pPr marL="0" indent="0">
              <a:buNone/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台灣英文雜誌社直銷部中區營業所課長</a:t>
            </a:r>
          </a:p>
          <a:p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學歷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僑光科技大學企業管理系畢業</a:t>
            </a:r>
          </a:p>
          <a:p>
            <a:pPr marL="0" indent="0">
              <a:buNone/>
            </a:pPr>
            <a:endPara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27226" y="188640"/>
            <a:ext cx="7018936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>
                <a:solidFill>
                  <a:schemeClr val="accent1"/>
                </a:solidFill>
                <a:latin typeface="Calibri Light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>
                <a:solidFill>
                  <a:srgbClr val="FFFFFF"/>
                </a:solidFill>
                <a:latin typeface="Calibri Light" pitchFamily="34" charset="0"/>
              </a:defRPr>
            </a:lvl2pPr>
            <a:lvl3pPr marL="11430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>
                <a:solidFill>
                  <a:srgbClr val="FFFFFF"/>
                </a:solidFill>
                <a:latin typeface="Calibri Light" pitchFamily="34" charset="0"/>
              </a:defRPr>
            </a:lvl3pPr>
            <a:lvl4pPr marL="16002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4pPr>
            <a:lvl5pPr marL="2057400" indent="-228600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 "/>
              <a:defRPr>
                <a:solidFill>
                  <a:srgbClr val="FFFFFF"/>
                </a:solidFill>
                <a:latin typeface="Calibri Light" pitchFamily="34" charset="0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撰稿人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介紹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-</a:t>
            </a:r>
            <a:r>
              <a:rPr lang="zh-TW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張玲惜 副總經理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r="17129"/>
          <a:stretch/>
        </p:blipFill>
        <p:spPr bwMode="auto">
          <a:xfrm>
            <a:off x="6300192" y="1772816"/>
            <a:ext cx="2808312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-612775" y="9080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95536" y="1340768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65%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小學生，他們未來要從事的工作，現在還不存在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一學到的學科知識，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到畢業就過時了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。現在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工作必備的核心技能，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35%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年後會被取代，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年內，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510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萬個工作機會將消失。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週刊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105.03.09 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1052736"/>
            <a:ext cx="84969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英國金融時報 </a:t>
            </a:r>
          </a:p>
          <a:p>
            <a:pPr algn="just" hangingPunct="0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本世紀末，我們所孰悉的職業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會被自動化技術所取代。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不是你，也會是你的同事，剩下你跟機器人一起工作。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李開復說：「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年內，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白領智慧工作者會失業。」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雜誌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26564" r="3984" b="8316"/>
          <a:stretch/>
        </p:blipFill>
        <p:spPr>
          <a:xfrm>
            <a:off x="858787" y="1870451"/>
            <a:ext cx="7326352" cy="36576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3" y="-11472"/>
            <a:ext cx="3370623" cy="8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92740" y="98779"/>
            <a:ext cx="534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職業倫理教學暨分享平臺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3528" y="67271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zh-TW" altLang="en-US" sz="4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教育環境新挑戰</a:t>
            </a:r>
            <a:endParaRPr lang="zh-TW" altLang="en-US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1412776"/>
            <a:ext cx="83627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教學環境的改變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教學的呈現、多媒體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家庭來的孩子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雙薪家庭、單親家庭、隔代教養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、新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住民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傳染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疾病的預防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流感、腸病毒、水痘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知識分子家長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過與不及參與校務規劃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世代的夥伴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活動企劃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1208</TotalTime>
  <Words>1218</Words>
  <Application>Microsoft Office PowerPoint</Application>
  <PresentationFormat>如螢幕大小 (4:3)</PresentationFormat>
  <Paragraphs>145</Paragraphs>
  <Slides>32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32</vt:i4>
      </vt:variant>
    </vt:vector>
  </HeadingPairs>
  <TitlesOfParts>
    <vt:vector size="35" baseType="lpstr">
      <vt:lpstr>自訂設計</vt:lpstr>
      <vt:lpstr>1_自訂設計</vt:lpstr>
      <vt:lpstr>2_自訂設計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Catherina</dc:creator>
  <cp:lastModifiedBy>user</cp:lastModifiedBy>
  <cp:revision>154</cp:revision>
  <dcterms:created xsi:type="dcterms:W3CDTF">2012-05-07T05:59:35Z</dcterms:created>
  <dcterms:modified xsi:type="dcterms:W3CDTF">2016-12-07T07:56:10Z</dcterms:modified>
</cp:coreProperties>
</file>