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5" r:id="rId2"/>
    <p:sldMasterId id="2147483697" r:id="rId3"/>
  </p:sldMasterIdLst>
  <p:notesMasterIdLst>
    <p:notesMasterId r:id="rId36"/>
  </p:notesMasterIdLst>
  <p:handoutMasterIdLst>
    <p:handoutMasterId r:id="rId37"/>
  </p:handoutMasterIdLst>
  <p:sldIdLst>
    <p:sldId id="357" r:id="rId4"/>
    <p:sldId id="358" r:id="rId5"/>
    <p:sldId id="359" r:id="rId6"/>
    <p:sldId id="360" r:id="rId7"/>
    <p:sldId id="328" r:id="rId8"/>
    <p:sldId id="312" r:id="rId9"/>
    <p:sldId id="329" r:id="rId10"/>
    <p:sldId id="330" r:id="rId11"/>
    <p:sldId id="331" r:id="rId12"/>
    <p:sldId id="332" r:id="rId13"/>
    <p:sldId id="313" r:id="rId14"/>
    <p:sldId id="314" r:id="rId15"/>
    <p:sldId id="320" r:id="rId16"/>
    <p:sldId id="322" r:id="rId17"/>
    <p:sldId id="316" r:id="rId18"/>
    <p:sldId id="333" r:id="rId19"/>
    <p:sldId id="317" r:id="rId20"/>
    <p:sldId id="324" r:id="rId21"/>
    <p:sldId id="323" r:id="rId22"/>
    <p:sldId id="318" r:id="rId23"/>
    <p:sldId id="310" r:id="rId24"/>
    <p:sldId id="276" r:id="rId25"/>
    <p:sldId id="258" r:id="rId26"/>
    <p:sldId id="259" r:id="rId27"/>
    <p:sldId id="260" r:id="rId28"/>
    <p:sldId id="261" r:id="rId29"/>
    <p:sldId id="262" r:id="rId30"/>
    <p:sldId id="269" r:id="rId31"/>
    <p:sldId id="263" r:id="rId32"/>
    <p:sldId id="264" r:id="rId33"/>
    <p:sldId id="265" r:id="rId34"/>
    <p:sldId id="361" r:id="rId35"/>
  </p:sldIdLst>
  <p:sldSz cx="9144000" cy="6858000" type="screen4x3"/>
  <p:notesSz cx="7099300" cy="10234613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CC0000"/>
    <a:srgbClr val="FFFF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74" autoAdjust="0"/>
  </p:normalViewPr>
  <p:slideViewPr>
    <p:cSldViewPr>
      <p:cViewPr varScale="1">
        <p:scale>
          <a:sx n="79" d="100"/>
          <a:sy n="79" d="100"/>
        </p:scale>
        <p:origin x="-1137" y="-7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1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Georgia" pitchFamily="18" charset="0"/>
              </a:defRPr>
            </a:lvl1pPr>
          </a:lstStyle>
          <a:p>
            <a:endParaRPr lang="en-US" altLang="zh-TW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Georgia" pitchFamily="18" charset="0"/>
              </a:defRPr>
            </a:lvl1pPr>
          </a:lstStyle>
          <a:p>
            <a:fld id="{11DD281E-1C0F-4ECF-8454-658272038F8E}" type="datetimeFigureOut">
              <a:rPr lang="zh-TW" altLang="en-US"/>
              <a:pPr/>
              <a:t>2016/12/7</a:t>
            </a:fld>
            <a:endParaRPr lang="en-US" altLang="zh-TW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Georgia" pitchFamily="18" charset="0"/>
              </a:defRPr>
            </a:lvl1pPr>
          </a:lstStyle>
          <a:p>
            <a:endParaRPr lang="en-US" altLang="zh-TW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Georgia" pitchFamily="18" charset="0"/>
              </a:defRPr>
            </a:lvl1pPr>
          </a:lstStyle>
          <a:p>
            <a:fld id="{E16B17D4-6D03-420B-BC0C-E53AAEDCFED6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33259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kumimoji="0" sz="1300">
                <a:latin typeface="Calibri" pitchFamily="34" charset="0"/>
              </a:defRPr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kumimoji="0" sz="1300">
                <a:latin typeface="Calibri" pitchFamily="34" charset="0"/>
              </a:defRPr>
            </a:lvl1pPr>
          </a:lstStyle>
          <a:p>
            <a:fld id="{85A7DF09-9BE3-4FF1-925F-48EAC5E06841}" type="datetimeFigureOut">
              <a:rPr lang="zh-TW" altLang="en-US"/>
              <a:pPr/>
              <a:t>2016/12/7</a:t>
            </a:fld>
            <a:endParaRPr lang="en-US" altLang="zh-TW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kumimoji="0" sz="1300">
                <a:latin typeface="Calibri" pitchFamily="34" charset="0"/>
              </a:defRPr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kumimoji="0" sz="1300">
                <a:latin typeface="Calibri" pitchFamily="34" charset="0"/>
              </a:defRPr>
            </a:lvl1pPr>
          </a:lstStyle>
          <a:p>
            <a:fld id="{F64C1D01-5A05-47E6-89AB-93EBA69AE58B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033394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3514B-7E44-4DD6-AF25-C5B151F07D45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80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 txBox="1">
            <a:spLocks noGrp="1" noChangeArrowheads="1"/>
          </p:cNvSpPr>
          <p:nvPr/>
        </p:nvSpPr>
        <p:spPr bwMode="auto">
          <a:xfrm>
            <a:off x="4019550" y="972185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918" tIns="49958" rIns="99918" bIns="49958" anchor="b"/>
          <a:lstStyle/>
          <a:p>
            <a:pPr algn="r" defTabSz="998538"/>
            <a:fld id="{8499F8B2-208A-4CB8-9473-4E88393D23C8}" type="slidenum">
              <a:rPr lang="en-US" altLang="zh-TW" sz="1300"/>
              <a:pPr algn="r" defTabSz="998538"/>
              <a:t>6</a:t>
            </a:fld>
            <a:endParaRPr lang="en-US" altLang="zh-TW" sz="1300"/>
          </a:p>
        </p:txBody>
      </p:sp>
      <p:sp>
        <p:nvSpPr>
          <p:cNvPr id="161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8350"/>
            <a:ext cx="5118100" cy="38385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99918" tIns="49958" rIns="99918" bIns="49958"/>
          <a:lstStyle/>
          <a:p>
            <a:r>
              <a:rPr lang="zh-TW" altLang="en-US" sz="1600" smtClean="0">
                <a:latin typeface="標楷體" pitchFamily="65" charset="-120"/>
                <a:ea typeface="標楷體" pitchFamily="65" charset="-120"/>
              </a:rPr>
              <a:t>第一是目前台灣正如同其他國家一樣，面臨人口快速老化問題。</a:t>
            </a:r>
            <a:r>
              <a:rPr lang="en-US" altLang="zh-TW" sz="1600" smtClean="0">
                <a:latin typeface="標楷體" pitchFamily="65" charset="-120"/>
                <a:ea typeface="標楷體" pitchFamily="65" charset="-120"/>
              </a:rPr>
              <a:t>97</a:t>
            </a:r>
            <a:r>
              <a:rPr lang="zh-TW" altLang="en-US" sz="160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1600" smtClean="0">
                <a:latin typeface="標楷體" pitchFamily="65" charset="-120"/>
                <a:ea typeface="標楷體" pitchFamily="65" charset="-120"/>
              </a:rPr>
              <a:t>65</a:t>
            </a:r>
            <a:r>
              <a:rPr lang="zh-TW" altLang="en-US" sz="1600" smtClean="0">
                <a:latin typeface="標楷體" pitchFamily="65" charset="-120"/>
                <a:ea typeface="標楷體" pitchFamily="65" charset="-120"/>
              </a:rPr>
              <a:t>歲以上老年人口已超過</a:t>
            </a:r>
            <a:r>
              <a:rPr lang="en-US" altLang="zh-TW" sz="1600" smtClean="0">
                <a:latin typeface="標楷體" pitchFamily="65" charset="-120"/>
                <a:ea typeface="標楷體" pitchFamily="65" charset="-120"/>
              </a:rPr>
              <a:t>10</a:t>
            </a:r>
            <a:r>
              <a:rPr lang="zh-TW" altLang="en-US" sz="1600" smtClean="0">
                <a:latin typeface="標楷體" pitchFamily="65" charset="-120"/>
                <a:ea typeface="標楷體" pitchFamily="65" charset="-120"/>
              </a:rPr>
              <a:t>％，估計約</a:t>
            </a:r>
            <a:r>
              <a:rPr lang="en-US" altLang="zh-TW" sz="1600" smtClean="0">
                <a:latin typeface="標楷體" pitchFamily="65" charset="-120"/>
                <a:ea typeface="標楷體" pitchFamily="65" charset="-120"/>
              </a:rPr>
              <a:t>20</a:t>
            </a:r>
            <a:r>
              <a:rPr lang="zh-TW" altLang="en-US" sz="1600" smtClean="0">
                <a:latin typeface="標楷體" pitchFamily="65" charset="-120"/>
                <a:ea typeface="標楷體" pitchFamily="65" charset="-120"/>
              </a:rPr>
              <a:t>年後此一比例及倍增為</a:t>
            </a:r>
            <a:r>
              <a:rPr lang="en-US" altLang="zh-TW" sz="1600" smtClean="0">
                <a:latin typeface="標楷體" pitchFamily="65" charset="-120"/>
                <a:ea typeface="標楷體" pitchFamily="65" charset="-120"/>
              </a:rPr>
              <a:t>22.5</a:t>
            </a:r>
            <a:r>
              <a:rPr lang="zh-TW" altLang="en-US" sz="1600" smtClean="0">
                <a:latin typeface="標楷體" pitchFamily="65" charset="-120"/>
                <a:ea typeface="標楷體" pitchFamily="65" charset="-120"/>
              </a:rPr>
              <a:t>％。此外，老老人比例增加幅度亦是相當大的。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 txBox="1">
            <a:spLocks noGrp="1" noChangeArrowheads="1"/>
          </p:cNvSpPr>
          <p:nvPr/>
        </p:nvSpPr>
        <p:spPr bwMode="auto">
          <a:xfrm>
            <a:off x="4019550" y="972185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918" tIns="49958" rIns="99918" bIns="49958" anchor="b"/>
          <a:lstStyle/>
          <a:p>
            <a:pPr algn="r" defTabSz="998538"/>
            <a:fld id="{F4B853D9-610B-47D5-8AC0-5B230DD8DC34}" type="slidenum">
              <a:rPr lang="en-US" altLang="zh-TW" sz="1300"/>
              <a:pPr algn="r" defTabSz="998538"/>
              <a:t>11</a:t>
            </a:fld>
            <a:endParaRPr lang="en-US" altLang="zh-TW" sz="1300"/>
          </a:p>
        </p:txBody>
      </p:sp>
      <p:sp>
        <p:nvSpPr>
          <p:cNvPr id="163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3775" y="768350"/>
            <a:ext cx="5114925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99918" tIns="49958" rIns="99918" bIns="49958"/>
          <a:lstStyle/>
          <a:p>
            <a:r>
              <a:rPr lang="zh-TW" altLang="en-US" sz="1600" smtClean="0">
                <a:ea typeface="標楷體" pitchFamily="65" charset="-120"/>
              </a:rPr>
              <a:t>然而，隨著人口的快速老化，需照顧之失能人口亦快速在增加，未來相關之照護負擔也勢必大幅增加。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 txBox="1">
            <a:spLocks noGrp="1" noChangeArrowheads="1"/>
          </p:cNvSpPr>
          <p:nvPr/>
        </p:nvSpPr>
        <p:spPr bwMode="auto">
          <a:xfrm>
            <a:off x="4019550" y="972185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918" tIns="49958" rIns="99918" bIns="49958" anchor="b"/>
          <a:lstStyle/>
          <a:p>
            <a:pPr algn="r" defTabSz="998538"/>
            <a:fld id="{5D8F29D6-0E33-411C-8058-A6566FA7222F}" type="slidenum">
              <a:rPr lang="en-US" altLang="zh-TW" sz="1300"/>
              <a:pPr algn="r" defTabSz="998538"/>
              <a:t>12</a:t>
            </a:fld>
            <a:endParaRPr lang="en-US" altLang="zh-TW" sz="1300"/>
          </a:p>
        </p:txBody>
      </p:sp>
      <p:sp>
        <p:nvSpPr>
          <p:cNvPr id="165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3775" y="768350"/>
            <a:ext cx="5114925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99918" tIns="49958" rIns="99918" bIns="49958"/>
          <a:lstStyle/>
          <a:p>
            <a:r>
              <a:rPr lang="zh-TW" altLang="en-US" sz="1600" smtClean="0">
                <a:ea typeface="標楷體" pitchFamily="65" charset="-120"/>
              </a:rPr>
              <a:t>在此同時，原本擔負照顧功能的家庭，卻因家庭結構變遷及少子女化影響，其照護功能日益薄弱。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 txBox="1">
            <a:spLocks noGrp="1" noChangeArrowheads="1"/>
          </p:cNvSpPr>
          <p:nvPr/>
        </p:nvSpPr>
        <p:spPr bwMode="auto">
          <a:xfrm>
            <a:off x="4019550" y="972185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918" tIns="49958" rIns="99918" bIns="49958" anchor="b"/>
          <a:lstStyle/>
          <a:p>
            <a:pPr algn="r" defTabSz="998538"/>
            <a:fld id="{E7E33AFD-5C5F-465F-93F4-DD250A6B69FA}" type="slidenum">
              <a:rPr lang="en-US" altLang="zh-TW" sz="1300"/>
              <a:pPr algn="r" defTabSz="998538"/>
              <a:t>15</a:t>
            </a:fld>
            <a:endParaRPr lang="en-US" altLang="zh-TW" sz="1300"/>
          </a:p>
        </p:txBody>
      </p:sp>
      <p:sp>
        <p:nvSpPr>
          <p:cNvPr id="169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2188" y="768350"/>
            <a:ext cx="5114925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99918" tIns="49958" rIns="99918" bIns="49958"/>
          <a:lstStyle/>
          <a:p>
            <a:endParaRPr lang="zh-TW" altLang="zh-TW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16A8C-B054-4C35-86E6-7FC61354560E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97C3E-B9F1-4928-A706-9B6CE5807C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0813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16A8C-B054-4C35-86E6-7FC61354560E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97C3E-B9F1-4928-A706-9B6CE5807C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38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16A8C-B054-4C35-86E6-7FC61354560E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97C3E-B9F1-4928-A706-9B6CE5807C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724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968-950F-47CD-B9A5-A14950CA6B8C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60AA-4F20-4C24-8502-B1F9908661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87310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968-950F-47CD-B9A5-A14950CA6B8C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60AA-4F20-4C24-8502-B1F9908661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313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968-950F-47CD-B9A5-A14950CA6B8C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60AA-4F20-4C24-8502-B1F9908661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17443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968-950F-47CD-B9A5-A14950CA6B8C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60AA-4F20-4C24-8502-B1F9908661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22380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968-950F-47CD-B9A5-A14950CA6B8C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60AA-4F20-4C24-8502-B1F9908661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2276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968-950F-47CD-B9A5-A14950CA6B8C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60AA-4F20-4C24-8502-B1F9908661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75969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968-950F-47CD-B9A5-A14950CA6B8C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60AA-4F20-4C24-8502-B1F9908661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25744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968-950F-47CD-B9A5-A14950CA6B8C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60AA-4F20-4C24-8502-B1F9908661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1092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16A8C-B054-4C35-86E6-7FC61354560E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97C3E-B9F1-4928-A706-9B6CE5807C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91004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968-950F-47CD-B9A5-A14950CA6B8C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60AA-4F20-4C24-8502-B1F9908661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05239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968-950F-47CD-B9A5-A14950CA6B8C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60AA-4F20-4C24-8502-B1F9908661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83508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968-950F-47CD-B9A5-A14950CA6B8C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60AA-4F20-4C24-8502-B1F9908661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86727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F7AA-5145-4243-8C39-68ACFD695063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BD5A-C4C5-446E-A44B-7ECC8B02557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44425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F7AA-5145-4243-8C39-68ACFD695063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BD5A-C4C5-446E-A44B-7ECC8B02557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57565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F7AA-5145-4243-8C39-68ACFD695063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BD5A-C4C5-446E-A44B-7ECC8B02557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75202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F7AA-5145-4243-8C39-68ACFD695063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BD5A-C4C5-446E-A44B-7ECC8B02557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57660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F7AA-5145-4243-8C39-68ACFD695063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BD5A-C4C5-446E-A44B-7ECC8B02557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03302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F7AA-5145-4243-8C39-68ACFD695063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BD5A-C4C5-446E-A44B-7ECC8B02557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66940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F7AA-5145-4243-8C39-68ACFD695063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BD5A-C4C5-446E-A44B-7ECC8B02557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8222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16A8C-B054-4C35-86E6-7FC61354560E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97C3E-B9F1-4928-A706-9B6CE5807C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87621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F7AA-5145-4243-8C39-68ACFD695063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BD5A-C4C5-446E-A44B-7ECC8B02557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09626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F7AA-5145-4243-8C39-68ACFD695063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BD5A-C4C5-446E-A44B-7ECC8B02557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08590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F7AA-5145-4243-8C39-68ACFD695063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BD5A-C4C5-446E-A44B-7ECC8B02557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25317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F7AA-5145-4243-8C39-68ACFD695063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BD5A-C4C5-446E-A44B-7ECC8B02557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8792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16A8C-B054-4C35-86E6-7FC61354560E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97C3E-B9F1-4928-A706-9B6CE5807C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219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16A8C-B054-4C35-86E6-7FC61354560E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97C3E-B9F1-4928-A706-9B6CE5807C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2138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16A8C-B054-4C35-86E6-7FC61354560E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97C3E-B9F1-4928-A706-9B6CE5807C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85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16A8C-B054-4C35-86E6-7FC61354560E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97C3E-B9F1-4928-A706-9B6CE5807C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1063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16A8C-B054-4C35-86E6-7FC61354560E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97C3E-B9F1-4928-A706-9B6CE5807C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7155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16A8C-B054-4C35-86E6-7FC61354560E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97C3E-B9F1-4928-A706-9B6CE5807C7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3157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microsoft.com/office/2007/relationships/hdphoto" Target="../media/hdphoto1.wdp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18" Type="http://schemas.microsoft.com/office/2007/relationships/hdphoto" Target="../media/hdphoto1.wdp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16A8C-B054-4C35-86E6-7FC61354560E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97C3E-B9F1-4928-A706-9B6CE5807C7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標題版面配置區 1"/>
          <p:cNvSpPr txBox="1">
            <a:spLocks/>
          </p:cNvSpPr>
          <p:nvPr userDrawn="1"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zh-TW" altLang="en-US" smtClean="0"/>
              <a:t>按一下以編輯母片標題樣式</a:t>
            </a:r>
            <a:endParaRPr kumimoji="0" lang="zh-TW" altLang="en-US"/>
          </a:p>
        </p:txBody>
      </p:sp>
      <p:sp>
        <p:nvSpPr>
          <p:cNvPr id="10" name="文字版面配置區 2"/>
          <p:cNvSpPr txBox="1">
            <a:spLocks/>
          </p:cNvSpPr>
          <p:nvPr userDrawn="1"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kumimoji="0" lang="zh-TW" altLang="en-US" smtClean="0"/>
              <a:t>按一下以編輯母片文字樣式</a:t>
            </a:r>
          </a:p>
          <a:p>
            <a:pPr lvl="1" fontAlgn="auto">
              <a:spcAft>
                <a:spcPts val="0"/>
              </a:spcAft>
            </a:pPr>
            <a:r>
              <a:rPr kumimoji="0" lang="zh-TW" altLang="en-US" smtClean="0"/>
              <a:t>第二層</a:t>
            </a:r>
          </a:p>
          <a:p>
            <a:pPr lvl="2" fontAlgn="auto">
              <a:spcAft>
                <a:spcPts val="0"/>
              </a:spcAft>
            </a:pPr>
            <a:r>
              <a:rPr kumimoji="0" lang="zh-TW" altLang="en-US" smtClean="0"/>
              <a:t>第三層</a:t>
            </a:r>
          </a:p>
          <a:p>
            <a:pPr lvl="3" fontAlgn="auto">
              <a:spcAft>
                <a:spcPts val="0"/>
              </a:spcAft>
            </a:pPr>
            <a:r>
              <a:rPr kumimoji="0" lang="zh-TW" altLang="en-US" smtClean="0"/>
              <a:t>第四層</a:t>
            </a:r>
          </a:p>
          <a:p>
            <a:pPr lvl="4" fontAlgn="auto">
              <a:spcAft>
                <a:spcPts val="0"/>
              </a:spcAft>
            </a:pPr>
            <a:r>
              <a:rPr kumimoji="0" lang="zh-TW" altLang="en-US" smtClean="0"/>
              <a:t>第五層</a:t>
            </a:r>
            <a:endParaRPr kumimoji="0" lang="zh-TW" altLang="en-US"/>
          </a:p>
        </p:txBody>
      </p:sp>
      <p:sp>
        <p:nvSpPr>
          <p:cNvPr id="11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新細明體" pitchFamily="18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9pPr>
          </a:lstStyle>
          <a:p>
            <a:fld id="{05174AAF-0C43-4F2B-B703-0DD5125D246C}" type="datetime1">
              <a:rPr lang="zh-TW" altLang="en-US" smtClean="0"/>
              <a:pPr/>
              <a:t>2016/12/7</a:t>
            </a:fld>
            <a:endParaRPr lang="zh-TW" altLang="en-US"/>
          </a:p>
        </p:txBody>
      </p:sp>
      <p:sp>
        <p:nvSpPr>
          <p:cNvPr id="12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bg1">
                    <a:lumMod val="95000"/>
                  </a:schemeClr>
                </a:solidFill>
                <a:latin typeface="Arial" charset="0"/>
                <a:ea typeface="新細明體" pitchFamily="18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9pPr>
          </a:lstStyle>
          <a:p>
            <a:fld id="{7D42D495-9295-49C8-9DC3-3AC87BE9E70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3" name="投影片編號版面配置區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D42D495-9295-49C8-9DC3-3AC87BE9E70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pic>
        <p:nvPicPr>
          <p:cNvPr id="14" name="Picture 1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08" y="0"/>
            <a:ext cx="9218757" cy="706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036" y="6309321"/>
            <a:ext cx="9218757" cy="715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1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08" y="6525343"/>
            <a:ext cx="9234103" cy="537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5013" y="2487065"/>
            <a:ext cx="6736072" cy="2088232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50079"/>
            <a:ext cx="3168352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1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364" y="0"/>
            <a:ext cx="9229413" cy="537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6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364" y="260648"/>
            <a:ext cx="9253449" cy="432048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1" name="投影片編號版面配置區 5"/>
          <p:cNvSpPr txBox="1">
            <a:spLocks/>
          </p:cNvSpPr>
          <p:nvPr userDrawn="1"/>
        </p:nvSpPr>
        <p:spPr>
          <a:xfrm>
            <a:off x="7038480" y="6432542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D42D495-9295-49C8-9DC3-3AC87BE9E704}" type="slidenum">
              <a:rPr lang="zh-TW" altLang="en-US" sz="2400" smtClean="0"/>
              <a:pPr algn="r"/>
              <a:t>‹#›</a:t>
            </a:fld>
            <a:endParaRPr lang="zh-TW" altLang="en-US" sz="2400" dirty="0"/>
          </a:p>
        </p:txBody>
      </p:sp>
      <p:sp>
        <p:nvSpPr>
          <p:cNvPr id="22" name="矩形 21"/>
          <p:cNvSpPr/>
          <p:nvPr userDrawn="1"/>
        </p:nvSpPr>
        <p:spPr>
          <a:xfrm>
            <a:off x="0" y="6488866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105</a:t>
            </a:r>
            <a:r>
              <a:rPr lang="zh-TW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年發展典範科技大學計畫</a:t>
            </a:r>
            <a:endParaRPr lang="zh-TW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3" name="Picture 3"/>
          <p:cNvPicPr>
            <a:picLocks noChangeAspect="1" noChangeArrowheads="1"/>
          </p:cNvPicPr>
          <p:nvPr userDrawn="1"/>
        </p:nvPicPr>
        <p:blipFill>
          <a:blip r:embed="rId19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62" y="2018333"/>
            <a:ext cx="363855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3001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9A968-950F-47CD-B9A5-A14950CA6B8C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460AA-4F20-4C24-8502-B1F99086614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Picture 1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08" y="0"/>
            <a:ext cx="9218757" cy="706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036" y="6309321"/>
            <a:ext cx="9218757" cy="715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08" y="6453337"/>
            <a:ext cx="9234103" cy="609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08" y="631068"/>
            <a:ext cx="9218758" cy="41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6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07" y="0"/>
            <a:ext cx="9234102" cy="836712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投影片編號版面配置區 5"/>
          <p:cNvSpPr txBox="1">
            <a:spLocks/>
          </p:cNvSpPr>
          <p:nvPr userDrawn="1"/>
        </p:nvSpPr>
        <p:spPr>
          <a:xfrm>
            <a:off x="7053449" y="6385919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umimoji="1" sz="2400" kern="1200">
                <a:solidFill>
                  <a:schemeClr val="bg1"/>
                </a:solidFill>
                <a:latin typeface="Arial" charset="0"/>
                <a:ea typeface="新細明體" pitchFamily="18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9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0" y="645277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105</a:t>
            </a:r>
            <a:r>
              <a:rPr lang="zh-TW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年發展典範科技大學計畫</a:t>
            </a:r>
            <a:endParaRPr lang="zh-TW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07290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4F7AA-5145-4243-8C39-68ACFD695063}" type="datetimeFigureOut">
              <a:rPr lang="zh-TW" altLang="en-US" smtClean="0"/>
              <a:t>2016/12/7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3BD5A-C4C5-446E-A44B-7ECC8B02557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標題版面配置區 1"/>
          <p:cNvSpPr txBox="1">
            <a:spLocks/>
          </p:cNvSpPr>
          <p:nvPr userDrawn="1"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zh-TW" altLang="en-US" smtClean="0"/>
              <a:t>按一下以編輯母片標題樣式</a:t>
            </a:r>
            <a:endParaRPr kumimoji="0" lang="zh-TW" altLang="en-US"/>
          </a:p>
        </p:txBody>
      </p:sp>
      <p:sp>
        <p:nvSpPr>
          <p:cNvPr id="15" name="文字版面配置區 2"/>
          <p:cNvSpPr txBox="1">
            <a:spLocks/>
          </p:cNvSpPr>
          <p:nvPr userDrawn="1"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kumimoji="0" lang="zh-TW" altLang="en-US" smtClean="0"/>
              <a:t>按一下以編輯母片文字樣式</a:t>
            </a:r>
          </a:p>
          <a:p>
            <a:pPr lvl="1" fontAlgn="auto">
              <a:spcAft>
                <a:spcPts val="0"/>
              </a:spcAft>
            </a:pPr>
            <a:r>
              <a:rPr kumimoji="0" lang="zh-TW" altLang="en-US" smtClean="0"/>
              <a:t>第二層</a:t>
            </a:r>
          </a:p>
          <a:p>
            <a:pPr lvl="2" fontAlgn="auto">
              <a:spcAft>
                <a:spcPts val="0"/>
              </a:spcAft>
            </a:pPr>
            <a:r>
              <a:rPr kumimoji="0" lang="zh-TW" altLang="en-US" smtClean="0"/>
              <a:t>第三層</a:t>
            </a:r>
          </a:p>
          <a:p>
            <a:pPr lvl="3" fontAlgn="auto">
              <a:spcAft>
                <a:spcPts val="0"/>
              </a:spcAft>
            </a:pPr>
            <a:r>
              <a:rPr kumimoji="0" lang="zh-TW" altLang="en-US" smtClean="0"/>
              <a:t>第四層</a:t>
            </a:r>
          </a:p>
          <a:p>
            <a:pPr lvl="4" fontAlgn="auto">
              <a:spcAft>
                <a:spcPts val="0"/>
              </a:spcAft>
            </a:pPr>
            <a:r>
              <a:rPr kumimoji="0" lang="zh-TW" altLang="en-US" smtClean="0"/>
              <a:t>第五層</a:t>
            </a:r>
            <a:endParaRPr kumimoji="0" lang="zh-TW" altLang="en-US"/>
          </a:p>
        </p:txBody>
      </p:sp>
      <p:sp>
        <p:nvSpPr>
          <p:cNvPr id="16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新細明體" pitchFamily="18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9pPr>
          </a:lstStyle>
          <a:p>
            <a:fld id="{4D33BEFB-4128-48AF-A14C-37CE73ABF753}" type="datetime1">
              <a:rPr lang="zh-TW" altLang="en-US" smtClean="0"/>
              <a:pPr/>
              <a:t>2016/12/7</a:t>
            </a:fld>
            <a:endParaRPr lang="zh-TW" altLang="en-US"/>
          </a:p>
        </p:txBody>
      </p:sp>
      <p:sp>
        <p:nvSpPr>
          <p:cNvPr id="17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umimoji="1"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新細明體" pitchFamily="18" charset="-120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新細明體" pitchFamily="18" charset="-120"/>
                <a:cs typeface="+mn-cs"/>
              </a:defRPr>
            </a:lvl9pPr>
          </a:lstStyle>
          <a:p>
            <a:fld id="{E67621CF-302C-44E6-A3BC-48AA6B1167D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8" name="投影片編號版面配置區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C7858B1-76B0-43A1-BD85-92CBAD88C86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19" name="Picture 1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08" y="0"/>
            <a:ext cx="9218757" cy="706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036" y="6309321"/>
            <a:ext cx="9218757" cy="715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1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08" y="6525343"/>
            <a:ext cx="9234103" cy="537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6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036" y="2636912"/>
            <a:ext cx="6503015" cy="2088232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060848"/>
            <a:ext cx="3168352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364" y="0"/>
            <a:ext cx="9229413" cy="537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6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364" y="260648"/>
            <a:ext cx="9253449" cy="432048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6" name="投影片編號版面配置區 5"/>
          <p:cNvSpPr txBox="1">
            <a:spLocks/>
          </p:cNvSpPr>
          <p:nvPr userDrawn="1"/>
        </p:nvSpPr>
        <p:spPr>
          <a:xfrm>
            <a:off x="7062544" y="6456606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E67621CF-302C-44E6-A3BC-48AA6B1167DA}" type="slidenum">
              <a:rPr lang="zh-TW" altLang="en-US" sz="2400" smtClean="0">
                <a:solidFill>
                  <a:schemeClr val="bg1"/>
                </a:solidFill>
              </a:rPr>
              <a:pPr algn="r"/>
              <a:t>‹#›</a:t>
            </a:fld>
            <a:endParaRPr lang="zh-TW" altLang="en-US" sz="2400" dirty="0">
              <a:solidFill>
                <a:schemeClr val="bg1"/>
              </a:solidFill>
            </a:endParaRPr>
          </a:p>
        </p:txBody>
      </p:sp>
      <p:sp>
        <p:nvSpPr>
          <p:cNvPr id="27" name="矩形 26"/>
          <p:cNvSpPr/>
          <p:nvPr userDrawn="1"/>
        </p:nvSpPr>
        <p:spPr>
          <a:xfrm>
            <a:off x="0" y="6488866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105</a:t>
            </a:r>
            <a:r>
              <a:rPr lang="zh-TW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年發展典範科技大學計畫</a:t>
            </a:r>
            <a:endParaRPr lang="zh-TW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8" name="Picture 3"/>
          <p:cNvPicPr>
            <a:picLocks noChangeAspect="1" noChangeArrowheads="1"/>
          </p:cNvPicPr>
          <p:nvPr userDrawn="1"/>
        </p:nvPicPr>
        <p:blipFill>
          <a:blip r:embed="rId19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013" y="2109403"/>
            <a:ext cx="363855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7130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.png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3503281" y="2723436"/>
            <a:ext cx="56407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80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Bubble </a:t>
            </a:r>
            <a:r>
              <a:rPr lang="en-US" altLang="zh-TW" sz="4800" dirty="0">
                <a:solidFill>
                  <a:schemeClr val="bg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to </a:t>
            </a:r>
            <a:r>
              <a:rPr lang="en-US" altLang="zh-TW" sz="480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Being</a:t>
            </a:r>
            <a:r>
              <a:rPr lang="en-US" altLang="zh-TW" sz="4800" dirty="0">
                <a:solidFill>
                  <a:schemeClr val="bg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……</a:t>
            </a:r>
            <a:r>
              <a:rPr lang="en-US" altLang="zh-TW" sz="4800" dirty="0" smtClean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480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</a:p>
          <a:p>
            <a:r>
              <a:rPr lang="zh-TW" altLang="en-US" sz="4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新鮮</a:t>
            </a:r>
            <a:r>
              <a:rPr lang="zh-TW" altLang="en-US" sz="4800" b="1" dirty="0">
                <a:solidFill>
                  <a:schemeClr val="bg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人上線 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2423096" y="5161583"/>
            <a:ext cx="67879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 smtClean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職業倫理教學暨分享平臺</a:t>
            </a:r>
            <a:endParaRPr lang="en-US" altLang="zh-TW" sz="2800" dirty="0" smtClean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/>
            <a:r>
              <a:rPr lang="en-US" altLang="zh-TW" sz="28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http://my.stust.edu.tw/project/stpee</a:t>
            </a:r>
            <a:endParaRPr lang="zh-TW" altLang="en-US" sz="2800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6488866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105</a:t>
            </a:r>
            <a:r>
              <a:rPr lang="zh-TW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年發展典範科技大學計畫</a:t>
            </a:r>
            <a:endParaRPr lang="zh-TW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7D42D495-9295-49C8-9DC3-3AC87BE9E704}" type="slidenum">
              <a:rPr lang="zh-TW" altLang="en-US" smtClean="0"/>
              <a:t>1</a:t>
            </a:fld>
            <a:endParaRPr lang="zh-TW" altLang="en-US" dirty="0"/>
          </a:p>
        </p:txBody>
      </p:sp>
      <p:pic>
        <p:nvPicPr>
          <p:cNvPr id="11" name="Picture 2" descr="C:\Users\user\Desktop\南臺LOGOpng-01\南臺LOGOpng-0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113710"/>
            <a:ext cx="4271808" cy="793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8821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835696" y="-20947"/>
            <a:ext cx="64807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想為孩子創造什麼樣的學習環境 </a:t>
            </a:r>
            <a:r>
              <a:rPr lang="en-US" altLang="zh-TW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 </a:t>
            </a:r>
            <a:endParaRPr lang="zh-TW" altLang="en-US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想要帶給孩子什麼 </a:t>
            </a:r>
            <a:r>
              <a:rPr lang="en-US" altLang="zh-TW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 </a:t>
            </a:r>
            <a:endParaRPr lang="zh-TW" altLang="en-US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53894" y="1689770"/>
            <a:ext cx="869010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學習氛圍營造 → 教室的佈置與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規劃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課程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規劃 → 預計達成的效果，分組、示範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、觀察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，結果，紀錄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檢討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健康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的學習環境 → 良好衛生習慣的養成 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&amp; 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充足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的運動量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讓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孩子參與 → 當孩子投入情感的時候 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學習才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是永久的 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品格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教育的融入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r="1731" b="2199"/>
          <a:stretch/>
        </p:blipFill>
        <p:spPr>
          <a:xfrm>
            <a:off x="4716016" y="1109563"/>
            <a:ext cx="4032448" cy="5184577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09562"/>
            <a:ext cx="3960440" cy="5184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23" y="-11472"/>
            <a:ext cx="3370623" cy="83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3492740" y="98779"/>
            <a:ext cx="5342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職業倫理教學暨分享平臺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68760"/>
            <a:ext cx="6768752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23" y="-11472"/>
            <a:ext cx="3370623" cy="83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3492740" y="98779"/>
            <a:ext cx="5342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職業倫理教學暨分享平臺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340768"/>
            <a:ext cx="6696744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23" y="-11472"/>
            <a:ext cx="3370623" cy="83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3492740" y="98779"/>
            <a:ext cx="5342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職業倫理教學暨分享平臺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40768"/>
            <a:ext cx="6840760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23" y="-11472"/>
            <a:ext cx="3370623" cy="83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3492740" y="98779"/>
            <a:ext cx="5342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職業倫理教學暨分享平臺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340768"/>
            <a:ext cx="6984776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23" y="-11472"/>
            <a:ext cx="3370623" cy="83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3492740" y="98779"/>
            <a:ext cx="5342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職業倫理教學暨分享平臺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68760"/>
            <a:ext cx="6912768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23" y="-11472"/>
            <a:ext cx="3370623" cy="83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3492740" y="98779"/>
            <a:ext cx="5342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職業倫理教學暨分享平臺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68760"/>
            <a:ext cx="6912768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23" y="-11472"/>
            <a:ext cx="3370623" cy="83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3492740" y="98779"/>
            <a:ext cx="5342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職業倫理教學暨分享平臺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68760"/>
            <a:ext cx="6768752" cy="4860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23" y="-11472"/>
            <a:ext cx="3370623" cy="83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3492740" y="98779"/>
            <a:ext cx="5342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職業倫理教學暨分享平臺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67544" y="980728"/>
            <a:ext cx="8424936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你看到周遭這些美麗的事物了嗎 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 </a:t>
            </a:r>
            <a:endParaRPr lang="en-US" altLang="zh-TW" sz="28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的學生看到了嗎 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 </a:t>
            </a:r>
            <a:endParaRPr lang="en-US" altLang="zh-TW" sz="28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的視野有多大，你的學生學習的道路就有多廣。 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學習的動力將影響你教學的熱忱 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5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想要當一位過客 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 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5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還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是留下所走過的足跡 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 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23" y="-11472"/>
            <a:ext cx="3370623" cy="83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3492740" y="98779"/>
            <a:ext cx="5342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職業倫理教學暨分享平臺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1227226" y="108287"/>
            <a:ext cx="70189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>
                <a:solidFill>
                  <a:schemeClr val="accent1"/>
                </a:solidFill>
                <a:latin typeface="Calibri Light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>
                <a:solidFill>
                  <a:srgbClr val="FFFFFF"/>
                </a:solidFill>
                <a:latin typeface="Calibri Light" pitchFamily="34" charset="0"/>
              </a:defRPr>
            </a:lvl2pPr>
            <a:lvl3pPr marL="1143000" indent="-228600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>
                <a:solidFill>
                  <a:srgbClr val="FFFFFF"/>
                </a:solidFill>
                <a:latin typeface="Calibri Light" pitchFamily="34" charset="0"/>
              </a:defRPr>
            </a:lvl3pPr>
            <a:lvl4pPr marL="1600200" indent="-228600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>
                <a:solidFill>
                  <a:srgbClr val="FFFFFF"/>
                </a:solidFill>
                <a:latin typeface="Calibri Light" pitchFamily="34" charset="0"/>
              </a:defRPr>
            </a:lvl4pPr>
            <a:lvl5pPr marL="2057400" indent="-228600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>
                <a:solidFill>
                  <a:srgbClr val="FFFFFF"/>
                </a:solidFill>
                <a:latin typeface="Calibri Light" pitchFamily="34" charset="0"/>
              </a:defRPr>
            </a:lvl5pPr>
            <a:lvl6pPr marL="2514600" indent="-228600" defTabSz="457200" eaLnBrk="0" fontAlgn="base" hangingPunct="0">
              <a:lnSpc>
                <a:spcPct val="85000"/>
              </a:lnSpc>
              <a:spcBef>
                <a:spcPts val="600"/>
              </a:spcBef>
              <a:spcAft>
                <a:spcPct val="0"/>
              </a:spcAft>
              <a:buFont typeface="Arial" pitchFamily="34" charset="0"/>
              <a:buChar char=" "/>
              <a:defRPr>
                <a:solidFill>
                  <a:srgbClr val="FFFFFF"/>
                </a:solidFill>
                <a:latin typeface="Calibri Light" pitchFamily="34" charset="0"/>
              </a:defRPr>
            </a:lvl6pPr>
            <a:lvl7pPr marL="2971800" indent="-228600" defTabSz="457200" eaLnBrk="0" fontAlgn="base" hangingPunct="0">
              <a:lnSpc>
                <a:spcPct val="85000"/>
              </a:lnSpc>
              <a:spcBef>
                <a:spcPts val="600"/>
              </a:spcBef>
              <a:spcAft>
                <a:spcPct val="0"/>
              </a:spcAft>
              <a:buFont typeface="Arial" pitchFamily="34" charset="0"/>
              <a:buChar char=" "/>
              <a:defRPr>
                <a:solidFill>
                  <a:srgbClr val="FFFFFF"/>
                </a:solidFill>
                <a:latin typeface="Calibri Light" pitchFamily="34" charset="0"/>
              </a:defRPr>
            </a:lvl7pPr>
            <a:lvl8pPr marL="3429000" indent="-228600" defTabSz="457200" eaLnBrk="0" fontAlgn="base" hangingPunct="0">
              <a:lnSpc>
                <a:spcPct val="85000"/>
              </a:lnSpc>
              <a:spcBef>
                <a:spcPts val="600"/>
              </a:spcBef>
              <a:spcAft>
                <a:spcPct val="0"/>
              </a:spcAft>
              <a:buFont typeface="Arial" pitchFamily="34" charset="0"/>
              <a:buChar char=" "/>
              <a:defRPr>
                <a:solidFill>
                  <a:srgbClr val="FFFFFF"/>
                </a:solidFill>
                <a:latin typeface="Calibri Light" pitchFamily="34" charset="0"/>
              </a:defRPr>
            </a:lvl8pPr>
            <a:lvl9pPr marL="3886200" indent="-228600" defTabSz="457200" eaLnBrk="0" fontAlgn="base" hangingPunct="0">
              <a:lnSpc>
                <a:spcPct val="85000"/>
              </a:lnSpc>
              <a:spcBef>
                <a:spcPts val="600"/>
              </a:spcBef>
              <a:spcAft>
                <a:spcPct val="0"/>
              </a:spcAft>
              <a:buFont typeface="Arial" pitchFamily="34" charset="0"/>
              <a:buChar char=" "/>
              <a:defRPr>
                <a:solidFill>
                  <a:srgbClr val="FFFFFF"/>
                </a:solidFill>
                <a:latin typeface="Calibri Light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黑體" pitchFamily="49" charset="-120"/>
              </a:rPr>
              <a:t>閱前須知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華康中黑體" pitchFamily="49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65484" y="1305342"/>
            <a:ext cx="842210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104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年在『教育部發展典範科技大學計畫』持續支持下邁進【深化與精進】的新階段，推動職業倫理跨領域學習的創新模式，持續深化職業倫理教學成效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/>
            <a:endParaRPr lang="zh-TW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/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個精進創新模式包括教材精進與教學創新兩大面向，而這個教學工作坊就是教材精進面向的重要項目，本校特別邀請不同專業領域的標竿企業或提供典範案例教材，並派員現身說法，協助教學演示，並由各學院推薦種子教師組成特色領域職業倫理教學社群，以扎根典範案例教學成效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/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/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這些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來自產業的案例教材不僅能豐富職業倫理之教學資源與方法，將使學生藉由典範案例的學習，充分體認產業對職業倫理的重視，進而自我提升職業倫理素養。</a:t>
            </a:r>
          </a:p>
        </p:txBody>
      </p:sp>
    </p:spTree>
    <p:extLst>
      <p:ext uri="{BB962C8B-B14F-4D97-AF65-F5344CB8AC3E}">
        <p14:creationId xmlns:p14="http://schemas.microsoft.com/office/powerpoint/2010/main" val="293049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68760"/>
            <a:ext cx="7344815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23" y="-11472"/>
            <a:ext cx="3370623" cy="83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3492740" y="98779"/>
            <a:ext cx="5342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職業倫理教學暨分享平臺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48272" y="1340768"/>
            <a:ext cx="4572000" cy="4595874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尊重與傾聽 </a:t>
            </a:r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71500" indent="-5715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及時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的關心 </a:t>
            </a:r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71500" indent="-5715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分享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與提醒 </a:t>
            </a:r>
          </a:p>
          <a:p>
            <a:pPr marL="571500" indent="-5715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遵守應有的分際 </a:t>
            </a:r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71500" indent="-5715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肯定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與感謝 </a:t>
            </a:r>
          </a:p>
        </p:txBody>
      </p:sp>
      <p:sp>
        <p:nvSpPr>
          <p:cNvPr id="6" name="矩形 5"/>
          <p:cNvSpPr/>
          <p:nvPr/>
        </p:nvSpPr>
        <p:spPr>
          <a:xfrm>
            <a:off x="0" y="4462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4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面對家長</a:t>
            </a:r>
            <a:endParaRPr lang="zh-TW" altLang="en-US" sz="4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336358" y="116632"/>
            <a:ext cx="44678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遵循正常的溝通管道 </a:t>
            </a:r>
            <a:endParaRPr lang="zh-TW" altLang="en-US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547664" y="1196752"/>
            <a:ext cx="640871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3600" dirty="0"/>
              <a:t>親師</a:t>
            </a:r>
            <a:r>
              <a:rPr lang="zh-TW" altLang="en-US" sz="3600" dirty="0" smtClean="0"/>
              <a:t>溝通→透過</a:t>
            </a:r>
            <a:r>
              <a:rPr lang="zh-TW" altLang="en-US" sz="3600" dirty="0"/>
              <a:t>正常管道 </a:t>
            </a:r>
          </a:p>
          <a:p>
            <a:pPr>
              <a:lnSpc>
                <a:spcPct val="150000"/>
              </a:lnSpc>
            </a:pPr>
            <a:r>
              <a:rPr lang="zh-TW" altLang="en-US" sz="3600" dirty="0" smtClean="0"/>
              <a:t>    </a:t>
            </a:r>
            <a:r>
              <a:rPr lang="en-US" altLang="zh-TW" sz="3600" dirty="0" smtClean="0"/>
              <a:t>( </a:t>
            </a:r>
            <a:r>
              <a:rPr lang="zh-TW" altLang="en-US" sz="3600" dirty="0"/>
              <a:t>聯絡簿 、面談</a:t>
            </a:r>
            <a:r>
              <a:rPr lang="zh-TW" altLang="en-US" sz="3600" dirty="0" smtClean="0"/>
              <a:t>、 電話 </a:t>
            </a:r>
            <a:r>
              <a:rPr lang="en-US" altLang="zh-TW" sz="3600" dirty="0"/>
              <a:t>…) 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3600" dirty="0"/>
              <a:t>家長負起放學之後的責任 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3600" dirty="0"/>
              <a:t>學生學習面對與處理問題 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3600" dirty="0"/>
              <a:t>勇敢地退出 </a:t>
            </a:r>
            <a:r>
              <a:rPr lang="en-US" altLang="zh-TW" sz="3600" dirty="0"/>
              <a:t>Line </a:t>
            </a:r>
            <a:r>
              <a:rPr lang="zh-TW" altLang="en-US" sz="3600" dirty="0"/>
              <a:t>群</a:t>
            </a:r>
            <a:r>
              <a:rPr lang="zh-TW" altLang="en-US" sz="3600" dirty="0" smtClean="0"/>
              <a:t>組</a:t>
            </a:r>
            <a:endParaRPr lang="zh-TW" altLang="en-US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286000" y="1050448"/>
            <a:ext cx="4572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訊息的傳達與分享 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站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在對方的立場思考 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適時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的提醒與協助 </a:t>
            </a:r>
          </a:p>
          <a:p>
            <a:pPr algn="ctr">
              <a:lnSpc>
                <a:spcPct val="150000"/>
              </a:lnSpc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經驗的傳承與學習 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尊重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彼此的領域 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尊重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文化的差異 </a:t>
            </a:r>
          </a:p>
          <a:p>
            <a:pPr algn="ctr">
              <a:lnSpc>
                <a:spcPct val="150000"/>
              </a:lnSpc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公私分明 </a:t>
            </a:r>
          </a:p>
        </p:txBody>
      </p:sp>
      <p:sp>
        <p:nvSpPr>
          <p:cNvPr id="6" name="矩形 5"/>
          <p:cNvSpPr/>
          <p:nvPr/>
        </p:nvSpPr>
        <p:spPr>
          <a:xfrm>
            <a:off x="0" y="9706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4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同仁互動</a:t>
            </a:r>
            <a:endParaRPr lang="zh-TW" altLang="en-US" sz="4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86958"/>
            <a:ext cx="7056784" cy="3986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2477870" y="5517232"/>
            <a:ext cx="42543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dirty="0"/>
              <a:t>What’s the plan??? </a:t>
            </a:r>
            <a:endParaRPr lang="zh-TW" altLang="en-US" sz="3600" dirty="0"/>
          </a:p>
        </p:txBody>
      </p:sp>
      <p:sp>
        <p:nvSpPr>
          <p:cNvPr id="8" name="矩形 7"/>
          <p:cNvSpPr/>
          <p:nvPr/>
        </p:nvSpPr>
        <p:spPr>
          <a:xfrm>
            <a:off x="0" y="116632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4000" dirty="0" smtClean="0">
                <a:solidFill>
                  <a:schemeClr val="bg1"/>
                </a:solidFill>
              </a:rPr>
              <a:t>Team </a:t>
            </a:r>
            <a:r>
              <a:rPr lang="en-US" altLang="zh-TW" sz="4000" dirty="0">
                <a:solidFill>
                  <a:schemeClr val="bg1"/>
                </a:solidFill>
              </a:rPr>
              <a:t>w</a:t>
            </a:r>
            <a:r>
              <a:rPr lang="en-US" altLang="zh-TW" sz="4000" dirty="0" smtClean="0">
                <a:solidFill>
                  <a:schemeClr val="bg1"/>
                </a:solidFill>
              </a:rPr>
              <a:t>ork</a:t>
            </a:r>
            <a:endParaRPr lang="zh-TW" alt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051720" y="1762938"/>
            <a:ext cx="55983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想要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達到的活動目標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自己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相信是對的事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對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現狀有更好影響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的規劃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人力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規劃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預算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檢討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機制 </a:t>
            </a:r>
          </a:p>
        </p:txBody>
      </p:sp>
      <p:sp>
        <p:nvSpPr>
          <p:cNvPr id="9" name="矩形 8"/>
          <p:cNvSpPr/>
          <p:nvPr/>
        </p:nvSpPr>
        <p:spPr>
          <a:xfrm>
            <a:off x="0" y="56818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4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活動</a:t>
            </a:r>
            <a:r>
              <a:rPr lang="zh-TW" altLang="en-US" sz="4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企劃</a:t>
            </a:r>
            <a:endParaRPr lang="zh-TW" altLang="en-US" sz="4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56818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4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推動</a:t>
            </a:r>
            <a:r>
              <a:rPr lang="zh-TW" altLang="en-US" sz="4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語言學習之生活實踐 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564904"/>
            <a:ext cx="6264696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1025860" y="1268760"/>
            <a:ext cx="72905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 smtClean="0"/>
              <a:t>讓</a:t>
            </a:r>
            <a:r>
              <a:rPr lang="zh-TW" altLang="en-US" sz="2400" dirty="0"/>
              <a:t>所有學生進入課堂那刻起，就覺得是在學</a:t>
            </a:r>
            <a:r>
              <a:rPr lang="zh-TW" altLang="en-US" sz="2400" dirty="0" smtClean="0"/>
              <a:t>自己最</a:t>
            </a:r>
            <a:r>
              <a:rPr lang="zh-TW" altLang="en-US" sz="2400" dirty="0"/>
              <a:t>喜歡的學科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r>
              <a:rPr lang="zh-TW" altLang="en-US" sz="2400" dirty="0" smtClean="0"/>
              <a:t>            </a:t>
            </a:r>
            <a:r>
              <a:rPr lang="en-US" altLang="zh-TW" sz="2400" dirty="0" smtClean="0"/>
              <a:t>~ </a:t>
            </a:r>
            <a:r>
              <a:rPr lang="en-US" altLang="zh-TW" sz="2400" dirty="0"/>
              <a:t>2011</a:t>
            </a:r>
            <a:r>
              <a:rPr lang="zh-TW" altLang="en-US" sz="2400" dirty="0"/>
              <a:t>美國國家年度教師獎 </a:t>
            </a:r>
            <a:r>
              <a:rPr lang="en-US" altLang="zh-TW" sz="2400" dirty="0"/>
              <a:t>Michelle Shearer </a:t>
            </a:r>
            <a:endParaRPr lang="zh-TW" alt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39552" y="1700808"/>
            <a:ext cx="80648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學：學習，教育，取得知識與能力的過程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，造就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我們的信念與思維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讓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我們用某種方式看世界與自我，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甚至決定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我們成為甚麼樣的人。 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業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：專業，企業，產業不只關係一筆收入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它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決定我們生活的形貌，也決定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我們在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世界上造成甚麼影響，世界要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怎麼對待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我們。 </a:t>
            </a:r>
          </a:p>
          <a:p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摘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自網路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23" y="-11472"/>
            <a:ext cx="3370623" cy="83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3492740" y="98779"/>
            <a:ext cx="5342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職業倫理教學暨分享平臺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1340768"/>
            <a:ext cx="9036496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33 % 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原則 → 向能力比自己好的人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 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→ 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與能力跟自己相當的一起切磋 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→ 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指導能力比你差的人 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71500" indent="-5715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實踐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閱讀習慣 → 每週讀一本書 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71500" indent="-5715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養成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作筆記的習慣 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71500" indent="-5715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謙虛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、勇敢 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&amp; 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堅持 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71500" indent="-5715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關心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我們的環境 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77072"/>
            <a:ext cx="4146054" cy="194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0" y="116632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終生學習</a:t>
            </a:r>
            <a:endParaRPr lang="zh-TW" altLang="en-US" sz="4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2132856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尊重自己的工作 </a:t>
            </a:r>
          </a:p>
          <a:p>
            <a:pPr algn="ctr"/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終身學習 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104"/>
            <a:ext cx="2915817" cy="1906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8" y="4365104"/>
            <a:ext cx="3024336" cy="1906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3" y="4365104"/>
            <a:ext cx="3203848" cy="1906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23" y="-11472"/>
            <a:ext cx="3370623" cy="83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6"/>
          <p:cNvSpPr txBox="1"/>
          <p:nvPr/>
        </p:nvSpPr>
        <p:spPr>
          <a:xfrm>
            <a:off x="3492740" y="98779"/>
            <a:ext cx="5342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職業倫理教學暨分享平臺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61744" y="1529152"/>
            <a:ext cx="802506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本參考教材資料僅供參酌，請各位教師依據本身課程性質及教學呈現，自行調整及增刪本教材資料，適切地融入您的授課內容</a:t>
            </a:r>
            <a:r>
              <a:rPr lang="zh-TW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</a:t>
            </a: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參考資料涉及著作及智慧財產權，僅供教師校內授課用途，請勿上網傳送、散布、發布或複製予他人，謝謝您的配合</a:t>
            </a:r>
            <a:r>
              <a:rPr lang="zh-TW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4848726" y="5776206"/>
            <a:ext cx="4102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南臺科技大學  通識教育中心敬上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227226" y="108287"/>
            <a:ext cx="70189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>
                <a:solidFill>
                  <a:schemeClr val="accent1"/>
                </a:solidFill>
                <a:latin typeface="Calibri Light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>
                <a:solidFill>
                  <a:srgbClr val="FFFFFF"/>
                </a:solidFill>
                <a:latin typeface="Calibri Light" pitchFamily="34" charset="0"/>
              </a:defRPr>
            </a:lvl2pPr>
            <a:lvl3pPr marL="1143000" indent="-228600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>
                <a:solidFill>
                  <a:srgbClr val="FFFFFF"/>
                </a:solidFill>
                <a:latin typeface="Calibri Light" pitchFamily="34" charset="0"/>
              </a:defRPr>
            </a:lvl3pPr>
            <a:lvl4pPr marL="1600200" indent="-228600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>
                <a:solidFill>
                  <a:srgbClr val="FFFFFF"/>
                </a:solidFill>
                <a:latin typeface="Calibri Light" pitchFamily="34" charset="0"/>
              </a:defRPr>
            </a:lvl4pPr>
            <a:lvl5pPr marL="2057400" indent="-228600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>
                <a:solidFill>
                  <a:srgbClr val="FFFFFF"/>
                </a:solidFill>
                <a:latin typeface="Calibri Light" pitchFamily="34" charset="0"/>
              </a:defRPr>
            </a:lvl5pPr>
            <a:lvl6pPr marL="2514600" indent="-228600" defTabSz="457200" eaLnBrk="0" fontAlgn="base" hangingPunct="0">
              <a:lnSpc>
                <a:spcPct val="85000"/>
              </a:lnSpc>
              <a:spcBef>
                <a:spcPts val="600"/>
              </a:spcBef>
              <a:spcAft>
                <a:spcPct val="0"/>
              </a:spcAft>
              <a:buFont typeface="Arial" pitchFamily="34" charset="0"/>
              <a:buChar char=" "/>
              <a:defRPr>
                <a:solidFill>
                  <a:srgbClr val="FFFFFF"/>
                </a:solidFill>
                <a:latin typeface="Calibri Light" pitchFamily="34" charset="0"/>
              </a:defRPr>
            </a:lvl6pPr>
            <a:lvl7pPr marL="2971800" indent="-228600" defTabSz="457200" eaLnBrk="0" fontAlgn="base" hangingPunct="0">
              <a:lnSpc>
                <a:spcPct val="85000"/>
              </a:lnSpc>
              <a:spcBef>
                <a:spcPts val="600"/>
              </a:spcBef>
              <a:spcAft>
                <a:spcPct val="0"/>
              </a:spcAft>
              <a:buFont typeface="Arial" pitchFamily="34" charset="0"/>
              <a:buChar char=" "/>
              <a:defRPr>
                <a:solidFill>
                  <a:srgbClr val="FFFFFF"/>
                </a:solidFill>
                <a:latin typeface="Calibri Light" pitchFamily="34" charset="0"/>
              </a:defRPr>
            </a:lvl7pPr>
            <a:lvl8pPr marL="3429000" indent="-228600" defTabSz="457200" eaLnBrk="0" fontAlgn="base" hangingPunct="0">
              <a:lnSpc>
                <a:spcPct val="85000"/>
              </a:lnSpc>
              <a:spcBef>
                <a:spcPts val="600"/>
              </a:spcBef>
              <a:spcAft>
                <a:spcPct val="0"/>
              </a:spcAft>
              <a:buFont typeface="Arial" pitchFamily="34" charset="0"/>
              <a:buChar char=" "/>
              <a:defRPr>
                <a:solidFill>
                  <a:srgbClr val="FFFFFF"/>
                </a:solidFill>
                <a:latin typeface="Calibri Light" pitchFamily="34" charset="0"/>
              </a:defRPr>
            </a:lvl8pPr>
            <a:lvl9pPr marL="3886200" indent="-228600" defTabSz="457200" eaLnBrk="0" fontAlgn="base" hangingPunct="0">
              <a:lnSpc>
                <a:spcPct val="85000"/>
              </a:lnSpc>
              <a:spcBef>
                <a:spcPts val="600"/>
              </a:spcBef>
              <a:spcAft>
                <a:spcPct val="0"/>
              </a:spcAft>
              <a:buFont typeface="Arial" pitchFamily="34" charset="0"/>
              <a:buChar char=" "/>
              <a:defRPr>
                <a:solidFill>
                  <a:srgbClr val="FFFFFF"/>
                </a:solidFill>
                <a:latin typeface="Calibri Light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黑體" pitchFamily="49" charset="-120"/>
              </a:rPr>
              <a:t>閱前須知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華康中黑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76695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907704" y="1340768"/>
            <a:ext cx="532859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了解自己的才華與極限 </a:t>
            </a:r>
          </a:p>
          <a:p>
            <a:pPr>
              <a:lnSpc>
                <a:spcPct val="150000"/>
              </a:lnSpc>
            </a:pP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了解自己的社會定位 </a:t>
            </a:r>
          </a:p>
          <a:p>
            <a:pPr>
              <a:lnSpc>
                <a:spcPct val="150000"/>
              </a:lnSpc>
            </a:pP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選擇適切工作的能力 </a:t>
            </a:r>
          </a:p>
          <a:p>
            <a:pPr>
              <a:lnSpc>
                <a:spcPct val="150000"/>
              </a:lnSpc>
            </a:pP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將夢想化為行動的驅動力 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                    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經濟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合作暨發展組織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 OECD ) 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0" y="54134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未來競爭力的藍圖</a:t>
            </a:r>
            <a:endParaRPr lang="zh-TW" altLang="en-US" sz="4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40768"/>
            <a:ext cx="7344816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23" y="-11472"/>
            <a:ext cx="3370623" cy="83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3492740" y="98779"/>
            <a:ext cx="5342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職業倫理教學暨分享平臺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4062" y="-75755"/>
            <a:ext cx="3370623" cy="83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146304" y="3133417"/>
            <a:ext cx="56327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敬請分享與指教</a:t>
            </a:r>
          </a:p>
        </p:txBody>
      </p:sp>
    </p:spTree>
    <p:extLst>
      <p:ext uri="{BB962C8B-B14F-4D97-AF65-F5344CB8AC3E}">
        <p14:creationId xmlns:p14="http://schemas.microsoft.com/office/powerpoint/2010/main" val="360148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23" y="-11472"/>
            <a:ext cx="3370623" cy="83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3492740" y="98779"/>
            <a:ext cx="5342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職業倫理教學暨分享平臺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776" y="2636912"/>
            <a:ext cx="4945496" cy="3672408"/>
          </a:xfrm>
          <a:prstGeom prst="rect">
            <a:avLst/>
          </a:prstGeom>
        </p:spPr>
      </p:pic>
      <p:sp>
        <p:nvSpPr>
          <p:cNvPr id="8" name="副標題 2"/>
          <p:cNvSpPr txBox="1">
            <a:spLocks/>
          </p:cNvSpPr>
          <p:nvPr/>
        </p:nvSpPr>
        <p:spPr>
          <a:xfrm>
            <a:off x="0" y="908720"/>
            <a:ext cx="9144000" cy="16561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kumimoji="0" lang="zh-TW" altLang="en-US" b="1" dirty="0" smtClean="0">
                <a:latin typeface="微軟正黑體" pitchFamily="34" charset="-120"/>
                <a:ea typeface="微軟正黑體" pitchFamily="34" charset="-120"/>
              </a:rPr>
              <a:t>撰稿人</a:t>
            </a:r>
            <a:endParaRPr kumimoji="0"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 algn="ctr" fontAlgn="auto">
              <a:spcAft>
                <a:spcPts val="0"/>
              </a:spcAft>
              <a:buNone/>
            </a:pP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何嘉仁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國際文教團隊</a:t>
            </a:r>
          </a:p>
          <a:p>
            <a:pPr marL="0" indent="0" algn="ctr" fontAlgn="auto">
              <a:spcAft>
                <a:spcPts val="0"/>
              </a:spcAft>
              <a:buNone/>
            </a:pP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張玲惜 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副總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經理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7746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zh-TW" altLang="en-US" smtClean="0"/>
              <a:t>2012/05/11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107504" y="1628800"/>
            <a:ext cx="8229600" cy="4324350"/>
          </a:xfrm>
        </p:spPr>
        <p:txBody>
          <a:bodyPr>
            <a:normAutofit/>
          </a:bodyPr>
          <a:lstStyle/>
          <a:p>
            <a:r>
              <a:rPr lang="zh-TW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現職</a:t>
            </a:r>
            <a:endParaRPr lang="zh-TW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何嘉仁國際文教團隊總經理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經歷</a:t>
            </a:r>
            <a:endParaRPr lang="zh-TW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何嘉仁國際文教團隊中區協理</a:t>
            </a:r>
          </a:p>
          <a:p>
            <a:pPr marL="0" indent="0">
              <a:buNone/>
            </a:pP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台灣英文雜誌社直銷部中區營業所課長</a:t>
            </a:r>
          </a:p>
          <a:p>
            <a:r>
              <a:rPr lang="zh-TW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學歷</a:t>
            </a:r>
            <a:endParaRPr lang="zh-TW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僑光科技大學企業管理系畢業</a:t>
            </a:r>
          </a:p>
          <a:p>
            <a:pPr marL="0" indent="0">
              <a:buNone/>
            </a:pPr>
            <a:endParaRPr lang="zh-TW" altLang="en-US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1227226" y="188640"/>
            <a:ext cx="7018936" cy="510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>
                <a:solidFill>
                  <a:schemeClr val="accent1"/>
                </a:solidFill>
                <a:latin typeface="Calibri Light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>
                <a:solidFill>
                  <a:srgbClr val="FFFFFF"/>
                </a:solidFill>
                <a:latin typeface="Calibri Light" pitchFamily="34" charset="0"/>
              </a:defRPr>
            </a:lvl2pPr>
            <a:lvl3pPr marL="1143000" indent="-228600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>
                <a:solidFill>
                  <a:srgbClr val="FFFFFF"/>
                </a:solidFill>
                <a:latin typeface="Calibri Light" pitchFamily="34" charset="0"/>
              </a:defRPr>
            </a:lvl3pPr>
            <a:lvl4pPr marL="1600200" indent="-228600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>
                <a:solidFill>
                  <a:srgbClr val="FFFFFF"/>
                </a:solidFill>
                <a:latin typeface="Calibri Light" pitchFamily="34" charset="0"/>
              </a:defRPr>
            </a:lvl4pPr>
            <a:lvl5pPr marL="2057400" indent="-228600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>
                <a:solidFill>
                  <a:srgbClr val="FFFFFF"/>
                </a:solidFill>
                <a:latin typeface="Calibri Light" pitchFamily="34" charset="0"/>
              </a:defRPr>
            </a:lvl5pPr>
            <a:lvl6pPr marL="2514600" indent="-228600" defTabSz="457200" eaLnBrk="0" fontAlgn="base" hangingPunct="0">
              <a:lnSpc>
                <a:spcPct val="85000"/>
              </a:lnSpc>
              <a:spcBef>
                <a:spcPts val="600"/>
              </a:spcBef>
              <a:spcAft>
                <a:spcPct val="0"/>
              </a:spcAft>
              <a:buFont typeface="Arial" pitchFamily="34" charset="0"/>
              <a:buChar char=" "/>
              <a:defRPr>
                <a:solidFill>
                  <a:srgbClr val="FFFFFF"/>
                </a:solidFill>
                <a:latin typeface="Calibri Light" pitchFamily="34" charset="0"/>
              </a:defRPr>
            </a:lvl6pPr>
            <a:lvl7pPr marL="2971800" indent="-228600" defTabSz="457200" eaLnBrk="0" fontAlgn="base" hangingPunct="0">
              <a:lnSpc>
                <a:spcPct val="85000"/>
              </a:lnSpc>
              <a:spcBef>
                <a:spcPts val="600"/>
              </a:spcBef>
              <a:spcAft>
                <a:spcPct val="0"/>
              </a:spcAft>
              <a:buFont typeface="Arial" pitchFamily="34" charset="0"/>
              <a:buChar char=" "/>
              <a:defRPr>
                <a:solidFill>
                  <a:srgbClr val="FFFFFF"/>
                </a:solidFill>
                <a:latin typeface="Calibri Light" pitchFamily="34" charset="0"/>
              </a:defRPr>
            </a:lvl7pPr>
            <a:lvl8pPr marL="3429000" indent="-228600" defTabSz="457200" eaLnBrk="0" fontAlgn="base" hangingPunct="0">
              <a:lnSpc>
                <a:spcPct val="85000"/>
              </a:lnSpc>
              <a:spcBef>
                <a:spcPts val="600"/>
              </a:spcBef>
              <a:spcAft>
                <a:spcPct val="0"/>
              </a:spcAft>
              <a:buFont typeface="Arial" pitchFamily="34" charset="0"/>
              <a:buChar char=" "/>
              <a:defRPr>
                <a:solidFill>
                  <a:srgbClr val="FFFFFF"/>
                </a:solidFill>
                <a:latin typeface="Calibri Light" pitchFamily="34" charset="0"/>
              </a:defRPr>
            </a:lvl8pPr>
            <a:lvl9pPr marL="3886200" indent="-228600" defTabSz="457200" eaLnBrk="0" fontAlgn="base" hangingPunct="0">
              <a:lnSpc>
                <a:spcPct val="85000"/>
              </a:lnSpc>
              <a:spcBef>
                <a:spcPts val="600"/>
              </a:spcBef>
              <a:spcAft>
                <a:spcPct val="0"/>
              </a:spcAft>
              <a:buFont typeface="Arial" pitchFamily="34" charset="0"/>
              <a:buChar char=" "/>
              <a:defRPr>
                <a:solidFill>
                  <a:srgbClr val="FFFFFF"/>
                </a:solidFill>
                <a:latin typeface="Calibri Light" pitchFamily="34" charset="0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黑體" pitchFamily="49" charset="-120"/>
              </a:rPr>
              <a:t>撰稿人</a:t>
            </a:r>
            <a:r>
              <a:rPr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黑體" pitchFamily="49" charset="-120"/>
              </a:rPr>
              <a:t>介紹</a:t>
            </a:r>
            <a:r>
              <a:rPr lang="en-US" altLang="zh-TW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黑體" pitchFamily="49" charset="-120"/>
              </a:rPr>
              <a:t>-</a:t>
            </a:r>
            <a:r>
              <a:rPr lang="zh-TW" altLang="zh-TW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華康中黑體" pitchFamily="49" charset="-120"/>
              </a:rPr>
              <a:t>張玲惜 副總經理</a:t>
            </a:r>
            <a:endParaRPr lang="en-US" altLang="zh-TW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華康中黑體" pitchFamily="49" charset="-120"/>
            </a:endParaRPr>
          </a:p>
        </p:txBody>
      </p:sp>
      <p:pic>
        <p:nvPicPr>
          <p:cNvPr id="7" name="圖片 6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29" r="17129"/>
          <a:stretch/>
        </p:blipFill>
        <p:spPr bwMode="auto">
          <a:xfrm>
            <a:off x="6300192" y="1772816"/>
            <a:ext cx="2808312" cy="3672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ChangeArrowheads="1"/>
          </p:cNvSpPr>
          <p:nvPr/>
        </p:nvSpPr>
        <p:spPr bwMode="auto">
          <a:xfrm>
            <a:off x="-612775" y="908050"/>
            <a:ext cx="9144000" cy="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395536" y="1340768"/>
            <a:ext cx="83529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/>
            <a:r>
              <a:rPr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65%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小學生，他們未來要從事的工作，現在還不存在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。大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一學到的學科知識，</a:t>
            </a:r>
            <a:r>
              <a:rPr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50%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到畢業就過時了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。現在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工作必備的核心技能，</a:t>
            </a:r>
            <a:r>
              <a:rPr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35%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年後會被取代，</a:t>
            </a:r>
            <a:r>
              <a:rPr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年內，</a:t>
            </a:r>
            <a:r>
              <a:rPr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510</a:t>
            </a: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萬個工作機會將消失。 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</a:t>
            </a:r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 hangingPunct="0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商業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週刊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105.03.09 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23" y="-11472"/>
            <a:ext cx="3370623" cy="83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3492740" y="98779"/>
            <a:ext cx="5342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職業倫理教學暨分享平臺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23528" y="1052736"/>
            <a:ext cx="8496944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英國金融時報 </a:t>
            </a:r>
          </a:p>
          <a:p>
            <a:pPr algn="just" hangingPunct="0"/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本世紀末，我們所孰悉的職業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70%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會被自動化技術所取代。 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 hangingPunct="0"/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 hangingPunct="0"/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不是你，也會是你的同事，剩下你跟機器人一起工作。 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 hangingPunct="0"/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 hangingPunct="0"/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李開復說：「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年內，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50%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白領智慧工作者會失業。」 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 hangingPunct="0"/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                            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天下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雜誌 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23" y="-11472"/>
            <a:ext cx="3370623" cy="83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3492740" y="98779"/>
            <a:ext cx="5342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職業倫理教學暨分享平臺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52" t="26564" r="3984" b="8316"/>
          <a:stretch/>
        </p:blipFill>
        <p:spPr>
          <a:xfrm>
            <a:off x="858787" y="1870451"/>
            <a:ext cx="7326352" cy="3657601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EF3FA"/>
              </a:clrFrom>
              <a:clrTo>
                <a:srgbClr val="EEF3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23" y="-11472"/>
            <a:ext cx="3370623" cy="83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3492740" y="98779"/>
            <a:ext cx="5342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職業倫理教學暨分享平臺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323528" y="67271"/>
            <a:ext cx="84969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zh-TW" altLang="en-US" sz="44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教育環境新挑戰</a:t>
            </a:r>
            <a:endParaRPr lang="zh-TW" altLang="en-US" sz="4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67544" y="1412776"/>
            <a:ext cx="836277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教學環境的改變 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– 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教學的呈現、多媒體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 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多元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家庭來的孩子 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– 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雙薪家庭、單親家庭、隔代教養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、新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住民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 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傳染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疾病的預防 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– 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流感、腸病毒、水痘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 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知識分子家長 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– 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過與不及參與校務規劃 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不同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世代的夥伴 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活動企劃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會議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參與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1208</TotalTime>
  <Words>1218</Words>
  <Application>Microsoft Office PowerPoint</Application>
  <PresentationFormat>如螢幕大小 (4:3)</PresentationFormat>
  <Paragraphs>145</Paragraphs>
  <Slides>32</Slides>
  <Notes>5</Notes>
  <HiddenSlides>0</HiddenSlides>
  <MMClips>0</MMClips>
  <ScaleCrop>false</ScaleCrop>
  <HeadingPairs>
    <vt:vector size="4" baseType="variant">
      <vt:variant>
        <vt:lpstr>佈景主題</vt:lpstr>
      </vt:variant>
      <vt:variant>
        <vt:i4>3</vt:i4>
      </vt:variant>
      <vt:variant>
        <vt:lpstr>投影片標題</vt:lpstr>
      </vt:variant>
      <vt:variant>
        <vt:i4>32</vt:i4>
      </vt:variant>
    </vt:vector>
  </HeadingPairs>
  <TitlesOfParts>
    <vt:vector size="35" baseType="lpstr">
      <vt:lpstr>自訂設計</vt:lpstr>
      <vt:lpstr>1_自訂設計</vt:lpstr>
      <vt:lpstr>2_自訂設計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Catherina</dc:creator>
  <cp:lastModifiedBy>user</cp:lastModifiedBy>
  <cp:revision>154</cp:revision>
  <dcterms:created xsi:type="dcterms:W3CDTF">2012-05-07T05:59:35Z</dcterms:created>
  <dcterms:modified xsi:type="dcterms:W3CDTF">2016-12-07T07:56:10Z</dcterms:modified>
</cp:coreProperties>
</file>