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5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6F42-6CC7-49B2-B132-5D872108D70D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F4B3-B95B-4A04-8CBE-0F7BB72A9AA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6F42-6CC7-49B2-B132-5D872108D70D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F4B3-B95B-4A04-8CBE-0F7BB72A9AA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6F42-6CC7-49B2-B132-5D872108D70D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F4B3-B95B-4A04-8CBE-0F7BB72A9AA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6F42-6CC7-49B2-B132-5D872108D70D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F4B3-B95B-4A04-8CBE-0F7BB72A9AA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6F42-6CC7-49B2-B132-5D872108D70D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F4B3-B95B-4A04-8CBE-0F7BB72A9AA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6F42-6CC7-49B2-B132-5D872108D70D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F4B3-B95B-4A04-8CBE-0F7BB72A9AA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6F42-6CC7-49B2-B132-5D872108D70D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F4B3-B95B-4A04-8CBE-0F7BB72A9AA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6F42-6CC7-49B2-B132-5D872108D70D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F4B3-B95B-4A04-8CBE-0F7BB72A9AA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6F42-6CC7-49B2-B132-5D872108D70D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F4B3-B95B-4A04-8CBE-0F7BB72A9AA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6F42-6CC7-49B2-B132-5D872108D70D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F4B3-B95B-4A04-8CBE-0F7BB72A9AA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6F42-6CC7-49B2-B132-5D872108D70D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BF4B3-B95B-4A04-8CBE-0F7BB72A9AA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56F42-6CC7-49B2-B132-5D872108D70D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BF4B3-B95B-4A04-8CBE-0F7BB72A9AA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以適當科技與風險評估的角度來看太陽能系統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915816" y="3068960"/>
            <a:ext cx="3024336" cy="175260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zh-TW" altLang="en-US" dirty="0" smtClean="0">
                <a:solidFill>
                  <a:schemeClr val="tx1"/>
                </a:solidFill>
              </a:rPr>
              <a:t>指導老師</a:t>
            </a:r>
            <a:r>
              <a:rPr lang="en-US" altLang="zh-TW" dirty="0" smtClean="0">
                <a:solidFill>
                  <a:schemeClr val="tx1"/>
                </a:solidFill>
              </a:rPr>
              <a:t>:</a:t>
            </a:r>
            <a:r>
              <a:rPr lang="zh-TW" altLang="en-US" dirty="0" smtClean="0">
                <a:solidFill>
                  <a:schemeClr val="tx1"/>
                </a:solidFill>
              </a:rPr>
              <a:t>林聰益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r>
              <a:rPr lang="zh-TW" altLang="en-US" dirty="0" smtClean="0">
                <a:solidFill>
                  <a:schemeClr val="tx1"/>
                </a:solidFill>
              </a:rPr>
              <a:t>班級</a:t>
            </a:r>
            <a:r>
              <a:rPr lang="en-US" altLang="zh-TW" dirty="0" smtClean="0">
                <a:solidFill>
                  <a:schemeClr val="tx1"/>
                </a:solidFill>
              </a:rPr>
              <a:t>:</a:t>
            </a:r>
            <a:r>
              <a:rPr lang="zh-TW" altLang="en-US" dirty="0" smtClean="0">
                <a:solidFill>
                  <a:schemeClr val="tx1"/>
                </a:solidFill>
              </a:rPr>
              <a:t>車輛三甲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r>
              <a:rPr lang="zh-TW" altLang="en-US" dirty="0" smtClean="0">
                <a:solidFill>
                  <a:schemeClr val="tx1"/>
                </a:solidFill>
              </a:rPr>
              <a:t>學號</a:t>
            </a:r>
            <a:r>
              <a:rPr lang="en-US" altLang="zh-TW" smtClean="0">
                <a:solidFill>
                  <a:schemeClr val="tx1"/>
                </a:solidFill>
              </a:rPr>
              <a:t>:</a:t>
            </a:r>
            <a:r>
              <a:rPr lang="en-US" altLang="zh-TW" smtClean="0">
                <a:solidFill>
                  <a:schemeClr val="tx1"/>
                </a:solidFill>
              </a:rPr>
              <a:t>49915909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r>
              <a:rPr lang="zh-TW" altLang="en-US" dirty="0" smtClean="0">
                <a:solidFill>
                  <a:schemeClr val="tx1"/>
                </a:solidFill>
              </a:rPr>
              <a:t>姓名</a:t>
            </a:r>
            <a:r>
              <a:rPr lang="en-US" altLang="zh-TW" dirty="0" smtClean="0">
                <a:solidFill>
                  <a:schemeClr val="tx1"/>
                </a:solidFill>
              </a:rPr>
              <a:t>:</a:t>
            </a:r>
            <a:r>
              <a:rPr lang="zh-TW" altLang="en-US" dirty="0" smtClean="0">
                <a:solidFill>
                  <a:schemeClr val="tx1"/>
                </a:solidFill>
              </a:rPr>
              <a:t>朱哲源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六、總結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    現今的社會處處可見太陽能的運用，隨著科技的進步，我們也在為了永續經營而進步。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目錄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一、太陽能來源</a:t>
            </a:r>
          </a:p>
          <a:p>
            <a:r>
              <a:rPr lang="zh-TW" altLang="en-US" dirty="0" smtClean="0"/>
              <a:t>二、太陽能應用</a:t>
            </a:r>
          </a:p>
          <a:p>
            <a:r>
              <a:rPr lang="zh-TW" altLang="en-US" dirty="0" smtClean="0"/>
              <a:t>三、太陽熱能</a:t>
            </a:r>
          </a:p>
          <a:p>
            <a:r>
              <a:rPr lang="zh-TW" altLang="en-US" dirty="0" smtClean="0"/>
              <a:t>四、太陽光電</a:t>
            </a:r>
          </a:p>
          <a:p>
            <a:r>
              <a:rPr lang="zh-TW" altLang="en-US" dirty="0" smtClean="0"/>
              <a:t>五、太陽能應用限制</a:t>
            </a:r>
          </a:p>
          <a:p>
            <a:r>
              <a:rPr lang="zh-TW" altLang="en-US" dirty="0" smtClean="0"/>
              <a:t>六、總結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229600" cy="1143000"/>
          </a:xfrm>
        </p:spPr>
        <p:txBody>
          <a:bodyPr/>
          <a:lstStyle/>
          <a:p>
            <a:r>
              <a:rPr lang="zh-TW" altLang="en-US" dirty="0" smtClean="0">
                <a:ea typeface="標楷體" pitchFamily="65" charset="-120"/>
              </a:rPr>
              <a:t>一、太陽能來源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400" dirty="0" smtClean="0">
                <a:latin typeface="新細明體" charset="-120"/>
              </a:rPr>
              <a:t>太陽為一巨大熾熱氣團。</a:t>
            </a:r>
          </a:p>
          <a:p>
            <a:r>
              <a:rPr lang="zh-TW" altLang="en-US" sz="2400" dirty="0" smtClean="0">
                <a:latin typeface="新細明體" charset="-120"/>
              </a:rPr>
              <a:t>表面輻射溫度達</a:t>
            </a:r>
            <a:r>
              <a:rPr lang="en-US" altLang="zh-TW" sz="2400" dirty="0" smtClean="0">
                <a:latin typeface="新細明體" charset="-120"/>
              </a:rPr>
              <a:t>5770K(</a:t>
            </a:r>
            <a:r>
              <a:rPr lang="zh-TW" altLang="en-US" sz="2400" dirty="0" smtClean="0">
                <a:latin typeface="新細明體" charset="-120"/>
              </a:rPr>
              <a:t>內部達</a:t>
            </a:r>
            <a:r>
              <a:rPr lang="en-US" altLang="zh-TW" sz="2400" dirty="0" smtClean="0">
                <a:latin typeface="新細明體" charset="-120"/>
              </a:rPr>
              <a:t>4</a:t>
            </a:r>
            <a:r>
              <a:rPr lang="zh-TW" altLang="en-US" sz="2400" dirty="0" smtClean="0">
                <a:latin typeface="新細明體" charset="-120"/>
              </a:rPr>
              <a:t>萬度</a:t>
            </a:r>
            <a:r>
              <a:rPr lang="en-US" altLang="zh-TW" sz="2400" dirty="0" smtClean="0">
                <a:latin typeface="新細明體" charset="-120"/>
              </a:rPr>
              <a:t>)</a:t>
            </a:r>
          </a:p>
          <a:p>
            <a:r>
              <a:rPr lang="zh-TW" altLang="en-US" sz="2400" dirty="0" smtClean="0">
                <a:latin typeface="新細明體" charset="-120"/>
              </a:rPr>
              <a:t>與地球之距離平均為</a:t>
            </a:r>
            <a:r>
              <a:rPr lang="en-US" altLang="zh-TW" sz="2400" dirty="0" smtClean="0">
                <a:latin typeface="新細明體" charset="-120"/>
              </a:rPr>
              <a:t>1496x10</a:t>
            </a:r>
            <a:r>
              <a:rPr lang="en-US" altLang="zh-TW" sz="2400" baseline="30000" dirty="0" smtClean="0">
                <a:latin typeface="新細明體" charset="-120"/>
              </a:rPr>
              <a:t>5</a:t>
            </a:r>
            <a:r>
              <a:rPr lang="zh-TW" altLang="en-US" sz="2400" dirty="0" smtClean="0">
                <a:latin typeface="新細明體" charset="-120"/>
              </a:rPr>
              <a:t>公里。</a:t>
            </a:r>
          </a:p>
          <a:p>
            <a:r>
              <a:rPr lang="zh-TW" altLang="en-US" sz="2400" dirty="0" smtClean="0">
                <a:latin typeface="新細明體" charset="-120"/>
              </a:rPr>
              <a:t>太陽常數：用以表示由太陽照射至地球上之輻射能量。在太陽與地球之距離為平均距離時，在大氣層上界（無大氣影響）垂直於太陽光線之單位面積、單位時間所接受之太陽輻射  </a:t>
            </a:r>
            <a:r>
              <a:rPr lang="en-US" altLang="zh-TW" sz="2400" dirty="0" smtClean="0">
                <a:latin typeface="新細明體" charset="-120"/>
              </a:rPr>
              <a:t>1353W/m</a:t>
            </a:r>
            <a:r>
              <a:rPr lang="en-US" altLang="zh-TW" sz="2400" baseline="30000" dirty="0" smtClean="0">
                <a:latin typeface="新細明體" charset="-120"/>
              </a:rPr>
              <a:t>2</a:t>
            </a:r>
            <a:r>
              <a:rPr lang="zh-TW" altLang="en-US" sz="2400" dirty="0" smtClean="0">
                <a:latin typeface="新細明體" charset="-120"/>
              </a:rPr>
              <a:t>。</a:t>
            </a:r>
          </a:p>
          <a:p>
            <a:endParaRPr lang="zh-TW" altLang="en-US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4356100" y="4076700"/>
            <a:ext cx="4364038" cy="2165350"/>
            <a:chOff x="384" y="1968"/>
            <a:chExt cx="2832" cy="1484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384" y="2215"/>
              <a:ext cx="2450" cy="994"/>
            </a:xfrm>
            <a:prstGeom prst="ellipse">
              <a:avLst/>
            </a:prstGeom>
            <a:solidFill>
              <a:srgbClr val="F8F8F8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528" y="2469"/>
              <a:ext cx="2276" cy="3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399" y="2715"/>
              <a:ext cx="244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8" name="Group 8"/>
            <p:cNvGrpSpPr>
              <a:grpSpLocks/>
            </p:cNvGrpSpPr>
            <p:nvPr/>
          </p:nvGrpSpPr>
          <p:grpSpPr bwMode="auto">
            <a:xfrm>
              <a:off x="2706" y="2736"/>
              <a:ext cx="174" cy="219"/>
              <a:chOff x="9200" y="6000"/>
              <a:chExt cx="460" cy="640"/>
            </a:xfrm>
          </p:grpSpPr>
          <p:sp>
            <p:nvSpPr>
              <p:cNvPr id="28" name="Oval 9"/>
              <p:cNvSpPr>
                <a:spLocks noChangeArrowheads="1"/>
              </p:cNvSpPr>
              <p:nvPr/>
            </p:nvSpPr>
            <p:spPr bwMode="auto">
              <a:xfrm>
                <a:off x="9280" y="6140"/>
                <a:ext cx="340" cy="34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9" name="Line 10"/>
              <p:cNvSpPr>
                <a:spLocks noChangeShapeType="1"/>
              </p:cNvSpPr>
              <p:nvPr/>
            </p:nvSpPr>
            <p:spPr bwMode="auto">
              <a:xfrm flipH="1">
                <a:off x="9200" y="6000"/>
                <a:ext cx="460" cy="6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0" name="Line 11"/>
              <p:cNvSpPr>
                <a:spLocks noChangeShapeType="1"/>
              </p:cNvSpPr>
              <p:nvPr/>
            </p:nvSpPr>
            <p:spPr bwMode="auto">
              <a:xfrm>
                <a:off x="9300" y="6220"/>
                <a:ext cx="300" cy="2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9" name="Line 12"/>
            <p:cNvSpPr>
              <a:spLocks noChangeShapeType="1"/>
            </p:cNvSpPr>
            <p:nvPr/>
          </p:nvSpPr>
          <p:spPr bwMode="auto">
            <a:xfrm flipV="1">
              <a:off x="1947" y="2263"/>
              <a:ext cx="197" cy="9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1947" y="2640"/>
              <a:ext cx="190" cy="15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1" name="Group 14"/>
            <p:cNvGrpSpPr>
              <a:grpSpLocks/>
            </p:cNvGrpSpPr>
            <p:nvPr/>
          </p:nvGrpSpPr>
          <p:grpSpPr bwMode="auto">
            <a:xfrm>
              <a:off x="2045" y="2160"/>
              <a:ext cx="175" cy="219"/>
              <a:chOff x="9200" y="6000"/>
              <a:chExt cx="460" cy="640"/>
            </a:xfrm>
          </p:grpSpPr>
          <p:sp>
            <p:nvSpPr>
              <p:cNvPr id="25" name="Oval 15"/>
              <p:cNvSpPr>
                <a:spLocks noChangeArrowheads="1"/>
              </p:cNvSpPr>
              <p:nvPr/>
            </p:nvSpPr>
            <p:spPr bwMode="auto">
              <a:xfrm>
                <a:off x="9280" y="6140"/>
                <a:ext cx="340" cy="34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" name="Line 16"/>
              <p:cNvSpPr>
                <a:spLocks noChangeShapeType="1"/>
              </p:cNvSpPr>
              <p:nvPr/>
            </p:nvSpPr>
            <p:spPr bwMode="auto">
              <a:xfrm flipH="1">
                <a:off x="9200" y="6000"/>
                <a:ext cx="460" cy="6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7" name="Line 17"/>
              <p:cNvSpPr>
                <a:spLocks noChangeShapeType="1"/>
              </p:cNvSpPr>
              <p:nvPr/>
            </p:nvSpPr>
            <p:spPr bwMode="auto">
              <a:xfrm>
                <a:off x="9300" y="6220"/>
                <a:ext cx="300" cy="2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2" name="Group 18"/>
            <p:cNvGrpSpPr>
              <a:grpSpLocks/>
            </p:cNvGrpSpPr>
            <p:nvPr/>
          </p:nvGrpSpPr>
          <p:grpSpPr bwMode="auto">
            <a:xfrm>
              <a:off x="1863" y="3093"/>
              <a:ext cx="175" cy="219"/>
              <a:chOff x="9200" y="6000"/>
              <a:chExt cx="460" cy="640"/>
            </a:xfrm>
          </p:grpSpPr>
          <p:sp>
            <p:nvSpPr>
              <p:cNvPr id="22" name="Oval 19"/>
              <p:cNvSpPr>
                <a:spLocks noChangeArrowheads="1"/>
              </p:cNvSpPr>
              <p:nvPr/>
            </p:nvSpPr>
            <p:spPr bwMode="auto">
              <a:xfrm>
                <a:off x="9280" y="6140"/>
                <a:ext cx="340" cy="34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3" name="Line 20"/>
              <p:cNvSpPr>
                <a:spLocks noChangeShapeType="1"/>
              </p:cNvSpPr>
              <p:nvPr/>
            </p:nvSpPr>
            <p:spPr bwMode="auto">
              <a:xfrm flipH="1">
                <a:off x="9200" y="6000"/>
                <a:ext cx="460" cy="6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4" name="Line 21"/>
              <p:cNvSpPr>
                <a:spLocks noChangeShapeType="1"/>
              </p:cNvSpPr>
              <p:nvPr/>
            </p:nvSpPr>
            <p:spPr bwMode="auto">
              <a:xfrm>
                <a:off x="9300" y="6220"/>
                <a:ext cx="300" cy="2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3" name="Group 22"/>
            <p:cNvGrpSpPr>
              <a:grpSpLocks/>
            </p:cNvGrpSpPr>
            <p:nvPr/>
          </p:nvGrpSpPr>
          <p:grpSpPr bwMode="auto">
            <a:xfrm>
              <a:off x="460" y="2359"/>
              <a:ext cx="174" cy="219"/>
              <a:chOff x="9200" y="6000"/>
              <a:chExt cx="460" cy="640"/>
            </a:xfrm>
          </p:grpSpPr>
          <p:sp>
            <p:nvSpPr>
              <p:cNvPr id="19" name="Oval 23"/>
              <p:cNvSpPr>
                <a:spLocks noChangeArrowheads="1"/>
              </p:cNvSpPr>
              <p:nvPr/>
            </p:nvSpPr>
            <p:spPr bwMode="auto">
              <a:xfrm>
                <a:off x="9280" y="6140"/>
                <a:ext cx="340" cy="34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0" name="Line 24"/>
              <p:cNvSpPr>
                <a:spLocks noChangeShapeType="1"/>
              </p:cNvSpPr>
              <p:nvPr/>
            </p:nvSpPr>
            <p:spPr bwMode="auto">
              <a:xfrm flipH="1">
                <a:off x="9200" y="6000"/>
                <a:ext cx="460" cy="6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1" name="Line 25"/>
              <p:cNvSpPr>
                <a:spLocks noChangeShapeType="1"/>
              </p:cNvSpPr>
              <p:nvPr/>
            </p:nvSpPr>
            <p:spPr bwMode="auto">
              <a:xfrm>
                <a:off x="9300" y="6220"/>
                <a:ext cx="300" cy="2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4" name="Text Box 26"/>
            <p:cNvSpPr txBox="1">
              <a:spLocks noChangeArrowheads="1"/>
            </p:cNvSpPr>
            <p:nvPr/>
          </p:nvSpPr>
          <p:spPr bwMode="auto">
            <a:xfrm>
              <a:off x="1728" y="2496"/>
              <a:ext cx="480" cy="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1200">
                  <a:latin typeface="Times New Roman" pitchFamily="18" charset="0"/>
                </a:rPr>
                <a:t>太陽</a:t>
              </a:r>
              <a:endParaRPr lang="zh-TW" altLang="en-US" sz="1200">
                <a:latin typeface="Times New Roman" pitchFamily="18" charset="0"/>
                <a:ea typeface="新細明體" charset="-120"/>
              </a:endParaRPr>
            </a:p>
          </p:txBody>
        </p:sp>
        <p:sp>
          <p:nvSpPr>
            <p:cNvPr id="15" name="Text Box 27"/>
            <p:cNvSpPr txBox="1">
              <a:spLocks noChangeArrowheads="1"/>
            </p:cNvSpPr>
            <p:nvPr/>
          </p:nvSpPr>
          <p:spPr bwMode="auto">
            <a:xfrm>
              <a:off x="1920" y="1968"/>
              <a:ext cx="672" cy="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1200">
                  <a:latin typeface="Times New Roman" pitchFamily="18" charset="0"/>
                </a:rPr>
                <a:t>秋分</a:t>
              </a:r>
              <a:r>
                <a:rPr lang="en-US" altLang="zh-TW" sz="1200">
                  <a:latin typeface="Times New Roman" pitchFamily="18" charset="0"/>
                </a:rPr>
                <a:t>(9/23)</a:t>
              </a:r>
              <a:endParaRPr lang="en-US" altLang="zh-TW" sz="1200">
                <a:latin typeface="Times New Roman" pitchFamily="18" charset="0"/>
                <a:ea typeface="新細明體" charset="-120"/>
              </a:endParaRPr>
            </a:p>
          </p:txBody>
        </p:sp>
        <p:sp>
          <p:nvSpPr>
            <p:cNvPr id="16" name="Text Box 28"/>
            <p:cNvSpPr txBox="1">
              <a:spLocks noChangeArrowheads="1"/>
            </p:cNvSpPr>
            <p:nvPr/>
          </p:nvSpPr>
          <p:spPr bwMode="auto">
            <a:xfrm>
              <a:off x="384" y="2688"/>
              <a:ext cx="576" cy="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1200">
                  <a:latin typeface="Times New Roman" pitchFamily="18" charset="0"/>
                </a:rPr>
                <a:t>夏至</a:t>
              </a:r>
              <a:r>
                <a:rPr lang="en-US" altLang="zh-TW" sz="1200">
                  <a:latin typeface="Times New Roman" pitchFamily="18" charset="0"/>
                </a:rPr>
                <a:t>(6/21)</a:t>
              </a:r>
              <a:endParaRPr lang="en-US" altLang="zh-TW" sz="1200">
                <a:latin typeface="Times New Roman" pitchFamily="18" charset="0"/>
                <a:ea typeface="新細明體" charset="-120"/>
              </a:endParaRPr>
            </a:p>
          </p:txBody>
        </p:sp>
        <p:sp>
          <p:nvSpPr>
            <p:cNvPr id="17" name="Text Box 29"/>
            <p:cNvSpPr txBox="1">
              <a:spLocks noChangeArrowheads="1"/>
            </p:cNvSpPr>
            <p:nvPr/>
          </p:nvSpPr>
          <p:spPr bwMode="auto">
            <a:xfrm>
              <a:off x="1680" y="3264"/>
              <a:ext cx="528" cy="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TW" altLang="en-US" sz="1200">
                  <a:latin typeface="Times New Roman" pitchFamily="18" charset="0"/>
                </a:rPr>
                <a:t>春分</a:t>
              </a:r>
              <a:r>
                <a:rPr lang="en-US" altLang="zh-TW" sz="1200">
                  <a:latin typeface="Times New Roman" pitchFamily="18" charset="0"/>
                </a:rPr>
                <a:t>(3/21)</a:t>
              </a:r>
              <a:endParaRPr lang="en-US" altLang="zh-TW" sz="1200">
                <a:latin typeface="Times New Roman" pitchFamily="18" charset="0"/>
                <a:ea typeface="新細明體" charset="-120"/>
              </a:endParaRPr>
            </a:p>
          </p:txBody>
        </p:sp>
        <p:sp>
          <p:nvSpPr>
            <p:cNvPr id="18" name="Text Box 30"/>
            <p:cNvSpPr txBox="1">
              <a:spLocks noChangeArrowheads="1"/>
            </p:cNvSpPr>
            <p:nvPr/>
          </p:nvSpPr>
          <p:spPr bwMode="auto">
            <a:xfrm>
              <a:off x="2736" y="2544"/>
              <a:ext cx="480" cy="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TW" altLang="en-US" sz="1200">
                  <a:latin typeface="Times New Roman" pitchFamily="18" charset="0"/>
                </a:rPr>
                <a:t>冬至</a:t>
              </a:r>
              <a:r>
                <a:rPr lang="en-US" altLang="zh-TW" sz="1200">
                  <a:latin typeface="Times New Roman" pitchFamily="18" charset="0"/>
                </a:rPr>
                <a:t>(12/22)</a:t>
              </a:r>
              <a:endParaRPr lang="en-US" altLang="zh-TW" sz="1200">
                <a:latin typeface="Times New Roman" pitchFamily="18" charset="0"/>
                <a:ea typeface="新細明體" charset="-12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ea typeface="標楷體" pitchFamily="65" charset="-120"/>
              </a:rPr>
              <a:t>二、太陽能應用</a:t>
            </a:r>
            <a:br>
              <a:rPr lang="zh-TW" altLang="en-US" dirty="0" smtClean="0">
                <a:ea typeface="標楷體" pitchFamily="65" charset="-120"/>
              </a:rPr>
            </a:br>
            <a:r>
              <a:rPr lang="zh-TW" altLang="en-US" dirty="0" smtClean="0">
                <a:ea typeface="標楷體" pitchFamily="65" charset="-120"/>
              </a:rPr>
              <a:t>日照率定義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可照時數：衡量一天陽光照射大地之時間，是在天空無雲、煙、霧等晴朗天氣時，以日出開始到日沒為止</a:t>
            </a:r>
            <a:r>
              <a:rPr lang="zh-TW" altLang="en-US" dirty="0" smtClean="0">
                <a:latin typeface="新細明體" charset="-120"/>
              </a:rPr>
              <a:t>，陽光照射到大地上之時間計算。同一緯度之兩地區的可照時數相同。</a:t>
            </a:r>
          </a:p>
          <a:p>
            <a:r>
              <a:rPr lang="zh-TW" altLang="en-US" dirty="0" smtClean="0">
                <a:latin typeface="新細明體" charset="-120"/>
              </a:rPr>
              <a:t>日照時數：將在地面上一天實際接受直射陽光的時間。</a:t>
            </a:r>
          </a:p>
          <a:p>
            <a:r>
              <a:rPr lang="zh-TW" altLang="en-US" dirty="0" smtClean="0">
                <a:latin typeface="新細明體" charset="-120"/>
              </a:rPr>
              <a:t>日照率＝日照時數</a:t>
            </a:r>
            <a:r>
              <a:rPr lang="en-US" altLang="zh-TW" dirty="0" smtClean="0">
                <a:latin typeface="新細明體" charset="-120"/>
              </a:rPr>
              <a:t>/</a:t>
            </a:r>
            <a:r>
              <a:rPr lang="zh-TW" altLang="en-US" dirty="0" smtClean="0">
                <a:latin typeface="新細明體" charset="-120"/>
              </a:rPr>
              <a:t>可照時數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a typeface="標楷體" pitchFamily="65" charset="-120"/>
              </a:rPr>
              <a:t>三、太陽能集熱器原理</a:t>
            </a:r>
            <a:endParaRPr lang="zh-TW" alt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zh-TW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dirty="0" smtClean="0"/>
              <a:t>　收集太陽輻射能，並轉換成熱能（熱水、熱空氣）輸出</a:t>
            </a:r>
          </a:p>
          <a:p>
            <a:pPr eaLnBrk="1" hangingPunct="1"/>
            <a:endParaRPr lang="zh-TW" altLang="en-US" dirty="0" smtClean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5881688" y="3111500"/>
            <a:ext cx="1733550" cy="228600"/>
          </a:xfrm>
          <a:custGeom>
            <a:avLst/>
            <a:gdLst>
              <a:gd name="T0" fmla="*/ 1008 w 1008"/>
              <a:gd name="T1" fmla="*/ 80 h 144"/>
              <a:gd name="T2" fmla="*/ 88 w 1008"/>
              <a:gd name="T3" fmla="*/ 80 h 144"/>
              <a:gd name="T4" fmla="*/ 88 w 1008"/>
              <a:gd name="T5" fmla="*/ 144 h 144"/>
              <a:gd name="T6" fmla="*/ 0 w 1008"/>
              <a:gd name="T7" fmla="*/ 144 h 144"/>
              <a:gd name="T8" fmla="*/ 0 w 1008"/>
              <a:gd name="T9" fmla="*/ 0 h 144"/>
              <a:gd name="T10" fmla="*/ 1008 w 1008"/>
              <a:gd name="T11" fmla="*/ 0 h 1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8"/>
              <a:gd name="T19" fmla="*/ 0 h 144"/>
              <a:gd name="T20" fmla="*/ 1008 w 1008"/>
              <a:gd name="T21" fmla="*/ 144 h 14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8" h="144">
                <a:moveTo>
                  <a:pt x="1008" y="80"/>
                </a:moveTo>
                <a:lnTo>
                  <a:pt x="88" y="80"/>
                </a:lnTo>
                <a:lnTo>
                  <a:pt x="88" y="144"/>
                </a:lnTo>
                <a:lnTo>
                  <a:pt x="0" y="144"/>
                </a:lnTo>
                <a:lnTo>
                  <a:pt x="0" y="0"/>
                </a:lnTo>
                <a:lnTo>
                  <a:pt x="1008" y="0"/>
                </a:lnTo>
              </a:path>
            </a:pathLst>
          </a:custGeom>
          <a:gradFill rotWithShape="0">
            <a:gsLst>
              <a:gs pos="0">
                <a:srgbClr val="FF3300"/>
              </a:gs>
              <a:gs pos="100000">
                <a:srgbClr val="FF6600"/>
              </a:gs>
            </a:gsLst>
            <a:lin ang="0" scaled="1"/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3200" rIns="90000" bIns="43200" anchor="ctr"/>
          <a:lstStyle/>
          <a:p>
            <a:endParaRPr lang="zh-TW" altLang="en-US"/>
          </a:p>
        </p:txBody>
      </p:sp>
      <p:sp>
        <p:nvSpPr>
          <p:cNvPr id="8" name="Freeform 5"/>
          <p:cNvSpPr>
            <a:spLocks/>
          </p:cNvSpPr>
          <p:nvPr/>
        </p:nvSpPr>
        <p:spPr bwMode="auto">
          <a:xfrm>
            <a:off x="4395788" y="5245100"/>
            <a:ext cx="3136900" cy="228600"/>
          </a:xfrm>
          <a:custGeom>
            <a:avLst/>
            <a:gdLst>
              <a:gd name="T0" fmla="*/ 1824 w 1824"/>
              <a:gd name="T1" fmla="*/ 64 h 144"/>
              <a:gd name="T2" fmla="*/ 80 w 1824"/>
              <a:gd name="T3" fmla="*/ 64 h 144"/>
              <a:gd name="T4" fmla="*/ 80 w 1824"/>
              <a:gd name="T5" fmla="*/ 0 h 144"/>
              <a:gd name="T6" fmla="*/ 0 w 1824"/>
              <a:gd name="T7" fmla="*/ 0 h 144"/>
              <a:gd name="T8" fmla="*/ 0 w 1824"/>
              <a:gd name="T9" fmla="*/ 144 h 144"/>
              <a:gd name="T10" fmla="*/ 1824 w 1824"/>
              <a:gd name="T11" fmla="*/ 144 h 1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824"/>
              <a:gd name="T19" fmla="*/ 0 h 144"/>
              <a:gd name="T20" fmla="*/ 1824 w 1824"/>
              <a:gd name="T21" fmla="*/ 144 h 14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824" h="144">
                <a:moveTo>
                  <a:pt x="1824" y="64"/>
                </a:moveTo>
                <a:lnTo>
                  <a:pt x="80" y="64"/>
                </a:lnTo>
                <a:lnTo>
                  <a:pt x="80" y="0"/>
                </a:lnTo>
                <a:lnTo>
                  <a:pt x="0" y="0"/>
                </a:lnTo>
                <a:lnTo>
                  <a:pt x="0" y="144"/>
                </a:lnTo>
                <a:lnTo>
                  <a:pt x="1824" y="144"/>
                </a:lnTo>
              </a:path>
            </a:pathLst>
          </a:custGeom>
          <a:gradFill rotWithShape="0">
            <a:gsLst>
              <a:gs pos="0">
                <a:srgbClr val="C0FEF9"/>
              </a:gs>
              <a:gs pos="100000">
                <a:schemeClr val="accent1"/>
              </a:gs>
            </a:gsLst>
            <a:lin ang="0" scaled="1"/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3200" rIns="90000" bIns="43200" anchor="ctr"/>
          <a:lstStyle/>
          <a:p>
            <a:endParaRPr lang="zh-TW" altLang="en-US"/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1176338" y="2959100"/>
            <a:ext cx="1485900" cy="1219200"/>
          </a:xfrm>
          <a:prstGeom prst="sun">
            <a:avLst>
              <a:gd name="adj" fmla="val 25000"/>
            </a:avLst>
          </a:prstGeom>
          <a:gradFill rotWithShape="0">
            <a:gsLst>
              <a:gs pos="0">
                <a:srgbClr val="FF3300"/>
              </a:gs>
              <a:gs pos="100000">
                <a:srgbClr val="FF9966"/>
              </a:gs>
            </a:gsLst>
            <a:path path="rect">
              <a:fillToRect l="50000" t="50000" r="50000" b="50000"/>
            </a:path>
          </a:gradFill>
          <a:ln w="12700">
            <a:noFill/>
            <a:miter lim="800000"/>
            <a:headEnd/>
            <a:tailEnd/>
          </a:ln>
        </p:spPr>
        <p:txBody>
          <a:bodyPr wrap="none" lIns="90000" tIns="43200" rIns="90000" bIns="43200" anchor="ctr"/>
          <a:lstStyle/>
          <a:p>
            <a:endParaRPr lang="zh-TW" altLang="en-US"/>
          </a:p>
        </p:txBody>
      </p:sp>
      <p:sp>
        <p:nvSpPr>
          <p:cNvPr id="10" name="Freeform 7"/>
          <p:cNvSpPr>
            <a:spLocks/>
          </p:cNvSpPr>
          <p:nvPr/>
        </p:nvSpPr>
        <p:spPr bwMode="auto">
          <a:xfrm>
            <a:off x="3487738" y="3340100"/>
            <a:ext cx="3467100" cy="1905000"/>
          </a:xfrm>
          <a:custGeom>
            <a:avLst/>
            <a:gdLst>
              <a:gd name="T0" fmla="*/ 960 w 2016"/>
              <a:gd name="T1" fmla="*/ 0 h 1200"/>
              <a:gd name="T2" fmla="*/ 0 w 2016"/>
              <a:gd name="T3" fmla="*/ 1200 h 1200"/>
              <a:gd name="T4" fmla="*/ 1008 w 2016"/>
              <a:gd name="T5" fmla="*/ 1200 h 1200"/>
              <a:gd name="T6" fmla="*/ 2016 w 2016"/>
              <a:gd name="T7" fmla="*/ 0 h 1200"/>
              <a:gd name="T8" fmla="*/ 960 w 2016"/>
              <a:gd name="T9" fmla="*/ 0 h 12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16"/>
              <a:gd name="T16" fmla="*/ 0 h 1200"/>
              <a:gd name="T17" fmla="*/ 2016 w 2016"/>
              <a:gd name="T18" fmla="*/ 1200 h 12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16" h="1200">
                <a:moveTo>
                  <a:pt x="960" y="0"/>
                </a:moveTo>
                <a:lnTo>
                  <a:pt x="0" y="1200"/>
                </a:lnTo>
                <a:lnTo>
                  <a:pt x="1008" y="1200"/>
                </a:lnTo>
                <a:lnTo>
                  <a:pt x="2016" y="0"/>
                </a:lnTo>
                <a:lnTo>
                  <a:pt x="960" y="0"/>
                </a:lnTo>
                <a:close/>
              </a:path>
            </a:pathLst>
          </a:custGeom>
          <a:gradFill rotWithShape="0">
            <a:gsLst>
              <a:gs pos="0">
                <a:srgbClr val="FF3300"/>
              </a:gs>
              <a:gs pos="100000">
                <a:srgbClr val="C0FEF9"/>
              </a:gs>
            </a:gsLst>
            <a:lin ang="5400000" scaled="1"/>
          </a:gra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0000" tIns="43200" rIns="90000" bIns="43200" anchor="ctr"/>
          <a:lstStyle/>
          <a:p>
            <a:endParaRPr lang="zh-TW" altLang="en-US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2827338" y="3873500"/>
            <a:ext cx="206375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3200" rIns="90000" bIns="43200" anchor="ctr"/>
          <a:lstStyle/>
          <a:p>
            <a:endParaRPr lang="zh-TW" alt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H="1">
            <a:off x="7697788" y="5397500"/>
            <a:ext cx="495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3200" rIns="90000" bIns="43200" anchor="ctr"/>
          <a:lstStyle/>
          <a:p>
            <a:endParaRPr lang="zh-TW" alt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7697788" y="3187700"/>
            <a:ext cx="495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3200" rIns="90000" bIns="43200" anchor="ctr"/>
          <a:lstStyle/>
          <a:p>
            <a:endParaRPr lang="zh-TW" alt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3074988" y="3492500"/>
            <a:ext cx="206375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3200" rIns="90000" bIns="43200" anchor="ctr"/>
          <a:lstStyle/>
          <a:p>
            <a:endParaRPr lang="zh-TW" alt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2497138" y="4178300"/>
            <a:ext cx="206375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3200" rIns="90000" bIns="43200" anchor="ctr"/>
          <a:lstStyle/>
          <a:p>
            <a:endParaRPr lang="zh-TW" alt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2909888" y="3111500"/>
            <a:ext cx="2063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zh-TW" altLang="en-US" sz="2400">
                <a:latin typeface="Times New Roman" pitchFamily="18" charset="0"/>
              </a:rPr>
              <a:t>太陽輻射能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6211888" y="4025900"/>
            <a:ext cx="1403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zh-TW" altLang="en-US" sz="2400">
                <a:latin typeface="Times New Roman" pitchFamily="18" charset="0"/>
              </a:rPr>
              <a:t>集熱器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6954838" y="2654300"/>
            <a:ext cx="181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zh-TW" altLang="en-US" sz="2400" dirty="0">
                <a:latin typeface="Times New Roman" pitchFamily="18" charset="0"/>
              </a:rPr>
              <a:t>熱能輸出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6789738" y="4864100"/>
            <a:ext cx="2228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zh-TW" altLang="en-US" sz="2400" dirty="0">
                <a:latin typeface="Times New Roman" pitchFamily="18" charset="0"/>
              </a:rPr>
              <a:t>工作流體輸入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a typeface="標楷體" pitchFamily="65" charset="-120"/>
              </a:rPr>
              <a:t>太陽能熱水系統　家用系統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 </a:t>
            </a:r>
            <a:endParaRPr lang="zh-TW" altLang="en-US" dirty="0"/>
          </a:p>
        </p:txBody>
      </p:sp>
      <p:grpSp>
        <p:nvGrpSpPr>
          <p:cNvPr id="4" name="Group 175"/>
          <p:cNvGrpSpPr>
            <a:grpSpLocks/>
          </p:cNvGrpSpPr>
          <p:nvPr/>
        </p:nvGrpSpPr>
        <p:grpSpPr bwMode="auto">
          <a:xfrm>
            <a:off x="0" y="1268413"/>
            <a:ext cx="4932363" cy="3744912"/>
            <a:chOff x="597" y="8100"/>
            <a:chExt cx="10827" cy="6752"/>
          </a:xfrm>
        </p:grpSpPr>
        <p:sp>
          <p:nvSpPr>
            <p:cNvPr id="5" name="Text Box 176"/>
            <p:cNvSpPr txBox="1">
              <a:spLocks noChangeArrowheads="1"/>
            </p:cNvSpPr>
            <p:nvPr/>
          </p:nvSpPr>
          <p:spPr bwMode="auto">
            <a:xfrm>
              <a:off x="6177" y="8100"/>
              <a:ext cx="2280" cy="9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kumimoji="0" lang="zh-TW" altLang="en-US">
                  <a:latin typeface="Times New Roman" pitchFamily="18" charset="0"/>
                  <a:ea typeface="新細明體" charset="-120"/>
                </a:rPr>
                <a:t>儲熱桶</a:t>
              </a:r>
              <a:endParaRPr kumimoji="0" lang="zh-TW" altLang="en-US" sz="2400">
                <a:latin typeface="Times New Roman" pitchFamily="18" charset="0"/>
                <a:ea typeface="新細明體" charset="-120"/>
              </a:endParaRPr>
            </a:p>
          </p:txBody>
        </p:sp>
        <p:sp>
          <p:nvSpPr>
            <p:cNvPr id="6" name="Text Box 177"/>
            <p:cNvSpPr txBox="1">
              <a:spLocks noChangeArrowheads="1"/>
            </p:cNvSpPr>
            <p:nvPr/>
          </p:nvSpPr>
          <p:spPr bwMode="auto">
            <a:xfrm>
              <a:off x="8877" y="9000"/>
              <a:ext cx="2533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endParaRPr kumimoji="0" lang="zh-TW" altLang="en-US" sz="2400">
                <a:latin typeface="Times New Roman" pitchFamily="18" charset="0"/>
                <a:ea typeface="新細明體" charset="-120"/>
              </a:endParaRPr>
            </a:p>
          </p:txBody>
        </p:sp>
        <p:sp>
          <p:nvSpPr>
            <p:cNvPr id="7" name="Text Box 178"/>
            <p:cNvSpPr txBox="1">
              <a:spLocks noChangeArrowheads="1"/>
            </p:cNvSpPr>
            <p:nvPr/>
          </p:nvSpPr>
          <p:spPr bwMode="auto">
            <a:xfrm>
              <a:off x="9289" y="11427"/>
              <a:ext cx="2135" cy="16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kumimoji="0" lang="zh-TW" altLang="en-US" sz="2400">
                <a:latin typeface="Times New Roman" pitchFamily="18" charset="0"/>
                <a:ea typeface="新細明體" charset="-120"/>
              </a:endParaRPr>
            </a:p>
          </p:txBody>
        </p:sp>
        <p:sp>
          <p:nvSpPr>
            <p:cNvPr id="8" name="Freeform 179"/>
            <p:cNvSpPr>
              <a:spLocks/>
            </p:cNvSpPr>
            <p:nvPr/>
          </p:nvSpPr>
          <p:spPr bwMode="auto">
            <a:xfrm>
              <a:off x="7557" y="9380"/>
              <a:ext cx="1380" cy="2113"/>
            </a:xfrm>
            <a:custGeom>
              <a:avLst/>
              <a:gdLst>
                <a:gd name="T0" fmla="*/ 660 w 690"/>
                <a:gd name="T1" fmla="*/ 0 h 1725"/>
                <a:gd name="T2" fmla="*/ 0 w 690"/>
                <a:gd name="T3" fmla="*/ 0 h 1725"/>
                <a:gd name="T4" fmla="*/ 0 w 690"/>
                <a:gd name="T5" fmla="*/ 1725 h 1725"/>
                <a:gd name="T6" fmla="*/ 690 w 690"/>
                <a:gd name="T7" fmla="*/ 1725 h 17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90"/>
                <a:gd name="T13" fmla="*/ 0 h 1725"/>
                <a:gd name="T14" fmla="*/ 690 w 690"/>
                <a:gd name="T15" fmla="*/ 1725 h 17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90" h="1725">
                  <a:moveTo>
                    <a:pt x="660" y="0"/>
                  </a:moveTo>
                  <a:lnTo>
                    <a:pt x="0" y="0"/>
                  </a:lnTo>
                  <a:lnTo>
                    <a:pt x="0" y="1725"/>
                  </a:lnTo>
                  <a:lnTo>
                    <a:pt x="690" y="172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" name="Freeform 180"/>
            <p:cNvSpPr>
              <a:spLocks/>
            </p:cNvSpPr>
            <p:nvPr/>
          </p:nvSpPr>
          <p:spPr bwMode="auto">
            <a:xfrm>
              <a:off x="2810" y="10140"/>
              <a:ext cx="4317" cy="3071"/>
            </a:xfrm>
            <a:custGeom>
              <a:avLst/>
              <a:gdLst>
                <a:gd name="T0" fmla="*/ 1710 w 2190"/>
                <a:gd name="T1" fmla="*/ 0 h 1695"/>
                <a:gd name="T2" fmla="*/ 0 w 2190"/>
                <a:gd name="T3" fmla="*/ 1590 h 1695"/>
                <a:gd name="T4" fmla="*/ 0 w 2190"/>
                <a:gd name="T5" fmla="*/ 1695 h 1695"/>
                <a:gd name="T6" fmla="*/ 2190 w 2190"/>
                <a:gd name="T7" fmla="*/ 1695 h 1695"/>
                <a:gd name="T8" fmla="*/ 2190 w 2190"/>
                <a:gd name="T9" fmla="*/ 0 h 1695"/>
                <a:gd name="T10" fmla="*/ 1710 w 2190"/>
                <a:gd name="T11" fmla="*/ 0 h 169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90"/>
                <a:gd name="T19" fmla="*/ 0 h 1695"/>
                <a:gd name="T20" fmla="*/ 2190 w 2190"/>
                <a:gd name="T21" fmla="*/ 1695 h 169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90" h="1695">
                  <a:moveTo>
                    <a:pt x="1710" y="0"/>
                  </a:moveTo>
                  <a:lnTo>
                    <a:pt x="0" y="1590"/>
                  </a:lnTo>
                  <a:lnTo>
                    <a:pt x="0" y="1695"/>
                  </a:lnTo>
                  <a:lnTo>
                    <a:pt x="2190" y="1695"/>
                  </a:lnTo>
                  <a:lnTo>
                    <a:pt x="2190" y="0"/>
                  </a:lnTo>
                  <a:lnTo>
                    <a:pt x="171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" name="Freeform 181"/>
            <p:cNvSpPr>
              <a:spLocks/>
            </p:cNvSpPr>
            <p:nvPr/>
          </p:nvSpPr>
          <p:spPr bwMode="auto">
            <a:xfrm>
              <a:off x="2970" y="10077"/>
              <a:ext cx="3217" cy="2745"/>
            </a:xfrm>
            <a:custGeom>
              <a:avLst/>
              <a:gdLst>
                <a:gd name="T0" fmla="*/ 1490 w 1610"/>
                <a:gd name="T1" fmla="*/ 0 h 1515"/>
                <a:gd name="T2" fmla="*/ 0 w 1610"/>
                <a:gd name="T3" fmla="*/ 1375 h 1515"/>
                <a:gd name="T4" fmla="*/ 120 w 1610"/>
                <a:gd name="T5" fmla="*/ 1515 h 1515"/>
                <a:gd name="T6" fmla="*/ 1610 w 1610"/>
                <a:gd name="T7" fmla="*/ 135 h 1515"/>
                <a:gd name="T8" fmla="*/ 1490 w 1610"/>
                <a:gd name="T9" fmla="*/ 0 h 15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10"/>
                <a:gd name="T16" fmla="*/ 0 h 1515"/>
                <a:gd name="T17" fmla="*/ 1610 w 1610"/>
                <a:gd name="T18" fmla="*/ 1515 h 15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10" h="1515">
                  <a:moveTo>
                    <a:pt x="1490" y="0"/>
                  </a:moveTo>
                  <a:lnTo>
                    <a:pt x="0" y="1375"/>
                  </a:lnTo>
                  <a:lnTo>
                    <a:pt x="120" y="1515"/>
                  </a:lnTo>
                  <a:lnTo>
                    <a:pt x="1610" y="135"/>
                  </a:lnTo>
                  <a:lnTo>
                    <a:pt x="1490" y="0"/>
                  </a:lnTo>
                  <a:close/>
                </a:path>
              </a:pathLst>
            </a:custGeom>
            <a:gradFill rotWithShape="0">
              <a:gsLst>
                <a:gs pos="0">
                  <a:srgbClr val="FFCC00"/>
                </a:gs>
                <a:gs pos="100000">
                  <a:srgbClr val="FF0000"/>
                </a:gs>
              </a:gsLst>
              <a:lin ang="189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" name="Rectangle 182"/>
            <p:cNvSpPr>
              <a:spLocks noChangeArrowheads="1"/>
            </p:cNvSpPr>
            <p:nvPr/>
          </p:nvSpPr>
          <p:spPr bwMode="auto">
            <a:xfrm>
              <a:off x="6437" y="9031"/>
              <a:ext cx="1380" cy="1259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CC00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" name="Line 183"/>
            <p:cNvSpPr>
              <a:spLocks noChangeShapeType="1"/>
            </p:cNvSpPr>
            <p:nvPr/>
          </p:nvSpPr>
          <p:spPr bwMode="auto">
            <a:xfrm>
              <a:off x="7137" y="10793"/>
              <a:ext cx="0" cy="10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" name="Line 184"/>
            <p:cNvSpPr>
              <a:spLocks noChangeShapeType="1"/>
            </p:cNvSpPr>
            <p:nvPr/>
          </p:nvSpPr>
          <p:spPr bwMode="auto">
            <a:xfrm>
              <a:off x="8097" y="9380"/>
              <a:ext cx="5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" name="Line 185"/>
            <p:cNvSpPr>
              <a:spLocks noChangeShapeType="1"/>
            </p:cNvSpPr>
            <p:nvPr/>
          </p:nvSpPr>
          <p:spPr bwMode="auto">
            <a:xfrm flipV="1">
              <a:off x="7537" y="10722"/>
              <a:ext cx="0" cy="6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" name="Line 186"/>
            <p:cNvSpPr>
              <a:spLocks noChangeShapeType="1"/>
            </p:cNvSpPr>
            <p:nvPr/>
          </p:nvSpPr>
          <p:spPr bwMode="auto">
            <a:xfrm flipH="1">
              <a:off x="4380" y="13222"/>
              <a:ext cx="10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" name="Text Box 187"/>
            <p:cNvSpPr txBox="1">
              <a:spLocks noChangeArrowheads="1"/>
            </p:cNvSpPr>
            <p:nvPr/>
          </p:nvSpPr>
          <p:spPr bwMode="auto">
            <a:xfrm>
              <a:off x="4135" y="11318"/>
              <a:ext cx="2280" cy="9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kumimoji="0" lang="zh-TW" altLang="en-US">
                  <a:latin typeface="Times New Roman" pitchFamily="18" charset="0"/>
                  <a:ea typeface="新細明體" charset="-120"/>
                </a:rPr>
                <a:t>集熱器</a:t>
              </a:r>
              <a:endParaRPr kumimoji="0" lang="zh-TW" altLang="en-US" sz="2400">
                <a:latin typeface="Times New Roman" pitchFamily="18" charset="0"/>
                <a:ea typeface="新細明體" charset="-120"/>
              </a:endParaRPr>
            </a:p>
          </p:txBody>
        </p:sp>
        <p:sp>
          <p:nvSpPr>
            <p:cNvPr id="17" name="AutoShape 188"/>
            <p:cNvSpPr>
              <a:spLocks noChangeArrowheads="1"/>
            </p:cNvSpPr>
            <p:nvPr/>
          </p:nvSpPr>
          <p:spPr bwMode="auto">
            <a:xfrm>
              <a:off x="1077" y="8649"/>
              <a:ext cx="1033" cy="1046"/>
            </a:xfrm>
            <a:prstGeom prst="sun">
              <a:avLst>
                <a:gd name="adj" fmla="val 25000"/>
              </a:avLst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" name="Line 189"/>
            <p:cNvSpPr>
              <a:spLocks noChangeShapeType="1"/>
            </p:cNvSpPr>
            <p:nvPr/>
          </p:nvSpPr>
          <p:spPr bwMode="auto">
            <a:xfrm>
              <a:off x="3007" y="9061"/>
              <a:ext cx="665" cy="63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9" name="Line 190"/>
            <p:cNvSpPr>
              <a:spLocks noChangeShapeType="1"/>
            </p:cNvSpPr>
            <p:nvPr/>
          </p:nvSpPr>
          <p:spPr bwMode="auto">
            <a:xfrm>
              <a:off x="2477" y="9665"/>
              <a:ext cx="665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" name="Line 191"/>
            <p:cNvSpPr>
              <a:spLocks noChangeShapeType="1"/>
            </p:cNvSpPr>
            <p:nvPr/>
          </p:nvSpPr>
          <p:spPr bwMode="auto">
            <a:xfrm>
              <a:off x="1742" y="10365"/>
              <a:ext cx="665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1" name="Text Box 192"/>
            <p:cNvSpPr txBox="1">
              <a:spLocks noChangeArrowheads="1"/>
            </p:cNvSpPr>
            <p:nvPr/>
          </p:nvSpPr>
          <p:spPr bwMode="auto">
            <a:xfrm>
              <a:off x="2354" y="8432"/>
              <a:ext cx="3265" cy="10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kumimoji="0" lang="zh-TW" altLang="en-US">
                  <a:latin typeface="Times New Roman" pitchFamily="18" charset="0"/>
                  <a:ea typeface="新細明體" charset="-120"/>
                </a:rPr>
                <a:t>太陽輻射能</a:t>
              </a:r>
              <a:endParaRPr kumimoji="0" lang="zh-TW" altLang="en-US" sz="2400">
                <a:latin typeface="Times New Roman" pitchFamily="18" charset="0"/>
                <a:ea typeface="新細明體" charset="-120"/>
              </a:endParaRPr>
            </a:p>
          </p:txBody>
        </p:sp>
        <p:sp>
          <p:nvSpPr>
            <p:cNvPr id="22" name="Text Box 193"/>
            <p:cNvSpPr txBox="1">
              <a:spLocks noChangeArrowheads="1"/>
            </p:cNvSpPr>
            <p:nvPr/>
          </p:nvSpPr>
          <p:spPr bwMode="auto">
            <a:xfrm>
              <a:off x="597" y="13939"/>
              <a:ext cx="9840" cy="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endParaRPr kumimoji="0" lang="zh-TW" altLang="en-US" sz="2400">
                <a:latin typeface="Times New Roman" pitchFamily="18" charset="0"/>
                <a:ea typeface="新細明體" charset="-120"/>
              </a:endParaRPr>
            </a:p>
          </p:txBody>
        </p:sp>
        <p:sp>
          <p:nvSpPr>
            <p:cNvPr id="23" name="Line 194"/>
            <p:cNvSpPr>
              <a:spLocks noChangeShapeType="1"/>
            </p:cNvSpPr>
            <p:nvPr/>
          </p:nvSpPr>
          <p:spPr bwMode="auto">
            <a:xfrm flipH="1">
              <a:off x="7557" y="9720"/>
              <a:ext cx="8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4" name="Line 195"/>
            <p:cNvSpPr>
              <a:spLocks noChangeShapeType="1"/>
            </p:cNvSpPr>
            <p:nvPr/>
          </p:nvSpPr>
          <p:spPr bwMode="auto">
            <a:xfrm flipH="1">
              <a:off x="7557" y="10080"/>
              <a:ext cx="8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5" name="Freeform 196"/>
            <p:cNvSpPr>
              <a:spLocks/>
            </p:cNvSpPr>
            <p:nvPr/>
          </p:nvSpPr>
          <p:spPr bwMode="auto">
            <a:xfrm>
              <a:off x="7317" y="9720"/>
              <a:ext cx="240" cy="437"/>
            </a:xfrm>
            <a:custGeom>
              <a:avLst/>
              <a:gdLst>
                <a:gd name="T0" fmla="*/ 216 w 240"/>
                <a:gd name="T1" fmla="*/ 0 h 437"/>
                <a:gd name="T2" fmla="*/ 48 w 240"/>
                <a:gd name="T3" fmla="*/ 48 h 437"/>
                <a:gd name="T4" fmla="*/ 0 w 240"/>
                <a:gd name="T5" fmla="*/ 120 h 437"/>
                <a:gd name="T6" fmla="*/ 24 w 240"/>
                <a:gd name="T7" fmla="*/ 192 h 437"/>
                <a:gd name="T8" fmla="*/ 216 w 240"/>
                <a:gd name="T9" fmla="*/ 216 h 437"/>
                <a:gd name="T10" fmla="*/ 144 w 240"/>
                <a:gd name="T11" fmla="*/ 192 h 437"/>
                <a:gd name="T12" fmla="*/ 48 w 240"/>
                <a:gd name="T13" fmla="*/ 312 h 437"/>
                <a:gd name="T14" fmla="*/ 240 w 240"/>
                <a:gd name="T15" fmla="*/ 384 h 43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0"/>
                <a:gd name="T25" fmla="*/ 0 h 437"/>
                <a:gd name="T26" fmla="*/ 240 w 240"/>
                <a:gd name="T27" fmla="*/ 437 h 43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0" h="437">
                  <a:moveTo>
                    <a:pt x="216" y="0"/>
                  </a:moveTo>
                  <a:cubicBezTo>
                    <a:pt x="161" y="18"/>
                    <a:pt x="96" y="16"/>
                    <a:pt x="48" y="48"/>
                  </a:cubicBezTo>
                  <a:cubicBezTo>
                    <a:pt x="24" y="64"/>
                    <a:pt x="16" y="96"/>
                    <a:pt x="0" y="120"/>
                  </a:cubicBezTo>
                  <a:cubicBezTo>
                    <a:pt x="8" y="144"/>
                    <a:pt x="6" y="174"/>
                    <a:pt x="24" y="192"/>
                  </a:cubicBezTo>
                  <a:cubicBezTo>
                    <a:pt x="99" y="267"/>
                    <a:pt x="132" y="237"/>
                    <a:pt x="216" y="216"/>
                  </a:cubicBezTo>
                  <a:cubicBezTo>
                    <a:pt x="192" y="208"/>
                    <a:pt x="169" y="188"/>
                    <a:pt x="144" y="192"/>
                  </a:cubicBezTo>
                  <a:cubicBezTo>
                    <a:pt x="67" y="205"/>
                    <a:pt x="67" y="256"/>
                    <a:pt x="48" y="312"/>
                  </a:cubicBezTo>
                  <a:cubicBezTo>
                    <a:pt x="90" y="437"/>
                    <a:pt x="47" y="384"/>
                    <a:pt x="240" y="384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6" name="Text Box 197"/>
            <p:cNvSpPr txBox="1">
              <a:spLocks noChangeArrowheads="1"/>
            </p:cNvSpPr>
            <p:nvPr/>
          </p:nvSpPr>
          <p:spPr bwMode="auto">
            <a:xfrm>
              <a:off x="8517" y="9540"/>
              <a:ext cx="264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kumimoji="0" lang="zh-TW" altLang="en-US" sz="2400">
                <a:latin typeface="Times New Roman" pitchFamily="18" charset="0"/>
                <a:ea typeface="新細明體" charset="-120"/>
              </a:endParaRPr>
            </a:p>
          </p:txBody>
        </p:sp>
      </p:grpSp>
      <p:grpSp>
        <p:nvGrpSpPr>
          <p:cNvPr id="27" name="Group 198"/>
          <p:cNvGrpSpPr>
            <a:grpSpLocks/>
          </p:cNvGrpSpPr>
          <p:nvPr/>
        </p:nvGrpSpPr>
        <p:grpSpPr bwMode="auto">
          <a:xfrm flipH="1">
            <a:off x="5219700" y="1700213"/>
            <a:ext cx="3556000" cy="3240087"/>
            <a:chOff x="336" y="1488"/>
            <a:chExt cx="2830" cy="1762"/>
          </a:xfrm>
        </p:grpSpPr>
        <p:sp>
          <p:nvSpPr>
            <p:cNvPr id="28" name="Freeform 199"/>
            <p:cNvSpPr>
              <a:spLocks/>
            </p:cNvSpPr>
            <p:nvPr/>
          </p:nvSpPr>
          <p:spPr bwMode="auto">
            <a:xfrm flipH="1">
              <a:off x="560" y="1596"/>
              <a:ext cx="1198" cy="381"/>
            </a:xfrm>
            <a:custGeom>
              <a:avLst/>
              <a:gdLst>
                <a:gd name="T0" fmla="*/ 1989 w 1989"/>
                <a:gd name="T1" fmla="*/ 3 h 681"/>
                <a:gd name="T2" fmla="*/ 1989 w 1989"/>
                <a:gd name="T3" fmla="*/ 681 h 681"/>
                <a:gd name="T4" fmla="*/ 0 w 1989"/>
                <a:gd name="T5" fmla="*/ 681 h 681"/>
                <a:gd name="T6" fmla="*/ 3 w 1989"/>
                <a:gd name="T7" fmla="*/ 0 h 681"/>
                <a:gd name="T8" fmla="*/ 1989 w 1989"/>
                <a:gd name="T9" fmla="*/ 3 h 6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89"/>
                <a:gd name="T16" fmla="*/ 0 h 681"/>
                <a:gd name="T17" fmla="*/ 1989 w 1989"/>
                <a:gd name="T18" fmla="*/ 681 h 6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89" h="681">
                  <a:moveTo>
                    <a:pt x="1989" y="3"/>
                  </a:moveTo>
                  <a:lnTo>
                    <a:pt x="1989" y="681"/>
                  </a:lnTo>
                  <a:lnTo>
                    <a:pt x="0" y="681"/>
                  </a:lnTo>
                  <a:lnTo>
                    <a:pt x="3" y="0"/>
                  </a:lnTo>
                  <a:lnTo>
                    <a:pt x="1989" y="3"/>
                  </a:lnTo>
                  <a:close/>
                </a:path>
              </a:pathLst>
            </a:custGeom>
            <a:solidFill>
              <a:srgbClr val="99CCFF"/>
            </a:solidFill>
            <a:ln w="31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9" name="Line 200"/>
            <p:cNvSpPr>
              <a:spLocks noChangeShapeType="1"/>
            </p:cNvSpPr>
            <p:nvPr/>
          </p:nvSpPr>
          <p:spPr bwMode="auto">
            <a:xfrm flipH="1">
              <a:off x="601" y="2043"/>
              <a:ext cx="0" cy="1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0" name="Freeform 201"/>
            <p:cNvSpPr>
              <a:spLocks/>
            </p:cNvSpPr>
            <p:nvPr/>
          </p:nvSpPr>
          <p:spPr bwMode="auto">
            <a:xfrm flipH="1">
              <a:off x="601" y="2043"/>
              <a:ext cx="2493" cy="1107"/>
            </a:xfrm>
            <a:custGeom>
              <a:avLst/>
              <a:gdLst>
                <a:gd name="T0" fmla="*/ 1980 w 4140"/>
                <a:gd name="T1" fmla="*/ 0 h 1980"/>
                <a:gd name="T2" fmla="*/ 0 w 4140"/>
                <a:gd name="T3" fmla="*/ 1980 h 1980"/>
                <a:gd name="T4" fmla="*/ 2160 w 4140"/>
                <a:gd name="T5" fmla="*/ 1980 h 1980"/>
                <a:gd name="T6" fmla="*/ 4140 w 4140"/>
                <a:gd name="T7" fmla="*/ 0 h 1980"/>
                <a:gd name="T8" fmla="*/ 1980 w 4140"/>
                <a:gd name="T9" fmla="*/ 0 h 19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40"/>
                <a:gd name="T16" fmla="*/ 0 h 1980"/>
                <a:gd name="T17" fmla="*/ 4140 w 4140"/>
                <a:gd name="T18" fmla="*/ 1980 h 19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40" h="1980">
                  <a:moveTo>
                    <a:pt x="1980" y="0"/>
                  </a:moveTo>
                  <a:lnTo>
                    <a:pt x="0" y="1980"/>
                  </a:lnTo>
                  <a:lnTo>
                    <a:pt x="2160" y="1980"/>
                  </a:lnTo>
                  <a:lnTo>
                    <a:pt x="4140" y="0"/>
                  </a:lnTo>
                  <a:lnTo>
                    <a:pt x="1980" y="0"/>
                  </a:lnTo>
                  <a:close/>
                </a:path>
              </a:pathLst>
            </a:custGeom>
            <a:solidFill>
              <a:srgbClr val="CCFFCC"/>
            </a:solidFill>
            <a:ln w="28575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1" name="Line 202"/>
            <p:cNvSpPr>
              <a:spLocks noChangeShapeType="1"/>
            </p:cNvSpPr>
            <p:nvPr/>
          </p:nvSpPr>
          <p:spPr bwMode="auto">
            <a:xfrm flipH="1">
              <a:off x="1901" y="2043"/>
              <a:ext cx="0" cy="1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2" name="Line 203"/>
            <p:cNvSpPr>
              <a:spLocks noChangeShapeType="1"/>
            </p:cNvSpPr>
            <p:nvPr/>
          </p:nvSpPr>
          <p:spPr bwMode="auto">
            <a:xfrm flipH="1">
              <a:off x="601" y="2144"/>
              <a:ext cx="13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3" name="Rectangle 204"/>
            <p:cNvSpPr>
              <a:spLocks noChangeArrowheads="1"/>
            </p:cNvSpPr>
            <p:nvPr/>
          </p:nvSpPr>
          <p:spPr bwMode="auto">
            <a:xfrm flipH="1">
              <a:off x="589" y="2122"/>
              <a:ext cx="1420" cy="2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" name="Line 205"/>
            <p:cNvSpPr>
              <a:spLocks noChangeShapeType="1"/>
            </p:cNvSpPr>
            <p:nvPr/>
          </p:nvSpPr>
          <p:spPr bwMode="auto">
            <a:xfrm flipH="1">
              <a:off x="1794" y="3250"/>
              <a:ext cx="13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" name="Line 206"/>
            <p:cNvSpPr>
              <a:spLocks noChangeShapeType="1"/>
            </p:cNvSpPr>
            <p:nvPr/>
          </p:nvSpPr>
          <p:spPr bwMode="auto">
            <a:xfrm>
              <a:off x="601" y="2144"/>
              <a:ext cx="1193" cy="11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6" name="Line 207"/>
            <p:cNvSpPr>
              <a:spLocks noChangeShapeType="1"/>
            </p:cNvSpPr>
            <p:nvPr/>
          </p:nvSpPr>
          <p:spPr bwMode="auto">
            <a:xfrm flipH="1" flipV="1">
              <a:off x="1901" y="2144"/>
              <a:ext cx="1193" cy="11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" name="Rectangle 208"/>
            <p:cNvSpPr>
              <a:spLocks noChangeArrowheads="1"/>
            </p:cNvSpPr>
            <p:nvPr/>
          </p:nvSpPr>
          <p:spPr bwMode="auto">
            <a:xfrm flipH="1">
              <a:off x="1697" y="3195"/>
              <a:ext cx="1433" cy="2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8" name="Line 209"/>
            <p:cNvSpPr>
              <a:spLocks noChangeShapeType="1"/>
            </p:cNvSpPr>
            <p:nvPr/>
          </p:nvSpPr>
          <p:spPr bwMode="auto">
            <a:xfrm flipH="1">
              <a:off x="637" y="2122"/>
              <a:ext cx="0" cy="2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9" name="Line 210"/>
            <p:cNvSpPr>
              <a:spLocks noChangeShapeType="1"/>
            </p:cNvSpPr>
            <p:nvPr/>
          </p:nvSpPr>
          <p:spPr bwMode="auto">
            <a:xfrm flipH="1">
              <a:off x="1937" y="2122"/>
              <a:ext cx="0" cy="2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0" name="Line 211"/>
            <p:cNvSpPr>
              <a:spLocks noChangeShapeType="1"/>
            </p:cNvSpPr>
            <p:nvPr/>
          </p:nvSpPr>
          <p:spPr bwMode="auto">
            <a:xfrm>
              <a:off x="1769" y="3195"/>
              <a:ext cx="0" cy="2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" name="Line 212"/>
            <p:cNvSpPr>
              <a:spLocks noChangeShapeType="1"/>
            </p:cNvSpPr>
            <p:nvPr/>
          </p:nvSpPr>
          <p:spPr bwMode="auto">
            <a:xfrm flipH="1">
              <a:off x="3071" y="3195"/>
              <a:ext cx="0" cy="2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2" name="Line 213"/>
            <p:cNvSpPr>
              <a:spLocks noChangeShapeType="1"/>
            </p:cNvSpPr>
            <p:nvPr/>
          </p:nvSpPr>
          <p:spPr bwMode="auto">
            <a:xfrm flipH="1">
              <a:off x="1794" y="3150"/>
              <a:ext cx="0" cy="1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3" name="Line 214"/>
            <p:cNvSpPr>
              <a:spLocks noChangeShapeType="1"/>
            </p:cNvSpPr>
            <p:nvPr/>
          </p:nvSpPr>
          <p:spPr bwMode="auto">
            <a:xfrm flipH="1">
              <a:off x="3094" y="3150"/>
              <a:ext cx="0" cy="1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" name="Line 215"/>
            <p:cNvSpPr>
              <a:spLocks noChangeShapeType="1"/>
            </p:cNvSpPr>
            <p:nvPr/>
          </p:nvSpPr>
          <p:spPr bwMode="auto">
            <a:xfrm flipH="1" flipV="1">
              <a:off x="1950" y="2154"/>
              <a:ext cx="1095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" name="Line 216"/>
            <p:cNvSpPr>
              <a:spLocks noChangeShapeType="1"/>
            </p:cNvSpPr>
            <p:nvPr/>
          </p:nvSpPr>
          <p:spPr bwMode="auto">
            <a:xfrm flipH="1" flipV="1">
              <a:off x="1889" y="2154"/>
              <a:ext cx="1096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" name="Line 217"/>
            <p:cNvSpPr>
              <a:spLocks noChangeShapeType="1"/>
            </p:cNvSpPr>
            <p:nvPr/>
          </p:nvSpPr>
          <p:spPr bwMode="auto">
            <a:xfrm flipH="1">
              <a:off x="2985" y="3173"/>
              <a:ext cx="60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" name="Line 218"/>
            <p:cNvSpPr>
              <a:spLocks noChangeShapeType="1"/>
            </p:cNvSpPr>
            <p:nvPr/>
          </p:nvSpPr>
          <p:spPr bwMode="auto">
            <a:xfrm flipH="1">
              <a:off x="1889" y="2154"/>
              <a:ext cx="61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8" name="Line 219"/>
            <p:cNvSpPr>
              <a:spLocks noChangeShapeType="1"/>
            </p:cNvSpPr>
            <p:nvPr/>
          </p:nvSpPr>
          <p:spPr bwMode="auto">
            <a:xfrm flipH="1" flipV="1">
              <a:off x="1864" y="2154"/>
              <a:ext cx="1097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9" name="Line 220"/>
            <p:cNvSpPr>
              <a:spLocks noChangeShapeType="1"/>
            </p:cNvSpPr>
            <p:nvPr/>
          </p:nvSpPr>
          <p:spPr bwMode="auto">
            <a:xfrm flipH="1" flipV="1">
              <a:off x="1805" y="2154"/>
              <a:ext cx="1095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0" name="Line 221"/>
            <p:cNvSpPr>
              <a:spLocks noChangeShapeType="1"/>
            </p:cNvSpPr>
            <p:nvPr/>
          </p:nvSpPr>
          <p:spPr bwMode="auto">
            <a:xfrm flipH="1">
              <a:off x="2900" y="3173"/>
              <a:ext cx="61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" name="Line 222"/>
            <p:cNvSpPr>
              <a:spLocks noChangeShapeType="1"/>
            </p:cNvSpPr>
            <p:nvPr/>
          </p:nvSpPr>
          <p:spPr bwMode="auto">
            <a:xfrm flipH="1">
              <a:off x="1805" y="2154"/>
              <a:ext cx="59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2" name="Line 223"/>
            <p:cNvSpPr>
              <a:spLocks noChangeShapeType="1"/>
            </p:cNvSpPr>
            <p:nvPr/>
          </p:nvSpPr>
          <p:spPr bwMode="auto">
            <a:xfrm flipH="1" flipV="1">
              <a:off x="1794" y="2154"/>
              <a:ext cx="1095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3" name="Line 224"/>
            <p:cNvSpPr>
              <a:spLocks noChangeShapeType="1"/>
            </p:cNvSpPr>
            <p:nvPr/>
          </p:nvSpPr>
          <p:spPr bwMode="auto">
            <a:xfrm flipH="1" flipV="1">
              <a:off x="1733" y="2154"/>
              <a:ext cx="1095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4" name="Line 225"/>
            <p:cNvSpPr>
              <a:spLocks noChangeShapeType="1"/>
            </p:cNvSpPr>
            <p:nvPr/>
          </p:nvSpPr>
          <p:spPr bwMode="auto">
            <a:xfrm flipH="1">
              <a:off x="2828" y="3173"/>
              <a:ext cx="61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" name="Line 226"/>
            <p:cNvSpPr>
              <a:spLocks noChangeShapeType="1"/>
            </p:cNvSpPr>
            <p:nvPr/>
          </p:nvSpPr>
          <p:spPr bwMode="auto">
            <a:xfrm flipH="1">
              <a:off x="1733" y="2154"/>
              <a:ext cx="61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" name="Line 227"/>
            <p:cNvSpPr>
              <a:spLocks noChangeShapeType="1"/>
            </p:cNvSpPr>
            <p:nvPr/>
          </p:nvSpPr>
          <p:spPr bwMode="auto">
            <a:xfrm flipH="1" flipV="1">
              <a:off x="1708" y="2154"/>
              <a:ext cx="1097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7" name="Line 228"/>
            <p:cNvSpPr>
              <a:spLocks noChangeShapeType="1"/>
            </p:cNvSpPr>
            <p:nvPr/>
          </p:nvSpPr>
          <p:spPr bwMode="auto">
            <a:xfrm flipH="1" flipV="1">
              <a:off x="1649" y="2154"/>
              <a:ext cx="1095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8" name="Line 229"/>
            <p:cNvSpPr>
              <a:spLocks noChangeShapeType="1"/>
            </p:cNvSpPr>
            <p:nvPr/>
          </p:nvSpPr>
          <p:spPr bwMode="auto">
            <a:xfrm flipH="1">
              <a:off x="2744" y="3173"/>
              <a:ext cx="61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9" name="Line 230"/>
            <p:cNvSpPr>
              <a:spLocks noChangeShapeType="1"/>
            </p:cNvSpPr>
            <p:nvPr/>
          </p:nvSpPr>
          <p:spPr bwMode="auto">
            <a:xfrm flipH="1">
              <a:off x="1649" y="2154"/>
              <a:ext cx="59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0" name="Line 231"/>
            <p:cNvSpPr>
              <a:spLocks noChangeShapeType="1"/>
            </p:cNvSpPr>
            <p:nvPr/>
          </p:nvSpPr>
          <p:spPr bwMode="auto">
            <a:xfrm flipH="1" flipV="1">
              <a:off x="1636" y="2154"/>
              <a:ext cx="1097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" name="Line 232"/>
            <p:cNvSpPr>
              <a:spLocks noChangeShapeType="1"/>
            </p:cNvSpPr>
            <p:nvPr/>
          </p:nvSpPr>
          <p:spPr bwMode="auto">
            <a:xfrm flipH="1" flipV="1">
              <a:off x="1577" y="2154"/>
              <a:ext cx="1095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2" name="Line 233"/>
            <p:cNvSpPr>
              <a:spLocks noChangeShapeType="1"/>
            </p:cNvSpPr>
            <p:nvPr/>
          </p:nvSpPr>
          <p:spPr bwMode="auto">
            <a:xfrm flipH="1">
              <a:off x="2672" y="3173"/>
              <a:ext cx="61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3" name="Line 234"/>
            <p:cNvSpPr>
              <a:spLocks noChangeShapeType="1"/>
            </p:cNvSpPr>
            <p:nvPr/>
          </p:nvSpPr>
          <p:spPr bwMode="auto">
            <a:xfrm flipH="1">
              <a:off x="1577" y="2154"/>
              <a:ext cx="59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4" name="Line 235"/>
            <p:cNvSpPr>
              <a:spLocks noChangeShapeType="1"/>
            </p:cNvSpPr>
            <p:nvPr/>
          </p:nvSpPr>
          <p:spPr bwMode="auto">
            <a:xfrm flipH="1" flipV="1">
              <a:off x="1552" y="2154"/>
              <a:ext cx="1097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5" name="Line 236"/>
            <p:cNvSpPr>
              <a:spLocks noChangeShapeType="1"/>
            </p:cNvSpPr>
            <p:nvPr/>
          </p:nvSpPr>
          <p:spPr bwMode="auto">
            <a:xfrm flipH="1" flipV="1">
              <a:off x="1492" y="2154"/>
              <a:ext cx="1096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6" name="Line 237"/>
            <p:cNvSpPr>
              <a:spLocks noChangeShapeType="1"/>
            </p:cNvSpPr>
            <p:nvPr/>
          </p:nvSpPr>
          <p:spPr bwMode="auto">
            <a:xfrm flipH="1">
              <a:off x="2588" y="3173"/>
              <a:ext cx="61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7" name="Line 238"/>
            <p:cNvSpPr>
              <a:spLocks noChangeShapeType="1"/>
            </p:cNvSpPr>
            <p:nvPr/>
          </p:nvSpPr>
          <p:spPr bwMode="auto">
            <a:xfrm flipH="1">
              <a:off x="1492" y="2154"/>
              <a:ext cx="60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8" name="Line 239"/>
            <p:cNvSpPr>
              <a:spLocks noChangeShapeType="1"/>
            </p:cNvSpPr>
            <p:nvPr/>
          </p:nvSpPr>
          <p:spPr bwMode="auto">
            <a:xfrm flipH="1" flipV="1">
              <a:off x="1480" y="2154"/>
              <a:ext cx="1097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9" name="Line 240"/>
            <p:cNvSpPr>
              <a:spLocks noChangeShapeType="1"/>
            </p:cNvSpPr>
            <p:nvPr/>
          </p:nvSpPr>
          <p:spPr bwMode="auto">
            <a:xfrm flipH="1" flipV="1">
              <a:off x="1420" y="2154"/>
              <a:ext cx="1096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0" name="Line 241"/>
            <p:cNvSpPr>
              <a:spLocks noChangeShapeType="1"/>
            </p:cNvSpPr>
            <p:nvPr/>
          </p:nvSpPr>
          <p:spPr bwMode="auto">
            <a:xfrm flipH="1">
              <a:off x="2516" y="3173"/>
              <a:ext cx="61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1" name="Line 242"/>
            <p:cNvSpPr>
              <a:spLocks noChangeShapeType="1"/>
            </p:cNvSpPr>
            <p:nvPr/>
          </p:nvSpPr>
          <p:spPr bwMode="auto">
            <a:xfrm flipH="1">
              <a:off x="1420" y="2154"/>
              <a:ext cx="60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2" name="Line 243"/>
            <p:cNvSpPr>
              <a:spLocks noChangeShapeType="1"/>
            </p:cNvSpPr>
            <p:nvPr/>
          </p:nvSpPr>
          <p:spPr bwMode="auto">
            <a:xfrm flipH="1" flipV="1">
              <a:off x="1396" y="2154"/>
              <a:ext cx="1095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3" name="Line 244"/>
            <p:cNvSpPr>
              <a:spLocks noChangeShapeType="1"/>
            </p:cNvSpPr>
            <p:nvPr/>
          </p:nvSpPr>
          <p:spPr bwMode="auto">
            <a:xfrm flipH="1" flipV="1">
              <a:off x="1334" y="2154"/>
              <a:ext cx="1098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4" name="Line 245"/>
            <p:cNvSpPr>
              <a:spLocks noChangeShapeType="1"/>
            </p:cNvSpPr>
            <p:nvPr/>
          </p:nvSpPr>
          <p:spPr bwMode="auto">
            <a:xfrm flipH="1">
              <a:off x="2432" y="3173"/>
              <a:ext cx="59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5" name="Line 246"/>
            <p:cNvSpPr>
              <a:spLocks noChangeShapeType="1"/>
            </p:cNvSpPr>
            <p:nvPr/>
          </p:nvSpPr>
          <p:spPr bwMode="auto">
            <a:xfrm flipH="1">
              <a:off x="1334" y="2154"/>
              <a:ext cx="62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6" name="Line 247"/>
            <p:cNvSpPr>
              <a:spLocks noChangeShapeType="1"/>
            </p:cNvSpPr>
            <p:nvPr/>
          </p:nvSpPr>
          <p:spPr bwMode="auto">
            <a:xfrm flipH="1" flipV="1">
              <a:off x="1324" y="2154"/>
              <a:ext cx="1095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7" name="Line 248"/>
            <p:cNvSpPr>
              <a:spLocks noChangeShapeType="1"/>
            </p:cNvSpPr>
            <p:nvPr/>
          </p:nvSpPr>
          <p:spPr bwMode="auto">
            <a:xfrm flipH="1" flipV="1">
              <a:off x="1264" y="2154"/>
              <a:ext cx="1094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8" name="Line 249"/>
            <p:cNvSpPr>
              <a:spLocks noChangeShapeType="1"/>
            </p:cNvSpPr>
            <p:nvPr/>
          </p:nvSpPr>
          <p:spPr bwMode="auto">
            <a:xfrm flipH="1">
              <a:off x="2358" y="3173"/>
              <a:ext cx="61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9" name="Line 250"/>
            <p:cNvSpPr>
              <a:spLocks noChangeShapeType="1"/>
            </p:cNvSpPr>
            <p:nvPr/>
          </p:nvSpPr>
          <p:spPr bwMode="auto">
            <a:xfrm flipH="1">
              <a:off x="1264" y="2154"/>
              <a:ext cx="60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0" name="Line 251"/>
            <p:cNvSpPr>
              <a:spLocks noChangeShapeType="1"/>
            </p:cNvSpPr>
            <p:nvPr/>
          </p:nvSpPr>
          <p:spPr bwMode="auto">
            <a:xfrm flipH="1" flipV="1">
              <a:off x="1240" y="2154"/>
              <a:ext cx="1095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1" name="Line 252"/>
            <p:cNvSpPr>
              <a:spLocks noChangeShapeType="1"/>
            </p:cNvSpPr>
            <p:nvPr/>
          </p:nvSpPr>
          <p:spPr bwMode="auto">
            <a:xfrm flipH="1" flipV="1">
              <a:off x="1178" y="2154"/>
              <a:ext cx="1097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2" name="Line 253"/>
            <p:cNvSpPr>
              <a:spLocks noChangeShapeType="1"/>
            </p:cNvSpPr>
            <p:nvPr/>
          </p:nvSpPr>
          <p:spPr bwMode="auto">
            <a:xfrm flipH="1">
              <a:off x="2275" y="3173"/>
              <a:ext cx="60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3" name="Line 254"/>
            <p:cNvSpPr>
              <a:spLocks noChangeShapeType="1"/>
            </p:cNvSpPr>
            <p:nvPr/>
          </p:nvSpPr>
          <p:spPr bwMode="auto">
            <a:xfrm flipH="1">
              <a:off x="1178" y="2154"/>
              <a:ext cx="62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4" name="Line 255"/>
            <p:cNvSpPr>
              <a:spLocks noChangeShapeType="1"/>
            </p:cNvSpPr>
            <p:nvPr/>
          </p:nvSpPr>
          <p:spPr bwMode="auto">
            <a:xfrm flipH="1" flipV="1">
              <a:off x="1167" y="2154"/>
              <a:ext cx="1096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5" name="Line 256"/>
            <p:cNvSpPr>
              <a:spLocks noChangeShapeType="1"/>
            </p:cNvSpPr>
            <p:nvPr/>
          </p:nvSpPr>
          <p:spPr bwMode="auto">
            <a:xfrm flipH="1" flipV="1">
              <a:off x="1108" y="2154"/>
              <a:ext cx="1094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6" name="Line 257"/>
            <p:cNvSpPr>
              <a:spLocks noChangeShapeType="1"/>
            </p:cNvSpPr>
            <p:nvPr/>
          </p:nvSpPr>
          <p:spPr bwMode="auto">
            <a:xfrm flipH="1">
              <a:off x="2202" y="3173"/>
              <a:ext cx="61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7" name="Line 258"/>
            <p:cNvSpPr>
              <a:spLocks noChangeShapeType="1"/>
            </p:cNvSpPr>
            <p:nvPr/>
          </p:nvSpPr>
          <p:spPr bwMode="auto">
            <a:xfrm flipH="1">
              <a:off x="1108" y="2154"/>
              <a:ext cx="59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8" name="Line 259"/>
            <p:cNvSpPr>
              <a:spLocks noChangeShapeType="1"/>
            </p:cNvSpPr>
            <p:nvPr/>
          </p:nvSpPr>
          <p:spPr bwMode="auto">
            <a:xfrm flipH="1" flipV="1">
              <a:off x="1082" y="2154"/>
              <a:ext cx="1097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9" name="Line 260"/>
            <p:cNvSpPr>
              <a:spLocks noChangeShapeType="1"/>
            </p:cNvSpPr>
            <p:nvPr/>
          </p:nvSpPr>
          <p:spPr bwMode="auto">
            <a:xfrm flipH="1" flipV="1">
              <a:off x="1022" y="2154"/>
              <a:ext cx="1097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0" name="Line 261"/>
            <p:cNvSpPr>
              <a:spLocks noChangeShapeType="1"/>
            </p:cNvSpPr>
            <p:nvPr/>
          </p:nvSpPr>
          <p:spPr bwMode="auto">
            <a:xfrm flipH="1">
              <a:off x="2119" y="3173"/>
              <a:ext cx="60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1" name="Line 262"/>
            <p:cNvSpPr>
              <a:spLocks noChangeShapeType="1"/>
            </p:cNvSpPr>
            <p:nvPr/>
          </p:nvSpPr>
          <p:spPr bwMode="auto">
            <a:xfrm flipH="1">
              <a:off x="1022" y="2154"/>
              <a:ext cx="60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2" name="Line 263"/>
            <p:cNvSpPr>
              <a:spLocks noChangeShapeType="1"/>
            </p:cNvSpPr>
            <p:nvPr/>
          </p:nvSpPr>
          <p:spPr bwMode="auto">
            <a:xfrm flipH="1" flipV="1">
              <a:off x="1009" y="2154"/>
              <a:ext cx="1097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3" name="Line 264"/>
            <p:cNvSpPr>
              <a:spLocks noChangeShapeType="1"/>
            </p:cNvSpPr>
            <p:nvPr/>
          </p:nvSpPr>
          <p:spPr bwMode="auto">
            <a:xfrm flipH="1" flipV="1">
              <a:off x="950" y="2154"/>
              <a:ext cx="1096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4" name="Line 265"/>
            <p:cNvSpPr>
              <a:spLocks noChangeShapeType="1"/>
            </p:cNvSpPr>
            <p:nvPr/>
          </p:nvSpPr>
          <p:spPr bwMode="auto">
            <a:xfrm flipH="1">
              <a:off x="2046" y="3173"/>
              <a:ext cx="60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5" name="Line 266"/>
            <p:cNvSpPr>
              <a:spLocks noChangeShapeType="1"/>
            </p:cNvSpPr>
            <p:nvPr/>
          </p:nvSpPr>
          <p:spPr bwMode="auto">
            <a:xfrm flipH="1">
              <a:off x="950" y="2154"/>
              <a:ext cx="59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6" name="Line 267"/>
            <p:cNvSpPr>
              <a:spLocks noChangeShapeType="1"/>
            </p:cNvSpPr>
            <p:nvPr/>
          </p:nvSpPr>
          <p:spPr bwMode="auto">
            <a:xfrm flipH="1" flipV="1">
              <a:off x="926" y="2154"/>
              <a:ext cx="1096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7" name="Line 268"/>
            <p:cNvSpPr>
              <a:spLocks noChangeShapeType="1"/>
            </p:cNvSpPr>
            <p:nvPr/>
          </p:nvSpPr>
          <p:spPr bwMode="auto">
            <a:xfrm flipH="1" flipV="1">
              <a:off x="865" y="2154"/>
              <a:ext cx="1098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8" name="Line 269"/>
            <p:cNvSpPr>
              <a:spLocks noChangeShapeType="1"/>
            </p:cNvSpPr>
            <p:nvPr/>
          </p:nvSpPr>
          <p:spPr bwMode="auto">
            <a:xfrm flipH="1">
              <a:off x="1963" y="3173"/>
              <a:ext cx="59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9" name="Line 270"/>
            <p:cNvSpPr>
              <a:spLocks noChangeShapeType="1"/>
            </p:cNvSpPr>
            <p:nvPr/>
          </p:nvSpPr>
          <p:spPr bwMode="auto">
            <a:xfrm flipH="1">
              <a:off x="865" y="2154"/>
              <a:ext cx="61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0" name="Line 271"/>
            <p:cNvSpPr>
              <a:spLocks noChangeShapeType="1"/>
            </p:cNvSpPr>
            <p:nvPr/>
          </p:nvSpPr>
          <p:spPr bwMode="auto">
            <a:xfrm flipH="1" flipV="1">
              <a:off x="853" y="2154"/>
              <a:ext cx="1097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1" name="Line 272"/>
            <p:cNvSpPr>
              <a:spLocks noChangeShapeType="1"/>
            </p:cNvSpPr>
            <p:nvPr/>
          </p:nvSpPr>
          <p:spPr bwMode="auto">
            <a:xfrm flipH="1" flipV="1">
              <a:off x="793" y="2154"/>
              <a:ext cx="1096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2" name="Line 273"/>
            <p:cNvSpPr>
              <a:spLocks noChangeShapeType="1"/>
            </p:cNvSpPr>
            <p:nvPr/>
          </p:nvSpPr>
          <p:spPr bwMode="auto">
            <a:xfrm flipH="1">
              <a:off x="1889" y="3173"/>
              <a:ext cx="61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3" name="Line 274"/>
            <p:cNvSpPr>
              <a:spLocks noChangeShapeType="1"/>
            </p:cNvSpPr>
            <p:nvPr/>
          </p:nvSpPr>
          <p:spPr bwMode="auto">
            <a:xfrm flipH="1">
              <a:off x="793" y="2154"/>
              <a:ext cx="60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" name="Line 275"/>
            <p:cNvSpPr>
              <a:spLocks noChangeShapeType="1"/>
            </p:cNvSpPr>
            <p:nvPr/>
          </p:nvSpPr>
          <p:spPr bwMode="auto">
            <a:xfrm flipH="1" flipV="1">
              <a:off x="770" y="2154"/>
              <a:ext cx="1094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" name="Line 276"/>
            <p:cNvSpPr>
              <a:spLocks noChangeShapeType="1"/>
            </p:cNvSpPr>
            <p:nvPr/>
          </p:nvSpPr>
          <p:spPr bwMode="auto">
            <a:xfrm flipH="1" flipV="1">
              <a:off x="709" y="2154"/>
              <a:ext cx="1096" cy="101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6" name="Line 277"/>
            <p:cNvSpPr>
              <a:spLocks noChangeShapeType="1"/>
            </p:cNvSpPr>
            <p:nvPr/>
          </p:nvSpPr>
          <p:spPr bwMode="auto">
            <a:xfrm flipH="1">
              <a:off x="1805" y="3173"/>
              <a:ext cx="59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7" name="Line 278"/>
            <p:cNvSpPr>
              <a:spLocks noChangeShapeType="1"/>
            </p:cNvSpPr>
            <p:nvPr/>
          </p:nvSpPr>
          <p:spPr bwMode="auto">
            <a:xfrm flipH="1">
              <a:off x="709" y="2154"/>
              <a:ext cx="61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8" name="Line 279"/>
            <p:cNvSpPr>
              <a:spLocks noChangeShapeType="1"/>
            </p:cNvSpPr>
            <p:nvPr/>
          </p:nvSpPr>
          <p:spPr bwMode="auto">
            <a:xfrm flipH="1">
              <a:off x="3021" y="3195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9" name="Line 280"/>
            <p:cNvSpPr>
              <a:spLocks noChangeShapeType="1"/>
            </p:cNvSpPr>
            <p:nvPr/>
          </p:nvSpPr>
          <p:spPr bwMode="auto">
            <a:xfrm flipH="1" flipV="1">
              <a:off x="1877" y="2144"/>
              <a:ext cx="1131" cy="105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0" name="Line 281"/>
            <p:cNvSpPr>
              <a:spLocks noChangeShapeType="1"/>
            </p:cNvSpPr>
            <p:nvPr/>
          </p:nvSpPr>
          <p:spPr bwMode="auto">
            <a:xfrm flipH="1" flipV="1">
              <a:off x="1853" y="2144"/>
              <a:ext cx="1132" cy="105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1" name="Line 282"/>
            <p:cNvSpPr>
              <a:spLocks noChangeShapeType="1"/>
            </p:cNvSpPr>
            <p:nvPr/>
          </p:nvSpPr>
          <p:spPr bwMode="auto">
            <a:xfrm flipH="1" flipV="1">
              <a:off x="1721" y="2144"/>
              <a:ext cx="1131" cy="105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2" name="Line 283"/>
            <p:cNvSpPr>
              <a:spLocks noChangeShapeType="1"/>
            </p:cNvSpPr>
            <p:nvPr/>
          </p:nvSpPr>
          <p:spPr bwMode="auto">
            <a:xfrm flipH="1" flipV="1">
              <a:off x="1697" y="2144"/>
              <a:ext cx="1131" cy="105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3" name="Line 284"/>
            <p:cNvSpPr>
              <a:spLocks noChangeShapeType="1"/>
            </p:cNvSpPr>
            <p:nvPr/>
          </p:nvSpPr>
          <p:spPr bwMode="auto">
            <a:xfrm flipH="1" flipV="1">
              <a:off x="1563" y="2144"/>
              <a:ext cx="1133" cy="105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4" name="Line 285"/>
            <p:cNvSpPr>
              <a:spLocks noChangeShapeType="1"/>
            </p:cNvSpPr>
            <p:nvPr/>
          </p:nvSpPr>
          <p:spPr bwMode="auto">
            <a:xfrm flipH="1" flipV="1">
              <a:off x="1541" y="2144"/>
              <a:ext cx="1131" cy="105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5" name="Line 286"/>
            <p:cNvSpPr>
              <a:spLocks noChangeShapeType="1"/>
            </p:cNvSpPr>
            <p:nvPr/>
          </p:nvSpPr>
          <p:spPr bwMode="auto">
            <a:xfrm flipH="1" flipV="1">
              <a:off x="1407" y="2144"/>
              <a:ext cx="1133" cy="105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6" name="Line 287"/>
            <p:cNvSpPr>
              <a:spLocks noChangeShapeType="1"/>
            </p:cNvSpPr>
            <p:nvPr/>
          </p:nvSpPr>
          <p:spPr bwMode="auto">
            <a:xfrm flipH="1" flipV="1">
              <a:off x="1383" y="2144"/>
              <a:ext cx="1133" cy="105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7" name="Line 288"/>
            <p:cNvSpPr>
              <a:spLocks noChangeShapeType="1"/>
            </p:cNvSpPr>
            <p:nvPr/>
          </p:nvSpPr>
          <p:spPr bwMode="auto">
            <a:xfrm flipH="1" flipV="1">
              <a:off x="1251" y="2144"/>
              <a:ext cx="1132" cy="105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8" name="Line 289"/>
            <p:cNvSpPr>
              <a:spLocks noChangeShapeType="1"/>
            </p:cNvSpPr>
            <p:nvPr/>
          </p:nvSpPr>
          <p:spPr bwMode="auto">
            <a:xfrm flipH="1" flipV="1">
              <a:off x="1227" y="2144"/>
              <a:ext cx="1131" cy="105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9" name="Line 290"/>
            <p:cNvSpPr>
              <a:spLocks noChangeShapeType="1"/>
            </p:cNvSpPr>
            <p:nvPr/>
          </p:nvSpPr>
          <p:spPr bwMode="auto">
            <a:xfrm flipH="1" flipV="1">
              <a:off x="1095" y="2144"/>
              <a:ext cx="1131" cy="105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0" name="Line 291"/>
            <p:cNvSpPr>
              <a:spLocks noChangeShapeType="1"/>
            </p:cNvSpPr>
            <p:nvPr/>
          </p:nvSpPr>
          <p:spPr bwMode="auto">
            <a:xfrm flipH="1" flipV="1">
              <a:off x="1071" y="2144"/>
              <a:ext cx="1131" cy="105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1" name="Line 292"/>
            <p:cNvSpPr>
              <a:spLocks noChangeShapeType="1"/>
            </p:cNvSpPr>
            <p:nvPr/>
          </p:nvSpPr>
          <p:spPr bwMode="auto">
            <a:xfrm flipH="1" flipV="1">
              <a:off x="939" y="2144"/>
              <a:ext cx="1131" cy="105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2" name="Line 293"/>
            <p:cNvSpPr>
              <a:spLocks noChangeShapeType="1"/>
            </p:cNvSpPr>
            <p:nvPr/>
          </p:nvSpPr>
          <p:spPr bwMode="auto">
            <a:xfrm flipH="1" flipV="1">
              <a:off x="913" y="2144"/>
              <a:ext cx="1133" cy="105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3" name="Line 294"/>
            <p:cNvSpPr>
              <a:spLocks noChangeShapeType="1"/>
            </p:cNvSpPr>
            <p:nvPr/>
          </p:nvSpPr>
          <p:spPr bwMode="auto">
            <a:xfrm flipH="1" flipV="1">
              <a:off x="781" y="2144"/>
              <a:ext cx="1133" cy="105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4" name="Line 295"/>
            <p:cNvSpPr>
              <a:spLocks noChangeShapeType="1"/>
            </p:cNvSpPr>
            <p:nvPr/>
          </p:nvSpPr>
          <p:spPr bwMode="auto">
            <a:xfrm flipH="1" flipV="1">
              <a:off x="757" y="2144"/>
              <a:ext cx="1132" cy="105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5" name="Arc 296"/>
            <p:cNvSpPr>
              <a:spLocks/>
            </p:cNvSpPr>
            <p:nvPr/>
          </p:nvSpPr>
          <p:spPr bwMode="auto">
            <a:xfrm flipV="1">
              <a:off x="3130" y="3162"/>
              <a:ext cx="36" cy="55"/>
            </a:xfrm>
            <a:custGeom>
              <a:avLst/>
              <a:gdLst>
                <a:gd name="T0" fmla="*/ 0 w 32266"/>
                <a:gd name="T1" fmla="*/ 7 h 21600"/>
                <a:gd name="T2" fmla="*/ 36 w 32266"/>
                <a:gd name="T3" fmla="*/ 55 h 21600"/>
                <a:gd name="T4" fmla="*/ 12 w 32266"/>
                <a:gd name="T5" fmla="*/ 55 h 21600"/>
                <a:gd name="T6" fmla="*/ 0 60000 65536"/>
                <a:gd name="T7" fmla="*/ 0 60000 65536"/>
                <a:gd name="T8" fmla="*/ 0 60000 65536"/>
                <a:gd name="T9" fmla="*/ 0 w 32266"/>
                <a:gd name="T10" fmla="*/ 0 h 21600"/>
                <a:gd name="T11" fmla="*/ 32266 w 3226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2266" h="21600" fill="none" extrusionOk="0">
                  <a:moveTo>
                    <a:pt x="0" y="2817"/>
                  </a:moveTo>
                  <a:cubicBezTo>
                    <a:pt x="3251" y="970"/>
                    <a:pt x="6926" y="-1"/>
                    <a:pt x="10666" y="0"/>
                  </a:cubicBezTo>
                  <a:cubicBezTo>
                    <a:pt x="22595" y="0"/>
                    <a:pt x="32266" y="9670"/>
                    <a:pt x="32266" y="21600"/>
                  </a:cubicBezTo>
                </a:path>
                <a:path w="32266" h="21600" stroke="0" extrusionOk="0">
                  <a:moveTo>
                    <a:pt x="0" y="2817"/>
                  </a:moveTo>
                  <a:cubicBezTo>
                    <a:pt x="3251" y="970"/>
                    <a:pt x="6926" y="-1"/>
                    <a:pt x="10666" y="0"/>
                  </a:cubicBezTo>
                  <a:cubicBezTo>
                    <a:pt x="22595" y="0"/>
                    <a:pt x="32266" y="9670"/>
                    <a:pt x="32266" y="21600"/>
                  </a:cubicBezTo>
                  <a:lnTo>
                    <a:pt x="10666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6" name="Arc 297"/>
            <p:cNvSpPr>
              <a:spLocks/>
            </p:cNvSpPr>
            <p:nvPr/>
          </p:nvSpPr>
          <p:spPr bwMode="auto">
            <a:xfrm flipV="1">
              <a:off x="3130" y="3150"/>
              <a:ext cx="11" cy="45"/>
            </a:xfrm>
            <a:custGeom>
              <a:avLst/>
              <a:gdLst>
                <a:gd name="T0" fmla="*/ 0 w 21600"/>
                <a:gd name="T1" fmla="*/ 0 h 21600"/>
                <a:gd name="T2" fmla="*/ 11 w 21600"/>
                <a:gd name="T3" fmla="*/ 45 h 21600"/>
                <a:gd name="T4" fmla="*/ 0 w 21600"/>
                <a:gd name="T5" fmla="*/ 45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7" name="Arc 298"/>
            <p:cNvSpPr>
              <a:spLocks/>
            </p:cNvSpPr>
            <p:nvPr/>
          </p:nvSpPr>
          <p:spPr bwMode="auto">
            <a:xfrm>
              <a:off x="3130" y="3119"/>
              <a:ext cx="36" cy="43"/>
            </a:xfrm>
            <a:custGeom>
              <a:avLst/>
              <a:gdLst>
                <a:gd name="T0" fmla="*/ 23 w 21600"/>
                <a:gd name="T1" fmla="*/ 0 h 16458"/>
                <a:gd name="T2" fmla="*/ 36 w 21600"/>
                <a:gd name="T3" fmla="*/ 43 h 16458"/>
                <a:gd name="T4" fmla="*/ 0 w 21600"/>
                <a:gd name="T5" fmla="*/ 43 h 16458"/>
                <a:gd name="T6" fmla="*/ 0 60000 65536"/>
                <a:gd name="T7" fmla="*/ 0 60000 65536"/>
                <a:gd name="T8" fmla="*/ 0 60000 65536"/>
                <a:gd name="T9" fmla="*/ 0 w 21600"/>
                <a:gd name="T10" fmla="*/ 0 h 16458"/>
                <a:gd name="T11" fmla="*/ 21600 w 21600"/>
                <a:gd name="T12" fmla="*/ 16458 h 164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6458" fill="none" extrusionOk="0">
                  <a:moveTo>
                    <a:pt x="13989" y="-1"/>
                  </a:moveTo>
                  <a:cubicBezTo>
                    <a:pt x="18817" y="4103"/>
                    <a:pt x="21600" y="10121"/>
                    <a:pt x="21600" y="16458"/>
                  </a:cubicBezTo>
                </a:path>
                <a:path w="21600" h="16458" stroke="0" extrusionOk="0">
                  <a:moveTo>
                    <a:pt x="13989" y="-1"/>
                  </a:moveTo>
                  <a:cubicBezTo>
                    <a:pt x="18817" y="4103"/>
                    <a:pt x="21600" y="10121"/>
                    <a:pt x="21600" y="16458"/>
                  </a:cubicBezTo>
                  <a:lnTo>
                    <a:pt x="0" y="16458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8" name="Arc 299"/>
            <p:cNvSpPr>
              <a:spLocks/>
            </p:cNvSpPr>
            <p:nvPr/>
          </p:nvSpPr>
          <p:spPr bwMode="auto">
            <a:xfrm>
              <a:off x="3107" y="3128"/>
              <a:ext cx="34" cy="42"/>
            </a:xfrm>
            <a:custGeom>
              <a:avLst/>
              <a:gdLst>
                <a:gd name="T0" fmla="*/ 22 w 21600"/>
                <a:gd name="T1" fmla="*/ 0 h 16458"/>
                <a:gd name="T2" fmla="*/ 34 w 21600"/>
                <a:gd name="T3" fmla="*/ 42 h 16458"/>
                <a:gd name="T4" fmla="*/ 0 w 21600"/>
                <a:gd name="T5" fmla="*/ 42 h 16458"/>
                <a:gd name="T6" fmla="*/ 0 60000 65536"/>
                <a:gd name="T7" fmla="*/ 0 60000 65536"/>
                <a:gd name="T8" fmla="*/ 0 60000 65536"/>
                <a:gd name="T9" fmla="*/ 0 w 21600"/>
                <a:gd name="T10" fmla="*/ 0 h 16458"/>
                <a:gd name="T11" fmla="*/ 21600 w 21600"/>
                <a:gd name="T12" fmla="*/ 16458 h 164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6458" fill="none" extrusionOk="0">
                  <a:moveTo>
                    <a:pt x="13989" y="-1"/>
                  </a:moveTo>
                  <a:cubicBezTo>
                    <a:pt x="18817" y="4103"/>
                    <a:pt x="21600" y="10121"/>
                    <a:pt x="21600" y="16458"/>
                  </a:cubicBezTo>
                </a:path>
                <a:path w="21600" h="16458" stroke="0" extrusionOk="0">
                  <a:moveTo>
                    <a:pt x="13989" y="-1"/>
                  </a:moveTo>
                  <a:cubicBezTo>
                    <a:pt x="18817" y="4103"/>
                    <a:pt x="21600" y="10121"/>
                    <a:pt x="21600" y="16458"/>
                  </a:cubicBezTo>
                  <a:lnTo>
                    <a:pt x="0" y="16458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9" name="Line 300"/>
            <p:cNvSpPr>
              <a:spLocks noChangeShapeType="1"/>
            </p:cNvSpPr>
            <p:nvPr/>
          </p:nvSpPr>
          <p:spPr bwMode="auto">
            <a:xfrm flipH="1" flipV="1">
              <a:off x="1864" y="1920"/>
              <a:ext cx="1290" cy="11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0" name="Line 301"/>
            <p:cNvSpPr>
              <a:spLocks noChangeShapeType="1"/>
            </p:cNvSpPr>
            <p:nvPr/>
          </p:nvSpPr>
          <p:spPr bwMode="auto">
            <a:xfrm flipH="1" flipV="1">
              <a:off x="1853" y="1943"/>
              <a:ext cx="1277" cy="11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1" name="Oval 302"/>
            <p:cNvSpPr>
              <a:spLocks noChangeArrowheads="1"/>
            </p:cNvSpPr>
            <p:nvPr/>
          </p:nvSpPr>
          <p:spPr bwMode="auto">
            <a:xfrm flipH="1">
              <a:off x="445" y="1574"/>
              <a:ext cx="205" cy="42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2" name="Line 303"/>
            <p:cNvSpPr>
              <a:spLocks noChangeShapeType="1"/>
            </p:cNvSpPr>
            <p:nvPr/>
          </p:nvSpPr>
          <p:spPr bwMode="auto">
            <a:xfrm flipH="1">
              <a:off x="541" y="1998"/>
              <a:ext cx="122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3" name="Line 304"/>
            <p:cNvSpPr>
              <a:spLocks noChangeShapeType="1"/>
            </p:cNvSpPr>
            <p:nvPr/>
          </p:nvSpPr>
          <p:spPr bwMode="auto">
            <a:xfrm flipH="1">
              <a:off x="553" y="1574"/>
              <a:ext cx="122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4" name="Arc 305"/>
            <p:cNvSpPr>
              <a:spLocks/>
            </p:cNvSpPr>
            <p:nvPr/>
          </p:nvSpPr>
          <p:spPr bwMode="auto">
            <a:xfrm flipV="1">
              <a:off x="1769" y="1808"/>
              <a:ext cx="108" cy="190"/>
            </a:xfrm>
            <a:custGeom>
              <a:avLst/>
              <a:gdLst>
                <a:gd name="T0" fmla="*/ 0 w 21600"/>
                <a:gd name="T1" fmla="*/ 0 h 21600"/>
                <a:gd name="T2" fmla="*/ 108 w 21600"/>
                <a:gd name="T3" fmla="*/ 190 h 21600"/>
                <a:gd name="T4" fmla="*/ 0 w 21600"/>
                <a:gd name="T5" fmla="*/ 19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5" name="Arc 306"/>
            <p:cNvSpPr>
              <a:spLocks/>
            </p:cNvSpPr>
            <p:nvPr/>
          </p:nvSpPr>
          <p:spPr bwMode="auto">
            <a:xfrm>
              <a:off x="1781" y="1574"/>
              <a:ext cx="96" cy="234"/>
            </a:xfrm>
            <a:custGeom>
              <a:avLst/>
              <a:gdLst>
                <a:gd name="T0" fmla="*/ 4 w 21596"/>
                <a:gd name="T1" fmla="*/ 0 h 21583"/>
                <a:gd name="T2" fmla="*/ 96 w 21596"/>
                <a:gd name="T3" fmla="*/ 230 h 21583"/>
                <a:gd name="T4" fmla="*/ 0 w 21596"/>
                <a:gd name="T5" fmla="*/ 234 h 21583"/>
                <a:gd name="T6" fmla="*/ 0 60000 65536"/>
                <a:gd name="T7" fmla="*/ 0 60000 65536"/>
                <a:gd name="T8" fmla="*/ 0 60000 65536"/>
                <a:gd name="T9" fmla="*/ 0 w 21596"/>
                <a:gd name="T10" fmla="*/ 0 h 21583"/>
                <a:gd name="T11" fmla="*/ 21596 w 21596"/>
                <a:gd name="T12" fmla="*/ 21583 h 2158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6" h="21583" fill="none" extrusionOk="0">
                  <a:moveTo>
                    <a:pt x="848" y="-1"/>
                  </a:moveTo>
                  <a:cubicBezTo>
                    <a:pt x="12283" y="448"/>
                    <a:pt x="21384" y="9740"/>
                    <a:pt x="21596" y="21182"/>
                  </a:cubicBezTo>
                </a:path>
                <a:path w="21596" h="21583" stroke="0" extrusionOk="0">
                  <a:moveTo>
                    <a:pt x="848" y="-1"/>
                  </a:moveTo>
                  <a:cubicBezTo>
                    <a:pt x="12283" y="448"/>
                    <a:pt x="21384" y="9740"/>
                    <a:pt x="21596" y="21182"/>
                  </a:cubicBezTo>
                  <a:lnTo>
                    <a:pt x="0" y="21583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6" name="Line 307"/>
            <p:cNvSpPr>
              <a:spLocks noChangeShapeType="1"/>
            </p:cNvSpPr>
            <p:nvPr/>
          </p:nvSpPr>
          <p:spPr bwMode="auto">
            <a:xfrm flipH="1">
              <a:off x="408" y="1819"/>
              <a:ext cx="7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7" name="Line 308"/>
            <p:cNvSpPr>
              <a:spLocks noChangeShapeType="1"/>
            </p:cNvSpPr>
            <p:nvPr/>
          </p:nvSpPr>
          <p:spPr bwMode="auto">
            <a:xfrm flipH="1">
              <a:off x="408" y="1842"/>
              <a:ext cx="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8" name="Arc 309"/>
            <p:cNvSpPr>
              <a:spLocks/>
            </p:cNvSpPr>
            <p:nvPr/>
          </p:nvSpPr>
          <p:spPr bwMode="auto">
            <a:xfrm flipH="1">
              <a:off x="359" y="1842"/>
              <a:ext cx="49" cy="34"/>
            </a:xfrm>
            <a:custGeom>
              <a:avLst/>
              <a:gdLst>
                <a:gd name="T0" fmla="*/ 0 w 21600"/>
                <a:gd name="T1" fmla="*/ 0 h 21600"/>
                <a:gd name="T2" fmla="*/ 49 w 21600"/>
                <a:gd name="T3" fmla="*/ 34 h 21600"/>
                <a:gd name="T4" fmla="*/ 0 w 21600"/>
                <a:gd name="T5" fmla="*/ 34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9" name="Arc 310"/>
            <p:cNvSpPr>
              <a:spLocks/>
            </p:cNvSpPr>
            <p:nvPr/>
          </p:nvSpPr>
          <p:spPr bwMode="auto">
            <a:xfrm flipH="1">
              <a:off x="336" y="1819"/>
              <a:ext cx="72" cy="68"/>
            </a:xfrm>
            <a:custGeom>
              <a:avLst/>
              <a:gdLst>
                <a:gd name="T0" fmla="*/ 0 w 21600"/>
                <a:gd name="T1" fmla="*/ 0 h 21600"/>
                <a:gd name="T2" fmla="*/ 72 w 21600"/>
                <a:gd name="T3" fmla="*/ 68 h 21600"/>
                <a:gd name="T4" fmla="*/ 0 w 21600"/>
                <a:gd name="T5" fmla="*/ 68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" name="Arc 311"/>
            <p:cNvSpPr>
              <a:spLocks/>
            </p:cNvSpPr>
            <p:nvPr/>
          </p:nvSpPr>
          <p:spPr bwMode="auto">
            <a:xfrm flipH="1" flipV="1">
              <a:off x="359" y="1875"/>
              <a:ext cx="28" cy="63"/>
            </a:xfrm>
            <a:custGeom>
              <a:avLst/>
              <a:gdLst>
                <a:gd name="T0" fmla="*/ 9 w 21600"/>
                <a:gd name="T1" fmla="*/ 0 h 20352"/>
                <a:gd name="T2" fmla="*/ 28 w 21600"/>
                <a:gd name="T3" fmla="*/ 63 h 20352"/>
                <a:gd name="T4" fmla="*/ 0 w 21600"/>
                <a:gd name="T5" fmla="*/ 63 h 20352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352"/>
                <a:gd name="T11" fmla="*/ 21600 w 21600"/>
                <a:gd name="T12" fmla="*/ 20352 h 203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352" fill="none" extrusionOk="0">
                  <a:moveTo>
                    <a:pt x="7235" y="0"/>
                  </a:moveTo>
                  <a:cubicBezTo>
                    <a:pt x="15847" y="3061"/>
                    <a:pt x="21600" y="11212"/>
                    <a:pt x="21600" y="20352"/>
                  </a:cubicBezTo>
                </a:path>
                <a:path w="21600" h="20352" stroke="0" extrusionOk="0">
                  <a:moveTo>
                    <a:pt x="7235" y="0"/>
                  </a:moveTo>
                  <a:cubicBezTo>
                    <a:pt x="15847" y="3061"/>
                    <a:pt x="21600" y="11212"/>
                    <a:pt x="21600" y="20352"/>
                  </a:cubicBezTo>
                  <a:lnTo>
                    <a:pt x="0" y="20352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1" name="Arc 312"/>
            <p:cNvSpPr>
              <a:spLocks/>
            </p:cNvSpPr>
            <p:nvPr/>
          </p:nvSpPr>
          <p:spPr bwMode="auto">
            <a:xfrm flipH="1" flipV="1">
              <a:off x="336" y="1887"/>
              <a:ext cx="23" cy="56"/>
            </a:xfrm>
            <a:custGeom>
              <a:avLst/>
              <a:gdLst>
                <a:gd name="T0" fmla="*/ 0 w 21600"/>
                <a:gd name="T1" fmla="*/ 0 h 21600"/>
                <a:gd name="T2" fmla="*/ 23 w 21600"/>
                <a:gd name="T3" fmla="*/ 56 h 21600"/>
                <a:gd name="T4" fmla="*/ 0 w 21600"/>
                <a:gd name="T5" fmla="*/ 56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2" name="Line 313"/>
            <p:cNvSpPr>
              <a:spLocks noChangeShapeType="1"/>
            </p:cNvSpPr>
            <p:nvPr/>
          </p:nvSpPr>
          <p:spPr bwMode="auto">
            <a:xfrm>
              <a:off x="372" y="1931"/>
              <a:ext cx="169" cy="1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3" name="Line 314"/>
            <p:cNvSpPr>
              <a:spLocks noChangeShapeType="1"/>
            </p:cNvSpPr>
            <p:nvPr/>
          </p:nvSpPr>
          <p:spPr bwMode="auto">
            <a:xfrm>
              <a:off x="348" y="1931"/>
              <a:ext cx="180" cy="1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4" name="Arc 315"/>
            <p:cNvSpPr>
              <a:spLocks/>
            </p:cNvSpPr>
            <p:nvPr/>
          </p:nvSpPr>
          <p:spPr bwMode="auto">
            <a:xfrm flipH="1" flipV="1">
              <a:off x="541" y="2099"/>
              <a:ext cx="60" cy="23"/>
            </a:xfrm>
            <a:custGeom>
              <a:avLst/>
              <a:gdLst>
                <a:gd name="T0" fmla="*/ 0 w 21600"/>
                <a:gd name="T1" fmla="*/ 0 h 21600"/>
                <a:gd name="T2" fmla="*/ 60 w 21600"/>
                <a:gd name="T3" fmla="*/ 23 h 21600"/>
                <a:gd name="T4" fmla="*/ 0 w 21600"/>
                <a:gd name="T5" fmla="*/ 23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5" name="Arc 316"/>
            <p:cNvSpPr>
              <a:spLocks/>
            </p:cNvSpPr>
            <p:nvPr/>
          </p:nvSpPr>
          <p:spPr bwMode="auto">
            <a:xfrm flipH="1" flipV="1">
              <a:off x="528" y="2110"/>
              <a:ext cx="73" cy="34"/>
            </a:xfrm>
            <a:custGeom>
              <a:avLst/>
              <a:gdLst>
                <a:gd name="T0" fmla="*/ 0 w 21600"/>
                <a:gd name="T1" fmla="*/ 0 h 21600"/>
                <a:gd name="T2" fmla="*/ 73 w 21600"/>
                <a:gd name="T3" fmla="*/ 34 h 21600"/>
                <a:gd name="T4" fmla="*/ 0 w 21600"/>
                <a:gd name="T5" fmla="*/ 34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6" name="Oval 317"/>
            <p:cNvSpPr>
              <a:spLocks noChangeArrowheads="1"/>
            </p:cNvSpPr>
            <p:nvPr/>
          </p:nvSpPr>
          <p:spPr bwMode="auto">
            <a:xfrm flipH="1">
              <a:off x="481" y="1596"/>
              <a:ext cx="156" cy="38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7" name="Arc 318"/>
            <p:cNvSpPr>
              <a:spLocks/>
            </p:cNvSpPr>
            <p:nvPr/>
          </p:nvSpPr>
          <p:spPr bwMode="auto">
            <a:xfrm flipV="1">
              <a:off x="1745" y="1774"/>
              <a:ext cx="96" cy="202"/>
            </a:xfrm>
            <a:custGeom>
              <a:avLst/>
              <a:gdLst>
                <a:gd name="T0" fmla="*/ 0 w 21600"/>
                <a:gd name="T1" fmla="*/ 0 h 21600"/>
                <a:gd name="T2" fmla="*/ 96 w 21600"/>
                <a:gd name="T3" fmla="*/ 202 h 21600"/>
                <a:gd name="T4" fmla="*/ 0 w 21600"/>
                <a:gd name="T5" fmla="*/ 20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8" name="Arc 319"/>
            <p:cNvSpPr>
              <a:spLocks/>
            </p:cNvSpPr>
            <p:nvPr/>
          </p:nvSpPr>
          <p:spPr bwMode="auto">
            <a:xfrm>
              <a:off x="1745" y="1596"/>
              <a:ext cx="96" cy="190"/>
            </a:xfrm>
            <a:custGeom>
              <a:avLst/>
              <a:gdLst>
                <a:gd name="T0" fmla="*/ 0 w 21600"/>
                <a:gd name="T1" fmla="*/ 0 h 21600"/>
                <a:gd name="T2" fmla="*/ 96 w 21600"/>
                <a:gd name="T3" fmla="*/ 190 h 21600"/>
                <a:gd name="T4" fmla="*/ 0 w 21600"/>
                <a:gd name="T5" fmla="*/ 19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9" name="Arc 320"/>
            <p:cNvSpPr>
              <a:spLocks/>
            </p:cNvSpPr>
            <p:nvPr/>
          </p:nvSpPr>
          <p:spPr bwMode="auto">
            <a:xfrm>
              <a:off x="1721" y="1876"/>
              <a:ext cx="132" cy="44"/>
            </a:xfrm>
            <a:custGeom>
              <a:avLst/>
              <a:gdLst>
                <a:gd name="T0" fmla="*/ 36 w 21600"/>
                <a:gd name="T1" fmla="*/ 0 h 22331"/>
                <a:gd name="T2" fmla="*/ 132 w 21600"/>
                <a:gd name="T3" fmla="*/ 44 h 22331"/>
                <a:gd name="T4" fmla="*/ 0 w 21600"/>
                <a:gd name="T5" fmla="*/ 41 h 22331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331"/>
                <a:gd name="T11" fmla="*/ 21600 w 21600"/>
                <a:gd name="T12" fmla="*/ 22331 h 2233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331" fill="none" extrusionOk="0">
                  <a:moveTo>
                    <a:pt x="5932" y="-1"/>
                  </a:moveTo>
                  <a:cubicBezTo>
                    <a:pt x="15205" y="2648"/>
                    <a:pt x="21600" y="11124"/>
                    <a:pt x="21600" y="20769"/>
                  </a:cubicBezTo>
                  <a:cubicBezTo>
                    <a:pt x="21600" y="21290"/>
                    <a:pt x="21581" y="21811"/>
                    <a:pt x="21543" y="22331"/>
                  </a:cubicBezTo>
                </a:path>
                <a:path w="21600" h="22331" stroke="0" extrusionOk="0">
                  <a:moveTo>
                    <a:pt x="5932" y="-1"/>
                  </a:moveTo>
                  <a:cubicBezTo>
                    <a:pt x="15205" y="2648"/>
                    <a:pt x="21600" y="11124"/>
                    <a:pt x="21600" y="20769"/>
                  </a:cubicBezTo>
                  <a:cubicBezTo>
                    <a:pt x="21600" y="21290"/>
                    <a:pt x="21581" y="21811"/>
                    <a:pt x="21543" y="22331"/>
                  </a:cubicBezTo>
                  <a:lnTo>
                    <a:pt x="0" y="20769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0" name="Arc 321"/>
            <p:cNvSpPr>
              <a:spLocks/>
            </p:cNvSpPr>
            <p:nvPr/>
          </p:nvSpPr>
          <p:spPr bwMode="auto">
            <a:xfrm>
              <a:off x="1708" y="1897"/>
              <a:ext cx="133" cy="46"/>
            </a:xfrm>
            <a:custGeom>
              <a:avLst/>
              <a:gdLst>
                <a:gd name="T0" fmla="*/ 37 w 21600"/>
                <a:gd name="T1" fmla="*/ 0 h 20769"/>
                <a:gd name="T2" fmla="*/ 133 w 21600"/>
                <a:gd name="T3" fmla="*/ 46 h 20769"/>
                <a:gd name="T4" fmla="*/ 0 w 21600"/>
                <a:gd name="T5" fmla="*/ 46 h 2076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769"/>
                <a:gd name="T11" fmla="*/ 21600 w 21600"/>
                <a:gd name="T12" fmla="*/ 20769 h 2076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769" fill="none" extrusionOk="0">
                  <a:moveTo>
                    <a:pt x="5932" y="-1"/>
                  </a:moveTo>
                  <a:cubicBezTo>
                    <a:pt x="15205" y="2648"/>
                    <a:pt x="21600" y="11124"/>
                    <a:pt x="21600" y="20769"/>
                  </a:cubicBezTo>
                </a:path>
                <a:path w="21600" h="20769" stroke="0" extrusionOk="0">
                  <a:moveTo>
                    <a:pt x="5932" y="-1"/>
                  </a:moveTo>
                  <a:cubicBezTo>
                    <a:pt x="15205" y="2648"/>
                    <a:pt x="21600" y="11124"/>
                    <a:pt x="21600" y="20769"/>
                  </a:cubicBezTo>
                  <a:lnTo>
                    <a:pt x="0" y="20769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1" name="Oval 322"/>
            <p:cNvSpPr>
              <a:spLocks noChangeArrowheads="1"/>
            </p:cNvSpPr>
            <p:nvPr/>
          </p:nvSpPr>
          <p:spPr bwMode="auto">
            <a:xfrm flipH="1">
              <a:off x="1672" y="1876"/>
              <a:ext cx="13" cy="2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2" name="Line 323"/>
            <p:cNvSpPr>
              <a:spLocks noChangeShapeType="1"/>
            </p:cNvSpPr>
            <p:nvPr/>
          </p:nvSpPr>
          <p:spPr bwMode="auto">
            <a:xfrm>
              <a:off x="481" y="1819"/>
              <a:ext cx="47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3" name="Line 324"/>
            <p:cNvSpPr>
              <a:spLocks noChangeShapeType="1"/>
            </p:cNvSpPr>
            <p:nvPr/>
          </p:nvSpPr>
          <p:spPr bwMode="auto">
            <a:xfrm>
              <a:off x="492" y="1842"/>
              <a:ext cx="49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4" name="Oval 325"/>
            <p:cNvSpPr>
              <a:spLocks noChangeArrowheads="1"/>
            </p:cNvSpPr>
            <p:nvPr/>
          </p:nvSpPr>
          <p:spPr bwMode="auto">
            <a:xfrm flipH="1">
              <a:off x="541" y="1819"/>
              <a:ext cx="12" cy="2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5" name="Line 326"/>
            <p:cNvSpPr>
              <a:spLocks noChangeShapeType="1"/>
            </p:cNvSpPr>
            <p:nvPr/>
          </p:nvSpPr>
          <p:spPr bwMode="auto">
            <a:xfrm flipH="1" flipV="1">
              <a:off x="673" y="2110"/>
              <a:ext cx="60" cy="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6" name="AutoShape 327"/>
            <p:cNvSpPr>
              <a:spLocks/>
            </p:cNvSpPr>
            <p:nvPr/>
          </p:nvSpPr>
          <p:spPr bwMode="auto">
            <a:xfrm flipH="1">
              <a:off x="481" y="1819"/>
              <a:ext cx="11" cy="23"/>
            </a:xfrm>
            <a:prstGeom prst="leftBracket">
              <a:avLst>
                <a:gd name="adj" fmla="val 17424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7" name="Line 328"/>
            <p:cNvSpPr>
              <a:spLocks noChangeShapeType="1"/>
            </p:cNvSpPr>
            <p:nvPr/>
          </p:nvSpPr>
          <p:spPr bwMode="auto">
            <a:xfrm flipH="1">
              <a:off x="1672" y="1876"/>
              <a:ext cx="8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8" name="Line 329"/>
            <p:cNvSpPr>
              <a:spLocks noChangeShapeType="1"/>
            </p:cNvSpPr>
            <p:nvPr/>
          </p:nvSpPr>
          <p:spPr bwMode="auto">
            <a:xfrm flipH="1">
              <a:off x="1672" y="1897"/>
              <a:ext cx="7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9" name="Line 330"/>
            <p:cNvSpPr>
              <a:spLocks noChangeShapeType="1"/>
            </p:cNvSpPr>
            <p:nvPr/>
          </p:nvSpPr>
          <p:spPr bwMode="auto">
            <a:xfrm flipH="1" flipV="1">
              <a:off x="336" y="1897"/>
              <a:ext cx="181" cy="19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0" name="Line 331"/>
            <p:cNvSpPr>
              <a:spLocks noChangeShapeType="1"/>
            </p:cNvSpPr>
            <p:nvPr/>
          </p:nvSpPr>
          <p:spPr bwMode="auto">
            <a:xfrm>
              <a:off x="2288" y="2334"/>
              <a:ext cx="408" cy="38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1" name="Line 332"/>
            <p:cNvSpPr>
              <a:spLocks noChangeShapeType="1"/>
            </p:cNvSpPr>
            <p:nvPr/>
          </p:nvSpPr>
          <p:spPr bwMode="auto">
            <a:xfrm flipH="1">
              <a:off x="564" y="2133"/>
              <a:ext cx="27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2" name="Line 333"/>
            <p:cNvSpPr>
              <a:spLocks noChangeShapeType="1"/>
            </p:cNvSpPr>
            <p:nvPr/>
          </p:nvSpPr>
          <p:spPr bwMode="auto">
            <a:xfrm flipH="1">
              <a:off x="2852" y="3206"/>
              <a:ext cx="302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3" name="Line 334"/>
            <p:cNvSpPr>
              <a:spLocks noChangeShapeType="1"/>
            </p:cNvSpPr>
            <p:nvPr/>
          </p:nvSpPr>
          <p:spPr bwMode="auto">
            <a:xfrm flipH="1" flipV="1">
              <a:off x="2660" y="2882"/>
              <a:ext cx="253" cy="23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4" name="Line 335"/>
            <p:cNvSpPr>
              <a:spLocks noChangeShapeType="1"/>
            </p:cNvSpPr>
            <p:nvPr/>
          </p:nvSpPr>
          <p:spPr bwMode="auto">
            <a:xfrm flipH="1" flipV="1">
              <a:off x="2504" y="2882"/>
              <a:ext cx="253" cy="23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5" name="Line 336"/>
            <p:cNvSpPr>
              <a:spLocks noChangeShapeType="1"/>
            </p:cNvSpPr>
            <p:nvPr/>
          </p:nvSpPr>
          <p:spPr bwMode="auto">
            <a:xfrm flipH="1" flipV="1">
              <a:off x="2345" y="2882"/>
              <a:ext cx="255" cy="23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6" name="Line 337"/>
            <p:cNvSpPr>
              <a:spLocks noChangeShapeType="1"/>
            </p:cNvSpPr>
            <p:nvPr/>
          </p:nvSpPr>
          <p:spPr bwMode="auto">
            <a:xfrm flipH="1" flipV="1">
              <a:off x="2189" y="2882"/>
              <a:ext cx="255" cy="23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7" name="Line 338"/>
            <p:cNvSpPr>
              <a:spLocks noChangeShapeType="1"/>
            </p:cNvSpPr>
            <p:nvPr/>
          </p:nvSpPr>
          <p:spPr bwMode="auto">
            <a:xfrm flipH="1" flipV="1">
              <a:off x="2033" y="2882"/>
              <a:ext cx="255" cy="23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8" name="Line 339"/>
            <p:cNvSpPr>
              <a:spLocks noChangeShapeType="1"/>
            </p:cNvSpPr>
            <p:nvPr/>
          </p:nvSpPr>
          <p:spPr bwMode="auto">
            <a:xfrm flipH="1" flipV="1">
              <a:off x="1877" y="2882"/>
              <a:ext cx="255" cy="23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9" name="Line 340"/>
            <p:cNvSpPr>
              <a:spLocks noChangeShapeType="1"/>
            </p:cNvSpPr>
            <p:nvPr/>
          </p:nvSpPr>
          <p:spPr bwMode="auto">
            <a:xfrm flipH="1" flipV="1">
              <a:off x="1721" y="2882"/>
              <a:ext cx="252" cy="23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0" name="Line 341"/>
            <p:cNvSpPr>
              <a:spLocks noChangeShapeType="1"/>
            </p:cNvSpPr>
            <p:nvPr/>
          </p:nvSpPr>
          <p:spPr bwMode="auto">
            <a:xfrm flipH="1" flipV="1">
              <a:off x="1563" y="2882"/>
              <a:ext cx="254" cy="23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1" name="Arc 342"/>
            <p:cNvSpPr>
              <a:spLocks/>
            </p:cNvSpPr>
            <p:nvPr/>
          </p:nvSpPr>
          <p:spPr bwMode="auto">
            <a:xfrm flipV="1">
              <a:off x="589" y="1652"/>
              <a:ext cx="156" cy="167"/>
            </a:xfrm>
            <a:custGeom>
              <a:avLst/>
              <a:gdLst>
                <a:gd name="T0" fmla="*/ 0 w 21600"/>
                <a:gd name="T1" fmla="*/ 0 h 21600"/>
                <a:gd name="T2" fmla="*/ 156 w 21600"/>
                <a:gd name="T3" fmla="*/ 167 h 21600"/>
                <a:gd name="T4" fmla="*/ 0 w 21600"/>
                <a:gd name="T5" fmla="*/ 16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6350">
              <a:solidFill>
                <a:srgbClr val="FF0000"/>
              </a:solidFill>
              <a:prstDash val="lgDashDot"/>
              <a:round/>
              <a:headEnd/>
              <a:tailEnd type="arrow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2" name="Arc 343"/>
            <p:cNvSpPr>
              <a:spLocks/>
            </p:cNvSpPr>
            <p:nvPr/>
          </p:nvSpPr>
          <p:spPr bwMode="auto">
            <a:xfrm flipV="1">
              <a:off x="650" y="1663"/>
              <a:ext cx="338" cy="168"/>
            </a:xfrm>
            <a:custGeom>
              <a:avLst/>
              <a:gdLst>
                <a:gd name="T0" fmla="*/ 0 w 21600"/>
                <a:gd name="T1" fmla="*/ 0 h 21600"/>
                <a:gd name="T2" fmla="*/ 338 w 21600"/>
                <a:gd name="T3" fmla="*/ 168 h 21600"/>
                <a:gd name="T4" fmla="*/ 0 w 21600"/>
                <a:gd name="T5" fmla="*/ 168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6350">
              <a:solidFill>
                <a:srgbClr val="FF0000"/>
              </a:solidFill>
              <a:prstDash val="lgDashDot"/>
              <a:round/>
              <a:headEnd/>
              <a:tailEnd type="arrow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3" name="Arc 344"/>
            <p:cNvSpPr>
              <a:spLocks/>
            </p:cNvSpPr>
            <p:nvPr/>
          </p:nvSpPr>
          <p:spPr bwMode="auto">
            <a:xfrm flipV="1">
              <a:off x="722" y="1674"/>
              <a:ext cx="469" cy="168"/>
            </a:xfrm>
            <a:custGeom>
              <a:avLst/>
              <a:gdLst>
                <a:gd name="T0" fmla="*/ 0 w 21600"/>
                <a:gd name="T1" fmla="*/ 0 h 21600"/>
                <a:gd name="T2" fmla="*/ 469 w 21600"/>
                <a:gd name="T3" fmla="*/ 168 h 21600"/>
                <a:gd name="T4" fmla="*/ 0 w 21600"/>
                <a:gd name="T5" fmla="*/ 168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6350">
              <a:solidFill>
                <a:srgbClr val="FF0000"/>
              </a:solidFill>
              <a:prstDash val="lgDashDot"/>
              <a:round/>
              <a:headEnd/>
              <a:tailEnd type="arrow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4" name="Arc 345"/>
            <p:cNvSpPr>
              <a:spLocks/>
            </p:cNvSpPr>
            <p:nvPr/>
          </p:nvSpPr>
          <p:spPr bwMode="auto">
            <a:xfrm flipH="1">
              <a:off x="1277" y="1909"/>
              <a:ext cx="348" cy="56"/>
            </a:xfrm>
            <a:custGeom>
              <a:avLst/>
              <a:gdLst>
                <a:gd name="T0" fmla="*/ 0 w 21600"/>
                <a:gd name="T1" fmla="*/ 0 h 22993"/>
                <a:gd name="T2" fmla="*/ 347 w 21600"/>
                <a:gd name="T3" fmla="*/ 56 h 22993"/>
                <a:gd name="T4" fmla="*/ 0 w 21600"/>
                <a:gd name="T5" fmla="*/ 53 h 2299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993"/>
                <a:gd name="T11" fmla="*/ 21600 w 21600"/>
                <a:gd name="T12" fmla="*/ 22993 h 229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993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064"/>
                    <a:pt x="21585" y="22529"/>
                    <a:pt x="21555" y="22993"/>
                  </a:cubicBezTo>
                </a:path>
                <a:path w="21600" h="22993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064"/>
                    <a:pt x="21585" y="22529"/>
                    <a:pt x="21555" y="22993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prstDash val="dashDot"/>
              <a:round/>
              <a:headEnd type="arrow" w="med" len="med"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5" name="Arc 346"/>
            <p:cNvSpPr>
              <a:spLocks/>
            </p:cNvSpPr>
            <p:nvPr/>
          </p:nvSpPr>
          <p:spPr bwMode="auto">
            <a:xfrm flipH="1" flipV="1">
              <a:off x="1240" y="1785"/>
              <a:ext cx="421" cy="79"/>
            </a:xfrm>
            <a:custGeom>
              <a:avLst/>
              <a:gdLst>
                <a:gd name="T0" fmla="*/ 40 w 21600"/>
                <a:gd name="T1" fmla="*/ 0 h 21504"/>
                <a:gd name="T2" fmla="*/ 421 w 21600"/>
                <a:gd name="T3" fmla="*/ 79 h 21504"/>
                <a:gd name="T4" fmla="*/ 0 w 21600"/>
                <a:gd name="T5" fmla="*/ 79 h 21504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04"/>
                <a:gd name="T11" fmla="*/ 21600 w 21600"/>
                <a:gd name="T12" fmla="*/ 21504 h 215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04" fill="none" extrusionOk="0">
                  <a:moveTo>
                    <a:pt x="2036" y="0"/>
                  </a:moveTo>
                  <a:cubicBezTo>
                    <a:pt x="13127" y="1050"/>
                    <a:pt x="21600" y="10363"/>
                    <a:pt x="21600" y="21504"/>
                  </a:cubicBezTo>
                </a:path>
                <a:path w="21600" h="21504" stroke="0" extrusionOk="0">
                  <a:moveTo>
                    <a:pt x="2036" y="0"/>
                  </a:moveTo>
                  <a:cubicBezTo>
                    <a:pt x="13127" y="1050"/>
                    <a:pt x="21600" y="10363"/>
                    <a:pt x="21600" y="21504"/>
                  </a:cubicBezTo>
                  <a:lnTo>
                    <a:pt x="0" y="21504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prstDash val="dashDot"/>
              <a:round/>
              <a:headEnd type="arrow" w="med" len="med"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6" name="Freeform 347"/>
            <p:cNvSpPr>
              <a:spLocks/>
            </p:cNvSpPr>
            <p:nvPr/>
          </p:nvSpPr>
          <p:spPr bwMode="auto">
            <a:xfrm rot="21296105" flipH="1">
              <a:off x="2657" y="1831"/>
              <a:ext cx="76" cy="1028"/>
            </a:xfrm>
            <a:custGeom>
              <a:avLst/>
              <a:gdLst>
                <a:gd name="T0" fmla="*/ 93 w 198"/>
                <a:gd name="T1" fmla="*/ 0 h 1755"/>
                <a:gd name="T2" fmla="*/ 45 w 198"/>
                <a:gd name="T3" fmla="*/ 75 h 1755"/>
                <a:gd name="T4" fmla="*/ 21 w 198"/>
                <a:gd name="T5" fmla="*/ 120 h 1755"/>
                <a:gd name="T6" fmla="*/ 33 w 198"/>
                <a:gd name="T7" fmla="*/ 201 h 1755"/>
                <a:gd name="T8" fmla="*/ 60 w 198"/>
                <a:gd name="T9" fmla="*/ 219 h 1755"/>
                <a:gd name="T10" fmla="*/ 78 w 198"/>
                <a:gd name="T11" fmla="*/ 225 h 1755"/>
                <a:gd name="T12" fmla="*/ 99 w 198"/>
                <a:gd name="T13" fmla="*/ 249 h 1755"/>
                <a:gd name="T14" fmla="*/ 144 w 198"/>
                <a:gd name="T15" fmla="*/ 279 h 1755"/>
                <a:gd name="T16" fmla="*/ 174 w 198"/>
                <a:gd name="T17" fmla="*/ 321 h 1755"/>
                <a:gd name="T18" fmla="*/ 153 w 198"/>
                <a:gd name="T19" fmla="*/ 390 h 1755"/>
                <a:gd name="T20" fmla="*/ 117 w 198"/>
                <a:gd name="T21" fmla="*/ 423 h 1755"/>
                <a:gd name="T22" fmla="*/ 60 w 198"/>
                <a:gd name="T23" fmla="*/ 462 h 1755"/>
                <a:gd name="T24" fmla="*/ 24 w 198"/>
                <a:gd name="T25" fmla="*/ 489 h 1755"/>
                <a:gd name="T26" fmla="*/ 12 w 198"/>
                <a:gd name="T27" fmla="*/ 516 h 1755"/>
                <a:gd name="T28" fmla="*/ 15 w 198"/>
                <a:gd name="T29" fmla="*/ 576 h 1755"/>
                <a:gd name="T30" fmla="*/ 90 w 198"/>
                <a:gd name="T31" fmla="*/ 624 h 1755"/>
                <a:gd name="T32" fmla="*/ 135 w 198"/>
                <a:gd name="T33" fmla="*/ 654 h 1755"/>
                <a:gd name="T34" fmla="*/ 153 w 198"/>
                <a:gd name="T35" fmla="*/ 666 h 1755"/>
                <a:gd name="T36" fmla="*/ 177 w 198"/>
                <a:gd name="T37" fmla="*/ 699 h 1755"/>
                <a:gd name="T38" fmla="*/ 183 w 198"/>
                <a:gd name="T39" fmla="*/ 717 h 1755"/>
                <a:gd name="T40" fmla="*/ 180 w 198"/>
                <a:gd name="T41" fmla="*/ 780 h 1755"/>
                <a:gd name="T42" fmla="*/ 51 w 198"/>
                <a:gd name="T43" fmla="*/ 879 h 1755"/>
                <a:gd name="T44" fmla="*/ 15 w 198"/>
                <a:gd name="T45" fmla="*/ 918 h 1755"/>
                <a:gd name="T46" fmla="*/ 12 w 198"/>
                <a:gd name="T47" fmla="*/ 927 h 1755"/>
                <a:gd name="T48" fmla="*/ 6 w 198"/>
                <a:gd name="T49" fmla="*/ 936 h 1755"/>
                <a:gd name="T50" fmla="*/ 0 w 198"/>
                <a:gd name="T51" fmla="*/ 954 h 1755"/>
                <a:gd name="T52" fmla="*/ 33 w 198"/>
                <a:gd name="T53" fmla="*/ 1020 h 1755"/>
                <a:gd name="T54" fmla="*/ 60 w 198"/>
                <a:gd name="T55" fmla="*/ 1038 h 1755"/>
                <a:gd name="T56" fmla="*/ 84 w 198"/>
                <a:gd name="T57" fmla="*/ 1044 h 1755"/>
                <a:gd name="T58" fmla="*/ 165 w 198"/>
                <a:gd name="T59" fmla="*/ 1089 h 1755"/>
                <a:gd name="T60" fmla="*/ 192 w 198"/>
                <a:gd name="T61" fmla="*/ 1122 h 1755"/>
                <a:gd name="T62" fmla="*/ 174 w 198"/>
                <a:gd name="T63" fmla="*/ 1188 h 1755"/>
                <a:gd name="T64" fmla="*/ 51 w 198"/>
                <a:gd name="T65" fmla="*/ 1251 h 1755"/>
                <a:gd name="T66" fmla="*/ 24 w 198"/>
                <a:gd name="T67" fmla="*/ 1287 h 1755"/>
                <a:gd name="T68" fmla="*/ 18 w 198"/>
                <a:gd name="T69" fmla="*/ 1296 h 1755"/>
                <a:gd name="T70" fmla="*/ 15 w 198"/>
                <a:gd name="T71" fmla="*/ 1308 h 1755"/>
                <a:gd name="T72" fmla="*/ 18 w 198"/>
                <a:gd name="T73" fmla="*/ 1353 h 1755"/>
                <a:gd name="T74" fmla="*/ 72 w 198"/>
                <a:gd name="T75" fmla="*/ 1392 h 1755"/>
                <a:gd name="T76" fmla="*/ 117 w 198"/>
                <a:gd name="T77" fmla="*/ 1416 h 1755"/>
                <a:gd name="T78" fmla="*/ 135 w 198"/>
                <a:gd name="T79" fmla="*/ 1428 h 1755"/>
                <a:gd name="T80" fmla="*/ 162 w 198"/>
                <a:gd name="T81" fmla="*/ 1458 h 1755"/>
                <a:gd name="T82" fmla="*/ 180 w 198"/>
                <a:gd name="T83" fmla="*/ 1470 h 1755"/>
                <a:gd name="T84" fmla="*/ 180 w 198"/>
                <a:gd name="T85" fmla="*/ 1533 h 1755"/>
                <a:gd name="T86" fmla="*/ 162 w 198"/>
                <a:gd name="T87" fmla="*/ 1542 h 1755"/>
                <a:gd name="T88" fmla="*/ 141 w 198"/>
                <a:gd name="T89" fmla="*/ 1563 h 1755"/>
                <a:gd name="T90" fmla="*/ 117 w 198"/>
                <a:gd name="T91" fmla="*/ 1599 h 1755"/>
                <a:gd name="T92" fmla="*/ 96 w 198"/>
                <a:gd name="T93" fmla="*/ 1755 h 175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98"/>
                <a:gd name="T142" fmla="*/ 0 h 1755"/>
                <a:gd name="T143" fmla="*/ 198 w 198"/>
                <a:gd name="T144" fmla="*/ 1755 h 1755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98" h="1755">
                  <a:moveTo>
                    <a:pt x="93" y="0"/>
                  </a:moveTo>
                  <a:cubicBezTo>
                    <a:pt x="103" y="30"/>
                    <a:pt x="72" y="66"/>
                    <a:pt x="45" y="75"/>
                  </a:cubicBezTo>
                  <a:cubicBezTo>
                    <a:pt x="40" y="91"/>
                    <a:pt x="27" y="103"/>
                    <a:pt x="21" y="120"/>
                  </a:cubicBezTo>
                  <a:cubicBezTo>
                    <a:pt x="23" y="158"/>
                    <a:pt x="23" y="170"/>
                    <a:pt x="33" y="201"/>
                  </a:cubicBezTo>
                  <a:cubicBezTo>
                    <a:pt x="36" y="211"/>
                    <a:pt x="50" y="216"/>
                    <a:pt x="60" y="219"/>
                  </a:cubicBezTo>
                  <a:cubicBezTo>
                    <a:pt x="66" y="221"/>
                    <a:pt x="78" y="225"/>
                    <a:pt x="78" y="225"/>
                  </a:cubicBezTo>
                  <a:cubicBezTo>
                    <a:pt x="92" y="246"/>
                    <a:pt x="84" y="239"/>
                    <a:pt x="99" y="249"/>
                  </a:cubicBezTo>
                  <a:cubicBezTo>
                    <a:pt x="110" y="265"/>
                    <a:pt x="126" y="273"/>
                    <a:pt x="144" y="279"/>
                  </a:cubicBezTo>
                  <a:cubicBezTo>
                    <a:pt x="154" y="294"/>
                    <a:pt x="168" y="303"/>
                    <a:pt x="174" y="321"/>
                  </a:cubicBezTo>
                  <a:cubicBezTo>
                    <a:pt x="172" y="351"/>
                    <a:pt x="178" y="373"/>
                    <a:pt x="153" y="390"/>
                  </a:cubicBezTo>
                  <a:cubicBezTo>
                    <a:pt x="148" y="406"/>
                    <a:pt x="132" y="416"/>
                    <a:pt x="117" y="423"/>
                  </a:cubicBezTo>
                  <a:cubicBezTo>
                    <a:pt x="97" y="433"/>
                    <a:pt x="80" y="451"/>
                    <a:pt x="60" y="462"/>
                  </a:cubicBezTo>
                  <a:cubicBezTo>
                    <a:pt x="48" y="469"/>
                    <a:pt x="33" y="478"/>
                    <a:pt x="24" y="489"/>
                  </a:cubicBezTo>
                  <a:cubicBezTo>
                    <a:pt x="18" y="497"/>
                    <a:pt x="12" y="516"/>
                    <a:pt x="12" y="516"/>
                  </a:cubicBezTo>
                  <a:cubicBezTo>
                    <a:pt x="13" y="536"/>
                    <a:pt x="13" y="556"/>
                    <a:pt x="15" y="576"/>
                  </a:cubicBezTo>
                  <a:cubicBezTo>
                    <a:pt x="19" y="612"/>
                    <a:pt x="62" y="617"/>
                    <a:pt x="90" y="624"/>
                  </a:cubicBezTo>
                  <a:cubicBezTo>
                    <a:pt x="105" y="634"/>
                    <a:pt x="119" y="644"/>
                    <a:pt x="135" y="654"/>
                  </a:cubicBezTo>
                  <a:cubicBezTo>
                    <a:pt x="141" y="658"/>
                    <a:pt x="153" y="666"/>
                    <a:pt x="153" y="666"/>
                  </a:cubicBezTo>
                  <a:cubicBezTo>
                    <a:pt x="161" y="678"/>
                    <a:pt x="171" y="685"/>
                    <a:pt x="177" y="699"/>
                  </a:cubicBezTo>
                  <a:cubicBezTo>
                    <a:pt x="180" y="705"/>
                    <a:pt x="183" y="717"/>
                    <a:pt x="183" y="717"/>
                  </a:cubicBezTo>
                  <a:cubicBezTo>
                    <a:pt x="186" y="736"/>
                    <a:pt x="190" y="762"/>
                    <a:pt x="180" y="780"/>
                  </a:cubicBezTo>
                  <a:cubicBezTo>
                    <a:pt x="160" y="816"/>
                    <a:pt x="92" y="865"/>
                    <a:pt x="51" y="879"/>
                  </a:cubicBezTo>
                  <a:cubicBezTo>
                    <a:pt x="43" y="892"/>
                    <a:pt x="28" y="909"/>
                    <a:pt x="15" y="918"/>
                  </a:cubicBezTo>
                  <a:cubicBezTo>
                    <a:pt x="14" y="921"/>
                    <a:pt x="13" y="924"/>
                    <a:pt x="12" y="927"/>
                  </a:cubicBezTo>
                  <a:cubicBezTo>
                    <a:pt x="10" y="930"/>
                    <a:pt x="7" y="933"/>
                    <a:pt x="6" y="936"/>
                  </a:cubicBezTo>
                  <a:cubicBezTo>
                    <a:pt x="3" y="942"/>
                    <a:pt x="0" y="954"/>
                    <a:pt x="0" y="954"/>
                  </a:cubicBezTo>
                  <a:cubicBezTo>
                    <a:pt x="3" y="999"/>
                    <a:pt x="2" y="998"/>
                    <a:pt x="33" y="1020"/>
                  </a:cubicBezTo>
                  <a:cubicBezTo>
                    <a:pt x="42" y="1026"/>
                    <a:pt x="51" y="1032"/>
                    <a:pt x="60" y="1038"/>
                  </a:cubicBezTo>
                  <a:cubicBezTo>
                    <a:pt x="67" y="1043"/>
                    <a:pt x="84" y="1044"/>
                    <a:pt x="84" y="1044"/>
                  </a:cubicBezTo>
                  <a:cubicBezTo>
                    <a:pt x="107" y="1060"/>
                    <a:pt x="144" y="1072"/>
                    <a:pt x="165" y="1089"/>
                  </a:cubicBezTo>
                  <a:cubicBezTo>
                    <a:pt x="177" y="1099"/>
                    <a:pt x="179" y="1113"/>
                    <a:pt x="192" y="1122"/>
                  </a:cubicBezTo>
                  <a:cubicBezTo>
                    <a:pt x="186" y="1141"/>
                    <a:pt x="185" y="1172"/>
                    <a:pt x="174" y="1188"/>
                  </a:cubicBezTo>
                  <a:cubicBezTo>
                    <a:pt x="152" y="1221"/>
                    <a:pt x="88" y="1239"/>
                    <a:pt x="51" y="1251"/>
                  </a:cubicBezTo>
                  <a:cubicBezTo>
                    <a:pt x="43" y="1264"/>
                    <a:pt x="33" y="1274"/>
                    <a:pt x="24" y="1287"/>
                  </a:cubicBezTo>
                  <a:cubicBezTo>
                    <a:pt x="22" y="1290"/>
                    <a:pt x="18" y="1296"/>
                    <a:pt x="18" y="1296"/>
                  </a:cubicBezTo>
                  <a:cubicBezTo>
                    <a:pt x="17" y="1300"/>
                    <a:pt x="15" y="1304"/>
                    <a:pt x="15" y="1308"/>
                  </a:cubicBezTo>
                  <a:cubicBezTo>
                    <a:pt x="15" y="1323"/>
                    <a:pt x="16" y="1338"/>
                    <a:pt x="18" y="1353"/>
                  </a:cubicBezTo>
                  <a:cubicBezTo>
                    <a:pt x="20" y="1373"/>
                    <a:pt x="58" y="1383"/>
                    <a:pt x="72" y="1392"/>
                  </a:cubicBezTo>
                  <a:cubicBezTo>
                    <a:pt x="87" y="1402"/>
                    <a:pt x="101" y="1407"/>
                    <a:pt x="117" y="1416"/>
                  </a:cubicBezTo>
                  <a:cubicBezTo>
                    <a:pt x="123" y="1420"/>
                    <a:pt x="135" y="1428"/>
                    <a:pt x="135" y="1428"/>
                  </a:cubicBezTo>
                  <a:cubicBezTo>
                    <a:pt x="138" y="1437"/>
                    <a:pt x="154" y="1451"/>
                    <a:pt x="162" y="1458"/>
                  </a:cubicBezTo>
                  <a:cubicBezTo>
                    <a:pt x="167" y="1463"/>
                    <a:pt x="180" y="1470"/>
                    <a:pt x="180" y="1470"/>
                  </a:cubicBezTo>
                  <a:cubicBezTo>
                    <a:pt x="198" y="1497"/>
                    <a:pt x="190" y="1502"/>
                    <a:pt x="180" y="1533"/>
                  </a:cubicBezTo>
                  <a:cubicBezTo>
                    <a:pt x="178" y="1539"/>
                    <a:pt x="168" y="1538"/>
                    <a:pt x="162" y="1542"/>
                  </a:cubicBezTo>
                  <a:cubicBezTo>
                    <a:pt x="148" y="1563"/>
                    <a:pt x="157" y="1558"/>
                    <a:pt x="141" y="1563"/>
                  </a:cubicBezTo>
                  <a:cubicBezTo>
                    <a:pt x="133" y="1575"/>
                    <a:pt x="121" y="1584"/>
                    <a:pt x="117" y="1599"/>
                  </a:cubicBezTo>
                  <a:cubicBezTo>
                    <a:pt x="105" y="1648"/>
                    <a:pt x="118" y="1710"/>
                    <a:pt x="96" y="1755"/>
                  </a:cubicBezTo>
                </a:path>
              </a:pathLst>
            </a:custGeom>
            <a:noFill/>
            <a:ln w="1270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7" name="Freeform 348"/>
            <p:cNvSpPr>
              <a:spLocks/>
            </p:cNvSpPr>
            <p:nvPr/>
          </p:nvSpPr>
          <p:spPr bwMode="auto">
            <a:xfrm rot="1589431" flipH="1">
              <a:off x="1877" y="1674"/>
              <a:ext cx="120" cy="1062"/>
            </a:xfrm>
            <a:custGeom>
              <a:avLst/>
              <a:gdLst>
                <a:gd name="T0" fmla="*/ 121 w 237"/>
                <a:gd name="T1" fmla="*/ 0 h 2423"/>
                <a:gd name="T2" fmla="*/ 113 w 237"/>
                <a:gd name="T3" fmla="*/ 98 h 2423"/>
                <a:gd name="T4" fmla="*/ 68 w 237"/>
                <a:gd name="T5" fmla="*/ 128 h 2423"/>
                <a:gd name="T6" fmla="*/ 46 w 237"/>
                <a:gd name="T7" fmla="*/ 143 h 2423"/>
                <a:gd name="T8" fmla="*/ 38 w 237"/>
                <a:gd name="T9" fmla="*/ 165 h 2423"/>
                <a:gd name="T10" fmla="*/ 16 w 237"/>
                <a:gd name="T11" fmla="*/ 180 h 2423"/>
                <a:gd name="T12" fmla="*/ 1 w 237"/>
                <a:gd name="T13" fmla="*/ 225 h 2423"/>
                <a:gd name="T14" fmla="*/ 8 w 237"/>
                <a:gd name="T15" fmla="*/ 263 h 2423"/>
                <a:gd name="T16" fmla="*/ 31 w 237"/>
                <a:gd name="T17" fmla="*/ 270 h 2423"/>
                <a:gd name="T18" fmla="*/ 121 w 237"/>
                <a:gd name="T19" fmla="*/ 315 h 2423"/>
                <a:gd name="T20" fmla="*/ 173 w 237"/>
                <a:gd name="T21" fmla="*/ 368 h 2423"/>
                <a:gd name="T22" fmla="*/ 166 w 237"/>
                <a:gd name="T23" fmla="*/ 450 h 2423"/>
                <a:gd name="T24" fmla="*/ 98 w 237"/>
                <a:gd name="T25" fmla="*/ 495 h 2423"/>
                <a:gd name="T26" fmla="*/ 76 w 237"/>
                <a:gd name="T27" fmla="*/ 510 h 2423"/>
                <a:gd name="T28" fmla="*/ 23 w 237"/>
                <a:gd name="T29" fmla="*/ 578 h 2423"/>
                <a:gd name="T30" fmla="*/ 61 w 237"/>
                <a:gd name="T31" fmla="*/ 705 h 2423"/>
                <a:gd name="T32" fmla="*/ 128 w 237"/>
                <a:gd name="T33" fmla="*/ 743 h 2423"/>
                <a:gd name="T34" fmla="*/ 181 w 237"/>
                <a:gd name="T35" fmla="*/ 803 h 2423"/>
                <a:gd name="T36" fmla="*/ 113 w 237"/>
                <a:gd name="T37" fmla="*/ 945 h 2423"/>
                <a:gd name="T38" fmla="*/ 68 w 237"/>
                <a:gd name="T39" fmla="*/ 1013 h 2423"/>
                <a:gd name="T40" fmla="*/ 38 w 237"/>
                <a:gd name="T41" fmla="*/ 1058 h 2423"/>
                <a:gd name="T42" fmla="*/ 23 w 237"/>
                <a:gd name="T43" fmla="*/ 1080 h 2423"/>
                <a:gd name="T44" fmla="*/ 53 w 237"/>
                <a:gd name="T45" fmla="*/ 1208 h 2423"/>
                <a:gd name="T46" fmla="*/ 98 w 237"/>
                <a:gd name="T47" fmla="*/ 1223 h 2423"/>
                <a:gd name="T48" fmla="*/ 211 w 237"/>
                <a:gd name="T49" fmla="*/ 1268 h 2423"/>
                <a:gd name="T50" fmla="*/ 196 w 237"/>
                <a:gd name="T51" fmla="*/ 1410 h 2423"/>
                <a:gd name="T52" fmla="*/ 121 w 237"/>
                <a:gd name="T53" fmla="*/ 1455 h 2423"/>
                <a:gd name="T54" fmla="*/ 76 w 237"/>
                <a:gd name="T55" fmla="*/ 1470 h 2423"/>
                <a:gd name="T56" fmla="*/ 46 w 237"/>
                <a:gd name="T57" fmla="*/ 1508 h 2423"/>
                <a:gd name="T58" fmla="*/ 31 w 237"/>
                <a:gd name="T59" fmla="*/ 1553 h 2423"/>
                <a:gd name="T60" fmla="*/ 151 w 237"/>
                <a:gd name="T61" fmla="*/ 1680 h 2423"/>
                <a:gd name="T62" fmla="*/ 226 w 237"/>
                <a:gd name="T63" fmla="*/ 1778 h 2423"/>
                <a:gd name="T64" fmla="*/ 181 w 237"/>
                <a:gd name="T65" fmla="*/ 1860 h 2423"/>
                <a:gd name="T66" fmla="*/ 136 w 237"/>
                <a:gd name="T67" fmla="*/ 1890 h 2423"/>
                <a:gd name="T68" fmla="*/ 91 w 237"/>
                <a:gd name="T69" fmla="*/ 1920 h 2423"/>
                <a:gd name="T70" fmla="*/ 46 w 237"/>
                <a:gd name="T71" fmla="*/ 2018 h 2423"/>
                <a:gd name="T72" fmla="*/ 91 w 237"/>
                <a:gd name="T73" fmla="*/ 2085 h 2423"/>
                <a:gd name="T74" fmla="*/ 106 w 237"/>
                <a:gd name="T75" fmla="*/ 2108 h 2423"/>
                <a:gd name="T76" fmla="*/ 106 w 237"/>
                <a:gd name="T77" fmla="*/ 2423 h 2423"/>
                <a:gd name="T78" fmla="*/ 83 w 237"/>
                <a:gd name="T79" fmla="*/ 2400 h 2423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237"/>
                <a:gd name="T121" fmla="*/ 0 h 2423"/>
                <a:gd name="T122" fmla="*/ 237 w 237"/>
                <a:gd name="T123" fmla="*/ 2423 h 2423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237" h="2423">
                  <a:moveTo>
                    <a:pt x="121" y="0"/>
                  </a:moveTo>
                  <a:cubicBezTo>
                    <a:pt x="129" y="27"/>
                    <a:pt x="135" y="76"/>
                    <a:pt x="113" y="98"/>
                  </a:cubicBezTo>
                  <a:cubicBezTo>
                    <a:pt x="100" y="111"/>
                    <a:pt x="83" y="118"/>
                    <a:pt x="68" y="128"/>
                  </a:cubicBezTo>
                  <a:cubicBezTo>
                    <a:pt x="61" y="133"/>
                    <a:pt x="46" y="143"/>
                    <a:pt x="46" y="143"/>
                  </a:cubicBezTo>
                  <a:cubicBezTo>
                    <a:pt x="43" y="150"/>
                    <a:pt x="43" y="159"/>
                    <a:pt x="38" y="165"/>
                  </a:cubicBezTo>
                  <a:cubicBezTo>
                    <a:pt x="32" y="172"/>
                    <a:pt x="21" y="172"/>
                    <a:pt x="16" y="180"/>
                  </a:cubicBezTo>
                  <a:cubicBezTo>
                    <a:pt x="8" y="193"/>
                    <a:pt x="1" y="225"/>
                    <a:pt x="1" y="225"/>
                  </a:cubicBezTo>
                  <a:cubicBezTo>
                    <a:pt x="3" y="238"/>
                    <a:pt x="1" y="252"/>
                    <a:pt x="8" y="263"/>
                  </a:cubicBezTo>
                  <a:cubicBezTo>
                    <a:pt x="12" y="270"/>
                    <a:pt x="24" y="266"/>
                    <a:pt x="31" y="270"/>
                  </a:cubicBezTo>
                  <a:cubicBezTo>
                    <a:pt x="71" y="292"/>
                    <a:pt x="80" y="303"/>
                    <a:pt x="121" y="315"/>
                  </a:cubicBezTo>
                  <a:cubicBezTo>
                    <a:pt x="173" y="349"/>
                    <a:pt x="161" y="328"/>
                    <a:pt x="173" y="368"/>
                  </a:cubicBezTo>
                  <a:cubicBezTo>
                    <a:pt x="171" y="395"/>
                    <a:pt x="178" y="425"/>
                    <a:pt x="166" y="450"/>
                  </a:cubicBezTo>
                  <a:cubicBezTo>
                    <a:pt x="165" y="452"/>
                    <a:pt x="110" y="487"/>
                    <a:pt x="98" y="495"/>
                  </a:cubicBezTo>
                  <a:cubicBezTo>
                    <a:pt x="91" y="500"/>
                    <a:pt x="76" y="510"/>
                    <a:pt x="76" y="510"/>
                  </a:cubicBezTo>
                  <a:cubicBezTo>
                    <a:pt x="40" y="564"/>
                    <a:pt x="59" y="542"/>
                    <a:pt x="23" y="578"/>
                  </a:cubicBezTo>
                  <a:cubicBezTo>
                    <a:pt x="7" y="625"/>
                    <a:pt x="0" y="686"/>
                    <a:pt x="61" y="705"/>
                  </a:cubicBezTo>
                  <a:cubicBezTo>
                    <a:pt x="112" y="739"/>
                    <a:pt x="89" y="729"/>
                    <a:pt x="128" y="743"/>
                  </a:cubicBezTo>
                  <a:cubicBezTo>
                    <a:pt x="145" y="768"/>
                    <a:pt x="165" y="778"/>
                    <a:pt x="181" y="803"/>
                  </a:cubicBezTo>
                  <a:cubicBezTo>
                    <a:pt x="175" y="880"/>
                    <a:pt x="187" y="922"/>
                    <a:pt x="113" y="945"/>
                  </a:cubicBezTo>
                  <a:cubicBezTo>
                    <a:pt x="90" y="969"/>
                    <a:pt x="83" y="986"/>
                    <a:pt x="68" y="1013"/>
                  </a:cubicBezTo>
                  <a:cubicBezTo>
                    <a:pt x="59" y="1029"/>
                    <a:pt x="48" y="1043"/>
                    <a:pt x="38" y="1058"/>
                  </a:cubicBezTo>
                  <a:cubicBezTo>
                    <a:pt x="33" y="1065"/>
                    <a:pt x="23" y="1080"/>
                    <a:pt x="23" y="1080"/>
                  </a:cubicBezTo>
                  <a:cubicBezTo>
                    <a:pt x="25" y="1096"/>
                    <a:pt x="38" y="1193"/>
                    <a:pt x="53" y="1208"/>
                  </a:cubicBezTo>
                  <a:cubicBezTo>
                    <a:pt x="64" y="1219"/>
                    <a:pt x="83" y="1218"/>
                    <a:pt x="98" y="1223"/>
                  </a:cubicBezTo>
                  <a:cubicBezTo>
                    <a:pt x="137" y="1236"/>
                    <a:pt x="176" y="1245"/>
                    <a:pt x="211" y="1268"/>
                  </a:cubicBezTo>
                  <a:cubicBezTo>
                    <a:pt x="226" y="1312"/>
                    <a:pt x="237" y="1374"/>
                    <a:pt x="196" y="1410"/>
                  </a:cubicBezTo>
                  <a:cubicBezTo>
                    <a:pt x="181" y="1423"/>
                    <a:pt x="143" y="1446"/>
                    <a:pt x="121" y="1455"/>
                  </a:cubicBezTo>
                  <a:cubicBezTo>
                    <a:pt x="106" y="1461"/>
                    <a:pt x="76" y="1470"/>
                    <a:pt x="76" y="1470"/>
                  </a:cubicBezTo>
                  <a:cubicBezTo>
                    <a:pt x="56" y="1527"/>
                    <a:pt x="84" y="1461"/>
                    <a:pt x="46" y="1508"/>
                  </a:cubicBezTo>
                  <a:cubicBezTo>
                    <a:pt x="43" y="1511"/>
                    <a:pt x="32" y="1549"/>
                    <a:pt x="31" y="1553"/>
                  </a:cubicBezTo>
                  <a:cubicBezTo>
                    <a:pt x="46" y="1619"/>
                    <a:pt x="85" y="1660"/>
                    <a:pt x="151" y="1680"/>
                  </a:cubicBezTo>
                  <a:cubicBezTo>
                    <a:pt x="201" y="1713"/>
                    <a:pt x="206" y="1721"/>
                    <a:pt x="226" y="1778"/>
                  </a:cubicBezTo>
                  <a:cubicBezTo>
                    <a:pt x="218" y="1823"/>
                    <a:pt x="217" y="1835"/>
                    <a:pt x="181" y="1860"/>
                  </a:cubicBezTo>
                  <a:cubicBezTo>
                    <a:pt x="152" y="1905"/>
                    <a:pt x="185" y="1866"/>
                    <a:pt x="136" y="1890"/>
                  </a:cubicBezTo>
                  <a:cubicBezTo>
                    <a:pt x="120" y="1898"/>
                    <a:pt x="91" y="1920"/>
                    <a:pt x="91" y="1920"/>
                  </a:cubicBezTo>
                  <a:cubicBezTo>
                    <a:pt x="72" y="1950"/>
                    <a:pt x="56" y="1984"/>
                    <a:pt x="46" y="2018"/>
                  </a:cubicBezTo>
                  <a:cubicBezTo>
                    <a:pt x="61" y="2040"/>
                    <a:pt x="76" y="2063"/>
                    <a:pt x="91" y="2085"/>
                  </a:cubicBezTo>
                  <a:cubicBezTo>
                    <a:pt x="96" y="2093"/>
                    <a:pt x="106" y="2108"/>
                    <a:pt x="106" y="2108"/>
                  </a:cubicBezTo>
                  <a:cubicBezTo>
                    <a:pt x="140" y="2210"/>
                    <a:pt x="122" y="2317"/>
                    <a:pt x="106" y="2423"/>
                  </a:cubicBezTo>
                  <a:cubicBezTo>
                    <a:pt x="90" y="2398"/>
                    <a:pt x="100" y="2400"/>
                    <a:pt x="83" y="2400"/>
                  </a:cubicBezTo>
                </a:path>
              </a:pathLst>
            </a:custGeom>
            <a:noFill/>
            <a:ln w="1270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8" name="Freeform 349"/>
            <p:cNvSpPr>
              <a:spLocks/>
            </p:cNvSpPr>
            <p:nvPr/>
          </p:nvSpPr>
          <p:spPr bwMode="auto">
            <a:xfrm rot="2503721" flipH="1">
              <a:off x="1615" y="1577"/>
              <a:ext cx="112" cy="1076"/>
            </a:xfrm>
            <a:custGeom>
              <a:avLst/>
              <a:gdLst>
                <a:gd name="T0" fmla="*/ 121 w 237"/>
                <a:gd name="T1" fmla="*/ 0 h 2423"/>
                <a:gd name="T2" fmla="*/ 113 w 237"/>
                <a:gd name="T3" fmla="*/ 98 h 2423"/>
                <a:gd name="T4" fmla="*/ 68 w 237"/>
                <a:gd name="T5" fmla="*/ 128 h 2423"/>
                <a:gd name="T6" fmla="*/ 46 w 237"/>
                <a:gd name="T7" fmla="*/ 143 h 2423"/>
                <a:gd name="T8" fmla="*/ 38 w 237"/>
                <a:gd name="T9" fmla="*/ 165 h 2423"/>
                <a:gd name="T10" fmla="*/ 16 w 237"/>
                <a:gd name="T11" fmla="*/ 180 h 2423"/>
                <a:gd name="T12" fmla="*/ 1 w 237"/>
                <a:gd name="T13" fmla="*/ 225 h 2423"/>
                <a:gd name="T14" fmla="*/ 8 w 237"/>
                <a:gd name="T15" fmla="*/ 263 h 2423"/>
                <a:gd name="T16" fmla="*/ 31 w 237"/>
                <a:gd name="T17" fmla="*/ 270 h 2423"/>
                <a:gd name="T18" fmla="*/ 121 w 237"/>
                <a:gd name="T19" fmla="*/ 315 h 2423"/>
                <a:gd name="T20" fmla="*/ 173 w 237"/>
                <a:gd name="T21" fmla="*/ 368 h 2423"/>
                <a:gd name="T22" fmla="*/ 166 w 237"/>
                <a:gd name="T23" fmla="*/ 450 h 2423"/>
                <a:gd name="T24" fmla="*/ 98 w 237"/>
                <a:gd name="T25" fmla="*/ 495 h 2423"/>
                <a:gd name="T26" fmla="*/ 76 w 237"/>
                <a:gd name="T27" fmla="*/ 510 h 2423"/>
                <a:gd name="T28" fmla="*/ 23 w 237"/>
                <a:gd name="T29" fmla="*/ 578 h 2423"/>
                <a:gd name="T30" fmla="*/ 61 w 237"/>
                <a:gd name="T31" fmla="*/ 705 h 2423"/>
                <a:gd name="T32" fmla="*/ 128 w 237"/>
                <a:gd name="T33" fmla="*/ 743 h 2423"/>
                <a:gd name="T34" fmla="*/ 181 w 237"/>
                <a:gd name="T35" fmla="*/ 803 h 2423"/>
                <a:gd name="T36" fmla="*/ 113 w 237"/>
                <a:gd name="T37" fmla="*/ 945 h 2423"/>
                <a:gd name="T38" fmla="*/ 68 w 237"/>
                <a:gd name="T39" fmla="*/ 1013 h 2423"/>
                <a:gd name="T40" fmla="*/ 38 w 237"/>
                <a:gd name="T41" fmla="*/ 1058 h 2423"/>
                <a:gd name="T42" fmla="*/ 23 w 237"/>
                <a:gd name="T43" fmla="*/ 1080 h 2423"/>
                <a:gd name="T44" fmla="*/ 53 w 237"/>
                <a:gd name="T45" fmla="*/ 1208 h 2423"/>
                <a:gd name="T46" fmla="*/ 98 w 237"/>
                <a:gd name="T47" fmla="*/ 1223 h 2423"/>
                <a:gd name="T48" fmla="*/ 211 w 237"/>
                <a:gd name="T49" fmla="*/ 1268 h 2423"/>
                <a:gd name="T50" fmla="*/ 196 w 237"/>
                <a:gd name="T51" fmla="*/ 1410 h 2423"/>
                <a:gd name="T52" fmla="*/ 121 w 237"/>
                <a:gd name="T53" fmla="*/ 1455 h 2423"/>
                <a:gd name="T54" fmla="*/ 76 w 237"/>
                <a:gd name="T55" fmla="*/ 1470 h 2423"/>
                <a:gd name="T56" fmla="*/ 46 w 237"/>
                <a:gd name="T57" fmla="*/ 1508 h 2423"/>
                <a:gd name="T58" fmla="*/ 31 w 237"/>
                <a:gd name="T59" fmla="*/ 1553 h 2423"/>
                <a:gd name="T60" fmla="*/ 151 w 237"/>
                <a:gd name="T61" fmla="*/ 1680 h 2423"/>
                <a:gd name="T62" fmla="*/ 226 w 237"/>
                <a:gd name="T63" fmla="*/ 1778 h 2423"/>
                <a:gd name="T64" fmla="*/ 181 w 237"/>
                <a:gd name="T65" fmla="*/ 1860 h 2423"/>
                <a:gd name="T66" fmla="*/ 136 w 237"/>
                <a:gd name="T67" fmla="*/ 1890 h 2423"/>
                <a:gd name="T68" fmla="*/ 91 w 237"/>
                <a:gd name="T69" fmla="*/ 1920 h 2423"/>
                <a:gd name="T70" fmla="*/ 46 w 237"/>
                <a:gd name="T71" fmla="*/ 2018 h 2423"/>
                <a:gd name="T72" fmla="*/ 91 w 237"/>
                <a:gd name="T73" fmla="*/ 2085 h 2423"/>
                <a:gd name="T74" fmla="*/ 106 w 237"/>
                <a:gd name="T75" fmla="*/ 2108 h 2423"/>
                <a:gd name="T76" fmla="*/ 106 w 237"/>
                <a:gd name="T77" fmla="*/ 2423 h 2423"/>
                <a:gd name="T78" fmla="*/ 83 w 237"/>
                <a:gd name="T79" fmla="*/ 2400 h 2423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237"/>
                <a:gd name="T121" fmla="*/ 0 h 2423"/>
                <a:gd name="T122" fmla="*/ 237 w 237"/>
                <a:gd name="T123" fmla="*/ 2423 h 2423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237" h="2423">
                  <a:moveTo>
                    <a:pt x="121" y="0"/>
                  </a:moveTo>
                  <a:cubicBezTo>
                    <a:pt x="129" y="27"/>
                    <a:pt x="135" y="76"/>
                    <a:pt x="113" y="98"/>
                  </a:cubicBezTo>
                  <a:cubicBezTo>
                    <a:pt x="100" y="111"/>
                    <a:pt x="83" y="118"/>
                    <a:pt x="68" y="128"/>
                  </a:cubicBezTo>
                  <a:cubicBezTo>
                    <a:pt x="61" y="133"/>
                    <a:pt x="46" y="143"/>
                    <a:pt x="46" y="143"/>
                  </a:cubicBezTo>
                  <a:cubicBezTo>
                    <a:pt x="43" y="150"/>
                    <a:pt x="43" y="159"/>
                    <a:pt x="38" y="165"/>
                  </a:cubicBezTo>
                  <a:cubicBezTo>
                    <a:pt x="32" y="172"/>
                    <a:pt x="21" y="172"/>
                    <a:pt x="16" y="180"/>
                  </a:cubicBezTo>
                  <a:cubicBezTo>
                    <a:pt x="8" y="193"/>
                    <a:pt x="1" y="225"/>
                    <a:pt x="1" y="225"/>
                  </a:cubicBezTo>
                  <a:cubicBezTo>
                    <a:pt x="3" y="238"/>
                    <a:pt x="1" y="252"/>
                    <a:pt x="8" y="263"/>
                  </a:cubicBezTo>
                  <a:cubicBezTo>
                    <a:pt x="12" y="270"/>
                    <a:pt x="24" y="266"/>
                    <a:pt x="31" y="270"/>
                  </a:cubicBezTo>
                  <a:cubicBezTo>
                    <a:pt x="71" y="292"/>
                    <a:pt x="80" y="303"/>
                    <a:pt x="121" y="315"/>
                  </a:cubicBezTo>
                  <a:cubicBezTo>
                    <a:pt x="173" y="349"/>
                    <a:pt x="161" y="328"/>
                    <a:pt x="173" y="368"/>
                  </a:cubicBezTo>
                  <a:cubicBezTo>
                    <a:pt x="171" y="395"/>
                    <a:pt x="178" y="425"/>
                    <a:pt x="166" y="450"/>
                  </a:cubicBezTo>
                  <a:cubicBezTo>
                    <a:pt x="165" y="452"/>
                    <a:pt x="110" y="487"/>
                    <a:pt x="98" y="495"/>
                  </a:cubicBezTo>
                  <a:cubicBezTo>
                    <a:pt x="91" y="500"/>
                    <a:pt x="76" y="510"/>
                    <a:pt x="76" y="510"/>
                  </a:cubicBezTo>
                  <a:cubicBezTo>
                    <a:pt x="40" y="564"/>
                    <a:pt x="59" y="542"/>
                    <a:pt x="23" y="578"/>
                  </a:cubicBezTo>
                  <a:cubicBezTo>
                    <a:pt x="7" y="625"/>
                    <a:pt x="0" y="686"/>
                    <a:pt x="61" y="705"/>
                  </a:cubicBezTo>
                  <a:cubicBezTo>
                    <a:pt x="112" y="739"/>
                    <a:pt x="89" y="729"/>
                    <a:pt x="128" y="743"/>
                  </a:cubicBezTo>
                  <a:cubicBezTo>
                    <a:pt x="145" y="768"/>
                    <a:pt x="165" y="778"/>
                    <a:pt x="181" y="803"/>
                  </a:cubicBezTo>
                  <a:cubicBezTo>
                    <a:pt x="175" y="880"/>
                    <a:pt x="187" y="922"/>
                    <a:pt x="113" y="945"/>
                  </a:cubicBezTo>
                  <a:cubicBezTo>
                    <a:pt x="90" y="969"/>
                    <a:pt x="83" y="986"/>
                    <a:pt x="68" y="1013"/>
                  </a:cubicBezTo>
                  <a:cubicBezTo>
                    <a:pt x="59" y="1029"/>
                    <a:pt x="48" y="1043"/>
                    <a:pt x="38" y="1058"/>
                  </a:cubicBezTo>
                  <a:cubicBezTo>
                    <a:pt x="33" y="1065"/>
                    <a:pt x="23" y="1080"/>
                    <a:pt x="23" y="1080"/>
                  </a:cubicBezTo>
                  <a:cubicBezTo>
                    <a:pt x="25" y="1096"/>
                    <a:pt x="38" y="1193"/>
                    <a:pt x="53" y="1208"/>
                  </a:cubicBezTo>
                  <a:cubicBezTo>
                    <a:pt x="64" y="1219"/>
                    <a:pt x="83" y="1218"/>
                    <a:pt x="98" y="1223"/>
                  </a:cubicBezTo>
                  <a:cubicBezTo>
                    <a:pt x="137" y="1236"/>
                    <a:pt x="176" y="1245"/>
                    <a:pt x="211" y="1268"/>
                  </a:cubicBezTo>
                  <a:cubicBezTo>
                    <a:pt x="226" y="1312"/>
                    <a:pt x="237" y="1374"/>
                    <a:pt x="196" y="1410"/>
                  </a:cubicBezTo>
                  <a:cubicBezTo>
                    <a:pt x="181" y="1423"/>
                    <a:pt x="143" y="1446"/>
                    <a:pt x="121" y="1455"/>
                  </a:cubicBezTo>
                  <a:cubicBezTo>
                    <a:pt x="106" y="1461"/>
                    <a:pt x="76" y="1470"/>
                    <a:pt x="76" y="1470"/>
                  </a:cubicBezTo>
                  <a:cubicBezTo>
                    <a:pt x="56" y="1527"/>
                    <a:pt x="84" y="1461"/>
                    <a:pt x="46" y="1508"/>
                  </a:cubicBezTo>
                  <a:cubicBezTo>
                    <a:pt x="43" y="1511"/>
                    <a:pt x="32" y="1549"/>
                    <a:pt x="31" y="1553"/>
                  </a:cubicBezTo>
                  <a:cubicBezTo>
                    <a:pt x="46" y="1619"/>
                    <a:pt x="85" y="1660"/>
                    <a:pt x="151" y="1680"/>
                  </a:cubicBezTo>
                  <a:cubicBezTo>
                    <a:pt x="201" y="1713"/>
                    <a:pt x="206" y="1721"/>
                    <a:pt x="226" y="1778"/>
                  </a:cubicBezTo>
                  <a:cubicBezTo>
                    <a:pt x="218" y="1823"/>
                    <a:pt x="217" y="1835"/>
                    <a:pt x="181" y="1860"/>
                  </a:cubicBezTo>
                  <a:cubicBezTo>
                    <a:pt x="152" y="1905"/>
                    <a:pt x="185" y="1866"/>
                    <a:pt x="136" y="1890"/>
                  </a:cubicBezTo>
                  <a:cubicBezTo>
                    <a:pt x="120" y="1898"/>
                    <a:pt x="91" y="1920"/>
                    <a:pt x="91" y="1920"/>
                  </a:cubicBezTo>
                  <a:cubicBezTo>
                    <a:pt x="72" y="1950"/>
                    <a:pt x="56" y="1984"/>
                    <a:pt x="46" y="2018"/>
                  </a:cubicBezTo>
                  <a:cubicBezTo>
                    <a:pt x="61" y="2040"/>
                    <a:pt x="76" y="2063"/>
                    <a:pt x="91" y="2085"/>
                  </a:cubicBezTo>
                  <a:cubicBezTo>
                    <a:pt x="96" y="2093"/>
                    <a:pt x="106" y="2108"/>
                    <a:pt x="106" y="2108"/>
                  </a:cubicBezTo>
                  <a:cubicBezTo>
                    <a:pt x="140" y="2210"/>
                    <a:pt x="122" y="2317"/>
                    <a:pt x="106" y="2423"/>
                  </a:cubicBezTo>
                  <a:cubicBezTo>
                    <a:pt x="90" y="2398"/>
                    <a:pt x="100" y="2400"/>
                    <a:pt x="83" y="2400"/>
                  </a:cubicBezTo>
                </a:path>
              </a:pathLst>
            </a:custGeom>
            <a:noFill/>
            <a:ln w="1270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9" name="Freeform 350"/>
            <p:cNvSpPr>
              <a:spLocks/>
            </p:cNvSpPr>
            <p:nvPr/>
          </p:nvSpPr>
          <p:spPr bwMode="auto">
            <a:xfrm rot="939119" flipH="1">
              <a:off x="2165" y="1805"/>
              <a:ext cx="63" cy="1006"/>
            </a:xfrm>
            <a:custGeom>
              <a:avLst/>
              <a:gdLst>
                <a:gd name="T0" fmla="*/ 93 w 198"/>
                <a:gd name="T1" fmla="*/ 0 h 1755"/>
                <a:gd name="T2" fmla="*/ 45 w 198"/>
                <a:gd name="T3" fmla="*/ 75 h 1755"/>
                <a:gd name="T4" fmla="*/ 21 w 198"/>
                <a:gd name="T5" fmla="*/ 120 h 1755"/>
                <a:gd name="T6" fmla="*/ 33 w 198"/>
                <a:gd name="T7" fmla="*/ 201 h 1755"/>
                <a:gd name="T8" fmla="*/ 60 w 198"/>
                <a:gd name="T9" fmla="*/ 219 h 1755"/>
                <a:gd name="T10" fmla="*/ 78 w 198"/>
                <a:gd name="T11" fmla="*/ 225 h 1755"/>
                <a:gd name="T12" fmla="*/ 99 w 198"/>
                <a:gd name="T13" fmla="*/ 249 h 1755"/>
                <a:gd name="T14" fmla="*/ 144 w 198"/>
                <a:gd name="T15" fmla="*/ 279 h 1755"/>
                <a:gd name="T16" fmla="*/ 174 w 198"/>
                <a:gd name="T17" fmla="*/ 321 h 1755"/>
                <a:gd name="T18" fmla="*/ 153 w 198"/>
                <a:gd name="T19" fmla="*/ 390 h 1755"/>
                <a:gd name="T20" fmla="*/ 117 w 198"/>
                <a:gd name="T21" fmla="*/ 423 h 1755"/>
                <a:gd name="T22" fmla="*/ 60 w 198"/>
                <a:gd name="T23" fmla="*/ 462 h 1755"/>
                <a:gd name="T24" fmla="*/ 24 w 198"/>
                <a:gd name="T25" fmla="*/ 489 h 1755"/>
                <a:gd name="T26" fmla="*/ 12 w 198"/>
                <a:gd name="T27" fmla="*/ 516 h 1755"/>
                <a:gd name="T28" fmla="*/ 15 w 198"/>
                <a:gd name="T29" fmla="*/ 576 h 1755"/>
                <a:gd name="T30" fmla="*/ 90 w 198"/>
                <a:gd name="T31" fmla="*/ 624 h 1755"/>
                <a:gd name="T32" fmla="*/ 135 w 198"/>
                <a:gd name="T33" fmla="*/ 654 h 1755"/>
                <a:gd name="T34" fmla="*/ 153 w 198"/>
                <a:gd name="T35" fmla="*/ 666 h 1755"/>
                <a:gd name="T36" fmla="*/ 177 w 198"/>
                <a:gd name="T37" fmla="*/ 699 h 1755"/>
                <a:gd name="T38" fmla="*/ 183 w 198"/>
                <a:gd name="T39" fmla="*/ 717 h 1755"/>
                <a:gd name="T40" fmla="*/ 180 w 198"/>
                <a:gd name="T41" fmla="*/ 780 h 1755"/>
                <a:gd name="T42" fmla="*/ 51 w 198"/>
                <a:gd name="T43" fmla="*/ 879 h 1755"/>
                <a:gd name="T44" fmla="*/ 15 w 198"/>
                <a:gd name="T45" fmla="*/ 918 h 1755"/>
                <a:gd name="T46" fmla="*/ 12 w 198"/>
                <a:gd name="T47" fmla="*/ 927 h 1755"/>
                <a:gd name="T48" fmla="*/ 6 w 198"/>
                <a:gd name="T49" fmla="*/ 936 h 1755"/>
                <a:gd name="T50" fmla="*/ 0 w 198"/>
                <a:gd name="T51" fmla="*/ 954 h 1755"/>
                <a:gd name="T52" fmla="*/ 33 w 198"/>
                <a:gd name="T53" fmla="*/ 1020 h 1755"/>
                <a:gd name="T54" fmla="*/ 60 w 198"/>
                <a:gd name="T55" fmla="*/ 1038 h 1755"/>
                <a:gd name="T56" fmla="*/ 84 w 198"/>
                <a:gd name="T57" fmla="*/ 1044 h 1755"/>
                <a:gd name="T58" fmla="*/ 165 w 198"/>
                <a:gd name="T59" fmla="*/ 1089 h 1755"/>
                <a:gd name="T60" fmla="*/ 192 w 198"/>
                <a:gd name="T61" fmla="*/ 1122 h 1755"/>
                <a:gd name="T62" fmla="*/ 174 w 198"/>
                <a:gd name="T63" fmla="*/ 1188 h 1755"/>
                <a:gd name="T64" fmla="*/ 51 w 198"/>
                <a:gd name="T65" fmla="*/ 1251 h 1755"/>
                <a:gd name="T66" fmla="*/ 24 w 198"/>
                <a:gd name="T67" fmla="*/ 1287 h 1755"/>
                <a:gd name="T68" fmla="*/ 18 w 198"/>
                <a:gd name="T69" fmla="*/ 1296 h 1755"/>
                <a:gd name="T70" fmla="*/ 15 w 198"/>
                <a:gd name="T71" fmla="*/ 1308 h 1755"/>
                <a:gd name="T72" fmla="*/ 18 w 198"/>
                <a:gd name="T73" fmla="*/ 1353 h 1755"/>
                <a:gd name="T74" fmla="*/ 72 w 198"/>
                <a:gd name="T75" fmla="*/ 1392 h 1755"/>
                <a:gd name="T76" fmla="*/ 117 w 198"/>
                <a:gd name="T77" fmla="*/ 1416 h 1755"/>
                <a:gd name="T78" fmla="*/ 135 w 198"/>
                <a:gd name="T79" fmla="*/ 1428 h 1755"/>
                <a:gd name="T80" fmla="*/ 162 w 198"/>
                <a:gd name="T81" fmla="*/ 1458 h 1755"/>
                <a:gd name="T82" fmla="*/ 180 w 198"/>
                <a:gd name="T83" fmla="*/ 1470 h 1755"/>
                <a:gd name="T84" fmla="*/ 180 w 198"/>
                <a:gd name="T85" fmla="*/ 1533 h 1755"/>
                <a:gd name="T86" fmla="*/ 162 w 198"/>
                <a:gd name="T87" fmla="*/ 1542 h 1755"/>
                <a:gd name="T88" fmla="*/ 141 w 198"/>
                <a:gd name="T89" fmla="*/ 1563 h 1755"/>
                <a:gd name="T90" fmla="*/ 117 w 198"/>
                <a:gd name="T91" fmla="*/ 1599 h 1755"/>
                <a:gd name="T92" fmla="*/ 96 w 198"/>
                <a:gd name="T93" fmla="*/ 1755 h 175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98"/>
                <a:gd name="T142" fmla="*/ 0 h 1755"/>
                <a:gd name="T143" fmla="*/ 198 w 198"/>
                <a:gd name="T144" fmla="*/ 1755 h 1755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98" h="1755">
                  <a:moveTo>
                    <a:pt x="93" y="0"/>
                  </a:moveTo>
                  <a:cubicBezTo>
                    <a:pt x="103" y="30"/>
                    <a:pt x="72" y="66"/>
                    <a:pt x="45" y="75"/>
                  </a:cubicBezTo>
                  <a:cubicBezTo>
                    <a:pt x="40" y="91"/>
                    <a:pt x="27" y="103"/>
                    <a:pt x="21" y="120"/>
                  </a:cubicBezTo>
                  <a:cubicBezTo>
                    <a:pt x="23" y="158"/>
                    <a:pt x="23" y="170"/>
                    <a:pt x="33" y="201"/>
                  </a:cubicBezTo>
                  <a:cubicBezTo>
                    <a:pt x="36" y="211"/>
                    <a:pt x="50" y="216"/>
                    <a:pt x="60" y="219"/>
                  </a:cubicBezTo>
                  <a:cubicBezTo>
                    <a:pt x="66" y="221"/>
                    <a:pt x="78" y="225"/>
                    <a:pt x="78" y="225"/>
                  </a:cubicBezTo>
                  <a:cubicBezTo>
                    <a:pt x="92" y="246"/>
                    <a:pt x="84" y="239"/>
                    <a:pt x="99" y="249"/>
                  </a:cubicBezTo>
                  <a:cubicBezTo>
                    <a:pt x="110" y="265"/>
                    <a:pt x="126" y="273"/>
                    <a:pt x="144" y="279"/>
                  </a:cubicBezTo>
                  <a:cubicBezTo>
                    <a:pt x="154" y="294"/>
                    <a:pt x="168" y="303"/>
                    <a:pt x="174" y="321"/>
                  </a:cubicBezTo>
                  <a:cubicBezTo>
                    <a:pt x="172" y="351"/>
                    <a:pt x="178" y="373"/>
                    <a:pt x="153" y="390"/>
                  </a:cubicBezTo>
                  <a:cubicBezTo>
                    <a:pt x="148" y="406"/>
                    <a:pt x="132" y="416"/>
                    <a:pt x="117" y="423"/>
                  </a:cubicBezTo>
                  <a:cubicBezTo>
                    <a:pt x="97" y="433"/>
                    <a:pt x="80" y="451"/>
                    <a:pt x="60" y="462"/>
                  </a:cubicBezTo>
                  <a:cubicBezTo>
                    <a:pt x="48" y="469"/>
                    <a:pt x="33" y="478"/>
                    <a:pt x="24" y="489"/>
                  </a:cubicBezTo>
                  <a:cubicBezTo>
                    <a:pt x="18" y="497"/>
                    <a:pt x="12" y="516"/>
                    <a:pt x="12" y="516"/>
                  </a:cubicBezTo>
                  <a:cubicBezTo>
                    <a:pt x="13" y="536"/>
                    <a:pt x="13" y="556"/>
                    <a:pt x="15" y="576"/>
                  </a:cubicBezTo>
                  <a:cubicBezTo>
                    <a:pt x="19" y="612"/>
                    <a:pt x="62" y="617"/>
                    <a:pt x="90" y="624"/>
                  </a:cubicBezTo>
                  <a:cubicBezTo>
                    <a:pt x="105" y="634"/>
                    <a:pt x="119" y="644"/>
                    <a:pt x="135" y="654"/>
                  </a:cubicBezTo>
                  <a:cubicBezTo>
                    <a:pt x="141" y="658"/>
                    <a:pt x="153" y="666"/>
                    <a:pt x="153" y="666"/>
                  </a:cubicBezTo>
                  <a:cubicBezTo>
                    <a:pt x="161" y="678"/>
                    <a:pt x="171" y="685"/>
                    <a:pt x="177" y="699"/>
                  </a:cubicBezTo>
                  <a:cubicBezTo>
                    <a:pt x="180" y="705"/>
                    <a:pt x="183" y="717"/>
                    <a:pt x="183" y="717"/>
                  </a:cubicBezTo>
                  <a:cubicBezTo>
                    <a:pt x="186" y="736"/>
                    <a:pt x="190" y="762"/>
                    <a:pt x="180" y="780"/>
                  </a:cubicBezTo>
                  <a:cubicBezTo>
                    <a:pt x="160" y="816"/>
                    <a:pt x="92" y="865"/>
                    <a:pt x="51" y="879"/>
                  </a:cubicBezTo>
                  <a:cubicBezTo>
                    <a:pt x="43" y="892"/>
                    <a:pt x="28" y="909"/>
                    <a:pt x="15" y="918"/>
                  </a:cubicBezTo>
                  <a:cubicBezTo>
                    <a:pt x="14" y="921"/>
                    <a:pt x="13" y="924"/>
                    <a:pt x="12" y="927"/>
                  </a:cubicBezTo>
                  <a:cubicBezTo>
                    <a:pt x="10" y="930"/>
                    <a:pt x="7" y="933"/>
                    <a:pt x="6" y="936"/>
                  </a:cubicBezTo>
                  <a:cubicBezTo>
                    <a:pt x="3" y="942"/>
                    <a:pt x="0" y="954"/>
                    <a:pt x="0" y="954"/>
                  </a:cubicBezTo>
                  <a:cubicBezTo>
                    <a:pt x="3" y="999"/>
                    <a:pt x="2" y="998"/>
                    <a:pt x="33" y="1020"/>
                  </a:cubicBezTo>
                  <a:cubicBezTo>
                    <a:pt x="42" y="1026"/>
                    <a:pt x="51" y="1032"/>
                    <a:pt x="60" y="1038"/>
                  </a:cubicBezTo>
                  <a:cubicBezTo>
                    <a:pt x="67" y="1043"/>
                    <a:pt x="84" y="1044"/>
                    <a:pt x="84" y="1044"/>
                  </a:cubicBezTo>
                  <a:cubicBezTo>
                    <a:pt x="107" y="1060"/>
                    <a:pt x="144" y="1072"/>
                    <a:pt x="165" y="1089"/>
                  </a:cubicBezTo>
                  <a:cubicBezTo>
                    <a:pt x="177" y="1099"/>
                    <a:pt x="179" y="1113"/>
                    <a:pt x="192" y="1122"/>
                  </a:cubicBezTo>
                  <a:cubicBezTo>
                    <a:pt x="186" y="1141"/>
                    <a:pt x="185" y="1172"/>
                    <a:pt x="174" y="1188"/>
                  </a:cubicBezTo>
                  <a:cubicBezTo>
                    <a:pt x="152" y="1221"/>
                    <a:pt x="88" y="1239"/>
                    <a:pt x="51" y="1251"/>
                  </a:cubicBezTo>
                  <a:cubicBezTo>
                    <a:pt x="43" y="1264"/>
                    <a:pt x="33" y="1274"/>
                    <a:pt x="24" y="1287"/>
                  </a:cubicBezTo>
                  <a:cubicBezTo>
                    <a:pt x="22" y="1290"/>
                    <a:pt x="18" y="1296"/>
                    <a:pt x="18" y="1296"/>
                  </a:cubicBezTo>
                  <a:cubicBezTo>
                    <a:pt x="17" y="1300"/>
                    <a:pt x="15" y="1304"/>
                    <a:pt x="15" y="1308"/>
                  </a:cubicBezTo>
                  <a:cubicBezTo>
                    <a:pt x="15" y="1323"/>
                    <a:pt x="16" y="1338"/>
                    <a:pt x="18" y="1353"/>
                  </a:cubicBezTo>
                  <a:cubicBezTo>
                    <a:pt x="20" y="1373"/>
                    <a:pt x="58" y="1383"/>
                    <a:pt x="72" y="1392"/>
                  </a:cubicBezTo>
                  <a:cubicBezTo>
                    <a:pt x="87" y="1402"/>
                    <a:pt x="101" y="1407"/>
                    <a:pt x="117" y="1416"/>
                  </a:cubicBezTo>
                  <a:cubicBezTo>
                    <a:pt x="123" y="1420"/>
                    <a:pt x="135" y="1428"/>
                    <a:pt x="135" y="1428"/>
                  </a:cubicBezTo>
                  <a:cubicBezTo>
                    <a:pt x="138" y="1437"/>
                    <a:pt x="154" y="1451"/>
                    <a:pt x="162" y="1458"/>
                  </a:cubicBezTo>
                  <a:cubicBezTo>
                    <a:pt x="167" y="1463"/>
                    <a:pt x="180" y="1470"/>
                    <a:pt x="180" y="1470"/>
                  </a:cubicBezTo>
                  <a:cubicBezTo>
                    <a:pt x="198" y="1497"/>
                    <a:pt x="190" y="1502"/>
                    <a:pt x="180" y="1533"/>
                  </a:cubicBezTo>
                  <a:cubicBezTo>
                    <a:pt x="178" y="1539"/>
                    <a:pt x="168" y="1538"/>
                    <a:pt x="162" y="1542"/>
                  </a:cubicBezTo>
                  <a:cubicBezTo>
                    <a:pt x="148" y="1563"/>
                    <a:pt x="157" y="1558"/>
                    <a:pt x="141" y="1563"/>
                  </a:cubicBezTo>
                  <a:cubicBezTo>
                    <a:pt x="133" y="1575"/>
                    <a:pt x="121" y="1584"/>
                    <a:pt x="117" y="1599"/>
                  </a:cubicBezTo>
                  <a:cubicBezTo>
                    <a:pt x="105" y="1648"/>
                    <a:pt x="118" y="1710"/>
                    <a:pt x="96" y="1755"/>
                  </a:cubicBezTo>
                </a:path>
              </a:pathLst>
            </a:custGeom>
            <a:noFill/>
            <a:ln w="1270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0" name="Freeform 351"/>
            <p:cNvSpPr>
              <a:spLocks/>
            </p:cNvSpPr>
            <p:nvPr/>
          </p:nvSpPr>
          <p:spPr bwMode="auto">
            <a:xfrm rot="494028" flipH="1">
              <a:off x="2392" y="1819"/>
              <a:ext cx="76" cy="1029"/>
            </a:xfrm>
            <a:custGeom>
              <a:avLst/>
              <a:gdLst>
                <a:gd name="T0" fmla="*/ 93 w 198"/>
                <a:gd name="T1" fmla="*/ 0 h 1755"/>
                <a:gd name="T2" fmla="*/ 45 w 198"/>
                <a:gd name="T3" fmla="*/ 75 h 1755"/>
                <a:gd name="T4" fmla="*/ 21 w 198"/>
                <a:gd name="T5" fmla="*/ 120 h 1755"/>
                <a:gd name="T6" fmla="*/ 33 w 198"/>
                <a:gd name="T7" fmla="*/ 201 h 1755"/>
                <a:gd name="T8" fmla="*/ 60 w 198"/>
                <a:gd name="T9" fmla="*/ 219 h 1755"/>
                <a:gd name="T10" fmla="*/ 78 w 198"/>
                <a:gd name="T11" fmla="*/ 225 h 1755"/>
                <a:gd name="T12" fmla="*/ 99 w 198"/>
                <a:gd name="T13" fmla="*/ 249 h 1755"/>
                <a:gd name="T14" fmla="*/ 144 w 198"/>
                <a:gd name="T15" fmla="*/ 279 h 1755"/>
                <a:gd name="T16" fmla="*/ 174 w 198"/>
                <a:gd name="T17" fmla="*/ 321 h 1755"/>
                <a:gd name="T18" fmla="*/ 153 w 198"/>
                <a:gd name="T19" fmla="*/ 390 h 1755"/>
                <a:gd name="T20" fmla="*/ 117 w 198"/>
                <a:gd name="T21" fmla="*/ 423 h 1755"/>
                <a:gd name="T22" fmla="*/ 60 w 198"/>
                <a:gd name="T23" fmla="*/ 462 h 1755"/>
                <a:gd name="T24" fmla="*/ 24 w 198"/>
                <a:gd name="T25" fmla="*/ 489 h 1755"/>
                <a:gd name="T26" fmla="*/ 12 w 198"/>
                <a:gd name="T27" fmla="*/ 516 h 1755"/>
                <a:gd name="T28" fmla="*/ 15 w 198"/>
                <a:gd name="T29" fmla="*/ 576 h 1755"/>
                <a:gd name="T30" fmla="*/ 90 w 198"/>
                <a:gd name="T31" fmla="*/ 624 h 1755"/>
                <a:gd name="T32" fmla="*/ 135 w 198"/>
                <a:gd name="T33" fmla="*/ 654 h 1755"/>
                <a:gd name="T34" fmla="*/ 153 w 198"/>
                <a:gd name="T35" fmla="*/ 666 h 1755"/>
                <a:gd name="T36" fmla="*/ 177 w 198"/>
                <a:gd name="T37" fmla="*/ 699 h 1755"/>
                <a:gd name="T38" fmla="*/ 183 w 198"/>
                <a:gd name="T39" fmla="*/ 717 h 1755"/>
                <a:gd name="T40" fmla="*/ 180 w 198"/>
                <a:gd name="T41" fmla="*/ 780 h 1755"/>
                <a:gd name="T42" fmla="*/ 51 w 198"/>
                <a:gd name="T43" fmla="*/ 879 h 1755"/>
                <a:gd name="T44" fmla="*/ 15 w 198"/>
                <a:gd name="T45" fmla="*/ 918 h 1755"/>
                <a:gd name="T46" fmla="*/ 12 w 198"/>
                <a:gd name="T47" fmla="*/ 927 h 1755"/>
                <a:gd name="T48" fmla="*/ 6 w 198"/>
                <a:gd name="T49" fmla="*/ 936 h 1755"/>
                <a:gd name="T50" fmla="*/ 0 w 198"/>
                <a:gd name="T51" fmla="*/ 954 h 1755"/>
                <a:gd name="T52" fmla="*/ 33 w 198"/>
                <a:gd name="T53" fmla="*/ 1020 h 1755"/>
                <a:gd name="T54" fmla="*/ 60 w 198"/>
                <a:gd name="T55" fmla="*/ 1038 h 1755"/>
                <a:gd name="T56" fmla="*/ 84 w 198"/>
                <a:gd name="T57" fmla="*/ 1044 h 1755"/>
                <a:gd name="T58" fmla="*/ 165 w 198"/>
                <a:gd name="T59" fmla="*/ 1089 h 1755"/>
                <a:gd name="T60" fmla="*/ 192 w 198"/>
                <a:gd name="T61" fmla="*/ 1122 h 1755"/>
                <a:gd name="T62" fmla="*/ 174 w 198"/>
                <a:gd name="T63" fmla="*/ 1188 h 1755"/>
                <a:gd name="T64" fmla="*/ 51 w 198"/>
                <a:gd name="T65" fmla="*/ 1251 h 1755"/>
                <a:gd name="T66" fmla="*/ 24 w 198"/>
                <a:gd name="T67" fmla="*/ 1287 h 1755"/>
                <a:gd name="T68" fmla="*/ 18 w 198"/>
                <a:gd name="T69" fmla="*/ 1296 h 1755"/>
                <a:gd name="T70" fmla="*/ 15 w 198"/>
                <a:gd name="T71" fmla="*/ 1308 h 1755"/>
                <a:gd name="T72" fmla="*/ 18 w 198"/>
                <a:gd name="T73" fmla="*/ 1353 h 1755"/>
                <a:gd name="T74" fmla="*/ 72 w 198"/>
                <a:gd name="T75" fmla="*/ 1392 h 1755"/>
                <a:gd name="T76" fmla="*/ 117 w 198"/>
                <a:gd name="T77" fmla="*/ 1416 h 1755"/>
                <a:gd name="T78" fmla="*/ 135 w 198"/>
                <a:gd name="T79" fmla="*/ 1428 h 1755"/>
                <a:gd name="T80" fmla="*/ 162 w 198"/>
                <a:gd name="T81" fmla="*/ 1458 h 1755"/>
                <a:gd name="T82" fmla="*/ 180 w 198"/>
                <a:gd name="T83" fmla="*/ 1470 h 1755"/>
                <a:gd name="T84" fmla="*/ 180 w 198"/>
                <a:gd name="T85" fmla="*/ 1533 h 1755"/>
                <a:gd name="T86" fmla="*/ 162 w 198"/>
                <a:gd name="T87" fmla="*/ 1542 h 1755"/>
                <a:gd name="T88" fmla="*/ 141 w 198"/>
                <a:gd name="T89" fmla="*/ 1563 h 1755"/>
                <a:gd name="T90" fmla="*/ 117 w 198"/>
                <a:gd name="T91" fmla="*/ 1599 h 1755"/>
                <a:gd name="T92" fmla="*/ 96 w 198"/>
                <a:gd name="T93" fmla="*/ 1755 h 175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98"/>
                <a:gd name="T142" fmla="*/ 0 h 1755"/>
                <a:gd name="T143" fmla="*/ 198 w 198"/>
                <a:gd name="T144" fmla="*/ 1755 h 1755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98" h="1755">
                  <a:moveTo>
                    <a:pt x="93" y="0"/>
                  </a:moveTo>
                  <a:cubicBezTo>
                    <a:pt x="103" y="30"/>
                    <a:pt x="72" y="66"/>
                    <a:pt x="45" y="75"/>
                  </a:cubicBezTo>
                  <a:cubicBezTo>
                    <a:pt x="40" y="91"/>
                    <a:pt x="27" y="103"/>
                    <a:pt x="21" y="120"/>
                  </a:cubicBezTo>
                  <a:cubicBezTo>
                    <a:pt x="23" y="158"/>
                    <a:pt x="23" y="170"/>
                    <a:pt x="33" y="201"/>
                  </a:cubicBezTo>
                  <a:cubicBezTo>
                    <a:pt x="36" y="211"/>
                    <a:pt x="50" y="216"/>
                    <a:pt x="60" y="219"/>
                  </a:cubicBezTo>
                  <a:cubicBezTo>
                    <a:pt x="66" y="221"/>
                    <a:pt x="78" y="225"/>
                    <a:pt x="78" y="225"/>
                  </a:cubicBezTo>
                  <a:cubicBezTo>
                    <a:pt x="92" y="246"/>
                    <a:pt x="84" y="239"/>
                    <a:pt x="99" y="249"/>
                  </a:cubicBezTo>
                  <a:cubicBezTo>
                    <a:pt x="110" y="265"/>
                    <a:pt x="126" y="273"/>
                    <a:pt x="144" y="279"/>
                  </a:cubicBezTo>
                  <a:cubicBezTo>
                    <a:pt x="154" y="294"/>
                    <a:pt x="168" y="303"/>
                    <a:pt x="174" y="321"/>
                  </a:cubicBezTo>
                  <a:cubicBezTo>
                    <a:pt x="172" y="351"/>
                    <a:pt x="178" y="373"/>
                    <a:pt x="153" y="390"/>
                  </a:cubicBezTo>
                  <a:cubicBezTo>
                    <a:pt x="148" y="406"/>
                    <a:pt x="132" y="416"/>
                    <a:pt x="117" y="423"/>
                  </a:cubicBezTo>
                  <a:cubicBezTo>
                    <a:pt x="97" y="433"/>
                    <a:pt x="80" y="451"/>
                    <a:pt x="60" y="462"/>
                  </a:cubicBezTo>
                  <a:cubicBezTo>
                    <a:pt x="48" y="469"/>
                    <a:pt x="33" y="478"/>
                    <a:pt x="24" y="489"/>
                  </a:cubicBezTo>
                  <a:cubicBezTo>
                    <a:pt x="18" y="497"/>
                    <a:pt x="12" y="516"/>
                    <a:pt x="12" y="516"/>
                  </a:cubicBezTo>
                  <a:cubicBezTo>
                    <a:pt x="13" y="536"/>
                    <a:pt x="13" y="556"/>
                    <a:pt x="15" y="576"/>
                  </a:cubicBezTo>
                  <a:cubicBezTo>
                    <a:pt x="19" y="612"/>
                    <a:pt x="62" y="617"/>
                    <a:pt x="90" y="624"/>
                  </a:cubicBezTo>
                  <a:cubicBezTo>
                    <a:pt x="105" y="634"/>
                    <a:pt x="119" y="644"/>
                    <a:pt x="135" y="654"/>
                  </a:cubicBezTo>
                  <a:cubicBezTo>
                    <a:pt x="141" y="658"/>
                    <a:pt x="153" y="666"/>
                    <a:pt x="153" y="666"/>
                  </a:cubicBezTo>
                  <a:cubicBezTo>
                    <a:pt x="161" y="678"/>
                    <a:pt x="171" y="685"/>
                    <a:pt x="177" y="699"/>
                  </a:cubicBezTo>
                  <a:cubicBezTo>
                    <a:pt x="180" y="705"/>
                    <a:pt x="183" y="717"/>
                    <a:pt x="183" y="717"/>
                  </a:cubicBezTo>
                  <a:cubicBezTo>
                    <a:pt x="186" y="736"/>
                    <a:pt x="190" y="762"/>
                    <a:pt x="180" y="780"/>
                  </a:cubicBezTo>
                  <a:cubicBezTo>
                    <a:pt x="160" y="816"/>
                    <a:pt x="92" y="865"/>
                    <a:pt x="51" y="879"/>
                  </a:cubicBezTo>
                  <a:cubicBezTo>
                    <a:pt x="43" y="892"/>
                    <a:pt x="28" y="909"/>
                    <a:pt x="15" y="918"/>
                  </a:cubicBezTo>
                  <a:cubicBezTo>
                    <a:pt x="14" y="921"/>
                    <a:pt x="13" y="924"/>
                    <a:pt x="12" y="927"/>
                  </a:cubicBezTo>
                  <a:cubicBezTo>
                    <a:pt x="10" y="930"/>
                    <a:pt x="7" y="933"/>
                    <a:pt x="6" y="936"/>
                  </a:cubicBezTo>
                  <a:cubicBezTo>
                    <a:pt x="3" y="942"/>
                    <a:pt x="0" y="954"/>
                    <a:pt x="0" y="954"/>
                  </a:cubicBezTo>
                  <a:cubicBezTo>
                    <a:pt x="3" y="999"/>
                    <a:pt x="2" y="998"/>
                    <a:pt x="33" y="1020"/>
                  </a:cubicBezTo>
                  <a:cubicBezTo>
                    <a:pt x="42" y="1026"/>
                    <a:pt x="51" y="1032"/>
                    <a:pt x="60" y="1038"/>
                  </a:cubicBezTo>
                  <a:cubicBezTo>
                    <a:pt x="67" y="1043"/>
                    <a:pt x="84" y="1044"/>
                    <a:pt x="84" y="1044"/>
                  </a:cubicBezTo>
                  <a:cubicBezTo>
                    <a:pt x="107" y="1060"/>
                    <a:pt x="144" y="1072"/>
                    <a:pt x="165" y="1089"/>
                  </a:cubicBezTo>
                  <a:cubicBezTo>
                    <a:pt x="177" y="1099"/>
                    <a:pt x="179" y="1113"/>
                    <a:pt x="192" y="1122"/>
                  </a:cubicBezTo>
                  <a:cubicBezTo>
                    <a:pt x="186" y="1141"/>
                    <a:pt x="185" y="1172"/>
                    <a:pt x="174" y="1188"/>
                  </a:cubicBezTo>
                  <a:cubicBezTo>
                    <a:pt x="152" y="1221"/>
                    <a:pt x="88" y="1239"/>
                    <a:pt x="51" y="1251"/>
                  </a:cubicBezTo>
                  <a:cubicBezTo>
                    <a:pt x="43" y="1264"/>
                    <a:pt x="33" y="1274"/>
                    <a:pt x="24" y="1287"/>
                  </a:cubicBezTo>
                  <a:cubicBezTo>
                    <a:pt x="22" y="1290"/>
                    <a:pt x="18" y="1296"/>
                    <a:pt x="18" y="1296"/>
                  </a:cubicBezTo>
                  <a:cubicBezTo>
                    <a:pt x="17" y="1300"/>
                    <a:pt x="15" y="1304"/>
                    <a:pt x="15" y="1308"/>
                  </a:cubicBezTo>
                  <a:cubicBezTo>
                    <a:pt x="15" y="1323"/>
                    <a:pt x="16" y="1338"/>
                    <a:pt x="18" y="1353"/>
                  </a:cubicBezTo>
                  <a:cubicBezTo>
                    <a:pt x="20" y="1373"/>
                    <a:pt x="58" y="1383"/>
                    <a:pt x="72" y="1392"/>
                  </a:cubicBezTo>
                  <a:cubicBezTo>
                    <a:pt x="87" y="1402"/>
                    <a:pt x="101" y="1407"/>
                    <a:pt x="117" y="1416"/>
                  </a:cubicBezTo>
                  <a:cubicBezTo>
                    <a:pt x="123" y="1420"/>
                    <a:pt x="135" y="1428"/>
                    <a:pt x="135" y="1428"/>
                  </a:cubicBezTo>
                  <a:cubicBezTo>
                    <a:pt x="138" y="1437"/>
                    <a:pt x="154" y="1451"/>
                    <a:pt x="162" y="1458"/>
                  </a:cubicBezTo>
                  <a:cubicBezTo>
                    <a:pt x="167" y="1463"/>
                    <a:pt x="180" y="1470"/>
                    <a:pt x="180" y="1470"/>
                  </a:cubicBezTo>
                  <a:cubicBezTo>
                    <a:pt x="198" y="1497"/>
                    <a:pt x="190" y="1502"/>
                    <a:pt x="180" y="1533"/>
                  </a:cubicBezTo>
                  <a:cubicBezTo>
                    <a:pt x="178" y="1539"/>
                    <a:pt x="168" y="1538"/>
                    <a:pt x="162" y="1542"/>
                  </a:cubicBezTo>
                  <a:cubicBezTo>
                    <a:pt x="148" y="1563"/>
                    <a:pt x="157" y="1558"/>
                    <a:pt x="141" y="1563"/>
                  </a:cubicBezTo>
                  <a:cubicBezTo>
                    <a:pt x="133" y="1575"/>
                    <a:pt x="121" y="1584"/>
                    <a:pt x="117" y="1599"/>
                  </a:cubicBezTo>
                  <a:cubicBezTo>
                    <a:pt x="105" y="1648"/>
                    <a:pt x="118" y="1710"/>
                    <a:pt x="96" y="1755"/>
                  </a:cubicBezTo>
                </a:path>
              </a:pathLst>
            </a:custGeom>
            <a:noFill/>
            <a:ln w="1270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1" name="Line 352"/>
            <p:cNvSpPr>
              <a:spLocks noChangeShapeType="1"/>
            </p:cNvSpPr>
            <p:nvPr/>
          </p:nvSpPr>
          <p:spPr bwMode="auto">
            <a:xfrm flipH="1" flipV="1">
              <a:off x="1901" y="2177"/>
              <a:ext cx="182" cy="16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2" name="Line 353"/>
            <p:cNvSpPr>
              <a:spLocks noChangeShapeType="1"/>
            </p:cNvSpPr>
            <p:nvPr/>
          </p:nvSpPr>
          <p:spPr bwMode="auto">
            <a:xfrm flipH="1" flipV="1">
              <a:off x="1758" y="2188"/>
              <a:ext cx="179" cy="16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3" name="Line 354"/>
            <p:cNvSpPr>
              <a:spLocks noChangeShapeType="1"/>
            </p:cNvSpPr>
            <p:nvPr/>
          </p:nvSpPr>
          <p:spPr bwMode="auto">
            <a:xfrm flipH="1" flipV="1">
              <a:off x="1600" y="2188"/>
              <a:ext cx="181" cy="16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4" name="Line 355"/>
            <p:cNvSpPr>
              <a:spLocks noChangeShapeType="1"/>
            </p:cNvSpPr>
            <p:nvPr/>
          </p:nvSpPr>
          <p:spPr bwMode="auto">
            <a:xfrm flipH="1" flipV="1">
              <a:off x="1444" y="2188"/>
              <a:ext cx="181" cy="16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5" name="Line 356"/>
            <p:cNvSpPr>
              <a:spLocks noChangeShapeType="1"/>
            </p:cNvSpPr>
            <p:nvPr/>
          </p:nvSpPr>
          <p:spPr bwMode="auto">
            <a:xfrm flipH="1" flipV="1">
              <a:off x="1300" y="2200"/>
              <a:ext cx="180" cy="16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6" name="Line 357"/>
            <p:cNvSpPr>
              <a:spLocks noChangeShapeType="1"/>
            </p:cNvSpPr>
            <p:nvPr/>
          </p:nvSpPr>
          <p:spPr bwMode="auto">
            <a:xfrm flipH="1" flipV="1">
              <a:off x="1155" y="2211"/>
              <a:ext cx="179" cy="16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7" name="Line 358"/>
            <p:cNvSpPr>
              <a:spLocks noChangeShapeType="1"/>
            </p:cNvSpPr>
            <p:nvPr/>
          </p:nvSpPr>
          <p:spPr bwMode="auto">
            <a:xfrm flipH="1" flipV="1">
              <a:off x="998" y="2211"/>
              <a:ext cx="180" cy="16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8" name="Line 359"/>
            <p:cNvSpPr>
              <a:spLocks noChangeShapeType="1"/>
            </p:cNvSpPr>
            <p:nvPr/>
          </p:nvSpPr>
          <p:spPr bwMode="auto">
            <a:xfrm flipH="1" flipV="1">
              <a:off x="853" y="2222"/>
              <a:ext cx="181" cy="16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9" name="Text Box 360"/>
            <p:cNvSpPr txBox="1">
              <a:spLocks noChangeArrowheads="1"/>
            </p:cNvSpPr>
            <p:nvPr/>
          </p:nvSpPr>
          <p:spPr bwMode="auto">
            <a:xfrm flipH="1">
              <a:off x="1474" y="1488"/>
              <a:ext cx="16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zh-TW" altLang="en-US" sz="2000">
                  <a:latin typeface="Times New Roman" pitchFamily="18" charset="0"/>
                </a:rPr>
                <a:t>太陽輻射能</a:t>
              </a:r>
            </a:p>
          </p:txBody>
        </p:sp>
      </p:grpSp>
      <p:sp>
        <p:nvSpPr>
          <p:cNvPr id="190" name="Text Box 361"/>
          <p:cNvSpPr txBox="1">
            <a:spLocks noChangeArrowheads="1"/>
          </p:cNvSpPr>
          <p:nvPr/>
        </p:nvSpPr>
        <p:spPr bwMode="auto">
          <a:xfrm>
            <a:off x="5651500" y="5516563"/>
            <a:ext cx="2317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zh-TW" altLang="en-US" sz="2400" b="1">
                <a:solidFill>
                  <a:srgbClr val="CC3300"/>
                </a:solidFill>
                <a:latin typeface="Times New Roman" pitchFamily="18" charset="0"/>
              </a:rPr>
              <a:t>利用熱虹吸原理</a:t>
            </a:r>
          </a:p>
        </p:txBody>
      </p:sp>
      <p:sp>
        <p:nvSpPr>
          <p:cNvPr id="191" name="Text Box 362"/>
          <p:cNvSpPr txBox="1">
            <a:spLocks noChangeArrowheads="1"/>
          </p:cNvSpPr>
          <p:nvPr/>
        </p:nvSpPr>
        <p:spPr bwMode="auto">
          <a:xfrm>
            <a:off x="3851275" y="42926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kumimoji="0" lang="zh-TW" altLang="en-US" sz="2400">
              <a:latin typeface="Times New Roman" pitchFamily="18" charset="0"/>
              <a:ea typeface="新細明體" charset="-120"/>
            </a:endParaRPr>
          </a:p>
        </p:txBody>
      </p:sp>
      <p:sp>
        <p:nvSpPr>
          <p:cNvPr id="192" name="Text Box 363"/>
          <p:cNvSpPr txBox="1">
            <a:spLocks noChangeArrowheads="1"/>
          </p:cNvSpPr>
          <p:nvPr/>
        </p:nvSpPr>
        <p:spPr bwMode="auto">
          <a:xfrm>
            <a:off x="3851275" y="3573463"/>
            <a:ext cx="1098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zh-TW" altLang="en-US">
                <a:latin typeface="Times New Roman" pitchFamily="18" charset="0"/>
                <a:ea typeface="新細明體" charset="-120"/>
              </a:rPr>
              <a:t>冷水補充</a:t>
            </a:r>
          </a:p>
        </p:txBody>
      </p:sp>
      <p:sp>
        <p:nvSpPr>
          <p:cNvPr id="193" name="Text Box 364"/>
          <p:cNvSpPr txBox="1">
            <a:spLocks noChangeArrowheads="1"/>
          </p:cNvSpPr>
          <p:nvPr/>
        </p:nvSpPr>
        <p:spPr bwMode="auto">
          <a:xfrm>
            <a:off x="3635375" y="2708275"/>
            <a:ext cx="1327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zh-TW" altLang="en-US">
                <a:latin typeface="Times New Roman" pitchFamily="18" charset="0"/>
                <a:ea typeface="新細明體" charset="-120"/>
              </a:rPr>
              <a:t>輔助電熱器</a:t>
            </a:r>
          </a:p>
        </p:txBody>
      </p:sp>
      <p:sp>
        <p:nvSpPr>
          <p:cNvPr id="194" name="Text Box 365"/>
          <p:cNvSpPr txBox="1">
            <a:spLocks noChangeArrowheads="1"/>
          </p:cNvSpPr>
          <p:nvPr/>
        </p:nvSpPr>
        <p:spPr bwMode="auto">
          <a:xfrm>
            <a:off x="3708400" y="2349500"/>
            <a:ext cx="1098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zh-TW" altLang="en-US">
                <a:latin typeface="Times New Roman" pitchFamily="18" charset="0"/>
                <a:ea typeface="新細明體" charset="-120"/>
              </a:rPr>
              <a:t>熱水供應</a:t>
            </a:r>
          </a:p>
        </p:txBody>
      </p:sp>
      <p:pic>
        <p:nvPicPr>
          <p:cNvPr id="195" name="Picture 36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4437063"/>
            <a:ext cx="3529013" cy="139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a typeface="標楷體" pitchFamily="65" charset="-120"/>
              </a:rPr>
              <a:t>四、太陽光電發電（光伏發電）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zh-TW" altLang="zh-TW" b="1" noProof="1" smtClean="0"/>
              <a:t>1.</a:t>
            </a:r>
            <a:r>
              <a:rPr lang="zh-TW" altLang="zh-TW" b="1" dirty="0" smtClean="0"/>
              <a:t>太陽電池(</a:t>
            </a:r>
            <a:r>
              <a:rPr lang="en-US" altLang="zh-TW" b="1" noProof="1" smtClean="0"/>
              <a:t>Solar Cell) </a:t>
            </a:r>
            <a:r>
              <a:rPr lang="zh-TW" altLang="zh-TW" b="1" dirty="0" smtClean="0"/>
              <a:t>可將</a:t>
            </a:r>
            <a:r>
              <a:rPr lang="zh-TW" altLang="zh-TW" b="1" u="sng" dirty="0" smtClean="0">
                <a:solidFill>
                  <a:srgbClr val="FF3300"/>
                </a:solidFill>
              </a:rPr>
              <a:t>光能</a:t>
            </a:r>
            <a:r>
              <a:rPr lang="zh-TW" altLang="zh-TW" b="1" dirty="0" smtClean="0"/>
              <a:t>直接轉換為</a:t>
            </a:r>
            <a:r>
              <a:rPr lang="zh-TW" altLang="zh-TW" b="1" u="sng" dirty="0" smtClean="0">
                <a:solidFill>
                  <a:srgbClr val="FF3300"/>
                </a:solidFill>
              </a:rPr>
              <a:t>直流</a:t>
            </a:r>
            <a:r>
              <a:rPr lang="zh-TW" altLang="zh-TW" b="1" dirty="0" smtClean="0"/>
              <a:t>電</a:t>
            </a:r>
            <a:endParaRPr lang="zh-TW" altLang="en-US" b="1" dirty="0" smtClean="0"/>
          </a:p>
          <a:p>
            <a:pPr>
              <a:lnSpc>
                <a:spcPct val="90000"/>
              </a:lnSpc>
              <a:buNone/>
            </a:pPr>
            <a:r>
              <a:rPr lang="zh-TW" altLang="en-US" b="1" dirty="0" smtClean="0"/>
              <a:t> 　 </a:t>
            </a:r>
            <a:r>
              <a:rPr lang="en-US" altLang="zh-TW" b="1" dirty="0" smtClean="0"/>
              <a:t> </a:t>
            </a:r>
            <a:r>
              <a:rPr lang="zh-TW" altLang="zh-TW" b="1" dirty="0" smtClean="0"/>
              <a:t>能，但不會儲存能量。</a:t>
            </a:r>
          </a:p>
          <a:p>
            <a:pPr>
              <a:lnSpc>
                <a:spcPct val="90000"/>
              </a:lnSpc>
            </a:pPr>
            <a:r>
              <a:rPr lang="zh-TW" altLang="zh-TW" b="1" dirty="0" smtClean="0"/>
              <a:t>2.無需燃料</a:t>
            </a:r>
            <a:r>
              <a:rPr lang="zh-TW" altLang="en-US" b="1" noProof="1" smtClean="0"/>
              <a:t>、無</a:t>
            </a:r>
            <a:r>
              <a:rPr lang="zh-TW" altLang="en-US" b="1" dirty="0" smtClean="0"/>
              <a:t>廢棄物與</a:t>
            </a:r>
            <a:r>
              <a:rPr lang="zh-TW" altLang="en-US" b="1" noProof="1" smtClean="0"/>
              <a:t>污染、</a:t>
            </a:r>
            <a:r>
              <a:rPr lang="zh-TW" altLang="zh-TW" b="1" dirty="0" smtClean="0"/>
              <a:t>無轉動組件與噪音。</a:t>
            </a:r>
          </a:p>
          <a:p>
            <a:pPr>
              <a:lnSpc>
                <a:spcPct val="90000"/>
              </a:lnSpc>
            </a:pPr>
            <a:r>
              <a:rPr lang="zh-TW" altLang="en-US" b="1" noProof="1" smtClean="0"/>
              <a:t>3.</a:t>
            </a:r>
            <a:r>
              <a:rPr lang="zh-TW" altLang="zh-TW" b="1" dirty="0" smtClean="0"/>
              <a:t>太陽電池</a:t>
            </a:r>
            <a:r>
              <a:rPr lang="zh-TW" altLang="en-US" b="1" dirty="0" smtClean="0"/>
              <a:t>壽命</a:t>
            </a:r>
            <a:r>
              <a:rPr lang="zh-TW" altLang="en-US" b="1" noProof="1" smtClean="0"/>
              <a:t>長久</a:t>
            </a:r>
            <a:r>
              <a:rPr lang="zh-TW" altLang="zh-TW" b="1" noProof="1" smtClean="0"/>
              <a:t>，</a:t>
            </a:r>
            <a:r>
              <a:rPr lang="zh-TW" altLang="zh-TW" b="1" dirty="0" smtClean="0"/>
              <a:t>可達</a:t>
            </a:r>
            <a:r>
              <a:rPr lang="zh-TW" altLang="en-US" b="1" dirty="0" smtClean="0"/>
              <a:t>二</a:t>
            </a:r>
            <a:r>
              <a:rPr lang="zh-TW" altLang="en-US" b="1" noProof="1" smtClean="0"/>
              <a:t>十年以上 。</a:t>
            </a:r>
          </a:p>
          <a:p>
            <a:pPr>
              <a:lnSpc>
                <a:spcPct val="90000"/>
              </a:lnSpc>
            </a:pPr>
            <a:r>
              <a:rPr lang="zh-TW" altLang="en-US" b="1" noProof="1" smtClean="0"/>
              <a:t>4.</a:t>
            </a:r>
            <a:r>
              <a:rPr lang="zh-TW" altLang="zh-TW" b="1" dirty="0" smtClean="0"/>
              <a:t>外型</a:t>
            </a:r>
            <a:r>
              <a:rPr lang="zh-TW" altLang="en-US" b="1" dirty="0" smtClean="0"/>
              <a:t>尺寸可隨意變化</a:t>
            </a:r>
            <a:r>
              <a:rPr lang="zh-TW" altLang="en-US" b="1" noProof="1" smtClean="0"/>
              <a:t>，應用廣泛(小至消費性產品--</a:t>
            </a:r>
          </a:p>
          <a:p>
            <a:pPr>
              <a:lnSpc>
                <a:spcPct val="90000"/>
              </a:lnSpc>
              <a:buNone/>
            </a:pPr>
            <a:r>
              <a:rPr lang="en-US" altLang="zh-TW" b="1" dirty="0" smtClean="0"/>
              <a:t>    </a:t>
            </a:r>
            <a:r>
              <a:rPr lang="en-US" altLang="en-US" b="1" noProof="1" smtClean="0"/>
              <a:t>   </a:t>
            </a:r>
            <a:r>
              <a:rPr lang="zh-TW" altLang="en-US" b="1" dirty="0" smtClean="0"/>
              <a:t>如計算機</a:t>
            </a:r>
            <a:r>
              <a:rPr lang="zh-TW" altLang="en-US" b="1" noProof="1" smtClean="0"/>
              <a:t>，大至發電</a:t>
            </a:r>
            <a:r>
              <a:rPr lang="zh-TW" altLang="en-US" b="1" dirty="0" smtClean="0"/>
              <a:t>廠</a:t>
            </a:r>
            <a:r>
              <a:rPr lang="zh-TW" altLang="zh-TW" b="1" dirty="0" smtClean="0"/>
              <a:t>)。</a:t>
            </a:r>
          </a:p>
          <a:p>
            <a:pPr>
              <a:lnSpc>
                <a:spcPct val="90000"/>
              </a:lnSpc>
            </a:pPr>
            <a:r>
              <a:rPr lang="zh-TW" altLang="en-US" b="1" noProof="1" smtClean="0"/>
              <a:t>5.發電</a:t>
            </a:r>
            <a:r>
              <a:rPr lang="zh-TW" altLang="en-US" b="1" dirty="0" smtClean="0"/>
              <a:t>量大小</a:t>
            </a:r>
            <a:r>
              <a:rPr lang="zh-TW" altLang="zh-TW" b="1" dirty="0" smtClean="0"/>
              <a:t>隨日光強度而變，</a:t>
            </a:r>
            <a:r>
              <a:rPr lang="zh-TW" altLang="en-US" b="1" dirty="0" smtClean="0"/>
              <a:t>可以</a:t>
            </a:r>
            <a:r>
              <a:rPr lang="zh-TW" altLang="zh-TW" b="1" noProof="1" smtClean="0"/>
              <a:t>輔</a:t>
            </a:r>
            <a:r>
              <a:rPr lang="zh-TW" altLang="zh-TW" b="1" dirty="0" smtClean="0"/>
              <a:t>助尖峰電</a:t>
            </a:r>
            <a:r>
              <a:rPr lang="zh-TW" altLang="zh-TW" b="1" noProof="1" smtClean="0"/>
              <a:t>力</a:t>
            </a:r>
            <a:r>
              <a:rPr lang="zh-TW" altLang="zh-TW" b="1" dirty="0" smtClean="0"/>
              <a:t>之</a:t>
            </a:r>
          </a:p>
          <a:p>
            <a:pPr>
              <a:lnSpc>
                <a:spcPct val="90000"/>
              </a:lnSpc>
              <a:buNone/>
            </a:pPr>
            <a:r>
              <a:rPr lang="en-US" altLang="zh-TW" b="1" dirty="0" smtClean="0"/>
              <a:t>       </a:t>
            </a:r>
            <a:r>
              <a:rPr lang="zh-TW" altLang="zh-TW" b="1" noProof="1" smtClean="0"/>
              <a:t>不</a:t>
            </a:r>
            <a:r>
              <a:rPr lang="zh-TW" altLang="zh-TW" b="1" dirty="0" smtClean="0"/>
              <a:t>足(併聯型)</a:t>
            </a:r>
            <a:r>
              <a:rPr lang="zh-TW" altLang="en-US" b="1" noProof="1" smtClean="0"/>
              <a:t>。</a:t>
            </a:r>
          </a:p>
          <a:p>
            <a:pPr>
              <a:lnSpc>
                <a:spcPct val="90000"/>
              </a:lnSpc>
            </a:pPr>
            <a:r>
              <a:rPr lang="zh-TW" altLang="en-US" b="1" noProof="1" smtClean="0"/>
              <a:t>6.</a:t>
            </a:r>
            <a:r>
              <a:rPr lang="zh-TW" altLang="en-US" b="1" dirty="0" smtClean="0"/>
              <a:t>設計為阻隔輻射熱或半透光型模板，將可</a:t>
            </a:r>
            <a:r>
              <a:rPr lang="zh-TW" altLang="en-US" b="1" noProof="1" smtClean="0"/>
              <a:t>與建築物</a:t>
            </a:r>
          </a:p>
          <a:p>
            <a:pPr>
              <a:lnSpc>
                <a:spcPct val="90000"/>
              </a:lnSpc>
              <a:buNone/>
            </a:pPr>
            <a:r>
              <a:rPr lang="en-US" altLang="zh-TW" b="1" dirty="0" smtClean="0"/>
              <a:t>       </a:t>
            </a:r>
            <a:r>
              <a:rPr lang="zh-TW" altLang="en-US" b="1" noProof="1" smtClean="0"/>
              <a:t>結合。</a:t>
            </a:r>
            <a:endParaRPr lang="zh-TW" altLang="en-US" b="1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 </a:t>
            </a:r>
            <a:endParaRPr lang="zh-TW" alt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標楷體" pitchFamily="65" charset="-120"/>
                <a:cs typeface="+mj-cs"/>
              </a:rPr>
              <a:t>太陽電池構造與太陽光電發電原理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084888" y="1600200"/>
            <a:ext cx="2601912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太陽電池是以 </a:t>
            </a:r>
            <a:r>
              <a:rPr kumimoji="0" lang="en-US" altLang="zh-TW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 </a:t>
            </a: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型與 </a:t>
            </a:r>
            <a:r>
              <a:rPr kumimoji="0" lang="en-US" altLang="zh-TW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 </a:t>
            </a: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型 半導體材料接合構成正極  與負極。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當陽光照射太陽電池時，  陽光的能量會使半導體材  料內的正、負電荷分離  </a:t>
            </a:r>
            <a:r>
              <a:rPr kumimoji="0" lang="en-US" altLang="zh-TW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產生電子</a:t>
            </a:r>
            <a:r>
              <a:rPr kumimoji="0" lang="en-US" altLang="zh-TW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</a:t>
            </a: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電洞對</a:t>
            </a:r>
            <a:r>
              <a:rPr kumimoji="0" lang="en-US" altLang="zh-TW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正電荷</a:t>
            </a:r>
            <a:r>
              <a:rPr kumimoji="0" lang="en-US" altLang="zh-TW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(Hole)</a:t>
            </a: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、負電荷  </a:t>
            </a:r>
            <a:r>
              <a:rPr kumimoji="0" lang="en-US" altLang="zh-TW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(Electron)</a:t>
            </a: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會分別往正</a:t>
            </a:r>
            <a:r>
              <a:rPr kumimoji="0" lang="en-US" altLang="zh-TW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(P</a:t>
            </a: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型</a:t>
            </a:r>
            <a:r>
              <a:rPr kumimoji="0" lang="en-US" altLang="zh-TW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、負</a:t>
            </a:r>
            <a:r>
              <a:rPr kumimoji="0" lang="en-US" altLang="zh-TW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(N</a:t>
            </a: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型</a:t>
            </a:r>
            <a:r>
              <a:rPr kumimoji="0" lang="en-US" altLang="zh-TW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極方向移動並且  聚集。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正、負極接上負載時，將  有電流流出，可以對負載  作功</a:t>
            </a:r>
            <a:r>
              <a:rPr kumimoji="0" lang="en-US" altLang="zh-TW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燈泡會亮、馬達會轉</a:t>
            </a:r>
            <a:r>
              <a:rPr kumimoji="0" lang="en-US" altLang="zh-TW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395288" y="2781300"/>
            <a:ext cx="5740400" cy="3344863"/>
            <a:chOff x="0" y="1311"/>
            <a:chExt cx="3853" cy="2245"/>
          </a:xfrm>
        </p:grpSpPr>
        <p:sp>
          <p:nvSpPr>
            <p:cNvPr id="7" name="Oval 5"/>
            <p:cNvSpPr>
              <a:spLocks noChangeAspect="1" noChangeArrowheads="1"/>
            </p:cNvSpPr>
            <p:nvPr/>
          </p:nvSpPr>
          <p:spPr bwMode="auto">
            <a:xfrm>
              <a:off x="1556" y="3069"/>
              <a:ext cx="162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8" name="Oval 6"/>
            <p:cNvSpPr>
              <a:spLocks noChangeAspect="1" noChangeArrowheads="1"/>
            </p:cNvSpPr>
            <p:nvPr/>
          </p:nvSpPr>
          <p:spPr bwMode="auto">
            <a:xfrm>
              <a:off x="1700" y="2389"/>
              <a:ext cx="162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pic>
          <p:nvPicPr>
            <p:cNvPr id="9" name="Picture 7" descr="solar cell-1005A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1311"/>
              <a:ext cx="3717" cy="2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Rectangle 8"/>
            <p:cNvSpPr>
              <a:spLocks noChangeAspect="1" noChangeArrowheads="1"/>
            </p:cNvSpPr>
            <p:nvPr/>
          </p:nvSpPr>
          <p:spPr bwMode="auto">
            <a:xfrm>
              <a:off x="3099" y="2353"/>
              <a:ext cx="270" cy="648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zh-TW" altLang="en-US" sz="2000">
                  <a:latin typeface="Times New Roman" pitchFamily="18" charset="0"/>
                </a:rPr>
                <a:t>負</a:t>
              </a:r>
            </a:p>
            <a:p>
              <a:pPr algn="ctr" eaLnBrk="0" hangingPunct="0"/>
              <a:r>
                <a:rPr kumimoji="0" lang="zh-TW" altLang="en-US" sz="2000">
                  <a:latin typeface="Times New Roman" pitchFamily="18" charset="0"/>
                </a:rPr>
                <a:t>載</a:t>
              </a:r>
            </a:p>
          </p:txBody>
        </p:sp>
        <p:cxnSp>
          <p:nvCxnSpPr>
            <p:cNvPr id="11" name="AutoShape 9"/>
            <p:cNvCxnSpPr>
              <a:cxnSpLocks noChangeAspect="1" noChangeShapeType="1"/>
              <a:stCxn id="10" idx="0"/>
              <a:endCxn id="8" idx="0"/>
            </p:cNvCxnSpPr>
            <p:nvPr/>
          </p:nvCxnSpPr>
          <p:spPr bwMode="auto">
            <a:xfrm rot="-5400000" flipH="1" flipV="1">
              <a:off x="2490" y="1644"/>
              <a:ext cx="36" cy="1453"/>
            </a:xfrm>
            <a:prstGeom prst="bentConnector3">
              <a:avLst>
                <a:gd name="adj1" fmla="val -153542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2" name="AutoShape 10"/>
            <p:cNvCxnSpPr>
              <a:cxnSpLocks noChangeAspect="1" noChangeShapeType="1"/>
              <a:stCxn id="7" idx="4"/>
              <a:endCxn id="10" idx="2"/>
            </p:cNvCxnSpPr>
            <p:nvPr/>
          </p:nvCxnSpPr>
          <p:spPr bwMode="auto">
            <a:xfrm rot="5400000" flipH="1" flipV="1">
              <a:off x="2348" y="2290"/>
              <a:ext cx="176" cy="1597"/>
            </a:xfrm>
            <a:prstGeom prst="bentConnector3">
              <a:avLst>
                <a:gd name="adj1" fmla="val -10555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13" name="Text Box 11"/>
            <p:cNvSpPr txBox="1">
              <a:spLocks noChangeAspect="1" noChangeArrowheads="1"/>
            </p:cNvSpPr>
            <p:nvPr/>
          </p:nvSpPr>
          <p:spPr bwMode="auto">
            <a:xfrm>
              <a:off x="2137" y="2005"/>
              <a:ext cx="1034" cy="1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80000"/>
                </a:lnSpc>
              </a:pPr>
              <a:r>
                <a:rPr kumimoji="0" lang="zh-TW" altLang="en-US" sz="1200">
                  <a:latin typeface="Times New Roman" pitchFamily="18" charset="0"/>
                </a:rPr>
                <a:t>上電極 </a:t>
              </a:r>
              <a:r>
                <a:rPr kumimoji="0" lang="en-US" altLang="zh-TW" sz="1200">
                  <a:latin typeface="Times New Roman" pitchFamily="18" charset="0"/>
                </a:rPr>
                <a:t>Electrode</a:t>
              </a:r>
            </a:p>
            <a:p>
              <a:pPr eaLnBrk="0" hangingPunct="0">
                <a:lnSpc>
                  <a:spcPct val="80000"/>
                </a:lnSpc>
              </a:pPr>
              <a:endParaRPr kumimoji="0" lang="en-US" altLang="zh-TW" sz="1200">
                <a:latin typeface="Times New Roman" pitchFamily="18" charset="0"/>
              </a:endParaRPr>
            </a:p>
            <a:p>
              <a:pPr eaLnBrk="0" hangingPunct="0">
                <a:lnSpc>
                  <a:spcPct val="80000"/>
                </a:lnSpc>
              </a:pPr>
              <a:r>
                <a:rPr kumimoji="0" lang="zh-TW" altLang="en-US" sz="1200">
                  <a:latin typeface="Times New Roman" pitchFamily="18" charset="0"/>
                </a:rPr>
                <a:t>抗反射層</a:t>
              </a:r>
            </a:p>
            <a:p>
              <a:pPr eaLnBrk="0" hangingPunct="0">
                <a:lnSpc>
                  <a:spcPct val="80000"/>
                </a:lnSpc>
              </a:pPr>
              <a:r>
                <a:rPr kumimoji="0" lang="en-US" altLang="zh-TW" sz="1200">
                  <a:latin typeface="Times New Roman" pitchFamily="18" charset="0"/>
                </a:rPr>
                <a:t>Anti-Refection Coating</a:t>
              </a:r>
            </a:p>
            <a:p>
              <a:pPr eaLnBrk="0" hangingPunct="0">
                <a:lnSpc>
                  <a:spcPct val="80000"/>
                </a:lnSpc>
              </a:pPr>
              <a:endParaRPr kumimoji="0" lang="en-US" altLang="zh-TW" sz="1200">
                <a:latin typeface="Times New Roman" pitchFamily="18" charset="0"/>
              </a:endParaRPr>
            </a:p>
            <a:p>
              <a:pPr eaLnBrk="0" hangingPunct="0">
                <a:lnSpc>
                  <a:spcPct val="80000"/>
                </a:lnSpc>
              </a:pPr>
              <a:r>
                <a:rPr kumimoji="0" lang="en-US" altLang="zh-TW" sz="1200">
                  <a:latin typeface="Times New Roman" pitchFamily="18" charset="0"/>
                </a:rPr>
                <a:t>n</a:t>
              </a:r>
              <a:r>
                <a:rPr kumimoji="0" lang="zh-TW" altLang="en-US" sz="1200">
                  <a:latin typeface="Times New Roman" pitchFamily="18" charset="0"/>
                </a:rPr>
                <a:t>型半導體</a:t>
              </a:r>
            </a:p>
            <a:p>
              <a:pPr eaLnBrk="0" hangingPunct="0">
                <a:lnSpc>
                  <a:spcPct val="80000"/>
                </a:lnSpc>
              </a:pPr>
              <a:r>
                <a:rPr kumimoji="0" lang="en-US" altLang="zh-TW" sz="1200">
                  <a:latin typeface="Times New Roman" pitchFamily="18" charset="0"/>
                </a:rPr>
                <a:t>n-Type Semiconductor</a:t>
              </a:r>
            </a:p>
            <a:p>
              <a:pPr eaLnBrk="0" hangingPunct="0">
                <a:lnSpc>
                  <a:spcPct val="80000"/>
                </a:lnSpc>
              </a:pPr>
              <a:endParaRPr kumimoji="0" lang="en-US" altLang="zh-TW" sz="1200">
                <a:latin typeface="Times New Roman" pitchFamily="18" charset="0"/>
              </a:endParaRPr>
            </a:p>
            <a:p>
              <a:pPr eaLnBrk="0" hangingPunct="0">
                <a:lnSpc>
                  <a:spcPct val="80000"/>
                </a:lnSpc>
              </a:pPr>
              <a:r>
                <a:rPr kumimoji="0" lang="en-US" altLang="zh-TW" sz="1200">
                  <a:latin typeface="Times New Roman" pitchFamily="18" charset="0"/>
                </a:rPr>
                <a:t>p</a:t>
              </a:r>
              <a:r>
                <a:rPr kumimoji="0" lang="zh-TW" altLang="en-US" sz="1200">
                  <a:latin typeface="Times New Roman" pitchFamily="18" charset="0"/>
                </a:rPr>
                <a:t>型半導體 </a:t>
              </a:r>
            </a:p>
            <a:p>
              <a:pPr eaLnBrk="0" hangingPunct="0">
                <a:lnSpc>
                  <a:spcPct val="80000"/>
                </a:lnSpc>
              </a:pPr>
              <a:r>
                <a:rPr kumimoji="0" lang="en-US" altLang="zh-TW" sz="1200">
                  <a:latin typeface="Times New Roman" pitchFamily="18" charset="0"/>
                </a:rPr>
                <a:t>p-Type Semiconductor</a:t>
              </a:r>
            </a:p>
            <a:p>
              <a:pPr eaLnBrk="0" hangingPunct="0">
                <a:lnSpc>
                  <a:spcPct val="80000"/>
                </a:lnSpc>
              </a:pPr>
              <a:endParaRPr kumimoji="0" lang="en-US" altLang="zh-TW" sz="1200">
                <a:latin typeface="Times New Roman" pitchFamily="18" charset="0"/>
              </a:endParaRPr>
            </a:p>
            <a:p>
              <a:pPr eaLnBrk="0" hangingPunct="0">
                <a:lnSpc>
                  <a:spcPct val="80000"/>
                </a:lnSpc>
              </a:pPr>
              <a:r>
                <a:rPr kumimoji="0" lang="zh-TW" altLang="en-US" sz="1200">
                  <a:latin typeface="Times New Roman" pitchFamily="18" charset="0"/>
                </a:rPr>
                <a:t>下電極 </a:t>
              </a:r>
              <a:r>
                <a:rPr kumimoji="0" lang="en-US" altLang="zh-TW" sz="1200">
                  <a:latin typeface="Times New Roman" pitchFamily="18" charset="0"/>
                </a:rPr>
                <a:t>Electrode</a:t>
              </a:r>
            </a:p>
          </p:txBody>
        </p:sp>
        <p:sp>
          <p:nvSpPr>
            <p:cNvPr id="14" name="Text Box 12"/>
            <p:cNvSpPr txBox="1">
              <a:spLocks noChangeAspect="1" noChangeArrowheads="1"/>
            </p:cNvSpPr>
            <p:nvPr/>
          </p:nvSpPr>
          <p:spPr bwMode="auto">
            <a:xfrm>
              <a:off x="3348" y="2879"/>
              <a:ext cx="224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kumimoji="0" lang="en-US" altLang="zh-TW" sz="3200" b="1">
                  <a:solidFill>
                    <a:srgbClr val="FF0000"/>
                  </a:solidFill>
                  <a:latin typeface="Times New Roman" pitchFamily="18" charset="0"/>
                  <a:ea typeface="新細明體" charset="-120"/>
                </a:rPr>
                <a:t>+</a:t>
              </a:r>
            </a:p>
          </p:txBody>
        </p:sp>
        <p:sp>
          <p:nvSpPr>
            <p:cNvPr id="15" name="Text Box 13"/>
            <p:cNvSpPr txBox="1">
              <a:spLocks noChangeAspect="1" noChangeArrowheads="1"/>
            </p:cNvSpPr>
            <p:nvPr/>
          </p:nvSpPr>
          <p:spPr bwMode="auto">
            <a:xfrm>
              <a:off x="3340" y="2043"/>
              <a:ext cx="224" cy="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kumimoji="0" lang="en-US" altLang="zh-TW" sz="4000" b="1">
                  <a:solidFill>
                    <a:schemeClr val="accent2"/>
                  </a:solidFill>
                  <a:latin typeface="Times New Roman" pitchFamily="18" charset="0"/>
                  <a:ea typeface="新細明體" charset="-120"/>
                </a:rPr>
                <a:t>-</a:t>
              </a:r>
            </a:p>
          </p:txBody>
        </p:sp>
        <p:sp>
          <p:nvSpPr>
            <p:cNvPr id="16" name="Line 14"/>
            <p:cNvSpPr>
              <a:spLocks noChangeAspect="1" noChangeShapeType="1"/>
            </p:cNvSpPr>
            <p:nvPr/>
          </p:nvSpPr>
          <p:spPr bwMode="auto">
            <a:xfrm flipV="1">
              <a:off x="3453" y="2449"/>
              <a:ext cx="0" cy="4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7" name="Text Box 15"/>
            <p:cNvSpPr txBox="1">
              <a:spLocks noChangeAspect="1" noChangeArrowheads="1"/>
            </p:cNvSpPr>
            <p:nvPr/>
          </p:nvSpPr>
          <p:spPr bwMode="auto">
            <a:xfrm>
              <a:off x="3150" y="3146"/>
              <a:ext cx="703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kumimoji="0" lang="zh-TW" altLang="en-US" sz="1400">
                  <a:latin typeface="Times New Roman" pitchFamily="18" charset="0"/>
                </a:rPr>
                <a:t>電流</a:t>
              </a:r>
              <a:endParaRPr kumimoji="0" lang="zh-TW" altLang="en-US" sz="1000">
                <a:latin typeface="Times New Roman" pitchFamily="18" charset="0"/>
              </a:endParaRPr>
            </a:p>
            <a:p>
              <a:pPr algn="ctr" eaLnBrk="0" hangingPunct="0"/>
              <a:r>
                <a:rPr kumimoji="0" lang="zh-TW" altLang="en-US" sz="1000">
                  <a:latin typeface="Times New Roman" pitchFamily="18" charset="0"/>
                </a:rPr>
                <a:t> </a:t>
              </a:r>
              <a:r>
                <a:rPr kumimoji="0" lang="en-US" altLang="zh-TW" sz="1000">
                  <a:latin typeface="Times New Roman" pitchFamily="18" charset="0"/>
                </a:rPr>
                <a:t>Electric </a:t>
              </a:r>
            </a:p>
            <a:p>
              <a:pPr algn="ctr" eaLnBrk="0" hangingPunct="0"/>
              <a:r>
                <a:rPr kumimoji="0" lang="en-US" altLang="zh-TW" sz="1000">
                  <a:latin typeface="Times New Roman" pitchFamily="18" charset="0"/>
                </a:rPr>
                <a:t>Current</a:t>
              </a:r>
            </a:p>
          </p:txBody>
        </p:sp>
        <p:sp>
          <p:nvSpPr>
            <p:cNvPr id="18" name="Line 16"/>
            <p:cNvSpPr>
              <a:spLocks noChangeAspect="1" noChangeShapeType="1"/>
            </p:cNvSpPr>
            <p:nvPr/>
          </p:nvSpPr>
          <p:spPr bwMode="auto">
            <a:xfrm flipH="1">
              <a:off x="1862" y="2118"/>
              <a:ext cx="285" cy="2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sm" len="sm"/>
              <a:tailEnd type="triangle" w="med" len="med"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9" name="Line 17"/>
            <p:cNvSpPr>
              <a:spLocks noChangeAspect="1" noChangeShapeType="1"/>
            </p:cNvSpPr>
            <p:nvPr/>
          </p:nvSpPr>
          <p:spPr bwMode="auto">
            <a:xfrm flipH="1">
              <a:off x="1817" y="2337"/>
              <a:ext cx="324" cy="2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sm" len="sm"/>
              <a:tailEnd type="triangle" w="med" len="med"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" name="Line 18"/>
            <p:cNvSpPr>
              <a:spLocks noChangeAspect="1" noChangeShapeType="1"/>
            </p:cNvSpPr>
            <p:nvPr/>
          </p:nvSpPr>
          <p:spPr bwMode="auto">
            <a:xfrm flipH="1">
              <a:off x="1760" y="2568"/>
              <a:ext cx="381" cy="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sm" len="sm"/>
              <a:tailEnd type="triangle" w="med" len="med"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 flipH="1">
              <a:off x="1681" y="3089"/>
              <a:ext cx="460" cy="15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oval" w="sm" len="sm"/>
              <a:tailEnd type="triangle" w="med" len="med"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H="1">
              <a:off x="1696" y="2852"/>
              <a:ext cx="452" cy="74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oval" w="sm" len="sm"/>
              <a:tailEnd type="triangle" w="med" len="med"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a typeface="標楷體" pitchFamily="65" charset="-120"/>
              </a:rPr>
              <a:t>五、太陽能應用上的限制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 smtClean="0"/>
              <a:t>與傳統之化石、核能源相比，能量密度低</a:t>
            </a:r>
          </a:p>
          <a:p>
            <a:r>
              <a:rPr lang="zh-TW" altLang="en-US" dirty="0" smtClean="0"/>
              <a:t>能源供給量受日照時間及地理位置限制</a:t>
            </a:r>
          </a:p>
          <a:p>
            <a:r>
              <a:rPr lang="zh-TW" altLang="en-US" dirty="0" smtClean="0"/>
              <a:t>能源供應不穩定　－　靠天吃飯</a:t>
            </a:r>
          </a:p>
          <a:p>
            <a:r>
              <a:rPr lang="zh-TW" altLang="en-US" dirty="0" smtClean="0"/>
              <a:t>能源生產成本相對於傳統能源偏高，特別是太陽光電發電部分</a:t>
            </a:r>
          </a:p>
          <a:p>
            <a:r>
              <a:rPr lang="zh-TW" altLang="en-US" dirty="0" smtClean="0"/>
              <a:t>太陽能熱水器為目前最具經濟競爭力之再生能源，但其需用性與日照量成反比關係，不利推廣應用</a:t>
            </a:r>
          </a:p>
          <a:p>
            <a:r>
              <a:rPr lang="zh-TW" altLang="en-US" dirty="0" smtClean="0"/>
              <a:t>太陽電池雖然目前尚不具經濟競爭力，有待吾人進一步提高發電轉換效率及降低生產成本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507</Words>
  <Application>Microsoft Office PowerPoint</Application>
  <PresentationFormat>如螢幕大小 (4:3)</PresentationFormat>
  <Paragraphs>88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佈景主題</vt:lpstr>
      <vt:lpstr>以適當科技與風險評估的角度來看太陽能系統</vt:lpstr>
      <vt:lpstr>目錄</vt:lpstr>
      <vt:lpstr>一、太陽能來源</vt:lpstr>
      <vt:lpstr>二、太陽能應用 日照率定義</vt:lpstr>
      <vt:lpstr>三、太陽能集熱器原理</vt:lpstr>
      <vt:lpstr>太陽能熱水系統　家用系統</vt:lpstr>
      <vt:lpstr>四、太陽光電發電（光伏發電）</vt:lpstr>
      <vt:lpstr> </vt:lpstr>
      <vt:lpstr>五、太陽能應用上的限制</vt:lpstr>
      <vt:lpstr>六、總結</vt:lpstr>
    </vt:vector>
  </TitlesOfParts>
  <Company>Sky123.Org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以適當科技與風險評估的角度來看太陽能系統</dc:title>
  <dc:creator>User</dc:creator>
  <cp:lastModifiedBy>User</cp:lastModifiedBy>
  <cp:revision>8</cp:revision>
  <dcterms:created xsi:type="dcterms:W3CDTF">2012-11-11T13:08:29Z</dcterms:created>
  <dcterms:modified xsi:type="dcterms:W3CDTF">2012-11-11T14:39:01Z</dcterms:modified>
</cp:coreProperties>
</file>