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9" r:id="rId5"/>
    <p:sldId id="260" r:id="rId6"/>
    <p:sldId id="261" r:id="rId7"/>
    <p:sldId id="263" r:id="rId8"/>
    <p:sldId id="262" r:id="rId9"/>
    <p:sldId id="27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2" r:id="rId20"/>
    <p:sldId id="276" r:id="rId2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C5FE"/>
    <a:srgbClr val="000099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矩形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矩形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直線接點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矩形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D371C-9B0A-4C54-AF8F-2DCBF0296593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7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A8BC7CC-04DF-4794-B7EC-D2CC3D79E32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D3ABC-BB6F-422C-BA47-E83CA81274CE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159C1-7BC2-4332-8802-92774A7952D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0" name="直線接點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橢圓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2" name="橢圓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3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35009-078A-4725-ACEF-BAC8D696AAD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日期版面配置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597D2-E4D0-4D38-8D99-CE0CA087F745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5" name="頁尾版面配置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D60A-810B-42B6-BC0E-47D8CD309305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64C4E-47ED-4455-9262-F06ACABB468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矩形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矩形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2" name="直線接點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3" name="橢圓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4" name="橢圓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6C826-63CA-4057-B8F7-8A2EC030EC00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7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7A9ECF7-A0F3-40DB-B30F-B6505A9BBFA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BB102-4B36-4A49-91F2-9CD66E628D2A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25380-A471-436C-B54C-594B60CDB7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矩形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4" name="直線接點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5" name="矩形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6" name="橢圓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7" name="橢圓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8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62E18-756A-4CA5-9E2C-5BBA2C6CF345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9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DB608DC-B19F-490B-9456-071476E79B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4AEB-E530-4BF5-9200-FF451EC13529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8E807-40B6-4AE2-862B-60E78D94D47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3" name="矩形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4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8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F3F18-613D-41D8-BC52-F2372C5B4560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9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01B40B0-7B3D-4A9B-B98D-84458FC8726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1" name="矩形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2" name="直線接點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3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4" name="橢圓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5" name="矩形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6" name="投影片編號版面配置區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DD419BB-21B0-48CE-A56D-8A76CDD7F94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7" name="日期版面配置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BA14F-EBF3-453D-AC40-D0EDCE7CBE07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8" name="頁尾版面配置區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0" name="矩形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2" name="矩形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3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4" name="橢圓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5" name="矩形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6" name="投影片編號版面配置區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347DC-DDC5-4215-8981-86285A5122B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7" name="日期版面配置區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D9145-CFD8-4B1F-9484-E7B330B882B7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18" name="頁尾版面配置區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25DC844-302F-4A26-9B55-3CD33C02BAD2}" type="datetimeFigureOut">
              <a:rPr lang="zh-TW" altLang="en-US"/>
              <a:pPr>
                <a:defRPr/>
              </a:pPr>
              <a:t>2014/5/18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E377A2F-0D13-4379-A4A6-A6EF3F4829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8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039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微軟正黑體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  <a:cs typeface="微軟正黑體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  <a:cs typeface="微軟正黑體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  <a:cs typeface="微軟正黑體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  <a:cs typeface="微軟正黑體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350" y="2781300"/>
            <a:ext cx="6400800" cy="1752600"/>
          </a:xfrm>
        </p:spPr>
        <p:txBody>
          <a:bodyPr>
            <a:noAutofit/>
          </a:bodyPr>
          <a:lstStyle/>
          <a:p>
            <a:pPr eaLnBrk="1" hangingPunct="1"/>
            <a:r>
              <a:rPr lang="zh-TW" altLang="en-US" sz="3200" cap="none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3200" cap="none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200" cap="none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馬美娟</a:t>
            </a:r>
            <a:endParaRPr lang="en-US" altLang="zh-TW" sz="3200" cap="none" smtClean="0">
              <a:solidFill>
                <a:schemeClr val="accent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組員</a:t>
            </a:r>
            <a:r>
              <a:rPr lang="en-US" altLang="zh-TW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eaLnBrk="1" hangingPunct="1"/>
            <a:r>
              <a:rPr lang="zh-TW" altLang="en-US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林子傑 洪柏均</a:t>
            </a:r>
          </a:p>
          <a:p>
            <a:pPr eaLnBrk="1" hangingPunct="1"/>
            <a:r>
              <a:rPr lang="zh-TW" altLang="en-US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江威霆 鄭宗瑋</a:t>
            </a:r>
          </a:p>
          <a:p>
            <a:pPr eaLnBrk="1" hangingPunct="1"/>
            <a:r>
              <a:rPr lang="zh-TW" altLang="en-US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劉睿涵 盧姿燕</a:t>
            </a:r>
          </a:p>
          <a:p>
            <a:pPr eaLnBrk="1" hangingPunct="1"/>
            <a:r>
              <a:rPr lang="zh-TW" altLang="en-US" sz="3200" cap="none" smtClean="0">
                <a:solidFill>
                  <a:schemeClr val="hlink"/>
                </a:solidFill>
                <a:latin typeface="標楷體" pitchFamily="65" charset="-120"/>
                <a:ea typeface="標楷體" pitchFamily="65" charset="-120"/>
              </a:rPr>
              <a:t>吳柔曄</a:t>
            </a:r>
          </a:p>
        </p:txBody>
      </p:sp>
      <p:sp>
        <p:nvSpPr>
          <p:cNvPr id="13314" name="標題 1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1752600"/>
          </a:xfrm>
        </p:spPr>
        <p:txBody>
          <a:bodyPr/>
          <a:lstStyle/>
          <a:p>
            <a:pPr eaLnBrk="1" hangingPunct="1"/>
            <a:r>
              <a:rPr lang="zh-TW" altLang="en-US" sz="4800" b="1" smtClean="0"/>
              <a:t>讀書會成果報告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第一次聚會</a:t>
            </a:r>
          </a:p>
        </p:txBody>
      </p:sp>
      <p:sp>
        <p:nvSpPr>
          <p:cNvPr id="22530" name="內容版面配置區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議題三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請問大家喜歡「自由選擇 」還是被設定呢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主持人引導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作者認為人和動物、植物不同，它們的行為完全被大自然設定，只有人類，才有自由的意志能做選擇。請問大家喜歡「自由選擇 」還是被設定呢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同學發言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自由選擇往往伴隨著責任</a:t>
            </a:r>
            <a:r>
              <a:rPr lang="zh-TW" altLang="zh-TW" sz="20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選擇後背負的責任是需要考驗的。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大學生想要打工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但是打工的時間壓縮了讀書時間，此時的責任便是成績。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自由是甜蜜的，會讓人著迷、會使人無法抗拒；不過有個附加條件，就是「責任」。當你享有自由時，就是負責任的開始。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z="20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z="2000" b="1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34400" cy="758825"/>
          </a:xfrm>
        </p:spPr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組員的收穫、心得</a:t>
            </a:r>
          </a:p>
        </p:txBody>
      </p:sp>
      <p:sp>
        <p:nvSpPr>
          <p:cNvPr id="21506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endParaRPr lang="zh-TW" altLang="en-US" sz="2000" dirty="0" smtClean="0"/>
          </a:p>
          <a:p>
            <a:pPr eaLnBrk="1" hangingPunct="1">
              <a:defRPr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關於「自由選擇背後的責任」這點，我分享了自己做報告的經歷，雖然一開始忿忿不平，但最後卻覺得對抗起責任做完報告的自己感到驕傲。</a:t>
            </a:r>
          </a:p>
          <a:p>
            <a:pPr eaLnBrk="1" hangingPunct="1">
              <a:defRPr/>
            </a:pPr>
            <a:endPara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面對道德問題時，該怎麼做、該怎麼解決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似乎沒有一個完全正確的答案。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我想哲學有趣的地方，在於作者舉用了很多例子討論道德問題 。其中很多道德問題讓人掙扎， 但值得掙扎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值得省思。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第二次聚會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議題一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哪些行為不見容於社會，是所謂的壞人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>
              <a:lnSpc>
                <a:spcPct val="90000"/>
              </a:lnSpc>
            </a:pPr>
            <a:endParaRPr lang="en-US" altLang="zh-TW" sz="2300" b="1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22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2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搶劫、詐騙、強暴、殺人放火 </a:t>
            </a:r>
            <a:endParaRPr lang="en-US" altLang="zh-TW" sz="1800" b="1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傷害他人生命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感情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財產的人 </a:t>
            </a:r>
          </a:p>
          <a:p>
            <a:pPr>
              <a:lnSpc>
                <a:spcPct val="90000"/>
              </a:lnSpc>
            </a:pP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不管精神肉體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財產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只要傷害他人就是壞人</a:t>
            </a:r>
            <a:endParaRPr lang="en-US" altLang="zh-TW" sz="180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zh-TW" sz="180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議題二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如何與別人相處，特別是那些所謂的壞人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zh-TW" altLang="en-US" sz="2200" smtClean="0">
                <a:latin typeface="標楷體" pitchFamily="65" charset="-120"/>
                <a:ea typeface="標楷體" pitchFamily="65" charset="-120"/>
              </a:rPr>
              <a:t>主持人引導</a:t>
            </a:r>
            <a:r>
              <a:rPr lang="en-US" altLang="zh-TW" sz="22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200" smtClean="0">
                <a:latin typeface="標楷體" pitchFamily="65" charset="-120"/>
                <a:ea typeface="標楷體" pitchFamily="65" charset="-120"/>
              </a:rPr>
              <a:t>面對傷害我們的人</a:t>
            </a:r>
            <a:r>
              <a:rPr lang="zh-TW" altLang="zh-TW" sz="22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200" smtClean="0">
                <a:latin typeface="標楷體" pitchFamily="65" charset="-120"/>
                <a:ea typeface="標楷體" pitchFamily="65" charset="-120"/>
              </a:rPr>
              <a:t>我們通常仇視他、歧視他，但作者卻提出「站在他人的位置」，這是好辦法嗎</a:t>
            </a:r>
            <a:r>
              <a:rPr lang="en-US" altLang="zh-TW" sz="22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>
              <a:lnSpc>
                <a:spcPct val="90000"/>
              </a:lnSpc>
            </a:pPr>
            <a:endParaRPr lang="en-US" altLang="zh-TW" sz="230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22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2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對待壞人，需要站在他的位置嗎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? </a:t>
            </a:r>
          </a:p>
          <a:p>
            <a:pPr>
              <a:lnSpc>
                <a:spcPct val="90000"/>
              </a:lnSpc>
            </a:pP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作者認為人類的行為多半是模仿學習來的，因為模仿，我們學會如何對待他人。別人也這樣做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1800" smtClean="0">
                <a:latin typeface="標楷體" pitchFamily="65" charset="-120"/>
                <a:ea typeface="標楷體" pitchFamily="65" charset="-120"/>
              </a:rPr>
              <a:t>所以我也這樣做</a:t>
            </a:r>
            <a:r>
              <a:rPr lang="zh-TW" altLang="en-US" sz="23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30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endParaRPr lang="zh-TW" altLang="en-US" sz="1800" smtClean="0"/>
          </a:p>
          <a:p>
            <a:pPr>
              <a:lnSpc>
                <a:spcPct val="90000"/>
              </a:lnSpc>
            </a:pPr>
            <a:endParaRPr lang="en-US" altLang="zh-TW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組員的收穫、心得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TW" altLang="en-US" sz="2000" smtClean="0"/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我想人們都應該要慢慢學會站在他人立場去思考癥結點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而不是永遠只看一面、以偏概全。 </a:t>
            </a:r>
          </a:p>
          <a:p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若站在對方立場思考，事情就會變得不一樣，或許我們也不會再說對方是十惡不赦。</a:t>
            </a:r>
          </a:p>
          <a:p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壞人的行為應該與他所處的社會環境，以及別人對待他的方式密切相關。那麼，為了自己，為了別人，為了社會整體，我們都應該更和善去對待任何人。</a:t>
            </a:r>
          </a:p>
          <a:p>
            <a:endParaRPr lang="zh-TW" alt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第三次聚會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議題一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享樂是件可怕的事嗎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享樂不是可怕的事，因為如果人不能享樂，生命會很悲哀。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享樂的同時，也可能樂極生悲，甚至發生生命危險。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作者在文章曾說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「眼前的快樂要把握 ，只要留心，處處都能發現快樂」是很好的提醒。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如果是假日，能睡到自然醒，就是件享樂的事。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下雨天能穿拖鞋到校，很輕鬆，很涼爽，就是件享樂的事。</a:t>
            </a:r>
          </a:p>
          <a:p>
            <a:pPr>
              <a:buFont typeface="Wingdings 2" pitchFamily="18" charset="2"/>
              <a:buNone/>
            </a:pPr>
            <a:endParaRPr lang="zh-TW" altLang="en-US" sz="200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1800" smtClean="0"/>
          </a:p>
          <a:p>
            <a:endParaRPr lang="en-US" altLang="zh-TW" sz="1800" smtClean="0"/>
          </a:p>
          <a:p>
            <a:endParaRPr lang="zh-TW" altLang="en-US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第三次聚會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議題二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如果快樂值得追求，那「利用快樂」與「濫用快樂」的差別在哪裡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對於有菸癮的人，抽菸是一種快樂，但抱孩子時孩子因為煙味被拒絕 ，此時便破壞了他對抱孩子的快樂。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回家時</a:t>
            </a:r>
            <a:r>
              <a:rPr lang="zh-TW" altLang="zh-TW" sz="20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專心的看電視是我的快樂，此時便無法跟他人說話，但這也因此破壞了跟家人相處聊天的那份快樂。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我之前會因打電動打到忘我而忘記身為學生該盡的本分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此時的我便是濫用著快樂。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飆車很有快感與成就感，但是一旦發生車禍，那就是濫用快樂。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組員的收穫、心得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TW" altLang="en-US" sz="2000" smtClean="0"/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當我們面對生活中龐大的壓力時，享樂便會成為一個良好的解決辦法，只要我們不過度的放縱，適時的追求舒適、快樂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有何不可呢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享樂絕對不是件可怕的事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但濫用快樂卻是件要不得的事。</a:t>
            </a:r>
          </a:p>
          <a:p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或許對某些人來說追求快樂是件很難的事，但只要敞開心胸，一件小事也可能成為讓自己微笑的快樂因子。 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endParaRPr lang="en-US" altLang="zh-TW" sz="2000" smtClean="0"/>
          </a:p>
          <a:p>
            <a:endParaRPr lang="zh-TW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第四次聚會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議題一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大家曾經將朋友視為物或者被朋友視為物嗎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感受如何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我的嘴巴很壞，有時會不小心中傷他人，不顧別人感受，造成人際上的裂痕。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沒有替他人著想，不管他人的處境，就是把別人當物。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有些人只有在有求於自己時，才會接近我，善待我，就是把我當物。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當主管的人很容易忽略員工的付出，時常把員工視為物品來使喚。 </a:t>
            </a:r>
          </a:p>
          <a:p>
            <a:endParaRPr lang="en-US" altLang="zh-TW" sz="2000" smtClean="0"/>
          </a:p>
          <a:p>
            <a:endParaRPr lang="zh-TW" alt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第四次聚會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議題二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作者曾說「物」沒辦法給你「人」能給的東西。如果我們的生活完全只由物堆疊，沒有人的互動，會幸福嗎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同學討論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人如果只和物交往或者只和寵物交往，會有哪些問題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人能給我們友誼、關懷和愛，這種複雜性與珍貴性只存在於人類同類之間。物，或許在某些時候很重要，但仍取代不了人跟人之間的交往。人與人之間畢竟還是有著最直接的關係。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當你的生活完全被物占滿，便是受到物的控制；擁有越多的物，不一定會越快樂。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組員的收穫、心得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TW" altLang="en-US" smtClean="0"/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我喜歡物質享受，也喜歡和人交往。有時和人無法溝通時，物會是個很好的心靈伴侶，心靈上的慰藉。</a:t>
            </a:r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如果生活是由滿滿的物堆疊，完全沒有人際間的交往，最後往往都會變得很空虛。畢竟身邊沒有「人」，沒有人可以給建議、沒有人能傾聽心事、更沒有人能給愛，看似很愜意，其實是悲劇。</a:t>
            </a:r>
          </a:p>
          <a:p>
            <a:pPr>
              <a:buFont typeface="Wingdings 2" pitchFamily="18" charset="2"/>
              <a:buNone/>
            </a:pPr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標題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選讀書籍</a:t>
            </a:r>
          </a:p>
        </p:txBody>
      </p:sp>
      <p:sp>
        <p:nvSpPr>
          <p:cNvPr id="14338" name="內容版面配置區 2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270375" cy="4681538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書名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對與錯的人生邏輯課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作者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費南多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•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薩巴特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出版社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漫遊者文化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出版年月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:2010/03</a:t>
            </a:r>
          </a:p>
          <a:p>
            <a:pPr eaLnBrk="1" hangingPunct="1"/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頁數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:238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4339" name="Picture 6" descr="6340441398373025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628775"/>
            <a:ext cx="3382963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cs typeface="+mj-cs"/>
            </a:endParaRPr>
          </a:p>
        </p:txBody>
      </p:sp>
      <p:pic>
        <p:nvPicPr>
          <p:cNvPr id="32770" name="內容版面配置區 3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2133600"/>
            <a:ext cx="4759325" cy="3124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標題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zh-TW" altLang="en-US" sz="3600" b="1" smtClean="0">
                <a:solidFill>
                  <a:srgbClr val="000099"/>
                </a:solidFill>
              </a:rPr>
              <a:t>作者簡介</a:t>
            </a:r>
            <a:endParaRPr lang="zh-TW" altLang="en-US" sz="3600" smtClean="0"/>
          </a:p>
        </p:txBody>
      </p:sp>
      <p:sp>
        <p:nvSpPr>
          <p:cNvPr id="15362" name="內容版面配置區 2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/>
          <a:lstStyle/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費南多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•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薩巴特</a:t>
            </a:r>
            <a:r>
              <a:rPr lang="zh-TW" altLang="zh-TW" sz="2400" smtClean="0">
                <a:latin typeface="標楷體" pitchFamily="65" charset="-120"/>
                <a:ea typeface="標楷體" pitchFamily="65" charset="-120"/>
              </a:rPr>
              <a:t>（1947－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2400" smtClean="0">
                <a:latin typeface="標楷體" pitchFamily="65" charset="-120"/>
                <a:ea typeface="標楷體" pitchFamily="65" charset="-120"/>
              </a:rPr>
              <a:t>） </a:t>
            </a:r>
            <a:endParaRPr lang="zh-TW" altLang="en-US" sz="24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 2" pitchFamily="18" charset="2"/>
              <a:buNone/>
            </a:pPr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800" smtClean="0">
                <a:latin typeface="標楷體" pitchFamily="65" charset="-120"/>
                <a:ea typeface="標楷體" pitchFamily="65" charset="-120"/>
              </a:rPr>
              <a:t>西班牙最富盛名的哲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學家</a:t>
            </a:r>
            <a:r>
              <a:rPr lang="zh-TW" altLang="zh-TW" sz="2800" smtClean="0">
                <a:latin typeface="標楷體" pitchFamily="65" charset="-120"/>
                <a:ea typeface="標楷體" pitchFamily="65" charset="-120"/>
              </a:rPr>
              <a:t>之一，同時也是一位散文家和著名作家。</a:t>
            </a:r>
            <a:endParaRPr lang="zh-TW" altLang="en-US" sz="28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 2" pitchFamily="18" charset="2"/>
              <a:buNone/>
            </a:pP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800" smtClean="0">
                <a:latin typeface="標楷體" pitchFamily="65" charset="-120"/>
                <a:ea typeface="標楷體" pitchFamily="65" charset="-120"/>
              </a:rPr>
              <a:t>馬德里康普頓斯大學的哲學教授。</a:t>
            </a:r>
            <a:endParaRPr lang="en-US" altLang="zh-TW" sz="2800" baseline="3000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mtClean="0"/>
          </a:p>
        </p:txBody>
      </p:sp>
      <p:sp>
        <p:nvSpPr>
          <p:cNvPr id="15363" name="內容版面配置區 4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538"/>
          </a:xfrm>
        </p:spPr>
        <p:txBody>
          <a:bodyPr/>
          <a:lstStyle/>
          <a:p>
            <a:endParaRPr lang="zh-TW" altLang="en-US" smtClean="0"/>
          </a:p>
        </p:txBody>
      </p:sp>
      <p:pic>
        <p:nvPicPr>
          <p:cNvPr id="15364" name="圖片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1557338"/>
            <a:ext cx="3313113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標題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534400" cy="758825"/>
          </a:xfrm>
        </p:spPr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怎樣的一本書</a:t>
            </a:r>
            <a:r>
              <a:rPr lang="en-US" altLang="zh-TW" sz="3600" b="1" smtClean="0">
                <a:solidFill>
                  <a:srgbClr val="000099"/>
                </a:solidFill>
              </a:rPr>
              <a:t>?</a:t>
            </a:r>
            <a:endParaRPr lang="zh-TW" altLang="en-US" sz="3600" b="1" smtClean="0">
              <a:solidFill>
                <a:srgbClr val="000099"/>
              </a:solidFill>
            </a:endParaRPr>
          </a:p>
        </p:txBody>
      </p:sp>
      <p:sp>
        <p:nvSpPr>
          <p:cNvPr id="16386" name="內容版面配置區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父親送給十五歲孩子的禮物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希望孩子能判斷哪些事適合做，哪些不適合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站在他人的位置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快樂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自由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物質與幸福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mtClean="0">
              <a:latin typeface="微軟正黑體"/>
              <a:ea typeface="微軟正黑體"/>
              <a:cs typeface="微軟正黑體"/>
            </a:endParaRPr>
          </a:p>
          <a:p>
            <a:pPr eaLnBrk="1" hangingPunct="1"/>
            <a:endParaRPr lang="en-US" altLang="zh-TW" smtClean="0"/>
          </a:p>
          <a:p>
            <a:pPr eaLnBrk="1" hangingPunct="1"/>
            <a:endParaRPr lang="zh-TW" altLang="en-US" smtClean="0"/>
          </a:p>
        </p:txBody>
      </p:sp>
      <p:pic>
        <p:nvPicPr>
          <p:cNvPr id="16387" name="Picture 4" descr="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3357563"/>
            <a:ext cx="23907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選讀動機</a:t>
            </a:r>
          </a:p>
        </p:txBody>
      </p:sp>
      <p:sp>
        <p:nvSpPr>
          <p:cNvPr id="17410" name="內容版面配置區 2"/>
          <p:cNvSpPr>
            <a:spLocks noGrp="1"/>
          </p:cNvSpPr>
          <p:nvPr>
            <p:ph type="body" sz="half" idx="1"/>
          </p:nvPr>
        </p:nvSpPr>
        <p:spPr>
          <a:xfrm>
            <a:off x="301625" y="1524000"/>
            <a:ext cx="4191000" cy="4598988"/>
          </a:xfrm>
        </p:spPr>
        <p:txBody>
          <a:bodyPr/>
          <a:lstStyle/>
          <a:p>
            <a:pPr eaLnBrk="1" hangingPunct="1"/>
            <a:endParaRPr lang="zh-TW" altLang="en-US" sz="3100" b="1" smtClean="0"/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害怕哲學，又想明白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想挑戰自己的腦袋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想知道什麼是對的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想了解別人的看法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老師推薦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3100" b="1" smtClean="0">
                <a:latin typeface="標楷體" pitchFamily="65" charset="-120"/>
                <a:ea typeface="標楷體" pitchFamily="65" charset="-120"/>
              </a:rPr>
              <a:t>開卷好書</a:t>
            </a:r>
            <a:endParaRPr lang="en-US" altLang="zh-TW" sz="31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z="3100" b="1" smtClean="0"/>
          </a:p>
        </p:txBody>
      </p:sp>
      <p:sp>
        <p:nvSpPr>
          <p:cNvPr id="17411" name="Rectangle 7"/>
          <p:cNvSpPr>
            <a:spLocks noGrp="1"/>
          </p:cNvSpPr>
          <p:nvPr>
            <p:ph type="body" sz="half" idx="4294967295"/>
          </p:nvPr>
        </p:nvSpPr>
        <p:spPr>
          <a:xfrm>
            <a:off x="4645025" y="1524000"/>
            <a:ext cx="4191000" cy="4598988"/>
          </a:xfrm>
        </p:spPr>
        <p:txBody>
          <a:bodyPr/>
          <a:lstStyle/>
          <a:p>
            <a:endParaRPr lang="zh-TW" altLang="en-US" sz="2300" smtClean="0"/>
          </a:p>
        </p:txBody>
      </p:sp>
      <p:pic>
        <p:nvPicPr>
          <p:cNvPr id="17412" name="Picture 6" descr="191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37088" y="2205038"/>
            <a:ext cx="4224337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>
                <a:solidFill>
                  <a:srgbClr val="000099"/>
                </a:solidFill>
              </a:rPr>
              <a:t>聚會</a:t>
            </a:r>
            <a:r>
              <a:rPr lang="en-US" altLang="zh-TW" b="1" smtClean="0">
                <a:solidFill>
                  <a:srgbClr val="000099"/>
                </a:solidFill>
              </a:rPr>
              <a:t>/</a:t>
            </a:r>
            <a:r>
              <a:rPr lang="zh-TW" altLang="en-US" b="1" smtClean="0">
                <a:solidFill>
                  <a:srgbClr val="000099"/>
                </a:solidFill>
              </a:rPr>
              <a:t>研讀重點</a:t>
            </a:r>
          </a:p>
        </p:txBody>
      </p:sp>
      <p:graphicFrame>
        <p:nvGraphicFramePr>
          <p:cNvPr id="17440" name="Group 32"/>
          <p:cNvGraphicFramePr>
            <a:graphicFrameLocks noGrp="1"/>
          </p:cNvGraphicFramePr>
          <p:nvPr>
            <p:ph sz="quarter" idx="1"/>
          </p:nvPr>
        </p:nvGraphicFramePr>
        <p:xfrm>
          <a:off x="323850" y="1989138"/>
          <a:ext cx="8504238" cy="3384550"/>
        </p:xfrm>
        <a:graphic>
          <a:graphicData uri="http://schemas.openxmlformats.org/drawingml/2006/table">
            <a:tbl>
              <a:tblPr/>
              <a:tblGrid>
                <a:gridCol w="2303463"/>
                <a:gridCol w="62007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  <a:ea typeface="新細明體" charset="-120"/>
                        </a:rPr>
                        <a:t>聚會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  <a:ea typeface="新細明體" charset="-120"/>
                        </a:rPr>
                        <a:t>研讀重點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18" charset="0"/>
                        <a:ea typeface="新細明體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第一次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哲學的特質、倫理學是什麼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第二次</a:t>
                      </a:r>
                      <a:endParaRPr kumimoji="0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站在他人的位置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第三次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快樂是什麼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第四次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物質與幸福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34400" cy="758825"/>
          </a:xfrm>
        </p:spPr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進行方式</a:t>
            </a:r>
          </a:p>
        </p:txBody>
      </p:sp>
      <p:sp>
        <p:nvSpPr>
          <p:cNvPr id="19458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504238" cy="4572000"/>
          </a:xfrm>
        </p:spPr>
        <p:txBody>
          <a:bodyPr/>
          <a:lstStyle/>
          <a:p>
            <a:pPr eaLnBrk="1" hangingPunct="1"/>
            <a:r>
              <a:rPr lang="zh-TW" altLang="en-US" sz="2600" b="1" smtClean="0"/>
              <a:t>一、聚會前</a:t>
            </a:r>
            <a:r>
              <a:rPr lang="en-US" altLang="zh-TW" sz="2600" b="1" smtClean="0"/>
              <a:t>:</a:t>
            </a:r>
          </a:p>
          <a:p>
            <a:pPr eaLnBrk="1" hangingPunct="1"/>
            <a:r>
              <a:rPr lang="zh-TW" altLang="en-US" sz="2400" b="1" smtClean="0"/>
              <a:t>主持人要讀熟並思考</a:t>
            </a:r>
            <a:r>
              <a:rPr lang="en-US" altLang="zh-TW" sz="2400" b="1" smtClean="0"/>
              <a:t>2~3</a:t>
            </a:r>
            <a:r>
              <a:rPr lang="zh-TW" altLang="en-US" sz="2400" b="1" smtClean="0"/>
              <a:t>個探討議題</a:t>
            </a:r>
          </a:p>
          <a:p>
            <a:pPr eaLnBrk="1" hangingPunct="1"/>
            <a:r>
              <a:rPr lang="zh-TW" altLang="en-US" sz="2400" b="1" smtClean="0"/>
              <a:t>組員事前先把內容看懂</a:t>
            </a:r>
          </a:p>
          <a:p>
            <a:pPr eaLnBrk="1" hangingPunct="1"/>
            <a:r>
              <a:rPr lang="zh-TW" altLang="en-US" sz="2600" b="1" smtClean="0"/>
              <a:t>二、會議時</a:t>
            </a:r>
            <a:r>
              <a:rPr lang="en-US" altLang="zh-TW" sz="2600" b="1" smtClean="0"/>
              <a:t>:</a:t>
            </a:r>
          </a:p>
          <a:p>
            <a:pPr eaLnBrk="1" hangingPunct="1"/>
            <a:r>
              <a:rPr lang="zh-TW" altLang="en-US" sz="2400" b="1" smtClean="0"/>
              <a:t>主持人宣布議題</a:t>
            </a:r>
          </a:p>
          <a:p>
            <a:pPr eaLnBrk="1" hangingPunct="1"/>
            <a:r>
              <a:rPr lang="zh-TW" altLang="en-US" sz="2400" b="1" smtClean="0"/>
              <a:t>→主持人引導</a:t>
            </a:r>
            <a:r>
              <a:rPr lang="en-US" altLang="zh-TW" sz="2400" b="1" smtClean="0"/>
              <a:t>(</a:t>
            </a:r>
            <a:r>
              <a:rPr lang="zh-TW" altLang="en-US" sz="2400" b="1" smtClean="0"/>
              <a:t>鼓勵</a:t>
            </a:r>
            <a:r>
              <a:rPr lang="en-US" altLang="zh-TW" sz="2400" b="1" smtClean="0"/>
              <a:t>)</a:t>
            </a:r>
            <a:r>
              <a:rPr lang="zh-TW" altLang="en-US" sz="2400" b="1" smtClean="0"/>
              <a:t>同學發言</a:t>
            </a:r>
          </a:p>
          <a:p>
            <a:pPr eaLnBrk="1" hangingPunct="1"/>
            <a:r>
              <a:rPr lang="zh-TW" altLang="en-US" sz="2400" b="1" smtClean="0"/>
              <a:t>→同學發言</a:t>
            </a:r>
            <a:r>
              <a:rPr lang="zh-TW" altLang="en-US" sz="2000" b="1" smtClean="0"/>
              <a:t>，</a:t>
            </a:r>
            <a:r>
              <a:rPr lang="zh-TW" altLang="en-US" sz="2400" b="1" smtClean="0"/>
              <a:t>進行意見交流</a:t>
            </a:r>
          </a:p>
          <a:p>
            <a:pPr eaLnBrk="1" hangingPunct="1"/>
            <a:r>
              <a:rPr lang="zh-TW" altLang="en-US" sz="2400" b="1" smtClean="0"/>
              <a:t>→主持人做個小結論</a:t>
            </a:r>
          </a:p>
          <a:p>
            <a:pPr eaLnBrk="1" hangingPunct="1"/>
            <a:r>
              <a:rPr lang="zh-TW" altLang="en-US" sz="2400" b="1" smtClean="0"/>
              <a:t>→</a:t>
            </a:r>
            <a:r>
              <a:rPr lang="zh-TW" altLang="zh-TW" sz="2000" b="1" smtClean="0"/>
              <a:t>「</a:t>
            </a:r>
            <a:r>
              <a:rPr lang="zh-TW" altLang="en-US" sz="2400" b="1" smtClean="0"/>
              <a:t>紀錄</a:t>
            </a:r>
            <a:r>
              <a:rPr lang="zh-TW" altLang="zh-TW" sz="2000" b="1" smtClean="0"/>
              <a:t>」</a:t>
            </a:r>
            <a:r>
              <a:rPr lang="zh-TW" altLang="en-US" sz="2400" b="1" smtClean="0"/>
              <a:t>要將大家發言詳細記錄下來</a:t>
            </a:r>
          </a:p>
          <a:p>
            <a:pPr eaLnBrk="1" hangingPunct="1"/>
            <a:r>
              <a:rPr lang="zh-TW" altLang="en-US" sz="2400" b="1" smtClean="0"/>
              <a:t>→結束後每位同學要撰寫心得與收穫</a:t>
            </a:r>
          </a:p>
          <a:p>
            <a:pPr eaLnBrk="1" hangingPunct="1"/>
            <a:endParaRPr lang="en-US" altLang="zh-TW" sz="2400" b="1" smtClean="0"/>
          </a:p>
          <a:p>
            <a:pPr eaLnBrk="1" hangingPunct="1"/>
            <a:endParaRPr lang="en-US" altLang="zh-TW" sz="2400" smtClean="0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b="1" smtClean="0">
                <a:solidFill>
                  <a:srgbClr val="000099"/>
                </a:solidFill>
              </a:rPr>
              <a:t>第一次聚會</a:t>
            </a:r>
          </a:p>
        </p:txBody>
      </p:sp>
      <p:sp>
        <p:nvSpPr>
          <p:cNvPr id="20482" name="內容版面配置區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議題一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哲學的特質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主持人引導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「哲學」兩個字聽起來很艱深，但又好像可以刺激理性思考，那麼大家對於什麼是哲學，那些人才有資格當哲學家，有什麼看法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同學發言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哲學是找麻煩，把簡單的事複雜化。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對哲學第一印象，深奧、難理解。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完全不想接觸，枯燥、乏味。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哲學家，善於表達意見，邏輯思緒清晰。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哲學家是奇葩、特立獨行。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z="2000" smtClean="0"/>
          </a:p>
          <a:p>
            <a:pPr eaLnBrk="1" hangingPunct="1"/>
            <a:endParaRPr lang="en-US" altLang="zh-TW" sz="2000" smtClean="0"/>
          </a:p>
          <a:p>
            <a:pPr eaLnBrk="1" hangingPunct="1"/>
            <a:endParaRPr lang="en-US" altLang="zh-TW" sz="2000" smtClean="0"/>
          </a:p>
          <a:p>
            <a:pPr eaLnBrk="1" hangingPunct="1"/>
            <a:endParaRPr lang="en-US" altLang="zh-TW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3600" b="1" dirty="0">
                <a:solidFill>
                  <a:srgbClr val="000099"/>
                </a:solidFill>
                <a:cs typeface="+mj-cs"/>
              </a:rPr>
              <a:t>第一次聚會</a:t>
            </a:r>
            <a:endParaRPr lang="zh-TW" altLang="en-US" sz="3600" dirty="0">
              <a:cs typeface="+mj-cs"/>
            </a:endParaRPr>
          </a:p>
        </p:txBody>
      </p:sp>
      <p:sp>
        <p:nvSpPr>
          <p:cNvPr id="21506" name="內容版面配置區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議題二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什麼是「倫理學」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主持人引導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倫理學又稱為「道德哲學」，它的最大用處是「判定哪些事適合做，哪些事不適合去做。」</a:t>
            </a:r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sz="24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同學發言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當發生空難，完全沒有食物的情形下，面臨需要吃同伴才能存活的道德困境，此時該怎麼辦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疾病的解藥只有某一家藥廠擁有，但要價昂貴，如果以偷竊的方式取得，應不應該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街道上有弱勢團體要求捐款，是否該幫忙，是個值得思考的問題。</a:t>
            </a:r>
            <a:endParaRPr lang="en-US" altLang="zh-TW" sz="200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我們應該從事情的「後果」來判斷，還是從「動機」來判斷事情的對錯呢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sz="200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544</TotalTime>
  <Words>2265</Words>
  <Application>Microsoft Office PowerPoint</Application>
  <PresentationFormat>如螢幕大小 (4:3)</PresentationFormat>
  <Paragraphs>165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簡報設計範本</vt:lpstr>
      </vt:variant>
      <vt:variant>
        <vt:i4>12</vt:i4>
      </vt:variant>
      <vt:variant>
        <vt:lpstr>投影片標題</vt:lpstr>
      </vt:variant>
      <vt:variant>
        <vt:i4>20</vt:i4>
      </vt:variant>
    </vt:vector>
  </HeadingPairs>
  <TitlesOfParts>
    <vt:vector size="40" baseType="lpstr">
      <vt:lpstr>Arial</vt:lpstr>
      <vt:lpstr>新細明體</vt:lpstr>
      <vt:lpstr>Georgia</vt:lpstr>
      <vt:lpstr>微軟正黑體</vt:lpstr>
      <vt:lpstr>Wingdings 2</vt:lpstr>
      <vt:lpstr>Wingdings</vt:lpstr>
      <vt:lpstr>Calibri</vt:lpstr>
      <vt:lpstr>標楷體</vt:lpstr>
      <vt:lpstr>市鎮</vt:lpstr>
      <vt:lpstr>市鎮</vt:lpstr>
      <vt:lpstr>市鎮</vt:lpstr>
      <vt:lpstr>市鎮</vt:lpstr>
      <vt:lpstr>市鎮</vt:lpstr>
      <vt:lpstr>市鎮</vt:lpstr>
      <vt:lpstr>市鎮</vt:lpstr>
      <vt:lpstr>市鎮</vt:lpstr>
      <vt:lpstr>市鎮</vt:lpstr>
      <vt:lpstr>市鎮</vt:lpstr>
      <vt:lpstr>市鎮</vt:lpstr>
      <vt:lpstr>市鎮</vt:lpstr>
      <vt:lpstr>讀書會成果報告</vt:lpstr>
      <vt:lpstr>選讀書籍</vt:lpstr>
      <vt:lpstr>作者簡介</vt:lpstr>
      <vt:lpstr>怎樣的一本書?</vt:lpstr>
      <vt:lpstr>選讀動機</vt:lpstr>
      <vt:lpstr>聚會/研讀重點</vt:lpstr>
      <vt:lpstr>進行方式</vt:lpstr>
      <vt:lpstr>第一次聚會</vt:lpstr>
      <vt:lpstr>第一次聚會</vt:lpstr>
      <vt:lpstr>第一次聚會</vt:lpstr>
      <vt:lpstr>組員的收穫、心得</vt:lpstr>
      <vt:lpstr>第二次聚會</vt:lpstr>
      <vt:lpstr>組員的收穫、心得</vt:lpstr>
      <vt:lpstr>第三次聚會</vt:lpstr>
      <vt:lpstr>第三次聚會</vt:lpstr>
      <vt:lpstr>組員的收穫、心得</vt:lpstr>
      <vt:lpstr>第四次聚會</vt:lpstr>
      <vt:lpstr>第四次聚會</vt:lpstr>
      <vt:lpstr>組員的收穫、心得</vt:lpstr>
      <vt:lpstr>投影片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讀書會成果報告</dc:title>
  <dc:creator>Stut</dc:creator>
  <cp:lastModifiedBy>user</cp:lastModifiedBy>
  <cp:revision>47</cp:revision>
  <dcterms:created xsi:type="dcterms:W3CDTF">2014-05-14T08:42:07Z</dcterms:created>
  <dcterms:modified xsi:type="dcterms:W3CDTF">2014-05-18T14:22:36Z</dcterms:modified>
</cp:coreProperties>
</file>