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437" r:id="rId2"/>
    <p:sldId id="438" r:id="rId3"/>
    <p:sldId id="440" r:id="rId4"/>
    <p:sldId id="441" r:id="rId5"/>
    <p:sldId id="434" r:id="rId6"/>
    <p:sldId id="442" r:id="rId7"/>
    <p:sldId id="435" r:id="rId8"/>
    <p:sldId id="443" r:id="rId9"/>
    <p:sldId id="444" r:id="rId10"/>
    <p:sldId id="445" r:id="rId11"/>
    <p:sldId id="436" r:id="rId12"/>
    <p:sldId id="447" r:id="rId13"/>
    <p:sldId id="448" r:id="rId14"/>
    <p:sldId id="449" r:id="rId15"/>
    <p:sldId id="446" r:id="rId16"/>
    <p:sldId id="288" r:id="rId1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73" autoAdjust="0"/>
    <p:restoredTop sz="80700" autoAdjust="0"/>
  </p:normalViewPr>
  <p:slideViewPr>
    <p:cSldViewPr snapToGrid="0" snapToObjects="1">
      <p:cViewPr>
        <p:scale>
          <a:sx n="110" d="100"/>
          <a:sy n="11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FD7C-BA99-2D4D-B63D-9820D39C40B0}" type="datetimeFigureOut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ECEC-2FF8-134D-B49A-4F4BE51C8D0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344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E053-531D-FE4B-B990-0D8CB8210439}" type="datetimeFigureOut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704C1-7CBB-A44F-AE9F-2BD4E4A9B83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389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704C1-7CBB-A44F-AE9F-2BD4E4A9B83B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58E-77D7-8E41-94F4-AB833790EFEA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8974-F414-6242-83AB-A1A6E3105A70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C5C-EB58-6D44-AA65-E8E747FE89B7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6C7C-FEC5-A341-929D-40857C79B1AF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42DF-5CC9-C64F-B7E0-5F16D8F603E6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AC4E-B87E-2C42-B428-3BD4C1D7B482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4A4-0B60-B74D-A739-594120059F60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05A6-7C50-5443-B9FE-9C2E9A04937B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48FC-6478-F34E-9CAD-484E4076F572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7A06-2821-2C4F-BC92-F3DC502F72BF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75C4-5EA9-C74B-BFFF-674BD950B3EC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8974-F414-6242-83AB-A1A6E3105A70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5AB-81D8-1B45-8E40-25A769630B55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68020C-E050-DF45-9235-61AA9A5E0391}" type="datetime1">
              <a:rPr kumimoji="1" lang="zh-TW" altLang="en-US" smtClean="0"/>
              <a:pPr/>
              <a:t>2015/11/20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74306" y="0"/>
            <a:ext cx="1354217" cy="480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48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7132319" y="4672321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  <p:pic>
        <p:nvPicPr>
          <p:cNvPr id="5" name="Picture 2" descr="https://upload.wikimedia.org/wikipedia/zh/f/fd/Promised_Land_Poster_%28201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8" y="514495"/>
            <a:ext cx="4112386" cy="6097675"/>
          </a:xfrm>
          <a:prstGeom prst="rect">
            <a:avLst/>
          </a:prstGeom>
          <a:noFill/>
        </p:spPr>
      </p:pic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871" y="5469059"/>
            <a:ext cx="2963985" cy="106325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751693" y="61629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kumimoji="1" lang="zh-TW" altLang="en-US" dirty="0" smtClean="0">
                <a:solidFill>
                  <a:schemeClr val="accent3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授課老師：駱育萱</a:t>
            </a:r>
            <a:endParaRPr kumimoji="1" lang="en-US" altLang="zh-TW" dirty="0" smtClean="0">
              <a:solidFill>
                <a:schemeClr val="accent3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74307" y="1254642"/>
            <a:ext cx="135421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電影文學 </a:t>
            </a:r>
            <a:r>
              <a:rPr kumimoji="1" lang="en-US" altLang="zh-TW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–</a:t>
            </a:r>
            <a:r>
              <a:rPr kumimoji="1" lang="zh-TW" altLang="en-US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 </a:t>
            </a:r>
            <a:endParaRPr kumimoji="1" lang="en-US" altLang="zh-TW" sz="2800" dirty="0" smtClean="0">
              <a:solidFill>
                <a:schemeClr val="bg2">
                  <a:lumMod val="2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心靈勇氣</a:t>
            </a:r>
            <a:endParaRPr lang="zh-TW" altLang="en-US" sz="4800" dirty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2871" y="39917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電影與文學：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郭于霆，柳育琪，林欣慧</a:t>
            </a:r>
          </a:p>
          <a:p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工程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‧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倫理與社會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：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林文進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，蔡孟倫，孫翊庭，陳力維</a:t>
            </a:r>
          </a:p>
          <a:p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4201065"/>
            <a:ext cx="7581014" cy="2124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1"/>
            <a:ext cx="36494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</a:t>
            </a:r>
            <a:r>
              <a:rPr lang="zh-TW" altLang="en-US" sz="3200" dirty="0" smtClean="0"/>
              <a:t>人性抉擇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在收購土地的過程中，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價值觀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的差異與人性的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抉擇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http://4bluestones.biz/mtblog/pl01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320" y="1741971"/>
            <a:ext cx="3294642" cy="219814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文字方塊 10"/>
          <p:cNvSpPr txBox="1"/>
          <p:nvPr/>
        </p:nvSpPr>
        <p:spPr>
          <a:xfrm>
            <a:off x="1151626" y="4330059"/>
            <a:ext cx="700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面臨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金錢的誘惑下，人性貪婪醜陋的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展現現實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的考量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．生活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品質、提供孩子的教育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費用</a:t>
            </a:r>
            <a:endParaRPr lang="en-US" altLang="zh-TW" sz="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．對於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這份土地的情感、農村的文化生活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對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居民來說是很大的意義，他們不希望未來窮得只剩下錢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。</a:t>
            </a:r>
            <a:endParaRPr lang="zh-TW" alt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8395" y="1491376"/>
            <a:ext cx="8747185" cy="2442269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四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、開採技術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199" y="1569011"/>
            <a:ext cx="8308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</a:rPr>
              <a:t>水力壓裂法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．利用</a:t>
            </a:r>
            <a:r>
              <a:rPr lang="zh-TW" altLang="en-US" dirty="0" smtClean="0"/>
              <a:t>地面高壓泵，通過井筒向油層擠注具有較高粘度的壓裂液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　油層被</a:t>
            </a:r>
            <a:r>
              <a:rPr lang="zh-TW" altLang="en-US" dirty="0" smtClean="0"/>
              <a:t>壓開並產生裂縫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．繼續不停</a:t>
            </a:r>
            <a:r>
              <a:rPr lang="zh-TW" altLang="en-US" dirty="0" smtClean="0"/>
              <a:t>地向油層擠注壓裂液，裂縫就會繼續向油層內部擴張</a:t>
            </a:r>
            <a:r>
              <a:rPr lang="en-US" altLang="zh-TW" dirty="0" smtClean="0"/>
              <a:t>,</a:t>
            </a:r>
          </a:p>
          <a:p>
            <a:endParaRPr lang="en-US" altLang="zh-TW" sz="800" dirty="0" smtClean="0"/>
          </a:p>
          <a:p>
            <a:r>
              <a:rPr lang="zh-TW" altLang="en-US" dirty="0" smtClean="0"/>
              <a:t>．油層</a:t>
            </a:r>
            <a:r>
              <a:rPr lang="zh-TW" altLang="en-US" dirty="0" smtClean="0"/>
              <a:t>中就會留下一條或多條長、寬、高不等的裂縫，使油層與井筒</a:t>
            </a:r>
            <a:r>
              <a:rPr lang="zh-TW" altLang="en-US" dirty="0" smtClean="0"/>
              <a:t>之間建立起</a:t>
            </a:r>
            <a:endParaRPr lang="en-US" altLang="zh-TW" dirty="0" smtClean="0"/>
          </a:p>
          <a:p>
            <a:r>
              <a:rPr lang="zh-TW" altLang="en-US" dirty="0" smtClean="0"/>
              <a:t>　</a:t>
            </a:r>
            <a:r>
              <a:rPr lang="zh-TW" altLang="en-US" dirty="0" smtClean="0"/>
              <a:t>一條</a:t>
            </a:r>
            <a:r>
              <a:rPr lang="zh-TW" altLang="en-US" dirty="0" smtClean="0"/>
              <a:t>新的流體通道</a:t>
            </a:r>
          </a:p>
          <a:p>
            <a:endParaRPr lang="zh-TW" altLang="en-US" dirty="0"/>
          </a:p>
        </p:txBody>
      </p:sp>
      <p:pic>
        <p:nvPicPr>
          <p:cNvPr id="12" name="圖片 11" descr="1280px-HydroF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55022"/>
            <a:ext cx="4899072" cy="1837152"/>
          </a:xfrm>
          <a:prstGeom prst="rect">
            <a:avLst/>
          </a:prstGeom>
        </p:spPr>
      </p:pic>
      <p:pic>
        <p:nvPicPr>
          <p:cNvPr id="7170" name="Picture 2" descr="http://new.cpc.com.tw/UploadFiles/images/09%E7%89%B9%E8%BC%AFpi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382" y="4123556"/>
            <a:ext cx="2846418" cy="249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wsj.net/public/resources/images/ED-AQ047_daniel_G_20121111155525.jpg"/>
          <p:cNvPicPr>
            <a:picLocks noChangeAspect="1" noChangeArrowheads="1"/>
          </p:cNvPicPr>
          <p:nvPr/>
        </p:nvPicPr>
        <p:blipFill>
          <a:blip r:embed="rId2">
            <a:lum bright="63000" contrast="-84000"/>
          </a:blip>
          <a:srcRect/>
          <a:stretch>
            <a:fillRect/>
          </a:stretch>
        </p:blipFill>
        <p:spPr bwMode="auto">
          <a:xfrm>
            <a:off x="198395" y="1384309"/>
            <a:ext cx="8790005" cy="5249404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79542" y="1491377"/>
            <a:ext cx="8412512" cy="503019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四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、風險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評估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1759788"/>
            <a:ext cx="83089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水力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壓裂法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生產方式</a:t>
            </a:r>
            <a:r>
              <a:rPr lang="zh-TW" altLang="en-US" b="1" dirty="0" smtClean="0"/>
              <a:t>產生的廢氣、廢水、廢料將造成環境衝擊，因此備受爭議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endParaRPr lang="en-US" altLang="zh-TW" sz="800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包括</a:t>
            </a:r>
            <a:r>
              <a:rPr lang="zh-TW" altLang="en-US" b="1" dirty="0" smtClean="0"/>
              <a:t>鑽井與壓裂時需要數百萬噸可觀水量</a:t>
            </a:r>
            <a:r>
              <a:rPr lang="zh-TW" altLang="en-US" b="1" dirty="0" smtClean="0"/>
              <a:t>，與</a:t>
            </a:r>
            <a:r>
              <a:rPr lang="zh-TW" altLang="en-US" b="1" u="sng" dirty="0" smtClean="0"/>
              <a:t>用水</a:t>
            </a:r>
            <a:r>
              <a:rPr lang="zh-TW" altLang="en-US" b="1" u="sng" dirty="0" smtClean="0"/>
              <a:t>需求產生衝突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endParaRPr lang="en-US" altLang="zh-TW" sz="800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進行過程中，</a:t>
            </a:r>
            <a:r>
              <a:rPr lang="zh-TW" altLang="en-US" b="1" u="sng" dirty="0" smtClean="0">
                <a:solidFill>
                  <a:schemeClr val="tx2">
                    <a:lumMod val="75000"/>
                  </a:schemeClr>
                </a:solidFill>
              </a:rPr>
              <a:t>需添加</a:t>
            </a:r>
            <a:r>
              <a:rPr lang="zh-TW" altLang="en-US" b="1" u="sng" dirty="0" smtClean="0">
                <a:solidFill>
                  <a:schemeClr val="tx2">
                    <a:lumMod val="75000"/>
                  </a:schemeClr>
                </a:solidFill>
              </a:rPr>
              <a:t>化學藥劑</a:t>
            </a:r>
            <a:r>
              <a:rPr lang="zh-TW" altLang="en-US" b="1" dirty="0" smtClean="0"/>
              <a:t>，產生</a:t>
            </a:r>
            <a:r>
              <a:rPr lang="zh-TW" altLang="en-US" b="1" dirty="0" smtClean="0"/>
              <a:t>頁岩油氣及混合物</a:t>
            </a:r>
            <a:r>
              <a:rPr lang="zh-TW" altLang="en-US" b="1" dirty="0" smtClean="0"/>
              <a:t>的</a:t>
            </a:r>
            <a:r>
              <a:rPr lang="zh-TW" altLang="en-US" b="1" u="sng" dirty="0" smtClean="0">
                <a:solidFill>
                  <a:schemeClr val="tx2">
                    <a:lumMod val="75000"/>
                  </a:schemeClr>
                </a:solidFill>
              </a:rPr>
              <a:t>恐怕洩漏</a:t>
            </a:r>
            <a:endParaRPr lang="en-US" altLang="zh-TW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進而造成</a:t>
            </a:r>
            <a:r>
              <a:rPr lang="zh-TW" altLang="en-US" b="1" u="sng" dirty="0" smtClean="0"/>
              <a:t>污染</a:t>
            </a:r>
            <a:r>
              <a:rPr lang="zh-TW" altLang="en-US" b="1" u="sng" dirty="0" smtClean="0"/>
              <a:t>地下水與</a:t>
            </a:r>
            <a:r>
              <a:rPr lang="zh-TW" altLang="en-US" b="1" u="sng" dirty="0" smtClean="0"/>
              <a:t>土地、破壞</a:t>
            </a:r>
            <a:r>
              <a:rPr lang="zh-TW" altLang="en-US" b="1" u="sng" dirty="0" smtClean="0"/>
              <a:t>生態系統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甚至</a:t>
            </a:r>
            <a:r>
              <a:rPr lang="zh-TW" altLang="en-US" b="1" dirty="0" smtClean="0"/>
              <a:t>引發爆炸、頻繁地震。歐盟主張加強監管，法國、捷克等國更禁止開發</a:t>
            </a:r>
            <a:r>
              <a:rPr lang="zh-TW" altLang="en-US" b="1" dirty="0" smtClean="0"/>
              <a:t>。</a:t>
            </a:r>
            <a:endParaRPr lang="zh-TW" altLang="en-US" b="1" dirty="0" smtClean="0"/>
          </a:p>
        </p:txBody>
      </p:sp>
      <p:pic>
        <p:nvPicPr>
          <p:cNvPr id="2052" name="Picture 4" descr="http://st.depositphotos.com/2819061/3547/i/950/depositphotos_35477947-Frac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172" y="4873339"/>
            <a:ext cx="2355830" cy="1814966"/>
          </a:xfrm>
          <a:prstGeom prst="rect">
            <a:avLst/>
          </a:prstGeom>
          <a:noFill/>
        </p:spPr>
      </p:pic>
      <p:pic>
        <p:nvPicPr>
          <p:cNvPr id="2054" name="Picture 6" descr="https://i.ytimg.com/vi/w-00WjFops4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389" y="4873827"/>
            <a:ext cx="2382909" cy="178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8395" y="1510352"/>
            <a:ext cx="8747185" cy="3201213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四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、適當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科技</a:t>
            </a:r>
            <a:r>
              <a:rPr kumimoji="1"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生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物質能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199" y="1569011"/>
            <a:ext cx="8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199" y="1649188"/>
            <a:ext cx="812608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因為電影場景是在農場，故適合發展生物質能</a:t>
            </a:r>
            <a:r>
              <a:rPr lang="zh-TW" altLang="en-US" b="1" dirty="0" smtClean="0">
                <a:latin typeface="+mn-ea"/>
              </a:rPr>
              <a:t>。</a:t>
            </a:r>
            <a:endParaRPr lang="en-US" altLang="zh-TW" b="1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sz="2000" u="sng" dirty="0" smtClean="0">
                <a:latin typeface="+mn-ea"/>
              </a:rPr>
              <a:t>ＷＨＡＴ？甚麼</a:t>
            </a:r>
            <a:r>
              <a:rPr lang="zh-TW" altLang="en-US" sz="2000" u="sng" dirty="0" smtClean="0">
                <a:latin typeface="+mn-ea"/>
              </a:rPr>
              <a:t>是生物質</a:t>
            </a:r>
            <a:r>
              <a:rPr lang="zh-TW" altLang="en-US" sz="2000" u="sng" dirty="0" smtClean="0">
                <a:latin typeface="+mn-ea"/>
              </a:rPr>
              <a:t>能</a:t>
            </a:r>
            <a:r>
              <a:rPr lang="zh-TW" altLang="en-US" sz="2000" dirty="0" smtClean="0">
                <a:latin typeface="+mn-ea"/>
              </a:rPr>
              <a:t>（</a:t>
            </a:r>
            <a:r>
              <a:rPr lang="en-US" altLang="zh-TW" sz="2000" dirty="0" smtClean="0">
                <a:latin typeface="+mn-ea"/>
              </a:rPr>
              <a:t>Biomass</a:t>
            </a:r>
            <a:r>
              <a:rPr lang="zh-TW" altLang="en-US" sz="2000" dirty="0" smtClean="0">
                <a:latin typeface="+mn-ea"/>
              </a:rPr>
              <a:t>）</a:t>
            </a:r>
            <a:endParaRPr lang="en-US" altLang="zh-TW" sz="2000" u="sng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是指能夠當做燃料或者工業原料，</a:t>
            </a:r>
            <a:r>
              <a:rPr lang="zh-TW" altLang="en-US" b="1" u="sng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活著或剛死去的有機物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最</a:t>
            </a:r>
            <a:r>
              <a:rPr lang="zh-TW" altLang="en-US" dirty="0" smtClean="0">
                <a:latin typeface="+mn-ea"/>
              </a:rPr>
              <a:t>常見於種植</a:t>
            </a:r>
            <a:r>
              <a:rPr lang="zh-TW" altLang="en-US" u="sng" dirty="0" smtClean="0">
                <a:latin typeface="+mn-ea"/>
              </a:rPr>
              <a:t>植物所製造的生質</a:t>
            </a:r>
            <a:r>
              <a:rPr lang="zh-TW" altLang="en-US" u="sng" dirty="0" smtClean="0">
                <a:latin typeface="+mn-ea"/>
              </a:rPr>
              <a:t>燃料</a:t>
            </a:r>
            <a:endParaRPr lang="en-US" altLang="zh-TW" u="sng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或者</a:t>
            </a:r>
            <a:r>
              <a:rPr lang="zh-TW" altLang="en-US" dirty="0" smtClean="0">
                <a:latin typeface="+mn-ea"/>
              </a:rPr>
              <a:t>用來生產纖維、化學製品和熱能的動物或植物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也</a:t>
            </a:r>
            <a:r>
              <a:rPr lang="zh-TW" altLang="en-US" dirty="0" smtClean="0">
                <a:latin typeface="+mn-ea"/>
              </a:rPr>
              <a:t>包括以生物可降解的廢棄物（</a:t>
            </a:r>
            <a:r>
              <a:rPr lang="en-US" altLang="zh-TW" dirty="0" smtClean="0">
                <a:latin typeface="+mn-ea"/>
              </a:rPr>
              <a:t>Biodegradable waste</a:t>
            </a:r>
            <a:r>
              <a:rPr lang="zh-TW" altLang="en-US" dirty="0" smtClean="0">
                <a:latin typeface="+mn-ea"/>
              </a:rPr>
              <a:t>）製造的燃料。</a:t>
            </a:r>
          </a:p>
          <a:p>
            <a:endParaRPr lang="zh-TW" altLang="en-US" dirty="0"/>
          </a:p>
        </p:txBody>
      </p:sp>
      <p:pic>
        <p:nvPicPr>
          <p:cNvPr id="1026" name="Picture 2" descr="利用廢棄生質原料生產氫氣的整合系統概念圖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738862"/>
            <a:ext cx="5452282" cy="2041080"/>
          </a:xfrm>
          <a:prstGeom prst="rect">
            <a:avLst/>
          </a:prstGeom>
          <a:noFill/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520" y="1178275"/>
            <a:ext cx="2326959" cy="174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55392"/>
            <a:ext cx="9143999" cy="3596486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四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、技術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處理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385" y="1357253"/>
            <a:ext cx="4150608" cy="469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165656" y="2085510"/>
            <a:ext cx="8488381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堆肥、厭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氧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消化</a:t>
            </a:r>
            <a:r>
              <a:rPr lang="zh-TW" altLang="en-US" sz="2000" dirty="0" smtClean="0">
                <a:latin typeface="+mn-ea"/>
              </a:rPr>
              <a:t> 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轉</a:t>
            </a:r>
            <a:r>
              <a:rPr lang="zh-TW" altLang="en-US" sz="2000" dirty="0" smtClean="0">
                <a:latin typeface="+mn-ea"/>
              </a:rPr>
              <a:t>成</a:t>
            </a:r>
            <a:r>
              <a:rPr lang="zh-TW" altLang="en-US" sz="2000" dirty="0" smtClean="0">
                <a:latin typeface="+mn-ea"/>
              </a:rPr>
              <a:t>肥料調整土壤</a:t>
            </a:r>
            <a:r>
              <a:rPr lang="en-US" altLang="zh-TW" sz="2000" dirty="0" smtClean="0">
                <a:latin typeface="+mn-ea"/>
              </a:rPr>
              <a:t>)</a:t>
            </a:r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發酵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和蒸餾</a:t>
            </a:r>
            <a:r>
              <a:rPr lang="zh-TW" altLang="en-US" sz="2000" dirty="0" smtClean="0">
                <a:latin typeface="+mn-ea"/>
              </a:rPr>
              <a:t> 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都用來製造乙醇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endParaRPr lang="en-US" altLang="zh-TW" sz="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更</a:t>
            </a:r>
            <a:r>
              <a:rPr lang="zh-TW" altLang="en-US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高技術的處理包括</a:t>
            </a:r>
            <a:r>
              <a:rPr lang="en-US" altLang="zh-TW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高溫裂解</a:t>
            </a:r>
            <a:r>
              <a:rPr lang="zh-TW" altLang="en-US" sz="1600" dirty="0" smtClean="0">
                <a:latin typeface="+mn-ea"/>
              </a:rPr>
              <a:t> 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製造瓦斯、煤炭等易燃物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加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氫氣化</a:t>
            </a:r>
            <a:r>
              <a:rPr lang="zh-TW" altLang="en-US" sz="1600" dirty="0" smtClean="0">
                <a:latin typeface="+mn-ea"/>
              </a:rPr>
              <a:t> 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生產甲烷和乙烷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氫化</a:t>
            </a:r>
            <a:r>
              <a:rPr lang="zh-TW" altLang="en-US" sz="1600" dirty="0" smtClean="0">
                <a:latin typeface="+mn-ea"/>
              </a:rPr>
              <a:t> 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高溫高壓將</a:t>
            </a:r>
            <a:r>
              <a:rPr lang="zh-TW" altLang="en-US" sz="1600" dirty="0" smtClean="0">
                <a:latin typeface="+mn-ea"/>
              </a:rPr>
              <a:t>生物質能轉化為石油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破壞性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蒸餾</a:t>
            </a:r>
            <a:r>
              <a:rPr lang="zh-TW" altLang="en-US" sz="1600" dirty="0" smtClean="0">
                <a:latin typeface="+mn-ea"/>
              </a:rPr>
              <a:t> 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用高</a:t>
            </a:r>
            <a:r>
              <a:rPr lang="zh-TW" altLang="en-US" sz="1600" dirty="0" smtClean="0">
                <a:latin typeface="+mn-ea"/>
              </a:rPr>
              <a:t>纖維中</a:t>
            </a:r>
            <a:r>
              <a:rPr lang="zh-TW" altLang="en-US" sz="1600" dirty="0" smtClean="0">
                <a:latin typeface="+mn-ea"/>
              </a:rPr>
              <a:t>生產甲醇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酸水解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用廢木材生產可蒸餾的醣類</a:t>
            </a:r>
            <a:r>
              <a:rPr lang="en-US" altLang="zh-TW" sz="1600" dirty="0" smtClean="0">
                <a:latin typeface="+mn-ea"/>
              </a:rPr>
              <a:t>)</a:t>
            </a:r>
            <a:endParaRPr lang="en-US" altLang="zh-TW" sz="14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燃燒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生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物質或其生產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的燃料，可以用來生產熱能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或電能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。</a:t>
            </a:r>
          </a:p>
          <a:p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 smtClean="0">
                <a:latin typeface="+mn-ea"/>
              </a:rPr>
              <a:t>其他用途包括</a:t>
            </a:r>
            <a:r>
              <a:rPr lang="en-US" altLang="zh-TW" sz="2000" dirty="0" smtClean="0">
                <a:latin typeface="+mn-ea"/>
              </a:rPr>
              <a:t>:</a:t>
            </a:r>
          </a:p>
          <a:p>
            <a:r>
              <a:rPr lang="zh-TW" altLang="en-US" sz="2000" dirty="0" smtClean="0">
                <a:latin typeface="+mn-ea"/>
              </a:rPr>
              <a:t>建材、可</a:t>
            </a:r>
            <a:r>
              <a:rPr lang="zh-TW" altLang="en-US" sz="2000" dirty="0" smtClean="0">
                <a:latin typeface="+mn-ea"/>
              </a:rPr>
              <a:t>降解塑膠和紙張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用纖維素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endParaRPr lang="en-US" altLang="zh-TW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9225"/>
            <a:ext cx="8229600" cy="504825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15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五、引用資料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9125" y="1714499"/>
            <a:ext cx="792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http://www.youmaker.com/video/svb5-b6aba77bdebc49d2894f62e3cc92c48f001.html.%E5%BF%83%E9%9D%88%E5%8B%87%E6%B0%A3-%E9%9B%BB%E5%BD%B1-A.html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https://zh.wikipedia.org/wiki/%E5%BF%83%E9%9D%88%E5%8B%87%E6%B0%A3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http://cheercut.pixnet.net/blog/post/31852575-%E9%9B%BB%E5%BD%B1%E3%80%90%E5%BF%83%E9%9D%88%E5%8B%87%E6%B0%A3%E3%80%91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http://imissyousomuch0.pixnet.net/blog/post/37695830-20130314%E5%BF%83%E9%9D%88%E5%8B%87%E6%B0%A3(promised-land)-%E5%BF%85%E9%A0%88%E9%9D%A2%E5%B0%8D%E7%9A%84%E7%9C%9F%E7%9B%B8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www.google.com.tw/search?hl=zh-TW&amp;authuser=0&amp;site=imghp&amp;tbm=isch&amp;source=hp&amp;biw=1680&amp;bih=925&amp;q=%E5%BF%83%E9%9D%88%E5%8B%87%E6%B0%A3&amp;oq=%E5%BF%83%E9%9D%88%E5%8B%87%E6%B0%A3&amp;gs_l=img.12...0.0.0.3645.0.0.0.0.0.0.0.0..0.0....0...1ac..64.img..</a:t>
            </a:r>
            <a:r>
              <a:rPr lang="en-US" altLang="zh-TW" sz="1200" dirty="0" smtClean="0"/>
              <a:t>0.0.0.sWA0gUXm7X0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https://zh.wikipedia.org/zh-tw/%E6%B2%B9%E9%A0%81%E5%B2%A9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</a:t>
            </a:r>
            <a:r>
              <a:rPr lang="en-US" altLang="zh-TW" sz="1200" dirty="0" smtClean="0"/>
              <a:t>://taiwanus.net/news/news/2013/201301211808281707.htm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</a:t>
            </a:r>
            <a:r>
              <a:rPr lang="en-US" altLang="zh-TW" sz="1200" dirty="0" smtClean="0"/>
              <a:t>://zh.wikipedia.org/wiki/%</a:t>
            </a:r>
            <a:r>
              <a:rPr lang="en-US" altLang="zh-TW" sz="1200" dirty="0" smtClean="0"/>
              <a:t>E6%BD%AE%E6%B1%90%E8%83%BD</a:t>
            </a:r>
            <a:endParaRPr lang="en-US" altLang="zh-TW" sz="1200" dirty="0" smtClean="0"/>
          </a:p>
          <a:p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謝謝聆聽</a:t>
            </a:r>
            <a:endParaRPr kumimoji="1"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The end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701047" y="4594965"/>
            <a:ext cx="7964487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5203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0" y="3223477"/>
            <a:ext cx="9144000" cy="1245703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1776412"/>
            <a:ext cx="9144000" cy="1175776"/>
          </a:xfrm>
          <a:prstGeom prst="rect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、劇情簡介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1748" name="Picture 4" descr="http://ext.pimg.tw/allen201242002/1363858515-2194378892_n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300" y="4857759"/>
            <a:ext cx="2745179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245750" y="1892593"/>
            <a:ext cx="381588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．「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環球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」能源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開採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公司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．為了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天然氣資源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及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小鎮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開採權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．派出兩位業務員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來到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小鎮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協商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4641" y="3382972"/>
            <a:ext cx="876002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．居民經濟欠佳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男主角施以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金錢誘惑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．卻有教師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提出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開採危害事實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並希望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鎮民投票表決意見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800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Picture 2" descr="http://1.bp.blogspot.com/-A7G1Znr4zM8/URhMD1R3pJI/AAAAAAABS74/HGBa7IWxF_k/s1600/4070_D001_00062_R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09944" y="4857759"/>
            <a:ext cx="2744321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61805" y="4857759"/>
            <a:ext cx="2742863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0" y="2938577"/>
            <a:ext cx="9144000" cy="1218752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一、劇情簡介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750" y="2981110"/>
            <a:ext cx="876002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．匿名的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資料，推翻環保人士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指控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．原來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環保人士也是「環球」派來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的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．男主角坦白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一切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都是能源公司的騙局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5844" name="Picture 4" descr="http://www.hiendy.com/hififorum/data/attachment/forum/201301/25/2021103ctynotedci3oykp.png"/>
          <p:cNvPicPr>
            <a:picLocks noChangeAspect="1" noChangeArrowheads="1"/>
          </p:cNvPicPr>
          <p:nvPr/>
        </p:nvPicPr>
        <p:blipFill>
          <a:blip r:embed="rId3"/>
          <a:srcRect l="16838" r="10662" b="12912"/>
          <a:stretch>
            <a:fillRect/>
          </a:stretch>
        </p:blipFill>
        <p:spPr bwMode="auto">
          <a:xfrm>
            <a:off x="3058078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iphoto.ipeen.com.tw/photo/comment/4/6/7/cm20130322_157439_599336_8723ebfb19bba1a3b5de39a8238aed02117.jpg"/>
          <p:cNvPicPr>
            <a:picLocks noChangeAspect="1" noChangeArrowheads="1"/>
          </p:cNvPicPr>
          <p:nvPr/>
        </p:nvPicPr>
        <p:blipFill>
          <a:blip r:embed="rId4"/>
          <a:srcRect l="7675" r="6866"/>
          <a:stretch>
            <a:fillRect/>
          </a:stretch>
        </p:blipFill>
        <p:spPr bwMode="auto">
          <a:xfrm>
            <a:off x="5699051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iphoto.ipeen.com.tw/photo/comment/2/0/0/cm20130320_144431_599336_1a49ac833286e74665db5ebbd72ca07f26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0" y="1545266"/>
            <a:ext cx="9144000" cy="1038447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5750" y="1706014"/>
            <a:ext cx="876002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．環保人士的指控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「環球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」對自己故鄉的危害，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．男主角失去鎮民信任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，男主角工作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因而陷入膠著的困境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7132318" y="3755335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、角色人物剖析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181" y="1417670"/>
            <a:ext cx="829339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農家出身，既做不出最俐落絕情的手段、也無法坦誠面對內心裡那份純樸的思維。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在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既有認知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與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公司的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完善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』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教育之下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，</a:t>
            </a: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他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深信災難發生的機率是非常低微的。</a:t>
            </a:r>
          </a:p>
          <a:p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為此，他得以理直氣壯地為公司辯解。</a:t>
            </a:r>
          </a:p>
          <a:p>
            <a:endParaRPr lang="en-US" altLang="zh-TW" sz="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但他發現</a:t>
            </a:r>
            <a:r>
              <a:rPr lang="en-US" altLang="zh-TW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…</a:t>
            </a:r>
            <a:endParaRPr lang="zh-TW" alt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公司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基本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的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環境保證不敢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給，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玩弄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人性的反串招數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來解套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。</a:t>
            </a:r>
          </a:p>
          <a:p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看透一切之後，史提夫否決過往自己的勇氣，是否仍在？</a:t>
            </a:r>
            <a:endParaRPr lang="zh-TW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6866" name="Picture 2" descr="C:\Users\USER\Desktop\未命名-1.png"/>
          <p:cNvPicPr>
            <a:picLocks noChangeAspect="1" noChangeArrowheads="1"/>
          </p:cNvPicPr>
          <p:nvPr/>
        </p:nvPicPr>
        <p:blipFill>
          <a:blip r:embed="rId3"/>
          <a:srcRect l="43026" t="4754" r="39952" b="65879"/>
          <a:stretch>
            <a:fillRect/>
          </a:stretch>
        </p:blipFill>
        <p:spPr bwMode="auto">
          <a:xfrm>
            <a:off x="5773479" y="1733106"/>
            <a:ext cx="2808406" cy="2991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6835011" y="4782127"/>
            <a:ext cx="1851789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史提夫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巴特勒</a:t>
            </a:r>
            <a:r>
              <a:rPr lang="zh-TW" altLang="en-US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en-US" altLang="zh-TW" sz="1400" b="1" dirty="0" smtClean="0">
              <a:solidFill>
                <a:schemeClr val="tx2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環球業務人員</a:t>
            </a:r>
            <a:r>
              <a:rPr lang="en-US" altLang="zh-TW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8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／麥特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戴蒙 飾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9" y="1935856"/>
            <a:ext cx="3414712" cy="187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7132318" y="3755335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5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、角色人物剖析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1524000"/>
            <a:ext cx="7995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是一個典型為情感全力付出、卻也為了賺錢出賣別人情感價值的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職業婦女，也是個職場老手</a:t>
            </a:r>
            <a:endParaRPr lang="en-US" altLang="zh-TW" dirty="0" smtClean="0"/>
          </a:p>
          <a:p>
            <a:r>
              <a:rPr lang="zh-TW" altLang="en-US" dirty="0" smtClean="0"/>
              <a:t>用愛小孩的那套理論來說服客戶簽約是她的強項，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簡單講就是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別人的小孩死不完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理論的實踐者。</a:t>
            </a:r>
            <a:endParaRPr lang="en-US" altLang="zh-TW" dirty="0" smtClean="0"/>
          </a:p>
          <a:p>
            <a:r>
              <a:rPr lang="zh-TW" altLang="en-US" dirty="0" smtClean="0"/>
              <a:t>至於同事要升遷？好啊、蘇願意恭喜他。</a:t>
            </a:r>
            <a:endParaRPr lang="en-US" altLang="zh-TW" dirty="0" smtClean="0"/>
          </a:p>
          <a:p>
            <a:r>
              <a:rPr lang="zh-TW" altLang="en-US" dirty="0" smtClean="0"/>
              <a:t>但是若當同事要擋她工作進展，那麼抱歉，大家拍拍屁股、一拍兩散！</a:t>
            </a:r>
            <a:endParaRPr lang="zh-TW" altLang="en-US" dirty="0"/>
          </a:p>
        </p:txBody>
      </p:sp>
      <p:pic>
        <p:nvPicPr>
          <p:cNvPr id="12" name="Picture 2" descr="C:\Users\USER\Desktop\未命名-1.png"/>
          <p:cNvPicPr>
            <a:picLocks noChangeAspect="1" noChangeArrowheads="1"/>
          </p:cNvPicPr>
          <p:nvPr/>
        </p:nvPicPr>
        <p:blipFill>
          <a:blip r:embed="rId3"/>
          <a:srcRect l="24257" t="4754" r="59233" b="67103"/>
          <a:stretch>
            <a:fillRect/>
          </a:stretch>
        </p:blipFill>
        <p:spPr bwMode="auto">
          <a:xfrm>
            <a:off x="5911702" y="2005827"/>
            <a:ext cx="2541182" cy="2674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6538299" y="4876090"/>
            <a:ext cx="239200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蘇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湯瑪遜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史提夫助手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法蘭絲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麥杜雯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 t="2298"/>
          <a:stretch>
            <a:fillRect/>
          </a:stretch>
        </p:blipFill>
        <p:spPr bwMode="auto">
          <a:xfrm>
            <a:off x="977422" y="2085304"/>
            <a:ext cx="3445724" cy="2027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16200000">
            <a:off x="965292" y="3801578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5400000">
            <a:off x="4009842" y="3801578"/>
            <a:ext cx="1042037" cy="2981324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39000"/>
                </a:schemeClr>
              </a:gs>
              <a:gs pos="0">
                <a:schemeClr val="bg2">
                  <a:lumMod val="5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二、主要人物介紹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7891" name="Picture 3" descr="C:\Users\USER\Desktop\未命名-2.png"/>
          <p:cNvPicPr>
            <a:picLocks noChangeAspect="1" noChangeArrowheads="1"/>
          </p:cNvPicPr>
          <p:nvPr/>
        </p:nvPicPr>
        <p:blipFill>
          <a:blip r:embed="rId3"/>
          <a:srcRect t="9764" r="24729" b="51414"/>
          <a:stretch>
            <a:fillRect/>
          </a:stretch>
        </p:blipFill>
        <p:spPr bwMode="auto">
          <a:xfrm>
            <a:off x="297724" y="2247044"/>
            <a:ext cx="8211531" cy="2303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361969" y="4907520"/>
            <a:ext cx="263405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達斯汀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諾貝爾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環保人士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／約翰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卡拉辛斯基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72065" y="4907520"/>
            <a:ext cx="2582758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法蘭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克葉慈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自然科教師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／哈爾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霍爾布魯克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144505" y="4907520"/>
            <a:ext cx="246734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艾莉絲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小學女教師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／羅絲瑪麗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德威特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7132318" y="3801578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6200000">
            <a:off x="186819" y="2390103"/>
            <a:ext cx="3231986" cy="361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7" y="2945219"/>
            <a:ext cx="2953053" cy="338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en-US" sz="3200" dirty="0" smtClean="0"/>
              <a:t>　環保議題</a:t>
            </a:r>
            <a:endParaRPr lang="en-US" altLang="zh-TW" sz="3200" dirty="0" smtClean="0"/>
          </a:p>
          <a:p>
            <a:pPr lvl="0">
              <a:buFont typeface="Wingdings" pitchFamily="2" charset="2"/>
              <a:buChar char="l"/>
            </a:pP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利益與衝突</a:t>
            </a: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endParaRPr lang="zh-TW" altLang="en-US" sz="32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人性抉擇</a:t>
            </a:r>
          </a:p>
          <a:p>
            <a:pPr lvl="0">
              <a:buFont typeface="Wingdings" pitchFamily="2" charset="2"/>
              <a:buChar char="l"/>
            </a:pPr>
            <a:endParaRPr lang="en-US" altLang="zh-TW" dirty="0" smtClean="0"/>
          </a:p>
          <a:p>
            <a:pPr lvl="0"/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10714" y="1232850"/>
            <a:ext cx="2337981" cy="15599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3275" t="4573" r="10174" b="5211"/>
          <a:stretch>
            <a:fillRect/>
          </a:stretch>
        </p:blipFill>
        <p:spPr bwMode="auto">
          <a:xfrm>
            <a:off x="5110715" y="3120705"/>
            <a:ext cx="2337979" cy="15599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://4bluestones.biz/mtblog/pl01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10715" y="4964656"/>
            <a:ext cx="2338127" cy="15599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3859620"/>
            <a:ext cx="7581014" cy="25093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0"/>
            <a:ext cx="385961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en-US" sz="3200" dirty="0" smtClean="0"/>
              <a:t>　環保</a:t>
            </a:r>
            <a:r>
              <a:rPr lang="zh-TW" altLang="en-US" sz="3200" dirty="0" smtClean="0"/>
              <a:t>議題</a:t>
            </a:r>
            <a:endParaRPr lang="en-US" altLang="zh-TW" sz="3200" dirty="0" smtClean="0"/>
          </a:p>
          <a:p>
            <a:pPr lvl="0">
              <a:buFont typeface="Wingdings" pitchFamily="2" charset="2"/>
              <a:buChar char="l"/>
            </a:pPr>
            <a:endParaRPr lang="en-US" altLang="zh-TW" sz="1000" dirty="0" smtClean="0"/>
          </a:p>
          <a:p>
            <a:pPr lvl="0">
              <a:lnSpc>
                <a:spcPct val="150000"/>
              </a:lnSpc>
            </a:pP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「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如果政府認為天然氣開發是如此好的東西，那你今天就算不用站在這裡推銷，居民也會欣然接受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」</a:t>
            </a:r>
            <a:endParaRPr lang="zh-TW" altLang="en-US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5008" y="1205601"/>
            <a:ext cx="3247244" cy="21666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文字方塊 9"/>
          <p:cNvSpPr txBox="1"/>
          <p:nvPr/>
        </p:nvSpPr>
        <p:spPr>
          <a:xfrm>
            <a:off x="1095154" y="4008482"/>
            <a:ext cx="7028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息息相關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的核能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議題、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石油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開發等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能源汙染環境。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在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我們台灣，甚至是全世界各地都差不多，通常發電廠就如電影內所說，是不可能會設立在都市裡的，場地建造在城市邊緣或者鄉下地方，理由很多，但大都是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剝削了某部分人的權利而得來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。</a:t>
            </a:r>
            <a:endParaRPr lang="zh-TW" alt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3615080"/>
            <a:ext cx="7581014" cy="29771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0"/>
            <a:ext cx="42760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利益與</a:t>
            </a:r>
            <a:r>
              <a:rPr lang="zh-TW" altLang="en-US" sz="3200" dirty="0" smtClean="0"/>
              <a:t>衝突</a:t>
            </a: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endParaRPr lang="en-US" altLang="zh-TW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史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提夫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發現，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公司考慮只是自己利益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甚至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用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欺騙操控的手段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獲取居民認同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TW" sz="1600" dirty="0" smtClean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 l="3275" t="4573" r="10174" b="5211"/>
          <a:stretch>
            <a:fillRect/>
          </a:stretch>
        </p:blipFill>
        <p:spPr bwMode="auto">
          <a:xfrm>
            <a:off x="5137312" y="1325169"/>
            <a:ext cx="3144045" cy="20978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文字方塊 10"/>
          <p:cNvSpPr txBox="1"/>
          <p:nvPr/>
        </p:nvSpPr>
        <p:spPr>
          <a:xfrm>
            <a:off x="947498" y="4114884"/>
            <a:ext cx="75810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賣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檸檬水的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女孩－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並不是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每個人都認為金錢為至上，在生活中還有著比金錢更重要的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價值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史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提夫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選擇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誠實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告白，失去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了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工作，卻擁有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了勇氣學習承擔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他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認為他的責任是好好守護這座孕育生命的家園。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楚">
  <a:themeElements>
    <a:clrScheme name="清楚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2047</TotalTime>
  <Words>954</Words>
  <Application>Microsoft Macintosh PowerPoint</Application>
  <PresentationFormat>如螢幕大小 (4:3)</PresentationFormat>
  <Paragraphs>186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清楚</vt:lpstr>
      <vt:lpstr>投影片 1</vt:lpstr>
      <vt:lpstr>一、劇情簡介</vt:lpstr>
      <vt:lpstr>一、劇情簡介</vt:lpstr>
      <vt:lpstr>二、角色人物剖析</vt:lpstr>
      <vt:lpstr>二、角色人物剖析</vt:lpstr>
      <vt:lpstr>二、主要人物介紹</vt:lpstr>
      <vt:lpstr>三、故事主要意義</vt:lpstr>
      <vt:lpstr>三、故事主要意義</vt:lpstr>
      <vt:lpstr>三、故事主要意義</vt:lpstr>
      <vt:lpstr>三、故事主要意義</vt:lpstr>
      <vt:lpstr>四、開採技術</vt:lpstr>
      <vt:lpstr>四、風險評估</vt:lpstr>
      <vt:lpstr>四、適當科技-生物質能</vt:lpstr>
      <vt:lpstr>四、技術處理</vt:lpstr>
      <vt:lpstr>五、引用資料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創意生活產業概論</dc:title>
  <dc:creator>oneman</dc:creator>
  <cp:lastModifiedBy>伊琪</cp:lastModifiedBy>
  <cp:revision>258</cp:revision>
  <dcterms:created xsi:type="dcterms:W3CDTF">2014-09-16T06:47:18Z</dcterms:created>
  <dcterms:modified xsi:type="dcterms:W3CDTF">2015-11-19T20:23:10Z</dcterms:modified>
</cp:coreProperties>
</file>