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71" r:id="rId8"/>
    <p:sldId id="262" r:id="rId9"/>
    <p:sldId id="272" r:id="rId10"/>
    <p:sldId id="264" r:id="rId11"/>
    <p:sldId id="265" r:id="rId12"/>
    <p:sldId id="270"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44" autoAdjust="0"/>
    <p:restoredTop sz="94737" autoAdjust="0"/>
  </p:normalViewPr>
  <p:slideViewPr>
    <p:cSldViewPr>
      <p:cViewPr varScale="1">
        <p:scale>
          <a:sx n="67" d="100"/>
          <a:sy n="67" d="100"/>
        </p:scale>
        <p:origin x="-64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DBC63F2-2CD3-4A01-B8DF-064219AFD240}" type="slidenum">
              <a:rPr lang="zh-TW" altLang="en-US" smtClean="0"/>
              <a:t>‹#›</a:t>
            </a:fld>
            <a:endParaRPr lang="zh-TW"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DBC63F2-2CD3-4A01-B8DF-064219AFD240}" type="slidenum">
              <a:rPr lang="zh-TW" altLang="en-US" smtClean="0"/>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ADBC63F2-2CD3-4A01-B8DF-064219AFD240}" type="slidenum">
              <a:rPr lang="zh-TW" altLang="en-US" smtClean="0"/>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zh-TW" altLang="en-US" smtClean="0"/>
              <a:t>按一下以編輯母片文字樣式</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ADBC63F2-2CD3-4A01-B8DF-064219AFD240}" type="slidenum">
              <a:rPr lang="zh-TW" altLang="en-US" smtClean="0"/>
              <a:t>‹#›</a:t>
            </a:fld>
            <a:endParaRPr lang="zh-TW" altLang="en-US"/>
          </a:p>
        </p:txBody>
      </p:sp>
      <p:sp>
        <p:nvSpPr>
          <p:cNvPr id="10" name="Title 9"/>
          <p:cNvSpPr>
            <a:spLocks noGrp="1"/>
          </p:cNvSpPr>
          <p:nvPr>
            <p:ph type="title"/>
          </p:nvPr>
        </p:nvSpPr>
        <p:spPr/>
        <p:txBody>
          <a:body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ADBC63F2-2CD3-4A01-B8DF-064219AFD240}" type="slidenum">
              <a:rPr lang="zh-TW" altLang="en-US" smtClean="0"/>
              <a:t>‹#›</a:t>
            </a:fld>
            <a:endParaRPr lang="zh-TW"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20937C93-321C-412E-82FB-7713A4C50966}" type="datetimeFigureOut">
              <a:rPr lang="zh-TW" altLang="en-US" smtClean="0"/>
              <a:t>2013/4/23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ADBC63F2-2CD3-4A01-B8DF-064219AFD240}" type="slidenum">
              <a:rPr lang="zh-TW" altLang="en-US" smtClean="0"/>
              <a:t>‹#›</a:t>
            </a:fld>
            <a:endParaRPr lang="zh-TW"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TW" altLang="en-US" smtClean="0"/>
              <a:t>按一下以編輯母片標題樣式</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0937C93-321C-412E-82FB-7713A4C50966}" type="datetimeFigureOut">
              <a:rPr lang="zh-TW" altLang="en-US" smtClean="0"/>
              <a:t>2013/4/23</a:t>
            </a:fld>
            <a:endParaRPr lang="zh-TW"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zh-TW"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DBC63F2-2CD3-4A01-B8DF-064219AFD240}"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blog.yam.com/TN87504033/article/3880907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196752"/>
            <a:ext cx="914400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TW" alt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國文期中報告</a:t>
            </a:r>
            <a:endParaRPr lang="zh-TW" alt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2" name="矩形 1"/>
          <p:cNvSpPr/>
          <p:nvPr/>
        </p:nvSpPr>
        <p:spPr>
          <a:xfrm>
            <a:off x="3349480" y="2120082"/>
            <a:ext cx="2262158" cy="923330"/>
          </a:xfrm>
          <a:prstGeom prst="rect">
            <a:avLst/>
          </a:prstGeom>
          <a:noFill/>
        </p:spPr>
        <p:txBody>
          <a:bodyPr wrap="none" lIns="91440" tIns="45720" rIns="91440" bIns="45720">
            <a:spAutoFit/>
          </a:bodyPr>
          <a:lstStyle/>
          <a:p>
            <a:pPr algn="ctr"/>
            <a:r>
              <a:rPr lang="zh-TW" alt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第二</a:t>
            </a:r>
            <a:r>
              <a:rPr lang="zh-TW" alt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rPr>
              <a:t>組</a:t>
            </a:r>
            <a:endParaRPr lang="en-US" altLang="zh-TW"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標楷體" pitchFamily="65" charset="-120"/>
              <a:ea typeface="標楷體" pitchFamily="65" charset="-120"/>
            </a:endParaRPr>
          </a:p>
        </p:txBody>
      </p:sp>
      <p:sp>
        <p:nvSpPr>
          <p:cNvPr id="3" name="矩形 2"/>
          <p:cNvSpPr/>
          <p:nvPr/>
        </p:nvSpPr>
        <p:spPr>
          <a:xfrm>
            <a:off x="1763688" y="3789040"/>
            <a:ext cx="5616623" cy="1815882"/>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zh-TW" altLang="en-US" sz="2800" b="1" cap="none" spc="0" dirty="0" smtClean="0">
                <a:ln>
                  <a:prstDash val="solid"/>
                </a:ln>
                <a:solidFill>
                  <a:srgbClr val="00B0F0"/>
                </a:solidFill>
                <a:effectLst>
                  <a:outerShdw blurRad="88000" dist="50800" dir="5040000" algn="tl">
                    <a:schemeClr val="accent4">
                      <a:tint val="80000"/>
                      <a:satMod val="250000"/>
                      <a:alpha val="45000"/>
                    </a:schemeClr>
                  </a:outerShdw>
                </a:effectLst>
              </a:rPr>
              <a:t>組員</a:t>
            </a:r>
            <a:r>
              <a:rPr lang="en-US" altLang="zh-TW" sz="2800" b="1" cap="none" spc="0" dirty="0" smtClean="0">
                <a:ln>
                  <a:prstDash val="solid"/>
                </a:ln>
                <a:solidFill>
                  <a:srgbClr val="00B0F0"/>
                </a:solidFill>
                <a:effectLst>
                  <a:outerShdw blurRad="88000" dist="50800" dir="5040000" algn="tl">
                    <a:schemeClr val="accent4">
                      <a:tint val="80000"/>
                      <a:satMod val="250000"/>
                      <a:alpha val="45000"/>
                    </a:schemeClr>
                  </a:outerShdw>
                </a:effectLst>
              </a:rPr>
              <a:t>:</a:t>
            </a:r>
          </a:p>
          <a:p>
            <a:pPr algn="ctr"/>
            <a:r>
              <a:rPr lang="zh-TW" altLang="en-US" sz="2800" b="1" cap="none" spc="0" dirty="0" smtClean="0">
                <a:ln>
                  <a:prstDash val="solid"/>
                </a:ln>
                <a:solidFill>
                  <a:srgbClr val="00B0F0"/>
                </a:solidFill>
                <a:effectLst>
                  <a:outerShdw blurRad="88000" dist="50800" dir="5040000" algn="tl">
                    <a:schemeClr val="accent4">
                      <a:tint val="80000"/>
                      <a:satMod val="250000"/>
                      <a:alpha val="45000"/>
                    </a:schemeClr>
                  </a:outerShdw>
                </a:effectLst>
              </a:rPr>
              <a:t>朱孝安 </a:t>
            </a:r>
            <a:r>
              <a:rPr lang="zh-TW" altLang="en-US" sz="2800" b="1" dirty="0" smtClean="0">
                <a:ln>
                  <a:prstDash val="solid"/>
                </a:ln>
                <a:solidFill>
                  <a:srgbClr val="00B0F0"/>
                </a:solidFill>
                <a:effectLst>
                  <a:outerShdw blurRad="88000" dist="50800" dir="5040000" algn="tl">
                    <a:schemeClr val="accent4">
                      <a:tint val="80000"/>
                      <a:satMod val="250000"/>
                      <a:alpha val="45000"/>
                    </a:schemeClr>
                  </a:outerShdw>
                </a:effectLst>
              </a:rPr>
              <a:t>林柏廷</a:t>
            </a:r>
            <a:endParaRPr lang="en-US" altLang="zh-TW" sz="2800" b="1" dirty="0" smtClean="0">
              <a:ln>
                <a:prstDash val="solid"/>
              </a:ln>
              <a:solidFill>
                <a:srgbClr val="00B0F0"/>
              </a:solidFill>
              <a:effectLst>
                <a:outerShdw blurRad="88000" dist="50800" dir="5040000" algn="tl">
                  <a:schemeClr val="accent4">
                    <a:tint val="80000"/>
                    <a:satMod val="250000"/>
                    <a:alpha val="45000"/>
                  </a:schemeClr>
                </a:outerShdw>
              </a:effectLst>
            </a:endParaRPr>
          </a:p>
          <a:p>
            <a:pPr algn="ctr"/>
            <a:r>
              <a:rPr lang="zh-TW" altLang="en-US" sz="2800" b="1" dirty="0" smtClean="0">
                <a:ln>
                  <a:prstDash val="solid"/>
                </a:ln>
                <a:solidFill>
                  <a:srgbClr val="00B0F0"/>
                </a:solidFill>
                <a:effectLst>
                  <a:outerShdw blurRad="88000" dist="50800" dir="5040000" algn="tl">
                    <a:schemeClr val="accent4">
                      <a:tint val="80000"/>
                      <a:satMod val="250000"/>
                      <a:alpha val="45000"/>
                    </a:schemeClr>
                  </a:outerShdw>
                </a:effectLst>
              </a:rPr>
              <a:t>李政軒 鐘</a:t>
            </a:r>
            <a:r>
              <a:rPr lang="zh-TW" altLang="en-US" sz="2800" b="1" dirty="0">
                <a:ln>
                  <a:prstDash val="solid"/>
                </a:ln>
                <a:solidFill>
                  <a:srgbClr val="00B0F0"/>
                </a:solidFill>
                <a:effectLst>
                  <a:outerShdw blurRad="88000" dist="50800" dir="5040000" algn="tl">
                    <a:schemeClr val="accent4">
                      <a:tint val="80000"/>
                      <a:satMod val="250000"/>
                      <a:alpha val="45000"/>
                    </a:schemeClr>
                  </a:outerShdw>
                </a:effectLst>
              </a:rPr>
              <a:t>乙</a:t>
            </a:r>
            <a:r>
              <a:rPr lang="zh-TW" altLang="en-US" sz="2800" b="1" dirty="0" smtClean="0">
                <a:ln>
                  <a:prstDash val="solid"/>
                </a:ln>
                <a:solidFill>
                  <a:srgbClr val="00B0F0"/>
                </a:solidFill>
                <a:effectLst>
                  <a:outerShdw blurRad="88000" dist="50800" dir="5040000" algn="tl">
                    <a:schemeClr val="accent4">
                      <a:tint val="80000"/>
                      <a:satMod val="250000"/>
                      <a:alpha val="45000"/>
                    </a:schemeClr>
                  </a:outerShdw>
                </a:effectLst>
              </a:rPr>
              <a:t>碩</a:t>
            </a:r>
            <a:endParaRPr lang="en-US" altLang="zh-TW" sz="2800" b="1" dirty="0" smtClean="0">
              <a:ln>
                <a:prstDash val="solid"/>
              </a:ln>
              <a:solidFill>
                <a:srgbClr val="00B0F0"/>
              </a:solidFill>
              <a:effectLst>
                <a:outerShdw blurRad="88000" dist="50800" dir="5040000" algn="tl">
                  <a:schemeClr val="accent4">
                    <a:tint val="80000"/>
                    <a:satMod val="250000"/>
                    <a:alpha val="45000"/>
                  </a:schemeClr>
                </a:outerShdw>
              </a:effectLst>
            </a:endParaRPr>
          </a:p>
          <a:p>
            <a:pPr algn="ctr"/>
            <a:r>
              <a:rPr lang="zh-TW" altLang="en-US" sz="2800" b="1" dirty="0">
                <a:ln>
                  <a:prstDash val="solid"/>
                </a:ln>
                <a:solidFill>
                  <a:srgbClr val="00B0F0"/>
                </a:solidFill>
                <a:effectLst>
                  <a:outerShdw blurRad="88000" dist="50800" dir="5040000" algn="tl">
                    <a:schemeClr val="accent4">
                      <a:tint val="80000"/>
                      <a:satMod val="250000"/>
                      <a:alpha val="45000"/>
                    </a:schemeClr>
                  </a:outerShdw>
                </a:effectLst>
              </a:rPr>
              <a:t>金哲</a:t>
            </a:r>
            <a:r>
              <a:rPr lang="zh-TW" altLang="en-US" sz="2800" b="1" dirty="0" smtClean="0">
                <a:ln>
                  <a:prstDash val="solid"/>
                </a:ln>
                <a:solidFill>
                  <a:srgbClr val="00B0F0"/>
                </a:solidFill>
                <a:effectLst>
                  <a:outerShdw blurRad="88000" dist="50800" dir="5040000" algn="tl">
                    <a:schemeClr val="accent4">
                      <a:tint val="80000"/>
                      <a:satMod val="250000"/>
                      <a:alpha val="45000"/>
                    </a:schemeClr>
                  </a:outerShdw>
                </a:effectLst>
              </a:rPr>
              <a:t>緯 李哲瑋</a:t>
            </a:r>
            <a:endParaRPr lang="en-US" altLang="zh-TW" sz="2800" b="1" dirty="0">
              <a:ln>
                <a:prstDash val="solid"/>
              </a:ln>
              <a:solidFill>
                <a:srgbClr val="00B0F0"/>
              </a:solidFill>
              <a:effectLst>
                <a:outerShdw blurRad="88000" dist="50800" dir="5040000" algn="tl">
                  <a:schemeClr val="accent4">
                    <a:tint val="80000"/>
                    <a:satMod val="250000"/>
                    <a:alpha val="45000"/>
                  </a:schemeClr>
                </a:outerShdw>
              </a:effectLst>
            </a:endParaRPr>
          </a:p>
        </p:txBody>
      </p:sp>
      <p:sp>
        <p:nvSpPr>
          <p:cNvPr id="10" name="矩形 9"/>
          <p:cNvSpPr/>
          <p:nvPr/>
        </p:nvSpPr>
        <p:spPr>
          <a:xfrm>
            <a:off x="3133147" y="2967335"/>
            <a:ext cx="2877711" cy="52322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zh-TW" altLang="en-US" sz="2800" b="1" cap="none" spc="0" dirty="0" smtClean="0">
                <a:ln/>
                <a:solidFill>
                  <a:srgbClr val="0070C0"/>
                </a:solidFill>
                <a:effectLst/>
                <a:latin typeface="標楷體" pitchFamily="65" charset="-120"/>
                <a:ea typeface="標楷體" pitchFamily="65" charset="-120"/>
              </a:rPr>
              <a:t>指導老師</a:t>
            </a:r>
            <a:r>
              <a:rPr lang="en-US" altLang="zh-TW" sz="2800" b="1" cap="none" spc="0" dirty="0" smtClean="0">
                <a:ln/>
                <a:solidFill>
                  <a:srgbClr val="0070C0"/>
                </a:solidFill>
                <a:effectLst/>
                <a:latin typeface="標楷體" pitchFamily="65" charset="-120"/>
                <a:ea typeface="標楷體" pitchFamily="65" charset="-120"/>
              </a:rPr>
              <a:t>:</a:t>
            </a:r>
            <a:r>
              <a:rPr lang="zh-TW" altLang="en-US" sz="2800" b="1" cap="none" spc="0" dirty="0" smtClean="0">
                <a:ln/>
                <a:solidFill>
                  <a:srgbClr val="0070C0"/>
                </a:solidFill>
                <a:effectLst/>
                <a:latin typeface="標楷體" pitchFamily="65" charset="-120"/>
                <a:ea typeface="標楷體" pitchFamily="65" charset="-120"/>
              </a:rPr>
              <a:t>張秀惠</a:t>
            </a:r>
            <a:endParaRPr lang="zh-TW" altLang="en-US" sz="2800" b="1" cap="none" spc="0" dirty="0">
              <a:ln/>
              <a:solidFill>
                <a:srgbClr val="0070C0"/>
              </a:solidFill>
              <a:effectLst/>
              <a:latin typeface="標楷體" pitchFamily="65" charset="-120"/>
              <a:ea typeface="標楷體" pitchFamily="65" charset="-120"/>
            </a:endParaRPr>
          </a:p>
        </p:txBody>
      </p:sp>
    </p:spTree>
    <p:extLst>
      <p:ext uri="{BB962C8B-B14F-4D97-AF65-F5344CB8AC3E}">
        <p14:creationId xmlns:p14="http://schemas.microsoft.com/office/powerpoint/2010/main" val="42357238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0648"/>
            <a:ext cx="9144000" cy="1143000"/>
          </a:xfrm>
        </p:spPr>
        <p:txBody>
          <a:bodyPr/>
          <a:lstStyle/>
          <a:p>
            <a:pPr marL="0" indent="0" algn="ctr">
              <a:buNone/>
            </a:pPr>
            <a:r>
              <a:rPr lang="zh-TW" altLang="en-US" dirty="0">
                <a:solidFill>
                  <a:srgbClr val="FF0000"/>
                </a:solidFill>
                <a:latin typeface="標楷體" pitchFamily="65" charset="-120"/>
                <a:ea typeface="標楷體" pitchFamily="65" charset="-120"/>
              </a:rPr>
              <a:t>學習</a:t>
            </a:r>
            <a:r>
              <a:rPr lang="zh-TW" altLang="en-US" dirty="0" smtClean="0">
                <a:solidFill>
                  <a:srgbClr val="FF0000"/>
                </a:solidFill>
                <a:latin typeface="標楷體" pitchFamily="65" charset="-120"/>
                <a:ea typeface="標楷體" pitchFamily="65" charset="-120"/>
              </a:rPr>
              <a:t>單</a:t>
            </a:r>
            <a:r>
              <a:rPr lang="en-US" altLang="zh-TW" dirty="0" smtClean="0">
                <a:solidFill>
                  <a:srgbClr val="FF0000"/>
                </a:solidFill>
                <a:latin typeface="標楷體" pitchFamily="65" charset="-120"/>
                <a:ea typeface="標楷體" pitchFamily="65" charset="-120"/>
              </a:rPr>
              <a:t>(</a:t>
            </a:r>
            <a:r>
              <a:rPr lang="zh-TW" altLang="en-US" dirty="0">
                <a:solidFill>
                  <a:srgbClr val="FF0000"/>
                </a:solidFill>
                <a:latin typeface="標楷體" pitchFamily="65" charset="-120"/>
                <a:ea typeface="標楷體" pitchFamily="65" charset="-120"/>
              </a:rPr>
              <a:t>七</a:t>
            </a:r>
            <a:r>
              <a:rPr lang="en-US" altLang="zh-TW" dirty="0">
                <a:solidFill>
                  <a:srgbClr val="FF0000"/>
                </a:solidFill>
                <a:latin typeface="標楷體" pitchFamily="65" charset="-120"/>
                <a:ea typeface="標楷體" pitchFamily="65" charset="-120"/>
              </a:rPr>
              <a:t>0</a:t>
            </a:r>
            <a:r>
              <a:rPr lang="zh-TW" altLang="en-US" dirty="0">
                <a:solidFill>
                  <a:srgbClr val="FF0000"/>
                </a:solidFill>
                <a:latin typeface="標楷體" pitchFamily="65" charset="-120"/>
                <a:ea typeface="標楷體" pitchFamily="65" charset="-120"/>
              </a:rPr>
              <a:t>年代府城追思</a:t>
            </a:r>
            <a:r>
              <a:rPr lang="zh-TW" altLang="en-US" dirty="0" smtClean="0">
                <a:solidFill>
                  <a:srgbClr val="FF0000"/>
                </a:solidFill>
                <a:latin typeface="標楷體" pitchFamily="65" charset="-120"/>
                <a:ea typeface="標楷體" pitchFamily="65" charset="-120"/>
              </a:rPr>
              <a:t>錄</a:t>
            </a:r>
            <a:r>
              <a:rPr lang="en-US" altLang="zh-TW" dirty="0" smtClean="0">
                <a:solidFill>
                  <a:srgbClr val="FF0000"/>
                </a:solidFill>
                <a:latin typeface="標楷體" pitchFamily="65" charset="-120"/>
                <a:ea typeface="標楷體" pitchFamily="65" charset="-120"/>
              </a:rPr>
              <a:t>)</a:t>
            </a:r>
            <a:endParaRPr lang="zh-TW" altLang="en-US" dirty="0">
              <a:latin typeface="標楷體" pitchFamily="65" charset="-120"/>
              <a:ea typeface="標楷體" pitchFamily="65" charset="-120"/>
            </a:endParaRPr>
          </a:p>
        </p:txBody>
      </p:sp>
      <p:pic>
        <p:nvPicPr>
          <p:cNvPr id="4" name="內容版面配置區 3"/>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0" y="1340767"/>
            <a:ext cx="9144000" cy="5555303"/>
          </a:xfrm>
        </p:spPr>
      </p:pic>
    </p:spTree>
    <p:extLst>
      <p:ext uri="{BB962C8B-B14F-4D97-AF65-F5344CB8AC3E}">
        <p14:creationId xmlns:p14="http://schemas.microsoft.com/office/powerpoint/2010/main" val="1266676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692696"/>
            <a:ext cx="6512511" cy="1143000"/>
          </a:xfrm>
        </p:spPr>
        <p:txBody>
          <a:bodyPr/>
          <a:lstStyle/>
          <a:p>
            <a:pPr marL="0" indent="0" algn="ctr">
              <a:buNone/>
            </a:pPr>
            <a:r>
              <a:rPr lang="zh-TW" altLang="en-US" dirty="0" smtClean="0"/>
              <a:t>參考資料來源</a:t>
            </a:r>
            <a:r>
              <a:rPr lang="en-US" altLang="zh-TW" dirty="0" smtClean="0"/>
              <a:t>:</a:t>
            </a:r>
            <a:endParaRPr lang="zh-TW" altLang="en-US" dirty="0"/>
          </a:p>
        </p:txBody>
      </p:sp>
      <p:sp>
        <p:nvSpPr>
          <p:cNvPr id="3" name="內容版面配置區 2"/>
          <p:cNvSpPr>
            <a:spLocks noGrp="1"/>
          </p:cNvSpPr>
          <p:nvPr>
            <p:ph sz="quarter" idx="13"/>
          </p:nvPr>
        </p:nvSpPr>
        <p:spPr>
          <a:xfrm>
            <a:off x="1331640" y="1988840"/>
            <a:ext cx="6400800" cy="3474720"/>
          </a:xfrm>
        </p:spPr>
        <p:txBody>
          <a:bodyPr/>
          <a:lstStyle/>
          <a:p>
            <a:pPr marL="45720" indent="0">
              <a:buNone/>
            </a:pPr>
            <a:r>
              <a:rPr lang="en-US" altLang="zh-TW" dirty="0">
                <a:hlinkClick r:id="rId2"/>
              </a:rPr>
              <a:t>http://blog.yam.com/TN87504033/article/38809074</a:t>
            </a:r>
            <a:endParaRPr lang="zh-TW" altLang="en-US" dirty="0"/>
          </a:p>
        </p:txBody>
      </p:sp>
    </p:spTree>
    <p:extLst>
      <p:ext uri="{BB962C8B-B14F-4D97-AF65-F5344CB8AC3E}">
        <p14:creationId xmlns:p14="http://schemas.microsoft.com/office/powerpoint/2010/main" val="3329145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124744"/>
            <a:ext cx="6512511" cy="4246408"/>
          </a:xfrm>
        </p:spPr>
        <p:txBody>
          <a:bodyPr/>
          <a:lstStyle/>
          <a:p>
            <a:pPr marL="0" indent="0" algn="ctr">
              <a:buNone/>
            </a:pPr>
            <a:r>
              <a:rPr lang="en-US" altLang="zh-TW" dirty="0" smtClean="0"/>
              <a:t/>
            </a:r>
            <a:br>
              <a:rPr lang="en-US" altLang="zh-TW" dirty="0" smtClean="0"/>
            </a:br>
            <a:r>
              <a:rPr lang="zh-TW" altLang="en-US" dirty="0" smtClean="0"/>
              <a:t>報告結束</a:t>
            </a:r>
            <a:r>
              <a:rPr lang="en-US" altLang="zh-TW" dirty="0" smtClean="0"/>
              <a:t>!</a:t>
            </a:r>
            <a:br>
              <a:rPr lang="en-US" altLang="zh-TW" dirty="0" smtClean="0"/>
            </a:br>
            <a:r>
              <a:rPr lang="en-US" altLang="zh-TW" dirty="0"/>
              <a:t/>
            </a:r>
            <a:br>
              <a:rPr lang="en-US" altLang="zh-TW" dirty="0"/>
            </a:br>
            <a:r>
              <a:rPr lang="en-US" altLang="zh-TW" dirty="0"/>
              <a:t/>
            </a:r>
            <a:br>
              <a:rPr lang="en-US" altLang="zh-TW" dirty="0"/>
            </a:br>
            <a:r>
              <a:rPr lang="zh-TW" altLang="en-US" dirty="0" smtClean="0"/>
              <a:t>謝謝</a:t>
            </a:r>
            <a:r>
              <a:rPr lang="en-US" altLang="zh-TW" dirty="0" smtClean="0"/>
              <a:t>!</a:t>
            </a:r>
            <a:endParaRPr lang="zh-TW" altLang="en-US" dirty="0"/>
          </a:p>
        </p:txBody>
      </p:sp>
    </p:spTree>
    <p:extLst>
      <p:ext uri="{BB962C8B-B14F-4D97-AF65-F5344CB8AC3E}">
        <p14:creationId xmlns:p14="http://schemas.microsoft.com/office/powerpoint/2010/main" val="3791316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404664"/>
            <a:ext cx="6400800" cy="1144488"/>
          </a:xfrm>
        </p:spPr>
        <p:txBody>
          <a:bodyPr>
            <a:noAutofit/>
          </a:bodyPr>
          <a:lstStyle/>
          <a:p>
            <a:pPr marL="0" indent="0" algn="ctr">
              <a:buNone/>
            </a:pPr>
            <a:r>
              <a:rPr lang="zh-TW" altLang="en-US" sz="2400" dirty="0" smtClean="0">
                <a:solidFill>
                  <a:srgbClr val="FFFF00"/>
                </a:solidFill>
              </a:rPr>
              <a:t>小組討論</a:t>
            </a:r>
            <a:r>
              <a:rPr lang="en-US" altLang="zh-TW" sz="2400" dirty="0" smtClean="0">
                <a:solidFill>
                  <a:srgbClr val="FFFF00"/>
                </a:solidFill>
              </a:rPr>
              <a:t>:</a:t>
            </a:r>
            <a:br>
              <a:rPr lang="en-US" altLang="zh-TW" sz="2400" dirty="0" smtClean="0">
                <a:solidFill>
                  <a:srgbClr val="FFFF00"/>
                </a:solidFill>
              </a:rPr>
            </a:br>
            <a:r>
              <a:rPr lang="zh-TW" altLang="en-US" sz="2400" dirty="0" smtClean="0"/>
              <a:t>郭</a:t>
            </a:r>
            <a:r>
              <a:rPr lang="zh-TW" altLang="en-US" sz="2400" dirty="0"/>
              <a:t>力昕在</a:t>
            </a:r>
            <a:r>
              <a:rPr lang="en-US" altLang="zh-TW" sz="2400" dirty="0"/>
              <a:t>〈</a:t>
            </a:r>
            <a:r>
              <a:rPr lang="zh-TW" altLang="en-US" sz="2400" dirty="0"/>
              <a:t>錯置的旅行</a:t>
            </a:r>
            <a:r>
              <a:rPr lang="en-US" altLang="zh-TW" sz="2400" dirty="0"/>
              <a:t>〉</a:t>
            </a:r>
            <a:r>
              <a:rPr lang="zh-TW" altLang="en-US" sz="2400" dirty="0"/>
              <a:t>一文中，從哪些角度觀察台灣？</a:t>
            </a:r>
          </a:p>
        </p:txBody>
      </p:sp>
      <p:sp>
        <p:nvSpPr>
          <p:cNvPr id="3" name="內容版面配置區 2"/>
          <p:cNvSpPr>
            <a:spLocks noGrp="1"/>
          </p:cNvSpPr>
          <p:nvPr>
            <p:ph sz="quarter" idx="13"/>
          </p:nvPr>
        </p:nvSpPr>
        <p:spPr>
          <a:xfrm>
            <a:off x="1115616" y="1844824"/>
            <a:ext cx="6400800" cy="4248472"/>
          </a:xfrm>
        </p:spPr>
        <p:txBody>
          <a:bodyPr>
            <a:normAutofit/>
          </a:bodyPr>
          <a:lstStyle/>
          <a:p>
            <a:pPr marL="45720" indent="0">
              <a:buNone/>
            </a:pPr>
            <a:r>
              <a:rPr lang="zh-TW" altLang="en-US" sz="1800" dirty="0" smtClean="0">
                <a:latin typeface="標楷體" pitchFamily="65" charset="-120"/>
                <a:ea typeface="標楷體" pitchFamily="65" charset="-120"/>
              </a:rPr>
              <a:t>１</a:t>
            </a:r>
            <a:r>
              <a:rPr lang="en-US" altLang="zh-TW" sz="1800" dirty="0" smtClean="0">
                <a:latin typeface="標楷體" pitchFamily="65" charset="-120"/>
                <a:ea typeface="標楷體" pitchFamily="65" charset="-120"/>
              </a:rPr>
              <a:t>.</a:t>
            </a:r>
            <a:r>
              <a:rPr lang="zh-TW" altLang="en-US" sz="1800" dirty="0">
                <a:latin typeface="標楷體" pitchFamily="65" charset="-120"/>
                <a:ea typeface="標楷體" pitchFamily="65" charset="-120"/>
              </a:rPr>
              <a:t>作者在一</a:t>
            </a:r>
            <a:r>
              <a:rPr lang="zh-TW" altLang="en-US" sz="1800" dirty="0" smtClean="0">
                <a:latin typeface="標楷體" pitchFamily="65" charset="-120"/>
                <a:ea typeface="標楷體" pitchFamily="65" charset="-120"/>
              </a:rPr>
              <a:t>開始，就說明台灣</a:t>
            </a:r>
            <a:r>
              <a:rPr lang="zh-TW" altLang="en-US" sz="1800" dirty="0">
                <a:latin typeface="標楷體" pitchFamily="65" charset="-120"/>
                <a:ea typeface="標楷體" pitchFamily="65" charset="-120"/>
              </a:rPr>
              <a:t>因人為因素而破壞了原本如此美好的自然生態</a:t>
            </a:r>
            <a:r>
              <a:rPr lang="zh-TW" altLang="en-US" sz="1800" dirty="0" smtClean="0">
                <a:latin typeface="標楷體" pitchFamily="65" charset="-120"/>
                <a:ea typeface="標楷體" pitchFamily="65" charset="-120"/>
              </a:rPr>
              <a:t>，真令人感到可惜。　</a:t>
            </a:r>
            <a:endParaRPr lang="en-US" altLang="zh-TW" sz="1800" dirty="0" smtClean="0">
              <a:latin typeface="標楷體" pitchFamily="65" charset="-120"/>
              <a:ea typeface="標楷體" pitchFamily="65" charset="-120"/>
            </a:endParaRPr>
          </a:p>
          <a:p>
            <a:pPr marL="45720" indent="0">
              <a:buNone/>
            </a:pPr>
            <a:endParaRPr lang="en-US" altLang="zh-TW" sz="1800" dirty="0" smtClean="0">
              <a:latin typeface="標楷體" pitchFamily="65" charset="-120"/>
              <a:ea typeface="標楷體" pitchFamily="65" charset="-120"/>
            </a:endParaRPr>
          </a:p>
          <a:p>
            <a:pPr marL="45720" indent="0">
              <a:buNone/>
            </a:pPr>
            <a:r>
              <a:rPr lang="zh-TW" altLang="en-US" sz="1800" dirty="0" smtClean="0">
                <a:latin typeface="標楷體" pitchFamily="65" charset="-120"/>
                <a:ea typeface="標楷體" pitchFamily="65" charset="-120"/>
              </a:rPr>
              <a:t>２</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而在文章中間點出了台灣特有的特色－檳榔西施、以及在各個風景區總會出現的流動攤販。</a:t>
            </a:r>
            <a:endParaRPr lang="en-US" altLang="zh-TW" sz="1800" dirty="0" smtClean="0">
              <a:latin typeface="標楷體" pitchFamily="65" charset="-120"/>
              <a:ea typeface="標楷體" pitchFamily="65" charset="-120"/>
            </a:endParaRPr>
          </a:p>
          <a:p>
            <a:pPr marL="45720" indent="0">
              <a:buNone/>
            </a:pPr>
            <a:endParaRPr lang="en-US" altLang="zh-TW" sz="1800" dirty="0">
              <a:latin typeface="標楷體" pitchFamily="65" charset="-120"/>
              <a:ea typeface="標楷體" pitchFamily="65" charset="-120"/>
            </a:endParaRPr>
          </a:p>
          <a:p>
            <a:pPr marL="45720" indent="0">
              <a:buNone/>
            </a:pPr>
            <a:r>
              <a:rPr lang="zh-TW" altLang="en-US" sz="1800" dirty="0" smtClean="0">
                <a:latin typeface="標楷體" pitchFamily="65" charset="-120"/>
                <a:ea typeface="標楷體" pitchFamily="65" charset="-120"/>
              </a:rPr>
              <a:t>３</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在文章的最後講的是</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國際化</a:t>
            </a:r>
            <a:r>
              <a:rPr lang="en-US" altLang="zh-TW" sz="1800" dirty="0" smtClean="0">
                <a:latin typeface="標楷體" pitchFamily="65" charset="-120"/>
                <a:ea typeface="標楷體" pitchFamily="65" charset="-120"/>
              </a:rPr>
              <a:t>]</a:t>
            </a:r>
            <a:r>
              <a:rPr lang="zh-TW" altLang="en-US" sz="1800" dirty="0">
                <a:latin typeface="標楷體" pitchFamily="65" charset="-120"/>
                <a:ea typeface="標楷體" pitchFamily="65" charset="-120"/>
              </a:rPr>
              <a:t>的台灣</a:t>
            </a:r>
            <a:r>
              <a:rPr lang="zh-TW" altLang="en-US" sz="1800" dirty="0" smtClean="0">
                <a:latin typeface="標楷體" pitchFamily="65" charset="-120"/>
                <a:ea typeface="標楷體" pitchFamily="65" charset="-120"/>
              </a:rPr>
              <a:t>，有錢並有閒的人總是嚮往著西方的美景，而在台灣就建起了這樣的建築，但是在台灣某些地方卻佈滿著，越南、印尼</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等等的小吃店，形成了極大的反差</a:t>
            </a:r>
            <a:r>
              <a:rPr lang="zh-TW" altLang="en-US" sz="1800" dirty="0">
                <a:latin typeface="標楷體" pitchFamily="65" charset="-120"/>
                <a:ea typeface="標楷體" pitchFamily="65" charset="-120"/>
              </a:rPr>
              <a:t>。</a:t>
            </a:r>
            <a:endParaRPr lang="en-US" altLang="zh-TW" sz="1800" dirty="0">
              <a:latin typeface="標楷體" pitchFamily="65" charset="-120"/>
              <a:ea typeface="標楷體" pitchFamily="65" charset="-120"/>
            </a:endParaRPr>
          </a:p>
          <a:p>
            <a:pPr marL="45720" indent="0">
              <a:buNone/>
            </a:pPr>
            <a:endParaRPr lang="en-US" altLang="zh-TW" sz="1800" dirty="0">
              <a:latin typeface="標楷體" pitchFamily="65" charset="-120"/>
              <a:ea typeface="標楷體" pitchFamily="65" charset="-120"/>
            </a:endParaRPr>
          </a:p>
        </p:txBody>
      </p:sp>
    </p:spTree>
    <p:extLst>
      <p:ext uri="{BB962C8B-B14F-4D97-AF65-F5344CB8AC3E}">
        <p14:creationId xmlns:p14="http://schemas.microsoft.com/office/powerpoint/2010/main" val="1134886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1960" y="1484784"/>
            <a:ext cx="4932040" cy="4106578"/>
          </a:xfrm>
          <a:prstGeom prst="rect">
            <a:avLst/>
          </a:prstGeom>
        </p:spPr>
      </p:pic>
      <p:sp>
        <p:nvSpPr>
          <p:cNvPr id="2" name="標題 1"/>
          <p:cNvSpPr>
            <a:spLocks noGrp="1"/>
          </p:cNvSpPr>
          <p:nvPr>
            <p:ph type="title"/>
          </p:nvPr>
        </p:nvSpPr>
        <p:spPr>
          <a:xfrm>
            <a:off x="971600" y="260648"/>
            <a:ext cx="6512511" cy="1143000"/>
          </a:xfrm>
        </p:spPr>
        <p:txBody>
          <a:bodyPr>
            <a:noAutofit/>
          </a:bodyPr>
          <a:lstStyle/>
          <a:p>
            <a:pPr marL="0" indent="0" algn="ctr">
              <a:buNone/>
            </a:pPr>
            <a:r>
              <a:rPr lang="zh-TW" altLang="en-US" sz="2400" dirty="0">
                <a:solidFill>
                  <a:srgbClr val="FFFF00"/>
                </a:solidFill>
              </a:rPr>
              <a:t>小組討論</a:t>
            </a:r>
            <a:r>
              <a:rPr lang="en-US" altLang="zh-TW" sz="2400" dirty="0">
                <a:solidFill>
                  <a:srgbClr val="FFFF00"/>
                </a:solidFill>
              </a:rPr>
              <a:t>:</a:t>
            </a:r>
            <a:br>
              <a:rPr lang="en-US" altLang="zh-TW" sz="2400" dirty="0">
                <a:solidFill>
                  <a:srgbClr val="FFFF00"/>
                </a:solidFill>
              </a:rPr>
            </a:br>
            <a:r>
              <a:rPr lang="zh-TW" altLang="en-US" sz="2400" dirty="0"/>
              <a:t>現在的台南街巷有什麼特色？</a:t>
            </a:r>
          </a:p>
        </p:txBody>
      </p:sp>
      <p:sp>
        <p:nvSpPr>
          <p:cNvPr id="3" name="內容版面配置區 2"/>
          <p:cNvSpPr>
            <a:spLocks noGrp="1"/>
          </p:cNvSpPr>
          <p:nvPr>
            <p:ph sz="quarter" idx="13"/>
          </p:nvPr>
        </p:nvSpPr>
        <p:spPr>
          <a:xfrm>
            <a:off x="179512" y="1484784"/>
            <a:ext cx="6400800" cy="4698856"/>
          </a:xfrm>
        </p:spPr>
        <p:txBody>
          <a:bodyPr>
            <a:normAutofit/>
          </a:bodyPr>
          <a:lstStyle/>
          <a:p>
            <a:pPr marL="45720" indent="0">
              <a:buNone/>
            </a:pPr>
            <a:endParaRPr lang="en-US" altLang="zh-TW" sz="1800" dirty="0">
              <a:solidFill>
                <a:schemeClr val="tx1"/>
              </a:solidFill>
              <a:latin typeface="標楷體" pitchFamily="65" charset="-120"/>
              <a:ea typeface="標楷體" pitchFamily="65" charset="-120"/>
            </a:endParaRPr>
          </a:p>
          <a:p>
            <a:pPr marL="45720" indent="0">
              <a:buNone/>
            </a:pPr>
            <a:r>
              <a:rPr lang="zh-TW" altLang="en-US" sz="1800" dirty="0" smtClean="0">
                <a:solidFill>
                  <a:schemeClr val="tx1"/>
                </a:solidFill>
                <a:latin typeface="標楷體" pitchFamily="65" charset="-120"/>
                <a:ea typeface="標楷體" pitchFamily="65" charset="-120"/>
              </a:rPr>
              <a:t>只有</a:t>
            </a:r>
            <a:r>
              <a:rPr lang="zh-TW" altLang="en-US" sz="1800" dirty="0">
                <a:solidFill>
                  <a:schemeClr val="tx1"/>
                </a:solidFill>
                <a:latin typeface="標楷體" pitchFamily="65" charset="-120"/>
                <a:ea typeface="標楷體" pitchFamily="65" charset="-120"/>
              </a:rPr>
              <a:t>迷路才能發現的茉莉巷  </a:t>
            </a:r>
            <a:endParaRPr lang="en-US" altLang="zh-TW" sz="1800" dirty="0" smtClean="0">
              <a:solidFill>
                <a:schemeClr val="tx1"/>
              </a:solidFill>
              <a:latin typeface="標楷體" pitchFamily="65" charset="-120"/>
              <a:ea typeface="標楷體" pitchFamily="65" charset="-120"/>
            </a:endParaRPr>
          </a:p>
          <a:p>
            <a:pPr marL="45720" indent="0">
              <a:buNone/>
            </a:pPr>
            <a:r>
              <a:rPr lang="zh-TW" altLang="en-US" sz="1800" dirty="0" smtClean="0">
                <a:solidFill>
                  <a:schemeClr val="tx1"/>
                </a:solidFill>
                <a:latin typeface="標楷體" pitchFamily="65" charset="-120"/>
                <a:ea typeface="標楷體" pitchFamily="65" charset="-120"/>
              </a:rPr>
              <a:t>老街</a:t>
            </a:r>
            <a:r>
              <a:rPr lang="zh-TW" altLang="en-US" sz="1800" dirty="0">
                <a:solidFill>
                  <a:schemeClr val="tx1"/>
                </a:solidFill>
                <a:latin typeface="標楷體" pitchFamily="65" charset="-120"/>
                <a:ea typeface="標楷體" pitchFamily="65" charset="-120"/>
              </a:rPr>
              <a:t>錯綜複雜的</a:t>
            </a:r>
            <a:r>
              <a:rPr lang="zh-TW" altLang="en-US" sz="1800" dirty="0" smtClean="0">
                <a:solidFill>
                  <a:schemeClr val="tx1"/>
                </a:solidFill>
                <a:latin typeface="標楷體" pitchFamily="65" charset="-120"/>
                <a:ea typeface="標楷體" pitchFamily="65" charset="-120"/>
              </a:rPr>
              <a:t>街巷</a:t>
            </a:r>
            <a:endParaRPr lang="en-US" altLang="zh-TW" sz="1800" dirty="0" smtClean="0">
              <a:solidFill>
                <a:schemeClr val="tx1"/>
              </a:solidFill>
              <a:latin typeface="標楷體" pitchFamily="65" charset="-120"/>
              <a:ea typeface="標楷體" pitchFamily="65" charset="-120"/>
            </a:endParaRPr>
          </a:p>
          <a:p>
            <a:pPr marL="45720" indent="0">
              <a:buNone/>
            </a:pPr>
            <a:r>
              <a:rPr lang="zh-TW" altLang="en-US" sz="1800" dirty="0" smtClean="0">
                <a:solidFill>
                  <a:schemeClr val="tx1"/>
                </a:solidFill>
                <a:latin typeface="標楷體" pitchFamily="65" charset="-120"/>
                <a:ea typeface="標楷體" pitchFamily="65" charset="-120"/>
              </a:rPr>
              <a:t>也</a:t>
            </a:r>
            <a:r>
              <a:rPr lang="zh-TW" altLang="en-US" sz="1800" dirty="0">
                <a:solidFill>
                  <a:schemeClr val="tx1"/>
                </a:solidFill>
                <a:latin typeface="標楷體" pitchFamily="65" charset="-120"/>
                <a:ea typeface="標楷體" pitchFamily="65" charset="-120"/>
              </a:rPr>
              <a:t>讓</a:t>
            </a:r>
            <a:r>
              <a:rPr lang="zh-TW" altLang="en-US" sz="1800" dirty="0" smtClean="0">
                <a:solidFill>
                  <a:schemeClr val="tx1"/>
                </a:solidFill>
                <a:latin typeface="標楷體" pitchFamily="65" charset="-120"/>
                <a:ea typeface="標楷體" pitchFamily="65" charset="-120"/>
              </a:rPr>
              <a:t>人好像</a:t>
            </a:r>
            <a:r>
              <a:rPr lang="zh-TW" altLang="en-US" sz="1800" dirty="0">
                <a:solidFill>
                  <a:schemeClr val="tx1"/>
                </a:solidFill>
                <a:latin typeface="標楷體" pitchFamily="65" charset="-120"/>
                <a:ea typeface="標楷體" pitchFamily="65" charset="-120"/>
              </a:rPr>
              <a:t>走在迷宮裡  </a:t>
            </a:r>
          </a:p>
          <a:p>
            <a:pPr marL="45720" indent="0">
              <a:buNone/>
            </a:pPr>
            <a:r>
              <a:rPr lang="zh-TW" altLang="en-US" sz="1800" dirty="0">
                <a:solidFill>
                  <a:schemeClr val="tx1"/>
                </a:solidFill>
                <a:latin typeface="標楷體" pitchFamily="65" charset="-120"/>
                <a:ea typeface="標楷體" pitchFamily="65" charset="-120"/>
              </a:rPr>
              <a:t>是那種在大城中找不到的純樸</a:t>
            </a:r>
          </a:p>
          <a:p>
            <a:pPr marL="45720" indent="0">
              <a:buNone/>
            </a:pPr>
            <a:r>
              <a:rPr lang="zh-TW" altLang="en-US" sz="1800" dirty="0">
                <a:solidFill>
                  <a:schemeClr val="tx1"/>
                </a:solidFill>
                <a:latin typeface="標楷體" pitchFamily="65" charset="-120"/>
                <a:ea typeface="標楷體" pitchFamily="65" charset="-120"/>
              </a:rPr>
              <a:t/>
            </a:r>
            <a:br>
              <a:rPr lang="zh-TW" altLang="en-US" sz="1800" dirty="0">
                <a:solidFill>
                  <a:schemeClr val="tx1"/>
                </a:solidFill>
                <a:latin typeface="標楷體" pitchFamily="65" charset="-120"/>
                <a:ea typeface="標楷體" pitchFamily="65" charset="-120"/>
              </a:rPr>
            </a:br>
            <a:r>
              <a:rPr lang="zh-TW" altLang="en-US" sz="1800" dirty="0">
                <a:solidFill>
                  <a:schemeClr val="tx1"/>
                </a:solidFill>
                <a:latin typeface="標楷體" pitchFamily="65" charset="-120"/>
                <a:ea typeface="標楷體" pitchFamily="65" charset="-120"/>
              </a:rPr>
              <a:t>這是安平中的一條小巷弄</a:t>
            </a:r>
          </a:p>
          <a:p>
            <a:pPr marL="45720" indent="0">
              <a:buNone/>
            </a:pPr>
            <a:r>
              <a:rPr lang="zh-TW" altLang="en-US" sz="1800" dirty="0">
                <a:solidFill>
                  <a:schemeClr val="tx1"/>
                </a:solidFill>
                <a:latin typeface="標楷體" pitchFamily="65" charset="-120"/>
                <a:ea typeface="標楷體" pitchFamily="65" charset="-120"/>
              </a:rPr>
              <a:t>休閒</a:t>
            </a:r>
            <a:r>
              <a:rPr lang="zh-TW" altLang="en-US" sz="1800" dirty="0" smtClean="0">
                <a:solidFill>
                  <a:schemeClr val="tx1"/>
                </a:solidFill>
                <a:latin typeface="標楷體" pitchFamily="65" charset="-120"/>
                <a:ea typeface="標楷體" pitchFamily="65" charset="-120"/>
              </a:rPr>
              <a:t>的好</a:t>
            </a:r>
            <a:r>
              <a:rPr lang="zh-TW" altLang="en-US" sz="1800" dirty="0">
                <a:solidFill>
                  <a:schemeClr val="tx1"/>
                </a:solidFill>
                <a:latin typeface="標楷體" pitchFamily="65" charset="-120"/>
                <a:ea typeface="標楷體" pitchFamily="65" charset="-120"/>
              </a:rPr>
              <a:t>地方</a:t>
            </a:r>
          </a:p>
          <a:p>
            <a:pPr marL="45720" indent="0">
              <a:buNone/>
            </a:pPr>
            <a:r>
              <a:rPr lang="zh-TW" altLang="en-US" sz="1800" dirty="0">
                <a:solidFill>
                  <a:schemeClr val="tx1"/>
                </a:solidFill>
                <a:latin typeface="標楷體" pitchFamily="65" charset="-120"/>
                <a:ea typeface="標楷體" pitchFamily="65" charset="-120"/>
              </a:rPr>
              <a:t>看見有如綠色隧道般的世界</a:t>
            </a:r>
          </a:p>
          <a:p>
            <a:pPr marL="45720" indent="0">
              <a:buNone/>
            </a:pPr>
            <a:r>
              <a:rPr lang="zh-TW" altLang="en-US" sz="1800" dirty="0">
                <a:solidFill>
                  <a:schemeClr val="tx1"/>
                </a:solidFill>
                <a:latin typeface="標楷體" pitchFamily="65" charset="-120"/>
                <a:ea typeface="標楷體" pitchFamily="65" charset="-120"/>
              </a:rPr>
              <a:t>有種穿過它就能到達桃花仙境的幻想</a:t>
            </a:r>
          </a:p>
          <a:p>
            <a:pPr marL="45720" indent="0">
              <a:buNone/>
            </a:pPr>
            <a:r>
              <a:rPr lang="zh-TW" altLang="en-US" sz="1800" dirty="0">
                <a:latin typeface="標楷體" pitchFamily="65" charset="-120"/>
                <a:ea typeface="標楷體" pitchFamily="65" charset="-120"/>
              </a:rPr>
              <a:t/>
            </a:r>
            <a:br>
              <a:rPr lang="zh-TW" altLang="en-US" sz="1800" dirty="0">
                <a:latin typeface="標楷體" pitchFamily="65" charset="-120"/>
                <a:ea typeface="標楷體" pitchFamily="65" charset="-120"/>
              </a:rPr>
            </a:br>
            <a:endParaRPr lang="zh-TW" altLang="en-US" sz="1800" dirty="0">
              <a:latin typeface="標楷體" pitchFamily="65" charset="-120"/>
              <a:ea typeface="標楷體" pitchFamily="65" charset="-120"/>
            </a:endParaRPr>
          </a:p>
        </p:txBody>
      </p:sp>
    </p:spTree>
    <p:extLst>
      <p:ext uri="{BB962C8B-B14F-4D97-AF65-F5344CB8AC3E}">
        <p14:creationId xmlns:p14="http://schemas.microsoft.com/office/powerpoint/2010/main" val="3329143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260648"/>
            <a:ext cx="6400800" cy="685800"/>
          </a:xfrm>
        </p:spPr>
        <p:txBody>
          <a:bodyPr>
            <a:noAutofit/>
          </a:bodyPr>
          <a:lstStyle/>
          <a:p>
            <a:pPr marL="0" indent="0" algn="ctr">
              <a:buNone/>
            </a:pPr>
            <a:r>
              <a:rPr lang="zh-TW" altLang="en-US" sz="2400" dirty="0" smtClean="0">
                <a:solidFill>
                  <a:srgbClr val="FFFF00"/>
                </a:solidFill>
              </a:rPr>
              <a:t>小組</a:t>
            </a:r>
            <a:r>
              <a:rPr lang="zh-TW" altLang="en-US" sz="2400" dirty="0">
                <a:solidFill>
                  <a:srgbClr val="FFFF00"/>
                </a:solidFill>
              </a:rPr>
              <a:t>討論</a:t>
            </a:r>
            <a:r>
              <a:rPr lang="en-US" altLang="zh-TW" sz="2400" dirty="0" smtClean="0">
                <a:solidFill>
                  <a:srgbClr val="FFFF00"/>
                </a:solidFill>
              </a:rPr>
              <a:t>:</a:t>
            </a:r>
            <a:br>
              <a:rPr lang="en-US" altLang="zh-TW" sz="2400" dirty="0" smtClean="0">
                <a:solidFill>
                  <a:srgbClr val="FFFF00"/>
                </a:solidFill>
              </a:rPr>
            </a:br>
            <a:r>
              <a:rPr lang="en-US" altLang="zh-TW" sz="2400" dirty="0" smtClean="0"/>
              <a:t>〈</a:t>
            </a:r>
            <a:r>
              <a:rPr lang="zh-TW" altLang="en-US" sz="2400" dirty="0"/>
              <a:t>水城台北</a:t>
            </a:r>
            <a:r>
              <a:rPr lang="en-US" altLang="zh-TW" sz="2400" dirty="0"/>
              <a:t>〉</a:t>
            </a:r>
            <a:r>
              <a:rPr lang="zh-TW" altLang="en-US" sz="2400" dirty="0"/>
              <a:t>這篇散文和</a:t>
            </a:r>
            <a:r>
              <a:rPr lang="en-US" altLang="zh-TW" sz="2400" dirty="0"/>
              <a:t>〈</a:t>
            </a:r>
            <a:r>
              <a:rPr lang="zh-TW" altLang="en-US" sz="2400" dirty="0"/>
              <a:t>俯拾</a:t>
            </a:r>
            <a:r>
              <a:rPr lang="en-US" altLang="zh-TW" sz="2400" dirty="0"/>
              <a:t>〉</a:t>
            </a:r>
            <a:r>
              <a:rPr lang="zh-TW" altLang="en-US" sz="2400" dirty="0"/>
              <a:t>這首詩分別用什麼方式書寫台北？</a:t>
            </a:r>
            <a:r>
              <a:rPr lang="en-US" altLang="zh-TW" sz="2400" dirty="0">
                <a:solidFill>
                  <a:srgbClr val="FFFF00"/>
                </a:solidFill>
              </a:rPr>
              <a:t/>
            </a:r>
            <a:br>
              <a:rPr lang="en-US" altLang="zh-TW" sz="2400" dirty="0">
                <a:solidFill>
                  <a:srgbClr val="FFFF00"/>
                </a:solidFill>
              </a:rPr>
            </a:br>
            <a:endParaRPr lang="zh-TW" altLang="en-US" sz="2400" dirty="0"/>
          </a:p>
        </p:txBody>
      </p:sp>
      <p:sp>
        <p:nvSpPr>
          <p:cNvPr id="3" name="內容版面配置區 2"/>
          <p:cNvSpPr>
            <a:spLocks noGrp="1"/>
          </p:cNvSpPr>
          <p:nvPr>
            <p:ph sz="quarter" idx="13"/>
          </p:nvPr>
        </p:nvSpPr>
        <p:spPr>
          <a:xfrm>
            <a:off x="1259632" y="1916832"/>
            <a:ext cx="6400800" cy="4320480"/>
          </a:xfrm>
        </p:spPr>
        <p:txBody>
          <a:bodyPr/>
          <a:lstStyle/>
          <a:p>
            <a:pPr marL="45720" indent="0">
              <a:buNone/>
            </a:pPr>
            <a:r>
              <a:rPr lang="zh-TW" altLang="en-US" b="1" dirty="0" smtClean="0">
                <a:latin typeface="標楷體" pitchFamily="65" charset="-120"/>
                <a:ea typeface="標楷體" pitchFamily="65" charset="-120"/>
              </a:rPr>
              <a:t>水城台北</a:t>
            </a:r>
            <a:endParaRPr lang="en-US" altLang="zh-TW" b="1" dirty="0" smtClean="0">
              <a:latin typeface="標楷體" pitchFamily="65" charset="-120"/>
              <a:ea typeface="標楷體" pitchFamily="65" charset="-120"/>
            </a:endParaRPr>
          </a:p>
          <a:p>
            <a:pPr marL="45720" indent="0">
              <a:buNone/>
            </a:pPr>
            <a:r>
              <a:rPr lang="zh-TW" altLang="zh-TW" sz="1800" dirty="0">
                <a:latin typeface="標楷體" pitchFamily="65" charset="-120"/>
                <a:ea typeface="標楷體" pitchFamily="65" charset="-120"/>
              </a:rPr>
              <a:t>台北的進化速度極快，以前的台北可以說是充滿著水的城市，水梁密佈、水田到處都是，還有小溪、小河</a:t>
            </a:r>
            <a:r>
              <a:rPr lang="en-US" altLang="zh-TW" sz="1800" dirty="0">
                <a:latin typeface="標楷體" pitchFamily="65" charset="-120"/>
                <a:ea typeface="標楷體" pitchFamily="65" charset="-120"/>
              </a:rPr>
              <a:t>……</a:t>
            </a:r>
            <a:r>
              <a:rPr lang="zh-TW" altLang="zh-TW" sz="1800" dirty="0">
                <a:latin typeface="標楷體" pitchFamily="65" charset="-120"/>
                <a:ea typeface="標楷體" pitchFamily="65" charset="-120"/>
              </a:rPr>
              <a:t>等等，這麼多的水，然而隨著一棟棟的建築取代了水田，小溪小河也慢慢消失了，水城變成了陸城。</a:t>
            </a:r>
          </a:p>
          <a:p>
            <a:pPr marL="45720" indent="0">
              <a:buNone/>
            </a:pPr>
            <a:r>
              <a:rPr lang="zh-TW" altLang="en-US" b="1" dirty="0" smtClean="0">
                <a:latin typeface="標楷體" pitchFamily="65" charset="-120"/>
                <a:ea typeface="標楷體" pitchFamily="65" charset="-120"/>
              </a:rPr>
              <a:t>俯拾</a:t>
            </a:r>
            <a:endParaRPr lang="en-US" altLang="zh-TW" b="1" dirty="0" smtClean="0">
              <a:latin typeface="標楷體" pitchFamily="65" charset="-120"/>
              <a:ea typeface="標楷體" pitchFamily="65" charset="-120"/>
            </a:endParaRPr>
          </a:p>
          <a:p>
            <a:pPr marL="45720" indent="0">
              <a:buNone/>
            </a:pPr>
            <a:r>
              <a:rPr lang="zh-TW" altLang="zh-TW" sz="1800" dirty="0">
                <a:latin typeface="標楷體" pitchFamily="65" charset="-120"/>
                <a:ea typeface="標楷體" pitchFamily="65" charset="-120"/>
              </a:rPr>
              <a:t>一開始作者把台北盆地寫成大提琴，鑲著綠玉那就是盆地外的丘陵，然後讓觀音山成為大屯山和中央山脈的關係人，接著描寫基隆河的河水作者也一起參與了這場演出，最後作者說了，如果不是長期居住在台北的人是無法體會的。</a:t>
            </a:r>
          </a:p>
          <a:p>
            <a:pPr marL="45720" indent="0">
              <a:buNone/>
            </a:pPr>
            <a:endParaRPr lang="zh-TW" altLang="en-US" b="1" dirty="0">
              <a:latin typeface="標楷體" pitchFamily="65" charset="-120"/>
              <a:ea typeface="標楷體" pitchFamily="65" charset="-120"/>
            </a:endParaRPr>
          </a:p>
        </p:txBody>
      </p:sp>
    </p:spTree>
    <p:extLst>
      <p:ext uri="{BB962C8B-B14F-4D97-AF65-F5344CB8AC3E}">
        <p14:creationId xmlns:p14="http://schemas.microsoft.com/office/powerpoint/2010/main" val="2350645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548680"/>
            <a:ext cx="6400800" cy="685800"/>
          </a:xfrm>
        </p:spPr>
        <p:txBody>
          <a:bodyPr>
            <a:noAutofit/>
          </a:bodyPr>
          <a:lstStyle/>
          <a:p>
            <a:pPr marL="0" indent="0" algn="ctr">
              <a:buNone/>
            </a:pPr>
            <a:r>
              <a:rPr lang="zh-TW" altLang="en-US" sz="2400" dirty="0" smtClean="0">
                <a:solidFill>
                  <a:srgbClr val="FFFF00"/>
                </a:solidFill>
              </a:rPr>
              <a:t>小組</a:t>
            </a:r>
            <a:r>
              <a:rPr lang="zh-TW" altLang="en-US" sz="2400" dirty="0">
                <a:solidFill>
                  <a:srgbClr val="FFFF00"/>
                </a:solidFill>
              </a:rPr>
              <a:t>討論</a:t>
            </a:r>
            <a:r>
              <a:rPr lang="en-US" altLang="zh-TW" sz="2400" dirty="0" smtClean="0">
                <a:solidFill>
                  <a:srgbClr val="FFFF00"/>
                </a:solidFill>
              </a:rPr>
              <a:t>:</a:t>
            </a:r>
            <a:br>
              <a:rPr lang="en-US" altLang="zh-TW" sz="2400" dirty="0" smtClean="0">
                <a:solidFill>
                  <a:srgbClr val="FFFF00"/>
                </a:solidFill>
              </a:rPr>
            </a:br>
            <a:r>
              <a:rPr lang="zh-TW" altLang="en-US" sz="2000" dirty="0" smtClean="0"/>
              <a:t>回</a:t>
            </a:r>
            <a:r>
              <a:rPr lang="zh-TW" altLang="en-US" sz="2000" dirty="0"/>
              <a:t>得了的街道，回不了的過去，時空交織中，既熟悉又陌生的景物如何觸動作者的鄉愁？</a:t>
            </a:r>
            <a:r>
              <a:rPr lang="en-US" altLang="zh-TW" sz="2000" dirty="0">
                <a:solidFill>
                  <a:srgbClr val="FFFF00"/>
                </a:solidFill>
              </a:rPr>
              <a:t/>
            </a:r>
            <a:br>
              <a:rPr lang="en-US" altLang="zh-TW" sz="2000" dirty="0">
                <a:solidFill>
                  <a:srgbClr val="FFFF00"/>
                </a:solidFill>
              </a:rPr>
            </a:br>
            <a:endParaRPr lang="zh-TW" altLang="en-US" sz="2000" dirty="0"/>
          </a:p>
        </p:txBody>
      </p:sp>
      <p:sp>
        <p:nvSpPr>
          <p:cNvPr id="3" name="內容版面配置區 2"/>
          <p:cNvSpPr>
            <a:spLocks noGrp="1"/>
          </p:cNvSpPr>
          <p:nvPr>
            <p:ph sz="quarter" idx="13"/>
          </p:nvPr>
        </p:nvSpPr>
        <p:spPr>
          <a:xfrm>
            <a:off x="1475656" y="2060848"/>
            <a:ext cx="6400800" cy="4320480"/>
          </a:xfrm>
        </p:spPr>
        <p:txBody>
          <a:bodyPr/>
          <a:lstStyle/>
          <a:p>
            <a:pPr marL="45720" indent="0">
              <a:buNone/>
            </a:pPr>
            <a:r>
              <a:rPr lang="zh-TW" altLang="en-US" dirty="0" smtClean="0">
                <a:latin typeface="標楷體" pitchFamily="65" charset="-120"/>
                <a:ea typeface="標楷體" pitchFamily="65" charset="-120"/>
              </a:rPr>
              <a:t>七</a:t>
            </a:r>
            <a:r>
              <a:rPr lang="en-US" altLang="zh-TW" dirty="0" smtClean="0">
                <a:latin typeface="標楷體" pitchFamily="65" charset="-120"/>
                <a:ea typeface="標楷體" pitchFamily="65" charset="-120"/>
              </a:rPr>
              <a:t>0</a:t>
            </a:r>
            <a:r>
              <a:rPr lang="zh-TW" altLang="en-US" dirty="0" smtClean="0">
                <a:latin typeface="標楷體" pitchFamily="65" charset="-120"/>
                <a:ea typeface="標楷體" pitchFamily="65" charset="-120"/>
              </a:rPr>
              <a:t>年代府城追思錄</a:t>
            </a:r>
            <a:endParaRPr lang="en-US" altLang="zh-TW" dirty="0" smtClean="0">
              <a:latin typeface="標楷體" pitchFamily="65" charset="-120"/>
              <a:ea typeface="標楷體" pitchFamily="65" charset="-120"/>
            </a:endParaRPr>
          </a:p>
          <a:p>
            <a:pPr marL="45720" indent="0">
              <a:buNone/>
            </a:pPr>
            <a:endParaRPr lang="en-US" altLang="zh-TW" dirty="0" smtClean="0">
              <a:latin typeface="標楷體" pitchFamily="65" charset="-120"/>
              <a:ea typeface="標楷體" pitchFamily="65" charset="-120"/>
            </a:endParaRPr>
          </a:p>
          <a:p>
            <a:pPr marL="45720" indent="0">
              <a:buNone/>
            </a:pPr>
            <a:r>
              <a:rPr lang="zh-TW" altLang="zh-TW" dirty="0" smtClean="0">
                <a:latin typeface="標楷體" pitchFamily="65" charset="-120"/>
                <a:ea typeface="標楷體" pitchFamily="65" charset="-120"/>
              </a:rPr>
              <a:t>從</a:t>
            </a:r>
            <a:r>
              <a:rPr lang="zh-TW" altLang="zh-TW" dirty="0">
                <a:latin typeface="標楷體" pitchFamily="65" charset="-120"/>
                <a:ea typeface="標楷體" pitchFamily="65" charset="-120"/>
              </a:rPr>
              <a:t>以前的路上都是樹的景觀，然而現在變成水泥建築物，從回憶到現在的落差，那就是令人懷念的地方，作者也嘆息著時間會改變一切，在文章最後寫著當年十六歲的少年，如今卻滿頭斑白，真的世事難料，人事已非。</a:t>
            </a:r>
          </a:p>
          <a:p>
            <a:pPr marL="45720" indent="0">
              <a:buNone/>
            </a:pPr>
            <a:endParaRPr lang="zh-TW" altLang="en-US" dirty="0"/>
          </a:p>
        </p:txBody>
      </p:sp>
    </p:spTree>
    <p:extLst>
      <p:ext uri="{BB962C8B-B14F-4D97-AF65-F5344CB8AC3E}">
        <p14:creationId xmlns:p14="http://schemas.microsoft.com/office/powerpoint/2010/main" val="3531810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0648"/>
            <a:ext cx="9144000" cy="1143000"/>
          </a:xfrm>
        </p:spPr>
        <p:txBody>
          <a:bodyPr/>
          <a:lstStyle/>
          <a:p>
            <a:pPr marL="0" indent="0" algn="ctr">
              <a:buNone/>
            </a:pPr>
            <a:r>
              <a:rPr lang="zh-TW" altLang="en-US" dirty="0" smtClean="0">
                <a:solidFill>
                  <a:srgbClr val="FF0000"/>
                </a:solidFill>
                <a:latin typeface="標楷體" pitchFamily="65" charset="-120"/>
                <a:ea typeface="標楷體" pitchFamily="65" charset="-120"/>
              </a:rPr>
              <a:t>學習單</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我的好望角地圖</a:t>
            </a:r>
            <a:r>
              <a:rPr lang="en-US" altLang="zh-TW" dirty="0" smtClean="0">
                <a:solidFill>
                  <a:srgbClr val="FF0000"/>
                </a:solidFill>
                <a:latin typeface="標楷體" pitchFamily="65" charset="-120"/>
                <a:ea typeface="標楷體" pitchFamily="65" charset="-120"/>
              </a:rPr>
              <a:t>)</a:t>
            </a:r>
            <a:endParaRPr lang="zh-TW" altLang="en-US" dirty="0">
              <a:solidFill>
                <a:srgbClr val="FF0000"/>
              </a:solidFill>
              <a:latin typeface="標楷體" pitchFamily="65" charset="-120"/>
              <a:ea typeface="標楷體" pitchFamily="65" charset="-120"/>
            </a:endParaRPr>
          </a:p>
        </p:txBody>
      </p:sp>
      <p:pic>
        <p:nvPicPr>
          <p:cNvPr id="4" name="內容版面配置區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0" y="1340767"/>
            <a:ext cx="9144000" cy="5586155"/>
          </a:xfrm>
        </p:spPr>
      </p:pic>
    </p:spTree>
    <p:extLst>
      <p:ext uri="{BB962C8B-B14F-4D97-AF65-F5344CB8AC3E}">
        <p14:creationId xmlns:p14="http://schemas.microsoft.com/office/powerpoint/2010/main" val="3629742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0648"/>
            <a:ext cx="9129713" cy="1143000"/>
          </a:xfrm>
        </p:spPr>
        <p:txBody>
          <a:bodyPr/>
          <a:lstStyle/>
          <a:p>
            <a:pPr marL="0" indent="0" algn="ctr">
              <a:buNone/>
            </a:pPr>
            <a:r>
              <a:rPr lang="zh-TW" altLang="en-US" dirty="0" smtClean="0">
                <a:latin typeface="標楷體" pitchFamily="65" charset="-120"/>
                <a:ea typeface="標楷體" pitchFamily="65" charset="-120"/>
              </a:rPr>
              <a:t>好望角參觀路線規劃</a:t>
            </a:r>
            <a:endParaRPr lang="zh-TW" altLang="en-US" dirty="0">
              <a:latin typeface="標楷體" pitchFamily="65" charset="-120"/>
              <a:ea typeface="標楷體" pitchFamily="65" charset="-120"/>
            </a:endParaRPr>
          </a:p>
        </p:txBody>
      </p:sp>
      <p:sp>
        <p:nvSpPr>
          <p:cNvPr id="3" name="內容版面配置區 2"/>
          <p:cNvSpPr>
            <a:spLocks noGrp="1"/>
          </p:cNvSpPr>
          <p:nvPr>
            <p:ph sz="quarter" idx="13"/>
          </p:nvPr>
        </p:nvSpPr>
        <p:spPr>
          <a:xfrm>
            <a:off x="1403648" y="1196752"/>
            <a:ext cx="6400800" cy="5040560"/>
          </a:xfrm>
        </p:spPr>
        <p:txBody>
          <a:bodyPr/>
          <a:lstStyle/>
          <a:p>
            <a:pPr marL="45720" indent="0">
              <a:buNone/>
            </a:pPr>
            <a:r>
              <a:rPr lang="zh-TW" altLang="zh-TW" sz="2000" dirty="0">
                <a:latin typeface="標楷體" pitchFamily="65" charset="-120"/>
                <a:ea typeface="標楷體" pitchFamily="65" charset="-120"/>
              </a:rPr>
              <a:t>起點</a:t>
            </a:r>
            <a:r>
              <a:rPr lang="en-US" altLang="zh-TW" sz="2000" dirty="0">
                <a:latin typeface="標楷體" pitchFamily="65" charset="-120"/>
                <a:ea typeface="標楷體" pitchFamily="65" charset="-120"/>
              </a:rPr>
              <a:t>:</a:t>
            </a:r>
            <a:r>
              <a:rPr lang="zh-TW" altLang="zh-TW" sz="2000" dirty="0">
                <a:latin typeface="標楷體" pitchFamily="65" charset="-120"/>
                <a:ea typeface="標楷體" pitchFamily="65" charset="-120"/>
              </a:rPr>
              <a:t>南台科大</a:t>
            </a:r>
          </a:p>
          <a:p>
            <a:pPr marL="45720" indent="0">
              <a:buNone/>
            </a:pPr>
            <a:endParaRPr lang="en-US" altLang="zh-TW" sz="2000" dirty="0" smtClean="0">
              <a:latin typeface="標楷體" pitchFamily="65" charset="-120"/>
              <a:ea typeface="標楷體" pitchFamily="65" charset="-120"/>
            </a:endParaRPr>
          </a:p>
          <a:p>
            <a:pPr marL="45720" indent="0">
              <a:buNone/>
            </a:pPr>
            <a:r>
              <a:rPr lang="zh-TW" altLang="zh-TW" sz="2000" dirty="0" smtClean="0">
                <a:latin typeface="標楷體" pitchFamily="65" charset="-120"/>
                <a:ea typeface="標楷體" pitchFamily="65" charset="-120"/>
              </a:rPr>
              <a:t>第一</a:t>
            </a:r>
            <a:r>
              <a:rPr lang="zh-TW" altLang="zh-TW" sz="2000" dirty="0">
                <a:latin typeface="標楷體" pitchFamily="65" charset="-120"/>
                <a:ea typeface="標楷體" pitchFamily="65" charset="-120"/>
              </a:rPr>
              <a:t>站：公園北路、北門路口</a:t>
            </a:r>
            <a:r>
              <a:rPr lang="en-US" altLang="zh-TW" sz="2000" dirty="0">
                <a:latin typeface="標楷體" pitchFamily="65" charset="-120"/>
                <a:ea typeface="標楷體" pitchFamily="65" charset="-120"/>
              </a:rPr>
              <a:t>--</a:t>
            </a:r>
            <a:r>
              <a:rPr lang="zh-TW" altLang="zh-TW" sz="2000" dirty="0">
                <a:latin typeface="標楷體" pitchFamily="65" charset="-120"/>
                <a:ea typeface="標楷體" pitchFamily="65" charset="-120"/>
              </a:rPr>
              <a:t>南二中</a:t>
            </a:r>
          </a:p>
          <a:p>
            <a:pPr marL="45720" indent="0">
              <a:buNone/>
            </a:pPr>
            <a:endParaRPr lang="en-US" altLang="zh-TW" sz="2000" dirty="0" smtClean="0">
              <a:latin typeface="標楷體" pitchFamily="65" charset="-120"/>
              <a:ea typeface="標楷體" pitchFamily="65" charset="-120"/>
            </a:endParaRPr>
          </a:p>
          <a:p>
            <a:pPr marL="45720" indent="0">
              <a:buNone/>
            </a:pPr>
            <a:r>
              <a:rPr lang="zh-TW" altLang="zh-TW" sz="2000" dirty="0" smtClean="0">
                <a:latin typeface="標楷體" pitchFamily="65" charset="-120"/>
                <a:ea typeface="標楷體" pitchFamily="65" charset="-120"/>
              </a:rPr>
              <a:t>第二</a:t>
            </a:r>
            <a:r>
              <a:rPr lang="zh-TW" altLang="zh-TW" sz="2000" dirty="0">
                <a:latin typeface="標楷體" pitchFamily="65" charset="-120"/>
                <a:ea typeface="標楷體" pitchFamily="65" charset="-120"/>
              </a:rPr>
              <a:t>站：公園路、公園南路口（西南角）</a:t>
            </a:r>
          </a:p>
          <a:p>
            <a:pPr marL="45720" indent="0">
              <a:buNone/>
            </a:pPr>
            <a:endParaRPr lang="en-US" altLang="zh-TW" sz="2000" dirty="0" smtClean="0">
              <a:latin typeface="標楷體" pitchFamily="65" charset="-120"/>
              <a:ea typeface="標楷體" pitchFamily="65" charset="-120"/>
            </a:endParaRPr>
          </a:p>
          <a:p>
            <a:pPr marL="45720" indent="0">
              <a:buNone/>
            </a:pPr>
            <a:r>
              <a:rPr lang="zh-TW" altLang="zh-TW" sz="2000" dirty="0" smtClean="0">
                <a:latin typeface="標楷體" pitchFamily="65" charset="-120"/>
                <a:ea typeface="標楷體" pitchFamily="65" charset="-120"/>
              </a:rPr>
              <a:t>第三站：火車站地下道出入口及周邊廣場 </a:t>
            </a:r>
            <a:r>
              <a:rPr lang="en-US" altLang="zh-TW" sz="2000"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北門派出所前人</a:t>
            </a:r>
            <a:r>
              <a:rPr lang="zh-TW" altLang="zh-TW" sz="2000" dirty="0">
                <a:latin typeface="標楷體" pitchFamily="65" charset="-120"/>
                <a:ea typeface="標楷體" pitchFamily="65" charset="-120"/>
              </a:rPr>
              <a:t>行廣場</a:t>
            </a:r>
            <a:r>
              <a:rPr lang="en-US" altLang="zh-TW" sz="2000" dirty="0">
                <a:latin typeface="標楷體" pitchFamily="65" charset="-120"/>
                <a:ea typeface="標楷體" pitchFamily="65" charset="-120"/>
              </a:rPr>
              <a:t>)</a:t>
            </a:r>
            <a:endParaRPr lang="zh-TW" altLang="zh-TW" sz="2000" dirty="0">
              <a:latin typeface="標楷體" pitchFamily="65" charset="-120"/>
              <a:ea typeface="標楷體" pitchFamily="65" charset="-120"/>
            </a:endParaRPr>
          </a:p>
          <a:p>
            <a:pPr marL="45720" indent="0">
              <a:buNone/>
            </a:pPr>
            <a:endParaRPr lang="en-US" altLang="zh-TW" sz="2000" dirty="0" smtClean="0">
              <a:latin typeface="標楷體" pitchFamily="65" charset="-120"/>
              <a:ea typeface="標楷體" pitchFamily="65" charset="-120"/>
            </a:endParaRPr>
          </a:p>
          <a:p>
            <a:pPr marL="45720" indent="0">
              <a:buNone/>
            </a:pPr>
            <a:r>
              <a:rPr lang="zh-TW" altLang="zh-TW" sz="2000" dirty="0" smtClean="0">
                <a:latin typeface="標楷體" pitchFamily="65" charset="-120"/>
                <a:ea typeface="標楷體" pitchFamily="65" charset="-120"/>
              </a:rPr>
              <a:t>第四</a:t>
            </a:r>
            <a:r>
              <a:rPr lang="zh-TW" altLang="zh-TW" sz="2000" dirty="0">
                <a:latin typeface="標楷體" pitchFamily="65" charset="-120"/>
                <a:ea typeface="標楷體" pitchFamily="65" charset="-120"/>
              </a:rPr>
              <a:t>站：成功路、富北街口</a:t>
            </a:r>
            <a:r>
              <a:rPr lang="en-US" altLang="zh-TW" sz="2000" dirty="0">
                <a:latin typeface="標楷體" pitchFamily="65" charset="-120"/>
                <a:ea typeface="標楷體" pitchFamily="65" charset="-120"/>
              </a:rPr>
              <a:t>--</a:t>
            </a:r>
            <a:r>
              <a:rPr lang="zh-TW" altLang="zh-TW" sz="2000" dirty="0">
                <a:latin typeface="標楷體" pitchFamily="65" charset="-120"/>
                <a:ea typeface="標楷體" pitchFamily="65" charset="-120"/>
              </a:rPr>
              <a:t>國賓大樓前人行廣場</a:t>
            </a:r>
          </a:p>
          <a:p>
            <a:pPr marL="45720" indent="0">
              <a:buNone/>
            </a:pPr>
            <a:endParaRPr lang="en-US" altLang="zh-TW" sz="2000" dirty="0" smtClean="0">
              <a:latin typeface="標楷體" pitchFamily="65" charset="-120"/>
              <a:ea typeface="標楷體" pitchFamily="65" charset="-120"/>
            </a:endParaRPr>
          </a:p>
          <a:p>
            <a:pPr marL="45720" indent="0">
              <a:buNone/>
            </a:pPr>
            <a:r>
              <a:rPr lang="zh-TW" altLang="zh-TW" sz="2000" dirty="0" smtClean="0">
                <a:latin typeface="標楷體" pitchFamily="65" charset="-120"/>
                <a:ea typeface="標楷體" pitchFamily="65" charset="-120"/>
              </a:rPr>
              <a:t>第五</a:t>
            </a:r>
            <a:r>
              <a:rPr lang="zh-TW" altLang="zh-TW" sz="2000" dirty="0">
                <a:latin typeface="標楷體" pitchFamily="65" charset="-120"/>
                <a:ea typeface="標楷體" pitchFamily="65" charset="-120"/>
              </a:rPr>
              <a:t>站：成功路</a:t>
            </a:r>
            <a:r>
              <a:rPr lang="en-US" altLang="zh-TW" sz="2000" dirty="0">
                <a:latin typeface="標楷體" pitchFamily="65" charset="-120"/>
                <a:ea typeface="標楷體" pitchFamily="65" charset="-120"/>
              </a:rPr>
              <a:t>238</a:t>
            </a:r>
            <a:r>
              <a:rPr lang="zh-TW" altLang="zh-TW" sz="2000" dirty="0">
                <a:latin typeface="標楷體" pitchFamily="65" charset="-120"/>
                <a:ea typeface="標楷體" pitchFamily="65" charset="-120"/>
              </a:rPr>
              <a:t>巷</a:t>
            </a:r>
            <a:r>
              <a:rPr lang="en-US" altLang="zh-TW" sz="2000" dirty="0">
                <a:latin typeface="標楷體" pitchFamily="65" charset="-120"/>
                <a:ea typeface="標楷體" pitchFamily="65" charset="-120"/>
              </a:rPr>
              <a:t>7</a:t>
            </a:r>
            <a:r>
              <a:rPr lang="zh-TW" altLang="zh-TW" sz="2000" dirty="0">
                <a:latin typeface="標楷體" pitchFamily="65" charset="-120"/>
                <a:ea typeface="標楷體" pitchFamily="65" charset="-120"/>
              </a:rPr>
              <a:t>號</a:t>
            </a:r>
            <a:r>
              <a:rPr lang="en-US" altLang="zh-TW" sz="2000" dirty="0">
                <a:latin typeface="標楷體" pitchFamily="65" charset="-120"/>
                <a:ea typeface="標楷體" pitchFamily="65" charset="-120"/>
              </a:rPr>
              <a:t>--</a:t>
            </a:r>
            <a:r>
              <a:rPr lang="zh-TW" altLang="zh-TW" sz="2000" dirty="0">
                <a:latin typeface="標楷體" pitchFamily="65" charset="-120"/>
                <a:ea typeface="標楷體" pitchFamily="65" charset="-120"/>
              </a:rPr>
              <a:t>北區區公所</a:t>
            </a:r>
          </a:p>
          <a:p>
            <a:pPr marL="45720" indent="0">
              <a:buNone/>
            </a:pPr>
            <a:endParaRPr lang="zh-TW" altLang="en-US" dirty="0"/>
          </a:p>
        </p:txBody>
      </p:sp>
    </p:spTree>
    <p:extLst>
      <p:ext uri="{BB962C8B-B14F-4D97-AF65-F5344CB8AC3E}">
        <p14:creationId xmlns:p14="http://schemas.microsoft.com/office/powerpoint/2010/main" val="3896261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332656"/>
            <a:ext cx="9144000" cy="1143000"/>
          </a:xfrm>
        </p:spPr>
        <p:txBody>
          <a:bodyPr/>
          <a:lstStyle/>
          <a:p>
            <a:pPr marL="0" indent="0" algn="ctr">
              <a:buNone/>
            </a:pPr>
            <a:r>
              <a:rPr lang="zh-TW" altLang="en-US" dirty="0">
                <a:solidFill>
                  <a:srgbClr val="FF0000"/>
                </a:solidFill>
                <a:latin typeface="標楷體" pitchFamily="65" charset="-120"/>
                <a:ea typeface="標楷體" pitchFamily="65" charset="-120"/>
              </a:rPr>
              <a:t>學習</a:t>
            </a:r>
            <a:r>
              <a:rPr lang="zh-TW" altLang="en-US" dirty="0" smtClean="0">
                <a:solidFill>
                  <a:srgbClr val="FF0000"/>
                </a:solidFill>
                <a:latin typeface="標楷體" pitchFamily="65" charset="-120"/>
                <a:ea typeface="標楷體" pitchFamily="65" charset="-120"/>
              </a:rPr>
              <a:t>單</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傀儡巷與關三姑</a:t>
            </a:r>
            <a:r>
              <a:rPr lang="en-US" altLang="zh-TW" dirty="0" smtClean="0">
                <a:solidFill>
                  <a:srgbClr val="FF0000"/>
                </a:solidFill>
                <a:latin typeface="標楷體" pitchFamily="65" charset="-120"/>
                <a:ea typeface="標楷體" pitchFamily="65" charset="-120"/>
              </a:rPr>
              <a:t>)</a:t>
            </a:r>
            <a:endParaRPr lang="zh-TW" altLang="en-US" dirty="0">
              <a:latin typeface="標楷體" pitchFamily="65" charset="-120"/>
              <a:ea typeface="標楷體" pitchFamily="65" charset="-120"/>
            </a:endParaRPr>
          </a:p>
        </p:txBody>
      </p:sp>
      <p:pic>
        <p:nvPicPr>
          <p:cNvPr id="4" name="內容版面配置區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0" y="1340768"/>
            <a:ext cx="9144000" cy="5517232"/>
          </a:xfrm>
        </p:spPr>
      </p:pic>
    </p:spTree>
    <p:extLst>
      <p:ext uri="{BB962C8B-B14F-4D97-AF65-F5344CB8AC3E}">
        <p14:creationId xmlns:p14="http://schemas.microsoft.com/office/powerpoint/2010/main" val="163937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88640"/>
            <a:ext cx="6512511" cy="1143000"/>
          </a:xfrm>
        </p:spPr>
        <p:txBody>
          <a:bodyPr/>
          <a:lstStyle/>
          <a:p>
            <a:pPr marL="0" indent="0" algn="ctr">
              <a:buNone/>
            </a:pPr>
            <a:r>
              <a:rPr lang="zh-TW" altLang="en-US" dirty="0">
                <a:solidFill>
                  <a:schemeClr val="accent1">
                    <a:lumMod val="75000"/>
                  </a:schemeClr>
                </a:solidFill>
                <a:latin typeface="標楷體" pitchFamily="65" charset="-120"/>
                <a:ea typeface="標楷體" pitchFamily="65" charset="-120"/>
              </a:rPr>
              <a:t>傀儡</a:t>
            </a:r>
            <a:r>
              <a:rPr lang="zh-TW" altLang="en-US" dirty="0" smtClean="0">
                <a:solidFill>
                  <a:schemeClr val="accent1">
                    <a:lumMod val="75000"/>
                  </a:schemeClr>
                </a:solidFill>
                <a:latin typeface="標楷體" pitchFamily="65" charset="-120"/>
                <a:ea typeface="標楷體" pitchFamily="65" charset="-120"/>
              </a:rPr>
              <a:t>巷</a:t>
            </a:r>
            <a:r>
              <a:rPr lang="en-US" altLang="zh-TW" dirty="0" smtClean="0">
                <a:solidFill>
                  <a:schemeClr val="accent1">
                    <a:lumMod val="75000"/>
                  </a:schemeClr>
                </a:solidFill>
                <a:latin typeface="標楷體" pitchFamily="65" charset="-120"/>
                <a:ea typeface="標楷體" pitchFamily="65" charset="-120"/>
              </a:rPr>
              <a:t>&amp;</a:t>
            </a:r>
            <a:r>
              <a:rPr lang="zh-TW" altLang="en-US" dirty="0" smtClean="0">
                <a:solidFill>
                  <a:schemeClr val="accent1">
                    <a:lumMod val="75000"/>
                  </a:schemeClr>
                </a:solidFill>
                <a:latin typeface="標楷體" pitchFamily="65" charset="-120"/>
                <a:ea typeface="標楷體" pitchFamily="65" charset="-120"/>
              </a:rPr>
              <a:t>打銀街</a:t>
            </a:r>
            <a:endParaRPr lang="zh-TW" altLang="en-US" dirty="0">
              <a:solidFill>
                <a:schemeClr val="accent1">
                  <a:lumMod val="75000"/>
                </a:schemeClr>
              </a:solidFill>
            </a:endParaRPr>
          </a:p>
        </p:txBody>
      </p:sp>
      <p:sp>
        <p:nvSpPr>
          <p:cNvPr id="3" name="內容版面配置區 2"/>
          <p:cNvSpPr>
            <a:spLocks noGrp="1"/>
          </p:cNvSpPr>
          <p:nvPr>
            <p:ph sz="quarter" idx="13"/>
          </p:nvPr>
        </p:nvSpPr>
        <p:spPr>
          <a:xfrm>
            <a:off x="1403648" y="1268760"/>
            <a:ext cx="6400800" cy="4626848"/>
          </a:xfrm>
        </p:spPr>
        <p:txBody>
          <a:bodyPr>
            <a:normAutofit lnSpcReduction="10000"/>
          </a:bodyPr>
          <a:lstStyle/>
          <a:p>
            <a:pPr marL="45720" indent="0">
              <a:buNone/>
            </a:pPr>
            <a:endParaRPr lang="en-US" altLang="zh-TW" dirty="0" smtClean="0">
              <a:latin typeface="標楷體" pitchFamily="65" charset="-120"/>
              <a:ea typeface="標楷體" pitchFamily="65" charset="-120"/>
            </a:endParaRPr>
          </a:p>
          <a:p>
            <a:pPr marL="45720" indent="0">
              <a:buNone/>
            </a:pPr>
            <a:r>
              <a:rPr lang="zh-TW" altLang="en-US" sz="3200" dirty="0" smtClean="0">
                <a:latin typeface="標楷體" pitchFamily="65" charset="-120"/>
                <a:ea typeface="標楷體" pitchFamily="65" charset="-120"/>
              </a:rPr>
              <a:t>傀儡巷：</a:t>
            </a:r>
            <a:endParaRPr lang="en-US" altLang="zh-TW" sz="3200" dirty="0" smtClean="0">
              <a:latin typeface="標楷體" pitchFamily="65" charset="-120"/>
              <a:ea typeface="標楷體" pitchFamily="65" charset="-120"/>
            </a:endParaRPr>
          </a:p>
          <a:p>
            <a:pPr marL="45720" indent="0">
              <a:buNone/>
            </a:pPr>
            <a:r>
              <a:rPr lang="zh-TW" altLang="zh-TW" dirty="0" smtClean="0">
                <a:latin typeface="標楷體" pitchFamily="65" charset="-120"/>
                <a:ea typeface="標楷體" pitchFamily="65" charset="-120"/>
              </a:rPr>
              <a:t>傀儡</a:t>
            </a:r>
            <a:r>
              <a:rPr lang="zh-TW" altLang="zh-TW" dirty="0">
                <a:latin typeface="標楷體" pitchFamily="65" charset="-120"/>
                <a:ea typeface="標楷體" pitchFamily="65" charset="-120"/>
              </a:rPr>
              <a:t>巷約為現今的忠義路</a:t>
            </a:r>
            <a:r>
              <a:rPr lang="en-US" altLang="zh-TW" dirty="0">
                <a:latin typeface="標楷體" pitchFamily="65" charset="-120"/>
                <a:ea typeface="標楷體" pitchFamily="65" charset="-120"/>
              </a:rPr>
              <a:t>147</a:t>
            </a:r>
            <a:r>
              <a:rPr lang="zh-TW" altLang="zh-TW" dirty="0" smtClean="0">
                <a:latin typeface="標楷體" pitchFamily="65" charset="-120"/>
                <a:ea typeface="標楷體" pitchFamily="65" charset="-120"/>
              </a:rPr>
              <a:t>巷</a:t>
            </a:r>
            <a:r>
              <a:rPr lang="zh-TW" altLang="en-US" dirty="0">
                <a:latin typeface="標楷體" pitchFamily="65" charset="-120"/>
                <a:ea typeface="標楷體" pitchFamily="65" charset="-120"/>
              </a:rPr>
              <a:t>，祖厝拆毀後葉老一家人就搬到萬福庵附近的傀儡巷租一棟二層樓的木造房屋居住。</a:t>
            </a:r>
            <a:br>
              <a:rPr lang="zh-TW" altLang="en-US" dirty="0">
                <a:latin typeface="標楷體" pitchFamily="65" charset="-120"/>
                <a:ea typeface="標楷體" pitchFamily="65" charset="-120"/>
              </a:rPr>
            </a:br>
            <a:endParaRPr lang="zh-TW" altLang="zh-TW" dirty="0">
              <a:latin typeface="標楷體" pitchFamily="65" charset="-120"/>
              <a:ea typeface="標楷體" pitchFamily="65" charset="-120"/>
            </a:endParaRPr>
          </a:p>
          <a:p>
            <a:pPr marL="45720" indent="0">
              <a:buNone/>
            </a:pPr>
            <a:endParaRPr lang="en-US" altLang="zh-TW" dirty="0" smtClean="0">
              <a:solidFill>
                <a:schemeClr val="tx1"/>
              </a:solidFill>
              <a:latin typeface="標楷體" pitchFamily="65" charset="-120"/>
              <a:ea typeface="標楷體" pitchFamily="65" charset="-120"/>
            </a:endParaRPr>
          </a:p>
          <a:p>
            <a:pPr marL="45720" indent="0">
              <a:buNone/>
            </a:pPr>
            <a:r>
              <a:rPr lang="zh-TW" altLang="en-US" sz="3200" dirty="0" smtClean="0">
                <a:solidFill>
                  <a:schemeClr val="tx1"/>
                </a:solidFill>
                <a:latin typeface="標楷體" pitchFamily="65" charset="-120"/>
                <a:ea typeface="標楷體" pitchFamily="65" charset="-120"/>
              </a:rPr>
              <a:t>打</a:t>
            </a:r>
            <a:r>
              <a:rPr lang="zh-TW" altLang="en-US" sz="3200" dirty="0">
                <a:solidFill>
                  <a:schemeClr val="tx1"/>
                </a:solidFill>
                <a:latin typeface="標楷體" pitchFamily="65" charset="-120"/>
                <a:ea typeface="標楷體" pitchFamily="65" charset="-120"/>
              </a:rPr>
              <a:t>銀</a:t>
            </a:r>
            <a:r>
              <a:rPr lang="zh-TW" altLang="en-US" sz="3200" dirty="0" smtClean="0">
                <a:solidFill>
                  <a:schemeClr val="tx1"/>
                </a:solidFill>
                <a:latin typeface="標楷體" pitchFamily="65" charset="-120"/>
                <a:ea typeface="標楷體" pitchFamily="65" charset="-120"/>
              </a:rPr>
              <a:t>街：</a:t>
            </a:r>
            <a:endParaRPr lang="en-US" altLang="zh-TW" sz="3200" dirty="0" smtClean="0">
              <a:solidFill>
                <a:schemeClr val="tx1"/>
              </a:solidFill>
              <a:latin typeface="標楷體" pitchFamily="65" charset="-120"/>
              <a:ea typeface="標楷體" pitchFamily="65" charset="-120"/>
            </a:endParaRPr>
          </a:p>
          <a:p>
            <a:pPr marL="45720" indent="0">
              <a:buNone/>
            </a:pPr>
            <a:r>
              <a:rPr lang="zh-TW" altLang="zh-TW" dirty="0" smtClean="0">
                <a:latin typeface="標楷體" pitchFamily="65" charset="-120"/>
                <a:ea typeface="標楷體" pitchFamily="65" charset="-120"/>
              </a:rPr>
              <a:t>打</a:t>
            </a:r>
            <a:r>
              <a:rPr lang="zh-TW" altLang="zh-TW" dirty="0">
                <a:latin typeface="標楷體" pitchFamily="65" charset="-120"/>
                <a:ea typeface="標楷體" pitchFamily="65" charset="-120"/>
              </a:rPr>
              <a:t>銀街約為現今的</a:t>
            </a:r>
            <a:r>
              <a:rPr lang="zh-TW" altLang="zh-TW" dirty="0" smtClean="0">
                <a:latin typeface="標楷體" pitchFamily="65" charset="-120"/>
                <a:ea typeface="標楷體" pitchFamily="65" charset="-120"/>
              </a:rPr>
              <a:t>忠義路</a:t>
            </a:r>
            <a:r>
              <a:rPr lang="zh-TW" altLang="en-US" dirty="0" smtClean="0">
                <a:latin typeface="標楷體" pitchFamily="65" charset="-120"/>
                <a:ea typeface="標楷體" pitchFamily="65" charset="-120"/>
              </a:rPr>
              <a:t>，日</a:t>
            </a:r>
            <a:r>
              <a:rPr lang="zh-TW" altLang="en-US" dirty="0">
                <a:latin typeface="標楷體" pitchFamily="65" charset="-120"/>
                <a:ea typeface="標楷體" pitchFamily="65" charset="-120"/>
              </a:rPr>
              <a:t>據改名（白金町）國花大樓原為葉石濤祖厝，原是三進三落的閩南式建築，在</a:t>
            </a:r>
            <a:r>
              <a:rPr lang="en-US" altLang="zh-TW" dirty="0">
                <a:latin typeface="標楷體" pitchFamily="65" charset="-120"/>
                <a:ea typeface="標楷體" pitchFamily="65" charset="-120"/>
              </a:rPr>
              <a:t>1940</a:t>
            </a:r>
            <a:r>
              <a:rPr lang="zh-TW" altLang="en-US" dirty="0">
                <a:latin typeface="標楷體" pitchFamily="65" charset="-120"/>
                <a:ea typeface="標楷體" pitchFamily="65" charset="-120"/>
              </a:rPr>
              <a:t>年代二戰期間，被日本政府強行徵收拆毀。</a:t>
            </a:r>
            <a:endParaRPr lang="zh-TW" altLang="zh-TW" dirty="0">
              <a:latin typeface="標楷體" pitchFamily="65" charset="-120"/>
              <a:ea typeface="標楷體" pitchFamily="65" charset="-120"/>
            </a:endParaRPr>
          </a:p>
          <a:p>
            <a:pPr marL="45720" indent="0">
              <a:buNone/>
            </a:pPr>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2188596039"/>
      </p:ext>
    </p:extLst>
  </p:cSld>
  <p:clrMapOvr>
    <a:masterClrMapping/>
  </p:clrMapOvr>
  <p:timing>
    <p:tnLst>
      <p:par>
        <p:cTn id="1" dur="indefinite" restart="never" nodeType="tmRoot"/>
      </p:par>
    </p:tnLst>
  </p:timing>
</p:sld>
</file>

<file path=ppt/theme/theme1.xml><?xml version="1.0" encoding="utf-8"?>
<a:theme xmlns:a="http://schemas.openxmlformats.org/drawingml/2006/main" name="氣流">
  <a:themeElements>
    <a:clrScheme name="氣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氣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氣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458</TotalTime>
  <Words>426</Words>
  <Application>Microsoft Office PowerPoint</Application>
  <PresentationFormat>如螢幕大小 (4:3)</PresentationFormat>
  <Paragraphs>58</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氣流</vt:lpstr>
      <vt:lpstr>PowerPoint 簡報</vt:lpstr>
      <vt:lpstr>小組討論: 郭力昕在〈錯置的旅行〉一文中，從哪些角度觀察台灣？</vt:lpstr>
      <vt:lpstr>小組討論: 現在的台南街巷有什麼特色？</vt:lpstr>
      <vt:lpstr>小組討論: 〈水城台北〉這篇散文和〈俯拾〉這首詩分別用什麼方式書寫台北？ </vt:lpstr>
      <vt:lpstr>小組討論: 回得了的街道，回不了的過去，時空交織中，既熟悉又陌生的景物如何觸動作者的鄉愁？ </vt:lpstr>
      <vt:lpstr>學習單(我的好望角地圖)</vt:lpstr>
      <vt:lpstr>好望角參觀路線規劃</vt:lpstr>
      <vt:lpstr>學習單(傀儡巷與關三姑)</vt:lpstr>
      <vt:lpstr>傀儡巷&amp;打銀街</vt:lpstr>
      <vt:lpstr>學習單(七0年代府城追思錄)</vt:lpstr>
      <vt:lpstr>參考資料來源:</vt:lpstr>
      <vt:lpstr> 報告結束!   謝謝!</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100609</dc:creator>
  <cp:lastModifiedBy>100609</cp:lastModifiedBy>
  <cp:revision>57</cp:revision>
  <dcterms:created xsi:type="dcterms:W3CDTF">2013-04-17T04:39:58Z</dcterms:created>
  <dcterms:modified xsi:type="dcterms:W3CDTF">2013-04-23T02:53:57Z</dcterms:modified>
</cp:coreProperties>
</file>