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871" r:id="rId2"/>
  </p:sldMasterIdLst>
  <p:notesMasterIdLst>
    <p:notesMasterId r:id="rId33"/>
  </p:notesMasterIdLst>
  <p:sldIdLst>
    <p:sldId id="256" r:id="rId3"/>
    <p:sldId id="271" r:id="rId4"/>
    <p:sldId id="320" r:id="rId5"/>
    <p:sldId id="272" r:id="rId6"/>
    <p:sldId id="303" r:id="rId7"/>
    <p:sldId id="334" r:id="rId8"/>
    <p:sldId id="307" r:id="rId9"/>
    <p:sldId id="319" r:id="rId10"/>
    <p:sldId id="321" r:id="rId11"/>
    <p:sldId id="273" r:id="rId12"/>
    <p:sldId id="323" r:id="rId13"/>
    <p:sldId id="324" r:id="rId14"/>
    <p:sldId id="274" r:id="rId15"/>
    <p:sldId id="291" r:id="rId16"/>
    <p:sldId id="322" r:id="rId17"/>
    <p:sldId id="311" r:id="rId18"/>
    <p:sldId id="325" r:id="rId19"/>
    <p:sldId id="316" r:id="rId20"/>
    <p:sldId id="326" r:id="rId21"/>
    <p:sldId id="327" r:id="rId22"/>
    <p:sldId id="312" r:id="rId23"/>
    <p:sldId id="328" r:id="rId24"/>
    <p:sldId id="313" r:id="rId25"/>
    <p:sldId id="329" r:id="rId26"/>
    <p:sldId id="330" r:id="rId27"/>
    <p:sldId id="331" r:id="rId28"/>
    <p:sldId id="332" r:id="rId29"/>
    <p:sldId id="333" r:id="rId30"/>
    <p:sldId id="276" r:id="rId31"/>
    <p:sldId id="318"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Franklin Gothic Book" panose="020B0503020102020204" pitchFamily="34" charset="0"/>
      <p:regular r:id="rId38"/>
      <p:italic r:id="rId39"/>
    </p:embeddedFont>
    <p:embeddedFont>
      <p:font typeface="Segoe UI Historic" panose="02000000000000000000" pitchFamily="2" charset="0"/>
      <p:regular r:id="rId40"/>
    </p:embeddedFont>
    <p:embeddedFont>
      <p:font typeface="Tahoma" panose="020B0604030504040204" pitchFamily="34" charset="0"/>
      <p:regular r:id="rId41"/>
      <p:bold r:id="rId42"/>
    </p:embeddedFont>
    <p:embeddedFont>
      <p:font typeface="微軟正黑體" panose="020B0604030504040204" pitchFamily="34" charset="-12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IigBaJ9ms+g2c2cYk0aEmhcJ1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3F9EF9-E0DD-44DF-8FDE-3D0B02685131}">
  <a:tblStyle styleId="{C43F9EF9-E0DD-44DF-8FDE-3D0B02685131}" styleName="Table_0">
    <a:wholeTbl>
      <a:tcTxStyle b="off" i="off">
        <a:font>
          <a:latin typeface="Gill Sans MT"/>
          <a:ea typeface="Gill Sans MT"/>
          <a:cs typeface="Gill Sans MT"/>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96" autoAdjust="0"/>
  </p:normalViewPr>
  <p:slideViewPr>
    <p:cSldViewPr snapToGrid="0">
      <p:cViewPr varScale="1">
        <p:scale>
          <a:sx n="104" d="100"/>
          <a:sy n="104" d="100"/>
        </p:scale>
        <p:origin x="756" y="72"/>
      </p:cViewPr>
      <p:guideLst>
        <p:guide orient="horz" pos="2160"/>
        <p:guide pos="3840"/>
      </p:guideLst>
    </p:cSldViewPr>
  </p:slideViewPr>
  <p:outlineViewPr>
    <p:cViewPr>
      <p:scale>
        <a:sx n="33" d="100"/>
        <a:sy n="33" d="100"/>
      </p:scale>
      <p:origin x="0" y="-72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font" Target="fonts/font6.fntdata"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font" Target="fonts/font1.fntdata" /><Relationship Id="rId42" Type="http://schemas.openxmlformats.org/officeDocument/2006/relationships/font" Target="fonts/font9.fntdata" /><Relationship Id="rId50" Type="http://customschemas.google.com/relationships/presentationmetadata" Target="metadata"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notesMaster" Target="notesMasters/notesMaster1.xml" /><Relationship Id="rId38" Type="http://schemas.openxmlformats.org/officeDocument/2006/relationships/font" Target="fonts/font5.fntdata"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font" Target="fonts/font8.fntdata"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font" Target="fonts/font4.fntdata" /><Relationship Id="rId40" Type="http://schemas.openxmlformats.org/officeDocument/2006/relationships/font" Target="fonts/font7.fntdata" /><Relationship Id="rId53"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font" Target="fonts/font3.fntdata"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font" Target="fonts/font11.fntdata" /><Relationship Id="rId52"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font" Target="fonts/font2.fntdata" /><Relationship Id="rId43" Type="http://schemas.openxmlformats.org/officeDocument/2006/relationships/font" Target="fonts/font10.fntdata" /><Relationship Id="rId8" Type="http://schemas.openxmlformats.org/officeDocument/2006/relationships/slide" Target="slides/slide6.xml" /><Relationship Id="rId51"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 /></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image" Target="../media/image20.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98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各位老師同學大家好，我們這組的專題題目是水膠傷口敷料之開發</a:t>
            </a:r>
            <a:endParaRPr dirty="0"/>
          </a:p>
        </p:txBody>
      </p:sp>
      <p:sp>
        <p:nvSpPr>
          <p:cNvPr id="189" name="Google Shape;1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用上述的方式製備的水膠之後要做的各種悟性測試</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29</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15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4</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292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交聯</a:t>
            </a:r>
            <a:r>
              <a:rPr lang="en-US" altLang="zh-TW" dirty="0"/>
              <a:t>:</a:t>
            </a:r>
            <a:r>
              <a:rPr lang="en-US" altLang="zh-TW" dirty="0" err="1"/>
              <a:t>NIPAAm</a:t>
            </a:r>
            <a:r>
              <a:rPr lang="zh-TW" altLang="en-US" dirty="0"/>
              <a:t>先和起始劑作聚合，再用</a:t>
            </a:r>
            <a:r>
              <a:rPr lang="en-US" altLang="zh-TW" dirty="0"/>
              <a:t>NMBA</a:t>
            </a:r>
            <a:r>
              <a:rPr lang="zh-TW" altLang="en-US" dirty="0"/>
              <a:t>做交聯反應，形成一個三維網狀結構</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5</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39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這是本次和我們簽約合作的廠商</a:t>
            </a:r>
            <a:endParaRPr lang="en-US" altLang="zh-TW" dirty="0"/>
          </a:p>
          <a:p>
            <a:r>
              <a:rPr lang="zh-TW" altLang="en-US" dirty="0"/>
              <a:t>名字是明興醫療器材</a:t>
            </a:r>
            <a:endParaRPr lang="en-US" altLang="zh-TW" dirty="0"/>
          </a:p>
          <a:p>
            <a:r>
              <a:rPr lang="zh-TW" altLang="en-US" dirty="0"/>
              <a:t>他們現在在做的有手術台或是病床之類的也有在做醫療耗材的批發</a:t>
            </a:r>
            <a:endParaRPr lang="en-US" altLang="zh-TW" dirty="0"/>
          </a:p>
          <a:p>
            <a:r>
              <a:rPr lang="zh-TW" altLang="en-US" dirty="0"/>
              <a:t>他們本次和我們簽約的目的是想要轉型做水膠敷料</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7</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28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那這台是廠商給的</a:t>
            </a:r>
            <a:r>
              <a:rPr lang="zh-TW" altLang="en-US" sz="1200" dirty="0">
                <a:latin typeface="Microsoft JhengHei"/>
                <a:ea typeface="Microsoft JhengHei"/>
                <a:cs typeface="Microsoft JhengHei"/>
                <a:sym typeface="Microsoft JhengHei"/>
              </a:rPr>
              <a:t>簡易</a:t>
            </a:r>
            <a:r>
              <a:rPr lang="zh-TW" altLang="zh-TW" sz="1200" dirty="0">
                <a:latin typeface="Microsoft JhengHei"/>
                <a:ea typeface="Microsoft JhengHei"/>
                <a:cs typeface="Microsoft JhengHei"/>
                <a:sym typeface="Microsoft JhengHei"/>
              </a:rPr>
              <a:t>連續式水膠塗佈機</a:t>
            </a:r>
            <a:endParaRPr lang="en-US" altLang="zh-TW" sz="1200" dirty="0">
              <a:latin typeface="Microsoft JhengHei"/>
              <a:ea typeface="Microsoft JhengHei"/>
              <a:cs typeface="Microsoft JhengHei"/>
              <a:sym typeface="Microsoft JhengHei"/>
            </a:endParaRPr>
          </a:p>
          <a:p>
            <a:r>
              <a:rPr lang="zh-TW" altLang="en-US" sz="1200" dirty="0">
                <a:latin typeface="Microsoft JhengHei"/>
                <a:ea typeface="Microsoft JhengHei"/>
                <a:sym typeface="Microsoft JhengHei"/>
              </a:rPr>
              <a:t>運作原理是</a:t>
            </a:r>
            <a:r>
              <a:rPr lang="en-US" altLang="zh-TW" sz="1200" dirty="0" err="1">
                <a:latin typeface="Microsoft JhengHei"/>
                <a:ea typeface="Microsoft JhengHei"/>
                <a:sym typeface="Microsoft JhengHei"/>
              </a:rPr>
              <a:t>pu</a:t>
            </a:r>
            <a:r>
              <a:rPr lang="zh-TW" altLang="en-US" sz="1200" dirty="0">
                <a:latin typeface="Microsoft JhengHei"/>
                <a:ea typeface="Microsoft JhengHei"/>
                <a:sym typeface="Microsoft JhengHei"/>
              </a:rPr>
              <a:t>模先從放捲</a:t>
            </a:r>
            <a:r>
              <a:rPr lang="en-US" altLang="zh-TW" sz="1200" dirty="0">
                <a:latin typeface="Microsoft JhengHei"/>
                <a:ea typeface="Microsoft JhengHei"/>
                <a:sym typeface="Microsoft JhengHei"/>
              </a:rPr>
              <a:t>1</a:t>
            </a:r>
            <a:r>
              <a:rPr lang="zh-TW" altLang="en-US" sz="1200" dirty="0">
                <a:latin typeface="Microsoft JhengHei"/>
                <a:ea typeface="Microsoft JhengHei"/>
                <a:sym typeface="Microsoft JhengHei"/>
              </a:rPr>
              <a:t>的地方出來然後經過進料口時將水交溶液倒入進料口</a:t>
            </a:r>
            <a:endParaRPr lang="en-US" altLang="zh-TW" sz="1200" dirty="0">
              <a:latin typeface="Microsoft JhengHei"/>
              <a:ea typeface="Microsoft JhengHei"/>
              <a:sym typeface="Microsoft JhengHei"/>
            </a:endParaRPr>
          </a:p>
          <a:p>
            <a:r>
              <a:rPr lang="zh-TW" altLang="en-US" sz="1200" dirty="0">
                <a:latin typeface="Microsoft JhengHei"/>
                <a:ea typeface="Microsoft JhengHei"/>
                <a:sym typeface="Microsoft JhengHei"/>
              </a:rPr>
              <a:t>黏稠的溶液會附著於纖維上跟著被帶上去接著用厚度調節裝置調整到我們需要的厚度之後</a:t>
            </a:r>
            <a:endParaRPr lang="en-US" altLang="zh-TW" sz="1200" dirty="0">
              <a:latin typeface="Microsoft JhengHei"/>
              <a:ea typeface="Microsoft JhengHei"/>
              <a:sym typeface="Microsoft JhengHei"/>
            </a:endParaRPr>
          </a:p>
          <a:p>
            <a:r>
              <a:rPr lang="zh-TW" altLang="en-US" sz="1200" dirty="0">
                <a:latin typeface="Microsoft JhengHei"/>
                <a:ea typeface="Microsoft JhengHei"/>
                <a:sym typeface="Microsoft JhengHei"/>
              </a:rPr>
              <a:t>經過加熱燈管藉由高溫快速定型之後再收卷</a:t>
            </a:r>
            <a:endParaRPr lang="en-US" altLang="zh-TW" sz="1200" dirty="0">
              <a:latin typeface="Microsoft JhengHei"/>
              <a:ea typeface="Microsoft JhengHei"/>
              <a:sym typeface="Microsoft JhengHei"/>
            </a:endParaRPr>
          </a:p>
          <a:p>
            <a:r>
              <a:rPr lang="zh-TW" altLang="en-US" sz="1200" dirty="0">
                <a:latin typeface="Microsoft JhengHei"/>
                <a:ea typeface="Microsoft JhengHei"/>
                <a:sym typeface="Microsoft JhengHei"/>
              </a:rPr>
              <a:t>用梨形紙捲包裝我們的膠體</a:t>
            </a:r>
            <a:endParaRPr lang="en-US" altLang="zh-TW" sz="1200" dirty="0">
              <a:latin typeface="Microsoft JhengHei"/>
              <a:ea typeface="Microsoft JhengHei"/>
              <a:sym typeface="Microsoft JhengHei"/>
            </a:endParaRPr>
          </a:p>
          <a:p>
            <a:endParaRPr lang="en-US" altLang="zh-TW" sz="1200" dirty="0">
              <a:latin typeface="Microsoft JhengHei"/>
              <a:ea typeface="Microsoft JhengHei"/>
              <a:sym typeface="Microsoft JhengHei"/>
            </a:endParaRPr>
          </a:p>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13</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46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solidFill>
                  <a:srgbClr val="000000"/>
                </a:solidFill>
                <a:latin typeface="Microsoft JhengHei"/>
                <a:ea typeface="Microsoft JhengHei"/>
                <a:cs typeface="Microsoft JhengHei"/>
                <a:sym typeface="Microsoft JhengHei"/>
              </a:rPr>
              <a:t>首先我們要解決的問題是膠體透明度</a:t>
            </a:r>
            <a:endParaRPr lang="en-US" altLang="zh-TW" sz="1200" dirty="0">
              <a:solidFill>
                <a:srgbClr val="000000"/>
              </a:solidFill>
              <a:latin typeface="Microsoft JhengHei"/>
              <a:ea typeface="Microsoft JhengHei"/>
              <a:cs typeface="Microsoft JhengHei"/>
              <a:sym typeface="Microsoft JhengHei"/>
            </a:endParaRPr>
          </a:p>
          <a:p>
            <a:r>
              <a:rPr lang="zh-TW" altLang="en-US" sz="1200" dirty="0">
                <a:solidFill>
                  <a:srgbClr val="000000"/>
                </a:solidFill>
                <a:latin typeface="Microsoft JhengHei"/>
                <a:ea typeface="Microsoft JhengHei"/>
                <a:sym typeface="Microsoft JhengHei"/>
              </a:rPr>
              <a:t>我們需要膠體是透明的原因是可以觀察傷口復原的狀況</a:t>
            </a:r>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16</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68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膠體在連續式製程中為了不要因拉扯而斷裂所以需要具備延展性</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18</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906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由於我們是連續式製程所以在帶料區時不能讓它成膠所以要拉長成膠時間</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21</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91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這個黏稠有流動性是為了調節水膠的厚度跟從住料口出來時不會直接流掉</a:t>
            </a:r>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TW" sz="1200" b="0" i="0" u="none" strike="noStrike" cap="none" smtClean="0">
                <a:solidFill>
                  <a:schemeClr val="dk1"/>
                </a:solidFill>
                <a:latin typeface="Calibri"/>
                <a:ea typeface="Calibri"/>
                <a:cs typeface="Calibri"/>
                <a:sym typeface="Calibri"/>
              </a:rPr>
              <a:t>23</a:t>
            </a:fld>
            <a:endParaRPr lang="zh-TW"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904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12"/>
        <p:cNvGrpSpPr/>
        <p:nvPr/>
      </p:nvGrpSpPr>
      <p:grpSpPr>
        <a:xfrm>
          <a:off x="0" y="0"/>
          <a:ext cx="0" cy="0"/>
          <a:chOff x="0" y="0"/>
          <a:chExt cx="0" cy="0"/>
        </a:xfrm>
      </p:grpSpPr>
      <p:sp>
        <p:nvSpPr>
          <p:cNvPr id="113" name="Google Shape;113;p30"/>
          <p:cNvSpPr txBox="1">
            <a:spLocks noGrp="1"/>
          </p:cNvSpPr>
          <p:nvPr>
            <p:ph type="ctrTitle"/>
          </p:nvPr>
        </p:nvSpPr>
        <p:spPr>
          <a:xfrm>
            <a:off x="1524000" y="112453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a:endParaRPr/>
          </a:p>
        </p:txBody>
      </p:sp>
      <p:sp>
        <p:nvSpPr>
          <p:cNvPr id="115" name="Google Shape;11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9"/>
          <p:cNvSpPr txBox="1">
            <a:spLocks noGrp="1"/>
          </p:cNvSpPr>
          <p:nvPr>
            <p:ph type="body" idx="1"/>
          </p:nvPr>
        </p:nvSpPr>
        <p:spPr>
          <a:xfrm rot="5400000">
            <a:off x="3927259" y="-1253331"/>
            <a:ext cx="43513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40"/>
          <p:cNvSpPr txBox="1">
            <a:spLocks noGrp="1"/>
          </p:cNvSpPr>
          <p:nvPr>
            <p:ph type="body" idx="1"/>
          </p:nvPr>
        </p:nvSpPr>
        <p:spPr>
          <a:xfrm rot="5400000">
            <a:off x="1799432" y="-600869"/>
            <a:ext cx="581183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標題及內容">
  <p:cSld name="1_標題及內容">
    <p:spTree>
      <p:nvGrpSpPr>
        <p:cNvPr id="1" name="Shape 181"/>
        <p:cNvGrpSpPr/>
        <p:nvPr/>
      </p:nvGrpSpPr>
      <p:grpSpPr>
        <a:xfrm>
          <a:off x="0" y="0"/>
          <a:ext cx="0" cy="0"/>
          <a:chOff x="0" y="0"/>
          <a:chExt cx="0" cy="0"/>
        </a:xfrm>
      </p:grpSpPr>
      <p:sp>
        <p:nvSpPr>
          <p:cNvPr id="182" name="Google Shape;182;p4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41"/>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zh-TW"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521070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88609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zh-TW"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5715646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840316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61083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47063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69409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1"/>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85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39526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95103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036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7" name="Google Shape;12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3"/>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33"/>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137"/>
        <p:cNvGrpSpPr/>
        <p:nvPr/>
      </p:nvGrpSpPr>
      <p:grpSpPr>
        <a:xfrm>
          <a:off x="0" y="0"/>
          <a:ext cx="0" cy="0"/>
          <a:chOff x="0" y="0"/>
          <a:chExt cx="0" cy="0"/>
        </a:xfrm>
      </p:grpSpPr>
      <p:sp>
        <p:nvSpPr>
          <p:cNvPr id="138" name="Google Shape;138;p34"/>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34"/>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34"/>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34"/>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145" name="Google Shape;145;p34"/>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146"/>
        <p:cNvGrpSpPr/>
        <p:nvPr/>
      </p:nvGrpSpPr>
      <p:grpSpPr>
        <a:xfrm>
          <a:off x="0" y="0"/>
          <a:ext cx="0" cy="0"/>
          <a:chOff x="0" y="0"/>
          <a:chExt cx="0" cy="0"/>
        </a:xfrm>
      </p:grpSpPr>
      <p:sp>
        <p:nvSpPr>
          <p:cNvPr id="147" name="Google Shape;14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150" name="Google Shape;150;p3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1"/>
        <p:cNvGrpSpPr/>
        <p:nvPr/>
      </p:nvGrpSpPr>
      <p:grpSpPr>
        <a:xfrm>
          <a:off x="0" y="0"/>
          <a:ext cx="0" cy="0"/>
          <a:chOff x="0" y="0"/>
          <a:chExt cx="0" cy="0"/>
        </a:xfrm>
      </p:grpSpPr>
      <p:sp>
        <p:nvSpPr>
          <p:cNvPr id="152" name="Google Shape;1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155"/>
        <p:cNvGrpSpPr/>
        <p:nvPr/>
      </p:nvGrpSpPr>
      <p:grpSpPr>
        <a:xfrm>
          <a:off x="0" y="0"/>
          <a:ext cx="0" cy="0"/>
          <a:chOff x="0" y="0"/>
          <a:chExt cx="0" cy="0"/>
        </a:xfrm>
      </p:grpSpPr>
      <p:sp>
        <p:nvSpPr>
          <p:cNvPr id="156" name="Google Shape;156;p37"/>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7"/>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8" name="Google Shape;158;p37"/>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9" name="Google Shape;15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8"/>
          <p:cNvSpPr>
            <a:spLocks noGrp="1"/>
          </p:cNvSpPr>
          <p:nvPr>
            <p:ph type="pic" idx="2"/>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65" name="Google Shape;165;p38"/>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6" name="Google Shape;16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29"/>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624362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1.png" /><Relationship Id="rId7" Type="http://schemas.openxmlformats.org/officeDocument/2006/relationships/image" Target="../media/image15.gif" /><Relationship Id="rId2" Type="http://schemas.openxmlformats.org/officeDocument/2006/relationships/image" Target="../media/image10.png" /><Relationship Id="rId1" Type="http://schemas.openxmlformats.org/officeDocument/2006/relationships/slideLayout" Target="../slideLayouts/slideLayout14.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5.xml" /><Relationship Id="rId1" Type="http://schemas.openxmlformats.org/officeDocument/2006/relationships/slideLayout" Target="../slideLayouts/slideLayout14.xml" /><Relationship Id="rId4" Type="http://schemas.openxmlformats.org/officeDocument/2006/relationships/image" Target="../media/image18.jp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4.xml" /><Relationship Id="rId1" Type="http://schemas.openxmlformats.org/officeDocument/2006/relationships/vmlDrawing" Target="../drawings/vmlDrawing1.vml" /><Relationship Id="rId4" Type="http://schemas.openxmlformats.org/officeDocument/2006/relationships/image" Target="../media/image19.wmf"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14.xml" /><Relationship Id="rId1" Type="http://schemas.openxmlformats.org/officeDocument/2006/relationships/vmlDrawing" Target="../drawings/vmlDrawing2.vml" /><Relationship Id="rId6" Type="http://schemas.openxmlformats.org/officeDocument/2006/relationships/image" Target="../media/image21.emf" /><Relationship Id="rId5" Type="http://schemas.openxmlformats.org/officeDocument/2006/relationships/oleObject" Target="../embeddings/oleObject3.bin" /><Relationship Id="rId4" Type="http://schemas.openxmlformats.org/officeDocument/2006/relationships/image" Target="../media/image20.emf" /></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Layout" Target="../slideLayouts/slideLayout14.xml" /><Relationship Id="rId1" Type="http://schemas.openxmlformats.org/officeDocument/2006/relationships/vmlDrawing" Target="../drawings/vmlDrawing3.vml" /><Relationship Id="rId5" Type="http://schemas.openxmlformats.org/officeDocument/2006/relationships/image" Target="../media/image22.jpg" /><Relationship Id="rId4" Type="http://schemas.openxmlformats.org/officeDocument/2006/relationships/image" Target="../media/image21.emf"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xml" /><Relationship Id="rId1" Type="http://schemas.openxmlformats.org/officeDocument/2006/relationships/slideLayout" Target="../slideLayouts/slideLayout14.xml" /><Relationship Id="rId6" Type="http://schemas.openxmlformats.org/officeDocument/2006/relationships/image" Target="../media/image4.gif" /><Relationship Id="rId5" Type="http://schemas.openxmlformats.org/officeDocument/2006/relationships/image" Target="../media/image3.jpe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14.xml" /><Relationship Id="rId5" Type="http://schemas.openxmlformats.org/officeDocument/2006/relationships/image" Target="../media/image7.pn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6600"/>
              <a:buFont typeface="Microsoft JhengHei"/>
              <a:buNone/>
            </a:pPr>
            <a:r>
              <a:rPr lang="zh-TW" sz="6600" dirty="0">
                <a:latin typeface="Microsoft JhengHei"/>
                <a:ea typeface="Microsoft JhengHei"/>
                <a:cs typeface="Microsoft JhengHei"/>
                <a:sym typeface="Microsoft JhengHei"/>
              </a:rPr>
              <a:t>水膠</a:t>
            </a:r>
            <a:r>
              <a:rPr lang="zh-TW" altLang="en-US" sz="6600" dirty="0">
                <a:latin typeface="Microsoft JhengHei"/>
                <a:ea typeface="Microsoft JhengHei"/>
                <a:cs typeface="Microsoft JhengHei"/>
                <a:sym typeface="Microsoft JhengHei"/>
              </a:rPr>
              <a:t>傷口敷料之開發</a:t>
            </a:r>
            <a:endParaRPr sz="6600" dirty="0"/>
          </a:p>
        </p:txBody>
      </p:sp>
      <p:sp>
        <p:nvSpPr>
          <p:cNvPr id="192" name="Google Shape;192;p1"/>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20000"/>
              </a:lnSpc>
              <a:spcBef>
                <a:spcPts val="0"/>
              </a:spcBef>
              <a:spcAft>
                <a:spcPts val="0"/>
              </a:spcAft>
              <a:buSzPts val="1800"/>
              <a:buNone/>
            </a:pPr>
            <a:r>
              <a:rPr lang="zh-TW" sz="2200" dirty="0">
                <a:solidFill>
                  <a:schemeClr val="dk1"/>
                </a:solidFill>
                <a:latin typeface="Microsoft JhengHei"/>
                <a:ea typeface="Microsoft JhengHei"/>
                <a:cs typeface="Microsoft JhengHei"/>
                <a:sym typeface="Microsoft JhengHei"/>
              </a:rPr>
              <a:t>組員：廖姿硯、林雅嫻、張善羽、李雅綸</a:t>
            </a:r>
            <a:endParaRPr sz="2200" dirty="0">
              <a:solidFill>
                <a:schemeClr val="dk1"/>
              </a:solidFill>
              <a:latin typeface="Microsoft JhengHei"/>
              <a:ea typeface="Microsoft JhengHei"/>
              <a:cs typeface="Microsoft JhengHei"/>
              <a:sym typeface="Microsoft JhengHei"/>
            </a:endParaRPr>
          </a:p>
          <a:p>
            <a:pPr marL="0" lvl="0" indent="0" algn="l" rtl="0">
              <a:lnSpc>
                <a:spcPct val="120000"/>
              </a:lnSpc>
              <a:spcBef>
                <a:spcPts val="1000"/>
              </a:spcBef>
              <a:spcAft>
                <a:spcPts val="0"/>
              </a:spcAft>
              <a:buSzPts val="1800"/>
              <a:buNone/>
            </a:pPr>
            <a:r>
              <a:rPr lang="zh-TW" sz="2200" dirty="0">
                <a:solidFill>
                  <a:schemeClr val="dk1"/>
                </a:solidFill>
                <a:latin typeface="Microsoft JhengHei"/>
                <a:ea typeface="Microsoft JhengHei"/>
                <a:cs typeface="Microsoft JhengHei"/>
                <a:sym typeface="Microsoft JhengHei"/>
              </a:rPr>
              <a:t>指導老師：林鴻儒</a:t>
            </a:r>
            <a:endParaRPr sz="2200" dirty="0">
              <a:solidFill>
                <a:schemeClr val="dk1"/>
              </a:solidFill>
              <a:latin typeface="Microsoft JhengHei"/>
              <a:ea typeface="Microsoft JhengHei"/>
              <a:cs typeface="Microsoft JhengHei"/>
              <a:sym typeface="Microsoft JhengHei"/>
            </a:endParaRPr>
          </a:p>
          <a:p>
            <a:pPr marL="0" lvl="0" indent="0" algn="l" rtl="0">
              <a:lnSpc>
                <a:spcPct val="120000"/>
              </a:lnSpc>
              <a:spcBef>
                <a:spcPts val="1000"/>
              </a:spcBef>
              <a:spcAft>
                <a:spcPts val="0"/>
              </a:spcAft>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02709C-44B3-45A7-8BDF-4974D2802694}"/>
              </a:ext>
            </a:extLst>
          </p:cNvPr>
          <p:cNvSpPr>
            <a:spLocks noGrp="1"/>
          </p:cNvSpPr>
          <p:nvPr>
            <p:ph type="title"/>
          </p:nvPr>
        </p:nvSpPr>
        <p:spPr/>
        <p:txBody>
          <a:bodyPr>
            <a:normAutofit/>
          </a:bodyPr>
          <a:lstStyle/>
          <a:p>
            <a:r>
              <a:rPr lang="zh-TW" altLang="zh-TW" sz="3600" dirty="0">
                <a:latin typeface="Microsoft JhengHei"/>
                <a:ea typeface="Microsoft JhengHei"/>
                <a:cs typeface="Microsoft JhengHei"/>
                <a:sym typeface="Microsoft JhengHei"/>
              </a:rPr>
              <a:t>藥品</a:t>
            </a:r>
            <a:endParaRPr lang="zh-TW" altLang="en-US" sz="3600" dirty="0"/>
          </a:p>
        </p:txBody>
      </p:sp>
      <p:sp>
        <p:nvSpPr>
          <p:cNvPr id="3" name="文字版面配置區 2">
            <a:extLst>
              <a:ext uri="{FF2B5EF4-FFF2-40B4-BE49-F238E27FC236}">
                <a16:creationId xmlns:a16="http://schemas.microsoft.com/office/drawing/2014/main" id="{C02397E4-8CCF-4C74-8D20-40B81641D566}"/>
              </a:ext>
            </a:extLst>
          </p:cNvPr>
          <p:cNvSpPr>
            <a:spLocks noGrp="1"/>
          </p:cNvSpPr>
          <p:nvPr>
            <p:ph idx="1"/>
          </p:nvPr>
        </p:nvSpPr>
        <p:spPr/>
        <p:txBody>
          <a:bodyPr>
            <a:normAutofit/>
          </a:bodyPr>
          <a:lstStyle/>
          <a:p>
            <a:pPr marL="228600" lvl="0" indent="-241300" algn="l" rtl="0">
              <a:lnSpc>
                <a:spcPct val="120000"/>
              </a:lnSpc>
              <a:spcBef>
                <a:spcPts val="0"/>
              </a:spcBef>
              <a:spcAft>
                <a:spcPts val="0"/>
              </a:spcAft>
              <a:buSzPts val="2200"/>
              <a:buChar char="•"/>
            </a:pPr>
            <a:r>
              <a:rPr lang="en-US" altLang="zh-TW" dirty="0">
                <a:latin typeface="Times New Roman" panose="02020603050405020304" pitchFamily="18" charset="0"/>
                <a:ea typeface="Tahoma"/>
                <a:cs typeface="Times New Roman" panose="02020603050405020304" pitchFamily="18" charset="0"/>
                <a:sym typeface="Tahoma"/>
              </a:rPr>
              <a:t>N-</a:t>
            </a:r>
            <a:r>
              <a:rPr lang="zh-TW" altLang="en-US" dirty="0">
                <a:latin typeface="Microsoft JhengHei"/>
                <a:ea typeface="Microsoft JhengHei"/>
                <a:cs typeface="Microsoft JhengHei"/>
                <a:sym typeface="Microsoft JhengHei"/>
              </a:rPr>
              <a:t>異丙基丙烯醯胺 </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i="1" dirty="0">
                <a:latin typeface="Times New Roman" panose="02020603050405020304" pitchFamily="18" charset="0"/>
                <a:ea typeface="Tahoma"/>
                <a:cs typeface="Times New Roman" panose="02020603050405020304" pitchFamily="18" charset="0"/>
                <a:sym typeface="Tahoma"/>
              </a:rPr>
              <a:t>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cap="none" dirty="0">
                <a:latin typeface="Times New Roman" panose="02020603050405020304" pitchFamily="18" charset="0"/>
                <a:ea typeface="Tahoma"/>
                <a:cs typeface="Times New Roman" panose="02020603050405020304" pitchFamily="18" charset="0"/>
                <a:sym typeface="Tahoma"/>
              </a:rPr>
              <a:t>isopropylacrylamide</a:t>
            </a:r>
            <a:r>
              <a:rPr lang="en-US" altLang="zh-TW" dirty="0">
                <a:latin typeface="Times New Roman" panose="02020603050405020304" pitchFamily="18" charset="0"/>
                <a:ea typeface="Tahoma"/>
                <a:cs typeface="Times New Roman" panose="02020603050405020304" pitchFamily="18" charset="0"/>
                <a:sym typeface="Tahoma"/>
              </a:rPr>
              <a:t>) </a:t>
            </a:r>
            <a:r>
              <a:rPr lang="en-US" altLang="zh-TW" cap="none" dirty="0">
                <a:latin typeface="Tahoma"/>
                <a:ea typeface="Tahoma"/>
                <a:cs typeface="Tahoma"/>
                <a:sym typeface="Tahoma"/>
              </a:rPr>
              <a:t>: </a:t>
            </a:r>
            <a:r>
              <a:rPr lang="en-US" altLang="zh-TW" dirty="0" err="1">
                <a:latin typeface="Times New Roman" panose="02020603050405020304" pitchFamily="18" charset="0"/>
                <a:ea typeface="Tahoma"/>
                <a:cs typeface="Times New Roman" panose="02020603050405020304" pitchFamily="18" charset="0"/>
                <a:sym typeface="Tahoma"/>
              </a:rPr>
              <a:t>NIPAA</a:t>
            </a:r>
            <a:r>
              <a:rPr lang="en-US" altLang="zh-TW" cap="none" dirty="0" err="1">
                <a:latin typeface="Times New Roman" panose="02020603050405020304" pitchFamily="18" charset="0"/>
                <a:ea typeface="Tahoma"/>
                <a:cs typeface="Times New Roman" panose="02020603050405020304" pitchFamily="18" charset="0"/>
                <a:sym typeface="Tahoma"/>
              </a:rPr>
              <a:t>m</a:t>
            </a:r>
            <a:endParaRPr lang="en-US" altLang="zh-TW" cap="none" dirty="0">
              <a:latin typeface="Times New Roman" panose="02020603050405020304" pitchFamily="18" charset="0"/>
              <a:ea typeface="Tahoma"/>
              <a:cs typeface="Times New Roman" panose="02020603050405020304" pitchFamily="18" charset="0"/>
              <a:sym typeface="Tahoma"/>
            </a:endParaRPr>
          </a:p>
          <a:p>
            <a:pPr marL="228600" indent="-241300">
              <a:lnSpc>
                <a:spcPct val="120000"/>
              </a:lnSpc>
              <a:spcBef>
                <a:spcPts val="0"/>
              </a:spcBef>
              <a:spcAft>
                <a:spcPts val="0"/>
              </a:spcAft>
              <a:buSzPts val="2200"/>
              <a:buFont typeface="Franklin Gothic Book" panose="020B0503020102020204" pitchFamily="34" charset="0"/>
              <a:buChar char="•"/>
            </a:pPr>
            <a:r>
              <a:rPr lang="zh-TW" altLang="en-US" dirty="0">
                <a:latin typeface="Microsoft JhengHei"/>
                <a:ea typeface="Microsoft JhengHei"/>
                <a:cs typeface="Microsoft JhengHei"/>
                <a:sym typeface="Microsoft JhengHei"/>
              </a:rPr>
              <a:t>聚乙烯醇</a:t>
            </a:r>
            <a:r>
              <a:rPr lang="en-US" altLang="zh-TW" cap="none" dirty="0">
                <a:latin typeface="Times New Roman" panose="02020603050405020304" pitchFamily="18" charset="0"/>
                <a:ea typeface="Tahoma"/>
                <a:cs typeface="Times New Roman" panose="02020603050405020304" pitchFamily="18" charset="0"/>
                <a:sym typeface="Tahoma"/>
              </a:rPr>
              <a:t>(Polyvinyl alcohol)</a:t>
            </a:r>
            <a:r>
              <a:rPr lang="en-US" altLang="zh-TW" dirty="0">
                <a:latin typeface="Times New Roman" panose="02020603050405020304" pitchFamily="18" charset="0"/>
                <a:ea typeface="Tahoma"/>
                <a:cs typeface="Times New Roman" panose="02020603050405020304" pitchFamily="18" charset="0"/>
                <a:sym typeface="Tahoma"/>
              </a:rPr>
              <a:t> </a:t>
            </a:r>
            <a:r>
              <a:rPr lang="en-US" altLang="zh-TW" dirty="0">
                <a:latin typeface="Tahoma"/>
                <a:ea typeface="Tahoma"/>
                <a:cs typeface="Tahoma"/>
                <a:sym typeface="Tahoma"/>
              </a:rPr>
              <a:t>: </a:t>
            </a:r>
            <a:r>
              <a:rPr lang="en-US" altLang="zh-TW" dirty="0">
                <a:latin typeface="Times New Roman" panose="02020603050405020304" pitchFamily="18" charset="0"/>
                <a:ea typeface="Tahoma"/>
                <a:cs typeface="Times New Roman" panose="02020603050405020304" pitchFamily="18" charset="0"/>
                <a:sym typeface="Tahoma"/>
              </a:rPr>
              <a:t>PVA</a:t>
            </a:r>
            <a:endParaRPr lang="en-US" altLang="zh-TW" dirty="0">
              <a:latin typeface="Times New Roman" panose="02020603050405020304" pitchFamily="18" charset="0"/>
              <a:cs typeface="Times New Roman" panose="02020603050405020304" pitchFamily="18" charset="0"/>
            </a:endParaRPr>
          </a:p>
          <a:p>
            <a:pPr marL="228600" lvl="0" indent="-241300" algn="l" rtl="0">
              <a:lnSpc>
                <a:spcPct val="120000"/>
              </a:lnSpc>
              <a:spcBef>
                <a:spcPts val="1000"/>
              </a:spcBef>
              <a:spcAft>
                <a:spcPts val="0"/>
              </a:spcAft>
              <a:buSzPts val="2200"/>
              <a:buChar char="•"/>
            </a:pPr>
            <a:r>
              <a:rPr lang="en-US" altLang="zh-TW" dirty="0">
                <a:latin typeface="Times New Roman" panose="02020603050405020304" pitchFamily="18" charset="0"/>
                <a:ea typeface="Tahoma"/>
                <a:cs typeface="Times New Roman" panose="02020603050405020304" pitchFamily="18" charset="0"/>
                <a:sym typeface="Tahoma"/>
              </a:rPr>
              <a:t>N,N-</a:t>
            </a:r>
            <a:r>
              <a:rPr lang="zh-TW" altLang="en-US" dirty="0">
                <a:latin typeface="Microsoft JhengHei"/>
                <a:ea typeface="Microsoft JhengHei"/>
                <a:cs typeface="Microsoft JhengHei"/>
                <a:sym typeface="Microsoft JhengHei"/>
              </a:rPr>
              <a:t>亞甲基雙丙烯醯胺</a:t>
            </a:r>
            <a:r>
              <a:rPr lang="en-US" altLang="zh-TW" dirty="0">
                <a:latin typeface="Times New Roman" panose="02020603050405020304" pitchFamily="18" charset="0"/>
                <a:ea typeface="Microsoft JhengHei"/>
                <a:cs typeface="Times New Roman" panose="02020603050405020304" pitchFamily="18" charset="0"/>
                <a:sym typeface="Microsoft JhengHei"/>
              </a:rPr>
              <a:t>(</a:t>
            </a:r>
            <a:r>
              <a:rPr lang="en-US" altLang="zh-TW" i="1" dirty="0">
                <a:latin typeface="Times New Roman" panose="02020603050405020304" pitchFamily="18" charset="0"/>
                <a:ea typeface="Tahoma"/>
                <a:cs typeface="Times New Roman" panose="02020603050405020304" pitchFamily="18" charset="0"/>
                <a:sym typeface="Tahoma"/>
              </a:rPr>
              <a:t>N, 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cap="none" dirty="0">
                <a:latin typeface="Times New Roman" panose="02020603050405020304" pitchFamily="18" charset="0"/>
                <a:ea typeface="Tahoma"/>
                <a:cs typeface="Times New Roman" panose="02020603050405020304" pitchFamily="18" charset="0"/>
                <a:sym typeface="Tahoma"/>
              </a:rPr>
              <a:t>Methylene-bis-acrylamide)</a:t>
            </a:r>
            <a:r>
              <a:rPr lang="en-US" altLang="zh-TW" dirty="0">
                <a:latin typeface="Times New Roman" panose="02020603050405020304" pitchFamily="18" charset="0"/>
                <a:ea typeface="Tahoma"/>
                <a:cs typeface="Times New Roman" panose="02020603050405020304" pitchFamily="18" charset="0"/>
                <a:sym typeface="Tahoma"/>
              </a:rPr>
              <a:t> </a:t>
            </a:r>
            <a:r>
              <a:rPr lang="en-US" altLang="zh-TW" dirty="0">
                <a:latin typeface="Tahoma"/>
                <a:ea typeface="Tahoma"/>
                <a:cs typeface="Tahoma"/>
                <a:sym typeface="Tahoma"/>
              </a:rPr>
              <a:t>: </a:t>
            </a:r>
            <a:r>
              <a:rPr lang="en-US" altLang="zh-TW" dirty="0">
                <a:latin typeface="Times New Roman" panose="02020603050405020304" pitchFamily="18" charset="0"/>
                <a:ea typeface="Tahoma"/>
                <a:cs typeface="Times New Roman" panose="02020603050405020304" pitchFamily="18" charset="0"/>
                <a:sym typeface="Tahoma"/>
              </a:rPr>
              <a:t>NMBA</a:t>
            </a:r>
            <a:endParaRPr lang="en-US" altLang="zh-TW" dirty="0">
              <a:latin typeface="Times New Roman" panose="02020603050405020304" pitchFamily="18" charset="0"/>
              <a:cs typeface="Times New Roman" panose="02020603050405020304" pitchFamily="18" charset="0"/>
            </a:endParaRPr>
          </a:p>
          <a:p>
            <a:pPr marL="228600" lvl="0" indent="-241300" algn="l" rtl="0">
              <a:lnSpc>
                <a:spcPct val="120000"/>
              </a:lnSpc>
              <a:spcBef>
                <a:spcPts val="1000"/>
              </a:spcBef>
              <a:spcAft>
                <a:spcPts val="0"/>
              </a:spcAft>
              <a:buSzPts val="2200"/>
              <a:buChar char="•"/>
            </a:pPr>
            <a:r>
              <a:rPr lang="zh-TW" altLang="en-US" dirty="0">
                <a:latin typeface="Microsoft JhengHei"/>
                <a:ea typeface="Microsoft JhengHei"/>
                <a:cs typeface="Microsoft JhengHei"/>
                <a:sym typeface="Microsoft JhengHei"/>
              </a:rPr>
              <a:t>過硫酸銨</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cap="none" dirty="0">
                <a:latin typeface="Times New Roman" panose="02020603050405020304" pitchFamily="18" charset="0"/>
                <a:ea typeface="Tahoma"/>
                <a:cs typeface="Times New Roman" panose="02020603050405020304" pitchFamily="18" charset="0"/>
                <a:sym typeface="Tahoma"/>
              </a:rPr>
              <a:t>Ammonium persulfate</a:t>
            </a:r>
            <a:r>
              <a:rPr lang="en-US" altLang="zh-TW" dirty="0">
                <a:latin typeface="Times New Roman" panose="02020603050405020304" pitchFamily="18" charset="0"/>
                <a:ea typeface="Tahoma"/>
                <a:cs typeface="Times New Roman" panose="02020603050405020304" pitchFamily="18" charset="0"/>
                <a:sym typeface="Tahoma"/>
              </a:rPr>
              <a:t>) </a:t>
            </a:r>
            <a:r>
              <a:rPr lang="en-US" altLang="zh-TW" dirty="0">
                <a:latin typeface="Tahoma"/>
                <a:ea typeface="Tahoma"/>
                <a:cs typeface="Tahoma"/>
                <a:sym typeface="Tahoma"/>
              </a:rPr>
              <a:t>: </a:t>
            </a:r>
            <a:r>
              <a:rPr lang="en-US" altLang="zh-TW" dirty="0">
                <a:latin typeface="Times New Roman" panose="02020603050405020304" pitchFamily="18" charset="0"/>
                <a:ea typeface="Tahoma"/>
                <a:cs typeface="Times New Roman" panose="02020603050405020304" pitchFamily="18" charset="0"/>
                <a:sym typeface="Tahoma"/>
              </a:rPr>
              <a:t>APS</a:t>
            </a:r>
            <a:endParaRPr lang="en-US" altLang="zh-TW" dirty="0">
              <a:latin typeface="Times New Roman" panose="02020603050405020304" pitchFamily="18" charset="0"/>
              <a:cs typeface="Times New Roman" panose="02020603050405020304" pitchFamily="18" charset="0"/>
            </a:endParaRPr>
          </a:p>
          <a:p>
            <a:pPr marL="228600" lvl="0" indent="-241300" algn="l" rtl="0">
              <a:lnSpc>
                <a:spcPct val="120000"/>
              </a:lnSpc>
              <a:spcBef>
                <a:spcPts val="1000"/>
              </a:spcBef>
              <a:spcAft>
                <a:spcPts val="0"/>
              </a:spcAft>
              <a:buSzPts val="2200"/>
              <a:buChar char="•"/>
            </a:pPr>
            <a:r>
              <a:rPr lang="zh-TW" altLang="en-US" dirty="0">
                <a:latin typeface="Microsoft JhengHei"/>
                <a:ea typeface="Microsoft JhengHei"/>
                <a:cs typeface="Microsoft JhengHei"/>
                <a:sym typeface="Microsoft JhengHei"/>
              </a:rPr>
              <a:t>四甲基乙二胺</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i="1" dirty="0">
                <a:latin typeface="Times New Roman" panose="02020603050405020304" pitchFamily="18" charset="0"/>
                <a:ea typeface="Tahoma"/>
                <a:cs typeface="Times New Roman" panose="02020603050405020304" pitchFamily="18" charset="0"/>
                <a:sym typeface="Tahoma"/>
              </a:rPr>
              <a:t>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i="1" dirty="0">
                <a:latin typeface="Times New Roman" panose="02020603050405020304" pitchFamily="18" charset="0"/>
                <a:ea typeface="Tahoma"/>
                <a:cs typeface="Times New Roman" panose="02020603050405020304" pitchFamily="18" charset="0"/>
                <a:sym typeface="Tahoma"/>
              </a:rPr>
              <a:t>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i="1" dirty="0">
                <a:latin typeface="Times New Roman" panose="02020603050405020304" pitchFamily="18" charset="0"/>
                <a:ea typeface="Tahoma"/>
                <a:cs typeface="Times New Roman" panose="02020603050405020304" pitchFamily="18" charset="0"/>
                <a:sym typeface="Tahoma"/>
              </a:rPr>
              <a:t>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i="1" dirty="0">
                <a:latin typeface="Times New Roman" panose="02020603050405020304" pitchFamily="18" charset="0"/>
                <a:ea typeface="Tahoma"/>
                <a:cs typeface="Times New Roman" panose="02020603050405020304" pitchFamily="18" charset="0"/>
                <a:sym typeface="Tahoma"/>
              </a:rPr>
              <a:t>N'</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cap="none" dirty="0">
                <a:latin typeface="Times New Roman" panose="02020603050405020304" pitchFamily="18" charset="0"/>
                <a:ea typeface="Tahoma"/>
                <a:cs typeface="Times New Roman" panose="02020603050405020304" pitchFamily="18" charset="0"/>
                <a:sym typeface="Tahoma"/>
              </a:rPr>
              <a:t>tetramethyl-ethane-1,2-diamine</a:t>
            </a:r>
            <a:r>
              <a:rPr lang="en-US" altLang="zh-TW" dirty="0">
                <a:latin typeface="Times New Roman" panose="02020603050405020304" pitchFamily="18" charset="0"/>
                <a:ea typeface="Tahoma"/>
                <a:cs typeface="Times New Roman" panose="02020603050405020304" pitchFamily="18" charset="0"/>
                <a:sym typeface="Tahoma"/>
              </a:rPr>
              <a:t>)</a:t>
            </a:r>
            <a:r>
              <a:rPr lang="en-US" altLang="zh-TW" dirty="0">
                <a:latin typeface="Tahoma"/>
                <a:ea typeface="Tahoma"/>
                <a:cs typeface="Tahoma"/>
                <a:sym typeface="Tahoma"/>
              </a:rPr>
              <a:t>︰</a:t>
            </a:r>
            <a:r>
              <a:rPr lang="en-US" altLang="zh-TW" dirty="0">
                <a:latin typeface="Times New Roman" panose="02020603050405020304" pitchFamily="18" charset="0"/>
                <a:ea typeface="Tahoma"/>
                <a:cs typeface="Times New Roman" panose="02020603050405020304" pitchFamily="18" charset="0"/>
                <a:sym typeface="Tahoma"/>
              </a:rPr>
              <a:t>TEMED</a:t>
            </a:r>
            <a:endParaRPr lang="en-US" altLang="zh-TW" dirty="0">
              <a:latin typeface="Times New Roman" panose="02020603050405020304" pitchFamily="18" charset="0"/>
              <a:cs typeface="Times New Roman" panose="02020603050405020304" pitchFamily="18" charset="0"/>
            </a:endParaRPr>
          </a:p>
          <a:p>
            <a:pPr marL="228600" lvl="0" indent="-241300" algn="l" rtl="0">
              <a:lnSpc>
                <a:spcPct val="120000"/>
              </a:lnSpc>
              <a:spcBef>
                <a:spcPts val="1000"/>
              </a:spcBef>
              <a:spcAft>
                <a:spcPts val="0"/>
              </a:spcAft>
              <a:buSzPts val="2200"/>
              <a:buChar char="•"/>
            </a:pPr>
            <a:r>
              <a:rPr lang="zh-TW" altLang="en-US" cap="none" dirty="0">
                <a:latin typeface="Microsoft JhengHei"/>
                <a:ea typeface="Microsoft JhengHei"/>
                <a:cs typeface="Microsoft JhengHei"/>
                <a:sym typeface="Microsoft JhengHei"/>
              </a:rPr>
              <a:t>硼砂</a:t>
            </a:r>
            <a:r>
              <a:rPr lang="en-US" altLang="zh-TW" cap="none" dirty="0">
                <a:latin typeface="Times New Roman" panose="02020603050405020304" pitchFamily="18" charset="0"/>
                <a:ea typeface="Tahoma"/>
                <a:cs typeface="Times New Roman" panose="02020603050405020304" pitchFamily="18" charset="0"/>
                <a:sym typeface="Tahoma"/>
              </a:rPr>
              <a:t>(</a:t>
            </a:r>
            <a:r>
              <a:rPr lang="en-US" altLang="zh-TW" b="0" i="0" cap="none" dirty="0">
                <a:solidFill>
                  <a:srgbClr val="000000"/>
                </a:solidFill>
                <a:latin typeface="Times New Roman" panose="02020603050405020304" pitchFamily="18" charset="0"/>
                <a:ea typeface="Tahoma"/>
                <a:cs typeface="Times New Roman" panose="02020603050405020304" pitchFamily="18" charset="0"/>
                <a:sym typeface="Tahoma"/>
              </a:rPr>
              <a:t>sodium Tetraborate)</a:t>
            </a:r>
            <a:r>
              <a:rPr lang="en-US" altLang="zh-TW"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zh-TW" altLang="en-US"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altLang="zh-TW"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Na₂B₄O₇.10H₂O</a:t>
            </a:r>
            <a:r>
              <a:rPr lang="zh-TW" altLang="en-US"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altLang="zh-TW" cap="none" dirty="0">
              <a:latin typeface="Times New Roman" panose="02020603050405020304" pitchFamily="18" charset="0"/>
              <a:ea typeface="Tahoma"/>
              <a:cs typeface="Times New Roman" panose="02020603050405020304" pitchFamily="18" charset="0"/>
              <a:sym typeface="Tahoma"/>
            </a:endParaRPr>
          </a:p>
          <a:p>
            <a:pPr marL="228600" lvl="0" indent="-241300" algn="l" rtl="0">
              <a:lnSpc>
                <a:spcPct val="120000"/>
              </a:lnSpc>
              <a:spcBef>
                <a:spcPts val="1000"/>
              </a:spcBef>
              <a:spcAft>
                <a:spcPts val="0"/>
              </a:spcAft>
              <a:buSzPts val="2200"/>
              <a:buChar char="•"/>
            </a:pPr>
            <a:r>
              <a:rPr lang="zh-TW" altLang="en-US" cap="none" dirty="0">
                <a:latin typeface="Tahoma"/>
                <a:ea typeface="Tahoma"/>
                <a:cs typeface="Tahoma"/>
                <a:sym typeface="Tahoma"/>
              </a:rPr>
              <a:t>硼酸</a:t>
            </a:r>
            <a:r>
              <a:rPr lang="en-US" altLang="zh-TW" cap="none" dirty="0">
                <a:latin typeface="Times New Roman" panose="02020603050405020304" pitchFamily="18" charset="0"/>
                <a:ea typeface="Tahoma"/>
                <a:cs typeface="Times New Roman" panose="02020603050405020304" pitchFamily="18" charset="0"/>
                <a:sym typeface="Tahoma"/>
              </a:rPr>
              <a:t>(</a:t>
            </a:r>
            <a:r>
              <a:rPr lang="en-US" altLang="zh-TW" b="0" i="0" cap="none" dirty="0">
                <a:solidFill>
                  <a:srgbClr val="000000"/>
                </a:solidFill>
                <a:latin typeface="Times New Roman" panose="02020603050405020304" pitchFamily="18" charset="0"/>
                <a:ea typeface="Tahoma"/>
                <a:cs typeface="Times New Roman" panose="02020603050405020304" pitchFamily="18" charset="0"/>
                <a:sym typeface="Tahoma"/>
              </a:rPr>
              <a:t>boric acid)</a:t>
            </a:r>
            <a:r>
              <a:rPr lang="en-US" altLang="zh-TW"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cap="none" dirty="0">
                <a:latin typeface="Tahoma"/>
                <a:ea typeface="Tahoma"/>
                <a:cs typeface="Tahoma"/>
                <a:sym typeface="Tahoma"/>
              </a:rPr>
              <a:t>:</a:t>
            </a:r>
            <a:r>
              <a:rPr lang="zh-TW" altLang="en-US" cap="none" dirty="0">
                <a:latin typeface="Tahoma"/>
                <a:ea typeface="Tahoma"/>
                <a:cs typeface="Tahoma"/>
                <a:sym typeface="Tahoma"/>
              </a:rPr>
              <a:t> </a:t>
            </a:r>
            <a:r>
              <a:rPr lang="en-US" altLang="zh-TW"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endParaRPr lang="en-US" altLang="zh-TW" dirty="0">
              <a:latin typeface="Times New Roman" panose="02020603050405020304" pitchFamily="18" charset="0"/>
              <a:ea typeface="Tahoma"/>
              <a:cs typeface="Times New Roman" panose="02020603050405020304" pitchFamily="18" charset="0"/>
              <a:sym typeface="Tahoma"/>
            </a:endParaRPr>
          </a:p>
          <a:p>
            <a:endParaRPr lang="zh-TW" altLang="en-US" dirty="0"/>
          </a:p>
        </p:txBody>
      </p:sp>
    </p:spTree>
    <p:extLst>
      <p:ext uri="{BB962C8B-B14F-4D97-AF65-F5344CB8AC3E}">
        <p14:creationId xmlns:p14="http://schemas.microsoft.com/office/powerpoint/2010/main" val="114575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2BEE60-8BB0-45E9-8FF6-5DD94B22981F}"/>
              </a:ext>
            </a:extLst>
          </p:cNvPr>
          <p:cNvSpPr>
            <a:spLocks noGrp="1"/>
          </p:cNvSpPr>
          <p:nvPr>
            <p:ph type="title"/>
          </p:nvPr>
        </p:nvSpPr>
        <p:spPr/>
        <p:txBody>
          <a:bodyPr>
            <a:normAutofit/>
          </a:bodyPr>
          <a:lstStyle/>
          <a:p>
            <a:r>
              <a:rPr lang="zh-TW" altLang="en-US" sz="3600" dirty="0">
                <a:latin typeface="Microsoft JhengHei"/>
                <a:ea typeface="Microsoft JhengHei"/>
                <a:sym typeface="Microsoft JhengHei"/>
              </a:rPr>
              <a:t>化學結構式</a:t>
            </a:r>
            <a:endParaRPr lang="zh-TW" altLang="en-US" sz="3600" dirty="0"/>
          </a:p>
        </p:txBody>
      </p:sp>
      <p:pic>
        <p:nvPicPr>
          <p:cNvPr id="4" name="Google Shape;227;p6">
            <a:extLst>
              <a:ext uri="{FF2B5EF4-FFF2-40B4-BE49-F238E27FC236}">
                <a16:creationId xmlns:a16="http://schemas.microsoft.com/office/drawing/2014/main" id="{C8A512E1-10E0-4A68-9146-4051A1608D26}"/>
              </a:ext>
            </a:extLst>
          </p:cNvPr>
          <p:cNvPicPr preferRelativeResize="0"/>
          <p:nvPr/>
        </p:nvPicPr>
        <p:blipFill rotWithShape="1">
          <a:blip r:embed="rId2">
            <a:alphaModFix/>
          </a:blip>
          <a:srcRect t="23526" b="17180"/>
          <a:stretch/>
        </p:blipFill>
        <p:spPr>
          <a:xfrm>
            <a:off x="1219200" y="1611469"/>
            <a:ext cx="2251721" cy="1405695"/>
          </a:xfrm>
          <a:prstGeom prst="rect">
            <a:avLst/>
          </a:prstGeom>
          <a:noFill/>
          <a:ln>
            <a:solidFill>
              <a:schemeClr val="tx1"/>
            </a:solidFill>
          </a:ln>
        </p:spPr>
      </p:pic>
      <p:pic>
        <p:nvPicPr>
          <p:cNvPr id="5" name="Google Shape;226;p6">
            <a:extLst>
              <a:ext uri="{FF2B5EF4-FFF2-40B4-BE49-F238E27FC236}">
                <a16:creationId xmlns:a16="http://schemas.microsoft.com/office/drawing/2014/main" id="{DDCC2FBF-B4A9-4BC4-AB67-97B7E47D3680}"/>
              </a:ext>
            </a:extLst>
          </p:cNvPr>
          <p:cNvPicPr preferRelativeResize="0"/>
          <p:nvPr/>
        </p:nvPicPr>
        <p:blipFill>
          <a:blip r:embed="rId3">
            <a:alphaModFix/>
          </a:blip>
          <a:stretch>
            <a:fillRect/>
          </a:stretch>
        </p:blipFill>
        <p:spPr>
          <a:xfrm>
            <a:off x="3933240" y="1611469"/>
            <a:ext cx="2428612" cy="1405696"/>
          </a:xfrm>
          <a:prstGeom prst="rect">
            <a:avLst/>
          </a:prstGeom>
          <a:noFill/>
          <a:ln>
            <a:solidFill>
              <a:schemeClr val="tx1"/>
            </a:solidFill>
          </a:ln>
        </p:spPr>
      </p:pic>
      <p:sp>
        <p:nvSpPr>
          <p:cNvPr id="6" name="矩形: 圓角 5">
            <a:extLst>
              <a:ext uri="{FF2B5EF4-FFF2-40B4-BE49-F238E27FC236}">
                <a16:creationId xmlns:a16="http://schemas.microsoft.com/office/drawing/2014/main" id="{7AF9FF1C-99C7-4839-955F-9B1E27DD06A9}"/>
              </a:ext>
            </a:extLst>
          </p:cNvPr>
          <p:cNvSpPr/>
          <p:nvPr/>
        </p:nvSpPr>
        <p:spPr>
          <a:xfrm flipH="1">
            <a:off x="1696768" y="3161174"/>
            <a:ext cx="1291526" cy="82605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dirty="0">
                <a:solidFill>
                  <a:schemeClr val="tx1"/>
                </a:solidFill>
                <a:latin typeface="Times New Roman" panose="02020603050405020304" pitchFamily="18" charset="0"/>
                <a:cs typeface="Times New Roman" panose="02020603050405020304" pitchFamily="18" charset="0"/>
              </a:rPr>
              <a:t>NIPAAm</a:t>
            </a:r>
          </a:p>
          <a:p>
            <a:pPr algn="ctr"/>
            <a:r>
              <a:rPr lang="zh-TW" altLang="en-US" sz="2000" dirty="0">
                <a:solidFill>
                  <a:schemeClr val="tx1"/>
                </a:solidFill>
                <a:latin typeface="Times New Roman" panose="02020603050405020304" pitchFamily="18" charset="0"/>
                <a:cs typeface="Times New Roman" panose="02020603050405020304" pitchFamily="18" charset="0"/>
              </a:rPr>
              <a:t>單體</a:t>
            </a:r>
          </a:p>
        </p:txBody>
      </p:sp>
      <p:sp>
        <p:nvSpPr>
          <p:cNvPr id="7" name="矩形: 圓角 6">
            <a:extLst>
              <a:ext uri="{FF2B5EF4-FFF2-40B4-BE49-F238E27FC236}">
                <a16:creationId xmlns:a16="http://schemas.microsoft.com/office/drawing/2014/main" id="{396AB269-E707-438C-8FE0-383983BCC6D8}"/>
              </a:ext>
            </a:extLst>
          </p:cNvPr>
          <p:cNvSpPr/>
          <p:nvPr/>
        </p:nvSpPr>
        <p:spPr>
          <a:xfrm>
            <a:off x="4694550" y="3166382"/>
            <a:ext cx="1148235" cy="62792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dirty="0">
                <a:solidFill>
                  <a:schemeClr val="tx1"/>
                </a:solidFill>
                <a:latin typeface="Times New Roman" panose="02020603050405020304" pitchFamily="18" charset="0"/>
                <a:cs typeface="Times New Roman" panose="02020603050405020304" pitchFamily="18" charset="0"/>
              </a:rPr>
              <a:t>NMBA</a:t>
            </a:r>
          </a:p>
          <a:p>
            <a:pPr algn="ctr"/>
            <a:r>
              <a:rPr lang="zh-TW" altLang="en-US" sz="2000" dirty="0">
                <a:solidFill>
                  <a:schemeClr val="tx1"/>
                </a:solidFill>
                <a:latin typeface="Times New Roman" panose="02020603050405020304" pitchFamily="18" charset="0"/>
                <a:cs typeface="Times New Roman" panose="02020603050405020304" pitchFamily="18" charset="0"/>
              </a:rPr>
              <a:t>交聯劑</a:t>
            </a:r>
          </a:p>
        </p:txBody>
      </p:sp>
      <p:pic>
        <p:nvPicPr>
          <p:cNvPr id="8" name="Google Shape;228;p6">
            <a:extLst>
              <a:ext uri="{FF2B5EF4-FFF2-40B4-BE49-F238E27FC236}">
                <a16:creationId xmlns:a16="http://schemas.microsoft.com/office/drawing/2014/main" id="{E3003137-4B1F-4F21-9856-FE0CB21B200C}"/>
              </a:ext>
            </a:extLst>
          </p:cNvPr>
          <p:cNvPicPr preferRelativeResize="0"/>
          <p:nvPr/>
        </p:nvPicPr>
        <p:blipFill>
          <a:blip r:embed="rId4">
            <a:alphaModFix/>
          </a:blip>
          <a:stretch>
            <a:fillRect/>
          </a:stretch>
        </p:blipFill>
        <p:spPr>
          <a:xfrm>
            <a:off x="6795479" y="1606135"/>
            <a:ext cx="2246415" cy="1405695"/>
          </a:xfrm>
          <a:prstGeom prst="rect">
            <a:avLst/>
          </a:prstGeom>
          <a:noFill/>
          <a:ln>
            <a:solidFill>
              <a:schemeClr val="tx1"/>
            </a:solidFill>
          </a:ln>
        </p:spPr>
      </p:pic>
      <p:sp>
        <p:nvSpPr>
          <p:cNvPr id="9" name="矩形: 圓角 8">
            <a:extLst>
              <a:ext uri="{FF2B5EF4-FFF2-40B4-BE49-F238E27FC236}">
                <a16:creationId xmlns:a16="http://schemas.microsoft.com/office/drawing/2014/main" id="{2C80B0C5-0831-403D-89D3-4729D3AB4856}"/>
              </a:ext>
            </a:extLst>
          </p:cNvPr>
          <p:cNvSpPr/>
          <p:nvPr/>
        </p:nvSpPr>
        <p:spPr>
          <a:xfrm>
            <a:off x="7386844" y="3205834"/>
            <a:ext cx="1057423" cy="588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dirty="0">
                <a:solidFill>
                  <a:schemeClr val="tx1"/>
                </a:solidFill>
                <a:latin typeface="Times New Roman" panose="02020603050405020304" pitchFamily="18" charset="0"/>
                <a:cs typeface="Times New Roman" panose="02020603050405020304" pitchFamily="18" charset="0"/>
              </a:rPr>
              <a:t>APS</a:t>
            </a:r>
          </a:p>
          <a:p>
            <a:pPr algn="ctr"/>
            <a:r>
              <a:rPr lang="zh-TW" altLang="en-US" sz="2000" dirty="0">
                <a:solidFill>
                  <a:schemeClr val="tx1"/>
                </a:solidFill>
                <a:latin typeface="Times New Roman" panose="02020603050405020304" pitchFamily="18" charset="0"/>
                <a:cs typeface="Times New Roman" panose="02020603050405020304" pitchFamily="18" charset="0"/>
              </a:rPr>
              <a:t>起始劑</a:t>
            </a:r>
          </a:p>
        </p:txBody>
      </p:sp>
      <p:pic>
        <p:nvPicPr>
          <p:cNvPr id="10" name="Google Shape;229;p6">
            <a:extLst>
              <a:ext uri="{FF2B5EF4-FFF2-40B4-BE49-F238E27FC236}">
                <a16:creationId xmlns:a16="http://schemas.microsoft.com/office/drawing/2014/main" id="{7CC22817-C863-48C6-9E7C-0CEAC680F646}"/>
              </a:ext>
            </a:extLst>
          </p:cNvPr>
          <p:cNvPicPr preferRelativeResize="0"/>
          <p:nvPr/>
        </p:nvPicPr>
        <p:blipFill>
          <a:blip r:embed="rId5">
            <a:alphaModFix/>
          </a:blip>
          <a:stretch>
            <a:fillRect/>
          </a:stretch>
        </p:blipFill>
        <p:spPr>
          <a:xfrm>
            <a:off x="9345221" y="1607127"/>
            <a:ext cx="2246415" cy="1416084"/>
          </a:xfrm>
          <a:prstGeom prst="rect">
            <a:avLst/>
          </a:prstGeom>
          <a:noFill/>
          <a:ln>
            <a:solidFill>
              <a:schemeClr val="tx1"/>
            </a:solidFill>
          </a:ln>
        </p:spPr>
      </p:pic>
      <p:sp>
        <p:nvSpPr>
          <p:cNvPr id="11" name="矩形: 圓角 10">
            <a:extLst>
              <a:ext uri="{FF2B5EF4-FFF2-40B4-BE49-F238E27FC236}">
                <a16:creationId xmlns:a16="http://schemas.microsoft.com/office/drawing/2014/main" id="{63D1BEBD-C6FB-43E6-BE9B-BC2CBBEBABAF}"/>
              </a:ext>
            </a:extLst>
          </p:cNvPr>
          <p:cNvSpPr/>
          <p:nvPr/>
        </p:nvSpPr>
        <p:spPr>
          <a:xfrm>
            <a:off x="9891420" y="3191885"/>
            <a:ext cx="1148234" cy="62792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dirty="0">
                <a:solidFill>
                  <a:schemeClr val="tx1"/>
                </a:solidFill>
                <a:latin typeface="Times New Roman" panose="02020603050405020304" pitchFamily="18" charset="0"/>
                <a:cs typeface="Times New Roman" panose="02020603050405020304" pitchFamily="18" charset="0"/>
              </a:rPr>
              <a:t>TEMED</a:t>
            </a:r>
          </a:p>
          <a:p>
            <a:pPr algn="ctr"/>
            <a:r>
              <a:rPr lang="zh-TW" altLang="en-US" sz="2000" dirty="0">
                <a:solidFill>
                  <a:schemeClr val="tx1"/>
                </a:solidFill>
                <a:latin typeface="Times New Roman" panose="02020603050405020304" pitchFamily="18" charset="0"/>
                <a:cs typeface="Times New Roman" panose="02020603050405020304" pitchFamily="18" charset="0"/>
              </a:rPr>
              <a:t>促進劑</a:t>
            </a:r>
          </a:p>
        </p:txBody>
      </p:sp>
      <p:pic>
        <p:nvPicPr>
          <p:cNvPr id="12" name="Picture 6">
            <a:extLst>
              <a:ext uri="{FF2B5EF4-FFF2-40B4-BE49-F238E27FC236}">
                <a16:creationId xmlns:a16="http://schemas.microsoft.com/office/drawing/2014/main" id="{0F2AE155-D7BA-44C0-B09B-C0B76BE9F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467" y="4042986"/>
            <a:ext cx="1753285" cy="1792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矩形: 圓角 12">
            <a:extLst>
              <a:ext uri="{FF2B5EF4-FFF2-40B4-BE49-F238E27FC236}">
                <a16:creationId xmlns:a16="http://schemas.microsoft.com/office/drawing/2014/main" id="{31CBFD42-A16A-4A97-928B-146FEF6A9FA9}"/>
              </a:ext>
            </a:extLst>
          </p:cNvPr>
          <p:cNvSpPr/>
          <p:nvPr/>
        </p:nvSpPr>
        <p:spPr>
          <a:xfrm>
            <a:off x="2224575" y="6199415"/>
            <a:ext cx="1061573" cy="5005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dirty="0">
                <a:solidFill>
                  <a:schemeClr val="tx1"/>
                </a:solidFill>
                <a:latin typeface="Times New Roman" panose="02020603050405020304" pitchFamily="18" charset="0"/>
                <a:cs typeface="Times New Roman" panose="02020603050405020304" pitchFamily="18" charset="0"/>
              </a:rPr>
              <a:t>PVA</a:t>
            </a:r>
          </a:p>
          <a:p>
            <a:pPr algn="ctr"/>
            <a:r>
              <a:rPr lang="zh-TW" altLang="en-US" sz="2000" dirty="0">
                <a:solidFill>
                  <a:schemeClr val="tx1"/>
                </a:solidFill>
                <a:latin typeface="Times New Roman" panose="02020603050405020304" pitchFamily="18" charset="0"/>
                <a:cs typeface="Times New Roman" panose="02020603050405020304" pitchFamily="18" charset="0"/>
              </a:rPr>
              <a:t>增稠劑</a:t>
            </a:r>
          </a:p>
        </p:txBody>
      </p:sp>
      <p:pic>
        <p:nvPicPr>
          <p:cNvPr id="14" name="Picture 2" descr="十水四硼酸钠|Sodium tetraborate decahydrate|1303-96-4|参数，分子结构式，图谱信息-  物竞化学品数据库-专业、全面的化学品基础数据库">
            <a:extLst>
              <a:ext uri="{FF2B5EF4-FFF2-40B4-BE49-F238E27FC236}">
                <a16:creationId xmlns:a16="http://schemas.microsoft.com/office/drawing/2014/main" id="{F589FA6A-06EB-4BE7-9596-5B99EA55E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1976" y="4064679"/>
            <a:ext cx="2946308" cy="17419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矩形: 圓角 14">
            <a:extLst>
              <a:ext uri="{FF2B5EF4-FFF2-40B4-BE49-F238E27FC236}">
                <a16:creationId xmlns:a16="http://schemas.microsoft.com/office/drawing/2014/main" id="{C8240436-CDFE-4519-9CC4-0B22DFC965B8}"/>
              </a:ext>
            </a:extLst>
          </p:cNvPr>
          <p:cNvSpPr/>
          <p:nvPr/>
        </p:nvSpPr>
        <p:spPr>
          <a:xfrm>
            <a:off x="5353585" y="6199415"/>
            <a:ext cx="2117400" cy="5005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Na₂B₄O₇.10H₂O</a:t>
            </a:r>
          </a:p>
          <a:p>
            <a:pPr algn="ctr"/>
            <a:r>
              <a:rPr lang="en-US" altLang="zh-TW" sz="2000" dirty="0">
                <a:solidFill>
                  <a:schemeClr val="tx1"/>
                </a:solidFill>
                <a:latin typeface="Times New Roman" panose="02020603050405020304" pitchFamily="18" charset="0"/>
                <a:cs typeface="Times New Roman" panose="02020603050405020304" pitchFamily="18" charset="0"/>
              </a:rPr>
              <a:t>PVA</a:t>
            </a:r>
            <a:r>
              <a:rPr lang="zh-TW" altLang="en-US" sz="2000" dirty="0">
                <a:solidFill>
                  <a:schemeClr val="tx1"/>
                </a:solidFill>
                <a:latin typeface="Times New Roman" panose="02020603050405020304" pitchFamily="18" charset="0"/>
                <a:cs typeface="Times New Roman" panose="02020603050405020304" pitchFamily="18" charset="0"/>
              </a:rPr>
              <a:t>交聯劑</a:t>
            </a:r>
          </a:p>
        </p:txBody>
      </p:sp>
      <p:pic>
        <p:nvPicPr>
          <p:cNvPr id="16" name="Picture 4" descr="硼酸- Wikiwand">
            <a:extLst>
              <a:ext uri="{FF2B5EF4-FFF2-40B4-BE49-F238E27FC236}">
                <a16:creationId xmlns:a16="http://schemas.microsoft.com/office/drawing/2014/main" id="{0EC74203-E6E9-4927-B704-7C499F167C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9782" y="4059111"/>
            <a:ext cx="1579064" cy="17419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矩形: 圓角 16">
            <a:extLst>
              <a:ext uri="{FF2B5EF4-FFF2-40B4-BE49-F238E27FC236}">
                <a16:creationId xmlns:a16="http://schemas.microsoft.com/office/drawing/2014/main" id="{35FA9D1B-72CD-4BF7-BB49-52698C8DEE16}"/>
              </a:ext>
            </a:extLst>
          </p:cNvPr>
          <p:cNvSpPr/>
          <p:nvPr/>
        </p:nvSpPr>
        <p:spPr>
          <a:xfrm>
            <a:off x="8879782" y="6040314"/>
            <a:ext cx="1753285" cy="78910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20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sz="2000" b="0" i="0" baseline="-25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sz="20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sz="2000" b="0" i="0" baseline="-25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3</a:t>
            </a:r>
          </a:p>
          <a:p>
            <a:pPr algn="ctr"/>
            <a:r>
              <a:rPr lang="en-US" altLang="zh-TW" sz="3200" baseline="-25000" dirty="0">
                <a:solidFill>
                  <a:schemeClr val="tx1"/>
                </a:solidFill>
                <a:latin typeface="Times New Roman" panose="02020603050405020304" pitchFamily="18" charset="0"/>
                <a:ea typeface="+mj-ea"/>
                <a:cs typeface="Times New Roman" panose="02020603050405020304" pitchFamily="18" charset="0"/>
              </a:rPr>
              <a:t>PVA</a:t>
            </a:r>
            <a:r>
              <a:rPr lang="zh-TW" altLang="en-US" sz="3200" baseline="-25000" dirty="0">
                <a:solidFill>
                  <a:schemeClr val="tx1"/>
                </a:solidFill>
                <a:latin typeface="Times New Roman" panose="02020603050405020304" pitchFamily="18" charset="0"/>
                <a:ea typeface="+mj-ea"/>
                <a:cs typeface="Times New Roman" panose="02020603050405020304" pitchFamily="18" charset="0"/>
              </a:rPr>
              <a:t>交聯劑</a:t>
            </a:r>
            <a:endParaRPr lang="en-US" altLang="zh-TW" sz="3200" b="0" i="0" baseline="-25000" dirty="0">
              <a:solidFill>
                <a:schemeClr val="tx1"/>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0200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11F4B-7684-4522-9F5D-ED232108BE61}"/>
              </a:ext>
            </a:extLst>
          </p:cNvPr>
          <p:cNvSpPr>
            <a:spLocks noGrp="1"/>
          </p:cNvSpPr>
          <p:nvPr>
            <p:ph type="title"/>
          </p:nvPr>
        </p:nvSpPr>
        <p:spPr/>
        <p:txBody>
          <a:bodyPr>
            <a:normAutofit/>
          </a:bodyPr>
          <a:lstStyle/>
          <a:p>
            <a:r>
              <a:rPr lang="zh-TW" altLang="en-US" sz="3600" dirty="0"/>
              <a:t>實驗步驟</a:t>
            </a:r>
          </a:p>
        </p:txBody>
      </p:sp>
      <p:sp>
        <p:nvSpPr>
          <p:cNvPr id="3" name="內容版面配置區 2">
            <a:extLst>
              <a:ext uri="{FF2B5EF4-FFF2-40B4-BE49-F238E27FC236}">
                <a16:creationId xmlns:a16="http://schemas.microsoft.com/office/drawing/2014/main" id="{3714123D-BD92-4DFB-8DD0-9C80F75220FF}"/>
              </a:ext>
            </a:extLst>
          </p:cNvPr>
          <p:cNvSpPr>
            <a:spLocks noGrp="1"/>
          </p:cNvSpPr>
          <p:nvPr>
            <p:ph idx="1"/>
          </p:nvPr>
        </p:nvSpPr>
        <p:spPr>
          <a:xfrm>
            <a:off x="1371600" y="2285999"/>
            <a:ext cx="9601200" cy="4096327"/>
          </a:xfrm>
        </p:spPr>
        <p:txBody>
          <a:bodyPr>
            <a:normAutofit fontScale="92500" lnSpcReduction="10000"/>
          </a:bodyPr>
          <a:lstStyle/>
          <a:p>
            <a:r>
              <a:rPr lang="zh-TW" altLang="en-US" b="1" dirty="0"/>
              <a:t>配製硼砂</a:t>
            </a:r>
            <a:r>
              <a:rPr lang="en-US" altLang="zh-TW" b="1" dirty="0"/>
              <a:t>-</a:t>
            </a:r>
            <a:r>
              <a:rPr lang="zh-TW" altLang="en-US" b="1" dirty="0"/>
              <a:t>硼酸緩衝溶液</a:t>
            </a:r>
            <a:endParaRPr lang="en-US" altLang="zh-TW" b="1" dirty="0"/>
          </a:p>
          <a:p>
            <a:pPr marL="530352" lvl="1" indent="0">
              <a:buNone/>
            </a:pPr>
            <a:r>
              <a:rPr lang="en-US" altLang="zh-TW" sz="1600" i="0" dirty="0">
                <a:latin typeface="Times New Roman" panose="02020603050405020304" pitchFamily="18" charset="0"/>
                <a:ea typeface="微軟正黑體" panose="020B0604030504040204" pitchFamily="34" charset="-120"/>
                <a:cs typeface="Times New Roman" panose="02020603050405020304" pitchFamily="18" charset="0"/>
              </a:rPr>
              <a:t>0.286g</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b="0" i="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a:t>
            </a:r>
            <a:r>
              <a:rPr lang="en-US" altLang="zh-TW"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₇</a:t>
            </a:r>
            <a:r>
              <a:rPr lang="zh-TW" altLang="en-US"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r>
              <a:rPr lang="zh-TW" altLang="en-US"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10H₂O</a:t>
            </a:r>
            <a:endParaRPr lang="en-US" altLang="zh-TW" sz="1600" i="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30352" lvl="1" indent="0">
              <a:buNone/>
            </a:pPr>
            <a:r>
              <a:rPr lang="en-US" altLang="zh-TW" sz="160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1.051g</a:t>
            </a:r>
            <a:r>
              <a:rPr lang="zh-TW" altLang="en-US" sz="16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sz="16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sz="16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sz="16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sz="16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endParaRPr lang="en-US" altLang="zh-TW" sz="1600" i="0"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30352" lvl="1" indent="0">
              <a:buNone/>
            </a:pPr>
            <a:r>
              <a:rPr lang="en-US" altLang="zh-TW" sz="16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8g SDS</a:t>
            </a:r>
          </a:p>
          <a:p>
            <a:pPr marL="530352" lvl="1" indent="0">
              <a:buNone/>
            </a:pPr>
            <a:r>
              <a:rPr lang="en-US" altLang="zh-TW" sz="16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3.2g NaCl</a:t>
            </a:r>
            <a:endParaRPr lang="en-US" altLang="zh-TW" sz="1600" i="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30352" lvl="1" indent="0">
              <a:buNone/>
            </a:pPr>
            <a:r>
              <a:rPr lang="en-US" altLang="zh-TW" sz="1600" i="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0.864g</a:t>
            </a:r>
            <a:r>
              <a:rPr lang="en-US" altLang="zh-TW" sz="16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b="0" i="0" dirty="0">
                <a:solidFill>
                  <a:schemeClr val="tx1"/>
                </a:solidFill>
                <a:effectLst/>
                <a:latin typeface="Times New Roman" panose="02020603050405020304" pitchFamily="18" charset="0"/>
                <a:ea typeface="+mj-ea"/>
                <a:cs typeface="Times New Roman" panose="02020603050405020304" pitchFamily="18" charset="0"/>
              </a:rPr>
              <a:t>2-</a:t>
            </a:r>
            <a:r>
              <a:rPr lang="zh-TW" altLang="en-US" sz="1600" b="0" i="0" dirty="0">
                <a:solidFill>
                  <a:schemeClr val="tx1"/>
                </a:solidFill>
                <a:effectLst/>
                <a:latin typeface="+mj-ea"/>
                <a:ea typeface="+mj-ea"/>
                <a:cs typeface="Times New Roman" panose="02020603050405020304" pitchFamily="18" charset="0"/>
              </a:rPr>
              <a:t>甲基</a:t>
            </a:r>
            <a:r>
              <a:rPr lang="en-US" altLang="zh-TW" sz="1600" b="0" i="0" dirty="0">
                <a:solidFill>
                  <a:schemeClr val="tx1"/>
                </a:solidFill>
                <a:effectLst/>
                <a:latin typeface="Times New Roman" panose="02020603050405020304" pitchFamily="18" charset="0"/>
                <a:ea typeface="+mj-ea"/>
                <a:cs typeface="Times New Roman" panose="02020603050405020304" pitchFamily="18" charset="0"/>
              </a:rPr>
              <a:t>-2-</a:t>
            </a:r>
            <a:r>
              <a:rPr lang="zh-TW" altLang="en-US" sz="1600" b="0" i="0" dirty="0">
                <a:solidFill>
                  <a:schemeClr val="tx1"/>
                </a:solidFill>
                <a:effectLst/>
                <a:latin typeface="+mj-ea"/>
                <a:ea typeface="+mj-ea"/>
                <a:cs typeface="Times New Roman" panose="02020603050405020304" pitchFamily="18" charset="0"/>
              </a:rPr>
              <a:t>丙烯酸十八烷基酯</a:t>
            </a:r>
            <a:endParaRPr lang="en-US" altLang="zh-TW" sz="1600" dirty="0">
              <a:latin typeface="+mj-ea"/>
              <a:ea typeface="+mj-ea"/>
            </a:endParaRPr>
          </a:p>
          <a:p>
            <a:r>
              <a:rPr lang="zh-TW" altLang="en-US" sz="2200" b="1" dirty="0"/>
              <a:t>以緩衝液配製水膠溶液</a:t>
            </a:r>
            <a:endParaRPr lang="en-US" altLang="zh-TW" sz="2200" b="1" dirty="0"/>
          </a:p>
          <a:p>
            <a:pPr marL="530352" lvl="1" indent="0">
              <a:buNone/>
            </a:pPr>
            <a:r>
              <a:rPr lang="zh-TW" altLang="en-US" sz="1700" i="0" dirty="0">
                <a:latin typeface="+mj-ea"/>
                <a:ea typeface="+mj-ea"/>
              </a:rPr>
              <a:t>硼砂</a:t>
            </a:r>
            <a:r>
              <a:rPr lang="en-US" altLang="zh-TW" sz="1700" i="0" dirty="0">
                <a:latin typeface="+mj-ea"/>
                <a:ea typeface="+mj-ea"/>
              </a:rPr>
              <a:t>-</a:t>
            </a:r>
            <a:r>
              <a:rPr lang="zh-TW" altLang="en-US" sz="1700" i="0" dirty="0">
                <a:latin typeface="+mj-ea"/>
                <a:ea typeface="+mj-ea"/>
              </a:rPr>
              <a:t>硼酸緩衝液</a:t>
            </a:r>
            <a:endParaRPr lang="en-US" altLang="zh-TW" sz="1700" i="0" dirty="0">
              <a:latin typeface="+mj-ea"/>
              <a:ea typeface="+mj-ea"/>
            </a:endParaRPr>
          </a:p>
          <a:p>
            <a:pPr marL="530352" lvl="1" indent="0">
              <a:buNone/>
            </a:pPr>
            <a:r>
              <a:rPr lang="en-US" altLang="zh-TW" sz="1700" i="0" dirty="0" err="1">
                <a:latin typeface="Times New Roman" panose="02020603050405020304" pitchFamily="18" charset="0"/>
                <a:ea typeface="+mj-ea"/>
                <a:cs typeface="Times New Roman" panose="02020603050405020304" pitchFamily="18" charset="0"/>
              </a:rPr>
              <a:t>NIPAAm</a:t>
            </a:r>
            <a:endParaRPr lang="en-US" altLang="zh-TW" sz="1700" i="0" dirty="0">
              <a:latin typeface="Times New Roman" panose="02020603050405020304" pitchFamily="18" charset="0"/>
              <a:ea typeface="+mj-ea"/>
              <a:cs typeface="Times New Roman" panose="02020603050405020304" pitchFamily="18" charset="0"/>
            </a:endParaRPr>
          </a:p>
          <a:p>
            <a:pPr marL="530352" lvl="1" indent="0">
              <a:buNone/>
            </a:pPr>
            <a:r>
              <a:rPr lang="en-US" altLang="zh-TW" sz="1700" i="0" dirty="0">
                <a:latin typeface="Times New Roman" panose="02020603050405020304" pitchFamily="18" charset="0"/>
                <a:ea typeface="+mj-ea"/>
                <a:cs typeface="Times New Roman" panose="02020603050405020304" pitchFamily="18" charset="0"/>
              </a:rPr>
              <a:t>NMBA</a:t>
            </a:r>
          </a:p>
          <a:p>
            <a:pPr marL="530352" lvl="1" indent="0">
              <a:buNone/>
            </a:pPr>
            <a:r>
              <a:rPr lang="en-US" altLang="zh-TW" sz="1700" i="0" dirty="0">
                <a:latin typeface="Times New Roman" panose="02020603050405020304" pitchFamily="18" charset="0"/>
                <a:ea typeface="+mj-ea"/>
                <a:cs typeface="Times New Roman" panose="02020603050405020304" pitchFamily="18" charset="0"/>
              </a:rPr>
              <a:t>APS</a:t>
            </a:r>
          </a:p>
          <a:p>
            <a:r>
              <a:rPr lang="zh-TW" altLang="en-US" sz="2200" b="1" dirty="0"/>
              <a:t>成膠</a:t>
            </a:r>
            <a:endParaRPr lang="en-US" altLang="zh-TW" sz="2200" b="1" dirty="0"/>
          </a:p>
          <a:p>
            <a:pPr marL="530352" lvl="1" indent="0">
              <a:buNone/>
            </a:pPr>
            <a:r>
              <a:rPr lang="zh-TW" altLang="en-US" sz="1900" i="0" dirty="0"/>
              <a:t>加入</a:t>
            </a:r>
            <a:r>
              <a:rPr lang="en-US" altLang="zh-TW" sz="1900" i="0" dirty="0">
                <a:latin typeface="Times New Roman" panose="02020603050405020304" pitchFamily="18" charset="0"/>
                <a:cs typeface="Times New Roman" panose="02020603050405020304" pitchFamily="18" charset="0"/>
              </a:rPr>
              <a:t>TEMED</a:t>
            </a:r>
            <a:r>
              <a:rPr lang="zh-TW" altLang="en-US" sz="1900" i="0" dirty="0"/>
              <a:t>快速成膠</a:t>
            </a:r>
            <a:endParaRPr lang="en-US" altLang="zh-TW" sz="1900" i="0" dirty="0"/>
          </a:p>
        </p:txBody>
      </p:sp>
    </p:spTree>
    <p:extLst>
      <p:ext uri="{BB962C8B-B14F-4D97-AF65-F5344CB8AC3E}">
        <p14:creationId xmlns:p14="http://schemas.microsoft.com/office/powerpoint/2010/main" val="424770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A64D48-C219-49D7-9B6D-1E68C5A5EC45}"/>
              </a:ext>
            </a:extLst>
          </p:cNvPr>
          <p:cNvSpPr>
            <a:spLocks noGrp="1"/>
          </p:cNvSpPr>
          <p:nvPr>
            <p:ph type="title"/>
          </p:nvPr>
        </p:nvSpPr>
        <p:spPr/>
        <p:txBody>
          <a:bodyPr>
            <a:normAutofit/>
          </a:bodyPr>
          <a:lstStyle/>
          <a:p>
            <a:r>
              <a:rPr lang="zh-TW" altLang="en-US" sz="3600" dirty="0">
                <a:latin typeface="Microsoft JhengHei"/>
                <a:ea typeface="Microsoft JhengHei"/>
                <a:cs typeface="Microsoft JhengHei"/>
                <a:sym typeface="Microsoft JhengHei"/>
              </a:rPr>
              <a:t>簡易</a:t>
            </a:r>
            <a:r>
              <a:rPr lang="zh-TW" altLang="zh-TW" sz="3600" dirty="0">
                <a:latin typeface="Microsoft JhengHei"/>
                <a:ea typeface="Microsoft JhengHei"/>
                <a:cs typeface="Microsoft JhengHei"/>
                <a:sym typeface="Microsoft JhengHei"/>
              </a:rPr>
              <a:t>連續式水膠塗佈機</a:t>
            </a:r>
            <a:endParaRPr lang="zh-TW" altLang="en-US" sz="3600" dirty="0"/>
          </a:p>
        </p:txBody>
      </p:sp>
      <p:pic>
        <p:nvPicPr>
          <p:cNvPr id="4" name="Google Shape;235;p7">
            <a:extLst>
              <a:ext uri="{FF2B5EF4-FFF2-40B4-BE49-F238E27FC236}">
                <a16:creationId xmlns:a16="http://schemas.microsoft.com/office/drawing/2014/main" id="{2D95CAD0-E893-405C-9E81-AC23E1302AEE}"/>
              </a:ext>
            </a:extLst>
          </p:cNvPr>
          <p:cNvPicPr preferRelativeResize="0"/>
          <p:nvPr/>
        </p:nvPicPr>
        <p:blipFill rotWithShape="1">
          <a:blip r:embed="rId3">
            <a:alphaModFix/>
          </a:blip>
          <a:srcRect t="1285" b="17684"/>
          <a:stretch/>
        </p:blipFill>
        <p:spPr>
          <a:xfrm>
            <a:off x="1068263" y="2516059"/>
            <a:ext cx="5027737" cy="2999369"/>
          </a:xfrm>
          <a:prstGeom prst="rect">
            <a:avLst/>
          </a:prstGeom>
          <a:noFill/>
          <a:ln>
            <a:noFill/>
          </a:ln>
        </p:spPr>
      </p:pic>
      <p:pic>
        <p:nvPicPr>
          <p:cNvPr id="5" name="Google Shape;236;p7">
            <a:extLst>
              <a:ext uri="{FF2B5EF4-FFF2-40B4-BE49-F238E27FC236}">
                <a16:creationId xmlns:a16="http://schemas.microsoft.com/office/drawing/2014/main" id="{5A9109CC-DEFF-4049-A742-ED90F9366146}"/>
              </a:ext>
            </a:extLst>
          </p:cNvPr>
          <p:cNvPicPr preferRelativeResize="0"/>
          <p:nvPr/>
        </p:nvPicPr>
        <p:blipFill rotWithShape="1">
          <a:blip r:embed="rId4">
            <a:alphaModFix/>
          </a:blip>
          <a:srcRect l="3239" t="10903" r="7390" b="23037"/>
          <a:stretch/>
        </p:blipFill>
        <p:spPr>
          <a:xfrm>
            <a:off x="6595911" y="2516060"/>
            <a:ext cx="5411899" cy="3005921"/>
          </a:xfrm>
          <a:prstGeom prst="rect">
            <a:avLst/>
          </a:prstGeom>
          <a:noFill/>
          <a:ln>
            <a:noFill/>
          </a:ln>
        </p:spPr>
      </p:pic>
      <p:sp>
        <p:nvSpPr>
          <p:cNvPr id="6" name="Google Shape;239;p7">
            <a:extLst>
              <a:ext uri="{FF2B5EF4-FFF2-40B4-BE49-F238E27FC236}">
                <a16:creationId xmlns:a16="http://schemas.microsoft.com/office/drawing/2014/main" id="{70858743-C7C7-4BB1-8921-59CA350AD292}"/>
              </a:ext>
            </a:extLst>
          </p:cNvPr>
          <p:cNvSpPr/>
          <p:nvPr/>
        </p:nvSpPr>
        <p:spPr>
          <a:xfrm>
            <a:off x="2757404" y="5859787"/>
            <a:ext cx="1114373" cy="614904"/>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1800" b="1" i="0" u="none" strike="noStrike" cap="none" dirty="0">
                <a:solidFill>
                  <a:schemeClr val="dk1"/>
                </a:solidFill>
                <a:latin typeface="Microsoft JhengHei"/>
                <a:ea typeface="Microsoft JhengHei"/>
                <a:cs typeface="Microsoft JhengHei"/>
                <a:sym typeface="Microsoft JhengHei"/>
              </a:rPr>
              <a:t>放卷</a:t>
            </a:r>
            <a:r>
              <a:rPr lang="en-US" altLang="zh-TW" sz="1800" b="1" i="0" u="none" strike="noStrike" cap="none" dirty="0">
                <a:solidFill>
                  <a:schemeClr val="dk1"/>
                </a:solidFill>
                <a:latin typeface="Microsoft JhengHei"/>
                <a:ea typeface="Microsoft JhengHei"/>
                <a:cs typeface="Microsoft JhengHei"/>
                <a:sym typeface="Microsoft JhengHei"/>
              </a:rPr>
              <a:t>1</a:t>
            </a:r>
          </a:p>
          <a:p>
            <a:pPr marL="0" marR="0" lvl="0" indent="0" algn="ctr" rtl="0">
              <a:spcBef>
                <a:spcPts val="0"/>
              </a:spcBef>
              <a:spcAft>
                <a:spcPts val="0"/>
              </a:spcAft>
              <a:buNone/>
            </a:pPr>
            <a:r>
              <a:rPr lang="en-US" altLang="zh-TW" sz="1800" b="1" dirty="0">
                <a:latin typeface="Microsoft JhengHei"/>
                <a:ea typeface="Microsoft JhengHei"/>
                <a:cs typeface="Microsoft JhengHei"/>
                <a:sym typeface="Microsoft JhengHei"/>
              </a:rPr>
              <a:t>(</a:t>
            </a:r>
            <a:r>
              <a:rPr lang="zh-TW" altLang="en-US" sz="1800" b="1" dirty="0">
                <a:latin typeface="Microsoft JhengHei"/>
                <a:ea typeface="Microsoft JhengHei"/>
                <a:cs typeface="Microsoft JhengHei"/>
                <a:sym typeface="Microsoft JhengHei"/>
              </a:rPr>
              <a:t>起點</a:t>
            </a:r>
            <a:r>
              <a:rPr lang="en-US" altLang="zh-TW" sz="1800" b="1" dirty="0">
                <a:latin typeface="Microsoft JhengHei"/>
                <a:ea typeface="Microsoft JhengHei"/>
                <a:cs typeface="Microsoft JhengHei"/>
                <a:sym typeface="Microsoft JhengHei"/>
              </a:rPr>
              <a:t>)</a:t>
            </a:r>
            <a:endParaRPr b="1" dirty="0">
              <a:latin typeface="Microsoft JhengHei"/>
              <a:ea typeface="Microsoft JhengHei"/>
              <a:cs typeface="Microsoft JhengHei"/>
              <a:sym typeface="Microsoft JhengHei"/>
            </a:endParaRPr>
          </a:p>
        </p:txBody>
      </p:sp>
      <p:cxnSp>
        <p:nvCxnSpPr>
          <p:cNvPr id="7" name="Google Shape;241;p7">
            <a:extLst>
              <a:ext uri="{FF2B5EF4-FFF2-40B4-BE49-F238E27FC236}">
                <a16:creationId xmlns:a16="http://schemas.microsoft.com/office/drawing/2014/main" id="{07F8BE25-CE0C-4F0D-AD3A-501E9540F1A9}"/>
              </a:ext>
            </a:extLst>
          </p:cNvPr>
          <p:cNvCxnSpPr>
            <a:cxnSpLocks/>
            <a:stCxn id="11" idx="2"/>
          </p:cNvCxnSpPr>
          <p:nvPr/>
        </p:nvCxnSpPr>
        <p:spPr>
          <a:xfrm flipH="1">
            <a:off x="4229893" y="2066559"/>
            <a:ext cx="737707" cy="706371"/>
          </a:xfrm>
          <a:prstGeom prst="straightConnector1">
            <a:avLst/>
          </a:prstGeom>
          <a:ln>
            <a:headEnd type="none" w="sm" len="sm"/>
            <a:tailEnd type="triangle" w="med" len="med"/>
          </a:ln>
        </p:spPr>
        <p:style>
          <a:lnRef idx="2">
            <a:schemeClr val="accent4"/>
          </a:lnRef>
          <a:fillRef idx="0">
            <a:schemeClr val="accent4"/>
          </a:fillRef>
          <a:effectRef idx="1">
            <a:schemeClr val="accent4"/>
          </a:effectRef>
          <a:fontRef idx="minor">
            <a:schemeClr val="tx1"/>
          </a:fontRef>
        </p:style>
      </p:cxnSp>
      <p:cxnSp>
        <p:nvCxnSpPr>
          <p:cNvPr id="8" name="Google Shape;240;p7">
            <a:extLst>
              <a:ext uri="{FF2B5EF4-FFF2-40B4-BE49-F238E27FC236}">
                <a16:creationId xmlns:a16="http://schemas.microsoft.com/office/drawing/2014/main" id="{46A26FDF-3BC4-4309-B8F7-F1C4F3C19343}"/>
              </a:ext>
            </a:extLst>
          </p:cNvPr>
          <p:cNvCxnSpPr>
            <a:cxnSpLocks/>
            <a:stCxn id="6" idx="0"/>
          </p:cNvCxnSpPr>
          <p:nvPr/>
        </p:nvCxnSpPr>
        <p:spPr>
          <a:xfrm flipH="1" flipV="1">
            <a:off x="2983967" y="4438251"/>
            <a:ext cx="330624" cy="1421536"/>
          </a:xfrm>
          <a:prstGeom prst="straightConnector1">
            <a:avLst/>
          </a:prstGeom>
          <a:ln>
            <a:headEnd type="none" w="sm" len="sm"/>
            <a:tailEnd type="triangle" w="med" len="med"/>
          </a:ln>
        </p:spPr>
        <p:style>
          <a:lnRef idx="2">
            <a:schemeClr val="dk1"/>
          </a:lnRef>
          <a:fillRef idx="0">
            <a:schemeClr val="dk1"/>
          </a:fillRef>
          <a:effectRef idx="1">
            <a:schemeClr val="dk1"/>
          </a:effectRef>
          <a:fontRef idx="minor">
            <a:schemeClr val="tx1"/>
          </a:fontRef>
        </p:style>
      </p:cxnSp>
      <p:sp>
        <p:nvSpPr>
          <p:cNvPr id="9" name="Google Shape;237;p7">
            <a:extLst>
              <a:ext uri="{FF2B5EF4-FFF2-40B4-BE49-F238E27FC236}">
                <a16:creationId xmlns:a16="http://schemas.microsoft.com/office/drawing/2014/main" id="{874350F3-244F-4953-AE2E-2B1B671E564A}"/>
              </a:ext>
            </a:extLst>
          </p:cNvPr>
          <p:cNvSpPr/>
          <p:nvPr/>
        </p:nvSpPr>
        <p:spPr>
          <a:xfrm>
            <a:off x="1298819" y="5859787"/>
            <a:ext cx="1051023" cy="28285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1800" b="1" i="0" u="none" strike="noStrike" cap="none" dirty="0">
                <a:solidFill>
                  <a:schemeClr val="dk1"/>
                </a:solidFill>
                <a:latin typeface="Microsoft JhengHei"/>
                <a:ea typeface="Microsoft JhengHei"/>
                <a:cs typeface="Microsoft JhengHei"/>
                <a:sym typeface="Microsoft JhengHei"/>
              </a:rPr>
              <a:t>收卷</a:t>
            </a:r>
            <a:endParaRPr b="1" dirty="0">
              <a:latin typeface="Microsoft JhengHei"/>
              <a:ea typeface="Microsoft JhengHei"/>
              <a:cs typeface="Microsoft JhengHei"/>
              <a:sym typeface="Microsoft JhengHei"/>
            </a:endParaRPr>
          </a:p>
        </p:txBody>
      </p:sp>
      <p:cxnSp>
        <p:nvCxnSpPr>
          <p:cNvPr id="10" name="Google Shape;238;p7">
            <a:extLst>
              <a:ext uri="{FF2B5EF4-FFF2-40B4-BE49-F238E27FC236}">
                <a16:creationId xmlns:a16="http://schemas.microsoft.com/office/drawing/2014/main" id="{0140DFA1-CB6D-408C-A667-4ED1E2C82ED7}"/>
              </a:ext>
            </a:extLst>
          </p:cNvPr>
          <p:cNvCxnSpPr>
            <a:cxnSpLocks/>
            <a:stCxn id="9" idx="0"/>
          </p:cNvCxnSpPr>
          <p:nvPr/>
        </p:nvCxnSpPr>
        <p:spPr>
          <a:xfrm flipV="1">
            <a:off x="1824331" y="4581493"/>
            <a:ext cx="133807" cy="1278294"/>
          </a:xfrm>
          <a:prstGeom prst="straightConnector1">
            <a:avLst/>
          </a:prstGeom>
          <a:ln>
            <a:headEnd type="none" w="sm" len="sm"/>
            <a:tailEnd type="triangle" w="med" len="med"/>
          </a:ln>
        </p:spPr>
        <p:style>
          <a:lnRef idx="2">
            <a:schemeClr val="dk1"/>
          </a:lnRef>
          <a:fillRef idx="0">
            <a:schemeClr val="dk1"/>
          </a:fillRef>
          <a:effectRef idx="1">
            <a:schemeClr val="dk1"/>
          </a:effectRef>
          <a:fontRef idx="minor">
            <a:schemeClr val="tx1"/>
          </a:fontRef>
        </p:style>
      </p:cxnSp>
      <p:sp>
        <p:nvSpPr>
          <p:cNvPr id="14" name="Google Shape;244;p7">
            <a:extLst>
              <a:ext uri="{FF2B5EF4-FFF2-40B4-BE49-F238E27FC236}">
                <a16:creationId xmlns:a16="http://schemas.microsoft.com/office/drawing/2014/main" id="{9D84359F-8AE0-4F41-980D-EDE59419F5AC}"/>
              </a:ext>
            </a:extLst>
          </p:cNvPr>
          <p:cNvSpPr/>
          <p:nvPr/>
        </p:nvSpPr>
        <p:spPr>
          <a:xfrm>
            <a:off x="8776361" y="1731989"/>
            <a:ext cx="1644428" cy="282850"/>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1800" b="1" i="0" u="none" strike="noStrike" cap="none" dirty="0">
                <a:latin typeface="Microsoft JhengHei"/>
                <a:ea typeface="Microsoft JhengHei"/>
                <a:cs typeface="Microsoft JhengHei"/>
                <a:sym typeface="Microsoft JhengHei"/>
              </a:rPr>
              <a:t>厚度調節裝置</a:t>
            </a:r>
            <a:endParaRPr b="1" dirty="0">
              <a:latin typeface="Microsoft JhengHei"/>
              <a:ea typeface="Microsoft JhengHei"/>
              <a:cs typeface="Microsoft JhengHei"/>
              <a:sym typeface="Microsoft JhengHei"/>
            </a:endParaRPr>
          </a:p>
        </p:txBody>
      </p:sp>
      <p:cxnSp>
        <p:nvCxnSpPr>
          <p:cNvPr id="15" name="Google Shape;245;p7">
            <a:extLst>
              <a:ext uri="{FF2B5EF4-FFF2-40B4-BE49-F238E27FC236}">
                <a16:creationId xmlns:a16="http://schemas.microsoft.com/office/drawing/2014/main" id="{3BFE9DE1-80D5-4E38-88D6-BA5654302D33}"/>
              </a:ext>
            </a:extLst>
          </p:cNvPr>
          <p:cNvCxnSpPr>
            <a:cxnSpLocks/>
            <a:stCxn id="14" idx="2"/>
          </p:cNvCxnSpPr>
          <p:nvPr/>
        </p:nvCxnSpPr>
        <p:spPr>
          <a:xfrm>
            <a:off x="9598575" y="2014839"/>
            <a:ext cx="0" cy="1168215"/>
          </a:xfrm>
          <a:prstGeom prst="straightConnector1">
            <a:avLst/>
          </a:prstGeom>
          <a:ln>
            <a:headEnd type="none" w="sm" len="sm"/>
            <a:tailEnd type="triangle" w="med" len="med"/>
          </a:ln>
        </p:spPr>
        <p:style>
          <a:lnRef idx="2">
            <a:schemeClr val="dk1"/>
          </a:lnRef>
          <a:fillRef idx="0">
            <a:schemeClr val="dk1"/>
          </a:fillRef>
          <a:effectRef idx="1">
            <a:schemeClr val="dk1"/>
          </a:effectRef>
          <a:fontRef idx="minor">
            <a:schemeClr val="tx1"/>
          </a:fontRef>
        </p:style>
      </p:cxnSp>
      <p:sp>
        <p:nvSpPr>
          <p:cNvPr id="16" name="Google Shape;242;p7">
            <a:extLst>
              <a:ext uri="{FF2B5EF4-FFF2-40B4-BE49-F238E27FC236}">
                <a16:creationId xmlns:a16="http://schemas.microsoft.com/office/drawing/2014/main" id="{0F2A3F6A-F5D5-4B02-B9D9-3245A504B853}"/>
              </a:ext>
            </a:extLst>
          </p:cNvPr>
          <p:cNvSpPr/>
          <p:nvPr/>
        </p:nvSpPr>
        <p:spPr>
          <a:xfrm>
            <a:off x="9114544" y="5838507"/>
            <a:ext cx="1051023" cy="28285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1800" b="1" i="0" u="none" strike="noStrike" cap="none" dirty="0">
                <a:solidFill>
                  <a:schemeClr val="dk1"/>
                </a:solidFill>
                <a:latin typeface="Microsoft JhengHei"/>
                <a:ea typeface="Microsoft JhengHei"/>
                <a:cs typeface="Microsoft JhengHei"/>
                <a:sym typeface="Microsoft JhengHei"/>
              </a:rPr>
              <a:t>進料口</a:t>
            </a:r>
            <a:endParaRPr b="1" dirty="0">
              <a:latin typeface="Microsoft JhengHei"/>
              <a:ea typeface="Microsoft JhengHei"/>
              <a:cs typeface="Microsoft JhengHei"/>
              <a:sym typeface="Microsoft JhengHei"/>
            </a:endParaRPr>
          </a:p>
        </p:txBody>
      </p:sp>
      <p:cxnSp>
        <p:nvCxnSpPr>
          <p:cNvPr id="17" name="Google Shape;246;p7">
            <a:extLst>
              <a:ext uri="{FF2B5EF4-FFF2-40B4-BE49-F238E27FC236}">
                <a16:creationId xmlns:a16="http://schemas.microsoft.com/office/drawing/2014/main" id="{D7D5E518-2C3E-44A7-9DC5-0A8121270695}"/>
              </a:ext>
            </a:extLst>
          </p:cNvPr>
          <p:cNvCxnSpPr>
            <a:cxnSpLocks/>
            <a:stCxn id="16" idx="1"/>
          </p:cNvCxnSpPr>
          <p:nvPr/>
        </p:nvCxnSpPr>
        <p:spPr>
          <a:xfrm flipH="1" flipV="1">
            <a:off x="4666268" y="3987538"/>
            <a:ext cx="4448276" cy="1992394"/>
          </a:xfrm>
          <a:prstGeom prst="straightConnector1">
            <a:avLst/>
          </a:prstGeom>
          <a:ln>
            <a:headEnd type="none" w="sm" len="sm"/>
            <a:tailEnd type="triangle" w="med" len="med"/>
          </a:ln>
        </p:spPr>
        <p:style>
          <a:lnRef idx="2">
            <a:schemeClr val="dk1"/>
          </a:lnRef>
          <a:fillRef idx="0">
            <a:schemeClr val="dk1"/>
          </a:fillRef>
          <a:effectRef idx="1">
            <a:schemeClr val="dk1"/>
          </a:effectRef>
          <a:fontRef idx="minor">
            <a:schemeClr val="tx1"/>
          </a:fontRef>
        </p:style>
      </p:cxnSp>
      <p:cxnSp>
        <p:nvCxnSpPr>
          <p:cNvPr id="18" name="Google Shape;243;p7">
            <a:extLst>
              <a:ext uri="{FF2B5EF4-FFF2-40B4-BE49-F238E27FC236}">
                <a16:creationId xmlns:a16="http://schemas.microsoft.com/office/drawing/2014/main" id="{FB3A6919-7D85-4CB4-97DB-4B005DAA1DE7}"/>
              </a:ext>
            </a:extLst>
          </p:cNvPr>
          <p:cNvCxnSpPr>
            <a:cxnSpLocks/>
            <a:stCxn id="16" idx="0"/>
          </p:cNvCxnSpPr>
          <p:nvPr/>
        </p:nvCxnSpPr>
        <p:spPr>
          <a:xfrm flipH="1" flipV="1">
            <a:off x="9575618" y="3823973"/>
            <a:ext cx="64438" cy="2014534"/>
          </a:xfrm>
          <a:prstGeom prst="straightConnector1">
            <a:avLst/>
          </a:prstGeom>
          <a:ln>
            <a:headEnd type="none" w="sm" len="sm"/>
            <a:tailEnd type="triangle" w="med" len="med"/>
          </a:ln>
        </p:spPr>
        <p:style>
          <a:lnRef idx="2">
            <a:schemeClr val="dk1"/>
          </a:lnRef>
          <a:fillRef idx="0">
            <a:schemeClr val="dk1"/>
          </a:fillRef>
          <a:effectRef idx="1">
            <a:schemeClr val="dk1"/>
          </a:effectRef>
          <a:fontRef idx="minor">
            <a:schemeClr val="tx1"/>
          </a:fontRef>
        </p:style>
      </p:cxnSp>
      <p:sp>
        <p:nvSpPr>
          <p:cNvPr id="11" name="矩形: 圓角 10">
            <a:extLst>
              <a:ext uri="{FF2B5EF4-FFF2-40B4-BE49-F238E27FC236}">
                <a16:creationId xmlns:a16="http://schemas.microsoft.com/office/drawing/2014/main" id="{40C4EEBC-1F88-4B9E-A7FD-019CE7A1C7AC}"/>
              </a:ext>
            </a:extLst>
          </p:cNvPr>
          <p:cNvSpPr/>
          <p:nvPr/>
        </p:nvSpPr>
        <p:spPr>
          <a:xfrm>
            <a:off x="4084741" y="1726731"/>
            <a:ext cx="1765717" cy="3398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800" b="1" dirty="0"/>
              <a:t>控制放卷</a:t>
            </a:r>
            <a:r>
              <a:rPr lang="en-US" altLang="zh-TW" sz="1800" b="1" dirty="0"/>
              <a:t>1</a:t>
            </a:r>
            <a:r>
              <a:rPr lang="zh-TW" altLang="en-US" sz="1800" b="1" dirty="0"/>
              <a:t>速度</a:t>
            </a:r>
          </a:p>
        </p:txBody>
      </p:sp>
      <p:sp>
        <p:nvSpPr>
          <p:cNvPr id="25" name="矩形: 圓角 24">
            <a:extLst>
              <a:ext uri="{FF2B5EF4-FFF2-40B4-BE49-F238E27FC236}">
                <a16:creationId xmlns:a16="http://schemas.microsoft.com/office/drawing/2014/main" id="{36F2F19E-E76B-4296-9077-1118CE86961C}"/>
              </a:ext>
            </a:extLst>
          </p:cNvPr>
          <p:cNvSpPr/>
          <p:nvPr/>
        </p:nvSpPr>
        <p:spPr>
          <a:xfrm>
            <a:off x="2363002" y="1726731"/>
            <a:ext cx="1609195" cy="3398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800" b="1" dirty="0"/>
              <a:t>控制收卷速度</a:t>
            </a:r>
          </a:p>
        </p:txBody>
      </p:sp>
      <p:cxnSp>
        <p:nvCxnSpPr>
          <p:cNvPr id="28" name="直線單箭頭接點 27">
            <a:extLst>
              <a:ext uri="{FF2B5EF4-FFF2-40B4-BE49-F238E27FC236}">
                <a16:creationId xmlns:a16="http://schemas.microsoft.com/office/drawing/2014/main" id="{435F5D01-860A-4551-BE25-78108739E172}"/>
              </a:ext>
            </a:extLst>
          </p:cNvPr>
          <p:cNvCxnSpPr>
            <a:cxnSpLocks/>
            <a:stCxn id="25" idx="2"/>
          </p:cNvCxnSpPr>
          <p:nvPr/>
        </p:nvCxnSpPr>
        <p:spPr>
          <a:xfrm>
            <a:off x="3167600" y="2066559"/>
            <a:ext cx="527014" cy="70637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6" name="矩形: 圓角 35">
            <a:extLst>
              <a:ext uri="{FF2B5EF4-FFF2-40B4-BE49-F238E27FC236}">
                <a16:creationId xmlns:a16="http://schemas.microsoft.com/office/drawing/2014/main" id="{1CC43246-B420-4958-A91E-2F763EBC2BBD}"/>
              </a:ext>
            </a:extLst>
          </p:cNvPr>
          <p:cNvSpPr/>
          <p:nvPr/>
        </p:nvSpPr>
        <p:spPr>
          <a:xfrm>
            <a:off x="5900176" y="1731989"/>
            <a:ext cx="1644423" cy="3398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800" b="1" dirty="0"/>
              <a:t>控制燈管溫度</a:t>
            </a:r>
          </a:p>
        </p:txBody>
      </p:sp>
      <p:cxnSp>
        <p:nvCxnSpPr>
          <p:cNvPr id="38" name="直線單箭頭接點 37">
            <a:extLst>
              <a:ext uri="{FF2B5EF4-FFF2-40B4-BE49-F238E27FC236}">
                <a16:creationId xmlns:a16="http://schemas.microsoft.com/office/drawing/2014/main" id="{938E4E36-956B-4CF7-AC65-1D56CD849D2E}"/>
              </a:ext>
            </a:extLst>
          </p:cNvPr>
          <p:cNvCxnSpPr>
            <a:cxnSpLocks/>
            <a:stCxn id="36" idx="2"/>
          </p:cNvCxnSpPr>
          <p:nvPr/>
        </p:nvCxnSpPr>
        <p:spPr>
          <a:xfrm flipH="1">
            <a:off x="5748590" y="2071817"/>
            <a:ext cx="973798" cy="88145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9" name="矩形: 圓角 38">
            <a:extLst>
              <a:ext uri="{FF2B5EF4-FFF2-40B4-BE49-F238E27FC236}">
                <a16:creationId xmlns:a16="http://schemas.microsoft.com/office/drawing/2014/main" id="{3572EDA3-B487-440C-9458-61AAF3E20E4F}"/>
              </a:ext>
            </a:extLst>
          </p:cNvPr>
          <p:cNvSpPr/>
          <p:nvPr/>
        </p:nvSpPr>
        <p:spPr>
          <a:xfrm>
            <a:off x="889130" y="1731989"/>
            <a:ext cx="1108393" cy="319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1800" b="1" dirty="0">
                <a:latin typeface="+mj-ea"/>
                <a:ea typeface="+mj-ea"/>
              </a:rPr>
              <a:t>放卷</a:t>
            </a:r>
            <a:r>
              <a:rPr lang="en-US" altLang="zh-TW" sz="1800" b="1" dirty="0">
                <a:latin typeface="+mj-ea"/>
                <a:ea typeface="+mj-ea"/>
              </a:rPr>
              <a:t>2</a:t>
            </a:r>
          </a:p>
        </p:txBody>
      </p:sp>
      <p:cxnSp>
        <p:nvCxnSpPr>
          <p:cNvPr id="41" name="直線單箭頭接點 40">
            <a:extLst>
              <a:ext uri="{FF2B5EF4-FFF2-40B4-BE49-F238E27FC236}">
                <a16:creationId xmlns:a16="http://schemas.microsoft.com/office/drawing/2014/main" id="{E161FBA8-E283-41C5-B97C-CFBD3460419A}"/>
              </a:ext>
            </a:extLst>
          </p:cNvPr>
          <p:cNvCxnSpPr>
            <a:cxnSpLocks/>
            <a:stCxn id="39" idx="2"/>
          </p:cNvCxnSpPr>
          <p:nvPr/>
        </p:nvCxnSpPr>
        <p:spPr>
          <a:xfrm>
            <a:off x="1443327" y="2051555"/>
            <a:ext cx="193949" cy="1131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7956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42D38F-E189-45A5-956D-ACF1681EC95A}"/>
              </a:ext>
            </a:extLst>
          </p:cNvPr>
          <p:cNvSpPr>
            <a:spLocks noGrp="1"/>
          </p:cNvSpPr>
          <p:nvPr>
            <p:ph type="title"/>
          </p:nvPr>
        </p:nvSpPr>
        <p:spPr/>
        <p:txBody>
          <a:bodyPr>
            <a:normAutofit/>
          </a:bodyPr>
          <a:lstStyle/>
          <a:p>
            <a:r>
              <a:rPr lang="zh-TW" altLang="en-US" sz="3600" dirty="0">
                <a:latin typeface="+mn-ea"/>
                <a:ea typeface="+mn-ea"/>
              </a:rPr>
              <a:t>裝置示意圖</a:t>
            </a:r>
          </a:p>
        </p:txBody>
      </p:sp>
      <p:sp>
        <p:nvSpPr>
          <p:cNvPr id="3" name="橢圓 2">
            <a:extLst>
              <a:ext uri="{FF2B5EF4-FFF2-40B4-BE49-F238E27FC236}">
                <a16:creationId xmlns:a16="http://schemas.microsoft.com/office/drawing/2014/main" id="{00FA502A-B00B-470C-A440-65C1D27CE9FE}"/>
              </a:ext>
            </a:extLst>
          </p:cNvPr>
          <p:cNvSpPr/>
          <p:nvPr/>
        </p:nvSpPr>
        <p:spPr>
          <a:xfrm>
            <a:off x="5892800" y="4593938"/>
            <a:ext cx="1182254" cy="116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放卷</a:t>
            </a:r>
            <a:r>
              <a:rPr lang="en-US" altLang="zh-TW" dirty="0"/>
              <a:t>1</a:t>
            </a:r>
          </a:p>
        </p:txBody>
      </p:sp>
      <p:sp>
        <p:nvSpPr>
          <p:cNvPr id="4" name="橢圓 3">
            <a:extLst>
              <a:ext uri="{FF2B5EF4-FFF2-40B4-BE49-F238E27FC236}">
                <a16:creationId xmlns:a16="http://schemas.microsoft.com/office/drawing/2014/main" id="{5F9E7543-814F-46F0-8E6D-5995C173C915}"/>
              </a:ext>
            </a:extLst>
          </p:cNvPr>
          <p:cNvSpPr/>
          <p:nvPr/>
        </p:nvSpPr>
        <p:spPr>
          <a:xfrm>
            <a:off x="2576945" y="4815610"/>
            <a:ext cx="1182253" cy="1163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收卷</a:t>
            </a:r>
          </a:p>
        </p:txBody>
      </p:sp>
      <p:sp>
        <p:nvSpPr>
          <p:cNvPr id="5" name="橢圓 4">
            <a:extLst>
              <a:ext uri="{FF2B5EF4-FFF2-40B4-BE49-F238E27FC236}">
                <a16:creationId xmlns:a16="http://schemas.microsoft.com/office/drawing/2014/main" id="{FE406D25-C8B9-43AC-992B-EF26EAF90FDF}"/>
              </a:ext>
            </a:extLst>
          </p:cNvPr>
          <p:cNvSpPr/>
          <p:nvPr/>
        </p:nvSpPr>
        <p:spPr>
          <a:xfrm>
            <a:off x="2576945" y="2855191"/>
            <a:ext cx="1182252" cy="1163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放卷</a:t>
            </a:r>
            <a:r>
              <a:rPr lang="en-US" altLang="zh-TW" dirty="0"/>
              <a:t>2</a:t>
            </a:r>
            <a:endParaRPr lang="zh-TW" altLang="en-US" dirty="0"/>
          </a:p>
        </p:txBody>
      </p:sp>
      <p:sp>
        <p:nvSpPr>
          <p:cNvPr id="12" name="橢圓 11">
            <a:extLst>
              <a:ext uri="{FF2B5EF4-FFF2-40B4-BE49-F238E27FC236}">
                <a16:creationId xmlns:a16="http://schemas.microsoft.com/office/drawing/2014/main" id="{512CBC50-F7E4-4319-8A38-35B10CE2F1F3}"/>
              </a:ext>
            </a:extLst>
          </p:cNvPr>
          <p:cNvSpPr/>
          <p:nvPr/>
        </p:nvSpPr>
        <p:spPr>
          <a:xfrm>
            <a:off x="8386619" y="3429000"/>
            <a:ext cx="738909" cy="667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EE1D27C1-C4D2-401D-A29E-C76D1A2C3A36}"/>
              </a:ext>
            </a:extLst>
          </p:cNvPr>
          <p:cNvSpPr/>
          <p:nvPr/>
        </p:nvSpPr>
        <p:spPr>
          <a:xfrm>
            <a:off x="8645236" y="4122305"/>
            <a:ext cx="2096655" cy="309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進料口</a:t>
            </a:r>
          </a:p>
        </p:txBody>
      </p:sp>
      <p:sp>
        <p:nvSpPr>
          <p:cNvPr id="55" name="手繪多邊形: 圖案 54">
            <a:extLst>
              <a:ext uri="{FF2B5EF4-FFF2-40B4-BE49-F238E27FC236}">
                <a16:creationId xmlns:a16="http://schemas.microsoft.com/office/drawing/2014/main" id="{DA6A0109-0604-47BD-BB2F-A898236F8000}"/>
              </a:ext>
            </a:extLst>
          </p:cNvPr>
          <p:cNvSpPr/>
          <p:nvPr/>
        </p:nvSpPr>
        <p:spPr>
          <a:xfrm>
            <a:off x="8538210" y="3440694"/>
            <a:ext cx="590061" cy="655635"/>
          </a:xfrm>
          <a:custGeom>
            <a:avLst/>
            <a:gdLst>
              <a:gd name="connsiteX0" fmla="*/ 54321 w 532358"/>
              <a:gd name="connsiteY0" fmla="*/ 685317 h 686101"/>
              <a:gd name="connsiteX1" fmla="*/ 344032 w 532358"/>
              <a:gd name="connsiteY1" fmla="*/ 655139 h 686101"/>
              <a:gd name="connsiteX2" fmla="*/ 503977 w 532358"/>
              <a:gd name="connsiteY2" fmla="*/ 483123 h 686101"/>
              <a:gd name="connsiteX3" fmla="*/ 522084 w 532358"/>
              <a:gd name="connsiteY3" fmla="*/ 250751 h 686101"/>
              <a:gd name="connsiteX4" fmla="*/ 392317 w 532358"/>
              <a:gd name="connsiteY4" fmla="*/ 60628 h 686101"/>
              <a:gd name="connsiteX5" fmla="*/ 208230 w 532358"/>
              <a:gd name="connsiteY5" fmla="*/ 271 h 686101"/>
              <a:gd name="connsiteX6" fmla="*/ 0 w 532358"/>
              <a:gd name="connsiteY6" fmla="*/ 42521 h 6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58" h="686101">
                <a:moveTo>
                  <a:pt x="54321" y="685317"/>
                </a:moveTo>
                <a:cubicBezTo>
                  <a:pt x="161705" y="687077"/>
                  <a:pt x="269089" y="688838"/>
                  <a:pt x="344032" y="655139"/>
                </a:cubicBezTo>
                <a:cubicBezTo>
                  <a:pt x="418975" y="621440"/>
                  <a:pt x="474302" y="550521"/>
                  <a:pt x="503977" y="483123"/>
                </a:cubicBezTo>
                <a:cubicBezTo>
                  <a:pt x="533652" y="415725"/>
                  <a:pt x="540694" y="321167"/>
                  <a:pt x="522084" y="250751"/>
                </a:cubicBezTo>
                <a:cubicBezTo>
                  <a:pt x="503474" y="180335"/>
                  <a:pt x="444626" y="102375"/>
                  <a:pt x="392317" y="60628"/>
                </a:cubicBezTo>
                <a:cubicBezTo>
                  <a:pt x="340008" y="18881"/>
                  <a:pt x="273616" y="3289"/>
                  <a:pt x="208230" y="271"/>
                </a:cubicBezTo>
                <a:cubicBezTo>
                  <a:pt x="142844" y="-2747"/>
                  <a:pt x="71422" y="19887"/>
                  <a:pt x="0" y="42521"/>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92" name="箭號: 向右 91">
            <a:extLst>
              <a:ext uri="{FF2B5EF4-FFF2-40B4-BE49-F238E27FC236}">
                <a16:creationId xmlns:a16="http://schemas.microsoft.com/office/drawing/2014/main" id="{D4911808-3BC8-4212-B55B-A9B06B1F502F}"/>
              </a:ext>
            </a:extLst>
          </p:cNvPr>
          <p:cNvSpPr/>
          <p:nvPr/>
        </p:nvSpPr>
        <p:spPr>
          <a:xfrm rot="9916249">
            <a:off x="5455244" y="4038644"/>
            <a:ext cx="473584" cy="279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3" name="箭號: 向右 92">
            <a:extLst>
              <a:ext uri="{FF2B5EF4-FFF2-40B4-BE49-F238E27FC236}">
                <a16:creationId xmlns:a16="http://schemas.microsoft.com/office/drawing/2014/main" id="{4CE4EB53-B182-4D37-A93C-EE4BC29F137F}"/>
              </a:ext>
            </a:extLst>
          </p:cNvPr>
          <p:cNvSpPr/>
          <p:nvPr/>
        </p:nvSpPr>
        <p:spPr>
          <a:xfrm rot="5400000">
            <a:off x="2317823" y="4251837"/>
            <a:ext cx="471632" cy="2627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4" name="箭號: 向右 93">
            <a:extLst>
              <a:ext uri="{FF2B5EF4-FFF2-40B4-BE49-F238E27FC236}">
                <a16:creationId xmlns:a16="http://schemas.microsoft.com/office/drawing/2014/main" id="{385CB3EA-B860-4F13-8293-5373B8C6A957}"/>
              </a:ext>
            </a:extLst>
          </p:cNvPr>
          <p:cNvSpPr/>
          <p:nvPr/>
        </p:nvSpPr>
        <p:spPr>
          <a:xfrm rot="20738346">
            <a:off x="7578031" y="4143928"/>
            <a:ext cx="480291" cy="2903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96" name="直線接點 95">
            <a:extLst>
              <a:ext uri="{FF2B5EF4-FFF2-40B4-BE49-F238E27FC236}">
                <a16:creationId xmlns:a16="http://schemas.microsoft.com/office/drawing/2014/main" id="{DD3B9A70-0742-42D1-91DE-8CCE1912A798}"/>
              </a:ext>
            </a:extLst>
          </p:cNvPr>
          <p:cNvCxnSpPr>
            <a:cxnSpLocks/>
          </p:cNvCxnSpPr>
          <p:nvPr/>
        </p:nvCxnSpPr>
        <p:spPr>
          <a:xfrm>
            <a:off x="2576945" y="3453317"/>
            <a:ext cx="0" cy="1956807"/>
          </a:xfrm>
          <a:prstGeom prst="line">
            <a:avLst/>
          </a:prstGeom>
        </p:spPr>
        <p:style>
          <a:lnRef idx="2">
            <a:schemeClr val="dk1"/>
          </a:lnRef>
          <a:fillRef idx="0">
            <a:schemeClr val="dk1"/>
          </a:fillRef>
          <a:effectRef idx="1">
            <a:schemeClr val="dk1"/>
          </a:effectRef>
          <a:fontRef idx="minor">
            <a:schemeClr val="tx1"/>
          </a:fontRef>
        </p:style>
      </p:cxnSp>
      <p:cxnSp>
        <p:nvCxnSpPr>
          <p:cNvPr id="99" name="直線接點 98">
            <a:extLst>
              <a:ext uri="{FF2B5EF4-FFF2-40B4-BE49-F238E27FC236}">
                <a16:creationId xmlns:a16="http://schemas.microsoft.com/office/drawing/2014/main" id="{44D774D0-7120-4EC4-A656-F161250F129B}"/>
              </a:ext>
            </a:extLst>
          </p:cNvPr>
          <p:cNvCxnSpPr>
            <a:cxnSpLocks/>
            <a:endCxn id="4" idx="0"/>
          </p:cNvCxnSpPr>
          <p:nvPr/>
        </p:nvCxnSpPr>
        <p:spPr>
          <a:xfrm flipH="1">
            <a:off x="3168072" y="3429000"/>
            <a:ext cx="5477164" cy="1386610"/>
          </a:xfrm>
          <a:prstGeom prst="line">
            <a:avLst/>
          </a:prstGeom>
        </p:spPr>
        <p:style>
          <a:lnRef idx="2">
            <a:schemeClr val="dk1"/>
          </a:lnRef>
          <a:fillRef idx="0">
            <a:schemeClr val="dk1"/>
          </a:fillRef>
          <a:effectRef idx="1">
            <a:schemeClr val="dk1"/>
          </a:effectRef>
          <a:fontRef idx="minor">
            <a:schemeClr val="tx1"/>
          </a:fontRef>
        </p:style>
      </p:cxnSp>
      <p:cxnSp>
        <p:nvCxnSpPr>
          <p:cNvPr id="102" name="直線接點 101">
            <a:extLst>
              <a:ext uri="{FF2B5EF4-FFF2-40B4-BE49-F238E27FC236}">
                <a16:creationId xmlns:a16="http://schemas.microsoft.com/office/drawing/2014/main" id="{BA95CC2F-AE4E-4CAE-A246-311B02C8C6C5}"/>
              </a:ext>
            </a:extLst>
          </p:cNvPr>
          <p:cNvCxnSpPr>
            <a:cxnSpLocks/>
            <a:stCxn id="3" idx="0"/>
          </p:cNvCxnSpPr>
          <p:nvPr/>
        </p:nvCxnSpPr>
        <p:spPr>
          <a:xfrm flipV="1">
            <a:off x="6483927" y="4122305"/>
            <a:ext cx="2161309" cy="47163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74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5F5A3F-77C6-4812-A04E-2B0EE89B83B4}"/>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cs typeface="Tahoma" panose="020B0604030504040204" pitchFamily="34" charset="0"/>
              </a:rPr>
              <a:t>問題討論</a:t>
            </a:r>
            <a:endParaRPr lang="zh-TW" altLang="en-US" sz="6000" dirty="0"/>
          </a:p>
        </p:txBody>
      </p:sp>
      <p:sp>
        <p:nvSpPr>
          <p:cNvPr id="3" name="內容版面配置區 2">
            <a:extLst>
              <a:ext uri="{FF2B5EF4-FFF2-40B4-BE49-F238E27FC236}">
                <a16:creationId xmlns:a16="http://schemas.microsoft.com/office/drawing/2014/main" id="{0BE7FCB5-1021-4C59-BE6F-4CDF0EDE4E46}"/>
              </a:ext>
            </a:extLst>
          </p:cNvPr>
          <p:cNvSpPr>
            <a:spLocks noGrp="1"/>
          </p:cNvSpPr>
          <p:nvPr>
            <p:ph idx="1"/>
          </p:nvPr>
        </p:nvSpPr>
        <p:spPr/>
        <p:txBody>
          <a:bodyPr/>
          <a:lstStyle/>
          <a:p>
            <a:r>
              <a:rPr lang="zh-TW" altLang="en-US" sz="2000" dirty="0">
                <a:solidFill>
                  <a:srgbClr val="000000"/>
                </a:solidFill>
                <a:latin typeface="Microsoft JhengHei"/>
                <a:ea typeface="Microsoft JhengHei"/>
                <a:cs typeface="Microsoft JhengHei"/>
                <a:sym typeface="Microsoft JhengHei"/>
              </a:rPr>
              <a:t>透明可觀察傷口</a:t>
            </a:r>
            <a:endParaRPr lang="en-US" altLang="zh-TW" sz="2000" dirty="0">
              <a:solidFill>
                <a:srgbClr val="000000"/>
              </a:solidFill>
              <a:latin typeface="Microsoft JhengHei"/>
              <a:ea typeface="Microsoft JhengHei"/>
              <a:cs typeface="Microsoft JhengHei"/>
              <a:sym typeface="Microsoft JhengHei"/>
            </a:endParaRPr>
          </a:p>
          <a:p>
            <a:r>
              <a:rPr lang="zh-TW" altLang="en-US" sz="2000" dirty="0">
                <a:solidFill>
                  <a:srgbClr val="000000"/>
                </a:solidFill>
                <a:latin typeface="Microsoft JhengHei"/>
                <a:ea typeface="Microsoft JhengHei"/>
                <a:cs typeface="Microsoft JhengHei"/>
                <a:sym typeface="Microsoft JhengHei"/>
              </a:rPr>
              <a:t>有延展性</a:t>
            </a:r>
            <a:endParaRPr lang="en-US" altLang="zh-TW" sz="2000" dirty="0">
              <a:solidFill>
                <a:srgbClr val="000000"/>
              </a:solidFill>
              <a:latin typeface="Microsoft JhengHei"/>
              <a:ea typeface="Microsoft JhengHei"/>
              <a:cs typeface="Microsoft JhengHei"/>
              <a:sym typeface="Microsoft JhengHei"/>
            </a:endParaRPr>
          </a:p>
          <a:p>
            <a:r>
              <a:rPr lang="zh-TW" altLang="en-US" sz="2000" dirty="0">
                <a:solidFill>
                  <a:srgbClr val="000000"/>
                </a:solidFill>
                <a:latin typeface="Microsoft JhengHei"/>
                <a:ea typeface="Microsoft JhengHei"/>
                <a:cs typeface="Microsoft JhengHei"/>
                <a:sym typeface="Microsoft JhengHei"/>
              </a:rPr>
              <a:t>放置</a:t>
            </a:r>
            <a:r>
              <a:rPr lang="en-US" altLang="zh-TW" sz="2000" dirty="0">
                <a:solidFill>
                  <a:srgbClr val="000000"/>
                </a:solidFill>
                <a:latin typeface="Times New Roman" pitchFamily="18" charset="0"/>
                <a:ea typeface="Microsoft JhengHei"/>
                <a:cs typeface="Times New Roman" pitchFamily="18" charset="0"/>
                <a:sym typeface="Microsoft JhengHei"/>
              </a:rPr>
              <a:t>4</a:t>
            </a:r>
            <a:r>
              <a:rPr lang="zh-TW" altLang="en-US" sz="2000" dirty="0">
                <a:solidFill>
                  <a:srgbClr val="000000"/>
                </a:solidFill>
                <a:latin typeface="Microsoft JhengHei"/>
                <a:ea typeface="Microsoft JhengHei"/>
                <a:cs typeface="Microsoft JhengHei"/>
                <a:sym typeface="Microsoft JhengHei"/>
              </a:rPr>
              <a:t>小時不成膠</a:t>
            </a:r>
            <a:endParaRPr lang="en-US" altLang="zh-TW" sz="2000" dirty="0">
              <a:solidFill>
                <a:srgbClr val="000000"/>
              </a:solidFill>
              <a:latin typeface="Microsoft JhengHei"/>
              <a:ea typeface="Microsoft JhengHei"/>
              <a:cs typeface="Microsoft JhengHei"/>
              <a:sym typeface="Microsoft JhengHei"/>
            </a:endParaRPr>
          </a:p>
          <a:p>
            <a:r>
              <a:rPr lang="zh-TW" altLang="en-US" sz="2000" dirty="0"/>
              <a:t>水膠溶液黏稠有流動性</a:t>
            </a:r>
            <a:endParaRPr lang="zh-TW" altLang="en-US" dirty="0"/>
          </a:p>
        </p:txBody>
      </p:sp>
    </p:spTree>
    <p:extLst>
      <p:ext uri="{BB962C8B-B14F-4D97-AF65-F5344CB8AC3E}">
        <p14:creationId xmlns:p14="http://schemas.microsoft.com/office/powerpoint/2010/main" val="277183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透明可觀察傷口</a:t>
            </a:r>
            <a:endParaRPr lang="zh-TW" altLang="en-US" sz="3600" dirty="0"/>
          </a:p>
        </p:txBody>
      </p:sp>
      <p:sp>
        <p:nvSpPr>
          <p:cNvPr id="3" name="內容版面配置區 2"/>
          <p:cNvSpPr>
            <a:spLocks noGrp="1"/>
          </p:cNvSpPr>
          <p:nvPr>
            <p:ph idx="1"/>
          </p:nvPr>
        </p:nvSpPr>
        <p:spPr/>
        <p:txBody>
          <a:bodyPr/>
          <a:lstStyle/>
          <a:p>
            <a:r>
              <a:rPr lang="zh-TW" altLang="en-US" dirty="0"/>
              <a:t>水膠的透明度能夠讓我們在敷上後能觀察到傷口的癒合狀況，因此需使水膠維持透明。</a:t>
            </a:r>
          </a:p>
        </p:txBody>
      </p:sp>
    </p:spTree>
    <p:extLst>
      <p:ext uri="{BB962C8B-B14F-4D97-AF65-F5344CB8AC3E}">
        <p14:creationId xmlns:p14="http://schemas.microsoft.com/office/powerpoint/2010/main" val="342029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7D1CA7-EE74-44E8-BEE5-7022B76B7D10}"/>
              </a:ext>
            </a:extLst>
          </p:cNvPr>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透明可觀察傷口</a:t>
            </a:r>
            <a:endParaRPr lang="zh-TW" altLang="en-US" sz="3600" dirty="0"/>
          </a:p>
        </p:txBody>
      </p:sp>
      <p:sp>
        <p:nvSpPr>
          <p:cNvPr id="3" name="內容版面配置區 2">
            <a:extLst>
              <a:ext uri="{FF2B5EF4-FFF2-40B4-BE49-F238E27FC236}">
                <a16:creationId xmlns:a16="http://schemas.microsoft.com/office/drawing/2014/main" id="{0E46065F-6284-4CDF-929C-786F3E341EAD}"/>
              </a:ext>
            </a:extLst>
          </p:cNvPr>
          <p:cNvSpPr>
            <a:spLocks noGrp="1"/>
          </p:cNvSpPr>
          <p:nvPr>
            <p:ph idx="1"/>
          </p:nvPr>
        </p:nvSpPr>
        <p:spPr/>
        <p:txBody>
          <a:bodyPr/>
          <a:lstStyle/>
          <a:p>
            <a:r>
              <a:rPr lang="en-US" altLang="zh-TW" sz="2000" dirty="0" err="1">
                <a:latin typeface="Times New Roman" panose="02020603050405020304" pitchFamily="18" charset="0"/>
                <a:ea typeface="Tahoma"/>
                <a:cs typeface="Times New Roman" panose="02020603050405020304" pitchFamily="18" charset="0"/>
                <a:sym typeface="Tahoma"/>
              </a:rPr>
              <a:t>NIPAA</a:t>
            </a:r>
            <a:r>
              <a:rPr lang="en-US" altLang="zh-TW" sz="2000" cap="none" dirty="0" err="1">
                <a:latin typeface="Times New Roman" panose="02020603050405020304" pitchFamily="18" charset="0"/>
                <a:ea typeface="Tahoma"/>
                <a:cs typeface="Times New Roman" panose="02020603050405020304" pitchFamily="18" charset="0"/>
                <a:sym typeface="Tahoma"/>
              </a:rPr>
              <a:t>m</a:t>
            </a:r>
            <a:r>
              <a:rPr lang="zh-TW" altLang="en-US" sz="2000" dirty="0">
                <a:latin typeface="Microsoft JhengHei"/>
                <a:ea typeface="Microsoft JhengHei"/>
                <a:cs typeface="Microsoft JhengHei"/>
                <a:sym typeface="Microsoft JhengHei"/>
              </a:rPr>
              <a:t>為</a:t>
            </a:r>
            <a:r>
              <a:rPr lang="zh-TW" altLang="en-US" sz="2000" dirty="0">
                <a:solidFill>
                  <a:srgbClr val="FF0000"/>
                </a:solidFill>
                <a:latin typeface="Microsoft JhengHei"/>
                <a:ea typeface="Microsoft JhengHei"/>
                <a:cs typeface="Microsoft JhengHei"/>
                <a:sym typeface="Microsoft JhengHei"/>
              </a:rPr>
              <a:t>溫感性</a:t>
            </a:r>
            <a:r>
              <a:rPr lang="zh-TW" altLang="en-US" sz="2000" dirty="0">
                <a:latin typeface="Microsoft JhengHei"/>
                <a:ea typeface="Microsoft JhengHei"/>
                <a:cs typeface="Microsoft JhengHei"/>
                <a:sym typeface="Microsoft JhengHei"/>
              </a:rPr>
              <a:t>單體，會受溫度影響而</a:t>
            </a:r>
            <a:r>
              <a:rPr lang="zh-TW" altLang="en-US" sz="2000" dirty="0">
                <a:solidFill>
                  <a:srgbClr val="FF0000"/>
                </a:solidFill>
                <a:latin typeface="Microsoft JhengHei"/>
                <a:ea typeface="Microsoft JhengHei"/>
                <a:cs typeface="Microsoft JhengHei"/>
                <a:sym typeface="Microsoft JhengHei"/>
              </a:rPr>
              <a:t>變得乳白</a:t>
            </a:r>
            <a:r>
              <a:rPr lang="zh-TW" altLang="en-US" sz="2000" dirty="0">
                <a:latin typeface="Microsoft JhengHei"/>
                <a:ea typeface="Microsoft JhengHei"/>
                <a:cs typeface="Microsoft JhengHei"/>
                <a:sym typeface="Microsoft JhengHei"/>
              </a:rPr>
              <a:t>，加入</a:t>
            </a:r>
            <a:r>
              <a:rPr lang="en-US" altLang="zh-TW" sz="2000" dirty="0" err="1">
                <a:latin typeface="Times New Roman" panose="02020603050405020304" pitchFamily="18" charset="0"/>
                <a:ea typeface="Tahoma"/>
                <a:cs typeface="Times New Roman" panose="02020603050405020304" pitchFamily="18" charset="0"/>
                <a:sym typeface="Tahoma"/>
              </a:rPr>
              <a:t>AAc</a:t>
            </a:r>
            <a:r>
              <a:rPr lang="zh-TW" altLang="en-US" sz="2000" cap="none" dirty="0">
                <a:latin typeface="Microsoft JhengHei"/>
                <a:ea typeface="Microsoft JhengHei"/>
                <a:cs typeface="Microsoft JhengHei"/>
                <a:sym typeface="Microsoft JhengHei"/>
              </a:rPr>
              <a:t>以改變此狀況</a:t>
            </a:r>
            <a:endParaRPr lang="zh-TW" altLang="en-US" dirty="0"/>
          </a:p>
        </p:txBody>
      </p:sp>
      <p:graphicFrame>
        <p:nvGraphicFramePr>
          <p:cNvPr id="4" name="表格 5">
            <a:extLst>
              <a:ext uri="{FF2B5EF4-FFF2-40B4-BE49-F238E27FC236}">
                <a16:creationId xmlns:a16="http://schemas.microsoft.com/office/drawing/2014/main" id="{C1B191D8-07C8-4749-9187-4F0028401803}"/>
              </a:ext>
            </a:extLst>
          </p:cNvPr>
          <p:cNvGraphicFramePr>
            <a:graphicFrameLocks noGrp="1"/>
          </p:cNvGraphicFramePr>
          <p:nvPr>
            <p:extLst>
              <p:ext uri="{D42A27DB-BD31-4B8C-83A1-F6EECF244321}">
                <p14:modId xmlns:p14="http://schemas.microsoft.com/office/powerpoint/2010/main" val="1591484228"/>
              </p:ext>
            </p:extLst>
          </p:nvPr>
        </p:nvGraphicFramePr>
        <p:xfrm>
          <a:off x="840508" y="3009323"/>
          <a:ext cx="11102109" cy="3353955"/>
        </p:xfrm>
        <a:graphic>
          <a:graphicData uri="http://schemas.openxmlformats.org/drawingml/2006/table">
            <a:tbl>
              <a:tblPr firstRow="1" bandRow="1">
                <a:tableStyleId>{C43F9EF9-E0DD-44DF-8FDE-3D0B02685131}</a:tableStyleId>
              </a:tblPr>
              <a:tblGrid>
                <a:gridCol w="2898535">
                  <a:extLst>
                    <a:ext uri="{9D8B030D-6E8A-4147-A177-3AD203B41FA5}">
                      <a16:colId xmlns:a16="http://schemas.microsoft.com/office/drawing/2014/main" val="770470743"/>
                    </a:ext>
                  </a:extLst>
                </a:gridCol>
                <a:gridCol w="8203574">
                  <a:extLst>
                    <a:ext uri="{9D8B030D-6E8A-4147-A177-3AD203B41FA5}">
                      <a16:colId xmlns:a16="http://schemas.microsoft.com/office/drawing/2014/main" val="2945289386"/>
                    </a:ext>
                  </a:extLst>
                </a:gridCol>
              </a:tblGrid>
              <a:tr h="670791">
                <a:tc gridSpan="2">
                  <a:txBody>
                    <a:bodyPr/>
                    <a:lstStyle/>
                    <a:p>
                      <a:r>
                        <a:rPr lang="zh-TW" altLang="en-US" sz="1600" dirty="0">
                          <a:latin typeface="Times New Roman" panose="02020603050405020304" pitchFamily="18" charset="0"/>
                          <a:ea typeface="+mn-ea"/>
                          <a:cs typeface="Times New Roman" panose="02020603050405020304" pitchFamily="18" charset="0"/>
                        </a:rPr>
                        <a:t>表</a:t>
                      </a:r>
                      <a:r>
                        <a:rPr lang="en-US" altLang="zh-TW" sz="1600" dirty="0">
                          <a:latin typeface="Times New Roman" panose="02020603050405020304" pitchFamily="18" charset="0"/>
                          <a:ea typeface="+mn-ea"/>
                          <a:cs typeface="Times New Roman" panose="02020603050405020304" pitchFamily="18" charset="0"/>
                        </a:rPr>
                        <a:t>2 AAc</a:t>
                      </a:r>
                      <a:r>
                        <a:rPr lang="zh-TW" altLang="en-US" sz="1600" dirty="0">
                          <a:latin typeface="Times New Roman" panose="02020603050405020304" pitchFamily="18" charset="0"/>
                          <a:ea typeface="+mn-ea"/>
                          <a:cs typeface="Times New Roman" panose="02020603050405020304" pitchFamily="18" charset="0"/>
                        </a:rPr>
                        <a:t>多寡對成膠狀態之影響</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600" dirty="0"/>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6408131"/>
                  </a:ext>
                </a:extLst>
              </a:tr>
              <a:tr h="670791">
                <a:tc>
                  <a:txBody>
                    <a:bodyPr/>
                    <a:lstStyle/>
                    <a:p>
                      <a:pPr algn="ctr"/>
                      <a:r>
                        <a:rPr lang="en-US" altLang="zh-TW" sz="1600" dirty="0">
                          <a:latin typeface="Times New Roman" panose="02020603050405020304" pitchFamily="18" charset="0"/>
                          <a:ea typeface="+mn-ea"/>
                          <a:cs typeface="Times New Roman" panose="02020603050405020304" pitchFamily="18" charset="0"/>
                        </a:rPr>
                        <a:t>AAc</a:t>
                      </a:r>
                      <a:r>
                        <a:rPr lang="zh-TW" altLang="en-US" sz="1600" dirty="0">
                          <a:latin typeface="Times New Roman" panose="02020603050405020304" pitchFamily="18" charset="0"/>
                          <a:ea typeface="+mn-ea"/>
                          <a:cs typeface="Times New Roman" panose="02020603050405020304" pitchFamily="18" charset="0"/>
                        </a:rPr>
                        <a:t>與</a:t>
                      </a:r>
                      <a:r>
                        <a:rPr lang="en-US" altLang="zh-TW" sz="1600" dirty="0">
                          <a:latin typeface="Times New Roman" panose="02020603050405020304" pitchFamily="18" charset="0"/>
                          <a:ea typeface="+mn-ea"/>
                          <a:cs typeface="Times New Roman" panose="02020603050405020304" pitchFamily="18" charset="0"/>
                        </a:rPr>
                        <a:t>NIPAAm</a:t>
                      </a:r>
                      <a:r>
                        <a:rPr lang="zh-TW" altLang="en-US" sz="1600" dirty="0">
                          <a:latin typeface="Times New Roman" panose="02020603050405020304" pitchFamily="18" charset="0"/>
                          <a:ea typeface="+mn-ea"/>
                          <a:cs typeface="Times New Roman" panose="02020603050405020304" pitchFamily="18" charset="0"/>
                        </a:rPr>
                        <a:t>之主輔</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Times New Roman" panose="02020603050405020304" pitchFamily="18" charset="0"/>
                          <a:ea typeface="+mn-ea"/>
                          <a:cs typeface="Times New Roman" panose="02020603050405020304" pitchFamily="18" charset="0"/>
                        </a:rPr>
                        <a:t>成膠狀態</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251881"/>
                  </a:ext>
                </a:extLst>
              </a:tr>
              <a:tr h="670791">
                <a:tc>
                  <a:txBody>
                    <a:bodyPr/>
                    <a:lstStyle/>
                    <a:p>
                      <a:pPr algn="ctr"/>
                      <a:r>
                        <a:rPr lang="en-US" altLang="zh-TW" sz="1600" dirty="0">
                          <a:latin typeface="Times New Roman" panose="02020603050405020304" pitchFamily="18" charset="0"/>
                          <a:ea typeface="+mn-ea"/>
                          <a:cs typeface="Times New Roman" panose="02020603050405020304" pitchFamily="18" charset="0"/>
                        </a:rPr>
                        <a:t>NIPAAm</a:t>
                      </a:r>
                      <a:r>
                        <a:rPr lang="zh-TW" altLang="en-US" sz="1600" dirty="0">
                          <a:latin typeface="Times New Roman" panose="02020603050405020304" pitchFamily="18" charset="0"/>
                          <a:ea typeface="+mn-ea"/>
                          <a:cs typeface="Times New Roman" panose="02020603050405020304" pitchFamily="18" charset="0"/>
                        </a:rPr>
                        <a:t>為主</a:t>
                      </a:r>
                      <a:r>
                        <a:rPr lang="en-US" altLang="zh-TW" sz="1600" dirty="0">
                          <a:latin typeface="Times New Roman" panose="02020603050405020304" pitchFamily="18" charset="0"/>
                          <a:ea typeface="+mn-ea"/>
                          <a:cs typeface="Times New Roman" panose="02020603050405020304" pitchFamily="18" charset="0"/>
                        </a:rPr>
                        <a:t>AAc</a:t>
                      </a:r>
                      <a:r>
                        <a:rPr lang="zh-TW" altLang="en-US" sz="1600" dirty="0">
                          <a:latin typeface="Times New Roman" panose="02020603050405020304" pitchFamily="18" charset="0"/>
                          <a:ea typeface="+mn-ea"/>
                          <a:cs typeface="Times New Roman" panose="02020603050405020304" pitchFamily="18" charset="0"/>
                        </a:rPr>
                        <a:t>為輔</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zh-TW" altLang="en-US" sz="1600" b="0" i="0" kern="1200" dirty="0">
                          <a:solidFill>
                            <a:schemeClr val="dk1"/>
                          </a:solidFill>
                          <a:latin typeface="Times New Roman" panose="02020603050405020304" pitchFamily="18" charset="0"/>
                          <a:ea typeface="+mn-ea"/>
                          <a:cs typeface="Times New Roman" panose="02020603050405020304" pitchFamily="18" charset="0"/>
                        </a:rPr>
                        <a:t>透明、</a:t>
                      </a:r>
                      <a:r>
                        <a:rPr lang="zh-TW" altLang="en-US" sz="1600" dirty="0">
                          <a:latin typeface="Times New Roman" panose="02020603050405020304" pitchFamily="18" charset="0"/>
                          <a:ea typeface="+mn-ea"/>
                          <a:cs typeface="Times New Roman" panose="02020603050405020304" pitchFamily="18" charset="0"/>
                        </a:rPr>
                        <a:t>保有膠體表面黏度、具有些微延展性</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08323749"/>
                  </a:ext>
                </a:extLst>
              </a:tr>
              <a:tr h="6707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Times New Roman" panose="02020603050405020304" pitchFamily="18" charset="0"/>
                          <a:ea typeface="+mn-ea"/>
                          <a:cs typeface="Times New Roman" panose="02020603050405020304" pitchFamily="18" charset="0"/>
                        </a:rPr>
                        <a:t>NIPAAm</a:t>
                      </a:r>
                      <a:r>
                        <a:rPr lang="zh-TW" altLang="en-US" sz="1600" dirty="0">
                          <a:latin typeface="Times New Roman" panose="02020603050405020304" pitchFamily="18" charset="0"/>
                          <a:ea typeface="+mn-ea"/>
                          <a:cs typeface="Times New Roman" panose="02020603050405020304" pitchFamily="18" charset="0"/>
                        </a:rPr>
                        <a:t>為輔</a:t>
                      </a:r>
                      <a:r>
                        <a:rPr lang="en-US" altLang="zh-TW" sz="1600" dirty="0">
                          <a:latin typeface="Times New Roman" panose="02020603050405020304" pitchFamily="18" charset="0"/>
                          <a:ea typeface="+mn-ea"/>
                          <a:cs typeface="Times New Roman" panose="02020603050405020304" pitchFamily="18" charset="0"/>
                        </a:rPr>
                        <a:t>AAc</a:t>
                      </a:r>
                      <a:r>
                        <a:rPr lang="zh-TW" altLang="en-US" sz="1600" dirty="0">
                          <a:latin typeface="Times New Roman" panose="02020603050405020304" pitchFamily="18" charset="0"/>
                          <a:ea typeface="+mn-ea"/>
                          <a:cs typeface="Times New Roman" panose="02020603050405020304" pitchFamily="18" charset="0"/>
                        </a:rPr>
                        <a:t>為主</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Times New Roman" panose="02020603050405020304" pitchFamily="18" charset="0"/>
                          <a:ea typeface="+mn-ea"/>
                          <a:cs typeface="Times New Roman" panose="02020603050405020304" pitchFamily="18" charset="0"/>
                        </a:rPr>
                        <a:t>透明</a:t>
                      </a:r>
                      <a:r>
                        <a:rPr lang="zh-TW" altLang="en-US" sz="1600" b="0" i="0" kern="1200" dirty="0">
                          <a:solidFill>
                            <a:schemeClr val="dk1"/>
                          </a:solidFill>
                          <a:latin typeface="Times New Roman" panose="02020603050405020304" pitchFamily="18" charset="0"/>
                          <a:ea typeface="+mn-ea"/>
                          <a:cs typeface="Times New Roman" panose="02020603050405020304" pitchFamily="18" charset="0"/>
                        </a:rPr>
                        <a:t>、膠體無黏度、延展性差、脆且易碎</a:t>
                      </a:r>
                      <a:endParaRPr lang="zh-TW" altLang="en-US" sz="1600" dirty="0">
                        <a:latin typeface="Times New Roman" panose="02020603050405020304" pitchFamily="18" charset="0"/>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0931897"/>
                  </a:ext>
                </a:extLst>
              </a:tr>
              <a:tr h="670791">
                <a:tc>
                  <a:txBody>
                    <a:bodyPr/>
                    <a:lstStyle/>
                    <a:p>
                      <a:endParaRPr lang="zh-TW" altLang="en-US" sz="1600" dirty="0">
                        <a:latin typeface="Times New Roman" panose="02020603050405020304" pitchFamily="18" charset="0"/>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600" dirty="0">
                        <a:latin typeface="Times New Roman" panose="02020603050405020304" pitchFamily="18" charset="0"/>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9555019"/>
                  </a:ext>
                </a:extLst>
              </a:tr>
            </a:tbl>
          </a:graphicData>
        </a:graphic>
      </p:graphicFrame>
      <p:sp>
        <p:nvSpPr>
          <p:cNvPr id="5" name="流程圖: 程序 4">
            <a:extLst>
              <a:ext uri="{FF2B5EF4-FFF2-40B4-BE49-F238E27FC236}">
                <a16:creationId xmlns:a16="http://schemas.microsoft.com/office/drawing/2014/main" id="{6834EB1E-1A46-44DF-B004-0CC7E9C57B4A}"/>
              </a:ext>
            </a:extLst>
          </p:cNvPr>
          <p:cNvSpPr/>
          <p:nvPr/>
        </p:nvSpPr>
        <p:spPr>
          <a:xfrm>
            <a:off x="2826326" y="5005533"/>
            <a:ext cx="489527" cy="369454"/>
          </a:xfrm>
          <a:prstGeom prst="flowChartProcess">
            <a:avLst/>
          </a:prstGeom>
          <a:no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程序 5">
            <a:extLst>
              <a:ext uri="{FF2B5EF4-FFF2-40B4-BE49-F238E27FC236}">
                <a16:creationId xmlns:a16="http://schemas.microsoft.com/office/drawing/2014/main" id="{3E5145B5-C5E7-4B28-99B1-F75C407DBD1B}"/>
              </a:ext>
            </a:extLst>
          </p:cNvPr>
          <p:cNvSpPr/>
          <p:nvPr/>
        </p:nvSpPr>
        <p:spPr>
          <a:xfrm>
            <a:off x="6576290" y="5005533"/>
            <a:ext cx="1108364" cy="369454"/>
          </a:xfrm>
          <a:prstGeom prst="flowChartProcess">
            <a:avLst/>
          </a:prstGeom>
          <a:no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程序 6">
            <a:extLst>
              <a:ext uri="{FF2B5EF4-FFF2-40B4-BE49-F238E27FC236}">
                <a16:creationId xmlns:a16="http://schemas.microsoft.com/office/drawing/2014/main" id="{BD3075D7-3E40-4B92-9514-38CC2818C203}"/>
              </a:ext>
            </a:extLst>
          </p:cNvPr>
          <p:cNvSpPr/>
          <p:nvPr/>
        </p:nvSpPr>
        <p:spPr>
          <a:xfrm>
            <a:off x="8802254" y="5005533"/>
            <a:ext cx="914400" cy="369454"/>
          </a:xfrm>
          <a:prstGeom prst="flowChartProcess">
            <a:avLst/>
          </a:prstGeom>
          <a:no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54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A9C1AB-7F6B-431A-B2CB-C6C2D6CFAEE3}"/>
              </a:ext>
            </a:extLst>
          </p:cNvPr>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有延展性</a:t>
            </a:r>
            <a:br>
              <a:rPr lang="zh-TW" altLang="en-US" sz="1800" dirty="0">
                <a:solidFill>
                  <a:srgbClr val="000000"/>
                </a:solidFill>
                <a:latin typeface="Microsoft JhengHei"/>
                <a:ea typeface="Microsoft JhengHei"/>
                <a:cs typeface="Microsoft JhengHei"/>
                <a:sym typeface="Microsoft JhengHei"/>
              </a:rPr>
            </a:br>
            <a:endParaRPr lang="zh-TW" altLang="en-US" sz="4000" dirty="0"/>
          </a:p>
        </p:txBody>
      </p:sp>
      <p:sp>
        <p:nvSpPr>
          <p:cNvPr id="3" name="內容版面配置區 2">
            <a:extLst>
              <a:ext uri="{FF2B5EF4-FFF2-40B4-BE49-F238E27FC236}">
                <a16:creationId xmlns:a16="http://schemas.microsoft.com/office/drawing/2014/main" id="{1532CC45-6665-40BE-8BED-D2378A124ABD}"/>
              </a:ext>
            </a:extLst>
          </p:cNvPr>
          <p:cNvSpPr>
            <a:spLocks noGrp="1"/>
          </p:cNvSpPr>
          <p:nvPr>
            <p:ph idx="1"/>
          </p:nvPr>
        </p:nvSpPr>
        <p:spPr/>
        <p:txBody>
          <a:bodyPr/>
          <a:lstStyle/>
          <a:p>
            <a:r>
              <a:rPr lang="zh-TW" altLang="en-US" b="0" i="0" dirty="0">
                <a:solidFill>
                  <a:srgbClr val="050505"/>
                </a:solidFill>
                <a:effectLst/>
                <a:latin typeface="Segoe UI Historic" panose="020B0502040204020203" pitchFamily="34" charset="0"/>
              </a:rPr>
              <a:t>為了不讓水膠因為產線的移動而造成拉扯破裂的情況，因此需使水膠有一定的延展性及韌性</a:t>
            </a:r>
            <a:endParaRPr lang="en-US" altLang="zh-TW" b="0" i="0" dirty="0">
              <a:solidFill>
                <a:srgbClr val="050505"/>
              </a:solidFill>
              <a:effectLst/>
              <a:latin typeface="Segoe UI Historic" panose="020B0502040204020203" pitchFamily="34" charset="0"/>
            </a:endParaRPr>
          </a:p>
        </p:txBody>
      </p:sp>
    </p:spTree>
    <p:extLst>
      <p:ext uri="{BB962C8B-B14F-4D97-AF65-F5344CB8AC3E}">
        <p14:creationId xmlns:p14="http://schemas.microsoft.com/office/powerpoint/2010/main" val="402142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A350D7-E729-47A3-801D-28EA2B643A5F}"/>
              </a:ext>
            </a:extLst>
          </p:cNvPr>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有延展性</a:t>
            </a:r>
            <a:endParaRPr lang="zh-TW" altLang="en-US" sz="3600" dirty="0"/>
          </a:p>
        </p:txBody>
      </p:sp>
      <p:sp>
        <p:nvSpPr>
          <p:cNvPr id="3" name="內容版面配置區 2">
            <a:extLst>
              <a:ext uri="{FF2B5EF4-FFF2-40B4-BE49-F238E27FC236}">
                <a16:creationId xmlns:a16="http://schemas.microsoft.com/office/drawing/2014/main" id="{C65559F9-7250-4210-B9FB-70CD1D25819F}"/>
              </a:ext>
            </a:extLst>
          </p:cNvPr>
          <p:cNvSpPr>
            <a:spLocks noGrp="1"/>
          </p:cNvSpPr>
          <p:nvPr>
            <p:ph idx="1"/>
          </p:nvPr>
        </p:nvSpPr>
        <p:spPr/>
        <p:txBody>
          <a:bodyPr/>
          <a:lstStyle/>
          <a:p>
            <a:r>
              <a:rPr lang="zh-TW" altLang="en-US" sz="2000" dirty="0">
                <a:solidFill>
                  <a:schemeClr val="tx1"/>
                </a:solidFill>
                <a:latin typeface="Times New Roman" panose="02020603050405020304" pitchFamily="18" charset="0"/>
                <a:ea typeface="Microsoft JhengHei"/>
                <a:cs typeface="Times New Roman" panose="02020603050405020304" pitchFamily="18" charset="0"/>
                <a:sym typeface="Microsoft JhengHei"/>
              </a:rPr>
              <a:t> 固定配方</a:t>
            </a:r>
            <a:r>
              <a:rPr lang="en-US" altLang="zh-TW" sz="2000" dirty="0">
                <a:solidFill>
                  <a:schemeClr val="tx1"/>
                </a:solidFill>
                <a:latin typeface="Times New Roman" panose="02020603050405020304" pitchFamily="18" charset="0"/>
                <a:ea typeface="Microsoft JhengHei"/>
                <a:cs typeface="Times New Roman" panose="02020603050405020304" pitchFamily="18" charset="0"/>
                <a:sym typeface="Microsoft JhengHei"/>
              </a:rPr>
              <a:t>(</a:t>
            </a:r>
            <a:r>
              <a:rPr lang="en-US" altLang="zh-TW" sz="2000" dirty="0" err="1">
                <a:solidFill>
                  <a:schemeClr val="tx1"/>
                </a:solidFill>
                <a:latin typeface="Times New Roman" panose="02020603050405020304" pitchFamily="18" charset="0"/>
                <a:ea typeface="Microsoft JhengHei"/>
                <a:cs typeface="Times New Roman" panose="02020603050405020304" pitchFamily="18" charset="0"/>
                <a:sym typeface="Microsoft JhengHei"/>
              </a:rPr>
              <a:t>NIPAAm+NMBA+APS</a:t>
            </a:r>
            <a:r>
              <a:rPr lang="en-US" altLang="zh-TW" sz="2000" dirty="0">
                <a:solidFill>
                  <a:schemeClr val="tx1"/>
                </a:solidFill>
                <a:latin typeface="Times New Roman" panose="02020603050405020304" pitchFamily="18" charset="0"/>
                <a:ea typeface="Microsoft JhengHei"/>
                <a:cs typeface="Times New Roman" panose="02020603050405020304" pitchFamily="18" charset="0"/>
                <a:sym typeface="Microsoft JhengHei"/>
              </a:rPr>
              <a:t>)</a:t>
            </a:r>
            <a:r>
              <a:rPr lang="zh-TW" altLang="en-US" sz="2000" dirty="0">
                <a:solidFill>
                  <a:schemeClr val="tx1"/>
                </a:solidFill>
                <a:latin typeface="Times New Roman" panose="02020603050405020304" pitchFamily="18" charset="0"/>
                <a:ea typeface="Microsoft JhengHei"/>
                <a:cs typeface="Times New Roman" panose="02020603050405020304" pitchFamily="18" charset="0"/>
                <a:sym typeface="Microsoft JhengHei"/>
              </a:rPr>
              <a:t>，實驗變因為</a:t>
            </a:r>
            <a:r>
              <a:rPr lang="zh-TW" altLang="en-US" sz="2000" dirty="0">
                <a:solidFill>
                  <a:srgbClr val="FF0000"/>
                </a:solidFill>
                <a:latin typeface="Times New Roman" panose="02020603050405020304" pitchFamily="18" charset="0"/>
                <a:ea typeface="Microsoft JhengHei"/>
                <a:cs typeface="Times New Roman" panose="02020603050405020304" pitchFamily="18" charset="0"/>
                <a:sym typeface="Microsoft JhengHei"/>
              </a:rPr>
              <a:t>溶劑</a:t>
            </a:r>
            <a:r>
              <a:rPr lang="zh-TW" altLang="en-US" sz="2000" dirty="0">
                <a:solidFill>
                  <a:schemeClr val="tx1"/>
                </a:solidFill>
                <a:latin typeface="Times New Roman" panose="02020603050405020304" pitchFamily="18" charset="0"/>
                <a:ea typeface="Microsoft JhengHei"/>
                <a:cs typeface="Times New Roman" panose="02020603050405020304" pitchFamily="18" charset="0"/>
                <a:sym typeface="Microsoft JhengHei"/>
              </a:rPr>
              <a:t>，不考慮溫度影響</a:t>
            </a:r>
            <a:endParaRPr lang="zh-TW" altLang="en-US" dirty="0"/>
          </a:p>
        </p:txBody>
      </p:sp>
      <p:graphicFrame>
        <p:nvGraphicFramePr>
          <p:cNvPr id="4" name="表格 5">
            <a:extLst>
              <a:ext uri="{FF2B5EF4-FFF2-40B4-BE49-F238E27FC236}">
                <a16:creationId xmlns:a16="http://schemas.microsoft.com/office/drawing/2014/main" id="{CEA3BB20-3A71-4C92-8BA8-08721BBBCEA9}"/>
              </a:ext>
            </a:extLst>
          </p:cNvPr>
          <p:cNvGraphicFramePr>
            <a:graphicFrameLocks noGrp="1"/>
          </p:cNvGraphicFramePr>
          <p:nvPr>
            <p:extLst>
              <p:ext uri="{D42A27DB-BD31-4B8C-83A1-F6EECF244321}">
                <p14:modId xmlns:p14="http://schemas.microsoft.com/office/powerpoint/2010/main" val="2620473618"/>
              </p:ext>
            </p:extLst>
          </p:nvPr>
        </p:nvGraphicFramePr>
        <p:xfrm>
          <a:off x="1103745" y="2941462"/>
          <a:ext cx="10801919" cy="3230738"/>
        </p:xfrm>
        <a:graphic>
          <a:graphicData uri="http://schemas.openxmlformats.org/drawingml/2006/table">
            <a:tbl>
              <a:tblPr firstRow="1" bandRow="1">
                <a:tableStyleId>{C43F9EF9-E0DD-44DF-8FDE-3D0B02685131}</a:tableStyleId>
              </a:tblPr>
              <a:tblGrid>
                <a:gridCol w="1948616">
                  <a:extLst>
                    <a:ext uri="{9D8B030D-6E8A-4147-A177-3AD203B41FA5}">
                      <a16:colId xmlns:a16="http://schemas.microsoft.com/office/drawing/2014/main" val="1736687167"/>
                    </a:ext>
                  </a:extLst>
                </a:gridCol>
                <a:gridCol w="8853303">
                  <a:extLst>
                    <a:ext uri="{9D8B030D-6E8A-4147-A177-3AD203B41FA5}">
                      <a16:colId xmlns:a16="http://schemas.microsoft.com/office/drawing/2014/main" val="3553603447"/>
                    </a:ext>
                  </a:extLst>
                </a:gridCol>
              </a:tblGrid>
              <a:tr h="499304">
                <a:tc gridSpan="2">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1600" dirty="0">
                          <a:latin typeface="Times New Roman" panose="02020603050405020304" pitchFamily="18" charset="0"/>
                          <a:cs typeface="Times New Roman" panose="02020603050405020304" pitchFamily="18" charset="0"/>
                        </a:rPr>
                        <a:t>1</a:t>
                      </a:r>
                      <a:r>
                        <a:rPr lang="zh-TW" altLang="en-US" sz="1600" dirty="0">
                          <a:latin typeface="Times New Roman" panose="02020603050405020304" pitchFamily="18" charset="0"/>
                          <a:cs typeface="Times New Roman" panose="02020603050405020304" pitchFamily="18" charset="0"/>
                        </a:rPr>
                        <a:t> </a:t>
                      </a:r>
                      <a:r>
                        <a:rPr lang="zh-TW" altLang="en-US" sz="1600" dirty="0">
                          <a:solidFill>
                            <a:schemeClr val="tx1"/>
                          </a:solidFill>
                          <a:latin typeface="Times New Roman" panose="02020603050405020304" pitchFamily="18" charset="0"/>
                          <a:ea typeface="Microsoft JhengHei"/>
                          <a:cs typeface="Times New Roman" panose="02020603050405020304" pitchFamily="18" charset="0"/>
                          <a:sym typeface="Microsoft JhengHei"/>
                        </a:rPr>
                        <a:t>使用不同溶劑之成膠狀態</a:t>
                      </a:r>
                      <a:endParaRPr lang="zh-TW" altLang="en-US" sz="1600" dirty="0">
                        <a:latin typeface="Times New Roman" panose="02020603050405020304" pitchFamily="18" charset="0"/>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tc>
                <a:extLst>
                  <a:ext uri="{0D108BD9-81ED-4DB2-BD59-A6C34878D82A}">
                    <a16:rowId xmlns:a16="http://schemas.microsoft.com/office/drawing/2014/main" val="1914207715"/>
                  </a:ext>
                </a:extLst>
              </a:tr>
              <a:tr h="499304">
                <a:tc>
                  <a:txBody>
                    <a:bodyPr/>
                    <a:lstStyle/>
                    <a:p>
                      <a:pPr algn="ctr"/>
                      <a:r>
                        <a:rPr lang="zh-TW" altLang="en-US" sz="1600" dirty="0">
                          <a:latin typeface="微軟正黑體" panose="020B0604030504040204" pitchFamily="34" charset="-120"/>
                          <a:ea typeface="微軟正黑體" panose="020B0604030504040204" pitchFamily="34" charset="-120"/>
                        </a:rPr>
                        <a:t>溶劑</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微軟正黑體" panose="020B0604030504040204" pitchFamily="34" charset="-120"/>
                          <a:ea typeface="微軟正黑體" panose="020B0604030504040204" pitchFamily="34" charset="-120"/>
                        </a:rPr>
                        <a:t>成膠狀態</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9787790"/>
                  </a:ext>
                </a:extLst>
              </a:tr>
              <a:tr h="499304">
                <a:tc>
                  <a:txBody>
                    <a:bodyPr/>
                    <a:lstStyle/>
                    <a:p>
                      <a:pPr algn="ctr"/>
                      <a:r>
                        <a:rPr lang="zh-TW" altLang="en-US" sz="1600" dirty="0">
                          <a:latin typeface="微軟正黑體" panose="020B0604030504040204" pitchFamily="34" charset="-120"/>
                          <a:ea typeface="微軟正黑體" panose="020B0604030504040204" pitchFamily="34" charset="-120"/>
                        </a:rPr>
                        <a:t>硼砂</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硼酸緩衝液</a:t>
                      </a:r>
                      <a:r>
                        <a:rPr lang="en-US" altLang="zh-TW" sz="1800" baseline="30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16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zh-TW" altLang="en-US" sz="1600" dirty="0">
                          <a:latin typeface="微軟正黑體" panose="020B0604030504040204" pitchFamily="34" charset="-120"/>
                          <a:ea typeface="微軟正黑體" panose="020B0604030504040204" pitchFamily="34" charset="-120"/>
                        </a:rPr>
                        <a:t>膠體乳白、聚合狀況極差</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68801376"/>
                  </a:ext>
                </a:extLst>
              </a:tr>
              <a:tr h="499304">
                <a:tc>
                  <a:txBody>
                    <a:bodyPr/>
                    <a:lstStyle/>
                    <a:p>
                      <a:pPr algn="ctr"/>
                      <a:r>
                        <a:rPr lang="zh-TW" altLang="en-US" sz="1600" dirty="0">
                          <a:latin typeface="微軟正黑體" panose="020B0604030504040204" pitchFamily="34" charset="-120"/>
                          <a:ea typeface="微軟正黑體" panose="020B0604030504040204" pitchFamily="34" charset="-120"/>
                        </a:rPr>
                        <a:t>硼砂</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硼酸緩衝液</a:t>
                      </a:r>
                      <a:r>
                        <a:rPr lang="en-US" altLang="zh-TW" sz="1600" baseline="30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16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zh-TW" altLang="en-US" sz="1600" dirty="0">
                          <a:latin typeface="微軟正黑體" panose="020B0604030504040204" pitchFamily="34" charset="-120"/>
                          <a:ea typeface="微軟正黑體" panose="020B0604030504040204" pitchFamily="34" charset="-120"/>
                        </a:rPr>
                        <a:t>膠體透明、聚合狀況佳、</a:t>
                      </a:r>
                      <a:r>
                        <a:rPr lang="zh-TW" altLang="en-US" sz="1600" b="1" dirty="0">
                          <a:solidFill>
                            <a:srgbClr val="0070C0"/>
                          </a:solidFill>
                          <a:latin typeface="微軟正黑體" panose="020B0604030504040204" pitchFamily="34" charset="-120"/>
                          <a:ea typeface="微軟正黑體" panose="020B0604030504040204" pitchFamily="34" charset="-120"/>
                        </a:rPr>
                        <a:t>延展性增加</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91515475"/>
                  </a:ext>
                </a:extLst>
              </a:tr>
              <a:tr h="499304">
                <a:tc>
                  <a:txBody>
                    <a:bodyPr/>
                    <a:lstStyle/>
                    <a:p>
                      <a:pPr algn="ctr"/>
                      <a:r>
                        <a:rPr lang="zh-TW" altLang="en-US" sz="1600" dirty="0">
                          <a:latin typeface="微軟正黑體" panose="020B0604030504040204" pitchFamily="34" charset="-120"/>
                          <a:ea typeface="微軟正黑體" panose="020B0604030504040204" pitchFamily="34" charset="-120"/>
                        </a:rPr>
                        <a:t>純水</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微軟正黑體" panose="020B0604030504040204" pitchFamily="34" charset="-120"/>
                          <a:ea typeface="微軟正黑體" panose="020B0604030504040204" pitchFamily="34" charset="-120"/>
                        </a:rPr>
                        <a:t>膠體透明、聚合狀況佳、易碎</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3240980"/>
                  </a:ext>
                </a:extLst>
              </a:tr>
              <a:tr h="734218">
                <a:tc gridSpan="2">
                  <a:txBody>
                    <a:bodyPr/>
                    <a:lstStyle/>
                    <a:p>
                      <a:r>
                        <a:rPr lang="en-US" altLang="zh-TW" sz="1400" baseline="30000" dirty="0">
                          <a:latin typeface="Times New Roman" panose="02020603050405020304" pitchFamily="18" charset="0"/>
                          <a:ea typeface="微軟正黑體" panose="020B0604030504040204" pitchFamily="34" charset="-120"/>
                          <a:cs typeface="Times New Roman" panose="02020603050405020304" pitchFamily="18" charset="0"/>
                        </a:rPr>
                        <a:t>a</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0.0028%</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Na₂B₄O₇.10H₂O</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0.01%</a:t>
                      </a:r>
                      <a:r>
                        <a:rPr lang="zh-TW" altLang="en-US" sz="14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aseline="300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i="0" dirty="0">
                          <a:latin typeface="Times New Roman" panose="02020603050405020304" pitchFamily="18" charset="0"/>
                          <a:ea typeface="微軟正黑體" panose="020B0604030504040204" pitchFamily="34" charset="-120"/>
                          <a:cs typeface="Times New Roman" panose="02020603050405020304" pitchFamily="18" charset="0"/>
                        </a:rPr>
                        <a:t>0.286g</a:t>
                      </a:r>
                      <a:r>
                        <a:rPr lang="zh-TW" altLang="en-US" sz="1400" i="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Na₂B₄O₇.10H₂O</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1.051g</a:t>
                      </a:r>
                      <a:r>
                        <a:rPr lang="zh-TW" altLang="en-US" sz="140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i="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8g SDS</a:t>
                      </a:r>
                      <a:r>
                        <a:rPr lang="zh-TW" altLang="en-US" sz="1400" b="1" i="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i="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3.2g NaCl</a:t>
                      </a:r>
                      <a:r>
                        <a:rPr lang="zh-TW" altLang="en-US" sz="1400" b="1" i="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i="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0.864g</a:t>
                      </a:r>
                      <a:r>
                        <a:rPr lang="en-US" altLang="zh-TW" sz="1400" b="1" i="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i="0" kern="1200" dirty="0">
                          <a:solidFill>
                            <a:srgbClr val="0070C0"/>
                          </a:solidFill>
                          <a:effectLst/>
                          <a:latin typeface="Times New Roman" panose="02020603050405020304" pitchFamily="18" charset="0"/>
                          <a:ea typeface="Gill Sans MT"/>
                          <a:cs typeface="Times New Roman" panose="02020603050405020304" pitchFamily="18" charset="0"/>
                        </a:rPr>
                        <a:t>2-</a:t>
                      </a:r>
                      <a:r>
                        <a:rPr lang="zh-TW" altLang="en-US" sz="1400" b="1" i="0" kern="1200" dirty="0">
                          <a:solidFill>
                            <a:srgbClr val="0070C0"/>
                          </a:solidFill>
                          <a:effectLst/>
                          <a:latin typeface="+mj-ea"/>
                          <a:ea typeface="Gill Sans MT"/>
                          <a:cs typeface="Times New Roman" panose="02020603050405020304" pitchFamily="18" charset="0"/>
                        </a:rPr>
                        <a:t>甲基</a:t>
                      </a:r>
                      <a:r>
                        <a:rPr lang="en-US" altLang="zh-TW" sz="1400" b="1" i="0" kern="1200" dirty="0">
                          <a:solidFill>
                            <a:srgbClr val="0070C0"/>
                          </a:solidFill>
                          <a:effectLst/>
                          <a:latin typeface="Times New Roman" panose="02020603050405020304" pitchFamily="18" charset="0"/>
                          <a:ea typeface="Gill Sans MT"/>
                          <a:cs typeface="Times New Roman" panose="02020603050405020304" pitchFamily="18" charset="0"/>
                        </a:rPr>
                        <a:t>-2-</a:t>
                      </a:r>
                      <a:r>
                        <a:rPr lang="zh-TW" altLang="en-US" sz="1400" b="1" i="0" kern="1200" dirty="0">
                          <a:solidFill>
                            <a:srgbClr val="0070C0"/>
                          </a:solidFill>
                          <a:effectLst/>
                          <a:latin typeface="+mj-ea"/>
                          <a:ea typeface="Gill Sans MT"/>
                          <a:cs typeface="Times New Roman" panose="02020603050405020304" pitchFamily="18" charset="0"/>
                        </a:rPr>
                        <a:t>丙烯酸十八烷基酯</a:t>
                      </a:r>
                      <a:endParaRPr lang="en-US" altLang="zh-TW" sz="1400" b="1" i="0" kern="1200" dirty="0">
                        <a:solidFill>
                          <a:srgbClr val="0070C0"/>
                        </a:solidFill>
                        <a:latin typeface="+mj-ea"/>
                        <a:ea typeface="Gill Sans MT"/>
                        <a:cs typeface="Gill Sans MT"/>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0902152"/>
                  </a:ext>
                </a:extLst>
              </a:tr>
            </a:tbl>
          </a:graphicData>
        </a:graphic>
      </p:graphicFrame>
      <p:cxnSp>
        <p:nvCxnSpPr>
          <p:cNvPr id="7" name="直線單箭頭接點 6">
            <a:extLst>
              <a:ext uri="{FF2B5EF4-FFF2-40B4-BE49-F238E27FC236}">
                <a16:creationId xmlns:a16="http://schemas.microsoft.com/office/drawing/2014/main" id="{6209045D-7765-4098-AEA9-1A20B63C8DF3}"/>
              </a:ext>
            </a:extLst>
          </p:cNvPr>
          <p:cNvCxnSpPr>
            <a:cxnSpLocks/>
          </p:cNvCxnSpPr>
          <p:nvPr/>
        </p:nvCxnSpPr>
        <p:spPr>
          <a:xfrm flipH="1">
            <a:off x="6494564" y="6001628"/>
            <a:ext cx="1" cy="339463"/>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 name="文字方塊 7">
            <a:extLst>
              <a:ext uri="{FF2B5EF4-FFF2-40B4-BE49-F238E27FC236}">
                <a16:creationId xmlns:a16="http://schemas.microsoft.com/office/drawing/2014/main" id="{C8C71EFD-BEBC-4050-8537-ECA0BD91BACA}"/>
              </a:ext>
            </a:extLst>
          </p:cNvPr>
          <p:cNvSpPr txBox="1"/>
          <p:nvPr/>
        </p:nvSpPr>
        <p:spPr>
          <a:xfrm>
            <a:off x="5298461" y="6352610"/>
            <a:ext cx="2392206" cy="307777"/>
          </a:xfrm>
          <a:prstGeom prst="rect">
            <a:avLst/>
          </a:prstGeom>
          <a:noFill/>
          <a:ln>
            <a:solidFill>
              <a:schemeClr val="tx1"/>
            </a:solidFill>
          </a:ln>
        </p:spPr>
        <p:txBody>
          <a:bodyPr wrap="square" rtlCol="0">
            <a:spAutoFit/>
          </a:bodyPr>
          <a:lstStyle/>
          <a:p>
            <a:pPr algn="ctr"/>
            <a:r>
              <a:rPr lang="zh-TW" altLang="en-US" dirty="0">
                <a:solidFill>
                  <a:srgbClr val="0070C0"/>
                </a:solidFill>
                <a:latin typeface="微軟正黑體" panose="020B0604030504040204" pitchFamily="34" charset="-120"/>
                <a:ea typeface="微軟正黑體" panose="020B0604030504040204" pitchFamily="34" charset="-120"/>
              </a:rPr>
              <a:t>添加以增強膠體性質</a:t>
            </a:r>
          </a:p>
        </p:txBody>
      </p:sp>
    </p:spTree>
    <p:extLst>
      <p:ext uri="{BB962C8B-B14F-4D97-AF65-F5344CB8AC3E}">
        <p14:creationId xmlns:p14="http://schemas.microsoft.com/office/powerpoint/2010/main" val="39376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053E72-90C0-4B3B-879D-7E10F0207510}"/>
              </a:ext>
            </a:extLst>
          </p:cNvPr>
          <p:cNvSpPr>
            <a:spLocks noGrp="1"/>
          </p:cNvSpPr>
          <p:nvPr>
            <p:ph type="title"/>
          </p:nvPr>
        </p:nvSpPr>
        <p:spPr/>
        <p:txBody>
          <a:bodyPr>
            <a:normAutofit/>
          </a:bodyPr>
          <a:lstStyle/>
          <a:p>
            <a:pPr algn="ctr"/>
            <a:r>
              <a:rPr lang="zh-TW" altLang="en-US" sz="6000" dirty="0">
                <a:latin typeface="Microsoft JhengHei"/>
                <a:ea typeface="Microsoft JhengHei"/>
                <a:sym typeface="Microsoft JhengHei"/>
              </a:rPr>
              <a:t>目錄</a:t>
            </a:r>
            <a:endParaRPr lang="zh-TW" altLang="en-US" sz="6000" dirty="0"/>
          </a:p>
        </p:txBody>
      </p:sp>
      <p:sp>
        <p:nvSpPr>
          <p:cNvPr id="3" name="文字版面配置區 2">
            <a:extLst>
              <a:ext uri="{FF2B5EF4-FFF2-40B4-BE49-F238E27FC236}">
                <a16:creationId xmlns:a16="http://schemas.microsoft.com/office/drawing/2014/main" id="{B7D0B16A-9C54-42A1-969C-E894E7FEBA3C}"/>
              </a:ext>
            </a:extLst>
          </p:cNvPr>
          <p:cNvSpPr>
            <a:spLocks noGrp="1"/>
          </p:cNvSpPr>
          <p:nvPr>
            <p:ph idx="1"/>
          </p:nvPr>
        </p:nvSpPr>
        <p:spPr/>
        <p:txBody>
          <a:bodyPr>
            <a:normAutofit fontScale="92500" lnSpcReduction="10000"/>
          </a:bodyPr>
          <a:lstStyle/>
          <a:p>
            <a:pPr marL="228600" lvl="0" indent="-228600" algn="l" rtl="0">
              <a:lnSpc>
                <a:spcPct val="120000"/>
              </a:lnSpc>
              <a:spcBef>
                <a:spcPts val="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前言</a:t>
            </a:r>
            <a:endParaRPr lang="zh-TW" altLang="en-US" sz="2200" dirty="0">
              <a:latin typeface="微軟正黑體" panose="020B0604030504040204" pitchFamily="34" charset="-120"/>
              <a:ea typeface="微軟正黑體" panose="020B0604030504040204" pitchFamily="34" charset="-120"/>
              <a:cs typeface="DFKai-SB"/>
              <a:sym typeface="DFKai-SB"/>
            </a:endParaRP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研究目標</a:t>
            </a:r>
            <a:endParaRPr lang="zh-TW" altLang="en-US" sz="2100" dirty="0">
              <a:latin typeface="微軟正黑體" panose="020B0604030504040204" pitchFamily="34" charset="-120"/>
              <a:ea typeface="微軟正黑體" panose="020B0604030504040204" pitchFamily="34" charset="-120"/>
              <a:cs typeface="DFKai-SB"/>
              <a:sym typeface="DFKai-SB"/>
            </a:endParaRP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研究方法</a:t>
            </a:r>
            <a:endParaRPr lang="zh-TW" altLang="en-US" sz="2200" dirty="0">
              <a:latin typeface="微軟正黑體" panose="020B0604030504040204" pitchFamily="34" charset="-120"/>
              <a:ea typeface="微軟正黑體" panose="020B0604030504040204" pitchFamily="34" charset="-120"/>
              <a:cs typeface="DFKai-SB"/>
              <a:sym typeface="DFKai-SB"/>
            </a:endParaRP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解決問題</a:t>
            </a: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結論</a:t>
            </a:r>
            <a:endParaRPr lang="en-US" altLang="zh-TW" sz="2500" dirty="0">
              <a:latin typeface="微軟正黑體" panose="020B0604030504040204" pitchFamily="34" charset="-120"/>
              <a:ea typeface="微軟正黑體" panose="020B0604030504040204" pitchFamily="34" charset="-120"/>
              <a:cs typeface="DFKai-SB"/>
              <a:sym typeface="DFKai-SB"/>
            </a:endParaRP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實驗步驟</a:t>
            </a:r>
            <a:endParaRPr lang="zh-TW" altLang="en-US" sz="2200" dirty="0">
              <a:latin typeface="微軟正黑體" panose="020B0604030504040204" pitchFamily="34" charset="-120"/>
              <a:ea typeface="微軟正黑體" panose="020B0604030504040204" pitchFamily="34" charset="-120"/>
              <a:cs typeface="DFKai-SB"/>
              <a:sym typeface="DFKai-SB"/>
            </a:endParaRPr>
          </a:p>
          <a:p>
            <a:pPr marL="228600" lvl="0" indent="-228600" algn="l" rtl="0">
              <a:lnSpc>
                <a:spcPct val="120000"/>
              </a:lnSpc>
              <a:spcBef>
                <a:spcPts val="1000"/>
              </a:spcBef>
              <a:spcAft>
                <a:spcPts val="0"/>
              </a:spcAft>
              <a:buSzPct val="100000"/>
              <a:buChar char="•"/>
            </a:pPr>
            <a:r>
              <a:rPr lang="zh-TW" altLang="en-US" sz="2500" dirty="0">
                <a:latin typeface="微軟正黑體" panose="020B0604030504040204" pitchFamily="34" charset="-120"/>
                <a:ea typeface="微軟正黑體" panose="020B0604030504040204" pitchFamily="34" charset="-120"/>
                <a:cs typeface="DFKai-SB"/>
                <a:sym typeface="DFKai-SB"/>
              </a:rPr>
              <a:t>未來工作</a:t>
            </a:r>
            <a:endParaRPr lang="zh-TW" altLang="en-US" sz="2200" dirty="0">
              <a:latin typeface="微軟正黑體" panose="020B0604030504040204" pitchFamily="34" charset="-120"/>
              <a:ea typeface="微軟正黑體" panose="020B0604030504040204" pitchFamily="34" charset="-120"/>
              <a:cs typeface="DFKai-SB"/>
              <a:sym typeface="DFKai-SB"/>
            </a:endParaRPr>
          </a:p>
          <a:p>
            <a:endParaRPr lang="zh-TW" altLang="en-US" dirty="0"/>
          </a:p>
        </p:txBody>
      </p:sp>
    </p:spTree>
    <p:extLst>
      <p:ext uri="{BB962C8B-B14F-4D97-AF65-F5344CB8AC3E}">
        <p14:creationId xmlns:p14="http://schemas.microsoft.com/office/powerpoint/2010/main" val="205474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AE2C7D-A429-43F0-AA3E-6F61B82E32CF}"/>
              </a:ext>
            </a:extLst>
          </p:cNvPr>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有延展性</a:t>
            </a:r>
            <a:endParaRPr lang="zh-TW" altLang="en-US" sz="3600" dirty="0"/>
          </a:p>
        </p:txBody>
      </p:sp>
      <p:sp>
        <p:nvSpPr>
          <p:cNvPr id="3" name="內容版面配置區 2">
            <a:extLst>
              <a:ext uri="{FF2B5EF4-FFF2-40B4-BE49-F238E27FC236}">
                <a16:creationId xmlns:a16="http://schemas.microsoft.com/office/drawing/2014/main" id="{97FE52E1-2BEF-4980-A1D5-07C1DC46ED5B}"/>
              </a:ext>
            </a:extLst>
          </p:cNvPr>
          <p:cNvSpPr>
            <a:spLocks noGrp="1"/>
          </p:cNvSpPr>
          <p:nvPr>
            <p:ph idx="1"/>
          </p:nvPr>
        </p:nvSpPr>
        <p:spPr/>
        <p:txBody>
          <a:bodyPr/>
          <a:lstStyle/>
          <a:p>
            <a:r>
              <a:rPr lang="zh-TW" altLang="en-US" sz="2000" dirty="0"/>
              <a:t>固定配方</a:t>
            </a:r>
            <a:r>
              <a:rPr lang="en-US" altLang="zh-TW" sz="2000" dirty="0">
                <a:latin typeface="Times New Roman" panose="02020603050405020304" pitchFamily="18" charset="0"/>
                <a:cs typeface="Times New Roman" panose="02020603050405020304" pitchFamily="18" charset="0"/>
              </a:rPr>
              <a:t>[</a:t>
            </a:r>
            <a:r>
              <a:rPr lang="en-US" altLang="zh-TW" sz="2000" b="1" dirty="0" err="1">
                <a:solidFill>
                  <a:srgbClr val="0070C0"/>
                </a:solidFill>
                <a:latin typeface="Times New Roman" panose="02020603050405020304" pitchFamily="18" charset="0"/>
                <a:cs typeface="Times New Roman" panose="02020603050405020304" pitchFamily="18" charset="0"/>
              </a:rPr>
              <a:t>AAc</a:t>
            </a:r>
            <a:r>
              <a:rPr lang="en-US" altLang="zh-TW" sz="2000" b="1" dirty="0">
                <a:solidFill>
                  <a:srgbClr val="0070C0"/>
                </a:solidFill>
                <a:latin typeface="Times New Roman" panose="02020603050405020304" pitchFamily="18" charset="0"/>
                <a:cs typeface="Times New Roman" panose="02020603050405020304" pitchFamily="18" charset="0"/>
              </a:rPr>
              <a:t>(</a:t>
            </a:r>
            <a:r>
              <a:rPr lang="zh-TW" altLang="en-US" sz="2000" b="1" dirty="0">
                <a:solidFill>
                  <a:srgbClr val="0070C0"/>
                </a:solidFill>
                <a:latin typeface="Times New Roman" panose="02020603050405020304" pitchFamily="18" charset="0"/>
                <a:cs typeface="Times New Roman" panose="02020603050405020304" pitchFamily="18" charset="0"/>
              </a:rPr>
              <a:t>主</a:t>
            </a:r>
            <a:r>
              <a:rPr lang="en-US" altLang="zh-TW" sz="2000" b="1" dirty="0">
                <a:solidFill>
                  <a:srgbClr val="0070C0"/>
                </a:solidFill>
                <a:latin typeface="Times New Roman" panose="02020603050405020304" pitchFamily="18" charset="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a:t>
            </a:r>
            <a:r>
              <a:rPr lang="en-US" altLang="zh-TW" sz="2000" dirty="0" err="1">
                <a:latin typeface="Times New Roman" panose="02020603050405020304" pitchFamily="18" charset="0"/>
                <a:cs typeface="Times New Roman" panose="02020603050405020304" pitchFamily="18" charset="0"/>
              </a:rPr>
              <a:t>NIPAAm+NMBA+APS</a:t>
            </a:r>
            <a:r>
              <a:rPr lang="en-US" altLang="zh-TW" sz="2000" dirty="0">
                <a:latin typeface="Times New Roman" panose="02020603050405020304" pitchFamily="18" charset="0"/>
                <a:cs typeface="Times New Roman" panose="02020603050405020304" pitchFamily="18" charset="0"/>
              </a:rPr>
              <a:t>]</a:t>
            </a:r>
            <a:r>
              <a:rPr lang="zh-TW" altLang="en-US" sz="2000" dirty="0"/>
              <a:t>，實驗變因為</a:t>
            </a:r>
            <a:r>
              <a:rPr lang="zh-TW" altLang="en-US" sz="2000" dirty="0">
                <a:solidFill>
                  <a:srgbClr val="FF0000"/>
                </a:solidFill>
              </a:rPr>
              <a:t>溶劑</a:t>
            </a:r>
            <a:endParaRPr lang="zh-TW" altLang="en-US" dirty="0"/>
          </a:p>
        </p:txBody>
      </p:sp>
      <p:graphicFrame>
        <p:nvGraphicFramePr>
          <p:cNvPr id="4" name="表格 5">
            <a:extLst>
              <a:ext uri="{FF2B5EF4-FFF2-40B4-BE49-F238E27FC236}">
                <a16:creationId xmlns:a16="http://schemas.microsoft.com/office/drawing/2014/main" id="{A4C9217C-50A4-4327-8D4B-2AB384CB2B9B}"/>
              </a:ext>
            </a:extLst>
          </p:cNvPr>
          <p:cNvGraphicFramePr>
            <a:graphicFrameLocks noGrp="1"/>
          </p:cNvGraphicFramePr>
          <p:nvPr>
            <p:extLst>
              <p:ext uri="{D42A27DB-BD31-4B8C-83A1-F6EECF244321}">
                <p14:modId xmlns:p14="http://schemas.microsoft.com/office/powerpoint/2010/main" val="4130389802"/>
              </p:ext>
            </p:extLst>
          </p:nvPr>
        </p:nvGraphicFramePr>
        <p:xfrm>
          <a:off x="812801" y="3095336"/>
          <a:ext cx="11129818" cy="3000665"/>
        </p:xfrm>
        <a:graphic>
          <a:graphicData uri="http://schemas.openxmlformats.org/drawingml/2006/table">
            <a:tbl>
              <a:tblPr firstRow="1" bandRow="1">
                <a:tableStyleId>{C43F9EF9-E0DD-44DF-8FDE-3D0B02685131}</a:tableStyleId>
              </a:tblPr>
              <a:tblGrid>
                <a:gridCol w="2105891">
                  <a:extLst>
                    <a:ext uri="{9D8B030D-6E8A-4147-A177-3AD203B41FA5}">
                      <a16:colId xmlns:a16="http://schemas.microsoft.com/office/drawing/2014/main" val="4216085056"/>
                    </a:ext>
                  </a:extLst>
                </a:gridCol>
                <a:gridCol w="9023927">
                  <a:extLst>
                    <a:ext uri="{9D8B030D-6E8A-4147-A177-3AD203B41FA5}">
                      <a16:colId xmlns:a16="http://schemas.microsoft.com/office/drawing/2014/main" val="3313122508"/>
                    </a:ext>
                  </a:extLst>
                </a:gridCol>
              </a:tblGrid>
              <a:tr h="600133">
                <a:tc gridSpan="2">
                  <a:txBody>
                    <a:bodyPr/>
                    <a:lstStyle/>
                    <a:p>
                      <a:r>
                        <a:rPr lang="zh-TW" altLang="en-US" sz="1600" dirty="0">
                          <a:latin typeface="Times New Roman" panose="02020603050405020304" pitchFamily="18" charset="0"/>
                          <a:ea typeface="+mn-ea"/>
                          <a:cs typeface="Times New Roman" panose="02020603050405020304" pitchFamily="18" charset="0"/>
                        </a:rPr>
                        <a:t>表</a:t>
                      </a:r>
                      <a:r>
                        <a:rPr lang="en-US" altLang="zh-TW" sz="1600" dirty="0">
                          <a:latin typeface="Times New Roman" panose="02020603050405020304" pitchFamily="18" charset="0"/>
                          <a:ea typeface="+mn-ea"/>
                          <a:cs typeface="Times New Roman" panose="02020603050405020304" pitchFamily="18" charset="0"/>
                        </a:rPr>
                        <a:t>3 </a:t>
                      </a:r>
                      <a:r>
                        <a:rPr lang="zh-TW" altLang="en-US" sz="1600" dirty="0">
                          <a:latin typeface="Times New Roman" panose="02020603050405020304" pitchFamily="18" charset="0"/>
                          <a:ea typeface="+mn-ea"/>
                          <a:cs typeface="Times New Roman" panose="02020603050405020304" pitchFamily="18" charset="0"/>
                        </a:rPr>
                        <a:t>改變溶劑對成膠狀態之影響</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latin typeface="Times New Roman" panose="02020603050405020304" pitchFamily="18" charset="0"/>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557112"/>
                  </a:ext>
                </a:extLst>
              </a:tr>
              <a:tr h="600133">
                <a:tc>
                  <a:txBody>
                    <a:bodyPr/>
                    <a:lstStyle/>
                    <a:p>
                      <a:pPr algn="ctr"/>
                      <a:r>
                        <a:rPr lang="zh-TW" altLang="en-US" sz="1600" dirty="0">
                          <a:latin typeface="Times New Roman" panose="02020603050405020304" pitchFamily="18" charset="0"/>
                          <a:ea typeface="+mn-ea"/>
                          <a:cs typeface="Times New Roman" panose="02020603050405020304" pitchFamily="18" charset="0"/>
                        </a:rPr>
                        <a:t>溶劑</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Times New Roman" panose="02020603050405020304" pitchFamily="18" charset="0"/>
                          <a:ea typeface="+mn-ea"/>
                          <a:cs typeface="Times New Roman" panose="02020603050405020304" pitchFamily="18" charset="0"/>
                        </a:rPr>
                        <a:t>成膠狀態</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121915"/>
                  </a:ext>
                </a:extLst>
              </a:tr>
              <a:tr h="600133">
                <a:tc>
                  <a:txBody>
                    <a:bodyPr/>
                    <a:lstStyle/>
                    <a:p>
                      <a:pPr algn="ctr"/>
                      <a:r>
                        <a:rPr lang="zh-TW" altLang="en-US" sz="1600" dirty="0">
                          <a:latin typeface="+mn-ea"/>
                          <a:ea typeface="+mn-ea"/>
                          <a:cs typeface="Times New Roman" panose="02020603050405020304" pitchFamily="18" charset="0"/>
                        </a:rPr>
                        <a:t>純水</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zh-TW" altLang="en-US" sz="1600" dirty="0">
                          <a:latin typeface="+mn-ea"/>
                          <a:ea typeface="+mn-ea"/>
                          <a:cs typeface="Times New Roman" panose="02020603050405020304" pitchFamily="18" charset="0"/>
                        </a:rPr>
                        <a:t>透明</a:t>
                      </a:r>
                      <a:r>
                        <a:rPr lang="zh-TW" altLang="en-US" sz="1600" b="0" i="0" kern="1200" dirty="0">
                          <a:solidFill>
                            <a:schemeClr val="dk1"/>
                          </a:solidFill>
                          <a:latin typeface="+mn-ea"/>
                          <a:ea typeface="+mn-ea"/>
                          <a:cs typeface="Gill Sans MT"/>
                        </a:rPr>
                        <a:t>、</a:t>
                      </a:r>
                      <a:r>
                        <a:rPr lang="zh-TW" altLang="en-US" sz="1600" b="1" i="0" kern="1200" dirty="0">
                          <a:solidFill>
                            <a:srgbClr val="0070C0"/>
                          </a:solidFill>
                          <a:latin typeface="+mn-ea"/>
                          <a:ea typeface="+mn-ea"/>
                          <a:cs typeface="Gill Sans MT"/>
                        </a:rPr>
                        <a:t>脆</a:t>
                      </a:r>
                      <a:r>
                        <a:rPr lang="zh-TW" altLang="en-US" sz="1600" b="0" i="0" kern="1200" dirty="0">
                          <a:solidFill>
                            <a:schemeClr val="dk1"/>
                          </a:solidFill>
                          <a:latin typeface="+mn-ea"/>
                          <a:ea typeface="+mn-ea"/>
                          <a:cs typeface="Gill Sans MT"/>
                        </a:rPr>
                        <a:t>、膠體強度低、</a:t>
                      </a:r>
                      <a:r>
                        <a:rPr lang="zh-TW" altLang="en-US" sz="1600" b="1" i="0" kern="1200" dirty="0">
                          <a:solidFill>
                            <a:srgbClr val="0070C0"/>
                          </a:solidFill>
                          <a:latin typeface="+mn-ea"/>
                          <a:ea typeface="+mn-ea"/>
                          <a:cs typeface="Gill Sans MT"/>
                        </a:rPr>
                        <a:t>表面無黏性</a:t>
                      </a:r>
                      <a:endParaRPr lang="zh-TW" altLang="en-US" sz="1600" b="1" dirty="0">
                        <a:solidFill>
                          <a:srgbClr val="0070C0"/>
                        </a:solidFill>
                        <a:latin typeface="+mn-ea"/>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38228096"/>
                  </a:ext>
                </a:extLst>
              </a:tr>
              <a:tr h="600133">
                <a:tc>
                  <a:txBody>
                    <a:bodyPr/>
                    <a:lstStyle/>
                    <a:p>
                      <a:pPr algn="ctr"/>
                      <a:r>
                        <a:rPr lang="zh-TW" altLang="en-US" sz="1600" dirty="0">
                          <a:latin typeface="+mn-ea"/>
                          <a:ea typeface="+mn-ea"/>
                          <a:cs typeface="Times New Roman" panose="02020603050405020304" pitchFamily="18" charset="0"/>
                        </a:rPr>
                        <a:t>硼砂</a:t>
                      </a:r>
                      <a:r>
                        <a:rPr lang="en-US" altLang="zh-TW" sz="1600" dirty="0">
                          <a:latin typeface="+mn-ea"/>
                          <a:ea typeface="+mn-ea"/>
                          <a:cs typeface="Times New Roman" panose="02020603050405020304" pitchFamily="18" charset="0"/>
                        </a:rPr>
                        <a:t>-</a:t>
                      </a:r>
                      <a:r>
                        <a:rPr lang="zh-TW" altLang="en-US" sz="1600" dirty="0">
                          <a:latin typeface="+mn-ea"/>
                          <a:ea typeface="+mn-ea"/>
                          <a:cs typeface="Times New Roman" panose="02020603050405020304" pitchFamily="18" charset="0"/>
                        </a:rPr>
                        <a:t>硼酸緩衝液</a:t>
                      </a:r>
                      <a:r>
                        <a:rPr lang="en-US" altLang="zh-TW" sz="1600" baseline="30000" dirty="0">
                          <a:latin typeface="+mn-ea"/>
                          <a:ea typeface="+mn-ea"/>
                          <a:cs typeface="Times New Roman" panose="02020603050405020304" pitchFamily="18" charset="0"/>
                        </a:rPr>
                        <a:t>a</a:t>
                      </a:r>
                      <a:endParaRPr lang="zh-TW" altLang="en-US" sz="1600" baseline="30000" dirty="0">
                        <a:latin typeface="+mn-ea"/>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600" dirty="0">
                          <a:latin typeface="+mn-ea"/>
                          <a:ea typeface="+mn-ea"/>
                          <a:cs typeface="Times New Roman" panose="02020603050405020304" pitchFamily="18" charset="0"/>
                        </a:rPr>
                        <a:t>透明</a:t>
                      </a:r>
                      <a:r>
                        <a:rPr lang="zh-TW" altLang="en-US" sz="1600" b="0" i="0" kern="1200" dirty="0">
                          <a:solidFill>
                            <a:schemeClr val="dk1"/>
                          </a:solidFill>
                          <a:latin typeface="+mn-ea"/>
                          <a:ea typeface="+mn-ea"/>
                          <a:cs typeface="Gill Sans MT"/>
                        </a:rPr>
                        <a:t>、</a:t>
                      </a:r>
                      <a:r>
                        <a:rPr lang="zh-TW" altLang="en-US" sz="1600" b="1" i="0" kern="1200" dirty="0">
                          <a:solidFill>
                            <a:srgbClr val="0070C0"/>
                          </a:solidFill>
                          <a:latin typeface="+mn-ea"/>
                          <a:ea typeface="+mn-ea"/>
                          <a:cs typeface="Gill Sans MT"/>
                        </a:rPr>
                        <a:t>脆又硬</a:t>
                      </a:r>
                      <a:r>
                        <a:rPr lang="zh-TW" altLang="en-US" sz="1600" b="0" i="0" kern="1200" dirty="0">
                          <a:solidFill>
                            <a:schemeClr val="dk1"/>
                          </a:solidFill>
                          <a:latin typeface="+mn-ea"/>
                          <a:ea typeface="+mn-ea"/>
                          <a:cs typeface="Gill Sans MT"/>
                        </a:rPr>
                        <a:t>、膠體強度增加、</a:t>
                      </a:r>
                      <a:r>
                        <a:rPr lang="zh-TW" altLang="en-US" sz="1600" b="1" i="0" kern="1200" dirty="0">
                          <a:solidFill>
                            <a:srgbClr val="0070C0"/>
                          </a:solidFill>
                          <a:latin typeface="+mn-ea"/>
                          <a:ea typeface="+mn-ea"/>
                          <a:cs typeface="Gill Sans MT"/>
                        </a:rPr>
                        <a:t>表面無黏性</a:t>
                      </a:r>
                      <a:endParaRPr lang="zh-TW" altLang="en-US" sz="1600" b="1" dirty="0">
                        <a:solidFill>
                          <a:srgbClr val="0070C0"/>
                        </a:solidFill>
                        <a:latin typeface="+mn-ea"/>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7927231"/>
                  </a:ext>
                </a:extLst>
              </a:tr>
              <a:tr h="6001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aseline="30000" dirty="0">
                          <a:latin typeface="Times New Roman" panose="02020603050405020304" pitchFamily="18" charset="0"/>
                          <a:ea typeface="+mn-ea"/>
                          <a:cs typeface="Times New Roman" panose="02020603050405020304" pitchFamily="18" charset="0"/>
                        </a:rPr>
                        <a:t>a</a:t>
                      </a:r>
                      <a:r>
                        <a:rPr lang="zh-TW" altLang="en-US" sz="1400" dirty="0">
                          <a:latin typeface="Times New Roman" panose="02020603050405020304" pitchFamily="18" charset="0"/>
                          <a:ea typeface="+mn-ea"/>
                          <a:cs typeface="Times New Roman" panose="02020603050405020304" pitchFamily="18" charset="0"/>
                        </a:rPr>
                        <a:t> </a:t>
                      </a:r>
                      <a:r>
                        <a:rPr lang="en-US" altLang="zh-TW" sz="1400" i="0" dirty="0">
                          <a:latin typeface="Times New Roman" panose="02020603050405020304" pitchFamily="18" charset="0"/>
                          <a:ea typeface="微軟正黑體" panose="020B0604030504040204" pitchFamily="34" charset="-120"/>
                          <a:cs typeface="Times New Roman" panose="02020603050405020304" pitchFamily="18" charset="0"/>
                        </a:rPr>
                        <a:t>0.286g</a:t>
                      </a:r>
                      <a:r>
                        <a:rPr lang="zh-TW" altLang="en-US" sz="1400" i="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400" b="0" i="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Na₂B₄O₇.10H₂O</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1.051g</a:t>
                      </a:r>
                      <a:r>
                        <a:rPr lang="zh-TW" altLang="en-US" sz="140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H</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en-US" altLang="zh-TW" sz="1400" b="0" i="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BO</a:t>
                      </a:r>
                      <a:r>
                        <a:rPr lang="en-US" altLang="zh-TW" sz="1400" b="0" i="0" baseline="-25000" dirty="0">
                          <a:solidFill>
                            <a:srgbClr val="202124"/>
                          </a:solidFill>
                          <a:effectLst/>
                          <a:latin typeface="Times New Roman" panose="02020603050405020304" pitchFamily="18" charset="0"/>
                          <a:ea typeface="Tahoma" panose="020B0604030504040204" pitchFamily="34" charset="0"/>
                          <a:cs typeface="Times New Roman" panose="02020603050405020304" pitchFamily="18" charset="0"/>
                        </a:rPr>
                        <a:t>3</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8g SDS</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3.2g NaCl</a:t>
                      </a:r>
                      <a:r>
                        <a:rPr lang="zh-TW" altLang="en-US"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i="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0.864g</a:t>
                      </a:r>
                      <a:r>
                        <a:rPr lang="en-US" altLang="zh-TW" sz="1400"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0" i="0" kern="1200" dirty="0">
                          <a:solidFill>
                            <a:schemeClr val="tx1"/>
                          </a:solidFill>
                          <a:effectLst/>
                          <a:latin typeface="Times New Roman" panose="02020603050405020304" pitchFamily="18" charset="0"/>
                          <a:ea typeface="Gill Sans MT"/>
                          <a:cs typeface="Times New Roman" panose="02020603050405020304" pitchFamily="18" charset="0"/>
                        </a:rPr>
                        <a:t>2-</a:t>
                      </a:r>
                      <a:r>
                        <a:rPr lang="zh-TW" altLang="en-US" sz="1400" b="0" i="0" kern="1200" dirty="0">
                          <a:solidFill>
                            <a:schemeClr val="tx1"/>
                          </a:solidFill>
                          <a:effectLst/>
                          <a:latin typeface="+mj-ea"/>
                          <a:ea typeface="Gill Sans MT"/>
                          <a:cs typeface="Times New Roman" panose="02020603050405020304" pitchFamily="18" charset="0"/>
                        </a:rPr>
                        <a:t>甲基</a:t>
                      </a:r>
                      <a:r>
                        <a:rPr lang="en-US" altLang="zh-TW" sz="1400" b="0" i="0" kern="1200" dirty="0">
                          <a:solidFill>
                            <a:schemeClr val="tx1"/>
                          </a:solidFill>
                          <a:effectLst/>
                          <a:latin typeface="Times New Roman" panose="02020603050405020304" pitchFamily="18" charset="0"/>
                          <a:ea typeface="Gill Sans MT"/>
                          <a:cs typeface="Times New Roman" panose="02020603050405020304" pitchFamily="18" charset="0"/>
                        </a:rPr>
                        <a:t>-2-</a:t>
                      </a:r>
                      <a:r>
                        <a:rPr lang="zh-TW" altLang="en-US" sz="1400" b="0" i="0" kern="1200" dirty="0">
                          <a:solidFill>
                            <a:schemeClr val="tx1"/>
                          </a:solidFill>
                          <a:effectLst/>
                          <a:latin typeface="+mj-ea"/>
                          <a:ea typeface="Gill Sans MT"/>
                          <a:cs typeface="Times New Roman" panose="02020603050405020304" pitchFamily="18" charset="0"/>
                        </a:rPr>
                        <a:t>丙烯酸十八烷基酯</a:t>
                      </a:r>
                      <a:endParaRPr lang="en-US" altLang="zh-TW" sz="1400" b="0" i="0" kern="1200" dirty="0">
                        <a:solidFill>
                          <a:schemeClr val="dk1"/>
                        </a:solidFill>
                        <a:latin typeface="+mj-ea"/>
                        <a:ea typeface="Gill Sans MT"/>
                        <a:cs typeface="Gill Sans MT"/>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600" dirty="0">
                        <a:latin typeface="Times New Roman" panose="02020603050405020304" pitchFamily="18" charset="0"/>
                        <a:ea typeface="+mn-ea"/>
                        <a:cs typeface="Times New Roman" panose="02020603050405020304" pitchFamily="18" charset="0"/>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660367"/>
                  </a:ext>
                </a:extLst>
              </a:tr>
            </a:tbl>
          </a:graphicData>
        </a:graphic>
      </p:graphicFrame>
    </p:spTree>
    <p:extLst>
      <p:ext uri="{BB962C8B-B14F-4D97-AF65-F5344CB8AC3E}">
        <p14:creationId xmlns:p14="http://schemas.microsoft.com/office/powerpoint/2010/main" val="324406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放置</a:t>
            </a:r>
            <a:r>
              <a:rPr lang="en-US" altLang="zh-TW" sz="3600" dirty="0">
                <a:solidFill>
                  <a:srgbClr val="000000"/>
                </a:solidFill>
                <a:latin typeface="Times New Roman" pitchFamily="18" charset="0"/>
                <a:ea typeface="Microsoft JhengHei"/>
                <a:cs typeface="Times New Roman" pitchFamily="18" charset="0"/>
                <a:sym typeface="Microsoft JhengHei"/>
              </a:rPr>
              <a:t>4</a:t>
            </a:r>
            <a:r>
              <a:rPr lang="zh-TW" altLang="en-US" sz="3600" dirty="0">
                <a:solidFill>
                  <a:srgbClr val="000000"/>
                </a:solidFill>
                <a:latin typeface="Microsoft JhengHei"/>
                <a:ea typeface="Microsoft JhengHei"/>
                <a:cs typeface="Microsoft JhengHei"/>
                <a:sym typeface="Microsoft JhengHei"/>
              </a:rPr>
              <a:t>小時不成膠</a:t>
            </a:r>
            <a:endParaRPr lang="zh-TW" altLang="en-US" sz="3600" dirty="0"/>
          </a:p>
        </p:txBody>
      </p:sp>
      <p:sp>
        <p:nvSpPr>
          <p:cNvPr id="3" name="內容版面配置區 2"/>
          <p:cNvSpPr>
            <a:spLocks noGrp="1"/>
          </p:cNvSpPr>
          <p:nvPr>
            <p:ph idx="1"/>
          </p:nvPr>
        </p:nvSpPr>
        <p:spPr/>
        <p:txBody>
          <a:bodyPr/>
          <a:lstStyle/>
          <a:p>
            <a:r>
              <a:rPr lang="zh-TW" altLang="en-US" dirty="0"/>
              <a:t>要使用連續式水膠塗佈設備，需考量其滯料時間，不能使水膠溶液在滯料區就成膠，因此必須控制成膠時間。</a:t>
            </a:r>
          </a:p>
        </p:txBody>
      </p:sp>
    </p:spTree>
    <p:extLst>
      <p:ext uri="{BB962C8B-B14F-4D97-AF65-F5344CB8AC3E}">
        <p14:creationId xmlns:p14="http://schemas.microsoft.com/office/powerpoint/2010/main" val="131393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EA7293-F8B1-419C-A309-439B86B48DA4}"/>
              </a:ext>
            </a:extLst>
          </p:cNvPr>
          <p:cNvSpPr>
            <a:spLocks noGrp="1"/>
          </p:cNvSpPr>
          <p:nvPr>
            <p:ph type="title"/>
          </p:nvPr>
        </p:nvSpPr>
        <p:spPr/>
        <p:txBody>
          <a:bodyPr>
            <a:normAutofit/>
          </a:bodyPr>
          <a:lstStyle/>
          <a:p>
            <a:r>
              <a:rPr lang="zh-TW" altLang="en-US" sz="3600" dirty="0">
                <a:solidFill>
                  <a:srgbClr val="000000"/>
                </a:solidFill>
                <a:latin typeface="Microsoft JhengHei"/>
                <a:ea typeface="Microsoft JhengHei"/>
                <a:cs typeface="Microsoft JhengHei"/>
                <a:sym typeface="Microsoft JhengHei"/>
              </a:rPr>
              <a:t>放置</a:t>
            </a:r>
            <a:r>
              <a:rPr lang="en-US" altLang="zh-TW" sz="3600" dirty="0">
                <a:solidFill>
                  <a:srgbClr val="000000"/>
                </a:solidFill>
                <a:latin typeface="Times New Roman" pitchFamily="18" charset="0"/>
                <a:ea typeface="Microsoft JhengHei"/>
                <a:cs typeface="Times New Roman" pitchFamily="18" charset="0"/>
                <a:sym typeface="Microsoft JhengHei"/>
              </a:rPr>
              <a:t>4</a:t>
            </a:r>
            <a:r>
              <a:rPr lang="zh-TW" altLang="en-US" sz="3600" dirty="0">
                <a:solidFill>
                  <a:srgbClr val="000000"/>
                </a:solidFill>
                <a:latin typeface="Microsoft JhengHei"/>
                <a:ea typeface="Microsoft JhengHei"/>
                <a:cs typeface="Microsoft JhengHei"/>
                <a:sym typeface="Microsoft JhengHei"/>
              </a:rPr>
              <a:t>小時不成膠</a:t>
            </a:r>
            <a:endParaRPr lang="zh-TW" altLang="en-US" sz="3600" dirty="0"/>
          </a:p>
        </p:txBody>
      </p:sp>
      <p:sp>
        <p:nvSpPr>
          <p:cNvPr id="3" name="內容版面配置區 2">
            <a:extLst>
              <a:ext uri="{FF2B5EF4-FFF2-40B4-BE49-F238E27FC236}">
                <a16:creationId xmlns:a16="http://schemas.microsoft.com/office/drawing/2014/main" id="{811B2868-4CDF-4B8C-934A-BCE077E44BD4}"/>
              </a:ext>
            </a:extLst>
          </p:cNvPr>
          <p:cNvSpPr>
            <a:spLocks noGrp="1"/>
          </p:cNvSpPr>
          <p:nvPr>
            <p:ph idx="1"/>
          </p:nvPr>
        </p:nvSpPr>
        <p:spPr/>
        <p:txBody>
          <a:bodyPr/>
          <a:lstStyle/>
          <a:p>
            <a:r>
              <a:rPr lang="zh-TW" altLang="en-US" sz="2000" dirty="0">
                <a:latin typeface="Microsoft JhengHei"/>
                <a:ea typeface="Microsoft JhengHei"/>
                <a:cs typeface="Microsoft JhengHei"/>
                <a:sym typeface="Microsoft JhengHei"/>
              </a:rPr>
              <a:t>改變促進劑的量對成膠時間的影響</a:t>
            </a:r>
            <a:endParaRPr lang="zh-TW" altLang="en-US" dirty="0"/>
          </a:p>
        </p:txBody>
      </p:sp>
      <p:graphicFrame>
        <p:nvGraphicFramePr>
          <p:cNvPr id="4" name="物件 3">
            <a:extLst>
              <a:ext uri="{FF2B5EF4-FFF2-40B4-BE49-F238E27FC236}">
                <a16:creationId xmlns:a16="http://schemas.microsoft.com/office/drawing/2014/main" id="{54E3C133-3644-4DF6-BBEB-58489FBBA673}"/>
              </a:ext>
            </a:extLst>
          </p:cNvPr>
          <p:cNvGraphicFramePr>
            <a:graphicFrameLocks noChangeAspect="1"/>
          </p:cNvGraphicFramePr>
          <p:nvPr>
            <p:extLst>
              <p:ext uri="{D42A27DB-BD31-4B8C-83A1-F6EECF244321}">
                <p14:modId xmlns:p14="http://schemas.microsoft.com/office/powerpoint/2010/main" val="2551750939"/>
              </p:ext>
            </p:extLst>
          </p:nvPr>
        </p:nvGraphicFramePr>
        <p:xfrm>
          <a:off x="4958593" y="1634836"/>
          <a:ext cx="7786057" cy="5454073"/>
        </p:xfrm>
        <a:graphic>
          <a:graphicData uri="http://schemas.openxmlformats.org/presentationml/2006/ole">
            <mc:AlternateContent xmlns:mc="http://schemas.openxmlformats.org/markup-compatibility/2006">
              <mc:Choice xmlns:v="urn:schemas-microsoft-com:vml" Requires="v">
                <p:oleObj spid="_x0000_s1025" name="Graph" r:id="rId3" imgW="4191840" imgH="2937600" progId="Origin50.Graph">
                  <p:embed/>
                </p:oleObj>
              </mc:Choice>
              <mc:Fallback>
                <p:oleObj name="Graph" r:id="rId3" imgW="4191840" imgH="2937600" progId="Origin50.Graph">
                  <p:embed/>
                  <p:pic>
                    <p:nvPicPr>
                      <p:cNvPr id="4" name="物件 3">
                        <a:extLst>
                          <a:ext uri="{FF2B5EF4-FFF2-40B4-BE49-F238E27FC236}">
                            <a16:creationId xmlns:a16="http://schemas.microsoft.com/office/drawing/2014/main" id="{54E3C133-3644-4DF6-BBEB-58489FBBA673}"/>
                          </a:ext>
                        </a:extLst>
                      </p:cNvPr>
                      <p:cNvPicPr/>
                      <p:nvPr/>
                    </p:nvPicPr>
                    <p:blipFill>
                      <a:blip r:embed="rId4"/>
                      <a:stretch>
                        <a:fillRect/>
                      </a:stretch>
                    </p:blipFill>
                    <p:spPr>
                      <a:xfrm>
                        <a:off x="4958593" y="1634836"/>
                        <a:ext cx="7786057" cy="5454073"/>
                      </a:xfrm>
                      <a:prstGeom prst="rect">
                        <a:avLst/>
                      </a:prstGeom>
                    </p:spPr>
                  </p:pic>
                </p:oleObj>
              </mc:Fallback>
            </mc:AlternateContent>
          </a:graphicData>
        </a:graphic>
      </p:graphicFrame>
    </p:spTree>
    <p:extLst>
      <p:ext uri="{BB962C8B-B14F-4D97-AF65-F5344CB8AC3E}">
        <p14:creationId xmlns:p14="http://schemas.microsoft.com/office/powerpoint/2010/main" val="118612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水膠溶液黏稠有流動性</a:t>
            </a:r>
          </a:p>
        </p:txBody>
      </p:sp>
      <p:sp>
        <p:nvSpPr>
          <p:cNvPr id="3" name="內容版面配置區 2"/>
          <p:cNvSpPr>
            <a:spLocks noGrp="1"/>
          </p:cNvSpPr>
          <p:nvPr>
            <p:ph idx="1"/>
          </p:nvPr>
        </p:nvSpPr>
        <p:spPr/>
        <p:txBody>
          <a:bodyPr/>
          <a:lstStyle/>
          <a:p>
            <a:r>
              <a:rPr lang="zh-TW" altLang="en-US" dirty="0"/>
              <a:t>因水膠溶液為液態，在塗佈與控制厚度上都無法成功進行，所以要使水膠溶液在成膠前就維持一定的黏度，以解決塗佈上的問題。</a:t>
            </a:r>
          </a:p>
        </p:txBody>
      </p:sp>
    </p:spTree>
    <p:extLst>
      <p:ext uri="{BB962C8B-B14F-4D97-AF65-F5344CB8AC3E}">
        <p14:creationId xmlns:p14="http://schemas.microsoft.com/office/powerpoint/2010/main" val="32376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425EC2-6DDA-4DE5-A98E-C5799EE87050}"/>
              </a:ext>
            </a:extLst>
          </p:cNvPr>
          <p:cNvSpPr>
            <a:spLocks noGrp="1"/>
          </p:cNvSpPr>
          <p:nvPr>
            <p:ph type="title"/>
          </p:nvPr>
        </p:nvSpPr>
        <p:spPr/>
        <p:txBody>
          <a:bodyPr>
            <a:normAutofit/>
          </a:bodyPr>
          <a:lstStyle/>
          <a:p>
            <a:r>
              <a:rPr lang="zh-TW" altLang="en-US" sz="3600" dirty="0"/>
              <a:t>水膠溶液黏稠有流動性</a:t>
            </a:r>
          </a:p>
        </p:txBody>
      </p:sp>
      <p:sp>
        <p:nvSpPr>
          <p:cNvPr id="3" name="內容版面配置區 2">
            <a:extLst>
              <a:ext uri="{FF2B5EF4-FFF2-40B4-BE49-F238E27FC236}">
                <a16:creationId xmlns:a16="http://schemas.microsoft.com/office/drawing/2014/main" id="{84ED40D3-C5EA-48E8-A0E6-70A695CAE2E5}"/>
              </a:ext>
            </a:extLst>
          </p:cNvPr>
          <p:cNvSpPr>
            <a:spLocks noGrp="1"/>
          </p:cNvSpPr>
          <p:nvPr>
            <p:ph idx="1"/>
          </p:nvPr>
        </p:nvSpPr>
        <p:spPr/>
        <p:txBody>
          <a:bodyPr/>
          <a:lstStyle/>
          <a:p>
            <a:r>
              <a:rPr lang="zh-TW" altLang="en-US" sz="2000" i="0" u="none" strike="noStrike" cap="none" dirty="0">
                <a:solidFill>
                  <a:schemeClr val="dk1"/>
                </a:solidFill>
                <a:latin typeface="Microsoft JhengHei"/>
                <a:ea typeface="Microsoft JhengHei"/>
                <a:cs typeface="Microsoft JhengHei"/>
                <a:sym typeface="Microsoft JhengHei"/>
              </a:rPr>
              <a:t>廠商使用的是</a:t>
            </a:r>
            <a:r>
              <a:rPr lang="zh-TW" altLang="en-US" sz="2000" i="0" u="none" strike="noStrike" cap="none" dirty="0">
                <a:solidFill>
                  <a:srgbClr val="FF0000"/>
                </a:solidFill>
                <a:latin typeface="Microsoft JhengHei"/>
                <a:ea typeface="Microsoft JhengHei"/>
                <a:cs typeface="Microsoft JhengHei"/>
                <a:sym typeface="Microsoft JhengHei"/>
              </a:rPr>
              <a:t>連續式設備</a:t>
            </a:r>
            <a:r>
              <a:rPr lang="zh-TW" altLang="en-US" sz="2000" i="0" u="none" strike="noStrike" cap="none" dirty="0">
                <a:solidFill>
                  <a:schemeClr val="dk1"/>
                </a:solidFill>
                <a:latin typeface="Microsoft JhengHei"/>
                <a:ea typeface="Microsoft JhengHei"/>
                <a:cs typeface="Microsoft JhengHei"/>
                <a:sym typeface="Microsoft JhengHei"/>
              </a:rPr>
              <a:t>，實驗用批次式水膠不能應用在設備上，必須提升水膠溶液在成膠前的黏度以解決塗佈上的問題</a:t>
            </a:r>
            <a:endParaRPr lang="zh-TW" altLang="en-US" dirty="0"/>
          </a:p>
        </p:txBody>
      </p:sp>
      <p:graphicFrame>
        <p:nvGraphicFramePr>
          <p:cNvPr id="4" name="Google Shape;293;p12">
            <a:extLst>
              <a:ext uri="{FF2B5EF4-FFF2-40B4-BE49-F238E27FC236}">
                <a16:creationId xmlns:a16="http://schemas.microsoft.com/office/drawing/2014/main" id="{371B4CE6-3584-485B-BC21-A7EDCB8797D1}"/>
              </a:ext>
            </a:extLst>
          </p:cNvPr>
          <p:cNvGraphicFramePr/>
          <p:nvPr>
            <p:extLst>
              <p:ext uri="{D42A27DB-BD31-4B8C-83A1-F6EECF244321}">
                <p14:modId xmlns:p14="http://schemas.microsoft.com/office/powerpoint/2010/main" val="3116654421"/>
              </p:ext>
            </p:extLst>
          </p:nvPr>
        </p:nvGraphicFramePr>
        <p:xfrm>
          <a:off x="856353" y="3076863"/>
          <a:ext cx="10479294" cy="3572912"/>
        </p:xfrm>
        <a:graphic>
          <a:graphicData uri="http://schemas.openxmlformats.org/drawingml/2006/table">
            <a:tbl>
              <a:tblPr firstRow="1" bandRow="1">
                <a:noFill/>
                <a:tableStyleId>{C43F9EF9-E0DD-44DF-8FDE-3D0B02685131}</a:tableStyleId>
              </a:tblPr>
              <a:tblGrid>
                <a:gridCol w="2051958">
                  <a:extLst>
                    <a:ext uri="{9D8B030D-6E8A-4147-A177-3AD203B41FA5}">
                      <a16:colId xmlns:a16="http://schemas.microsoft.com/office/drawing/2014/main" val="20000"/>
                    </a:ext>
                  </a:extLst>
                </a:gridCol>
                <a:gridCol w="8427336">
                  <a:extLst>
                    <a:ext uri="{9D8B030D-6E8A-4147-A177-3AD203B41FA5}">
                      <a16:colId xmlns:a16="http://schemas.microsoft.com/office/drawing/2014/main" val="20001"/>
                    </a:ext>
                  </a:extLst>
                </a:gridCol>
              </a:tblGrid>
              <a:tr h="446614">
                <a:tc gridSpan="2">
                  <a:txBody>
                    <a:bodyPr/>
                    <a:lstStyle/>
                    <a:p>
                      <a:pPr marL="0" marR="0" lvl="0" indent="0" algn="l" rtl="0">
                        <a:spcBef>
                          <a:spcPts val="0"/>
                        </a:spcBef>
                        <a:spcAft>
                          <a:spcPts val="0"/>
                        </a:spcAft>
                        <a:buNone/>
                      </a:pPr>
                      <a:r>
                        <a:rPr lang="zh-TW" sz="1600" u="none" strike="noStrike" cap="none" dirty="0">
                          <a:latin typeface="Microsoft JhengHei"/>
                          <a:ea typeface="Microsoft JhengHei"/>
                          <a:cs typeface="Microsoft JhengHei"/>
                          <a:sym typeface="Microsoft JhengHei"/>
                        </a:rPr>
                        <a:t>表</a:t>
                      </a:r>
                      <a:r>
                        <a:rPr lang="en-US" altLang="zh-TW" sz="1600" u="none" strike="noStrike" cap="none" dirty="0">
                          <a:latin typeface="Microsoft JhengHei"/>
                          <a:ea typeface="Microsoft JhengHei"/>
                          <a:cs typeface="Microsoft JhengHei"/>
                          <a:sym typeface="Microsoft JhengHei"/>
                        </a:rPr>
                        <a:t>3</a:t>
                      </a:r>
                      <a:r>
                        <a:rPr lang="zh-TW" sz="1600" u="none" strike="noStrike" cap="none" dirty="0">
                          <a:latin typeface="Microsoft JhengHei"/>
                          <a:ea typeface="Microsoft JhengHei"/>
                          <a:cs typeface="Microsoft JhengHei"/>
                          <a:sym typeface="Microsoft JhengHei"/>
                        </a:rPr>
                        <a:t> 不同增稠劑之增稠效果</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extLst>
                  <a:ext uri="{0D108BD9-81ED-4DB2-BD59-A6C34878D82A}">
                    <a16:rowId xmlns:a16="http://schemas.microsoft.com/office/drawing/2014/main" val="10000"/>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增稠劑</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增稠狀況</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甘油</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增稠狀況不佳，並且降低水膠的性質</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澱粉</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無增稠效果，且不易溶解</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海藻酸鈉+</a:t>
                      </a:r>
                      <a:r>
                        <a:rPr lang="zh-TW" sz="1600" u="none" strike="noStrike" cap="none" dirty="0">
                          <a:latin typeface="Times New Roman" panose="02020603050405020304" pitchFamily="18" charset="0"/>
                          <a:ea typeface="Times New Roman"/>
                          <a:cs typeface="Times New Roman" panose="02020603050405020304" pitchFamily="18" charset="0"/>
                          <a:sym typeface="Times New Roman"/>
                        </a:rPr>
                        <a:t>CaCl</a:t>
                      </a:r>
                      <a:r>
                        <a:rPr lang="zh-TW" sz="1600" u="none" strike="noStrike" cap="none" baseline="-25000" dirty="0">
                          <a:latin typeface="Times New Roman" panose="02020603050405020304" pitchFamily="18" charset="0"/>
                          <a:ea typeface="Times New Roman"/>
                          <a:cs typeface="Times New Roman" panose="02020603050405020304" pitchFamily="18" charset="0"/>
                          <a:sym typeface="Times New Roman"/>
                        </a:rPr>
                        <a:t>2</a:t>
                      </a:r>
                      <a:endParaRPr sz="1600" u="none" strike="noStrike" cap="none" baseline="-250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兩者混合後會獨立成膠，無法與原配方相容</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海藻酸鈉</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極難溶，增稠效果低，加</a:t>
                      </a:r>
                      <a:r>
                        <a:rPr lang="zh-TW" altLang="en-US" sz="1600" u="none" strike="noStrike" cap="none" dirty="0">
                          <a:latin typeface="Microsoft JhengHei"/>
                          <a:ea typeface="Microsoft JhengHei"/>
                          <a:cs typeface="Microsoft JhengHei"/>
                          <a:sym typeface="Microsoft JhengHei"/>
                        </a:rPr>
                        <a:t>進</a:t>
                      </a:r>
                      <a:r>
                        <a:rPr lang="zh-TW" sz="1600" u="none" strike="noStrike" cap="none" dirty="0">
                          <a:latin typeface="Microsoft JhengHei"/>
                          <a:ea typeface="Microsoft JhengHei"/>
                          <a:cs typeface="Microsoft JhengHei"/>
                          <a:sym typeface="Microsoft JhengHei"/>
                        </a:rPr>
                        <a:t>水膠溶液混合後會產生大量氣泡，成膠後呈現乳白色</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46614">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海藻酸鈉+明膠</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加入明膠，增稠效果沒有增加，兩者相容性差</a:t>
                      </a:r>
                      <a:endParaRPr sz="1600" dirty="0">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46614">
                <a:tc>
                  <a:txBody>
                    <a:bodyPr/>
                    <a:lstStyle/>
                    <a:p>
                      <a:pPr marL="0" marR="0" lvl="0" indent="0" algn="ctr" rtl="0">
                        <a:spcBef>
                          <a:spcPts val="0"/>
                        </a:spcBef>
                        <a:spcAft>
                          <a:spcPts val="0"/>
                        </a:spcAft>
                        <a:buNone/>
                      </a:pPr>
                      <a:r>
                        <a:rPr lang="en-US" altLang="zh-TW" sz="1600" dirty="0">
                          <a:solidFill>
                            <a:srgbClr val="0070C0"/>
                          </a:solidFill>
                          <a:latin typeface="Times New Roman" panose="02020603050405020304" pitchFamily="18" charset="0"/>
                          <a:cs typeface="Times New Roman" panose="02020603050405020304" pitchFamily="18" charset="0"/>
                          <a:sym typeface="Times New Roman"/>
                        </a:rPr>
                        <a:t>PVA</a:t>
                      </a:r>
                      <a:endParaRPr sz="1600" dirty="0">
                        <a:solidFill>
                          <a:srgbClr val="0070C0"/>
                        </a:solidFill>
                        <a:latin typeface="Times New Roman" panose="02020603050405020304" pitchFamily="18" charset="0"/>
                        <a:cs typeface="Times New Roman" panose="02020603050405020304" pitchFamily="18" charset="0"/>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zh-TW" sz="1600" u="none" strike="noStrike" cap="none" dirty="0">
                          <a:latin typeface="Microsoft JhengHei"/>
                          <a:ea typeface="Microsoft JhengHei"/>
                          <a:cs typeface="Microsoft JhengHei"/>
                          <a:sym typeface="Microsoft JhengHei"/>
                        </a:rPr>
                        <a:t>難溶，但</a:t>
                      </a:r>
                      <a:r>
                        <a:rPr lang="zh-TW" altLang="en-US" sz="1600" dirty="0">
                          <a:solidFill>
                            <a:srgbClr val="0070C0"/>
                          </a:solidFill>
                          <a:latin typeface="微軟正黑體" panose="020B0604030504040204" pitchFamily="34" charset="-120"/>
                          <a:ea typeface="微軟正黑體" panose="020B0604030504040204" pitchFamily="34" charset="-120"/>
                          <a:sym typeface="Microsoft JhengHei"/>
                        </a:rPr>
                        <a:t>增稠效果佳</a:t>
                      </a:r>
                      <a:endParaRPr sz="1600" dirty="0">
                        <a:solidFill>
                          <a:srgbClr val="0070C0"/>
                        </a:solidFill>
                        <a:latin typeface="Microsoft JhengHei"/>
                        <a:ea typeface="Microsoft JhengHei"/>
                        <a:cs typeface="Microsoft JhengHei"/>
                        <a:sym typeface="Microsoft JhengHe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7530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2977A7-CEFE-41DF-BC1C-9405D36D477D}"/>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rPr>
              <a:t>結論</a:t>
            </a:r>
            <a:endParaRPr lang="zh-TW" altLang="en-US" sz="6000" dirty="0"/>
          </a:p>
        </p:txBody>
      </p:sp>
      <p:sp>
        <p:nvSpPr>
          <p:cNvPr id="3" name="內容版面配置區 2">
            <a:extLst>
              <a:ext uri="{FF2B5EF4-FFF2-40B4-BE49-F238E27FC236}">
                <a16:creationId xmlns:a16="http://schemas.microsoft.com/office/drawing/2014/main" id="{02D904BA-DB9A-42CE-883F-DCF485B6F534}"/>
              </a:ext>
            </a:extLst>
          </p:cNvPr>
          <p:cNvSpPr>
            <a:spLocks noGrp="1"/>
          </p:cNvSpPr>
          <p:nvPr>
            <p:ph idx="1"/>
          </p:nvPr>
        </p:nvSpPr>
        <p:spPr/>
        <p:txBody>
          <a:bodyPr/>
          <a:lstStyle/>
          <a:p>
            <a:r>
              <a:rPr lang="en-US" altLang="zh-TW" cap="none" dirty="0">
                <a:latin typeface="Times New Roman" panose="02020603050405020304" pitchFamily="18" charset="0"/>
                <a:cs typeface="Times New Roman" panose="02020603050405020304" pitchFamily="18" charset="0"/>
                <a:sym typeface="Tahoma"/>
              </a:rPr>
              <a:t>TEMED</a:t>
            </a:r>
            <a:r>
              <a:rPr lang="zh-TW" altLang="en-US" cap="none" dirty="0">
                <a:latin typeface="Times New Roman" panose="02020603050405020304" pitchFamily="18" charset="0"/>
                <a:cs typeface="Times New Roman" panose="02020603050405020304" pitchFamily="18" charset="0"/>
                <a:sym typeface="Tahoma"/>
              </a:rPr>
              <a:t>的量越少，成膠時間越長。</a:t>
            </a:r>
            <a:endParaRPr lang="en-US" altLang="zh-TW" cap="none" dirty="0">
              <a:latin typeface="Times New Roman" panose="02020603050405020304" pitchFamily="18" charset="0"/>
              <a:cs typeface="Times New Roman" panose="02020603050405020304" pitchFamily="18" charset="0"/>
              <a:sym typeface="Tahoma"/>
            </a:endParaRPr>
          </a:p>
          <a:p>
            <a:r>
              <a:rPr lang="en-US" altLang="zh-TW" cap="none" dirty="0" err="1">
                <a:latin typeface="Times New Roman" panose="02020603050405020304" pitchFamily="18" charset="0"/>
                <a:cs typeface="Times New Roman" panose="02020603050405020304" pitchFamily="18" charset="0"/>
                <a:sym typeface="Tahoma"/>
              </a:rPr>
              <a:t>AAc</a:t>
            </a:r>
            <a:r>
              <a:rPr lang="zh-TW" altLang="en-US" cap="none" dirty="0">
                <a:latin typeface="Times New Roman" panose="02020603050405020304" pitchFamily="18" charset="0"/>
                <a:cs typeface="Times New Roman" panose="02020603050405020304" pitchFamily="18" charset="0"/>
                <a:sym typeface="Tahoma"/>
              </a:rPr>
              <a:t>雖改善了膠體乳白之狀況，但</a:t>
            </a:r>
            <a:r>
              <a:rPr lang="zh-TW" altLang="en-US" cap="none" dirty="0">
                <a:latin typeface="Times New Roman" panose="02020603050405020304" pitchFamily="18" charset="0"/>
                <a:cs typeface="Times New Roman" panose="02020603050405020304" pitchFamily="18" charset="0"/>
                <a:sym typeface="Microsoft JhengHei"/>
              </a:rPr>
              <a:t>會使水膠呈</a:t>
            </a:r>
            <a:r>
              <a:rPr lang="zh-TW" altLang="en-US" dirty="0">
                <a:solidFill>
                  <a:srgbClr val="FF0000"/>
                </a:solidFill>
                <a:latin typeface="Times New Roman" panose="02020603050405020304" pitchFamily="18" charset="0"/>
                <a:cs typeface="Times New Roman" panose="02020603050405020304" pitchFamily="18" charset="0"/>
                <a:sym typeface="Microsoft JhengHei"/>
              </a:rPr>
              <a:t>強酸性</a:t>
            </a:r>
            <a:r>
              <a:rPr lang="en-US" altLang="zh-TW" dirty="0">
                <a:latin typeface="Times New Roman" panose="02020603050405020304" pitchFamily="18" charset="0"/>
                <a:cs typeface="Times New Roman" panose="02020603050405020304" pitchFamily="18" charset="0"/>
                <a:sym typeface="Tahoma"/>
              </a:rPr>
              <a:t>(pH 3~pH</a:t>
            </a:r>
            <a:r>
              <a:rPr lang="zh-TW" altLang="en-US" dirty="0">
                <a:latin typeface="Times New Roman" panose="02020603050405020304" pitchFamily="18" charset="0"/>
                <a:cs typeface="Times New Roman" panose="02020603050405020304" pitchFamily="18" charset="0"/>
                <a:sym typeface="Tahoma"/>
              </a:rPr>
              <a:t> </a:t>
            </a:r>
            <a:r>
              <a:rPr lang="en-US" altLang="zh-TW" dirty="0">
                <a:latin typeface="Times New Roman" panose="02020603050405020304" pitchFamily="18" charset="0"/>
                <a:cs typeface="Times New Roman" panose="02020603050405020304" pitchFamily="18" charset="0"/>
                <a:sym typeface="Tahoma"/>
              </a:rPr>
              <a:t>4)</a:t>
            </a:r>
            <a:r>
              <a:rPr lang="zh-TW" altLang="en-US" cap="none" dirty="0">
                <a:latin typeface="Times New Roman" panose="02020603050405020304" pitchFamily="18" charset="0"/>
                <a:cs typeface="Times New Roman" panose="02020603050405020304" pitchFamily="18" charset="0"/>
                <a:sym typeface="Microsoft JhengHei"/>
              </a:rPr>
              <a:t>，膠體性質變得脆且易碎，膠體黏度</a:t>
            </a:r>
            <a:r>
              <a:rPr lang="zh-TW" altLang="en-US" sz="2000" b="0" i="0" kern="1200" dirty="0">
                <a:solidFill>
                  <a:schemeClr val="dk1"/>
                </a:solidFill>
                <a:latin typeface="Times New Roman" panose="02020603050405020304" pitchFamily="18" charset="0"/>
                <a:cs typeface="Times New Roman" panose="02020603050405020304" pitchFamily="18" charset="0"/>
              </a:rPr>
              <a:t>、延展性</a:t>
            </a:r>
            <a:r>
              <a:rPr lang="zh-TW" altLang="en-US" cap="none" dirty="0">
                <a:latin typeface="Times New Roman" panose="02020603050405020304" pitchFamily="18" charset="0"/>
                <a:cs typeface="Times New Roman" panose="02020603050405020304" pitchFamily="18" charset="0"/>
                <a:sym typeface="Microsoft JhengHei"/>
              </a:rPr>
              <a:t>降低，不適用於人體，因此</a:t>
            </a:r>
            <a:r>
              <a:rPr lang="zh-TW" altLang="en-US" cap="none" dirty="0">
                <a:solidFill>
                  <a:srgbClr val="FF0000"/>
                </a:solidFill>
                <a:latin typeface="Times New Roman" panose="02020603050405020304" pitchFamily="18" charset="0"/>
                <a:cs typeface="Times New Roman" panose="02020603050405020304" pitchFamily="18" charset="0"/>
                <a:sym typeface="Microsoft JhengHei"/>
              </a:rPr>
              <a:t>不採用</a:t>
            </a:r>
            <a:r>
              <a:rPr lang="zh-TW" altLang="en-US" dirty="0">
                <a:latin typeface="Times New Roman" panose="02020603050405020304" pitchFamily="18" charset="0"/>
                <a:cs typeface="Times New Roman" panose="02020603050405020304" pitchFamily="18" charset="0"/>
                <a:sym typeface="Microsoft JhengHei"/>
              </a:rPr>
              <a:t>。</a:t>
            </a:r>
            <a:endParaRPr lang="en-US" altLang="zh-TW" dirty="0">
              <a:latin typeface="Times New Roman" panose="02020603050405020304" pitchFamily="18" charset="0"/>
              <a:cs typeface="Times New Roman" panose="02020603050405020304" pitchFamily="18" charset="0"/>
              <a:sym typeface="Microsoft JhengHei"/>
            </a:endParaRPr>
          </a:p>
          <a:p>
            <a:r>
              <a:rPr lang="en-US" altLang="zh-TW" dirty="0">
                <a:latin typeface="Times New Roman" panose="02020603050405020304" pitchFamily="18" charset="0"/>
                <a:cs typeface="Times New Roman" panose="02020603050405020304" pitchFamily="18" charset="0"/>
              </a:rPr>
              <a:t>PVA</a:t>
            </a:r>
            <a:r>
              <a:rPr lang="zh-TW" altLang="en-US" dirty="0">
                <a:latin typeface="Times New Roman" panose="02020603050405020304" pitchFamily="18" charset="0"/>
                <a:cs typeface="Times New Roman" panose="02020603050405020304" pitchFamily="18" charset="0"/>
              </a:rPr>
              <a:t>可以有效的增加水膠溶液成膠前之黏度，因此</a:t>
            </a:r>
            <a:r>
              <a:rPr lang="zh-TW" altLang="en-US" dirty="0">
                <a:solidFill>
                  <a:srgbClr val="FF0000"/>
                </a:solidFill>
                <a:latin typeface="Times New Roman" panose="02020603050405020304" pitchFamily="18" charset="0"/>
                <a:cs typeface="Times New Roman" panose="02020603050405020304" pitchFamily="18" charset="0"/>
              </a:rPr>
              <a:t>採用其作為增稠劑</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由於添加</a:t>
            </a:r>
            <a:r>
              <a:rPr lang="en-US" altLang="zh-TW" dirty="0">
                <a:latin typeface="Times New Roman" panose="02020603050405020304" pitchFamily="18" charset="0"/>
                <a:cs typeface="Times New Roman" panose="02020603050405020304" pitchFamily="18" charset="0"/>
              </a:rPr>
              <a:t>PVA</a:t>
            </a:r>
            <a:r>
              <a:rPr lang="zh-TW" altLang="en-US" dirty="0">
                <a:latin typeface="Times New Roman" panose="02020603050405020304" pitchFamily="18" charset="0"/>
                <a:cs typeface="Times New Roman" panose="02020603050405020304" pitchFamily="18" charset="0"/>
              </a:rPr>
              <a:t>，水凝膠在室溫下聚合的狀況極差，膠體乳白，實驗後發現需在</a:t>
            </a:r>
            <a:r>
              <a:rPr lang="zh-TW" altLang="en-US" dirty="0">
                <a:solidFill>
                  <a:srgbClr val="FF0000"/>
                </a:solidFill>
                <a:latin typeface="Times New Roman" panose="02020603050405020304" pitchFamily="18" charset="0"/>
                <a:cs typeface="Times New Roman" panose="02020603050405020304" pitchFamily="18" charset="0"/>
              </a:rPr>
              <a:t>低溫的環境</a:t>
            </a:r>
            <a:r>
              <a:rPr lang="zh-TW" altLang="en-US" dirty="0">
                <a:latin typeface="Times New Roman" panose="02020603050405020304" pitchFamily="18" charset="0"/>
                <a:cs typeface="Times New Roman" panose="02020603050405020304" pitchFamily="18" charset="0"/>
              </a:rPr>
              <a:t>下進行聚合與交聯。</a:t>
            </a:r>
          </a:p>
          <a:p>
            <a:pPr marL="0" indent="0">
              <a:buNone/>
            </a:pPr>
            <a:endParaRPr lang="zh-TW" altLang="en-US" dirty="0"/>
          </a:p>
        </p:txBody>
      </p:sp>
    </p:spTree>
    <p:extLst>
      <p:ext uri="{BB962C8B-B14F-4D97-AF65-F5344CB8AC3E}">
        <p14:creationId xmlns:p14="http://schemas.microsoft.com/office/powerpoint/2010/main" val="160319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9760B-2860-4DA3-B0F9-735AD3A6EEC8}"/>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rPr>
              <a:t>未來工作</a:t>
            </a:r>
            <a:endParaRPr lang="zh-TW" altLang="en-US" sz="6000" dirty="0"/>
          </a:p>
        </p:txBody>
      </p:sp>
      <p:sp>
        <p:nvSpPr>
          <p:cNvPr id="3" name="內容版面配置區 2">
            <a:extLst>
              <a:ext uri="{FF2B5EF4-FFF2-40B4-BE49-F238E27FC236}">
                <a16:creationId xmlns:a16="http://schemas.microsoft.com/office/drawing/2014/main" id="{6017EF29-600D-45EF-A437-391A6693ED9F}"/>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PVA</a:t>
            </a:r>
            <a:r>
              <a:rPr lang="zh-TW" altLang="en-US" dirty="0">
                <a:latin typeface="Times New Roman" panose="02020603050405020304" pitchFamily="18" charset="0"/>
                <a:cs typeface="Times New Roman" panose="02020603050405020304" pitchFamily="18" charset="0"/>
              </a:rPr>
              <a:t>水膠之製備</a:t>
            </a:r>
            <a:endParaRPr lang="en-US" altLang="zh-TW" dirty="0">
              <a:latin typeface="Times New Roman" panose="02020603050405020304" pitchFamily="18" charset="0"/>
              <a:cs typeface="Times New Roman" panose="02020603050405020304" pitchFamily="18" charset="0"/>
            </a:endParaRPr>
          </a:p>
          <a:p>
            <a:r>
              <a:rPr lang="zh-TW" altLang="zh-TW" sz="2000" dirty="0">
                <a:latin typeface="Microsoft JhengHei"/>
                <a:ea typeface="Microsoft JhengHei"/>
                <a:cs typeface="Microsoft JhengHei"/>
                <a:sym typeface="Microsoft JhengHei"/>
              </a:rPr>
              <a:t>實驗流程圖</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42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5F5F98-8B9C-4533-8A15-3A7CBFA22FA1}"/>
              </a:ext>
            </a:extLst>
          </p:cNvPr>
          <p:cNvSpPr>
            <a:spLocks noGrp="1"/>
          </p:cNvSpPr>
          <p:nvPr>
            <p:ph type="title"/>
          </p:nvPr>
        </p:nvSpPr>
        <p:spPr/>
        <p:txBody>
          <a:bodyPr>
            <a:normAutofit/>
          </a:bodyPr>
          <a:lstStyle/>
          <a:p>
            <a:r>
              <a:rPr lang="en-US" altLang="zh-TW" sz="3600" dirty="0">
                <a:latin typeface="Times New Roman" panose="02020603050405020304" pitchFamily="18" charset="0"/>
                <a:cs typeface="Times New Roman" panose="02020603050405020304" pitchFamily="18" charset="0"/>
              </a:rPr>
              <a:t>PVA</a:t>
            </a:r>
            <a:r>
              <a:rPr lang="zh-TW" altLang="en-US" sz="3600" dirty="0">
                <a:latin typeface="Times New Roman" panose="02020603050405020304" pitchFamily="18" charset="0"/>
                <a:cs typeface="Times New Roman" panose="02020603050405020304" pitchFamily="18" charset="0"/>
              </a:rPr>
              <a:t>水膠之製備</a:t>
            </a:r>
            <a:endParaRPr lang="zh-TW" altLang="en-US" sz="3600" dirty="0"/>
          </a:p>
        </p:txBody>
      </p:sp>
      <p:sp>
        <p:nvSpPr>
          <p:cNvPr id="3" name="內容版面配置區 2">
            <a:extLst>
              <a:ext uri="{FF2B5EF4-FFF2-40B4-BE49-F238E27FC236}">
                <a16:creationId xmlns:a16="http://schemas.microsoft.com/office/drawing/2014/main" id="{57EC5637-262A-4C3D-91DD-971BCA933FEB}"/>
              </a:ext>
            </a:extLst>
          </p:cNvPr>
          <p:cNvSpPr>
            <a:spLocks noGrp="1"/>
          </p:cNvSpPr>
          <p:nvPr>
            <p:ph idx="1"/>
          </p:nvPr>
        </p:nvSpPr>
        <p:spPr/>
        <p:txBody>
          <a:bodyPr/>
          <a:lstStyle/>
          <a:p>
            <a:r>
              <a:rPr lang="zh-TW" altLang="en-US" sz="2000" dirty="0">
                <a:latin typeface="+mn-ea"/>
                <a:ea typeface="+mn-ea"/>
              </a:rPr>
              <a:t>聚乙烯醇</a:t>
            </a:r>
            <a:r>
              <a:rPr lang="en-US" altLang="zh-TW" sz="2000" dirty="0">
                <a:latin typeface="Times New Roman" panose="02020603050405020304" pitchFamily="18" charset="0"/>
                <a:ea typeface="+mn-ea"/>
                <a:cs typeface="Times New Roman" panose="02020603050405020304" pitchFamily="18" charset="0"/>
              </a:rPr>
              <a:t>(</a:t>
            </a:r>
            <a:r>
              <a:rPr lang="en-US" altLang="zh-TW" sz="2000" cap="none" dirty="0">
                <a:latin typeface="Times New Roman" panose="02020603050405020304" pitchFamily="18" charset="0"/>
                <a:ea typeface="+mn-ea"/>
                <a:cs typeface="Times New Roman" panose="02020603050405020304" pitchFamily="18" charset="0"/>
                <a:sym typeface="Tahoma"/>
              </a:rPr>
              <a:t>Polyvinyl alcohol</a:t>
            </a:r>
            <a:r>
              <a:rPr lang="en-US" altLang="zh-TW" sz="2000" dirty="0">
                <a:latin typeface="Times New Roman" panose="02020603050405020304" pitchFamily="18" charset="0"/>
                <a:ea typeface="+mn-ea"/>
                <a:cs typeface="Times New Roman" panose="02020603050405020304" pitchFamily="18" charset="0"/>
                <a:sym typeface="Tahoma"/>
              </a:rPr>
              <a:t>)</a:t>
            </a:r>
            <a:r>
              <a:rPr lang="zh-TW" altLang="en-US" sz="2000" cap="none" dirty="0">
                <a:latin typeface="+mn-ea"/>
                <a:ea typeface="+mn-ea"/>
                <a:cs typeface="Times New Roman" panose="02020603050405020304" pitchFamily="18" charset="0"/>
                <a:sym typeface="Tahoma"/>
              </a:rPr>
              <a:t>的製備</a:t>
            </a:r>
            <a:endParaRPr lang="zh-TW" altLang="en-US" dirty="0"/>
          </a:p>
        </p:txBody>
      </p:sp>
      <p:graphicFrame>
        <p:nvGraphicFramePr>
          <p:cNvPr id="4" name="物件 3">
            <a:extLst>
              <a:ext uri="{FF2B5EF4-FFF2-40B4-BE49-F238E27FC236}">
                <a16:creationId xmlns:a16="http://schemas.microsoft.com/office/drawing/2014/main" id="{69DC0404-928D-4271-B9D2-C7BF7E29C6E5}"/>
              </a:ext>
            </a:extLst>
          </p:cNvPr>
          <p:cNvGraphicFramePr>
            <a:graphicFrameLocks noChangeAspect="1"/>
          </p:cNvGraphicFramePr>
          <p:nvPr>
            <p:extLst>
              <p:ext uri="{D42A27DB-BD31-4B8C-83A1-F6EECF244321}">
                <p14:modId xmlns:p14="http://schemas.microsoft.com/office/powerpoint/2010/main" val="2129800817"/>
              </p:ext>
            </p:extLst>
          </p:nvPr>
        </p:nvGraphicFramePr>
        <p:xfrm>
          <a:off x="1462017" y="4555978"/>
          <a:ext cx="2322222" cy="1341728"/>
        </p:xfrm>
        <a:graphic>
          <a:graphicData uri="http://schemas.openxmlformats.org/presentationml/2006/ole">
            <mc:AlternateContent xmlns:mc="http://schemas.openxmlformats.org/markup-compatibility/2006">
              <mc:Choice xmlns:v="urn:schemas-microsoft-com:vml" Requires="v">
                <p:oleObj spid="_x0000_s2049" name="CS ChemDraw Drawing" r:id="rId3" imgW="3000387" imgH="1733764" progId="ChemDraw.Document.6.0">
                  <p:embed/>
                </p:oleObj>
              </mc:Choice>
              <mc:Fallback>
                <p:oleObj name="CS ChemDraw Drawing" r:id="rId3" imgW="3000387" imgH="1733764" progId="ChemDraw.Document.6.0">
                  <p:embed/>
                  <p:pic>
                    <p:nvPicPr>
                      <p:cNvPr id="4" name="物件 3">
                        <a:extLst>
                          <a:ext uri="{FF2B5EF4-FFF2-40B4-BE49-F238E27FC236}">
                            <a16:creationId xmlns:a16="http://schemas.microsoft.com/office/drawing/2014/main" id="{69DC0404-928D-4271-B9D2-C7BF7E29C6E5}"/>
                          </a:ext>
                        </a:extLst>
                      </p:cNvPr>
                      <p:cNvPicPr/>
                      <p:nvPr/>
                    </p:nvPicPr>
                    <p:blipFill>
                      <a:blip r:embed="rId4"/>
                      <a:stretch>
                        <a:fillRect/>
                      </a:stretch>
                    </p:blipFill>
                    <p:spPr>
                      <a:xfrm>
                        <a:off x="1462017" y="4555978"/>
                        <a:ext cx="2322222" cy="1341728"/>
                      </a:xfrm>
                      <a:prstGeom prst="rect">
                        <a:avLst/>
                      </a:prstGeom>
                    </p:spPr>
                  </p:pic>
                </p:oleObj>
              </mc:Fallback>
            </mc:AlternateContent>
          </a:graphicData>
        </a:graphic>
      </p:graphicFrame>
      <p:graphicFrame>
        <p:nvGraphicFramePr>
          <p:cNvPr id="5" name="物件 4">
            <a:extLst>
              <a:ext uri="{FF2B5EF4-FFF2-40B4-BE49-F238E27FC236}">
                <a16:creationId xmlns:a16="http://schemas.microsoft.com/office/drawing/2014/main" id="{16BAFF7E-61B8-42A3-B1E5-0BF36700DEC5}"/>
              </a:ext>
            </a:extLst>
          </p:cNvPr>
          <p:cNvGraphicFramePr>
            <a:graphicFrameLocks noChangeAspect="1"/>
          </p:cNvGraphicFramePr>
          <p:nvPr>
            <p:extLst>
              <p:ext uri="{D42A27DB-BD31-4B8C-83A1-F6EECF244321}">
                <p14:modId xmlns:p14="http://schemas.microsoft.com/office/powerpoint/2010/main" val="2557021684"/>
              </p:ext>
            </p:extLst>
          </p:nvPr>
        </p:nvGraphicFramePr>
        <p:xfrm>
          <a:off x="1882704" y="3334965"/>
          <a:ext cx="1311131" cy="1764877"/>
        </p:xfrm>
        <a:graphic>
          <a:graphicData uri="http://schemas.openxmlformats.org/presentationml/2006/ole">
            <mc:AlternateContent xmlns:mc="http://schemas.openxmlformats.org/markup-compatibility/2006">
              <mc:Choice xmlns:v="urn:schemas-microsoft-com:vml" Requires="v">
                <p:oleObj spid="_x0000_s2050" name="CS ChemDraw Drawing" r:id="rId5" imgW="1496151" imgH="2012707" progId="ChemDraw.Document.6.0">
                  <p:embed/>
                </p:oleObj>
              </mc:Choice>
              <mc:Fallback>
                <p:oleObj name="CS ChemDraw Drawing" r:id="rId5" imgW="1496151" imgH="2012707" progId="ChemDraw.Document.6.0">
                  <p:embed/>
                  <p:pic>
                    <p:nvPicPr>
                      <p:cNvPr id="5" name="物件 4">
                        <a:extLst>
                          <a:ext uri="{FF2B5EF4-FFF2-40B4-BE49-F238E27FC236}">
                            <a16:creationId xmlns:a16="http://schemas.microsoft.com/office/drawing/2014/main" id="{16BAFF7E-61B8-42A3-B1E5-0BF36700DEC5}"/>
                          </a:ext>
                        </a:extLst>
                      </p:cNvPr>
                      <p:cNvPicPr/>
                      <p:nvPr/>
                    </p:nvPicPr>
                    <p:blipFill>
                      <a:blip r:embed="rId6"/>
                      <a:stretch>
                        <a:fillRect/>
                      </a:stretch>
                    </p:blipFill>
                    <p:spPr>
                      <a:xfrm>
                        <a:off x="1882704" y="3334965"/>
                        <a:ext cx="1311131" cy="1764877"/>
                      </a:xfrm>
                      <a:prstGeom prst="rect">
                        <a:avLst/>
                      </a:prstGeom>
                    </p:spPr>
                  </p:pic>
                </p:oleObj>
              </mc:Fallback>
            </mc:AlternateContent>
          </a:graphicData>
        </a:graphic>
      </p:graphicFrame>
      <p:cxnSp>
        <p:nvCxnSpPr>
          <p:cNvPr id="6" name="直線接點 5">
            <a:extLst>
              <a:ext uri="{FF2B5EF4-FFF2-40B4-BE49-F238E27FC236}">
                <a16:creationId xmlns:a16="http://schemas.microsoft.com/office/drawing/2014/main" id="{1595069C-6CF7-42DB-9D5E-E171DE3C7D66}"/>
              </a:ext>
            </a:extLst>
          </p:cNvPr>
          <p:cNvCxnSpPr/>
          <p:nvPr/>
        </p:nvCxnSpPr>
        <p:spPr>
          <a:xfrm>
            <a:off x="3784239" y="4555978"/>
            <a:ext cx="4322618" cy="0"/>
          </a:xfrm>
          <a:prstGeom prst="line">
            <a:avLst/>
          </a:prstGeom>
        </p:spPr>
        <p:style>
          <a:lnRef idx="2">
            <a:schemeClr val="dk1"/>
          </a:lnRef>
          <a:fillRef idx="0">
            <a:schemeClr val="dk1"/>
          </a:fillRef>
          <a:effectRef idx="1">
            <a:schemeClr val="dk1"/>
          </a:effectRef>
          <a:fontRef idx="minor">
            <a:schemeClr val="tx1"/>
          </a:fontRef>
        </p:style>
      </p:cxnSp>
      <p:sp>
        <p:nvSpPr>
          <p:cNvPr id="7" name="等腰三角形 6">
            <a:extLst>
              <a:ext uri="{FF2B5EF4-FFF2-40B4-BE49-F238E27FC236}">
                <a16:creationId xmlns:a16="http://schemas.microsoft.com/office/drawing/2014/main" id="{4D4D749B-63AD-43F7-B437-E166F1035ED3}"/>
              </a:ext>
            </a:extLst>
          </p:cNvPr>
          <p:cNvSpPr/>
          <p:nvPr/>
        </p:nvSpPr>
        <p:spPr>
          <a:xfrm rot="5400000">
            <a:off x="8119317" y="4472891"/>
            <a:ext cx="159471" cy="19717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18FA849A-4014-4367-AF41-C3DCD7955B8B}"/>
              </a:ext>
            </a:extLst>
          </p:cNvPr>
          <p:cNvSpPr/>
          <p:nvPr/>
        </p:nvSpPr>
        <p:spPr>
          <a:xfrm>
            <a:off x="1371600" y="2845955"/>
            <a:ext cx="2503055" cy="36829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TW" sz="1600" dirty="0">
                <a:latin typeface="Times New Roman" panose="02020603050405020304" pitchFamily="18" charset="0"/>
                <a:cs typeface="Times New Roman" panose="02020603050405020304" pitchFamily="18" charset="0"/>
              </a:rPr>
              <a:t>12g PVA</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88mL H</a:t>
            </a:r>
            <a:r>
              <a:rPr lang="en-US" altLang="zh-TW" sz="1600" baseline="-25000" dirty="0">
                <a:latin typeface="Times New Roman" panose="02020603050405020304" pitchFamily="18" charset="0"/>
                <a:cs typeface="Times New Roman" panose="02020603050405020304" pitchFamily="18" charset="0"/>
              </a:rPr>
              <a:t>2</a:t>
            </a:r>
            <a:r>
              <a:rPr lang="en-US" altLang="zh-TW" sz="1600" dirty="0">
                <a:latin typeface="Times New Roman" panose="02020603050405020304" pitchFamily="18" charset="0"/>
                <a:cs typeface="Times New Roman" panose="02020603050405020304" pitchFamily="18" charset="0"/>
              </a:rPr>
              <a:t>O</a:t>
            </a:r>
            <a:endParaRPr lang="zh-TW" altLang="en-US" sz="1600" dirty="0">
              <a:latin typeface="Times New Roman" panose="02020603050405020304" pitchFamily="18" charset="0"/>
              <a:cs typeface="Times New Roman" panose="02020603050405020304" pitchFamily="18" charset="0"/>
            </a:endParaRPr>
          </a:p>
        </p:txBody>
      </p:sp>
      <p:sp>
        <p:nvSpPr>
          <p:cNvPr id="9" name="流程圖: 程序 8">
            <a:extLst>
              <a:ext uri="{FF2B5EF4-FFF2-40B4-BE49-F238E27FC236}">
                <a16:creationId xmlns:a16="http://schemas.microsoft.com/office/drawing/2014/main" id="{40007410-6486-4104-B3CC-AF2DB67D20F9}"/>
              </a:ext>
            </a:extLst>
          </p:cNvPr>
          <p:cNvSpPr/>
          <p:nvPr/>
        </p:nvSpPr>
        <p:spPr>
          <a:xfrm>
            <a:off x="1614054" y="4138217"/>
            <a:ext cx="1973013" cy="961625"/>
          </a:xfrm>
          <a:prstGeom prst="flowChartProcess">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ln>
                <a:solidFill>
                  <a:schemeClr val="tx1"/>
                </a:solidFill>
              </a:ln>
            </a:endParaRPr>
          </a:p>
        </p:txBody>
      </p:sp>
      <p:sp>
        <p:nvSpPr>
          <p:cNvPr id="10" name="文字方塊 9">
            <a:extLst>
              <a:ext uri="{FF2B5EF4-FFF2-40B4-BE49-F238E27FC236}">
                <a16:creationId xmlns:a16="http://schemas.microsoft.com/office/drawing/2014/main" id="{DA839E10-53C9-4CAE-AED1-4478AAE5DD42}"/>
              </a:ext>
            </a:extLst>
          </p:cNvPr>
          <p:cNvSpPr txBox="1"/>
          <p:nvPr/>
        </p:nvSpPr>
        <p:spPr>
          <a:xfrm>
            <a:off x="2103580" y="6034826"/>
            <a:ext cx="1219564" cy="338554"/>
          </a:xfrm>
          <a:prstGeom prst="rect">
            <a:avLst/>
          </a:prstGeom>
          <a:noFill/>
        </p:spPr>
        <p:txBody>
          <a:bodyPr wrap="square" rtlCol="0">
            <a:spAutoFit/>
          </a:bodyPr>
          <a:lstStyle/>
          <a:p>
            <a:pPr algn="ctr"/>
            <a:r>
              <a:rPr lang="en-US" altLang="zh-TW" sz="1600" dirty="0">
                <a:latin typeface="Times New Roman" panose="02020603050405020304" pitchFamily="18" charset="0"/>
                <a:cs typeface="Times New Roman" panose="02020603050405020304" pitchFamily="18" charset="0"/>
              </a:rPr>
              <a:t>100</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mn-ea"/>
                <a:ea typeface="+mn-ea"/>
                <a:cs typeface="Times New Roman" panose="02020603050405020304" pitchFamily="18" charset="0"/>
              </a:rPr>
              <a:t>水浴</a:t>
            </a:r>
          </a:p>
        </p:txBody>
      </p:sp>
      <p:sp>
        <p:nvSpPr>
          <p:cNvPr id="11" name="流程圖: 程序 10">
            <a:extLst>
              <a:ext uri="{FF2B5EF4-FFF2-40B4-BE49-F238E27FC236}">
                <a16:creationId xmlns:a16="http://schemas.microsoft.com/office/drawing/2014/main" id="{117A92CD-87B2-435E-AA35-7604D92EC561}"/>
              </a:ext>
            </a:extLst>
          </p:cNvPr>
          <p:cNvSpPr/>
          <p:nvPr/>
        </p:nvSpPr>
        <p:spPr>
          <a:xfrm>
            <a:off x="4629365" y="4625287"/>
            <a:ext cx="2632364" cy="439919"/>
          </a:xfrm>
          <a:prstGeom prst="flowChartProces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dirty="0">
                <a:latin typeface="+mn-ea"/>
                <a:cs typeface="Times New Roman" panose="02020603050405020304" pitchFamily="18" charset="0"/>
              </a:rPr>
              <a:t>加熱攪拌</a:t>
            </a:r>
            <a:r>
              <a:rPr lang="en-US" altLang="zh-TW" sz="1600" dirty="0">
                <a:latin typeface="Times New Roman" panose="02020603050405020304" pitchFamily="18" charset="0"/>
                <a:cs typeface="Times New Roman" panose="02020603050405020304" pitchFamily="18" charset="0"/>
              </a:rPr>
              <a:t>6</a:t>
            </a:r>
            <a:r>
              <a:rPr lang="zh-TW" altLang="en-US" sz="1600" dirty="0">
                <a:latin typeface="+mn-ea"/>
                <a:cs typeface="Times New Roman" panose="02020603050405020304" pitchFamily="18" charset="0"/>
              </a:rPr>
              <a:t>小時</a:t>
            </a:r>
          </a:p>
        </p:txBody>
      </p:sp>
      <p:sp>
        <p:nvSpPr>
          <p:cNvPr id="12" name="文字方塊 11">
            <a:extLst>
              <a:ext uri="{FF2B5EF4-FFF2-40B4-BE49-F238E27FC236}">
                <a16:creationId xmlns:a16="http://schemas.microsoft.com/office/drawing/2014/main" id="{06521AB0-5A81-479A-988D-6E755F63DDC7}"/>
              </a:ext>
            </a:extLst>
          </p:cNvPr>
          <p:cNvSpPr txBox="1"/>
          <p:nvPr/>
        </p:nvSpPr>
        <p:spPr>
          <a:xfrm>
            <a:off x="8632968" y="4355923"/>
            <a:ext cx="2125812" cy="400110"/>
          </a:xfrm>
          <a:prstGeom prst="rect">
            <a:avLst/>
          </a:prstGeom>
          <a:noFill/>
          <a:ln>
            <a:solidFill>
              <a:schemeClr val="tx1"/>
            </a:solidFill>
          </a:ln>
        </p:spPr>
        <p:txBody>
          <a:bodyPr wrap="square" rtlCol="0">
            <a:spAutoFit/>
          </a:bodyPr>
          <a:lstStyle/>
          <a:p>
            <a:pPr algn="ctr"/>
            <a:r>
              <a:rPr lang="en-US" altLang="zh-TW" sz="2000" dirty="0">
                <a:latin typeface="Times New Roman" panose="02020603050405020304" pitchFamily="18" charset="0"/>
                <a:cs typeface="Times New Roman" panose="02020603050405020304" pitchFamily="18" charset="0"/>
              </a:rPr>
              <a:t>12%</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PVA</a:t>
            </a:r>
            <a:r>
              <a:rPr lang="zh-TW" altLang="en-US" sz="2000" dirty="0">
                <a:latin typeface="Times New Roman" panose="02020603050405020304" pitchFamily="18" charset="0"/>
                <a:cs typeface="Times New Roman" panose="02020603050405020304" pitchFamily="18" charset="0"/>
              </a:rPr>
              <a:t> </a:t>
            </a:r>
            <a:r>
              <a:rPr lang="zh-TW" altLang="en-US" sz="2000" dirty="0">
                <a:latin typeface="+mn-ea"/>
                <a:ea typeface="+mn-ea"/>
              </a:rPr>
              <a:t>溶液</a:t>
            </a:r>
          </a:p>
        </p:txBody>
      </p:sp>
      <p:sp>
        <p:nvSpPr>
          <p:cNvPr id="13" name="文字方塊 12">
            <a:extLst>
              <a:ext uri="{FF2B5EF4-FFF2-40B4-BE49-F238E27FC236}">
                <a16:creationId xmlns:a16="http://schemas.microsoft.com/office/drawing/2014/main" id="{1603BAA5-F194-438D-BEB7-BDD6DF18030A}"/>
              </a:ext>
            </a:extLst>
          </p:cNvPr>
          <p:cNvSpPr txBox="1"/>
          <p:nvPr/>
        </p:nvSpPr>
        <p:spPr>
          <a:xfrm>
            <a:off x="4579448" y="4187682"/>
            <a:ext cx="2732199" cy="338554"/>
          </a:xfrm>
          <a:prstGeom prst="rect">
            <a:avLst/>
          </a:prstGeom>
          <a:noFill/>
        </p:spPr>
        <p:txBody>
          <a:bodyPr wrap="square" rtlCol="0">
            <a:spAutoFit/>
          </a:bodyPr>
          <a:lstStyle/>
          <a:p>
            <a:pPr algn="ctr"/>
            <a:r>
              <a:rPr lang="zh-TW" altLang="en-US" sz="1600" dirty="0">
                <a:latin typeface="+mn-ea"/>
                <a:ea typeface="+mn-ea"/>
              </a:rPr>
              <a:t>機械攪拌 轉速</a:t>
            </a:r>
            <a:r>
              <a:rPr lang="en-US" altLang="zh-TW" sz="1600" dirty="0">
                <a:latin typeface="Times New Roman" panose="02020603050405020304" pitchFamily="18" charset="0"/>
                <a:cs typeface="Times New Roman" panose="02020603050405020304" pitchFamily="18" charset="0"/>
              </a:rPr>
              <a:t>400 rpm</a:t>
            </a:r>
            <a:endParaRPr lang="zh-TW" altLang="en-US" sz="1600" dirty="0">
              <a:latin typeface="Times New Roman" panose="02020603050405020304" pitchFamily="18" charset="0"/>
              <a:cs typeface="Times New Roman" panose="02020603050405020304" pitchFamily="18" charset="0"/>
            </a:endParaRPr>
          </a:p>
        </p:txBody>
      </p:sp>
      <p:sp>
        <p:nvSpPr>
          <p:cNvPr id="14" name="流程圖: 程序 13">
            <a:extLst>
              <a:ext uri="{FF2B5EF4-FFF2-40B4-BE49-F238E27FC236}">
                <a16:creationId xmlns:a16="http://schemas.microsoft.com/office/drawing/2014/main" id="{001E0148-1431-45BF-B9FB-6DB4367489EC}"/>
              </a:ext>
            </a:extLst>
          </p:cNvPr>
          <p:cNvSpPr/>
          <p:nvPr/>
        </p:nvSpPr>
        <p:spPr>
          <a:xfrm>
            <a:off x="1614054" y="4138217"/>
            <a:ext cx="1973013" cy="961620"/>
          </a:xfrm>
          <a:prstGeom prst="flowChartProcess">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2060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3BD65B-591F-435A-A72C-556D1CBC92EA}"/>
              </a:ext>
            </a:extLst>
          </p:cNvPr>
          <p:cNvSpPr>
            <a:spLocks noGrp="1"/>
          </p:cNvSpPr>
          <p:nvPr>
            <p:ph type="title"/>
          </p:nvPr>
        </p:nvSpPr>
        <p:spPr/>
        <p:txBody>
          <a:bodyPr>
            <a:normAutofit/>
          </a:bodyPr>
          <a:lstStyle/>
          <a:p>
            <a:r>
              <a:rPr lang="en-US" altLang="zh-TW" sz="3600" dirty="0">
                <a:latin typeface="Times New Roman" panose="02020603050405020304" pitchFamily="18" charset="0"/>
                <a:cs typeface="Times New Roman" panose="02020603050405020304" pitchFamily="18" charset="0"/>
              </a:rPr>
              <a:t>PVA</a:t>
            </a:r>
            <a:r>
              <a:rPr lang="zh-TW" altLang="en-US" sz="3600" dirty="0">
                <a:latin typeface="Times New Roman" panose="02020603050405020304" pitchFamily="18" charset="0"/>
                <a:cs typeface="Times New Roman" panose="02020603050405020304" pitchFamily="18" charset="0"/>
              </a:rPr>
              <a:t>水膠之製備</a:t>
            </a:r>
            <a:r>
              <a:rPr lang="en-US" altLang="zh-TW" sz="3600" dirty="0">
                <a:latin typeface="Times New Roman" panose="02020603050405020304" pitchFamily="18" charset="0"/>
                <a:cs typeface="Times New Roman" panose="02020603050405020304" pitchFamily="18" charset="0"/>
              </a:rPr>
              <a:t>-2</a:t>
            </a:r>
            <a:endParaRPr lang="zh-TW" altLang="en-US" sz="3600" dirty="0"/>
          </a:p>
        </p:txBody>
      </p:sp>
      <p:sp>
        <p:nvSpPr>
          <p:cNvPr id="3" name="內容版面配置區 2">
            <a:extLst>
              <a:ext uri="{FF2B5EF4-FFF2-40B4-BE49-F238E27FC236}">
                <a16:creationId xmlns:a16="http://schemas.microsoft.com/office/drawing/2014/main" id="{9A865A67-7F8C-4845-8BB1-C57FAF1CF89D}"/>
              </a:ext>
            </a:extLst>
          </p:cNvPr>
          <p:cNvSpPr>
            <a:spLocks noGrp="1"/>
          </p:cNvSpPr>
          <p:nvPr>
            <p:ph idx="1"/>
          </p:nvPr>
        </p:nvSpPr>
        <p:spPr/>
        <p:txBody>
          <a:bodyPr/>
          <a:lstStyle/>
          <a:p>
            <a:r>
              <a:rPr lang="zh-TW" altLang="en-US" sz="2000" dirty="0">
                <a:latin typeface="+mn-ea"/>
                <a:ea typeface="+mn-ea"/>
              </a:rPr>
              <a:t>聚乙烯醇</a:t>
            </a:r>
            <a:r>
              <a:rPr lang="en-US" altLang="zh-TW" sz="2000" dirty="0">
                <a:latin typeface="Times New Roman" panose="02020603050405020304" pitchFamily="18" charset="0"/>
                <a:ea typeface="+mn-ea"/>
                <a:cs typeface="Times New Roman" panose="02020603050405020304" pitchFamily="18" charset="0"/>
              </a:rPr>
              <a:t>(</a:t>
            </a:r>
            <a:r>
              <a:rPr lang="en-US" altLang="zh-TW" sz="2000" cap="none" dirty="0">
                <a:latin typeface="Times New Roman" panose="02020603050405020304" pitchFamily="18" charset="0"/>
                <a:ea typeface="+mn-ea"/>
                <a:cs typeface="Times New Roman" panose="02020603050405020304" pitchFamily="18" charset="0"/>
                <a:sym typeface="Tahoma"/>
              </a:rPr>
              <a:t>Polyvinyl alcohol</a:t>
            </a:r>
            <a:r>
              <a:rPr lang="en-US" altLang="zh-TW" sz="2000" dirty="0">
                <a:latin typeface="Times New Roman" panose="02020603050405020304" pitchFamily="18" charset="0"/>
                <a:ea typeface="+mn-ea"/>
                <a:cs typeface="Times New Roman" panose="02020603050405020304" pitchFamily="18" charset="0"/>
                <a:sym typeface="Tahoma"/>
              </a:rPr>
              <a:t>)</a:t>
            </a:r>
            <a:r>
              <a:rPr lang="zh-TW" altLang="en-US" sz="2000" dirty="0">
                <a:latin typeface="+mn-ea"/>
                <a:ea typeface="+mn-ea"/>
                <a:cs typeface="Times New Roman" panose="02020603050405020304" pitchFamily="18" charset="0"/>
                <a:sym typeface="Tahoma"/>
              </a:rPr>
              <a:t>複合</a:t>
            </a:r>
            <a:r>
              <a:rPr lang="en-US" altLang="zh-TW" sz="2000" dirty="0" err="1">
                <a:latin typeface="Times New Roman" panose="02020603050405020304" pitchFamily="18" charset="0"/>
                <a:ea typeface="+mn-ea"/>
                <a:cs typeface="Times New Roman" panose="02020603050405020304" pitchFamily="18" charset="0"/>
                <a:sym typeface="Tahoma"/>
              </a:rPr>
              <a:t>NIPAAm</a:t>
            </a:r>
            <a:r>
              <a:rPr lang="zh-TW" altLang="en-US" sz="2000" dirty="0">
                <a:latin typeface="+mn-ea"/>
                <a:ea typeface="+mn-ea"/>
                <a:cs typeface="Times New Roman" panose="02020603050405020304" pitchFamily="18" charset="0"/>
                <a:sym typeface="Tahoma"/>
              </a:rPr>
              <a:t>水凝膠的製備</a:t>
            </a:r>
            <a:endParaRPr lang="zh-TW" altLang="en-US" dirty="0"/>
          </a:p>
        </p:txBody>
      </p:sp>
      <p:graphicFrame>
        <p:nvGraphicFramePr>
          <p:cNvPr id="4" name="物件 3">
            <a:extLst>
              <a:ext uri="{FF2B5EF4-FFF2-40B4-BE49-F238E27FC236}">
                <a16:creationId xmlns:a16="http://schemas.microsoft.com/office/drawing/2014/main" id="{BCE9FE21-5F09-4E25-892F-A8D783C0BFB8}"/>
              </a:ext>
            </a:extLst>
          </p:cNvPr>
          <p:cNvGraphicFramePr>
            <a:graphicFrameLocks noChangeAspect="1"/>
          </p:cNvGraphicFramePr>
          <p:nvPr>
            <p:extLst>
              <p:ext uri="{D42A27DB-BD31-4B8C-83A1-F6EECF244321}">
                <p14:modId xmlns:p14="http://schemas.microsoft.com/office/powerpoint/2010/main" val="1413366412"/>
              </p:ext>
            </p:extLst>
          </p:nvPr>
        </p:nvGraphicFramePr>
        <p:xfrm>
          <a:off x="2291052" y="3732532"/>
          <a:ext cx="1421967" cy="1914070"/>
        </p:xfrm>
        <a:graphic>
          <a:graphicData uri="http://schemas.openxmlformats.org/presentationml/2006/ole">
            <mc:AlternateContent xmlns:mc="http://schemas.openxmlformats.org/markup-compatibility/2006">
              <mc:Choice xmlns:v="urn:schemas-microsoft-com:vml" Requires="v">
                <p:oleObj spid="_x0000_s3073" name="CS ChemDraw Drawing" r:id="rId3" imgW="1496151" imgH="2012707" progId="ChemDraw.Document.6.0">
                  <p:embed/>
                </p:oleObj>
              </mc:Choice>
              <mc:Fallback>
                <p:oleObj name="CS ChemDraw Drawing" r:id="rId3" imgW="1496151" imgH="2012707" progId="ChemDraw.Document.6.0">
                  <p:embed/>
                  <p:pic>
                    <p:nvPicPr>
                      <p:cNvPr id="4" name="物件 3">
                        <a:extLst>
                          <a:ext uri="{FF2B5EF4-FFF2-40B4-BE49-F238E27FC236}">
                            <a16:creationId xmlns:a16="http://schemas.microsoft.com/office/drawing/2014/main" id="{BCE9FE21-5F09-4E25-892F-A8D783C0BFB8}"/>
                          </a:ext>
                        </a:extLst>
                      </p:cNvPr>
                      <p:cNvPicPr/>
                      <p:nvPr/>
                    </p:nvPicPr>
                    <p:blipFill>
                      <a:blip r:embed="rId4"/>
                      <a:stretch>
                        <a:fillRect/>
                      </a:stretch>
                    </p:blipFill>
                    <p:spPr>
                      <a:xfrm>
                        <a:off x="2291052" y="3732532"/>
                        <a:ext cx="1421967" cy="1914070"/>
                      </a:xfrm>
                      <a:prstGeom prst="rect">
                        <a:avLst/>
                      </a:prstGeom>
                    </p:spPr>
                  </p:pic>
                </p:oleObj>
              </mc:Fallback>
            </mc:AlternateContent>
          </a:graphicData>
        </a:graphic>
      </p:graphicFrame>
      <p:sp>
        <p:nvSpPr>
          <p:cNvPr id="5" name="文字方塊 4">
            <a:extLst>
              <a:ext uri="{FF2B5EF4-FFF2-40B4-BE49-F238E27FC236}">
                <a16:creationId xmlns:a16="http://schemas.microsoft.com/office/drawing/2014/main" id="{391E8471-A8E7-4B11-9793-C626E256718F}"/>
              </a:ext>
            </a:extLst>
          </p:cNvPr>
          <p:cNvSpPr txBox="1"/>
          <p:nvPr/>
        </p:nvSpPr>
        <p:spPr>
          <a:xfrm>
            <a:off x="1570398" y="2976859"/>
            <a:ext cx="2863274" cy="584775"/>
          </a:xfrm>
          <a:prstGeom prst="rect">
            <a:avLst/>
          </a:prstGeom>
          <a:noFill/>
        </p:spPr>
        <p:txBody>
          <a:bodyPr wrap="square" rtlCol="0">
            <a:spAutoFit/>
          </a:bodyPr>
          <a:lstStyle/>
          <a:p>
            <a:pPr algn="ctr"/>
            <a:r>
              <a:rPr lang="en-US" altLang="zh-TW" sz="1600" dirty="0">
                <a:latin typeface="Times New Roman" panose="02020603050405020304" pitchFamily="18" charset="0"/>
                <a:cs typeface="Times New Roman" panose="02020603050405020304" pitchFamily="18" charset="0"/>
              </a:rPr>
              <a:t>12%</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PVA</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NIPAAm</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NMBA</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APS</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TEMED</a:t>
            </a:r>
            <a:endParaRPr lang="zh-TW" altLang="en-US" sz="1600" dirty="0">
              <a:latin typeface="Times New Roman" panose="02020603050405020304" pitchFamily="18" charset="0"/>
              <a:cs typeface="Times New Roman" panose="02020603050405020304" pitchFamily="18" charset="0"/>
            </a:endParaRPr>
          </a:p>
        </p:txBody>
      </p:sp>
      <p:cxnSp>
        <p:nvCxnSpPr>
          <p:cNvPr id="6" name="直線接點 5">
            <a:extLst>
              <a:ext uri="{FF2B5EF4-FFF2-40B4-BE49-F238E27FC236}">
                <a16:creationId xmlns:a16="http://schemas.microsoft.com/office/drawing/2014/main" id="{4D8E9CD7-9FEF-4FD0-A851-B012561B9106}"/>
              </a:ext>
            </a:extLst>
          </p:cNvPr>
          <p:cNvCxnSpPr/>
          <p:nvPr/>
        </p:nvCxnSpPr>
        <p:spPr>
          <a:xfrm>
            <a:off x="4341091" y="4620932"/>
            <a:ext cx="4202546" cy="0"/>
          </a:xfrm>
          <a:prstGeom prst="line">
            <a:avLst/>
          </a:prstGeom>
        </p:spPr>
        <p:style>
          <a:lnRef idx="2">
            <a:schemeClr val="dk1"/>
          </a:lnRef>
          <a:fillRef idx="0">
            <a:schemeClr val="dk1"/>
          </a:fillRef>
          <a:effectRef idx="1">
            <a:schemeClr val="dk1"/>
          </a:effectRef>
          <a:fontRef idx="minor">
            <a:schemeClr val="tx1"/>
          </a:fontRef>
        </p:style>
      </p:cxnSp>
      <p:sp>
        <p:nvSpPr>
          <p:cNvPr id="7" name="等腰三角形 6">
            <a:extLst>
              <a:ext uri="{FF2B5EF4-FFF2-40B4-BE49-F238E27FC236}">
                <a16:creationId xmlns:a16="http://schemas.microsoft.com/office/drawing/2014/main" id="{9B4EA50A-129E-415B-B855-7EC774AF0BCC}"/>
              </a:ext>
            </a:extLst>
          </p:cNvPr>
          <p:cNvSpPr/>
          <p:nvPr/>
        </p:nvSpPr>
        <p:spPr>
          <a:xfrm rot="5400000">
            <a:off x="8463901" y="4522346"/>
            <a:ext cx="159471" cy="19717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8" name="文字方塊 7">
            <a:extLst>
              <a:ext uri="{FF2B5EF4-FFF2-40B4-BE49-F238E27FC236}">
                <a16:creationId xmlns:a16="http://schemas.microsoft.com/office/drawing/2014/main" id="{C6166594-34FC-42D2-A40B-E22133CB74F4}"/>
              </a:ext>
            </a:extLst>
          </p:cNvPr>
          <p:cNvSpPr txBox="1"/>
          <p:nvPr/>
        </p:nvSpPr>
        <p:spPr>
          <a:xfrm>
            <a:off x="9161930" y="3120769"/>
            <a:ext cx="2235417" cy="338554"/>
          </a:xfrm>
          <a:prstGeom prst="rect">
            <a:avLst/>
          </a:prstGeom>
          <a:noFill/>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PVA</a:t>
            </a:r>
            <a:r>
              <a:rPr lang="zh-TW" altLang="en-US" sz="1600" dirty="0">
                <a:latin typeface="+mn-ea"/>
                <a:ea typeface="+mn-ea"/>
              </a:rPr>
              <a:t>複合</a:t>
            </a:r>
            <a:r>
              <a:rPr lang="en-US" altLang="zh-TW" sz="1600" dirty="0">
                <a:latin typeface="Times New Roman" panose="02020603050405020304" pitchFamily="18" charset="0"/>
                <a:cs typeface="Times New Roman" panose="02020603050405020304" pitchFamily="18" charset="0"/>
              </a:rPr>
              <a:t>NIPAAm</a:t>
            </a:r>
            <a:r>
              <a:rPr lang="zh-TW" altLang="en-US" sz="1600" dirty="0">
                <a:latin typeface="+mn-ea"/>
                <a:ea typeface="+mn-ea"/>
              </a:rPr>
              <a:t>水膠</a:t>
            </a:r>
          </a:p>
        </p:txBody>
      </p:sp>
      <p:sp>
        <p:nvSpPr>
          <p:cNvPr id="9" name="文字方塊 8">
            <a:extLst>
              <a:ext uri="{FF2B5EF4-FFF2-40B4-BE49-F238E27FC236}">
                <a16:creationId xmlns:a16="http://schemas.microsoft.com/office/drawing/2014/main" id="{6395E8E1-E31F-4E08-A4BF-E79BF7A0552F}"/>
              </a:ext>
            </a:extLst>
          </p:cNvPr>
          <p:cNvSpPr txBox="1"/>
          <p:nvPr/>
        </p:nvSpPr>
        <p:spPr>
          <a:xfrm>
            <a:off x="5107356" y="4242510"/>
            <a:ext cx="2670015" cy="338554"/>
          </a:xfrm>
          <a:prstGeom prst="rect">
            <a:avLst/>
          </a:prstGeom>
          <a:noFill/>
        </p:spPr>
        <p:txBody>
          <a:bodyPr wrap="square" rtlCol="0">
            <a:spAutoFit/>
          </a:bodyPr>
          <a:lstStyle/>
          <a:p>
            <a:pPr algn="ctr"/>
            <a:r>
              <a:rPr lang="zh-TW" altLang="en-US" sz="1600" dirty="0">
                <a:latin typeface="+mn-ea"/>
                <a:ea typeface="+mn-ea"/>
              </a:rPr>
              <a:t>在</a:t>
            </a:r>
            <a:r>
              <a:rPr lang="en-US" altLang="zh-TW" sz="1600" dirty="0">
                <a:latin typeface="Times New Roman" panose="02020603050405020304" pitchFamily="18" charset="0"/>
                <a:ea typeface="+mn-ea"/>
                <a:cs typeface="Times New Roman" panose="02020603050405020304" pitchFamily="18" charset="0"/>
              </a:rPr>
              <a:t>11</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mn-ea"/>
                <a:ea typeface="+mn-ea"/>
                <a:cs typeface="Times New Roman" panose="02020603050405020304" pitchFamily="18" charset="0"/>
              </a:rPr>
              <a:t>(</a:t>
            </a:r>
            <a:r>
              <a:rPr lang="zh-TW" altLang="en-US" sz="1600" dirty="0">
                <a:latin typeface="+mn-ea"/>
                <a:ea typeface="+mn-ea"/>
                <a:cs typeface="Times New Roman" panose="02020603050405020304" pitchFamily="18" charset="0"/>
              </a:rPr>
              <a:t>低溫</a:t>
            </a:r>
            <a:r>
              <a:rPr lang="en-US" altLang="zh-TW" sz="1600" dirty="0">
                <a:latin typeface="+mn-ea"/>
                <a:ea typeface="+mn-ea"/>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rPr>
              <a:t>下</a:t>
            </a:r>
            <a:r>
              <a:rPr lang="zh-TW" altLang="en-US" sz="1600" dirty="0">
                <a:latin typeface="+mn-ea"/>
                <a:ea typeface="+mn-ea"/>
              </a:rPr>
              <a:t>交聯及聚合</a:t>
            </a:r>
          </a:p>
        </p:txBody>
      </p:sp>
      <p:pic>
        <p:nvPicPr>
          <p:cNvPr id="10" name="圖片 9">
            <a:extLst>
              <a:ext uri="{FF2B5EF4-FFF2-40B4-BE49-F238E27FC236}">
                <a16:creationId xmlns:a16="http://schemas.microsoft.com/office/drawing/2014/main" id="{29E26D6C-92CA-4BED-9CB0-E04D0A9250D9}"/>
              </a:ext>
            </a:extLst>
          </p:cNvPr>
          <p:cNvPicPr>
            <a:picLocks noChangeAspect="1"/>
          </p:cNvPicPr>
          <p:nvPr/>
        </p:nvPicPr>
        <p:blipFill rotWithShape="1">
          <a:blip r:embed="rId5"/>
          <a:srcRect l="34647" t="29495" r="24856" b="27677"/>
          <a:stretch/>
        </p:blipFill>
        <p:spPr>
          <a:xfrm>
            <a:off x="8808684" y="3533935"/>
            <a:ext cx="2941908" cy="2333465"/>
          </a:xfrm>
          <a:prstGeom prst="rect">
            <a:avLst/>
          </a:prstGeom>
        </p:spPr>
      </p:pic>
    </p:spTree>
    <p:extLst>
      <p:ext uri="{BB962C8B-B14F-4D97-AF65-F5344CB8AC3E}">
        <p14:creationId xmlns:p14="http://schemas.microsoft.com/office/powerpoint/2010/main" val="61891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ABF8BF-60F2-4BF6-8473-57DFFA265FEB}"/>
              </a:ext>
            </a:extLst>
          </p:cNvPr>
          <p:cNvSpPr>
            <a:spLocks noGrp="1"/>
          </p:cNvSpPr>
          <p:nvPr>
            <p:ph type="title"/>
          </p:nvPr>
        </p:nvSpPr>
        <p:spPr/>
        <p:txBody>
          <a:bodyPr>
            <a:normAutofit/>
          </a:bodyPr>
          <a:lstStyle/>
          <a:p>
            <a:r>
              <a:rPr lang="zh-TW" altLang="zh-TW" sz="3600" dirty="0">
                <a:latin typeface="Microsoft JhengHei"/>
                <a:ea typeface="Microsoft JhengHei"/>
                <a:cs typeface="Microsoft JhengHei"/>
                <a:sym typeface="Microsoft JhengHei"/>
              </a:rPr>
              <a:t>實驗流程圖</a:t>
            </a:r>
            <a:endParaRPr lang="zh-TW" altLang="en-US" sz="3600" dirty="0"/>
          </a:p>
        </p:txBody>
      </p:sp>
      <p:sp>
        <p:nvSpPr>
          <p:cNvPr id="4" name="Google Shape;258;p9">
            <a:extLst>
              <a:ext uri="{FF2B5EF4-FFF2-40B4-BE49-F238E27FC236}">
                <a16:creationId xmlns:a16="http://schemas.microsoft.com/office/drawing/2014/main" id="{38346C79-B755-49E7-AD75-425CF82D8571}"/>
              </a:ext>
            </a:extLst>
          </p:cNvPr>
          <p:cNvSpPr/>
          <p:nvPr/>
        </p:nvSpPr>
        <p:spPr>
          <a:xfrm>
            <a:off x="1650598" y="2822228"/>
            <a:ext cx="1273537" cy="381374"/>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PVA</a:t>
            </a:r>
            <a:endParaRPr sz="2000" i="0"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5" name="Google Shape;259;p9">
            <a:extLst>
              <a:ext uri="{FF2B5EF4-FFF2-40B4-BE49-F238E27FC236}">
                <a16:creationId xmlns:a16="http://schemas.microsoft.com/office/drawing/2014/main" id="{AECE98C4-46A7-44C9-A52B-51FC6B5295AF}"/>
              </a:ext>
            </a:extLst>
          </p:cNvPr>
          <p:cNvSpPr/>
          <p:nvPr/>
        </p:nvSpPr>
        <p:spPr>
          <a:xfrm>
            <a:off x="4611504" y="3631417"/>
            <a:ext cx="816600" cy="3693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a:solidFill>
                  <a:schemeClr val="dk1"/>
                </a:solidFill>
                <a:latin typeface="Microsoft JhengHei"/>
                <a:ea typeface="Microsoft JhengHei"/>
                <a:cs typeface="Microsoft JhengHei"/>
                <a:sym typeface="Microsoft JhengHei"/>
              </a:rPr>
              <a:t>成膠</a:t>
            </a:r>
            <a:endParaRPr sz="1600">
              <a:latin typeface="Microsoft JhengHei"/>
              <a:ea typeface="Microsoft JhengHei"/>
              <a:cs typeface="Microsoft JhengHei"/>
              <a:sym typeface="Microsoft JhengHei"/>
            </a:endParaRPr>
          </a:p>
        </p:txBody>
      </p:sp>
      <p:sp>
        <p:nvSpPr>
          <p:cNvPr id="6" name="Google Shape;260;p9">
            <a:extLst>
              <a:ext uri="{FF2B5EF4-FFF2-40B4-BE49-F238E27FC236}">
                <a16:creationId xmlns:a16="http://schemas.microsoft.com/office/drawing/2014/main" id="{15608284-F7FB-48F8-A7C3-D5C26F8AD708}"/>
              </a:ext>
            </a:extLst>
          </p:cNvPr>
          <p:cNvSpPr/>
          <p:nvPr/>
        </p:nvSpPr>
        <p:spPr>
          <a:xfrm>
            <a:off x="6016722" y="3631814"/>
            <a:ext cx="1304400" cy="3693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Microsoft JhengHei"/>
                <a:ea typeface="Microsoft JhengHei"/>
                <a:cs typeface="Microsoft JhengHei"/>
                <a:sym typeface="Microsoft JhengHei"/>
              </a:rPr>
              <a:t>物性測試</a:t>
            </a:r>
            <a:endParaRPr sz="1600" dirty="0">
              <a:latin typeface="Microsoft JhengHei"/>
              <a:ea typeface="Microsoft JhengHei"/>
              <a:cs typeface="Microsoft JhengHei"/>
              <a:sym typeface="Microsoft JhengHei"/>
            </a:endParaRPr>
          </a:p>
        </p:txBody>
      </p:sp>
      <p:sp>
        <p:nvSpPr>
          <p:cNvPr id="7" name="Google Shape;261;p9">
            <a:extLst>
              <a:ext uri="{FF2B5EF4-FFF2-40B4-BE49-F238E27FC236}">
                <a16:creationId xmlns:a16="http://schemas.microsoft.com/office/drawing/2014/main" id="{8D334EF2-D2CD-4263-BF1D-5708D3B70662}"/>
              </a:ext>
            </a:extLst>
          </p:cNvPr>
          <p:cNvSpPr/>
          <p:nvPr/>
        </p:nvSpPr>
        <p:spPr>
          <a:xfrm>
            <a:off x="3364652" y="2450280"/>
            <a:ext cx="1192500" cy="3084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TEMED</a:t>
            </a:r>
            <a:endParaRPr sz="2000" i="0"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8" name="Google Shape;262;p9">
            <a:extLst>
              <a:ext uri="{FF2B5EF4-FFF2-40B4-BE49-F238E27FC236}">
                <a16:creationId xmlns:a16="http://schemas.microsoft.com/office/drawing/2014/main" id="{B40998B4-881C-4C31-9D28-34E5543530D4}"/>
              </a:ext>
            </a:extLst>
          </p:cNvPr>
          <p:cNvSpPr/>
          <p:nvPr/>
        </p:nvSpPr>
        <p:spPr>
          <a:xfrm>
            <a:off x="8620659" y="3349371"/>
            <a:ext cx="1426855" cy="321456"/>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Microsoft JhengHei"/>
                <a:ea typeface="Microsoft JhengHei"/>
                <a:cs typeface="Microsoft JhengHei"/>
                <a:sym typeface="Microsoft JhengHei"/>
              </a:rPr>
              <a:t>拉伸測試</a:t>
            </a:r>
            <a:endParaRPr sz="1600" dirty="0">
              <a:latin typeface="Microsoft JhengHei"/>
              <a:ea typeface="Microsoft JhengHei"/>
              <a:cs typeface="Microsoft JhengHei"/>
              <a:sym typeface="Microsoft JhengHei"/>
            </a:endParaRPr>
          </a:p>
        </p:txBody>
      </p:sp>
      <p:cxnSp>
        <p:nvCxnSpPr>
          <p:cNvPr id="9" name="Google Shape;263;p9">
            <a:extLst>
              <a:ext uri="{FF2B5EF4-FFF2-40B4-BE49-F238E27FC236}">
                <a16:creationId xmlns:a16="http://schemas.microsoft.com/office/drawing/2014/main" id="{9546AD12-DB16-4636-9AE8-F1420D286ACC}"/>
              </a:ext>
            </a:extLst>
          </p:cNvPr>
          <p:cNvCxnSpPr>
            <a:cxnSpLocks/>
            <a:stCxn id="21" idx="3"/>
            <a:endCxn id="5" idx="1"/>
          </p:cNvCxnSpPr>
          <p:nvPr/>
        </p:nvCxnSpPr>
        <p:spPr>
          <a:xfrm>
            <a:off x="3192994" y="3816067"/>
            <a:ext cx="1418510"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10" name="Google Shape;265;p9">
            <a:extLst>
              <a:ext uri="{FF2B5EF4-FFF2-40B4-BE49-F238E27FC236}">
                <a16:creationId xmlns:a16="http://schemas.microsoft.com/office/drawing/2014/main" id="{98F4B758-0BD1-44A7-9C3D-880905558687}"/>
              </a:ext>
            </a:extLst>
          </p:cNvPr>
          <p:cNvCxnSpPr>
            <a:cxnSpLocks/>
            <a:stCxn id="7" idx="2"/>
          </p:cNvCxnSpPr>
          <p:nvPr/>
        </p:nvCxnSpPr>
        <p:spPr>
          <a:xfrm>
            <a:off x="3960902" y="2758680"/>
            <a:ext cx="0" cy="1073225"/>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sp>
        <p:nvSpPr>
          <p:cNvPr id="11" name="Google Shape;266;p9">
            <a:extLst>
              <a:ext uri="{FF2B5EF4-FFF2-40B4-BE49-F238E27FC236}">
                <a16:creationId xmlns:a16="http://schemas.microsoft.com/office/drawing/2014/main" id="{25239A31-484B-4147-BF9D-614F03DD23DC}"/>
              </a:ext>
            </a:extLst>
          </p:cNvPr>
          <p:cNvSpPr/>
          <p:nvPr/>
        </p:nvSpPr>
        <p:spPr>
          <a:xfrm>
            <a:off x="8620659" y="1950386"/>
            <a:ext cx="1426855" cy="308400"/>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Microsoft JhengHei"/>
                <a:ea typeface="Microsoft JhengHei"/>
                <a:cs typeface="Microsoft JhengHei"/>
                <a:sym typeface="Microsoft JhengHei"/>
              </a:rPr>
              <a:t>壓縮測試</a:t>
            </a:r>
            <a:endParaRPr sz="1600" dirty="0">
              <a:latin typeface="Microsoft JhengHei"/>
              <a:ea typeface="Microsoft JhengHei"/>
              <a:cs typeface="Microsoft JhengHei"/>
              <a:sym typeface="Microsoft JhengHei"/>
            </a:endParaRPr>
          </a:p>
        </p:txBody>
      </p:sp>
      <p:sp>
        <p:nvSpPr>
          <p:cNvPr id="12" name="Google Shape;267;p9">
            <a:extLst>
              <a:ext uri="{FF2B5EF4-FFF2-40B4-BE49-F238E27FC236}">
                <a16:creationId xmlns:a16="http://schemas.microsoft.com/office/drawing/2014/main" id="{D6CD7EB3-5CDE-480C-9D2C-D56F8DE3BE5D}"/>
              </a:ext>
            </a:extLst>
          </p:cNvPr>
          <p:cNvSpPr/>
          <p:nvPr/>
        </p:nvSpPr>
        <p:spPr>
          <a:xfrm>
            <a:off x="8620658" y="5213980"/>
            <a:ext cx="2208869" cy="742245"/>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zh-TW" sz="2000" i="0" u="none" strike="noStrike" cap="none" dirty="0">
                <a:solidFill>
                  <a:schemeClr val="dk1"/>
                </a:solidFill>
                <a:latin typeface="Microsoft JhengHei"/>
                <a:ea typeface="Microsoft JhengHei"/>
                <a:cs typeface="Microsoft JhengHei"/>
                <a:sym typeface="Microsoft JhengHei"/>
              </a:rPr>
              <a:t>澎潤率及飽和含水率測試</a:t>
            </a:r>
            <a:endParaRPr sz="1600" dirty="0">
              <a:latin typeface="Microsoft JhengHei"/>
              <a:ea typeface="Microsoft JhengHei"/>
              <a:cs typeface="Microsoft JhengHei"/>
              <a:sym typeface="Microsoft JhengHei"/>
            </a:endParaRPr>
          </a:p>
        </p:txBody>
      </p:sp>
      <p:cxnSp>
        <p:nvCxnSpPr>
          <p:cNvPr id="13" name="Google Shape;268;p9">
            <a:extLst>
              <a:ext uri="{FF2B5EF4-FFF2-40B4-BE49-F238E27FC236}">
                <a16:creationId xmlns:a16="http://schemas.microsoft.com/office/drawing/2014/main" id="{4E8BA872-6B60-4CEE-9D01-68503014EF9E}"/>
              </a:ext>
            </a:extLst>
          </p:cNvPr>
          <p:cNvCxnSpPr>
            <a:cxnSpLocks/>
            <a:stCxn id="5" idx="3"/>
            <a:endCxn id="6" idx="1"/>
          </p:cNvCxnSpPr>
          <p:nvPr/>
        </p:nvCxnSpPr>
        <p:spPr>
          <a:xfrm>
            <a:off x="5428104" y="3816067"/>
            <a:ext cx="588618" cy="397"/>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14" name="Google Shape;269;p9">
            <a:extLst>
              <a:ext uri="{FF2B5EF4-FFF2-40B4-BE49-F238E27FC236}">
                <a16:creationId xmlns:a16="http://schemas.microsoft.com/office/drawing/2014/main" id="{DD5A5876-0D47-4F1E-A2A7-9F7251C82988}"/>
              </a:ext>
            </a:extLst>
          </p:cNvPr>
          <p:cNvCxnSpPr>
            <a:cxnSpLocks/>
            <a:endCxn id="3" idx="1"/>
          </p:cNvCxnSpPr>
          <p:nvPr/>
        </p:nvCxnSpPr>
        <p:spPr>
          <a:xfrm>
            <a:off x="7697490" y="2855789"/>
            <a:ext cx="923170" cy="1"/>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15" name="Google Shape;270;p9">
            <a:extLst>
              <a:ext uri="{FF2B5EF4-FFF2-40B4-BE49-F238E27FC236}">
                <a16:creationId xmlns:a16="http://schemas.microsoft.com/office/drawing/2014/main" id="{504849A7-C1EA-4D57-A4B7-182C5601A603}"/>
              </a:ext>
            </a:extLst>
          </p:cNvPr>
          <p:cNvCxnSpPr>
            <a:cxnSpLocks/>
          </p:cNvCxnSpPr>
          <p:nvPr/>
        </p:nvCxnSpPr>
        <p:spPr>
          <a:xfrm flipH="1" flipV="1">
            <a:off x="7693341" y="2109067"/>
            <a:ext cx="31965" cy="3476036"/>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16" name="Google Shape;271;p9">
            <a:extLst>
              <a:ext uri="{FF2B5EF4-FFF2-40B4-BE49-F238E27FC236}">
                <a16:creationId xmlns:a16="http://schemas.microsoft.com/office/drawing/2014/main" id="{C1AB9787-73CE-46D5-A5A1-58CD03FF33D0}"/>
              </a:ext>
            </a:extLst>
          </p:cNvPr>
          <p:cNvCxnSpPr>
            <a:cxnSpLocks/>
            <a:endCxn id="12" idx="1"/>
          </p:cNvCxnSpPr>
          <p:nvPr/>
        </p:nvCxnSpPr>
        <p:spPr>
          <a:xfrm>
            <a:off x="7725306" y="5585103"/>
            <a:ext cx="895352"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cxnSp>
        <p:nvCxnSpPr>
          <p:cNvPr id="17" name="Google Shape;272;p9">
            <a:extLst>
              <a:ext uri="{FF2B5EF4-FFF2-40B4-BE49-F238E27FC236}">
                <a16:creationId xmlns:a16="http://schemas.microsoft.com/office/drawing/2014/main" id="{74C2C824-FD1F-4C39-BF30-0A59C64F8F32}"/>
              </a:ext>
            </a:extLst>
          </p:cNvPr>
          <p:cNvCxnSpPr>
            <a:cxnSpLocks/>
            <a:endCxn id="11" idx="1"/>
          </p:cNvCxnSpPr>
          <p:nvPr/>
        </p:nvCxnSpPr>
        <p:spPr>
          <a:xfrm>
            <a:off x="7710117" y="2104586"/>
            <a:ext cx="910542" cy="0"/>
          </a:xfrm>
          <a:prstGeom prst="straightConnector1">
            <a:avLst/>
          </a:prstGeom>
          <a:ln>
            <a:headEnd type="none" w="sm" len="sm"/>
            <a:tailEnd type="triangle" w="med" len="med"/>
          </a:ln>
        </p:spPr>
        <p:style>
          <a:lnRef idx="3">
            <a:schemeClr val="dk1"/>
          </a:lnRef>
          <a:fillRef idx="0">
            <a:schemeClr val="dk1"/>
          </a:fillRef>
          <a:effectRef idx="2">
            <a:schemeClr val="dk1"/>
          </a:effectRef>
          <a:fontRef idx="minor">
            <a:schemeClr val="tx1"/>
          </a:fontRef>
        </p:style>
      </p:cxnSp>
      <p:sp>
        <p:nvSpPr>
          <p:cNvPr id="18" name="Google Shape;273;p9">
            <a:extLst>
              <a:ext uri="{FF2B5EF4-FFF2-40B4-BE49-F238E27FC236}">
                <a16:creationId xmlns:a16="http://schemas.microsoft.com/office/drawing/2014/main" id="{E7FD8AB3-8C4F-4D80-AF3D-B70BC99B4BC9}"/>
              </a:ext>
            </a:extLst>
          </p:cNvPr>
          <p:cNvSpPr/>
          <p:nvPr/>
        </p:nvSpPr>
        <p:spPr>
          <a:xfrm>
            <a:off x="1650598" y="3357215"/>
            <a:ext cx="1273537" cy="381375"/>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zh-TW" sz="2000" dirty="0">
                <a:latin typeface="Times New Roman" panose="02020603050405020304" pitchFamily="18" charset="0"/>
                <a:ea typeface="Tahoma"/>
                <a:cs typeface="Times New Roman" panose="02020603050405020304" pitchFamily="18" charset="0"/>
                <a:sym typeface="Tahoma"/>
              </a:rPr>
              <a:t>NIPAAm</a:t>
            </a:r>
            <a:endParaRPr sz="2000" dirty="0">
              <a:latin typeface="Times New Roman" panose="02020603050405020304" pitchFamily="18" charset="0"/>
              <a:ea typeface="Tahoma"/>
              <a:cs typeface="Times New Roman" panose="02020603050405020304" pitchFamily="18" charset="0"/>
              <a:sym typeface="Tahoma"/>
            </a:endParaRPr>
          </a:p>
        </p:txBody>
      </p:sp>
      <p:sp>
        <p:nvSpPr>
          <p:cNvPr id="19" name="Google Shape;274;p9">
            <a:extLst>
              <a:ext uri="{FF2B5EF4-FFF2-40B4-BE49-F238E27FC236}">
                <a16:creationId xmlns:a16="http://schemas.microsoft.com/office/drawing/2014/main" id="{26DE7AE7-9B72-4821-847E-A42C1A0BF273}"/>
              </a:ext>
            </a:extLst>
          </p:cNvPr>
          <p:cNvSpPr/>
          <p:nvPr/>
        </p:nvSpPr>
        <p:spPr>
          <a:xfrm>
            <a:off x="1650599" y="3892191"/>
            <a:ext cx="1273536" cy="381374"/>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zh-TW" sz="2000" dirty="0">
                <a:latin typeface="Times New Roman" panose="02020603050405020304" pitchFamily="18" charset="0"/>
                <a:ea typeface="Tahoma"/>
                <a:cs typeface="Times New Roman" panose="02020603050405020304" pitchFamily="18" charset="0"/>
                <a:sym typeface="Tahoma"/>
              </a:rPr>
              <a:t>NMBA</a:t>
            </a:r>
            <a:endParaRPr sz="2000" dirty="0">
              <a:latin typeface="Times New Roman" panose="02020603050405020304" pitchFamily="18" charset="0"/>
              <a:ea typeface="Tahoma"/>
              <a:cs typeface="Times New Roman" panose="02020603050405020304" pitchFamily="18" charset="0"/>
              <a:sym typeface="Tahoma"/>
            </a:endParaRPr>
          </a:p>
        </p:txBody>
      </p:sp>
      <p:sp>
        <p:nvSpPr>
          <p:cNvPr id="20" name="Google Shape;275;p9">
            <a:extLst>
              <a:ext uri="{FF2B5EF4-FFF2-40B4-BE49-F238E27FC236}">
                <a16:creationId xmlns:a16="http://schemas.microsoft.com/office/drawing/2014/main" id="{B75D47C5-539D-4ED0-A2FE-E8CB07D12DA6}"/>
              </a:ext>
            </a:extLst>
          </p:cNvPr>
          <p:cNvSpPr/>
          <p:nvPr/>
        </p:nvSpPr>
        <p:spPr>
          <a:xfrm>
            <a:off x="1650599" y="4427166"/>
            <a:ext cx="1273536" cy="381374"/>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zh-TW" sz="2000" dirty="0">
                <a:latin typeface="Times New Roman" panose="02020603050405020304" pitchFamily="18" charset="0"/>
                <a:ea typeface="Tahoma"/>
                <a:cs typeface="Times New Roman" panose="02020603050405020304" pitchFamily="18" charset="0"/>
                <a:sym typeface="Tahoma"/>
              </a:rPr>
              <a:t>APS</a:t>
            </a:r>
            <a:endParaRPr sz="2000" dirty="0">
              <a:latin typeface="Times New Roman" panose="02020603050405020304" pitchFamily="18" charset="0"/>
              <a:ea typeface="Tahoma"/>
              <a:cs typeface="Times New Roman" panose="02020603050405020304" pitchFamily="18" charset="0"/>
              <a:sym typeface="Tahoma"/>
            </a:endParaRPr>
          </a:p>
        </p:txBody>
      </p:sp>
      <p:sp>
        <p:nvSpPr>
          <p:cNvPr id="21" name="Google Shape;264;p9">
            <a:extLst>
              <a:ext uri="{FF2B5EF4-FFF2-40B4-BE49-F238E27FC236}">
                <a16:creationId xmlns:a16="http://schemas.microsoft.com/office/drawing/2014/main" id="{D3B02AA1-BE0F-4764-8BA2-9D417432787F}"/>
              </a:ext>
            </a:extLst>
          </p:cNvPr>
          <p:cNvSpPr/>
          <p:nvPr/>
        </p:nvSpPr>
        <p:spPr>
          <a:xfrm>
            <a:off x="1364006" y="2633881"/>
            <a:ext cx="1828988" cy="236437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6;p9">
            <a:extLst>
              <a:ext uri="{FF2B5EF4-FFF2-40B4-BE49-F238E27FC236}">
                <a16:creationId xmlns:a16="http://schemas.microsoft.com/office/drawing/2014/main" id="{ACAD6EB8-0A34-4A70-8A60-0512A0DAEAC3}"/>
              </a:ext>
            </a:extLst>
          </p:cNvPr>
          <p:cNvSpPr/>
          <p:nvPr/>
        </p:nvSpPr>
        <p:spPr>
          <a:xfrm>
            <a:off x="1371600" y="2219355"/>
            <a:ext cx="1750500" cy="45810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zh-TW" sz="2000" dirty="0">
                <a:latin typeface="Microsoft JhengHei"/>
                <a:ea typeface="Microsoft JhengHei"/>
                <a:cs typeface="Microsoft JhengHei"/>
                <a:sym typeface="Microsoft JhengHei"/>
              </a:rPr>
              <a:t>水膠溶液</a:t>
            </a:r>
            <a:endParaRPr sz="2000" dirty="0">
              <a:latin typeface="Microsoft JhengHei"/>
              <a:ea typeface="Microsoft JhengHei"/>
              <a:cs typeface="Microsoft JhengHei"/>
              <a:sym typeface="Microsoft JhengHei"/>
            </a:endParaRPr>
          </a:p>
        </p:txBody>
      </p:sp>
      <p:sp>
        <p:nvSpPr>
          <p:cNvPr id="3" name="圓角矩形 2"/>
          <p:cNvSpPr/>
          <p:nvPr/>
        </p:nvSpPr>
        <p:spPr>
          <a:xfrm>
            <a:off x="8620660" y="2681618"/>
            <a:ext cx="1426854" cy="34834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000" dirty="0">
                <a:solidFill>
                  <a:sysClr val="windowText" lastClr="000000"/>
                </a:solidFill>
                <a:latin typeface="Times New Roman" pitchFamily="18" charset="0"/>
                <a:ea typeface="微軟正黑體" pitchFamily="34" charset="-120"/>
                <a:cs typeface="Times New Roman" pitchFamily="18" charset="0"/>
              </a:rPr>
              <a:t>FTIR</a:t>
            </a:r>
            <a:r>
              <a:rPr lang="zh-TW" altLang="en-US" sz="2000" dirty="0">
                <a:solidFill>
                  <a:sysClr val="windowText" lastClr="000000"/>
                </a:solidFill>
                <a:latin typeface="Times New Roman" pitchFamily="18" charset="0"/>
                <a:ea typeface="微軟正黑體" pitchFamily="34" charset="-120"/>
                <a:cs typeface="Times New Roman" pitchFamily="18" charset="0"/>
              </a:rPr>
              <a:t>分析</a:t>
            </a:r>
            <a:endParaRPr lang="en-US" altLang="zh-TW" sz="2000" dirty="0">
              <a:solidFill>
                <a:sysClr val="windowText" lastClr="000000"/>
              </a:solidFill>
              <a:latin typeface="Times New Roman" pitchFamily="18" charset="0"/>
              <a:ea typeface="微軟正黑體" pitchFamily="34" charset="-120"/>
              <a:cs typeface="Times New Roman" pitchFamily="18" charset="0"/>
            </a:endParaRPr>
          </a:p>
        </p:txBody>
      </p:sp>
      <p:sp>
        <p:nvSpPr>
          <p:cNvPr id="27" name="圓角矩形 26"/>
          <p:cNvSpPr/>
          <p:nvPr/>
        </p:nvSpPr>
        <p:spPr>
          <a:xfrm>
            <a:off x="8620660" y="4617853"/>
            <a:ext cx="2064243" cy="3214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000" dirty="0">
                <a:latin typeface="Times New Roman" panose="02020603050405020304" pitchFamily="18" charset="0"/>
                <a:cs typeface="Times New Roman" panose="02020603050405020304" pitchFamily="18" charset="0"/>
              </a:rPr>
              <a:t>水氣透過率測試</a:t>
            </a:r>
            <a:endParaRPr lang="en-US" altLang="zh-TW" sz="2000" dirty="0">
              <a:latin typeface="Times New Roman" panose="02020603050405020304" pitchFamily="18" charset="0"/>
              <a:cs typeface="Times New Roman" panose="02020603050405020304" pitchFamily="18" charset="0"/>
            </a:endParaRPr>
          </a:p>
        </p:txBody>
      </p:sp>
      <p:sp>
        <p:nvSpPr>
          <p:cNvPr id="63" name="圓角矩形 62"/>
          <p:cNvSpPr/>
          <p:nvPr/>
        </p:nvSpPr>
        <p:spPr>
          <a:xfrm>
            <a:off x="8620660" y="4012735"/>
            <a:ext cx="1655453" cy="308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000" dirty="0">
                <a:latin typeface="Times New Roman" panose="02020603050405020304" pitchFamily="18" charset="0"/>
                <a:cs typeface="Times New Roman" panose="02020603050405020304" pitchFamily="18" charset="0"/>
              </a:rPr>
              <a:t>保水率試驗</a:t>
            </a:r>
            <a:endParaRPr lang="en-US" altLang="zh-TW" sz="2000" dirty="0">
              <a:latin typeface="Times New Roman" panose="02020603050405020304" pitchFamily="18" charset="0"/>
              <a:cs typeface="Times New Roman" panose="02020603050405020304" pitchFamily="18" charset="0"/>
            </a:endParaRPr>
          </a:p>
        </p:txBody>
      </p:sp>
      <p:cxnSp>
        <p:nvCxnSpPr>
          <p:cNvPr id="80" name="直線接點 79"/>
          <p:cNvCxnSpPr>
            <a:stCxn id="6" idx="3"/>
          </p:cNvCxnSpPr>
          <p:nvPr/>
        </p:nvCxnSpPr>
        <p:spPr>
          <a:xfrm flipV="1">
            <a:off x="7321122" y="3816067"/>
            <a:ext cx="372218" cy="397"/>
          </a:xfrm>
          <a:prstGeom prst="line">
            <a:avLst/>
          </a:prstGeom>
        </p:spPr>
        <p:style>
          <a:lnRef idx="3">
            <a:schemeClr val="dk1"/>
          </a:lnRef>
          <a:fillRef idx="0">
            <a:schemeClr val="dk1"/>
          </a:fillRef>
          <a:effectRef idx="2">
            <a:schemeClr val="dk1"/>
          </a:effectRef>
          <a:fontRef idx="minor">
            <a:schemeClr val="tx1"/>
          </a:fontRef>
        </p:style>
      </p:cxnSp>
      <p:cxnSp>
        <p:nvCxnSpPr>
          <p:cNvPr id="26" name="直線單箭頭接點 25">
            <a:extLst>
              <a:ext uri="{FF2B5EF4-FFF2-40B4-BE49-F238E27FC236}">
                <a16:creationId xmlns:a16="http://schemas.microsoft.com/office/drawing/2014/main" id="{82AB35D8-60C8-4161-ADA4-63420A331582}"/>
              </a:ext>
            </a:extLst>
          </p:cNvPr>
          <p:cNvCxnSpPr>
            <a:cxnSpLocks/>
            <a:endCxn id="8" idx="1"/>
          </p:cNvCxnSpPr>
          <p:nvPr/>
        </p:nvCxnSpPr>
        <p:spPr>
          <a:xfrm>
            <a:off x="7693340" y="3510099"/>
            <a:ext cx="9273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直線單箭頭接點 29">
            <a:extLst>
              <a:ext uri="{FF2B5EF4-FFF2-40B4-BE49-F238E27FC236}">
                <a16:creationId xmlns:a16="http://schemas.microsoft.com/office/drawing/2014/main" id="{31B7BABB-8B61-4F90-8441-BF6ABCA09B79}"/>
              </a:ext>
            </a:extLst>
          </p:cNvPr>
          <p:cNvCxnSpPr>
            <a:cxnSpLocks/>
            <a:endCxn id="63" idx="1"/>
          </p:cNvCxnSpPr>
          <p:nvPr/>
        </p:nvCxnSpPr>
        <p:spPr>
          <a:xfrm>
            <a:off x="7708041" y="4166935"/>
            <a:ext cx="9126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直線單箭頭接點 33">
            <a:extLst>
              <a:ext uri="{FF2B5EF4-FFF2-40B4-BE49-F238E27FC236}">
                <a16:creationId xmlns:a16="http://schemas.microsoft.com/office/drawing/2014/main" id="{75532DE9-4BB0-4629-A63C-93E2018A66F7}"/>
              </a:ext>
            </a:extLst>
          </p:cNvPr>
          <p:cNvCxnSpPr>
            <a:cxnSpLocks/>
            <a:endCxn id="27" idx="1"/>
          </p:cNvCxnSpPr>
          <p:nvPr/>
        </p:nvCxnSpPr>
        <p:spPr>
          <a:xfrm>
            <a:off x="7708041" y="4778581"/>
            <a:ext cx="9126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978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1021C6-6385-4BD0-90A0-B46050F01DB3}"/>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rPr>
              <a:t>前言</a:t>
            </a:r>
            <a:endParaRPr lang="zh-TW" altLang="en-US" sz="6000" dirty="0"/>
          </a:p>
        </p:txBody>
      </p:sp>
      <p:sp>
        <p:nvSpPr>
          <p:cNvPr id="3" name="內容版面配置區 2">
            <a:extLst>
              <a:ext uri="{FF2B5EF4-FFF2-40B4-BE49-F238E27FC236}">
                <a16:creationId xmlns:a16="http://schemas.microsoft.com/office/drawing/2014/main" id="{14D4D94B-C583-47C4-B495-A99B4FF1A617}"/>
              </a:ext>
            </a:extLst>
          </p:cNvPr>
          <p:cNvSpPr>
            <a:spLocks noGrp="1"/>
          </p:cNvSpPr>
          <p:nvPr>
            <p:ph idx="1"/>
          </p:nvPr>
        </p:nvSpPr>
        <p:spPr/>
        <p:txBody>
          <a:bodyPr/>
          <a:lstStyle/>
          <a:p>
            <a:r>
              <a:rPr lang="zh-TW" altLang="en-US" sz="2000" dirty="0"/>
              <a:t>水凝膠簡介</a:t>
            </a:r>
            <a:endParaRPr lang="en-US" altLang="zh-TW" sz="2000" dirty="0"/>
          </a:p>
          <a:p>
            <a:r>
              <a:rPr lang="en-US" altLang="zh-TW" dirty="0" err="1">
                <a:latin typeface="Times New Roman" panose="02020603050405020304" pitchFamily="18" charset="0"/>
                <a:cs typeface="Times New Roman" panose="02020603050405020304" pitchFamily="18" charset="0"/>
              </a:rPr>
              <a:t>NIPAAm</a:t>
            </a:r>
            <a:r>
              <a:rPr lang="zh-TW" altLang="en-US" dirty="0">
                <a:latin typeface="Times New Roman" panose="02020603050405020304" pitchFamily="18" charset="0"/>
                <a:cs typeface="Times New Roman" panose="02020603050405020304" pitchFamily="18" charset="0"/>
              </a:rPr>
              <a:t>水凝膠</a:t>
            </a:r>
            <a:endParaRPr lang="en-US" altLang="zh-TW" dirty="0">
              <a:latin typeface="Times New Roman" panose="02020603050405020304" pitchFamily="18" charset="0"/>
              <a:cs typeface="Times New Roman" panose="02020603050405020304" pitchFamily="18" charset="0"/>
            </a:endParaRPr>
          </a:p>
          <a:p>
            <a:r>
              <a:rPr lang="zh-TW" altLang="en-US" sz="2000" dirty="0"/>
              <a:t>合作廠商</a:t>
            </a:r>
            <a:endParaRPr lang="zh-TW" altLang="en-US" dirty="0"/>
          </a:p>
        </p:txBody>
      </p:sp>
    </p:spTree>
    <p:extLst>
      <p:ext uri="{BB962C8B-B14F-4D97-AF65-F5344CB8AC3E}">
        <p14:creationId xmlns:p14="http://schemas.microsoft.com/office/powerpoint/2010/main" val="1999185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DFFFF0-5E87-4ADC-BB36-5763C0C0CA8A}"/>
              </a:ext>
            </a:extLst>
          </p:cNvPr>
          <p:cNvSpPr>
            <a:spLocks noGrp="1"/>
          </p:cNvSpPr>
          <p:nvPr>
            <p:ph type="title"/>
          </p:nvPr>
        </p:nvSpPr>
        <p:spPr>
          <a:xfrm>
            <a:off x="1295400" y="2686050"/>
            <a:ext cx="9601200" cy="1485900"/>
          </a:xfrm>
        </p:spPr>
        <p:txBody>
          <a:bodyPr>
            <a:normAutofit/>
          </a:bodyPr>
          <a:lstStyle/>
          <a:p>
            <a:pPr algn="ctr"/>
            <a:r>
              <a:rPr lang="zh-TW" altLang="en-US" sz="6000" dirty="0"/>
              <a:t>感謝聆聽</a:t>
            </a:r>
          </a:p>
        </p:txBody>
      </p:sp>
    </p:spTree>
    <p:extLst>
      <p:ext uri="{BB962C8B-B14F-4D97-AF65-F5344CB8AC3E}">
        <p14:creationId xmlns:p14="http://schemas.microsoft.com/office/powerpoint/2010/main" val="243263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FBE0AEE1-F6A0-4AD3-B6FE-81D09C3D9CF4}"/>
              </a:ext>
            </a:extLst>
          </p:cNvPr>
          <p:cNvSpPr>
            <a:spLocks noGrp="1"/>
          </p:cNvSpPr>
          <p:nvPr>
            <p:ph idx="1"/>
          </p:nvPr>
        </p:nvSpPr>
        <p:spPr>
          <a:xfrm>
            <a:off x="1220784" y="4737701"/>
            <a:ext cx="4722816" cy="728976"/>
          </a:xfrm>
        </p:spPr>
        <p:txBody>
          <a:bodyPr>
            <a:normAutofit fontScale="25000" lnSpcReduction="20000"/>
          </a:bodyPr>
          <a:lstStyle/>
          <a:p>
            <a:pPr marL="0" lvl="0" indent="0" algn="l" rtl="0">
              <a:lnSpc>
                <a:spcPct val="120000"/>
              </a:lnSpc>
              <a:spcBef>
                <a:spcPts val="0"/>
              </a:spcBef>
              <a:spcAft>
                <a:spcPts val="0"/>
              </a:spcAft>
              <a:buSzPts val="2200"/>
              <a:buNone/>
            </a:pPr>
            <a:r>
              <a:rPr lang="zh-TW" altLang="en-US" sz="8000" dirty="0">
                <a:latin typeface="Microsoft JhengHei"/>
                <a:ea typeface="Microsoft JhengHei"/>
                <a:cs typeface="Microsoft JhengHei"/>
                <a:sym typeface="Microsoft JhengHei"/>
              </a:rPr>
              <a:t>水凝膠</a:t>
            </a:r>
            <a:r>
              <a:rPr lang="en-US" altLang="zh-TW" sz="8000" cap="none" dirty="0">
                <a:latin typeface="Times New Roman" panose="02020603050405020304" pitchFamily="18" charset="0"/>
                <a:ea typeface="Times New Roman"/>
                <a:cs typeface="Times New Roman" panose="02020603050405020304" pitchFamily="18" charset="0"/>
                <a:sym typeface="Times New Roman"/>
              </a:rPr>
              <a:t>(</a:t>
            </a:r>
            <a:r>
              <a:rPr lang="en-US" altLang="zh-TW" sz="8000" cap="none" dirty="0">
                <a:latin typeface="Times New Roman" panose="02020603050405020304" pitchFamily="18" charset="0"/>
                <a:ea typeface="Tahoma"/>
                <a:cs typeface="Times New Roman" panose="02020603050405020304" pitchFamily="18" charset="0"/>
                <a:sym typeface="Tahoma"/>
              </a:rPr>
              <a:t>Hydrogels</a:t>
            </a:r>
            <a:r>
              <a:rPr lang="en-US" altLang="zh-TW" sz="8000" cap="none" dirty="0">
                <a:latin typeface="Times New Roman" panose="02020603050405020304" pitchFamily="18" charset="0"/>
                <a:ea typeface="Times New Roman"/>
                <a:cs typeface="Times New Roman" panose="02020603050405020304" pitchFamily="18" charset="0"/>
                <a:sym typeface="Times New Roman"/>
              </a:rPr>
              <a:t>)</a:t>
            </a:r>
            <a:r>
              <a:rPr lang="zh-TW" altLang="en-US" sz="8000" cap="none" dirty="0">
                <a:latin typeface="Microsoft JhengHei"/>
                <a:ea typeface="Microsoft JhengHei"/>
                <a:cs typeface="Microsoft JhengHei"/>
                <a:sym typeface="Microsoft JhengHei"/>
              </a:rPr>
              <a:t>是</a:t>
            </a:r>
            <a:r>
              <a:rPr lang="zh-TW" altLang="en-US" sz="8000" cap="none" dirty="0">
                <a:solidFill>
                  <a:srgbClr val="FF0000"/>
                </a:solidFill>
                <a:latin typeface="Microsoft JhengHei"/>
                <a:ea typeface="Microsoft JhengHei"/>
                <a:cs typeface="Microsoft JhengHei"/>
                <a:sym typeface="Microsoft JhengHei"/>
              </a:rPr>
              <a:t>三維網狀高分子</a:t>
            </a:r>
            <a:r>
              <a:rPr lang="zh-TW" altLang="en-US" sz="8000" cap="none" dirty="0">
                <a:latin typeface="Microsoft JhengHei"/>
                <a:ea typeface="Microsoft JhengHei"/>
                <a:cs typeface="Microsoft JhengHei"/>
                <a:sym typeface="Microsoft JhengHei"/>
              </a:rPr>
              <a:t>。存在交聯網絡使水膠能夠溶脹和</a:t>
            </a:r>
            <a:r>
              <a:rPr lang="zh-TW" altLang="en-US" sz="8000" cap="none" dirty="0">
                <a:solidFill>
                  <a:srgbClr val="FF0000"/>
                </a:solidFill>
                <a:latin typeface="Microsoft JhengHei"/>
                <a:ea typeface="Microsoft JhengHei"/>
                <a:cs typeface="Microsoft JhengHei"/>
                <a:sym typeface="Microsoft JhengHei"/>
              </a:rPr>
              <a:t>保留大量的水分</a:t>
            </a:r>
            <a:r>
              <a:rPr lang="zh-TW" altLang="en-US" sz="8000" cap="none" dirty="0">
                <a:latin typeface="Microsoft JhengHei"/>
                <a:ea typeface="Microsoft JhengHei"/>
                <a:cs typeface="Microsoft JhengHei"/>
                <a:sym typeface="Microsoft JhengHei"/>
              </a:rPr>
              <a:t>。屬於</a:t>
            </a:r>
            <a:r>
              <a:rPr lang="zh-TW" altLang="en-US" sz="8000" cap="none" dirty="0">
                <a:solidFill>
                  <a:srgbClr val="FF0000"/>
                </a:solidFill>
                <a:latin typeface="Microsoft JhengHei"/>
                <a:ea typeface="Microsoft JhengHei"/>
                <a:cs typeface="Microsoft JhengHei"/>
                <a:sym typeface="Microsoft JhengHei"/>
              </a:rPr>
              <a:t>偏柔軟</a:t>
            </a:r>
            <a:r>
              <a:rPr lang="zh-TW" altLang="en-US" sz="8000" cap="none" dirty="0">
                <a:latin typeface="Microsoft JhengHei"/>
                <a:ea typeface="Microsoft JhengHei"/>
                <a:cs typeface="Microsoft JhengHei"/>
                <a:sym typeface="Microsoft JhengHei"/>
              </a:rPr>
              <a:t>及</a:t>
            </a:r>
            <a:r>
              <a:rPr lang="zh-TW" altLang="en-US" sz="8000" cap="none" dirty="0">
                <a:solidFill>
                  <a:srgbClr val="FF0000"/>
                </a:solidFill>
                <a:latin typeface="Microsoft JhengHei"/>
                <a:ea typeface="Microsoft JhengHei"/>
                <a:cs typeface="Microsoft JhengHei"/>
                <a:sym typeface="Microsoft JhengHei"/>
              </a:rPr>
              <a:t>濕潤類型</a:t>
            </a:r>
            <a:r>
              <a:rPr lang="zh-TW" altLang="en-US" sz="8000" cap="none" dirty="0">
                <a:latin typeface="Microsoft JhengHei"/>
                <a:ea typeface="Microsoft JhengHei"/>
                <a:cs typeface="Microsoft JhengHei"/>
                <a:sym typeface="Microsoft JhengHei"/>
              </a:rPr>
              <a:t>的材料。</a:t>
            </a:r>
          </a:p>
          <a:p>
            <a:endParaRPr lang="zh-TW" altLang="en-US" sz="1600" dirty="0"/>
          </a:p>
        </p:txBody>
      </p:sp>
      <p:sp>
        <p:nvSpPr>
          <p:cNvPr id="8" name="文字方塊 7">
            <a:extLst>
              <a:ext uri="{FF2B5EF4-FFF2-40B4-BE49-F238E27FC236}">
                <a16:creationId xmlns:a16="http://schemas.microsoft.com/office/drawing/2014/main" id="{59FF9105-4580-4918-97C0-DB370C4FB0AA}"/>
              </a:ext>
            </a:extLst>
          </p:cNvPr>
          <p:cNvSpPr txBox="1"/>
          <p:nvPr/>
        </p:nvSpPr>
        <p:spPr>
          <a:xfrm>
            <a:off x="6479310" y="4737701"/>
            <a:ext cx="5559391" cy="1082219"/>
          </a:xfrm>
          <a:prstGeom prst="rect">
            <a:avLst/>
          </a:prstGeom>
          <a:noFill/>
        </p:spPr>
        <p:txBody>
          <a:bodyPr wrap="square">
            <a:spAutoFit/>
          </a:bodyPr>
          <a:lstStyle/>
          <a:p>
            <a:pPr lvl="0">
              <a:lnSpc>
                <a:spcPct val="110000"/>
              </a:lnSpc>
              <a:spcBef>
                <a:spcPts val="1000"/>
              </a:spcBef>
              <a:buClr>
                <a:schemeClr val="accent1"/>
              </a:buClr>
              <a:buSzPts val="2200"/>
            </a:pPr>
            <a:r>
              <a:rPr lang="zh-TW" altLang="en-US" sz="2000" dirty="0">
                <a:solidFill>
                  <a:schemeClr val="dk1"/>
                </a:solidFill>
                <a:latin typeface="Microsoft JhengHei"/>
                <a:ea typeface="Microsoft JhengHei"/>
                <a:sym typeface="Microsoft JhengHei"/>
              </a:rPr>
              <a:t>醫藥應用上，利用天然或合成水膠實例已有許多，例如藥物釋放系統、軟型隱形眼鏡和移植手術等領域。</a:t>
            </a:r>
            <a:endParaRPr lang="zh-TW" altLang="en-US" sz="2000" dirty="0">
              <a:solidFill>
                <a:schemeClr val="dk1"/>
              </a:solidFill>
              <a:latin typeface="Microsoft JhengHei"/>
              <a:ea typeface="Microsoft JhengHei"/>
              <a:sym typeface="Gill Sans"/>
            </a:endParaRPr>
          </a:p>
        </p:txBody>
      </p:sp>
      <p:grpSp>
        <p:nvGrpSpPr>
          <p:cNvPr id="9" name="群組 8">
            <a:extLst>
              <a:ext uri="{FF2B5EF4-FFF2-40B4-BE49-F238E27FC236}">
                <a16:creationId xmlns:a16="http://schemas.microsoft.com/office/drawing/2014/main" id="{C5D2122E-A8F9-4A4C-8C64-C216FCDDF66F}"/>
              </a:ext>
            </a:extLst>
          </p:cNvPr>
          <p:cNvGrpSpPr/>
          <p:nvPr/>
        </p:nvGrpSpPr>
        <p:grpSpPr>
          <a:xfrm>
            <a:off x="6479310" y="1560946"/>
            <a:ext cx="5559391" cy="2949406"/>
            <a:chOff x="6575623" y="1505526"/>
            <a:chExt cx="5322914" cy="2576947"/>
          </a:xfrm>
        </p:grpSpPr>
        <p:pic>
          <p:nvPicPr>
            <p:cNvPr id="2050" name="Picture 2" descr="如何閱讀隱形眼鏡處方| 視力健康網">
              <a:extLst>
                <a:ext uri="{FF2B5EF4-FFF2-40B4-BE49-F238E27FC236}">
                  <a16:creationId xmlns:a16="http://schemas.microsoft.com/office/drawing/2014/main" id="{4E4401DA-D1A8-4363-BAFE-768AC9401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44" t="40025" r="24522" b="14582"/>
            <a:stretch/>
          </p:blipFill>
          <p:spPr bwMode="auto">
            <a:xfrm>
              <a:off x="6575623" y="2900217"/>
              <a:ext cx="2464014" cy="1182255"/>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9CE2D95C-2FA2-4993-824D-8E7E09E7EA35}"/>
                </a:ext>
              </a:extLst>
            </p:cNvPr>
            <p:cNvPicPr>
              <a:picLocks noChangeAspect="1"/>
            </p:cNvPicPr>
            <p:nvPr/>
          </p:nvPicPr>
          <p:blipFill rotWithShape="1">
            <a:blip r:embed="rId4"/>
            <a:srcRect t="12839"/>
            <a:stretch/>
          </p:blipFill>
          <p:spPr>
            <a:xfrm>
              <a:off x="9041037" y="1505527"/>
              <a:ext cx="2857500" cy="2576946"/>
            </a:xfrm>
            <a:prstGeom prst="rect">
              <a:avLst/>
            </a:prstGeom>
          </p:spPr>
        </p:pic>
        <p:pic>
          <p:nvPicPr>
            <p:cNvPr id="2054" name="Picture 6" descr="New Hydrogel Delivery System: No Surgery Needed | Gator Premedical Guide">
              <a:extLst>
                <a:ext uri="{FF2B5EF4-FFF2-40B4-BE49-F238E27FC236}">
                  <a16:creationId xmlns:a16="http://schemas.microsoft.com/office/drawing/2014/main" id="{6DBE347E-348D-4A67-B82D-9378D4A05DB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025" y="1505526"/>
              <a:ext cx="2464014" cy="13946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Research Interests - R. D. Pike">
            <a:extLst>
              <a:ext uri="{FF2B5EF4-FFF2-40B4-BE49-F238E27FC236}">
                <a16:creationId xmlns:a16="http://schemas.microsoft.com/office/drawing/2014/main" id="{1E10FDE7-E9C3-4FC0-A49B-09B78B59C6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0" name="Picture 6" descr="Research Interests - R. D. Pike">
            <a:extLst>
              <a:ext uri="{FF2B5EF4-FFF2-40B4-BE49-F238E27FC236}">
                <a16:creationId xmlns:a16="http://schemas.microsoft.com/office/drawing/2014/main" id="{564201E6-EB6D-47AF-81BF-9C49A59597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4" t="47167" r="42795" b="-5246"/>
          <a:stretch/>
        </p:blipFill>
        <p:spPr bwMode="auto">
          <a:xfrm>
            <a:off x="1255777" y="1605973"/>
            <a:ext cx="4719870" cy="294940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69FE16BE-B5F2-4E87-AEDF-3D297A315EE2}"/>
              </a:ext>
            </a:extLst>
          </p:cNvPr>
          <p:cNvSpPr/>
          <p:nvPr/>
        </p:nvSpPr>
        <p:spPr>
          <a:xfrm>
            <a:off x="3845362" y="5336094"/>
            <a:ext cx="1071419" cy="406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a:extLst>
              <a:ext uri="{FF2B5EF4-FFF2-40B4-BE49-F238E27FC236}">
                <a16:creationId xmlns:a16="http://schemas.microsoft.com/office/drawing/2014/main" id="{E1AB4E0F-E22D-48C7-94FB-15F3477C7E4B}"/>
              </a:ext>
            </a:extLst>
          </p:cNvPr>
          <p:cNvCxnSpPr>
            <a:cxnSpLocks/>
            <a:stCxn id="11" idx="2"/>
          </p:cNvCxnSpPr>
          <p:nvPr/>
        </p:nvCxnSpPr>
        <p:spPr>
          <a:xfrm>
            <a:off x="4381072" y="5742494"/>
            <a:ext cx="0" cy="424873"/>
          </a:xfrm>
          <a:prstGeom prst="straightConnector1">
            <a:avLst/>
          </a:prstGeom>
          <a:ln>
            <a:solidFill>
              <a:srgbClr val="C00000"/>
            </a:solidFill>
            <a:tailEnd type="triangle"/>
          </a:ln>
        </p:spPr>
        <p:style>
          <a:lnRef idx="2">
            <a:schemeClr val="accent6"/>
          </a:lnRef>
          <a:fillRef idx="0">
            <a:schemeClr val="accent6"/>
          </a:fillRef>
          <a:effectRef idx="1">
            <a:schemeClr val="accent6"/>
          </a:effectRef>
          <a:fontRef idx="minor">
            <a:schemeClr val="tx1"/>
          </a:fontRef>
        </p:style>
      </p:cxnSp>
      <p:sp>
        <p:nvSpPr>
          <p:cNvPr id="22" name="文字方塊 21">
            <a:extLst>
              <a:ext uri="{FF2B5EF4-FFF2-40B4-BE49-F238E27FC236}">
                <a16:creationId xmlns:a16="http://schemas.microsoft.com/office/drawing/2014/main" id="{A43FA33C-4FCA-45BC-8CD5-CC7E13B1130E}"/>
              </a:ext>
            </a:extLst>
          </p:cNvPr>
          <p:cNvSpPr txBox="1"/>
          <p:nvPr/>
        </p:nvSpPr>
        <p:spPr>
          <a:xfrm>
            <a:off x="3111072" y="6159318"/>
            <a:ext cx="2539997" cy="307777"/>
          </a:xfrm>
          <a:prstGeom prst="rect">
            <a:avLst/>
          </a:prstGeom>
          <a:noFill/>
          <a:ln>
            <a:solidFill>
              <a:schemeClr val="tx1"/>
            </a:solidFill>
          </a:ln>
        </p:spPr>
        <p:txBody>
          <a:bodyPr wrap="square" rtlCol="0">
            <a:spAutoFit/>
          </a:bodyPr>
          <a:lstStyle/>
          <a:p>
            <a:pPr algn="ctr"/>
            <a:r>
              <a:rPr lang="zh-TW" altLang="en-US" dirty="0">
                <a:solidFill>
                  <a:srgbClr val="FF0000"/>
                </a:solidFill>
                <a:latin typeface="+mn-ea"/>
                <a:ea typeface="+mn-ea"/>
              </a:rPr>
              <a:t>傷口於濕潤的環境下較易癒合</a:t>
            </a:r>
          </a:p>
        </p:txBody>
      </p:sp>
      <p:sp>
        <p:nvSpPr>
          <p:cNvPr id="14" name="標題 1">
            <a:extLst>
              <a:ext uri="{FF2B5EF4-FFF2-40B4-BE49-F238E27FC236}">
                <a16:creationId xmlns:a16="http://schemas.microsoft.com/office/drawing/2014/main" id="{74F6C495-001A-4200-96B7-37CC8F764933}"/>
              </a:ext>
            </a:extLst>
          </p:cNvPr>
          <p:cNvSpPr>
            <a:spLocks noGrp="1"/>
          </p:cNvSpPr>
          <p:nvPr>
            <p:ph type="title"/>
          </p:nvPr>
        </p:nvSpPr>
        <p:spPr>
          <a:xfrm>
            <a:off x="1371600" y="685800"/>
            <a:ext cx="9601200" cy="1485900"/>
          </a:xfrm>
        </p:spPr>
        <p:txBody>
          <a:bodyPr>
            <a:normAutofit/>
          </a:bodyPr>
          <a:lstStyle/>
          <a:p>
            <a:r>
              <a:rPr lang="zh-TW" altLang="en-US" sz="3600" dirty="0"/>
              <a:t>水凝膠簡介</a:t>
            </a:r>
          </a:p>
        </p:txBody>
      </p:sp>
    </p:spTree>
    <p:extLst>
      <p:ext uri="{BB962C8B-B14F-4D97-AF65-F5344CB8AC3E}">
        <p14:creationId xmlns:p14="http://schemas.microsoft.com/office/powerpoint/2010/main" val="1551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A8926F-8F74-460C-B8DF-BE6909FB214C}"/>
              </a:ext>
            </a:extLst>
          </p:cNvPr>
          <p:cNvSpPr>
            <a:spLocks noGrp="1"/>
          </p:cNvSpPr>
          <p:nvPr>
            <p:ph type="title"/>
          </p:nvPr>
        </p:nvSpPr>
        <p:spPr/>
        <p:txBody>
          <a:bodyPr>
            <a:normAutofit/>
          </a:bodyPr>
          <a:lstStyle/>
          <a:p>
            <a:r>
              <a:rPr lang="en-US" altLang="zh-TW" sz="3600" dirty="0">
                <a:latin typeface="Times New Roman" panose="02020603050405020304" pitchFamily="18" charset="0"/>
                <a:cs typeface="Times New Roman" panose="02020603050405020304" pitchFamily="18" charset="0"/>
              </a:rPr>
              <a:t>NIPAAm</a:t>
            </a:r>
            <a:r>
              <a:rPr lang="zh-TW" altLang="en-US" sz="3600" dirty="0">
                <a:latin typeface="Times New Roman" panose="02020603050405020304" pitchFamily="18" charset="0"/>
                <a:cs typeface="Times New Roman" panose="02020603050405020304" pitchFamily="18" charset="0"/>
              </a:rPr>
              <a:t>水凝膠</a:t>
            </a:r>
          </a:p>
        </p:txBody>
      </p:sp>
      <p:pic>
        <p:nvPicPr>
          <p:cNvPr id="4" name="圖片 3">
            <a:extLst>
              <a:ext uri="{FF2B5EF4-FFF2-40B4-BE49-F238E27FC236}">
                <a16:creationId xmlns:a16="http://schemas.microsoft.com/office/drawing/2014/main" id="{A9EC50CD-7CFF-4B4A-ABA7-D3B5B07CEAE1}"/>
              </a:ext>
            </a:extLst>
          </p:cNvPr>
          <p:cNvPicPr>
            <a:picLocks noChangeAspect="1"/>
          </p:cNvPicPr>
          <p:nvPr/>
        </p:nvPicPr>
        <p:blipFill rotWithShape="1">
          <a:blip r:embed="rId3"/>
          <a:srcRect l="5196" t="6563" b="8903"/>
          <a:stretch/>
        </p:blipFill>
        <p:spPr>
          <a:xfrm>
            <a:off x="1341967" y="2031325"/>
            <a:ext cx="4953832" cy="2794461"/>
          </a:xfrm>
          <a:prstGeom prst="rect">
            <a:avLst/>
          </a:prstGeom>
        </p:spPr>
      </p:pic>
      <p:grpSp>
        <p:nvGrpSpPr>
          <p:cNvPr id="7" name="群組 6">
            <a:extLst>
              <a:ext uri="{FF2B5EF4-FFF2-40B4-BE49-F238E27FC236}">
                <a16:creationId xmlns:a16="http://schemas.microsoft.com/office/drawing/2014/main" id="{CE0D0811-05B9-4E2A-B91E-DF057373BA81}"/>
              </a:ext>
            </a:extLst>
          </p:cNvPr>
          <p:cNvGrpSpPr/>
          <p:nvPr/>
        </p:nvGrpSpPr>
        <p:grpSpPr>
          <a:xfrm>
            <a:off x="7182960" y="1074656"/>
            <a:ext cx="4262751" cy="4465359"/>
            <a:chOff x="6854104" y="811047"/>
            <a:chExt cx="3769904" cy="4796564"/>
          </a:xfrm>
        </p:grpSpPr>
        <p:pic>
          <p:nvPicPr>
            <p:cNvPr id="5" name="圖片 4">
              <a:extLst>
                <a:ext uri="{FF2B5EF4-FFF2-40B4-BE49-F238E27FC236}">
                  <a16:creationId xmlns:a16="http://schemas.microsoft.com/office/drawing/2014/main" id="{0733A674-915E-4FAE-BC90-B38857E807FF}"/>
                </a:ext>
              </a:extLst>
            </p:cNvPr>
            <p:cNvPicPr>
              <a:picLocks noChangeAspect="1"/>
            </p:cNvPicPr>
            <p:nvPr/>
          </p:nvPicPr>
          <p:blipFill>
            <a:blip r:embed="rId4"/>
            <a:stretch>
              <a:fillRect/>
            </a:stretch>
          </p:blipFill>
          <p:spPr>
            <a:xfrm>
              <a:off x="6854104" y="811047"/>
              <a:ext cx="3769904" cy="2413939"/>
            </a:xfrm>
            <a:prstGeom prst="rect">
              <a:avLst/>
            </a:prstGeom>
          </p:spPr>
        </p:pic>
        <p:pic>
          <p:nvPicPr>
            <p:cNvPr id="6" name="Picture 4">
              <a:extLst>
                <a:ext uri="{FF2B5EF4-FFF2-40B4-BE49-F238E27FC236}">
                  <a16:creationId xmlns:a16="http://schemas.microsoft.com/office/drawing/2014/main" id="{584B3B71-58CC-40EE-B07C-5C3AA1DF61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854105" y="3224986"/>
              <a:ext cx="3769903" cy="2382625"/>
            </a:xfrm>
            <a:prstGeom prst="rect">
              <a:avLst/>
            </a:prstGeom>
          </p:spPr>
        </p:pic>
      </p:grpSp>
      <p:sp>
        <p:nvSpPr>
          <p:cNvPr id="8" name="文字方塊 7">
            <a:extLst>
              <a:ext uri="{FF2B5EF4-FFF2-40B4-BE49-F238E27FC236}">
                <a16:creationId xmlns:a16="http://schemas.microsoft.com/office/drawing/2014/main" id="{100DF771-5739-4CBF-AEF8-CBD668AB7040}"/>
              </a:ext>
            </a:extLst>
          </p:cNvPr>
          <p:cNvSpPr txBox="1"/>
          <p:nvPr/>
        </p:nvSpPr>
        <p:spPr>
          <a:xfrm>
            <a:off x="7096547" y="5569166"/>
            <a:ext cx="4435576" cy="1323439"/>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NIPAAm</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水凝膠會受溫度影響</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低於相轉移溫度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(LCST)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之膠體狀況</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左</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高於相轉移溫度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(LCST)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之膠體狀況</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右</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a:p>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兩狀況</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可逆</a:t>
            </a:r>
            <a:endPar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9798ED06-3466-4601-9ABB-E183EA0CB0CE}"/>
              </a:ext>
            </a:extLst>
          </p:cNvPr>
          <p:cNvSpPr txBox="1"/>
          <p:nvPr/>
        </p:nvSpPr>
        <p:spPr>
          <a:xfrm>
            <a:off x="1341967" y="5186072"/>
            <a:ext cx="5034880"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交聯反應，又稱架橋反應，分子鏈間以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NMBA</a:t>
            </a:r>
            <a:r>
              <a:rPr lang="zh-TW" altLang="en-US" sz="2000" dirty="0">
                <a:latin typeface="微軟正黑體" panose="020B0604030504040204" pitchFamily="34" charset="-120"/>
                <a:ea typeface="微軟正黑體" panose="020B0604030504040204" pitchFamily="34" charset="-120"/>
              </a:rPr>
              <a:t>作交聯，形成三維網狀結構。</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647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741576-934F-4D03-9AA4-52A9CB73F864}"/>
              </a:ext>
            </a:extLst>
          </p:cNvPr>
          <p:cNvSpPr>
            <a:spLocks noGrp="1"/>
          </p:cNvSpPr>
          <p:nvPr>
            <p:ph type="title"/>
          </p:nvPr>
        </p:nvSpPr>
        <p:spPr/>
        <p:txBody>
          <a:bodyPr>
            <a:normAutofit/>
          </a:bodyPr>
          <a:lstStyle/>
          <a:p>
            <a:r>
              <a:rPr lang="en-US" altLang="zh-TW" sz="3600" dirty="0" err="1">
                <a:latin typeface="Times New Roman" panose="02020603050405020304" pitchFamily="18" charset="0"/>
                <a:cs typeface="Times New Roman" panose="02020603050405020304" pitchFamily="18" charset="0"/>
              </a:rPr>
              <a:t>NIPAAm</a:t>
            </a:r>
            <a:r>
              <a:rPr lang="zh-TW" altLang="en-US" sz="3600" dirty="0">
                <a:latin typeface="Times New Roman" panose="02020603050405020304" pitchFamily="18" charset="0"/>
                <a:cs typeface="Times New Roman" panose="02020603050405020304" pitchFamily="18" charset="0"/>
              </a:rPr>
              <a:t>水凝膠</a:t>
            </a:r>
            <a:endParaRPr lang="zh-TW" altLang="en-US" sz="3600" dirty="0"/>
          </a:p>
        </p:txBody>
      </p:sp>
      <p:sp>
        <p:nvSpPr>
          <p:cNvPr id="4" name="文字方塊 2">
            <a:extLst>
              <a:ext uri="{FF2B5EF4-FFF2-40B4-BE49-F238E27FC236}">
                <a16:creationId xmlns:a16="http://schemas.microsoft.com/office/drawing/2014/main" id="{4F985497-1AA9-48ED-A812-3B892761C494}"/>
              </a:ext>
            </a:extLst>
          </p:cNvPr>
          <p:cNvSpPr txBox="1">
            <a:spLocks noChangeArrowheads="1"/>
          </p:cNvSpPr>
          <p:nvPr/>
        </p:nvSpPr>
        <p:spPr bwMode="auto">
          <a:xfrm>
            <a:off x="1036948" y="1489434"/>
            <a:ext cx="2176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1. </a:t>
            </a:r>
            <a:r>
              <a:rPr lang="zh-TW" altLang="en-US">
                <a:solidFill>
                  <a:srgbClr val="FF0000"/>
                </a:solidFill>
              </a:rPr>
              <a:t>起始反應</a:t>
            </a:r>
            <a:r>
              <a:rPr lang="en-US" altLang="zh-TW">
                <a:solidFill>
                  <a:srgbClr val="FF0000"/>
                </a:solidFill>
              </a:rPr>
              <a:t>(Initiation</a:t>
            </a:r>
            <a:r>
              <a:rPr lang="en-US" altLang="zh-TW">
                <a:solidFill>
                  <a:srgbClr val="000000"/>
                </a:solidFill>
              </a:rPr>
              <a:t>)</a:t>
            </a:r>
            <a:endParaRPr lang="zh-TW" altLang="en-US">
              <a:solidFill>
                <a:srgbClr val="000000"/>
              </a:solidFill>
            </a:endParaRPr>
          </a:p>
        </p:txBody>
      </p:sp>
      <p:sp>
        <p:nvSpPr>
          <p:cNvPr id="5" name="文字方塊 3">
            <a:extLst>
              <a:ext uri="{FF2B5EF4-FFF2-40B4-BE49-F238E27FC236}">
                <a16:creationId xmlns:a16="http://schemas.microsoft.com/office/drawing/2014/main" id="{6F106E1D-3A1B-4BA7-B5C5-935B2AB4ED9D}"/>
              </a:ext>
            </a:extLst>
          </p:cNvPr>
          <p:cNvSpPr txBox="1">
            <a:spLocks noChangeArrowheads="1"/>
          </p:cNvSpPr>
          <p:nvPr/>
        </p:nvSpPr>
        <p:spPr bwMode="auto">
          <a:xfrm>
            <a:off x="1365194" y="1993493"/>
            <a:ext cx="286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000000"/>
                </a:solidFill>
              </a:rPr>
              <a:t>I </a:t>
            </a:r>
            <a:endParaRPr lang="zh-TW" altLang="en-US" dirty="0">
              <a:solidFill>
                <a:srgbClr val="000000"/>
              </a:solidFill>
            </a:endParaRPr>
          </a:p>
        </p:txBody>
      </p:sp>
      <p:cxnSp>
        <p:nvCxnSpPr>
          <p:cNvPr id="6" name="直線單箭頭接點 5">
            <a:extLst>
              <a:ext uri="{FF2B5EF4-FFF2-40B4-BE49-F238E27FC236}">
                <a16:creationId xmlns:a16="http://schemas.microsoft.com/office/drawing/2014/main" id="{FE067C2A-C898-4404-B6A2-FC7ACFE1324B}"/>
              </a:ext>
            </a:extLst>
          </p:cNvPr>
          <p:cNvCxnSpPr/>
          <p:nvPr/>
        </p:nvCxnSpPr>
        <p:spPr>
          <a:xfrm>
            <a:off x="1808949" y="1946730"/>
            <a:ext cx="11870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文字方塊 7">
            <a:extLst>
              <a:ext uri="{FF2B5EF4-FFF2-40B4-BE49-F238E27FC236}">
                <a16:creationId xmlns:a16="http://schemas.microsoft.com/office/drawing/2014/main" id="{BC3E7107-EA02-4390-BA44-51637ED5EF01}"/>
              </a:ext>
            </a:extLst>
          </p:cNvPr>
          <p:cNvSpPr txBox="1">
            <a:spLocks noChangeArrowheads="1"/>
          </p:cNvSpPr>
          <p:nvPr/>
        </p:nvSpPr>
        <p:spPr bwMode="auto">
          <a:xfrm>
            <a:off x="3255390" y="1922056"/>
            <a:ext cx="4693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000000"/>
                </a:solidFill>
              </a:rPr>
              <a:t>R*</a:t>
            </a:r>
            <a:endParaRPr lang="zh-TW" altLang="en-US" dirty="0">
              <a:solidFill>
                <a:srgbClr val="000000"/>
              </a:solidFill>
            </a:endParaRPr>
          </a:p>
        </p:txBody>
      </p:sp>
      <p:sp>
        <p:nvSpPr>
          <p:cNvPr id="8" name="文字方塊 8">
            <a:extLst>
              <a:ext uri="{FF2B5EF4-FFF2-40B4-BE49-F238E27FC236}">
                <a16:creationId xmlns:a16="http://schemas.microsoft.com/office/drawing/2014/main" id="{7DF2C3F7-4720-4C2D-8D9F-A749C2760954}"/>
              </a:ext>
            </a:extLst>
          </p:cNvPr>
          <p:cNvSpPr txBox="1">
            <a:spLocks noChangeArrowheads="1"/>
          </p:cNvSpPr>
          <p:nvPr/>
        </p:nvSpPr>
        <p:spPr bwMode="auto">
          <a:xfrm>
            <a:off x="1282577" y="2569756"/>
            <a:ext cx="9371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M1 + R*</a:t>
            </a:r>
            <a:endParaRPr lang="zh-TW" altLang="en-US">
              <a:solidFill>
                <a:srgbClr val="000000"/>
              </a:solidFill>
            </a:endParaRPr>
          </a:p>
        </p:txBody>
      </p:sp>
      <p:cxnSp>
        <p:nvCxnSpPr>
          <p:cNvPr id="9" name="直線單箭頭接點 8">
            <a:extLst>
              <a:ext uri="{FF2B5EF4-FFF2-40B4-BE49-F238E27FC236}">
                <a16:creationId xmlns:a16="http://schemas.microsoft.com/office/drawing/2014/main" id="{F04618A0-C6B3-4BAA-8180-DAD5F857FD34}"/>
              </a:ext>
            </a:extLst>
          </p:cNvPr>
          <p:cNvCxnSpPr/>
          <p:nvPr/>
        </p:nvCxnSpPr>
        <p:spPr>
          <a:xfrm>
            <a:off x="2456649" y="2522993"/>
            <a:ext cx="11870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文字方塊 10">
            <a:extLst>
              <a:ext uri="{FF2B5EF4-FFF2-40B4-BE49-F238E27FC236}">
                <a16:creationId xmlns:a16="http://schemas.microsoft.com/office/drawing/2014/main" id="{6343D238-AB7D-4904-A702-1A26F627A10B}"/>
              </a:ext>
            </a:extLst>
          </p:cNvPr>
          <p:cNvSpPr txBox="1">
            <a:spLocks noChangeArrowheads="1"/>
          </p:cNvSpPr>
          <p:nvPr/>
        </p:nvSpPr>
        <p:spPr bwMode="auto">
          <a:xfrm>
            <a:off x="4068670" y="2569756"/>
            <a:ext cx="697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a:t>
            </a:r>
            <a:endParaRPr lang="zh-TW" altLang="en-US">
              <a:solidFill>
                <a:srgbClr val="000000"/>
              </a:solidFill>
            </a:endParaRPr>
          </a:p>
        </p:txBody>
      </p:sp>
      <p:sp>
        <p:nvSpPr>
          <p:cNvPr id="11" name="文字方塊 11">
            <a:extLst>
              <a:ext uri="{FF2B5EF4-FFF2-40B4-BE49-F238E27FC236}">
                <a16:creationId xmlns:a16="http://schemas.microsoft.com/office/drawing/2014/main" id="{2A292463-75C9-4CBF-853A-49327EF1985A}"/>
              </a:ext>
            </a:extLst>
          </p:cNvPr>
          <p:cNvSpPr txBox="1">
            <a:spLocks noChangeArrowheads="1"/>
          </p:cNvSpPr>
          <p:nvPr/>
        </p:nvSpPr>
        <p:spPr bwMode="auto">
          <a:xfrm>
            <a:off x="1213961" y="3146018"/>
            <a:ext cx="2528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2. </a:t>
            </a:r>
            <a:r>
              <a:rPr lang="zh-TW" altLang="en-US">
                <a:solidFill>
                  <a:srgbClr val="FF0000"/>
                </a:solidFill>
              </a:rPr>
              <a:t>成長反應</a:t>
            </a:r>
            <a:r>
              <a:rPr lang="en-US" altLang="zh-TW">
                <a:solidFill>
                  <a:srgbClr val="FF0000"/>
                </a:solidFill>
              </a:rPr>
              <a:t>(Propagation)</a:t>
            </a:r>
            <a:endParaRPr lang="zh-TW" altLang="en-US">
              <a:solidFill>
                <a:srgbClr val="FF0000"/>
              </a:solidFill>
            </a:endParaRPr>
          </a:p>
        </p:txBody>
      </p:sp>
      <p:sp>
        <p:nvSpPr>
          <p:cNvPr id="12" name="文字方塊 12">
            <a:extLst>
              <a:ext uri="{FF2B5EF4-FFF2-40B4-BE49-F238E27FC236}">
                <a16:creationId xmlns:a16="http://schemas.microsoft.com/office/drawing/2014/main" id="{BB2B9FD8-34B7-4E57-8D53-C27F65AD9A1B}"/>
              </a:ext>
            </a:extLst>
          </p:cNvPr>
          <p:cNvSpPr txBox="1">
            <a:spLocks noChangeArrowheads="1"/>
          </p:cNvSpPr>
          <p:nvPr/>
        </p:nvSpPr>
        <p:spPr bwMode="auto">
          <a:xfrm>
            <a:off x="1387774" y="3650022"/>
            <a:ext cx="1301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 + M2</a:t>
            </a:r>
            <a:endParaRPr lang="zh-TW" altLang="en-US">
              <a:solidFill>
                <a:srgbClr val="000000"/>
              </a:solidFill>
            </a:endParaRPr>
          </a:p>
        </p:txBody>
      </p:sp>
      <p:cxnSp>
        <p:nvCxnSpPr>
          <p:cNvPr id="13" name="直線單箭頭接點 12">
            <a:extLst>
              <a:ext uri="{FF2B5EF4-FFF2-40B4-BE49-F238E27FC236}">
                <a16:creationId xmlns:a16="http://schemas.microsoft.com/office/drawing/2014/main" id="{58CD9540-9826-4F90-87AF-07A35B894B4A}"/>
              </a:ext>
            </a:extLst>
          </p:cNvPr>
          <p:cNvCxnSpPr/>
          <p:nvPr/>
        </p:nvCxnSpPr>
        <p:spPr>
          <a:xfrm>
            <a:off x="2817012" y="3602493"/>
            <a:ext cx="11870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4">
            <a:extLst>
              <a:ext uri="{FF2B5EF4-FFF2-40B4-BE49-F238E27FC236}">
                <a16:creationId xmlns:a16="http://schemas.microsoft.com/office/drawing/2014/main" id="{053FEF32-18EE-402C-B202-D3D97D121018}"/>
              </a:ext>
            </a:extLst>
          </p:cNvPr>
          <p:cNvSpPr txBox="1">
            <a:spLocks noChangeArrowheads="1"/>
          </p:cNvSpPr>
          <p:nvPr/>
        </p:nvSpPr>
        <p:spPr bwMode="auto">
          <a:xfrm>
            <a:off x="4389635" y="3650022"/>
            <a:ext cx="1060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a:t>
            </a:r>
            <a:endParaRPr lang="zh-TW" altLang="en-US">
              <a:solidFill>
                <a:srgbClr val="000000"/>
              </a:solidFill>
            </a:endParaRPr>
          </a:p>
        </p:txBody>
      </p:sp>
      <p:sp>
        <p:nvSpPr>
          <p:cNvPr id="15" name="文字方塊 15">
            <a:extLst>
              <a:ext uri="{FF2B5EF4-FFF2-40B4-BE49-F238E27FC236}">
                <a16:creationId xmlns:a16="http://schemas.microsoft.com/office/drawing/2014/main" id="{40DF69C9-B6BB-47A3-A264-663C1CD9D224}"/>
              </a:ext>
            </a:extLst>
          </p:cNvPr>
          <p:cNvSpPr txBox="1">
            <a:spLocks noChangeArrowheads="1"/>
          </p:cNvSpPr>
          <p:nvPr/>
        </p:nvSpPr>
        <p:spPr bwMode="auto">
          <a:xfrm>
            <a:off x="6119376" y="1489434"/>
            <a:ext cx="1859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I: initiator (</a:t>
            </a:r>
            <a:r>
              <a:rPr lang="zh-TW" altLang="en-US">
                <a:solidFill>
                  <a:srgbClr val="000000"/>
                </a:solidFill>
              </a:rPr>
              <a:t>起始劑</a:t>
            </a:r>
            <a:r>
              <a:rPr lang="en-US" altLang="zh-TW">
                <a:solidFill>
                  <a:srgbClr val="000000"/>
                </a:solidFill>
              </a:rPr>
              <a:t>)</a:t>
            </a:r>
            <a:endParaRPr lang="zh-TW" altLang="en-US">
              <a:solidFill>
                <a:srgbClr val="000000"/>
              </a:solidFill>
            </a:endParaRPr>
          </a:p>
        </p:txBody>
      </p:sp>
      <p:sp>
        <p:nvSpPr>
          <p:cNvPr id="16" name="文字方塊 16">
            <a:extLst>
              <a:ext uri="{FF2B5EF4-FFF2-40B4-BE49-F238E27FC236}">
                <a16:creationId xmlns:a16="http://schemas.microsoft.com/office/drawing/2014/main" id="{38E18AF8-7204-4E04-AADF-8BC935BC0994}"/>
              </a:ext>
            </a:extLst>
          </p:cNvPr>
          <p:cNvSpPr txBox="1">
            <a:spLocks noChangeArrowheads="1"/>
          </p:cNvSpPr>
          <p:nvPr/>
        </p:nvSpPr>
        <p:spPr bwMode="auto">
          <a:xfrm>
            <a:off x="6124756" y="2353856"/>
            <a:ext cx="1917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M:monomer (</a:t>
            </a:r>
            <a:r>
              <a:rPr lang="zh-TW" altLang="en-US">
                <a:solidFill>
                  <a:srgbClr val="000000"/>
                </a:solidFill>
              </a:rPr>
              <a:t>單體</a:t>
            </a:r>
            <a:r>
              <a:rPr lang="en-US" altLang="zh-TW">
                <a:solidFill>
                  <a:srgbClr val="000000"/>
                </a:solidFill>
              </a:rPr>
              <a:t>)</a:t>
            </a:r>
            <a:endParaRPr lang="zh-TW" altLang="en-US">
              <a:solidFill>
                <a:srgbClr val="000000"/>
              </a:solidFill>
            </a:endParaRPr>
          </a:p>
        </p:txBody>
      </p:sp>
      <p:sp>
        <p:nvSpPr>
          <p:cNvPr id="17" name="文字方塊 18">
            <a:extLst>
              <a:ext uri="{FF2B5EF4-FFF2-40B4-BE49-F238E27FC236}">
                <a16:creationId xmlns:a16="http://schemas.microsoft.com/office/drawing/2014/main" id="{C194CE5C-18B7-4930-9B6F-70C3F90B2BCA}"/>
              </a:ext>
            </a:extLst>
          </p:cNvPr>
          <p:cNvSpPr txBox="1">
            <a:spLocks noChangeArrowheads="1"/>
          </p:cNvSpPr>
          <p:nvPr/>
        </p:nvSpPr>
        <p:spPr bwMode="auto">
          <a:xfrm>
            <a:off x="6020233" y="1891000"/>
            <a:ext cx="255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000000"/>
                </a:solidFill>
              </a:rPr>
              <a:t>R*:free radical (</a:t>
            </a:r>
            <a:r>
              <a:rPr lang="zh-TW" altLang="en-US" dirty="0">
                <a:solidFill>
                  <a:srgbClr val="000000"/>
                </a:solidFill>
              </a:rPr>
              <a:t>自由基</a:t>
            </a:r>
            <a:r>
              <a:rPr lang="en-US" altLang="zh-TW" dirty="0">
                <a:solidFill>
                  <a:srgbClr val="000000"/>
                </a:solidFill>
              </a:rPr>
              <a:t>)</a:t>
            </a:r>
            <a:endParaRPr lang="zh-TW" altLang="en-US" dirty="0">
              <a:solidFill>
                <a:srgbClr val="000000"/>
              </a:solidFill>
            </a:endParaRPr>
          </a:p>
        </p:txBody>
      </p:sp>
      <p:sp>
        <p:nvSpPr>
          <p:cNvPr id="18" name="文字方塊 20">
            <a:extLst>
              <a:ext uri="{FF2B5EF4-FFF2-40B4-BE49-F238E27FC236}">
                <a16:creationId xmlns:a16="http://schemas.microsoft.com/office/drawing/2014/main" id="{2609BE6A-24A8-47AE-80C7-367FF7D61C03}"/>
              </a:ext>
            </a:extLst>
          </p:cNvPr>
          <p:cNvSpPr txBox="1">
            <a:spLocks noChangeArrowheads="1"/>
          </p:cNvSpPr>
          <p:nvPr/>
        </p:nvSpPr>
        <p:spPr bwMode="auto">
          <a:xfrm>
            <a:off x="1414946" y="4154081"/>
            <a:ext cx="1595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 + M3</a:t>
            </a:r>
            <a:endParaRPr lang="zh-TW" altLang="en-US">
              <a:solidFill>
                <a:srgbClr val="000000"/>
              </a:solidFill>
            </a:endParaRPr>
          </a:p>
        </p:txBody>
      </p:sp>
      <p:cxnSp>
        <p:nvCxnSpPr>
          <p:cNvPr id="19" name="直線單箭頭接點 18">
            <a:extLst>
              <a:ext uri="{FF2B5EF4-FFF2-40B4-BE49-F238E27FC236}">
                <a16:creationId xmlns:a16="http://schemas.microsoft.com/office/drawing/2014/main" id="{3BDE118D-7BB6-4180-874B-67EC1B25BCCC}"/>
              </a:ext>
            </a:extLst>
          </p:cNvPr>
          <p:cNvCxnSpPr/>
          <p:nvPr/>
        </p:nvCxnSpPr>
        <p:spPr>
          <a:xfrm>
            <a:off x="3321703" y="4107318"/>
            <a:ext cx="118564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22">
            <a:extLst>
              <a:ext uri="{FF2B5EF4-FFF2-40B4-BE49-F238E27FC236}">
                <a16:creationId xmlns:a16="http://schemas.microsoft.com/office/drawing/2014/main" id="{BC2A6226-FC4A-4353-851C-058D8858DF4A}"/>
              </a:ext>
            </a:extLst>
          </p:cNvPr>
          <p:cNvSpPr txBox="1">
            <a:spLocks noChangeArrowheads="1"/>
          </p:cNvSpPr>
          <p:nvPr/>
        </p:nvSpPr>
        <p:spPr bwMode="auto">
          <a:xfrm>
            <a:off x="4928087" y="4081822"/>
            <a:ext cx="14239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RM1-M2-M3*</a:t>
            </a:r>
            <a:endParaRPr lang="zh-TW" altLang="en-US">
              <a:solidFill>
                <a:srgbClr val="000000"/>
              </a:solidFill>
            </a:endParaRPr>
          </a:p>
        </p:txBody>
      </p:sp>
      <p:sp>
        <p:nvSpPr>
          <p:cNvPr id="21" name="文字方塊 23">
            <a:extLst>
              <a:ext uri="{FF2B5EF4-FFF2-40B4-BE49-F238E27FC236}">
                <a16:creationId xmlns:a16="http://schemas.microsoft.com/office/drawing/2014/main" id="{9E056BDE-E5FD-48CC-AA34-325BA34CD000}"/>
              </a:ext>
            </a:extLst>
          </p:cNvPr>
          <p:cNvSpPr txBox="1">
            <a:spLocks noChangeArrowheads="1"/>
          </p:cNvSpPr>
          <p:nvPr/>
        </p:nvSpPr>
        <p:spPr bwMode="auto">
          <a:xfrm>
            <a:off x="1550004" y="4585881"/>
            <a:ext cx="2282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a:t>
            </a:r>
            <a:endParaRPr lang="zh-TW" altLang="en-US">
              <a:solidFill>
                <a:srgbClr val="000000"/>
              </a:solidFill>
            </a:endParaRPr>
          </a:p>
        </p:txBody>
      </p:sp>
      <p:sp>
        <p:nvSpPr>
          <p:cNvPr id="22" name="文字方塊 24">
            <a:extLst>
              <a:ext uri="{FF2B5EF4-FFF2-40B4-BE49-F238E27FC236}">
                <a16:creationId xmlns:a16="http://schemas.microsoft.com/office/drawing/2014/main" id="{60B1E648-5650-4609-9E0F-7FD86A0F5EE6}"/>
              </a:ext>
            </a:extLst>
          </p:cNvPr>
          <p:cNvSpPr txBox="1">
            <a:spLocks noChangeArrowheads="1"/>
          </p:cNvSpPr>
          <p:nvPr/>
        </p:nvSpPr>
        <p:spPr bwMode="auto">
          <a:xfrm>
            <a:off x="1521474" y="4946243"/>
            <a:ext cx="2746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RM1-M2-M3------Mn-1* + M</a:t>
            </a:r>
            <a:endParaRPr lang="zh-TW" altLang="en-US">
              <a:solidFill>
                <a:srgbClr val="000000"/>
              </a:solidFill>
            </a:endParaRPr>
          </a:p>
        </p:txBody>
      </p:sp>
      <p:cxnSp>
        <p:nvCxnSpPr>
          <p:cNvPr id="23" name="直線單箭頭接點 22">
            <a:extLst>
              <a:ext uri="{FF2B5EF4-FFF2-40B4-BE49-F238E27FC236}">
                <a16:creationId xmlns:a16="http://schemas.microsoft.com/office/drawing/2014/main" id="{D6A9CCD3-9D70-46BE-932B-78AD73307A45}"/>
              </a:ext>
            </a:extLst>
          </p:cNvPr>
          <p:cNvCxnSpPr/>
          <p:nvPr/>
        </p:nvCxnSpPr>
        <p:spPr>
          <a:xfrm>
            <a:off x="4617237" y="4899480"/>
            <a:ext cx="11870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文字方塊 28">
            <a:extLst>
              <a:ext uri="{FF2B5EF4-FFF2-40B4-BE49-F238E27FC236}">
                <a16:creationId xmlns:a16="http://schemas.microsoft.com/office/drawing/2014/main" id="{179EEC9D-B92A-4E81-AE33-AC83CDA9AEBD}"/>
              </a:ext>
            </a:extLst>
          </p:cNvPr>
          <p:cNvSpPr txBox="1">
            <a:spLocks noChangeArrowheads="1"/>
          </p:cNvSpPr>
          <p:nvPr/>
        </p:nvSpPr>
        <p:spPr bwMode="auto">
          <a:xfrm>
            <a:off x="6020233" y="4620080"/>
            <a:ext cx="233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RM1-M2-M3-----Mn*</a:t>
            </a:r>
            <a:endParaRPr lang="zh-TW" altLang="en-US">
              <a:solidFill>
                <a:srgbClr val="000000"/>
              </a:solidFill>
            </a:endParaRPr>
          </a:p>
        </p:txBody>
      </p:sp>
      <p:sp>
        <p:nvSpPr>
          <p:cNvPr id="25" name="文字方塊 29">
            <a:extLst>
              <a:ext uri="{FF2B5EF4-FFF2-40B4-BE49-F238E27FC236}">
                <a16:creationId xmlns:a16="http://schemas.microsoft.com/office/drawing/2014/main" id="{24CAA161-7945-48FB-8A2F-990B19D70688}"/>
              </a:ext>
            </a:extLst>
          </p:cNvPr>
          <p:cNvSpPr txBox="1">
            <a:spLocks noChangeArrowheads="1"/>
          </p:cNvSpPr>
          <p:nvPr/>
        </p:nvSpPr>
        <p:spPr bwMode="auto">
          <a:xfrm>
            <a:off x="1166899" y="5738406"/>
            <a:ext cx="124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3. </a:t>
            </a:r>
            <a:r>
              <a:rPr lang="zh-TW" altLang="en-US">
                <a:solidFill>
                  <a:srgbClr val="FF0000"/>
                </a:solidFill>
              </a:rPr>
              <a:t>終結反應</a:t>
            </a:r>
          </a:p>
        </p:txBody>
      </p:sp>
      <p:sp>
        <p:nvSpPr>
          <p:cNvPr id="26" name="文字方塊 30">
            <a:extLst>
              <a:ext uri="{FF2B5EF4-FFF2-40B4-BE49-F238E27FC236}">
                <a16:creationId xmlns:a16="http://schemas.microsoft.com/office/drawing/2014/main" id="{FEE8EFF4-0E0E-44B2-8D68-6F5D6F4133B6}"/>
              </a:ext>
            </a:extLst>
          </p:cNvPr>
          <p:cNvSpPr txBox="1">
            <a:spLocks noChangeArrowheads="1"/>
          </p:cNvSpPr>
          <p:nvPr/>
        </p:nvSpPr>
        <p:spPr bwMode="auto">
          <a:xfrm>
            <a:off x="1502912" y="6314668"/>
            <a:ext cx="2545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RM1-M2-M3----Mn* + R*</a:t>
            </a:r>
            <a:endParaRPr lang="zh-TW" altLang="en-US">
              <a:solidFill>
                <a:srgbClr val="000000"/>
              </a:solidFill>
            </a:endParaRPr>
          </a:p>
        </p:txBody>
      </p:sp>
      <p:cxnSp>
        <p:nvCxnSpPr>
          <p:cNvPr id="27" name="直線單箭頭接點 26">
            <a:extLst>
              <a:ext uri="{FF2B5EF4-FFF2-40B4-BE49-F238E27FC236}">
                <a16:creationId xmlns:a16="http://schemas.microsoft.com/office/drawing/2014/main" id="{87CC2664-A831-44FA-BBF8-587F2210CD74}"/>
              </a:ext>
            </a:extLst>
          </p:cNvPr>
          <p:cNvCxnSpPr/>
          <p:nvPr/>
        </p:nvCxnSpPr>
        <p:spPr>
          <a:xfrm>
            <a:off x="4256874" y="6267905"/>
            <a:ext cx="118709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矩形 33">
            <a:extLst>
              <a:ext uri="{FF2B5EF4-FFF2-40B4-BE49-F238E27FC236}">
                <a16:creationId xmlns:a16="http://schemas.microsoft.com/office/drawing/2014/main" id="{78E34A2A-AE76-4276-BD5E-F607D5E5CB78}"/>
              </a:ext>
            </a:extLst>
          </p:cNvPr>
          <p:cNvSpPr>
            <a:spLocks noChangeArrowheads="1"/>
          </p:cNvSpPr>
          <p:nvPr/>
        </p:nvSpPr>
        <p:spPr bwMode="auto">
          <a:xfrm>
            <a:off x="5778893" y="6241643"/>
            <a:ext cx="20574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a:solidFill>
                  <a:srgbClr val="000000"/>
                </a:solidFill>
              </a:rPr>
              <a:t>RM1-M2-M3----MnR</a:t>
            </a:r>
            <a:endParaRPr lang="zh-TW" altLang="en-US">
              <a:solidFill>
                <a:srgbClr val="000000"/>
              </a:solidFill>
            </a:endParaRPr>
          </a:p>
        </p:txBody>
      </p:sp>
      <p:sp>
        <p:nvSpPr>
          <p:cNvPr id="29" name="矩形 28">
            <a:extLst>
              <a:ext uri="{FF2B5EF4-FFF2-40B4-BE49-F238E27FC236}">
                <a16:creationId xmlns:a16="http://schemas.microsoft.com/office/drawing/2014/main" id="{EA88E26A-2FA2-49AB-A2B2-6581AB0AADCB}"/>
              </a:ext>
            </a:extLst>
          </p:cNvPr>
          <p:cNvSpPr/>
          <p:nvPr/>
        </p:nvSpPr>
        <p:spPr>
          <a:xfrm>
            <a:off x="1017650" y="1400011"/>
            <a:ext cx="7096867" cy="5351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AB239970-3286-4305-84A9-9DF9953B3366}"/>
              </a:ext>
            </a:extLst>
          </p:cNvPr>
          <p:cNvSpPr txBox="1"/>
          <p:nvPr/>
        </p:nvSpPr>
        <p:spPr>
          <a:xfrm>
            <a:off x="8255762" y="3675583"/>
            <a:ext cx="2381705" cy="400110"/>
          </a:xfrm>
          <a:prstGeom prst="rect">
            <a:avLst/>
          </a:prstGeom>
          <a:noFill/>
          <a:ln>
            <a:noFill/>
          </a:ln>
        </p:spPr>
        <p:txBody>
          <a:bodyPr wrap="square" rtlCol="0">
            <a:spAutoFit/>
          </a:bodyPr>
          <a:lstStyle/>
          <a:p>
            <a:r>
              <a:rPr lang="zh-TW" altLang="en-US" sz="2000" dirty="0">
                <a:latin typeface="微軟正黑體" pitchFamily="34" charset="-120"/>
                <a:ea typeface="微軟正黑體" pitchFamily="34" charset="-120"/>
              </a:rPr>
              <a:t>自由基的聚合反應</a:t>
            </a:r>
          </a:p>
        </p:txBody>
      </p:sp>
    </p:spTree>
    <p:extLst>
      <p:ext uri="{BB962C8B-B14F-4D97-AF65-F5344CB8AC3E}">
        <p14:creationId xmlns:p14="http://schemas.microsoft.com/office/powerpoint/2010/main" val="401825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B6DD6C-1BA1-4828-8D17-1753C5C556BD}"/>
              </a:ext>
            </a:extLst>
          </p:cNvPr>
          <p:cNvSpPr>
            <a:spLocks noGrp="1"/>
          </p:cNvSpPr>
          <p:nvPr>
            <p:ph type="title"/>
          </p:nvPr>
        </p:nvSpPr>
        <p:spPr/>
        <p:txBody>
          <a:bodyPr>
            <a:normAutofit/>
          </a:bodyPr>
          <a:lstStyle/>
          <a:p>
            <a:r>
              <a:rPr lang="zh-TW" altLang="en-US" sz="3600" dirty="0"/>
              <a:t>合作廠商</a:t>
            </a:r>
          </a:p>
        </p:txBody>
      </p:sp>
      <p:pic>
        <p:nvPicPr>
          <p:cNvPr id="5" name="圖片 4">
            <a:extLst>
              <a:ext uri="{FF2B5EF4-FFF2-40B4-BE49-F238E27FC236}">
                <a16:creationId xmlns:a16="http://schemas.microsoft.com/office/drawing/2014/main" id="{C800505F-4EF4-4775-926F-EE28A235C209}"/>
              </a:ext>
            </a:extLst>
          </p:cNvPr>
          <p:cNvPicPr>
            <a:picLocks noChangeAspect="1"/>
          </p:cNvPicPr>
          <p:nvPr/>
        </p:nvPicPr>
        <p:blipFill rotWithShape="1">
          <a:blip r:embed="rId3"/>
          <a:srcRect l="3686" t="5868" r="2605"/>
          <a:stretch/>
        </p:blipFill>
        <p:spPr>
          <a:xfrm>
            <a:off x="2276726" y="1563253"/>
            <a:ext cx="7638547" cy="4966856"/>
          </a:xfrm>
          <a:prstGeom prst="rect">
            <a:avLst/>
          </a:prstGeom>
        </p:spPr>
      </p:pic>
    </p:spTree>
    <p:extLst>
      <p:ext uri="{BB962C8B-B14F-4D97-AF65-F5344CB8AC3E}">
        <p14:creationId xmlns:p14="http://schemas.microsoft.com/office/powerpoint/2010/main" val="187891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E41B43-AFEA-48A2-ADCE-75D264B45140}"/>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rPr>
              <a:t>研究目標</a:t>
            </a:r>
            <a:endParaRPr lang="zh-TW" altLang="en-US" sz="6000" dirty="0"/>
          </a:p>
        </p:txBody>
      </p:sp>
      <p:sp>
        <p:nvSpPr>
          <p:cNvPr id="3" name="內容版面配置區 2">
            <a:extLst>
              <a:ext uri="{FF2B5EF4-FFF2-40B4-BE49-F238E27FC236}">
                <a16:creationId xmlns:a16="http://schemas.microsoft.com/office/drawing/2014/main" id="{4B13DA1D-5E9F-4E37-A0B0-058DC353D57D}"/>
              </a:ext>
            </a:extLst>
          </p:cNvPr>
          <p:cNvSpPr>
            <a:spLocks noGrp="1"/>
          </p:cNvSpPr>
          <p:nvPr>
            <p:ph idx="1"/>
          </p:nvPr>
        </p:nvSpPr>
        <p:spPr/>
        <p:txBody>
          <a:bodyPr/>
          <a:lstStyle/>
          <a:p>
            <a:pPr marL="228600" lvl="0" indent="-241300" algn="l" rtl="0">
              <a:lnSpc>
                <a:spcPct val="120000"/>
              </a:lnSpc>
              <a:spcBef>
                <a:spcPts val="0"/>
              </a:spcBef>
              <a:spcAft>
                <a:spcPts val="0"/>
              </a:spcAft>
              <a:buClr>
                <a:srgbClr val="000000"/>
              </a:buClr>
              <a:buSzPts val="2200"/>
              <a:buChar char="•"/>
            </a:pPr>
            <a:r>
              <a:rPr lang="zh-TW" altLang="en-US" dirty="0">
                <a:solidFill>
                  <a:srgbClr val="000000"/>
                </a:solidFill>
                <a:latin typeface="Microsoft JhengHei"/>
                <a:ea typeface="Microsoft JhengHei"/>
                <a:cs typeface="Microsoft JhengHei"/>
                <a:sym typeface="Microsoft JhengHei"/>
              </a:rPr>
              <a:t>能運用於連續式水膠塗佈設備</a:t>
            </a:r>
          </a:p>
          <a:p>
            <a:pPr marL="228600" lvl="0" indent="-241300" algn="l" rtl="0">
              <a:lnSpc>
                <a:spcPct val="120000"/>
              </a:lnSpc>
              <a:spcBef>
                <a:spcPts val="1000"/>
              </a:spcBef>
              <a:spcAft>
                <a:spcPts val="0"/>
              </a:spcAft>
              <a:buClr>
                <a:srgbClr val="000000"/>
              </a:buClr>
              <a:buSzPts val="2200"/>
              <a:buChar char="•"/>
            </a:pPr>
            <a:r>
              <a:rPr lang="zh-TW" altLang="en-US" dirty="0">
                <a:solidFill>
                  <a:srgbClr val="000000"/>
                </a:solidFill>
                <a:latin typeface="Microsoft JhengHei"/>
                <a:ea typeface="Microsoft JhengHei"/>
                <a:cs typeface="Microsoft JhengHei"/>
                <a:sym typeface="Microsoft JhengHei"/>
              </a:rPr>
              <a:t>水膠溶液維持黏稠有流動性</a:t>
            </a:r>
          </a:p>
          <a:p>
            <a:pPr marL="228600" lvl="0" indent="-241300" algn="l" rtl="0">
              <a:lnSpc>
                <a:spcPct val="120000"/>
              </a:lnSpc>
              <a:spcBef>
                <a:spcPts val="1000"/>
              </a:spcBef>
              <a:spcAft>
                <a:spcPts val="0"/>
              </a:spcAft>
              <a:buClr>
                <a:srgbClr val="000000"/>
              </a:buClr>
              <a:buSzPts val="2200"/>
              <a:buChar char="•"/>
            </a:pPr>
            <a:r>
              <a:rPr lang="zh-TW" altLang="en-US" dirty="0">
                <a:solidFill>
                  <a:srgbClr val="000000"/>
                </a:solidFill>
                <a:latin typeface="Microsoft JhengHei"/>
                <a:ea typeface="Microsoft JhengHei"/>
                <a:cs typeface="Microsoft JhengHei"/>
                <a:sym typeface="Microsoft JhengHei"/>
              </a:rPr>
              <a:t>放置</a:t>
            </a:r>
            <a:r>
              <a:rPr lang="en-US" altLang="zh-TW" dirty="0">
                <a:solidFill>
                  <a:srgbClr val="000000"/>
                </a:solidFill>
                <a:latin typeface="Times New Roman" pitchFamily="18" charset="0"/>
                <a:ea typeface="Microsoft JhengHei"/>
                <a:cs typeface="Times New Roman" pitchFamily="18" charset="0"/>
                <a:sym typeface="Microsoft JhengHei"/>
              </a:rPr>
              <a:t>4</a:t>
            </a:r>
            <a:r>
              <a:rPr lang="zh-TW" altLang="en-US" dirty="0">
                <a:solidFill>
                  <a:srgbClr val="000000"/>
                </a:solidFill>
                <a:latin typeface="Microsoft JhengHei"/>
                <a:ea typeface="Microsoft JhengHei"/>
                <a:cs typeface="Microsoft JhengHei"/>
                <a:sym typeface="Microsoft JhengHei"/>
              </a:rPr>
              <a:t>小時不成膠</a:t>
            </a:r>
          </a:p>
          <a:p>
            <a:pPr marL="228600" lvl="0" indent="-241300" algn="l" rtl="0">
              <a:lnSpc>
                <a:spcPct val="120000"/>
              </a:lnSpc>
              <a:spcBef>
                <a:spcPts val="1000"/>
              </a:spcBef>
              <a:spcAft>
                <a:spcPts val="0"/>
              </a:spcAft>
              <a:buClr>
                <a:srgbClr val="000000"/>
              </a:buClr>
              <a:buSzPts val="2200"/>
              <a:buChar char="•"/>
            </a:pPr>
            <a:r>
              <a:rPr lang="zh-TW" altLang="en-US" dirty="0">
                <a:solidFill>
                  <a:srgbClr val="000000"/>
                </a:solidFill>
                <a:latin typeface="Microsoft JhengHei"/>
                <a:ea typeface="Microsoft JhengHei"/>
                <a:cs typeface="Microsoft JhengHei"/>
                <a:sym typeface="Microsoft JhengHei"/>
              </a:rPr>
              <a:t>膠體透明可觀察傷口</a:t>
            </a:r>
            <a:endParaRPr lang="en-US" altLang="zh-TW" dirty="0">
              <a:solidFill>
                <a:srgbClr val="000000"/>
              </a:solidFill>
              <a:latin typeface="Microsoft JhengHei"/>
              <a:ea typeface="Microsoft JhengHei"/>
              <a:cs typeface="Microsoft JhengHei"/>
              <a:sym typeface="Microsoft JhengHei"/>
            </a:endParaRPr>
          </a:p>
          <a:p>
            <a:pPr marL="228600" lvl="0" indent="-241300" algn="l" rtl="0">
              <a:lnSpc>
                <a:spcPct val="120000"/>
              </a:lnSpc>
              <a:spcBef>
                <a:spcPts val="1000"/>
              </a:spcBef>
              <a:spcAft>
                <a:spcPts val="0"/>
              </a:spcAft>
              <a:buClr>
                <a:srgbClr val="000000"/>
              </a:buClr>
              <a:buSzPts val="2200"/>
              <a:buChar char="•"/>
            </a:pPr>
            <a:r>
              <a:rPr lang="zh-TW" altLang="en-US" dirty="0">
                <a:solidFill>
                  <a:srgbClr val="000000"/>
                </a:solidFill>
                <a:latin typeface="Microsoft JhengHei"/>
                <a:ea typeface="Microsoft JhengHei"/>
                <a:cs typeface="Microsoft JhengHei"/>
                <a:sym typeface="Microsoft JhengHei"/>
              </a:rPr>
              <a:t>膠體要有延展性</a:t>
            </a:r>
          </a:p>
        </p:txBody>
      </p:sp>
      <p:pic>
        <p:nvPicPr>
          <p:cNvPr id="4" name="Picture 2" descr="When To Use Hydrogels When Caring For Wounds - Benefits of Hydrogel">
            <a:extLst>
              <a:ext uri="{FF2B5EF4-FFF2-40B4-BE49-F238E27FC236}">
                <a16:creationId xmlns:a16="http://schemas.microsoft.com/office/drawing/2014/main" id="{59C3471A-99F3-479A-AFDB-10FECA6C8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293" y="2330779"/>
            <a:ext cx="5935175" cy="235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6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E207A7-BEF9-4068-877C-4D741FC43EC9}"/>
              </a:ext>
            </a:extLst>
          </p:cNvPr>
          <p:cNvSpPr>
            <a:spLocks noGrp="1"/>
          </p:cNvSpPr>
          <p:nvPr>
            <p:ph type="title"/>
          </p:nvPr>
        </p:nvSpPr>
        <p:spPr/>
        <p:txBody>
          <a:bodyPr>
            <a:normAutofit/>
          </a:bodyPr>
          <a:lstStyle/>
          <a:p>
            <a:pPr algn="ctr"/>
            <a:r>
              <a:rPr lang="zh-TW" altLang="en-US" sz="6000" dirty="0">
                <a:latin typeface="微軟正黑體" panose="020B0604030504040204" pitchFamily="34" charset="-120"/>
                <a:ea typeface="微軟正黑體" panose="020B0604030504040204" pitchFamily="34" charset="-120"/>
              </a:rPr>
              <a:t>研究方法</a:t>
            </a:r>
            <a:endParaRPr lang="zh-TW" altLang="en-US" sz="6000" dirty="0"/>
          </a:p>
        </p:txBody>
      </p:sp>
      <p:sp>
        <p:nvSpPr>
          <p:cNvPr id="3" name="內容版面配置區 2">
            <a:extLst>
              <a:ext uri="{FF2B5EF4-FFF2-40B4-BE49-F238E27FC236}">
                <a16:creationId xmlns:a16="http://schemas.microsoft.com/office/drawing/2014/main" id="{FE6424B0-792A-4AE7-A3F8-992E02FF76E4}"/>
              </a:ext>
            </a:extLst>
          </p:cNvPr>
          <p:cNvSpPr>
            <a:spLocks noGrp="1"/>
          </p:cNvSpPr>
          <p:nvPr>
            <p:ph idx="1"/>
          </p:nvPr>
        </p:nvSpPr>
        <p:spPr/>
        <p:txBody>
          <a:bodyPr/>
          <a:lstStyle/>
          <a:p>
            <a:r>
              <a:rPr lang="zh-TW" altLang="zh-TW" sz="2000" dirty="0">
                <a:latin typeface="Microsoft JhengHei"/>
                <a:ea typeface="Microsoft JhengHei"/>
                <a:cs typeface="Microsoft JhengHei"/>
                <a:sym typeface="Microsoft JhengHei"/>
              </a:rPr>
              <a:t>藥品</a:t>
            </a:r>
            <a:endParaRPr lang="en-US" altLang="zh-TW" sz="2000" dirty="0">
              <a:latin typeface="Microsoft JhengHei"/>
              <a:ea typeface="Microsoft JhengHei"/>
              <a:cs typeface="Microsoft JhengHei"/>
              <a:sym typeface="Microsoft JhengHei"/>
            </a:endParaRPr>
          </a:p>
          <a:p>
            <a:r>
              <a:rPr lang="zh-TW" altLang="en-US" sz="2000" dirty="0">
                <a:latin typeface="Microsoft JhengHei"/>
                <a:ea typeface="Microsoft JhengHei"/>
                <a:sym typeface="Microsoft JhengHei"/>
              </a:rPr>
              <a:t>化學結構式</a:t>
            </a:r>
            <a:endParaRPr lang="en-US" altLang="zh-TW" sz="2000" dirty="0">
              <a:latin typeface="Microsoft JhengHei"/>
              <a:ea typeface="Microsoft JhengHei"/>
              <a:sym typeface="Microsoft JhengHei"/>
            </a:endParaRPr>
          </a:p>
          <a:p>
            <a:r>
              <a:rPr lang="zh-TW" altLang="en-US" dirty="0"/>
              <a:t>實驗步驟</a:t>
            </a:r>
            <a:endParaRPr lang="en-US" altLang="zh-TW" dirty="0"/>
          </a:p>
          <a:p>
            <a:r>
              <a:rPr lang="zh-TW" altLang="en-US" sz="2000" dirty="0">
                <a:latin typeface="Microsoft JhengHei"/>
                <a:ea typeface="Microsoft JhengHei"/>
                <a:cs typeface="Microsoft JhengHei"/>
                <a:sym typeface="Microsoft JhengHei"/>
              </a:rPr>
              <a:t>簡易</a:t>
            </a:r>
            <a:r>
              <a:rPr lang="zh-TW" altLang="zh-TW" sz="2000" dirty="0">
                <a:latin typeface="Microsoft JhengHei"/>
                <a:ea typeface="Microsoft JhengHei"/>
                <a:cs typeface="Microsoft JhengHei"/>
                <a:sym typeface="Microsoft JhengHei"/>
              </a:rPr>
              <a:t>連續式水膠塗佈機</a:t>
            </a:r>
            <a:endParaRPr lang="en-US" altLang="zh-TW" sz="2000" dirty="0">
              <a:latin typeface="Microsoft JhengHei"/>
              <a:ea typeface="Microsoft JhengHei"/>
              <a:cs typeface="Microsoft JhengHei"/>
              <a:sym typeface="Microsoft JhengHei"/>
            </a:endParaRPr>
          </a:p>
          <a:p>
            <a:r>
              <a:rPr lang="zh-TW" altLang="en-US" sz="2000" dirty="0">
                <a:latin typeface="+mn-ea"/>
                <a:ea typeface="+mn-ea"/>
              </a:rPr>
              <a:t>裝置示意圖</a:t>
            </a:r>
            <a:endParaRPr lang="zh-TW" altLang="en-US" dirty="0"/>
          </a:p>
        </p:txBody>
      </p:sp>
    </p:spTree>
    <p:extLst>
      <p:ext uri="{BB962C8B-B14F-4D97-AF65-F5344CB8AC3E}">
        <p14:creationId xmlns:p14="http://schemas.microsoft.com/office/powerpoint/2010/main" val="3785177771"/>
      </p:ext>
    </p:extLst>
  </p:cSld>
  <p:clrMapOvr>
    <a:masterClrMapping/>
  </p:clrMapOvr>
</p:sld>
</file>

<file path=ppt/theme/theme1.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5377</TotalTime>
  <Words>1753</Words>
  <Application>Microsoft Office PowerPoint</Application>
  <PresentationFormat>寬螢幕</PresentationFormat>
  <Paragraphs>238</Paragraphs>
  <Slides>30</Slides>
  <Notes>10</Notes>
  <HiddenSlides>0</HiddenSlides>
  <MMClips>0</MMClips>
  <ScaleCrop>false</ScaleCrop>
  <HeadingPairs>
    <vt:vector size="4" baseType="variant">
      <vt:variant>
        <vt:lpstr>佈景主題</vt:lpstr>
      </vt:variant>
      <vt:variant>
        <vt:i4>2</vt:i4>
      </vt:variant>
      <vt:variant>
        <vt:lpstr>投影片標題</vt:lpstr>
      </vt:variant>
      <vt:variant>
        <vt:i4>30</vt:i4>
      </vt:variant>
    </vt:vector>
  </HeadingPairs>
  <TitlesOfParts>
    <vt:vector size="32" baseType="lpstr">
      <vt:lpstr>HDOfficeLightV0</vt:lpstr>
      <vt:lpstr>裁剪</vt:lpstr>
      <vt:lpstr>水膠傷口敷料之開發</vt:lpstr>
      <vt:lpstr>目錄</vt:lpstr>
      <vt:lpstr>前言</vt:lpstr>
      <vt:lpstr>水凝膠簡介</vt:lpstr>
      <vt:lpstr>NIPAAm水凝膠</vt:lpstr>
      <vt:lpstr>NIPAAm水凝膠</vt:lpstr>
      <vt:lpstr>合作廠商</vt:lpstr>
      <vt:lpstr>研究目標</vt:lpstr>
      <vt:lpstr>研究方法</vt:lpstr>
      <vt:lpstr>藥品</vt:lpstr>
      <vt:lpstr>化學結構式</vt:lpstr>
      <vt:lpstr>實驗步驟</vt:lpstr>
      <vt:lpstr>簡易連續式水膠塗佈機</vt:lpstr>
      <vt:lpstr>裝置示意圖</vt:lpstr>
      <vt:lpstr>問題討論</vt:lpstr>
      <vt:lpstr>透明可觀察傷口</vt:lpstr>
      <vt:lpstr>透明可觀察傷口</vt:lpstr>
      <vt:lpstr>有延展性 </vt:lpstr>
      <vt:lpstr>有延展性</vt:lpstr>
      <vt:lpstr>有延展性</vt:lpstr>
      <vt:lpstr>放置4小時不成膠</vt:lpstr>
      <vt:lpstr>放置4小時不成膠</vt:lpstr>
      <vt:lpstr>水膠溶液黏稠有流動性</vt:lpstr>
      <vt:lpstr>水膠溶液黏稠有流動性</vt:lpstr>
      <vt:lpstr>結論</vt:lpstr>
      <vt:lpstr>未來工作</vt:lpstr>
      <vt:lpstr>PVA水膠之製備</vt:lpstr>
      <vt:lpstr>PVA水膠之製備-2</vt:lpstr>
      <vt:lpstr>實驗流程圖</vt:lpstr>
      <vt:lpstr>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水膠敷料</dc:title>
  <dc:creator>張楷義</dc:creator>
  <cp:lastModifiedBy>未知的使用者</cp:lastModifiedBy>
  <cp:revision>310</cp:revision>
  <dcterms:created xsi:type="dcterms:W3CDTF">2021-03-03T07:29:47Z</dcterms:created>
  <dcterms:modified xsi:type="dcterms:W3CDTF">2021-03-30T03:21:36Z</dcterms:modified>
</cp:coreProperties>
</file>