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8" r:id="rId2"/>
    <p:sldMasterId id="2147483732" r:id="rId3"/>
  </p:sldMasterIdLst>
  <p:notesMasterIdLst>
    <p:notesMasterId r:id="rId100"/>
  </p:notesMasterIdLst>
  <p:handoutMasterIdLst>
    <p:handoutMasterId r:id="rId101"/>
  </p:handoutMasterIdLst>
  <p:sldIdLst>
    <p:sldId id="1365" r:id="rId4"/>
    <p:sldId id="1367" r:id="rId5"/>
    <p:sldId id="1368" r:id="rId6"/>
    <p:sldId id="1366" r:id="rId7"/>
    <p:sldId id="1116" r:id="rId8"/>
    <p:sldId id="1106" r:id="rId9"/>
    <p:sldId id="1107" r:id="rId10"/>
    <p:sldId id="1102" r:id="rId11"/>
    <p:sldId id="1361" r:id="rId12"/>
    <p:sldId id="1103" r:id="rId13"/>
    <p:sldId id="1108" r:id="rId14"/>
    <p:sldId id="1109" r:id="rId15"/>
    <p:sldId id="1110" r:id="rId16"/>
    <p:sldId id="1111" r:id="rId17"/>
    <p:sldId id="1272" r:id="rId18"/>
    <p:sldId id="1278" r:id="rId19"/>
    <p:sldId id="1273" r:id="rId20"/>
    <p:sldId id="1274" r:id="rId21"/>
    <p:sldId id="1275" r:id="rId22"/>
    <p:sldId id="1362" r:id="rId23"/>
    <p:sldId id="1279" r:id="rId24"/>
    <p:sldId id="1280" r:id="rId25"/>
    <p:sldId id="1281" r:id="rId26"/>
    <p:sldId id="1282" r:id="rId27"/>
    <p:sldId id="1283" r:id="rId28"/>
    <p:sldId id="1284" r:id="rId29"/>
    <p:sldId id="1285" r:id="rId30"/>
    <p:sldId id="1286" r:id="rId31"/>
    <p:sldId id="1287" r:id="rId32"/>
    <p:sldId id="1288" r:id="rId33"/>
    <p:sldId id="1289" r:id="rId34"/>
    <p:sldId id="1290" r:id="rId35"/>
    <p:sldId id="1291" r:id="rId36"/>
    <p:sldId id="1292" r:id="rId37"/>
    <p:sldId id="1293" r:id="rId38"/>
    <p:sldId id="1294" r:id="rId39"/>
    <p:sldId id="1295" r:id="rId40"/>
    <p:sldId id="1296" r:id="rId41"/>
    <p:sldId id="1297" r:id="rId42"/>
    <p:sldId id="1298" r:id="rId43"/>
    <p:sldId id="1299" r:id="rId44"/>
    <p:sldId id="1300" r:id="rId45"/>
    <p:sldId id="1301" r:id="rId46"/>
    <p:sldId id="1302" r:id="rId47"/>
    <p:sldId id="1303" r:id="rId48"/>
    <p:sldId id="1304" r:id="rId49"/>
    <p:sldId id="1305" r:id="rId50"/>
    <p:sldId id="1306" r:id="rId51"/>
    <p:sldId id="1307" r:id="rId52"/>
    <p:sldId id="1308" r:id="rId53"/>
    <p:sldId id="1309" r:id="rId54"/>
    <p:sldId id="1310" r:id="rId55"/>
    <p:sldId id="1311" r:id="rId56"/>
    <p:sldId id="1312" r:id="rId57"/>
    <p:sldId id="1313" r:id="rId58"/>
    <p:sldId id="1314" r:id="rId59"/>
    <p:sldId id="1315" r:id="rId60"/>
    <p:sldId id="1316" r:id="rId61"/>
    <p:sldId id="1317" r:id="rId62"/>
    <p:sldId id="1318" r:id="rId63"/>
    <p:sldId id="1319" r:id="rId64"/>
    <p:sldId id="1320" r:id="rId65"/>
    <p:sldId id="1321" r:id="rId66"/>
    <p:sldId id="1322" r:id="rId67"/>
    <p:sldId id="1323" r:id="rId68"/>
    <p:sldId id="1324" r:id="rId69"/>
    <p:sldId id="1325" r:id="rId70"/>
    <p:sldId id="1326" r:id="rId71"/>
    <p:sldId id="1327" r:id="rId72"/>
    <p:sldId id="1328" r:id="rId73"/>
    <p:sldId id="1329" r:id="rId74"/>
    <p:sldId id="1330" r:id="rId75"/>
    <p:sldId id="1331" r:id="rId76"/>
    <p:sldId id="1332" r:id="rId77"/>
    <p:sldId id="1333" r:id="rId78"/>
    <p:sldId id="1334" r:id="rId79"/>
    <p:sldId id="1335" r:id="rId80"/>
    <p:sldId id="1336" r:id="rId81"/>
    <p:sldId id="1337" r:id="rId82"/>
    <p:sldId id="1338" r:id="rId83"/>
    <p:sldId id="1339" r:id="rId84"/>
    <p:sldId id="1340" r:id="rId85"/>
    <p:sldId id="1341" r:id="rId86"/>
    <p:sldId id="1342" r:id="rId87"/>
    <p:sldId id="1343" r:id="rId88"/>
    <p:sldId id="1344" r:id="rId89"/>
    <p:sldId id="1345" r:id="rId90"/>
    <p:sldId id="1346" r:id="rId91"/>
    <p:sldId id="1347" r:id="rId92"/>
    <p:sldId id="1363" r:id="rId93"/>
    <p:sldId id="1348" r:id="rId94"/>
    <p:sldId id="1349" r:id="rId95"/>
    <p:sldId id="1350" r:id="rId96"/>
    <p:sldId id="1351" r:id="rId97"/>
    <p:sldId id="1352" r:id="rId98"/>
    <p:sldId id="1371" r:id="rId99"/>
  </p:sldIdLst>
  <p:sldSz cx="9144000" cy="6858000" type="screen4x3"/>
  <p:notesSz cx="9929813" cy="67992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225"/>
    <a:srgbClr val="003300"/>
    <a:srgbClr val="48694E"/>
    <a:srgbClr val="090F12"/>
    <a:srgbClr val="CB5363"/>
    <a:srgbClr val="8471B1"/>
    <a:srgbClr val="FBCA5A"/>
    <a:srgbClr val="0E839F"/>
    <a:srgbClr val="6367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0867" autoAdjust="0"/>
    <p:restoredTop sz="75455" autoAdjust="0"/>
  </p:normalViewPr>
  <p:slideViewPr>
    <p:cSldViewPr snapToGrid="0">
      <p:cViewPr>
        <p:scale>
          <a:sx n="66" d="100"/>
          <a:sy n="66" d="100"/>
        </p:scale>
        <p:origin x="-1297" y="-4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12F59-7FD5-4104-9F77-9E0AE8D22E1B}"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zh-TW" altLang="en-US"/>
        </a:p>
      </dgm:t>
    </dgm:pt>
    <dgm:pt modelId="{EF11E96A-1AC9-475D-B59C-AB1EBECACE06}">
      <dgm:prSet/>
      <dgm:spPr>
        <a:xfrm>
          <a:off x="0" y="47529"/>
          <a:ext cx="8077200" cy="1160053"/>
        </a:xfrm>
        <a:gradFill rotWithShape="0">
          <a:gsLst>
            <a:gs pos="0">
              <a:srgbClr val="E27588">
                <a:hueOff val="0"/>
                <a:satOff val="0"/>
                <a:lumOff val="0"/>
                <a:alphaOff val="0"/>
                <a:shade val="51000"/>
                <a:satMod val="130000"/>
              </a:srgbClr>
            </a:gs>
            <a:gs pos="80000">
              <a:srgbClr val="E27588">
                <a:hueOff val="0"/>
                <a:satOff val="0"/>
                <a:lumOff val="0"/>
                <a:alphaOff val="0"/>
                <a:shade val="93000"/>
                <a:satMod val="130000"/>
              </a:srgbClr>
            </a:gs>
            <a:gs pos="100000">
              <a:srgbClr val="E27588">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rtl="0"/>
          <a:r>
            <a:rPr lang="zh-TW" altLang="en-US" baseline="0" dirty="0" smtClean="0">
              <a:solidFill>
                <a:srgbClr val="FFFFFF"/>
              </a:solidFill>
              <a:latin typeface="Arial"/>
              <a:ea typeface="華康中黑體" panose="02010609000101010101" pitchFamily="49" charset="-120"/>
              <a:cs typeface="+mn-cs"/>
            </a:rPr>
            <a:t>最早來自於經濟部的宣導與對企業的輔導 </a:t>
          </a:r>
          <a:endParaRPr lang="en-US" baseline="0" dirty="0">
            <a:solidFill>
              <a:srgbClr val="FFFFFF"/>
            </a:solidFill>
            <a:latin typeface="Arial"/>
            <a:ea typeface="華康中黑體" panose="02010609000101010101" pitchFamily="49" charset="-120"/>
            <a:cs typeface="+mn-cs"/>
          </a:endParaRPr>
        </a:p>
      </dgm:t>
    </dgm:pt>
    <dgm:pt modelId="{BFA65691-04F4-4D55-BAEF-017ABCF206A9}" type="parTrans" cxnId="{28BAEA6B-11AC-4701-B625-653A5BB0BBFF}">
      <dgm:prSet/>
      <dgm:spPr/>
      <dgm:t>
        <a:bodyPr/>
        <a:lstStyle/>
        <a:p>
          <a:endParaRPr lang="zh-TW" altLang="en-US">
            <a:ea typeface="華康中黑體" panose="02010609000101010101" pitchFamily="49" charset="-120"/>
          </a:endParaRPr>
        </a:p>
      </dgm:t>
    </dgm:pt>
    <dgm:pt modelId="{9AF8A3F1-9E7F-486B-BB53-65183F28CD1F}" type="sibTrans" cxnId="{28BAEA6B-11AC-4701-B625-653A5BB0BBFF}">
      <dgm:prSet/>
      <dgm:spPr/>
      <dgm:t>
        <a:bodyPr/>
        <a:lstStyle/>
        <a:p>
          <a:endParaRPr lang="zh-TW" altLang="en-US">
            <a:ea typeface="華康中黑體" panose="02010609000101010101" pitchFamily="49" charset="-120"/>
          </a:endParaRPr>
        </a:p>
      </dgm:t>
    </dgm:pt>
    <dgm:pt modelId="{58221FAA-8210-4D21-A6B0-0912E15DCAD2}">
      <dgm:prSet/>
      <dgm:spPr>
        <a:xfrm>
          <a:off x="0" y="1285342"/>
          <a:ext cx="8077200" cy="1160053"/>
        </a:xfrm>
        <a:gradFill rotWithShape="0">
          <a:gsLst>
            <a:gs pos="0">
              <a:srgbClr val="E27588">
                <a:hueOff val="-6990833"/>
                <a:satOff val="638"/>
                <a:lumOff val="-9674"/>
                <a:alphaOff val="0"/>
                <a:shade val="51000"/>
                <a:satMod val="130000"/>
              </a:srgbClr>
            </a:gs>
            <a:gs pos="80000">
              <a:srgbClr val="E27588">
                <a:hueOff val="-6990833"/>
                <a:satOff val="638"/>
                <a:lumOff val="-9674"/>
                <a:alphaOff val="0"/>
                <a:shade val="93000"/>
                <a:satMod val="130000"/>
              </a:srgbClr>
            </a:gs>
            <a:gs pos="100000">
              <a:srgbClr val="E27588">
                <a:hueOff val="-6990833"/>
                <a:satOff val="638"/>
                <a:lumOff val="-9674"/>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rtl="0"/>
          <a:r>
            <a:rPr lang="en-US" baseline="0" dirty="0" smtClean="0">
              <a:solidFill>
                <a:srgbClr val="FFFFFF"/>
              </a:solidFill>
              <a:latin typeface="Arial"/>
              <a:ea typeface="華康中黑體" panose="02010609000101010101" pitchFamily="49" charset="-120"/>
              <a:cs typeface="+mn-cs"/>
            </a:rPr>
            <a:t>IT&amp;ICT&amp;OEM,ODM</a:t>
          </a:r>
          <a:r>
            <a:rPr lang="zh-TW" altLang="en-US" baseline="0" dirty="0" smtClean="0">
              <a:solidFill>
                <a:srgbClr val="FFFFFF"/>
              </a:solidFill>
              <a:latin typeface="Arial"/>
              <a:ea typeface="華康中黑體" panose="02010609000101010101" pitchFamily="49" charset="-120"/>
              <a:cs typeface="+mn-cs"/>
            </a:rPr>
            <a:t> 台灣資通訊產業及代工廠商最主要來自於國際大廠客戶及品牌廠商的要求</a:t>
          </a:r>
          <a:endParaRPr lang="en-US" baseline="0" dirty="0">
            <a:solidFill>
              <a:srgbClr val="FFFFFF"/>
            </a:solidFill>
            <a:latin typeface="Arial"/>
            <a:ea typeface="華康中黑體" panose="02010609000101010101" pitchFamily="49" charset="-120"/>
            <a:cs typeface="+mn-cs"/>
          </a:endParaRPr>
        </a:p>
      </dgm:t>
    </dgm:pt>
    <dgm:pt modelId="{4DADDD06-60B3-484D-929B-BDA8E0592F5A}" type="parTrans" cxnId="{DF6640B5-EA12-4DAA-A0AE-2C1B4F29458A}">
      <dgm:prSet/>
      <dgm:spPr/>
      <dgm:t>
        <a:bodyPr/>
        <a:lstStyle/>
        <a:p>
          <a:endParaRPr lang="zh-TW" altLang="en-US">
            <a:ea typeface="華康中黑體" panose="02010609000101010101" pitchFamily="49" charset="-120"/>
          </a:endParaRPr>
        </a:p>
      </dgm:t>
    </dgm:pt>
    <dgm:pt modelId="{8A043314-9C17-418D-873C-1F4AB54682AD}" type="sibTrans" cxnId="{DF6640B5-EA12-4DAA-A0AE-2C1B4F29458A}">
      <dgm:prSet/>
      <dgm:spPr/>
      <dgm:t>
        <a:bodyPr/>
        <a:lstStyle/>
        <a:p>
          <a:endParaRPr lang="zh-TW" altLang="en-US">
            <a:ea typeface="華康中黑體" panose="02010609000101010101" pitchFamily="49" charset="-120"/>
          </a:endParaRPr>
        </a:p>
      </dgm:t>
    </dgm:pt>
    <dgm:pt modelId="{653D8A2C-5F83-4465-B148-161A8F0D74F6}">
      <dgm:prSet/>
      <dgm:spPr>
        <a:xfrm>
          <a:off x="0" y="2523156"/>
          <a:ext cx="8077200" cy="1160053"/>
        </a:xfrm>
        <a:gradFill rotWithShape="0">
          <a:gsLst>
            <a:gs pos="0">
              <a:srgbClr val="E27588">
                <a:hueOff val="-13981665"/>
                <a:satOff val="1277"/>
                <a:lumOff val="-19347"/>
                <a:alphaOff val="0"/>
                <a:shade val="51000"/>
                <a:satMod val="130000"/>
              </a:srgbClr>
            </a:gs>
            <a:gs pos="80000">
              <a:srgbClr val="E27588">
                <a:hueOff val="-13981665"/>
                <a:satOff val="1277"/>
                <a:lumOff val="-19347"/>
                <a:alphaOff val="0"/>
                <a:shade val="93000"/>
                <a:satMod val="130000"/>
              </a:srgbClr>
            </a:gs>
            <a:gs pos="100000">
              <a:srgbClr val="E27588">
                <a:hueOff val="-13981665"/>
                <a:satOff val="1277"/>
                <a:lumOff val="-19347"/>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rtl="0"/>
          <a:r>
            <a:rPr lang="zh-TW" altLang="en-US" baseline="0" dirty="0" smtClean="0">
              <a:solidFill>
                <a:srgbClr val="FFFFFF"/>
              </a:solidFill>
              <a:latin typeface="Arial"/>
              <a:ea typeface="華康中黑體" panose="02010609000101010101" pitchFamily="49" charset="-120"/>
              <a:cs typeface="+mn-cs"/>
            </a:rPr>
            <a:t>民間的倡議與評選有助企業對</a:t>
          </a:r>
          <a:r>
            <a:rPr lang="en-US" baseline="0" dirty="0" smtClean="0">
              <a:solidFill>
                <a:srgbClr val="FFFFFF"/>
              </a:solidFill>
              <a:latin typeface="Arial"/>
              <a:ea typeface="華康中黑體" panose="02010609000101010101" pitchFamily="49" charset="-120"/>
              <a:cs typeface="+mn-cs"/>
            </a:rPr>
            <a:t>CSR</a:t>
          </a:r>
          <a:r>
            <a:rPr lang="zh-TW" altLang="en-US" baseline="0" dirty="0" smtClean="0">
              <a:solidFill>
                <a:srgbClr val="FFFFFF"/>
              </a:solidFill>
              <a:latin typeface="Arial"/>
              <a:ea typeface="華康中黑體" panose="02010609000101010101" pitchFamily="49" charset="-120"/>
              <a:cs typeface="+mn-cs"/>
            </a:rPr>
            <a:t>的認知與履行</a:t>
          </a:r>
          <a:endParaRPr lang="en-US" baseline="0" dirty="0">
            <a:solidFill>
              <a:srgbClr val="FFFFFF"/>
            </a:solidFill>
            <a:latin typeface="Arial"/>
            <a:ea typeface="華康中黑體" panose="02010609000101010101" pitchFamily="49" charset="-120"/>
            <a:cs typeface="+mn-cs"/>
          </a:endParaRPr>
        </a:p>
      </dgm:t>
    </dgm:pt>
    <dgm:pt modelId="{FB966434-59B0-4075-8F7C-F88FF04C3B8E}" type="parTrans" cxnId="{01BECC4D-2574-4D2A-80A3-16B929CD8D16}">
      <dgm:prSet/>
      <dgm:spPr/>
      <dgm:t>
        <a:bodyPr/>
        <a:lstStyle/>
        <a:p>
          <a:endParaRPr lang="zh-TW" altLang="en-US">
            <a:ea typeface="華康中黑體" panose="02010609000101010101" pitchFamily="49" charset="-120"/>
          </a:endParaRPr>
        </a:p>
      </dgm:t>
    </dgm:pt>
    <dgm:pt modelId="{4FA9CECF-E3BC-4A00-9DAC-DD1B7D8F2C2B}" type="sibTrans" cxnId="{01BECC4D-2574-4D2A-80A3-16B929CD8D16}">
      <dgm:prSet/>
      <dgm:spPr/>
      <dgm:t>
        <a:bodyPr/>
        <a:lstStyle/>
        <a:p>
          <a:endParaRPr lang="zh-TW" altLang="en-US">
            <a:ea typeface="華康中黑體" panose="02010609000101010101" pitchFamily="49" charset="-120"/>
          </a:endParaRPr>
        </a:p>
      </dgm:t>
    </dgm:pt>
    <dgm:pt modelId="{74CDC280-1300-4D63-9F9E-E29890D47D95}">
      <dgm:prSet/>
      <dgm:spPr>
        <a:xfrm>
          <a:off x="0" y="3760969"/>
          <a:ext cx="8077200" cy="1160053"/>
        </a:xfrm>
        <a:gradFill rotWithShape="0">
          <a:gsLst>
            <a:gs pos="0">
              <a:srgbClr val="E27588">
                <a:hueOff val="-20972498"/>
                <a:satOff val="1915"/>
                <a:lumOff val="-29021"/>
                <a:alphaOff val="0"/>
                <a:shade val="51000"/>
                <a:satMod val="130000"/>
              </a:srgbClr>
            </a:gs>
            <a:gs pos="80000">
              <a:srgbClr val="E27588">
                <a:hueOff val="-20972498"/>
                <a:satOff val="1915"/>
                <a:lumOff val="-29021"/>
                <a:alphaOff val="0"/>
                <a:shade val="93000"/>
                <a:satMod val="130000"/>
              </a:srgbClr>
            </a:gs>
            <a:gs pos="100000">
              <a:srgbClr val="E27588">
                <a:hueOff val="-20972498"/>
                <a:satOff val="1915"/>
                <a:lumOff val="-29021"/>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rtl="0"/>
          <a:r>
            <a:rPr lang="zh-TW" altLang="en-US" baseline="0" dirty="0" smtClean="0">
              <a:solidFill>
                <a:srgbClr val="FFFFFF"/>
              </a:solidFill>
              <a:latin typeface="Arial"/>
              <a:ea typeface="華康中黑體" panose="02010609000101010101" pitchFamily="49" charset="-120"/>
              <a:cs typeface="+mn-cs"/>
            </a:rPr>
            <a:t>資本市場</a:t>
          </a:r>
          <a:r>
            <a:rPr lang="en-US" baseline="0" dirty="0" smtClean="0">
              <a:solidFill>
                <a:srgbClr val="FFFFFF"/>
              </a:solidFill>
              <a:latin typeface="Arial"/>
              <a:ea typeface="華康中黑體" panose="02010609000101010101" pitchFamily="49" charset="-120"/>
              <a:cs typeface="+mn-cs"/>
            </a:rPr>
            <a:t>(</a:t>
          </a:r>
          <a:r>
            <a:rPr lang="zh-TW" altLang="en-US" baseline="0" dirty="0" smtClean="0">
              <a:solidFill>
                <a:srgbClr val="FFFFFF"/>
              </a:solidFill>
              <a:latin typeface="Arial"/>
              <a:ea typeface="華康中黑體" panose="02010609000101010101" pitchFamily="49" charset="-120"/>
              <a:cs typeface="+mn-cs"/>
            </a:rPr>
            <a:t>金管會</a:t>
          </a:r>
          <a:r>
            <a:rPr lang="en-US" baseline="0" dirty="0" smtClean="0">
              <a:solidFill>
                <a:srgbClr val="FFFFFF"/>
              </a:solidFill>
              <a:latin typeface="Arial"/>
              <a:ea typeface="華康中黑體" panose="02010609000101010101" pitchFamily="49" charset="-120"/>
              <a:cs typeface="+mn-cs"/>
            </a:rPr>
            <a:t>,</a:t>
          </a:r>
          <a:r>
            <a:rPr lang="zh-TW" altLang="en-US" baseline="0" dirty="0" smtClean="0">
              <a:solidFill>
                <a:srgbClr val="FFFFFF"/>
              </a:solidFill>
              <a:latin typeface="Arial"/>
              <a:ea typeface="華康中黑體" panose="02010609000101010101" pitchFamily="49" charset="-120"/>
              <a:cs typeface="+mn-cs"/>
            </a:rPr>
            <a:t>證交所與櫃買中心</a:t>
          </a:r>
          <a:r>
            <a:rPr lang="en-US" baseline="0" dirty="0" smtClean="0">
              <a:solidFill>
                <a:srgbClr val="FFFFFF"/>
              </a:solidFill>
              <a:latin typeface="Arial"/>
              <a:ea typeface="華康中黑體" panose="02010609000101010101" pitchFamily="49" charset="-120"/>
              <a:cs typeface="+mn-cs"/>
            </a:rPr>
            <a:t>)</a:t>
          </a:r>
          <a:r>
            <a:rPr lang="zh-TW" altLang="en-US" baseline="0" dirty="0" smtClean="0">
              <a:solidFill>
                <a:srgbClr val="FFFFFF"/>
              </a:solidFill>
              <a:latin typeface="Arial"/>
              <a:ea typeface="華康中黑體" panose="02010609000101010101" pitchFamily="49" charset="-120"/>
              <a:cs typeface="+mn-cs"/>
            </a:rPr>
            <a:t>的重視與規範乃是最為有效的驅動力量</a:t>
          </a:r>
          <a:endParaRPr lang="en-US" baseline="0" dirty="0">
            <a:solidFill>
              <a:srgbClr val="FFFFFF"/>
            </a:solidFill>
            <a:latin typeface="Arial"/>
            <a:ea typeface="華康中黑體" panose="02010609000101010101" pitchFamily="49" charset="-120"/>
            <a:cs typeface="+mn-cs"/>
          </a:endParaRPr>
        </a:p>
      </dgm:t>
    </dgm:pt>
    <dgm:pt modelId="{FBB28BFA-CCE8-4BF8-9760-6FAB047185AA}" type="parTrans" cxnId="{2E4097FC-0E74-4202-87D6-FCA29EF60897}">
      <dgm:prSet/>
      <dgm:spPr/>
      <dgm:t>
        <a:bodyPr/>
        <a:lstStyle/>
        <a:p>
          <a:endParaRPr lang="zh-TW" altLang="en-US">
            <a:ea typeface="華康中黑體" panose="02010609000101010101" pitchFamily="49" charset="-120"/>
          </a:endParaRPr>
        </a:p>
      </dgm:t>
    </dgm:pt>
    <dgm:pt modelId="{762733FD-BE30-4C4E-B7C5-58FADB79BDB7}" type="sibTrans" cxnId="{2E4097FC-0E74-4202-87D6-FCA29EF60897}">
      <dgm:prSet/>
      <dgm:spPr/>
      <dgm:t>
        <a:bodyPr/>
        <a:lstStyle/>
        <a:p>
          <a:endParaRPr lang="zh-TW" altLang="en-US">
            <a:ea typeface="華康中黑體" panose="02010609000101010101" pitchFamily="49" charset="-120"/>
          </a:endParaRPr>
        </a:p>
      </dgm:t>
    </dgm:pt>
    <dgm:pt modelId="{E1727D5E-FD3A-44A9-B51F-FA94F1A2ED80}" type="pres">
      <dgm:prSet presAssocID="{63012F59-7FD5-4104-9F77-9E0AE8D22E1B}" presName="linear" presStyleCnt="0">
        <dgm:presLayoutVars>
          <dgm:animLvl val="lvl"/>
          <dgm:resizeHandles val="exact"/>
        </dgm:presLayoutVars>
      </dgm:prSet>
      <dgm:spPr/>
      <dgm:t>
        <a:bodyPr/>
        <a:lstStyle/>
        <a:p>
          <a:endParaRPr lang="zh-TW" altLang="en-US"/>
        </a:p>
      </dgm:t>
    </dgm:pt>
    <dgm:pt modelId="{7EED88C1-C963-4FD6-9D6A-79F747880228}" type="pres">
      <dgm:prSet presAssocID="{EF11E96A-1AC9-475D-B59C-AB1EBECACE06}" presName="parentText" presStyleLbl="node1" presStyleIdx="0" presStyleCnt="4">
        <dgm:presLayoutVars>
          <dgm:chMax val="0"/>
          <dgm:bulletEnabled val="1"/>
        </dgm:presLayoutVars>
      </dgm:prSet>
      <dgm:spPr>
        <a:prstGeom prst="roundRect">
          <a:avLst/>
        </a:prstGeom>
      </dgm:spPr>
      <dgm:t>
        <a:bodyPr/>
        <a:lstStyle/>
        <a:p>
          <a:endParaRPr lang="zh-TW" altLang="en-US"/>
        </a:p>
      </dgm:t>
    </dgm:pt>
    <dgm:pt modelId="{19A09792-A9FA-495E-B828-F1B176DA5096}" type="pres">
      <dgm:prSet presAssocID="{9AF8A3F1-9E7F-486B-BB53-65183F28CD1F}" presName="spacer" presStyleCnt="0"/>
      <dgm:spPr/>
      <dgm:t>
        <a:bodyPr/>
        <a:lstStyle/>
        <a:p>
          <a:endParaRPr lang="zh-TW" altLang="en-US"/>
        </a:p>
      </dgm:t>
    </dgm:pt>
    <dgm:pt modelId="{C96F091F-6D35-489B-A43E-4A66739AFE99}" type="pres">
      <dgm:prSet presAssocID="{58221FAA-8210-4D21-A6B0-0912E15DCAD2}" presName="parentText" presStyleLbl="node1" presStyleIdx="1" presStyleCnt="4">
        <dgm:presLayoutVars>
          <dgm:chMax val="0"/>
          <dgm:bulletEnabled val="1"/>
        </dgm:presLayoutVars>
      </dgm:prSet>
      <dgm:spPr>
        <a:prstGeom prst="roundRect">
          <a:avLst/>
        </a:prstGeom>
      </dgm:spPr>
      <dgm:t>
        <a:bodyPr/>
        <a:lstStyle/>
        <a:p>
          <a:endParaRPr lang="zh-TW" altLang="en-US"/>
        </a:p>
      </dgm:t>
    </dgm:pt>
    <dgm:pt modelId="{8FB132D1-C6BD-4EA5-A736-C28084CA00FC}" type="pres">
      <dgm:prSet presAssocID="{8A043314-9C17-418D-873C-1F4AB54682AD}" presName="spacer" presStyleCnt="0"/>
      <dgm:spPr/>
      <dgm:t>
        <a:bodyPr/>
        <a:lstStyle/>
        <a:p>
          <a:endParaRPr lang="zh-TW" altLang="en-US"/>
        </a:p>
      </dgm:t>
    </dgm:pt>
    <dgm:pt modelId="{25607560-6BAA-49BD-9F15-62F6C0E81292}" type="pres">
      <dgm:prSet presAssocID="{653D8A2C-5F83-4465-B148-161A8F0D74F6}" presName="parentText" presStyleLbl="node1" presStyleIdx="2" presStyleCnt="4">
        <dgm:presLayoutVars>
          <dgm:chMax val="0"/>
          <dgm:bulletEnabled val="1"/>
        </dgm:presLayoutVars>
      </dgm:prSet>
      <dgm:spPr>
        <a:prstGeom prst="roundRect">
          <a:avLst/>
        </a:prstGeom>
      </dgm:spPr>
      <dgm:t>
        <a:bodyPr/>
        <a:lstStyle/>
        <a:p>
          <a:endParaRPr lang="zh-TW" altLang="en-US"/>
        </a:p>
      </dgm:t>
    </dgm:pt>
    <dgm:pt modelId="{17563B60-14F9-4E6E-AAA3-44CB921B3E1F}" type="pres">
      <dgm:prSet presAssocID="{4FA9CECF-E3BC-4A00-9DAC-DD1B7D8F2C2B}" presName="spacer" presStyleCnt="0"/>
      <dgm:spPr/>
      <dgm:t>
        <a:bodyPr/>
        <a:lstStyle/>
        <a:p>
          <a:endParaRPr lang="zh-TW" altLang="en-US"/>
        </a:p>
      </dgm:t>
    </dgm:pt>
    <dgm:pt modelId="{D68E5450-9930-43E1-AC48-A13A1C735E20}" type="pres">
      <dgm:prSet presAssocID="{74CDC280-1300-4D63-9F9E-E29890D47D95}" presName="parentText" presStyleLbl="node1" presStyleIdx="3" presStyleCnt="4">
        <dgm:presLayoutVars>
          <dgm:chMax val="0"/>
          <dgm:bulletEnabled val="1"/>
        </dgm:presLayoutVars>
      </dgm:prSet>
      <dgm:spPr>
        <a:prstGeom prst="roundRect">
          <a:avLst/>
        </a:prstGeom>
      </dgm:spPr>
      <dgm:t>
        <a:bodyPr/>
        <a:lstStyle/>
        <a:p>
          <a:endParaRPr lang="zh-TW" altLang="en-US"/>
        </a:p>
      </dgm:t>
    </dgm:pt>
  </dgm:ptLst>
  <dgm:cxnLst>
    <dgm:cxn modelId="{28BAEA6B-11AC-4701-B625-653A5BB0BBFF}" srcId="{63012F59-7FD5-4104-9F77-9E0AE8D22E1B}" destId="{EF11E96A-1AC9-475D-B59C-AB1EBECACE06}" srcOrd="0" destOrd="0" parTransId="{BFA65691-04F4-4D55-BAEF-017ABCF206A9}" sibTransId="{9AF8A3F1-9E7F-486B-BB53-65183F28CD1F}"/>
    <dgm:cxn modelId="{6935B6C1-6ECF-4091-8E28-82C2BDDF4FD5}" type="presOf" srcId="{EF11E96A-1AC9-475D-B59C-AB1EBECACE06}" destId="{7EED88C1-C963-4FD6-9D6A-79F747880228}" srcOrd="0" destOrd="0" presId="urn:microsoft.com/office/officeart/2005/8/layout/vList2"/>
    <dgm:cxn modelId="{D9888F24-85A3-42ED-909F-AD77CA60D0EF}" type="presOf" srcId="{653D8A2C-5F83-4465-B148-161A8F0D74F6}" destId="{25607560-6BAA-49BD-9F15-62F6C0E81292}" srcOrd="0" destOrd="0" presId="urn:microsoft.com/office/officeart/2005/8/layout/vList2"/>
    <dgm:cxn modelId="{E57A70FD-9299-43B1-BE6E-B8A1F8818D9E}" type="presOf" srcId="{63012F59-7FD5-4104-9F77-9E0AE8D22E1B}" destId="{E1727D5E-FD3A-44A9-B51F-FA94F1A2ED80}" srcOrd="0" destOrd="0" presId="urn:microsoft.com/office/officeart/2005/8/layout/vList2"/>
    <dgm:cxn modelId="{2E4097FC-0E74-4202-87D6-FCA29EF60897}" srcId="{63012F59-7FD5-4104-9F77-9E0AE8D22E1B}" destId="{74CDC280-1300-4D63-9F9E-E29890D47D95}" srcOrd="3" destOrd="0" parTransId="{FBB28BFA-CCE8-4BF8-9760-6FAB047185AA}" sibTransId="{762733FD-BE30-4C4E-B7C5-58FADB79BDB7}"/>
    <dgm:cxn modelId="{7FFF5092-06FD-4E84-B643-A46EDE0471D8}" type="presOf" srcId="{74CDC280-1300-4D63-9F9E-E29890D47D95}" destId="{D68E5450-9930-43E1-AC48-A13A1C735E20}" srcOrd="0" destOrd="0" presId="urn:microsoft.com/office/officeart/2005/8/layout/vList2"/>
    <dgm:cxn modelId="{3BD1020A-48EF-46F7-90BF-92D38A663A45}" type="presOf" srcId="{58221FAA-8210-4D21-A6B0-0912E15DCAD2}" destId="{C96F091F-6D35-489B-A43E-4A66739AFE99}" srcOrd="0" destOrd="0" presId="urn:microsoft.com/office/officeart/2005/8/layout/vList2"/>
    <dgm:cxn modelId="{DF6640B5-EA12-4DAA-A0AE-2C1B4F29458A}" srcId="{63012F59-7FD5-4104-9F77-9E0AE8D22E1B}" destId="{58221FAA-8210-4D21-A6B0-0912E15DCAD2}" srcOrd="1" destOrd="0" parTransId="{4DADDD06-60B3-484D-929B-BDA8E0592F5A}" sibTransId="{8A043314-9C17-418D-873C-1F4AB54682AD}"/>
    <dgm:cxn modelId="{01BECC4D-2574-4D2A-80A3-16B929CD8D16}" srcId="{63012F59-7FD5-4104-9F77-9E0AE8D22E1B}" destId="{653D8A2C-5F83-4465-B148-161A8F0D74F6}" srcOrd="2" destOrd="0" parTransId="{FB966434-59B0-4075-8F7C-F88FF04C3B8E}" sibTransId="{4FA9CECF-E3BC-4A00-9DAC-DD1B7D8F2C2B}"/>
    <dgm:cxn modelId="{554C0496-6E03-4B38-A634-78C6F50E2BA7}" type="presParOf" srcId="{E1727D5E-FD3A-44A9-B51F-FA94F1A2ED80}" destId="{7EED88C1-C963-4FD6-9D6A-79F747880228}" srcOrd="0" destOrd="0" presId="urn:microsoft.com/office/officeart/2005/8/layout/vList2"/>
    <dgm:cxn modelId="{F2C81E4E-0ED4-44EB-AD9F-F81E754D874B}" type="presParOf" srcId="{E1727D5E-FD3A-44A9-B51F-FA94F1A2ED80}" destId="{19A09792-A9FA-495E-B828-F1B176DA5096}" srcOrd="1" destOrd="0" presId="urn:microsoft.com/office/officeart/2005/8/layout/vList2"/>
    <dgm:cxn modelId="{429EAF2A-E1E1-4891-AE5A-E93600096DED}" type="presParOf" srcId="{E1727D5E-FD3A-44A9-B51F-FA94F1A2ED80}" destId="{C96F091F-6D35-489B-A43E-4A66739AFE99}" srcOrd="2" destOrd="0" presId="urn:microsoft.com/office/officeart/2005/8/layout/vList2"/>
    <dgm:cxn modelId="{9A485E3B-0D56-4B2C-A875-432F9169CD63}" type="presParOf" srcId="{E1727D5E-FD3A-44A9-B51F-FA94F1A2ED80}" destId="{8FB132D1-C6BD-4EA5-A736-C28084CA00FC}" srcOrd="3" destOrd="0" presId="urn:microsoft.com/office/officeart/2005/8/layout/vList2"/>
    <dgm:cxn modelId="{13EA418C-746C-41EA-97F6-6186B8DFCBCD}" type="presParOf" srcId="{E1727D5E-FD3A-44A9-B51F-FA94F1A2ED80}" destId="{25607560-6BAA-49BD-9F15-62F6C0E81292}" srcOrd="4" destOrd="0" presId="urn:microsoft.com/office/officeart/2005/8/layout/vList2"/>
    <dgm:cxn modelId="{9C1322C8-4D4F-4A43-87B8-373EB49023D9}" type="presParOf" srcId="{E1727D5E-FD3A-44A9-B51F-FA94F1A2ED80}" destId="{17563B60-14F9-4E6E-AAA3-44CB921B3E1F}" srcOrd="5" destOrd="0" presId="urn:microsoft.com/office/officeart/2005/8/layout/vList2"/>
    <dgm:cxn modelId="{49510F83-A522-4409-9CC6-798758281379}" type="presParOf" srcId="{E1727D5E-FD3A-44A9-B51F-FA94F1A2ED80}" destId="{D68E5450-9930-43E1-AC48-A13A1C735E2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919" cy="34114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624596" y="0"/>
            <a:ext cx="4302919" cy="341144"/>
          </a:xfrm>
          <a:prstGeom prst="rect">
            <a:avLst/>
          </a:prstGeom>
        </p:spPr>
        <p:txBody>
          <a:bodyPr vert="horz" lIns="91440" tIns="45720" rIns="91440" bIns="45720" rtlCol="0"/>
          <a:lstStyle>
            <a:lvl1pPr algn="r">
              <a:defRPr sz="1200"/>
            </a:lvl1pPr>
          </a:lstStyle>
          <a:p>
            <a:endParaRPr lang="zh-TW" altLang="en-US"/>
          </a:p>
        </p:txBody>
      </p:sp>
      <p:sp>
        <p:nvSpPr>
          <p:cNvPr id="4" name="頁尾版面配置區 3"/>
          <p:cNvSpPr>
            <a:spLocks noGrp="1"/>
          </p:cNvSpPr>
          <p:nvPr>
            <p:ph type="ftr" sz="quarter" idx="2"/>
          </p:nvPr>
        </p:nvSpPr>
        <p:spPr>
          <a:xfrm>
            <a:off x="0" y="6458120"/>
            <a:ext cx="4302919" cy="34114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4596" y="6458120"/>
            <a:ext cx="4302919" cy="341143"/>
          </a:xfrm>
          <a:prstGeom prst="rect">
            <a:avLst/>
          </a:prstGeom>
        </p:spPr>
        <p:txBody>
          <a:bodyPr vert="horz" lIns="91440" tIns="45720" rIns="91440" bIns="45720" rtlCol="0" anchor="b"/>
          <a:lstStyle>
            <a:lvl1pPr algn="r">
              <a:defRPr sz="1200"/>
            </a:lvl1pPr>
          </a:lstStyle>
          <a:p>
            <a:fld id="{7D6B86D4-1D2B-46A6-A58B-4F11C5AA0B85}" type="slidenum">
              <a:rPr lang="zh-TW" altLang="en-US" smtClean="0"/>
              <a:t>‹#›</a:t>
            </a:fld>
            <a:endParaRPr lang="zh-TW" altLang="en-US"/>
          </a:p>
        </p:txBody>
      </p:sp>
    </p:spTree>
    <p:extLst>
      <p:ext uri="{BB962C8B-B14F-4D97-AF65-F5344CB8AC3E}">
        <p14:creationId xmlns:p14="http://schemas.microsoft.com/office/powerpoint/2010/main" val="39580651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919" cy="34114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4596" y="0"/>
            <a:ext cx="4302919" cy="341144"/>
          </a:xfrm>
          <a:prstGeom prst="rect">
            <a:avLst/>
          </a:prstGeom>
        </p:spPr>
        <p:txBody>
          <a:bodyPr vert="horz" lIns="91440" tIns="45720" rIns="91440" bIns="45720" rtlCol="0"/>
          <a:lstStyle>
            <a:lvl1pPr algn="r">
              <a:defRPr sz="1200"/>
            </a:lvl1pPr>
          </a:lstStyle>
          <a:p>
            <a:endParaRPr lang="zh-TW" altLang="en-US"/>
          </a:p>
        </p:txBody>
      </p:sp>
      <p:sp>
        <p:nvSpPr>
          <p:cNvPr id="4" name="投影片圖像版面配置區 3"/>
          <p:cNvSpPr>
            <a:spLocks noGrp="1" noRot="1" noChangeAspect="1"/>
          </p:cNvSpPr>
          <p:nvPr>
            <p:ph type="sldImg" idx="2"/>
          </p:nvPr>
        </p:nvSpPr>
        <p:spPr>
          <a:xfrm>
            <a:off x="3433763" y="849313"/>
            <a:ext cx="3062287" cy="22955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2982" y="3272145"/>
            <a:ext cx="7943850" cy="267721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6458120"/>
            <a:ext cx="4302919" cy="341143"/>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4596" y="6458120"/>
            <a:ext cx="4302919" cy="341143"/>
          </a:xfrm>
          <a:prstGeom prst="rect">
            <a:avLst/>
          </a:prstGeom>
        </p:spPr>
        <p:txBody>
          <a:bodyPr vert="horz" lIns="91440" tIns="45720" rIns="91440" bIns="45720" rtlCol="0" anchor="b"/>
          <a:lstStyle>
            <a:lvl1pPr algn="r">
              <a:defRPr sz="1200"/>
            </a:lvl1pPr>
          </a:lstStyle>
          <a:p>
            <a:fld id="{3AB3514B-7E44-4DD6-AF25-C5B151F07D45}" type="slidenum">
              <a:rPr lang="zh-TW" altLang="en-US" smtClean="0"/>
              <a:t>‹#›</a:t>
            </a:fld>
            <a:endParaRPr lang="zh-TW" altLang="en-US"/>
          </a:p>
        </p:txBody>
      </p:sp>
    </p:spTree>
    <p:extLst>
      <p:ext uri="{BB962C8B-B14F-4D97-AF65-F5344CB8AC3E}">
        <p14:creationId xmlns:p14="http://schemas.microsoft.com/office/powerpoint/2010/main" val="28240453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AB3514B-7E44-4DD6-AF25-C5B151F07D45}" type="slidenum">
              <a:rPr lang="zh-TW" altLang="en-US" smtClean="0"/>
              <a:t>1</a:t>
            </a:fld>
            <a:endParaRPr lang="zh-TW" altLang="en-US"/>
          </a:p>
        </p:txBody>
      </p:sp>
    </p:spTree>
    <p:extLst>
      <p:ext uri="{BB962C8B-B14F-4D97-AF65-F5344CB8AC3E}">
        <p14:creationId xmlns:p14="http://schemas.microsoft.com/office/powerpoint/2010/main" val="1608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5" name="投影片編號版面配置區 4"/>
          <p:cNvSpPr>
            <a:spLocks noGrp="1"/>
          </p:cNvSpPr>
          <p:nvPr>
            <p:ph type="sldNum" sz="quarter" idx="10"/>
          </p:nvPr>
        </p:nvSpPr>
        <p:spPr/>
        <p:txBody>
          <a:bodyPr/>
          <a:lstStyle/>
          <a:p>
            <a:fld id="{3AB3514B-7E44-4DD6-AF25-C5B151F07D45}" type="slidenum">
              <a:rPr lang="zh-TW" altLang="en-US" smtClean="0"/>
              <a:t>5</a:t>
            </a:fld>
            <a:endParaRPr lang="zh-TW" altLang="en-US"/>
          </a:p>
        </p:txBody>
      </p:sp>
    </p:spTree>
    <p:extLst>
      <p:ext uri="{BB962C8B-B14F-4D97-AF65-F5344CB8AC3E}">
        <p14:creationId xmlns:p14="http://schemas.microsoft.com/office/powerpoint/2010/main" val="103322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5624596" y="6458120"/>
            <a:ext cx="4302919" cy="3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微軟正黑體" pitchFamily="34" charset="-120"/>
              </a:defRPr>
            </a:lvl1pPr>
            <a:lvl2pPr marL="742950" indent="-285750">
              <a:defRPr kumimoji="1">
                <a:solidFill>
                  <a:schemeClr val="tx1"/>
                </a:solidFill>
                <a:latin typeface="Arial" pitchFamily="34" charset="0"/>
                <a:ea typeface="微軟正黑體" pitchFamily="34" charset="-120"/>
              </a:defRPr>
            </a:lvl2pPr>
            <a:lvl3pPr marL="1143000" indent="-228600">
              <a:defRPr kumimoji="1">
                <a:solidFill>
                  <a:schemeClr val="tx1"/>
                </a:solidFill>
                <a:latin typeface="Arial" pitchFamily="34" charset="0"/>
                <a:ea typeface="微軟正黑體" pitchFamily="34" charset="-120"/>
              </a:defRPr>
            </a:lvl3pPr>
            <a:lvl4pPr marL="1600200" indent="-228600">
              <a:defRPr kumimoji="1">
                <a:solidFill>
                  <a:schemeClr val="tx1"/>
                </a:solidFill>
                <a:latin typeface="Arial" pitchFamily="34" charset="0"/>
                <a:ea typeface="微軟正黑體" pitchFamily="34" charset="-120"/>
              </a:defRPr>
            </a:lvl4pPr>
            <a:lvl5pPr marL="2057400" indent="-228600">
              <a:defRPr kumimoji="1">
                <a:solidFill>
                  <a:schemeClr val="tx1"/>
                </a:solidFill>
                <a:latin typeface="Arial" pitchFamily="34" charset="0"/>
                <a:ea typeface="微軟正黑體" pitchFamily="34" charset="-120"/>
              </a:defRPr>
            </a:lvl5pPr>
            <a:lvl6pPr marL="2514600" indent="-228600" eaLnBrk="0" fontAlgn="base" hangingPunct="0">
              <a:spcBef>
                <a:spcPct val="0"/>
              </a:spcBef>
              <a:spcAft>
                <a:spcPct val="0"/>
              </a:spcAft>
              <a:defRPr kumimoji="1">
                <a:solidFill>
                  <a:schemeClr val="tx1"/>
                </a:solidFill>
                <a:latin typeface="Arial" pitchFamily="34" charset="0"/>
                <a:ea typeface="微軟正黑體" pitchFamily="34" charset="-120"/>
              </a:defRPr>
            </a:lvl6pPr>
            <a:lvl7pPr marL="2971800" indent="-228600" eaLnBrk="0" fontAlgn="base" hangingPunct="0">
              <a:spcBef>
                <a:spcPct val="0"/>
              </a:spcBef>
              <a:spcAft>
                <a:spcPct val="0"/>
              </a:spcAft>
              <a:defRPr kumimoji="1">
                <a:solidFill>
                  <a:schemeClr val="tx1"/>
                </a:solidFill>
                <a:latin typeface="Arial" pitchFamily="34" charset="0"/>
                <a:ea typeface="微軟正黑體" pitchFamily="34" charset="-120"/>
              </a:defRPr>
            </a:lvl7pPr>
            <a:lvl8pPr marL="3429000" indent="-228600" eaLnBrk="0" fontAlgn="base" hangingPunct="0">
              <a:spcBef>
                <a:spcPct val="0"/>
              </a:spcBef>
              <a:spcAft>
                <a:spcPct val="0"/>
              </a:spcAft>
              <a:defRPr kumimoji="1">
                <a:solidFill>
                  <a:schemeClr val="tx1"/>
                </a:solidFill>
                <a:latin typeface="Arial" pitchFamily="34" charset="0"/>
                <a:ea typeface="微軟正黑體" pitchFamily="34" charset="-120"/>
              </a:defRPr>
            </a:lvl8pPr>
            <a:lvl9pPr marL="3886200" indent="-228600" eaLnBrk="0" fontAlgn="base" hangingPunct="0">
              <a:spcBef>
                <a:spcPct val="0"/>
              </a:spcBef>
              <a:spcAft>
                <a:spcPct val="0"/>
              </a:spcAft>
              <a:defRPr kumimoji="1">
                <a:solidFill>
                  <a:schemeClr val="tx1"/>
                </a:solidFill>
                <a:latin typeface="Arial" pitchFamily="34" charset="0"/>
                <a:ea typeface="微軟正黑體" pitchFamily="34" charset="-120"/>
              </a:defRPr>
            </a:lvl9pPr>
          </a:lstStyle>
          <a:p>
            <a:pPr algn="r" eaLnBrk="1" hangingPunct="1"/>
            <a:fld id="{3455425C-968D-46AD-BFE0-76215B466D77}" type="slidenum">
              <a:rPr lang="en-US" altLang="zh-TW" sz="1200">
                <a:ea typeface="新細明體" pitchFamily="18" charset="-120"/>
              </a:rPr>
              <a:pPr algn="r" eaLnBrk="1" hangingPunct="1"/>
              <a:t>6</a:t>
            </a:fld>
            <a:endParaRPr lang="en-US" altLang="zh-TW" sz="1200">
              <a:ea typeface="新細明體" pitchFamily="18" charset="-12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a:spcBef>
                <a:spcPct val="0"/>
              </a:spcBef>
            </a:pPr>
            <a:endParaRPr lang="zh-TW" altLang="zh-TW" smtClean="0"/>
          </a:p>
        </p:txBody>
      </p:sp>
      <p:sp>
        <p:nvSpPr>
          <p:cNvPr id="3" name="投影片編號版面配置區 2"/>
          <p:cNvSpPr>
            <a:spLocks noGrp="1"/>
          </p:cNvSpPr>
          <p:nvPr>
            <p:ph type="sldNum" sz="quarter" idx="10"/>
          </p:nvPr>
        </p:nvSpPr>
        <p:spPr/>
        <p:txBody>
          <a:bodyPr/>
          <a:lstStyle/>
          <a:p>
            <a:fld id="{3AB3514B-7E44-4DD6-AF25-C5B151F07D45}" type="slidenum">
              <a:rPr lang="zh-TW" altLang="en-US" smtClean="0"/>
              <a:t>6</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5624596" y="6458120"/>
            <a:ext cx="4302919" cy="3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Arial" pitchFamily="34" charset="0"/>
                <a:ea typeface="微軟正黑體" pitchFamily="34" charset="-120"/>
              </a:defRPr>
            </a:lvl1pPr>
            <a:lvl2pPr marL="742950" indent="-285750">
              <a:defRPr kumimoji="1">
                <a:solidFill>
                  <a:schemeClr val="tx1"/>
                </a:solidFill>
                <a:latin typeface="Arial" pitchFamily="34" charset="0"/>
                <a:ea typeface="微軟正黑體" pitchFamily="34" charset="-120"/>
              </a:defRPr>
            </a:lvl2pPr>
            <a:lvl3pPr marL="1143000" indent="-228600">
              <a:defRPr kumimoji="1">
                <a:solidFill>
                  <a:schemeClr val="tx1"/>
                </a:solidFill>
                <a:latin typeface="Arial" pitchFamily="34" charset="0"/>
                <a:ea typeface="微軟正黑體" pitchFamily="34" charset="-120"/>
              </a:defRPr>
            </a:lvl3pPr>
            <a:lvl4pPr marL="1600200" indent="-228600">
              <a:defRPr kumimoji="1">
                <a:solidFill>
                  <a:schemeClr val="tx1"/>
                </a:solidFill>
                <a:latin typeface="Arial" pitchFamily="34" charset="0"/>
                <a:ea typeface="微軟正黑體" pitchFamily="34" charset="-120"/>
              </a:defRPr>
            </a:lvl4pPr>
            <a:lvl5pPr marL="2057400" indent="-228600">
              <a:defRPr kumimoji="1">
                <a:solidFill>
                  <a:schemeClr val="tx1"/>
                </a:solidFill>
                <a:latin typeface="Arial" pitchFamily="34" charset="0"/>
                <a:ea typeface="微軟正黑體" pitchFamily="34" charset="-120"/>
              </a:defRPr>
            </a:lvl5pPr>
            <a:lvl6pPr marL="2514600" indent="-228600" eaLnBrk="0" fontAlgn="base" hangingPunct="0">
              <a:spcBef>
                <a:spcPct val="0"/>
              </a:spcBef>
              <a:spcAft>
                <a:spcPct val="0"/>
              </a:spcAft>
              <a:defRPr kumimoji="1">
                <a:solidFill>
                  <a:schemeClr val="tx1"/>
                </a:solidFill>
                <a:latin typeface="Arial" pitchFamily="34" charset="0"/>
                <a:ea typeface="微軟正黑體" pitchFamily="34" charset="-120"/>
              </a:defRPr>
            </a:lvl6pPr>
            <a:lvl7pPr marL="2971800" indent="-228600" eaLnBrk="0" fontAlgn="base" hangingPunct="0">
              <a:spcBef>
                <a:spcPct val="0"/>
              </a:spcBef>
              <a:spcAft>
                <a:spcPct val="0"/>
              </a:spcAft>
              <a:defRPr kumimoji="1">
                <a:solidFill>
                  <a:schemeClr val="tx1"/>
                </a:solidFill>
                <a:latin typeface="Arial" pitchFamily="34" charset="0"/>
                <a:ea typeface="微軟正黑體" pitchFamily="34" charset="-120"/>
              </a:defRPr>
            </a:lvl7pPr>
            <a:lvl8pPr marL="3429000" indent="-228600" eaLnBrk="0" fontAlgn="base" hangingPunct="0">
              <a:spcBef>
                <a:spcPct val="0"/>
              </a:spcBef>
              <a:spcAft>
                <a:spcPct val="0"/>
              </a:spcAft>
              <a:defRPr kumimoji="1">
                <a:solidFill>
                  <a:schemeClr val="tx1"/>
                </a:solidFill>
                <a:latin typeface="Arial" pitchFamily="34" charset="0"/>
                <a:ea typeface="微軟正黑體" pitchFamily="34" charset="-120"/>
              </a:defRPr>
            </a:lvl8pPr>
            <a:lvl9pPr marL="3886200" indent="-228600" eaLnBrk="0" fontAlgn="base" hangingPunct="0">
              <a:spcBef>
                <a:spcPct val="0"/>
              </a:spcBef>
              <a:spcAft>
                <a:spcPct val="0"/>
              </a:spcAft>
              <a:defRPr kumimoji="1">
                <a:solidFill>
                  <a:schemeClr val="tx1"/>
                </a:solidFill>
                <a:latin typeface="Arial" pitchFamily="34" charset="0"/>
                <a:ea typeface="微軟正黑體" pitchFamily="34" charset="-120"/>
              </a:defRPr>
            </a:lvl9pPr>
          </a:lstStyle>
          <a:p>
            <a:pPr algn="r" eaLnBrk="1" hangingPunct="1"/>
            <a:fld id="{29A6F05E-6C8D-4958-9787-6DB37C4F0EB1}" type="slidenum">
              <a:rPr lang="en-US" altLang="zh-TW" sz="1200">
                <a:ea typeface="新細明體" pitchFamily="18" charset="-120"/>
              </a:rPr>
              <a:pPr algn="r" eaLnBrk="1" hangingPunct="1"/>
              <a:t>7</a:t>
            </a:fld>
            <a:endParaRPr lang="en-US" altLang="zh-TW" sz="1200" dirty="0">
              <a:ea typeface="新細明體" pitchFamily="18" charset="-12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zh-TW" altLang="zh-TW" smtClean="0"/>
          </a:p>
        </p:txBody>
      </p:sp>
      <p:sp>
        <p:nvSpPr>
          <p:cNvPr id="3" name="投影片編號版面配置區 2"/>
          <p:cNvSpPr>
            <a:spLocks noGrp="1"/>
          </p:cNvSpPr>
          <p:nvPr>
            <p:ph type="sldNum" sz="quarter" idx="10"/>
          </p:nvPr>
        </p:nvSpPr>
        <p:spPr/>
        <p:txBody>
          <a:bodyPr/>
          <a:lstStyle/>
          <a:p>
            <a:fld id="{3AB3514B-7E44-4DD6-AF25-C5B151F07D45}" type="slidenum">
              <a:rPr lang="zh-TW" altLang="en-US" smtClean="0"/>
              <a:t>7</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5624596" y="6458120"/>
            <a:ext cx="4302919" cy="3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Arial" pitchFamily="34" charset="0"/>
                <a:ea typeface="微軟正黑體" pitchFamily="34" charset="-120"/>
              </a:defRPr>
            </a:lvl1pPr>
            <a:lvl2pPr marL="742950" indent="-285750">
              <a:defRPr kumimoji="1">
                <a:solidFill>
                  <a:schemeClr val="tx1"/>
                </a:solidFill>
                <a:latin typeface="Arial" pitchFamily="34" charset="0"/>
                <a:ea typeface="微軟正黑體" pitchFamily="34" charset="-120"/>
              </a:defRPr>
            </a:lvl2pPr>
            <a:lvl3pPr marL="1143000" indent="-228600">
              <a:defRPr kumimoji="1">
                <a:solidFill>
                  <a:schemeClr val="tx1"/>
                </a:solidFill>
                <a:latin typeface="Arial" pitchFamily="34" charset="0"/>
                <a:ea typeface="微軟正黑體" pitchFamily="34" charset="-120"/>
              </a:defRPr>
            </a:lvl3pPr>
            <a:lvl4pPr marL="1600200" indent="-228600">
              <a:defRPr kumimoji="1">
                <a:solidFill>
                  <a:schemeClr val="tx1"/>
                </a:solidFill>
                <a:latin typeface="Arial" pitchFamily="34" charset="0"/>
                <a:ea typeface="微軟正黑體" pitchFamily="34" charset="-120"/>
              </a:defRPr>
            </a:lvl4pPr>
            <a:lvl5pPr marL="2057400" indent="-228600">
              <a:defRPr kumimoji="1">
                <a:solidFill>
                  <a:schemeClr val="tx1"/>
                </a:solidFill>
                <a:latin typeface="Arial" pitchFamily="34" charset="0"/>
                <a:ea typeface="微軟正黑體" pitchFamily="34" charset="-120"/>
              </a:defRPr>
            </a:lvl5pPr>
            <a:lvl6pPr marL="2514600" indent="-228600" eaLnBrk="0" fontAlgn="base" hangingPunct="0">
              <a:spcBef>
                <a:spcPct val="0"/>
              </a:spcBef>
              <a:spcAft>
                <a:spcPct val="0"/>
              </a:spcAft>
              <a:defRPr kumimoji="1">
                <a:solidFill>
                  <a:schemeClr val="tx1"/>
                </a:solidFill>
                <a:latin typeface="Arial" pitchFamily="34" charset="0"/>
                <a:ea typeface="微軟正黑體" pitchFamily="34" charset="-120"/>
              </a:defRPr>
            </a:lvl6pPr>
            <a:lvl7pPr marL="2971800" indent="-228600" eaLnBrk="0" fontAlgn="base" hangingPunct="0">
              <a:spcBef>
                <a:spcPct val="0"/>
              </a:spcBef>
              <a:spcAft>
                <a:spcPct val="0"/>
              </a:spcAft>
              <a:defRPr kumimoji="1">
                <a:solidFill>
                  <a:schemeClr val="tx1"/>
                </a:solidFill>
                <a:latin typeface="Arial" pitchFamily="34" charset="0"/>
                <a:ea typeface="微軟正黑體" pitchFamily="34" charset="-120"/>
              </a:defRPr>
            </a:lvl7pPr>
            <a:lvl8pPr marL="3429000" indent="-228600" eaLnBrk="0" fontAlgn="base" hangingPunct="0">
              <a:spcBef>
                <a:spcPct val="0"/>
              </a:spcBef>
              <a:spcAft>
                <a:spcPct val="0"/>
              </a:spcAft>
              <a:defRPr kumimoji="1">
                <a:solidFill>
                  <a:schemeClr val="tx1"/>
                </a:solidFill>
                <a:latin typeface="Arial" pitchFamily="34" charset="0"/>
                <a:ea typeface="微軟正黑體" pitchFamily="34" charset="-120"/>
              </a:defRPr>
            </a:lvl8pPr>
            <a:lvl9pPr marL="3886200" indent="-228600" eaLnBrk="0" fontAlgn="base" hangingPunct="0">
              <a:spcBef>
                <a:spcPct val="0"/>
              </a:spcBef>
              <a:spcAft>
                <a:spcPct val="0"/>
              </a:spcAft>
              <a:defRPr kumimoji="1">
                <a:solidFill>
                  <a:schemeClr val="tx1"/>
                </a:solidFill>
                <a:latin typeface="Arial" pitchFamily="34" charset="0"/>
                <a:ea typeface="微軟正黑體" pitchFamily="34" charset="-120"/>
              </a:defRPr>
            </a:lvl9pPr>
          </a:lstStyle>
          <a:p>
            <a:pPr algn="r" eaLnBrk="1" hangingPunct="1"/>
            <a:fld id="{B348D9D6-01F5-45EB-8CE6-4CB8E950FA0D}" type="slidenum">
              <a:rPr lang="en-US" altLang="zh-TW" sz="1200">
                <a:ea typeface="新細明體" pitchFamily="18" charset="-120"/>
              </a:rPr>
              <a:pPr algn="r" eaLnBrk="1" hangingPunct="1"/>
              <a:t>8</a:t>
            </a:fld>
            <a:endParaRPr lang="en-US" altLang="zh-TW" sz="1200">
              <a:ea typeface="新細明體" pitchFamily="18" charset="-12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zh-TW" altLang="zh-TW" smtClean="0"/>
          </a:p>
        </p:txBody>
      </p:sp>
      <p:sp>
        <p:nvSpPr>
          <p:cNvPr id="3" name="投影片編號版面配置區 2"/>
          <p:cNvSpPr>
            <a:spLocks noGrp="1"/>
          </p:cNvSpPr>
          <p:nvPr>
            <p:ph type="sldNum" sz="quarter" idx="10"/>
          </p:nvPr>
        </p:nvSpPr>
        <p:spPr/>
        <p:txBody>
          <a:bodyPr/>
          <a:lstStyle/>
          <a:p>
            <a:fld id="{3AB3514B-7E44-4DD6-AF25-C5B151F07D45}" type="slidenum">
              <a:rPr lang="zh-TW" altLang="en-US" smtClean="0"/>
              <a:t>8</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3" name="投影片編號版面配置區 2"/>
          <p:cNvSpPr>
            <a:spLocks noGrp="1"/>
          </p:cNvSpPr>
          <p:nvPr>
            <p:ph type="sldNum" sz="quarter" idx="10"/>
          </p:nvPr>
        </p:nvSpPr>
        <p:spPr/>
        <p:txBody>
          <a:bodyPr/>
          <a:lstStyle/>
          <a:p>
            <a:fld id="{3AB3514B-7E44-4DD6-AF25-C5B151F07D45}" type="slidenum">
              <a:rPr lang="zh-TW" altLang="en-US" smtClean="0"/>
              <a:t>76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Rot="1" noChangeAspect="1" noChangeArrowheads="1" noTextEdit="1"/>
          </p:cNvSpPr>
          <p:nvPr>
            <p:ph type="sldImg"/>
          </p:nvPr>
        </p:nvSpPr>
        <p:spPr bwMode="auto">
          <a:xfrm>
            <a:off x="3265488" y="509588"/>
            <a:ext cx="3400425"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xfrm>
            <a:off x="992982" y="3228470"/>
            <a:ext cx="7943850" cy="30608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
        <p:nvSpPr>
          <p:cNvPr id="3" name="投影片編號版面配置區 2"/>
          <p:cNvSpPr>
            <a:spLocks noGrp="1"/>
          </p:cNvSpPr>
          <p:nvPr>
            <p:ph type="sldNum" sz="quarter" idx="10"/>
          </p:nvPr>
        </p:nvSpPr>
        <p:spPr/>
        <p:txBody>
          <a:bodyPr/>
          <a:lstStyle/>
          <a:p>
            <a:fld id="{3AB3514B-7E44-4DD6-AF25-C5B151F07D45}" type="slidenum">
              <a:rPr lang="zh-TW" altLang="en-US" smtClean="0"/>
              <a:t>79</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互利互助觀念 既照顧又提升形象 每間公司專業資源不同 可以互助 降低成本 得到更高的效益</a:t>
            </a:r>
            <a:endParaRPr lang="en-US" altLang="zh-TW" smtClean="0"/>
          </a:p>
          <a:p>
            <a:pPr eaLnBrk="1" hangingPunct="1">
              <a:spcBef>
                <a:spcPct val="0"/>
              </a:spcBef>
            </a:pPr>
            <a:r>
              <a:rPr lang="zh-TW" altLang="en-US" smtClean="0"/>
              <a:t>戶創 相互創造 彼此成員在過程中 學習彼此優點 激盪創意 得到另一個的創新</a:t>
            </a:r>
            <a:endParaRPr lang="en-US" altLang="zh-TW" smtClean="0"/>
          </a:p>
          <a:p>
            <a:pPr eaLnBrk="1" hangingPunct="1">
              <a:spcBef>
                <a:spcPct val="0"/>
              </a:spcBef>
            </a:pPr>
            <a:endParaRPr lang="en-US" altLang="zh-TW" smtClean="0"/>
          </a:p>
          <a:p>
            <a:pPr eaLnBrk="1" hangingPunct="1">
              <a:spcBef>
                <a:spcPct val="0"/>
              </a:spcBef>
            </a:pPr>
            <a:endParaRPr lang="en-US" altLang="zh-TW" smtClean="0"/>
          </a:p>
          <a:p>
            <a:pPr eaLnBrk="1" hangingPunct="1">
              <a:spcBef>
                <a:spcPct val="0"/>
              </a:spcBef>
            </a:pPr>
            <a:r>
              <a:rPr lang="zh-TW" altLang="en-US" smtClean="0"/>
              <a:t>以設計力為載具，「環境永續」與「美學創造」為目標，透過資源整合及連結學術，環境聯盟。教育體系共同打造兼具「幸福」、「永續」、「智慧」、「在地」、之台南幸福亮點。</a:t>
            </a:r>
          </a:p>
        </p:txBody>
      </p:sp>
      <p:sp>
        <p:nvSpPr>
          <p:cNvPr id="3" name="投影片編號版面配置區 2"/>
          <p:cNvSpPr>
            <a:spLocks noGrp="1"/>
          </p:cNvSpPr>
          <p:nvPr>
            <p:ph type="sldNum" sz="quarter" idx="10"/>
          </p:nvPr>
        </p:nvSpPr>
        <p:spPr/>
        <p:txBody>
          <a:bodyPr/>
          <a:lstStyle/>
          <a:p>
            <a:fld id="{3AB3514B-7E44-4DD6-AF25-C5B151F07D45}" type="slidenum">
              <a:rPr lang="zh-TW" altLang="en-US" smtClean="0"/>
              <a:t>89</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3" name="投影片編號版面配置區 2"/>
          <p:cNvSpPr>
            <a:spLocks noGrp="1"/>
          </p:cNvSpPr>
          <p:nvPr>
            <p:ph type="sldNum" sz="quarter" idx="10"/>
          </p:nvPr>
        </p:nvSpPr>
        <p:spPr/>
        <p:txBody>
          <a:bodyPr/>
          <a:lstStyle/>
          <a:p>
            <a:fld id="{3AB3514B-7E44-4DD6-AF25-C5B151F07D45}" type="slidenum">
              <a:rPr lang="zh-TW" altLang="en-US" smtClean="0"/>
              <a:t>92</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BDB8CF8-EB32-45FC-8F48-57FABB6AC8A1}"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0709708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D1CE9D0-B9C7-4597-ADD2-8094B2408467}"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3896431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5242AB9-99C1-43B9-950E-7AA99EE45122}"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406749196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dirty="0"/>
          </a:p>
        </p:txBody>
      </p:sp>
      <p:sp>
        <p:nvSpPr>
          <p:cNvPr id="8"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10846808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71E2F7AA-D134-4558-A351-B533AD4CAA48}" type="datetime1">
              <a:rPr lang="zh-TW" altLang="en-US" smtClean="0"/>
              <a:t>2016/12/7</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13368873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66B88778-E979-4698-AADD-EF4E94958E98}" type="datetime1">
              <a:rPr lang="zh-TW" altLang="en-US" smtClean="0"/>
              <a:t>2016/12/7</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28171150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fld id="{A54A011C-A8B7-4ADE-A6F8-420D1B672FAE}" type="datetime1">
              <a:rPr lang="zh-TW" altLang="en-US" smtClean="0"/>
              <a:t>2016/12/7</a:t>
            </a:fld>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8"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842506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356350"/>
            <a:ext cx="2133600" cy="365125"/>
          </a:xfrm>
          <a:prstGeom prst="rect">
            <a:avLst/>
          </a:prstGeom>
        </p:spPr>
        <p:txBody>
          <a:bodyPr/>
          <a:lstStyle/>
          <a:p>
            <a:fld id="{9DC11377-EEB8-4155-901B-E2C5A58EA245}" type="datetime1">
              <a:rPr lang="zh-TW" altLang="en-US" smtClean="0"/>
              <a:t>2016/12/7</a:t>
            </a:fld>
            <a:endParaRPr lang="zh-TW" altLang="en-US"/>
          </a:p>
        </p:txBody>
      </p:sp>
      <p:sp>
        <p:nvSpPr>
          <p:cNvPr id="8" name="頁尾版面配置區 7"/>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10"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20651923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457200" y="6356350"/>
            <a:ext cx="2133600" cy="365125"/>
          </a:xfrm>
          <a:prstGeom prst="rect">
            <a:avLst/>
          </a:prstGeom>
        </p:spPr>
        <p:txBody>
          <a:bodyPr/>
          <a:lstStyle/>
          <a:p>
            <a:fld id="{3FCFB42A-150D-4E6D-BE4D-B360A6CBB186}" type="datetime1">
              <a:rPr lang="zh-TW" altLang="en-US" smtClean="0"/>
              <a:t>2016/12/7</a:t>
            </a:fld>
            <a:endParaRPr lang="zh-TW" altLang="en-US"/>
          </a:p>
        </p:txBody>
      </p:sp>
      <p:sp>
        <p:nvSpPr>
          <p:cNvPr id="4" name="頁尾版面配置區 3"/>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3471977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0"/>
            <a:ext cx="2133600" cy="365125"/>
          </a:xfrm>
          <a:prstGeom prst="rect">
            <a:avLst/>
          </a:prstGeom>
        </p:spPr>
        <p:txBody>
          <a:bodyPr/>
          <a:lstStyle/>
          <a:p>
            <a:fld id="{734F691E-E519-4C3C-B466-22B69BB42A84}" type="datetime1">
              <a:rPr lang="zh-TW" altLang="en-US" smtClean="0"/>
              <a:t>2016/12/7</a:t>
            </a:fld>
            <a:endParaRPr lang="zh-TW" altLang="en-US"/>
          </a:p>
        </p:txBody>
      </p:sp>
      <p:sp>
        <p:nvSpPr>
          <p:cNvPr id="3" name="頁尾版面配置區 2"/>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5"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201233361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fld id="{FBA66889-FF87-4573-BB66-3E39F06D04AC}" type="datetime1">
              <a:rPr lang="zh-TW" altLang="en-US" smtClean="0"/>
              <a:t>2016/12/7</a:t>
            </a:fld>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8"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20585418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8A1F73A-6003-44B0-B120-5182C2674A88}"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4788068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fld id="{51317066-B66F-4640-BBC4-90823E25A340}" type="datetime1">
              <a:rPr lang="zh-TW" altLang="en-US" smtClean="0"/>
              <a:t>2016/12/7</a:t>
            </a:fld>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8"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41746074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90FDB6F6-1412-44C2-81DC-C957960B9F14}" type="datetime1">
              <a:rPr lang="zh-TW" altLang="en-US" smtClean="0"/>
              <a:t>2016/12/7</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16890919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6D578EB6-CB7F-46C7-B9B5-42EE7B38CFBF}" type="datetime1">
              <a:rPr lang="zh-TW" altLang="en-US" smtClean="0"/>
              <a:t>2016/12/7</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5"/>
          <p:cNvSpPr txBox="1">
            <a:spLocks/>
          </p:cNvSpPr>
          <p:nvPr userDrawn="1"/>
        </p:nvSpPr>
        <p:spPr>
          <a:xfrm>
            <a:off x="7053449" y="6385919"/>
            <a:ext cx="2133600" cy="365125"/>
          </a:xfrm>
          <a:prstGeom prst="rect">
            <a:avLst/>
          </a:prstGeom>
        </p:spPr>
        <p:txBody>
          <a:bodyPr/>
          <a:lstStyle>
            <a:defPPr>
              <a:defRPr lang="zh-TW"/>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10131628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40"/>
            <a:ext cx="8229600" cy="585152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457200" y="6245225"/>
            <a:ext cx="2133600" cy="476250"/>
          </a:xfrm>
          <a:prstGeom prst="rect">
            <a:avLst/>
          </a:prstGeom>
        </p:spPr>
        <p:txBody>
          <a:bodyPr wrap="square" numCol="1" anchorCtr="0" compatLnSpc="1">
            <a:prstTxWarp prst="textNoShape">
              <a:avLst/>
            </a:prstTxWarp>
          </a:bodyPr>
          <a:lstStyle>
            <a:lvl1pPr>
              <a:defRPr sz="900">
                <a:solidFill>
                  <a:srgbClr val="FFFFFF"/>
                </a:solidFill>
                <a:ea typeface="新細明體" pitchFamily="18" charset="-120"/>
              </a:defRPr>
            </a:lvl1pPr>
          </a:lstStyle>
          <a:p>
            <a:pPr>
              <a:defRPr/>
            </a:pPr>
            <a:fld id="{E8EF1B87-E9C4-451F-B94E-B2CBC8A14E2E}" type="datetime1">
              <a:rPr lang="zh-TW" altLang="en-US" smtClean="0"/>
              <a:t>2016/12/7</a:t>
            </a:fld>
            <a:endParaRPr lang="en-US" altLang="zh-TW"/>
          </a:p>
        </p:txBody>
      </p:sp>
      <p:sp>
        <p:nvSpPr>
          <p:cNvPr id="4" name="頁尾版面配置區 3"/>
          <p:cNvSpPr>
            <a:spLocks noGrp="1"/>
          </p:cNvSpPr>
          <p:nvPr>
            <p:ph type="ftr" sz="quarter" idx="11"/>
          </p:nvPr>
        </p:nvSpPr>
        <p:spPr>
          <a:xfrm>
            <a:off x="3124200" y="6245225"/>
            <a:ext cx="2895600" cy="476250"/>
          </a:xfrm>
          <a:prstGeom prst="rect">
            <a:avLst/>
          </a:prstGeom>
        </p:spPr>
        <p:txBody>
          <a:bodyPr wrap="square" numCol="1" anchorCtr="0" compatLnSpc="1">
            <a:prstTxWarp prst="textNoShape">
              <a:avLst/>
            </a:prstTxWarp>
          </a:bodyPr>
          <a:lstStyle>
            <a:lvl1pPr>
              <a:defRPr sz="900">
                <a:solidFill>
                  <a:srgbClr val="FFFFFF"/>
                </a:solidFill>
                <a:ea typeface="新細明體" pitchFamily="18" charset="-120"/>
              </a:defRPr>
            </a:lvl1pPr>
          </a:lstStyle>
          <a:p>
            <a:pPr>
              <a:defRPr/>
            </a:pPr>
            <a:endParaRPr lang="en-US" altLang="zh-TW"/>
          </a:p>
        </p:txBody>
      </p:sp>
      <p:sp>
        <p:nvSpPr>
          <p:cNvPr id="5"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6770379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8"/>
            <a:ext cx="7543800" cy="1295400"/>
          </a:xfrm>
          <a:prstGeom prst="rect">
            <a:avLst/>
          </a:prstGeom>
        </p:spPr>
        <p:txBody>
          <a:bodyPr/>
          <a:lstStyle/>
          <a:p>
            <a:r>
              <a:rPr lang="zh-TW" altLang="en-US" smtClean="0"/>
              <a:t>按一下以編輯母片標題樣式</a:t>
            </a:r>
            <a:endParaRPr lang="zh-TW" altLang="en-US"/>
          </a:p>
        </p:txBody>
      </p:sp>
      <p:sp>
        <p:nvSpPr>
          <p:cNvPr id="3" name="圖表版面配置區 2"/>
          <p:cNvSpPr>
            <a:spLocks noGrp="1"/>
          </p:cNvSpPr>
          <p:nvPr>
            <p:ph type="chart" idx="1"/>
          </p:nvPr>
        </p:nvSpPr>
        <p:spPr>
          <a:xfrm>
            <a:off x="457200" y="1719263"/>
            <a:ext cx="8229600" cy="4411662"/>
          </a:xfrm>
          <a:prstGeom prst="rect">
            <a:avLst/>
          </a:prstGeom>
        </p:spPr>
        <p:txBody>
          <a:bodyPr rtlCol="0">
            <a:normAutofit/>
          </a:bodyPr>
          <a:lstStyle/>
          <a:p>
            <a:pPr lvl="0"/>
            <a:endParaRPr lang="zh-TW" altLang="en-US" noProof="0"/>
          </a:p>
        </p:txBody>
      </p:sp>
      <p:sp>
        <p:nvSpPr>
          <p:cNvPr id="4" name="日期版面配置區 3"/>
          <p:cNvSpPr>
            <a:spLocks noGrp="1"/>
          </p:cNvSpPr>
          <p:nvPr>
            <p:ph type="dt" sz="half" idx="10"/>
          </p:nvPr>
        </p:nvSpPr>
        <p:spPr>
          <a:xfrm>
            <a:off x="457200" y="6248400"/>
            <a:ext cx="2133600" cy="457200"/>
          </a:xfrm>
          <a:prstGeom prst="rect">
            <a:avLst/>
          </a:prstGeom>
        </p:spPr>
        <p:txBody>
          <a:bodyPr/>
          <a:lstStyle>
            <a:lvl1pPr>
              <a:defRPr/>
            </a:lvl1pPr>
          </a:lstStyle>
          <a:p>
            <a:pPr>
              <a:defRPr/>
            </a:pPr>
            <a:fld id="{12069A36-A39A-42A9-9454-84518A03BE29}" type="datetime1">
              <a:rPr lang="zh-TW" altLang="en-US" smtClean="0">
                <a:solidFill>
                  <a:prstClr val="black">
                    <a:tint val="75000"/>
                  </a:prstClr>
                </a:solidFill>
              </a:rPr>
              <a:t>2016/12/7</a:t>
            </a:fld>
            <a:endParaRPr lang="en-US" altLang="zh-CN">
              <a:solidFill>
                <a:prstClr val="black">
                  <a:tint val="75000"/>
                </a:prstClr>
              </a:solidFill>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zh-CN">
              <a:solidFill>
                <a:prstClr val="black">
                  <a:tint val="75000"/>
                </a:prstClr>
              </a:solidFill>
            </a:endParaRPr>
          </a:p>
        </p:txBody>
      </p:sp>
      <p:sp>
        <p:nvSpPr>
          <p:cNvPr id="6"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385407017"/>
      </p:ext>
    </p:extLst>
  </p:cSld>
  <p:clrMapOvr>
    <a:masterClrMapping/>
  </p:clrMapOvr>
  <p:transition spd="slow" advClick="0">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E9AE6EE-16E2-4362-A965-1196A9359827}"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3086996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D789F03-FE6E-4217-88AC-22B617ECC9E0}"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5458449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6AA345C-7926-4A8E-83FF-3301BDD54903}"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06247695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85B5046-C2F1-4FFD-BA3F-71A90B683F91}" type="datetime1">
              <a:rPr lang="zh-TW" altLang="en-US" smtClean="0"/>
              <a:t>2016/12/7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67621CF-302C-44E6-A3BC-48AA6B1167DA}" type="slidenum">
              <a:rPr lang="zh-TW" altLang="en-US" smtClean="0"/>
              <a:t>‹#›</a:t>
            </a:fld>
            <a:endParaRPr lang="zh-TW" altLang="en-US"/>
          </a:p>
        </p:txBody>
      </p:sp>
    </p:spTree>
    <p:extLst>
      <p:ext uri="{BB962C8B-B14F-4D97-AF65-F5344CB8AC3E}">
        <p14:creationId xmlns:p14="http://schemas.microsoft.com/office/powerpoint/2010/main" val="66326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E262CE08-D59E-42F0-B5AC-0F1B4F05151A}" type="datetime1">
              <a:rPr lang="zh-TW" altLang="en-US" smtClean="0"/>
              <a:t>2016/12/7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67621CF-302C-44E6-A3BC-48AA6B1167DA}" type="slidenum">
              <a:rPr lang="zh-TW" altLang="en-US" smtClean="0"/>
              <a:t>‹#›</a:t>
            </a:fld>
            <a:endParaRPr lang="zh-TW" altLang="en-US"/>
          </a:p>
        </p:txBody>
      </p:sp>
    </p:spTree>
    <p:extLst>
      <p:ext uri="{BB962C8B-B14F-4D97-AF65-F5344CB8AC3E}">
        <p14:creationId xmlns:p14="http://schemas.microsoft.com/office/powerpoint/2010/main" val="270842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2B3306F-56B1-4A4C-B7BA-4A4EDD7B3EC2}"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8987818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B8C248C-D81B-47AC-BF71-EC9A81570F55}" type="datetime1">
              <a:rPr lang="zh-TW" altLang="en-US" smtClean="0"/>
              <a:t>2016/12/7</a:t>
            </a:fld>
            <a:endParaRPr lang="zh-TW" altLang="en-US"/>
          </a:p>
        </p:txBody>
      </p:sp>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42448407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B012358-D503-4799-A78C-E11F59FE27B0}" type="datetime1">
              <a:rPr lang="zh-TW" altLang="en-US" smtClean="0"/>
              <a:t>2016/12/7</a:t>
            </a:fld>
            <a:endParaRPr lang="zh-TW" altLang="en-US"/>
          </a:p>
        </p:txBody>
      </p:sp>
      <p:sp>
        <p:nvSpPr>
          <p:cNvPr id="3" name="頁尾版面配置區 2"/>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8214676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800D936-C786-456F-9C8C-0FEED95831D1}" type="datetime1">
              <a:rPr lang="zh-TW" altLang="en-US" smtClean="0"/>
              <a:t>2016/12/7</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65220242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D33F2B9-89A4-416B-9AD3-D664C2971776}" type="datetime1">
              <a:rPr lang="zh-TW" altLang="en-US" smtClean="0"/>
              <a:t>2016/12/7</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79610448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ACADF86-30E1-4FB2-96EE-1E3894D3FACE}"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3687472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7BC6009-0E50-48E6-BD65-59799A29989A}" type="datetime1">
              <a:rPr lang="zh-TW" altLang="en-US" smtClean="0"/>
              <a:t>2016/12/7</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4087698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40"/>
            <a:ext cx="8229600" cy="585152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457200" y="6245225"/>
            <a:ext cx="2133600" cy="476250"/>
          </a:xfrm>
          <a:prstGeom prst="rect">
            <a:avLst/>
          </a:prstGeom>
        </p:spPr>
        <p:txBody>
          <a:bodyPr wrap="square" numCol="1" anchorCtr="0" compatLnSpc="1">
            <a:prstTxWarp prst="textNoShape">
              <a:avLst/>
            </a:prstTxWarp>
          </a:bodyPr>
          <a:lstStyle>
            <a:lvl1pPr>
              <a:defRPr sz="900">
                <a:solidFill>
                  <a:srgbClr val="FFFFFF"/>
                </a:solidFill>
                <a:ea typeface="新細明體" pitchFamily="18" charset="-120"/>
              </a:defRPr>
            </a:lvl1pPr>
          </a:lstStyle>
          <a:p>
            <a:pPr>
              <a:defRPr/>
            </a:pPr>
            <a:fld id="{E8EF1B87-E9C4-451F-B94E-B2CBC8A14E2E}" type="datetime1">
              <a:rPr lang="zh-TW" altLang="en-US" smtClean="0"/>
              <a:t>2016/12/7</a:t>
            </a:fld>
            <a:endParaRPr lang="en-US" altLang="zh-TW"/>
          </a:p>
        </p:txBody>
      </p:sp>
      <p:sp>
        <p:nvSpPr>
          <p:cNvPr id="4" name="頁尾版面配置區 3"/>
          <p:cNvSpPr>
            <a:spLocks noGrp="1"/>
          </p:cNvSpPr>
          <p:nvPr>
            <p:ph type="ftr" sz="quarter" idx="11"/>
          </p:nvPr>
        </p:nvSpPr>
        <p:spPr>
          <a:xfrm>
            <a:off x="3124200" y="6245225"/>
            <a:ext cx="2895600" cy="476250"/>
          </a:xfrm>
          <a:prstGeom prst="rect">
            <a:avLst/>
          </a:prstGeom>
        </p:spPr>
        <p:txBody>
          <a:bodyPr wrap="square" numCol="1" anchorCtr="0" compatLnSpc="1">
            <a:prstTxWarp prst="textNoShape">
              <a:avLst/>
            </a:prstTxWarp>
          </a:bodyPr>
          <a:lstStyle>
            <a:lvl1pPr>
              <a:defRPr sz="900">
                <a:solidFill>
                  <a:srgbClr val="FFFFFF"/>
                </a:solidFill>
                <a:ea typeface="新細明體" pitchFamily="18" charset="-120"/>
              </a:defRPr>
            </a:lvl1pPr>
          </a:lstStyle>
          <a:p>
            <a:pPr>
              <a:defRPr/>
            </a:pPr>
            <a:endParaRPr lang="en-US" altLang="zh-TW"/>
          </a:p>
        </p:txBody>
      </p:sp>
      <p:sp>
        <p:nvSpPr>
          <p:cNvPr id="5"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6770379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8"/>
            <a:ext cx="7543800" cy="1295400"/>
          </a:xfrm>
          <a:prstGeom prst="rect">
            <a:avLst/>
          </a:prstGeom>
        </p:spPr>
        <p:txBody>
          <a:bodyPr/>
          <a:lstStyle/>
          <a:p>
            <a:r>
              <a:rPr lang="zh-TW" altLang="en-US" smtClean="0"/>
              <a:t>按一下以編輯母片標題樣式</a:t>
            </a:r>
            <a:endParaRPr lang="zh-TW" altLang="en-US"/>
          </a:p>
        </p:txBody>
      </p:sp>
      <p:sp>
        <p:nvSpPr>
          <p:cNvPr id="3" name="圖表版面配置區 2"/>
          <p:cNvSpPr>
            <a:spLocks noGrp="1"/>
          </p:cNvSpPr>
          <p:nvPr>
            <p:ph type="chart" idx="1"/>
          </p:nvPr>
        </p:nvSpPr>
        <p:spPr>
          <a:xfrm>
            <a:off x="457200" y="1719263"/>
            <a:ext cx="8229600" cy="4411662"/>
          </a:xfrm>
          <a:prstGeom prst="rect">
            <a:avLst/>
          </a:prstGeom>
        </p:spPr>
        <p:txBody>
          <a:bodyPr rtlCol="0">
            <a:normAutofit/>
          </a:bodyPr>
          <a:lstStyle/>
          <a:p>
            <a:pPr lvl="0"/>
            <a:endParaRPr lang="zh-TW" altLang="en-US" noProof="0"/>
          </a:p>
        </p:txBody>
      </p:sp>
      <p:sp>
        <p:nvSpPr>
          <p:cNvPr id="4" name="日期版面配置區 3"/>
          <p:cNvSpPr>
            <a:spLocks noGrp="1"/>
          </p:cNvSpPr>
          <p:nvPr>
            <p:ph type="dt" sz="half" idx="10"/>
          </p:nvPr>
        </p:nvSpPr>
        <p:spPr>
          <a:xfrm>
            <a:off x="457200" y="6248400"/>
            <a:ext cx="2133600" cy="457200"/>
          </a:xfrm>
          <a:prstGeom prst="rect">
            <a:avLst/>
          </a:prstGeom>
        </p:spPr>
        <p:txBody>
          <a:bodyPr/>
          <a:lstStyle>
            <a:lvl1pPr>
              <a:defRPr/>
            </a:lvl1pPr>
          </a:lstStyle>
          <a:p>
            <a:pPr>
              <a:defRPr/>
            </a:pPr>
            <a:fld id="{12069A36-A39A-42A9-9454-84518A03BE29}" type="datetime1">
              <a:rPr lang="zh-TW" altLang="en-US" smtClean="0">
                <a:solidFill>
                  <a:prstClr val="black">
                    <a:tint val="75000"/>
                  </a:prstClr>
                </a:solidFill>
              </a:rPr>
              <a:t>2016/12/7</a:t>
            </a:fld>
            <a:endParaRPr lang="en-US" altLang="zh-CN">
              <a:solidFill>
                <a:prstClr val="black">
                  <a:tint val="75000"/>
                </a:prstClr>
              </a:solidFill>
            </a:endParaRPr>
          </a:p>
        </p:txBody>
      </p:sp>
      <p:sp>
        <p:nvSpPr>
          <p:cNvPr id="5" name="頁尾版面配置區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zh-CN">
              <a:solidFill>
                <a:prstClr val="black">
                  <a:tint val="75000"/>
                </a:prstClr>
              </a:solidFill>
            </a:endParaRPr>
          </a:p>
        </p:txBody>
      </p:sp>
      <p:sp>
        <p:nvSpPr>
          <p:cNvPr id="6"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Tree>
    <p:extLst>
      <p:ext uri="{BB962C8B-B14F-4D97-AF65-F5344CB8AC3E}">
        <p14:creationId xmlns:p14="http://schemas.microsoft.com/office/powerpoint/2010/main" val="3385407017"/>
      </p:ext>
    </p:extLst>
  </p:cSld>
  <p:clrMapOvr>
    <a:masterClrMapping/>
  </p:clrMapOvr>
  <p:transition spd="slow" advClick="0">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7B0B4111-699D-485B-B001-1980B14783C2}" type="datetime1">
              <a:rPr lang="zh-TW" altLang="en-US" smtClean="0"/>
              <a:t>2016/12/7</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9079264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9E42986-E29C-401E-86E4-C5D113C451F6}" type="datetime1">
              <a:rPr lang="zh-TW" altLang="en-US" smtClean="0"/>
              <a:t>2016/12/7</a:t>
            </a:fld>
            <a:endParaRPr lang="zh-TW" altLang="en-US"/>
          </a:p>
        </p:txBody>
      </p:sp>
      <p:sp>
        <p:nvSpPr>
          <p:cNvPr id="8" name="頁尾版面配置區 7"/>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8726416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112CFC47-0B94-49D5-A5E0-086A53692FC2}" type="datetime1">
              <a:rPr lang="zh-TW" altLang="en-US" smtClean="0"/>
              <a:t>2016/12/7</a:t>
            </a:fld>
            <a:endParaRPr lang="zh-TW" altLang="en-US"/>
          </a:p>
        </p:txBody>
      </p:sp>
      <p:sp>
        <p:nvSpPr>
          <p:cNvPr id="4" name="頁尾版面配置區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4136618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E2A9C9B-4F9F-4C01-869C-37E3988CD7FD}" type="datetime1">
              <a:rPr lang="zh-TW" altLang="en-US" smtClean="0"/>
              <a:t>2016/12/7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D42D495-9295-49C8-9DC3-3AC87BE9E704}" type="slidenum">
              <a:rPr lang="zh-TW" altLang="en-US" smtClean="0"/>
              <a:t>‹#›</a:t>
            </a:fld>
            <a:endParaRPr lang="zh-TW" altLang="en-US"/>
          </a:p>
        </p:txBody>
      </p:sp>
    </p:spTree>
    <p:extLst>
      <p:ext uri="{BB962C8B-B14F-4D97-AF65-F5344CB8AC3E}">
        <p14:creationId xmlns:p14="http://schemas.microsoft.com/office/powerpoint/2010/main" val="382137419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3E444C0-2A92-4C1F-AF80-2322220B3A64}" type="datetime1">
              <a:rPr lang="zh-TW" altLang="en-US" smtClean="0"/>
              <a:t>2016/12/7</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12282588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D3AD96F-8BC5-42DA-A704-4AB668130ED3}" type="datetime1">
              <a:rPr lang="zh-TW" altLang="en-US" smtClean="0"/>
              <a:t>2016/12/7</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647483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4.png"/><Relationship Id="rId3" Type="http://schemas.openxmlformats.org/officeDocument/2006/relationships/slideLayout" Target="../slideLayouts/slideLayout27.xml"/><Relationship Id="rId21" Type="http://schemas.openxmlformats.org/officeDocument/2006/relationships/image" Target="../media/image6.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png"/><Relationship Id="rId2" Type="http://schemas.openxmlformats.org/officeDocument/2006/relationships/slideLayout" Target="../slideLayouts/slideLayout26.xml"/><Relationship Id="rId16" Type="http://schemas.openxmlformats.org/officeDocument/2006/relationships/image" Target="../media/image2.png"/><Relationship Id="rId20" Type="http://schemas.microsoft.com/office/2007/relationships/hdphoto" Target="../media/hdphoto1.wdp"/><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image" Target="../media/image5.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74AAF-0C43-4F2B-B703-0DD5125D246C}" type="datetime1">
              <a:rPr lang="zh-TW" altLang="en-US" smtClean="0"/>
              <a:t>2016/12/7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bg1">
                    <a:lumMod val="95000"/>
                  </a:schemeClr>
                </a:solidFill>
              </a:defRPr>
            </a:lvl1pPr>
          </a:lstStyle>
          <a:p>
            <a:fld id="{7D42D495-9295-49C8-9DC3-3AC87BE9E704}" type="slidenum">
              <a:rPr lang="zh-TW" altLang="en-US" smtClean="0"/>
              <a:pPr/>
              <a:t>‹#›</a:t>
            </a:fld>
            <a:endParaRPr lang="zh-TW" altLang="en-US" dirty="0"/>
          </a:p>
        </p:txBody>
      </p:sp>
      <p:sp>
        <p:nvSpPr>
          <p:cNvPr id="16" name="投影片編號版面配置區 5"/>
          <p:cNvSpPr txBox="1">
            <a:spLocks/>
          </p:cNvSpPr>
          <p:nvPr userDrawn="1"/>
        </p:nvSpPr>
        <p:spPr>
          <a:xfrm>
            <a:off x="6705600" y="6508750"/>
            <a:ext cx="2133600" cy="365125"/>
          </a:xfrm>
          <a:prstGeom prst="rect">
            <a:avLst/>
          </a:prstGeom>
        </p:spPr>
        <p:txBody>
          <a:bodyPr/>
          <a:lstStyle>
            <a:defPPr>
              <a:defRPr lang="zh-TW"/>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42D495-9295-49C8-9DC3-3AC87BE9E704}" type="slidenum">
              <a:rPr lang="zh-TW" altLang="en-US" smtClean="0"/>
              <a:pPr/>
              <a:t>‹#›</a:t>
            </a:fld>
            <a:endParaRPr lang="zh-TW" altLang="en-US" dirty="0"/>
          </a:p>
        </p:txBody>
      </p:sp>
      <p:pic>
        <p:nvPicPr>
          <p:cNvPr id="17" name="Picture 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08" y="0"/>
            <a:ext cx="9218757" cy="70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036" y="6309321"/>
            <a:ext cx="9218757" cy="7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08" y="6525343"/>
            <a:ext cx="923410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475013" y="2487065"/>
            <a:ext cx="6736072" cy="208823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userDrawn="1"/>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9552" y="1950079"/>
            <a:ext cx="31683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2364" y="0"/>
            <a:ext cx="922941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364" y="260648"/>
            <a:ext cx="9253449" cy="432048"/>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5" name="投影片編號版面配置區 5"/>
          <p:cNvSpPr txBox="1">
            <a:spLocks/>
          </p:cNvSpPr>
          <p:nvPr userDrawn="1"/>
        </p:nvSpPr>
        <p:spPr>
          <a:xfrm>
            <a:off x="7038480" y="6432542"/>
            <a:ext cx="2133600" cy="365125"/>
          </a:xfrm>
          <a:prstGeom prst="rect">
            <a:avLst/>
          </a:prstGeom>
        </p:spPr>
        <p:txBody>
          <a:bodyPr/>
          <a:lstStyle>
            <a:defPPr>
              <a:defRPr lang="zh-TW"/>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D42D495-9295-49C8-9DC3-3AC87BE9E704}" type="slidenum">
              <a:rPr lang="zh-TW" altLang="en-US" sz="2400" smtClean="0"/>
              <a:pPr algn="r"/>
              <a:t>‹#›</a:t>
            </a:fld>
            <a:endParaRPr lang="zh-TW" altLang="en-US" sz="2400" dirty="0"/>
          </a:p>
        </p:txBody>
      </p:sp>
      <p:sp>
        <p:nvSpPr>
          <p:cNvPr id="26" name="矩形 25"/>
          <p:cNvSpPr/>
          <p:nvPr userDrawn="1"/>
        </p:nvSpPr>
        <p:spPr>
          <a:xfrm>
            <a:off x="0" y="6488866"/>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pic>
        <p:nvPicPr>
          <p:cNvPr id="27" name="Picture 3"/>
          <p:cNvPicPr>
            <a:picLocks noChangeAspect="1" noChangeArrowheads="1"/>
          </p:cNvPicPr>
          <p:nvPr userDrawn="1"/>
        </p:nvPicPr>
        <p:blipFill>
          <a:blip r:embed="rId19">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214062" y="2018333"/>
            <a:ext cx="36385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4189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08" y="0"/>
            <a:ext cx="9218757" cy="70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4036" y="6309321"/>
            <a:ext cx="9218757" cy="7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08" y="6453337"/>
            <a:ext cx="9234103" cy="60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1708" y="631068"/>
            <a:ext cx="9218758" cy="41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1707" y="0"/>
            <a:ext cx="9234102" cy="83671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2" name="投影片編號版面配置區 5"/>
          <p:cNvSpPr>
            <a:spLocks noGrp="1"/>
          </p:cNvSpPr>
          <p:nvPr>
            <p:ph type="sldNum" sz="quarter" idx="4"/>
          </p:nvPr>
        </p:nvSpPr>
        <p:spPr>
          <a:xfrm>
            <a:off x="7053449" y="6385919"/>
            <a:ext cx="2133600" cy="365125"/>
          </a:xfrm>
          <a:prstGeom prst="rect">
            <a:avLst/>
          </a:prstGeom>
        </p:spPr>
        <p:txBody>
          <a:bodyPr/>
          <a:lstStyle>
            <a:lvl1pPr algn="r">
              <a:defRPr sz="2400">
                <a:solidFill>
                  <a:schemeClr val="bg1"/>
                </a:solidFill>
              </a:defRPr>
            </a:lvl1pPr>
          </a:lstStyle>
          <a:p>
            <a:fld id="{1C7858B1-76B0-43A1-BD85-92CBAD88C864}" type="slidenum">
              <a:rPr lang="zh-TW" altLang="en-US" smtClean="0"/>
              <a:pPr/>
              <a:t>‹#›</a:t>
            </a:fld>
            <a:endParaRPr lang="zh-TW" altLang="en-US" dirty="0"/>
          </a:p>
        </p:txBody>
      </p:sp>
      <p:sp>
        <p:nvSpPr>
          <p:cNvPr id="23" name="矩形 22"/>
          <p:cNvSpPr/>
          <p:nvPr userDrawn="1"/>
        </p:nvSpPr>
        <p:spPr>
          <a:xfrm>
            <a:off x="0" y="6452770"/>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0932154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3BEFB-4128-48AF-A14C-37CE73ABF753}" type="datetime1">
              <a:rPr lang="zh-TW" altLang="en-US" smtClean="0"/>
              <a:t>2016/12/7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621CF-302C-44E6-A3BC-48AA6B1167DA}" type="slidenum">
              <a:rPr lang="zh-TW" altLang="en-US" smtClean="0"/>
              <a:t>‹#›</a:t>
            </a:fld>
            <a:endParaRPr lang="zh-TW" altLang="en-US"/>
          </a:p>
        </p:txBody>
      </p:sp>
      <p:sp>
        <p:nvSpPr>
          <p:cNvPr id="7" name="投影片編號版面配置區 5"/>
          <p:cNvSpPr txBox="1">
            <a:spLocks/>
          </p:cNvSpPr>
          <p:nvPr userDrawn="1"/>
        </p:nvSpPr>
        <p:spPr>
          <a:xfrm>
            <a:off x="6705600" y="6508750"/>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7858B1-76B0-43A1-BD85-92CBAD88C864}" type="slidenum">
              <a:rPr lang="zh-TW" altLang="en-US" smtClean="0"/>
              <a:pPr/>
              <a:t>‹#›</a:t>
            </a:fld>
            <a:endParaRPr lang="zh-TW" altLang="en-US"/>
          </a:p>
        </p:txBody>
      </p:sp>
      <p:pic>
        <p:nvPicPr>
          <p:cNvPr id="8" name="Picture 1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08" y="0"/>
            <a:ext cx="9218757" cy="70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4036" y="6309321"/>
            <a:ext cx="9218757" cy="71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08" y="6525343"/>
            <a:ext cx="923410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6"/>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4036" y="2636912"/>
            <a:ext cx="6503015" cy="2088232"/>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userDrawn="1"/>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80112" y="2060848"/>
            <a:ext cx="31683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2364" y="0"/>
            <a:ext cx="9229413" cy="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6"/>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2364" y="260648"/>
            <a:ext cx="9253449" cy="432048"/>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6" name="投影片編號版面配置區 5"/>
          <p:cNvSpPr txBox="1">
            <a:spLocks/>
          </p:cNvSpPr>
          <p:nvPr userDrawn="1"/>
        </p:nvSpPr>
        <p:spPr>
          <a:xfrm>
            <a:off x="7062544" y="6456606"/>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7621CF-302C-44E6-A3BC-48AA6B1167DA}" type="slidenum">
              <a:rPr lang="zh-TW" altLang="en-US" sz="2400" smtClean="0">
                <a:solidFill>
                  <a:schemeClr val="bg1"/>
                </a:solidFill>
              </a:rPr>
              <a:pPr algn="r"/>
              <a:t>‹#›</a:t>
            </a:fld>
            <a:endParaRPr lang="zh-TW" altLang="en-US" sz="2400" dirty="0">
              <a:solidFill>
                <a:schemeClr val="bg1"/>
              </a:solidFill>
            </a:endParaRPr>
          </a:p>
        </p:txBody>
      </p:sp>
      <p:sp>
        <p:nvSpPr>
          <p:cNvPr id="17" name="矩形 16"/>
          <p:cNvSpPr/>
          <p:nvPr userDrawn="1"/>
        </p:nvSpPr>
        <p:spPr>
          <a:xfrm>
            <a:off x="0" y="6488866"/>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pic>
        <p:nvPicPr>
          <p:cNvPr id="18" name="Picture 3"/>
          <p:cNvPicPr>
            <a:picLocks noChangeAspect="1" noChangeArrowheads="1"/>
          </p:cNvPicPr>
          <p:nvPr userDrawn="1"/>
        </p:nvPicPr>
        <p:blipFill>
          <a:blip r:embed="rId21">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5345013" y="2109403"/>
            <a:ext cx="36385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6943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nestle.com/asset-library/publishingimages/csv/what-is-csv/materiality-matrix-1000x545.png"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oleObject" Target="../embeddings/oleObject2.bin"/><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image" Target="../media/image78.jpeg"/><Relationship Id="rId16" Type="http://schemas.openxmlformats.org/officeDocument/2006/relationships/image" Target="../media/image92.jpeg"/><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2.xml"/><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03.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3.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jpeg"/><Relationship Id="rId3" Type="http://schemas.openxmlformats.org/officeDocument/2006/relationships/image" Target="../media/image116.jpeg"/><Relationship Id="rId7" Type="http://schemas.openxmlformats.org/officeDocument/2006/relationships/image" Target="../media/image120.jpeg"/><Relationship Id="rId12" Type="http://schemas.openxmlformats.org/officeDocument/2006/relationships/image" Target="../media/image125.jpeg"/><Relationship Id="rId2" Type="http://schemas.openxmlformats.org/officeDocument/2006/relationships/image" Target="../media/image115.png"/><Relationship Id="rId1" Type="http://schemas.openxmlformats.org/officeDocument/2006/relationships/slideLayout" Target="../slideLayouts/slideLayout13.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jpeg"/><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png"/><Relationship Id="rId14" Type="http://schemas.openxmlformats.org/officeDocument/2006/relationships/image" Target="../media/image12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image" Target="../media/image137.jpeg"/></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jpe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8.xml"/><Relationship Id="rId4" Type="http://schemas.openxmlformats.org/officeDocument/2006/relationships/image" Target="../media/image164.png"/></Relationships>
</file>

<file path=ppt/slides/_rels/slide9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2.png"/><Relationship Id="rId1" Type="http://schemas.openxmlformats.org/officeDocument/2006/relationships/slideLayout" Target="../slideLayouts/slideLayout18.xml"/><Relationship Id="rId4" Type="http://schemas.openxmlformats.org/officeDocument/2006/relationships/image" Target="../media/image166.png"/></Relationships>
</file>

<file path=ppt/slides/_rels/slide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2.xml"/><Relationship Id="rId4" Type="http://schemas.openxmlformats.org/officeDocument/2006/relationships/image" Target="../media/image169.png"/></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64305" y="2839424"/>
            <a:ext cx="5885620" cy="1323439"/>
          </a:xfrm>
          <a:prstGeom prst="rect">
            <a:avLst/>
          </a:prstGeom>
        </p:spPr>
        <p:txBody>
          <a:bodyPr wrap="square">
            <a:spAutoFit/>
          </a:bodyPr>
          <a:lstStyle/>
          <a:p>
            <a:pPr algn="ctr">
              <a:defRPr/>
            </a:pPr>
            <a:r>
              <a:rPr lang="zh-TW" altLang="en-US" sz="4000" b="1" dirty="0">
                <a:solidFill>
                  <a:schemeClr val="bg1"/>
                </a:solidFill>
                <a:latin typeface="微軟正黑體" panose="020B0604030504040204" pitchFamily="34" charset="-120"/>
                <a:ea typeface="微軟正黑體" panose="020B0604030504040204" pitchFamily="34" charset="-120"/>
              </a:rPr>
              <a:t>良知資本主義</a:t>
            </a:r>
            <a:r>
              <a:rPr lang="zh-TW" altLang="en-US" sz="4000" b="1" dirty="0" smtClean="0">
                <a:solidFill>
                  <a:schemeClr val="bg1"/>
                </a:solidFill>
                <a:latin typeface="微軟正黑體" panose="020B0604030504040204" pitchFamily="34" charset="-120"/>
                <a:ea typeface="微軟正黑體" panose="020B0604030504040204" pitchFamily="34" charset="-120"/>
              </a:rPr>
              <a:t>下的</a:t>
            </a:r>
            <a:endParaRPr lang="en-US" altLang="zh-TW" sz="4000" b="1" dirty="0" smtClean="0">
              <a:solidFill>
                <a:schemeClr val="bg1"/>
              </a:solidFill>
              <a:latin typeface="微軟正黑體" panose="020B0604030504040204" pitchFamily="34" charset="-120"/>
              <a:ea typeface="微軟正黑體" panose="020B0604030504040204" pitchFamily="34" charset="-120"/>
            </a:endParaRPr>
          </a:p>
          <a:p>
            <a:pPr algn="ctr">
              <a:defRPr/>
            </a:pPr>
            <a:r>
              <a:rPr lang="zh-TW" altLang="en-US" sz="4000" b="1" dirty="0" smtClean="0">
                <a:solidFill>
                  <a:schemeClr val="bg1"/>
                </a:solidFill>
                <a:latin typeface="微軟正黑體" panose="020B0604030504040204" pitchFamily="34" charset="-120"/>
                <a:ea typeface="微軟正黑體" panose="020B0604030504040204" pitchFamily="34" charset="-120"/>
              </a:rPr>
              <a:t>企業</a:t>
            </a:r>
            <a:r>
              <a:rPr lang="zh-TW" altLang="en-US" sz="4000" b="1" dirty="0">
                <a:solidFill>
                  <a:schemeClr val="bg1"/>
                </a:solidFill>
                <a:latin typeface="微軟正黑體" panose="020B0604030504040204" pitchFamily="34" charset="-120"/>
                <a:ea typeface="微軟正黑體" panose="020B0604030504040204" pitchFamily="34" charset="-120"/>
              </a:rPr>
              <a:t>社會責任</a:t>
            </a:r>
          </a:p>
        </p:txBody>
      </p:sp>
      <p:sp>
        <p:nvSpPr>
          <p:cNvPr id="8" name="文字方塊 7"/>
          <p:cNvSpPr txBox="1"/>
          <p:nvPr/>
        </p:nvSpPr>
        <p:spPr>
          <a:xfrm>
            <a:off x="2423096" y="5161583"/>
            <a:ext cx="6787989" cy="954107"/>
          </a:xfrm>
          <a:prstGeom prst="rect">
            <a:avLst/>
          </a:prstGeom>
          <a:noFill/>
        </p:spPr>
        <p:txBody>
          <a:bodyPr wrap="square" rtlCol="0">
            <a:spAutoFit/>
          </a:bodyPr>
          <a:lstStyle/>
          <a:p>
            <a:pPr algn="ctr"/>
            <a:r>
              <a:rPr lang="zh-TW" altLang="en-US" sz="2800" dirty="0" smtClean="0">
                <a:latin typeface="Times New Roman" panose="02020603050405020304" pitchFamily="18" charset="0"/>
                <a:ea typeface="微軟正黑體" panose="020B0604030504040204" pitchFamily="34" charset="-120"/>
                <a:cs typeface="Times New Roman" panose="02020603050405020304" pitchFamily="18" charset="0"/>
              </a:rPr>
              <a:t>職業倫理教學暨分享平臺</a:t>
            </a:r>
            <a:endParaRPr lang="en-US" altLang="zh-TW" sz="28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http://my.stust.edu.tw/project/stpee</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矩形 8"/>
          <p:cNvSpPr/>
          <p:nvPr/>
        </p:nvSpPr>
        <p:spPr>
          <a:xfrm>
            <a:off x="0" y="6488866"/>
            <a:ext cx="9144000" cy="369332"/>
          </a:xfrm>
          <a:prstGeom prst="rect">
            <a:avLst/>
          </a:prstGeom>
        </p:spPr>
        <p:txBody>
          <a:bodyPr wrap="square">
            <a:spAutoFit/>
          </a:bodyPr>
          <a:lstStyle/>
          <a:p>
            <a:pPr algn="ctr"/>
            <a:r>
              <a:rPr lang="en-US" altLang="zh-TW" b="1" dirty="0">
                <a:solidFill>
                  <a:schemeClr val="bg1"/>
                </a:solidFill>
                <a:latin typeface="微軟正黑體" panose="020B0604030504040204" pitchFamily="34" charset="-120"/>
                <a:ea typeface="微軟正黑體" panose="020B0604030504040204" pitchFamily="34" charset="-120"/>
              </a:rPr>
              <a:t>105</a:t>
            </a:r>
            <a:r>
              <a:rPr lang="zh-TW" altLang="zh-TW" b="1" dirty="0">
                <a:solidFill>
                  <a:schemeClr val="bg1"/>
                </a:solidFill>
                <a:latin typeface="微軟正黑體" panose="020B0604030504040204" pitchFamily="34" charset="-120"/>
                <a:ea typeface="微軟正黑體" panose="020B0604030504040204" pitchFamily="34" charset="-120"/>
              </a:rPr>
              <a:t>年發展典範科技大學計畫</a:t>
            </a:r>
            <a:endParaRPr lang="zh-TW" altLang="zh-TW" dirty="0">
              <a:solidFill>
                <a:schemeClr val="bg1"/>
              </a:solidFill>
              <a:latin typeface="微軟正黑體" panose="020B0604030504040204" pitchFamily="34" charset="-120"/>
              <a:ea typeface="微軟正黑體" panose="020B0604030504040204" pitchFamily="34" charset="-120"/>
            </a:endParaRPr>
          </a:p>
        </p:txBody>
      </p:sp>
      <p:sp>
        <p:nvSpPr>
          <p:cNvPr id="10" name="投影片編號版面配置區 9"/>
          <p:cNvSpPr>
            <a:spLocks noGrp="1"/>
          </p:cNvSpPr>
          <p:nvPr>
            <p:ph type="sldNum" sz="quarter" idx="4294967295"/>
          </p:nvPr>
        </p:nvSpPr>
        <p:spPr>
          <a:xfrm>
            <a:off x="6553200" y="6356350"/>
            <a:ext cx="2133600" cy="365125"/>
          </a:xfrm>
        </p:spPr>
        <p:txBody>
          <a:bodyPr/>
          <a:lstStyle/>
          <a:p>
            <a:fld id="{7D42D495-9295-49C8-9DC3-3AC87BE9E704}" type="slidenum">
              <a:rPr lang="zh-TW" altLang="en-US" smtClean="0"/>
              <a:t>1</a:t>
            </a:fld>
            <a:endParaRPr lang="zh-TW" altLang="en-US" dirty="0"/>
          </a:p>
        </p:txBody>
      </p:sp>
      <p:pic>
        <p:nvPicPr>
          <p:cNvPr id="11" name="Picture 2" descr="C:\Users\user\Desktop\南臺LOGOpng-01\南臺LOGOpng-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113710"/>
            <a:ext cx="4271808" cy="79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00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23527" y="4275316"/>
            <a:ext cx="8581849" cy="1944216"/>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23528" y="1202761"/>
            <a:ext cx="8581850" cy="2010216"/>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3374399" y="42539"/>
            <a:ext cx="2441694" cy="769441"/>
          </a:xfrm>
          <a:prstGeom prst="rect">
            <a:avLst/>
          </a:prstGeom>
          <a:noFill/>
          <a:effectLst>
            <a:outerShdw blurRad="50800" dist="38100" dir="5400000" algn="t" rotWithShape="0">
              <a:prstClr val="black">
                <a:alpha val="40000"/>
              </a:prstClr>
            </a:outerShdw>
          </a:effectLst>
        </p:spPr>
        <p:txBody>
          <a:bodyPr wrap="none" rtlCol="0">
            <a:spAutoFit/>
          </a:bodyPr>
          <a:lstStyle/>
          <a:p>
            <a:pPr marL="0" lvl="4"/>
            <a:r>
              <a:rPr lang="zh-TW" altLang="zh-TW" sz="4400" dirty="0">
                <a:solidFill>
                  <a:schemeClr val="bg1">
                    <a:lumMod val="95000"/>
                  </a:schemeClr>
                </a:solidFill>
                <a:latin typeface="微軟正黑體" panose="020B0604030504040204" pitchFamily="34" charset="-120"/>
                <a:ea typeface="微軟正黑體" panose="020B0604030504040204" pitchFamily="34" charset="-120"/>
              </a:rPr>
              <a:t>環境衝擊</a:t>
            </a:r>
          </a:p>
        </p:txBody>
      </p:sp>
      <p:sp>
        <p:nvSpPr>
          <p:cNvPr id="5" name="文字方塊 4"/>
          <p:cNvSpPr txBox="1"/>
          <p:nvPr/>
        </p:nvSpPr>
        <p:spPr>
          <a:xfrm>
            <a:off x="3026363" y="3268141"/>
            <a:ext cx="2954655" cy="923330"/>
          </a:xfrm>
          <a:prstGeom prst="rect">
            <a:avLst/>
          </a:prstGeom>
          <a:noFill/>
          <a:effectLst>
            <a:outerShdw blurRad="50800" dist="38100" dir="5400000" algn="t" rotWithShape="0">
              <a:prstClr val="black">
                <a:alpha val="40000"/>
              </a:prstClr>
            </a:outerShdw>
          </a:effectLst>
        </p:spPr>
        <p:txBody>
          <a:bodyPr wrap="none" rtlCol="0">
            <a:spAutoFit/>
          </a:bodyPr>
          <a:lstStyle/>
          <a:p>
            <a:pPr marL="0" lvl="4"/>
            <a:r>
              <a:rPr lang="zh-TW" altLang="en-US" sz="5400" b="1" dirty="0">
                <a:latin typeface="微軟正黑體" pitchFamily="34" charset="-120"/>
                <a:ea typeface="微軟正黑體" pitchFamily="34" charset="-120"/>
              </a:rPr>
              <a:t>社會議題</a:t>
            </a:r>
            <a:endParaRPr lang="zh-TW" altLang="zh-TW" sz="5400" dirty="0">
              <a:latin typeface="微軟正黑體" pitchFamily="34" charset="-120"/>
              <a:ea typeface="微軟正黑體" pitchFamily="34" charset="-120"/>
            </a:endParaRPr>
          </a:p>
        </p:txBody>
      </p:sp>
      <p:grpSp>
        <p:nvGrpSpPr>
          <p:cNvPr id="16" name="群組 15"/>
          <p:cNvGrpSpPr/>
          <p:nvPr/>
        </p:nvGrpSpPr>
        <p:grpSpPr>
          <a:xfrm>
            <a:off x="753249" y="1058745"/>
            <a:ext cx="8796084" cy="2154231"/>
            <a:chOff x="347916" y="836712"/>
            <a:chExt cx="9408660" cy="2304256"/>
          </a:xfrm>
        </p:grpSpPr>
        <p:sp>
          <p:nvSpPr>
            <p:cNvPr id="8" name="手繪多邊形 7"/>
            <p:cNvSpPr/>
            <p:nvPr/>
          </p:nvSpPr>
          <p:spPr>
            <a:xfrm>
              <a:off x="755576" y="1280436"/>
              <a:ext cx="653244" cy="1284469"/>
            </a:xfrm>
            <a:custGeom>
              <a:avLst/>
              <a:gdLst>
                <a:gd name="connsiteX0" fmla="*/ 898635 w 1403131"/>
                <a:gd name="connsiteY0" fmla="*/ 0 h 2758965"/>
                <a:gd name="connsiteX1" fmla="*/ 0 w 1403131"/>
                <a:gd name="connsiteY1" fmla="*/ 1434662 h 2758965"/>
                <a:gd name="connsiteX2" fmla="*/ 804042 w 1403131"/>
                <a:gd name="connsiteY2" fmla="*/ 1450427 h 2758965"/>
                <a:gd name="connsiteX3" fmla="*/ 299545 w 1403131"/>
                <a:gd name="connsiteY3" fmla="*/ 2758965 h 2758965"/>
                <a:gd name="connsiteX4" fmla="*/ 1403131 w 1403131"/>
                <a:gd name="connsiteY4" fmla="*/ 1166648 h 2758965"/>
                <a:gd name="connsiteX5" fmla="*/ 677917 w 1403131"/>
                <a:gd name="connsiteY5" fmla="*/ 1166648 h 2758965"/>
                <a:gd name="connsiteX6" fmla="*/ 898635 w 1403131"/>
                <a:gd name="connsiteY6" fmla="*/ 0 h 275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131" h="2758965">
                  <a:moveTo>
                    <a:pt x="898635" y="0"/>
                  </a:moveTo>
                  <a:lnTo>
                    <a:pt x="0" y="1434662"/>
                  </a:lnTo>
                  <a:lnTo>
                    <a:pt x="804042" y="1450427"/>
                  </a:lnTo>
                  <a:lnTo>
                    <a:pt x="299545" y="2758965"/>
                  </a:lnTo>
                  <a:lnTo>
                    <a:pt x="1403131" y="1166648"/>
                  </a:lnTo>
                  <a:lnTo>
                    <a:pt x="677917" y="1166648"/>
                  </a:lnTo>
                  <a:lnTo>
                    <a:pt x="898635"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47916" y="2520085"/>
              <a:ext cx="1415772" cy="578492"/>
            </a:xfrm>
            <a:prstGeom prst="rect">
              <a:avLst/>
            </a:prstGeom>
          </p:spPr>
          <p:txBody>
            <a:bodyPr wrap="none">
              <a:spAutoFit/>
            </a:bodyPr>
            <a:lstStyle/>
            <a:p>
              <a:pPr lvl="0">
                <a:lnSpc>
                  <a:spcPct val="150000"/>
                </a:lnSpc>
              </a:pPr>
              <a:r>
                <a:rPr lang="zh-TW" altLang="zh-TW" sz="2400" b="1" dirty="0">
                  <a:latin typeface="微軟正黑體" pitchFamily="34" charset="-120"/>
                  <a:ea typeface="微軟正黑體" pitchFamily="34" charset="-120"/>
                </a:rPr>
                <a:t>能源消耗</a:t>
              </a:r>
              <a:endParaRPr lang="en-US" altLang="zh-TW" sz="2400" b="1" dirty="0">
                <a:latin typeface="微軟正黑體" pitchFamily="34" charset="-120"/>
                <a:ea typeface="微軟正黑體" pitchFamily="34" charset="-120"/>
              </a:endParaRPr>
            </a:p>
          </p:txBody>
        </p:sp>
        <p:pic>
          <p:nvPicPr>
            <p:cNvPr id="10" name="圖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3688" y="1052736"/>
              <a:ext cx="2304256" cy="1629006"/>
            </a:xfrm>
            <a:prstGeom prst="rect">
              <a:avLst/>
            </a:prstGeom>
          </p:spPr>
        </p:pic>
        <p:sp>
          <p:nvSpPr>
            <p:cNvPr id="11" name="矩形 10"/>
            <p:cNvSpPr/>
            <p:nvPr/>
          </p:nvSpPr>
          <p:spPr>
            <a:xfrm>
              <a:off x="2036619" y="2636912"/>
              <a:ext cx="2031325" cy="461665"/>
            </a:xfrm>
            <a:prstGeom prst="rect">
              <a:avLst/>
            </a:prstGeom>
          </p:spPr>
          <p:txBody>
            <a:bodyPr wrap="none">
              <a:spAutoFit/>
            </a:bodyPr>
            <a:lstStyle/>
            <a:p>
              <a:r>
                <a:rPr lang="zh-TW" altLang="zh-TW" sz="2400" b="1" dirty="0">
                  <a:latin typeface="微軟正黑體" pitchFamily="34" charset="-120"/>
                  <a:ea typeface="微軟正黑體" pitchFamily="34" charset="-120"/>
                </a:rPr>
                <a:t>有毒化學物質</a:t>
              </a:r>
              <a:endParaRPr lang="zh-TW" altLang="en-US" sz="2400" b="1" dirty="0"/>
            </a:p>
          </p:txBody>
        </p:sp>
        <p:pic>
          <p:nvPicPr>
            <p:cNvPr id="12" name="圖片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0190" y="836712"/>
              <a:ext cx="2212865" cy="2304256"/>
            </a:xfrm>
            <a:prstGeom prst="rect">
              <a:avLst/>
            </a:prstGeom>
          </p:spPr>
        </p:pic>
        <p:sp>
          <p:nvSpPr>
            <p:cNvPr id="13" name="矩形 12"/>
            <p:cNvSpPr/>
            <p:nvPr/>
          </p:nvSpPr>
          <p:spPr>
            <a:xfrm>
              <a:off x="4374361" y="2636912"/>
              <a:ext cx="3005951" cy="430887"/>
            </a:xfrm>
            <a:prstGeom prst="rect">
              <a:avLst/>
            </a:prstGeom>
          </p:spPr>
          <p:txBody>
            <a:bodyPr wrap="none">
              <a:spAutoFit/>
            </a:bodyPr>
            <a:lstStyle/>
            <a:p>
              <a:r>
                <a:rPr lang="zh-TW" altLang="zh-TW" sz="2200" b="1" dirty="0">
                  <a:latin typeface="微軟正黑體" pitchFamily="34" charset="-120"/>
                  <a:ea typeface="微軟正黑體" pitchFamily="34" charset="-120"/>
                </a:rPr>
                <a:t>廢棄物產生掩埋處理量</a:t>
              </a:r>
              <a:endParaRPr lang="zh-TW" altLang="en-US" sz="2200" b="1" dirty="0"/>
            </a:p>
          </p:txBody>
        </p:sp>
        <p:pic>
          <p:nvPicPr>
            <p:cNvPr id="14" name="圖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05390">
              <a:off x="6801580" y="876840"/>
              <a:ext cx="2954996" cy="2091660"/>
            </a:xfrm>
            <a:prstGeom prst="rect">
              <a:avLst/>
            </a:prstGeom>
          </p:spPr>
        </p:pic>
        <p:sp>
          <p:nvSpPr>
            <p:cNvPr id="15" name="矩形 14"/>
            <p:cNvSpPr/>
            <p:nvPr/>
          </p:nvSpPr>
          <p:spPr>
            <a:xfrm>
              <a:off x="7809713" y="2606134"/>
              <a:ext cx="800219" cy="461665"/>
            </a:xfrm>
            <a:prstGeom prst="rect">
              <a:avLst/>
            </a:prstGeom>
          </p:spPr>
          <p:txBody>
            <a:bodyPr wrap="none">
              <a:spAutoFit/>
            </a:bodyPr>
            <a:lstStyle/>
            <a:p>
              <a:r>
                <a:rPr lang="zh-TW" altLang="zh-TW" sz="2400" b="1" dirty="0">
                  <a:latin typeface="微軟正黑體" pitchFamily="34" charset="-120"/>
                  <a:ea typeface="微軟正黑體" pitchFamily="34" charset="-120"/>
                </a:rPr>
                <a:t>耗水</a:t>
              </a:r>
              <a:endParaRPr lang="zh-TW" altLang="en-US" sz="2400" b="1" dirty="0"/>
            </a:p>
          </p:txBody>
        </p:sp>
      </p:grpSp>
      <p:grpSp>
        <p:nvGrpSpPr>
          <p:cNvPr id="31" name="群組 30"/>
          <p:cNvGrpSpPr/>
          <p:nvPr/>
        </p:nvGrpSpPr>
        <p:grpSpPr>
          <a:xfrm>
            <a:off x="620364" y="4304392"/>
            <a:ext cx="8128100" cy="1944216"/>
            <a:chOff x="288682" y="4450119"/>
            <a:chExt cx="8675806" cy="2075225"/>
          </a:xfrm>
        </p:grpSpPr>
        <p:sp>
          <p:nvSpPr>
            <p:cNvPr id="17" name="橢圓 16"/>
            <p:cNvSpPr/>
            <p:nvPr/>
          </p:nvSpPr>
          <p:spPr>
            <a:xfrm>
              <a:off x="821813" y="4781778"/>
              <a:ext cx="739109" cy="7391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等腰三角形 17"/>
            <p:cNvSpPr/>
            <p:nvPr/>
          </p:nvSpPr>
          <p:spPr>
            <a:xfrm>
              <a:off x="888128" y="5003926"/>
              <a:ext cx="573040" cy="104417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88682" y="6063679"/>
              <a:ext cx="1800493" cy="461665"/>
            </a:xfrm>
            <a:prstGeom prst="rect">
              <a:avLst/>
            </a:prstGeom>
          </p:spPr>
          <p:txBody>
            <a:bodyPr wrap="none">
              <a:spAutoFit/>
            </a:bodyPr>
            <a:lstStyle/>
            <a:p>
              <a:r>
                <a:rPr lang="zh-TW" altLang="zh-TW" sz="2400" b="1" dirty="0" smtClean="0">
                  <a:latin typeface="微軟正黑體" pitchFamily="34" charset="-120"/>
                  <a:ea typeface="微軟正黑體" pitchFamily="34" charset="-120"/>
                </a:rPr>
                <a:t>勞</a:t>
              </a:r>
              <a:r>
                <a:rPr lang="zh-TW" altLang="en-US" sz="2400" b="1" dirty="0" smtClean="0">
                  <a:latin typeface="微軟正黑體" pitchFamily="34" charset="-120"/>
                  <a:ea typeface="微軟正黑體" pitchFamily="34" charset="-120"/>
                </a:rPr>
                <a:t> 童工</a:t>
              </a:r>
              <a:r>
                <a:rPr lang="zh-TW" altLang="zh-TW" sz="2400" b="1" dirty="0" smtClean="0">
                  <a:latin typeface="微軟正黑體" pitchFamily="34" charset="-120"/>
                  <a:ea typeface="微軟正黑體" pitchFamily="34" charset="-120"/>
                </a:rPr>
                <a:t>標準</a:t>
              </a:r>
              <a:endParaRPr lang="zh-TW" altLang="en-US" sz="2400" b="1" dirty="0">
                <a:latin typeface="微軟正黑體" pitchFamily="34" charset="-120"/>
                <a:ea typeface="微軟正黑體" pitchFamily="34" charset="-120"/>
              </a:endParaRPr>
            </a:p>
          </p:txBody>
        </p:sp>
        <p:sp>
          <p:nvSpPr>
            <p:cNvPr id="20" name="文字方塊 19"/>
            <p:cNvSpPr txBox="1"/>
            <p:nvPr/>
          </p:nvSpPr>
          <p:spPr>
            <a:xfrm>
              <a:off x="2629895" y="4450119"/>
              <a:ext cx="1024639" cy="1785104"/>
            </a:xfrm>
            <a:prstGeom prst="rect">
              <a:avLst/>
            </a:prstGeom>
            <a:noFill/>
          </p:spPr>
          <p:txBody>
            <a:bodyPr wrap="none" rtlCol="0">
              <a:spAutoFit/>
            </a:bodyPr>
            <a:lstStyle/>
            <a:p>
              <a:r>
                <a:rPr lang="en-US" altLang="zh-TW" sz="11000" b="1" dirty="0" smtClean="0">
                  <a:latin typeface="微軟正黑體" pitchFamily="34" charset="-120"/>
                  <a:ea typeface="微軟正黑體" pitchFamily="34" charset="-120"/>
                </a:rPr>
                <a:t>$</a:t>
              </a:r>
              <a:endParaRPr lang="zh-TW" altLang="en-US" sz="11000" b="1" dirty="0">
                <a:latin typeface="微軟正黑體" pitchFamily="34" charset="-120"/>
                <a:ea typeface="微軟正黑體" pitchFamily="34" charset="-120"/>
              </a:endParaRPr>
            </a:p>
          </p:txBody>
        </p:sp>
        <p:sp>
          <p:nvSpPr>
            <p:cNvPr id="21" name="矩形 20"/>
            <p:cNvSpPr/>
            <p:nvPr/>
          </p:nvSpPr>
          <p:spPr>
            <a:xfrm>
              <a:off x="2453565" y="6063679"/>
              <a:ext cx="1415772" cy="461665"/>
            </a:xfrm>
            <a:prstGeom prst="rect">
              <a:avLst/>
            </a:prstGeom>
          </p:spPr>
          <p:txBody>
            <a:bodyPr wrap="none">
              <a:spAutoFit/>
            </a:bodyPr>
            <a:lstStyle/>
            <a:p>
              <a:r>
                <a:rPr lang="zh-TW" altLang="zh-TW" sz="2400" b="1" dirty="0">
                  <a:latin typeface="微軟正黑體" pitchFamily="34" charset="-120"/>
                  <a:ea typeface="微軟正黑體" pitchFamily="34" charset="-120"/>
                </a:rPr>
                <a:t>最低工資</a:t>
              </a:r>
              <a:endParaRPr lang="zh-TW" altLang="en-US" sz="2400" b="1" dirty="0">
                <a:latin typeface="微軟正黑體" pitchFamily="34" charset="-120"/>
                <a:ea typeface="微軟正黑體" pitchFamily="34" charset="-120"/>
              </a:endParaRPr>
            </a:p>
          </p:txBody>
        </p:sp>
        <p:sp>
          <p:nvSpPr>
            <p:cNvPr id="22" name="圓角矩形 21"/>
            <p:cNvSpPr/>
            <p:nvPr/>
          </p:nvSpPr>
          <p:spPr>
            <a:xfrm rot="1228938">
              <a:off x="4916532" y="5391753"/>
              <a:ext cx="409066" cy="59600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rot="1228938">
              <a:off x="5126053" y="5252221"/>
              <a:ext cx="196304" cy="3228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矩形 23"/>
            <p:cNvSpPr/>
            <p:nvPr/>
          </p:nvSpPr>
          <p:spPr>
            <a:xfrm rot="1228938">
              <a:off x="5158222" y="4744716"/>
              <a:ext cx="409066" cy="59600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4142268" y="6063679"/>
              <a:ext cx="2339102" cy="461665"/>
            </a:xfrm>
            <a:prstGeom prst="rect">
              <a:avLst/>
            </a:prstGeom>
          </p:spPr>
          <p:txBody>
            <a:bodyPr wrap="none">
              <a:spAutoFit/>
            </a:bodyPr>
            <a:lstStyle/>
            <a:p>
              <a:r>
                <a:rPr lang="zh-TW" altLang="en-US" sz="2400" b="1" dirty="0">
                  <a:latin typeface="微軟正黑體" pitchFamily="34" charset="-120"/>
                  <a:ea typeface="微軟正黑體" pitchFamily="34" charset="-120"/>
                </a:rPr>
                <a:t>供應鏈行為準則</a:t>
              </a:r>
            </a:p>
          </p:txBody>
        </p:sp>
        <p:sp>
          <p:nvSpPr>
            <p:cNvPr id="26" name="等腰三角形 25"/>
            <p:cNvSpPr/>
            <p:nvPr/>
          </p:nvSpPr>
          <p:spPr>
            <a:xfrm>
              <a:off x="7057434" y="4648783"/>
              <a:ext cx="1547018" cy="75621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7357820" y="5255058"/>
              <a:ext cx="946245" cy="7366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7583811" y="5143001"/>
              <a:ext cx="469365" cy="4693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等腰三角形 28"/>
            <p:cNvSpPr/>
            <p:nvPr/>
          </p:nvSpPr>
          <p:spPr>
            <a:xfrm>
              <a:off x="7625924" y="5284074"/>
              <a:ext cx="363904" cy="66309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625386" y="6063679"/>
              <a:ext cx="2339102" cy="461665"/>
            </a:xfrm>
            <a:prstGeom prst="rect">
              <a:avLst/>
            </a:prstGeom>
          </p:spPr>
          <p:txBody>
            <a:bodyPr wrap="none">
              <a:spAutoFit/>
            </a:bodyPr>
            <a:lstStyle/>
            <a:p>
              <a:r>
                <a:rPr lang="zh-TW" altLang="en-US" sz="2400" b="1" dirty="0">
                  <a:latin typeface="微軟正黑體" pitchFamily="34" charset="-120"/>
                  <a:ea typeface="微軟正黑體" pitchFamily="34" charset="-120"/>
                </a:rPr>
                <a:t>組織工會與協商</a:t>
              </a:r>
            </a:p>
          </p:txBody>
        </p:sp>
      </p:grpSp>
    </p:spTree>
    <p:extLst>
      <p:ext uri="{BB962C8B-B14F-4D97-AF65-F5344CB8AC3E}">
        <p14:creationId xmlns:p14="http://schemas.microsoft.com/office/powerpoint/2010/main" val="78847537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73025" y="20554"/>
            <a:ext cx="9144000" cy="706438"/>
          </a:xfrm>
        </p:spPr>
        <p:txBody>
          <a:bodyPr rtlCol="0">
            <a:noAutofit/>
          </a:bodyPr>
          <a:lstStyle/>
          <a:p>
            <a:pPr fontAlgn="auto">
              <a:spcAft>
                <a:spcPts val="0"/>
              </a:spcAft>
              <a:defRPr/>
            </a:pPr>
            <a:r>
              <a:rPr lang="en-US" altLang="zh-TW"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CSR</a:t>
            </a:r>
            <a:r>
              <a:rPr lang="zh-TW" altLang="en-US" sz="3600" dirty="0" smtClean="0">
                <a:solidFill>
                  <a:schemeClr val="bg1"/>
                </a:solidFill>
                <a:latin typeface="微軟正黑體" panose="020B0604030504040204" pitchFamily="34" charset="-120"/>
                <a:ea typeface="微軟正黑體" panose="020B0604030504040204" pitchFamily="34" charset="-120"/>
              </a:rPr>
              <a:t>企業社會責任與誠信倫理</a:t>
            </a:r>
            <a:endParaRPr lang="zh-TW" altLang="en-US"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46083" name="AutoShape 8"/>
          <p:cNvSpPr>
            <a:spLocks noChangeArrowheads="1"/>
          </p:cNvSpPr>
          <p:nvPr/>
        </p:nvSpPr>
        <p:spPr bwMode="auto">
          <a:xfrm rot="3446172">
            <a:off x="2552700" y="2411413"/>
            <a:ext cx="3843337" cy="38433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22 w 21600"/>
              <a:gd name="T13" fmla="*/ 0 h 21600"/>
              <a:gd name="T14" fmla="*/ 21378 w 21600"/>
              <a:gd name="T15" fmla="*/ 11898 h 21600"/>
            </a:gdLst>
            <a:ahLst/>
            <a:cxnLst>
              <a:cxn ang="T8">
                <a:pos x="T0" y="T1"/>
              </a:cxn>
              <a:cxn ang="T9">
                <a:pos x="T2" y="T3"/>
              </a:cxn>
              <a:cxn ang="T10">
                <a:pos x="T4" y="T5"/>
              </a:cxn>
              <a:cxn ang="T11">
                <a:pos x="T6" y="T7"/>
              </a:cxn>
            </a:cxnLst>
            <a:rect l="T12" t="T13" r="T14" b="T15"/>
            <a:pathLst>
              <a:path w="21600" h="21600">
                <a:moveTo>
                  <a:pt x="5375" y="10368"/>
                </a:moveTo>
                <a:cubicBezTo>
                  <a:pt x="5600" y="7538"/>
                  <a:pt x="7961" y="5357"/>
                  <a:pt x="10800" y="5358"/>
                </a:cubicBezTo>
                <a:cubicBezTo>
                  <a:pt x="13638" y="5358"/>
                  <a:pt x="15999" y="7538"/>
                  <a:pt x="16224" y="10368"/>
                </a:cubicBezTo>
                <a:lnTo>
                  <a:pt x="21565" y="9942"/>
                </a:lnTo>
                <a:cubicBezTo>
                  <a:pt x="21118" y="4328"/>
                  <a:pt x="16432" y="-1"/>
                  <a:pt x="10799" y="0"/>
                </a:cubicBezTo>
                <a:cubicBezTo>
                  <a:pt x="5167" y="0"/>
                  <a:pt x="481" y="4328"/>
                  <a:pt x="34" y="9942"/>
                </a:cubicBezTo>
                <a:lnTo>
                  <a:pt x="5375" y="10368"/>
                </a:lnTo>
                <a:close/>
              </a:path>
            </a:pathLst>
          </a:custGeom>
          <a:gradFill rotWithShape="0">
            <a:gsLst>
              <a:gs pos="0">
                <a:srgbClr val="99CC00">
                  <a:alpha val="60001"/>
                </a:srgbClr>
              </a:gs>
              <a:gs pos="100000">
                <a:srgbClr val="475E00">
                  <a:alpha val="60001"/>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46084" name="Oval 9"/>
          <p:cNvSpPr>
            <a:spLocks noChangeArrowheads="1"/>
          </p:cNvSpPr>
          <p:nvPr/>
        </p:nvSpPr>
        <p:spPr bwMode="auto">
          <a:xfrm>
            <a:off x="4040188" y="2135188"/>
            <a:ext cx="1165225" cy="1165225"/>
          </a:xfrm>
          <a:prstGeom prst="ellipse">
            <a:avLst/>
          </a:prstGeom>
          <a:gradFill rotWithShape="0">
            <a:gsLst>
              <a:gs pos="0">
                <a:srgbClr val="99CC00"/>
              </a:gs>
              <a:gs pos="100000">
                <a:srgbClr val="475E00"/>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latinLnBrk="1"/>
            <a:r>
              <a:rPr lang="zh-TW" altLang="en-US" b="1">
                <a:solidFill>
                  <a:schemeClr val="bg1"/>
                </a:solidFill>
                <a:latin typeface="Arial Black" pitchFamily="34" charset="0"/>
                <a:ea typeface="Gulim" pitchFamily="34" charset="-127"/>
              </a:rPr>
              <a:t>公司治理</a:t>
            </a:r>
          </a:p>
        </p:txBody>
      </p:sp>
      <p:pic>
        <p:nvPicPr>
          <p:cNvPr id="46088" name="Picture 13" descr="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788" y="2035175"/>
            <a:ext cx="12604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2357438" y="2365540"/>
            <a:ext cx="4357687" cy="4067592"/>
            <a:chOff x="2357438" y="2461796"/>
            <a:chExt cx="4357687" cy="4067592"/>
          </a:xfrm>
        </p:grpSpPr>
        <p:sp>
          <p:nvSpPr>
            <p:cNvPr id="46082" name="AutoShape 7"/>
            <p:cNvSpPr>
              <a:spLocks noChangeArrowheads="1"/>
            </p:cNvSpPr>
            <p:nvPr/>
          </p:nvSpPr>
          <p:spPr bwMode="auto">
            <a:xfrm>
              <a:off x="2538413" y="2461796"/>
              <a:ext cx="3860800" cy="3860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8966B0">
                    <a:alpha val="60001"/>
                  </a:srgbClr>
                </a:gs>
                <a:gs pos="100000">
                  <a:srgbClr val="3F2F51">
                    <a:alpha val="60001"/>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46085" name="Oval 10"/>
            <p:cNvSpPr>
              <a:spLocks noChangeArrowheads="1"/>
            </p:cNvSpPr>
            <p:nvPr/>
          </p:nvSpPr>
          <p:spPr bwMode="auto">
            <a:xfrm>
              <a:off x="5491163" y="3602454"/>
              <a:ext cx="1165225" cy="1165225"/>
            </a:xfrm>
            <a:prstGeom prst="ellipse">
              <a:avLst/>
            </a:prstGeom>
            <a:gradFill rotWithShape="0">
              <a:gsLst>
                <a:gs pos="0">
                  <a:srgbClr val="FF9900"/>
                </a:gs>
                <a:gs pos="100000">
                  <a:srgbClr val="764700"/>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latinLnBrk="1"/>
              <a:r>
                <a:rPr lang="zh-TW" altLang="en-US" b="1">
                  <a:solidFill>
                    <a:schemeClr val="bg1"/>
                  </a:solidFill>
                  <a:latin typeface="Arial Black" pitchFamily="34" charset="0"/>
                  <a:ea typeface="Gulim" pitchFamily="34" charset="-127"/>
                </a:rPr>
                <a:t>企業承諾</a:t>
              </a:r>
            </a:p>
          </p:txBody>
        </p:sp>
        <p:sp>
          <p:nvSpPr>
            <p:cNvPr id="46086" name="Oval 11"/>
            <p:cNvSpPr>
              <a:spLocks noChangeArrowheads="1"/>
            </p:cNvSpPr>
            <p:nvPr/>
          </p:nvSpPr>
          <p:spPr bwMode="auto">
            <a:xfrm>
              <a:off x="2381250" y="3619917"/>
              <a:ext cx="1165225" cy="1165225"/>
            </a:xfrm>
            <a:prstGeom prst="ellipse">
              <a:avLst/>
            </a:prstGeom>
            <a:gradFill rotWithShape="0">
              <a:gsLst>
                <a:gs pos="0">
                  <a:srgbClr val="6666FF"/>
                </a:gs>
                <a:gs pos="100000">
                  <a:srgbClr val="2F2F76"/>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latinLnBrk="1"/>
              <a:r>
                <a:rPr lang="zh-TW" altLang="en-US" b="1">
                  <a:solidFill>
                    <a:schemeClr val="bg1"/>
                  </a:solidFill>
                  <a:latin typeface="Arial Black" pitchFamily="34" charset="0"/>
                  <a:ea typeface="Gulim" pitchFamily="34" charset="-127"/>
                </a:rPr>
                <a:t>環境保護</a:t>
              </a:r>
            </a:p>
          </p:txBody>
        </p:sp>
        <p:sp>
          <p:nvSpPr>
            <p:cNvPr id="46087" name="Oval 12"/>
            <p:cNvSpPr>
              <a:spLocks noChangeArrowheads="1"/>
            </p:cNvSpPr>
            <p:nvPr/>
          </p:nvSpPr>
          <p:spPr bwMode="auto">
            <a:xfrm>
              <a:off x="3906838" y="5255042"/>
              <a:ext cx="1165225" cy="1165225"/>
            </a:xfrm>
            <a:prstGeom prst="ellipse">
              <a:avLst/>
            </a:prstGeom>
            <a:gradFill rotWithShape="0">
              <a:gsLst>
                <a:gs pos="0">
                  <a:srgbClr val="66CCFF"/>
                </a:gs>
                <a:gs pos="100000">
                  <a:srgbClr val="2F5E76"/>
                </a:gs>
              </a:gsLst>
              <a:path path="rect">
                <a:fillToRect r="100000" b="10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latinLnBrk="1"/>
              <a:r>
                <a:rPr lang="zh-TW" altLang="en-US" b="1">
                  <a:solidFill>
                    <a:schemeClr val="bg1"/>
                  </a:solidFill>
                  <a:latin typeface="Arial Black" pitchFamily="34" charset="0"/>
                  <a:ea typeface="Gulim" pitchFamily="34" charset="-127"/>
                </a:rPr>
                <a:t>社會參與</a:t>
              </a:r>
            </a:p>
          </p:txBody>
        </p:sp>
        <p:pic>
          <p:nvPicPr>
            <p:cNvPr id="46089" name="Picture 14" descr="볼"/>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4650" y="3511967"/>
              <a:ext cx="12604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5" descr="볼"/>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7438" y="3540542"/>
              <a:ext cx="12604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6" descr="볼"/>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6838" y="5203825"/>
              <a:ext cx="12604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2" name="Group 17"/>
            <p:cNvGrpSpPr>
              <a:grpSpLocks/>
            </p:cNvGrpSpPr>
            <p:nvPr/>
          </p:nvGrpSpPr>
          <p:grpSpPr bwMode="auto">
            <a:xfrm>
              <a:off x="3546475" y="3324642"/>
              <a:ext cx="1943100" cy="1941512"/>
              <a:chOff x="1020" y="890"/>
              <a:chExt cx="978" cy="977"/>
            </a:xfrm>
          </p:grpSpPr>
          <p:sp>
            <p:nvSpPr>
              <p:cNvPr id="46096" name="Freeform 18"/>
              <p:cNvSpPr>
                <a:spLocks/>
              </p:cNvSpPr>
              <p:nvPr/>
            </p:nvSpPr>
            <p:spPr bwMode="auto">
              <a:xfrm>
                <a:off x="1506" y="983"/>
                <a:ext cx="492" cy="587"/>
              </a:xfrm>
              <a:custGeom>
                <a:avLst/>
                <a:gdLst>
                  <a:gd name="T0" fmla="*/ 1 w 1475"/>
                  <a:gd name="T1" fmla="*/ 2 h 1760"/>
                  <a:gd name="T2" fmla="*/ 1 w 1475"/>
                  <a:gd name="T3" fmla="*/ 1 h 1760"/>
                  <a:gd name="T4" fmla="*/ 1 w 1475"/>
                  <a:gd name="T5" fmla="*/ 1 h 1760"/>
                  <a:gd name="T6" fmla="*/ 1 w 1475"/>
                  <a:gd name="T7" fmla="*/ 1 h 1760"/>
                  <a:gd name="T8" fmla="*/ 1 w 1475"/>
                  <a:gd name="T9" fmla="*/ 1 h 1760"/>
                  <a:gd name="T10" fmla="*/ 1 w 1475"/>
                  <a:gd name="T11" fmla="*/ 1 h 1760"/>
                  <a:gd name="T12" fmla="*/ 1 w 1475"/>
                  <a:gd name="T13" fmla="*/ 1 h 1760"/>
                  <a:gd name="T14" fmla="*/ 1 w 1475"/>
                  <a:gd name="T15" fmla="*/ 1 h 1760"/>
                  <a:gd name="T16" fmla="*/ 1 w 1475"/>
                  <a:gd name="T17" fmla="*/ 1 h 1760"/>
                  <a:gd name="T18" fmla="*/ 0 w 1475"/>
                  <a:gd name="T19" fmla="*/ 1 h 1760"/>
                  <a:gd name="T20" fmla="*/ 0 w 1475"/>
                  <a:gd name="T21" fmla="*/ 1 h 1760"/>
                  <a:gd name="T22" fmla="*/ 0 w 1475"/>
                  <a:gd name="T23" fmla="*/ 1 h 1760"/>
                  <a:gd name="T24" fmla="*/ 0 w 1475"/>
                  <a:gd name="T25" fmla="*/ 1 h 1760"/>
                  <a:gd name="T26" fmla="*/ 0 w 1475"/>
                  <a:gd name="T27" fmla="*/ 1 h 1760"/>
                  <a:gd name="T28" fmla="*/ 0 w 1475"/>
                  <a:gd name="T29" fmla="*/ 1 h 1760"/>
                  <a:gd name="T30" fmla="*/ 0 w 1475"/>
                  <a:gd name="T31" fmla="*/ 1 h 1760"/>
                  <a:gd name="T32" fmla="*/ 0 w 1475"/>
                  <a:gd name="T33" fmla="*/ 1 h 1760"/>
                  <a:gd name="T34" fmla="*/ 0 w 1475"/>
                  <a:gd name="T35" fmla="*/ 0 h 1760"/>
                  <a:gd name="T36" fmla="*/ 0 w 1475"/>
                  <a:gd name="T37" fmla="*/ 0 h 1760"/>
                  <a:gd name="T38" fmla="*/ 0 w 1475"/>
                  <a:gd name="T39" fmla="*/ 0 h 1760"/>
                  <a:gd name="T40" fmla="*/ 0 w 1475"/>
                  <a:gd name="T41" fmla="*/ 0 h 1760"/>
                  <a:gd name="T42" fmla="*/ 0 w 1475"/>
                  <a:gd name="T43" fmla="*/ 0 h 1760"/>
                  <a:gd name="T44" fmla="*/ 0 w 1475"/>
                  <a:gd name="T45" fmla="*/ 0 h 1760"/>
                  <a:gd name="T46" fmla="*/ 0 w 1475"/>
                  <a:gd name="T47" fmla="*/ 0 h 1760"/>
                  <a:gd name="T48" fmla="*/ 1 w 1475"/>
                  <a:gd name="T49" fmla="*/ 0 h 1760"/>
                  <a:gd name="T50" fmla="*/ 1 w 1475"/>
                  <a:gd name="T51" fmla="*/ 0 h 1760"/>
                  <a:gd name="T52" fmla="*/ 1 w 1475"/>
                  <a:gd name="T53" fmla="*/ 0 h 1760"/>
                  <a:gd name="T54" fmla="*/ 1 w 1475"/>
                  <a:gd name="T55" fmla="*/ 0 h 1760"/>
                  <a:gd name="T56" fmla="*/ 1 w 1475"/>
                  <a:gd name="T57" fmla="*/ 0 h 1760"/>
                  <a:gd name="T58" fmla="*/ 1 w 1475"/>
                  <a:gd name="T59" fmla="*/ 0 h 1760"/>
                  <a:gd name="T60" fmla="*/ 1 w 1475"/>
                  <a:gd name="T61" fmla="*/ 0 h 1760"/>
                  <a:gd name="T62" fmla="*/ 1 w 1475"/>
                  <a:gd name="T63" fmla="*/ 0 h 1760"/>
                  <a:gd name="T64" fmla="*/ 1 w 1475"/>
                  <a:gd name="T65" fmla="*/ 1 h 1760"/>
                  <a:gd name="T66" fmla="*/ 1 w 1475"/>
                  <a:gd name="T67" fmla="*/ 1 h 1760"/>
                  <a:gd name="T68" fmla="*/ 1 w 1475"/>
                  <a:gd name="T69" fmla="*/ 1 h 1760"/>
                  <a:gd name="T70" fmla="*/ 1 w 1475"/>
                  <a:gd name="T71" fmla="*/ 1 h 1760"/>
                  <a:gd name="T72" fmla="*/ 1 w 1475"/>
                  <a:gd name="T73" fmla="*/ 1 h 1760"/>
                  <a:gd name="T74" fmla="*/ 1 w 1475"/>
                  <a:gd name="T75" fmla="*/ 1 h 1760"/>
                  <a:gd name="T76" fmla="*/ 1 w 1475"/>
                  <a:gd name="T77" fmla="*/ 1 h 1760"/>
                  <a:gd name="T78" fmla="*/ 2 w 1475"/>
                  <a:gd name="T79" fmla="*/ 1 h 1760"/>
                  <a:gd name="T80" fmla="*/ 2 w 1475"/>
                  <a:gd name="T81" fmla="*/ 1 h 1760"/>
                  <a:gd name="T82" fmla="*/ 2 w 1475"/>
                  <a:gd name="T83" fmla="*/ 1 h 1760"/>
                  <a:gd name="T84" fmla="*/ 2 w 1475"/>
                  <a:gd name="T85" fmla="*/ 1 h 1760"/>
                  <a:gd name="T86" fmla="*/ 2 w 1475"/>
                  <a:gd name="T87" fmla="*/ 1 h 1760"/>
                  <a:gd name="T88" fmla="*/ 2 w 1475"/>
                  <a:gd name="T89" fmla="*/ 1 h 1760"/>
                  <a:gd name="T90" fmla="*/ 2 w 1475"/>
                  <a:gd name="T91" fmla="*/ 2 h 1760"/>
                  <a:gd name="T92" fmla="*/ 2 w 1475"/>
                  <a:gd name="T93" fmla="*/ 2 h 1760"/>
                  <a:gd name="T94" fmla="*/ 2 w 1475"/>
                  <a:gd name="T95" fmla="*/ 2 h 1760"/>
                  <a:gd name="T96" fmla="*/ 0 w 1475"/>
                  <a:gd name="T97" fmla="*/ 2 h 17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75"/>
                  <a:gd name="T148" fmla="*/ 0 h 1760"/>
                  <a:gd name="T149" fmla="*/ 1475 w 1475"/>
                  <a:gd name="T150" fmla="*/ 1760 h 17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75" h="1760">
                    <a:moveTo>
                      <a:pt x="595" y="1173"/>
                    </a:moveTo>
                    <a:lnTo>
                      <a:pt x="593" y="1142"/>
                    </a:lnTo>
                    <a:lnTo>
                      <a:pt x="592" y="1112"/>
                    </a:lnTo>
                    <a:lnTo>
                      <a:pt x="585" y="1083"/>
                    </a:lnTo>
                    <a:lnTo>
                      <a:pt x="581" y="1054"/>
                    </a:lnTo>
                    <a:lnTo>
                      <a:pt x="575" y="1027"/>
                    </a:lnTo>
                    <a:lnTo>
                      <a:pt x="567" y="998"/>
                    </a:lnTo>
                    <a:lnTo>
                      <a:pt x="559" y="969"/>
                    </a:lnTo>
                    <a:lnTo>
                      <a:pt x="547" y="944"/>
                    </a:lnTo>
                    <a:lnTo>
                      <a:pt x="537" y="918"/>
                    </a:lnTo>
                    <a:lnTo>
                      <a:pt x="522" y="891"/>
                    </a:lnTo>
                    <a:lnTo>
                      <a:pt x="508" y="867"/>
                    </a:lnTo>
                    <a:lnTo>
                      <a:pt x="494" y="843"/>
                    </a:lnTo>
                    <a:lnTo>
                      <a:pt x="478" y="822"/>
                    </a:lnTo>
                    <a:lnTo>
                      <a:pt x="461" y="798"/>
                    </a:lnTo>
                    <a:lnTo>
                      <a:pt x="440" y="777"/>
                    </a:lnTo>
                    <a:lnTo>
                      <a:pt x="421" y="756"/>
                    </a:lnTo>
                    <a:lnTo>
                      <a:pt x="402" y="737"/>
                    </a:lnTo>
                    <a:lnTo>
                      <a:pt x="380" y="720"/>
                    </a:lnTo>
                    <a:lnTo>
                      <a:pt x="358" y="702"/>
                    </a:lnTo>
                    <a:lnTo>
                      <a:pt x="334" y="685"/>
                    </a:lnTo>
                    <a:lnTo>
                      <a:pt x="312" y="669"/>
                    </a:lnTo>
                    <a:lnTo>
                      <a:pt x="286" y="657"/>
                    </a:lnTo>
                    <a:lnTo>
                      <a:pt x="261" y="643"/>
                    </a:lnTo>
                    <a:lnTo>
                      <a:pt x="237" y="630"/>
                    </a:lnTo>
                    <a:lnTo>
                      <a:pt x="208" y="622"/>
                    </a:lnTo>
                    <a:lnTo>
                      <a:pt x="182" y="610"/>
                    </a:lnTo>
                    <a:lnTo>
                      <a:pt x="153" y="604"/>
                    </a:lnTo>
                    <a:lnTo>
                      <a:pt x="126" y="598"/>
                    </a:lnTo>
                    <a:lnTo>
                      <a:pt x="97" y="592"/>
                    </a:lnTo>
                    <a:lnTo>
                      <a:pt x="66" y="589"/>
                    </a:lnTo>
                    <a:lnTo>
                      <a:pt x="37" y="588"/>
                    </a:lnTo>
                    <a:lnTo>
                      <a:pt x="8" y="585"/>
                    </a:lnTo>
                    <a:lnTo>
                      <a:pt x="7" y="585"/>
                    </a:lnTo>
                    <a:lnTo>
                      <a:pt x="0" y="0"/>
                    </a:lnTo>
                    <a:lnTo>
                      <a:pt x="8" y="0"/>
                    </a:lnTo>
                    <a:lnTo>
                      <a:pt x="37" y="0"/>
                    </a:lnTo>
                    <a:lnTo>
                      <a:pt x="66" y="0"/>
                    </a:lnTo>
                    <a:lnTo>
                      <a:pt x="97" y="2"/>
                    </a:lnTo>
                    <a:lnTo>
                      <a:pt x="127" y="4"/>
                    </a:lnTo>
                    <a:lnTo>
                      <a:pt x="156" y="8"/>
                    </a:lnTo>
                    <a:lnTo>
                      <a:pt x="186" y="12"/>
                    </a:lnTo>
                    <a:lnTo>
                      <a:pt x="214" y="16"/>
                    </a:lnTo>
                    <a:lnTo>
                      <a:pt x="243" y="21"/>
                    </a:lnTo>
                    <a:lnTo>
                      <a:pt x="272" y="27"/>
                    </a:lnTo>
                    <a:lnTo>
                      <a:pt x="299" y="37"/>
                    </a:lnTo>
                    <a:lnTo>
                      <a:pt x="327" y="44"/>
                    </a:lnTo>
                    <a:lnTo>
                      <a:pt x="355" y="51"/>
                    </a:lnTo>
                    <a:lnTo>
                      <a:pt x="384" y="59"/>
                    </a:lnTo>
                    <a:lnTo>
                      <a:pt x="410" y="70"/>
                    </a:lnTo>
                    <a:lnTo>
                      <a:pt x="439" y="80"/>
                    </a:lnTo>
                    <a:lnTo>
                      <a:pt x="465" y="91"/>
                    </a:lnTo>
                    <a:lnTo>
                      <a:pt x="490" y="102"/>
                    </a:lnTo>
                    <a:lnTo>
                      <a:pt x="516" y="114"/>
                    </a:lnTo>
                    <a:lnTo>
                      <a:pt x="541" y="128"/>
                    </a:lnTo>
                    <a:lnTo>
                      <a:pt x="567" y="141"/>
                    </a:lnTo>
                    <a:lnTo>
                      <a:pt x="592" y="153"/>
                    </a:lnTo>
                    <a:lnTo>
                      <a:pt x="616" y="169"/>
                    </a:lnTo>
                    <a:lnTo>
                      <a:pt x="640" y="182"/>
                    </a:lnTo>
                    <a:lnTo>
                      <a:pt x="662" y="200"/>
                    </a:lnTo>
                    <a:lnTo>
                      <a:pt x="686" y="215"/>
                    </a:lnTo>
                    <a:lnTo>
                      <a:pt x="710" y="233"/>
                    </a:lnTo>
                    <a:lnTo>
                      <a:pt x="755" y="267"/>
                    </a:lnTo>
                    <a:lnTo>
                      <a:pt x="798" y="305"/>
                    </a:lnTo>
                    <a:lnTo>
                      <a:pt x="836" y="341"/>
                    </a:lnTo>
                    <a:lnTo>
                      <a:pt x="875" y="382"/>
                    </a:lnTo>
                    <a:lnTo>
                      <a:pt x="911" y="426"/>
                    </a:lnTo>
                    <a:lnTo>
                      <a:pt x="947" y="469"/>
                    </a:lnTo>
                    <a:lnTo>
                      <a:pt x="965" y="494"/>
                    </a:lnTo>
                    <a:lnTo>
                      <a:pt x="979" y="515"/>
                    </a:lnTo>
                    <a:lnTo>
                      <a:pt x="995" y="538"/>
                    </a:lnTo>
                    <a:lnTo>
                      <a:pt x="1009" y="563"/>
                    </a:lnTo>
                    <a:lnTo>
                      <a:pt x="1025" y="588"/>
                    </a:lnTo>
                    <a:lnTo>
                      <a:pt x="1038" y="613"/>
                    </a:lnTo>
                    <a:lnTo>
                      <a:pt x="1052" y="636"/>
                    </a:lnTo>
                    <a:lnTo>
                      <a:pt x="1064" y="662"/>
                    </a:lnTo>
                    <a:lnTo>
                      <a:pt x="1077" y="690"/>
                    </a:lnTo>
                    <a:lnTo>
                      <a:pt x="1089" y="716"/>
                    </a:lnTo>
                    <a:lnTo>
                      <a:pt x="1099" y="741"/>
                    </a:lnTo>
                    <a:lnTo>
                      <a:pt x="1110" y="767"/>
                    </a:lnTo>
                    <a:lnTo>
                      <a:pt x="1119" y="796"/>
                    </a:lnTo>
                    <a:lnTo>
                      <a:pt x="1128" y="822"/>
                    </a:lnTo>
                    <a:lnTo>
                      <a:pt x="1136" y="850"/>
                    </a:lnTo>
                    <a:lnTo>
                      <a:pt x="1142" y="879"/>
                    </a:lnTo>
                    <a:lnTo>
                      <a:pt x="1152" y="907"/>
                    </a:lnTo>
                    <a:lnTo>
                      <a:pt x="1155" y="934"/>
                    </a:lnTo>
                    <a:lnTo>
                      <a:pt x="1162" y="963"/>
                    </a:lnTo>
                    <a:lnTo>
                      <a:pt x="1166" y="994"/>
                    </a:lnTo>
                    <a:lnTo>
                      <a:pt x="1171" y="1021"/>
                    </a:lnTo>
                    <a:lnTo>
                      <a:pt x="1175" y="1053"/>
                    </a:lnTo>
                    <a:lnTo>
                      <a:pt x="1176" y="1082"/>
                    </a:lnTo>
                    <a:lnTo>
                      <a:pt x="1180" y="1112"/>
                    </a:lnTo>
                    <a:lnTo>
                      <a:pt x="1180" y="1142"/>
                    </a:lnTo>
                    <a:lnTo>
                      <a:pt x="1180" y="1173"/>
                    </a:lnTo>
                    <a:lnTo>
                      <a:pt x="1183" y="1173"/>
                    </a:lnTo>
                    <a:lnTo>
                      <a:pt x="1475" y="1173"/>
                    </a:lnTo>
                    <a:lnTo>
                      <a:pt x="889" y="1760"/>
                    </a:lnTo>
                    <a:lnTo>
                      <a:pt x="302" y="1173"/>
                    </a:lnTo>
                    <a:lnTo>
                      <a:pt x="595" y="1173"/>
                    </a:lnTo>
                    <a:close/>
                  </a:path>
                </a:pathLst>
              </a:custGeom>
              <a:gradFill rotWithShape="1">
                <a:gsLst>
                  <a:gs pos="0">
                    <a:srgbClr val="FF9933"/>
                  </a:gs>
                  <a:gs pos="100000">
                    <a:srgbClr val="764718"/>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097" name="Freeform 19"/>
              <p:cNvSpPr>
                <a:spLocks/>
              </p:cNvSpPr>
              <p:nvPr/>
            </p:nvSpPr>
            <p:spPr bwMode="auto">
              <a:xfrm>
                <a:off x="1118" y="890"/>
                <a:ext cx="587" cy="490"/>
              </a:xfrm>
              <a:custGeom>
                <a:avLst/>
                <a:gdLst>
                  <a:gd name="T0" fmla="*/ 2 w 1760"/>
                  <a:gd name="T1" fmla="*/ 1 h 1470"/>
                  <a:gd name="T2" fmla="*/ 1 w 1760"/>
                  <a:gd name="T3" fmla="*/ 1 h 1470"/>
                  <a:gd name="T4" fmla="*/ 1 w 1760"/>
                  <a:gd name="T5" fmla="*/ 1 h 1470"/>
                  <a:gd name="T6" fmla="*/ 1 w 1760"/>
                  <a:gd name="T7" fmla="*/ 1 h 1470"/>
                  <a:gd name="T8" fmla="*/ 1 w 1760"/>
                  <a:gd name="T9" fmla="*/ 1 h 1470"/>
                  <a:gd name="T10" fmla="*/ 1 w 1760"/>
                  <a:gd name="T11" fmla="*/ 1 h 1470"/>
                  <a:gd name="T12" fmla="*/ 1 w 1760"/>
                  <a:gd name="T13" fmla="*/ 1 h 1470"/>
                  <a:gd name="T14" fmla="*/ 1 w 1760"/>
                  <a:gd name="T15" fmla="*/ 1 h 1470"/>
                  <a:gd name="T16" fmla="*/ 1 w 1760"/>
                  <a:gd name="T17" fmla="*/ 1 h 1470"/>
                  <a:gd name="T18" fmla="*/ 1 w 1760"/>
                  <a:gd name="T19" fmla="*/ 2 h 1470"/>
                  <a:gd name="T20" fmla="*/ 1 w 1760"/>
                  <a:gd name="T21" fmla="*/ 2 h 1470"/>
                  <a:gd name="T22" fmla="*/ 1 w 1760"/>
                  <a:gd name="T23" fmla="*/ 2 h 1470"/>
                  <a:gd name="T24" fmla="*/ 1 w 1760"/>
                  <a:gd name="T25" fmla="*/ 2 h 1470"/>
                  <a:gd name="T26" fmla="*/ 1 w 1760"/>
                  <a:gd name="T27" fmla="*/ 2 h 1470"/>
                  <a:gd name="T28" fmla="*/ 1 w 1760"/>
                  <a:gd name="T29" fmla="*/ 2 h 1470"/>
                  <a:gd name="T30" fmla="*/ 1 w 1760"/>
                  <a:gd name="T31" fmla="*/ 2 h 1470"/>
                  <a:gd name="T32" fmla="*/ 1 w 1760"/>
                  <a:gd name="T33" fmla="*/ 2 h 1470"/>
                  <a:gd name="T34" fmla="*/ 0 w 1760"/>
                  <a:gd name="T35" fmla="*/ 2 h 1470"/>
                  <a:gd name="T36" fmla="*/ 0 w 1760"/>
                  <a:gd name="T37" fmla="*/ 2 h 1470"/>
                  <a:gd name="T38" fmla="*/ 0 w 1760"/>
                  <a:gd name="T39" fmla="*/ 2 h 1470"/>
                  <a:gd name="T40" fmla="*/ 0 w 1760"/>
                  <a:gd name="T41" fmla="*/ 2 h 1470"/>
                  <a:gd name="T42" fmla="*/ 0 w 1760"/>
                  <a:gd name="T43" fmla="*/ 2 h 1470"/>
                  <a:gd name="T44" fmla="*/ 0 w 1760"/>
                  <a:gd name="T45" fmla="*/ 2 h 1470"/>
                  <a:gd name="T46" fmla="*/ 0 w 1760"/>
                  <a:gd name="T47" fmla="*/ 2 h 1470"/>
                  <a:gd name="T48" fmla="*/ 0 w 1760"/>
                  <a:gd name="T49" fmla="*/ 1 h 1470"/>
                  <a:gd name="T50" fmla="*/ 0 w 1760"/>
                  <a:gd name="T51" fmla="*/ 1 h 1470"/>
                  <a:gd name="T52" fmla="*/ 0 w 1760"/>
                  <a:gd name="T53" fmla="*/ 1 h 1470"/>
                  <a:gd name="T54" fmla="*/ 0 w 1760"/>
                  <a:gd name="T55" fmla="*/ 1 h 1470"/>
                  <a:gd name="T56" fmla="*/ 0 w 1760"/>
                  <a:gd name="T57" fmla="*/ 1 h 1470"/>
                  <a:gd name="T58" fmla="*/ 0 w 1760"/>
                  <a:gd name="T59" fmla="*/ 1 h 1470"/>
                  <a:gd name="T60" fmla="*/ 0 w 1760"/>
                  <a:gd name="T61" fmla="*/ 1 h 1470"/>
                  <a:gd name="T62" fmla="*/ 0 w 1760"/>
                  <a:gd name="T63" fmla="*/ 1 h 1470"/>
                  <a:gd name="T64" fmla="*/ 1 w 1760"/>
                  <a:gd name="T65" fmla="*/ 1 h 1470"/>
                  <a:gd name="T66" fmla="*/ 1 w 1760"/>
                  <a:gd name="T67" fmla="*/ 1 h 1470"/>
                  <a:gd name="T68" fmla="*/ 1 w 1760"/>
                  <a:gd name="T69" fmla="*/ 1 h 1470"/>
                  <a:gd name="T70" fmla="*/ 1 w 1760"/>
                  <a:gd name="T71" fmla="*/ 1 h 1470"/>
                  <a:gd name="T72" fmla="*/ 1 w 1760"/>
                  <a:gd name="T73" fmla="*/ 1 h 1470"/>
                  <a:gd name="T74" fmla="*/ 1 w 1760"/>
                  <a:gd name="T75" fmla="*/ 1 h 1470"/>
                  <a:gd name="T76" fmla="*/ 1 w 1760"/>
                  <a:gd name="T77" fmla="*/ 1 h 1470"/>
                  <a:gd name="T78" fmla="*/ 1 w 1760"/>
                  <a:gd name="T79" fmla="*/ 0 h 1470"/>
                  <a:gd name="T80" fmla="*/ 1 w 1760"/>
                  <a:gd name="T81" fmla="*/ 0 h 1470"/>
                  <a:gd name="T82" fmla="*/ 1 w 1760"/>
                  <a:gd name="T83" fmla="*/ 0 h 1470"/>
                  <a:gd name="T84" fmla="*/ 1 w 1760"/>
                  <a:gd name="T85" fmla="*/ 0 h 1470"/>
                  <a:gd name="T86" fmla="*/ 1 w 1760"/>
                  <a:gd name="T87" fmla="*/ 0 h 1470"/>
                  <a:gd name="T88" fmla="*/ 1 w 1760"/>
                  <a:gd name="T89" fmla="*/ 0 h 1470"/>
                  <a:gd name="T90" fmla="*/ 2 w 1760"/>
                  <a:gd name="T91" fmla="*/ 0 h 1470"/>
                  <a:gd name="T92" fmla="*/ 2 w 1760"/>
                  <a:gd name="T93" fmla="*/ 0 h 1470"/>
                  <a:gd name="T94" fmla="*/ 2 w 1760"/>
                  <a:gd name="T95" fmla="*/ 0 h 1470"/>
                  <a:gd name="T96" fmla="*/ 2 w 1760"/>
                  <a:gd name="T97" fmla="*/ 2 h 14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60"/>
                  <a:gd name="T148" fmla="*/ 0 h 1470"/>
                  <a:gd name="T149" fmla="*/ 1760 w 1760"/>
                  <a:gd name="T150" fmla="*/ 1470 h 14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60" h="1470">
                    <a:moveTo>
                      <a:pt x="1173" y="879"/>
                    </a:moveTo>
                    <a:lnTo>
                      <a:pt x="1143" y="879"/>
                    </a:lnTo>
                    <a:lnTo>
                      <a:pt x="1112" y="883"/>
                    </a:lnTo>
                    <a:lnTo>
                      <a:pt x="1082" y="885"/>
                    </a:lnTo>
                    <a:lnTo>
                      <a:pt x="1053" y="892"/>
                    </a:lnTo>
                    <a:lnTo>
                      <a:pt x="1024" y="898"/>
                    </a:lnTo>
                    <a:lnTo>
                      <a:pt x="997" y="905"/>
                    </a:lnTo>
                    <a:lnTo>
                      <a:pt x="971" y="915"/>
                    </a:lnTo>
                    <a:lnTo>
                      <a:pt x="943" y="924"/>
                    </a:lnTo>
                    <a:lnTo>
                      <a:pt x="917" y="937"/>
                    </a:lnTo>
                    <a:lnTo>
                      <a:pt x="892" y="951"/>
                    </a:lnTo>
                    <a:lnTo>
                      <a:pt x="868" y="964"/>
                    </a:lnTo>
                    <a:lnTo>
                      <a:pt x="846" y="979"/>
                    </a:lnTo>
                    <a:lnTo>
                      <a:pt x="821" y="996"/>
                    </a:lnTo>
                    <a:lnTo>
                      <a:pt x="799" y="1013"/>
                    </a:lnTo>
                    <a:lnTo>
                      <a:pt x="778" y="1031"/>
                    </a:lnTo>
                    <a:lnTo>
                      <a:pt x="758" y="1050"/>
                    </a:lnTo>
                    <a:lnTo>
                      <a:pt x="737" y="1071"/>
                    </a:lnTo>
                    <a:lnTo>
                      <a:pt x="719" y="1093"/>
                    </a:lnTo>
                    <a:lnTo>
                      <a:pt x="701" y="1114"/>
                    </a:lnTo>
                    <a:lnTo>
                      <a:pt x="686" y="1137"/>
                    </a:lnTo>
                    <a:lnTo>
                      <a:pt x="671" y="1162"/>
                    </a:lnTo>
                    <a:lnTo>
                      <a:pt x="656" y="1186"/>
                    </a:lnTo>
                    <a:lnTo>
                      <a:pt x="642" y="1212"/>
                    </a:lnTo>
                    <a:lnTo>
                      <a:pt x="631" y="1238"/>
                    </a:lnTo>
                    <a:lnTo>
                      <a:pt x="621" y="1264"/>
                    </a:lnTo>
                    <a:lnTo>
                      <a:pt x="612" y="1293"/>
                    </a:lnTo>
                    <a:lnTo>
                      <a:pt x="603" y="1317"/>
                    </a:lnTo>
                    <a:lnTo>
                      <a:pt x="598" y="1346"/>
                    </a:lnTo>
                    <a:lnTo>
                      <a:pt x="592" y="1376"/>
                    </a:lnTo>
                    <a:lnTo>
                      <a:pt x="588" y="1405"/>
                    </a:lnTo>
                    <a:lnTo>
                      <a:pt x="587" y="1436"/>
                    </a:lnTo>
                    <a:lnTo>
                      <a:pt x="587" y="1466"/>
                    </a:lnTo>
                    <a:lnTo>
                      <a:pt x="587" y="1469"/>
                    </a:lnTo>
                    <a:lnTo>
                      <a:pt x="0" y="1470"/>
                    </a:lnTo>
                    <a:lnTo>
                      <a:pt x="0" y="1466"/>
                    </a:lnTo>
                    <a:lnTo>
                      <a:pt x="0" y="1436"/>
                    </a:lnTo>
                    <a:lnTo>
                      <a:pt x="0" y="1405"/>
                    </a:lnTo>
                    <a:lnTo>
                      <a:pt x="1" y="1375"/>
                    </a:lnTo>
                    <a:lnTo>
                      <a:pt x="4" y="1346"/>
                    </a:lnTo>
                    <a:lnTo>
                      <a:pt x="8" y="1316"/>
                    </a:lnTo>
                    <a:lnTo>
                      <a:pt x="11" y="1289"/>
                    </a:lnTo>
                    <a:lnTo>
                      <a:pt x="17" y="1257"/>
                    </a:lnTo>
                    <a:lnTo>
                      <a:pt x="21" y="1230"/>
                    </a:lnTo>
                    <a:lnTo>
                      <a:pt x="28" y="1201"/>
                    </a:lnTo>
                    <a:lnTo>
                      <a:pt x="36" y="1172"/>
                    </a:lnTo>
                    <a:lnTo>
                      <a:pt x="43" y="1144"/>
                    </a:lnTo>
                    <a:lnTo>
                      <a:pt x="51" y="1115"/>
                    </a:lnTo>
                    <a:lnTo>
                      <a:pt x="61" y="1089"/>
                    </a:lnTo>
                    <a:lnTo>
                      <a:pt x="69" y="1062"/>
                    </a:lnTo>
                    <a:lnTo>
                      <a:pt x="79" y="1035"/>
                    </a:lnTo>
                    <a:lnTo>
                      <a:pt x="90" y="1009"/>
                    </a:lnTo>
                    <a:lnTo>
                      <a:pt x="101" y="983"/>
                    </a:lnTo>
                    <a:lnTo>
                      <a:pt x="115" y="957"/>
                    </a:lnTo>
                    <a:lnTo>
                      <a:pt x="128" y="931"/>
                    </a:lnTo>
                    <a:lnTo>
                      <a:pt x="141" y="907"/>
                    </a:lnTo>
                    <a:lnTo>
                      <a:pt x="152" y="881"/>
                    </a:lnTo>
                    <a:lnTo>
                      <a:pt x="169" y="857"/>
                    </a:lnTo>
                    <a:lnTo>
                      <a:pt x="184" y="834"/>
                    </a:lnTo>
                    <a:lnTo>
                      <a:pt x="199" y="810"/>
                    </a:lnTo>
                    <a:lnTo>
                      <a:pt x="214" y="787"/>
                    </a:lnTo>
                    <a:lnTo>
                      <a:pt x="232" y="763"/>
                    </a:lnTo>
                    <a:lnTo>
                      <a:pt x="266" y="719"/>
                    </a:lnTo>
                    <a:lnTo>
                      <a:pt x="304" y="676"/>
                    </a:lnTo>
                    <a:lnTo>
                      <a:pt x="342" y="636"/>
                    </a:lnTo>
                    <a:lnTo>
                      <a:pt x="381" y="598"/>
                    </a:lnTo>
                    <a:lnTo>
                      <a:pt x="425" y="561"/>
                    </a:lnTo>
                    <a:lnTo>
                      <a:pt x="468" y="526"/>
                    </a:lnTo>
                    <a:lnTo>
                      <a:pt x="493" y="509"/>
                    </a:lnTo>
                    <a:lnTo>
                      <a:pt x="517" y="494"/>
                    </a:lnTo>
                    <a:lnTo>
                      <a:pt x="537" y="477"/>
                    </a:lnTo>
                    <a:lnTo>
                      <a:pt x="562" y="464"/>
                    </a:lnTo>
                    <a:lnTo>
                      <a:pt x="588" y="448"/>
                    </a:lnTo>
                    <a:lnTo>
                      <a:pt x="612" y="435"/>
                    </a:lnTo>
                    <a:lnTo>
                      <a:pt x="638" y="420"/>
                    </a:lnTo>
                    <a:lnTo>
                      <a:pt x="661" y="410"/>
                    </a:lnTo>
                    <a:lnTo>
                      <a:pt x="689" y="396"/>
                    </a:lnTo>
                    <a:lnTo>
                      <a:pt x="715" y="385"/>
                    </a:lnTo>
                    <a:lnTo>
                      <a:pt x="740" y="375"/>
                    </a:lnTo>
                    <a:lnTo>
                      <a:pt x="768" y="363"/>
                    </a:lnTo>
                    <a:lnTo>
                      <a:pt x="795" y="355"/>
                    </a:lnTo>
                    <a:lnTo>
                      <a:pt x="823" y="346"/>
                    </a:lnTo>
                    <a:lnTo>
                      <a:pt x="852" y="337"/>
                    </a:lnTo>
                    <a:lnTo>
                      <a:pt x="879" y="328"/>
                    </a:lnTo>
                    <a:lnTo>
                      <a:pt x="908" y="323"/>
                    </a:lnTo>
                    <a:lnTo>
                      <a:pt x="936" y="316"/>
                    </a:lnTo>
                    <a:lnTo>
                      <a:pt x="964" y="312"/>
                    </a:lnTo>
                    <a:lnTo>
                      <a:pt x="993" y="306"/>
                    </a:lnTo>
                    <a:lnTo>
                      <a:pt x="1023" y="302"/>
                    </a:lnTo>
                    <a:lnTo>
                      <a:pt x="1052" y="298"/>
                    </a:lnTo>
                    <a:lnTo>
                      <a:pt x="1082" y="295"/>
                    </a:lnTo>
                    <a:lnTo>
                      <a:pt x="1112" y="294"/>
                    </a:lnTo>
                    <a:lnTo>
                      <a:pt x="1143" y="294"/>
                    </a:lnTo>
                    <a:lnTo>
                      <a:pt x="1172" y="291"/>
                    </a:lnTo>
                    <a:lnTo>
                      <a:pt x="1173" y="291"/>
                    </a:lnTo>
                    <a:lnTo>
                      <a:pt x="1173" y="0"/>
                    </a:lnTo>
                    <a:lnTo>
                      <a:pt x="1760" y="585"/>
                    </a:lnTo>
                    <a:lnTo>
                      <a:pt x="1173" y="1172"/>
                    </a:lnTo>
                    <a:lnTo>
                      <a:pt x="1173" y="879"/>
                    </a:lnTo>
                    <a:close/>
                  </a:path>
                </a:pathLst>
              </a:custGeom>
              <a:gradFill rotWithShape="1">
                <a:gsLst>
                  <a:gs pos="0">
                    <a:srgbClr val="99CC00"/>
                  </a:gs>
                  <a:gs pos="100000">
                    <a:srgbClr val="475E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098" name="Freeform 20"/>
              <p:cNvSpPr>
                <a:spLocks/>
              </p:cNvSpPr>
              <p:nvPr/>
            </p:nvSpPr>
            <p:spPr bwMode="auto">
              <a:xfrm>
                <a:off x="1020" y="1183"/>
                <a:ext cx="490" cy="587"/>
              </a:xfrm>
              <a:custGeom>
                <a:avLst/>
                <a:gdLst>
                  <a:gd name="T0" fmla="*/ 1 w 1471"/>
                  <a:gd name="T1" fmla="*/ 1 h 1760"/>
                  <a:gd name="T2" fmla="*/ 1 w 1471"/>
                  <a:gd name="T3" fmla="*/ 1 h 1760"/>
                  <a:gd name="T4" fmla="*/ 1 w 1471"/>
                  <a:gd name="T5" fmla="*/ 1 h 1760"/>
                  <a:gd name="T6" fmla="*/ 1 w 1471"/>
                  <a:gd name="T7" fmla="*/ 1 h 1760"/>
                  <a:gd name="T8" fmla="*/ 1 w 1471"/>
                  <a:gd name="T9" fmla="*/ 1 h 1760"/>
                  <a:gd name="T10" fmla="*/ 1 w 1471"/>
                  <a:gd name="T11" fmla="*/ 1 h 1760"/>
                  <a:gd name="T12" fmla="*/ 1 w 1471"/>
                  <a:gd name="T13" fmla="*/ 1 h 1760"/>
                  <a:gd name="T14" fmla="*/ 1 w 1471"/>
                  <a:gd name="T15" fmla="*/ 1 h 1760"/>
                  <a:gd name="T16" fmla="*/ 1 w 1471"/>
                  <a:gd name="T17" fmla="*/ 1 h 1760"/>
                  <a:gd name="T18" fmla="*/ 2 w 1471"/>
                  <a:gd name="T19" fmla="*/ 1 h 1760"/>
                  <a:gd name="T20" fmla="*/ 2 w 1471"/>
                  <a:gd name="T21" fmla="*/ 1 h 1760"/>
                  <a:gd name="T22" fmla="*/ 2 w 1471"/>
                  <a:gd name="T23" fmla="*/ 2 h 1760"/>
                  <a:gd name="T24" fmla="*/ 2 w 1471"/>
                  <a:gd name="T25" fmla="*/ 2 h 1760"/>
                  <a:gd name="T26" fmla="*/ 2 w 1471"/>
                  <a:gd name="T27" fmla="*/ 2 h 1760"/>
                  <a:gd name="T28" fmla="*/ 2 w 1471"/>
                  <a:gd name="T29" fmla="*/ 2 h 1760"/>
                  <a:gd name="T30" fmla="*/ 2 w 1471"/>
                  <a:gd name="T31" fmla="*/ 2 h 1760"/>
                  <a:gd name="T32" fmla="*/ 2 w 1471"/>
                  <a:gd name="T33" fmla="*/ 2 h 1760"/>
                  <a:gd name="T34" fmla="*/ 2 w 1471"/>
                  <a:gd name="T35" fmla="*/ 2 h 1760"/>
                  <a:gd name="T36" fmla="*/ 2 w 1471"/>
                  <a:gd name="T37" fmla="*/ 2 h 1760"/>
                  <a:gd name="T38" fmla="*/ 2 w 1471"/>
                  <a:gd name="T39" fmla="*/ 2 h 1760"/>
                  <a:gd name="T40" fmla="*/ 2 w 1471"/>
                  <a:gd name="T41" fmla="*/ 2 h 1760"/>
                  <a:gd name="T42" fmla="*/ 2 w 1471"/>
                  <a:gd name="T43" fmla="*/ 2 h 1760"/>
                  <a:gd name="T44" fmla="*/ 2 w 1471"/>
                  <a:gd name="T45" fmla="*/ 2 h 1760"/>
                  <a:gd name="T46" fmla="*/ 2 w 1471"/>
                  <a:gd name="T47" fmla="*/ 2 h 1760"/>
                  <a:gd name="T48" fmla="*/ 1 w 1471"/>
                  <a:gd name="T49" fmla="*/ 2 h 1760"/>
                  <a:gd name="T50" fmla="*/ 1 w 1471"/>
                  <a:gd name="T51" fmla="*/ 2 h 1760"/>
                  <a:gd name="T52" fmla="*/ 1 w 1471"/>
                  <a:gd name="T53" fmla="*/ 2 h 1760"/>
                  <a:gd name="T54" fmla="*/ 1 w 1471"/>
                  <a:gd name="T55" fmla="*/ 2 h 1760"/>
                  <a:gd name="T56" fmla="*/ 1 w 1471"/>
                  <a:gd name="T57" fmla="*/ 2 h 1760"/>
                  <a:gd name="T58" fmla="*/ 1 w 1471"/>
                  <a:gd name="T59" fmla="*/ 2 h 1760"/>
                  <a:gd name="T60" fmla="*/ 1 w 1471"/>
                  <a:gd name="T61" fmla="*/ 2 h 1760"/>
                  <a:gd name="T62" fmla="*/ 1 w 1471"/>
                  <a:gd name="T63" fmla="*/ 2 h 1760"/>
                  <a:gd name="T64" fmla="*/ 1 w 1471"/>
                  <a:gd name="T65" fmla="*/ 2 h 1760"/>
                  <a:gd name="T66" fmla="*/ 1 w 1471"/>
                  <a:gd name="T67" fmla="*/ 2 h 1760"/>
                  <a:gd name="T68" fmla="*/ 1 w 1471"/>
                  <a:gd name="T69" fmla="*/ 2 h 1760"/>
                  <a:gd name="T70" fmla="*/ 1 w 1471"/>
                  <a:gd name="T71" fmla="*/ 2 h 1760"/>
                  <a:gd name="T72" fmla="*/ 1 w 1471"/>
                  <a:gd name="T73" fmla="*/ 2 h 1760"/>
                  <a:gd name="T74" fmla="*/ 1 w 1471"/>
                  <a:gd name="T75" fmla="*/ 2 h 1760"/>
                  <a:gd name="T76" fmla="*/ 1 w 1471"/>
                  <a:gd name="T77" fmla="*/ 1 h 1760"/>
                  <a:gd name="T78" fmla="*/ 0 w 1471"/>
                  <a:gd name="T79" fmla="*/ 1 h 1760"/>
                  <a:gd name="T80" fmla="*/ 0 w 1471"/>
                  <a:gd name="T81" fmla="*/ 1 h 1760"/>
                  <a:gd name="T82" fmla="*/ 0 w 1471"/>
                  <a:gd name="T83" fmla="*/ 1 h 1760"/>
                  <a:gd name="T84" fmla="*/ 0 w 1471"/>
                  <a:gd name="T85" fmla="*/ 1 h 1760"/>
                  <a:gd name="T86" fmla="*/ 0 w 1471"/>
                  <a:gd name="T87" fmla="*/ 1 h 1760"/>
                  <a:gd name="T88" fmla="*/ 0 w 1471"/>
                  <a:gd name="T89" fmla="*/ 1 h 1760"/>
                  <a:gd name="T90" fmla="*/ 0 w 1471"/>
                  <a:gd name="T91" fmla="*/ 1 h 1760"/>
                  <a:gd name="T92" fmla="*/ 0 w 1471"/>
                  <a:gd name="T93" fmla="*/ 1 h 1760"/>
                  <a:gd name="T94" fmla="*/ 1 w 1471"/>
                  <a:gd name="T95" fmla="*/ 0 h 1760"/>
                  <a:gd name="T96" fmla="*/ 1 w 1471"/>
                  <a:gd name="T97" fmla="*/ 1 h 17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71"/>
                  <a:gd name="T148" fmla="*/ 0 h 1760"/>
                  <a:gd name="T149" fmla="*/ 1471 w 1471"/>
                  <a:gd name="T150" fmla="*/ 1760 h 17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71" h="1760">
                    <a:moveTo>
                      <a:pt x="881" y="587"/>
                    </a:moveTo>
                    <a:lnTo>
                      <a:pt x="881" y="617"/>
                    </a:lnTo>
                    <a:lnTo>
                      <a:pt x="882" y="646"/>
                    </a:lnTo>
                    <a:lnTo>
                      <a:pt x="886" y="676"/>
                    </a:lnTo>
                    <a:lnTo>
                      <a:pt x="892" y="705"/>
                    </a:lnTo>
                    <a:lnTo>
                      <a:pt x="897" y="732"/>
                    </a:lnTo>
                    <a:lnTo>
                      <a:pt x="906" y="761"/>
                    </a:lnTo>
                    <a:lnTo>
                      <a:pt x="915" y="790"/>
                    </a:lnTo>
                    <a:lnTo>
                      <a:pt x="925" y="816"/>
                    </a:lnTo>
                    <a:lnTo>
                      <a:pt x="936" y="842"/>
                    </a:lnTo>
                    <a:lnTo>
                      <a:pt x="950" y="867"/>
                    </a:lnTo>
                    <a:lnTo>
                      <a:pt x="965" y="892"/>
                    </a:lnTo>
                    <a:lnTo>
                      <a:pt x="980" y="915"/>
                    </a:lnTo>
                    <a:lnTo>
                      <a:pt x="995" y="937"/>
                    </a:lnTo>
                    <a:lnTo>
                      <a:pt x="1013" y="958"/>
                    </a:lnTo>
                    <a:lnTo>
                      <a:pt x="1031" y="980"/>
                    </a:lnTo>
                    <a:lnTo>
                      <a:pt x="1052" y="1001"/>
                    </a:lnTo>
                    <a:lnTo>
                      <a:pt x="1072" y="1019"/>
                    </a:lnTo>
                    <a:lnTo>
                      <a:pt x="1093" y="1040"/>
                    </a:lnTo>
                    <a:lnTo>
                      <a:pt x="1115" y="1056"/>
                    </a:lnTo>
                    <a:lnTo>
                      <a:pt x="1140" y="1073"/>
                    </a:lnTo>
                    <a:lnTo>
                      <a:pt x="1162" y="1087"/>
                    </a:lnTo>
                    <a:lnTo>
                      <a:pt x="1186" y="1103"/>
                    </a:lnTo>
                    <a:lnTo>
                      <a:pt x="1211" y="1116"/>
                    </a:lnTo>
                    <a:lnTo>
                      <a:pt x="1237" y="1128"/>
                    </a:lnTo>
                    <a:lnTo>
                      <a:pt x="1265" y="1138"/>
                    </a:lnTo>
                    <a:lnTo>
                      <a:pt x="1291" y="1146"/>
                    </a:lnTo>
                    <a:lnTo>
                      <a:pt x="1318" y="1154"/>
                    </a:lnTo>
                    <a:lnTo>
                      <a:pt x="1347" y="1162"/>
                    </a:lnTo>
                    <a:lnTo>
                      <a:pt x="1376" y="1166"/>
                    </a:lnTo>
                    <a:lnTo>
                      <a:pt x="1406" y="1171"/>
                    </a:lnTo>
                    <a:lnTo>
                      <a:pt x="1437" y="1172"/>
                    </a:lnTo>
                    <a:lnTo>
                      <a:pt x="1467" y="1172"/>
                    </a:lnTo>
                    <a:lnTo>
                      <a:pt x="1470" y="1172"/>
                    </a:lnTo>
                    <a:lnTo>
                      <a:pt x="1471" y="1760"/>
                    </a:lnTo>
                    <a:lnTo>
                      <a:pt x="1467" y="1760"/>
                    </a:lnTo>
                    <a:lnTo>
                      <a:pt x="1437" y="1760"/>
                    </a:lnTo>
                    <a:lnTo>
                      <a:pt x="1406" y="1757"/>
                    </a:lnTo>
                    <a:lnTo>
                      <a:pt x="1376" y="1757"/>
                    </a:lnTo>
                    <a:lnTo>
                      <a:pt x="1346" y="1753"/>
                    </a:lnTo>
                    <a:lnTo>
                      <a:pt x="1317" y="1752"/>
                    </a:lnTo>
                    <a:lnTo>
                      <a:pt x="1287" y="1745"/>
                    </a:lnTo>
                    <a:lnTo>
                      <a:pt x="1258" y="1741"/>
                    </a:lnTo>
                    <a:lnTo>
                      <a:pt x="1230" y="1735"/>
                    </a:lnTo>
                    <a:lnTo>
                      <a:pt x="1202" y="1730"/>
                    </a:lnTo>
                    <a:lnTo>
                      <a:pt x="1173" y="1723"/>
                    </a:lnTo>
                    <a:lnTo>
                      <a:pt x="1146" y="1717"/>
                    </a:lnTo>
                    <a:lnTo>
                      <a:pt x="1117" y="1708"/>
                    </a:lnTo>
                    <a:lnTo>
                      <a:pt x="1089" y="1698"/>
                    </a:lnTo>
                    <a:lnTo>
                      <a:pt x="1062" y="1688"/>
                    </a:lnTo>
                    <a:lnTo>
                      <a:pt x="1036" y="1679"/>
                    </a:lnTo>
                    <a:lnTo>
                      <a:pt x="1009" y="1668"/>
                    </a:lnTo>
                    <a:lnTo>
                      <a:pt x="983" y="1658"/>
                    </a:lnTo>
                    <a:lnTo>
                      <a:pt x="955" y="1644"/>
                    </a:lnTo>
                    <a:lnTo>
                      <a:pt x="932" y="1632"/>
                    </a:lnTo>
                    <a:lnTo>
                      <a:pt x="906" y="1619"/>
                    </a:lnTo>
                    <a:lnTo>
                      <a:pt x="882" y="1604"/>
                    </a:lnTo>
                    <a:lnTo>
                      <a:pt x="859" y="1590"/>
                    </a:lnTo>
                    <a:lnTo>
                      <a:pt x="834" y="1574"/>
                    </a:lnTo>
                    <a:lnTo>
                      <a:pt x="811" y="1560"/>
                    </a:lnTo>
                    <a:lnTo>
                      <a:pt x="787" y="1544"/>
                    </a:lnTo>
                    <a:lnTo>
                      <a:pt x="762" y="1527"/>
                    </a:lnTo>
                    <a:lnTo>
                      <a:pt x="719" y="1492"/>
                    </a:lnTo>
                    <a:lnTo>
                      <a:pt x="677" y="1456"/>
                    </a:lnTo>
                    <a:lnTo>
                      <a:pt x="636" y="1415"/>
                    </a:lnTo>
                    <a:lnTo>
                      <a:pt x="598" y="1375"/>
                    </a:lnTo>
                    <a:lnTo>
                      <a:pt x="560" y="1333"/>
                    </a:lnTo>
                    <a:lnTo>
                      <a:pt x="526" y="1288"/>
                    </a:lnTo>
                    <a:lnTo>
                      <a:pt x="508" y="1266"/>
                    </a:lnTo>
                    <a:lnTo>
                      <a:pt x="493" y="1241"/>
                    </a:lnTo>
                    <a:lnTo>
                      <a:pt x="478" y="1219"/>
                    </a:lnTo>
                    <a:lnTo>
                      <a:pt x="463" y="1194"/>
                    </a:lnTo>
                    <a:lnTo>
                      <a:pt x="446" y="1171"/>
                    </a:lnTo>
                    <a:lnTo>
                      <a:pt x="435" y="1146"/>
                    </a:lnTo>
                    <a:lnTo>
                      <a:pt x="422" y="1120"/>
                    </a:lnTo>
                    <a:lnTo>
                      <a:pt x="409" y="1096"/>
                    </a:lnTo>
                    <a:lnTo>
                      <a:pt x="395" y="1070"/>
                    </a:lnTo>
                    <a:lnTo>
                      <a:pt x="384" y="1044"/>
                    </a:lnTo>
                    <a:lnTo>
                      <a:pt x="373" y="1018"/>
                    </a:lnTo>
                    <a:lnTo>
                      <a:pt x="363" y="989"/>
                    </a:lnTo>
                    <a:lnTo>
                      <a:pt x="355" y="965"/>
                    </a:lnTo>
                    <a:lnTo>
                      <a:pt x="345" y="936"/>
                    </a:lnTo>
                    <a:lnTo>
                      <a:pt x="337" y="907"/>
                    </a:lnTo>
                    <a:lnTo>
                      <a:pt x="330" y="881"/>
                    </a:lnTo>
                    <a:lnTo>
                      <a:pt x="322" y="852"/>
                    </a:lnTo>
                    <a:lnTo>
                      <a:pt x="316" y="824"/>
                    </a:lnTo>
                    <a:lnTo>
                      <a:pt x="311" y="794"/>
                    </a:lnTo>
                    <a:lnTo>
                      <a:pt x="305" y="765"/>
                    </a:lnTo>
                    <a:lnTo>
                      <a:pt x="302" y="736"/>
                    </a:lnTo>
                    <a:lnTo>
                      <a:pt x="298" y="707"/>
                    </a:lnTo>
                    <a:lnTo>
                      <a:pt x="295" y="676"/>
                    </a:lnTo>
                    <a:lnTo>
                      <a:pt x="294" y="649"/>
                    </a:lnTo>
                    <a:lnTo>
                      <a:pt x="294" y="617"/>
                    </a:lnTo>
                    <a:lnTo>
                      <a:pt x="294" y="587"/>
                    </a:lnTo>
                    <a:lnTo>
                      <a:pt x="0" y="587"/>
                    </a:lnTo>
                    <a:lnTo>
                      <a:pt x="587" y="0"/>
                    </a:lnTo>
                    <a:lnTo>
                      <a:pt x="1173" y="587"/>
                    </a:lnTo>
                    <a:lnTo>
                      <a:pt x="881" y="587"/>
                    </a:lnTo>
                    <a:close/>
                  </a:path>
                </a:pathLst>
              </a:custGeom>
              <a:gradFill rotWithShape="1">
                <a:gsLst>
                  <a:gs pos="0">
                    <a:srgbClr val="2F5E76"/>
                  </a:gs>
                  <a:gs pos="100000">
                    <a:srgbClr val="66CC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099" name="Freeform 21"/>
              <p:cNvSpPr>
                <a:spLocks/>
              </p:cNvSpPr>
              <p:nvPr/>
            </p:nvSpPr>
            <p:spPr bwMode="auto">
              <a:xfrm>
                <a:off x="1314" y="1454"/>
                <a:ext cx="577" cy="413"/>
              </a:xfrm>
              <a:custGeom>
                <a:avLst/>
                <a:gdLst>
                  <a:gd name="T0" fmla="*/ 1 w 1730"/>
                  <a:gd name="T1" fmla="*/ 0 h 1238"/>
                  <a:gd name="T2" fmla="*/ 1 w 1730"/>
                  <a:gd name="T3" fmla="*/ 0 h 1238"/>
                  <a:gd name="T4" fmla="*/ 1 w 1730"/>
                  <a:gd name="T5" fmla="*/ 0 h 1238"/>
                  <a:gd name="T6" fmla="*/ 1 w 1730"/>
                  <a:gd name="T7" fmla="*/ 0 h 1238"/>
                  <a:gd name="T8" fmla="*/ 1 w 1730"/>
                  <a:gd name="T9" fmla="*/ 0 h 1238"/>
                  <a:gd name="T10" fmla="*/ 1 w 1730"/>
                  <a:gd name="T11" fmla="*/ 0 h 1238"/>
                  <a:gd name="T12" fmla="*/ 1 w 1730"/>
                  <a:gd name="T13" fmla="*/ 0 h 1238"/>
                  <a:gd name="T14" fmla="*/ 1 w 1730"/>
                  <a:gd name="T15" fmla="*/ 0 h 1238"/>
                  <a:gd name="T16" fmla="*/ 1 w 1730"/>
                  <a:gd name="T17" fmla="*/ 0 h 1238"/>
                  <a:gd name="T18" fmla="*/ 1 w 1730"/>
                  <a:gd name="T19" fmla="*/ 0 h 1238"/>
                  <a:gd name="T20" fmla="*/ 1 w 1730"/>
                  <a:gd name="T21" fmla="*/ 0 h 1238"/>
                  <a:gd name="T22" fmla="*/ 2 w 1730"/>
                  <a:gd name="T23" fmla="*/ 0 h 1238"/>
                  <a:gd name="T24" fmla="*/ 2 w 1730"/>
                  <a:gd name="T25" fmla="*/ 0 h 1238"/>
                  <a:gd name="T26" fmla="*/ 2 w 1730"/>
                  <a:gd name="T27" fmla="*/ 0 h 1238"/>
                  <a:gd name="T28" fmla="*/ 2 w 1730"/>
                  <a:gd name="T29" fmla="*/ 0 h 1238"/>
                  <a:gd name="T30" fmla="*/ 2 w 1730"/>
                  <a:gd name="T31" fmla="*/ 0 h 1238"/>
                  <a:gd name="T32" fmla="*/ 2 w 1730"/>
                  <a:gd name="T33" fmla="*/ 0 h 1238"/>
                  <a:gd name="T34" fmla="*/ 2 w 1730"/>
                  <a:gd name="T35" fmla="*/ 1 h 1238"/>
                  <a:gd name="T36" fmla="*/ 2 w 1730"/>
                  <a:gd name="T37" fmla="*/ 1 h 1238"/>
                  <a:gd name="T38" fmla="*/ 2 w 1730"/>
                  <a:gd name="T39" fmla="*/ 1 h 1238"/>
                  <a:gd name="T40" fmla="*/ 2 w 1730"/>
                  <a:gd name="T41" fmla="*/ 1 h 1238"/>
                  <a:gd name="T42" fmla="*/ 2 w 1730"/>
                  <a:gd name="T43" fmla="*/ 1 h 1238"/>
                  <a:gd name="T44" fmla="*/ 2 w 1730"/>
                  <a:gd name="T45" fmla="*/ 1 h 1238"/>
                  <a:gd name="T46" fmla="*/ 2 w 1730"/>
                  <a:gd name="T47" fmla="*/ 1 h 1238"/>
                  <a:gd name="T48" fmla="*/ 2 w 1730"/>
                  <a:gd name="T49" fmla="*/ 1 h 1238"/>
                  <a:gd name="T50" fmla="*/ 2 w 1730"/>
                  <a:gd name="T51" fmla="*/ 1 h 1238"/>
                  <a:gd name="T52" fmla="*/ 2 w 1730"/>
                  <a:gd name="T53" fmla="*/ 1 h 1238"/>
                  <a:gd name="T54" fmla="*/ 1 w 1730"/>
                  <a:gd name="T55" fmla="*/ 1 h 1238"/>
                  <a:gd name="T56" fmla="*/ 1 w 1730"/>
                  <a:gd name="T57" fmla="*/ 1 h 1238"/>
                  <a:gd name="T58" fmla="*/ 1 w 1730"/>
                  <a:gd name="T59" fmla="*/ 1 h 1238"/>
                  <a:gd name="T60" fmla="*/ 1 w 1730"/>
                  <a:gd name="T61" fmla="*/ 1 h 1238"/>
                  <a:gd name="T62" fmla="*/ 1 w 1730"/>
                  <a:gd name="T63" fmla="*/ 1 h 1238"/>
                  <a:gd name="T64" fmla="*/ 1 w 1730"/>
                  <a:gd name="T65" fmla="*/ 1 h 1238"/>
                  <a:gd name="T66" fmla="*/ 1 w 1730"/>
                  <a:gd name="T67" fmla="*/ 1 h 1238"/>
                  <a:gd name="T68" fmla="*/ 1 w 1730"/>
                  <a:gd name="T69" fmla="*/ 1 h 1238"/>
                  <a:gd name="T70" fmla="*/ 1 w 1730"/>
                  <a:gd name="T71" fmla="*/ 1 h 1238"/>
                  <a:gd name="T72" fmla="*/ 1 w 1730"/>
                  <a:gd name="T73" fmla="*/ 2 h 1238"/>
                  <a:gd name="T74" fmla="*/ 1 w 1730"/>
                  <a:gd name="T75" fmla="*/ 0 h 1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30"/>
                  <a:gd name="T115" fmla="*/ 0 h 1238"/>
                  <a:gd name="T116" fmla="*/ 1730 w 1730"/>
                  <a:gd name="T117" fmla="*/ 1238 h 1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30" h="1238">
                    <a:moveTo>
                      <a:pt x="588" y="360"/>
                    </a:moveTo>
                    <a:lnTo>
                      <a:pt x="618" y="360"/>
                    </a:lnTo>
                    <a:lnTo>
                      <a:pt x="649" y="356"/>
                    </a:lnTo>
                    <a:lnTo>
                      <a:pt x="679" y="353"/>
                    </a:lnTo>
                    <a:lnTo>
                      <a:pt x="707" y="346"/>
                    </a:lnTo>
                    <a:lnTo>
                      <a:pt x="735" y="340"/>
                    </a:lnTo>
                    <a:lnTo>
                      <a:pt x="763" y="333"/>
                    </a:lnTo>
                    <a:lnTo>
                      <a:pt x="789" y="323"/>
                    </a:lnTo>
                    <a:lnTo>
                      <a:pt x="817" y="314"/>
                    </a:lnTo>
                    <a:lnTo>
                      <a:pt x="844" y="301"/>
                    </a:lnTo>
                    <a:lnTo>
                      <a:pt x="867" y="288"/>
                    </a:lnTo>
                    <a:lnTo>
                      <a:pt x="892" y="275"/>
                    </a:lnTo>
                    <a:lnTo>
                      <a:pt x="915" y="259"/>
                    </a:lnTo>
                    <a:lnTo>
                      <a:pt x="940" y="242"/>
                    </a:lnTo>
                    <a:lnTo>
                      <a:pt x="961" y="225"/>
                    </a:lnTo>
                    <a:lnTo>
                      <a:pt x="983" y="207"/>
                    </a:lnTo>
                    <a:lnTo>
                      <a:pt x="1002" y="188"/>
                    </a:lnTo>
                    <a:lnTo>
                      <a:pt x="1022" y="168"/>
                    </a:lnTo>
                    <a:lnTo>
                      <a:pt x="1042" y="145"/>
                    </a:lnTo>
                    <a:lnTo>
                      <a:pt x="1059" y="125"/>
                    </a:lnTo>
                    <a:lnTo>
                      <a:pt x="1075" y="101"/>
                    </a:lnTo>
                    <a:lnTo>
                      <a:pt x="1089" y="76"/>
                    </a:lnTo>
                    <a:lnTo>
                      <a:pt x="1105" y="53"/>
                    </a:lnTo>
                    <a:lnTo>
                      <a:pt x="1128" y="0"/>
                    </a:lnTo>
                    <a:lnTo>
                      <a:pt x="1460" y="344"/>
                    </a:lnTo>
                    <a:lnTo>
                      <a:pt x="1730" y="92"/>
                    </a:lnTo>
                    <a:lnTo>
                      <a:pt x="1705" y="140"/>
                    </a:lnTo>
                    <a:lnTo>
                      <a:pt x="1692" y="177"/>
                    </a:lnTo>
                    <a:lnTo>
                      <a:pt x="1680" y="203"/>
                    </a:lnTo>
                    <a:lnTo>
                      <a:pt x="1670" y="229"/>
                    </a:lnTo>
                    <a:lnTo>
                      <a:pt x="1659" y="255"/>
                    </a:lnTo>
                    <a:lnTo>
                      <a:pt x="1645" y="281"/>
                    </a:lnTo>
                    <a:lnTo>
                      <a:pt x="1633" y="307"/>
                    </a:lnTo>
                    <a:lnTo>
                      <a:pt x="1619" y="331"/>
                    </a:lnTo>
                    <a:lnTo>
                      <a:pt x="1607" y="357"/>
                    </a:lnTo>
                    <a:lnTo>
                      <a:pt x="1590" y="382"/>
                    </a:lnTo>
                    <a:lnTo>
                      <a:pt x="1576" y="404"/>
                    </a:lnTo>
                    <a:lnTo>
                      <a:pt x="1561" y="429"/>
                    </a:lnTo>
                    <a:lnTo>
                      <a:pt x="1546" y="451"/>
                    </a:lnTo>
                    <a:lnTo>
                      <a:pt x="1529" y="474"/>
                    </a:lnTo>
                    <a:lnTo>
                      <a:pt x="1495" y="519"/>
                    </a:lnTo>
                    <a:lnTo>
                      <a:pt x="1456" y="562"/>
                    </a:lnTo>
                    <a:lnTo>
                      <a:pt x="1418" y="602"/>
                    </a:lnTo>
                    <a:lnTo>
                      <a:pt x="1379" y="640"/>
                    </a:lnTo>
                    <a:lnTo>
                      <a:pt x="1336" y="677"/>
                    </a:lnTo>
                    <a:lnTo>
                      <a:pt x="1291" y="712"/>
                    </a:lnTo>
                    <a:lnTo>
                      <a:pt x="1268" y="729"/>
                    </a:lnTo>
                    <a:lnTo>
                      <a:pt x="1244" y="745"/>
                    </a:lnTo>
                    <a:lnTo>
                      <a:pt x="1222" y="762"/>
                    </a:lnTo>
                    <a:lnTo>
                      <a:pt x="1197" y="775"/>
                    </a:lnTo>
                    <a:lnTo>
                      <a:pt x="1172" y="790"/>
                    </a:lnTo>
                    <a:lnTo>
                      <a:pt x="1148" y="803"/>
                    </a:lnTo>
                    <a:lnTo>
                      <a:pt x="1122" y="818"/>
                    </a:lnTo>
                    <a:lnTo>
                      <a:pt x="1098" y="828"/>
                    </a:lnTo>
                    <a:lnTo>
                      <a:pt x="1072" y="843"/>
                    </a:lnTo>
                    <a:lnTo>
                      <a:pt x="1046" y="853"/>
                    </a:lnTo>
                    <a:lnTo>
                      <a:pt x="1020" y="864"/>
                    </a:lnTo>
                    <a:lnTo>
                      <a:pt x="991" y="875"/>
                    </a:lnTo>
                    <a:lnTo>
                      <a:pt x="965" y="883"/>
                    </a:lnTo>
                    <a:lnTo>
                      <a:pt x="936" y="892"/>
                    </a:lnTo>
                    <a:lnTo>
                      <a:pt x="909" y="901"/>
                    </a:lnTo>
                    <a:lnTo>
                      <a:pt x="881" y="911"/>
                    </a:lnTo>
                    <a:lnTo>
                      <a:pt x="853" y="916"/>
                    </a:lnTo>
                    <a:lnTo>
                      <a:pt x="824" y="922"/>
                    </a:lnTo>
                    <a:lnTo>
                      <a:pt x="795" y="926"/>
                    </a:lnTo>
                    <a:lnTo>
                      <a:pt x="767" y="931"/>
                    </a:lnTo>
                    <a:lnTo>
                      <a:pt x="737" y="937"/>
                    </a:lnTo>
                    <a:lnTo>
                      <a:pt x="708" y="941"/>
                    </a:lnTo>
                    <a:lnTo>
                      <a:pt x="679" y="943"/>
                    </a:lnTo>
                    <a:lnTo>
                      <a:pt x="649" y="944"/>
                    </a:lnTo>
                    <a:lnTo>
                      <a:pt x="618" y="944"/>
                    </a:lnTo>
                    <a:lnTo>
                      <a:pt x="589" y="947"/>
                    </a:lnTo>
                    <a:lnTo>
                      <a:pt x="588" y="947"/>
                    </a:lnTo>
                    <a:lnTo>
                      <a:pt x="588" y="1238"/>
                    </a:lnTo>
                    <a:lnTo>
                      <a:pt x="0" y="653"/>
                    </a:lnTo>
                    <a:lnTo>
                      <a:pt x="588" y="66"/>
                    </a:lnTo>
                    <a:lnTo>
                      <a:pt x="588" y="360"/>
                    </a:lnTo>
                    <a:close/>
                  </a:path>
                </a:pathLst>
              </a:custGeom>
              <a:gradFill rotWithShape="1">
                <a:gsLst>
                  <a:gs pos="0">
                    <a:srgbClr val="474776"/>
                  </a:gs>
                  <a:gs pos="100000">
                    <a:srgbClr val="9999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sp>
        <p:nvSpPr>
          <p:cNvPr id="46093" name="Text Box 23"/>
          <p:cNvSpPr txBox="1">
            <a:spLocks noChangeArrowheads="1"/>
          </p:cNvSpPr>
          <p:nvPr/>
        </p:nvSpPr>
        <p:spPr bwMode="auto">
          <a:xfrm>
            <a:off x="4675188" y="3333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endParaRPr lang="zh-TW" altLang="zh-TW" sz="4800" b="1" baseline="-25000">
              <a:solidFill>
                <a:schemeClr val="bg1"/>
              </a:solidFill>
              <a:latin typeface="Arial" pitchFamily="34" charset="0"/>
            </a:endParaRPr>
          </a:p>
        </p:txBody>
      </p:sp>
      <p:sp>
        <p:nvSpPr>
          <p:cNvPr id="46094" name="矩形 1"/>
          <p:cNvSpPr>
            <a:spLocks noChangeArrowheads="1"/>
          </p:cNvSpPr>
          <p:nvPr/>
        </p:nvSpPr>
        <p:spPr bwMode="auto">
          <a:xfrm>
            <a:off x="626356" y="1075191"/>
            <a:ext cx="79928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zh-TW" altLang="en-US" sz="2800" dirty="0">
                <a:latin typeface="微軟正黑體" panose="020B0604030504040204" pitchFamily="34" charset="-120"/>
                <a:ea typeface="微軟正黑體" panose="020B0604030504040204" pitchFamily="34" charset="-120"/>
              </a:rPr>
              <a:t>企業越大，責任越大，</a:t>
            </a:r>
            <a:r>
              <a:rPr kumimoji="0" lang="en-US" altLang="zh-TW" sz="2800" dirty="0">
                <a:latin typeface="微軟正黑體" panose="020B0604030504040204" pitchFamily="34" charset="-120"/>
                <a:ea typeface="微軟正黑體" panose="020B0604030504040204" pitchFamily="34" charset="-120"/>
              </a:rPr>
              <a:t>CSR</a:t>
            </a:r>
            <a:r>
              <a:rPr kumimoji="0" lang="zh-TW" altLang="en-US" sz="2800" dirty="0">
                <a:latin typeface="微軟正黑體" panose="020B0604030504040204" pitchFamily="34" charset="-120"/>
                <a:ea typeface="微軟正黑體" panose="020B0604030504040204" pitchFamily="34" charset="-120"/>
              </a:rPr>
              <a:t>的執行績效，將是企業全球佈局的通行證。</a:t>
            </a:r>
          </a:p>
        </p:txBody>
      </p:sp>
    </p:spTree>
    <p:extLst>
      <p:ext uri="{BB962C8B-B14F-4D97-AF65-F5344CB8AC3E}">
        <p14:creationId xmlns:p14="http://schemas.microsoft.com/office/powerpoint/2010/main" val="1369468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1840" y="1257464"/>
            <a:ext cx="5945755" cy="4477667"/>
          </a:xfrm>
          <a:prstGeom prst="rect">
            <a:avLst/>
          </a:prstGeom>
        </p:spPr>
      </p:pic>
      <p:sp>
        <p:nvSpPr>
          <p:cNvPr id="4" name="矩形 3"/>
          <p:cNvSpPr/>
          <p:nvPr/>
        </p:nvSpPr>
        <p:spPr>
          <a:xfrm>
            <a:off x="5724128" y="3089140"/>
            <a:ext cx="1422184" cy="4227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5724128" y="3115852"/>
            <a:ext cx="1422184" cy="369332"/>
          </a:xfrm>
          <a:prstGeom prst="rect">
            <a:avLst/>
          </a:prstGeom>
          <a:solidFill>
            <a:srgbClr val="C00000"/>
          </a:solidFill>
        </p:spPr>
        <p:txBody>
          <a:bodyPr wrap="none" rtlCol="0">
            <a:spAutoFit/>
          </a:bodyPr>
          <a:lstStyle/>
          <a:p>
            <a:r>
              <a:rPr lang="en-US" altLang="zh-TW" dirty="0" smtClean="0">
                <a:solidFill>
                  <a:schemeClr val="bg1"/>
                </a:solidFill>
              </a:rPr>
              <a:t>1980-2010</a:t>
            </a:r>
            <a:r>
              <a:rPr lang="zh-TW" altLang="en-US" dirty="0" smtClean="0">
                <a:solidFill>
                  <a:schemeClr val="bg1"/>
                </a:solidFill>
              </a:rPr>
              <a:t>年</a:t>
            </a:r>
            <a:endParaRPr lang="zh-TW" altLang="en-US" dirty="0">
              <a:solidFill>
                <a:schemeClr val="bg1"/>
              </a:solidFill>
            </a:endParaRPr>
          </a:p>
        </p:txBody>
      </p:sp>
      <p:sp>
        <p:nvSpPr>
          <p:cNvPr id="5" name="矩形 4"/>
          <p:cNvSpPr/>
          <p:nvPr/>
        </p:nvSpPr>
        <p:spPr>
          <a:xfrm>
            <a:off x="683568" y="1257464"/>
            <a:ext cx="1656184"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smtClean="0">
                <a:ea typeface="華康中明體" panose="02010609000101010101" pitchFamily="49" charset="-120"/>
              </a:rPr>
              <a:t>現代</a:t>
            </a:r>
            <a:endParaRPr lang="zh-TW" altLang="en-US" sz="4800" dirty="0">
              <a:ea typeface="華康中明體" panose="02010609000101010101" pitchFamily="49" charset="-120"/>
            </a:endParaRPr>
          </a:p>
        </p:txBody>
      </p:sp>
      <p:sp>
        <p:nvSpPr>
          <p:cNvPr id="6" name="矩形 5"/>
          <p:cNvSpPr/>
          <p:nvPr/>
        </p:nvSpPr>
        <p:spPr>
          <a:xfrm>
            <a:off x="800568" y="2178888"/>
            <a:ext cx="1422184" cy="4227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800568" y="2193568"/>
            <a:ext cx="1422184" cy="369332"/>
          </a:xfrm>
          <a:prstGeom prst="rect">
            <a:avLst/>
          </a:prstGeom>
          <a:solidFill>
            <a:srgbClr val="C00000"/>
          </a:solidFill>
        </p:spPr>
        <p:txBody>
          <a:bodyPr wrap="none" rtlCol="0">
            <a:spAutoFit/>
          </a:bodyPr>
          <a:lstStyle/>
          <a:p>
            <a:r>
              <a:rPr lang="en-US" altLang="zh-TW" dirty="0" smtClean="0">
                <a:solidFill>
                  <a:schemeClr val="bg1"/>
                </a:solidFill>
              </a:rPr>
              <a:t>1980-2010</a:t>
            </a:r>
            <a:r>
              <a:rPr lang="zh-TW" altLang="en-US" dirty="0" smtClean="0">
                <a:solidFill>
                  <a:schemeClr val="bg1"/>
                </a:solidFill>
              </a:rPr>
              <a:t>年</a:t>
            </a:r>
            <a:endParaRPr lang="zh-TW" altLang="en-US" dirty="0">
              <a:solidFill>
                <a:schemeClr val="bg1"/>
              </a:solidFill>
            </a:endParaRPr>
          </a:p>
        </p:txBody>
      </p:sp>
      <p:sp>
        <p:nvSpPr>
          <p:cNvPr id="8" name="矩形 7"/>
          <p:cNvSpPr/>
          <p:nvPr/>
        </p:nvSpPr>
        <p:spPr>
          <a:xfrm>
            <a:off x="179512" y="2841640"/>
            <a:ext cx="2736304" cy="2893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smtClean="0">
                <a:ea typeface="華康中明體" panose="02010609000101010101" pitchFamily="49" charset="-120"/>
              </a:rPr>
              <a:t>金錢為主軸</a:t>
            </a:r>
            <a:endParaRPr lang="en-US" altLang="zh-TW" sz="3600" dirty="0" smtClean="0">
              <a:ea typeface="華康中明體" panose="02010609000101010101" pitchFamily="49" charset="-120"/>
            </a:endParaRPr>
          </a:p>
          <a:p>
            <a:pPr algn="ctr"/>
            <a:r>
              <a:rPr lang="zh-TW" altLang="en-US" sz="3600" dirty="0" smtClean="0">
                <a:ea typeface="華康中明體" panose="02010609000101010101" pitchFamily="49" charset="-120"/>
              </a:rPr>
              <a:t>的</a:t>
            </a:r>
            <a:endParaRPr lang="en-US" altLang="zh-TW" sz="3600" dirty="0" smtClean="0">
              <a:ea typeface="華康中明體" panose="02010609000101010101" pitchFamily="49" charset="-120"/>
            </a:endParaRPr>
          </a:p>
          <a:p>
            <a:pPr algn="ctr"/>
            <a:r>
              <a:rPr lang="zh-TW" altLang="en-US" sz="3600" dirty="0" smtClean="0">
                <a:ea typeface="華康中明體" panose="02010609000101010101" pitchFamily="49" charset="-120"/>
              </a:rPr>
              <a:t>時代的尾聲</a:t>
            </a:r>
            <a:endParaRPr lang="zh-TW" altLang="en-US" sz="3600" dirty="0">
              <a:ea typeface="華康中明體" panose="02010609000101010101" pitchFamily="49" charset="-120"/>
            </a:endParaRPr>
          </a:p>
        </p:txBody>
      </p:sp>
      <p:sp>
        <p:nvSpPr>
          <p:cNvPr id="9" name="投影片編號版面配置區 8"/>
          <p:cNvSpPr>
            <a:spLocks noGrp="1"/>
          </p:cNvSpPr>
          <p:nvPr>
            <p:ph type="sldNum" sz="quarter" idx="4"/>
          </p:nvPr>
        </p:nvSpPr>
        <p:spPr>
          <a:xfrm>
            <a:off x="7010400" y="6356350"/>
            <a:ext cx="2133600" cy="365125"/>
          </a:xfrm>
        </p:spPr>
        <p:txBody>
          <a:bodyPr/>
          <a:lstStyle/>
          <a:p>
            <a:fld id="{1C7858B1-76B0-43A1-BD85-92CBAD88C864}" type="slidenum">
              <a:rPr lang="zh-TW" altLang="en-US" smtClean="0"/>
              <a:t>12</a:t>
            </a:fld>
            <a:endParaRPr lang="zh-TW" altLang="en-US"/>
          </a:p>
        </p:txBody>
      </p:sp>
      <p:sp>
        <p:nvSpPr>
          <p:cNvPr id="10" name="Rectangle 2"/>
          <p:cNvSpPr txBox="1">
            <a:spLocks noChangeArrowheads="1"/>
          </p:cNvSpPr>
          <p:nvPr/>
        </p:nvSpPr>
        <p:spPr>
          <a:xfrm>
            <a:off x="73025" y="20554"/>
            <a:ext cx="9144000" cy="706438"/>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sz="360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CSR</a:t>
            </a:r>
            <a:r>
              <a:rPr lang="zh-TW" altLang="en-US" sz="3600" smtClean="0">
                <a:solidFill>
                  <a:schemeClr val="bg1"/>
                </a:solidFill>
                <a:latin typeface="微軟正黑體" panose="020B0604030504040204" pitchFamily="34" charset="-120"/>
                <a:ea typeface="微軟正黑體" panose="020B0604030504040204" pitchFamily="34" charset="-120"/>
              </a:rPr>
              <a:t>企業社會責任與誠信倫理</a:t>
            </a:r>
            <a:endParaRPr lang="zh-TW" altLang="en-US"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4889542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5582" y="980728"/>
            <a:ext cx="5964859" cy="4464496"/>
          </a:xfrm>
          <a:prstGeom prst="rect">
            <a:avLst/>
          </a:prstGeom>
        </p:spPr>
      </p:pic>
      <p:sp>
        <p:nvSpPr>
          <p:cNvPr id="3" name="矩形 2"/>
          <p:cNvSpPr/>
          <p:nvPr/>
        </p:nvSpPr>
        <p:spPr>
          <a:xfrm>
            <a:off x="683568" y="1221368"/>
            <a:ext cx="1656184" cy="7200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smtClean="0">
                <a:ea typeface="華康中明體" panose="02010609000101010101" pitchFamily="49" charset="-120"/>
              </a:rPr>
              <a:t>過渡</a:t>
            </a:r>
            <a:endParaRPr lang="zh-TW" altLang="en-US" sz="4800" dirty="0">
              <a:ea typeface="華康中明體" panose="02010609000101010101" pitchFamily="49" charset="-120"/>
            </a:endParaRPr>
          </a:p>
        </p:txBody>
      </p:sp>
      <p:sp>
        <p:nvSpPr>
          <p:cNvPr id="4" name="矩形 3"/>
          <p:cNvSpPr/>
          <p:nvPr/>
        </p:nvSpPr>
        <p:spPr>
          <a:xfrm>
            <a:off x="800568" y="2154824"/>
            <a:ext cx="1422184" cy="4227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800568" y="2157472"/>
            <a:ext cx="1422184" cy="369332"/>
          </a:xfrm>
          <a:prstGeom prst="rect">
            <a:avLst/>
          </a:prstGeom>
          <a:solidFill>
            <a:srgbClr val="C00000"/>
          </a:solidFill>
        </p:spPr>
        <p:txBody>
          <a:bodyPr wrap="none" rtlCol="0">
            <a:spAutoFit/>
          </a:bodyPr>
          <a:lstStyle/>
          <a:p>
            <a:r>
              <a:rPr lang="en-US" altLang="zh-TW" dirty="0" smtClean="0">
                <a:solidFill>
                  <a:schemeClr val="bg1"/>
                </a:solidFill>
              </a:rPr>
              <a:t>2010-2020</a:t>
            </a:r>
            <a:r>
              <a:rPr lang="zh-TW" altLang="en-US" dirty="0" smtClean="0">
                <a:solidFill>
                  <a:schemeClr val="bg1"/>
                </a:solidFill>
              </a:rPr>
              <a:t>年</a:t>
            </a:r>
            <a:endParaRPr lang="zh-TW" altLang="en-US" dirty="0">
              <a:solidFill>
                <a:schemeClr val="bg1"/>
              </a:solidFill>
            </a:endParaRPr>
          </a:p>
        </p:txBody>
      </p:sp>
      <p:sp>
        <p:nvSpPr>
          <p:cNvPr id="6" name="矩形 5"/>
          <p:cNvSpPr/>
          <p:nvPr/>
        </p:nvSpPr>
        <p:spPr>
          <a:xfrm>
            <a:off x="179512" y="2805544"/>
            <a:ext cx="2736304" cy="28934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ea typeface="華康中明體" panose="02010609000101010101" pitchFamily="49" charset="-120"/>
              </a:rPr>
              <a:t>我們正在經歷</a:t>
            </a:r>
            <a:endParaRPr lang="en-US" altLang="zh-TW" sz="3200" dirty="0" smtClean="0">
              <a:ea typeface="華康中明體" panose="02010609000101010101" pitchFamily="49" charset="-120"/>
            </a:endParaRPr>
          </a:p>
          <a:p>
            <a:pPr algn="ctr"/>
            <a:r>
              <a:rPr lang="zh-TW" altLang="en-US" sz="3200" dirty="0">
                <a:ea typeface="華康中明體" panose="02010609000101010101" pitchFamily="49" charset="-120"/>
              </a:rPr>
              <a:t>傳統</a:t>
            </a:r>
            <a:r>
              <a:rPr lang="zh-TW" altLang="en-US" sz="3200" dirty="0" smtClean="0">
                <a:ea typeface="華康中明體" panose="02010609000101010101" pitchFamily="49" charset="-120"/>
              </a:rPr>
              <a:t>資本主義正在瓦解的</a:t>
            </a:r>
            <a:endParaRPr lang="en-US" altLang="zh-TW" sz="3200" dirty="0" smtClean="0">
              <a:ea typeface="華康中明體" panose="02010609000101010101" pitchFamily="49" charset="-120"/>
            </a:endParaRPr>
          </a:p>
          <a:p>
            <a:pPr algn="ctr"/>
            <a:r>
              <a:rPr lang="zh-TW" altLang="en-US" sz="3200" dirty="0" smtClean="0">
                <a:ea typeface="華康中明體" panose="02010609000101010101" pitchFamily="49" charset="-120"/>
              </a:rPr>
              <a:t>大時代</a:t>
            </a:r>
            <a:endParaRPr lang="zh-TW" altLang="en-US" sz="3200" dirty="0">
              <a:ea typeface="華康中明體" panose="02010609000101010101" pitchFamily="49" charset="-120"/>
            </a:endParaRPr>
          </a:p>
        </p:txBody>
      </p:sp>
      <p:sp>
        <p:nvSpPr>
          <p:cNvPr id="7" name="矩形 6"/>
          <p:cNvSpPr/>
          <p:nvPr/>
        </p:nvSpPr>
        <p:spPr>
          <a:xfrm>
            <a:off x="3359712" y="2350635"/>
            <a:ext cx="1422184" cy="4227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華康中明體" panose="02010609000101010101" pitchFamily="49" charset="-120"/>
            </a:endParaRPr>
          </a:p>
        </p:txBody>
      </p:sp>
      <p:sp>
        <p:nvSpPr>
          <p:cNvPr id="8" name="文字方塊 7"/>
          <p:cNvSpPr txBox="1"/>
          <p:nvPr/>
        </p:nvSpPr>
        <p:spPr>
          <a:xfrm>
            <a:off x="3287557" y="2368286"/>
            <a:ext cx="1569660" cy="369332"/>
          </a:xfrm>
          <a:prstGeom prst="rect">
            <a:avLst/>
          </a:prstGeom>
          <a:solidFill>
            <a:srgbClr val="C00000"/>
          </a:solidFill>
        </p:spPr>
        <p:txBody>
          <a:bodyPr wrap="none" rtlCol="0">
            <a:spAutoFit/>
          </a:bodyPr>
          <a:lstStyle/>
          <a:p>
            <a:r>
              <a:rPr lang="zh-TW" altLang="en-US" dirty="0">
                <a:solidFill>
                  <a:schemeClr val="bg1"/>
                </a:solidFill>
                <a:ea typeface="華康中明體" panose="02010609000101010101" pitchFamily="49" charset="-120"/>
              </a:rPr>
              <a:t>重視策略</a:t>
            </a:r>
            <a:r>
              <a:rPr lang="zh-TW" altLang="en-US" dirty="0" smtClean="0">
                <a:solidFill>
                  <a:schemeClr val="bg1"/>
                </a:solidFill>
                <a:ea typeface="華康中明體" panose="02010609000101010101" pitchFamily="49" charset="-120"/>
              </a:rPr>
              <a:t>價值</a:t>
            </a:r>
            <a:endParaRPr lang="zh-TW" altLang="en-US" dirty="0">
              <a:solidFill>
                <a:schemeClr val="bg1"/>
              </a:solidFill>
              <a:ea typeface="華康中明體" panose="02010609000101010101" pitchFamily="49" charset="-120"/>
            </a:endParaRPr>
          </a:p>
        </p:txBody>
      </p:sp>
      <p:sp>
        <p:nvSpPr>
          <p:cNvPr id="9" name="文字方塊 8"/>
          <p:cNvSpPr txBox="1"/>
          <p:nvPr/>
        </p:nvSpPr>
        <p:spPr>
          <a:xfrm>
            <a:off x="5076056" y="2375840"/>
            <a:ext cx="1569660" cy="369332"/>
          </a:xfrm>
          <a:prstGeom prst="rect">
            <a:avLst/>
          </a:prstGeom>
          <a:solidFill>
            <a:srgbClr val="C00000"/>
          </a:solidFill>
        </p:spPr>
        <p:txBody>
          <a:bodyPr wrap="none" rtlCol="0">
            <a:spAutoFit/>
          </a:bodyPr>
          <a:lstStyle/>
          <a:p>
            <a:r>
              <a:rPr lang="zh-TW" altLang="en-US" dirty="0" smtClean="0">
                <a:solidFill>
                  <a:schemeClr val="bg1"/>
                </a:solidFill>
                <a:ea typeface="華康中明體" panose="02010609000101010101" pitchFamily="49" charset="-120"/>
              </a:rPr>
              <a:t>重視平權價值</a:t>
            </a:r>
            <a:endParaRPr lang="zh-TW" altLang="en-US" dirty="0">
              <a:solidFill>
                <a:schemeClr val="bg1"/>
              </a:solidFill>
              <a:ea typeface="華康中明體" panose="02010609000101010101" pitchFamily="49" charset="-120"/>
            </a:endParaRPr>
          </a:p>
        </p:txBody>
      </p:sp>
      <p:sp>
        <p:nvSpPr>
          <p:cNvPr id="10" name="文字方塊 9"/>
          <p:cNvSpPr txBox="1"/>
          <p:nvPr/>
        </p:nvSpPr>
        <p:spPr>
          <a:xfrm>
            <a:off x="6935067" y="2375840"/>
            <a:ext cx="1569660" cy="369332"/>
          </a:xfrm>
          <a:prstGeom prst="rect">
            <a:avLst/>
          </a:prstGeom>
          <a:solidFill>
            <a:srgbClr val="C00000"/>
          </a:solidFill>
        </p:spPr>
        <p:txBody>
          <a:bodyPr wrap="none" rtlCol="0">
            <a:spAutoFit/>
          </a:bodyPr>
          <a:lstStyle/>
          <a:p>
            <a:r>
              <a:rPr lang="zh-TW" altLang="en-US" dirty="0" smtClean="0">
                <a:solidFill>
                  <a:schemeClr val="bg1"/>
                </a:solidFill>
                <a:ea typeface="華康中明體" panose="02010609000101010101" pitchFamily="49" charset="-120"/>
              </a:rPr>
              <a:t>重視系統價值</a:t>
            </a:r>
            <a:endParaRPr lang="zh-TW" altLang="en-US" dirty="0">
              <a:solidFill>
                <a:schemeClr val="bg1"/>
              </a:solidFill>
              <a:ea typeface="華康中明體" panose="02010609000101010101" pitchFamily="49" charset="-120"/>
            </a:endParaRPr>
          </a:p>
        </p:txBody>
      </p:sp>
      <p:sp>
        <p:nvSpPr>
          <p:cNvPr id="11" name="文字方塊 10"/>
          <p:cNvSpPr txBox="1"/>
          <p:nvPr/>
        </p:nvSpPr>
        <p:spPr>
          <a:xfrm>
            <a:off x="3503228" y="5656095"/>
            <a:ext cx="1107996" cy="369332"/>
          </a:xfrm>
          <a:prstGeom prst="rect">
            <a:avLst/>
          </a:prstGeom>
          <a:solidFill>
            <a:srgbClr val="C00000"/>
          </a:solidFill>
        </p:spPr>
        <p:txBody>
          <a:bodyPr wrap="none" rtlCol="0">
            <a:spAutoFit/>
          </a:bodyPr>
          <a:lstStyle/>
          <a:p>
            <a:r>
              <a:rPr lang="zh-TW" altLang="en-US" dirty="0" smtClean="0">
                <a:solidFill>
                  <a:schemeClr val="bg1"/>
                </a:solidFill>
                <a:ea typeface="華康中明體" panose="02010609000101010101" pitchFamily="49" charset="-120"/>
              </a:rPr>
              <a:t>財富集中</a:t>
            </a:r>
            <a:endParaRPr lang="zh-TW" altLang="en-US" dirty="0">
              <a:solidFill>
                <a:schemeClr val="bg1"/>
              </a:solidFill>
              <a:ea typeface="華康中明體" panose="02010609000101010101" pitchFamily="49" charset="-120"/>
            </a:endParaRPr>
          </a:p>
        </p:txBody>
      </p:sp>
      <p:sp>
        <p:nvSpPr>
          <p:cNvPr id="12" name="文字方塊 11"/>
          <p:cNvSpPr txBox="1"/>
          <p:nvPr/>
        </p:nvSpPr>
        <p:spPr>
          <a:xfrm>
            <a:off x="4960638" y="5656095"/>
            <a:ext cx="1800493" cy="369332"/>
          </a:xfrm>
          <a:prstGeom prst="rect">
            <a:avLst/>
          </a:prstGeom>
          <a:solidFill>
            <a:srgbClr val="C00000"/>
          </a:solidFill>
        </p:spPr>
        <p:txBody>
          <a:bodyPr wrap="none" rtlCol="0">
            <a:spAutoFit/>
          </a:bodyPr>
          <a:lstStyle/>
          <a:p>
            <a:r>
              <a:rPr lang="zh-TW" altLang="en-US" dirty="0" smtClean="0">
                <a:solidFill>
                  <a:schemeClr val="bg1"/>
                </a:solidFill>
                <a:ea typeface="華康中明體" panose="02010609000101010101" pitchFamily="49" charset="-120"/>
              </a:rPr>
              <a:t>快樂比財富重要</a:t>
            </a:r>
            <a:endParaRPr lang="zh-TW" altLang="en-US" dirty="0">
              <a:solidFill>
                <a:schemeClr val="bg1"/>
              </a:solidFill>
              <a:ea typeface="華康中明體" panose="02010609000101010101" pitchFamily="49" charset="-120"/>
            </a:endParaRPr>
          </a:p>
        </p:txBody>
      </p:sp>
      <p:sp>
        <p:nvSpPr>
          <p:cNvPr id="13" name="文字方塊 12"/>
          <p:cNvSpPr txBox="1"/>
          <p:nvPr/>
        </p:nvSpPr>
        <p:spPr>
          <a:xfrm>
            <a:off x="7165899" y="5656095"/>
            <a:ext cx="1107996" cy="369332"/>
          </a:xfrm>
          <a:prstGeom prst="rect">
            <a:avLst/>
          </a:prstGeom>
          <a:solidFill>
            <a:srgbClr val="C00000"/>
          </a:solidFill>
        </p:spPr>
        <p:txBody>
          <a:bodyPr wrap="none" rtlCol="0">
            <a:spAutoFit/>
          </a:bodyPr>
          <a:lstStyle/>
          <a:p>
            <a:r>
              <a:rPr lang="zh-TW" altLang="en-US" dirty="0" smtClean="0">
                <a:solidFill>
                  <a:schemeClr val="bg1"/>
                </a:solidFill>
                <a:ea typeface="華康中明體" panose="02010609000101010101" pitchFamily="49" charset="-120"/>
              </a:rPr>
              <a:t>機會平等</a:t>
            </a:r>
            <a:endParaRPr lang="zh-TW" altLang="en-US" dirty="0">
              <a:solidFill>
                <a:schemeClr val="bg1"/>
              </a:solidFill>
              <a:ea typeface="華康中明體" panose="02010609000101010101" pitchFamily="49" charset="-120"/>
            </a:endParaRPr>
          </a:p>
        </p:txBody>
      </p:sp>
      <p:sp>
        <p:nvSpPr>
          <p:cNvPr id="14" name="投影片編號版面配置區 13"/>
          <p:cNvSpPr>
            <a:spLocks noGrp="1"/>
          </p:cNvSpPr>
          <p:nvPr>
            <p:ph type="sldNum" sz="quarter" idx="4"/>
          </p:nvPr>
        </p:nvSpPr>
        <p:spPr>
          <a:xfrm>
            <a:off x="7010400" y="6356350"/>
            <a:ext cx="2133600" cy="365125"/>
          </a:xfrm>
        </p:spPr>
        <p:txBody>
          <a:bodyPr/>
          <a:lstStyle/>
          <a:p>
            <a:fld id="{1C7858B1-76B0-43A1-BD85-92CBAD88C864}" type="slidenum">
              <a:rPr lang="zh-TW" altLang="en-US" smtClean="0"/>
              <a:t>13</a:t>
            </a:fld>
            <a:endParaRPr lang="zh-TW" altLang="en-US"/>
          </a:p>
        </p:txBody>
      </p:sp>
      <p:sp>
        <p:nvSpPr>
          <p:cNvPr id="15" name="Rectangle 2"/>
          <p:cNvSpPr txBox="1">
            <a:spLocks noChangeArrowheads="1"/>
          </p:cNvSpPr>
          <p:nvPr/>
        </p:nvSpPr>
        <p:spPr>
          <a:xfrm>
            <a:off x="73025" y="20554"/>
            <a:ext cx="9144000" cy="706438"/>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sz="360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CSR</a:t>
            </a:r>
            <a:r>
              <a:rPr lang="zh-TW" altLang="en-US" sz="3600" smtClean="0">
                <a:solidFill>
                  <a:schemeClr val="bg1"/>
                </a:solidFill>
                <a:latin typeface="微軟正黑體" panose="020B0604030504040204" pitchFamily="34" charset="-120"/>
                <a:ea typeface="微軟正黑體" panose="020B0604030504040204" pitchFamily="34" charset="-120"/>
              </a:rPr>
              <a:t>企業社會責任與誠信倫理</a:t>
            </a:r>
            <a:endParaRPr lang="zh-TW" altLang="en-US"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97459110"/>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121" y="1701912"/>
            <a:ext cx="6042272" cy="3456384"/>
          </a:xfrm>
          <a:prstGeom prst="rect">
            <a:avLst/>
          </a:prstGeom>
        </p:spPr>
      </p:pic>
      <p:sp>
        <p:nvSpPr>
          <p:cNvPr id="4" name="矩形 3"/>
          <p:cNvSpPr/>
          <p:nvPr/>
        </p:nvSpPr>
        <p:spPr>
          <a:xfrm>
            <a:off x="167258" y="1182443"/>
            <a:ext cx="2736304" cy="11207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ea typeface="華康中明體" panose="02010609000101010101" pitchFamily="49" charset="-120"/>
              </a:rPr>
              <a:t>良知資本主義</a:t>
            </a:r>
            <a:endParaRPr lang="zh-TW" altLang="en-US" sz="3200" dirty="0">
              <a:ea typeface="華康中明體" panose="02010609000101010101" pitchFamily="49" charset="-120"/>
            </a:endParaRPr>
          </a:p>
        </p:txBody>
      </p:sp>
      <p:sp>
        <p:nvSpPr>
          <p:cNvPr id="7" name="矩形 6"/>
          <p:cNvSpPr/>
          <p:nvPr/>
        </p:nvSpPr>
        <p:spPr>
          <a:xfrm>
            <a:off x="156294" y="3630715"/>
            <a:ext cx="2736304" cy="21734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ea typeface="華康中明體" panose="02010609000101010101" pitchFamily="49" charset="-120"/>
              </a:rPr>
              <a:t>領導與管理最重要的任務</a:t>
            </a:r>
            <a:endParaRPr lang="en-US" altLang="zh-TW" sz="3200" dirty="0" smtClean="0">
              <a:ea typeface="華康中明體" panose="02010609000101010101" pitchFamily="49" charset="-120"/>
            </a:endParaRPr>
          </a:p>
          <a:p>
            <a:pPr algn="ctr"/>
            <a:r>
              <a:rPr lang="zh-TW" altLang="en-US" sz="3200" dirty="0">
                <a:ea typeface="華康中明體" panose="02010609000101010101" pitchFamily="49" charset="-120"/>
              </a:rPr>
              <a:t>是</a:t>
            </a:r>
            <a:r>
              <a:rPr lang="zh-TW" altLang="en-US" sz="3200" dirty="0" smtClean="0">
                <a:ea typeface="華康中明體" panose="02010609000101010101" pitchFamily="49" charset="-120"/>
              </a:rPr>
              <a:t>維持</a:t>
            </a:r>
            <a:endParaRPr lang="en-US" altLang="zh-TW" sz="3200" dirty="0" smtClean="0">
              <a:ea typeface="華康中明體" panose="02010609000101010101" pitchFamily="49" charset="-120"/>
            </a:endParaRPr>
          </a:p>
          <a:p>
            <a:pPr algn="ctr"/>
            <a:r>
              <a:rPr lang="zh-TW" altLang="en-US" sz="3200" dirty="0">
                <a:ea typeface="華康中明體" panose="02010609000101010101" pitchFamily="49" charset="-120"/>
              </a:rPr>
              <a:t>美</a:t>
            </a:r>
            <a:r>
              <a:rPr lang="zh-TW" altLang="en-US" sz="3200" dirty="0" smtClean="0">
                <a:ea typeface="華康中明體" panose="02010609000101010101" pitchFamily="49" charset="-120"/>
              </a:rPr>
              <a:t>善   利潤</a:t>
            </a:r>
            <a:endParaRPr lang="zh-TW" altLang="en-US" sz="3200" dirty="0">
              <a:ea typeface="華康中明體" panose="02010609000101010101" pitchFamily="49" charset="-120"/>
            </a:endParaRPr>
          </a:p>
        </p:txBody>
      </p:sp>
      <p:sp>
        <p:nvSpPr>
          <p:cNvPr id="8" name="矩形 7"/>
          <p:cNvSpPr/>
          <p:nvPr/>
        </p:nvSpPr>
        <p:spPr>
          <a:xfrm>
            <a:off x="167258" y="2478587"/>
            <a:ext cx="2736304" cy="100811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ea typeface="華康中明體" panose="02010609000101010101" pitchFamily="49" charset="-120"/>
              </a:rPr>
              <a:t>需要</a:t>
            </a:r>
            <a:endParaRPr lang="en-US" altLang="zh-TW" sz="2800" dirty="0" smtClean="0">
              <a:ea typeface="華康中明體" panose="02010609000101010101" pitchFamily="49" charset="-120"/>
            </a:endParaRPr>
          </a:p>
          <a:p>
            <a:pPr algn="ctr"/>
            <a:r>
              <a:rPr lang="zh-TW" altLang="en-US" sz="2800" dirty="0" smtClean="0">
                <a:ea typeface="華康中明體" panose="02010609000101010101" pitchFamily="49" charset="-120"/>
              </a:rPr>
              <a:t>領導人   管理人</a:t>
            </a:r>
            <a:endParaRPr lang="zh-TW" altLang="en-US" sz="2800" dirty="0">
              <a:ea typeface="華康中明體" panose="02010609000101010101" pitchFamily="49" charset="-120"/>
            </a:endParaRPr>
          </a:p>
        </p:txBody>
      </p:sp>
      <p:sp>
        <p:nvSpPr>
          <p:cNvPr id="9" name="加號 8"/>
          <p:cNvSpPr/>
          <p:nvPr/>
        </p:nvSpPr>
        <p:spPr>
          <a:xfrm>
            <a:off x="1380430" y="3054651"/>
            <a:ext cx="288032" cy="28803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加號 9"/>
          <p:cNvSpPr/>
          <p:nvPr/>
        </p:nvSpPr>
        <p:spPr>
          <a:xfrm>
            <a:off x="1379140" y="5358311"/>
            <a:ext cx="288032" cy="28803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44730" y="5747073"/>
            <a:ext cx="2747868" cy="523220"/>
          </a:xfrm>
          <a:prstGeom prst="rect">
            <a:avLst/>
          </a:prstGeom>
          <a:noFill/>
        </p:spPr>
        <p:txBody>
          <a:bodyPr wrap="none" rtlCol="0">
            <a:spAutoFit/>
          </a:bodyPr>
          <a:lstStyle/>
          <a:p>
            <a:r>
              <a:rPr lang="zh-TW" altLang="en-US" sz="2800" b="1" dirty="0" smtClean="0">
                <a:solidFill>
                  <a:srgbClr val="C00000"/>
                </a:solidFill>
                <a:ea typeface="華康中明體" panose="02010609000101010101" pitchFamily="49" charset="-120"/>
              </a:rPr>
              <a:t>  良知   資本主義</a:t>
            </a:r>
            <a:endParaRPr lang="zh-TW" altLang="en-US" sz="2800" b="1" dirty="0">
              <a:solidFill>
                <a:srgbClr val="C00000"/>
              </a:solidFill>
              <a:ea typeface="華康中明體" panose="02010609000101010101" pitchFamily="49" charset="-120"/>
            </a:endParaRPr>
          </a:p>
        </p:txBody>
      </p:sp>
      <p:sp>
        <p:nvSpPr>
          <p:cNvPr id="12" name="矩形 11"/>
          <p:cNvSpPr/>
          <p:nvPr/>
        </p:nvSpPr>
        <p:spPr>
          <a:xfrm>
            <a:off x="3074839" y="5158296"/>
            <a:ext cx="1642449" cy="5194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ea typeface="華康中明體" panose="02010609000101010101" pitchFamily="49" charset="-120"/>
              </a:rPr>
              <a:t>以信任為基礎</a:t>
            </a:r>
            <a:endParaRPr lang="zh-TW" altLang="en-US" b="1" dirty="0">
              <a:ea typeface="華康中明體" panose="02010609000101010101" pitchFamily="49" charset="-120"/>
            </a:endParaRPr>
          </a:p>
        </p:txBody>
      </p:sp>
      <p:sp>
        <p:nvSpPr>
          <p:cNvPr id="13" name="矩形 12"/>
          <p:cNvSpPr/>
          <p:nvPr/>
        </p:nvSpPr>
        <p:spPr>
          <a:xfrm>
            <a:off x="5232372" y="5167413"/>
            <a:ext cx="1731769" cy="5194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ea typeface="華康中明體" panose="02010609000101010101" pitchFamily="49" charset="-120"/>
              </a:rPr>
              <a:t>以理性為基礎</a:t>
            </a:r>
            <a:endParaRPr lang="zh-TW" altLang="en-US" b="1" dirty="0">
              <a:ea typeface="華康中明體" panose="02010609000101010101" pitchFamily="49" charset="-120"/>
            </a:endParaRPr>
          </a:p>
        </p:txBody>
      </p:sp>
      <p:sp>
        <p:nvSpPr>
          <p:cNvPr id="14" name="矩形 13"/>
          <p:cNvSpPr/>
          <p:nvPr/>
        </p:nvSpPr>
        <p:spPr>
          <a:xfrm>
            <a:off x="7358853" y="5167413"/>
            <a:ext cx="1760540" cy="5194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ea typeface="華康中明體" panose="02010609000101010101" pitchFamily="49" charset="-120"/>
              </a:rPr>
              <a:t>以權力為基礎</a:t>
            </a:r>
            <a:endParaRPr lang="zh-TW" altLang="en-US" b="1" dirty="0">
              <a:ea typeface="華康中明體" panose="02010609000101010101" pitchFamily="49" charset="-120"/>
            </a:endParaRPr>
          </a:p>
        </p:txBody>
      </p:sp>
      <p:sp>
        <p:nvSpPr>
          <p:cNvPr id="15" name="矩形 14"/>
          <p:cNvSpPr/>
          <p:nvPr/>
        </p:nvSpPr>
        <p:spPr>
          <a:xfrm>
            <a:off x="3074838" y="1182443"/>
            <a:ext cx="1642449" cy="5194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ea typeface="華康中明體" panose="02010609000101010101" pitchFamily="49" charset="-120"/>
              </a:rPr>
              <a:t>追求小確幸</a:t>
            </a:r>
            <a:endParaRPr lang="zh-TW" altLang="en-US" b="1" dirty="0">
              <a:ea typeface="華康中明體" panose="02010609000101010101" pitchFamily="49" charset="-120"/>
            </a:endParaRPr>
          </a:p>
        </p:txBody>
      </p:sp>
      <p:sp>
        <p:nvSpPr>
          <p:cNvPr id="16" name="矩形 15"/>
          <p:cNvSpPr/>
          <p:nvPr/>
        </p:nvSpPr>
        <p:spPr>
          <a:xfrm>
            <a:off x="5132298" y="1182442"/>
            <a:ext cx="1931917" cy="5194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ea typeface="華康中明體" panose="02010609000101010101" pitchFamily="49" charset="-120"/>
              </a:rPr>
              <a:t>追求存在的能力</a:t>
            </a:r>
            <a:endParaRPr lang="zh-TW" altLang="en-US" b="1" dirty="0">
              <a:ea typeface="華康中明體" panose="02010609000101010101" pitchFamily="49" charset="-120"/>
            </a:endParaRPr>
          </a:p>
        </p:txBody>
      </p:sp>
      <p:sp>
        <p:nvSpPr>
          <p:cNvPr id="17" name="矩形 16"/>
          <p:cNvSpPr/>
          <p:nvPr/>
        </p:nvSpPr>
        <p:spPr>
          <a:xfrm>
            <a:off x="7236296" y="1182441"/>
            <a:ext cx="1760540" cy="5194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ea typeface="華康中明體" panose="02010609000101010101" pitchFamily="49" charset="-120"/>
              </a:rPr>
              <a:t>追求權力存活</a:t>
            </a:r>
            <a:endParaRPr lang="zh-TW" altLang="en-US" b="1" dirty="0">
              <a:ea typeface="華康中明體" panose="02010609000101010101" pitchFamily="49" charset="-120"/>
            </a:endParaRP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14</a:t>
            </a:fld>
            <a:endParaRPr lang="zh-TW" altLang="en-US"/>
          </a:p>
        </p:txBody>
      </p:sp>
      <p:sp>
        <p:nvSpPr>
          <p:cNvPr id="18" name="Rectangle 2"/>
          <p:cNvSpPr txBox="1">
            <a:spLocks noChangeArrowheads="1"/>
          </p:cNvSpPr>
          <p:nvPr/>
        </p:nvSpPr>
        <p:spPr>
          <a:xfrm>
            <a:off x="73025" y="20554"/>
            <a:ext cx="9144000" cy="706438"/>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sz="360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CSR</a:t>
            </a:r>
            <a:r>
              <a:rPr lang="zh-TW" altLang="en-US" sz="3600" smtClean="0">
                <a:solidFill>
                  <a:schemeClr val="bg1"/>
                </a:solidFill>
                <a:latin typeface="微軟正黑體" panose="020B0604030504040204" pitchFamily="34" charset="-120"/>
                <a:ea typeface="微軟正黑體" panose="020B0604030504040204" pitchFamily="34" charset="-120"/>
              </a:rPr>
              <a:t>企業社會責任與誠信倫理</a:t>
            </a:r>
            <a:endParaRPr lang="zh-TW" altLang="en-US"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22722440"/>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9721" y="1953568"/>
            <a:ext cx="6048672" cy="8640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smtClean="0">
                <a:ea typeface="華康中明體" panose="02010609000101010101" pitchFamily="49" charset="-120"/>
              </a:rPr>
              <a:t>文化基因經濟學</a:t>
            </a:r>
            <a:endParaRPr lang="zh-TW" altLang="en-US" sz="5400" dirty="0">
              <a:ea typeface="華康中明體" panose="02010609000101010101" pitchFamily="49" charset="-120"/>
            </a:endParaRPr>
          </a:p>
        </p:txBody>
      </p:sp>
      <p:cxnSp>
        <p:nvCxnSpPr>
          <p:cNvPr id="5" name="直線接點 4"/>
          <p:cNvCxnSpPr/>
          <p:nvPr/>
        </p:nvCxnSpPr>
        <p:spPr>
          <a:xfrm>
            <a:off x="-468560" y="3212976"/>
            <a:ext cx="1036915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611560" y="3356992"/>
            <a:ext cx="8425705" cy="1200329"/>
          </a:xfrm>
          <a:prstGeom prst="rect">
            <a:avLst/>
          </a:prstGeom>
          <a:noFill/>
        </p:spPr>
        <p:txBody>
          <a:bodyPr wrap="none" rtlCol="0">
            <a:spAutoFit/>
          </a:bodyPr>
          <a:lstStyle/>
          <a:p>
            <a:r>
              <a:rPr lang="en-US" altLang="zh-TW" sz="3600" dirty="0" smtClean="0">
                <a:latin typeface="A-OTF Ryumin Pr6N B-KL" pitchFamily="18" charset="-128"/>
                <a:ea typeface="A-OTF Ryumin Pr6N B-KL" pitchFamily="18" charset="-128"/>
              </a:rPr>
              <a:t>The next-generation Economic System</a:t>
            </a:r>
          </a:p>
          <a:p>
            <a:r>
              <a:rPr lang="zh-TW" altLang="en-US" sz="3600" dirty="0">
                <a:latin typeface="A-OTF Ryumin Pr6N B-KL" pitchFamily="18" charset="-128"/>
                <a:ea typeface="A-OTF Ryumin Pr6N B-KL" pitchFamily="18" charset="-128"/>
              </a:rPr>
              <a:t>下一個世代的經濟體系</a:t>
            </a:r>
          </a:p>
        </p:txBody>
      </p:sp>
      <p:pic>
        <p:nvPicPr>
          <p:cNvPr id="7" name="圖片 6" descr="畫面剪輯"/>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2352" y="657520"/>
            <a:ext cx="1872208" cy="2737854"/>
          </a:xfrm>
          <a:prstGeom prst="rect">
            <a:avLst/>
          </a:prstGeom>
        </p:spPr>
      </p:pic>
      <p:pic>
        <p:nvPicPr>
          <p:cNvPr id="8" name="圖片 7" descr="畫面剪輯"/>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241" y="764704"/>
            <a:ext cx="3001356" cy="1052934"/>
          </a:xfrm>
          <a:prstGeom prst="rect">
            <a:avLst/>
          </a:prstGeom>
        </p:spPr>
      </p:pic>
      <p:sp>
        <p:nvSpPr>
          <p:cNvPr id="9" name="矩形 8"/>
          <p:cNvSpPr/>
          <p:nvPr/>
        </p:nvSpPr>
        <p:spPr>
          <a:xfrm>
            <a:off x="611560" y="4557321"/>
            <a:ext cx="8494633" cy="1477328"/>
          </a:xfrm>
          <a:prstGeom prst="rect">
            <a:avLst/>
          </a:prstGeom>
        </p:spPr>
        <p:txBody>
          <a:bodyPr wrap="none">
            <a:spAutoFit/>
          </a:bodyPr>
          <a:lstStyle/>
          <a:p>
            <a:r>
              <a:rPr lang="zh-TW" altLang="en-US" sz="5400" b="1" dirty="0" smtClean="0">
                <a:solidFill>
                  <a:srgbClr val="FF0000"/>
                </a:solidFill>
                <a:latin typeface="A-OTF Ryumin Pr6N B-KL" pitchFamily="18" charset="-128"/>
                <a:ea typeface="A-OTF Ryumin Pr6N B-KL" pitchFamily="18" charset="-128"/>
              </a:rPr>
              <a:t>感情用事</a:t>
            </a:r>
            <a:endParaRPr lang="en-US" altLang="zh-TW" sz="5400" b="1" dirty="0" smtClean="0">
              <a:solidFill>
                <a:srgbClr val="FF0000"/>
              </a:solidFill>
              <a:latin typeface="A-OTF Ryumin Pr6N B-KL" pitchFamily="18" charset="-128"/>
              <a:ea typeface="A-OTF Ryumin Pr6N B-KL" pitchFamily="18" charset="-128"/>
            </a:endParaRPr>
          </a:p>
          <a:p>
            <a:r>
              <a:rPr lang="zh-TW" altLang="en-US" sz="3600" b="1" dirty="0" smtClean="0">
                <a:latin typeface="A-OTF Ryumin Pr6N B-KL" pitchFamily="18" charset="-128"/>
                <a:ea typeface="A-OTF Ryumin Pr6N B-KL" pitchFamily="18" charset="-128"/>
              </a:rPr>
              <a:t>關懷</a:t>
            </a:r>
            <a:r>
              <a:rPr lang="zh-TW" altLang="en-US" sz="3600" b="1" dirty="0">
                <a:latin typeface="A-OTF Ryumin Pr6N B-KL" pitchFamily="18" charset="-128"/>
                <a:ea typeface="A-OTF Ryumin Pr6N B-KL" pitchFamily="18" charset="-128"/>
              </a:rPr>
              <a:t>，是一份需要永續經營的心靈事業。</a:t>
            </a:r>
            <a:endParaRPr lang="zh-TW" altLang="en-US" sz="3600" dirty="0">
              <a:latin typeface="A-OTF Ryumin Pr6N B-KL" pitchFamily="18" charset="-128"/>
              <a:ea typeface="A-OTF Ryumin Pr6N B-KL" pitchFamily="18" charset="-128"/>
            </a:endParaRP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15</a:t>
            </a:fld>
            <a:endParaRPr lang="zh-TW" altLang="en-US"/>
          </a:p>
        </p:txBody>
      </p:sp>
      <p:sp>
        <p:nvSpPr>
          <p:cNvPr id="10" name="Rectangle 2"/>
          <p:cNvSpPr txBox="1">
            <a:spLocks noChangeArrowheads="1"/>
          </p:cNvSpPr>
          <p:nvPr/>
        </p:nvSpPr>
        <p:spPr>
          <a:xfrm>
            <a:off x="73025" y="20554"/>
            <a:ext cx="9144000" cy="706438"/>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CSR</a:t>
            </a:r>
            <a:r>
              <a:rPr lang="zh-TW" altLang="en-US" sz="3600" dirty="0" smtClean="0">
                <a:solidFill>
                  <a:schemeClr val="bg1"/>
                </a:solidFill>
                <a:latin typeface="微軟正黑體" panose="020B0604030504040204" pitchFamily="34" charset="-120"/>
                <a:ea typeface="微軟正黑體" panose="020B0604030504040204" pitchFamily="34" charset="-120"/>
              </a:rPr>
              <a:t>企業社會責任與誠信倫理</a:t>
            </a:r>
            <a:endParaRPr lang="zh-TW" altLang="en-US" sz="36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91032377"/>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56705" y="2195838"/>
            <a:ext cx="2664296" cy="12113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OTF Ryumin Pr6N B-KL" pitchFamily="18" charset="-128"/>
              <a:ea typeface="A-OTF Ryumin Pr6N B-KL" pitchFamily="18" charset="-128"/>
            </a:endParaRPr>
          </a:p>
        </p:txBody>
      </p:sp>
      <p:sp>
        <p:nvSpPr>
          <p:cNvPr id="2" name="矩形 1"/>
          <p:cNvSpPr/>
          <p:nvPr/>
        </p:nvSpPr>
        <p:spPr>
          <a:xfrm>
            <a:off x="1077812" y="2293689"/>
            <a:ext cx="2350323" cy="1015663"/>
          </a:xfrm>
          <a:prstGeom prst="rect">
            <a:avLst/>
          </a:prstGeom>
        </p:spPr>
        <p:txBody>
          <a:bodyPr wrap="none">
            <a:spAutoFit/>
          </a:bodyPr>
          <a:lstStyle/>
          <a:p>
            <a:r>
              <a:rPr lang="en-US" altLang="zh-TW" sz="6000" dirty="0">
                <a:latin typeface="A-OTF Ryumin Pr6N B-KL" pitchFamily="18" charset="-128"/>
                <a:ea typeface="A-OTF Ryumin Pr6N B-KL" pitchFamily="18" charset="-128"/>
              </a:rPr>
              <a:t>Meme</a:t>
            </a:r>
            <a:endParaRPr lang="zh-TW" altLang="en-US" sz="6000" dirty="0">
              <a:latin typeface="A-OTF Ryumin Pr6N B-KL" pitchFamily="18" charset="-128"/>
              <a:ea typeface="A-OTF Ryumin Pr6N B-KL" pitchFamily="18" charset="-128"/>
            </a:endParaRPr>
          </a:p>
        </p:txBody>
      </p:sp>
      <p:sp>
        <p:nvSpPr>
          <p:cNvPr id="8" name="文字方塊 7"/>
          <p:cNvSpPr txBox="1"/>
          <p:nvPr/>
        </p:nvSpPr>
        <p:spPr>
          <a:xfrm>
            <a:off x="3783934" y="2438305"/>
            <a:ext cx="2441694" cy="769441"/>
          </a:xfrm>
          <a:prstGeom prst="rect">
            <a:avLst/>
          </a:prstGeom>
          <a:noFill/>
        </p:spPr>
        <p:txBody>
          <a:bodyPr wrap="none" rtlCol="0">
            <a:spAutoFit/>
          </a:bodyPr>
          <a:lstStyle/>
          <a:p>
            <a:r>
              <a:rPr lang="zh-TW" altLang="en-US" sz="4400" dirty="0" smtClean="0">
                <a:latin typeface="A-OTF Ryumin Pr6N B-KL" pitchFamily="18" charset="-128"/>
                <a:ea typeface="A-OTF Ryumin Pr6N B-KL" pitchFamily="18" charset="-128"/>
              </a:rPr>
              <a:t>文化基因</a:t>
            </a:r>
            <a:endParaRPr lang="zh-TW" altLang="en-US" sz="4400" dirty="0">
              <a:latin typeface="A-OTF Ryumin Pr6N B-KL" pitchFamily="18" charset="-128"/>
              <a:ea typeface="A-OTF Ryumin Pr6N B-KL" pitchFamily="18" charset="-128"/>
            </a:endParaRPr>
          </a:p>
        </p:txBody>
      </p:sp>
      <p:sp>
        <p:nvSpPr>
          <p:cNvPr id="4" name="矩形 3"/>
          <p:cNvSpPr/>
          <p:nvPr/>
        </p:nvSpPr>
        <p:spPr>
          <a:xfrm>
            <a:off x="388326" y="3670846"/>
            <a:ext cx="8658200" cy="2308324"/>
          </a:xfrm>
          <a:prstGeom prst="rect">
            <a:avLst/>
          </a:prstGeom>
        </p:spPr>
        <p:txBody>
          <a:bodyPr wrap="square">
            <a:spAutoFit/>
          </a:bodyPr>
          <a:lstStyle/>
          <a:p>
            <a:r>
              <a:rPr lang="zh-TW" altLang="en-US" sz="3600" dirty="0">
                <a:latin typeface="A-OTF Ryumin Pr6N B-KL" pitchFamily="18" charset="-128"/>
                <a:ea typeface="A-OTF Ryumin Pr6N B-KL" pitchFamily="18" charset="-128"/>
              </a:rPr>
              <a:t>「一個觀念，行為或</a:t>
            </a:r>
            <a:r>
              <a:rPr lang="zh-TW" altLang="en-US" sz="3600" dirty="0" smtClean="0">
                <a:latin typeface="A-OTF Ryumin Pr6N B-KL" pitchFamily="18" charset="-128"/>
                <a:ea typeface="A-OTF Ryumin Pr6N B-KL" pitchFamily="18" charset="-128"/>
              </a:rPr>
              <a:t>風格</a:t>
            </a:r>
            <a:r>
              <a:rPr lang="zh-TW" altLang="en-US" sz="3600" dirty="0">
                <a:latin typeface="A-OTF Ryumin Pr6N B-KL" pitchFamily="18" charset="-128"/>
                <a:ea typeface="A-OTF Ryumin Pr6N B-KL" pitchFamily="18" charset="-128"/>
              </a:rPr>
              <a:t>，</a:t>
            </a:r>
            <a:r>
              <a:rPr lang="zh-TW" altLang="en-US" sz="3600" dirty="0" smtClean="0">
                <a:latin typeface="A-OTF Ryumin Pr6N B-KL" pitchFamily="18" charset="-128"/>
                <a:ea typeface="A-OTF Ryumin Pr6N B-KL" pitchFamily="18" charset="-128"/>
              </a:rPr>
              <a:t>從</a:t>
            </a:r>
            <a:r>
              <a:rPr lang="zh-TW" altLang="en-US" sz="3600" dirty="0">
                <a:latin typeface="A-OTF Ryumin Pr6N B-KL" pitchFamily="18" charset="-128"/>
                <a:ea typeface="A-OTF Ryumin Pr6N B-KL" pitchFamily="18" charset="-128"/>
              </a:rPr>
              <a:t>一個人到另一個人的文化傳播過程。 </a:t>
            </a:r>
            <a:r>
              <a:rPr lang="zh-TW" altLang="en-US" sz="3600" dirty="0" smtClean="0">
                <a:latin typeface="A-OTF Ryumin Pr6N B-KL" pitchFamily="18" charset="-128"/>
                <a:ea typeface="A-OTF Ryumin Pr6N B-KL" pitchFamily="18" charset="-128"/>
              </a:rPr>
              <a:t>」</a:t>
            </a:r>
            <a:endParaRPr lang="en-US" altLang="zh-TW" sz="3600" dirty="0" smtClean="0">
              <a:latin typeface="A-OTF Ryumin Pr6N B-KL" pitchFamily="18" charset="-128"/>
              <a:ea typeface="A-OTF Ryumin Pr6N B-KL" pitchFamily="18" charset="-128"/>
            </a:endParaRPr>
          </a:p>
          <a:p>
            <a:endParaRPr lang="en-US" altLang="zh-TW" sz="3600" dirty="0" smtClean="0">
              <a:latin typeface="A-OTF Ryumin Pr6N B-KL" pitchFamily="18" charset="-128"/>
              <a:ea typeface="A-OTF Ryumin Pr6N B-KL" pitchFamily="18" charset="-128"/>
            </a:endParaRPr>
          </a:p>
          <a:p>
            <a:r>
              <a:rPr lang="en-US" altLang="zh-TW" sz="3600" b="1" dirty="0" smtClean="0">
                <a:solidFill>
                  <a:srgbClr val="C00000"/>
                </a:solidFill>
                <a:latin typeface="A-OTF Ryumin Pr6N B-KL" pitchFamily="18" charset="-128"/>
                <a:ea typeface="A-OTF Ryumin Pr6N B-KL" pitchFamily="18" charset="-128"/>
              </a:rPr>
              <a:t>CSR</a:t>
            </a:r>
            <a:r>
              <a:rPr lang="zh-TW" altLang="en-US" sz="3600" b="1" dirty="0" smtClean="0">
                <a:solidFill>
                  <a:srgbClr val="C00000"/>
                </a:solidFill>
                <a:latin typeface="A-OTF Ryumin Pr6N B-KL" pitchFamily="18" charset="-128"/>
                <a:ea typeface="A-OTF Ryumin Pr6N B-KL" pitchFamily="18" charset="-128"/>
              </a:rPr>
              <a:t>就是發掘基因 傳播基因的</a:t>
            </a:r>
            <a:r>
              <a:rPr lang="zh-TW" altLang="en-US" sz="3600" b="1" dirty="0">
                <a:solidFill>
                  <a:srgbClr val="C00000"/>
                </a:solidFill>
                <a:latin typeface="A-OTF Ryumin Pr6N B-KL" pitchFamily="18" charset="-128"/>
                <a:ea typeface="A-OTF Ryumin Pr6N B-KL" pitchFamily="18" charset="-128"/>
              </a:rPr>
              <a:t>過程</a:t>
            </a:r>
            <a:endParaRPr lang="en-US" altLang="zh-TW" sz="3600" b="1" dirty="0">
              <a:solidFill>
                <a:srgbClr val="C00000"/>
              </a:solidFill>
              <a:latin typeface="A-OTF Ryumin Pr6N B-KL" pitchFamily="18" charset="-128"/>
              <a:ea typeface="A-OTF Ryumin Pr6N B-KL" pitchFamily="18" charset="-128"/>
            </a:endParaRPr>
          </a:p>
        </p:txBody>
      </p:sp>
      <p:sp>
        <p:nvSpPr>
          <p:cNvPr id="12" name="文字方塊 11"/>
          <p:cNvSpPr txBox="1"/>
          <p:nvPr/>
        </p:nvSpPr>
        <p:spPr>
          <a:xfrm>
            <a:off x="300801" y="-72193"/>
            <a:ext cx="8746957" cy="923330"/>
          </a:xfrm>
          <a:prstGeom prst="rect">
            <a:avLst/>
          </a:prstGeom>
          <a:noFill/>
        </p:spPr>
        <p:txBody>
          <a:bodyPr wrap="square" rtlCol="0">
            <a:spAutoFit/>
          </a:bodyPr>
          <a:lstStyle/>
          <a:p>
            <a:pPr algn="ctr"/>
            <a:r>
              <a:rPr lang="en-US" altLang="zh-TW" sz="5400" dirty="0" smtClean="0">
                <a:solidFill>
                  <a:schemeClr val="bg1"/>
                </a:solidFill>
                <a:latin typeface="微軟正黑體" panose="020B0604030504040204" pitchFamily="34" charset="-120"/>
                <a:ea typeface="微軟正黑體" panose="020B0604030504040204" pitchFamily="34" charset="-120"/>
              </a:rPr>
              <a:t>CSR</a:t>
            </a:r>
            <a:r>
              <a:rPr lang="zh-TW" altLang="en-US" sz="5400" dirty="0" smtClean="0">
                <a:solidFill>
                  <a:schemeClr val="bg1"/>
                </a:solidFill>
                <a:latin typeface="微軟正黑體" panose="020B0604030504040204" pitchFamily="34" charset="-120"/>
                <a:ea typeface="微軟正黑體" panose="020B0604030504040204" pitchFamily="34" charset="-120"/>
              </a:rPr>
              <a:t>在傳播什麼？</a:t>
            </a:r>
            <a:endParaRPr lang="zh-TW" altLang="en-US" sz="5400" dirty="0">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4"/>
          </p:nvPr>
        </p:nvSpPr>
        <p:spPr>
          <a:xfrm>
            <a:off x="7010400" y="6356350"/>
            <a:ext cx="2133600" cy="365125"/>
          </a:xfrm>
        </p:spPr>
        <p:txBody>
          <a:bodyPr/>
          <a:lstStyle/>
          <a:p>
            <a:fld id="{1C7858B1-76B0-43A1-BD85-92CBAD88C864}" type="slidenum">
              <a:rPr lang="zh-TW" altLang="en-US" smtClean="0"/>
              <a:t>16</a:t>
            </a:fld>
            <a:endParaRPr lang="zh-TW" altLang="en-US"/>
          </a:p>
        </p:txBody>
      </p:sp>
    </p:spTree>
    <p:extLst>
      <p:ext uri="{BB962C8B-B14F-4D97-AF65-F5344CB8AC3E}">
        <p14:creationId xmlns:p14="http://schemas.microsoft.com/office/powerpoint/2010/main" val="451368214"/>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017454" y="2924944"/>
            <a:ext cx="5109091" cy="1569660"/>
          </a:xfrm>
          <a:prstGeom prst="rect">
            <a:avLst/>
          </a:prstGeom>
          <a:noFill/>
        </p:spPr>
        <p:txBody>
          <a:bodyPr wrap="none" rtlCol="0">
            <a:spAutoFit/>
          </a:bodyPr>
          <a:lstStyle/>
          <a:p>
            <a:r>
              <a:rPr lang="zh-TW" altLang="en-US" sz="9600" dirty="0" smtClean="0">
                <a:latin typeface="標楷體" panose="03000509000000000000" pitchFamily="65" charset="-120"/>
                <a:ea typeface="標楷體" panose="03000509000000000000" pitchFamily="65" charset="-120"/>
              </a:rPr>
              <a:t>何謂基因</a:t>
            </a:r>
            <a:endParaRPr lang="zh-TW" altLang="en-US" sz="9600" dirty="0">
              <a:latin typeface="標楷體" panose="03000509000000000000" pitchFamily="65" charset="-120"/>
              <a:ea typeface="標楷體" panose="03000509000000000000" pitchFamily="65" charset="-120"/>
            </a:endParaRPr>
          </a:p>
        </p:txBody>
      </p:sp>
      <p:sp>
        <p:nvSpPr>
          <p:cNvPr id="3" name="文字方塊 2"/>
          <p:cNvSpPr txBox="1"/>
          <p:nvPr/>
        </p:nvSpPr>
        <p:spPr>
          <a:xfrm>
            <a:off x="0" y="4653136"/>
            <a:ext cx="9144000" cy="769441"/>
          </a:xfrm>
          <a:prstGeom prst="rect">
            <a:avLst/>
          </a:prstGeom>
          <a:noFill/>
        </p:spPr>
        <p:txBody>
          <a:bodyPr wrap="square" rtlCol="0">
            <a:spAutoFit/>
          </a:bodyPr>
          <a:lstStyle/>
          <a:p>
            <a:pPr algn="ctr"/>
            <a:r>
              <a:rPr lang="zh-TW" altLang="en-US" sz="4400" b="1" dirty="0" smtClean="0">
                <a:solidFill>
                  <a:srgbClr val="C00000"/>
                </a:solidFill>
                <a:latin typeface="標楷體" panose="03000509000000000000" pitchFamily="65" charset="-120"/>
                <a:ea typeface="標楷體" panose="03000509000000000000" pitchFamily="65" charset="-120"/>
              </a:rPr>
              <a:t>基因</a:t>
            </a:r>
            <a:r>
              <a:rPr lang="zh-TW" altLang="en-US" sz="3600" b="1" dirty="0" smtClean="0">
                <a:latin typeface="標楷體" panose="03000509000000000000" pitchFamily="65" charset="-120"/>
                <a:ea typeface="標楷體" panose="03000509000000000000" pitchFamily="65" charset="-120"/>
              </a:rPr>
              <a:t>是控制</a:t>
            </a:r>
            <a:r>
              <a:rPr lang="zh-TW" altLang="en-US" sz="4400" b="1" dirty="0" smtClean="0">
                <a:solidFill>
                  <a:srgbClr val="C00000"/>
                </a:solidFill>
                <a:latin typeface="標楷體" panose="03000509000000000000" pitchFamily="65" charset="-120"/>
                <a:ea typeface="標楷體" panose="03000509000000000000" pitchFamily="65" charset="-120"/>
              </a:rPr>
              <a:t>生物性狀</a:t>
            </a:r>
            <a:r>
              <a:rPr lang="zh-TW" altLang="en-US" sz="3600" b="1" dirty="0" smtClean="0">
                <a:latin typeface="標楷體" panose="03000509000000000000" pitchFamily="65" charset="-120"/>
                <a:ea typeface="標楷體" panose="03000509000000000000" pitchFamily="65" charset="-120"/>
              </a:rPr>
              <a:t>的</a:t>
            </a:r>
            <a:r>
              <a:rPr lang="zh-TW" altLang="en-US" sz="4400" b="1" dirty="0" smtClean="0">
                <a:solidFill>
                  <a:srgbClr val="C00000"/>
                </a:solidFill>
                <a:latin typeface="標楷體" panose="03000509000000000000" pitchFamily="65" charset="-120"/>
                <a:ea typeface="標楷體" panose="03000509000000000000" pitchFamily="65" charset="-120"/>
              </a:rPr>
              <a:t>基本遺傳單位</a:t>
            </a:r>
            <a:endParaRPr lang="zh-TW" altLang="en-US" sz="4400" b="1" dirty="0">
              <a:solidFill>
                <a:srgbClr val="C00000"/>
              </a:solidFill>
              <a:latin typeface="標楷體" panose="03000509000000000000" pitchFamily="65" charset="-120"/>
              <a:ea typeface="標楷體" panose="03000509000000000000" pitchFamily="65" charset="-120"/>
            </a:endParaRPr>
          </a:p>
        </p:txBody>
      </p:sp>
      <p:sp>
        <p:nvSpPr>
          <p:cNvPr id="4" name="橢圓 3"/>
          <p:cNvSpPr/>
          <p:nvPr/>
        </p:nvSpPr>
        <p:spPr>
          <a:xfrm>
            <a:off x="3347864" y="542990"/>
            <a:ext cx="2448272" cy="20882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矩形 4"/>
          <p:cNvSpPr/>
          <p:nvPr/>
        </p:nvSpPr>
        <p:spPr>
          <a:xfrm>
            <a:off x="3376801" y="925386"/>
            <a:ext cx="2390398" cy="1323439"/>
          </a:xfrm>
          <a:prstGeom prst="rect">
            <a:avLst/>
          </a:prstGeom>
        </p:spPr>
        <p:txBody>
          <a:bodyPr wrap="none">
            <a:spAutoFit/>
          </a:bodyPr>
          <a:lstStyle/>
          <a:p>
            <a:r>
              <a:rPr lang="en-US" altLang="zh-TW" sz="8000" dirty="0">
                <a:solidFill>
                  <a:schemeClr val="bg1"/>
                </a:solidFill>
              </a:rPr>
              <a:t>Gene</a:t>
            </a:r>
          </a:p>
        </p:txBody>
      </p:sp>
      <p:sp>
        <p:nvSpPr>
          <p:cNvPr id="6" name="投影片編號版面配置區 5"/>
          <p:cNvSpPr>
            <a:spLocks noGrp="1"/>
          </p:cNvSpPr>
          <p:nvPr>
            <p:ph type="sldNum" sz="quarter" idx="4"/>
          </p:nvPr>
        </p:nvSpPr>
        <p:spPr>
          <a:xfrm>
            <a:off x="7010400" y="6356350"/>
            <a:ext cx="2133600" cy="365125"/>
          </a:xfrm>
        </p:spPr>
        <p:txBody>
          <a:bodyPr/>
          <a:lstStyle/>
          <a:p>
            <a:fld id="{1C7858B1-76B0-43A1-BD85-92CBAD88C864}" type="slidenum">
              <a:rPr lang="zh-TW" altLang="en-US" smtClean="0"/>
              <a:t>17</a:t>
            </a:fld>
            <a:endParaRPr lang="zh-TW" altLang="en-US"/>
          </a:p>
        </p:txBody>
      </p:sp>
    </p:spTree>
    <p:extLst>
      <p:ext uri="{BB962C8B-B14F-4D97-AF65-F5344CB8AC3E}">
        <p14:creationId xmlns:p14="http://schemas.microsoft.com/office/powerpoint/2010/main" val="330921526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96923" y="1067915"/>
            <a:ext cx="4856558" cy="3701560"/>
          </a:xfrm>
          <a:prstGeom prst="rect">
            <a:avLst/>
          </a:prstGeom>
        </p:spPr>
      </p:pic>
      <p:pic>
        <p:nvPicPr>
          <p:cNvPr id="5" name="圖片 4" descr="畫面剪輯"/>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16" y="1067915"/>
            <a:ext cx="4444320" cy="3884032"/>
          </a:xfrm>
          <a:prstGeom prst="rect">
            <a:avLst/>
          </a:prstGeom>
        </p:spPr>
      </p:pic>
      <p:sp>
        <p:nvSpPr>
          <p:cNvPr id="6" name="文字方塊 5"/>
          <p:cNvSpPr txBox="1"/>
          <p:nvPr/>
        </p:nvSpPr>
        <p:spPr>
          <a:xfrm>
            <a:off x="-42664" y="5046240"/>
            <a:ext cx="9144000" cy="769441"/>
          </a:xfrm>
          <a:prstGeom prst="rect">
            <a:avLst/>
          </a:prstGeom>
          <a:noFill/>
        </p:spPr>
        <p:txBody>
          <a:bodyPr wrap="square" rtlCol="0">
            <a:spAutoFit/>
          </a:bodyPr>
          <a:lstStyle/>
          <a:p>
            <a:pPr algn="ctr"/>
            <a:r>
              <a:rPr lang="zh-TW" altLang="en-US" sz="4400" b="1" dirty="0" smtClean="0">
                <a:solidFill>
                  <a:srgbClr val="C00000"/>
                </a:solidFill>
                <a:latin typeface="標楷體" panose="03000509000000000000" pitchFamily="65" charset="-120"/>
                <a:ea typeface="標楷體" panose="03000509000000000000" pitchFamily="65" charset="-120"/>
              </a:rPr>
              <a:t>基因</a:t>
            </a:r>
            <a:r>
              <a:rPr lang="zh-TW" altLang="en-US" sz="3600" b="1" dirty="0" smtClean="0">
                <a:latin typeface="標楷體" panose="03000509000000000000" pitchFamily="65" charset="-120"/>
                <a:ea typeface="標楷體" panose="03000509000000000000" pitchFamily="65" charset="-120"/>
              </a:rPr>
              <a:t>控制了</a:t>
            </a:r>
            <a:r>
              <a:rPr lang="zh-TW" altLang="en-US" sz="4400" b="1" dirty="0" smtClean="0">
                <a:solidFill>
                  <a:srgbClr val="C00000"/>
                </a:solidFill>
                <a:latin typeface="標楷體" panose="03000509000000000000" pitchFamily="65" charset="-120"/>
                <a:ea typeface="標楷體" panose="03000509000000000000" pitchFamily="65" charset="-120"/>
              </a:rPr>
              <a:t>生物的性狀</a:t>
            </a:r>
            <a:endParaRPr lang="zh-TW" altLang="en-US" sz="4400" b="1" dirty="0">
              <a:solidFill>
                <a:srgbClr val="C0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4"/>
          </p:nvPr>
        </p:nvSpPr>
        <p:spPr>
          <a:xfrm>
            <a:off x="7010400" y="6356350"/>
            <a:ext cx="2133600" cy="365125"/>
          </a:xfrm>
        </p:spPr>
        <p:txBody>
          <a:bodyPr/>
          <a:lstStyle/>
          <a:p>
            <a:fld id="{1C7858B1-76B0-43A1-BD85-92CBAD88C864}" type="slidenum">
              <a:rPr lang="zh-TW" altLang="en-US" smtClean="0"/>
              <a:t>18</a:t>
            </a:fld>
            <a:endParaRPr lang="zh-TW" altLang="en-US"/>
          </a:p>
        </p:txBody>
      </p:sp>
    </p:spTree>
    <p:extLst>
      <p:ext uri="{BB962C8B-B14F-4D97-AF65-F5344CB8AC3E}">
        <p14:creationId xmlns:p14="http://schemas.microsoft.com/office/powerpoint/2010/main" val="122629434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48017" y="1451449"/>
            <a:ext cx="1983616" cy="886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 name="文字方塊 2"/>
          <p:cNvSpPr txBox="1"/>
          <p:nvPr/>
        </p:nvSpPr>
        <p:spPr>
          <a:xfrm>
            <a:off x="2536477" y="1451449"/>
            <a:ext cx="1436964" cy="769441"/>
          </a:xfrm>
          <a:prstGeom prst="rect">
            <a:avLst/>
          </a:prstGeom>
          <a:noFill/>
        </p:spPr>
        <p:txBody>
          <a:bodyPr wrap="square" rtlCol="0">
            <a:spAutoFit/>
          </a:bodyPr>
          <a:lstStyle/>
          <a:p>
            <a:r>
              <a:rPr lang="zh-TW" altLang="en-US" sz="4400" dirty="0" smtClean="0">
                <a:solidFill>
                  <a:schemeClr val="bg1"/>
                </a:solidFill>
                <a:latin typeface="標楷體" panose="03000509000000000000" pitchFamily="65" charset="-120"/>
                <a:ea typeface="標楷體" panose="03000509000000000000" pitchFamily="65" charset="-120"/>
              </a:rPr>
              <a:t>生物</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5" name="矩形 4"/>
          <p:cNvSpPr/>
          <p:nvPr/>
        </p:nvSpPr>
        <p:spPr>
          <a:xfrm>
            <a:off x="2248017" y="2509708"/>
            <a:ext cx="1983616" cy="892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文字方塊 5"/>
          <p:cNvSpPr txBox="1"/>
          <p:nvPr/>
        </p:nvSpPr>
        <p:spPr>
          <a:xfrm>
            <a:off x="2583235" y="2489885"/>
            <a:ext cx="1313180" cy="769441"/>
          </a:xfrm>
          <a:prstGeom prst="rect">
            <a:avLst/>
          </a:prstGeom>
          <a:noFill/>
        </p:spPr>
        <p:txBody>
          <a:bodyPr wrap="none" rtlCol="0">
            <a:spAutoFit/>
          </a:bodyPr>
          <a:lstStyle/>
          <a:p>
            <a:r>
              <a:rPr lang="zh-TW" altLang="en-US" sz="4400" dirty="0" smtClean="0">
                <a:solidFill>
                  <a:schemeClr val="bg1"/>
                </a:solidFill>
                <a:latin typeface="標楷體" panose="03000509000000000000" pitchFamily="65" charset="-120"/>
                <a:ea typeface="標楷體" panose="03000509000000000000" pitchFamily="65" charset="-120"/>
              </a:rPr>
              <a:t>細胞</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7" name="矩形 6"/>
          <p:cNvSpPr/>
          <p:nvPr/>
        </p:nvSpPr>
        <p:spPr>
          <a:xfrm>
            <a:off x="2248017" y="3590291"/>
            <a:ext cx="1983616" cy="8328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8" name="文字方塊 7"/>
          <p:cNvSpPr txBox="1"/>
          <p:nvPr/>
        </p:nvSpPr>
        <p:spPr>
          <a:xfrm>
            <a:off x="2368183" y="3621999"/>
            <a:ext cx="1863450" cy="769441"/>
          </a:xfrm>
          <a:prstGeom prst="rect">
            <a:avLst/>
          </a:prstGeom>
          <a:noFill/>
        </p:spPr>
        <p:txBody>
          <a:bodyPr wrap="square" rtlCol="0">
            <a:spAutoFit/>
          </a:bodyPr>
          <a:lstStyle/>
          <a:p>
            <a:r>
              <a:rPr lang="zh-TW" altLang="en-US" sz="4400" dirty="0" smtClean="0">
                <a:solidFill>
                  <a:schemeClr val="bg1"/>
                </a:solidFill>
                <a:latin typeface="標楷體" panose="03000509000000000000" pitchFamily="65" charset="-120"/>
                <a:ea typeface="標楷體" panose="03000509000000000000" pitchFamily="65" charset="-120"/>
              </a:rPr>
              <a:t>染色體</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9" name="矩形 8"/>
          <p:cNvSpPr/>
          <p:nvPr/>
        </p:nvSpPr>
        <p:spPr>
          <a:xfrm>
            <a:off x="2248017" y="4626558"/>
            <a:ext cx="1983616" cy="962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 name="文字方塊 9"/>
          <p:cNvSpPr txBox="1"/>
          <p:nvPr/>
        </p:nvSpPr>
        <p:spPr>
          <a:xfrm>
            <a:off x="2628158" y="4723117"/>
            <a:ext cx="1313180" cy="769441"/>
          </a:xfrm>
          <a:prstGeom prst="rect">
            <a:avLst/>
          </a:prstGeom>
          <a:noFill/>
        </p:spPr>
        <p:txBody>
          <a:bodyPr wrap="none" rtlCol="0">
            <a:spAutoFit/>
          </a:bodyPr>
          <a:lstStyle/>
          <a:p>
            <a:r>
              <a:rPr lang="zh-TW" altLang="en-US" sz="4400" dirty="0" smtClean="0">
                <a:solidFill>
                  <a:schemeClr val="bg1"/>
                </a:solidFill>
                <a:latin typeface="標楷體" panose="03000509000000000000" pitchFamily="65" charset="-120"/>
                <a:ea typeface="標楷體" panose="03000509000000000000" pitchFamily="65" charset="-120"/>
              </a:rPr>
              <a:t>基因</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11" name="矩形 10"/>
          <p:cNvSpPr/>
          <p:nvPr/>
        </p:nvSpPr>
        <p:spPr>
          <a:xfrm>
            <a:off x="4691153" y="1475763"/>
            <a:ext cx="1994157" cy="8801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2" name="文字方塊 11"/>
          <p:cNvSpPr txBox="1"/>
          <p:nvPr/>
        </p:nvSpPr>
        <p:spPr>
          <a:xfrm>
            <a:off x="5031641" y="1475764"/>
            <a:ext cx="1313180" cy="769441"/>
          </a:xfrm>
          <a:prstGeom prst="rect">
            <a:avLst/>
          </a:prstGeom>
          <a:noFill/>
        </p:spPr>
        <p:txBody>
          <a:bodyPr wrap="none" rtlCol="0">
            <a:spAutoFit/>
          </a:bodyPr>
          <a:lstStyle/>
          <a:p>
            <a:r>
              <a:rPr lang="zh-TW" altLang="en-US" sz="4400" dirty="0" smtClean="0">
                <a:solidFill>
                  <a:schemeClr val="bg1"/>
                </a:solidFill>
                <a:latin typeface="標楷體" panose="03000509000000000000" pitchFamily="65" charset="-120"/>
                <a:ea typeface="標楷體" panose="03000509000000000000" pitchFamily="65" charset="-120"/>
              </a:rPr>
              <a:t>企業</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13" name="矩形 12"/>
          <p:cNvSpPr/>
          <p:nvPr/>
        </p:nvSpPr>
        <p:spPr>
          <a:xfrm>
            <a:off x="4691153" y="2534026"/>
            <a:ext cx="1994157" cy="8924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4" name="文字方塊 13"/>
          <p:cNvSpPr txBox="1"/>
          <p:nvPr/>
        </p:nvSpPr>
        <p:spPr>
          <a:xfrm>
            <a:off x="5313769" y="2519016"/>
            <a:ext cx="748923" cy="769441"/>
          </a:xfrm>
          <a:prstGeom prst="rect">
            <a:avLst/>
          </a:prstGeom>
          <a:noFill/>
        </p:spPr>
        <p:txBody>
          <a:bodyPr wrap="none" rtlCol="0">
            <a:spAutoFit/>
          </a:bodyPr>
          <a:lstStyle/>
          <a:p>
            <a:pPr algn="ctr"/>
            <a:r>
              <a:rPr lang="zh-TW" altLang="en-US" sz="4400" dirty="0" smtClean="0">
                <a:solidFill>
                  <a:schemeClr val="bg1"/>
                </a:solidFill>
                <a:latin typeface="標楷體" panose="03000509000000000000" pitchFamily="65" charset="-120"/>
                <a:ea typeface="標楷體" panose="03000509000000000000" pitchFamily="65" charset="-120"/>
              </a:rPr>
              <a:t>人</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15" name="矩形 14"/>
          <p:cNvSpPr/>
          <p:nvPr/>
        </p:nvSpPr>
        <p:spPr>
          <a:xfrm>
            <a:off x="4691153" y="3646315"/>
            <a:ext cx="1994157" cy="7694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6" name="文字方塊 15"/>
          <p:cNvSpPr txBox="1"/>
          <p:nvPr/>
        </p:nvSpPr>
        <p:spPr>
          <a:xfrm>
            <a:off x="5313769" y="3646315"/>
            <a:ext cx="748923" cy="769441"/>
          </a:xfrm>
          <a:prstGeom prst="rect">
            <a:avLst/>
          </a:prstGeom>
          <a:noFill/>
        </p:spPr>
        <p:txBody>
          <a:bodyPr wrap="none" rtlCol="0">
            <a:spAutoFit/>
          </a:bodyPr>
          <a:lstStyle/>
          <a:p>
            <a:r>
              <a:rPr lang="zh-TW" altLang="en-US" sz="4400" dirty="0" smtClean="0">
                <a:solidFill>
                  <a:schemeClr val="bg1"/>
                </a:solidFill>
                <a:latin typeface="標楷體" panose="03000509000000000000" pitchFamily="65" charset="-120"/>
                <a:ea typeface="標楷體" panose="03000509000000000000" pitchFamily="65" charset="-120"/>
              </a:rPr>
              <a:t>腦</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17" name="矩形 16"/>
          <p:cNvSpPr/>
          <p:nvPr/>
        </p:nvSpPr>
        <p:spPr>
          <a:xfrm>
            <a:off x="4691151" y="4650874"/>
            <a:ext cx="1994156" cy="9068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8" name="文字方塊 17"/>
          <p:cNvSpPr txBox="1"/>
          <p:nvPr/>
        </p:nvSpPr>
        <p:spPr>
          <a:xfrm>
            <a:off x="5136909" y="4687798"/>
            <a:ext cx="1313180" cy="769441"/>
          </a:xfrm>
          <a:prstGeom prst="rect">
            <a:avLst/>
          </a:prstGeom>
          <a:noFill/>
        </p:spPr>
        <p:txBody>
          <a:bodyPr wrap="none" rtlCol="0">
            <a:spAutoFit/>
          </a:bodyPr>
          <a:lstStyle/>
          <a:p>
            <a:r>
              <a:rPr lang="zh-TW" altLang="en-US" sz="4400" dirty="0" smtClean="0">
                <a:solidFill>
                  <a:schemeClr val="bg1"/>
                </a:solidFill>
                <a:latin typeface="標楷體" panose="03000509000000000000" pitchFamily="65" charset="-120"/>
                <a:ea typeface="標楷體" panose="03000509000000000000" pitchFamily="65" charset="-120"/>
              </a:rPr>
              <a:t>見解</a:t>
            </a:r>
            <a:endParaRPr lang="zh-TW" altLang="en-US" sz="4400" dirty="0">
              <a:solidFill>
                <a:schemeClr val="bg1"/>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19</a:t>
            </a:fld>
            <a:endParaRPr lang="zh-TW" altLang="en-US"/>
          </a:p>
        </p:txBody>
      </p:sp>
      <p:sp>
        <p:nvSpPr>
          <p:cNvPr id="19" name="Rectangle 2"/>
          <p:cNvSpPr txBox="1">
            <a:spLocks noChangeArrowheads="1"/>
          </p:cNvSpPr>
          <p:nvPr/>
        </p:nvSpPr>
        <p:spPr>
          <a:xfrm>
            <a:off x="73025" y="20554"/>
            <a:ext cx="9144000" cy="706438"/>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z="4800"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何謂基因</a:t>
            </a:r>
          </a:p>
        </p:txBody>
      </p:sp>
    </p:spTree>
    <p:extLst>
      <p:ext uri="{BB962C8B-B14F-4D97-AF65-F5344CB8AC3E}">
        <p14:creationId xmlns:p14="http://schemas.microsoft.com/office/powerpoint/2010/main" val="153206199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1227226" y="108287"/>
            <a:ext cx="7018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r>
              <a:rPr lang="zh-TW" altLang="en-US"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閱前須知</a:t>
            </a:r>
            <a:endPar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endParaRPr>
          </a:p>
        </p:txBody>
      </p:sp>
      <p:sp>
        <p:nvSpPr>
          <p:cNvPr id="5" name="矩形 4"/>
          <p:cNvSpPr/>
          <p:nvPr/>
        </p:nvSpPr>
        <p:spPr>
          <a:xfrm>
            <a:off x="565484" y="1305342"/>
            <a:ext cx="8422105" cy="4893647"/>
          </a:xfrm>
          <a:prstGeom prst="rect">
            <a:avLst/>
          </a:prstGeom>
        </p:spPr>
        <p:txBody>
          <a:bodyPr wrap="square">
            <a:spAutoFit/>
          </a:bodyPr>
          <a:lstStyle/>
          <a:p>
            <a:pPr algn="just"/>
            <a:r>
              <a:rPr lang="en-US" altLang="zh-TW" sz="2400" dirty="0">
                <a:latin typeface="微軟正黑體" panose="020B0604030504040204" pitchFamily="34" charset="-120"/>
                <a:ea typeface="微軟正黑體" panose="020B0604030504040204" pitchFamily="34" charset="-120"/>
              </a:rPr>
              <a:t>104</a:t>
            </a:r>
            <a:r>
              <a:rPr lang="zh-TW" altLang="zh-TW" sz="2400" dirty="0">
                <a:latin typeface="微軟正黑體" panose="020B0604030504040204" pitchFamily="34" charset="-120"/>
                <a:ea typeface="微軟正黑體" panose="020B0604030504040204" pitchFamily="34" charset="-120"/>
              </a:rPr>
              <a:t>年在『教育部發展典範科技大學計畫』持續支持下邁進【深化與精進】的新階段，推動職業倫理跨領域學習的創新模式，持續深化職業倫理教學成效</a:t>
            </a:r>
            <a:r>
              <a:rPr lang="zh-TW" altLang="zh-TW"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just"/>
            <a:endParaRPr lang="zh-TW" altLang="zh-TW" sz="2400" dirty="0">
              <a:latin typeface="微軟正黑體" panose="020B0604030504040204" pitchFamily="34" charset="-120"/>
              <a:ea typeface="微軟正黑體" panose="020B0604030504040204" pitchFamily="34" charset="-120"/>
            </a:endParaRPr>
          </a:p>
          <a:p>
            <a:pPr algn="just"/>
            <a:r>
              <a:rPr lang="zh-TW" altLang="zh-TW" sz="2400" dirty="0">
                <a:latin typeface="微軟正黑體" panose="020B0604030504040204" pitchFamily="34" charset="-120"/>
                <a:ea typeface="微軟正黑體" panose="020B0604030504040204" pitchFamily="34" charset="-120"/>
              </a:rPr>
              <a:t>這個精進創新模式包括教材精進與教學創新兩大面向，而這個教學工作坊就是教材精進面向的重要項目，本校特別邀請不同專業領域的標竿企業或提供典範案例教材，並派員現身說法，協助教學演示，並由各學院推薦種子教師組成特色領域職業倫理教學社群，以扎根典範案例教學成效</a:t>
            </a:r>
            <a:r>
              <a:rPr lang="zh-TW" altLang="zh-TW"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just"/>
            <a:endParaRPr lang="en-US" altLang="zh-TW" sz="2400" dirty="0" smtClean="0">
              <a:latin typeface="微軟正黑體" panose="020B0604030504040204" pitchFamily="34" charset="-120"/>
              <a:ea typeface="微軟正黑體" panose="020B0604030504040204" pitchFamily="34" charset="-120"/>
            </a:endParaRPr>
          </a:p>
          <a:p>
            <a:pPr algn="just"/>
            <a:r>
              <a:rPr lang="zh-TW" altLang="zh-TW" sz="2400" dirty="0" smtClean="0">
                <a:latin typeface="微軟正黑體" panose="020B0604030504040204" pitchFamily="34" charset="-120"/>
                <a:ea typeface="微軟正黑體" panose="020B0604030504040204" pitchFamily="34" charset="-120"/>
              </a:rPr>
              <a:t>這些</a:t>
            </a:r>
            <a:r>
              <a:rPr lang="zh-TW" altLang="zh-TW" sz="2400" dirty="0">
                <a:latin typeface="微軟正黑體" panose="020B0604030504040204" pitchFamily="34" charset="-120"/>
                <a:ea typeface="微軟正黑體" panose="020B0604030504040204" pitchFamily="34" charset="-120"/>
              </a:rPr>
              <a:t>來自產業的案例教材不僅能豐富職業倫理之教學資源與方法，將使學生藉由典範案例的學習，充分體認產業對職業倫理的重視，進而自我提升職業倫理素養。</a:t>
            </a:r>
          </a:p>
        </p:txBody>
      </p:sp>
    </p:spTree>
    <p:extLst>
      <p:ext uri="{BB962C8B-B14F-4D97-AF65-F5344CB8AC3E}">
        <p14:creationId xmlns:p14="http://schemas.microsoft.com/office/powerpoint/2010/main" val="159587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99592" y="1556792"/>
            <a:ext cx="7571303" cy="1569660"/>
          </a:xfrm>
          <a:prstGeom prst="rect">
            <a:avLst/>
          </a:prstGeom>
          <a:noFill/>
        </p:spPr>
        <p:txBody>
          <a:bodyPr wrap="none" rtlCol="0">
            <a:spAutoFit/>
          </a:bodyPr>
          <a:lstStyle/>
          <a:p>
            <a:r>
              <a:rPr lang="zh-TW" altLang="en-US" sz="9600" dirty="0" smtClean="0">
                <a:latin typeface="標楷體" panose="03000509000000000000" pitchFamily="65" charset="-120"/>
                <a:ea typeface="標楷體" panose="03000509000000000000" pitchFamily="65" charset="-120"/>
              </a:rPr>
              <a:t>何謂企業基因</a:t>
            </a:r>
            <a:endParaRPr lang="zh-TW" altLang="en-US" sz="9600" dirty="0">
              <a:latin typeface="標楷體" panose="03000509000000000000" pitchFamily="65" charset="-120"/>
              <a:ea typeface="標楷體" panose="03000509000000000000" pitchFamily="65" charset="-120"/>
            </a:endParaRPr>
          </a:p>
        </p:txBody>
      </p:sp>
      <p:sp>
        <p:nvSpPr>
          <p:cNvPr id="3" name="文字方塊 2"/>
          <p:cNvSpPr txBox="1"/>
          <p:nvPr/>
        </p:nvSpPr>
        <p:spPr>
          <a:xfrm>
            <a:off x="0" y="3429000"/>
            <a:ext cx="9144000" cy="769441"/>
          </a:xfrm>
          <a:prstGeom prst="rect">
            <a:avLst/>
          </a:prstGeom>
          <a:noFill/>
        </p:spPr>
        <p:txBody>
          <a:bodyPr wrap="square" rtlCol="0">
            <a:spAutoFit/>
          </a:bodyPr>
          <a:lstStyle/>
          <a:p>
            <a:pPr algn="ctr"/>
            <a:r>
              <a:rPr lang="zh-TW" altLang="en-US" sz="4400" b="1" dirty="0">
                <a:solidFill>
                  <a:srgbClr val="C00000"/>
                </a:solidFill>
                <a:latin typeface="標楷體" panose="03000509000000000000" pitchFamily="65" charset="-120"/>
                <a:ea typeface="標楷體" panose="03000509000000000000" pitchFamily="65" charset="-120"/>
              </a:rPr>
              <a:t>見解</a:t>
            </a:r>
            <a:r>
              <a:rPr lang="zh-TW" altLang="en-US" sz="3600" b="1" dirty="0" smtClean="0">
                <a:latin typeface="標楷體" panose="03000509000000000000" pitchFamily="65" charset="-120"/>
                <a:ea typeface="標楷體" panose="03000509000000000000" pitchFamily="65" charset="-120"/>
              </a:rPr>
              <a:t>是控制企業</a:t>
            </a:r>
            <a:r>
              <a:rPr lang="zh-TW" altLang="en-US" sz="4400" b="1" dirty="0" smtClean="0">
                <a:solidFill>
                  <a:srgbClr val="C00000"/>
                </a:solidFill>
                <a:latin typeface="標楷體" panose="03000509000000000000" pitchFamily="65" charset="-120"/>
                <a:ea typeface="標楷體" panose="03000509000000000000" pitchFamily="65" charset="-120"/>
              </a:rPr>
              <a:t>性狀</a:t>
            </a:r>
            <a:r>
              <a:rPr lang="zh-TW" altLang="en-US" sz="3600" b="1" dirty="0" smtClean="0">
                <a:latin typeface="標楷體" panose="03000509000000000000" pitchFamily="65" charset="-120"/>
                <a:ea typeface="標楷體" panose="03000509000000000000" pitchFamily="65" charset="-120"/>
              </a:rPr>
              <a:t>的</a:t>
            </a:r>
            <a:r>
              <a:rPr lang="zh-TW" altLang="en-US" sz="4400" b="1" dirty="0" smtClean="0">
                <a:solidFill>
                  <a:srgbClr val="C00000"/>
                </a:solidFill>
                <a:latin typeface="標楷體" panose="03000509000000000000" pitchFamily="65" charset="-120"/>
                <a:ea typeface="標楷體" panose="03000509000000000000" pitchFamily="65" charset="-120"/>
              </a:rPr>
              <a:t>基本遺傳單位</a:t>
            </a:r>
            <a:endParaRPr lang="zh-TW" altLang="en-US" sz="4400" b="1" dirty="0">
              <a:solidFill>
                <a:srgbClr val="C00000"/>
              </a:solidFill>
              <a:latin typeface="標楷體" panose="03000509000000000000" pitchFamily="65" charset="-120"/>
              <a:ea typeface="標楷體" panose="03000509000000000000" pitchFamily="65" charset="-120"/>
            </a:endParaRPr>
          </a:p>
        </p:txBody>
      </p:sp>
      <p:sp>
        <p:nvSpPr>
          <p:cNvPr id="4" name="橢圓 3"/>
          <p:cNvSpPr/>
          <p:nvPr/>
        </p:nvSpPr>
        <p:spPr>
          <a:xfrm>
            <a:off x="732855" y="4509120"/>
            <a:ext cx="1296144" cy="12961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標楷體" panose="03000509000000000000" pitchFamily="65" charset="-120"/>
                <a:ea typeface="標楷體" panose="03000509000000000000" pitchFamily="65" charset="-120"/>
              </a:rPr>
              <a:t>空間</a:t>
            </a:r>
            <a:endParaRPr lang="zh-TW" altLang="en-US" sz="2800" dirty="0">
              <a:latin typeface="標楷體" panose="03000509000000000000" pitchFamily="65" charset="-120"/>
              <a:ea typeface="標楷體" panose="03000509000000000000" pitchFamily="65" charset="-120"/>
            </a:endParaRPr>
          </a:p>
        </p:txBody>
      </p:sp>
      <p:sp>
        <p:nvSpPr>
          <p:cNvPr id="7" name="橢圓 6"/>
          <p:cNvSpPr/>
          <p:nvPr/>
        </p:nvSpPr>
        <p:spPr>
          <a:xfrm>
            <a:off x="2268295" y="4509120"/>
            <a:ext cx="1296144" cy="12961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標楷體" panose="03000509000000000000" pitchFamily="65" charset="-120"/>
                <a:ea typeface="標楷體" panose="03000509000000000000" pitchFamily="65" charset="-120"/>
              </a:rPr>
              <a:t>商品</a:t>
            </a:r>
            <a:endParaRPr lang="zh-TW" altLang="en-US" sz="2800" dirty="0">
              <a:latin typeface="標楷體" panose="03000509000000000000" pitchFamily="65" charset="-120"/>
              <a:ea typeface="標楷體" panose="03000509000000000000" pitchFamily="65" charset="-120"/>
            </a:endParaRPr>
          </a:p>
        </p:txBody>
      </p:sp>
      <p:sp>
        <p:nvSpPr>
          <p:cNvPr id="8" name="橢圓 7"/>
          <p:cNvSpPr/>
          <p:nvPr/>
        </p:nvSpPr>
        <p:spPr>
          <a:xfrm>
            <a:off x="3901207" y="4509120"/>
            <a:ext cx="1296144" cy="12961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標楷體" panose="03000509000000000000" pitchFamily="65" charset="-120"/>
                <a:ea typeface="標楷體" panose="03000509000000000000" pitchFamily="65" charset="-120"/>
              </a:rPr>
              <a:t>風格</a:t>
            </a:r>
            <a:endParaRPr lang="zh-TW" altLang="en-US" sz="2800" dirty="0">
              <a:latin typeface="標楷體" panose="03000509000000000000" pitchFamily="65" charset="-120"/>
              <a:ea typeface="標楷體" panose="03000509000000000000" pitchFamily="65" charset="-120"/>
            </a:endParaRPr>
          </a:p>
        </p:txBody>
      </p:sp>
      <p:sp>
        <p:nvSpPr>
          <p:cNvPr id="9" name="橢圓 8"/>
          <p:cNvSpPr/>
          <p:nvPr/>
        </p:nvSpPr>
        <p:spPr>
          <a:xfrm>
            <a:off x="5557391" y="4509120"/>
            <a:ext cx="1296144" cy="12961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標楷體" panose="03000509000000000000" pitchFamily="65" charset="-120"/>
                <a:ea typeface="標楷體" panose="03000509000000000000" pitchFamily="65" charset="-120"/>
              </a:rPr>
              <a:t>價值</a:t>
            </a:r>
            <a:endParaRPr lang="zh-TW" altLang="en-US" sz="2800" dirty="0">
              <a:latin typeface="標楷體" panose="03000509000000000000" pitchFamily="65" charset="-120"/>
              <a:ea typeface="標楷體" panose="03000509000000000000" pitchFamily="65" charset="-120"/>
            </a:endParaRPr>
          </a:p>
        </p:txBody>
      </p:sp>
      <p:sp>
        <p:nvSpPr>
          <p:cNvPr id="10" name="橢圓 9"/>
          <p:cNvSpPr/>
          <p:nvPr/>
        </p:nvSpPr>
        <p:spPr>
          <a:xfrm>
            <a:off x="7141567" y="4509120"/>
            <a:ext cx="1296144" cy="12961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標楷體" panose="03000509000000000000" pitchFamily="65" charset="-120"/>
                <a:ea typeface="標楷體" panose="03000509000000000000" pitchFamily="65" charset="-120"/>
              </a:rPr>
              <a:t>責任</a:t>
            </a:r>
            <a:endParaRPr lang="zh-TW" altLang="en-US" sz="2800" dirty="0">
              <a:latin typeface="標楷體" panose="03000509000000000000" pitchFamily="65" charset="-120"/>
              <a:ea typeface="標楷體" panose="03000509000000000000" pitchFamily="65" charset="-120"/>
            </a:endParaRPr>
          </a:p>
        </p:txBody>
      </p:sp>
      <p:sp>
        <p:nvSpPr>
          <p:cNvPr id="5" name="文字方塊 4"/>
          <p:cNvSpPr txBox="1"/>
          <p:nvPr/>
        </p:nvSpPr>
        <p:spPr>
          <a:xfrm>
            <a:off x="0" y="620688"/>
            <a:ext cx="9144000" cy="769441"/>
          </a:xfrm>
          <a:prstGeom prst="rect">
            <a:avLst/>
          </a:prstGeom>
          <a:solidFill>
            <a:srgbClr val="C00000"/>
          </a:solidFill>
        </p:spPr>
        <p:txBody>
          <a:bodyPr wrap="square" rtlCol="0">
            <a:spAutoFit/>
          </a:bodyPr>
          <a:lstStyle/>
          <a:p>
            <a:pPr algn="ctr"/>
            <a:r>
              <a:rPr lang="zh-TW" altLang="en-US" sz="4400" b="1" dirty="0" smtClean="0">
                <a:solidFill>
                  <a:schemeClr val="bg1"/>
                </a:solidFill>
                <a:latin typeface="標楷體" panose="03000509000000000000" pitchFamily="65" charset="-120"/>
                <a:ea typeface="標楷體" panose="03000509000000000000" pitchFamily="65" charset="-120"/>
              </a:rPr>
              <a:t>生物靠基因     企業靠觀點</a:t>
            </a:r>
            <a:endParaRPr lang="zh-TW" altLang="en-US" sz="4400" b="1" dirty="0">
              <a:solidFill>
                <a:schemeClr val="bg1"/>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732855" y="5415602"/>
            <a:ext cx="4698722" cy="1446550"/>
          </a:xfrm>
          <a:prstGeom prst="rect">
            <a:avLst/>
          </a:prstGeom>
          <a:noFill/>
        </p:spPr>
        <p:txBody>
          <a:bodyPr wrap="none" rtlCol="0">
            <a:spAutoFit/>
          </a:bodyPr>
          <a:lstStyle/>
          <a:p>
            <a:r>
              <a:rPr lang="en-US" altLang="zh-TW" sz="8800" dirty="0" smtClean="0">
                <a:latin typeface="標楷體" panose="03000509000000000000" pitchFamily="65" charset="-120"/>
                <a:ea typeface="標楷體" panose="03000509000000000000" pitchFamily="65" charset="-120"/>
              </a:rPr>
              <a:t>…………</a:t>
            </a:r>
            <a:endParaRPr lang="zh-TW" altLang="en-US" sz="8800" dirty="0">
              <a:latin typeface="標楷體" panose="03000509000000000000" pitchFamily="65" charset="-120"/>
              <a:ea typeface="標楷體" panose="03000509000000000000" pitchFamily="65" charset="-120"/>
            </a:endParaRPr>
          </a:p>
        </p:txBody>
      </p:sp>
      <p:pic>
        <p:nvPicPr>
          <p:cNvPr id="12" name="Picture 11" descr="A1-P3b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316" y="-144697"/>
            <a:ext cx="9372601" cy="6585624"/>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673"/>
          <p:cNvSpPr>
            <a:spLocks noEditPoints="1"/>
          </p:cNvSpPr>
          <p:nvPr/>
        </p:nvSpPr>
        <p:spPr bwMode="auto">
          <a:xfrm rot="-324743">
            <a:off x="1253027" y="1014413"/>
            <a:ext cx="2568575" cy="257016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endParaRPr lang="zh-TW" altLang="en-US"/>
          </a:p>
        </p:txBody>
      </p:sp>
      <p:grpSp>
        <p:nvGrpSpPr>
          <p:cNvPr id="14" name="群組 13"/>
          <p:cNvGrpSpPr>
            <a:grpSpLocks/>
          </p:cNvGrpSpPr>
          <p:nvPr/>
        </p:nvGrpSpPr>
        <p:grpSpPr bwMode="auto">
          <a:xfrm>
            <a:off x="1632440" y="1387475"/>
            <a:ext cx="1809750" cy="1809750"/>
            <a:chOff x="1323168" y="1844837"/>
            <a:chExt cx="1808822" cy="1808822"/>
          </a:xfrm>
        </p:grpSpPr>
        <p:sp>
          <p:nvSpPr>
            <p:cNvPr id="15" name="橢圓 14"/>
            <p:cNvSpPr/>
            <p:nvPr/>
          </p:nvSpPr>
          <p:spPr>
            <a:xfrm>
              <a:off x="1323168" y="1844837"/>
              <a:ext cx="1808822" cy="1808822"/>
            </a:xfrm>
            <a:prstGeom prst="ellipse">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6" name="橢圓 15"/>
            <p:cNvSpPr/>
            <p:nvPr/>
          </p:nvSpPr>
          <p:spPr>
            <a:xfrm>
              <a:off x="1397742" y="1919412"/>
              <a:ext cx="1659674" cy="16596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7" name="文字方塊 78"/>
            <p:cNvSpPr txBox="1">
              <a:spLocks noChangeArrowheads="1"/>
            </p:cNvSpPr>
            <p:nvPr/>
          </p:nvSpPr>
          <p:spPr bwMode="auto">
            <a:xfrm>
              <a:off x="1520055" y="2333961"/>
              <a:ext cx="1415046" cy="83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r>
                <a:rPr kumimoji="0" lang="zh-TW" altLang="en-US" sz="4800" b="1" dirty="0" smtClean="0">
                  <a:solidFill>
                    <a:schemeClr val="bg1"/>
                  </a:solidFill>
                  <a:latin typeface="微軟正黑體" pitchFamily="34" charset="-120"/>
                  <a:ea typeface="微軟正黑體" pitchFamily="34" charset="-120"/>
                </a:rPr>
                <a:t>企業</a:t>
              </a:r>
              <a:endParaRPr kumimoji="0" lang="en-US" altLang="zh-TW" sz="4800" b="1" dirty="0">
                <a:solidFill>
                  <a:schemeClr val="bg1"/>
                </a:solidFill>
                <a:latin typeface="微軟正黑體" pitchFamily="34" charset="-120"/>
                <a:ea typeface="微軟正黑體" pitchFamily="34" charset="-120"/>
              </a:endParaRPr>
            </a:p>
          </p:txBody>
        </p:sp>
      </p:grpSp>
      <p:sp>
        <p:nvSpPr>
          <p:cNvPr id="18" name="Freeform 673"/>
          <p:cNvSpPr>
            <a:spLocks noEditPoints="1"/>
          </p:cNvSpPr>
          <p:nvPr/>
        </p:nvSpPr>
        <p:spPr bwMode="auto">
          <a:xfrm rot="-324743">
            <a:off x="5332902" y="1025525"/>
            <a:ext cx="2570163" cy="2570163"/>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endParaRPr lang="zh-TW" altLang="en-US"/>
          </a:p>
        </p:txBody>
      </p:sp>
      <p:grpSp>
        <p:nvGrpSpPr>
          <p:cNvPr id="19" name="群組 18"/>
          <p:cNvGrpSpPr>
            <a:grpSpLocks/>
          </p:cNvGrpSpPr>
          <p:nvPr/>
        </p:nvGrpSpPr>
        <p:grpSpPr bwMode="auto">
          <a:xfrm>
            <a:off x="5713902" y="1398588"/>
            <a:ext cx="1808163" cy="1809750"/>
            <a:chOff x="5403673" y="1856248"/>
            <a:chExt cx="1808822" cy="1808822"/>
          </a:xfrm>
        </p:grpSpPr>
        <p:sp>
          <p:nvSpPr>
            <p:cNvPr id="20" name="橢圓 19"/>
            <p:cNvSpPr/>
            <p:nvPr/>
          </p:nvSpPr>
          <p:spPr>
            <a:xfrm>
              <a:off x="5403673" y="1856248"/>
              <a:ext cx="1808822" cy="1808822"/>
            </a:xfrm>
            <a:prstGeom prst="ellipse">
              <a:avLst/>
            </a:prstGeom>
            <a:solidFill>
              <a:srgbClr val="D9D51B"/>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1" name="橢圓 20"/>
            <p:cNvSpPr/>
            <p:nvPr/>
          </p:nvSpPr>
          <p:spPr>
            <a:xfrm>
              <a:off x="5478313" y="1919715"/>
              <a:ext cx="1659542" cy="16596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 name="文字方塊 77"/>
            <p:cNvSpPr txBox="1">
              <a:spLocks noChangeArrowheads="1"/>
            </p:cNvSpPr>
            <p:nvPr/>
          </p:nvSpPr>
          <p:spPr bwMode="auto">
            <a:xfrm>
              <a:off x="5907828" y="2420888"/>
              <a:ext cx="800512" cy="83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r>
                <a:rPr kumimoji="0" lang="zh-TW" altLang="en-US" sz="4800" b="1" dirty="0" smtClean="0">
                  <a:solidFill>
                    <a:schemeClr val="bg1"/>
                  </a:solidFill>
                  <a:latin typeface="微軟正黑體" pitchFamily="34" charset="-120"/>
                  <a:ea typeface="微軟正黑體" pitchFamily="34" charset="-120"/>
                </a:rPr>
                <a:t>人</a:t>
              </a:r>
              <a:endParaRPr kumimoji="0" lang="zh-TW" altLang="en-US" sz="4800" b="1" dirty="0">
                <a:solidFill>
                  <a:schemeClr val="bg1"/>
                </a:solidFill>
                <a:latin typeface="微軟正黑體" pitchFamily="34" charset="-120"/>
                <a:ea typeface="微軟正黑體" pitchFamily="34" charset="-120"/>
              </a:endParaRPr>
            </a:p>
          </p:txBody>
        </p:sp>
      </p:grpSp>
      <p:sp>
        <p:nvSpPr>
          <p:cNvPr id="23" name="Freeform 673"/>
          <p:cNvSpPr>
            <a:spLocks noEditPoints="1"/>
          </p:cNvSpPr>
          <p:nvPr/>
        </p:nvSpPr>
        <p:spPr bwMode="auto">
          <a:xfrm rot="-324743">
            <a:off x="5342427" y="3741738"/>
            <a:ext cx="2568575" cy="2571750"/>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endParaRPr lang="zh-TW" altLang="en-US"/>
          </a:p>
        </p:txBody>
      </p:sp>
      <p:grpSp>
        <p:nvGrpSpPr>
          <p:cNvPr id="24" name="群組 23"/>
          <p:cNvGrpSpPr>
            <a:grpSpLocks/>
          </p:cNvGrpSpPr>
          <p:nvPr/>
        </p:nvGrpSpPr>
        <p:grpSpPr bwMode="auto">
          <a:xfrm>
            <a:off x="5721840" y="4114800"/>
            <a:ext cx="1809750" cy="1809750"/>
            <a:chOff x="5411996" y="4572737"/>
            <a:chExt cx="1808822" cy="1808822"/>
          </a:xfrm>
        </p:grpSpPr>
        <p:sp>
          <p:nvSpPr>
            <p:cNvPr id="25" name="橢圓 24"/>
            <p:cNvSpPr/>
            <p:nvPr/>
          </p:nvSpPr>
          <p:spPr>
            <a:xfrm>
              <a:off x="5411996" y="4572737"/>
              <a:ext cx="1808822" cy="1808822"/>
            </a:xfrm>
            <a:prstGeom prst="ellipse">
              <a:avLst/>
            </a:prstGeom>
            <a:solidFill>
              <a:schemeClr val="bg2">
                <a:lumMod val="50000"/>
              </a:schemeClr>
            </a:solidFill>
            <a:ln/>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 name="橢圓 25"/>
            <p:cNvSpPr/>
            <p:nvPr/>
          </p:nvSpPr>
          <p:spPr>
            <a:xfrm>
              <a:off x="5478637" y="4655245"/>
              <a:ext cx="1659674" cy="16596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7" name="文字方塊 80"/>
            <p:cNvSpPr txBox="1">
              <a:spLocks noChangeArrowheads="1"/>
            </p:cNvSpPr>
            <p:nvPr/>
          </p:nvSpPr>
          <p:spPr bwMode="auto">
            <a:xfrm>
              <a:off x="5916502" y="5069796"/>
              <a:ext cx="799810" cy="83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r>
                <a:rPr kumimoji="0" lang="zh-TW" altLang="en-US" sz="4800" b="1" dirty="0" smtClean="0">
                  <a:solidFill>
                    <a:schemeClr val="bg1"/>
                  </a:solidFill>
                  <a:latin typeface="微軟正黑體" pitchFamily="34" charset="-120"/>
                  <a:ea typeface="微軟正黑體" pitchFamily="34" charset="-120"/>
                </a:rPr>
                <a:t>腦</a:t>
              </a:r>
              <a:endParaRPr kumimoji="0" lang="zh-TW" altLang="en-US" sz="4800" b="1" dirty="0">
                <a:solidFill>
                  <a:schemeClr val="bg1"/>
                </a:solidFill>
                <a:latin typeface="微軟正黑體" pitchFamily="34" charset="-120"/>
                <a:ea typeface="微軟正黑體" pitchFamily="34" charset="-120"/>
              </a:endParaRPr>
            </a:p>
          </p:txBody>
        </p:sp>
      </p:grpSp>
      <p:sp>
        <p:nvSpPr>
          <p:cNvPr id="28" name="橢圓 27"/>
          <p:cNvSpPr/>
          <p:nvPr/>
        </p:nvSpPr>
        <p:spPr>
          <a:xfrm>
            <a:off x="3650378" y="2752379"/>
            <a:ext cx="1808822" cy="1808822"/>
          </a:xfrm>
          <a:prstGeom prst="ellipse">
            <a:avLst/>
          </a:prstGeom>
          <a:solidFill>
            <a:schemeClr val="tx2">
              <a:lumMod val="50000"/>
            </a:schemeClr>
          </a:solidFill>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9" name="橢圓 28"/>
          <p:cNvSpPr/>
          <p:nvPr/>
        </p:nvSpPr>
        <p:spPr>
          <a:xfrm>
            <a:off x="3724765" y="2824163"/>
            <a:ext cx="1660525" cy="16605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 name="文字方塊 29"/>
          <p:cNvSpPr txBox="1">
            <a:spLocks noChangeArrowheads="1"/>
          </p:cNvSpPr>
          <p:nvPr/>
        </p:nvSpPr>
        <p:spPr bwMode="auto">
          <a:xfrm>
            <a:off x="3826504" y="3210833"/>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r>
              <a:rPr kumimoji="0" lang="zh-TW" altLang="en-US" sz="4800" b="1" dirty="0" smtClean="0">
                <a:solidFill>
                  <a:schemeClr val="bg1"/>
                </a:solidFill>
                <a:latin typeface="微軟正黑體" pitchFamily="34" charset="-120"/>
                <a:ea typeface="微軟正黑體" pitchFamily="34" charset="-120"/>
              </a:rPr>
              <a:t>見解</a:t>
            </a:r>
            <a:endParaRPr kumimoji="0" lang="zh-TW" altLang="en-US" sz="4800" b="1" dirty="0">
              <a:solidFill>
                <a:schemeClr val="bg1"/>
              </a:solidFill>
              <a:latin typeface="微軟正黑體" pitchFamily="34" charset="-120"/>
              <a:ea typeface="微軟正黑體" pitchFamily="34" charset="-120"/>
            </a:endParaRPr>
          </a:p>
        </p:txBody>
      </p:sp>
      <p:sp>
        <p:nvSpPr>
          <p:cNvPr id="31" name="Freeform 673"/>
          <p:cNvSpPr>
            <a:spLocks noEditPoints="1"/>
          </p:cNvSpPr>
          <p:nvPr/>
        </p:nvSpPr>
        <p:spPr bwMode="auto">
          <a:xfrm rot="-324743">
            <a:off x="3270740" y="2379663"/>
            <a:ext cx="2568575" cy="257016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endParaRPr lang="zh-TW" altLang="en-US"/>
          </a:p>
        </p:txBody>
      </p:sp>
      <p:sp>
        <p:nvSpPr>
          <p:cNvPr id="32" name="橢圓 31"/>
          <p:cNvSpPr/>
          <p:nvPr/>
        </p:nvSpPr>
        <p:spPr>
          <a:xfrm>
            <a:off x="1137539" y="4197350"/>
            <a:ext cx="2107661" cy="20399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ea typeface="華康中黑體" panose="02010609000101010101" pitchFamily="49" charset="-120"/>
              </a:rPr>
              <a:t>文化基因的解讀</a:t>
            </a:r>
            <a:endParaRPr lang="zh-TW" altLang="en-US" sz="3200" dirty="0">
              <a:ea typeface="華康中黑體" panose="02010609000101010101" pitchFamily="49" charset="-120"/>
            </a:endParaRPr>
          </a:p>
        </p:txBody>
      </p:sp>
      <p:sp>
        <p:nvSpPr>
          <p:cNvPr id="33" name="投影片編號版面配置區 32"/>
          <p:cNvSpPr>
            <a:spLocks noGrp="1"/>
          </p:cNvSpPr>
          <p:nvPr>
            <p:ph type="sldNum" sz="quarter" idx="4"/>
          </p:nvPr>
        </p:nvSpPr>
        <p:spPr>
          <a:xfrm>
            <a:off x="7010400" y="6356350"/>
            <a:ext cx="2133600" cy="365125"/>
          </a:xfrm>
        </p:spPr>
        <p:txBody>
          <a:bodyPr/>
          <a:lstStyle/>
          <a:p>
            <a:fld id="{1C7858B1-76B0-43A1-BD85-92CBAD88C864}" type="slidenum">
              <a:rPr lang="zh-TW" altLang="en-US" smtClean="0"/>
              <a:t>20</a:t>
            </a:fld>
            <a:endParaRPr lang="zh-TW" altLang="en-US"/>
          </a:p>
        </p:txBody>
      </p:sp>
    </p:spTree>
    <p:extLst>
      <p:ext uri="{BB962C8B-B14F-4D97-AF65-F5344CB8AC3E}">
        <p14:creationId xmlns:p14="http://schemas.microsoft.com/office/powerpoint/2010/main" val="1716627789"/>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8" presetClass="emph" presetSubtype="0" repeatCount="indefinite" fill="hold" grpId="1" nodeType="withEffect">
                                  <p:stCondLst>
                                    <p:cond delay="0"/>
                                  </p:stCondLst>
                                  <p:childTnLst>
                                    <p:animRot by="21600000">
                                      <p:cBhvr>
                                        <p:cTn id="12" dur="8000" fill="hold"/>
                                        <p:tgtEl>
                                          <p:spTgt spid="13"/>
                                        </p:tgtEl>
                                        <p:attrNameLst>
                                          <p:attrName>r</p:attrName>
                                        </p:attrNameLst>
                                      </p:cBhvr>
                                    </p:animRo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8" presetClass="emph" presetSubtype="0" repeatCount="indefinite" fill="hold" grpId="1" nodeType="withEffect">
                                  <p:stCondLst>
                                    <p:cond delay="0"/>
                                  </p:stCondLst>
                                  <p:childTnLst>
                                    <p:animRot by="21600000">
                                      <p:cBhvr>
                                        <p:cTn id="18" dur="8000" fill="hold"/>
                                        <p:tgtEl>
                                          <p:spTgt spid="18"/>
                                        </p:tgtEl>
                                        <p:attrNameLst>
                                          <p:attrName>r</p:attrName>
                                        </p:attrNameLst>
                                      </p:cBhvr>
                                    </p:animRo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8" presetClass="emph" presetSubtype="0" repeatCount="indefinite" fill="hold" grpId="1" nodeType="withEffect">
                                  <p:stCondLst>
                                    <p:cond delay="0"/>
                                  </p:stCondLst>
                                  <p:childTnLst>
                                    <p:animRot by="21600000">
                                      <p:cBhvr>
                                        <p:cTn id="24" dur="8000" fill="hold"/>
                                        <p:tgtEl>
                                          <p:spTgt spid="23"/>
                                        </p:tgtEl>
                                        <p:attrNameLst>
                                          <p:attrName>r</p:attrName>
                                        </p:attrNameLst>
                                      </p:cBhvr>
                                    </p:animRo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8" presetClass="emph" presetSubtype="0" repeatCount="indefinite" fill="hold" grpId="1" nodeType="withEffect">
                                  <p:stCondLst>
                                    <p:cond delay="0"/>
                                  </p:stCondLst>
                                  <p:childTnLst>
                                    <p:animRot by="-21600000">
                                      <p:cBhvr>
                                        <p:cTn id="30" dur="8000" fill="hold"/>
                                        <p:tgtEl>
                                          <p:spTgt spid="3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P spid="18" grpId="0" animBg="1"/>
      <p:bldP spid="18" grpId="1" animBg="1"/>
      <p:bldP spid="23" grpId="0" animBg="1"/>
      <p:bldP spid="23" grpId="1" animBg="1"/>
      <p:bldP spid="31" grpId="0" animBg="1"/>
      <p:bldP spid="31" grpId="1"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706446"/>
            <a:ext cx="8229600" cy="1143000"/>
          </a:xfrm>
        </p:spPr>
        <p:txBody>
          <a:bodyPr>
            <a:normAutofit/>
          </a:bodyPr>
          <a:lstStyle/>
          <a:p>
            <a:r>
              <a:rPr lang="en-US" altLang="zh-TW" sz="4800" i="0" dirty="0" smtClean="0">
                <a:latin typeface="微軟正黑體" panose="020B0604030504040204" pitchFamily="34" charset="-120"/>
                <a:ea typeface="微軟正黑體" panose="020B0604030504040204" pitchFamily="34" charset="-120"/>
              </a:rPr>
              <a:t>CSR</a:t>
            </a:r>
            <a:r>
              <a:rPr lang="zh-TW" altLang="en-US" sz="4800" i="0" dirty="0" smtClean="0">
                <a:latin typeface="微軟正黑體" panose="020B0604030504040204" pitchFamily="34" charset="-120"/>
                <a:ea typeface="微軟正黑體" panose="020B0604030504040204" pitchFamily="34" charset="-120"/>
              </a:rPr>
              <a:t>之發展沿革與強制規範</a:t>
            </a:r>
            <a:endParaRPr lang="en-GB" altLang="zh-TW" sz="4800" dirty="0" smtClean="0">
              <a:latin typeface="微軟正黑體" panose="020B0604030504040204" pitchFamily="34" charset="-120"/>
              <a:ea typeface="微軟正黑體" panose="020B0604030504040204" pitchFamily="34" charset="-120"/>
            </a:endParaRPr>
          </a:p>
        </p:txBody>
      </p:sp>
      <p:sp>
        <p:nvSpPr>
          <p:cNvPr id="27651" name="Rectangle 6"/>
          <p:cNvSpPr>
            <a:spLocks noChangeArrowheads="1"/>
          </p:cNvSpPr>
          <p:nvPr/>
        </p:nvSpPr>
        <p:spPr bwMode="auto">
          <a:xfrm>
            <a:off x="6948488" y="3141663"/>
            <a:ext cx="1533525"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1600200" indent="-22860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algn="ctr" eaLnBrk="1" hangingPunct="1">
              <a:lnSpc>
                <a:spcPts val="17950"/>
              </a:lnSpc>
            </a:pPr>
            <a:r>
              <a:rPr lang="en-US" altLang="zh-TW" sz="21500" i="1">
                <a:solidFill>
                  <a:prstClr val="black"/>
                </a:solidFill>
              </a:rPr>
              <a:t>1</a:t>
            </a:r>
          </a:p>
        </p:txBody>
      </p:sp>
    </p:spTree>
    <p:extLst>
      <p:ext uri="{BB962C8B-B14F-4D97-AF65-F5344CB8AC3E}">
        <p14:creationId xmlns:p14="http://schemas.microsoft.com/office/powerpoint/2010/main" val="4088563236"/>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txBox="1">
            <a:spLocks/>
          </p:cNvSpPr>
          <p:nvPr/>
        </p:nvSpPr>
        <p:spPr>
          <a:xfrm>
            <a:off x="496208" y="173346"/>
            <a:ext cx="8497888" cy="5111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800" dirty="0" smtClean="0">
                <a:solidFill>
                  <a:schemeClr val="bg1"/>
                </a:solidFill>
                <a:latin typeface="微軟正黑體" panose="020B0604030504040204" pitchFamily="34" charset="-120"/>
                <a:ea typeface="微軟正黑體" panose="020B0604030504040204" pitchFamily="34" charset="-120"/>
              </a:rPr>
              <a:t>CSR</a:t>
            </a:r>
            <a:r>
              <a:rPr lang="zh-TW" altLang="en-US" sz="4800" dirty="0" smtClean="0">
                <a:solidFill>
                  <a:schemeClr val="bg1"/>
                </a:solidFill>
                <a:latin typeface="微軟正黑體" panose="020B0604030504040204" pitchFamily="34" charset="-120"/>
                <a:ea typeface="微軟正黑體" panose="020B0604030504040204" pitchFamily="34" charset="-120"/>
              </a:rPr>
              <a:t>的定義</a:t>
            </a:r>
          </a:p>
        </p:txBody>
      </p:sp>
      <p:sp>
        <p:nvSpPr>
          <p:cNvPr id="3" name="文字方塊 8"/>
          <p:cNvSpPr txBox="1">
            <a:spLocks noChangeArrowheads="1"/>
          </p:cNvSpPr>
          <p:nvPr/>
        </p:nvSpPr>
        <p:spPr bwMode="auto">
          <a:xfrm>
            <a:off x="539750" y="1125538"/>
            <a:ext cx="80645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266700" indent="-266700" eaLnBrk="0" hangingPunct="0">
              <a:defRPr sz="2000" b="1">
                <a:solidFill>
                  <a:schemeClr val="bg1"/>
                </a:solidFill>
                <a:latin typeface="Georgia" pitchFamily="18" charset="0"/>
                <a:ea typeface="SimSun" pitchFamily="2" charset="-122"/>
              </a:defRPr>
            </a:lvl3pPr>
            <a:lvl4pPr marL="260350" indent="-1588"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lvl="2" eaLnBrk="1" hangingPunct="1">
              <a:lnSpc>
                <a:spcPct val="120000"/>
              </a:lnSpc>
              <a:spcBef>
                <a:spcPts val="600"/>
              </a:spcBef>
              <a:spcAft>
                <a:spcPts val="600"/>
              </a:spcAft>
              <a:buClr>
                <a:srgbClr val="C00000"/>
              </a:buClr>
              <a:buFont typeface="Wingdings" pitchFamily="2" charset="2"/>
              <a:buChar char="n"/>
            </a:pPr>
            <a:r>
              <a:rPr lang="zh-TW" altLang="en-US" sz="2200" dirty="0">
                <a:solidFill>
                  <a:srgbClr val="C00000"/>
                </a:solidFill>
                <a:latin typeface="Arial" pitchFamily="34" charset="0"/>
                <a:cs typeface="Arial" pitchFamily="34" charset="0"/>
              </a:rPr>
              <a:t>歐盟</a:t>
            </a:r>
            <a:endParaRPr lang="en-US" altLang="zh-TW" sz="2200" dirty="0">
              <a:solidFill>
                <a:srgbClr val="C00000"/>
              </a:solidFill>
              <a:latin typeface="Arial" pitchFamily="34" charset="0"/>
              <a:cs typeface="Arial" pitchFamily="34" charset="0"/>
            </a:endParaRPr>
          </a:p>
          <a:p>
            <a:pPr lvl="3" eaLnBrk="1" hangingPunct="1">
              <a:lnSpc>
                <a:spcPct val="120000"/>
              </a:lnSpc>
              <a:spcBef>
                <a:spcPts val="600"/>
              </a:spcBef>
              <a:spcAft>
                <a:spcPts val="600"/>
              </a:spcAft>
              <a:buClr>
                <a:srgbClr val="C00000"/>
              </a:buClr>
            </a:pPr>
            <a:r>
              <a:rPr lang="zh-TW" altLang="en-US" sz="2200" dirty="0">
                <a:solidFill>
                  <a:prstClr val="black"/>
                </a:solidFill>
                <a:latin typeface="Arial" pitchFamily="34" charset="0"/>
                <a:cs typeface="Arial" pitchFamily="34" charset="0"/>
              </a:rPr>
              <a:t>企業自願的，將對社會及環境的關懷，結合在企業的營運過程中，以及與</a:t>
            </a:r>
            <a:r>
              <a:rPr lang="zh-TW" altLang="en-US" sz="2200" dirty="0">
                <a:solidFill>
                  <a:srgbClr val="4F81BD"/>
                </a:solidFill>
                <a:latin typeface="Arial" pitchFamily="34" charset="0"/>
                <a:cs typeface="Arial" pitchFamily="34" charset="0"/>
              </a:rPr>
              <a:t>利害關係人</a:t>
            </a:r>
            <a:r>
              <a:rPr lang="zh-TW" altLang="en-US" sz="2200" dirty="0">
                <a:solidFill>
                  <a:prstClr val="black"/>
                </a:solidFill>
                <a:latin typeface="Arial" pitchFamily="34" charset="0"/>
                <a:cs typeface="Arial" pitchFamily="34" charset="0"/>
              </a:rPr>
              <a:t>的互動過程中。</a:t>
            </a:r>
            <a:endParaRPr lang="en-US" altLang="zh-TW" sz="2200" dirty="0">
              <a:solidFill>
                <a:prstClr val="black"/>
              </a:solidFill>
              <a:latin typeface="Arial" pitchFamily="34" charset="0"/>
              <a:cs typeface="Arial" pitchFamily="34" charset="0"/>
            </a:endParaRPr>
          </a:p>
          <a:p>
            <a:pPr lvl="2" eaLnBrk="1" hangingPunct="1">
              <a:lnSpc>
                <a:spcPct val="120000"/>
              </a:lnSpc>
              <a:spcBef>
                <a:spcPts val="600"/>
              </a:spcBef>
              <a:spcAft>
                <a:spcPts val="600"/>
              </a:spcAft>
              <a:buClr>
                <a:srgbClr val="C00000"/>
              </a:buClr>
              <a:buFont typeface="Wingdings" pitchFamily="2" charset="2"/>
              <a:buChar char="n"/>
            </a:pPr>
            <a:r>
              <a:rPr lang="zh-TW" altLang="en-US" sz="2200" dirty="0">
                <a:solidFill>
                  <a:srgbClr val="C00000"/>
                </a:solidFill>
                <a:latin typeface="Arial" pitchFamily="34" charset="0"/>
                <a:cs typeface="Arial" pitchFamily="34" charset="0"/>
              </a:rPr>
              <a:t>國際勞工組織</a:t>
            </a:r>
            <a:endParaRPr lang="en-US" altLang="zh-TW" sz="2200" dirty="0">
              <a:solidFill>
                <a:srgbClr val="C00000"/>
              </a:solidFill>
              <a:latin typeface="Arial" pitchFamily="34" charset="0"/>
              <a:cs typeface="Arial" pitchFamily="34" charset="0"/>
            </a:endParaRPr>
          </a:p>
          <a:p>
            <a:pPr lvl="3" eaLnBrk="1" hangingPunct="1">
              <a:lnSpc>
                <a:spcPct val="120000"/>
              </a:lnSpc>
              <a:spcBef>
                <a:spcPts val="600"/>
              </a:spcBef>
              <a:spcAft>
                <a:spcPts val="600"/>
              </a:spcAft>
              <a:buClr>
                <a:srgbClr val="C00000"/>
              </a:buClr>
            </a:pPr>
            <a:r>
              <a:rPr lang="zh-TW" altLang="en-US" sz="2200" dirty="0">
                <a:solidFill>
                  <a:prstClr val="black"/>
                </a:solidFill>
                <a:latin typeface="Arial" pitchFamily="34" charset="0"/>
                <a:cs typeface="Arial" pitchFamily="34" charset="0"/>
              </a:rPr>
              <a:t>企業在營運及作業流程，以及與</a:t>
            </a:r>
            <a:r>
              <a:rPr lang="zh-TW" altLang="en-US" sz="2200" dirty="0">
                <a:solidFill>
                  <a:srgbClr val="4F81BD"/>
                </a:solidFill>
                <a:latin typeface="Arial" pitchFamily="34" charset="0"/>
                <a:cs typeface="Arial" pitchFamily="34" charset="0"/>
              </a:rPr>
              <a:t>利害關係人</a:t>
            </a:r>
            <a:r>
              <a:rPr lang="zh-TW" altLang="en-US" sz="2200" dirty="0">
                <a:solidFill>
                  <a:prstClr val="black"/>
                </a:solidFill>
                <a:latin typeface="Arial" pitchFamily="34" charset="0"/>
                <a:cs typeface="Arial" pitchFamily="34" charset="0"/>
              </a:rPr>
              <a:t>的互動中，應該考慮與創造正面的社會影響。</a:t>
            </a:r>
            <a:endParaRPr lang="en-US" altLang="zh-TW" sz="2200" dirty="0">
              <a:solidFill>
                <a:prstClr val="black"/>
              </a:solidFill>
              <a:latin typeface="Arial" pitchFamily="34" charset="0"/>
              <a:cs typeface="Arial" pitchFamily="34" charset="0"/>
            </a:endParaRPr>
          </a:p>
          <a:p>
            <a:pPr lvl="2" eaLnBrk="1" hangingPunct="1">
              <a:lnSpc>
                <a:spcPct val="120000"/>
              </a:lnSpc>
              <a:spcBef>
                <a:spcPts val="600"/>
              </a:spcBef>
              <a:spcAft>
                <a:spcPts val="600"/>
              </a:spcAft>
              <a:buClr>
                <a:srgbClr val="C00000"/>
              </a:buClr>
              <a:buFont typeface="Wingdings" pitchFamily="2" charset="2"/>
              <a:buChar char="n"/>
            </a:pPr>
            <a:r>
              <a:rPr lang="zh-TW" altLang="en-US" sz="2200" dirty="0">
                <a:solidFill>
                  <a:srgbClr val="C00000"/>
                </a:solidFill>
                <a:latin typeface="Arial" pitchFamily="34" charset="0"/>
                <a:cs typeface="Arial" pitchFamily="34" charset="0"/>
              </a:rPr>
              <a:t>我國「上市上櫃公司企業社會責任實務」  第</a:t>
            </a:r>
            <a:r>
              <a:rPr lang="en-US" altLang="zh-TW" sz="2200" dirty="0">
                <a:solidFill>
                  <a:srgbClr val="C00000"/>
                </a:solidFill>
                <a:latin typeface="Arial" pitchFamily="34" charset="0"/>
                <a:cs typeface="Arial" pitchFamily="34" charset="0"/>
              </a:rPr>
              <a:t>4</a:t>
            </a:r>
            <a:r>
              <a:rPr lang="zh-TW" altLang="en-US" sz="2200" dirty="0">
                <a:solidFill>
                  <a:srgbClr val="C00000"/>
                </a:solidFill>
                <a:latin typeface="Arial" pitchFamily="34" charset="0"/>
                <a:cs typeface="Arial" pitchFamily="34" charset="0"/>
              </a:rPr>
              <a:t>條</a:t>
            </a:r>
            <a:endParaRPr lang="en-US" altLang="zh-TW" sz="2200" dirty="0">
              <a:solidFill>
                <a:srgbClr val="C00000"/>
              </a:solidFill>
              <a:latin typeface="Arial" pitchFamily="34" charset="0"/>
              <a:cs typeface="Arial" pitchFamily="34" charset="0"/>
            </a:endParaRPr>
          </a:p>
          <a:p>
            <a:pPr lvl="3" eaLnBrk="1" hangingPunct="1">
              <a:lnSpc>
                <a:spcPct val="120000"/>
              </a:lnSpc>
              <a:spcBef>
                <a:spcPts val="600"/>
              </a:spcBef>
              <a:spcAft>
                <a:spcPts val="600"/>
              </a:spcAft>
              <a:buClr>
                <a:srgbClr val="C00000"/>
              </a:buClr>
            </a:pPr>
            <a:r>
              <a:rPr lang="zh-TW" altLang="en-US" sz="2200" dirty="0">
                <a:solidFill>
                  <a:prstClr val="black"/>
                </a:solidFill>
                <a:latin typeface="Arial" pitchFamily="34" charset="0"/>
                <a:cs typeface="Arial" pitchFamily="34" charset="0"/>
              </a:rPr>
              <a:t>上市上櫃公司對於企業社會責任之實踐，宜依下列原則為之：</a:t>
            </a:r>
          </a:p>
          <a:p>
            <a:pPr lvl="3" eaLnBrk="1" hangingPunct="1">
              <a:lnSpc>
                <a:spcPct val="120000"/>
              </a:lnSpc>
              <a:spcBef>
                <a:spcPts val="600"/>
              </a:spcBef>
              <a:spcAft>
                <a:spcPts val="600"/>
              </a:spcAft>
              <a:buClr>
                <a:srgbClr val="C00000"/>
              </a:buClr>
            </a:pPr>
            <a:r>
              <a:rPr lang="zh-TW" altLang="en-US" sz="2200" dirty="0">
                <a:solidFill>
                  <a:prstClr val="black"/>
                </a:solidFill>
                <a:latin typeface="Arial" pitchFamily="34" charset="0"/>
                <a:cs typeface="Arial" pitchFamily="34" charset="0"/>
              </a:rPr>
              <a:t>一、落實推動</a:t>
            </a:r>
            <a:r>
              <a:rPr lang="zh-TW" altLang="en-US" sz="2200" u="sng" dirty="0">
                <a:solidFill>
                  <a:schemeClr val="tx1">
                    <a:lumMod val="65000"/>
                    <a:lumOff val="35000"/>
                  </a:schemeClr>
                </a:solidFill>
                <a:latin typeface="Arial" pitchFamily="34" charset="0"/>
                <a:cs typeface="Arial" pitchFamily="34" charset="0"/>
              </a:rPr>
              <a:t>公司治理</a:t>
            </a:r>
            <a:r>
              <a:rPr lang="zh-TW" altLang="en-US" sz="2200" dirty="0">
                <a:solidFill>
                  <a:schemeClr val="tx1">
                    <a:lumMod val="65000"/>
                    <a:lumOff val="35000"/>
                  </a:schemeClr>
                </a:solidFill>
                <a:latin typeface="Arial" pitchFamily="34" charset="0"/>
                <a:cs typeface="Arial" pitchFamily="34" charset="0"/>
              </a:rPr>
              <a:t>。</a:t>
            </a:r>
          </a:p>
          <a:p>
            <a:pPr lvl="3" eaLnBrk="1" hangingPunct="1">
              <a:lnSpc>
                <a:spcPct val="120000"/>
              </a:lnSpc>
              <a:spcBef>
                <a:spcPts val="600"/>
              </a:spcBef>
              <a:spcAft>
                <a:spcPts val="600"/>
              </a:spcAft>
              <a:buClr>
                <a:srgbClr val="C00000"/>
              </a:buClr>
            </a:pPr>
            <a:r>
              <a:rPr lang="zh-TW" altLang="en-US" sz="2200" dirty="0">
                <a:solidFill>
                  <a:prstClr val="black"/>
                </a:solidFill>
                <a:latin typeface="Arial" pitchFamily="34" charset="0"/>
                <a:cs typeface="Arial" pitchFamily="34" charset="0"/>
              </a:rPr>
              <a:t>二、發展</a:t>
            </a:r>
            <a:r>
              <a:rPr lang="zh-TW" altLang="en-US" sz="2200" u="sng" dirty="0">
                <a:solidFill>
                  <a:schemeClr val="tx1">
                    <a:lumMod val="65000"/>
                    <a:lumOff val="35000"/>
                  </a:schemeClr>
                </a:solidFill>
                <a:latin typeface="Arial" pitchFamily="34" charset="0"/>
                <a:cs typeface="Arial" pitchFamily="34" charset="0"/>
              </a:rPr>
              <a:t>永續環境</a:t>
            </a:r>
            <a:r>
              <a:rPr lang="zh-TW" altLang="en-US" sz="2200" dirty="0">
                <a:solidFill>
                  <a:schemeClr val="tx1">
                    <a:lumMod val="65000"/>
                    <a:lumOff val="35000"/>
                  </a:schemeClr>
                </a:solidFill>
                <a:latin typeface="Arial" pitchFamily="34" charset="0"/>
                <a:cs typeface="Arial" pitchFamily="34" charset="0"/>
              </a:rPr>
              <a:t>。</a:t>
            </a:r>
          </a:p>
        </p:txBody>
      </p:sp>
      <p:sp>
        <p:nvSpPr>
          <p:cNvPr id="4" name="矩形 1"/>
          <p:cNvSpPr>
            <a:spLocks noChangeArrowheads="1"/>
          </p:cNvSpPr>
          <p:nvPr/>
        </p:nvSpPr>
        <p:spPr bwMode="auto">
          <a:xfrm>
            <a:off x="4032250" y="5229225"/>
            <a:ext cx="49323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26035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lvl="3" eaLnBrk="1" hangingPunct="1">
              <a:lnSpc>
                <a:spcPct val="120000"/>
              </a:lnSpc>
              <a:spcBef>
                <a:spcPts val="600"/>
              </a:spcBef>
              <a:spcAft>
                <a:spcPts val="600"/>
              </a:spcAft>
              <a:buClr>
                <a:srgbClr val="C00000"/>
              </a:buClr>
            </a:pPr>
            <a:r>
              <a:rPr lang="zh-TW" altLang="en-US" sz="2200" dirty="0">
                <a:solidFill>
                  <a:prstClr val="black"/>
                </a:solidFill>
                <a:latin typeface="Arial" pitchFamily="34" charset="0"/>
                <a:cs typeface="Arial" pitchFamily="34" charset="0"/>
              </a:rPr>
              <a:t>三、維護</a:t>
            </a:r>
            <a:r>
              <a:rPr lang="zh-TW" altLang="en-US" sz="2200" u="sng" dirty="0">
                <a:solidFill>
                  <a:schemeClr val="tx1">
                    <a:lumMod val="65000"/>
                    <a:lumOff val="35000"/>
                  </a:schemeClr>
                </a:solidFill>
                <a:latin typeface="Arial" pitchFamily="34" charset="0"/>
                <a:cs typeface="Arial" pitchFamily="34" charset="0"/>
              </a:rPr>
              <a:t>社會公益</a:t>
            </a:r>
            <a:r>
              <a:rPr lang="zh-TW" altLang="en-US" sz="2200" dirty="0">
                <a:solidFill>
                  <a:schemeClr val="tx1">
                    <a:lumMod val="65000"/>
                    <a:lumOff val="35000"/>
                  </a:schemeClr>
                </a:solidFill>
                <a:latin typeface="Arial" pitchFamily="34" charset="0"/>
                <a:cs typeface="Arial" pitchFamily="34" charset="0"/>
              </a:rPr>
              <a:t>。</a:t>
            </a:r>
          </a:p>
          <a:p>
            <a:pPr lvl="3" eaLnBrk="1" hangingPunct="1">
              <a:lnSpc>
                <a:spcPct val="120000"/>
              </a:lnSpc>
              <a:spcBef>
                <a:spcPts val="600"/>
              </a:spcBef>
              <a:spcAft>
                <a:spcPts val="600"/>
              </a:spcAft>
              <a:buClr>
                <a:srgbClr val="C00000"/>
              </a:buClr>
            </a:pPr>
            <a:r>
              <a:rPr lang="zh-TW" altLang="en-US" sz="2200" dirty="0">
                <a:solidFill>
                  <a:prstClr val="black"/>
                </a:solidFill>
                <a:latin typeface="Arial" pitchFamily="34" charset="0"/>
                <a:cs typeface="Arial" pitchFamily="34" charset="0"/>
              </a:rPr>
              <a:t>四、加強企業社會責任</a:t>
            </a:r>
            <a:r>
              <a:rPr lang="zh-TW" altLang="en-US" sz="2200" u="sng" dirty="0">
                <a:solidFill>
                  <a:schemeClr val="tx1">
                    <a:lumMod val="65000"/>
                    <a:lumOff val="35000"/>
                  </a:schemeClr>
                </a:solidFill>
                <a:latin typeface="Arial" pitchFamily="34" charset="0"/>
                <a:cs typeface="Arial" pitchFamily="34" charset="0"/>
              </a:rPr>
              <a:t>資訊揭露</a:t>
            </a:r>
            <a:r>
              <a:rPr lang="zh-TW" altLang="en-US" sz="2200" dirty="0">
                <a:solidFill>
                  <a:schemeClr val="tx1">
                    <a:lumMod val="65000"/>
                    <a:lumOff val="35000"/>
                  </a:schemeClr>
                </a:solidFill>
                <a:latin typeface="Arial" pitchFamily="34" charset="0"/>
                <a:cs typeface="Arial" pitchFamily="34" charset="0"/>
              </a:rPr>
              <a:t>。</a:t>
            </a:r>
          </a:p>
        </p:txBody>
      </p:sp>
      <p:cxnSp>
        <p:nvCxnSpPr>
          <p:cNvPr id="5" name="直線接點 4"/>
          <p:cNvCxnSpPr/>
          <p:nvPr/>
        </p:nvCxnSpPr>
        <p:spPr>
          <a:xfrm>
            <a:off x="611188" y="2636838"/>
            <a:ext cx="79216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611188" y="4149725"/>
            <a:ext cx="79216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6"/>
          <p:cNvSpPr>
            <a:spLocks noGrp="1"/>
          </p:cNvSpPr>
          <p:nvPr>
            <p:ph type="sldNum" sz="quarter" idx="4"/>
          </p:nvPr>
        </p:nvSpPr>
        <p:spPr>
          <a:xfrm>
            <a:off x="7010400" y="6356350"/>
            <a:ext cx="2133600" cy="365125"/>
          </a:xfrm>
        </p:spPr>
        <p:txBody>
          <a:bodyPr/>
          <a:lstStyle/>
          <a:p>
            <a:fld id="{1C7858B1-76B0-43A1-BD85-92CBAD88C864}" type="slidenum">
              <a:rPr lang="zh-TW" altLang="en-US" smtClean="0"/>
              <a:t>22</a:t>
            </a:fld>
            <a:endParaRPr lang="zh-TW" altLang="en-US"/>
          </a:p>
        </p:txBody>
      </p:sp>
    </p:spTree>
    <p:extLst>
      <p:ext uri="{BB962C8B-B14F-4D97-AF65-F5344CB8AC3E}">
        <p14:creationId xmlns:p14="http://schemas.microsoft.com/office/powerpoint/2010/main" val="4056552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txBox="1">
            <a:spLocks/>
          </p:cNvSpPr>
          <p:nvPr/>
        </p:nvSpPr>
        <p:spPr bwMode="auto">
          <a:xfrm>
            <a:off x="1527129" y="127998"/>
            <a:ext cx="8077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3600" b="0" i="0" dirty="0" smtClean="0">
                <a:solidFill>
                  <a:schemeClr val="bg1"/>
                </a:solidFill>
                <a:latin typeface="微軟正黑體" panose="020B0604030504040204" pitchFamily="34" charset="-120"/>
                <a:ea typeface="微軟正黑體" panose="020B0604030504040204" pitchFamily="34" charset="-120"/>
              </a:rPr>
              <a:t>上市櫃公司發布</a:t>
            </a:r>
            <a:r>
              <a:rPr lang="zh-TW" altLang="en-GB" sz="3600" b="0" i="0" dirty="0" smtClean="0">
                <a:solidFill>
                  <a:schemeClr val="bg1"/>
                </a:solidFill>
                <a:latin typeface="微軟正黑體" panose="020B0604030504040204" pitchFamily="34" charset="-120"/>
                <a:ea typeface="微軟正黑體" panose="020B0604030504040204" pitchFamily="34" charset="-120"/>
              </a:rPr>
              <a:t> </a:t>
            </a:r>
            <a:r>
              <a:rPr lang="en-GB" altLang="zh-TW" sz="3600" b="0" i="0" dirty="0" smtClean="0">
                <a:solidFill>
                  <a:schemeClr val="bg1"/>
                </a:solidFill>
                <a:latin typeface="微軟正黑體" panose="020B0604030504040204" pitchFamily="34" charset="-120"/>
                <a:ea typeface="微軟正黑體" panose="020B0604030504040204" pitchFamily="34" charset="-120"/>
              </a:rPr>
              <a:t>CSR</a:t>
            </a:r>
            <a:r>
              <a:rPr lang="zh-TW" altLang="en-GB" sz="3600" b="0" i="0" dirty="0" smtClean="0">
                <a:solidFill>
                  <a:schemeClr val="bg1"/>
                </a:solidFill>
                <a:latin typeface="微軟正黑體" panose="020B0604030504040204" pitchFamily="34" charset="-120"/>
                <a:ea typeface="微軟正黑體" panose="020B0604030504040204" pitchFamily="34" charset="-120"/>
              </a:rPr>
              <a:t>報告</a:t>
            </a:r>
            <a:r>
              <a:rPr lang="zh-TW" altLang="en-US" sz="3600" b="0" i="0" dirty="0" smtClean="0">
                <a:solidFill>
                  <a:schemeClr val="bg1"/>
                </a:solidFill>
                <a:latin typeface="微軟正黑體" panose="020B0604030504040204" pitchFamily="34" charset="-120"/>
                <a:ea typeface="微軟正黑體" panose="020B0604030504040204" pitchFamily="34" charset="-120"/>
              </a:rPr>
              <a:t>書之現況</a:t>
            </a:r>
            <a:endParaRPr lang="zh-TW" altLang="en-US" sz="3600" b="0" dirty="0" smtClean="0">
              <a:solidFill>
                <a:schemeClr val="bg1"/>
              </a:solidFill>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14465995"/>
              </p:ext>
            </p:extLst>
          </p:nvPr>
        </p:nvGraphicFramePr>
        <p:xfrm>
          <a:off x="522288" y="1519238"/>
          <a:ext cx="8081961" cy="4357687"/>
        </p:xfrm>
        <a:graphic>
          <a:graphicData uri="http://schemas.openxmlformats.org/drawingml/2006/table">
            <a:tbl>
              <a:tblPr firstRow="1" bandRow="1"/>
              <a:tblGrid>
                <a:gridCol w="3041525">
                  <a:extLst>
                    <a:ext uri="{9D8B030D-6E8A-4147-A177-3AD203B41FA5}">
                      <a16:colId xmlns="" xmlns:a16="http://schemas.microsoft.com/office/drawing/2014/main" val="20000"/>
                    </a:ext>
                  </a:extLst>
                </a:gridCol>
                <a:gridCol w="2448212">
                  <a:extLst>
                    <a:ext uri="{9D8B030D-6E8A-4147-A177-3AD203B41FA5}">
                      <a16:colId xmlns="" xmlns:a16="http://schemas.microsoft.com/office/drawing/2014/main" val="20001"/>
                    </a:ext>
                  </a:extLst>
                </a:gridCol>
                <a:gridCol w="2592224">
                  <a:extLst>
                    <a:ext uri="{9D8B030D-6E8A-4147-A177-3AD203B41FA5}">
                      <a16:colId xmlns="" xmlns:a16="http://schemas.microsoft.com/office/drawing/2014/main" val="20002"/>
                    </a:ext>
                  </a:extLst>
                </a:gridCol>
              </a:tblGrid>
              <a:tr h="40350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zh-TW" altLang="en-US" sz="1800" b="1" dirty="0" smtClean="0"/>
                        <a:t>家數</a:t>
                      </a:r>
                    </a:p>
                  </a:txBody>
                  <a:tcPr marL="91441" marR="91441" marT="45749" marB="45749">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zh-TW" altLang="en-US" sz="1800" b="1" dirty="0" smtClean="0"/>
                        <a:t>上市</a:t>
                      </a:r>
                      <a:endParaRPr lang="zh-TW" altLang="en-US" sz="1800" b="1" dirty="0"/>
                    </a:p>
                  </a:txBody>
                  <a:tcPr marL="91441" marR="91441" marT="45749" marB="45749">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zh-TW" altLang="en-US" sz="1800" b="1" dirty="0" smtClean="0"/>
                        <a:t>上櫃</a:t>
                      </a:r>
                      <a:endParaRPr lang="zh-TW" altLang="en-US" sz="1800" b="1" dirty="0"/>
                    </a:p>
                  </a:txBody>
                  <a:tcPr marL="91441" marR="91441" marT="45749" marB="45749">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 xmlns:a16="http://schemas.microsoft.com/office/drawing/2014/main" val="10000"/>
                  </a:ext>
                </a:extLst>
              </a:tr>
              <a:tr h="64020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104</a:t>
                      </a:r>
                      <a:r>
                        <a:rPr lang="zh-TW" altLang="en-US" sz="1800" b="1" dirty="0" smtClean="0"/>
                        <a:t>年度股東會年報中揭露</a:t>
                      </a:r>
                      <a:r>
                        <a:rPr lang="en-US" altLang="zh-TW" sz="1800" b="1" dirty="0" smtClean="0"/>
                        <a:t>CSR</a:t>
                      </a:r>
                      <a:r>
                        <a:rPr lang="zh-TW" altLang="en-US" sz="1800" b="1" dirty="0" smtClean="0"/>
                        <a:t>報告書</a:t>
                      </a:r>
                      <a:r>
                        <a:rPr lang="en-US" altLang="zh-TW" sz="1800" b="1" dirty="0" smtClean="0"/>
                        <a:t>/</a:t>
                      </a:r>
                      <a:r>
                        <a:rPr lang="zh-TW" altLang="en-US" sz="1800" b="1" dirty="0" smtClean="0"/>
                        <a:t>永續報告書</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7588">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189</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7588">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68</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7588">
                        <a:lumMod val="20000"/>
                        <a:lumOff val="80000"/>
                      </a:srgbClr>
                    </a:solidFill>
                  </a:tcPr>
                </a:tc>
                <a:extLst>
                  <a:ext uri="{0D108BD9-81ED-4DB2-BD59-A6C34878D82A}">
                    <a16:rowId xmlns="" xmlns:a16="http://schemas.microsoft.com/office/drawing/2014/main" val="10001"/>
                  </a:ext>
                </a:extLst>
              </a:tr>
              <a:tr h="11889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1800" b="1" dirty="0" smtClean="0"/>
                        <a:t>編製家數前三大之產業</a:t>
                      </a:r>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7588">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buFont typeface="Arial" panose="020B0604020202020204" pitchFamily="34" charset="0"/>
                        <a:buChar char="•"/>
                      </a:pPr>
                      <a:r>
                        <a:rPr lang="zh-TW" altLang="en-US" sz="1800" b="1" dirty="0" smtClean="0"/>
                        <a:t>電子業</a:t>
                      </a:r>
                      <a:r>
                        <a:rPr lang="en-US" altLang="zh-TW" sz="1800" b="1" dirty="0" smtClean="0"/>
                        <a:t>92</a:t>
                      </a:r>
                    </a:p>
                    <a:p>
                      <a:pPr marL="285750" indent="-285750">
                        <a:buFont typeface="Arial" panose="020B0604020202020204" pitchFamily="34" charset="0"/>
                        <a:buChar char="•"/>
                      </a:pPr>
                      <a:r>
                        <a:rPr lang="zh-TW" altLang="en-US" sz="1800" b="1" dirty="0" smtClean="0"/>
                        <a:t>金融保險業</a:t>
                      </a:r>
                      <a:r>
                        <a:rPr lang="en-US" altLang="zh-TW" sz="1800" b="1" dirty="0" smtClean="0"/>
                        <a:t>23</a:t>
                      </a:r>
                    </a:p>
                    <a:p>
                      <a:pPr marL="285750" indent="-285750">
                        <a:buFont typeface="Arial" panose="020B0604020202020204" pitchFamily="34" charset="0"/>
                        <a:buChar char="•"/>
                      </a:pPr>
                      <a:r>
                        <a:rPr lang="zh-TW" altLang="en-US" sz="1800" b="1" dirty="0" smtClean="0"/>
                        <a:t>其他產業</a:t>
                      </a:r>
                      <a:r>
                        <a:rPr lang="en-US" altLang="zh-TW" sz="1800" b="1" dirty="0" smtClean="0"/>
                        <a:t>17</a:t>
                      </a:r>
                      <a:endParaRPr lang="zh-TW" altLang="en-US" sz="1800" b="1" dirty="0" smtClean="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7588">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buFont typeface="Arial" panose="020B0604020202020204" pitchFamily="34" charset="0"/>
                        <a:buChar char="•"/>
                      </a:pPr>
                      <a:r>
                        <a:rPr lang="zh-TW" altLang="en-US" sz="1800" b="1" dirty="0" smtClean="0"/>
                        <a:t>生技醫療業</a:t>
                      </a:r>
                      <a:r>
                        <a:rPr lang="en-US" altLang="zh-TW" sz="1800" b="1" dirty="0" smtClean="0"/>
                        <a:t>6</a:t>
                      </a:r>
                    </a:p>
                    <a:p>
                      <a:pPr marL="285750" indent="-285750">
                        <a:buFont typeface="Arial" panose="020B0604020202020204" pitchFamily="34" charset="0"/>
                        <a:buChar char="•"/>
                      </a:pPr>
                      <a:r>
                        <a:rPr lang="zh-TW" altLang="en-US" sz="1800" b="1" dirty="0" smtClean="0"/>
                        <a:t>半導體業</a:t>
                      </a:r>
                      <a:r>
                        <a:rPr lang="en-US" altLang="zh-TW" sz="1800" b="1" dirty="0" smtClean="0"/>
                        <a:t>5</a:t>
                      </a:r>
                    </a:p>
                    <a:p>
                      <a:pPr marL="285750" indent="-285750">
                        <a:buFont typeface="Arial" panose="020B0604020202020204" pitchFamily="34" charset="0"/>
                        <a:buChar char="•"/>
                      </a:pPr>
                      <a:r>
                        <a:rPr lang="zh-TW" altLang="en-US" sz="1800" b="1" dirty="0" smtClean="0"/>
                        <a:t>金融業</a:t>
                      </a:r>
                      <a:r>
                        <a:rPr lang="en-US" altLang="zh-TW" sz="1800" b="1" dirty="0" smtClean="0"/>
                        <a:t>4</a:t>
                      </a:r>
                    </a:p>
                    <a:p>
                      <a:pPr marL="285750" indent="-285750">
                        <a:buFont typeface="Arial" panose="020B0604020202020204" pitchFamily="34" charset="0"/>
                        <a:buChar char="•"/>
                      </a:pPr>
                      <a:r>
                        <a:rPr lang="zh-TW" altLang="en-US" sz="1800" b="1" dirty="0" smtClean="0"/>
                        <a:t>電腦及週邊設備業</a:t>
                      </a:r>
                      <a:r>
                        <a:rPr lang="en-US" altLang="zh-TW" sz="1800" b="1" dirty="0" smtClean="0"/>
                        <a:t>4</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7588">
                        <a:lumMod val="20000"/>
                        <a:lumOff val="80000"/>
                      </a:srgbClr>
                    </a:solidFill>
                  </a:tcPr>
                </a:tc>
                <a:extLst>
                  <a:ext uri="{0D108BD9-81ED-4DB2-BD59-A6C34878D82A}">
                    <a16:rowId xmlns="" xmlns:a16="http://schemas.microsoft.com/office/drawing/2014/main" val="10002"/>
                  </a:ext>
                </a:extLst>
              </a:tr>
              <a:tr h="4035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t>已上傳至公開資訊觀測站</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136</a:t>
                      </a:r>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t>19</a:t>
                      </a:r>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extLst>
                  <a:ext uri="{0D108BD9-81ED-4DB2-BD59-A6C34878D82A}">
                    <a16:rowId xmlns="" xmlns:a16="http://schemas.microsoft.com/office/drawing/2014/main" val="10003"/>
                  </a:ext>
                </a:extLst>
              </a:tr>
              <a:tr h="9145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1800" b="1" dirty="0" smtClean="0"/>
                        <a:t>遵循準則</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t>G4</a:t>
                      </a:r>
                      <a:r>
                        <a:rPr lang="en-US" altLang="zh-TW" sz="1800" b="1" baseline="0" dirty="0" smtClean="0"/>
                        <a:t>     </a:t>
                      </a:r>
                      <a:r>
                        <a:rPr lang="zh-TW" altLang="en-US" sz="1800" b="1" baseline="0" dirty="0" smtClean="0"/>
                        <a:t>  </a:t>
                      </a:r>
                      <a:r>
                        <a:rPr lang="en-US" altLang="zh-TW" sz="1800" b="1" dirty="0" smtClean="0"/>
                        <a:t>49</a:t>
                      </a:r>
                    </a:p>
                    <a:p>
                      <a:r>
                        <a:rPr lang="en-US" altLang="zh-TW" sz="1800" b="1" dirty="0" smtClean="0"/>
                        <a:t>G3.1  </a:t>
                      </a:r>
                      <a:r>
                        <a:rPr lang="zh-TW" altLang="en-US" sz="1800" b="1" baseline="0" dirty="0" smtClean="0"/>
                        <a:t>  </a:t>
                      </a:r>
                      <a:r>
                        <a:rPr lang="en-US" altLang="zh-TW" sz="1800" b="1" dirty="0" smtClean="0"/>
                        <a:t>54</a:t>
                      </a:r>
                    </a:p>
                    <a:p>
                      <a:r>
                        <a:rPr lang="en-US" altLang="zh-TW" sz="1800" b="1" dirty="0" smtClean="0"/>
                        <a:t>G3       </a:t>
                      </a:r>
                      <a:r>
                        <a:rPr lang="zh-TW" altLang="en-US" sz="1800" b="1" baseline="0" dirty="0" smtClean="0"/>
                        <a:t>  </a:t>
                      </a:r>
                      <a:r>
                        <a:rPr lang="en-US" altLang="zh-TW" sz="1800" b="1" dirty="0" smtClean="0"/>
                        <a:t>7</a:t>
                      </a:r>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G4     </a:t>
                      </a:r>
                      <a:r>
                        <a:rPr lang="zh-TW" altLang="en-US" sz="1800" b="1" baseline="0" dirty="0" smtClean="0"/>
                        <a:t>  </a:t>
                      </a:r>
                      <a:r>
                        <a:rPr lang="en-US" altLang="zh-TW" sz="1800" b="1" dirty="0" smtClean="0"/>
                        <a:t>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t>G3.1</a:t>
                      </a:r>
                      <a:r>
                        <a:rPr lang="en-US" altLang="zh-TW" sz="1800" b="1" baseline="0" dirty="0" smtClean="0"/>
                        <a:t>  </a:t>
                      </a:r>
                      <a:r>
                        <a:rPr lang="zh-TW" altLang="en-US" sz="1800" b="1" baseline="0" dirty="0" smtClean="0"/>
                        <a:t>  </a:t>
                      </a:r>
                      <a:r>
                        <a:rPr lang="en-US" altLang="zh-TW" sz="1800" b="1" dirty="0" smtClean="0"/>
                        <a:t>6</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t>G3     </a:t>
                      </a:r>
                      <a:r>
                        <a:rPr lang="zh-TW" altLang="en-US" sz="1800" b="1" baseline="0" dirty="0" smtClean="0"/>
                        <a:t>  </a:t>
                      </a:r>
                      <a:r>
                        <a:rPr lang="en-US" altLang="zh-TW" sz="1800" b="1" dirty="0" smtClean="0"/>
                        <a:t>0</a:t>
                      </a:r>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extLst>
                  <a:ext uri="{0D108BD9-81ED-4DB2-BD59-A6C34878D82A}">
                    <a16:rowId xmlns="" xmlns:a16="http://schemas.microsoft.com/office/drawing/2014/main" val="10004"/>
                  </a:ext>
                </a:extLst>
              </a:tr>
              <a:tr h="4035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ISAE3000</a:t>
                      </a:r>
                      <a:r>
                        <a:rPr lang="zh-TW" altLang="en-US" sz="1800" b="1" dirty="0" smtClean="0"/>
                        <a:t>確信</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2 (</a:t>
                      </a:r>
                      <a:r>
                        <a:rPr lang="zh-TW" altLang="en-US" sz="1800" b="1" dirty="0" smtClean="0"/>
                        <a:t>東元、台哥大</a:t>
                      </a:r>
                      <a:r>
                        <a:rPr lang="en-US" altLang="zh-TW" sz="1800" b="1" dirty="0" smtClean="0"/>
                        <a:t>)</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0</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extLst>
                  <a:ext uri="{0D108BD9-81ED-4DB2-BD59-A6C34878D82A}">
                    <a16:rowId xmlns="" xmlns:a16="http://schemas.microsoft.com/office/drawing/2014/main" val="10005"/>
                  </a:ext>
                </a:extLst>
              </a:tr>
              <a:tr h="4035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AA1000</a:t>
                      </a:r>
                      <a:r>
                        <a:rPr lang="zh-TW" altLang="en-US" sz="1800" b="1" dirty="0" smtClean="0"/>
                        <a:t>認證</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56</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TW" sz="1800" b="1" dirty="0" smtClean="0"/>
                        <a:t>2 (</a:t>
                      </a:r>
                      <a:r>
                        <a:rPr lang="zh-TW" altLang="en-US" sz="1800" b="1" dirty="0" smtClean="0"/>
                        <a:t>茂迪、</a:t>
                      </a:r>
                      <a:r>
                        <a:rPr lang="en-US" altLang="zh-TW" sz="1800" b="1" dirty="0" smtClean="0"/>
                        <a:t>F-</a:t>
                      </a:r>
                      <a:r>
                        <a:rPr lang="zh-TW" altLang="en-US" sz="1800" b="1" dirty="0" smtClean="0"/>
                        <a:t>立凱</a:t>
                      </a:r>
                      <a:r>
                        <a:rPr lang="en-US" altLang="zh-TW" sz="1800" b="1" dirty="0" smtClean="0"/>
                        <a:t>)</a:t>
                      </a:r>
                      <a:endParaRPr lang="zh-TW" altLang="en-US" sz="1800" b="1" dirty="0"/>
                    </a:p>
                  </a:txBody>
                  <a:tcPr marL="91441" marR="91441" marT="45749" marB="45749">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301E">
                        <a:lumMod val="20000"/>
                        <a:lumOff val="80000"/>
                      </a:srgbClr>
                    </a:solidFill>
                  </a:tcPr>
                </a:tc>
                <a:extLst>
                  <a:ext uri="{0D108BD9-81ED-4DB2-BD59-A6C34878D82A}">
                    <a16:rowId xmlns="" xmlns:a16="http://schemas.microsoft.com/office/drawing/2014/main" val="10006"/>
                  </a:ext>
                </a:extLst>
              </a:tr>
            </a:tbl>
          </a:graphicData>
        </a:graphic>
      </p:graphicFrame>
      <p:sp>
        <p:nvSpPr>
          <p:cNvPr id="4" name="矩形 7"/>
          <p:cNvSpPr>
            <a:spLocks noChangeArrowheads="1"/>
          </p:cNvSpPr>
          <p:nvPr/>
        </p:nvSpPr>
        <p:spPr bwMode="auto">
          <a:xfrm>
            <a:off x="1908174" y="5991225"/>
            <a:ext cx="5832475" cy="307975"/>
          </a:xfrm>
          <a:prstGeom prst="rect">
            <a:avLst/>
          </a:prstGeom>
          <a:noFill/>
          <a:ln>
            <a:noFill/>
          </a:ln>
          <a:extLst/>
        </p:spPr>
        <p:txBody>
          <a:bodyPr>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sz="1400" b="1" dirty="0" smtClean="0">
                <a:solidFill>
                  <a:srgbClr val="000000"/>
                </a:solidFill>
                <a:latin typeface="Georgia"/>
                <a:ea typeface="SimSun" pitchFamily="2" charset="-122"/>
              </a:rPr>
              <a:t>資料來源：</a:t>
            </a:r>
            <a:r>
              <a:rPr lang="en-US" altLang="zh-TW" sz="1400" b="1" dirty="0" smtClean="0">
                <a:solidFill>
                  <a:srgbClr val="000000"/>
                </a:solidFill>
                <a:latin typeface="Georgia"/>
                <a:ea typeface="SimSun" pitchFamily="2" charset="-122"/>
              </a:rPr>
              <a:t>PwC</a:t>
            </a:r>
            <a:r>
              <a:rPr lang="zh-TW" altLang="en-US" sz="1400" b="1" dirty="0" smtClean="0">
                <a:solidFill>
                  <a:srgbClr val="000000"/>
                </a:solidFill>
                <a:latin typeface="Georgia"/>
                <a:ea typeface="SimSun" pitchFamily="2" charset="-122"/>
              </a:rPr>
              <a:t>分析自證交所公司治理中心及公開資訊觀測站之統計</a:t>
            </a:r>
            <a:endParaRPr lang="zh-TW" altLang="en-US" sz="1400" b="1" dirty="0" smtClean="0">
              <a:solidFill>
                <a:srgbClr val="FFFFFF"/>
              </a:solidFill>
              <a:latin typeface="Georgia"/>
              <a:ea typeface="SimSun" pitchFamily="2" charset="-122"/>
            </a:endParaRPr>
          </a:p>
        </p:txBody>
      </p:sp>
      <p:sp>
        <p:nvSpPr>
          <p:cNvPr id="5" name="矩形 2"/>
          <p:cNvSpPr>
            <a:spLocks noChangeArrowheads="1"/>
          </p:cNvSpPr>
          <p:nvPr/>
        </p:nvSpPr>
        <p:spPr bwMode="auto">
          <a:xfrm>
            <a:off x="506413" y="1020763"/>
            <a:ext cx="3417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marL="174625" indent="-174625"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1600200" indent="-22860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algn="ctr" fontAlgn="base">
              <a:lnSpc>
                <a:spcPct val="150000"/>
              </a:lnSpc>
              <a:spcBef>
                <a:spcPct val="0"/>
              </a:spcBef>
              <a:spcAft>
                <a:spcPct val="0"/>
              </a:spcAft>
              <a:buClr>
                <a:srgbClr val="DC6900"/>
              </a:buClr>
              <a:buSzPct val="120000"/>
            </a:pPr>
            <a:endParaRPr lang="zh-TW" altLang="en-US" sz="2200" smtClean="0">
              <a:solidFill>
                <a:srgbClr val="DC6900"/>
              </a:solidFill>
              <a:latin typeface="Arial" pitchFamily="34" charset="0"/>
            </a:endParaRPr>
          </a:p>
        </p:txBody>
      </p:sp>
      <p:grpSp>
        <p:nvGrpSpPr>
          <p:cNvPr id="6" name="群組 3"/>
          <p:cNvGrpSpPr>
            <a:grpSpLocks/>
          </p:cNvGrpSpPr>
          <p:nvPr/>
        </p:nvGrpSpPr>
        <p:grpSpPr bwMode="auto">
          <a:xfrm>
            <a:off x="506413" y="1057275"/>
            <a:ext cx="2986087" cy="449263"/>
            <a:chOff x="506894" y="970567"/>
            <a:chExt cx="2984986" cy="449621"/>
          </a:xfrm>
          <a:solidFill>
            <a:srgbClr val="FFB600"/>
          </a:solidFill>
        </p:grpSpPr>
        <p:sp>
          <p:nvSpPr>
            <p:cNvPr id="7" name="按鈕形 6"/>
            <p:cNvSpPr/>
            <p:nvPr/>
          </p:nvSpPr>
          <p:spPr bwMode="auto">
            <a:xfrm>
              <a:off x="506894" y="970567"/>
              <a:ext cx="2984986" cy="449621"/>
            </a:xfrm>
            <a:prstGeom prst="bevel">
              <a:avLst/>
            </a:prstGeom>
            <a:grpFill/>
            <a:ln w="9525" algn="ctr">
              <a:noFill/>
              <a:miter lim="800000"/>
              <a:headEnd/>
              <a:tailEnd/>
            </a:ln>
            <a:effectLst>
              <a:outerShdw blurRad="50800" dist="38100" dir="2700000" algn="tl" rotWithShape="0">
                <a:prstClr val="black">
                  <a:alpha val="40000"/>
                </a:prstClr>
              </a:outerShdw>
            </a:effectLst>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8" name="矩形 1"/>
            <p:cNvSpPr>
              <a:spLocks noChangeArrowheads="1"/>
            </p:cNvSpPr>
            <p:nvPr/>
          </p:nvSpPr>
          <p:spPr bwMode="auto">
            <a:xfrm>
              <a:off x="562936" y="984436"/>
              <a:ext cx="2867036" cy="400429"/>
            </a:xfrm>
            <a:prstGeom prst="rect">
              <a:avLst/>
            </a:prstGeom>
            <a:grpFill/>
            <a:ln>
              <a:noFill/>
            </a:ln>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b="1" kern="0" dirty="0" smtClean="0">
                  <a:solidFill>
                    <a:srgbClr val="000000"/>
                  </a:solidFill>
                  <a:ea typeface="SimSun" pitchFamily="2" charset="-122"/>
                </a:rPr>
                <a:t>自願揭露期間為</a:t>
              </a:r>
              <a:r>
                <a:rPr lang="en-US" altLang="zh-TW" b="1" kern="0" dirty="0" smtClean="0">
                  <a:solidFill>
                    <a:srgbClr val="000000"/>
                  </a:solidFill>
                  <a:ea typeface="SimSun" pitchFamily="2" charset="-122"/>
                </a:rPr>
                <a:t>2015</a:t>
              </a:r>
              <a:r>
                <a:rPr lang="zh-TW" altLang="en-US" b="1" kern="0" dirty="0" smtClean="0">
                  <a:solidFill>
                    <a:srgbClr val="000000"/>
                  </a:solidFill>
                  <a:ea typeface="SimSun" pitchFamily="2" charset="-122"/>
                </a:rPr>
                <a:t>年</a:t>
              </a:r>
            </a:p>
          </p:txBody>
        </p:sp>
      </p:grpSp>
      <p:sp>
        <p:nvSpPr>
          <p:cNvPr id="9" name="矩形 4"/>
          <p:cNvSpPr>
            <a:spLocks noChangeArrowheads="1"/>
          </p:cNvSpPr>
          <p:nvPr/>
        </p:nvSpPr>
        <p:spPr bwMode="auto">
          <a:xfrm>
            <a:off x="506413" y="1938338"/>
            <a:ext cx="8097837" cy="1800225"/>
          </a:xfrm>
          <a:prstGeom prst="rect">
            <a:avLst/>
          </a:prstGeom>
          <a:noFill/>
          <a:ln w="28575" algn="ctr">
            <a:solidFill>
              <a:srgbClr val="FFB6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1600200" indent="-22860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algn="ctr" fontAlgn="base">
              <a:lnSpc>
                <a:spcPct val="150000"/>
              </a:lnSpc>
              <a:spcBef>
                <a:spcPct val="0"/>
              </a:spcBef>
              <a:spcAft>
                <a:spcPct val="0"/>
              </a:spcAft>
              <a:buClr>
                <a:srgbClr val="DC6900"/>
              </a:buClr>
              <a:buSzPct val="120000"/>
              <a:defRPr/>
            </a:pPr>
            <a:endParaRPr lang="zh-TW" altLang="en-US" sz="2200" kern="0" smtClean="0">
              <a:solidFill>
                <a:srgbClr val="DC6900"/>
              </a:solidFill>
              <a:latin typeface="Arial" pitchFamily="34" charset="0"/>
            </a:endParaRPr>
          </a:p>
        </p:txBody>
      </p:sp>
      <p:sp>
        <p:nvSpPr>
          <p:cNvPr id="10" name="矩形 9"/>
          <p:cNvSpPr/>
          <p:nvPr/>
        </p:nvSpPr>
        <p:spPr bwMode="auto">
          <a:xfrm>
            <a:off x="517525" y="3792538"/>
            <a:ext cx="8097838" cy="2084387"/>
          </a:xfrm>
          <a:prstGeom prst="rect">
            <a:avLst/>
          </a:prstGeom>
          <a:noFill/>
          <a:ln w="28575" algn="ctr">
            <a:solidFill>
              <a:srgbClr val="E0301E"/>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11" name="投影片編號版面配置區 10"/>
          <p:cNvSpPr>
            <a:spLocks noGrp="1"/>
          </p:cNvSpPr>
          <p:nvPr>
            <p:ph type="sldNum" sz="quarter" idx="4"/>
          </p:nvPr>
        </p:nvSpPr>
        <p:spPr>
          <a:xfrm>
            <a:off x="7010400" y="6356350"/>
            <a:ext cx="2133600" cy="365125"/>
          </a:xfrm>
        </p:spPr>
        <p:txBody>
          <a:bodyPr/>
          <a:lstStyle/>
          <a:p>
            <a:fld id="{1C7858B1-76B0-43A1-BD85-92CBAD88C864}" type="slidenum">
              <a:rPr lang="zh-TW" altLang="en-US" smtClean="0"/>
              <a:t>23</a:t>
            </a:fld>
            <a:endParaRPr lang="zh-TW" altLang="en-US"/>
          </a:p>
        </p:txBody>
      </p:sp>
    </p:spTree>
    <p:extLst>
      <p:ext uri="{BB962C8B-B14F-4D97-AF65-F5344CB8AC3E}">
        <p14:creationId xmlns:p14="http://schemas.microsoft.com/office/powerpoint/2010/main" val="2767490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40227" y="137635"/>
            <a:ext cx="7388225" cy="558800"/>
          </a:xfrm>
          <a:prstGeom prst="rect">
            <a:avLst/>
          </a:prstGeom>
          <a:noFill/>
          <a:ln>
            <a:noFill/>
          </a:ln>
          <a:extLst/>
        </p:spPr>
        <p:txBody>
          <a:bodyPr lIns="0" tIns="0" rIns="0" bIns="0"/>
          <a:lstStyle/>
          <a:p>
            <a:pPr eaLnBrk="0" fontAlgn="base" hangingPunct="0">
              <a:lnSpc>
                <a:spcPct val="120000"/>
              </a:lnSpc>
              <a:spcBef>
                <a:spcPct val="0"/>
              </a:spcBef>
              <a:spcAft>
                <a:spcPct val="0"/>
              </a:spcAft>
              <a:defRPr/>
            </a:pPr>
            <a:r>
              <a:rPr lang="zh-TW" altLang="en-GB" sz="3600" dirty="0">
                <a:solidFill>
                  <a:schemeClr val="bg1"/>
                </a:solidFill>
                <a:latin typeface="微軟正黑體" panose="020B0604030504040204" pitchFamily="34" charset="-120"/>
                <a:ea typeface="微軟正黑體" panose="020B0604030504040204" pitchFamily="34" charset="-120"/>
              </a:rPr>
              <a:t>國</a:t>
            </a:r>
            <a:r>
              <a:rPr lang="zh-TW" altLang="en-US" sz="3600" dirty="0">
                <a:solidFill>
                  <a:schemeClr val="bg1"/>
                </a:solidFill>
                <a:latin typeface="微軟正黑體" panose="020B0604030504040204" pitchFamily="34" charset="-120"/>
                <a:ea typeface="微軟正黑體" panose="020B0604030504040204" pitchFamily="34" charset="-120"/>
              </a:rPr>
              <a:t>內金融業</a:t>
            </a:r>
            <a:r>
              <a:rPr lang="zh-TW" altLang="en-GB" sz="3600" dirty="0">
                <a:solidFill>
                  <a:schemeClr val="bg1"/>
                </a:solidFill>
                <a:latin typeface="微軟正黑體" panose="020B0604030504040204" pitchFamily="34" charset="-120"/>
                <a:ea typeface="微軟正黑體" panose="020B0604030504040204" pitchFamily="34" charset="-120"/>
              </a:rPr>
              <a:t>出具永續報告現況</a:t>
            </a:r>
            <a:endParaRPr lang="zh-TW" altLang="en-US" sz="3600" dirty="0">
              <a:solidFill>
                <a:schemeClr val="bg1"/>
              </a:solidFill>
              <a:latin typeface="微軟正黑體" panose="020B0604030504040204" pitchFamily="34" charset="-120"/>
              <a:ea typeface="微軟正黑體" panose="020B0604030504040204" pitchFamily="34" charset="-120"/>
            </a:endParaRPr>
          </a:p>
        </p:txBody>
      </p:sp>
      <p:graphicFrame>
        <p:nvGraphicFramePr>
          <p:cNvPr id="3" name="內容版面配置區 52"/>
          <p:cNvGraphicFramePr>
            <a:graphicFrameLocks/>
          </p:cNvGraphicFramePr>
          <p:nvPr>
            <p:custDataLst>
              <p:tags r:id="rId1"/>
            </p:custDataLst>
          </p:nvPr>
        </p:nvGraphicFramePr>
        <p:xfrm>
          <a:off x="539750" y="1628775"/>
          <a:ext cx="7920038" cy="4405318"/>
        </p:xfrm>
        <a:graphic>
          <a:graphicData uri="http://schemas.openxmlformats.org/drawingml/2006/table">
            <a:tbl>
              <a:tblPr/>
              <a:tblGrid>
                <a:gridCol w="825500">
                  <a:extLst>
                    <a:ext uri="{9D8B030D-6E8A-4147-A177-3AD203B41FA5}">
                      <a16:colId xmlns="" xmlns:a16="http://schemas.microsoft.com/office/drawing/2014/main" val="20000"/>
                    </a:ext>
                  </a:extLst>
                </a:gridCol>
                <a:gridCol w="731838">
                  <a:extLst>
                    <a:ext uri="{9D8B030D-6E8A-4147-A177-3AD203B41FA5}">
                      <a16:colId xmlns="" xmlns:a16="http://schemas.microsoft.com/office/drawing/2014/main" val="20001"/>
                    </a:ext>
                  </a:extLst>
                </a:gridCol>
                <a:gridCol w="893762">
                  <a:extLst>
                    <a:ext uri="{9D8B030D-6E8A-4147-A177-3AD203B41FA5}">
                      <a16:colId xmlns="" xmlns:a16="http://schemas.microsoft.com/office/drawing/2014/main" val="20002"/>
                    </a:ext>
                  </a:extLst>
                </a:gridCol>
                <a:gridCol w="893763">
                  <a:extLst>
                    <a:ext uri="{9D8B030D-6E8A-4147-A177-3AD203B41FA5}">
                      <a16:colId xmlns="" xmlns:a16="http://schemas.microsoft.com/office/drawing/2014/main" val="20003"/>
                    </a:ext>
                  </a:extLst>
                </a:gridCol>
                <a:gridCol w="569912">
                  <a:extLst>
                    <a:ext uri="{9D8B030D-6E8A-4147-A177-3AD203B41FA5}">
                      <a16:colId xmlns="" xmlns:a16="http://schemas.microsoft.com/office/drawing/2014/main" val="20004"/>
                    </a:ext>
                  </a:extLst>
                </a:gridCol>
                <a:gridCol w="569913">
                  <a:extLst>
                    <a:ext uri="{9D8B030D-6E8A-4147-A177-3AD203B41FA5}">
                      <a16:colId xmlns="" xmlns:a16="http://schemas.microsoft.com/office/drawing/2014/main" val="20005"/>
                    </a:ext>
                  </a:extLst>
                </a:gridCol>
                <a:gridCol w="1341437">
                  <a:extLst>
                    <a:ext uri="{9D8B030D-6E8A-4147-A177-3AD203B41FA5}">
                      <a16:colId xmlns="" xmlns:a16="http://schemas.microsoft.com/office/drawing/2014/main" val="20006"/>
                    </a:ext>
                  </a:extLst>
                </a:gridCol>
                <a:gridCol w="1243013">
                  <a:extLst>
                    <a:ext uri="{9D8B030D-6E8A-4147-A177-3AD203B41FA5}">
                      <a16:colId xmlns="" xmlns:a16="http://schemas.microsoft.com/office/drawing/2014/main" val="20007"/>
                    </a:ext>
                  </a:extLst>
                </a:gridCol>
                <a:gridCol w="850900">
                  <a:extLst>
                    <a:ext uri="{9D8B030D-6E8A-4147-A177-3AD203B41FA5}">
                      <a16:colId xmlns="" xmlns:a16="http://schemas.microsoft.com/office/drawing/2014/main" val="20008"/>
                    </a:ext>
                  </a:extLst>
                </a:gridCol>
              </a:tblGrid>
              <a:tr h="646113">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GB" sz="1200" b="1" i="0" u="none" strike="noStrike" cap="none" normalizeH="0" baseline="0" smtClean="0">
                          <a:ln>
                            <a:noFill/>
                          </a:ln>
                          <a:solidFill>
                            <a:schemeClr val="bg1"/>
                          </a:solidFill>
                          <a:effectLst/>
                          <a:latin typeface="Arial" pitchFamily="34" charset="0"/>
                          <a:ea typeface="華康中黑體" pitchFamily="49" charset="-120"/>
                        </a:rPr>
                        <a:t>公司名</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chemeClr val="bg1"/>
                          </a:solidFill>
                          <a:effectLst/>
                          <a:latin typeface="Arial" pitchFamily="34" charset="0"/>
                          <a:ea typeface="華康中黑體" pitchFamily="49" charset="-120"/>
                        </a:rPr>
                        <a:t>CSR</a:t>
                      </a: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GB" sz="1200" b="1" i="0" u="none" strike="noStrike" cap="none" normalizeH="0" baseline="0" smtClean="0">
                          <a:ln>
                            <a:noFill/>
                          </a:ln>
                          <a:solidFill>
                            <a:schemeClr val="bg1"/>
                          </a:solidFill>
                          <a:effectLst/>
                          <a:latin typeface="Arial" pitchFamily="34" charset="0"/>
                          <a:ea typeface="華康中黑體" pitchFamily="49" charset="-120"/>
                        </a:rPr>
                        <a:t>永續</a:t>
                      </a:r>
                      <a:endParaRPr kumimoji="0" lang="en-US" altLang="zh-TW" sz="1200" b="1" i="0" u="none" strike="noStrike" cap="none" normalizeH="0" baseline="0" smtClean="0">
                        <a:ln>
                          <a:noFill/>
                        </a:ln>
                        <a:solidFill>
                          <a:schemeClr val="bg1"/>
                        </a:solidFill>
                        <a:effectLst/>
                        <a:latin typeface="Arial" pitchFamily="34" charset="0"/>
                        <a:ea typeface="華康中黑體" pitchFamily="49" charset="-120"/>
                      </a:endParaRP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GB" sz="1200" b="1" i="0" u="none" strike="noStrike" cap="none" normalizeH="0" baseline="0" smtClean="0">
                          <a:ln>
                            <a:noFill/>
                          </a:ln>
                          <a:solidFill>
                            <a:schemeClr val="bg1"/>
                          </a:solidFill>
                          <a:effectLst/>
                          <a:latin typeface="Arial" pitchFamily="34" charset="0"/>
                          <a:ea typeface="華康中黑體" pitchFamily="49" charset="-120"/>
                        </a:rPr>
                        <a:t>報告</a:t>
                      </a: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書</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自願揭露</a:t>
                      </a:r>
                      <a:r>
                        <a:rPr kumimoji="0" lang="zh-TW" altLang="en-GB" sz="1200" b="1" i="0" u="none" strike="noStrike" cap="none" normalizeH="0" baseline="0" smtClean="0">
                          <a:ln>
                            <a:noFill/>
                          </a:ln>
                          <a:solidFill>
                            <a:schemeClr val="bg1"/>
                          </a:solidFill>
                          <a:effectLst/>
                          <a:latin typeface="Arial" pitchFamily="34" charset="0"/>
                          <a:ea typeface="華康中黑體" pitchFamily="49" charset="-120"/>
                        </a:rPr>
                        <a:t>年度</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GB" sz="1200" b="1" i="0" u="none" strike="noStrike" cap="none" normalizeH="0" baseline="0" smtClean="0">
                          <a:ln>
                            <a:noFill/>
                          </a:ln>
                          <a:solidFill>
                            <a:schemeClr val="bg1"/>
                          </a:solidFill>
                          <a:effectLst/>
                          <a:latin typeface="Arial" pitchFamily="34" charset="0"/>
                          <a:ea typeface="華康中黑體" pitchFamily="49" charset="-120"/>
                        </a:rPr>
                        <a:t>報告架構</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報告</a:t>
                      </a:r>
                      <a:endParaRPr kumimoji="0" lang="en-US" altLang="zh-TW" sz="1200" b="1" i="0" u="none" strike="noStrike" cap="none" normalizeH="0" baseline="0" smtClean="0">
                        <a:ln>
                          <a:noFill/>
                        </a:ln>
                        <a:solidFill>
                          <a:schemeClr val="bg1"/>
                        </a:solidFill>
                        <a:effectLst/>
                        <a:latin typeface="Arial" pitchFamily="34" charset="0"/>
                        <a:ea typeface="華康中黑體" pitchFamily="49" charset="-120"/>
                      </a:endParaRP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驗證</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天下</a:t>
                      </a:r>
                      <a:endParaRPr kumimoji="0" lang="en-US" altLang="zh-TW" sz="1200" b="1" i="0" u="none" strike="noStrike" cap="none" normalizeH="0" baseline="0" smtClean="0">
                        <a:ln>
                          <a:noFill/>
                        </a:ln>
                        <a:solidFill>
                          <a:schemeClr val="bg1"/>
                        </a:solidFill>
                        <a:effectLst/>
                        <a:latin typeface="Arial" pitchFamily="34" charset="0"/>
                        <a:ea typeface="華康中黑體" pitchFamily="49" charset="-120"/>
                      </a:endParaRPr>
                    </a:p>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chemeClr val="bg1"/>
                          </a:solidFill>
                          <a:effectLst/>
                          <a:latin typeface="Arial" pitchFamily="34" charset="0"/>
                          <a:ea typeface="華康中黑體" pitchFamily="49" charset="-120"/>
                        </a:rPr>
                        <a:t>CSR</a:t>
                      </a: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排名</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遠見</a:t>
                      </a:r>
                      <a:endParaRPr kumimoji="0" lang="en-US" altLang="zh-TW" sz="1200" b="1" i="0" u="none" strike="noStrike" cap="none" normalizeH="0" baseline="0" smtClean="0">
                        <a:ln>
                          <a:noFill/>
                        </a:ln>
                        <a:solidFill>
                          <a:schemeClr val="bg1"/>
                        </a:solidFill>
                        <a:effectLst/>
                        <a:latin typeface="Arial" pitchFamily="34" charset="0"/>
                        <a:ea typeface="華康中黑體" pitchFamily="49" charset="-120"/>
                      </a:endParaRPr>
                    </a:p>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chemeClr val="bg1"/>
                          </a:solidFill>
                          <a:effectLst/>
                          <a:latin typeface="Arial" pitchFamily="34" charset="0"/>
                          <a:ea typeface="華康中黑體" pitchFamily="49" charset="-120"/>
                        </a:rPr>
                        <a:t>CSR</a:t>
                      </a: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排名</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GB" altLang="zh-TW" sz="1200" b="1" i="0" u="none" strike="noStrike" cap="none" normalizeH="0" baseline="0" smtClean="0">
                          <a:ln>
                            <a:noFill/>
                          </a:ln>
                          <a:solidFill>
                            <a:schemeClr val="bg1"/>
                          </a:solidFill>
                          <a:effectLst/>
                          <a:latin typeface="Arial" pitchFamily="34" charset="0"/>
                          <a:ea typeface="華康中黑體" pitchFamily="49" charset="-120"/>
                        </a:rPr>
                        <a:t>2014</a:t>
                      </a: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台灣企業</a:t>
                      </a:r>
                      <a:endParaRPr kumimoji="0" lang="en-US" altLang="zh-TW" sz="1200" b="1" i="0" u="none" strike="noStrike" cap="none" normalizeH="0" baseline="0" smtClean="0">
                        <a:ln>
                          <a:noFill/>
                        </a:ln>
                        <a:solidFill>
                          <a:schemeClr val="bg1"/>
                        </a:solidFill>
                        <a:effectLst/>
                        <a:latin typeface="Arial" pitchFamily="34" charset="0"/>
                        <a:ea typeface="華康中黑體" pitchFamily="49" charset="-120"/>
                      </a:endParaRP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永續報告獎</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財訊</a:t>
                      </a:r>
                      <a:endParaRPr kumimoji="0" lang="en-US" altLang="zh-TW" sz="1200" b="1" i="0" u="none" strike="noStrike" cap="none" normalizeH="0" baseline="0" smtClean="0">
                        <a:ln>
                          <a:noFill/>
                        </a:ln>
                        <a:solidFill>
                          <a:schemeClr val="bg1"/>
                        </a:solidFill>
                        <a:effectLst/>
                        <a:latin typeface="Arial" pitchFamily="34" charset="0"/>
                        <a:ea typeface="華康中黑體" pitchFamily="49" charset="-120"/>
                      </a:endParaRPr>
                    </a:p>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chemeClr val="bg1"/>
                          </a:solidFill>
                          <a:effectLst/>
                          <a:latin typeface="Arial" pitchFamily="34" charset="0"/>
                          <a:ea typeface="華康中黑體" pitchFamily="49" charset="-120"/>
                        </a:rPr>
                        <a:t>2014</a:t>
                      </a: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年</a:t>
                      </a:r>
                      <a:endParaRPr kumimoji="0" lang="en-US" altLang="zh-TW" sz="1200" b="1" i="0" u="none" strike="noStrike" cap="none" normalizeH="0" baseline="0" smtClean="0">
                        <a:ln>
                          <a:noFill/>
                        </a:ln>
                        <a:solidFill>
                          <a:schemeClr val="bg1"/>
                        </a:solidFill>
                        <a:effectLst/>
                        <a:latin typeface="Arial" pitchFamily="34" charset="0"/>
                        <a:ea typeface="華康中黑體" pitchFamily="49" charset="-120"/>
                      </a:endParaRPr>
                    </a:p>
                    <a:p>
                      <a:pPr marL="0" marR="0" lvl="0" indent="0" algn="ctr" defTabSz="1017588"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bg1"/>
                          </a:solidFill>
                          <a:effectLst/>
                          <a:latin typeface="Arial" pitchFamily="34" charset="0"/>
                          <a:ea typeface="華康中黑體" pitchFamily="49" charset="-120"/>
                        </a:rPr>
                        <a:t>金控</a:t>
                      </a:r>
                      <a:r>
                        <a:rPr kumimoji="0" lang="en-US" altLang="zh-TW" sz="1200" b="1" i="0" u="none" strike="noStrike" cap="none" normalizeH="0" baseline="0" smtClean="0">
                          <a:ln>
                            <a:noFill/>
                          </a:ln>
                          <a:solidFill>
                            <a:schemeClr val="bg1"/>
                          </a:solidFill>
                          <a:effectLst/>
                          <a:latin typeface="Arial" pitchFamily="34" charset="0"/>
                          <a:ea typeface="華康中黑體" pitchFamily="49" charset="-120"/>
                        </a:rPr>
                        <a:t>CSR</a:t>
                      </a:r>
                      <a:endParaRPr kumimoji="0" lang="en-GB" altLang="zh-TW" sz="1200" b="1" i="0" u="none" strike="noStrike" cap="none" normalizeH="0" baseline="0" smtClean="0">
                        <a:ln>
                          <a:noFill/>
                        </a:ln>
                        <a:solidFill>
                          <a:schemeClr val="bg1"/>
                        </a:solidFill>
                        <a:effectLst/>
                        <a:latin typeface="Arial" pitchFamily="34" charset="0"/>
                        <a:ea typeface="華康中黑體" pitchFamily="49" charset="-120"/>
                      </a:endParaRPr>
                    </a:p>
                  </a:txBody>
                  <a:tcPr marL="83127" marR="83127" marT="40341" marB="40341"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solidFill>
                      <a:srgbClr val="602320"/>
                    </a:solidFill>
                  </a:tcPr>
                </a:tc>
                <a:extLst>
                  <a:ext uri="{0D108BD9-81ED-4DB2-BD59-A6C34878D82A}">
                    <a16:rowId xmlns="" xmlns:a16="http://schemas.microsoft.com/office/drawing/2014/main" val="10000"/>
                  </a:ext>
                </a:extLst>
              </a:tr>
              <a:tr h="238125">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 </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玉山金</a:t>
                      </a:r>
                      <a:endParaRPr kumimoji="0" lang="zh-TW" altLang="en-GB"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2011~2012</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G3.1</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整體績效獎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金質獎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63525">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 </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中國信託</a:t>
                      </a:r>
                      <a:endParaRPr kumimoji="0" lang="zh-TW" altLang="en-GB"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2012~2013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G4</a:t>
                      </a:r>
                      <a:r>
                        <a:rPr kumimoji="0" lang="zh-TW" altLang="en-US" sz="1200" b="0" i="0" u="none" strike="noStrike" cap="none" normalizeH="0" baseline="0" smtClean="0">
                          <a:ln>
                            <a:noFill/>
                          </a:ln>
                          <a:solidFill>
                            <a:srgbClr val="000000"/>
                          </a:solidFill>
                          <a:effectLst/>
                          <a:latin typeface="Arial" pitchFamily="34" charset="0"/>
                          <a:ea typeface="SimSun" pitchFamily="2" charset="-122"/>
                        </a:rPr>
                        <a:t> 核心</a:t>
                      </a:r>
                      <a:endParaRPr kumimoji="0" lang="en-GB" altLang="zh-TW" sz="1200" b="0" i="0" u="none" strike="noStrike" cap="none" normalizeH="0" baseline="0" smtClean="0">
                        <a:ln>
                          <a:noFill/>
                        </a:ln>
                        <a:solidFill>
                          <a:srgbClr val="000000"/>
                        </a:solidFill>
                        <a:effectLst/>
                        <a:latin typeface="Arial" pitchFamily="34" charset="0"/>
                        <a:ea typeface="SimSun" pitchFamily="2" charset="-122"/>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8</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執行逾</a:t>
                      </a:r>
                      <a:r>
                        <a:rPr kumimoji="0" lang="en-US" altLang="zh-TW" sz="1200" b="0" i="0" u="none" strike="noStrike" cap="none" normalizeH="0" baseline="0" smtClean="0">
                          <a:ln>
                            <a:noFill/>
                          </a:ln>
                          <a:solidFill>
                            <a:srgbClr val="000000"/>
                          </a:solidFill>
                          <a:effectLst/>
                          <a:latin typeface="Arial" pitchFamily="34" charset="0"/>
                          <a:ea typeface="華康中黑體" pitchFamily="49" charset="-120"/>
                        </a:rPr>
                        <a:t>10</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年獎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1017588"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台灣</a:t>
                      </a:r>
                      <a:r>
                        <a:rPr kumimoji="0" lang="en-US" altLang="zh-TW" sz="1200" b="0" i="0" u="none" strike="noStrike" cap="none" normalizeH="0" baseline="0" smtClean="0">
                          <a:ln>
                            <a:noFill/>
                          </a:ln>
                          <a:solidFill>
                            <a:srgbClr val="000000"/>
                          </a:solidFill>
                          <a:effectLst/>
                          <a:latin typeface="Arial" pitchFamily="34" charset="0"/>
                          <a:ea typeface="華康中黑體" pitchFamily="49" charset="-120"/>
                        </a:rPr>
                        <a:t>Top50</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金牌</a:t>
                      </a:r>
                      <a:endParaRPr kumimoji="0" lang="en-US"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730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 </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國泰金</a:t>
                      </a:r>
                      <a:endParaRPr kumimoji="0" lang="zh-TW" altLang="en-GB"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2011~2013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G4</a:t>
                      </a:r>
                      <a:r>
                        <a:rPr kumimoji="0" lang="zh-TW" altLang="en-US" sz="1200" b="0" i="0" u="none" strike="noStrike" cap="none" normalizeH="0" baseline="0" smtClean="0">
                          <a:ln>
                            <a:noFill/>
                          </a:ln>
                          <a:solidFill>
                            <a:srgbClr val="000000"/>
                          </a:solidFill>
                          <a:effectLst/>
                          <a:latin typeface="Arial" pitchFamily="34" charset="0"/>
                          <a:ea typeface="SimSun" pitchFamily="2" charset="-122"/>
                        </a:rPr>
                        <a:t> 核心</a:t>
                      </a:r>
                      <a:endParaRPr kumimoji="0" lang="en-GB" altLang="zh-TW" sz="1200" b="0" i="0" u="none" strike="noStrike" cap="none" normalizeH="0" baseline="0" smtClean="0">
                        <a:ln>
                          <a:noFill/>
                        </a:ln>
                        <a:solidFill>
                          <a:srgbClr val="000000"/>
                        </a:solidFill>
                        <a:effectLst/>
                        <a:latin typeface="Arial" pitchFamily="34" charset="0"/>
                        <a:ea typeface="SimSun" pitchFamily="2" charset="-122"/>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9</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台灣</a:t>
                      </a:r>
                      <a:r>
                        <a:rPr kumimoji="0" lang="en-US" altLang="zh-TW" sz="1200" b="0" i="0" u="none" strike="noStrike" cap="none" normalizeH="0" baseline="0" smtClean="0">
                          <a:ln>
                            <a:noFill/>
                          </a:ln>
                          <a:solidFill>
                            <a:srgbClr val="000000"/>
                          </a:solidFill>
                          <a:effectLst/>
                          <a:latin typeface="Arial" pitchFamily="34" charset="0"/>
                          <a:ea typeface="華康中黑體" pitchFamily="49" charset="-120"/>
                        </a:rPr>
                        <a:t>Top50</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金牌</a:t>
                      </a:r>
                      <a:endParaRPr kumimoji="0" lang="en-US" altLang="zh-TW" sz="1200" b="0" i="0" u="none" strike="noStrike" cap="none" normalizeH="0" baseline="0" smtClean="0">
                        <a:ln>
                          <a:noFill/>
                        </a:ln>
                        <a:solidFill>
                          <a:srgbClr val="000000"/>
                        </a:solidFill>
                        <a:effectLst/>
                        <a:latin typeface="Arial" pitchFamily="34" charset="0"/>
                        <a:ea typeface="華康中黑體" pitchFamily="49" charset="-12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Arial" pitchFamily="34" charset="0"/>
                          <a:ea typeface="華康中黑體" pitchFamily="49" charset="-120"/>
                        </a:rPr>
                        <a:t>10</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大永續典範</a:t>
                      </a:r>
                      <a:endParaRPr kumimoji="0" lang="en-US" altLang="zh-TW" sz="1200" b="0" i="0" u="none" strike="noStrike" cap="none" normalizeH="0" baseline="0" smtClean="0">
                        <a:ln>
                          <a:noFill/>
                        </a:ln>
                        <a:solidFill>
                          <a:srgbClr val="000000"/>
                        </a:solidFill>
                        <a:effectLst/>
                        <a:latin typeface="Arial" pitchFamily="34" charset="0"/>
                        <a:ea typeface="華康中黑體" pitchFamily="49" charset="-12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社會共融獎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優等獎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 </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富邦金</a:t>
                      </a:r>
                      <a:endParaRPr kumimoji="0" lang="zh-TW" altLang="en-GB"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2010~2013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G4</a:t>
                      </a:r>
                      <a:r>
                        <a:rPr kumimoji="0" lang="zh-TW" altLang="en-US" sz="1200" b="0" i="0" u="none" strike="noStrike" cap="none" normalizeH="0" baseline="0" smtClean="0">
                          <a:ln>
                            <a:noFill/>
                          </a:ln>
                          <a:solidFill>
                            <a:srgbClr val="000000"/>
                          </a:solidFill>
                          <a:effectLst/>
                          <a:latin typeface="Arial" pitchFamily="34" charset="0"/>
                          <a:ea typeface="SimSun" pitchFamily="2" charset="-122"/>
                        </a:rPr>
                        <a:t> 核心</a:t>
                      </a:r>
                      <a:endParaRPr kumimoji="0" lang="en-GB" altLang="zh-TW" sz="1200" b="0" i="0" u="none" strike="noStrike" cap="none" normalizeH="0" baseline="0" smtClean="0">
                        <a:ln>
                          <a:noFill/>
                        </a:ln>
                        <a:solidFill>
                          <a:srgbClr val="000000"/>
                        </a:solidFill>
                        <a:effectLst/>
                        <a:latin typeface="Arial" pitchFamily="34" charset="0"/>
                        <a:ea typeface="SimSun" pitchFamily="2" charset="-122"/>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10</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1017588"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台灣</a:t>
                      </a:r>
                      <a:r>
                        <a:rPr kumimoji="0" lang="en-US" altLang="zh-TW" sz="1200" b="0" i="0" u="none" strike="noStrike" cap="none" normalizeH="0" baseline="0" smtClean="0">
                          <a:ln>
                            <a:noFill/>
                          </a:ln>
                          <a:solidFill>
                            <a:srgbClr val="000000"/>
                          </a:solidFill>
                          <a:effectLst/>
                          <a:latin typeface="Arial" pitchFamily="34" charset="0"/>
                          <a:ea typeface="華康中黑體" pitchFamily="49" charset="-120"/>
                        </a:rPr>
                        <a:t>Top50</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金牌</a:t>
                      </a:r>
                      <a:endParaRPr kumimoji="0" lang="en-US"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優等獎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84175">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 </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第一金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2011~2013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G3.1</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14</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1017588"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台灣</a:t>
                      </a:r>
                      <a:r>
                        <a:rPr kumimoji="0" lang="en-US" altLang="zh-TW" sz="1200" b="0" i="0" u="none" strike="noStrike" cap="none" normalizeH="0" baseline="0" smtClean="0">
                          <a:ln>
                            <a:noFill/>
                          </a:ln>
                          <a:solidFill>
                            <a:srgbClr val="000000"/>
                          </a:solidFill>
                          <a:effectLst/>
                          <a:latin typeface="Arial" pitchFamily="34" charset="0"/>
                          <a:ea typeface="華康中黑體" pitchFamily="49" charset="-120"/>
                        </a:rPr>
                        <a:t>Top50</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金牌</a:t>
                      </a:r>
                      <a:endParaRPr kumimoji="0" lang="en-US" altLang="zh-TW" sz="1200" b="0" i="0" u="none" strike="noStrike" cap="none" normalizeH="0" baseline="0" smtClean="0">
                        <a:ln>
                          <a:noFill/>
                        </a:ln>
                        <a:solidFill>
                          <a:srgbClr val="000000"/>
                        </a:solidFill>
                        <a:effectLst/>
                        <a:latin typeface="Arial" pitchFamily="34" charset="0"/>
                        <a:ea typeface="華康中黑體" pitchFamily="49" charset="-120"/>
                      </a:endParaRPr>
                    </a:p>
                    <a:p>
                      <a:pPr marL="0" marR="0" lvl="0" indent="0" algn="l" defTabSz="1017588"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氣候領袖獎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 </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新光金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2011~2013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G4</a:t>
                      </a:r>
                      <a:r>
                        <a:rPr kumimoji="0" lang="zh-TW" altLang="en-US" sz="1200" b="0" i="0" u="none" strike="noStrike" cap="none" normalizeH="0" baseline="0" smtClean="0">
                          <a:ln>
                            <a:noFill/>
                          </a:ln>
                          <a:solidFill>
                            <a:srgbClr val="000000"/>
                          </a:solidFill>
                          <a:effectLst/>
                          <a:latin typeface="Arial" pitchFamily="34" charset="0"/>
                          <a:ea typeface="SimSun" pitchFamily="2" charset="-122"/>
                        </a:rPr>
                        <a:t> 核心</a:t>
                      </a:r>
                      <a:endParaRPr kumimoji="0" lang="en-GB" altLang="zh-TW" sz="1200" b="0" i="0" u="none" strike="noStrike" cap="none" normalizeH="0" baseline="0" smtClean="0">
                        <a:ln>
                          <a:noFill/>
                        </a:ln>
                        <a:solidFill>
                          <a:srgbClr val="000000"/>
                        </a:solidFill>
                        <a:effectLst/>
                        <a:latin typeface="Arial" pitchFamily="34" charset="0"/>
                        <a:ea typeface="SimSun" pitchFamily="2" charset="-122"/>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24</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社會共融獎</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 元大金</a:t>
                      </a:r>
                      <a:endParaRPr kumimoji="0" lang="zh-TW" altLang="en-GB"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2010~2013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G3.1</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 兆豐金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2013</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G3.1</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 台新金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2013</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G3.1</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1017588"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台灣</a:t>
                      </a:r>
                      <a:r>
                        <a:rPr kumimoji="0" lang="en-US" altLang="zh-TW" sz="1200" b="0" i="0" u="none" strike="noStrike" cap="none" normalizeH="0" baseline="0" smtClean="0">
                          <a:ln>
                            <a:noFill/>
                          </a:ln>
                          <a:solidFill>
                            <a:srgbClr val="000000"/>
                          </a:solidFill>
                          <a:effectLst/>
                          <a:latin typeface="Arial" pitchFamily="34" charset="0"/>
                          <a:ea typeface="華康中黑體" pitchFamily="49" charset="-120"/>
                        </a:rPr>
                        <a:t>Top50</a:t>
                      </a: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銀牌</a:t>
                      </a:r>
                      <a:endParaRPr kumimoji="0" lang="en-US"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 開發金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2011~2013</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 日盛金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1017588" rtl="0" eaLnBrk="0" latinLnBrk="0" hangingPunct="0">
                        <a:spcAft>
                          <a:spcPts val="900"/>
                        </a:spcAft>
                        <a:buClr>
                          <a:schemeClr val="tx1"/>
                        </a:buClr>
                        <a:defRPr sz="1800" kern="1200">
                          <a:solidFill>
                            <a:schemeClr val="tx1"/>
                          </a:solidFill>
                          <a:latin typeface="Georgia" pitchFamily="18" charset="0"/>
                        </a:defRPr>
                      </a:lvl1pPr>
                      <a:lvl2pPr marL="742950" indent="-28575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1017588"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1017588"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1017588"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SimSun" pitchFamily="2" charset="-122"/>
                        </a:rPr>
                        <a:t>2013</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 華南金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r h="25558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Arial" pitchFamily="34" charset="0"/>
                          <a:ea typeface="華康中黑體" pitchFamily="49" charset="-120"/>
                        </a:rPr>
                        <a:t> 合庫金</a:t>
                      </a:r>
                      <a:endParaRPr kumimoji="0" lang="en-GB" altLang="zh-TW" sz="1200" b="0" i="0" u="none" strike="noStrike" cap="none" normalizeH="0" baseline="0" smtClean="0">
                        <a:ln>
                          <a:noFill/>
                        </a:ln>
                        <a:solidFill>
                          <a:srgbClr val="000000"/>
                        </a:solidFill>
                        <a:effectLst/>
                        <a:latin typeface="Arial" pitchFamily="34" charset="0"/>
                        <a:ea typeface="華康中黑體" pitchFamily="49" charset="-120"/>
                      </a:endParaRPr>
                    </a:p>
                  </a:txBody>
                  <a:tcPr marL="8659" marR="8659" marT="8404" marB="0" anchor="ctr" horzOverflow="overflow">
                    <a:lnL w="9525" cap="flat" cmpd="sng" algn="ctr">
                      <a:solidFill>
                        <a:srgbClr val="DC6600"/>
                      </a:solidFill>
                      <a:prstDash val="solid"/>
                      <a:round/>
                      <a:headEnd type="none" w="med" len="med"/>
                      <a:tailEnd type="none" w="med" len="med"/>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a:noFill/>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TW" sz="1200" b="0" i="0" u="none" strike="noStrike" cap="none" normalizeH="0" baseline="0" smtClean="0">
                          <a:ln>
                            <a:noFill/>
                          </a:ln>
                          <a:solidFill>
                            <a:srgbClr val="000000"/>
                          </a:solidFill>
                          <a:effectLst/>
                          <a:latin typeface="Arial" pitchFamily="34" charset="0"/>
                          <a:ea typeface="華康中黑體" pitchFamily="49" charset="-120"/>
                        </a:rPr>
                        <a:t>─</a:t>
                      </a:r>
                    </a:p>
                  </a:txBody>
                  <a:tcPr marL="8659" marR="8659" marT="8404" marB="0" anchor="ctr" horzOverflow="overflow">
                    <a:lnL>
                      <a:noFill/>
                    </a:lnL>
                    <a:lnR w="9525" cap="flat" cmpd="sng" algn="ctr">
                      <a:solidFill>
                        <a:srgbClr val="DC6600"/>
                      </a:solidFill>
                      <a:prstDash val="solid"/>
                      <a:round/>
                      <a:headEnd type="none" w="med" len="med"/>
                      <a:tailEnd type="none" w="med" len="med"/>
                    </a:lnR>
                    <a:lnT w="9525" cap="flat" cmpd="sng" algn="ctr">
                      <a:solidFill>
                        <a:srgbClr val="DC6600"/>
                      </a:solidFill>
                      <a:prstDash val="solid"/>
                      <a:round/>
                      <a:headEnd type="none" w="med" len="med"/>
                      <a:tailEnd type="none" w="med" len="med"/>
                    </a:lnT>
                    <a:lnB w="9525" cap="flat" cmpd="sng" algn="ctr">
                      <a:solidFill>
                        <a:srgbClr val="DC66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3"/>
                  </a:ext>
                </a:extLst>
              </a:tr>
            </a:tbl>
          </a:graphicData>
        </a:graphic>
      </p:graphicFrame>
      <p:sp>
        <p:nvSpPr>
          <p:cNvPr id="4" name="文字方塊 3"/>
          <p:cNvSpPr txBox="1"/>
          <p:nvPr/>
        </p:nvSpPr>
        <p:spPr>
          <a:xfrm>
            <a:off x="7927975" y="1104900"/>
            <a:ext cx="1095375" cy="523875"/>
          </a:xfrm>
          <a:prstGeom prst="rect">
            <a:avLst/>
          </a:prstGeom>
          <a:noFill/>
          <a:ln w="38100" cap="flat" cmpd="sng" algn="ctr">
            <a:noFill/>
            <a:prstDash val="solid"/>
          </a:ln>
          <a:effectLst/>
        </p:spPr>
        <p:txBody>
          <a:bodyPr wrap="none" lIns="0" tIns="0" rIns="0" bIns="0"/>
          <a:lstStyle/>
          <a:p>
            <a:pPr indent="-246175" fontAlgn="base">
              <a:spcBef>
                <a:spcPct val="0"/>
              </a:spcBef>
              <a:spcAft>
                <a:spcPct val="0"/>
              </a:spcAft>
              <a:defRPr/>
            </a:pPr>
            <a:r>
              <a:rPr lang="en-GB" altLang="zh-TW" sz="1300" b="1" kern="0" dirty="0">
                <a:solidFill>
                  <a:srgbClr val="000000"/>
                </a:solidFill>
                <a:latin typeface="華康中黑體" panose="02010609010101010101" pitchFamily="49" charset="-120"/>
                <a:ea typeface="華康中黑體" panose="02010609010101010101" pitchFamily="49" charset="-120"/>
                <a:cs typeface="Arial" pitchFamily="34" charset="0"/>
              </a:rPr>
              <a:t>●</a:t>
            </a:r>
            <a:r>
              <a:rPr lang="zh-TW" altLang="en-GB" sz="1300" b="1" kern="0" dirty="0">
                <a:solidFill>
                  <a:srgbClr val="000000"/>
                </a:solidFill>
                <a:latin typeface="華康中黑體" panose="02010609010101010101" pitchFamily="49" charset="-120"/>
                <a:ea typeface="華康中黑體" panose="02010609010101010101" pitchFamily="49" charset="-120"/>
                <a:cs typeface="Arial" pitchFamily="34" charset="0"/>
              </a:rPr>
              <a:t>：有</a:t>
            </a:r>
            <a:endParaRPr lang="en-GB" altLang="zh-TW" sz="1300" b="1" kern="0" dirty="0">
              <a:solidFill>
                <a:srgbClr val="000000"/>
              </a:solidFill>
              <a:latin typeface="華康中黑體" panose="02010609010101010101" pitchFamily="49" charset="-120"/>
              <a:ea typeface="華康中黑體" panose="02010609010101010101" pitchFamily="49" charset="-120"/>
              <a:cs typeface="Arial" pitchFamily="34" charset="0"/>
            </a:endParaRPr>
          </a:p>
          <a:p>
            <a:pPr indent="-246175" fontAlgn="base">
              <a:spcBef>
                <a:spcPct val="0"/>
              </a:spcBef>
              <a:spcAft>
                <a:spcPct val="0"/>
              </a:spcAft>
              <a:defRPr/>
            </a:pPr>
            <a:r>
              <a:rPr lang="en-GB" altLang="zh-TW" sz="1300" b="1" kern="0" dirty="0">
                <a:solidFill>
                  <a:srgbClr val="000000"/>
                </a:solidFill>
                <a:latin typeface="華康中黑體" panose="02010609010101010101" pitchFamily="49" charset="-120"/>
                <a:ea typeface="華康中黑體" panose="02010609010101010101" pitchFamily="49" charset="-120"/>
                <a:cs typeface="Arial" pitchFamily="34" charset="0"/>
              </a:rPr>
              <a:t>─</a:t>
            </a:r>
            <a:r>
              <a:rPr lang="zh-TW" altLang="en-GB" sz="1300" b="1" kern="0" dirty="0">
                <a:solidFill>
                  <a:srgbClr val="000000"/>
                </a:solidFill>
                <a:latin typeface="華康中黑體" panose="02010609010101010101" pitchFamily="49" charset="-120"/>
                <a:ea typeface="華康中黑體" panose="02010609010101010101" pitchFamily="49" charset="-120"/>
                <a:cs typeface="Arial" pitchFamily="34" charset="0"/>
              </a:rPr>
              <a:t>：無</a:t>
            </a:r>
          </a:p>
        </p:txBody>
      </p:sp>
      <p:grpSp>
        <p:nvGrpSpPr>
          <p:cNvPr id="5" name="群組 3"/>
          <p:cNvGrpSpPr>
            <a:grpSpLocks/>
          </p:cNvGrpSpPr>
          <p:nvPr/>
        </p:nvGrpSpPr>
        <p:grpSpPr bwMode="auto">
          <a:xfrm>
            <a:off x="506413" y="1156680"/>
            <a:ext cx="2625427" cy="472121"/>
            <a:chOff x="506894" y="1070050"/>
            <a:chExt cx="2984986" cy="472497"/>
          </a:xfrm>
          <a:solidFill>
            <a:srgbClr val="FFB600"/>
          </a:solidFill>
        </p:grpSpPr>
        <p:sp>
          <p:nvSpPr>
            <p:cNvPr id="6" name="按鈕形 5"/>
            <p:cNvSpPr/>
            <p:nvPr/>
          </p:nvSpPr>
          <p:spPr bwMode="auto">
            <a:xfrm>
              <a:off x="506894" y="1092926"/>
              <a:ext cx="2984986" cy="449621"/>
            </a:xfrm>
            <a:prstGeom prst="bevel">
              <a:avLst/>
            </a:prstGeom>
            <a:grpFill/>
            <a:ln w="9525" algn="ctr">
              <a:noFill/>
              <a:miter lim="800000"/>
              <a:headEnd/>
              <a:tailEnd/>
            </a:ln>
            <a:effectLst>
              <a:outerShdw blurRad="50800" dist="38100" dir="2700000" algn="tl" rotWithShape="0">
                <a:prstClr val="black">
                  <a:alpha val="40000"/>
                </a:prstClr>
              </a:outerShdw>
            </a:effectLst>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7" name="矩形 1"/>
            <p:cNvSpPr>
              <a:spLocks noChangeArrowheads="1"/>
            </p:cNvSpPr>
            <p:nvPr/>
          </p:nvSpPr>
          <p:spPr bwMode="auto">
            <a:xfrm>
              <a:off x="562936" y="1070050"/>
              <a:ext cx="1216551" cy="400429"/>
            </a:xfrm>
            <a:prstGeom prst="rect">
              <a:avLst/>
            </a:prstGeom>
            <a:noFill/>
            <a:ln>
              <a:noFill/>
            </a:ln>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b="1" kern="0" dirty="0" smtClean="0">
                  <a:solidFill>
                    <a:srgbClr val="000000"/>
                  </a:solidFill>
                  <a:ea typeface="SimSun" pitchFamily="2" charset="-122"/>
                </a:rPr>
                <a:t>自願揭露</a:t>
              </a:r>
            </a:p>
          </p:txBody>
        </p:sp>
      </p:grpSp>
      <p:sp>
        <p:nvSpPr>
          <p:cNvPr id="8" name="投影片編號版面配置區 7"/>
          <p:cNvSpPr>
            <a:spLocks noGrp="1"/>
          </p:cNvSpPr>
          <p:nvPr>
            <p:ph type="sldNum" sz="quarter" idx="4"/>
          </p:nvPr>
        </p:nvSpPr>
        <p:spPr>
          <a:xfrm>
            <a:off x="7010400" y="6356350"/>
            <a:ext cx="2133600" cy="365125"/>
          </a:xfrm>
        </p:spPr>
        <p:txBody>
          <a:bodyPr/>
          <a:lstStyle/>
          <a:p>
            <a:fld id="{1C7858B1-76B0-43A1-BD85-92CBAD88C864}" type="slidenum">
              <a:rPr lang="zh-TW" altLang="en-US" smtClean="0"/>
              <a:t>24</a:t>
            </a:fld>
            <a:endParaRPr lang="zh-TW" altLang="en-US"/>
          </a:p>
        </p:txBody>
      </p:sp>
    </p:spTree>
    <p:extLst>
      <p:ext uri="{BB962C8B-B14F-4D97-AF65-F5344CB8AC3E}">
        <p14:creationId xmlns:p14="http://schemas.microsoft.com/office/powerpoint/2010/main" val="294063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961583" y="96253"/>
            <a:ext cx="7732295" cy="69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gn="ctr">
              <a:defRPr/>
            </a:pPr>
            <a:r>
              <a:rPr lang="zh-TW" altLang="en-US" sz="3600" b="0" i="0" dirty="0" smtClean="0">
                <a:solidFill>
                  <a:schemeClr val="bg1"/>
                </a:solidFill>
                <a:latin typeface="微軟正黑體" panose="020B0604030504040204" pitchFamily="34" charset="-120"/>
                <a:ea typeface="微軟正黑體" panose="020B0604030504040204" pitchFamily="34" charset="-120"/>
              </a:rPr>
              <a:t>台灣</a:t>
            </a:r>
            <a:r>
              <a:rPr lang="en-US" altLang="zh-TW" sz="3600" b="0" i="0" dirty="0" smtClean="0">
                <a:solidFill>
                  <a:schemeClr val="bg1"/>
                </a:solidFill>
                <a:latin typeface="微軟正黑體" panose="020B0604030504040204" pitchFamily="34" charset="-120"/>
                <a:ea typeface="微軟正黑體" panose="020B0604030504040204" pitchFamily="34" charset="-120"/>
              </a:rPr>
              <a:t>CSR</a:t>
            </a:r>
            <a:r>
              <a:rPr lang="zh-TW" altLang="en-US" sz="3600" b="0" i="0" dirty="0" smtClean="0">
                <a:solidFill>
                  <a:schemeClr val="bg1"/>
                </a:solidFill>
                <a:latin typeface="微軟正黑體" panose="020B0604030504040204" pitchFamily="34" charset="-120"/>
                <a:ea typeface="微軟正黑體" panose="020B0604030504040204" pitchFamily="34" charset="-120"/>
              </a:rPr>
              <a:t>之發展沿革 </a:t>
            </a:r>
          </a:p>
        </p:txBody>
      </p:sp>
      <p:graphicFrame>
        <p:nvGraphicFramePr>
          <p:cNvPr id="3" name="表格 2"/>
          <p:cNvGraphicFramePr>
            <a:graphicFrameLocks noGrp="1"/>
          </p:cNvGraphicFramePr>
          <p:nvPr/>
        </p:nvGraphicFramePr>
        <p:xfrm>
          <a:off x="590550" y="1052513"/>
          <a:ext cx="8013700" cy="5292724"/>
        </p:xfrm>
        <a:graphic>
          <a:graphicData uri="http://schemas.openxmlformats.org/drawingml/2006/table">
            <a:tbl>
              <a:tblPr firstRow="1" bandRow="1">
                <a:effectLst/>
              </a:tblPr>
              <a:tblGrid>
                <a:gridCol w="1101277">
                  <a:extLst>
                    <a:ext uri="{9D8B030D-6E8A-4147-A177-3AD203B41FA5}">
                      <a16:colId xmlns="" xmlns:a16="http://schemas.microsoft.com/office/drawing/2014/main" val="20000"/>
                    </a:ext>
                  </a:extLst>
                </a:gridCol>
                <a:gridCol w="6912423">
                  <a:extLst>
                    <a:ext uri="{9D8B030D-6E8A-4147-A177-3AD203B41FA5}">
                      <a16:colId xmlns="" xmlns:a16="http://schemas.microsoft.com/office/drawing/2014/main" val="20001"/>
                    </a:ext>
                  </a:extLst>
                </a:gridCol>
              </a:tblGrid>
              <a:tr h="37798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buFont typeface="Arial" panose="020B0604020202020204" pitchFamily="34" charset="0"/>
                        <a:buNone/>
                      </a:pPr>
                      <a:r>
                        <a:rPr lang="zh-TW" altLang="en-US" sz="1800" b="1" u="sng" dirty="0" smtClean="0">
                          <a:solidFill>
                            <a:schemeClr val="bg1"/>
                          </a:solidFill>
                          <a:latin typeface="+mn-lt"/>
                        </a:rPr>
                        <a:t>單位</a:t>
                      </a:r>
                      <a:endParaRPr lang="zh-TW" altLang="en-US" sz="1800" b="1" u="sng" dirty="0">
                        <a:solidFill>
                          <a:schemeClr val="bg1"/>
                        </a:solidFill>
                        <a:latin typeface="+mn-lt"/>
                      </a:endParaRPr>
                    </a:p>
                  </a:txBody>
                  <a:tcPr marL="91427" marR="91427" marT="45719" marB="45719"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0232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buFontTx/>
                        <a:buNone/>
                      </a:pPr>
                      <a:r>
                        <a:rPr lang="zh-TW" altLang="en-US" sz="1800" b="1" u="sng" dirty="0" smtClean="0">
                          <a:solidFill>
                            <a:schemeClr val="bg1"/>
                          </a:solidFill>
                          <a:latin typeface="+mn-lt"/>
                        </a:rPr>
                        <a:t>推動事項</a:t>
                      </a:r>
                      <a:endParaRPr lang="zh-TW" altLang="en-US" sz="1800" b="1" u="sng" dirty="0">
                        <a:solidFill>
                          <a:schemeClr val="bg1"/>
                        </a:solidFill>
                        <a:latin typeface="+mn-lt"/>
                      </a:endParaRPr>
                    </a:p>
                  </a:txBody>
                  <a:tcPr marL="91427" marR="91427" marT="45719" marB="45719">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02320"/>
                    </a:solidFill>
                  </a:tcPr>
                </a:tc>
                <a:extLst>
                  <a:ext uri="{0D108BD9-81ED-4DB2-BD59-A6C34878D82A}">
                    <a16:rowId xmlns="" xmlns:a16="http://schemas.microsoft.com/office/drawing/2014/main" val="10000"/>
                  </a:ext>
                </a:extLst>
              </a:tr>
              <a:tr h="8100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zh-TW" altLang="en-US" sz="1800" b="1" u="none" dirty="0" smtClean="0">
                          <a:solidFill>
                            <a:schemeClr val="tx1"/>
                          </a:solidFill>
                          <a:latin typeface="+mn-lt"/>
                        </a:rPr>
                        <a:t>經濟部</a:t>
                      </a:r>
                      <a:endParaRPr lang="en-US" altLang="zh-TW" sz="1800" b="1" u="none" dirty="0" smtClean="0">
                        <a:solidFill>
                          <a:schemeClr val="tx1"/>
                        </a:solidFill>
                        <a:latin typeface="+mn-lt"/>
                      </a:endParaRPr>
                    </a:p>
                  </a:txBody>
                  <a:tcPr marL="91427" marR="91427" marT="45719" marB="45719"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C690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b="1" dirty="0" smtClean="0">
                          <a:solidFill>
                            <a:schemeClr val="tx1"/>
                          </a:solidFill>
                          <a:latin typeface="+mn-lt"/>
                        </a:rPr>
                        <a:t>2002</a:t>
                      </a:r>
                      <a:r>
                        <a:rPr lang="zh-TW" altLang="en-US" sz="1800" b="1" dirty="0" smtClean="0">
                          <a:solidFill>
                            <a:schemeClr val="tx1"/>
                          </a:solidFill>
                          <a:latin typeface="+mn-lt"/>
                        </a:rPr>
                        <a:t>年經濟部</a:t>
                      </a:r>
                      <a:r>
                        <a:rPr lang="zh-TW" altLang="en-US" sz="1800" b="1" u="none" dirty="0" smtClean="0">
                          <a:solidFill>
                            <a:schemeClr val="tx1"/>
                          </a:solidFill>
                          <a:latin typeface="+mn-lt"/>
                        </a:rPr>
                        <a:t>投資業務處</a:t>
                      </a:r>
                      <a:r>
                        <a:rPr lang="zh-TW" altLang="en-US" sz="1800" b="1" dirty="0" smtClean="0">
                          <a:solidFill>
                            <a:schemeClr val="tx1"/>
                          </a:solidFill>
                          <a:latin typeface="+mn-lt"/>
                        </a:rPr>
                        <a:t>積極輔導台資企業導入以</a:t>
                      </a:r>
                      <a:r>
                        <a:rPr lang="en-US" altLang="zh-TW" sz="1800" b="1" dirty="0" smtClean="0">
                          <a:solidFill>
                            <a:schemeClr val="tx1"/>
                          </a:solidFill>
                          <a:latin typeface="+mn-lt"/>
                        </a:rPr>
                        <a:t>CSR</a:t>
                      </a:r>
                      <a:r>
                        <a:rPr lang="zh-TW" altLang="en-US" sz="1800" b="1" dirty="0" smtClean="0">
                          <a:solidFill>
                            <a:schemeClr val="tx1"/>
                          </a:solidFill>
                          <a:latin typeface="+mn-lt"/>
                        </a:rPr>
                        <a:t>為導向的經營策略，包括台灣</a:t>
                      </a:r>
                      <a:r>
                        <a:rPr lang="zh-TW" altLang="en-US" sz="1800" b="1" u="sng" dirty="0" smtClean="0">
                          <a:solidFill>
                            <a:schemeClr val="tx1"/>
                          </a:solidFill>
                          <a:latin typeface="+mn-lt"/>
                        </a:rPr>
                        <a:t>在地經營企業</a:t>
                      </a:r>
                      <a:r>
                        <a:rPr lang="zh-TW" altLang="en-US" sz="1800" b="1" dirty="0" smtClean="0">
                          <a:solidFill>
                            <a:schemeClr val="tx1"/>
                          </a:solidFill>
                          <a:latin typeface="+mn-lt"/>
                        </a:rPr>
                        <a:t>與</a:t>
                      </a:r>
                      <a:r>
                        <a:rPr lang="zh-TW" altLang="en-US" sz="1800" b="1" u="sng" dirty="0" smtClean="0">
                          <a:solidFill>
                            <a:schemeClr val="tx1"/>
                          </a:solidFill>
                          <a:latin typeface="+mn-lt"/>
                        </a:rPr>
                        <a:t>在外國投資的企業</a:t>
                      </a:r>
                      <a:endParaRPr lang="zh-TW" altLang="en-US" sz="1800" b="1" u="sng" dirty="0">
                        <a:solidFill>
                          <a:schemeClr val="tx1"/>
                        </a:solidFill>
                        <a:latin typeface="+mn-lt"/>
                      </a:endParaRPr>
                    </a:p>
                  </a:txBody>
                  <a:tcPr marL="91427" marR="91427" marT="45719" marB="45719"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DC6900">
                        <a:lumMod val="20000"/>
                        <a:lumOff val="80000"/>
                      </a:srgbClr>
                    </a:solidFill>
                  </a:tcPr>
                </a:tc>
                <a:extLst>
                  <a:ext uri="{0D108BD9-81ED-4DB2-BD59-A6C34878D82A}">
                    <a16:rowId xmlns="" xmlns:a16="http://schemas.microsoft.com/office/drawing/2014/main" val="10001"/>
                  </a:ext>
                </a:extLst>
              </a:tr>
              <a:tr h="10261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zh-TW" altLang="en-US" sz="1800" b="1" dirty="0" smtClean="0">
                          <a:solidFill>
                            <a:schemeClr val="tx1"/>
                          </a:solidFill>
                          <a:latin typeface="+mn-lt"/>
                        </a:rPr>
                        <a:t>民間</a:t>
                      </a:r>
                      <a:endParaRPr lang="en-US" altLang="zh-TW" sz="1800" b="1" dirty="0" smtClean="0">
                        <a:solidFill>
                          <a:schemeClr val="tx1"/>
                        </a:solidFill>
                        <a:latin typeface="+mn-lt"/>
                      </a:endParaRPr>
                    </a:p>
                    <a:p>
                      <a:pPr marL="0" indent="0">
                        <a:buFont typeface="Arial" panose="020B0604020202020204" pitchFamily="34" charset="0"/>
                        <a:buNone/>
                      </a:pPr>
                      <a:r>
                        <a:rPr lang="zh-TW" altLang="en-US" sz="1800" b="1" dirty="0" smtClean="0">
                          <a:solidFill>
                            <a:schemeClr val="tx1"/>
                          </a:solidFill>
                          <a:latin typeface="+mn-lt"/>
                        </a:rPr>
                        <a:t>獎項</a:t>
                      </a:r>
                      <a:endParaRPr lang="zh-TW" altLang="en-US" sz="1800" b="1" dirty="0">
                        <a:solidFill>
                          <a:schemeClr val="tx1"/>
                        </a:solidFill>
                        <a:latin typeface="+mn-lt"/>
                      </a:endParaRPr>
                    </a:p>
                  </a:txBody>
                  <a:tcPr marL="91427" marR="91427" marT="45719" marB="45719"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301E">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4625" indent="-174625">
                        <a:buFont typeface="Arial" panose="020B0604020202020204" pitchFamily="34" charset="0"/>
                        <a:buChar char="•"/>
                      </a:pPr>
                      <a:r>
                        <a:rPr lang="en-US" altLang="zh-TW" sz="1800" b="1" dirty="0" smtClean="0">
                          <a:solidFill>
                            <a:schemeClr val="tx1"/>
                          </a:solidFill>
                          <a:latin typeface="+mn-lt"/>
                        </a:rPr>
                        <a:t>2005</a:t>
                      </a:r>
                      <a:r>
                        <a:rPr lang="zh-TW" altLang="en-US" sz="1800" b="1" dirty="0" smtClean="0">
                          <a:solidFill>
                            <a:schemeClr val="tx1"/>
                          </a:solidFill>
                          <a:latin typeface="+mn-lt"/>
                        </a:rPr>
                        <a:t>年起頒發</a:t>
                      </a:r>
                      <a:r>
                        <a:rPr lang="en-US" altLang="zh-TW" sz="1800" b="1" dirty="0" smtClean="0">
                          <a:solidFill>
                            <a:schemeClr val="tx1"/>
                          </a:solidFill>
                          <a:latin typeface="+mn-lt"/>
                        </a:rPr>
                        <a:t>『</a:t>
                      </a:r>
                      <a:r>
                        <a:rPr lang="zh-TW" altLang="en-US" sz="1800" b="1" dirty="0" smtClean="0">
                          <a:solidFill>
                            <a:schemeClr val="tx1"/>
                          </a:solidFill>
                          <a:latin typeface="+mn-lt"/>
                        </a:rPr>
                        <a:t>遠見企業社會責任獎</a:t>
                      </a:r>
                      <a:r>
                        <a:rPr lang="en-US" altLang="zh-TW" sz="1800" b="1" dirty="0" smtClean="0">
                          <a:solidFill>
                            <a:schemeClr val="tx1"/>
                          </a:solidFill>
                          <a:latin typeface="+mn-lt"/>
                        </a:rPr>
                        <a:t>』</a:t>
                      </a:r>
                    </a:p>
                    <a:p>
                      <a:pPr marL="174625" indent="-174625">
                        <a:buFont typeface="Arial" panose="020B0604020202020204" pitchFamily="34" charset="0"/>
                        <a:buChar char="•"/>
                      </a:pPr>
                      <a:r>
                        <a:rPr lang="en-US" altLang="zh-TW" sz="1800" b="1" dirty="0" smtClean="0">
                          <a:solidFill>
                            <a:schemeClr val="tx1"/>
                          </a:solidFill>
                          <a:latin typeface="+mn-lt"/>
                        </a:rPr>
                        <a:t>2007</a:t>
                      </a:r>
                      <a:r>
                        <a:rPr lang="zh-TW" altLang="en-US" sz="1800" b="1" dirty="0" smtClean="0">
                          <a:solidFill>
                            <a:schemeClr val="tx1"/>
                          </a:solidFill>
                          <a:latin typeface="+mn-lt"/>
                        </a:rPr>
                        <a:t>年起頒發</a:t>
                      </a:r>
                      <a:r>
                        <a:rPr lang="en-US" altLang="zh-TW" sz="1800" b="1" dirty="0" smtClean="0">
                          <a:solidFill>
                            <a:schemeClr val="tx1"/>
                          </a:solidFill>
                          <a:latin typeface="+mn-lt"/>
                        </a:rPr>
                        <a:t>『</a:t>
                      </a:r>
                      <a:r>
                        <a:rPr lang="zh-TW" altLang="en-US" sz="1800" b="1" dirty="0" smtClean="0">
                          <a:solidFill>
                            <a:schemeClr val="tx1"/>
                          </a:solidFill>
                          <a:latin typeface="+mn-lt"/>
                        </a:rPr>
                        <a:t>天下企業公民獎</a:t>
                      </a:r>
                      <a:r>
                        <a:rPr lang="en-US" altLang="zh-TW" sz="1800" b="1" dirty="0" smtClean="0">
                          <a:solidFill>
                            <a:schemeClr val="tx1"/>
                          </a:solidFill>
                          <a:latin typeface="+mn-lt"/>
                        </a:rPr>
                        <a:t>』</a:t>
                      </a:r>
                    </a:p>
                    <a:p>
                      <a:pPr marL="174625" indent="-174625">
                        <a:buFont typeface="Arial" panose="020B0604020202020204" pitchFamily="34" charset="0"/>
                        <a:buChar char="•"/>
                      </a:pPr>
                      <a:r>
                        <a:rPr lang="en-US" altLang="zh-TW" sz="1800" b="1" dirty="0" smtClean="0">
                          <a:solidFill>
                            <a:schemeClr val="tx1"/>
                          </a:solidFill>
                          <a:latin typeface="+mn-lt"/>
                        </a:rPr>
                        <a:t>2008</a:t>
                      </a:r>
                      <a:r>
                        <a:rPr lang="zh-TW" altLang="en-US" sz="1800" b="1" dirty="0" smtClean="0">
                          <a:solidFill>
                            <a:schemeClr val="tx1"/>
                          </a:solidFill>
                          <a:latin typeface="+mn-lt"/>
                        </a:rPr>
                        <a:t>年起頒發</a:t>
                      </a:r>
                      <a:r>
                        <a:rPr lang="en-US" altLang="zh-TW" sz="1800" b="1" dirty="0" smtClean="0">
                          <a:solidFill>
                            <a:schemeClr val="tx1"/>
                          </a:solidFill>
                          <a:latin typeface="+mn-lt"/>
                        </a:rPr>
                        <a:t>『</a:t>
                      </a:r>
                      <a:r>
                        <a:rPr lang="zh-TW" altLang="en-US" sz="1800" b="1" dirty="0" smtClean="0">
                          <a:solidFill>
                            <a:schemeClr val="tx1"/>
                          </a:solidFill>
                          <a:latin typeface="+mn-lt"/>
                        </a:rPr>
                        <a:t>台灣企業永續獎</a:t>
                      </a:r>
                      <a:r>
                        <a:rPr lang="en-US" altLang="zh-TW" sz="1800" b="1" dirty="0" smtClean="0">
                          <a:solidFill>
                            <a:schemeClr val="tx1"/>
                          </a:solidFill>
                          <a:latin typeface="+mn-lt"/>
                        </a:rPr>
                        <a:t>』</a:t>
                      </a:r>
                      <a:endParaRPr lang="zh-TW" altLang="en-US" sz="1800" b="1" dirty="0">
                        <a:solidFill>
                          <a:schemeClr val="tx1"/>
                        </a:solidFill>
                        <a:latin typeface="+mn-lt"/>
                      </a:endParaRPr>
                    </a:p>
                  </a:txBody>
                  <a:tcPr marL="91427" marR="91427" marT="45719" marB="45719"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301E">
                        <a:lumMod val="20000"/>
                        <a:lumOff val="80000"/>
                      </a:srgbClr>
                    </a:solidFill>
                  </a:tcPr>
                </a:tc>
                <a:extLst>
                  <a:ext uri="{0D108BD9-81ED-4DB2-BD59-A6C34878D82A}">
                    <a16:rowId xmlns="" xmlns:a16="http://schemas.microsoft.com/office/drawing/2014/main" val="10002"/>
                  </a:ext>
                </a:extLst>
              </a:tr>
              <a:tr h="8820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zh-TW" altLang="en-US" sz="1800" b="1" dirty="0" smtClean="0">
                          <a:solidFill>
                            <a:schemeClr val="tx1"/>
                          </a:solidFill>
                          <a:latin typeface="+mn-lt"/>
                        </a:rPr>
                        <a:t>櫃買</a:t>
                      </a:r>
                      <a:endParaRPr lang="en-US" altLang="zh-TW" sz="1800" b="1" dirty="0" smtClean="0">
                        <a:solidFill>
                          <a:schemeClr val="tx1"/>
                        </a:solidFill>
                        <a:latin typeface="+mn-lt"/>
                      </a:endParaRPr>
                    </a:p>
                    <a:p>
                      <a:pPr marL="0" indent="0">
                        <a:buFont typeface="Arial" panose="020B0604020202020204" pitchFamily="34" charset="0"/>
                        <a:buNone/>
                      </a:pPr>
                      <a:r>
                        <a:rPr lang="zh-TW" altLang="en-US" sz="1800" b="1" dirty="0" smtClean="0">
                          <a:solidFill>
                            <a:schemeClr val="tx1"/>
                          </a:solidFill>
                          <a:latin typeface="+mn-lt"/>
                        </a:rPr>
                        <a:t>推動</a:t>
                      </a:r>
                      <a:endParaRPr lang="zh-TW" altLang="en-US" sz="1800" b="1" dirty="0">
                        <a:solidFill>
                          <a:schemeClr val="tx1"/>
                        </a:solidFill>
                        <a:latin typeface="+mn-lt"/>
                      </a:endParaRPr>
                    </a:p>
                  </a:txBody>
                  <a:tcPr marL="91427" marR="91427" marT="45719" marB="45719"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202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4625" indent="-174625">
                        <a:buFont typeface="Arial" panose="020B0604020202020204" pitchFamily="34" charset="0"/>
                        <a:buChar char="•"/>
                      </a:pPr>
                      <a:r>
                        <a:rPr lang="en-US" altLang="zh-TW" sz="1800" b="1" dirty="0" smtClean="0">
                          <a:solidFill>
                            <a:schemeClr val="tx1"/>
                          </a:solidFill>
                          <a:latin typeface="+mn-lt"/>
                        </a:rPr>
                        <a:t>2006</a:t>
                      </a:r>
                      <a:r>
                        <a:rPr lang="zh-TW" altLang="en-US" sz="1800" b="1" dirty="0" smtClean="0">
                          <a:solidFill>
                            <a:schemeClr val="tx1"/>
                          </a:solidFill>
                          <a:latin typeface="+mn-lt"/>
                        </a:rPr>
                        <a:t>年開始證券櫃檯月刊持續主題報導倡議</a:t>
                      </a:r>
                      <a:r>
                        <a:rPr lang="en-US" altLang="zh-TW" sz="1800" b="1" dirty="0" smtClean="0">
                          <a:solidFill>
                            <a:schemeClr val="tx1"/>
                          </a:solidFill>
                          <a:latin typeface="+mn-lt"/>
                        </a:rPr>
                        <a:t>CSR</a:t>
                      </a:r>
                      <a:r>
                        <a:rPr lang="zh-TW" altLang="en-US" sz="1800" b="1" dirty="0" smtClean="0">
                          <a:solidFill>
                            <a:schemeClr val="tx1"/>
                          </a:solidFill>
                          <a:latin typeface="+mn-lt"/>
                        </a:rPr>
                        <a:t>議題</a:t>
                      </a:r>
                      <a:endParaRPr lang="en-US" altLang="zh-TW" sz="1800" b="1" dirty="0" smtClean="0">
                        <a:solidFill>
                          <a:schemeClr val="tx1"/>
                        </a:solidFill>
                        <a:latin typeface="+mn-lt"/>
                      </a:endParaRPr>
                    </a:p>
                    <a:p>
                      <a:pPr marL="174625" indent="-174625">
                        <a:buFont typeface="Arial" panose="020B0604020202020204" pitchFamily="34" charset="0"/>
                        <a:buChar char="•"/>
                      </a:pPr>
                      <a:r>
                        <a:rPr lang="en-US" altLang="zh-TW" sz="1800" b="1" dirty="0" smtClean="0">
                          <a:solidFill>
                            <a:schemeClr val="tx1"/>
                          </a:solidFill>
                          <a:latin typeface="+mn-lt"/>
                        </a:rPr>
                        <a:t>2007-2010</a:t>
                      </a:r>
                      <a:r>
                        <a:rPr lang="zh-TW" altLang="en-US" sz="1800" b="1" dirty="0" smtClean="0">
                          <a:solidFill>
                            <a:schemeClr val="tx1"/>
                          </a:solidFill>
                          <a:latin typeface="+mn-lt"/>
                        </a:rPr>
                        <a:t>年上櫃</a:t>
                      </a:r>
                      <a:r>
                        <a:rPr lang="en-US" altLang="zh-TW" sz="1800" b="1" dirty="0" smtClean="0">
                          <a:solidFill>
                            <a:schemeClr val="tx1"/>
                          </a:solidFill>
                          <a:latin typeface="+mn-lt"/>
                        </a:rPr>
                        <a:t>IPO</a:t>
                      </a:r>
                      <a:r>
                        <a:rPr lang="zh-TW" altLang="en-US" sz="1800" b="1" dirty="0" smtClean="0">
                          <a:solidFill>
                            <a:schemeClr val="tx1"/>
                          </a:solidFill>
                          <a:latin typeface="+mn-lt"/>
                        </a:rPr>
                        <a:t>公司的公開說明書要求揭露</a:t>
                      </a:r>
                      <a:r>
                        <a:rPr lang="en-US" altLang="zh-TW" sz="1800" b="1" dirty="0" smtClean="0">
                          <a:solidFill>
                            <a:schemeClr val="tx1"/>
                          </a:solidFill>
                          <a:latin typeface="+mn-lt"/>
                        </a:rPr>
                        <a:t>E.S.G.</a:t>
                      </a:r>
                      <a:r>
                        <a:rPr lang="zh-TW" altLang="en-US" sz="1800" b="1" dirty="0" smtClean="0">
                          <a:solidFill>
                            <a:schemeClr val="tx1"/>
                          </a:solidFill>
                          <a:latin typeface="+mn-lt"/>
                        </a:rPr>
                        <a:t>執行表述</a:t>
                      </a:r>
                      <a:endParaRPr lang="zh-TW" altLang="en-US" sz="1800" b="1" dirty="0">
                        <a:solidFill>
                          <a:schemeClr val="tx1"/>
                        </a:solidFill>
                        <a:latin typeface="+mn-lt"/>
                      </a:endParaRPr>
                    </a:p>
                  </a:txBody>
                  <a:tcPr marL="91427" marR="91427" marT="45719" marB="45719"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32020">
                        <a:lumMod val="20000"/>
                        <a:lumOff val="80000"/>
                      </a:srgbClr>
                    </a:solidFill>
                  </a:tcPr>
                </a:tc>
                <a:extLst>
                  <a:ext uri="{0D108BD9-81ED-4DB2-BD59-A6C34878D82A}">
                    <a16:rowId xmlns="" xmlns:a16="http://schemas.microsoft.com/office/drawing/2014/main" val="10003"/>
                  </a:ext>
                </a:extLst>
              </a:tr>
              <a:tr h="219642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zh-TW" altLang="en-US" sz="1800" b="1" dirty="0" smtClean="0">
                          <a:solidFill>
                            <a:schemeClr val="tx1"/>
                          </a:solidFill>
                          <a:latin typeface="+mn-lt"/>
                        </a:rPr>
                        <a:t>證交所</a:t>
                      </a:r>
                      <a:endParaRPr lang="en-US" altLang="zh-TW" sz="1800" b="1" dirty="0" smtClean="0">
                        <a:solidFill>
                          <a:schemeClr val="tx1"/>
                        </a:solidFill>
                        <a:latin typeface="+mn-lt"/>
                      </a:endParaRPr>
                    </a:p>
                    <a:p>
                      <a:pPr marL="0" indent="0">
                        <a:buFont typeface="Arial" panose="020B0604020202020204" pitchFamily="34" charset="0"/>
                        <a:buNone/>
                      </a:pPr>
                      <a:r>
                        <a:rPr lang="zh-TW" altLang="en-US" sz="1800" b="1" dirty="0" smtClean="0">
                          <a:solidFill>
                            <a:schemeClr val="tx1"/>
                          </a:solidFill>
                          <a:latin typeface="+mn-lt"/>
                        </a:rPr>
                        <a:t>櫃買</a:t>
                      </a:r>
                      <a:endParaRPr lang="en-US" altLang="zh-TW" sz="1800" b="1" dirty="0" smtClean="0">
                        <a:solidFill>
                          <a:schemeClr val="tx1"/>
                        </a:solidFill>
                        <a:latin typeface="+mn-lt"/>
                      </a:endParaRPr>
                    </a:p>
                    <a:p>
                      <a:pPr marL="0" indent="0">
                        <a:buFont typeface="Arial" panose="020B0604020202020204" pitchFamily="34" charset="0"/>
                        <a:buNone/>
                      </a:pPr>
                      <a:r>
                        <a:rPr lang="zh-TW" altLang="en-US" sz="1800" b="1" dirty="0" smtClean="0">
                          <a:solidFill>
                            <a:schemeClr val="tx1"/>
                          </a:solidFill>
                          <a:latin typeface="+mn-lt"/>
                        </a:rPr>
                        <a:t>共同推動</a:t>
                      </a:r>
                      <a:endParaRPr lang="zh-TW" altLang="en-US" sz="1800" b="1" dirty="0">
                        <a:solidFill>
                          <a:schemeClr val="tx1"/>
                        </a:solidFill>
                        <a:latin typeface="+mn-lt"/>
                      </a:endParaRPr>
                    </a:p>
                  </a:txBody>
                  <a:tcPr marL="91427" marR="91427" marT="45719" marB="45719"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4625" indent="-174625">
                        <a:buFont typeface="Arial" panose="020B0604020202020204" pitchFamily="34" charset="0"/>
                        <a:buChar char="•"/>
                      </a:pPr>
                      <a:r>
                        <a:rPr lang="en-US" altLang="zh-TW" sz="1800" b="1" dirty="0" smtClean="0">
                          <a:solidFill>
                            <a:schemeClr val="tx1"/>
                          </a:solidFill>
                          <a:latin typeface="+mn-lt"/>
                        </a:rPr>
                        <a:t>2009-2010</a:t>
                      </a:r>
                      <a:r>
                        <a:rPr lang="zh-TW" altLang="en-US" sz="1800" b="1" dirty="0" smtClean="0">
                          <a:solidFill>
                            <a:schemeClr val="tx1"/>
                          </a:solidFill>
                          <a:latin typeface="+mn-lt"/>
                        </a:rPr>
                        <a:t>年</a:t>
                      </a:r>
                      <a:r>
                        <a:rPr lang="zh-TW" altLang="en-US" sz="1800" b="1" baseline="0" dirty="0" smtClean="0">
                          <a:solidFill>
                            <a:schemeClr val="tx1"/>
                          </a:solidFill>
                          <a:latin typeface="+mn-lt"/>
                        </a:rPr>
                        <a:t>共同催生及頒佈「上市上櫃公司社會責任實務守則」</a:t>
                      </a:r>
                      <a:endParaRPr lang="en-US" altLang="zh-TW" sz="1800" b="1" baseline="0" dirty="0" smtClean="0">
                        <a:solidFill>
                          <a:schemeClr val="tx1"/>
                        </a:solidFill>
                        <a:latin typeface="+mn-lt"/>
                      </a:endParaRPr>
                    </a:p>
                    <a:p>
                      <a:pPr marL="174625" indent="-174625">
                        <a:buFont typeface="Arial" panose="020B0604020202020204" pitchFamily="34" charset="0"/>
                        <a:buChar char="•"/>
                      </a:pPr>
                      <a:r>
                        <a:rPr lang="en-US" altLang="zh-TW" sz="1800" b="1" baseline="0" dirty="0" smtClean="0">
                          <a:solidFill>
                            <a:schemeClr val="tx1"/>
                          </a:solidFill>
                          <a:latin typeface="+mn-lt"/>
                        </a:rPr>
                        <a:t>2011</a:t>
                      </a:r>
                      <a:r>
                        <a:rPr lang="zh-TW" altLang="en-US" sz="1800" b="1" baseline="0" dirty="0" smtClean="0">
                          <a:solidFill>
                            <a:schemeClr val="tx1"/>
                          </a:solidFill>
                          <a:latin typeface="+mn-lt"/>
                        </a:rPr>
                        <a:t>年頒布「企業社會責任資訊揭露初級綱領」供公司選擇適用</a:t>
                      </a:r>
                      <a:endParaRPr lang="en-US" altLang="zh-TW" sz="1800" b="1" baseline="0" dirty="0" smtClean="0">
                        <a:solidFill>
                          <a:schemeClr val="tx1"/>
                        </a:solidFill>
                        <a:latin typeface="+mn-lt"/>
                      </a:endParaRPr>
                    </a:p>
                    <a:p>
                      <a:pPr marL="174625" indent="-174625">
                        <a:buFont typeface="Arial" panose="020B0604020202020204" pitchFamily="34" charset="0"/>
                        <a:buChar char="•"/>
                      </a:pPr>
                      <a:r>
                        <a:rPr lang="en-US" altLang="zh-TW" sz="1800" b="1" baseline="0" dirty="0" smtClean="0">
                          <a:solidFill>
                            <a:schemeClr val="tx1"/>
                          </a:solidFill>
                          <a:latin typeface="+mn-lt"/>
                        </a:rPr>
                        <a:t>2013</a:t>
                      </a:r>
                      <a:r>
                        <a:rPr lang="zh-TW" altLang="en-US" sz="1800" b="1" baseline="0" dirty="0" smtClean="0">
                          <a:solidFill>
                            <a:schemeClr val="tx1"/>
                          </a:solidFill>
                          <a:latin typeface="+mn-lt"/>
                        </a:rPr>
                        <a:t>年頒布「強化我國公司治理藍圖」</a:t>
                      </a:r>
                    </a:p>
                    <a:p>
                      <a:pPr marL="0" indent="0">
                        <a:spcBef>
                          <a:spcPts val="600"/>
                        </a:spcBef>
                        <a:buFont typeface="Arial" panose="020B0604020202020204" pitchFamily="34" charset="0"/>
                        <a:buNone/>
                      </a:pPr>
                      <a:r>
                        <a:rPr lang="zh-TW" altLang="en-US" sz="1800" b="1" baseline="0" dirty="0" smtClean="0">
                          <a:solidFill>
                            <a:schemeClr val="tx1"/>
                          </a:solidFill>
                          <a:latin typeface="+mn-lt"/>
                        </a:rPr>
                        <a:t>     </a:t>
                      </a:r>
                      <a:r>
                        <a:rPr lang="en-US" altLang="zh-TW" sz="1800" b="1" baseline="0" dirty="0" smtClean="0">
                          <a:solidFill>
                            <a:schemeClr val="tx1"/>
                          </a:solidFill>
                          <a:latin typeface="+mn-lt"/>
                        </a:rPr>
                        <a:t>(1)</a:t>
                      </a:r>
                      <a:r>
                        <a:rPr lang="zh-TW" altLang="en-US" sz="1800" b="1" baseline="0" dirty="0" smtClean="0">
                          <a:solidFill>
                            <a:schemeClr val="tx1"/>
                          </a:solidFill>
                          <a:latin typeface="+mn-lt"/>
                        </a:rPr>
                        <a:t> 成立公司治理中心</a:t>
                      </a:r>
                      <a:endParaRPr lang="en-US" altLang="zh-TW" sz="1800" b="1" baseline="0" dirty="0" smtClean="0">
                        <a:solidFill>
                          <a:schemeClr val="tx1"/>
                        </a:solidFill>
                        <a:latin typeface="+mn-lt"/>
                      </a:endParaRPr>
                    </a:p>
                    <a:p>
                      <a:pPr marL="0" indent="0">
                        <a:buFont typeface="Arial" panose="020B0604020202020204" pitchFamily="34" charset="0"/>
                        <a:buNone/>
                      </a:pPr>
                      <a:r>
                        <a:rPr lang="zh-TW" altLang="en-US" sz="1800" b="1" baseline="0" dirty="0" smtClean="0">
                          <a:solidFill>
                            <a:schemeClr val="tx1"/>
                          </a:solidFill>
                          <a:latin typeface="+mn-lt"/>
                        </a:rPr>
                        <a:t>     </a:t>
                      </a:r>
                      <a:r>
                        <a:rPr lang="en-US" altLang="zh-TW" sz="1800" b="1" baseline="0" dirty="0" smtClean="0">
                          <a:solidFill>
                            <a:schemeClr val="tx1"/>
                          </a:solidFill>
                          <a:latin typeface="+mn-lt"/>
                        </a:rPr>
                        <a:t>(2)</a:t>
                      </a:r>
                      <a:r>
                        <a:rPr lang="zh-TW" altLang="en-US" sz="1800" b="1" baseline="0" dirty="0" smtClean="0">
                          <a:solidFill>
                            <a:schemeClr val="tx1"/>
                          </a:solidFill>
                          <a:latin typeface="+mn-lt"/>
                        </a:rPr>
                        <a:t> 上市櫃公司治理全面評鑑</a:t>
                      </a:r>
                      <a:endParaRPr lang="en-US" altLang="zh-TW" sz="1800" b="1" baseline="0" dirty="0" smtClean="0">
                        <a:solidFill>
                          <a:schemeClr val="tx1"/>
                        </a:solidFill>
                        <a:latin typeface="+mn-lt"/>
                      </a:endParaRPr>
                    </a:p>
                    <a:p>
                      <a:pPr marL="0" indent="0">
                        <a:buFont typeface="Arial" panose="020B0604020202020204" pitchFamily="34" charset="0"/>
                        <a:buNone/>
                      </a:pPr>
                      <a:r>
                        <a:rPr lang="zh-TW" altLang="en-US" sz="1800" b="1" baseline="0" dirty="0" smtClean="0">
                          <a:solidFill>
                            <a:schemeClr val="tx1"/>
                          </a:solidFill>
                          <a:latin typeface="+mn-lt"/>
                        </a:rPr>
                        <a:t>     </a:t>
                      </a:r>
                      <a:r>
                        <a:rPr lang="en-US" altLang="zh-TW" sz="1800" b="1" baseline="0" dirty="0" smtClean="0">
                          <a:solidFill>
                            <a:schemeClr val="tx1"/>
                          </a:solidFill>
                          <a:latin typeface="+mn-lt"/>
                        </a:rPr>
                        <a:t>(3)</a:t>
                      </a:r>
                      <a:r>
                        <a:rPr lang="zh-TW" altLang="en-US" sz="1800" b="1" baseline="0" dirty="0" smtClean="0">
                          <a:solidFill>
                            <a:schemeClr val="tx1"/>
                          </a:solidFill>
                          <a:latin typeface="+mn-lt"/>
                        </a:rPr>
                        <a:t> 公司治理評鑑包括 </a:t>
                      </a:r>
                      <a:r>
                        <a:rPr lang="en-US" altLang="zh-TW" sz="1800" b="1" baseline="0" dirty="0" smtClean="0">
                          <a:solidFill>
                            <a:schemeClr val="tx1"/>
                          </a:solidFill>
                          <a:latin typeface="+mn-lt"/>
                        </a:rPr>
                        <a:t>15% </a:t>
                      </a:r>
                      <a:r>
                        <a:rPr lang="zh-TW" altLang="en-US" sz="1800" b="1" baseline="0" dirty="0" smtClean="0">
                          <a:solidFill>
                            <a:schemeClr val="tx1"/>
                          </a:solidFill>
                          <a:latin typeface="+mn-lt"/>
                        </a:rPr>
                        <a:t>的</a:t>
                      </a:r>
                      <a:r>
                        <a:rPr lang="en-US" altLang="zh-TW" sz="1800" b="1" baseline="0" dirty="0" smtClean="0">
                          <a:solidFill>
                            <a:schemeClr val="tx1"/>
                          </a:solidFill>
                          <a:latin typeface="+mn-lt"/>
                        </a:rPr>
                        <a:t>CSR </a:t>
                      </a:r>
                      <a:r>
                        <a:rPr lang="zh-TW" altLang="en-US" sz="1800" b="1" baseline="0" dirty="0" smtClean="0">
                          <a:solidFill>
                            <a:schemeClr val="tx1"/>
                          </a:solidFill>
                          <a:latin typeface="+mn-lt"/>
                        </a:rPr>
                        <a:t>指標</a:t>
                      </a:r>
                      <a:endParaRPr lang="en-US" altLang="zh-TW" sz="1800" b="1" baseline="0" dirty="0" smtClean="0">
                        <a:solidFill>
                          <a:schemeClr val="tx1"/>
                        </a:solidFill>
                        <a:latin typeface="+mn-lt"/>
                      </a:endParaRPr>
                    </a:p>
                    <a:p>
                      <a:pPr marL="0" indent="0">
                        <a:buFont typeface="Arial" panose="020B0604020202020204" pitchFamily="34" charset="0"/>
                        <a:buNone/>
                      </a:pPr>
                      <a:r>
                        <a:rPr lang="zh-TW" altLang="en-US" sz="1800" b="1" baseline="0" dirty="0" smtClean="0">
                          <a:solidFill>
                            <a:schemeClr val="tx1"/>
                          </a:solidFill>
                          <a:latin typeface="+mn-lt"/>
                        </a:rPr>
                        <a:t>     </a:t>
                      </a:r>
                      <a:r>
                        <a:rPr lang="en-US" altLang="zh-TW" sz="1800" b="1" baseline="0" dirty="0" smtClean="0">
                          <a:solidFill>
                            <a:schemeClr val="tx1"/>
                          </a:solidFill>
                          <a:latin typeface="+mn-lt"/>
                        </a:rPr>
                        <a:t>(4)</a:t>
                      </a:r>
                      <a:r>
                        <a:rPr lang="zh-TW" altLang="en-US" sz="1800" b="1" baseline="0" dirty="0" smtClean="0">
                          <a:solidFill>
                            <a:schemeClr val="tx1"/>
                          </a:solidFill>
                          <a:latin typeface="+mn-lt"/>
                        </a:rPr>
                        <a:t> 鼓勵上市櫃公司出 具</a:t>
                      </a:r>
                      <a:r>
                        <a:rPr lang="en-US" altLang="zh-TW" sz="1800" b="1" baseline="0" dirty="0" smtClean="0">
                          <a:solidFill>
                            <a:schemeClr val="tx1"/>
                          </a:solidFill>
                          <a:latin typeface="+mn-lt"/>
                        </a:rPr>
                        <a:t>CSR</a:t>
                      </a:r>
                      <a:r>
                        <a:rPr lang="zh-TW" altLang="en-US" sz="1800" b="1" baseline="0" dirty="0" smtClean="0">
                          <a:solidFill>
                            <a:schemeClr val="tx1"/>
                          </a:solidFill>
                          <a:latin typeface="+mn-lt"/>
                        </a:rPr>
                        <a:t> 報告書</a:t>
                      </a:r>
                      <a:r>
                        <a:rPr lang="en-US" altLang="zh-TW" sz="1800" b="1" baseline="0" dirty="0" smtClean="0">
                          <a:solidFill>
                            <a:schemeClr val="tx1"/>
                          </a:solidFill>
                          <a:latin typeface="+mn-lt"/>
                        </a:rPr>
                        <a:t> </a:t>
                      </a:r>
                      <a:endParaRPr lang="zh-TW" altLang="en-US" sz="1800" b="1" dirty="0">
                        <a:solidFill>
                          <a:schemeClr val="tx1"/>
                        </a:solidFill>
                        <a:latin typeface="+mn-lt"/>
                      </a:endParaRPr>
                    </a:p>
                  </a:txBody>
                  <a:tcPr marL="91427" marR="91427" marT="45719" marB="45719"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 xmlns:a16="http://schemas.microsoft.com/office/drawing/2014/main" val="10004"/>
                  </a:ext>
                </a:extLst>
              </a:tr>
            </a:tbl>
          </a:graphicData>
        </a:graphic>
      </p:graphicFrame>
      <p:sp>
        <p:nvSpPr>
          <p:cNvPr id="4" name="投影片編號版面配置區 3"/>
          <p:cNvSpPr>
            <a:spLocks noGrp="1"/>
          </p:cNvSpPr>
          <p:nvPr>
            <p:ph type="sldNum" sz="quarter" idx="4"/>
          </p:nvPr>
        </p:nvSpPr>
        <p:spPr>
          <a:xfrm>
            <a:off x="7010400" y="6356350"/>
            <a:ext cx="2133600" cy="365125"/>
          </a:xfrm>
        </p:spPr>
        <p:txBody>
          <a:bodyPr/>
          <a:lstStyle/>
          <a:p>
            <a:fld id="{1C7858B1-76B0-43A1-BD85-92CBAD88C864}" type="slidenum">
              <a:rPr lang="zh-TW" altLang="en-US" smtClean="0"/>
              <a:t>25</a:t>
            </a:fld>
            <a:endParaRPr lang="zh-TW" altLang="en-US"/>
          </a:p>
        </p:txBody>
      </p:sp>
    </p:spTree>
    <p:extLst>
      <p:ext uri="{BB962C8B-B14F-4D97-AF65-F5344CB8AC3E}">
        <p14:creationId xmlns:p14="http://schemas.microsoft.com/office/powerpoint/2010/main" val="69812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482827" y="96156"/>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gn="ctr">
              <a:defRPr/>
            </a:pPr>
            <a:r>
              <a:rPr lang="zh-TW" altLang="en-US" sz="3600" b="0" i="0" dirty="0" smtClean="0">
                <a:solidFill>
                  <a:schemeClr val="bg1"/>
                </a:solidFill>
                <a:latin typeface="微軟正黑體" panose="020B0604030504040204" pitchFamily="34" charset="-120"/>
                <a:ea typeface="微軟正黑體" panose="020B0604030504040204" pitchFamily="34" charset="-120"/>
              </a:rPr>
              <a:t>台灣 </a:t>
            </a:r>
            <a:r>
              <a:rPr lang="en-US" altLang="zh-TW" sz="3600" b="0" i="0" dirty="0" smtClean="0">
                <a:solidFill>
                  <a:schemeClr val="bg1"/>
                </a:solidFill>
                <a:latin typeface="微軟正黑體" panose="020B0604030504040204" pitchFamily="34" charset="-120"/>
                <a:ea typeface="微軟正黑體" panose="020B0604030504040204" pitchFamily="34" charset="-120"/>
              </a:rPr>
              <a:t>CSR</a:t>
            </a:r>
            <a:r>
              <a:rPr lang="zh-TW" altLang="en-US" sz="3600" b="0" i="0" dirty="0" smtClean="0">
                <a:solidFill>
                  <a:schemeClr val="bg1"/>
                </a:solidFill>
                <a:latin typeface="微軟正黑體" panose="020B0604030504040204" pitchFamily="34" charset="-120"/>
                <a:ea typeface="微軟正黑體" panose="020B0604030504040204" pitchFamily="34" charset="-120"/>
              </a:rPr>
              <a:t>的驅動與發展</a:t>
            </a:r>
          </a:p>
        </p:txBody>
      </p:sp>
      <p:graphicFrame>
        <p:nvGraphicFramePr>
          <p:cNvPr id="3" name="內容版面配置區 5"/>
          <p:cNvGraphicFramePr>
            <a:graphicFrameLocks/>
          </p:cNvGraphicFramePr>
          <p:nvPr>
            <p:extLst>
              <p:ext uri="{D42A27DB-BD31-4B8C-83A1-F6EECF244321}">
                <p14:modId xmlns:p14="http://schemas.microsoft.com/office/powerpoint/2010/main" val="3066086586"/>
              </p:ext>
            </p:extLst>
          </p:nvPr>
        </p:nvGraphicFramePr>
        <p:xfrm>
          <a:off x="533400" y="1196752"/>
          <a:ext cx="807720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4"/>
          </p:nvPr>
        </p:nvSpPr>
        <p:spPr>
          <a:xfrm>
            <a:off x="7010400" y="6356350"/>
            <a:ext cx="2133600" cy="365125"/>
          </a:xfrm>
        </p:spPr>
        <p:txBody>
          <a:bodyPr/>
          <a:lstStyle/>
          <a:p>
            <a:fld id="{1C7858B1-76B0-43A1-BD85-92CBAD88C864}" type="slidenum">
              <a:rPr lang="zh-TW" altLang="en-US" smtClean="0"/>
              <a:t>26</a:t>
            </a:fld>
            <a:endParaRPr lang="zh-TW" altLang="en-US"/>
          </a:p>
        </p:txBody>
      </p:sp>
    </p:spTree>
    <p:extLst>
      <p:ext uri="{BB962C8B-B14F-4D97-AF65-F5344CB8AC3E}">
        <p14:creationId xmlns:p14="http://schemas.microsoft.com/office/powerpoint/2010/main" val="2893447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圖說文字 1"/>
          <p:cNvSpPr/>
          <p:nvPr/>
        </p:nvSpPr>
        <p:spPr bwMode="ltGray">
          <a:xfrm>
            <a:off x="395288" y="4889500"/>
            <a:ext cx="1978025" cy="1347788"/>
          </a:xfrm>
          <a:prstGeom prst="wedgeRectCallout">
            <a:avLst>
              <a:gd name="adj1" fmla="val 145111"/>
              <a:gd name="adj2" fmla="val -86161"/>
            </a:avLst>
          </a:prstGeom>
          <a:solidFill>
            <a:srgbClr val="FFB600">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南  非</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en-US" altLang="zh-TW" b="1" kern="0" dirty="0">
                <a:solidFill>
                  <a:srgbClr val="000000"/>
                </a:solidFill>
                <a:latin typeface="Arial"/>
                <a:ea typeface="SimSun" panose="02010600030101010101" pitchFamily="2" charset="-122"/>
              </a:rPr>
              <a:t>2010</a:t>
            </a:r>
            <a:r>
              <a:rPr lang="zh-TW" altLang="en-US" b="1" kern="0" dirty="0">
                <a:solidFill>
                  <a:srgbClr val="000000"/>
                </a:solidFill>
                <a:latin typeface="Arial"/>
                <a:ea typeface="SimSun" panose="02010600030101010101" pitchFamily="2" charset="-122"/>
              </a:rPr>
              <a:t>年強制上市公司</a:t>
            </a:r>
            <a:r>
              <a:rPr lang="zh-TW" altLang="en-US" b="1" kern="0" dirty="0">
                <a:solidFill>
                  <a:srgbClr val="C00000"/>
                </a:solidFill>
                <a:latin typeface="Arial"/>
                <a:ea typeface="SimSun" panose="02010600030101010101" pitchFamily="2" charset="-122"/>
              </a:rPr>
              <a:t>編製整合性報告</a:t>
            </a:r>
            <a:r>
              <a:rPr lang="en-US" altLang="zh-TW" b="1" kern="0" dirty="0">
                <a:solidFill>
                  <a:srgbClr val="C00000"/>
                </a:solidFill>
                <a:latin typeface="Arial"/>
                <a:ea typeface="SimSun" panose="02010600030101010101" pitchFamily="2" charset="-122"/>
              </a:rPr>
              <a:t>&lt;IR&gt;</a:t>
            </a:r>
            <a:endParaRPr lang="zh-TW" altLang="en-US" b="1" kern="0" dirty="0">
              <a:solidFill>
                <a:srgbClr val="C00000"/>
              </a:solidFill>
              <a:latin typeface="Arial"/>
              <a:ea typeface="SimSun" panose="02010600030101010101" pitchFamily="2" charset="-122"/>
            </a:endParaRPr>
          </a:p>
        </p:txBody>
      </p:sp>
      <p:sp>
        <p:nvSpPr>
          <p:cNvPr id="3" name="標題 1"/>
          <p:cNvSpPr txBox="1">
            <a:spLocks/>
          </p:cNvSpPr>
          <p:nvPr/>
        </p:nvSpPr>
        <p:spPr bwMode="auto">
          <a:xfrm>
            <a:off x="620219" y="206098"/>
            <a:ext cx="84978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要求企業強化</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已是全球政府與民間機構之共識</a:t>
            </a:r>
          </a:p>
        </p:txBody>
      </p:sp>
      <p:grpSp>
        <p:nvGrpSpPr>
          <p:cNvPr id="4" name="群組 263"/>
          <p:cNvGrpSpPr/>
          <p:nvPr/>
        </p:nvGrpSpPr>
        <p:grpSpPr>
          <a:xfrm>
            <a:off x="1775208" y="2502024"/>
            <a:ext cx="5150179" cy="2557384"/>
            <a:chOff x="1844408" y="3184281"/>
            <a:chExt cx="4427390" cy="2097052"/>
          </a:xfrm>
          <a:solidFill>
            <a:srgbClr val="FFFFFF">
              <a:lumMod val="85000"/>
            </a:srgbClr>
          </a:solidFill>
        </p:grpSpPr>
        <p:sp>
          <p:nvSpPr>
            <p:cNvPr id="5" name="Freeform 3"/>
            <p:cNvSpPr>
              <a:spLocks/>
            </p:cNvSpPr>
            <p:nvPr/>
          </p:nvSpPr>
          <p:spPr bwMode="auto">
            <a:xfrm>
              <a:off x="3569682" y="3392568"/>
              <a:ext cx="119749" cy="44711"/>
            </a:xfrm>
            <a:custGeom>
              <a:avLst/>
              <a:gdLst>
                <a:gd name="T0" fmla="*/ 96 w 204"/>
                <a:gd name="T1" fmla="*/ 17 h 79"/>
                <a:gd name="T2" fmla="*/ 132 w 204"/>
                <a:gd name="T3" fmla="*/ 12 h 79"/>
                <a:gd name="T4" fmla="*/ 156 w 204"/>
                <a:gd name="T5" fmla="*/ 5 h 79"/>
                <a:gd name="T6" fmla="*/ 189 w 204"/>
                <a:gd name="T7" fmla="*/ 19 h 79"/>
                <a:gd name="T8" fmla="*/ 204 w 204"/>
                <a:gd name="T9" fmla="*/ 36 h 79"/>
                <a:gd name="T10" fmla="*/ 175 w 204"/>
                <a:gd name="T11" fmla="*/ 55 h 79"/>
                <a:gd name="T12" fmla="*/ 127 w 204"/>
                <a:gd name="T13" fmla="*/ 69 h 79"/>
                <a:gd name="T14" fmla="*/ 89 w 204"/>
                <a:gd name="T15" fmla="*/ 74 h 79"/>
                <a:gd name="T16" fmla="*/ 41 w 204"/>
                <a:gd name="T17" fmla="*/ 65 h 79"/>
                <a:gd name="T18" fmla="*/ 7 w 204"/>
                <a:gd name="T19" fmla="*/ 43 h 79"/>
                <a:gd name="T20" fmla="*/ 19 w 204"/>
                <a:gd name="T21" fmla="*/ 33 h 79"/>
                <a:gd name="T22" fmla="*/ 33 w 204"/>
                <a:gd name="T23" fmla="*/ 29 h 79"/>
                <a:gd name="T24" fmla="*/ 2 w 204"/>
                <a:gd name="T25" fmla="*/ 19 h 79"/>
                <a:gd name="T26" fmla="*/ 5 w 204"/>
                <a:gd name="T27" fmla="*/ 12 h 79"/>
                <a:gd name="T28" fmla="*/ 33 w 204"/>
                <a:gd name="T29" fmla="*/ 2 h 79"/>
                <a:gd name="T30" fmla="*/ 53 w 204"/>
                <a:gd name="T31" fmla="*/ 19 h 79"/>
                <a:gd name="T32" fmla="*/ 81 w 204"/>
                <a:gd name="T33" fmla="*/ 14 h 79"/>
                <a:gd name="T34" fmla="*/ 96 w 204"/>
                <a:gd name="T35"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79">
                  <a:moveTo>
                    <a:pt x="96" y="17"/>
                  </a:moveTo>
                  <a:cubicBezTo>
                    <a:pt x="110" y="0"/>
                    <a:pt x="97" y="12"/>
                    <a:pt x="132" y="12"/>
                  </a:cubicBezTo>
                  <a:cubicBezTo>
                    <a:pt x="139" y="12"/>
                    <a:pt x="149" y="7"/>
                    <a:pt x="156" y="5"/>
                  </a:cubicBezTo>
                  <a:cubicBezTo>
                    <a:pt x="198" y="9"/>
                    <a:pt x="158" y="10"/>
                    <a:pt x="189" y="19"/>
                  </a:cubicBezTo>
                  <a:cubicBezTo>
                    <a:pt x="193" y="28"/>
                    <a:pt x="198" y="28"/>
                    <a:pt x="204" y="36"/>
                  </a:cubicBezTo>
                  <a:cubicBezTo>
                    <a:pt x="191" y="40"/>
                    <a:pt x="186" y="50"/>
                    <a:pt x="175" y="55"/>
                  </a:cubicBezTo>
                  <a:cubicBezTo>
                    <a:pt x="160" y="61"/>
                    <a:pt x="143" y="65"/>
                    <a:pt x="127" y="69"/>
                  </a:cubicBezTo>
                  <a:cubicBezTo>
                    <a:pt x="113" y="79"/>
                    <a:pt x="107" y="77"/>
                    <a:pt x="89" y="74"/>
                  </a:cubicBezTo>
                  <a:cubicBezTo>
                    <a:pt x="72" y="63"/>
                    <a:pt x="65" y="66"/>
                    <a:pt x="41" y="65"/>
                  </a:cubicBezTo>
                  <a:cubicBezTo>
                    <a:pt x="52" y="43"/>
                    <a:pt x="21" y="47"/>
                    <a:pt x="7" y="43"/>
                  </a:cubicBezTo>
                  <a:cubicBezTo>
                    <a:pt x="13" y="35"/>
                    <a:pt x="10" y="36"/>
                    <a:pt x="19" y="33"/>
                  </a:cubicBezTo>
                  <a:cubicBezTo>
                    <a:pt x="24" y="31"/>
                    <a:pt x="33" y="29"/>
                    <a:pt x="33" y="29"/>
                  </a:cubicBezTo>
                  <a:cubicBezTo>
                    <a:pt x="23" y="9"/>
                    <a:pt x="38" y="32"/>
                    <a:pt x="2" y="19"/>
                  </a:cubicBezTo>
                  <a:cubicBezTo>
                    <a:pt x="0" y="18"/>
                    <a:pt x="3" y="14"/>
                    <a:pt x="5" y="12"/>
                  </a:cubicBezTo>
                  <a:cubicBezTo>
                    <a:pt x="11" y="6"/>
                    <a:pt x="25" y="6"/>
                    <a:pt x="33" y="2"/>
                  </a:cubicBezTo>
                  <a:cubicBezTo>
                    <a:pt x="51" y="5"/>
                    <a:pt x="58" y="2"/>
                    <a:pt x="53" y="19"/>
                  </a:cubicBezTo>
                  <a:cubicBezTo>
                    <a:pt x="64" y="27"/>
                    <a:pt x="70" y="19"/>
                    <a:pt x="81" y="14"/>
                  </a:cubicBezTo>
                  <a:cubicBezTo>
                    <a:pt x="94" y="17"/>
                    <a:pt x="89" y="17"/>
                    <a:pt x="96" y="17"/>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 name="Freeform 4"/>
            <p:cNvSpPr>
              <a:spLocks/>
            </p:cNvSpPr>
            <p:nvPr/>
          </p:nvSpPr>
          <p:spPr bwMode="auto">
            <a:xfrm>
              <a:off x="3139472" y="3184281"/>
              <a:ext cx="552176" cy="306434"/>
            </a:xfrm>
            <a:custGeom>
              <a:avLst/>
              <a:gdLst>
                <a:gd name="T0" fmla="*/ 124 w 948"/>
                <a:gd name="T1" fmla="*/ 60 h 543"/>
                <a:gd name="T2" fmla="*/ 129 w 948"/>
                <a:gd name="T3" fmla="*/ 91 h 543"/>
                <a:gd name="T4" fmla="*/ 36 w 948"/>
                <a:gd name="T5" fmla="*/ 125 h 543"/>
                <a:gd name="T6" fmla="*/ 19 w 948"/>
                <a:gd name="T7" fmla="*/ 144 h 543"/>
                <a:gd name="T8" fmla="*/ 194 w 948"/>
                <a:gd name="T9" fmla="*/ 173 h 543"/>
                <a:gd name="T10" fmla="*/ 223 w 948"/>
                <a:gd name="T11" fmla="*/ 211 h 543"/>
                <a:gd name="T12" fmla="*/ 218 w 948"/>
                <a:gd name="T13" fmla="*/ 231 h 543"/>
                <a:gd name="T14" fmla="*/ 225 w 948"/>
                <a:gd name="T15" fmla="*/ 262 h 543"/>
                <a:gd name="T16" fmla="*/ 259 w 948"/>
                <a:gd name="T17" fmla="*/ 274 h 543"/>
                <a:gd name="T18" fmla="*/ 194 w 948"/>
                <a:gd name="T19" fmla="*/ 288 h 543"/>
                <a:gd name="T20" fmla="*/ 261 w 948"/>
                <a:gd name="T21" fmla="*/ 312 h 543"/>
                <a:gd name="T22" fmla="*/ 235 w 948"/>
                <a:gd name="T23" fmla="*/ 324 h 543"/>
                <a:gd name="T24" fmla="*/ 208 w 948"/>
                <a:gd name="T25" fmla="*/ 343 h 543"/>
                <a:gd name="T26" fmla="*/ 194 w 948"/>
                <a:gd name="T27" fmla="*/ 372 h 543"/>
                <a:gd name="T28" fmla="*/ 196 w 948"/>
                <a:gd name="T29" fmla="*/ 396 h 543"/>
                <a:gd name="T30" fmla="*/ 228 w 948"/>
                <a:gd name="T31" fmla="*/ 466 h 543"/>
                <a:gd name="T32" fmla="*/ 292 w 948"/>
                <a:gd name="T33" fmla="*/ 514 h 543"/>
                <a:gd name="T34" fmla="*/ 355 w 948"/>
                <a:gd name="T35" fmla="*/ 538 h 543"/>
                <a:gd name="T36" fmla="*/ 388 w 948"/>
                <a:gd name="T37" fmla="*/ 483 h 543"/>
                <a:gd name="T38" fmla="*/ 427 w 948"/>
                <a:gd name="T39" fmla="*/ 435 h 543"/>
                <a:gd name="T40" fmla="*/ 511 w 948"/>
                <a:gd name="T41" fmla="*/ 389 h 543"/>
                <a:gd name="T42" fmla="*/ 568 w 948"/>
                <a:gd name="T43" fmla="*/ 363 h 543"/>
                <a:gd name="T44" fmla="*/ 636 w 948"/>
                <a:gd name="T45" fmla="*/ 336 h 543"/>
                <a:gd name="T46" fmla="*/ 712 w 948"/>
                <a:gd name="T47" fmla="*/ 315 h 543"/>
                <a:gd name="T48" fmla="*/ 768 w 948"/>
                <a:gd name="T49" fmla="*/ 298 h 543"/>
                <a:gd name="T50" fmla="*/ 727 w 948"/>
                <a:gd name="T51" fmla="*/ 274 h 543"/>
                <a:gd name="T52" fmla="*/ 801 w 948"/>
                <a:gd name="T53" fmla="*/ 269 h 543"/>
                <a:gd name="T54" fmla="*/ 820 w 948"/>
                <a:gd name="T55" fmla="*/ 211 h 543"/>
                <a:gd name="T56" fmla="*/ 873 w 948"/>
                <a:gd name="T57" fmla="*/ 173 h 543"/>
                <a:gd name="T58" fmla="*/ 825 w 948"/>
                <a:gd name="T59" fmla="*/ 154 h 543"/>
                <a:gd name="T60" fmla="*/ 861 w 948"/>
                <a:gd name="T61" fmla="*/ 118 h 543"/>
                <a:gd name="T62" fmla="*/ 828 w 948"/>
                <a:gd name="T63" fmla="*/ 96 h 543"/>
                <a:gd name="T64" fmla="*/ 852 w 948"/>
                <a:gd name="T65" fmla="*/ 82 h 543"/>
                <a:gd name="T66" fmla="*/ 885 w 948"/>
                <a:gd name="T67" fmla="*/ 65 h 543"/>
                <a:gd name="T68" fmla="*/ 897 w 948"/>
                <a:gd name="T69" fmla="*/ 41 h 543"/>
                <a:gd name="T70" fmla="*/ 813 w 948"/>
                <a:gd name="T71" fmla="*/ 29 h 543"/>
                <a:gd name="T72" fmla="*/ 540 w 948"/>
                <a:gd name="T73" fmla="*/ 22 h 543"/>
                <a:gd name="T74" fmla="*/ 364 w 948"/>
                <a:gd name="T75" fmla="*/ 46 h 543"/>
                <a:gd name="T76" fmla="*/ 290 w 948"/>
                <a:gd name="T77" fmla="*/ 31 h 543"/>
                <a:gd name="T78" fmla="*/ 206 w 948"/>
                <a:gd name="T79" fmla="*/ 5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8" h="543">
                  <a:moveTo>
                    <a:pt x="213" y="51"/>
                  </a:moveTo>
                  <a:cubicBezTo>
                    <a:pt x="184" y="56"/>
                    <a:pt x="153" y="57"/>
                    <a:pt x="124" y="60"/>
                  </a:cubicBezTo>
                  <a:cubicBezTo>
                    <a:pt x="108" y="67"/>
                    <a:pt x="112" y="73"/>
                    <a:pt x="127" y="77"/>
                  </a:cubicBezTo>
                  <a:cubicBezTo>
                    <a:pt x="135" y="82"/>
                    <a:pt x="141" y="87"/>
                    <a:pt x="129" y="91"/>
                  </a:cubicBezTo>
                  <a:cubicBezTo>
                    <a:pt x="84" y="88"/>
                    <a:pt x="47" y="99"/>
                    <a:pt x="4" y="108"/>
                  </a:cubicBezTo>
                  <a:cubicBezTo>
                    <a:pt x="9" y="120"/>
                    <a:pt x="24" y="122"/>
                    <a:pt x="36" y="125"/>
                  </a:cubicBezTo>
                  <a:cubicBezTo>
                    <a:pt x="41" y="141"/>
                    <a:pt x="12" y="130"/>
                    <a:pt x="0" y="132"/>
                  </a:cubicBezTo>
                  <a:cubicBezTo>
                    <a:pt x="5" y="141"/>
                    <a:pt x="9" y="141"/>
                    <a:pt x="19" y="144"/>
                  </a:cubicBezTo>
                  <a:cubicBezTo>
                    <a:pt x="70" y="180"/>
                    <a:pt x="32" y="159"/>
                    <a:pt x="160" y="161"/>
                  </a:cubicBezTo>
                  <a:cubicBezTo>
                    <a:pt x="178" y="163"/>
                    <a:pt x="184" y="160"/>
                    <a:pt x="194" y="173"/>
                  </a:cubicBezTo>
                  <a:cubicBezTo>
                    <a:pt x="197" y="185"/>
                    <a:pt x="207" y="184"/>
                    <a:pt x="218" y="187"/>
                  </a:cubicBezTo>
                  <a:cubicBezTo>
                    <a:pt x="215" y="198"/>
                    <a:pt x="208" y="207"/>
                    <a:pt x="223" y="211"/>
                  </a:cubicBezTo>
                  <a:cubicBezTo>
                    <a:pt x="224" y="216"/>
                    <a:pt x="226" y="221"/>
                    <a:pt x="225" y="226"/>
                  </a:cubicBezTo>
                  <a:cubicBezTo>
                    <a:pt x="224" y="229"/>
                    <a:pt x="220" y="229"/>
                    <a:pt x="218" y="231"/>
                  </a:cubicBezTo>
                  <a:cubicBezTo>
                    <a:pt x="212" y="239"/>
                    <a:pt x="218" y="245"/>
                    <a:pt x="206" y="250"/>
                  </a:cubicBezTo>
                  <a:cubicBezTo>
                    <a:pt x="203" y="262"/>
                    <a:pt x="214" y="260"/>
                    <a:pt x="225" y="262"/>
                  </a:cubicBezTo>
                  <a:cubicBezTo>
                    <a:pt x="235" y="259"/>
                    <a:pt x="243" y="260"/>
                    <a:pt x="247" y="250"/>
                  </a:cubicBezTo>
                  <a:cubicBezTo>
                    <a:pt x="260" y="252"/>
                    <a:pt x="283" y="264"/>
                    <a:pt x="259" y="274"/>
                  </a:cubicBezTo>
                  <a:cubicBezTo>
                    <a:pt x="244" y="270"/>
                    <a:pt x="231" y="272"/>
                    <a:pt x="216" y="276"/>
                  </a:cubicBezTo>
                  <a:cubicBezTo>
                    <a:pt x="209" y="298"/>
                    <a:pt x="220" y="274"/>
                    <a:pt x="194" y="288"/>
                  </a:cubicBezTo>
                  <a:cubicBezTo>
                    <a:pt x="188" y="291"/>
                    <a:pt x="205" y="304"/>
                    <a:pt x="208" y="305"/>
                  </a:cubicBezTo>
                  <a:cubicBezTo>
                    <a:pt x="219" y="309"/>
                    <a:pt x="255" y="310"/>
                    <a:pt x="261" y="312"/>
                  </a:cubicBezTo>
                  <a:cubicBezTo>
                    <a:pt x="255" y="315"/>
                    <a:pt x="248" y="314"/>
                    <a:pt x="242" y="317"/>
                  </a:cubicBezTo>
                  <a:cubicBezTo>
                    <a:pt x="239" y="318"/>
                    <a:pt x="238" y="322"/>
                    <a:pt x="235" y="324"/>
                  </a:cubicBezTo>
                  <a:cubicBezTo>
                    <a:pt x="233" y="325"/>
                    <a:pt x="230" y="326"/>
                    <a:pt x="228" y="327"/>
                  </a:cubicBezTo>
                  <a:cubicBezTo>
                    <a:pt x="222" y="335"/>
                    <a:pt x="216" y="336"/>
                    <a:pt x="208" y="343"/>
                  </a:cubicBezTo>
                  <a:cubicBezTo>
                    <a:pt x="225" y="349"/>
                    <a:pt x="204" y="348"/>
                    <a:pt x="196" y="353"/>
                  </a:cubicBezTo>
                  <a:cubicBezTo>
                    <a:pt x="190" y="363"/>
                    <a:pt x="183" y="364"/>
                    <a:pt x="194" y="372"/>
                  </a:cubicBezTo>
                  <a:cubicBezTo>
                    <a:pt x="196" y="377"/>
                    <a:pt x="201" y="382"/>
                    <a:pt x="201" y="387"/>
                  </a:cubicBezTo>
                  <a:cubicBezTo>
                    <a:pt x="201" y="390"/>
                    <a:pt x="195" y="393"/>
                    <a:pt x="196" y="396"/>
                  </a:cubicBezTo>
                  <a:cubicBezTo>
                    <a:pt x="198" y="405"/>
                    <a:pt x="207" y="411"/>
                    <a:pt x="211" y="420"/>
                  </a:cubicBezTo>
                  <a:cubicBezTo>
                    <a:pt x="213" y="439"/>
                    <a:pt x="214" y="453"/>
                    <a:pt x="228" y="466"/>
                  </a:cubicBezTo>
                  <a:cubicBezTo>
                    <a:pt x="233" y="485"/>
                    <a:pt x="241" y="501"/>
                    <a:pt x="261" y="504"/>
                  </a:cubicBezTo>
                  <a:cubicBezTo>
                    <a:pt x="270" y="525"/>
                    <a:pt x="265" y="522"/>
                    <a:pt x="292" y="514"/>
                  </a:cubicBezTo>
                  <a:cubicBezTo>
                    <a:pt x="304" y="517"/>
                    <a:pt x="310" y="526"/>
                    <a:pt x="321" y="531"/>
                  </a:cubicBezTo>
                  <a:cubicBezTo>
                    <a:pt x="333" y="543"/>
                    <a:pt x="337" y="540"/>
                    <a:pt x="355" y="538"/>
                  </a:cubicBezTo>
                  <a:cubicBezTo>
                    <a:pt x="366" y="527"/>
                    <a:pt x="368" y="512"/>
                    <a:pt x="376" y="499"/>
                  </a:cubicBezTo>
                  <a:cubicBezTo>
                    <a:pt x="380" y="493"/>
                    <a:pt x="388" y="483"/>
                    <a:pt x="388" y="483"/>
                  </a:cubicBezTo>
                  <a:cubicBezTo>
                    <a:pt x="392" y="471"/>
                    <a:pt x="396" y="457"/>
                    <a:pt x="408" y="454"/>
                  </a:cubicBezTo>
                  <a:cubicBezTo>
                    <a:pt x="415" y="447"/>
                    <a:pt x="421" y="443"/>
                    <a:pt x="427" y="435"/>
                  </a:cubicBezTo>
                  <a:cubicBezTo>
                    <a:pt x="436" y="388"/>
                    <a:pt x="463" y="406"/>
                    <a:pt x="518" y="406"/>
                  </a:cubicBezTo>
                  <a:cubicBezTo>
                    <a:pt x="528" y="391"/>
                    <a:pt x="523" y="397"/>
                    <a:pt x="511" y="389"/>
                  </a:cubicBezTo>
                  <a:cubicBezTo>
                    <a:pt x="521" y="382"/>
                    <a:pt x="528" y="381"/>
                    <a:pt x="540" y="379"/>
                  </a:cubicBezTo>
                  <a:cubicBezTo>
                    <a:pt x="547" y="367"/>
                    <a:pt x="558" y="371"/>
                    <a:pt x="568" y="363"/>
                  </a:cubicBezTo>
                  <a:cubicBezTo>
                    <a:pt x="573" y="358"/>
                    <a:pt x="583" y="348"/>
                    <a:pt x="583" y="348"/>
                  </a:cubicBezTo>
                  <a:cubicBezTo>
                    <a:pt x="588" y="329"/>
                    <a:pt x="623" y="337"/>
                    <a:pt x="636" y="336"/>
                  </a:cubicBezTo>
                  <a:cubicBezTo>
                    <a:pt x="646" y="334"/>
                    <a:pt x="652" y="329"/>
                    <a:pt x="662" y="327"/>
                  </a:cubicBezTo>
                  <a:cubicBezTo>
                    <a:pt x="679" y="320"/>
                    <a:pt x="694" y="317"/>
                    <a:pt x="712" y="315"/>
                  </a:cubicBezTo>
                  <a:cubicBezTo>
                    <a:pt x="737" y="309"/>
                    <a:pt x="725" y="311"/>
                    <a:pt x="746" y="307"/>
                  </a:cubicBezTo>
                  <a:cubicBezTo>
                    <a:pt x="753" y="303"/>
                    <a:pt x="760" y="300"/>
                    <a:pt x="768" y="298"/>
                  </a:cubicBezTo>
                  <a:cubicBezTo>
                    <a:pt x="775" y="293"/>
                    <a:pt x="779" y="291"/>
                    <a:pt x="787" y="291"/>
                  </a:cubicBezTo>
                  <a:cubicBezTo>
                    <a:pt x="780" y="267"/>
                    <a:pt x="748" y="280"/>
                    <a:pt x="727" y="274"/>
                  </a:cubicBezTo>
                  <a:cubicBezTo>
                    <a:pt x="733" y="254"/>
                    <a:pt x="760" y="267"/>
                    <a:pt x="775" y="271"/>
                  </a:cubicBezTo>
                  <a:cubicBezTo>
                    <a:pt x="784" y="270"/>
                    <a:pt x="794" y="274"/>
                    <a:pt x="801" y="269"/>
                  </a:cubicBezTo>
                  <a:cubicBezTo>
                    <a:pt x="812" y="260"/>
                    <a:pt x="786" y="236"/>
                    <a:pt x="782" y="231"/>
                  </a:cubicBezTo>
                  <a:cubicBezTo>
                    <a:pt x="795" y="221"/>
                    <a:pt x="805" y="216"/>
                    <a:pt x="820" y="211"/>
                  </a:cubicBezTo>
                  <a:cubicBezTo>
                    <a:pt x="829" y="199"/>
                    <a:pt x="821" y="187"/>
                    <a:pt x="837" y="183"/>
                  </a:cubicBezTo>
                  <a:cubicBezTo>
                    <a:pt x="846" y="158"/>
                    <a:pt x="828" y="201"/>
                    <a:pt x="873" y="173"/>
                  </a:cubicBezTo>
                  <a:cubicBezTo>
                    <a:pt x="878" y="170"/>
                    <a:pt x="876" y="158"/>
                    <a:pt x="871" y="156"/>
                  </a:cubicBezTo>
                  <a:cubicBezTo>
                    <a:pt x="857" y="150"/>
                    <a:pt x="840" y="155"/>
                    <a:pt x="825" y="154"/>
                  </a:cubicBezTo>
                  <a:cubicBezTo>
                    <a:pt x="832" y="115"/>
                    <a:pt x="819" y="158"/>
                    <a:pt x="864" y="132"/>
                  </a:cubicBezTo>
                  <a:cubicBezTo>
                    <a:pt x="868" y="130"/>
                    <a:pt x="863" y="122"/>
                    <a:pt x="861" y="118"/>
                  </a:cubicBezTo>
                  <a:cubicBezTo>
                    <a:pt x="856" y="109"/>
                    <a:pt x="840" y="114"/>
                    <a:pt x="830" y="113"/>
                  </a:cubicBezTo>
                  <a:cubicBezTo>
                    <a:pt x="817" y="104"/>
                    <a:pt x="816" y="105"/>
                    <a:pt x="828" y="96"/>
                  </a:cubicBezTo>
                  <a:cubicBezTo>
                    <a:pt x="843" y="86"/>
                    <a:pt x="827" y="91"/>
                    <a:pt x="844" y="87"/>
                  </a:cubicBezTo>
                  <a:cubicBezTo>
                    <a:pt x="847" y="85"/>
                    <a:pt x="850" y="84"/>
                    <a:pt x="852" y="82"/>
                  </a:cubicBezTo>
                  <a:cubicBezTo>
                    <a:pt x="854" y="80"/>
                    <a:pt x="854" y="77"/>
                    <a:pt x="856" y="75"/>
                  </a:cubicBezTo>
                  <a:cubicBezTo>
                    <a:pt x="862" y="70"/>
                    <a:pt x="877" y="67"/>
                    <a:pt x="885" y="65"/>
                  </a:cubicBezTo>
                  <a:cubicBezTo>
                    <a:pt x="905" y="51"/>
                    <a:pt x="923" y="51"/>
                    <a:pt x="948" y="51"/>
                  </a:cubicBezTo>
                  <a:cubicBezTo>
                    <a:pt x="941" y="28"/>
                    <a:pt x="922" y="40"/>
                    <a:pt x="897" y="41"/>
                  </a:cubicBezTo>
                  <a:cubicBezTo>
                    <a:pt x="864" y="40"/>
                    <a:pt x="831" y="42"/>
                    <a:pt x="799" y="39"/>
                  </a:cubicBezTo>
                  <a:cubicBezTo>
                    <a:pt x="793" y="38"/>
                    <a:pt x="807" y="30"/>
                    <a:pt x="813" y="29"/>
                  </a:cubicBezTo>
                  <a:cubicBezTo>
                    <a:pt x="805" y="0"/>
                    <a:pt x="753" y="22"/>
                    <a:pt x="724" y="15"/>
                  </a:cubicBezTo>
                  <a:cubicBezTo>
                    <a:pt x="661" y="16"/>
                    <a:pt x="602" y="15"/>
                    <a:pt x="540" y="22"/>
                  </a:cubicBezTo>
                  <a:cubicBezTo>
                    <a:pt x="488" y="35"/>
                    <a:pt x="514" y="29"/>
                    <a:pt x="412" y="31"/>
                  </a:cubicBezTo>
                  <a:cubicBezTo>
                    <a:pt x="394" y="39"/>
                    <a:pt x="382" y="35"/>
                    <a:pt x="364" y="46"/>
                  </a:cubicBezTo>
                  <a:cubicBezTo>
                    <a:pt x="351" y="43"/>
                    <a:pt x="346" y="41"/>
                    <a:pt x="333" y="43"/>
                  </a:cubicBezTo>
                  <a:cubicBezTo>
                    <a:pt x="317" y="40"/>
                    <a:pt x="306" y="34"/>
                    <a:pt x="290" y="31"/>
                  </a:cubicBezTo>
                  <a:cubicBezTo>
                    <a:pt x="269" y="33"/>
                    <a:pt x="261" y="33"/>
                    <a:pt x="244" y="39"/>
                  </a:cubicBezTo>
                  <a:cubicBezTo>
                    <a:pt x="236" y="47"/>
                    <a:pt x="218" y="53"/>
                    <a:pt x="206" y="53"/>
                  </a:cubicBezTo>
                  <a:cubicBezTo>
                    <a:pt x="204" y="53"/>
                    <a:pt x="211" y="52"/>
                    <a:pt x="213" y="5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 name="Freeform 5"/>
            <p:cNvSpPr>
              <a:spLocks/>
            </p:cNvSpPr>
            <p:nvPr/>
          </p:nvSpPr>
          <p:spPr bwMode="auto">
            <a:xfrm>
              <a:off x="2905518" y="3196277"/>
              <a:ext cx="375879" cy="97055"/>
            </a:xfrm>
            <a:custGeom>
              <a:avLst/>
              <a:gdLst>
                <a:gd name="T0" fmla="*/ 558 w 646"/>
                <a:gd name="T1" fmla="*/ 27 h 174"/>
                <a:gd name="T2" fmla="*/ 618 w 646"/>
                <a:gd name="T3" fmla="*/ 20 h 174"/>
                <a:gd name="T4" fmla="*/ 558 w 646"/>
                <a:gd name="T5" fmla="*/ 3 h 174"/>
                <a:gd name="T6" fmla="*/ 346 w 646"/>
                <a:gd name="T7" fmla="*/ 8 h 174"/>
                <a:gd name="T8" fmla="*/ 310 w 646"/>
                <a:gd name="T9" fmla="*/ 20 h 174"/>
                <a:gd name="T10" fmla="*/ 188 w 646"/>
                <a:gd name="T11" fmla="*/ 22 h 174"/>
                <a:gd name="T12" fmla="*/ 229 w 646"/>
                <a:gd name="T13" fmla="*/ 44 h 174"/>
                <a:gd name="T14" fmla="*/ 250 w 646"/>
                <a:gd name="T15" fmla="*/ 51 h 174"/>
                <a:gd name="T16" fmla="*/ 219 w 646"/>
                <a:gd name="T17" fmla="*/ 61 h 174"/>
                <a:gd name="T18" fmla="*/ 183 w 646"/>
                <a:gd name="T19" fmla="*/ 56 h 174"/>
                <a:gd name="T20" fmla="*/ 123 w 646"/>
                <a:gd name="T21" fmla="*/ 34 h 174"/>
                <a:gd name="T22" fmla="*/ 114 w 646"/>
                <a:gd name="T23" fmla="*/ 61 h 174"/>
                <a:gd name="T24" fmla="*/ 92 w 646"/>
                <a:gd name="T25" fmla="*/ 78 h 174"/>
                <a:gd name="T26" fmla="*/ 111 w 646"/>
                <a:gd name="T27" fmla="*/ 92 h 174"/>
                <a:gd name="T28" fmla="*/ 186 w 646"/>
                <a:gd name="T29" fmla="*/ 99 h 174"/>
                <a:gd name="T30" fmla="*/ 162 w 646"/>
                <a:gd name="T31" fmla="*/ 102 h 174"/>
                <a:gd name="T32" fmla="*/ 147 w 646"/>
                <a:gd name="T33" fmla="*/ 116 h 174"/>
                <a:gd name="T34" fmla="*/ 61 w 646"/>
                <a:gd name="T35" fmla="*/ 118 h 174"/>
                <a:gd name="T36" fmla="*/ 49 w 646"/>
                <a:gd name="T37" fmla="*/ 123 h 174"/>
                <a:gd name="T38" fmla="*/ 56 w 646"/>
                <a:gd name="T39" fmla="*/ 118 h 174"/>
                <a:gd name="T40" fmla="*/ 39 w 646"/>
                <a:gd name="T41" fmla="*/ 123 h 174"/>
                <a:gd name="T42" fmla="*/ 3 w 646"/>
                <a:gd name="T43" fmla="*/ 121 h 174"/>
                <a:gd name="T44" fmla="*/ 10 w 646"/>
                <a:gd name="T45" fmla="*/ 126 h 174"/>
                <a:gd name="T46" fmla="*/ 34 w 646"/>
                <a:gd name="T47" fmla="*/ 135 h 174"/>
                <a:gd name="T48" fmla="*/ 39 w 646"/>
                <a:gd name="T49" fmla="*/ 152 h 174"/>
                <a:gd name="T50" fmla="*/ 49 w 646"/>
                <a:gd name="T51" fmla="*/ 174 h 174"/>
                <a:gd name="T52" fmla="*/ 238 w 646"/>
                <a:gd name="T53" fmla="*/ 162 h 174"/>
                <a:gd name="T54" fmla="*/ 92 w 646"/>
                <a:gd name="T55" fmla="*/ 140 h 174"/>
                <a:gd name="T56" fmla="*/ 152 w 646"/>
                <a:gd name="T57" fmla="*/ 126 h 174"/>
                <a:gd name="T58" fmla="*/ 262 w 646"/>
                <a:gd name="T59" fmla="*/ 142 h 174"/>
                <a:gd name="T60" fmla="*/ 294 w 646"/>
                <a:gd name="T61" fmla="*/ 126 h 174"/>
                <a:gd name="T62" fmla="*/ 272 w 646"/>
                <a:gd name="T63" fmla="*/ 114 h 174"/>
                <a:gd name="T64" fmla="*/ 274 w 646"/>
                <a:gd name="T65" fmla="*/ 106 h 174"/>
                <a:gd name="T66" fmla="*/ 339 w 646"/>
                <a:gd name="T67" fmla="*/ 97 h 174"/>
                <a:gd name="T68" fmla="*/ 370 w 646"/>
                <a:gd name="T69" fmla="*/ 90 h 174"/>
                <a:gd name="T70" fmla="*/ 349 w 646"/>
                <a:gd name="T71" fmla="*/ 68 h 174"/>
                <a:gd name="T72" fmla="*/ 440 w 646"/>
                <a:gd name="T73" fmla="*/ 56 h 174"/>
                <a:gd name="T74" fmla="*/ 493 w 646"/>
                <a:gd name="T75" fmla="*/ 46 h 174"/>
                <a:gd name="T76" fmla="*/ 538 w 646"/>
                <a:gd name="T77" fmla="*/ 30 h 174"/>
                <a:gd name="T78" fmla="*/ 558 w 646"/>
                <a:gd name="T79" fmla="*/ 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6" h="174">
                  <a:moveTo>
                    <a:pt x="558" y="27"/>
                  </a:moveTo>
                  <a:cubicBezTo>
                    <a:pt x="583" y="20"/>
                    <a:pt x="578" y="22"/>
                    <a:pt x="618" y="20"/>
                  </a:cubicBezTo>
                  <a:cubicBezTo>
                    <a:pt x="646" y="0"/>
                    <a:pt x="561" y="3"/>
                    <a:pt x="558" y="3"/>
                  </a:cubicBezTo>
                  <a:cubicBezTo>
                    <a:pt x="479" y="5"/>
                    <a:pt x="419" y="11"/>
                    <a:pt x="346" y="8"/>
                  </a:cubicBezTo>
                  <a:cubicBezTo>
                    <a:pt x="327" y="10"/>
                    <a:pt x="324" y="10"/>
                    <a:pt x="310" y="20"/>
                  </a:cubicBezTo>
                  <a:cubicBezTo>
                    <a:pt x="268" y="17"/>
                    <a:pt x="230" y="16"/>
                    <a:pt x="188" y="22"/>
                  </a:cubicBezTo>
                  <a:cubicBezTo>
                    <a:pt x="162" y="40"/>
                    <a:pt x="228" y="44"/>
                    <a:pt x="229" y="44"/>
                  </a:cubicBezTo>
                  <a:cubicBezTo>
                    <a:pt x="235" y="48"/>
                    <a:pt x="244" y="47"/>
                    <a:pt x="250" y="51"/>
                  </a:cubicBezTo>
                  <a:cubicBezTo>
                    <a:pt x="254" y="54"/>
                    <a:pt x="249" y="58"/>
                    <a:pt x="219" y="61"/>
                  </a:cubicBezTo>
                  <a:cubicBezTo>
                    <a:pt x="214" y="77"/>
                    <a:pt x="194" y="59"/>
                    <a:pt x="183" y="56"/>
                  </a:cubicBezTo>
                  <a:cubicBezTo>
                    <a:pt x="161" y="34"/>
                    <a:pt x="154" y="40"/>
                    <a:pt x="123" y="34"/>
                  </a:cubicBezTo>
                  <a:cubicBezTo>
                    <a:pt x="111" y="42"/>
                    <a:pt x="111" y="47"/>
                    <a:pt x="114" y="61"/>
                  </a:cubicBezTo>
                  <a:cubicBezTo>
                    <a:pt x="108" y="75"/>
                    <a:pt x="96" y="62"/>
                    <a:pt x="92" y="78"/>
                  </a:cubicBezTo>
                  <a:cubicBezTo>
                    <a:pt x="95" y="91"/>
                    <a:pt x="99" y="89"/>
                    <a:pt x="111" y="92"/>
                  </a:cubicBezTo>
                  <a:cubicBezTo>
                    <a:pt x="130" y="91"/>
                    <a:pt x="173" y="81"/>
                    <a:pt x="186" y="99"/>
                  </a:cubicBezTo>
                  <a:cubicBezTo>
                    <a:pt x="181" y="111"/>
                    <a:pt x="173" y="105"/>
                    <a:pt x="162" y="102"/>
                  </a:cubicBezTo>
                  <a:cubicBezTo>
                    <a:pt x="144" y="106"/>
                    <a:pt x="162" y="115"/>
                    <a:pt x="147" y="116"/>
                  </a:cubicBezTo>
                  <a:cubicBezTo>
                    <a:pt x="118" y="118"/>
                    <a:pt x="90" y="117"/>
                    <a:pt x="61" y="118"/>
                  </a:cubicBezTo>
                  <a:cubicBezTo>
                    <a:pt x="52" y="122"/>
                    <a:pt x="56" y="120"/>
                    <a:pt x="49" y="123"/>
                  </a:cubicBezTo>
                  <a:cubicBezTo>
                    <a:pt x="51" y="121"/>
                    <a:pt x="59" y="118"/>
                    <a:pt x="56" y="118"/>
                  </a:cubicBezTo>
                  <a:cubicBezTo>
                    <a:pt x="50" y="118"/>
                    <a:pt x="39" y="123"/>
                    <a:pt x="39" y="123"/>
                  </a:cubicBezTo>
                  <a:cubicBezTo>
                    <a:pt x="27" y="122"/>
                    <a:pt x="15" y="120"/>
                    <a:pt x="3" y="121"/>
                  </a:cubicBezTo>
                  <a:cubicBezTo>
                    <a:pt x="0" y="121"/>
                    <a:pt x="8" y="125"/>
                    <a:pt x="10" y="126"/>
                  </a:cubicBezTo>
                  <a:cubicBezTo>
                    <a:pt x="18" y="131"/>
                    <a:pt x="25" y="133"/>
                    <a:pt x="34" y="135"/>
                  </a:cubicBezTo>
                  <a:cubicBezTo>
                    <a:pt x="41" y="141"/>
                    <a:pt x="53" y="148"/>
                    <a:pt x="39" y="152"/>
                  </a:cubicBezTo>
                  <a:cubicBezTo>
                    <a:pt x="30" y="164"/>
                    <a:pt x="38" y="168"/>
                    <a:pt x="49" y="174"/>
                  </a:cubicBezTo>
                  <a:cubicBezTo>
                    <a:pt x="113" y="171"/>
                    <a:pt x="174" y="164"/>
                    <a:pt x="238" y="162"/>
                  </a:cubicBezTo>
                  <a:cubicBezTo>
                    <a:pt x="231" y="110"/>
                    <a:pt x="105" y="140"/>
                    <a:pt x="92" y="140"/>
                  </a:cubicBezTo>
                  <a:cubicBezTo>
                    <a:pt x="105" y="121"/>
                    <a:pt x="131" y="127"/>
                    <a:pt x="152" y="126"/>
                  </a:cubicBezTo>
                  <a:cubicBezTo>
                    <a:pt x="288" y="129"/>
                    <a:pt x="219" y="109"/>
                    <a:pt x="262" y="142"/>
                  </a:cubicBezTo>
                  <a:cubicBezTo>
                    <a:pt x="282" y="140"/>
                    <a:pt x="287" y="143"/>
                    <a:pt x="294" y="126"/>
                  </a:cubicBezTo>
                  <a:cubicBezTo>
                    <a:pt x="287" y="115"/>
                    <a:pt x="284" y="116"/>
                    <a:pt x="272" y="114"/>
                  </a:cubicBezTo>
                  <a:cubicBezTo>
                    <a:pt x="273" y="111"/>
                    <a:pt x="271" y="107"/>
                    <a:pt x="274" y="106"/>
                  </a:cubicBezTo>
                  <a:cubicBezTo>
                    <a:pt x="284" y="102"/>
                    <a:pt x="331" y="98"/>
                    <a:pt x="339" y="97"/>
                  </a:cubicBezTo>
                  <a:cubicBezTo>
                    <a:pt x="349" y="95"/>
                    <a:pt x="370" y="90"/>
                    <a:pt x="370" y="90"/>
                  </a:cubicBezTo>
                  <a:cubicBezTo>
                    <a:pt x="376" y="73"/>
                    <a:pt x="363" y="72"/>
                    <a:pt x="349" y="68"/>
                  </a:cubicBezTo>
                  <a:cubicBezTo>
                    <a:pt x="384" y="66"/>
                    <a:pt x="405" y="58"/>
                    <a:pt x="440" y="56"/>
                  </a:cubicBezTo>
                  <a:cubicBezTo>
                    <a:pt x="459" y="52"/>
                    <a:pt x="472" y="48"/>
                    <a:pt x="493" y="46"/>
                  </a:cubicBezTo>
                  <a:cubicBezTo>
                    <a:pt x="507" y="40"/>
                    <a:pt x="523" y="32"/>
                    <a:pt x="538" y="30"/>
                  </a:cubicBezTo>
                  <a:cubicBezTo>
                    <a:pt x="545" y="29"/>
                    <a:pt x="558" y="27"/>
                    <a:pt x="558" y="27"/>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 name="Freeform 6"/>
            <p:cNvSpPr>
              <a:spLocks/>
            </p:cNvSpPr>
            <p:nvPr/>
          </p:nvSpPr>
          <p:spPr bwMode="auto">
            <a:xfrm>
              <a:off x="2913280" y="3292242"/>
              <a:ext cx="260565" cy="171210"/>
            </a:xfrm>
            <a:custGeom>
              <a:avLst/>
              <a:gdLst>
                <a:gd name="T0" fmla="*/ 96 w 449"/>
                <a:gd name="T1" fmla="*/ 16 h 305"/>
                <a:gd name="T2" fmla="*/ 0 w 449"/>
                <a:gd name="T3" fmla="*/ 61 h 305"/>
                <a:gd name="T4" fmla="*/ 5 w 449"/>
                <a:gd name="T5" fmla="*/ 83 h 305"/>
                <a:gd name="T6" fmla="*/ 129 w 449"/>
                <a:gd name="T7" fmla="*/ 97 h 305"/>
                <a:gd name="T8" fmla="*/ 173 w 449"/>
                <a:gd name="T9" fmla="*/ 95 h 305"/>
                <a:gd name="T10" fmla="*/ 192 w 449"/>
                <a:gd name="T11" fmla="*/ 109 h 305"/>
                <a:gd name="T12" fmla="*/ 252 w 449"/>
                <a:gd name="T13" fmla="*/ 152 h 305"/>
                <a:gd name="T14" fmla="*/ 201 w 449"/>
                <a:gd name="T15" fmla="*/ 188 h 305"/>
                <a:gd name="T16" fmla="*/ 115 w 449"/>
                <a:gd name="T17" fmla="*/ 217 h 305"/>
                <a:gd name="T18" fmla="*/ 129 w 449"/>
                <a:gd name="T19" fmla="*/ 236 h 305"/>
                <a:gd name="T20" fmla="*/ 175 w 449"/>
                <a:gd name="T21" fmla="*/ 232 h 305"/>
                <a:gd name="T22" fmla="*/ 228 w 449"/>
                <a:gd name="T23" fmla="*/ 277 h 305"/>
                <a:gd name="T24" fmla="*/ 302 w 449"/>
                <a:gd name="T25" fmla="*/ 294 h 305"/>
                <a:gd name="T26" fmla="*/ 295 w 449"/>
                <a:gd name="T27" fmla="*/ 272 h 305"/>
                <a:gd name="T28" fmla="*/ 290 w 449"/>
                <a:gd name="T29" fmla="*/ 246 h 305"/>
                <a:gd name="T30" fmla="*/ 341 w 449"/>
                <a:gd name="T31" fmla="*/ 280 h 305"/>
                <a:gd name="T32" fmla="*/ 362 w 449"/>
                <a:gd name="T33" fmla="*/ 241 h 305"/>
                <a:gd name="T34" fmla="*/ 345 w 449"/>
                <a:gd name="T35" fmla="*/ 222 h 305"/>
                <a:gd name="T36" fmla="*/ 338 w 449"/>
                <a:gd name="T37" fmla="*/ 188 h 305"/>
                <a:gd name="T38" fmla="*/ 374 w 449"/>
                <a:gd name="T39" fmla="*/ 203 h 305"/>
                <a:gd name="T40" fmla="*/ 403 w 449"/>
                <a:gd name="T41" fmla="*/ 203 h 305"/>
                <a:gd name="T42" fmla="*/ 439 w 449"/>
                <a:gd name="T43" fmla="*/ 184 h 305"/>
                <a:gd name="T44" fmla="*/ 405 w 449"/>
                <a:gd name="T45" fmla="*/ 157 h 305"/>
                <a:gd name="T46" fmla="*/ 345 w 449"/>
                <a:gd name="T47" fmla="*/ 136 h 305"/>
                <a:gd name="T48" fmla="*/ 357 w 449"/>
                <a:gd name="T49" fmla="*/ 90 h 305"/>
                <a:gd name="T50" fmla="*/ 290 w 449"/>
                <a:gd name="T51" fmla="*/ 68 h 305"/>
                <a:gd name="T52" fmla="*/ 230 w 449"/>
                <a:gd name="T53" fmla="*/ 37 h 305"/>
                <a:gd name="T54" fmla="*/ 242 w 449"/>
                <a:gd name="T55" fmla="*/ 25 h 305"/>
                <a:gd name="T56" fmla="*/ 206 w 449"/>
                <a:gd name="T57" fmla="*/ 40 h 305"/>
                <a:gd name="T58" fmla="*/ 165 w 449"/>
                <a:gd name="T59" fmla="*/ 23 h 305"/>
                <a:gd name="T60" fmla="*/ 103 w 449"/>
                <a:gd name="T61" fmla="*/ 37 h 305"/>
                <a:gd name="T62" fmla="*/ 72 w 449"/>
                <a:gd name="T63" fmla="*/ 71 h 305"/>
                <a:gd name="T64" fmla="*/ 81 w 449"/>
                <a:gd name="T65" fmla="*/ 2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9" h="305">
                  <a:moveTo>
                    <a:pt x="72" y="25"/>
                  </a:moveTo>
                  <a:cubicBezTo>
                    <a:pt x="81" y="23"/>
                    <a:pt x="87" y="19"/>
                    <a:pt x="96" y="16"/>
                  </a:cubicBezTo>
                  <a:cubicBezTo>
                    <a:pt x="74" y="0"/>
                    <a:pt x="42" y="39"/>
                    <a:pt x="21" y="44"/>
                  </a:cubicBezTo>
                  <a:cubicBezTo>
                    <a:pt x="13" y="53"/>
                    <a:pt x="7" y="52"/>
                    <a:pt x="0" y="61"/>
                  </a:cubicBezTo>
                  <a:cubicBezTo>
                    <a:pt x="8" y="64"/>
                    <a:pt x="15" y="66"/>
                    <a:pt x="24" y="68"/>
                  </a:cubicBezTo>
                  <a:cubicBezTo>
                    <a:pt x="27" y="82"/>
                    <a:pt x="18" y="80"/>
                    <a:pt x="5" y="83"/>
                  </a:cubicBezTo>
                  <a:cubicBezTo>
                    <a:pt x="12" y="106"/>
                    <a:pt x="53" y="94"/>
                    <a:pt x="77" y="95"/>
                  </a:cubicBezTo>
                  <a:cubicBezTo>
                    <a:pt x="82" y="113"/>
                    <a:pt x="115" y="100"/>
                    <a:pt x="129" y="97"/>
                  </a:cubicBezTo>
                  <a:cubicBezTo>
                    <a:pt x="137" y="98"/>
                    <a:pt x="145" y="100"/>
                    <a:pt x="153" y="100"/>
                  </a:cubicBezTo>
                  <a:cubicBezTo>
                    <a:pt x="160" y="100"/>
                    <a:pt x="173" y="95"/>
                    <a:pt x="173" y="95"/>
                  </a:cubicBezTo>
                  <a:cubicBezTo>
                    <a:pt x="178" y="91"/>
                    <a:pt x="183" y="85"/>
                    <a:pt x="189" y="95"/>
                  </a:cubicBezTo>
                  <a:cubicBezTo>
                    <a:pt x="192" y="99"/>
                    <a:pt x="190" y="105"/>
                    <a:pt x="192" y="109"/>
                  </a:cubicBezTo>
                  <a:cubicBezTo>
                    <a:pt x="197" y="119"/>
                    <a:pt x="221" y="127"/>
                    <a:pt x="230" y="128"/>
                  </a:cubicBezTo>
                  <a:cubicBezTo>
                    <a:pt x="242" y="133"/>
                    <a:pt x="243" y="143"/>
                    <a:pt x="252" y="152"/>
                  </a:cubicBezTo>
                  <a:cubicBezTo>
                    <a:pt x="248" y="163"/>
                    <a:pt x="244" y="161"/>
                    <a:pt x="235" y="167"/>
                  </a:cubicBezTo>
                  <a:cubicBezTo>
                    <a:pt x="232" y="182"/>
                    <a:pt x="215" y="185"/>
                    <a:pt x="201" y="188"/>
                  </a:cubicBezTo>
                  <a:cubicBezTo>
                    <a:pt x="211" y="221"/>
                    <a:pt x="165" y="207"/>
                    <a:pt x="139" y="208"/>
                  </a:cubicBezTo>
                  <a:cubicBezTo>
                    <a:pt x="120" y="216"/>
                    <a:pt x="128" y="213"/>
                    <a:pt x="115" y="217"/>
                  </a:cubicBezTo>
                  <a:cubicBezTo>
                    <a:pt x="113" y="219"/>
                    <a:pt x="108" y="221"/>
                    <a:pt x="108" y="224"/>
                  </a:cubicBezTo>
                  <a:cubicBezTo>
                    <a:pt x="108" y="232"/>
                    <a:pt x="129" y="236"/>
                    <a:pt x="129" y="236"/>
                  </a:cubicBezTo>
                  <a:cubicBezTo>
                    <a:pt x="136" y="238"/>
                    <a:pt x="143" y="237"/>
                    <a:pt x="151" y="236"/>
                  </a:cubicBezTo>
                  <a:cubicBezTo>
                    <a:pt x="159" y="235"/>
                    <a:pt x="163" y="230"/>
                    <a:pt x="175" y="232"/>
                  </a:cubicBezTo>
                  <a:cubicBezTo>
                    <a:pt x="207" y="209"/>
                    <a:pt x="200" y="242"/>
                    <a:pt x="221" y="246"/>
                  </a:cubicBezTo>
                  <a:cubicBezTo>
                    <a:pt x="216" y="258"/>
                    <a:pt x="217" y="269"/>
                    <a:pt x="228" y="277"/>
                  </a:cubicBezTo>
                  <a:cubicBezTo>
                    <a:pt x="261" y="270"/>
                    <a:pt x="251" y="280"/>
                    <a:pt x="269" y="292"/>
                  </a:cubicBezTo>
                  <a:cubicBezTo>
                    <a:pt x="281" y="284"/>
                    <a:pt x="289" y="290"/>
                    <a:pt x="302" y="294"/>
                  </a:cubicBezTo>
                  <a:cubicBezTo>
                    <a:pt x="310" y="305"/>
                    <a:pt x="327" y="304"/>
                    <a:pt x="317" y="284"/>
                  </a:cubicBezTo>
                  <a:cubicBezTo>
                    <a:pt x="315" y="280"/>
                    <a:pt x="299" y="274"/>
                    <a:pt x="295" y="272"/>
                  </a:cubicBezTo>
                  <a:cubicBezTo>
                    <a:pt x="292" y="269"/>
                    <a:pt x="275" y="245"/>
                    <a:pt x="278" y="244"/>
                  </a:cubicBezTo>
                  <a:cubicBezTo>
                    <a:pt x="282" y="242"/>
                    <a:pt x="286" y="245"/>
                    <a:pt x="290" y="246"/>
                  </a:cubicBezTo>
                  <a:cubicBezTo>
                    <a:pt x="300" y="253"/>
                    <a:pt x="301" y="258"/>
                    <a:pt x="312" y="263"/>
                  </a:cubicBezTo>
                  <a:cubicBezTo>
                    <a:pt x="324" y="274"/>
                    <a:pt x="329" y="288"/>
                    <a:pt x="341" y="280"/>
                  </a:cubicBezTo>
                  <a:cubicBezTo>
                    <a:pt x="344" y="269"/>
                    <a:pt x="341" y="266"/>
                    <a:pt x="353" y="263"/>
                  </a:cubicBezTo>
                  <a:cubicBezTo>
                    <a:pt x="355" y="255"/>
                    <a:pt x="360" y="249"/>
                    <a:pt x="362" y="241"/>
                  </a:cubicBezTo>
                  <a:cubicBezTo>
                    <a:pt x="361" y="237"/>
                    <a:pt x="362" y="232"/>
                    <a:pt x="360" y="229"/>
                  </a:cubicBezTo>
                  <a:cubicBezTo>
                    <a:pt x="357" y="224"/>
                    <a:pt x="349" y="225"/>
                    <a:pt x="345" y="222"/>
                  </a:cubicBezTo>
                  <a:cubicBezTo>
                    <a:pt x="337" y="216"/>
                    <a:pt x="335" y="209"/>
                    <a:pt x="326" y="205"/>
                  </a:cubicBezTo>
                  <a:cubicBezTo>
                    <a:pt x="330" y="196"/>
                    <a:pt x="329" y="192"/>
                    <a:pt x="338" y="188"/>
                  </a:cubicBezTo>
                  <a:cubicBezTo>
                    <a:pt x="345" y="189"/>
                    <a:pt x="353" y="189"/>
                    <a:pt x="360" y="191"/>
                  </a:cubicBezTo>
                  <a:cubicBezTo>
                    <a:pt x="366" y="193"/>
                    <a:pt x="369" y="198"/>
                    <a:pt x="374" y="203"/>
                  </a:cubicBezTo>
                  <a:cubicBezTo>
                    <a:pt x="379" y="208"/>
                    <a:pt x="386" y="220"/>
                    <a:pt x="391" y="220"/>
                  </a:cubicBezTo>
                  <a:cubicBezTo>
                    <a:pt x="399" y="223"/>
                    <a:pt x="397" y="207"/>
                    <a:pt x="403" y="203"/>
                  </a:cubicBezTo>
                  <a:cubicBezTo>
                    <a:pt x="409" y="199"/>
                    <a:pt x="419" y="199"/>
                    <a:pt x="425" y="196"/>
                  </a:cubicBezTo>
                  <a:cubicBezTo>
                    <a:pt x="428" y="189"/>
                    <a:pt x="430" y="184"/>
                    <a:pt x="439" y="184"/>
                  </a:cubicBezTo>
                  <a:lnTo>
                    <a:pt x="449" y="167"/>
                  </a:lnTo>
                  <a:cubicBezTo>
                    <a:pt x="434" y="161"/>
                    <a:pt x="420" y="162"/>
                    <a:pt x="405" y="157"/>
                  </a:cubicBezTo>
                  <a:cubicBezTo>
                    <a:pt x="393" y="135"/>
                    <a:pt x="378" y="140"/>
                    <a:pt x="353" y="138"/>
                  </a:cubicBezTo>
                  <a:cubicBezTo>
                    <a:pt x="350" y="137"/>
                    <a:pt x="346" y="138"/>
                    <a:pt x="345" y="136"/>
                  </a:cubicBezTo>
                  <a:cubicBezTo>
                    <a:pt x="340" y="125"/>
                    <a:pt x="368" y="120"/>
                    <a:pt x="372" y="119"/>
                  </a:cubicBezTo>
                  <a:cubicBezTo>
                    <a:pt x="384" y="102"/>
                    <a:pt x="372" y="94"/>
                    <a:pt x="357" y="90"/>
                  </a:cubicBezTo>
                  <a:cubicBezTo>
                    <a:pt x="342" y="79"/>
                    <a:pt x="327" y="93"/>
                    <a:pt x="321" y="73"/>
                  </a:cubicBezTo>
                  <a:cubicBezTo>
                    <a:pt x="330" y="53"/>
                    <a:pt x="301" y="65"/>
                    <a:pt x="290" y="68"/>
                  </a:cubicBezTo>
                  <a:cubicBezTo>
                    <a:pt x="240" y="65"/>
                    <a:pt x="260" y="73"/>
                    <a:pt x="271" y="56"/>
                  </a:cubicBezTo>
                  <a:cubicBezTo>
                    <a:pt x="258" y="49"/>
                    <a:pt x="242" y="46"/>
                    <a:pt x="230" y="37"/>
                  </a:cubicBezTo>
                  <a:cubicBezTo>
                    <a:pt x="228" y="35"/>
                    <a:pt x="233" y="32"/>
                    <a:pt x="235" y="30"/>
                  </a:cubicBezTo>
                  <a:cubicBezTo>
                    <a:pt x="237" y="28"/>
                    <a:pt x="245" y="25"/>
                    <a:pt x="242" y="25"/>
                  </a:cubicBezTo>
                  <a:cubicBezTo>
                    <a:pt x="222" y="24"/>
                    <a:pt x="202" y="27"/>
                    <a:pt x="182" y="28"/>
                  </a:cubicBezTo>
                  <a:cubicBezTo>
                    <a:pt x="178" y="41"/>
                    <a:pt x="194" y="38"/>
                    <a:pt x="206" y="40"/>
                  </a:cubicBezTo>
                  <a:cubicBezTo>
                    <a:pt x="213" y="62"/>
                    <a:pt x="182" y="50"/>
                    <a:pt x="168" y="49"/>
                  </a:cubicBezTo>
                  <a:cubicBezTo>
                    <a:pt x="167" y="40"/>
                    <a:pt x="171" y="30"/>
                    <a:pt x="165" y="23"/>
                  </a:cubicBezTo>
                  <a:cubicBezTo>
                    <a:pt x="157" y="14"/>
                    <a:pt x="134" y="23"/>
                    <a:pt x="125" y="25"/>
                  </a:cubicBezTo>
                  <a:cubicBezTo>
                    <a:pt x="117" y="32"/>
                    <a:pt x="113" y="34"/>
                    <a:pt x="103" y="37"/>
                  </a:cubicBezTo>
                  <a:cubicBezTo>
                    <a:pt x="97" y="42"/>
                    <a:pt x="93" y="48"/>
                    <a:pt x="88" y="54"/>
                  </a:cubicBezTo>
                  <a:cubicBezTo>
                    <a:pt x="83" y="60"/>
                    <a:pt x="75" y="72"/>
                    <a:pt x="72" y="71"/>
                  </a:cubicBezTo>
                  <a:cubicBezTo>
                    <a:pt x="68" y="73"/>
                    <a:pt x="71" y="55"/>
                    <a:pt x="72" y="47"/>
                  </a:cubicBezTo>
                  <a:cubicBezTo>
                    <a:pt x="73" y="39"/>
                    <a:pt x="81" y="29"/>
                    <a:pt x="81" y="25"/>
                  </a:cubicBezTo>
                  <a:cubicBezTo>
                    <a:pt x="80" y="22"/>
                    <a:pt x="75" y="25"/>
                    <a:pt x="72" y="2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 name="Freeform 7"/>
            <p:cNvSpPr>
              <a:spLocks/>
            </p:cNvSpPr>
            <p:nvPr/>
          </p:nvSpPr>
          <p:spPr bwMode="auto">
            <a:xfrm>
              <a:off x="2746961" y="3242078"/>
              <a:ext cx="56548" cy="16358"/>
            </a:xfrm>
            <a:custGeom>
              <a:avLst/>
              <a:gdLst>
                <a:gd name="T0" fmla="*/ 34 w 97"/>
                <a:gd name="T1" fmla="*/ 14 h 31"/>
                <a:gd name="T2" fmla="*/ 3 w 97"/>
                <a:gd name="T3" fmla="*/ 19 h 31"/>
                <a:gd name="T4" fmla="*/ 10 w 97"/>
                <a:gd name="T5" fmla="*/ 26 h 31"/>
                <a:gd name="T6" fmla="*/ 43 w 97"/>
                <a:gd name="T7" fmla="*/ 31 h 31"/>
                <a:gd name="T8" fmla="*/ 94 w 97"/>
                <a:gd name="T9" fmla="*/ 19 h 31"/>
                <a:gd name="T10" fmla="*/ 84 w 97"/>
                <a:gd name="T11" fmla="*/ 0 h 31"/>
                <a:gd name="T12" fmla="*/ 53 w 97"/>
                <a:gd name="T13" fmla="*/ 7 h 31"/>
                <a:gd name="T14" fmla="*/ 34 w 97"/>
                <a:gd name="T15" fmla="*/ 14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31">
                  <a:moveTo>
                    <a:pt x="34" y="14"/>
                  </a:moveTo>
                  <a:cubicBezTo>
                    <a:pt x="24" y="16"/>
                    <a:pt x="12" y="14"/>
                    <a:pt x="3" y="19"/>
                  </a:cubicBezTo>
                  <a:cubicBezTo>
                    <a:pt x="0" y="20"/>
                    <a:pt x="7" y="25"/>
                    <a:pt x="10" y="26"/>
                  </a:cubicBezTo>
                  <a:cubicBezTo>
                    <a:pt x="16" y="29"/>
                    <a:pt x="38" y="31"/>
                    <a:pt x="43" y="31"/>
                  </a:cubicBezTo>
                  <a:cubicBezTo>
                    <a:pt x="84" y="28"/>
                    <a:pt x="57" y="24"/>
                    <a:pt x="94" y="19"/>
                  </a:cubicBezTo>
                  <a:cubicBezTo>
                    <a:pt x="97" y="8"/>
                    <a:pt x="92" y="6"/>
                    <a:pt x="84" y="0"/>
                  </a:cubicBezTo>
                  <a:cubicBezTo>
                    <a:pt x="74" y="2"/>
                    <a:pt x="63" y="5"/>
                    <a:pt x="53" y="7"/>
                  </a:cubicBezTo>
                  <a:cubicBezTo>
                    <a:pt x="47" y="10"/>
                    <a:pt x="40" y="11"/>
                    <a:pt x="34" y="1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 name="Freeform 8"/>
            <p:cNvSpPr>
              <a:spLocks/>
            </p:cNvSpPr>
            <p:nvPr/>
          </p:nvSpPr>
          <p:spPr bwMode="auto">
            <a:xfrm>
              <a:off x="2554032" y="3288970"/>
              <a:ext cx="227302" cy="83969"/>
            </a:xfrm>
            <a:custGeom>
              <a:avLst/>
              <a:gdLst>
                <a:gd name="T0" fmla="*/ 211 w 390"/>
                <a:gd name="T1" fmla="*/ 30 h 147"/>
                <a:gd name="T2" fmla="*/ 139 w 390"/>
                <a:gd name="T3" fmla="*/ 14 h 147"/>
                <a:gd name="T4" fmla="*/ 103 w 390"/>
                <a:gd name="T5" fmla="*/ 6 h 147"/>
                <a:gd name="T6" fmla="*/ 96 w 390"/>
                <a:gd name="T7" fmla="*/ 9 h 147"/>
                <a:gd name="T8" fmla="*/ 75 w 390"/>
                <a:gd name="T9" fmla="*/ 11 h 147"/>
                <a:gd name="T10" fmla="*/ 67 w 390"/>
                <a:gd name="T11" fmla="*/ 26 h 147"/>
                <a:gd name="T12" fmla="*/ 53 w 390"/>
                <a:gd name="T13" fmla="*/ 30 h 147"/>
                <a:gd name="T14" fmla="*/ 36 w 390"/>
                <a:gd name="T15" fmla="*/ 40 h 147"/>
                <a:gd name="T16" fmla="*/ 27 w 390"/>
                <a:gd name="T17" fmla="*/ 50 h 147"/>
                <a:gd name="T18" fmla="*/ 0 w 390"/>
                <a:gd name="T19" fmla="*/ 66 h 147"/>
                <a:gd name="T20" fmla="*/ 34 w 390"/>
                <a:gd name="T21" fmla="*/ 86 h 147"/>
                <a:gd name="T22" fmla="*/ 55 w 390"/>
                <a:gd name="T23" fmla="*/ 69 h 147"/>
                <a:gd name="T24" fmla="*/ 101 w 390"/>
                <a:gd name="T25" fmla="*/ 57 h 147"/>
                <a:gd name="T26" fmla="*/ 125 w 390"/>
                <a:gd name="T27" fmla="*/ 47 h 147"/>
                <a:gd name="T28" fmla="*/ 108 w 390"/>
                <a:gd name="T29" fmla="*/ 62 h 147"/>
                <a:gd name="T30" fmla="*/ 118 w 390"/>
                <a:gd name="T31" fmla="*/ 78 h 147"/>
                <a:gd name="T32" fmla="*/ 106 w 390"/>
                <a:gd name="T33" fmla="*/ 93 h 147"/>
                <a:gd name="T34" fmla="*/ 192 w 390"/>
                <a:gd name="T35" fmla="*/ 100 h 147"/>
                <a:gd name="T36" fmla="*/ 91 w 390"/>
                <a:gd name="T37" fmla="*/ 105 h 147"/>
                <a:gd name="T38" fmla="*/ 130 w 390"/>
                <a:gd name="T39" fmla="*/ 124 h 147"/>
                <a:gd name="T40" fmla="*/ 142 w 390"/>
                <a:gd name="T41" fmla="*/ 138 h 147"/>
                <a:gd name="T42" fmla="*/ 231 w 390"/>
                <a:gd name="T43" fmla="*/ 126 h 147"/>
                <a:gd name="T44" fmla="*/ 327 w 390"/>
                <a:gd name="T45" fmla="*/ 136 h 147"/>
                <a:gd name="T46" fmla="*/ 353 w 390"/>
                <a:gd name="T47" fmla="*/ 143 h 147"/>
                <a:gd name="T48" fmla="*/ 375 w 390"/>
                <a:gd name="T49" fmla="*/ 141 h 147"/>
                <a:gd name="T50" fmla="*/ 367 w 390"/>
                <a:gd name="T51" fmla="*/ 138 h 147"/>
                <a:gd name="T52" fmla="*/ 353 w 390"/>
                <a:gd name="T53" fmla="*/ 134 h 147"/>
                <a:gd name="T54" fmla="*/ 387 w 390"/>
                <a:gd name="T55" fmla="*/ 114 h 147"/>
                <a:gd name="T56" fmla="*/ 389 w 390"/>
                <a:gd name="T57" fmla="*/ 107 h 147"/>
                <a:gd name="T58" fmla="*/ 353 w 390"/>
                <a:gd name="T59" fmla="*/ 95 h 147"/>
                <a:gd name="T60" fmla="*/ 367 w 390"/>
                <a:gd name="T61" fmla="*/ 50 h 147"/>
                <a:gd name="T62" fmla="*/ 365 w 390"/>
                <a:gd name="T63" fmla="*/ 42 h 147"/>
                <a:gd name="T64" fmla="*/ 389 w 390"/>
                <a:gd name="T65" fmla="*/ 35 h 147"/>
                <a:gd name="T66" fmla="*/ 343 w 390"/>
                <a:gd name="T67" fmla="*/ 30 h 147"/>
                <a:gd name="T68" fmla="*/ 322 w 390"/>
                <a:gd name="T69" fmla="*/ 40 h 147"/>
                <a:gd name="T70" fmla="*/ 300 w 390"/>
                <a:gd name="T71" fmla="*/ 66 h 147"/>
                <a:gd name="T72" fmla="*/ 283 w 390"/>
                <a:gd name="T73" fmla="*/ 40 h 147"/>
                <a:gd name="T74" fmla="*/ 257 w 390"/>
                <a:gd name="T75" fmla="*/ 52 h 147"/>
                <a:gd name="T76" fmla="*/ 219 w 390"/>
                <a:gd name="T77" fmla="*/ 38 h 147"/>
                <a:gd name="T78" fmla="*/ 207 w 390"/>
                <a:gd name="T79" fmla="*/ 33 h 147"/>
                <a:gd name="T80" fmla="*/ 211 w 390"/>
                <a:gd name="T81" fmla="*/ 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147">
                  <a:moveTo>
                    <a:pt x="211" y="30"/>
                  </a:moveTo>
                  <a:cubicBezTo>
                    <a:pt x="193" y="12"/>
                    <a:pt x="161" y="15"/>
                    <a:pt x="139" y="14"/>
                  </a:cubicBezTo>
                  <a:cubicBezTo>
                    <a:pt x="119" y="0"/>
                    <a:pt x="131" y="3"/>
                    <a:pt x="103" y="6"/>
                  </a:cubicBezTo>
                  <a:cubicBezTo>
                    <a:pt x="101" y="7"/>
                    <a:pt x="98" y="9"/>
                    <a:pt x="96" y="9"/>
                  </a:cubicBezTo>
                  <a:cubicBezTo>
                    <a:pt x="89" y="10"/>
                    <a:pt x="82" y="9"/>
                    <a:pt x="75" y="11"/>
                  </a:cubicBezTo>
                  <a:cubicBezTo>
                    <a:pt x="70" y="13"/>
                    <a:pt x="72" y="23"/>
                    <a:pt x="67" y="26"/>
                  </a:cubicBezTo>
                  <a:cubicBezTo>
                    <a:pt x="63" y="29"/>
                    <a:pt x="53" y="30"/>
                    <a:pt x="53" y="30"/>
                  </a:cubicBezTo>
                  <a:cubicBezTo>
                    <a:pt x="48" y="34"/>
                    <a:pt x="41" y="35"/>
                    <a:pt x="36" y="40"/>
                  </a:cubicBezTo>
                  <a:cubicBezTo>
                    <a:pt x="22" y="54"/>
                    <a:pt x="49" y="41"/>
                    <a:pt x="27" y="50"/>
                  </a:cubicBezTo>
                  <a:cubicBezTo>
                    <a:pt x="17" y="58"/>
                    <a:pt x="9" y="57"/>
                    <a:pt x="0" y="66"/>
                  </a:cubicBezTo>
                  <a:cubicBezTo>
                    <a:pt x="10" y="78"/>
                    <a:pt x="18" y="83"/>
                    <a:pt x="34" y="86"/>
                  </a:cubicBezTo>
                  <a:cubicBezTo>
                    <a:pt x="45" y="82"/>
                    <a:pt x="47" y="77"/>
                    <a:pt x="55" y="69"/>
                  </a:cubicBezTo>
                  <a:cubicBezTo>
                    <a:pt x="63" y="51"/>
                    <a:pt x="82" y="58"/>
                    <a:pt x="101" y="57"/>
                  </a:cubicBezTo>
                  <a:cubicBezTo>
                    <a:pt x="108" y="52"/>
                    <a:pt x="125" y="47"/>
                    <a:pt x="125" y="47"/>
                  </a:cubicBezTo>
                  <a:cubicBezTo>
                    <a:pt x="117" y="53"/>
                    <a:pt x="117" y="58"/>
                    <a:pt x="108" y="62"/>
                  </a:cubicBezTo>
                  <a:cubicBezTo>
                    <a:pt x="98" y="76"/>
                    <a:pt x="108" y="65"/>
                    <a:pt x="118" y="78"/>
                  </a:cubicBezTo>
                  <a:cubicBezTo>
                    <a:pt x="112" y="95"/>
                    <a:pt x="88" y="85"/>
                    <a:pt x="106" y="93"/>
                  </a:cubicBezTo>
                  <a:cubicBezTo>
                    <a:pt x="128" y="91"/>
                    <a:pt x="185" y="75"/>
                    <a:pt x="192" y="100"/>
                  </a:cubicBezTo>
                  <a:cubicBezTo>
                    <a:pt x="175" y="112"/>
                    <a:pt x="115" y="103"/>
                    <a:pt x="91" y="105"/>
                  </a:cubicBezTo>
                  <a:cubicBezTo>
                    <a:pt x="96" y="117"/>
                    <a:pt x="118" y="122"/>
                    <a:pt x="130" y="124"/>
                  </a:cubicBezTo>
                  <a:cubicBezTo>
                    <a:pt x="147" y="129"/>
                    <a:pt x="125" y="128"/>
                    <a:pt x="142" y="138"/>
                  </a:cubicBezTo>
                  <a:cubicBezTo>
                    <a:pt x="149" y="138"/>
                    <a:pt x="218" y="147"/>
                    <a:pt x="231" y="126"/>
                  </a:cubicBezTo>
                  <a:cubicBezTo>
                    <a:pt x="283" y="128"/>
                    <a:pt x="288" y="132"/>
                    <a:pt x="327" y="136"/>
                  </a:cubicBezTo>
                  <a:cubicBezTo>
                    <a:pt x="336" y="139"/>
                    <a:pt x="343" y="141"/>
                    <a:pt x="353" y="143"/>
                  </a:cubicBezTo>
                  <a:cubicBezTo>
                    <a:pt x="360" y="142"/>
                    <a:pt x="368" y="143"/>
                    <a:pt x="375" y="141"/>
                  </a:cubicBezTo>
                  <a:cubicBezTo>
                    <a:pt x="378" y="140"/>
                    <a:pt x="370" y="139"/>
                    <a:pt x="367" y="138"/>
                  </a:cubicBezTo>
                  <a:cubicBezTo>
                    <a:pt x="362" y="137"/>
                    <a:pt x="353" y="134"/>
                    <a:pt x="353" y="134"/>
                  </a:cubicBezTo>
                  <a:cubicBezTo>
                    <a:pt x="359" y="110"/>
                    <a:pt x="348" y="119"/>
                    <a:pt x="387" y="114"/>
                  </a:cubicBezTo>
                  <a:cubicBezTo>
                    <a:pt x="388" y="112"/>
                    <a:pt x="390" y="109"/>
                    <a:pt x="389" y="107"/>
                  </a:cubicBezTo>
                  <a:cubicBezTo>
                    <a:pt x="388" y="106"/>
                    <a:pt x="357" y="97"/>
                    <a:pt x="353" y="95"/>
                  </a:cubicBezTo>
                  <a:cubicBezTo>
                    <a:pt x="338" y="74"/>
                    <a:pt x="359" y="69"/>
                    <a:pt x="367" y="50"/>
                  </a:cubicBezTo>
                  <a:cubicBezTo>
                    <a:pt x="366" y="47"/>
                    <a:pt x="363" y="44"/>
                    <a:pt x="365" y="42"/>
                  </a:cubicBezTo>
                  <a:cubicBezTo>
                    <a:pt x="371" y="36"/>
                    <a:pt x="389" y="35"/>
                    <a:pt x="389" y="35"/>
                  </a:cubicBezTo>
                  <a:cubicBezTo>
                    <a:pt x="373" y="23"/>
                    <a:pt x="367" y="28"/>
                    <a:pt x="343" y="30"/>
                  </a:cubicBezTo>
                  <a:cubicBezTo>
                    <a:pt x="335" y="47"/>
                    <a:pt x="346" y="30"/>
                    <a:pt x="322" y="40"/>
                  </a:cubicBezTo>
                  <a:cubicBezTo>
                    <a:pt x="311" y="44"/>
                    <a:pt x="300" y="66"/>
                    <a:pt x="300" y="66"/>
                  </a:cubicBezTo>
                  <a:cubicBezTo>
                    <a:pt x="283" y="61"/>
                    <a:pt x="301" y="44"/>
                    <a:pt x="283" y="40"/>
                  </a:cubicBezTo>
                  <a:cubicBezTo>
                    <a:pt x="261" y="43"/>
                    <a:pt x="273" y="47"/>
                    <a:pt x="257" y="52"/>
                  </a:cubicBezTo>
                  <a:cubicBezTo>
                    <a:pt x="226" y="46"/>
                    <a:pt x="240" y="44"/>
                    <a:pt x="219" y="38"/>
                  </a:cubicBezTo>
                  <a:cubicBezTo>
                    <a:pt x="217" y="38"/>
                    <a:pt x="204" y="45"/>
                    <a:pt x="207" y="33"/>
                  </a:cubicBezTo>
                  <a:cubicBezTo>
                    <a:pt x="208" y="30"/>
                    <a:pt x="219" y="30"/>
                    <a:pt x="211" y="3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 name="Freeform 9"/>
            <p:cNvSpPr>
              <a:spLocks/>
            </p:cNvSpPr>
            <p:nvPr/>
          </p:nvSpPr>
          <p:spPr bwMode="auto">
            <a:xfrm>
              <a:off x="2682652" y="3266069"/>
              <a:ext cx="127511" cy="31625"/>
            </a:xfrm>
            <a:custGeom>
              <a:avLst/>
              <a:gdLst>
                <a:gd name="T0" fmla="*/ 0 w 218"/>
                <a:gd name="T1" fmla="*/ 25 h 56"/>
                <a:gd name="T2" fmla="*/ 53 w 218"/>
                <a:gd name="T3" fmla="*/ 15 h 56"/>
                <a:gd name="T4" fmla="*/ 93 w 218"/>
                <a:gd name="T5" fmla="*/ 3 h 56"/>
                <a:gd name="T6" fmla="*/ 127 w 218"/>
                <a:gd name="T7" fmla="*/ 20 h 56"/>
                <a:gd name="T8" fmla="*/ 168 w 218"/>
                <a:gd name="T9" fmla="*/ 5 h 56"/>
                <a:gd name="T10" fmla="*/ 194 w 218"/>
                <a:gd name="T11" fmla="*/ 17 h 56"/>
                <a:gd name="T12" fmla="*/ 194 w 218"/>
                <a:gd name="T13" fmla="*/ 27 h 56"/>
                <a:gd name="T14" fmla="*/ 72 w 218"/>
                <a:gd name="T15" fmla="*/ 41 h 56"/>
                <a:gd name="T16" fmla="*/ 0 w 218"/>
                <a:gd name="T1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56">
                  <a:moveTo>
                    <a:pt x="0" y="25"/>
                  </a:moveTo>
                  <a:cubicBezTo>
                    <a:pt x="21" y="22"/>
                    <a:pt x="31" y="17"/>
                    <a:pt x="53" y="15"/>
                  </a:cubicBezTo>
                  <a:cubicBezTo>
                    <a:pt x="62" y="0"/>
                    <a:pt x="75" y="4"/>
                    <a:pt x="93" y="3"/>
                  </a:cubicBezTo>
                  <a:cubicBezTo>
                    <a:pt x="109" y="6"/>
                    <a:pt x="113" y="14"/>
                    <a:pt x="127" y="20"/>
                  </a:cubicBezTo>
                  <a:cubicBezTo>
                    <a:pt x="186" y="14"/>
                    <a:pt x="130" y="17"/>
                    <a:pt x="168" y="5"/>
                  </a:cubicBezTo>
                  <a:cubicBezTo>
                    <a:pt x="181" y="9"/>
                    <a:pt x="180" y="15"/>
                    <a:pt x="194" y="17"/>
                  </a:cubicBezTo>
                  <a:cubicBezTo>
                    <a:pt x="210" y="24"/>
                    <a:pt x="218" y="20"/>
                    <a:pt x="194" y="27"/>
                  </a:cubicBezTo>
                  <a:cubicBezTo>
                    <a:pt x="174" y="56"/>
                    <a:pt x="110" y="36"/>
                    <a:pt x="72" y="41"/>
                  </a:cubicBezTo>
                  <a:cubicBezTo>
                    <a:pt x="70" y="41"/>
                    <a:pt x="0" y="36"/>
                    <a:pt x="0" y="2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 name="Freeform 10"/>
            <p:cNvSpPr>
              <a:spLocks/>
            </p:cNvSpPr>
            <p:nvPr/>
          </p:nvSpPr>
          <p:spPr bwMode="auto">
            <a:xfrm>
              <a:off x="2644953" y="3256255"/>
              <a:ext cx="85377" cy="22901"/>
            </a:xfrm>
            <a:custGeom>
              <a:avLst/>
              <a:gdLst>
                <a:gd name="T0" fmla="*/ 52 w 146"/>
                <a:gd name="T1" fmla="*/ 15 h 41"/>
                <a:gd name="T2" fmla="*/ 25 w 146"/>
                <a:gd name="T3" fmla="*/ 22 h 41"/>
                <a:gd name="T4" fmla="*/ 25 w 146"/>
                <a:gd name="T5" fmla="*/ 34 h 41"/>
                <a:gd name="T6" fmla="*/ 54 w 146"/>
                <a:gd name="T7" fmla="*/ 34 h 41"/>
                <a:gd name="T8" fmla="*/ 88 w 146"/>
                <a:gd name="T9" fmla="*/ 22 h 41"/>
                <a:gd name="T10" fmla="*/ 109 w 146"/>
                <a:gd name="T11" fmla="*/ 17 h 41"/>
                <a:gd name="T12" fmla="*/ 141 w 146"/>
                <a:gd name="T13" fmla="*/ 0 h 41"/>
                <a:gd name="T14" fmla="*/ 64 w 146"/>
                <a:gd name="T15" fmla="*/ 10 h 41"/>
                <a:gd name="T16" fmla="*/ 52 w 146"/>
                <a:gd name="T17"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41">
                  <a:moveTo>
                    <a:pt x="52" y="15"/>
                  </a:moveTo>
                  <a:cubicBezTo>
                    <a:pt x="43" y="18"/>
                    <a:pt x="35" y="20"/>
                    <a:pt x="25" y="22"/>
                  </a:cubicBezTo>
                  <a:cubicBezTo>
                    <a:pt x="13" y="31"/>
                    <a:pt x="0" y="27"/>
                    <a:pt x="25" y="34"/>
                  </a:cubicBezTo>
                  <a:cubicBezTo>
                    <a:pt x="34" y="40"/>
                    <a:pt x="78" y="41"/>
                    <a:pt x="54" y="34"/>
                  </a:cubicBezTo>
                  <a:cubicBezTo>
                    <a:pt x="65" y="23"/>
                    <a:pt x="71" y="24"/>
                    <a:pt x="88" y="22"/>
                  </a:cubicBezTo>
                  <a:cubicBezTo>
                    <a:pt x="97" y="19"/>
                    <a:pt x="99" y="14"/>
                    <a:pt x="109" y="17"/>
                  </a:cubicBezTo>
                  <a:cubicBezTo>
                    <a:pt x="128" y="16"/>
                    <a:pt x="146" y="21"/>
                    <a:pt x="141" y="0"/>
                  </a:cubicBezTo>
                  <a:cubicBezTo>
                    <a:pt x="114" y="4"/>
                    <a:pt x="91" y="8"/>
                    <a:pt x="64" y="10"/>
                  </a:cubicBezTo>
                  <a:cubicBezTo>
                    <a:pt x="47" y="12"/>
                    <a:pt x="46" y="9"/>
                    <a:pt x="52" y="1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 name="Freeform 11"/>
            <p:cNvSpPr>
              <a:spLocks/>
            </p:cNvSpPr>
            <p:nvPr/>
          </p:nvSpPr>
          <p:spPr bwMode="auto">
            <a:xfrm>
              <a:off x="2796857" y="3287879"/>
              <a:ext cx="63201" cy="45802"/>
            </a:xfrm>
            <a:custGeom>
              <a:avLst/>
              <a:gdLst>
                <a:gd name="T0" fmla="*/ 40 w 108"/>
                <a:gd name="T1" fmla="*/ 26 h 81"/>
                <a:gd name="T2" fmla="*/ 4 w 108"/>
                <a:gd name="T3" fmla="*/ 50 h 81"/>
                <a:gd name="T4" fmla="*/ 24 w 108"/>
                <a:gd name="T5" fmla="*/ 64 h 81"/>
                <a:gd name="T6" fmla="*/ 26 w 108"/>
                <a:gd name="T7" fmla="*/ 74 h 81"/>
                <a:gd name="T8" fmla="*/ 36 w 108"/>
                <a:gd name="T9" fmla="*/ 76 h 81"/>
                <a:gd name="T10" fmla="*/ 43 w 108"/>
                <a:gd name="T11" fmla="*/ 81 h 81"/>
                <a:gd name="T12" fmla="*/ 50 w 108"/>
                <a:gd name="T13" fmla="*/ 74 h 81"/>
                <a:gd name="T14" fmla="*/ 93 w 108"/>
                <a:gd name="T15" fmla="*/ 62 h 81"/>
                <a:gd name="T16" fmla="*/ 96 w 108"/>
                <a:gd name="T17" fmla="*/ 45 h 81"/>
                <a:gd name="T18" fmla="*/ 105 w 108"/>
                <a:gd name="T19" fmla="*/ 31 h 81"/>
                <a:gd name="T20" fmla="*/ 40 w 108"/>
                <a:gd name="T21"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81">
                  <a:moveTo>
                    <a:pt x="40" y="26"/>
                  </a:moveTo>
                  <a:cubicBezTo>
                    <a:pt x="36" y="53"/>
                    <a:pt x="35" y="48"/>
                    <a:pt x="4" y="50"/>
                  </a:cubicBezTo>
                  <a:cubicBezTo>
                    <a:pt x="11" y="77"/>
                    <a:pt x="0" y="49"/>
                    <a:pt x="24" y="64"/>
                  </a:cubicBezTo>
                  <a:cubicBezTo>
                    <a:pt x="27" y="66"/>
                    <a:pt x="24" y="72"/>
                    <a:pt x="26" y="74"/>
                  </a:cubicBezTo>
                  <a:cubicBezTo>
                    <a:pt x="28" y="76"/>
                    <a:pt x="33" y="75"/>
                    <a:pt x="36" y="76"/>
                  </a:cubicBezTo>
                  <a:cubicBezTo>
                    <a:pt x="38" y="78"/>
                    <a:pt x="40" y="81"/>
                    <a:pt x="43" y="81"/>
                  </a:cubicBezTo>
                  <a:cubicBezTo>
                    <a:pt x="46" y="81"/>
                    <a:pt x="47" y="76"/>
                    <a:pt x="50" y="74"/>
                  </a:cubicBezTo>
                  <a:cubicBezTo>
                    <a:pt x="61" y="68"/>
                    <a:pt x="80" y="66"/>
                    <a:pt x="93" y="62"/>
                  </a:cubicBezTo>
                  <a:cubicBezTo>
                    <a:pt x="100" y="55"/>
                    <a:pt x="108" y="50"/>
                    <a:pt x="96" y="45"/>
                  </a:cubicBezTo>
                  <a:cubicBezTo>
                    <a:pt x="88" y="34"/>
                    <a:pt x="96" y="38"/>
                    <a:pt x="105" y="31"/>
                  </a:cubicBezTo>
                  <a:cubicBezTo>
                    <a:pt x="100" y="0"/>
                    <a:pt x="62" y="17"/>
                    <a:pt x="40" y="26"/>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 name="Freeform 12"/>
            <p:cNvSpPr>
              <a:spLocks/>
            </p:cNvSpPr>
            <p:nvPr/>
          </p:nvSpPr>
          <p:spPr bwMode="auto">
            <a:xfrm>
              <a:off x="2844535" y="3261707"/>
              <a:ext cx="43243" cy="27263"/>
            </a:xfrm>
            <a:custGeom>
              <a:avLst/>
              <a:gdLst>
                <a:gd name="T0" fmla="*/ 72 w 76"/>
                <a:gd name="T1" fmla="*/ 4 h 47"/>
                <a:gd name="T2" fmla="*/ 24 w 76"/>
                <a:gd name="T3" fmla="*/ 11 h 47"/>
                <a:gd name="T4" fmla="*/ 15 w 76"/>
                <a:gd name="T5" fmla="*/ 21 h 47"/>
                <a:gd name="T6" fmla="*/ 12 w 76"/>
                <a:gd name="T7" fmla="*/ 28 h 47"/>
                <a:gd name="T8" fmla="*/ 5 w 76"/>
                <a:gd name="T9" fmla="*/ 30 h 47"/>
                <a:gd name="T10" fmla="*/ 17 w 76"/>
                <a:gd name="T11" fmla="*/ 42 h 47"/>
                <a:gd name="T12" fmla="*/ 39 w 76"/>
                <a:gd name="T13" fmla="*/ 35 h 47"/>
                <a:gd name="T14" fmla="*/ 63 w 76"/>
                <a:gd name="T15" fmla="*/ 30 h 47"/>
                <a:gd name="T16" fmla="*/ 72 w 76"/>
                <a:gd name="T17"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7">
                  <a:moveTo>
                    <a:pt x="72" y="4"/>
                  </a:moveTo>
                  <a:cubicBezTo>
                    <a:pt x="52" y="0"/>
                    <a:pt x="43" y="8"/>
                    <a:pt x="24" y="11"/>
                  </a:cubicBezTo>
                  <a:cubicBezTo>
                    <a:pt x="4" y="17"/>
                    <a:pt x="2" y="13"/>
                    <a:pt x="15" y="21"/>
                  </a:cubicBezTo>
                  <a:cubicBezTo>
                    <a:pt x="14" y="23"/>
                    <a:pt x="14" y="26"/>
                    <a:pt x="12" y="28"/>
                  </a:cubicBezTo>
                  <a:cubicBezTo>
                    <a:pt x="10" y="30"/>
                    <a:pt x="6" y="28"/>
                    <a:pt x="5" y="30"/>
                  </a:cubicBezTo>
                  <a:cubicBezTo>
                    <a:pt x="0" y="42"/>
                    <a:pt x="11" y="41"/>
                    <a:pt x="17" y="42"/>
                  </a:cubicBezTo>
                  <a:cubicBezTo>
                    <a:pt x="30" y="47"/>
                    <a:pt x="30" y="42"/>
                    <a:pt x="39" y="35"/>
                  </a:cubicBezTo>
                  <a:cubicBezTo>
                    <a:pt x="46" y="30"/>
                    <a:pt x="55" y="31"/>
                    <a:pt x="63" y="30"/>
                  </a:cubicBezTo>
                  <a:cubicBezTo>
                    <a:pt x="73" y="20"/>
                    <a:pt x="76" y="19"/>
                    <a:pt x="72" y="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 name="Freeform 13"/>
            <p:cNvSpPr>
              <a:spLocks/>
            </p:cNvSpPr>
            <p:nvPr/>
          </p:nvSpPr>
          <p:spPr bwMode="auto">
            <a:xfrm>
              <a:off x="2852296" y="3283517"/>
              <a:ext cx="79833" cy="44711"/>
            </a:xfrm>
            <a:custGeom>
              <a:avLst/>
              <a:gdLst>
                <a:gd name="T0" fmla="*/ 57 w 136"/>
                <a:gd name="T1" fmla="*/ 27 h 80"/>
                <a:gd name="T2" fmla="*/ 52 w 136"/>
                <a:gd name="T3" fmla="*/ 34 h 80"/>
                <a:gd name="T4" fmla="*/ 31 w 136"/>
                <a:gd name="T5" fmla="*/ 39 h 80"/>
                <a:gd name="T6" fmla="*/ 19 w 136"/>
                <a:gd name="T7" fmla="*/ 60 h 80"/>
                <a:gd name="T8" fmla="*/ 43 w 136"/>
                <a:gd name="T9" fmla="*/ 72 h 80"/>
                <a:gd name="T10" fmla="*/ 96 w 136"/>
                <a:gd name="T11" fmla="*/ 48 h 80"/>
                <a:gd name="T12" fmla="*/ 136 w 136"/>
                <a:gd name="T13" fmla="*/ 36 h 80"/>
                <a:gd name="T14" fmla="*/ 57 w 136"/>
                <a:gd name="T15" fmla="*/ 27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80">
                  <a:moveTo>
                    <a:pt x="57" y="27"/>
                  </a:moveTo>
                  <a:cubicBezTo>
                    <a:pt x="55" y="29"/>
                    <a:pt x="55" y="33"/>
                    <a:pt x="52" y="34"/>
                  </a:cubicBezTo>
                  <a:cubicBezTo>
                    <a:pt x="45" y="37"/>
                    <a:pt x="36" y="34"/>
                    <a:pt x="31" y="39"/>
                  </a:cubicBezTo>
                  <a:cubicBezTo>
                    <a:pt x="0" y="68"/>
                    <a:pt x="42" y="54"/>
                    <a:pt x="19" y="60"/>
                  </a:cubicBezTo>
                  <a:cubicBezTo>
                    <a:pt x="6" y="80"/>
                    <a:pt x="23" y="74"/>
                    <a:pt x="43" y="72"/>
                  </a:cubicBezTo>
                  <a:cubicBezTo>
                    <a:pt x="62" y="47"/>
                    <a:pt x="58" y="51"/>
                    <a:pt x="96" y="48"/>
                  </a:cubicBezTo>
                  <a:cubicBezTo>
                    <a:pt x="113" y="38"/>
                    <a:pt x="111" y="39"/>
                    <a:pt x="136" y="36"/>
                  </a:cubicBezTo>
                  <a:cubicBezTo>
                    <a:pt x="128" y="0"/>
                    <a:pt x="52" y="40"/>
                    <a:pt x="57" y="27"/>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 name="Freeform 14"/>
            <p:cNvSpPr>
              <a:spLocks/>
            </p:cNvSpPr>
            <p:nvPr/>
          </p:nvSpPr>
          <p:spPr bwMode="auto">
            <a:xfrm>
              <a:off x="2883342" y="3269341"/>
              <a:ext cx="34372" cy="28354"/>
            </a:xfrm>
            <a:custGeom>
              <a:avLst/>
              <a:gdLst>
                <a:gd name="T0" fmla="*/ 51 w 60"/>
                <a:gd name="T1" fmla="*/ 0 h 49"/>
                <a:gd name="T2" fmla="*/ 44 w 60"/>
                <a:gd name="T3" fmla="*/ 5 h 49"/>
                <a:gd name="T4" fmla="*/ 39 w 60"/>
                <a:gd name="T5" fmla="*/ 12 h 49"/>
                <a:gd name="T6" fmla="*/ 0 w 60"/>
                <a:gd name="T7" fmla="*/ 29 h 49"/>
                <a:gd name="T8" fmla="*/ 60 w 60"/>
                <a:gd name="T9" fmla="*/ 24 h 49"/>
                <a:gd name="T10" fmla="*/ 51 w 60"/>
                <a:gd name="T11" fmla="*/ 0 h 49"/>
              </a:gdLst>
              <a:ahLst/>
              <a:cxnLst>
                <a:cxn ang="0">
                  <a:pos x="T0" y="T1"/>
                </a:cxn>
                <a:cxn ang="0">
                  <a:pos x="T2" y="T3"/>
                </a:cxn>
                <a:cxn ang="0">
                  <a:pos x="T4" y="T5"/>
                </a:cxn>
                <a:cxn ang="0">
                  <a:pos x="T6" y="T7"/>
                </a:cxn>
                <a:cxn ang="0">
                  <a:pos x="T8" y="T9"/>
                </a:cxn>
                <a:cxn ang="0">
                  <a:pos x="T10" y="T11"/>
                </a:cxn>
              </a:cxnLst>
              <a:rect l="0" t="0" r="r" b="b"/>
              <a:pathLst>
                <a:path w="60" h="49">
                  <a:moveTo>
                    <a:pt x="51" y="0"/>
                  </a:moveTo>
                  <a:cubicBezTo>
                    <a:pt x="49" y="2"/>
                    <a:pt x="46" y="3"/>
                    <a:pt x="44" y="5"/>
                  </a:cubicBezTo>
                  <a:cubicBezTo>
                    <a:pt x="42" y="7"/>
                    <a:pt x="41" y="10"/>
                    <a:pt x="39" y="12"/>
                  </a:cubicBezTo>
                  <a:cubicBezTo>
                    <a:pt x="33" y="17"/>
                    <a:pt x="9" y="25"/>
                    <a:pt x="0" y="29"/>
                  </a:cubicBezTo>
                  <a:cubicBezTo>
                    <a:pt x="18" y="40"/>
                    <a:pt x="54" y="49"/>
                    <a:pt x="60" y="24"/>
                  </a:cubicBezTo>
                  <a:cubicBezTo>
                    <a:pt x="52" y="19"/>
                    <a:pt x="46" y="9"/>
                    <a:pt x="51"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 name="Freeform 15"/>
            <p:cNvSpPr>
              <a:spLocks/>
            </p:cNvSpPr>
            <p:nvPr/>
          </p:nvSpPr>
          <p:spPr bwMode="auto">
            <a:xfrm>
              <a:off x="2846752" y="3233354"/>
              <a:ext cx="52113" cy="17448"/>
            </a:xfrm>
            <a:custGeom>
              <a:avLst/>
              <a:gdLst>
                <a:gd name="T0" fmla="*/ 91 w 91"/>
                <a:gd name="T1" fmla="*/ 18 h 30"/>
                <a:gd name="T2" fmla="*/ 28 w 91"/>
                <a:gd name="T3" fmla="*/ 6 h 30"/>
                <a:gd name="T4" fmla="*/ 0 w 91"/>
                <a:gd name="T5" fmla="*/ 8 h 30"/>
                <a:gd name="T6" fmla="*/ 19 w 91"/>
                <a:gd name="T7" fmla="*/ 27 h 30"/>
                <a:gd name="T8" fmla="*/ 88 w 91"/>
                <a:gd name="T9" fmla="*/ 25 h 30"/>
                <a:gd name="T10" fmla="*/ 91 w 91"/>
                <a:gd name="T11" fmla="*/ 18 h 30"/>
              </a:gdLst>
              <a:ahLst/>
              <a:cxnLst>
                <a:cxn ang="0">
                  <a:pos x="T0" y="T1"/>
                </a:cxn>
                <a:cxn ang="0">
                  <a:pos x="T2" y="T3"/>
                </a:cxn>
                <a:cxn ang="0">
                  <a:pos x="T4" y="T5"/>
                </a:cxn>
                <a:cxn ang="0">
                  <a:pos x="T6" y="T7"/>
                </a:cxn>
                <a:cxn ang="0">
                  <a:pos x="T8" y="T9"/>
                </a:cxn>
                <a:cxn ang="0">
                  <a:pos x="T10" y="T11"/>
                </a:cxn>
              </a:cxnLst>
              <a:rect l="0" t="0" r="r" b="b"/>
              <a:pathLst>
                <a:path w="91" h="30">
                  <a:moveTo>
                    <a:pt x="91" y="18"/>
                  </a:moveTo>
                  <a:cubicBezTo>
                    <a:pt x="69" y="11"/>
                    <a:pt x="53" y="8"/>
                    <a:pt x="28" y="6"/>
                  </a:cubicBezTo>
                  <a:cubicBezTo>
                    <a:pt x="14" y="0"/>
                    <a:pt x="13" y="4"/>
                    <a:pt x="0" y="8"/>
                  </a:cubicBezTo>
                  <a:cubicBezTo>
                    <a:pt x="5" y="25"/>
                    <a:pt x="13" y="8"/>
                    <a:pt x="19" y="27"/>
                  </a:cubicBezTo>
                  <a:cubicBezTo>
                    <a:pt x="39" y="26"/>
                    <a:pt x="69" y="30"/>
                    <a:pt x="88" y="25"/>
                  </a:cubicBezTo>
                  <a:cubicBezTo>
                    <a:pt x="86" y="16"/>
                    <a:pt x="84" y="18"/>
                    <a:pt x="91" y="18"/>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 name="Freeform 16"/>
            <p:cNvSpPr>
              <a:spLocks/>
            </p:cNvSpPr>
            <p:nvPr/>
          </p:nvSpPr>
          <p:spPr bwMode="auto">
            <a:xfrm>
              <a:off x="2899974" y="3237716"/>
              <a:ext cx="47678" cy="22901"/>
            </a:xfrm>
            <a:custGeom>
              <a:avLst/>
              <a:gdLst>
                <a:gd name="T0" fmla="*/ 53 w 81"/>
                <a:gd name="T1" fmla="*/ 10 h 38"/>
                <a:gd name="T2" fmla="*/ 22 w 81"/>
                <a:gd name="T3" fmla="*/ 5 h 38"/>
                <a:gd name="T4" fmla="*/ 27 w 81"/>
                <a:gd name="T5" fmla="*/ 24 h 38"/>
                <a:gd name="T6" fmla="*/ 77 w 81"/>
                <a:gd name="T7" fmla="*/ 27 h 38"/>
                <a:gd name="T8" fmla="*/ 75 w 81"/>
                <a:gd name="T9" fmla="*/ 7 h 38"/>
                <a:gd name="T10" fmla="*/ 58 w 81"/>
                <a:gd name="T11" fmla="*/ 5 h 38"/>
                <a:gd name="T12" fmla="*/ 53 w 81"/>
                <a:gd name="T13" fmla="*/ 10 h 38"/>
              </a:gdLst>
              <a:ahLst/>
              <a:cxnLst>
                <a:cxn ang="0">
                  <a:pos x="T0" y="T1"/>
                </a:cxn>
                <a:cxn ang="0">
                  <a:pos x="T2" y="T3"/>
                </a:cxn>
                <a:cxn ang="0">
                  <a:pos x="T4" y="T5"/>
                </a:cxn>
                <a:cxn ang="0">
                  <a:pos x="T6" y="T7"/>
                </a:cxn>
                <a:cxn ang="0">
                  <a:pos x="T8" y="T9"/>
                </a:cxn>
                <a:cxn ang="0">
                  <a:pos x="T10" y="T11"/>
                </a:cxn>
                <a:cxn ang="0">
                  <a:pos x="T12" y="T13"/>
                </a:cxn>
              </a:cxnLst>
              <a:rect l="0" t="0" r="r" b="b"/>
              <a:pathLst>
                <a:path w="81" h="38">
                  <a:moveTo>
                    <a:pt x="53" y="10"/>
                  </a:moveTo>
                  <a:cubicBezTo>
                    <a:pt x="41" y="13"/>
                    <a:pt x="33" y="8"/>
                    <a:pt x="22" y="5"/>
                  </a:cubicBezTo>
                  <a:cubicBezTo>
                    <a:pt x="0" y="11"/>
                    <a:pt x="9" y="22"/>
                    <a:pt x="27" y="24"/>
                  </a:cubicBezTo>
                  <a:cubicBezTo>
                    <a:pt x="41" y="38"/>
                    <a:pt x="59" y="32"/>
                    <a:pt x="77" y="27"/>
                  </a:cubicBezTo>
                  <a:cubicBezTo>
                    <a:pt x="81" y="12"/>
                    <a:pt x="69" y="22"/>
                    <a:pt x="75" y="7"/>
                  </a:cubicBezTo>
                  <a:cubicBezTo>
                    <a:pt x="69" y="4"/>
                    <a:pt x="65" y="0"/>
                    <a:pt x="58" y="5"/>
                  </a:cubicBezTo>
                  <a:cubicBezTo>
                    <a:pt x="52" y="10"/>
                    <a:pt x="58" y="15"/>
                    <a:pt x="53" y="1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 name="Freeform 17"/>
            <p:cNvSpPr>
              <a:spLocks/>
            </p:cNvSpPr>
            <p:nvPr/>
          </p:nvSpPr>
          <p:spPr bwMode="auto">
            <a:xfrm>
              <a:off x="2820141" y="3250802"/>
              <a:ext cx="25502" cy="9815"/>
            </a:xfrm>
            <a:custGeom>
              <a:avLst/>
              <a:gdLst>
                <a:gd name="T0" fmla="*/ 16 w 42"/>
                <a:gd name="T1" fmla="*/ 0 h 17"/>
                <a:gd name="T2" fmla="*/ 11 w 42"/>
                <a:gd name="T3" fmla="*/ 17 h 17"/>
                <a:gd name="T4" fmla="*/ 16 w 42"/>
                <a:gd name="T5" fmla="*/ 0 h 17"/>
              </a:gdLst>
              <a:ahLst/>
              <a:cxnLst>
                <a:cxn ang="0">
                  <a:pos x="T0" y="T1"/>
                </a:cxn>
                <a:cxn ang="0">
                  <a:pos x="T2" y="T3"/>
                </a:cxn>
                <a:cxn ang="0">
                  <a:pos x="T4" y="T5"/>
                </a:cxn>
              </a:cxnLst>
              <a:rect l="0" t="0" r="r" b="b"/>
              <a:pathLst>
                <a:path w="42" h="17">
                  <a:moveTo>
                    <a:pt x="16" y="0"/>
                  </a:moveTo>
                  <a:cubicBezTo>
                    <a:pt x="7" y="6"/>
                    <a:pt x="0" y="9"/>
                    <a:pt x="11" y="17"/>
                  </a:cubicBezTo>
                  <a:cubicBezTo>
                    <a:pt x="23" y="13"/>
                    <a:pt x="42" y="0"/>
                    <a:pt x="16"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 name="Freeform 18"/>
            <p:cNvSpPr>
              <a:spLocks/>
            </p:cNvSpPr>
            <p:nvPr/>
          </p:nvSpPr>
          <p:spPr bwMode="auto">
            <a:xfrm>
              <a:off x="2927694" y="3434008"/>
              <a:ext cx="21067" cy="28354"/>
            </a:xfrm>
            <a:custGeom>
              <a:avLst/>
              <a:gdLst>
                <a:gd name="T0" fmla="*/ 18 w 33"/>
                <a:gd name="T1" fmla="*/ 28 h 50"/>
                <a:gd name="T2" fmla="*/ 26 w 33"/>
                <a:gd name="T3" fmla="*/ 47 h 50"/>
                <a:gd name="T4" fmla="*/ 33 w 33"/>
                <a:gd name="T5" fmla="*/ 23 h 50"/>
                <a:gd name="T6" fmla="*/ 16 w 33"/>
                <a:gd name="T7" fmla="*/ 18 h 50"/>
                <a:gd name="T8" fmla="*/ 18 w 33"/>
                <a:gd name="T9" fmla="*/ 37 h 50"/>
                <a:gd name="T10" fmla="*/ 18 w 33"/>
                <a:gd name="T11" fmla="*/ 28 h 50"/>
              </a:gdLst>
              <a:ahLst/>
              <a:cxnLst>
                <a:cxn ang="0">
                  <a:pos x="T0" y="T1"/>
                </a:cxn>
                <a:cxn ang="0">
                  <a:pos x="T2" y="T3"/>
                </a:cxn>
                <a:cxn ang="0">
                  <a:pos x="T4" y="T5"/>
                </a:cxn>
                <a:cxn ang="0">
                  <a:pos x="T6" y="T7"/>
                </a:cxn>
                <a:cxn ang="0">
                  <a:pos x="T8" y="T9"/>
                </a:cxn>
                <a:cxn ang="0">
                  <a:pos x="T10" y="T11"/>
                </a:cxn>
              </a:cxnLst>
              <a:rect l="0" t="0" r="r" b="b"/>
              <a:pathLst>
                <a:path w="33" h="50">
                  <a:moveTo>
                    <a:pt x="18" y="28"/>
                  </a:moveTo>
                  <a:cubicBezTo>
                    <a:pt x="8" y="45"/>
                    <a:pt x="0" y="50"/>
                    <a:pt x="26" y="47"/>
                  </a:cubicBezTo>
                  <a:cubicBezTo>
                    <a:pt x="28" y="39"/>
                    <a:pt x="30" y="31"/>
                    <a:pt x="33" y="23"/>
                  </a:cubicBezTo>
                  <a:cubicBezTo>
                    <a:pt x="32" y="20"/>
                    <a:pt x="26" y="0"/>
                    <a:pt x="16" y="18"/>
                  </a:cubicBezTo>
                  <a:cubicBezTo>
                    <a:pt x="13" y="24"/>
                    <a:pt x="17" y="31"/>
                    <a:pt x="18" y="37"/>
                  </a:cubicBezTo>
                  <a:cubicBezTo>
                    <a:pt x="19" y="40"/>
                    <a:pt x="18" y="31"/>
                    <a:pt x="18" y="28"/>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 name="Freeform 19"/>
            <p:cNvSpPr>
              <a:spLocks/>
            </p:cNvSpPr>
            <p:nvPr/>
          </p:nvSpPr>
          <p:spPr bwMode="auto">
            <a:xfrm>
              <a:off x="3008635" y="3368577"/>
              <a:ext cx="29937" cy="25082"/>
            </a:xfrm>
            <a:custGeom>
              <a:avLst/>
              <a:gdLst>
                <a:gd name="T0" fmla="*/ 34 w 52"/>
                <a:gd name="T1" fmla="*/ 0 h 46"/>
                <a:gd name="T2" fmla="*/ 12 w 52"/>
                <a:gd name="T3" fmla="*/ 7 h 46"/>
                <a:gd name="T4" fmla="*/ 0 w 52"/>
                <a:gd name="T5" fmla="*/ 24 h 46"/>
                <a:gd name="T6" fmla="*/ 46 w 52"/>
                <a:gd name="T7" fmla="*/ 26 h 46"/>
                <a:gd name="T8" fmla="*/ 34 w 52"/>
                <a:gd name="T9" fmla="*/ 0 h 46"/>
              </a:gdLst>
              <a:ahLst/>
              <a:cxnLst>
                <a:cxn ang="0">
                  <a:pos x="T0" y="T1"/>
                </a:cxn>
                <a:cxn ang="0">
                  <a:pos x="T2" y="T3"/>
                </a:cxn>
                <a:cxn ang="0">
                  <a:pos x="T4" y="T5"/>
                </a:cxn>
                <a:cxn ang="0">
                  <a:pos x="T6" y="T7"/>
                </a:cxn>
                <a:cxn ang="0">
                  <a:pos x="T8" y="T9"/>
                </a:cxn>
              </a:cxnLst>
              <a:rect l="0" t="0" r="r" b="b"/>
              <a:pathLst>
                <a:path w="52" h="46">
                  <a:moveTo>
                    <a:pt x="34" y="0"/>
                  </a:moveTo>
                  <a:cubicBezTo>
                    <a:pt x="26" y="2"/>
                    <a:pt x="19" y="4"/>
                    <a:pt x="12" y="7"/>
                  </a:cubicBezTo>
                  <a:cubicBezTo>
                    <a:pt x="9" y="19"/>
                    <a:pt x="3" y="11"/>
                    <a:pt x="0" y="24"/>
                  </a:cubicBezTo>
                  <a:cubicBezTo>
                    <a:pt x="5" y="46"/>
                    <a:pt x="31" y="35"/>
                    <a:pt x="46" y="26"/>
                  </a:cubicBezTo>
                  <a:cubicBezTo>
                    <a:pt x="52" y="6"/>
                    <a:pt x="49" y="8"/>
                    <a:pt x="34"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 name="Freeform 20"/>
            <p:cNvSpPr>
              <a:spLocks/>
            </p:cNvSpPr>
            <p:nvPr/>
          </p:nvSpPr>
          <p:spPr bwMode="auto">
            <a:xfrm>
              <a:off x="2872254" y="3403473"/>
              <a:ext cx="78724" cy="37077"/>
            </a:xfrm>
            <a:custGeom>
              <a:avLst/>
              <a:gdLst>
                <a:gd name="T0" fmla="*/ 87 w 135"/>
                <a:gd name="T1" fmla="*/ 38 h 65"/>
                <a:gd name="T2" fmla="*/ 108 w 135"/>
                <a:gd name="T3" fmla="*/ 55 h 65"/>
                <a:gd name="T4" fmla="*/ 127 w 135"/>
                <a:gd name="T5" fmla="*/ 50 h 65"/>
                <a:gd name="T6" fmla="*/ 111 w 135"/>
                <a:gd name="T7" fmla="*/ 36 h 65"/>
                <a:gd name="T8" fmla="*/ 87 w 135"/>
                <a:gd name="T9" fmla="*/ 17 h 65"/>
                <a:gd name="T10" fmla="*/ 63 w 135"/>
                <a:gd name="T11" fmla="*/ 0 h 65"/>
                <a:gd name="T12" fmla="*/ 39 w 135"/>
                <a:gd name="T13" fmla="*/ 17 h 65"/>
                <a:gd name="T14" fmla="*/ 17 w 135"/>
                <a:gd name="T15" fmla="*/ 31 h 65"/>
                <a:gd name="T16" fmla="*/ 0 w 135"/>
                <a:gd name="T17" fmla="*/ 50 h 65"/>
                <a:gd name="T18" fmla="*/ 24 w 135"/>
                <a:gd name="T19" fmla="*/ 53 h 65"/>
                <a:gd name="T20" fmla="*/ 22 w 135"/>
                <a:gd name="T21" fmla="*/ 62 h 65"/>
                <a:gd name="T22" fmla="*/ 29 w 135"/>
                <a:gd name="T23" fmla="*/ 65 h 65"/>
                <a:gd name="T24" fmla="*/ 60 w 135"/>
                <a:gd name="T25" fmla="*/ 50 h 65"/>
                <a:gd name="T26" fmla="*/ 87 w 135"/>
                <a:gd name="T2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65">
                  <a:moveTo>
                    <a:pt x="87" y="38"/>
                  </a:moveTo>
                  <a:cubicBezTo>
                    <a:pt x="94" y="43"/>
                    <a:pt x="101" y="50"/>
                    <a:pt x="108" y="55"/>
                  </a:cubicBezTo>
                  <a:cubicBezTo>
                    <a:pt x="114" y="53"/>
                    <a:pt x="123" y="55"/>
                    <a:pt x="127" y="50"/>
                  </a:cubicBezTo>
                  <a:cubicBezTo>
                    <a:pt x="135" y="41"/>
                    <a:pt x="114" y="37"/>
                    <a:pt x="111" y="36"/>
                  </a:cubicBezTo>
                  <a:cubicBezTo>
                    <a:pt x="107" y="23"/>
                    <a:pt x="100" y="21"/>
                    <a:pt x="87" y="17"/>
                  </a:cubicBezTo>
                  <a:cubicBezTo>
                    <a:pt x="78" y="11"/>
                    <a:pt x="71" y="8"/>
                    <a:pt x="63" y="0"/>
                  </a:cubicBezTo>
                  <a:cubicBezTo>
                    <a:pt x="30" y="4"/>
                    <a:pt x="53" y="3"/>
                    <a:pt x="39" y="17"/>
                  </a:cubicBezTo>
                  <a:cubicBezTo>
                    <a:pt x="33" y="23"/>
                    <a:pt x="24" y="26"/>
                    <a:pt x="17" y="31"/>
                  </a:cubicBezTo>
                  <a:cubicBezTo>
                    <a:pt x="14" y="41"/>
                    <a:pt x="9" y="45"/>
                    <a:pt x="0" y="50"/>
                  </a:cubicBezTo>
                  <a:cubicBezTo>
                    <a:pt x="8" y="51"/>
                    <a:pt x="17" y="49"/>
                    <a:pt x="24" y="53"/>
                  </a:cubicBezTo>
                  <a:cubicBezTo>
                    <a:pt x="27" y="54"/>
                    <a:pt x="21" y="59"/>
                    <a:pt x="22" y="62"/>
                  </a:cubicBezTo>
                  <a:cubicBezTo>
                    <a:pt x="23" y="64"/>
                    <a:pt x="27" y="64"/>
                    <a:pt x="29" y="65"/>
                  </a:cubicBezTo>
                  <a:cubicBezTo>
                    <a:pt x="41" y="61"/>
                    <a:pt x="49" y="55"/>
                    <a:pt x="60" y="50"/>
                  </a:cubicBezTo>
                  <a:cubicBezTo>
                    <a:pt x="67" y="43"/>
                    <a:pt x="77" y="38"/>
                    <a:pt x="87" y="38"/>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 name="Freeform 21"/>
            <p:cNvSpPr>
              <a:spLocks/>
            </p:cNvSpPr>
            <p:nvPr/>
          </p:nvSpPr>
          <p:spPr bwMode="auto">
            <a:xfrm>
              <a:off x="2896648" y="3443823"/>
              <a:ext cx="28828" cy="15267"/>
            </a:xfrm>
            <a:custGeom>
              <a:avLst/>
              <a:gdLst>
                <a:gd name="T0" fmla="*/ 41 w 50"/>
                <a:gd name="T1" fmla="*/ 2 h 28"/>
                <a:gd name="T2" fmla="*/ 9 w 50"/>
                <a:gd name="T3" fmla="*/ 4 h 28"/>
                <a:gd name="T4" fmla="*/ 7 w 50"/>
                <a:gd name="T5" fmla="*/ 14 h 28"/>
                <a:gd name="T6" fmla="*/ 0 w 50"/>
                <a:gd name="T7" fmla="*/ 16 h 28"/>
                <a:gd name="T8" fmla="*/ 19 w 50"/>
                <a:gd name="T9" fmla="*/ 28 h 28"/>
                <a:gd name="T10" fmla="*/ 50 w 50"/>
                <a:gd name="T11" fmla="*/ 11 h 28"/>
                <a:gd name="T12" fmla="*/ 48 w 50"/>
                <a:gd name="T13" fmla="*/ 4 h 28"/>
                <a:gd name="T14" fmla="*/ 41 w 50"/>
                <a:gd name="T15" fmla="*/ 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8">
                  <a:moveTo>
                    <a:pt x="41" y="2"/>
                  </a:moveTo>
                  <a:cubicBezTo>
                    <a:pt x="30" y="3"/>
                    <a:pt x="19" y="0"/>
                    <a:pt x="9" y="4"/>
                  </a:cubicBezTo>
                  <a:cubicBezTo>
                    <a:pt x="6" y="5"/>
                    <a:pt x="9" y="11"/>
                    <a:pt x="7" y="14"/>
                  </a:cubicBezTo>
                  <a:cubicBezTo>
                    <a:pt x="6" y="16"/>
                    <a:pt x="2" y="15"/>
                    <a:pt x="0" y="16"/>
                  </a:cubicBezTo>
                  <a:cubicBezTo>
                    <a:pt x="6" y="24"/>
                    <a:pt x="9" y="25"/>
                    <a:pt x="19" y="28"/>
                  </a:cubicBezTo>
                  <a:cubicBezTo>
                    <a:pt x="32" y="25"/>
                    <a:pt x="36" y="16"/>
                    <a:pt x="50" y="11"/>
                  </a:cubicBezTo>
                  <a:cubicBezTo>
                    <a:pt x="49" y="9"/>
                    <a:pt x="50" y="6"/>
                    <a:pt x="48" y="4"/>
                  </a:cubicBezTo>
                  <a:cubicBezTo>
                    <a:pt x="46" y="2"/>
                    <a:pt x="41" y="2"/>
                    <a:pt x="41" y="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 name="Freeform 22"/>
            <p:cNvSpPr>
              <a:spLocks/>
            </p:cNvSpPr>
            <p:nvPr/>
          </p:nvSpPr>
          <p:spPr bwMode="auto">
            <a:xfrm>
              <a:off x="3729348" y="3551783"/>
              <a:ext cx="60983" cy="63250"/>
            </a:xfrm>
            <a:custGeom>
              <a:avLst/>
              <a:gdLst>
                <a:gd name="T0" fmla="*/ 56 w 106"/>
                <a:gd name="T1" fmla="*/ 10 h 110"/>
                <a:gd name="T2" fmla="*/ 29 w 106"/>
                <a:gd name="T3" fmla="*/ 17 h 110"/>
                <a:gd name="T4" fmla="*/ 17 w 106"/>
                <a:gd name="T5" fmla="*/ 34 h 110"/>
                <a:gd name="T6" fmla="*/ 15 w 106"/>
                <a:gd name="T7" fmla="*/ 53 h 110"/>
                <a:gd name="T8" fmla="*/ 0 w 106"/>
                <a:gd name="T9" fmla="*/ 94 h 110"/>
                <a:gd name="T10" fmla="*/ 20 w 106"/>
                <a:gd name="T11" fmla="*/ 110 h 110"/>
                <a:gd name="T12" fmla="*/ 48 w 106"/>
                <a:gd name="T13" fmla="*/ 101 h 110"/>
                <a:gd name="T14" fmla="*/ 70 w 106"/>
                <a:gd name="T15" fmla="*/ 89 h 110"/>
                <a:gd name="T16" fmla="*/ 87 w 106"/>
                <a:gd name="T17" fmla="*/ 84 h 110"/>
                <a:gd name="T18" fmla="*/ 89 w 106"/>
                <a:gd name="T19" fmla="*/ 48 h 110"/>
                <a:gd name="T20" fmla="*/ 89 w 106"/>
                <a:gd name="T21" fmla="*/ 19 h 110"/>
                <a:gd name="T22" fmla="*/ 56 w 106"/>
                <a:gd name="T23"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10">
                  <a:moveTo>
                    <a:pt x="56" y="10"/>
                  </a:moveTo>
                  <a:cubicBezTo>
                    <a:pt x="46" y="12"/>
                    <a:pt x="38" y="13"/>
                    <a:pt x="29" y="17"/>
                  </a:cubicBezTo>
                  <a:cubicBezTo>
                    <a:pt x="26" y="26"/>
                    <a:pt x="26" y="30"/>
                    <a:pt x="17" y="34"/>
                  </a:cubicBezTo>
                  <a:cubicBezTo>
                    <a:pt x="9" y="42"/>
                    <a:pt x="4" y="45"/>
                    <a:pt x="15" y="53"/>
                  </a:cubicBezTo>
                  <a:cubicBezTo>
                    <a:pt x="19" y="66"/>
                    <a:pt x="7" y="82"/>
                    <a:pt x="0" y="94"/>
                  </a:cubicBezTo>
                  <a:cubicBezTo>
                    <a:pt x="5" y="107"/>
                    <a:pt x="15" y="97"/>
                    <a:pt x="20" y="110"/>
                  </a:cubicBezTo>
                  <a:cubicBezTo>
                    <a:pt x="32" y="108"/>
                    <a:pt x="38" y="108"/>
                    <a:pt x="48" y="101"/>
                  </a:cubicBezTo>
                  <a:cubicBezTo>
                    <a:pt x="53" y="90"/>
                    <a:pt x="59" y="92"/>
                    <a:pt x="70" y="89"/>
                  </a:cubicBezTo>
                  <a:cubicBezTo>
                    <a:pt x="76" y="88"/>
                    <a:pt x="87" y="84"/>
                    <a:pt x="87" y="84"/>
                  </a:cubicBezTo>
                  <a:cubicBezTo>
                    <a:pt x="92" y="68"/>
                    <a:pt x="101" y="64"/>
                    <a:pt x="89" y="48"/>
                  </a:cubicBezTo>
                  <a:cubicBezTo>
                    <a:pt x="93" y="34"/>
                    <a:pt x="106" y="31"/>
                    <a:pt x="89" y="19"/>
                  </a:cubicBezTo>
                  <a:cubicBezTo>
                    <a:pt x="86" y="3"/>
                    <a:pt x="69" y="0"/>
                    <a:pt x="56" y="1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5" name="Freeform 23"/>
            <p:cNvSpPr>
              <a:spLocks/>
            </p:cNvSpPr>
            <p:nvPr/>
          </p:nvSpPr>
          <p:spPr bwMode="auto">
            <a:xfrm>
              <a:off x="3767046" y="3504891"/>
              <a:ext cx="108661" cy="131952"/>
            </a:xfrm>
            <a:custGeom>
              <a:avLst/>
              <a:gdLst>
                <a:gd name="T0" fmla="*/ 75 w 186"/>
                <a:gd name="T1" fmla="*/ 7 h 236"/>
                <a:gd name="T2" fmla="*/ 22 w 186"/>
                <a:gd name="T3" fmla="*/ 21 h 236"/>
                <a:gd name="T4" fmla="*/ 7 w 186"/>
                <a:gd name="T5" fmla="*/ 28 h 236"/>
                <a:gd name="T6" fmla="*/ 19 w 186"/>
                <a:gd name="T7" fmla="*/ 55 h 236"/>
                <a:gd name="T8" fmla="*/ 34 w 186"/>
                <a:gd name="T9" fmla="*/ 72 h 236"/>
                <a:gd name="T10" fmla="*/ 36 w 186"/>
                <a:gd name="T11" fmla="*/ 88 h 236"/>
                <a:gd name="T12" fmla="*/ 72 w 186"/>
                <a:gd name="T13" fmla="*/ 105 h 236"/>
                <a:gd name="T14" fmla="*/ 72 w 186"/>
                <a:gd name="T15" fmla="*/ 110 h 236"/>
                <a:gd name="T16" fmla="*/ 82 w 186"/>
                <a:gd name="T17" fmla="*/ 122 h 236"/>
                <a:gd name="T18" fmla="*/ 58 w 186"/>
                <a:gd name="T19" fmla="*/ 144 h 236"/>
                <a:gd name="T20" fmla="*/ 63 w 186"/>
                <a:gd name="T21" fmla="*/ 160 h 236"/>
                <a:gd name="T22" fmla="*/ 41 w 186"/>
                <a:gd name="T23" fmla="*/ 187 h 236"/>
                <a:gd name="T24" fmla="*/ 72 w 186"/>
                <a:gd name="T25" fmla="*/ 194 h 236"/>
                <a:gd name="T26" fmla="*/ 89 w 186"/>
                <a:gd name="T27" fmla="*/ 199 h 236"/>
                <a:gd name="T28" fmla="*/ 67 w 186"/>
                <a:gd name="T29" fmla="*/ 201 h 236"/>
                <a:gd name="T30" fmla="*/ 65 w 186"/>
                <a:gd name="T31" fmla="*/ 208 h 236"/>
                <a:gd name="T32" fmla="*/ 55 w 186"/>
                <a:gd name="T33" fmla="*/ 211 h 236"/>
                <a:gd name="T34" fmla="*/ 36 w 186"/>
                <a:gd name="T35" fmla="*/ 228 h 236"/>
                <a:gd name="T36" fmla="*/ 70 w 186"/>
                <a:gd name="T37" fmla="*/ 223 h 236"/>
                <a:gd name="T38" fmla="*/ 99 w 186"/>
                <a:gd name="T39" fmla="*/ 218 h 236"/>
                <a:gd name="T40" fmla="*/ 125 w 186"/>
                <a:gd name="T41" fmla="*/ 216 h 236"/>
                <a:gd name="T42" fmla="*/ 132 w 186"/>
                <a:gd name="T43" fmla="*/ 211 h 236"/>
                <a:gd name="T44" fmla="*/ 163 w 186"/>
                <a:gd name="T45" fmla="*/ 211 h 236"/>
                <a:gd name="T46" fmla="*/ 175 w 186"/>
                <a:gd name="T47" fmla="*/ 199 h 236"/>
                <a:gd name="T48" fmla="*/ 175 w 186"/>
                <a:gd name="T49" fmla="*/ 185 h 236"/>
                <a:gd name="T50" fmla="*/ 185 w 186"/>
                <a:gd name="T51" fmla="*/ 170 h 236"/>
                <a:gd name="T52" fmla="*/ 166 w 186"/>
                <a:gd name="T53" fmla="*/ 160 h 236"/>
                <a:gd name="T54" fmla="*/ 149 w 186"/>
                <a:gd name="T55" fmla="*/ 151 h 236"/>
                <a:gd name="T56" fmla="*/ 144 w 186"/>
                <a:gd name="T57" fmla="*/ 134 h 236"/>
                <a:gd name="T58" fmla="*/ 120 w 186"/>
                <a:gd name="T59" fmla="*/ 112 h 236"/>
                <a:gd name="T60" fmla="*/ 113 w 186"/>
                <a:gd name="T61" fmla="*/ 96 h 236"/>
                <a:gd name="T62" fmla="*/ 89 w 186"/>
                <a:gd name="T63" fmla="*/ 64 h 236"/>
                <a:gd name="T64" fmla="*/ 101 w 186"/>
                <a:gd name="T65" fmla="*/ 40 h 236"/>
                <a:gd name="T66" fmla="*/ 53 w 186"/>
                <a:gd name="T67" fmla="*/ 33 h 236"/>
                <a:gd name="T68" fmla="*/ 70 w 186"/>
                <a:gd name="T69" fmla="*/ 12 h 236"/>
                <a:gd name="T70" fmla="*/ 75 w 186"/>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236">
                  <a:moveTo>
                    <a:pt x="75" y="7"/>
                  </a:moveTo>
                  <a:cubicBezTo>
                    <a:pt x="50" y="0"/>
                    <a:pt x="38" y="5"/>
                    <a:pt x="22" y="21"/>
                  </a:cubicBezTo>
                  <a:cubicBezTo>
                    <a:pt x="17" y="49"/>
                    <a:pt x="22" y="34"/>
                    <a:pt x="7" y="28"/>
                  </a:cubicBezTo>
                  <a:cubicBezTo>
                    <a:pt x="0" y="42"/>
                    <a:pt x="7" y="47"/>
                    <a:pt x="19" y="55"/>
                  </a:cubicBezTo>
                  <a:cubicBezTo>
                    <a:pt x="7" y="67"/>
                    <a:pt x="22" y="63"/>
                    <a:pt x="34" y="72"/>
                  </a:cubicBezTo>
                  <a:cubicBezTo>
                    <a:pt x="38" y="85"/>
                    <a:pt x="48" y="76"/>
                    <a:pt x="36" y="88"/>
                  </a:cubicBezTo>
                  <a:cubicBezTo>
                    <a:pt x="42" y="104"/>
                    <a:pt x="56" y="103"/>
                    <a:pt x="72" y="105"/>
                  </a:cubicBezTo>
                  <a:cubicBezTo>
                    <a:pt x="88" y="112"/>
                    <a:pt x="75" y="104"/>
                    <a:pt x="72" y="110"/>
                  </a:cubicBezTo>
                  <a:cubicBezTo>
                    <a:pt x="70" y="115"/>
                    <a:pt x="80" y="121"/>
                    <a:pt x="82" y="122"/>
                  </a:cubicBezTo>
                  <a:cubicBezTo>
                    <a:pt x="88" y="144"/>
                    <a:pt x="80" y="141"/>
                    <a:pt x="58" y="144"/>
                  </a:cubicBezTo>
                  <a:cubicBezTo>
                    <a:pt x="50" y="156"/>
                    <a:pt x="58" y="149"/>
                    <a:pt x="63" y="160"/>
                  </a:cubicBezTo>
                  <a:cubicBezTo>
                    <a:pt x="60" y="174"/>
                    <a:pt x="55" y="181"/>
                    <a:pt x="41" y="187"/>
                  </a:cubicBezTo>
                  <a:cubicBezTo>
                    <a:pt x="51" y="190"/>
                    <a:pt x="62" y="192"/>
                    <a:pt x="72" y="194"/>
                  </a:cubicBezTo>
                  <a:cubicBezTo>
                    <a:pt x="76" y="193"/>
                    <a:pt x="112" y="194"/>
                    <a:pt x="89" y="199"/>
                  </a:cubicBezTo>
                  <a:cubicBezTo>
                    <a:pt x="82" y="201"/>
                    <a:pt x="74" y="200"/>
                    <a:pt x="67" y="201"/>
                  </a:cubicBezTo>
                  <a:cubicBezTo>
                    <a:pt x="66" y="203"/>
                    <a:pt x="67" y="206"/>
                    <a:pt x="65" y="208"/>
                  </a:cubicBezTo>
                  <a:cubicBezTo>
                    <a:pt x="62" y="210"/>
                    <a:pt x="58" y="210"/>
                    <a:pt x="55" y="211"/>
                  </a:cubicBezTo>
                  <a:cubicBezTo>
                    <a:pt x="47" y="215"/>
                    <a:pt x="43" y="223"/>
                    <a:pt x="36" y="228"/>
                  </a:cubicBezTo>
                  <a:cubicBezTo>
                    <a:pt x="48" y="232"/>
                    <a:pt x="59" y="231"/>
                    <a:pt x="70" y="223"/>
                  </a:cubicBezTo>
                  <a:cubicBezTo>
                    <a:pt x="89" y="236"/>
                    <a:pt x="90" y="221"/>
                    <a:pt x="99" y="218"/>
                  </a:cubicBezTo>
                  <a:cubicBezTo>
                    <a:pt x="107" y="216"/>
                    <a:pt x="116" y="217"/>
                    <a:pt x="125" y="216"/>
                  </a:cubicBezTo>
                  <a:cubicBezTo>
                    <a:pt x="127" y="214"/>
                    <a:pt x="129" y="211"/>
                    <a:pt x="132" y="211"/>
                  </a:cubicBezTo>
                  <a:cubicBezTo>
                    <a:pt x="137" y="210"/>
                    <a:pt x="156" y="213"/>
                    <a:pt x="163" y="211"/>
                  </a:cubicBezTo>
                  <a:cubicBezTo>
                    <a:pt x="170" y="209"/>
                    <a:pt x="173" y="203"/>
                    <a:pt x="175" y="199"/>
                  </a:cubicBezTo>
                  <a:cubicBezTo>
                    <a:pt x="173" y="195"/>
                    <a:pt x="173" y="190"/>
                    <a:pt x="175" y="185"/>
                  </a:cubicBezTo>
                  <a:cubicBezTo>
                    <a:pt x="177" y="180"/>
                    <a:pt x="186" y="174"/>
                    <a:pt x="185" y="170"/>
                  </a:cubicBezTo>
                  <a:cubicBezTo>
                    <a:pt x="183" y="165"/>
                    <a:pt x="172" y="163"/>
                    <a:pt x="166" y="160"/>
                  </a:cubicBezTo>
                  <a:cubicBezTo>
                    <a:pt x="160" y="157"/>
                    <a:pt x="153" y="155"/>
                    <a:pt x="149" y="151"/>
                  </a:cubicBezTo>
                  <a:cubicBezTo>
                    <a:pt x="141" y="146"/>
                    <a:pt x="149" y="141"/>
                    <a:pt x="144" y="134"/>
                  </a:cubicBezTo>
                  <a:cubicBezTo>
                    <a:pt x="141" y="114"/>
                    <a:pt x="136" y="119"/>
                    <a:pt x="120" y="112"/>
                  </a:cubicBezTo>
                  <a:cubicBezTo>
                    <a:pt x="127" y="102"/>
                    <a:pt x="124" y="99"/>
                    <a:pt x="113" y="96"/>
                  </a:cubicBezTo>
                  <a:cubicBezTo>
                    <a:pt x="109" y="77"/>
                    <a:pt x="105" y="71"/>
                    <a:pt x="89" y="64"/>
                  </a:cubicBezTo>
                  <a:cubicBezTo>
                    <a:pt x="91" y="54"/>
                    <a:pt x="96" y="49"/>
                    <a:pt x="101" y="40"/>
                  </a:cubicBezTo>
                  <a:cubicBezTo>
                    <a:pt x="96" y="22"/>
                    <a:pt x="66" y="32"/>
                    <a:pt x="53" y="33"/>
                  </a:cubicBezTo>
                  <a:cubicBezTo>
                    <a:pt x="55" y="20"/>
                    <a:pt x="57" y="16"/>
                    <a:pt x="70" y="12"/>
                  </a:cubicBezTo>
                  <a:cubicBezTo>
                    <a:pt x="78" y="7"/>
                    <a:pt x="80" y="7"/>
                    <a:pt x="75" y="7"/>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6" name="Freeform 24"/>
            <p:cNvSpPr>
              <a:spLocks/>
            </p:cNvSpPr>
            <p:nvPr/>
          </p:nvSpPr>
          <p:spPr bwMode="auto">
            <a:xfrm>
              <a:off x="3968845" y="3357672"/>
              <a:ext cx="125293" cy="190839"/>
            </a:xfrm>
            <a:custGeom>
              <a:avLst/>
              <a:gdLst>
                <a:gd name="T0" fmla="*/ 17 w 216"/>
                <a:gd name="T1" fmla="*/ 244 h 338"/>
                <a:gd name="T2" fmla="*/ 31 w 216"/>
                <a:gd name="T3" fmla="*/ 273 h 338"/>
                <a:gd name="T4" fmla="*/ 48 w 216"/>
                <a:gd name="T5" fmla="*/ 290 h 338"/>
                <a:gd name="T6" fmla="*/ 60 w 216"/>
                <a:gd name="T7" fmla="*/ 309 h 338"/>
                <a:gd name="T8" fmla="*/ 91 w 216"/>
                <a:gd name="T9" fmla="*/ 338 h 338"/>
                <a:gd name="T10" fmla="*/ 117 w 216"/>
                <a:gd name="T11" fmla="*/ 328 h 338"/>
                <a:gd name="T12" fmla="*/ 141 w 216"/>
                <a:gd name="T13" fmla="*/ 299 h 338"/>
                <a:gd name="T14" fmla="*/ 132 w 216"/>
                <a:gd name="T15" fmla="*/ 285 h 338"/>
                <a:gd name="T16" fmla="*/ 146 w 216"/>
                <a:gd name="T17" fmla="*/ 242 h 338"/>
                <a:gd name="T18" fmla="*/ 158 w 216"/>
                <a:gd name="T19" fmla="*/ 230 h 338"/>
                <a:gd name="T20" fmla="*/ 132 w 216"/>
                <a:gd name="T21" fmla="*/ 203 h 338"/>
                <a:gd name="T22" fmla="*/ 129 w 216"/>
                <a:gd name="T23" fmla="*/ 153 h 338"/>
                <a:gd name="T24" fmla="*/ 158 w 216"/>
                <a:gd name="T25" fmla="*/ 129 h 338"/>
                <a:gd name="T26" fmla="*/ 175 w 216"/>
                <a:gd name="T27" fmla="*/ 110 h 338"/>
                <a:gd name="T28" fmla="*/ 180 w 216"/>
                <a:gd name="T29" fmla="*/ 103 h 338"/>
                <a:gd name="T30" fmla="*/ 177 w 216"/>
                <a:gd name="T31" fmla="*/ 95 h 338"/>
                <a:gd name="T32" fmla="*/ 170 w 216"/>
                <a:gd name="T33" fmla="*/ 91 h 338"/>
                <a:gd name="T34" fmla="*/ 197 w 216"/>
                <a:gd name="T35" fmla="*/ 79 h 338"/>
                <a:gd name="T36" fmla="*/ 206 w 216"/>
                <a:gd name="T37" fmla="*/ 59 h 338"/>
                <a:gd name="T38" fmla="*/ 189 w 216"/>
                <a:gd name="T39" fmla="*/ 40 h 338"/>
                <a:gd name="T40" fmla="*/ 185 w 216"/>
                <a:gd name="T41" fmla="*/ 24 h 338"/>
                <a:gd name="T42" fmla="*/ 155 w 216"/>
                <a:gd name="T43" fmla="*/ 5 h 338"/>
                <a:gd name="T44" fmla="*/ 115 w 216"/>
                <a:gd name="T45" fmla="*/ 2 h 338"/>
                <a:gd name="T46" fmla="*/ 93 w 216"/>
                <a:gd name="T47" fmla="*/ 4 h 338"/>
                <a:gd name="T48" fmla="*/ 69 w 216"/>
                <a:gd name="T49" fmla="*/ 26 h 338"/>
                <a:gd name="T50" fmla="*/ 50 w 216"/>
                <a:gd name="T51" fmla="*/ 45 h 338"/>
                <a:gd name="T52" fmla="*/ 38 w 216"/>
                <a:gd name="T53" fmla="*/ 67 h 338"/>
                <a:gd name="T54" fmla="*/ 29 w 216"/>
                <a:gd name="T55" fmla="*/ 88 h 338"/>
                <a:gd name="T56" fmla="*/ 31 w 216"/>
                <a:gd name="T57" fmla="*/ 100 h 338"/>
                <a:gd name="T58" fmla="*/ 36 w 216"/>
                <a:gd name="T59" fmla="*/ 107 h 338"/>
                <a:gd name="T60" fmla="*/ 14 w 216"/>
                <a:gd name="T61" fmla="*/ 117 h 338"/>
                <a:gd name="T62" fmla="*/ 0 w 216"/>
                <a:gd name="T63" fmla="*/ 136 h 338"/>
                <a:gd name="T64" fmla="*/ 12 w 216"/>
                <a:gd name="T65" fmla="*/ 172 h 338"/>
                <a:gd name="T66" fmla="*/ 21 w 216"/>
                <a:gd name="T67" fmla="*/ 203 h 338"/>
                <a:gd name="T68" fmla="*/ 19 w 216"/>
                <a:gd name="T69" fmla="*/ 249 h 338"/>
                <a:gd name="T70" fmla="*/ 17 w 216"/>
                <a:gd name="T71" fmla="*/ 2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6" h="338">
                  <a:moveTo>
                    <a:pt x="17" y="244"/>
                  </a:moveTo>
                  <a:cubicBezTo>
                    <a:pt x="21" y="257"/>
                    <a:pt x="17" y="269"/>
                    <a:pt x="31" y="273"/>
                  </a:cubicBezTo>
                  <a:cubicBezTo>
                    <a:pt x="34" y="286"/>
                    <a:pt x="37" y="285"/>
                    <a:pt x="48" y="290"/>
                  </a:cubicBezTo>
                  <a:cubicBezTo>
                    <a:pt x="51" y="300"/>
                    <a:pt x="52" y="303"/>
                    <a:pt x="60" y="309"/>
                  </a:cubicBezTo>
                  <a:cubicBezTo>
                    <a:pt x="63" y="333"/>
                    <a:pt x="70" y="329"/>
                    <a:pt x="91" y="338"/>
                  </a:cubicBezTo>
                  <a:cubicBezTo>
                    <a:pt x="101" y="335"/>
                    <a:pt x="108" y="332"/>
                    <a:pt x="117" y="328"/>
                  </a:cubicBezTo>
                  <a:cubicBezTo>
                    <a:pt x="133" y="306"/>
                    <a:pt x="118" y="309"/>
                    <a:pt x="141" y="299"/>
                  </a:cubicBezTo>
                  <a:cubicBezTo>
                    <a:pt x="149" y="288"/>
                    <a:pt x="142" y="288"/>
                    <a:pt x="132" y="285"/>
                  </a:cubicBezTo>
                  <a:cubicBezTo>
                    <a:pt x="129" y="264"/>
                    <a:pt x="121" y="246"/>
                    <a:pt x="146" y="242"/>
                  </a:cubicBezTo>
                  <a:cubicBezTo>
                    <a:pt x="143" y="231"/>
                    <a:pt x="149" y="233"/>
                    <a:pt x="158" y="230"/>
                  </a:cubicBezTo>
                  <a:cubicBezTo>
                    <a:pt x="154" y="216"/>
                    <a:pt x="145" y="208"/>
                    <a:pt x="132" y="203"/>
                  </a:cubicBezTo>
                  <a:cubicBezTo>
                    <a:pt x="120" y="186"/>
                    <a:pt x="106" y="176"/>
                    <a:pt x="129" y="153"/>
                  </a:cubicBezTo>
                  <a:cubicBezTo>
                    <a:pt x="135" y="140"/>
                    <a:pt x="144" y="133"/>
                    <a:pt x="158" y="129"/>
                  </a:cubicBezTo>
                  <a:cubicBezTo>
                    <a:pt x="170" y="121"/>
                    <a:pt x="163" y="126"/>
                    <a:pt x="175" y="110"/>
                  </a:cubicBezTo>
                  <a:cubicBezTo>
                    <a:pt x="177" y="108"/>
                    <a:pt x="180" y="103"/>
                    <a:pt x="180" y="103"/>
                  </a:cubicBezTo>
                  <a:cubicBezTo>
                    <a:pt x="179" y="100"/>
                    <a:pt x="179" y="97"/>
                    <a:pt x="177" y="95"/>
                  </a:cubicBezTo>
                  <a:cubicBezTo>
                    <a:pt x="175" y="93"/>
                    <a:pt x="171" y="94"/>
                    <a:pt x="170" y="91"/>
                  </a:cubicBezTo>
                  <a:cubicBezTo>
                    <a:pt x="166" y="78"/>
                    <a:pt x="195" y="79"/>
                    <a:pt x="197" y="79"/>
                  </a:cubicBezTo>
                  <a:cubicBezTo>
                    <a:pt x="212" y="73"/>
                    <a:pt x="216" y="75"/>
                    <a:pt x="206" y="59"/>
                  </a:cubicBezTo>
                  <a:cubicBezTo>
                    <a:pt x="204" y="44"/>
                    <a:pt x="202" y="45"/>
                    <a:pt x="189" y="40"/>
                  </a:cubicBezTo>
                  <a:cubicBezTo>
                    <a:pt x="186" y="34"/>
                    <a:pt x="197" y="30"/>
                    <a:pt x="185" y="24"/>
                  </a:cubicBezTo>
                  <a:cubicBezTo>
                    <a:pt x="179" y="18"/>
                    <a:pt x="167" y="9"/>
                    <a:pt x="155" y="5"/>
                  </a:cubicBezTo>
                  <a:cubicBezTo>
                    <a:pt x="143" y="1"/>
                    <a:pt x="125" y="2"/>
                    <a:pt x="115" y="2"/>
                  </a:cubicBezTo>
                  <a:cubicBezTo>
                    <a:pt x="108" y="3"/>
                    <a:pt x="99" y="0"/>
                    <a:pt x="93" y="4"/>
                  </a:cubicBezTo>
                  <a:cubicBezTo>
                    <a:pt x="76" y="13"/>
                    <a:pt x="92" y="17"/>
                    <a:pt x="69" y="26"/>
                  </a:cubicBezTo>
                  <a:cubicBezTo>
                    <a:pt x="64" y="35"/>
                    <a:pt x="58" y="39"/>
                    <a:pt x="50" y="45"/>
                  </a:cubicBezTo>
                  <a:cubicBezTo>
                    <a:pt x="48" y="54"/>
                    <a:pt x="43" y="59"/>
                    <a:pt x="38" y="67"/>
                  </a:cubicBezTo>
                  <a:cubicBezTo>
                    <a:pt x="36" y="75"/>
                    <a:pt x="33" y="81"/>
                    <a:pt x="29" y="88"/>
                  </a:cubicBezTo>
                  <a:cubicBezTo>
                    <a:pt x="30" y="92"/>
                    <a:pt x="30" y="96"/>
                    <a:pt x="31" y="100"/>
                  </a:cubicBezTo>
                  <a:cubicBezTo>
                    <a:pt x="32" y="103"/>
                    <a:pt x="36" y="104"/>
                    <a:pt x="36" y="107"/>
                  </a:cubicBezTo>
                  <a:cubicBezTo>
                    <a:pt x="35" y="113"/>
                    <a:pt x="18" y="116"/>
                    <a:pt x="14" y="117"/>
                  </a:cubicBezTo>
                  <a:cubicBezTo>
                    <a:pt x="9" y="125"/>
                    <a:pt x="3" y="127"/>
                    <a:pt x="0" y="136"/>
                  </a:cubicBezTo>
                  <a:cubicBezTo>
                    <a:pt x="2" y="153"/>
                    <a:pt x="3" y="159"/>
                    <a:pt x="12" y="172"/>
                  </a:cubicBezTo>
                  <a:cubicBezTo>
                    <a:pt x="14" y="186"/>
                    <a:pt x="14" y="191"/>
                    <a:pt x="21" y="203"/>
                  </a:cubicBezTo>
                  <a:cubicBezTo>
                    <a:pt x="8" y="209"/>
                    <a:pt x="6" y="240"/>
                    <a:pt x="19" y="249"/>
                  </a:cubicBezTo>
                  <a:cubicBezTo>
                    <a:pt x="20" y="250"/>
                    <a:pt x="18" y="246"/>
                    <a:pt x="17" y="24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7" name="Freeform 25"/>
            <p:cNvSpPr>
              <a:spLocks/>
            </p:cNvSpPr>
            <p:nvPr/>
          </p:nvSpPr>
          <p:spPr bwMode="auto">
            <a:xfrm>
              <a:off x="4061984" y="3335862"/>
              <a:ext cx="127511" cy="145038"/>
            </a:xfrm>
            <a:custGeom>
              <a:avLst/>
              <a:gdLst>
                <a:gd name="T0" fmla="*/ 48 w 219"/>
                <a:gd name="T1" fmla="*/ 109 h 256"/>
                <a:gd name="T2" fmla="*/ 28 w 219"/>
                <a:gd name="T3" fmla="*/ 78 h 256"/>
                <a:gd name="T4" fmla="*/ 23 w 219"/>
                <a:gd name="T5" fmla="*/ 63 h 256"/>
                <a:gd name="T6" fmla="*/ 0 w 219"/>
                <a:gd name="T7" fmla="*/ 42 h 256"/>
                <a:gd name="T8" fmla="*/ 56 w 219"/>
                <a:gd name="T9" fmla="*/ 46 h 256"/>
                <a:gd name="T10" fmla="*/ 66 w 219"/>
                <a:gd name="T11" fmla="*/ 34 h 256"/>
                <a:gd name="T12" fmla="*/ 79 w 219"/>
                <a:gd name="T13" fmla="*/ 21 h 256"/>
                <a:gd name="T14" fmla="*/ 122 w 219"/>
                <a:gd name="T15" fmla="*/ 30 h 256"/>
                <a:gd name="T16" fmla="*/ 112 w 219"/>
                <a:gd name="T17" fmla="*/ 40 h 256"/>
                <a:gd name="T18" fmla="*/ 144 w 219"/>
                <a:gd name="T19" fmla="*/ 61 h 256"/>
                <a:gd name="T20" fmla="*/ 141 w 219"/>
                <a:gd name="T21" fmla="*/ 83 h 256"/>
                <a:gd name="T22" fmla="*/ 158 w 219"/>
                <a:gd name="T23" fmla="*/ 100 h 256"/>
                <a:gd name="T24" fmla="*/ 163 w 219"/>
                <a:gd name="T25" fmla="*/ 129 h 256"/>
                <a:gd name="T26" fmla="*/ 182 w 219"/>
                <a:gd name="T27" fmla="*/ 148 h 256"/>
                <a:gd name="T28" fmla="*/ 194 w 219"/>
                <a:gd name="T29" fmla="*/ 151 h 256"/>
                <a:gd name="T30" fmla="*/ 213 w 219"/>
                <a:gd name="T31" fmla="*/ 177 h 256"/>
                <a:gd name="T32" fmla="*/ 219 w 219"/>
                <a:gd name="T33" fmla="*/ 189 h 256"/>
                <a:gd name="T34" fmla="*/ 180 w 219"/>
                <a:gd name="T35" fmla="*/ 215 h 256"/>
                <a:gd name="T36" fmla="*/ 163 w 219"/>
                <a:gd name="T37" fmla="*/ 234 h 256"/>
                <a:gd name="T38" fmla="*/ 120 w 219"/>
                <a:gd name="T39" fmla="*/ 251 h 256"/>
                <a:gd name="T40" fmla="*/ 50 w 219"/>
                <a:gd name="T41" fmla="*/ 249 h 256"/>
                <a:gd name="T42" fmla="*/ 28 w 219"/>
                <a:gd name="T43" fmla="*/ 193 h 256"/>
                <a:gd name="T44" fmla="*/ 45 w 219"/>
                <a:gd name="T45" fmla="*/ 165 h 256"/>
                <a:gd name="T46" fmla="*/ 64 w 219"/>
                <a:gd name="T47" fmla="*/ 148 h 256"/>
                <a:gd name="T48" fmla="*/ 79 w 219"/>
                <a:gd name="T49" fmla="*/ 126 h 256"/>
                <a:gd name="T50" fmla="*/ 48 w 219"/>
                <a:gd name="T51" fmla="*/ 1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256">
                  <a:moveTo>
                    <a:pt x="48" y="109"/>
                  </a:moveTo>
                  <a:cubicBezTo>
                    <a:pt x="43" y="97"/>
                    <a:pt x="41" y="83"/>
                    <a:pt x="28" y="78"/>
                  </a:cubicBezTo>
                  <a:cubicBezTo>
                    <a:pt x="25" y="69"/>
                    <a:pt x="28" y="71"/>
                    <a:pt x="23" y="63"/>
                  </a:cubicBezTo>
                  <a:cubicBezTo>
                    <a:pt x="20" y="51"/>
                    <a:pt x="3" y="54"/>
                    <a:pt x="0" y="42"/>
                  </a:cubicBezTo>
                  <a:cubicBezTo>
                    <a:pt x="4" y="38"/>
                    <a:pt x="45" y="47"/>
                    <a:pt x="56" y="46"/>
                  </a:cubicBezTo>
                  <a:cubicBezTo>
                    <a:pt x="67" y="45"/>
                    <a:pt x="62" y="38"/>
                    <a:pt x="66" y="34"/>
                  </a:cubicBezTo>
                  <a:cubicBezTo>
                    <a:pt x="70" y="30"/>
                    <a:pt x="70" y="22"/>
                    <a:pt x="79" y="21"/>
                  </a:cubicBezTo>
                  <a:cubicBezTo>
                    <a:pt x="92" y="0"/>
                    <a:pt x="116" y="10"/>
                    <a:pt x="122" y="30"/>
                  </a:cubicBezTo>
                  <a:cubicBezTo>
                    <a:pt x="117" y="32"/>
                    <a:pt x="112" y="32"/>
                    <a:pt x="112" y="40"/>
                  </a:cubicBezTo>
                  <a:cubicBezTo>
                    <a:pt x="112" y="55"/>
                    <a:pt x="133" y="58"/>
                    <a:pt x="144" y="61"/>
                  </a:cubicBezTo>
                  <a:cubicBezTo>
                    <a:pt x="146" y="71"/>
                    <a:pt x="145" y="74"/>
                    <a:pt x="141" y="83"/>
                  </a:cubicBezTo>
                  <a:cubicBezTo>
                    <a:pt x="145" y="95"/>
                    <a:pt x="147" y="95"/>
                    <a:pt x="158" y="100"/>
                  </a:cubicBezTo>
                  <a:cubicBezTo>
                    <a:pt x="170" y="112"/>
                    <a:pt x="172" y="115"/>
                    <a:pt x="163" y="129"/>
                  </a:cubicBezTo>
                  <a:cubicBezTo>
                    <a:pt x="167" y="138"/>
                    <a:pt x="177" y="142"/>
                    <a:pt x="182" y="148"/>
                  </a:cubicBezTo>
                  <a:cubicBezTo>
                    <a:pt x="187" y="152"/>
                    <a:pt x="189" y="146"/>
                    <a:pt x="194" y="151"/>
                  </a:cubicBezTo>
                  <a:cubicBezTo>
                    <a:pt x="198" y="155"/>
                    <a:pt x="209" y="172"/>
                    <a:pt x="213" y="177"/>
                  </a:cubicBezTo>
                  <a:cubicBezTo>
                    <a:pt x="217" y="181"/>
                    <a:pt x="219" y="189"/>
                    <a:pt x="219" y="189"/>
                  </a:cubicBezTo>
                  <a:cubicBezTo>
                    <a:pt x="203" y="193"/>
                    <a:pt x="197" y="210"/>
                    <a:pt x="180" y="215"/>
                  </a:cubicBezTo>
                  <a:cubicBezTo>
                    <a:pt x="177" y="231"/>
                    <a:pt x="177" y="230"/>
                    <a:pt x="163" y="234"/>
                  </a:cubicBezTo>
                  <a:cubicBezTo>
                    <a:pt x="156" y="256"/>
                    <a:pt x="146" y="249"/>
                    <a:pt x="120" y="251"/>
                  </a:cubicBezTo>
                  <a:cubicBezTo>
                    <a:pt x="95" y="254"/>
                    <a:pt x="77" y="253"/>
                    <a:pt x="50" y="249"/>
                  </a:cubicBezTo>
                  <a:cubicBezTo>
                    <a:pt x="29" y="234"/>
                    <a:pt x="51" y="202"/>
                    <a:pt x="28" y="193"/>
                  </a:cubicBezTo>
                  <a:cubicBezTo>
                    <a:pt x="31" y="177"/>
                    <a:pt x="32" y="173"/>
                    <a:pt x="45" y="165"/>
                  </a:cubicBezTo>
                  <a:cubicBezTo>
                    <a:pt x="51" y="156"/>
                    <a:pt x="57" y="155"/>
                    <a:pt x="64" y="148"/>
                  </a:cubicBezTo>
                  <a:cubicBezTo>
                    <a:pt x="70" y="142"/>
                    <a:pt x="74" y="133"/>
                    <a:pt x="79" y="126"/>
                  </a:cubicBezTo>
                  <a:cubicBezTo>
                    <a:pt x="74" y="104"/>
                    <a:pt x="71" y="109"/>
                    <a:pt x="48" y="109"/>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8" name="Freeform 26"/>
            <p:cNvSpPr>
              <a:spLocks/>
            </p:cNvSpPr>
            <p:nvPr/>
          </p:nvSpPr>
          <p:spPr bwMode="auto">
            <a:xfrm>
              <a:off x="4091921" y="3246440"/>
              <a:ext cx="1765190" cy="514721"/>
            </a:xfrm>
            <a:custGeom>
              <a:avLst/>
              <a:gdLst>
                <a:gd name="T0" fmla="*/ 305 w 3031"/>
                <a:gd name="T1" fmla="*/ 251 h 911"/>
                <a:gd name="T2" fmla="*/ 280 w 3031"/>
                <a:gd name="T3" fmla="*/ 309 h 911"/>
                <a:gd name="T4" fmla="*/ 391 w 3031"/>
                <a:gd name="T5" fmla="*/ 247 h 911"/>
                <a:gd name="T6" fmla="*/ 438 w 3031"/>
                <a:gd name="T7" fmla="*/ 226 h 911"/>
                <a:gd name="T8" fmla="*/ 607 w 3031"/>
                <a:gd name="T9" fmla="*/ 171 h 911"/>
                <a:gd name="T10" fmla="*/ 772 w 3031"/>
                <a:gd name="T11" fmla="*/ 200 h 911"/>
                <a:gd name="T12" fmla="*/ 729 w 3031"/>
                <a:gd name="T13" fmla="*/ 97 h 911"/>
                <a:gd name="T14" fmla="*/ 862 w 3031"/>
                <a:gd name="T15" fmla="*/ 196 h 911"/>
                <a:gd name="T16" fmla="*/ 905 w 3031"/>
                <a:gd name="T17" fmla="*/ 213 h 911"/>
                <a:gd name="T18" fmla="*/ 862 w 3031"/>
                <a:gd name="T19" fmla="*/ 127 h 911"/>
                <a:gd name="T20" fmla="*/ 965 w 3031"/>
                <a:gd name="T21" fmla="*/ 127 h 911"/>
                <a:gd name="T22" fmla="*/ 1089 w 3031"/>
                <a:gd name="T23" fmla="*/ 24 h 911"/>
                <a:gd name="T24" fmla="*/ 1269 w 3031"/>
                <a:gd name="T25" fmla="*/ 20 h 911"/>
                <a:gd name="T26" fmla="*/ 1372 w 3031"/>
                <a:gd name="T27" fmla="*/ 80 h 911"/>
                <a:gd name="T28" fmla="*/ 1633 w 3031"/>
                <a:gd name="T29" fmla="*/ 93 h 911"/>
                <a:gd name="T30" fmla="*/ 1946 w 3031"/>
                <a:gd name="T31" fmla="*/ 93 h 911"/>
                <a:gd name="T32" fmla="*/ 2169 w 3031"/>
                <a:gd name="T33" fmla="*/ 127 h 911"/>
                <a:gd name="T34" fmla="*/ 2426 w 3031"/>
                <a:gd name="T35" fmla="*/ 170 h 911"/>
                <a:gd name="T36" fmla="*/ 2581 w 3031"/>
                <a:gd name="T37" fmla="*/ 148 h 911"/>
                <a:gd name="T38" fmla="*/ 2936 w 3031"/>
                <a:gd name="T39" fmla="*/ 273 h 911"/>
                <a:gd name="T40" fmla="*/ 2958 w 3031"/>
                <a:gd name="T41" fmla="*/ 298 h 911"/>
                <a:gd name="T42" fmla="*/ 2975 w 3031"/>
                <a:gd name="T43" fmla="*/ 341 h 911"/>
                <a:gd name="T44" fmla="*/ 2876 w 3031"/>
                <a:gd name="T45" fmla="*/ 393 h 911"/>
                <a:gd name="T46" fmla="*/ 2829 w 3031"/>
                <a:gd name="T47" fmla="*/ 457 h 911"/>
                <a:gd name="T48" fmla="*/ 2923 w 3031"/>
                <a:gd name="T49" fmla="*/ 500 h 911"/>
                <a:gd name="T50" fmla="*/ 2945 w 3031"/>
                <a:gd name="T51" fmla="*/ 633 h 911"/>
                <a:gd name="T52" fmla="*/ 2770 w 3031"/>
                <a:gd name="T53" fmla="*/ 501 h 911"/>
                <a:gd name="T54" fmla="*/ 2756 w 3031"/>
                <a:gd name="T55" fmla="*/ 367 h 911"/>
                <a:gd name="T56" fmla="*/ 2619 w 3031"/>
                <a:gd name="T57" fmla="*/ 431 h 911"/>
                <a:gd name="T58" fmla="*/ 2388 w 3031"/>
                <a:gd name="T59" fmla="*/ 538 h 911"/>
                <a:gd name="T60" fmla="*/ 2596 w 3031"/>
                <a:gd name="T61" fmla="*/ 644 h 911"/>
                <a:gd name="T62" fmla="*/ 2538 w 3031"/>
                <a:gd name="T63" fmla="*/ 843 h 911"/>
                <a:gd name="T64" fmla="*/ 2548 w 3031"/>
                <a:gd name="T65" fmla="*/ 731 h 911"/>
                <a:gd name="T66" fmla="*/ 2387 w 3031"/>
                <a:gd name="T67" fmla="*/ 690 h 911"/>
                <a:gd name="T68" fmla="*/ 2216 w 3031"/>
                <a:gd name="T69" fmla="*/ 581 h 911"/>
                <a:gd name="T70" fmla="*/ 2096 w 3031"/>
                <a:gd name="T71" fmla="*/ 671 h 911"/>
                <a:gd name="T72" fmla="*/ 1741 w 3031"/>
                <a:gd name="T73" fmla="*/ 637 h 911"/>
                <a:gd name="T74" fmla="*/ 1539 w 3031"/>
                <a:gd name="T75" fmla="*/ 658 h 911"/>
                <a:gd name="T76" fmla="*/ 1299 w 3031"/>
                <a:gd name="T77" fmla="*/ 646 h 911"/>
                <a:gd name="T78" fmla="*/ 866 w 3031"/>
                <a:gd name="T79" fmla="*/ 568 h 911"/>
                <a:gd name="T80" fmla="*/ 635 w 3031"/>
                <a:gd name="T81" fmla="*/ 658 h 911"/>
                <a:gd name="T82" fmla="*/ 652 w 3031"/>
                <a:gd name="T83" fmla="*/ 753 h 911"/>
                <a:gd name="T84" fmla="*/ 703 w 3031"/>
                <a:gd name="T85" fmla="*/ 911 h 911"/>
                <a:gd name="T86" fmla="*/ 476 w 3031"/>
                <a:gd name="T87" fmla="*/ 847 h 911"/>
                <a:gd name="T88" fmla="*/ 455 w 3031"/>
                <a:gd name="T89" fmla="*/ 757 h 911"/>
                <a:gd name="T90" fmla="*/ 399 w 3031"/>
                <a:gd name="T91" fmla="*/ 676 h 911"/>
                <a:gd name="T92" fmla="*/ 258 w 3031"/>
                <a:gd name="T93" fmla="*/ 603 h 911"/>
                <a:gd name="T94" fmla="*/ 178 w 3031"/>
                <a:gd name="T95" fmla="*/ 518 h 911"/>
                <a:gd name="T96" fmla="*/ 125 w 3031"/>
                <a:gd name="T97" fmla="*/ 431 h 911"/>
                <a:gd name="T98" fmla="*/ 146 w 3031"/>
                <a:gd name="T99" fmla="*/ 406 h 911"/>
                <a:gd name="T100" fmla="*/ 110 w 3031"/>
                <a:gd name="T101" fmla="*/ 293 h 911"/>
                <a:gd name="T102" fmla="*/ 78 w 3031"/>
                <a:gd name="T103" fmla="*/ 178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31" h="911">
                  <a:moveTo>
                    <a:pt x="69" y="174"/>
                  </a:moveTo>
                  <a:cubicBezTo>
                    <a:pt x="96" y="170"/>
                    <a:pt x="104" y="168"/>
                    <a:pt x="130" y="173"/>
                  </a:cubicBezTo>
                  <a:cubicBezTo>
                    <a:pt x="146" y="189"/>
                    <a:pt x="211" y="194"/>
                    <a:pt x="232" y="196"/>
                  </a:cubicBezTo>
                  <a:cubicBezTo>
                    <a:pt x="255" y="210"/>
                    <a:pt x="269" y="221"/>
                    <a:pt x="296" y="226"/>
                  </a:cubicBezTo>
                  <a:cubicBezTo>
                    <a:pt x="297" y="228"/>
                    <a:pt x="306" y="249"/>
                    <a:pt x="305" y="251"/>
                  </a:cubicBezTo>
                  <a:cubicBezTo>
                    <a:pt x="303" y="255"/>
                    <a:pt x="297" y="255"/>
                    <a:pt x="292" y="256"/>
                  </a:cubicBezTo>
                  <a:cubicBezTo>
                    <a:pt x="273" y="260"/>
                    <a:pt x="255" y="264"/>
                    <a:pt x="236" y="268"/>
                  </a:cubicBezTo>
                  <a:cubicBezTo>
                    <a:pt x="230" y="267"/>
                    <a:pt x="140" y="240"/>
                    <a:pt x="188" y="251"/>
                  </a:cubicBezTo>
                  <a:cubicBezTo>
                    <a:pt x="199" y="266"/>
                    <a:pt x="208" y="289"/>
                    <a:pt x="226" y="297"/>
                  </a:cubicBezTo>
                  <a:cubicBezTo>
                    <a:pt x="234" y="301"/>
                    <a:pt x="288" y="314"/>
                    <a:pt x="280" y="309"/>
                  </a:cubicBezTo>
                  <a:cubicBezTo>
                    <a:pt x="276" y="306"/>
                    <a:pt x="249" y="298"/>
                    <a:pt x="249" y="298"/>
                  </a:cubicBezTo>
                  <a:cubicBezTo>
                    <a:pt x="262" y="280"/>
                    <a:pt x="290" y="289"/>
                    <a:pt x="313" y="286"/>
                  </a:cubicBezTo>
                  <a:cubicBezTo>
                    <a:pt x="302" y="278"/>
                    <a:pt x="293" y="277"/>
                    <a:pt x="309" y="264"/>
                  </a:cubicBezTo>
                  <a:cubicBezTo>
                    <a:pt x="326" y="251"/>
                    <a:pt x="352" y="260"/>
                    <a:pt x="373" y="260"/>
                  </a:cubicBezTo>
                  <a:cubicBezTo>
                    <a:pt x="379" y="256"/>
                    <a:pt x="390" y="254"/>
                    <a:pt x="391" y="247"/>
                  </a:cubicBezTo>
                  <a:cubicBezTo>
                    <a:pt x="394" y="233"/>
                    <a:pt x="354" y="227"/>
                    <a:pt x="348" y="226"/>
                  </a:cubicBezTo>
                  <a:cubicBezTo>
                    <a:pt x="358" y="193"/>
                    <a:pt x="350" y="235"/>
                    <a:pt x="331" y="208"/>
                  </a:cubicBezTo>
                  <a:cubicBezTo>
                    <a:pt x="328" y="204"/>
                    <a:pt x="345" y="199"/>
                    <a:pt x="356" y="196"/>
                  </a:cubicBezTo>
                  <a:cubicBezTo>
                    <a:pt x="377" y="199"/>
                    <a:pt x="402" y="193"/>
                    <a:pt x="395" y="217"/>
                  </a:cubicBezTo>
                  <a:cubicBezTo>
                    <a:pt x="416" y="251"/>
                    <a:pt x="406" y="245"/>
                    <a:pt x="438" y="226"/>
                  </a:cubicBezTo>
                  <a:cubicBezTo>
                    <a:pt x="449" y="223"/>
                    <a:pt x="456" y="209"/>
                    <a:pt x="470" y="205"/>
                  </a:cubicBezTo>
                  <a:cubicBezTo>
                    <a:pt x="484" y="201"/>
                    <a:pt x="504" y="201"/>
                    <a:pt x="523" y="200"/>
                  </a:cubicBezTo>
                  <a:cubicBezTo>
                    <a:pt x="541" y="211"/>
                    <a:pt x="560" y="199"/>
                    <a:pt x="583" y="196"/>
                  </a:cubicBezTo>
                  <a:cubicBezTo>
                    <a:pt x="604" y="188"/>
                    <a:pt x="625" y="195"/>
                    <a:pt x="648" y="191"/>
                  </a:cubicBezTo>
                  <a:cubicBezTo>
                    <a:pt x="652" y="187"/>
                    <a:pt x="620" y="176"/>
                    <a:pt x="607" y="171"/>
                  </a:cubicBezTo>
                  <a:cubicBezTo>
                    <a:pt x="594" y="166"/>
                    <a:pt x="570" y="163"/>
                    <a:pt x="571" y="161"/>
                  </a:cubicBezTo>
                  <a:cubicBezTo>
                    <a:pt x="572" y="159"/>
                    <a:pt x="598" y="156"/>
                    <a:pt x="611" y="158"/>
                  </a:cubicBezTo>
                  <a:cubicBezTo>
                    <a:pt x="624" y="160"/>
                    <a:pt x="633" y="170"/>
                    <a:pt x="648" y="174"/>
                  </a:cubicBezTo>
                  <a:cubicBezTo>
                    <a:pt x="662" y="179"/>
                    <a:pt x="694" y="182"/>
                    <a:pt x="703" y="183"/>
                  </a:cubicBezTo>
                  <a:cubicBezTo>
                    <a:pt x="728" y="191"/>
                    <a:pt x="746" y="196"/>
                    <a:pt x="772" y="200"/>
                  </a:cubicBezTo>
                  <a:cubicBezTo>
                    <a:pt x="778" y="202"/>
                    <a:pt x="800" y="213"/>
                    <a:pt x="789" y="187"/>
                  </a:cubicBezTo>
                  <a:cubicBezTo>
                    <a:pt x="788" y="185"/>
                    <a:pt x="746" y="177"/>
                    <a:pt x="738" y="174"/>
                  </a:cubicBezTo>
                  <a:cubicBezTo>
                    <a:pt x="731" y="151"/>
                    <a:pt x="724" y="156"/>
                    <a:pt x="703" y="148"/>
                  </a:cubicBezTo>
                  <a:cubicBezTo>
                    <a:pt x="718" y="113"/>
                    <a:pt x="695" y="158"/>
                    <a:pt x="721" y="131"/>
                  </a:cubicBezTo>
                  <a:cubicBezTo>
                    <a:pt x="729" y="123"/>
                    <a:pt x="727" y="108"/>
                    <a:pt x="729" y="97"/>
                  </a:cubicBezTo>
                  <a:cubicBezTo>
                    <a:pt x="743" y="98"/>
                    <a:pt x="758" y="97"/>
                    <a:pt x="772" y="101"/>
                  </a:cubicBezTo>
                  <a:cubicBezTo>
                    <a:pt x="783" y="104"/>
                    <a:pt x="795" y="129"/>
                    <a:pt x="806" y="136"/>
                  </a:cubicBezTo>
                  <a:cubicBezTo>
                    <a:pt x="812" y="155"/>
                    <a:pt x="826" y="172"/>
                    <a:pt x="845" y="178"/>
                  </a:cubicBezTo>
                  <a:cubicBezTo>
                    <a:pt x="846" y="182"/>
                    <a:pt x="846" y="188"/>
                    <a:pt x="849" y="191"/>
                  </a:cubicBezTo>
                  <a:cubicBezTo>
                    <a:pt x="852" y="194"/>
                    <a:pt x="862" y="196"/>
                    <a:pt x="862" y="196"/>
                  </a:cubicBezTo>
                  <a:cubicBezTo>
                    <a:pt x="892" y="210"/>
                    <a:pt x="888" y="222"/>
                    <a:pt x="862" y="238"/>
                  </a:cubicBezTo>
                  <a:cubicBezTo>
                    <a:pt x="866" y="240"/>
                    <a:pt x="871" y="240"/>
                    <a:pt x="875" y="243"/>
                  </a:cubicBezTo>
                  <a:cubicBezTo>
                    <a:pt x="879" y="246"/>
                    <a:pt x="878" y="254"/>
                    <a:pt x="883" y="256"/>
                  </a:cubicBezTo>
                  <a:cubicBezTo>
                    <a:pt x="887" y="258"/>
                    <a:pt x="915" y="241"/>
                    <a:pt x="926" y="238"/>
                  </a:cubicBezTo>
                  <a:cubicBezTo>
                    <a:pt x="934" y="219"/>
                    <a:pt x="921" y="223"/>
                    <a:pt x="905" y="213"/>
                  </a:cubicBezTo>
                  <a:cubicBezTo>
                    <a:pt x="895" y="181"/>
                    <a:pt x="902" y="219"/>
                    <a:pt x="918" y="196"/>
                  </a:cubicBezTo>
                  <a:cubicBezTo>
                    <a:pt x="931" y="177"/>
                    <a:pt x="863" y="171"/>
                    <a:pt x="858" y="170"/>
                  </a:cubicBezTo>
                  <a:cubicBezTo>
                    <a:pt x="852" y="145"/>
                    <a:pt x="851" y="143"/>
                    <a:pt x="828" y="136"/>
                  </a:cubicBezTo>
                  <a:cubicBezTo>
                    <a:pt x="817" y="120"/>
                    <a:pt x="807" y="103"/>
                    <a:pt x="836" y="118"/>
                  </a:cubicBezTo>
                  <a:cubicBezTo>
                    <a:pt x="843" y="121"/>
                    <a:pt x="855" y="125"/>
                    <a:pt x="862" y="127"/>
                  </a:cubicBezTo>
                  <a:cubicBezTo>
                    <a:pt x="875" y="136"/>
                    <a:pt x="946" y="149"/>
                    <a:pt x="905" y="136"/>
                  </a:cubicBezTo>
                  <a:cubicBezTo>
                    <a:pt x="887" y="118"/>
                    <a:pt x="873" y="127"/>
                    <a:pt x="888" y="106"/>
                  </a:cubicBezTo>
                  <a:cubicBezTo>
                    <a:pt x="901" y="107"/>
                    <a:pt x="914" y="105"/>
                    <a:pt x="926" y="110"/>
                  </a:cubicBezTo>
                  <a:cubicBezTo>
                    <a:pt x="930" y="112"/>
                    <a:pt x="927" y="121"/>
                    <a:pt x="931" y="123"/>
                  </a:cubicBezTo>
                  <a:cubicBezTo>
                    <a:pt x="941" y="128"/>
                    <a:pt x="965" y="127"/>
                    <a:pt x="965" y="127"/>
                  </a:cubicBezTo>
                  <a:cubicBezTo>
                    <a:pt x="958" y="105"/>
                    <a:pt x="930" y="96"/>
                    <a:pt x="909" y="88"/>
                  </a:cubicBezTo>
                  <a:cubicBezTo>
                    <a:pt x="939" y="79"/>
                    <a:pt x="978" y="101"/>
                    <a:pt x="991" y="67"/>
                  </a:cubicBezTo>
                  <a:cubicBezTo>
                    <a:pt x="964" y="48"/>
                    <a:pt x="990" y="50"/>
                    <a:pt x="1008" y="46"/>
                  </a:cubicBezTo>
                  <a:cubicBezTo>
                    <a:pt x="1015" y="39"/>
                    <a:pt x="1021" y="31"/>
                    <a:pt x="1034" y="27"/>
                  </a:cubicBezTo>
                  <a:cubicBezTo>
                    <a:pt x="1047" y="23"/>
                    <a:pt x="1075" y="24"/>
                    <a:pt x="1089" y="24"/>
                  </a:cubicBezTo>
                  <a:cubicBezTo>
                    <a:pt x="1103" y="24"/>
                    <a:pt x="1103" y="26"/>
                    <a:pt x="1117" y="25"/>
                  </a:cubicBezTo>
                  <a:cubicBezTo>
                    <a:pt x="1131" y="24"/>
                    <a:pt x="1161" y="24"/>
                    <a:pt x="1171" y="20"/>
                  </a:cubicBezTo>
                  <a:cubicBezTo>
                    <a:pt x="1172" y="14"/>
                    <a:pt x="1169" y="4"/>
                    <a:pt x="1175" y="3"/>
                  </a:cubicBezTo>
                  <a:cubicBezTo>
                    <a:pt x="1202" y="0"/>
                    <a:pt x="1229" y="6"/>
                    <a:pt x="1256" y="11"/>
                  </a:cubicBezTo>
                  <a:cubicBezTo>
                    <a:pt x="1261" y="12"/>
                    <a:pt x="1264" y="19"/>
                    <a:pt x="1269" y="20"/>
                  </a:cubicBezTo>
                  <a:cubicBezTo>
                    <a:pt x="1296" y="24"/>
                    <a:pt x="1324" y="23"/>
                    <a:pt x="1351" y="24"/>
                  </a:cubicBezTo>
                  <a:cubicBezTo>
                    <a:pt x="1368" y="27"/>
                    <a:pt x="1374" y="29"/>
                    <a:pt x="1382" y="33"/>
                  </a:cubicBezTo>
                  <a:cubicBezTo>
                    <a:pt x="1390" y="37"/>
                    <a:pt x="1402" y="40"/>
                    <a:pt x="1402" y="46"/>
                  </a:cubicBezTo>
                  <a:cubicBezTo>
                    <a:pt x="1395" y="77"/>
                    <a:pt x="1405" y="54"/>
                    <a:pt x="1385" y="67"/>
                  </a:cubicBezTo>
                  <a:cubicBezTo>
                    <a:pt x="1380" y="70"/>
                    <a:pt x="1377" y="77"/>
                    <a:pt x="1372" y="80"/>
                  </a:cubicBezTo>
                  <a:cubicBezTo>
                    <a:pt x="1364" y="84"/>
                    <a:pt x="1346" y="88"/>
                    <a:pt x="1346" y="88"/>
                  </a:cubicBezTo>
                  <a:cubicBezTo>
                    <a:pt x="1358" y="120"/>
                    <a:pt x="1392" y="89"/>
                    <a:pt x="1415" y="84"/>
                  </a:cubicBezTo>
                  <a:cubicBezTo>
                    <a:pt x="1425" y="52"/>
                    <a:pt x="1441" y="84"/>
                    <a:pt x="1462" y="84"/>
                  </a:cubicBezTo>
                  <a:cubicBezTo>
                    <a:pt x="1486" y="78"/>
                    <a:pt x="1507" y="85"/>
                    <a:pt x="1531" y="88"/>
                  </a:cubicBezTo>
                  <a:cubicBezTo>
                    <a:pt x="1584" y="104"/>
                    <a:pt x="1551" y="98"/>
                    <a:pt x="1633" y="93"/>
                  </a:cubicBezTo>
                  <a:cubicBezTo>
                    <a:pt x="1705" y="43"/>
                    <a:pt x="1768" y="128"/>
                    <a:pt x="1835" y="140"/>
                  </a:cubicBezTo>
                  <a:cubicBezTo>
                    <a:pt x="1871" y="129"/>
                    <a:pt x="1819" y="132"/>
                    <a:pt x="1856" y="118"/>
                  </a:cubicBezTo>
                  <a:cubicBezTo>
                    <a:pt x="1873" y="129"/>
                    <a:pt x="1893" y="142"/>
                    <a:pt x="1912" y="148"/>
                  </a:cubicBezTo>
                  <a:cubicBezTo>
                    <a:pt x="1926" y="145"/>
                    <a:pt x="1955" y="136"/>
                    <a:pt x="1955" y="136"/>
                  </a:cubicBezTo>
                  <a:cubicBezTo>
                    <a:pt x="1951" y="117"/>
                    <a:pt x="1940" y="111"/>
                    <a:pt x="1946" y="93"/>
                  </a:cubicBezTo>
                  <a:cubicBezTo>
                    <a:pt x="1935" y="89"/>
                    <a:pt x="1922" y="91"/>
                    <a:pt x="1912" y="84"/>
                  </a:cubicBezTo>
                  <a:cubicBezTo>
                    <a:pt x="1908" y="81"/>
                    <a:pt x="1904" y="72"/>
                    <a:pt x="1908" y="71"/>
                  </a:cubicBezTo>
                  <a:cubicBezTo>
                    <a:pt x="1920" y="67"/>
                    <a:pt x="1954" y="81"/>
                    <a:pt x="1968" y="84"/>
                  </a:cubicBezTo>
                  <a:cubicBezTo>
                    <a:pt x="1992" y="101"/>
                    <a:pt x="2021" y="102"/>
                    <a:pt x="2049" y="106"/>
                  </a:cubicBezTo>
                  <a:cubicBezTo>
                    <a:pt x="2087" y="118"/>
                    <a:pt x="2130" y="117"/>
                    <a:pt x="2169" y="127"/>
                  </a:cubicBezTo>
                  <a:cubicBezTo>
                    <a:pt x="2177" y="154"/>
                    <a:pt x="2215" y="144"/>
                    <a:pt x="2238" y="144"/>
                  </a:cubicBezTo>
                  <a:cubicBezTo>
                    <a:pt x="2248" y="138"/>
                    <a:pt x="2257" y="129"/>
                    <a:pt x="2268" y="127"/>
                  </a:cubicBezTo>
                  <a:cubicBezTo>
                    <a:pt x="2295" y="121"/>
                    <a:pt x="2305" y="140"/>
                    <a:pt x="2328" y="144"/>
                  </a:cubicBezTo>
                  <a:cubicBezTo>
                    <a:pt x="2343" y="147"/>
                    <a:pt x="2359" y="147"/>
                    <a:pt x="2375" y="148"/>
                  </a:cubicBezTo>
                  <a:cubicBezTo>
                    <a:pt x="2385" y="181"/>
                    <a:pt x="2388" y="174"/>
                    <a:pt x="2426" y="170"/>
                  </a:cubicBezTo>
                  <a:cubicBezTo>
                    <a:pt x="2460" y="159"/>
                    <a:pt x="2533" y="161"/>
                    <a:pt x="2533" y="161"/>
                  </a:cubicBezTo>
                  <a:cubicBezTo>
                    <a:pt x="2548" y="121"/>
                    <a:pt x="2561" y="180"/>
                    <a:pt x="2572" y="187"/>
                  </a:cubicBezTo>
                  <a:cubicBezTo>
                    <a:pt x="2575" y="189"/>
                    <a:pt x="2613" y="198"/>
                    <a:pt x="2623" y="200"/>
                  </a:cubicBezTo>
                  <a:cubicBezTo>
                    <a:pt x="2659" y="164"/>
                    <a:pt x="2600" y="165"/>
                    <a:pt x="2576" y="161"/>
                  </a:cubicBezTo>
                  <a:cubicBezTo>
                    <a:pt x="2578" y="157"/>
                    <a:pt x="2576" y="148"/>
                    <a:pt x="2581" y="148"/>
                  </a:cubicBezTo>
                  <a:cubicBezTo>
                    <a:pt x="2638" y="143"/>
                    <a:pt x="2699" y="161"/>
                    <a:pt x="2756" y="166"/>
                  </a:cubicBezTo>
                  <a:cubicBezTo>
                    <a:pt x="2762" y="170"/>
                    <a:pt x="2768" y="173"/>
                    <a:pt x="2773" y="178"/>
                  </a:cubicBezTo>
                  <a:cubicBezTo>
                    <a:pt x="2777" y="182"/>
                    <a:pt x="2778" y="188"/>
                    <a:pt x="2782" y="191"/>
                  </a:cubicBezTo>
                  <a:cubicBezTo>
                    <a:pt x="2797" y="203"/>
                    <a:pt x="2848" y="210"/>
                    <a:pt x="2868" y="217"/>
                  </a:cubicBezTo>
                  <a:cubicBezTo>
                    <a:pt x="2883" y="264"/>
                    <a:pt x="2895" y="257"/>
                    <a:pt x="2936" y="273"/>
                  </a:cubicBezTo>
                  <a:cubicBezTo>
                    <a:pt x="2945" y="283"/>
                    <a:pt x="2929" y="277"/>
                    <a:pt x="2922" y="280"/>
                  </a:cubicBezTo>
                  <a:cubicBezTo>
                    <a:pt x="2915" y="283"/>
                    <a:pt x="2896" y="288"/>
                    <a:pt x="2893" y="290"/>
                  </a:cubicBezTo>
                  <a:cubicBezTo>
                    <a:pt x="2897" y="291"/>
                    <a:pt x="2902" y="293"/>
                    <a:pt x="2906" y="294"/>
                  </a:cubicBezTo>
                  <a:cubicBezTo>
                    <a:pt x="2912" y="295"/>
                    <a:pt x="2920" y="293"/>
                    <a:pt x="2929" y="294"/>
                  </a:cubicBezTo>
                  <a:cubicBezTo>
                    <a:pt x="2938" y="295"/>
                    <a:pt x="2949" y="294"/>
                    <a:pt x="2958" y="298"/>
                  </a:cubicBezTo>
                  <a:cubicBezTo>
                    <a:pt x="2968" y="301"/>
                    <a:pt x="2974" y="312"/>
                    <a:pt x="2983" y="316"/>
                  </a:cubicBezTo>
                  <a:cubicBezTo>
                    <a:pt x="2999" y="323"/>
                    <a:pt x="3015" y="327"/>
                    <a:pt x="3031" y="333"/>
                  </a:cubicBezTo>
                  <a:cubicBezTo>
                    <a:pt x="3029" y="337"/>
                    <a:pt x="3031" y="345"/>
                    <a:pt x="3026" y="346"/>
                  </a:cubicBezTo>
                  <a:cubicBezTo>
                    <a:pt x="3016" y="347"/>
                    <a:pt x="2996" y="337"/>
                    <a:pt x="2996" y="337"/>
                  </a:cubicBezTo>
                  <a:cubicBezTo>
                    <a:pt x="2989" y="338"/>
                    <a:pt x="2981" y="337"/>
                    <a:pt x="2975" y="341"/>
                  </a:cubicBezTo>
                  <a:cubicBezTo>
                    <a:pt x="2968" y="347"/>
                    <a:pt x="2960" y="360"/>
                    <a:pt x="2954" y="371"/>
                  </a:cubicBezTo>
                  <a:cubicBezTo>
                    <a:pt x="2950" y="379"/>
                    <a:pt x="2950" y="381"/>
                    <a:pt x="2948" y="387"/>
                  </a:cubicBezTo>
                  <a:cubicBezTo>
                    <a:pt x="2946" y="393"/>
                    <a:pt x="2947" y="406"/>
                    <a:pt x="2941" y="406"/>
                  </a:cubicBezTo>
                  <a:cubicBezTo>
                    <a:pt x="2931" y="404"/>
                    <a:pt x="2922" y="391"/>
                    <a:pt x="2912" y="389"/>
                  </a:cubicBezTo>
                  <a:cubicBezTo>
                    <a:pt x="2900" y="387"/>
                    <a:pt x="2876" y="393"/>
                    <a:pt x="2876" y="393"/>
                  </a:cubicBezTo>
                  <a:cubicBezTo>
                    <a:pt x="2866" y="396"/>
                    <a:pt x="2854" y="389"/>
                    <a:pt x="2844" y="389"/>
                  </a:cubicBezTo>
                  <a:cubicBezTo>
                    <a:pt x="2834" y="389"/>
                    <a:pt x="2821" y="390"/>
                    <a:pt x="2816" y="393"/>
                  </a:cubicBezTo>
                  <a:cubicBezTo>
                    <a:pt x="2815" y="397"/>
                    <a:pt x="2811" y="402"/>
                    <a:pt x="2812" y="406"/>
                  </a:cubicBezTo>
                  <a:cubicBezTo>
                    <a:pt x="2814" y="415"/>
                    <a:pt x="2823" y="422"/>
                    <a:pt x="2825" y="431"/>
                  </a:cubicBezTo>
                  <a:cubicBezTo>
                    <a:pt x="2827" y="440"/>
                    <a:pt x="2822" y="452"/>
                    <a:pt x="2829" y="457"/>
                  </a:cubicBezTo>
                  <a:cubicBezTo>
                    <a:pt x="2840" y="464"/>
                    <a:pt x="2855" y="460"/>
                    <a:pt x="2868" y="461"/>
                  </a:cubicBezTo>
                  <a:cubicBezTo>
                    <a:pt x="2878" y="465"/>
                    <a:pt x="2874" y="472"/>
                    <a:pt x="2882" y="479"/>
                  </a:cubicBezTo>
                  <a:cubicBezTo>
                    <a:pt x="2886" y="482"/>
                    <a:pt x="2899" y="480"/>
                    <a:pt x="2902" y="483"/>
                  </a:cubicBezTo>
                  <a:cubicBezTo>
                    <a:pt x="2905" y="486"/>
                    <a:pt x="2911" y="486"/>
                    <a:pt x="2915" y="487"/>
                  </a:cubicBezTo>
                  <a:cubicBezTo>
                    <a:pt x="2918" y="491"/>
                    <a:pt x="2920" y="496"/>
                    <a:pt x="2923" y="500"/>
                  </a:cubicBezTo>
                  <a:cubicBezTo>
                    <a:pt x="2926" y="504"/>
                    <a:pt x="2937" y="512"/>
                    <a:pt x="2932" y="513"/>
                  </a:cubicBezTo>
                  <a:cubicBezTo>
                    <a:pt x="2922" y="515"/>
                    <a:pt x="2902" y="504"/>
                    <a:pt x="2902" y="504"/>
                  </a:cubicBezTo>
                  <a:cubicBezTo>
                    <a:pt x="2917" y="525"/>
                    <a:pt x="2924" y="524"/>
                    <a:pt x="2919" y="551"/>
                  </a:cubicBezTo>
                  <a:cubicBezTo>
                    <a:pt x="2927" y="584"/>
                    <a:pt x="2944" y="564"/>
                    <a:pt x="2928" y="590"/>
                  </a:cubicBezTo>
                  <a:cubicBezTo>
                    <a:pt x="2933" y="606"/>
                    <a:pt x="2941" y="616"/>
                    <a:pt x="2945" y="633"/>
                  </a:cubicBezTo>
                  <a:cubicBezTo>
                    <a:pt x="2943" y="641"/>
                    <a:pt x="2927" y="631"/>
                    <a:pt x="2918" y="627"/>
                  </a:cubicBezTo>
                  <a:cubicBezTo>
                    <a:pt x="2909" y="622"/>
                    <a:pt x="2907" y="615"/>
                    <a:pt x="2890" y="601"/>
                  </a:cubicBezTo>
                  <a:cubicBezTo>
                    <a:pt x="2864" y="575"/>
                    <a:pt x="2858" y="556"/>
                    <a:pt x="2816" y="543"/>
                  </a:cubicBezTo>
                  <a:cubicBezTo>
                    <a:pt x="2800" y="528"/>
                    <a:pt x="2802" y="530"/>
                    <a:pt x="2794" y="523"/>
                  </a:cubicBezTo>
                  <a:cubicBezTo>
                    <a:pt x="2786" y="516"/>
                    <a:pt x="2778" y="509"/>
                    <a:pt x="2770" y="501"/>
                  </a:cubicBezTo>
                  <a:cubicBezTo>
                    <a:pt x="2764" y="492"/>
                    <a:pt x="2758" y="477"/>
                    <a:pt x="2748" y="474"/>
                  </a:cubicBezTo>
                  <a:cubicBezTo>
                    <a:pt x="2749" y="468"/>
                    <a:pt x="2748" y="462"/>
                    <a:pt x="2752" y="457"/>
                  </a:cubicBezTo>
                  <a:cubicBezTo>
                    <a:pt x="2755" y="453"/>
                    <a:pt x="2763" y="457"/>
                    <a:pt x="2765" y="453"/>
                  </a:cubicBezTo>
                  <a:cubicBezTo>
                    <a:pt x="2766" y="452"/>
                    <a:pt x="2756" y="428"/>
                    <a:pt x="2756" y="427"/>
                  </a:cubicBezTo>
                  <a:cubicBezTo>
                    <a:pt x="2760" y="411"/>
                    <a:pt x="2774" y="382"/>
                    <a:pt x="2756" y="367"/>
                  </a:cubicBezTo>
                  <a:cubicBezTo>
                    <a:pt x="2746" y="357"/>
                    <a:pt x="2739" y="343"/>
                    <a:pt x="2722" y="358"/>
                  </a:cubicBezTo>
                  <a:cubicBezTo>
                    <a:pt x="2717" y="362"/>
                    <a:pt x="2722" y="371"/>
                    <a:pt x="2718" y="376"/>
                  </a:cubicBezTo>
                  <a:cubicBezTo>
                    <a:pt x="2712" y="384"/>
                    <a:pt x="2698" y="382"/>
                    <a:pt x="2688" y="384"/>
                  </a:cubicBezTo>
                  <a:cubicBezTo>
                    <a:pt x="2653" y="373"/>
                    <a:pt x="2670" y="370"/>
                    <a:pt x="2619" y="376"/>
                  </a:cubicBezTo>
                  <a:cubicBezTo>
                    <a:pt x="2620" y="391"/>
                    <a:pt x="2627" y="427"/>
                    <a:pt x="2619" y="431"/>
                  </a:cubicBezTo>
                  <a:cubicBezTo>
                    <a:pt x="2616" y="432"/>
                    <a:pt x="2594" y="424"/>
                    <a:pt x="2589" y="423"/>
                  </a:cubicBezTo>
                  <a:cubicBezTo>
                    <a:pt x="2572" y="421"/>
                    <a:pt x="2555" y="420"/>
                    <a:pt x="2538" y="418"/>
                  </a:cubicBezTo>
                  <a:cubicBezTo>
                    <a:pt x="2443" y="422"/>
                    <a:pt x="2416" y="388"/>
                    <a:pt x="2401" y="453"/>
                  </a:cubicBezTo>
                  <a:cubicBezTo>
                    <a:pt x="2395" y="511"/>
                    <a:pt x="2397" y="494"/>
                    <a:pt x="2375" y="530"/>
                  </a:cubicBezTo>
                  <a:cubicBezTo>
                    <a:pt x="2379" y="533"/>
                    <a:pt x="2383" y="537"/>
                    <a:pt x="2388" y="538"/>
                  </a:cubicBezTo>
                  <a:cubicBezTo>
                    <a:pt x="2398" y="541"/>
                    <a:pt x="2409" y="539"/>
                    <a:pt x="2418" y="543"/>
                  </a:cubicBezTo>
                  <a:cubicBezTo>
                    <a:pt x="2423" y="545"/>
                    <a:pt x="2421" y="554"/>
                    <a:pt x="2426" y="556"/>
                  </a:cubicBezTo>
                  <a:cubicBezTo>
                    <a:pt x="2438" y="562"/>
                    <a:pt x="2452" y="560"/>
                    <a:pt x="2465" y="564"/>
                  </a:cubicBezTo>
                  <a:cubicBezTo>
                    <a:pt x="2537" y="547"/>
                    <a:pt x="2537" y="558"/>
                    <a:pt x="2568" y="603"/>
                  </a:cubicBezTo>
                  <a:cubicBezTo>
                    <a:pt x="2589" y="617"/>
                    <a:pt x="2585" y="630"/>
                    <a:pt x="2596" y="644"/>
                  </a:cubicBezTo>
                  <a:cubicBezTo>
                    <a:pt x="2607" y="658"/>
                    <a:pt x="2625" y="675"/>
                    <a:pt x="2632" y="688"/>
                  </a:cubicBezTo>
                  <a:cubicBezTo>
                    <a:pt x="2648" y="704"/>
                    <a:pt x="2656" y="709"/>
                    <a:pt x="2636" y="723"/>
                  </a:cubicBezTo>
                  <a:cubicBezTo>
                    <a:pt x="2644" y="757"/>
                    <a:pt x="2649" y="771"/>
                    <a:pt x="2636" y="804"/>
                  </a:cubicBezTo>
                  <a:cubicBezTo>
                    <a:pt x="2632" y="843"/>
                    <a:pt x="2630" y="857"/>
                    <a:pt x="2593" y="868"/>
                  </a:cubicBezTo>
                  <a:cubicBezTo>
                    <a:pt x="2572" y="863"/>
                    <a:pt x="2558" y="849"/>
                    <a:pt x="2538" y="843"/>
                  </a:cubicBezTo>
                  <a:cubicBezTo>
                    <a:pt x="2535" y="834"/>
                    <a:pt x="2514" y="823"/>
                    <a:pt x="2509" y="816"/>
                  </a:cubicBezTo>
                  <a:cubicBezTo>
                    <a:pt x="2505" y="809"/>
                    <a:pt x="2508" y="804"/>
                    <a:pt x="2512" y="800"/>
                  </a:cubicBezTo>
                  <a:cubicBezTo>
                    <a:pt x="2525" y="796"/>
                    <a:pt x="2540" y="800"/>
                    <a:pt x="2548" y="789"/>
                  </a:cubicBezTo>
                  <a:cubicBezTo>
                    <a:pt x="2553" y="782"/>
                    <a:pt x="2551" y="742"/>
                    <a:pt x="2549" y="734"/>
                  </a:cubicBezTo>
                  <a:cubicBezTo>
                    <a:pt x="2548" y="725"/>
                    <a:pt x="2551" y="735"/>
                    <a:pt x="2548" y="731"/>
                  </a:cubicBezTo>
                  <a:cubicBezTo>
                    <a:pt x="2545" y="727"/>
                    <a:pt x="2539" y="712"/>
                    <a:pt x="2528" y="710"/>
                  </a:cubicBezTo>
                  <a:cubicBezTo>
                    <a:pt x="2488" y="719"/>
                    <a:pt x="2502" y="704"/>
                    <a:pt x="2479" y="720"/>
                  </a:cubicBezTo>
                  <a:cubicBezTo>
                    <a:pt x="2464" y="719"/>
                    <a:pt x="2452" y="711"/>
                    <a:pt x="2441" y="707"/>
                  </a:cubicBezTo>
                  <a:cubicBezTo>
                    <a:pt x="2430" y="703"/>
                    <a:pt x="2422" y="698"/>
                    <a:pt x="2413" y="695"/>
                  </a:cubicBezTo>
                  <a:cubicBezTo>
                    <a:pt x="2404" y="692"/>
                    <a:pt x="2395" y="693"/>
                    <a:pt x="2387" y="690"/>
                  </a:cubicBezTo>
                  <a:cubicBezTo>
                    <a:pt x="2379" y="687"/>
                    <a:pt x="2377" y="682"/>
                    <a:pt x="2366" y="675"/>
                  </a:cubicBezTo>
                  <a:cubicBezTo>
                    <a:pt x="2355" y="668"/>
                    <a:pt x="2332" y="658"/>
                    <a:pt x="2318" y="647"/>
                  </a:cubicBezTo>
                  <a:cubicBezTo>
                    <a:pt x="2304" y="636"/>
                    <a:pt x="2293" y="619"/>
                    <a:pt x="2281" y="611"/>
                  </a:cubicBezTo>
                  <a:cubicBezTo>
                    <a:pt x="2270" y="607"/>
                    <a:pt x="2260" y="600"/>
                    <a:pt x="2248" y="597"/>
                  </a:cubicBezTo>
                  <a:cubicBezTo>
                    <a:pt x="2237" y="594"/>
                    <a:pt x="2228" y="585"/>
                    <a:pt x="2216" y="581"/>
                  </a:cubicBezTo>
                  <a:cubicBezTo>
                    <a:pt x="2204" y="577"/>
                    <a:pt x="2189" y="571"/>
                    <a:pt x="2173" y="573"/>
                  </a:cubicBezTo>
                  <a:cubicBezTo>
                    <a:pt x="2148" y="576"/>
                    <a:pt x="2129" y="570"/>
                    <a:pt x="2122" y="594"/>
                  </a:cubicBezTo>
                  <a:cubicBezTo>
                    <a:pt x="2141" y="600"/>
                    <a:pt x="2140" y="606"/>
                    <a:pt x="2135" y="624"/>
                  </a:cubicBezTo>
                  <a:cubicBezTo>
                    <a:pt x="2149" y="646"/>
                    <a:pt x="2148" y="649"/>
                    <a:pt x="2143" y="676"/>
                  </a:cubicBezTo>
                  <a:cubicBezTo>
                    <a:pt x="2107" y="670"/>
                    <a:pt x="2123" y="671"/>
                    <a:pt x="2096" y="671"/>
                  </a:cubicBezTo>
                  <a:cubicBezTo>
                    <a:pt x="2041" y="654"/>
                    <a:pt x="2028" y="660"/>
                    <a:pt x="2002" y="697"/>
                  </a:cubicBezTo>
                  <a:cubicBezTo>
                    <a:pt x="1994" y="724"/>
                    <a:pt x="1991" y="705"/>
                    <a:pt x="1964" y="701"/>
                  </a:cubicBezTo>
                  <a:cubicBezTo>
                    <a:pt x="1937" y="674"/>
                    <a:pt x="1951" y="691"/>
                    <a:pt x="1903" y="680"/>
                  </a:cubicBezTo>
                  <a:cubicBezTo>
                    <a:pt x="1872" y="670"/>
                    <a:pt x="1802" y="648"/>
                    <a:pt x="1775" y="641"/>
                  </a:cubicBezTo>
                  <a:cubicBezTo>
                    <a:pt x="1764" y="637"/>
                    <a:pt x="1752" y="638"/>
                    <a:pt x="1741" y="637"/>
                  </a:cubicBezTo>
                  <a:cubicBezTo>
                    <a:pt x="1722" y="638"/>
                    <a:pt x="1703" y="636"/>
                    <a:pt x="1685" y="641"/>
                  </a:cubicBezTo>
                  <a:cubicBezTo>
                    <a:pt x="1676" y="644"/>
                    <a:pt x="1693" y="652"/>
                    <a:pt x="1685" y="658"/>
                  </a:cubicBezTo>
                  <a:cubicBezTo>
                    <a:pt x="1671" y="679"/>
                    <a:pt x="1664" y="676"/>
                    <a:pt x="1638" y="676"/>
                  </a:cubicBezTo>
                  <a:cubicBezTo>
                    <a:pt x="1608" y="655"/>
                    <a:pt x="1622" y="661"/>
                    <a:pt x="1599" y="654"/>
                  </a:cubicBezTo>
                  <a:cubicBezTo>
                    <a:pt x="1579" y="655"/>
                    <a:pt x="1558" y="653"/>
                    <a:pt x="1539" y="658"/>
                  </a:cubicBezTo>
                  <a:cubicBezTo>
                    <a:pt x="1529" y="661"/>
                    <a:pt x="1540" y="684"/>
                    <a:pt x="1531" y="688"/>
                  </a:cubicBezTo>
                  <a:cubicBezTo>
                    <a:pt x="1518" y="694"/>
                    <a:pt x="1502" y="691"/>
                    <a:pt x="1488" y="693"/>
                  </a:cubicBezTo>
                  <a:cubicBezTo>
                    <a:pt x="1458" y="702"/>
                    <a:pt x="1429" y="670"/>
                    <a:pt x="1402" y="658"/>
                  </a:cubicBezTo>
                  <a:cubicBezTo>
                    <a:pt x="1384" y="650"/>
                    <a:pt x="1364" y="648"/>
                    <a:pt x="1346" y="641"/>
                  </a:cubicBezTo>
                  <a:cubicBezTo>
                    <a:pt x="1330" y="643"/>
                    <a:pt x="1299" y="646"/>
                    <a:pt x="1299" y="646"/>
                  </a:cubicBezTo>
                  <a:cubicBezTo>
                    <a:pt x="1288" y="628"/>
                    <a:pt x="1275" y="626"/>
                    <a:pt x="1256" y="620"/>
                  </a:cubicBezTo>
                  <a:cubicBezTo>
                    <a:pt x="1224" y="568"/>
                    <a:pt x="1160" y="567"/>
                    <a:pt x="1106" y="564"/>
                  </a:cubicBezTo>
                  <a:cubicBezTo>
                    <a:pt x="1011" y="550"/>
                    <a:pt x="1084" y="548"/>
                    <a:pt x="1008" y="538"/>
                  </a:cubicBezTo>
                  <a:cubicBezTo>
                    <a:pt x="973" y="542"/>
                    <a:pt x="944" y="548"/>
                    <a:pt x="909" y="551"/>
                  </a:cubicBezTo>
                  <a:cubicBezTo>
                    <a:pt x="894" y="557"/>
                    <a:pt x="882" y="564"/>
                    <a:pt x="866" y="568"/>
                  </a:cubicBezTo>
                  <a:cubicBezTo>
                    <a:pt x="853" y="609"/>
                    <a:pt x="899" y="563"/>
                    <a:pt x="875" y="598"/>
                  </a:cubicBezTo>
                  <a:cubicBezTo>
                    <a:pt x="869" y="618"/>
                    <a:pt x="888" y="634"/>
                    <a:pt x="905" y="646"/>
                  </a:cubicBezTo>
                  <a:cubicBezTo>
                    <a:pt x="863" y="659"/>
                    <a:pt x="897" y="650"/>
                    <a:pt x="802" y="650"/>
                  </a:cubicBezTo>
                  <a:cubicBezTo>
                    <a:pt x="762" y="659"/>
                    <a:pt x="731" y="648"/>
                    <a:pt x="695" y="637"/>
                  </a:cubicBezTo>
                  <a:cubicBezTo>
                    <a:pt x="662" y="641"/>
                    <a:pt x="660" y="643"/>
                    <a:pt x="635" y="658"/>
                  </a:cubicBezTo>
                  <a:cubicBezTo>
                    <a:pt x="627" y="694"/>
                    <a:pt x="619" y="665"/>
                    <a:pt x="601" y="693"/>
                  </a:cubicBezTo>
                  <a:cubicBezTo>
                    <a:pt x="605" y="696"/>
                    <a:pt x="611" y="697"/>
                    <a:pt x="613" y="701"/>
                  </a:cubicBezTo>
                  <a:cubicBezTo>
                    <a:pt x="615" y="705"/>
                    <a:pt x="607" y="710"/>
                    <a:pt x="609" y="714"/>
                  </a:cubicBezTo>
                  <a:cubicBezTo>
                    <a:pt x="611" y="718"/>
                    <a:pt x="643" y="725"/>
                    <a:pt x="648" y="727"/>
                  </a:cubicBezTo>
                  <a:cubicBezTo>
                    <a:pt x="649" y="736"/>
                    <a:pt x="646" y="746"/>
                    <a:pt x="652" y="753"/>
                  </a:cubicBezTo>
                  <a:cubicBezTo>
                    <a:pt x="658" y="760"/>
                    <a:pt x="678" y="761"/>
                    <a:pt x="678" y="761"/>
                  </a:cubicBezTo>
                  <a:cubicBezTo>
                    <a:pt x="684" y="781"/>
                    <a:pt x="674" y="785"/>
                    <a:pt x="656" y="791"/>
                  </a:cubicBezTo>
                  <a:cubicBezTo>
                    <a:pt x="637" y="804"/>
                    <a:pt x="643" y="810"/>
                    <a:pt x="661" y="821"/>
                  </a:cubicBezTo>
                  <a:cubicBezTo>
                    <a:pt x="676" y="845"/>
                    <a:pt x="677" y="864"/>
                    <a:pt x="703" y="881"/>
                  </a:cubicBezTo>
                  <a:cubicBezTo>
                    <a:pt x="713" y="896"/>
                    <a:pt x="724" y="904"/>
                    <a:pt x="703" y="911"/>
                  </a:cubicBezTo>
                  <a:cubicBezTo>
                    <a:pt x="696" y="910"/>
                    <a:pt x="689" y="909"/>
                    <a:pt x="682" y="907"/>
                  </a:cubicBezTo>
                  <a:cubicBezTo>
                    <a:pt x="672" y="904"/>
                    <a:pt x="648" y="889"/>
                    <a:pt x="648" y="889"/>
                  </a:cubicBezTo>
                  <a:cubicBezTo>
                    <a:pt x="633" y="884"/>
                    <a:pt x="615" y="869"/>
                    <a:pt x="594" y="865"/>
                  </a:cubicBezTo>
                  <a:cubicBezTo>
                    <a:pt x="573" y="861"/>
                    <a:pt x="543" y="867"/>
                    <a:pt x="523" y="864"/>
                  </a:cubicBezTo>
                  <a:cubicBezTo>
                    <a:pt x="513" y="831"/>
                    <a:pt x="530" y="871"/>
                    <a:pt x="476" y="847"/>
                  </a:cubicBezTo>
                  <a:cubicBezTo>
                    <a:pt x="471" y="845"/>
                    <a:pt x="477" y="833"/>
                    <a:pt x="472" y="830"/>
                  </a:cubicBezTo>
                  <a:cubicBezTo>
                    <a:pt x="464" y="826"/>
                    <a:pt x="455" y="830"/>
                    <a:pt x="446" y="830"/>
                  </a:cubicBezTo>
                  <a:cubicBezTo>
                    <a:pt x="440" y="824"/>
                    <a:pt x="433" y="820"/>
                    <a:pt x="429" y="813"/>
                  </a:cubicBezTo>
                  <a:cubicBezTo>
                    <a:pt x="424" y="805"/>
                    <a:pt x="421" y="787"/>
                    <a:pt x="421" y="787"/>
                  </a:cubicBezTo>
                  <a:cubicBezTo>
                    <a:pt x="474" y="781"/>
                    <a:pt x="445" y="789"/>
                    <a:pt x="455" y="757"/>
                  </a:cubicBezTo>
                  <a:cubicBezTo>
                    <a:pt x="429" y="749"/>
                    <a:pt x="442" y="741"/>
                    <a:pt x="459" y="736"/>
                  </a:cubicBezTo>
                  <a:cubicBezTo>
                    <a:pt x="464" y="719"/>
                    <a:pt x="475" y="717"/>
                    <a:pt x="481" y="701"/>
                  </a:cubicBezTo>
                  <a:cubicBezTo>
                    <a:pt x="456" y="686"/>
                    <a:pt x="479" y="698"/>
                    <a:pt x="438" y="688"/>
                  </a:cubicBezTo>
                  <a:cubicBezTo>
                    <a:pt x="429" y="686"/>
                    <a:pt x="421" y="683"/>
                    <a:pt x="412" y="680"/>
                  </a:cubicBezTo>
                  <a:cubicBezTo>
                    <a:pt x="408" y="679"/>
                    <a:pt x="399" y="676"/>
                    <a:pt x="399" y="676"/>
                  </a:cubicBezTo>
                  <a:cubicBezTo>
                    <a:pt x="395" y="673"/>
                    <a:pt x="390" y="671"/>
                    <a:pt x="386" y="667"/>
                  </a:cubicBezTo>
                  <a:cubicBezTo>
                    <a:pt x="381" y="662"/>
                    <a:pt x="379" y="654"/>
                    <a:pt x="373" y="650"/>
                  </a:cubicBezTo>
                  <a:cubicBezTo>
                    <a:pt x="363" y="643"/>
                    <a:pt x="350" y="644"/>
                    <a:pt x="339" y="641"/>
                  </a:cubicBezTo>
                  <a:cubicBezTo>
                    <a:pt x="320" y="610"/>
                    <a:pt x="297" y="616"/>
                    <a:pt x="262" y="616"/>
                  </a:cubicBezTo>
                  <a:cubicBezTo>
                    <a:pt x="261" y="612"/>
                    <a:pt x="261" y="606"/>
                    <a:pt x="258" y="603"/>
                  </a:cubicBezTo>
                  <a:cubicBezTo>
                    <a:pt x="255" y="600"/>
                    <a:pt x="245" y="603"/>
                    <a:pt x="245" y="598"/>
                  </a:cubicBezTo>
                  <a:cubicBezTo>
                    <a:pt x="245" y="588"/>
                    <a:pt x="262" y="587"/>
                    <a:pt x="271" y="581"/>
                  </a:cubicBezTo>
                  <a:cubicBezTo>
                    <a:pt x="278" y="558"/>
                    <a:pt x="257" y="563"/>
                    <a:pt x="236" y="560"/>
                  </a:cubicBezTo>
                  <a:cubicBezTo>
                    <a:pt x="233" y="551"/>
                    <a:pt x="231" y="543"/>
                    <a:pt x="228" y="534"/>
                  </a:cubicBezTo>
                  <a:cubicBezTo>
                    <a:pt x="218" y="531"/>
                    <a:pt x="208" y="513"/>
                    <a:pt x="178" y="518"/>
                  </a:cubicBezTo>
                  <a:cubicBezTo>
                    <a:pt x="148" y="523"/>
                    <a:pt x="74" y="560"/>
                    <a:pt x="46" y="567"/>
                  </a:cubicBezTo>
                  <a:cubicBezTo>
                    <a:pt x="37" y="561"/>
                    <a:pt x="19" y="567"/>
                    <a:pt x="10" y="561"/>
                  </a:cubicBezTo>
                  <a:cubicBezTo>
                    <a:pt x="0" y="554"/>
                    <a:pt x="10" y="542"/>
                    <a:pt x="10" y="542"/>
                  </a:cubicBezTo>
                  <a:cubicBezTo>
                    <a:pt x="5" y="524"/>
                    <a:pt x="145" y="478"/>
                    <a:pt x="151" y="461"/>
                  </a:cubicBezTo>
                  <a:cubicBezTo>
                    <a:pt x="140" y="445"/>
                    <a:pt x="131" y="449"/>
                    <a:pt x="125" y="431"/>
                  </a:cubicBezTo>
                  <a:cubicBezTo>
                    <a:pt x="154" y="413"/>
                    <a:pt x="164" y="417"/>
                    <a:pt x="206" y="414"/>
                  </a:cubicBezTo>
                  <a:cubicBezTo>
                    <a:pt x="216" y="409"/>
                    <a:pt x="213" y="399"/>
                    <a:pt x="210" y="393"/>
                  </a:cubicBezTo>
                  <a:cubicBezTo>
                    <a:pt x="207" y="387"/>
                    <a:pt x="197" y="379"/>
                    <a:pt x="189" y="380"/>
                  </a:cubicBezTo>
                  <a:cubicBezTo>
                    <a:pt x="164" y="372"/>
                    <a:pt x="152" y="372"/>
                    <a:pt x="159" y="401"/>
                  </a:cubicBezTo>
                  <a:cubicBezTo>
                    <a:pt x="155" y="403"/>
                    <a:pt x="151" y="406"/>
                    <a:pt x="146" y="406"/>
                  </a:cubicBezTo>
                  <a:cubicBezTo>
                    <a:pt x="136" y="405"/>
                    <a:pt x="118" y="389"/>
                    <a:pt x="118" y="389"/>
                  </a:cubicBezTo>
                  <a:cubicBezTo>
                    <a:pt x="130" y="373"/>
                    <a:pt x="156" y="361"/>
                    <a:pt x="166" y="343"/>
                  </a:cubicBezTo>
                  <a:cubicBezTo>
                    <a:pt x="171" y="334"/>
                    <a:pt x="150" y="323"/>
                    <a:pt x="150" y="323"/>
                  </a:cubicBezTo>
                  <a:cubicBezTo>
                    <a:pt x="143" y="316"/>
                    <a:pt x="143" y="310"/>
                    <a:pt x="136" y="305"/>
                  </a:cubicBezTo>
                  <a:cubicBezTo>
                    <a:pt x="129" y="300"/>
                    <a:pt x="113" y="299"/>
                    <a:pt x="110" y="293"/>
                  </a:cubicBezTo>
                  <a:cubicBezTo>
                    <a:pt x="108" y="288"/>
                    <a:pt x="119" y="275"/>
                    <a:pt x="116" y="267"/>
                  </a:cubicBezTo>
                  <a:cubicBezTo>
                    <a:pt x="113" y="259"/>
                    <a:pt x="99" y="256"/>
                    <a:pt x="90" y="247"/>
                  </a:cubicBezTo>
                  <a:cubicBezTo>
                    <a:pt x="92" y="217"/>
                    <a:pt x="103" y="220"/>
                    <a:pt x="64" y="211"/>
                  </a:cubicBezTo>
                  <a:cubicBezTo>
                    <a:pt x="55" y="188"/>
                    <a:pt x="51" y="204"/>
                    <a:pt x="65" y="183"/>
                  </a:cubicBezTo>
                  <a:cubicBezTo>
                    <a:pt x="68" y="179"/>
                    <a:pt x="76" y="182"/>
                    <a:pt x="78" y="178"/>
                  </a:cubicBezTo>
                  <a:cubicBezTo>
                    <a:pt x="79" y="175"/>
                    <a:pt x="72" y="175"/>
                    <a:pt x="69" y="17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9" name="Freeform 27"/>
            <p:cNvSpPr>
              <a:spLocks/>
            </p:cNvSpPr>
            <p:nvPr/>
          </p:nvSpPr>
          <p:spPr bwMode="auto">
            <a:xfrm>
              <a:off x="4022068" y="3557236"/>
              <a:ext cx="137490" cy="86150"/>
            </a:xfrm>
            <a:custGeom>
              <a:avLst/>
              <a:gdLst>
                <a:gd name="T0" fmla="*/ 189 w 237"/>
                <a:gd name="T1" fmla="*/ 12 h 151"/>
                <a:gd name="T2" fmla="*/ 159 w 237"/>
                <a:gd name="T3" fmla="*/ 16 h 151"/>
                <a:gd name="T4" fmla="*/ 126 w 237"/>
                <a:gd name="T5" fmla="*/ 9 h 151"/>
                <a:gd name="T6" fmla="*/ 78 w 237"/>
                <a:gd name="T7" fmla="*/ 0 h 151"/>
                <a:gd name="T8" fmla="*/ 42 w 237"/>
                <a:gd name="T9" fmla="*/ 9 h 151"/>
                <a:gd name="T10" fmla="*/ 6 w 237"/>
                <a:gd name="T11" fmla="*/ 24 h 151"/>
                <a:gd name="T12" fmla="*/ 5 w 237"/>
                <a:gd name="T13" fmla="*/ 39 h 151"/>
                <a:gd name="T14" fmla="*/ 17 w 237"/>
                <a:gd name="T15" fmla="*/ 57 h 151"/>
                <a:gd name="T16" fmla="*/ 39 w 237"/>
                <a:gd name="T17" fmla="*/ 117 h 151"/>
                <a:gd name="T18" fmla="*/ 114 w 237"/>
                <a:gd name="T19" fmla="*/ 126 h 151"/>
                <a:gd name="T20" fmla="*/ 207 w 237"/>
                <a:gd name="T21" fmla="*/ 144 h 151"/>
                <a:gd name="T22" fmla="*/ 228 w 237"/>
                <a:gd name="T23" fmla="*/ 117 h 151"/>
                <a:gd name="T24" fmla="*/ 222 w 237"/>
                <a:gd name="T25" fmla="*/ 93 h 151"/>
                <a:gd name="T26" fmla="*/ 216 w 237"/>
                <a:gd name="T27" fmla="*/ 36 h 151"/>
                <a:gd name="T28" fmla="*/ 200 w 237"/>
                <a:gd name="T29" fmla="*/ 24 h 151"/>
                <a:gd name="T30" fmla="*/ 189 w 237"/>
                <a:gd name="T31" fmla="*/ 1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 h="151">
                  <a:moveTo>
                    <a:pt x="189" y="12"/>
                  </a:moveTo>
                  <a:cubicBezTo>
                    <a:pt x="186" y="9"/>
                    <a:pt x="169" y="16"/>
                    <a:pt x="159" y="16"/>
                  </a:cubicBezTo>
                  <a:cubicBezTo>
                    <a:pt x="149" y="16"/>
                    <a:pt x="139" y="12"/>
                    <a:pt x="126" y="9"/>
                  </a:cubicBezTo>
                  <a:cubicBezTo>
                    <a:pt x="110" y="6"/>
                    <a:pt x="95" y="2"/>
                    <a:pt x="78" y="0"/>
                  </a:cubicBezTo>
                  <a:cubicBezTo>
                    <a:pt x="66" y="2"/>
                    <a:pt x="54" y="6"/>
                    <a:pt x="42" y="9"/>
                  </a:cubicBezTo>
                  <a:cubicBezTo>
                    <a:pt x="33" y="23"/>
                    <a:pt x="21" y="19"/>
                    <a:pt x="6" y="24"/>
                  </a:cubicBezTo>
                  <a:cubicBezTo>
                    <a:pt x="0" y="29"/>
                    <a:pt x="3" y="34"/>
                    <a:pt x="5" y="39"/>
                  </a:cubicBezTo>
                  <a:cubicBezTo>
                    <a:pt x="7" y="44"/>
                    <a:pt x="11" y="44"/>
                    <a:pt x="17" y="57"/>
                  </a:cubicBezTo>
                  <a:cubicBezTo>
                    <a:pt x="20" y="77"/>
                    <a:pt x="33" y="98"/>
                    <a:pt x="39" y="117"/>
                  </a:cubicBezTo>
                  <a:cubicBezTo>
                    <a:pt x="64" y="109"/>
                    <a:pt x="89" y="121"/>
                    <a:pt x="114" y="126"/>
                  </a:cubicBezTo>
                  <a:cubicBezTo>
                    <a:pt x="130" y="151"/>
                    <a:pt x="182" y="142"/>
                    <a:pt x="207" y="144"/>
                  </a:cubicBezTo>
                  <a:cubicBezTo>
                    <a:pt x="224" y="138"/>
                    <a:pt x="205" y="132"/>
                    <a:pt x="228" y="117"/>
                  </a:cubicBezTo>
                  <a:cubicBezTo>
                    <a:pt x="236" y="105"/>
                    <a:pt x="237" y="98"/>
                    <a:pt x="222" y="93"/>
                  </a:cubicBezTo>
                  <a:cubicBezTo>
                    <a:pt x="210" y="74"/>
                    <a:pt x="225" y="56"/>
                    <a:pt x="216" y="36"/>
                  </a:cubicBezTo>
                  <a:cubicBezTo>
                    <a:pt x="211" y="24"/>
                    <a:pt x="205" y="28"/>
                    <a:pt x="200" y="24"/>
                  </a:cubicBezTo>
                  <a:cubicBezTo>
                    <a:pt x="195" y="20"/>
                    <a:pt x="192" y="15"/>
                    <a:pt x="189" y="1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0" name="Freeform 28"/>
            <p:cNvSpPr>
              <a:spLocks/>
            </p:cNvSpPr>
            <p:nvPr/>
          </p:nvSpPr>
          <p:spPr bwMode="auto">
            <a:xfrm>
              <a:off x="4140708" y="3593223"/>
              <a:ext cx="233954" cy="119956"/>
            </a:xfrm>
            <a:custGeom>
              <a:avLst/>
              <a:gdLst>
                <a:gd name="T0" fmla="*/ 20 w 401"/>
                <a:gd name="T1" fmla="*/ 25 h 211"/>
                <a:gd name="T2" fmla="*/ 18 w 401"/>
                <a:gd name="T3" fmla="*/ 50 h 211"/>
                <a:gd name="T4" fmla="*/ 2 w 401"/>
                <a:gd name="T5" fmla="*/ 76 h 211"/>
                <a:gd name="T6" fmla="*/ 5 w 401"/>
                <a:gd name="T7" fmla="*/ 85 h 211"/>
                <a:gd name="T8" fmla="*/ 2 w 401"/>
                <a:gd name="T9" fmla="*/ 94 h 211"/>
                <a:gd name="T10" fmla="*/ 65 w 401"/>
                <a:gd name="T11" fmla="*/ 118 h 211"/>
                <a:gd name="T12" fmla="*/ 118 w 401"/>
                <a:gd name="T13" fmla="*/ 121 h 211"/>
                <a:gd name="T14" fmla="*/ 139 w 401"/>
                <a:gd name="T15" fmla="*/ 144 h 211"/>
                <a:gd name="T16" fmla="*/ 149 w 401"/>
                <a:gd name="T17" fmla="*/ 164 h 211"/>
                <a:gd name="T18" fmla="*/ 158 w 401"/>
                <a:gd name="T19" fmla="*/ 187 h 211"/>
                <a:gd name="T20" fmla="*/ 176 w 401"/>
                <a:gd name="T21" fmla="*/ 193 h 211"/>
                <a:gd name="T22" fmla="*/ 200 w 401"/>
                <a:gd name="T23" fmla="*/ 154 h 211"/>
                <a:gd name="T24" fmla="*/ 233 w 401"/>
                <a:gd name="T25" fmla="*/ 157 h 211"/>
                <a:gd name="T26" fmla="*/ 257 w 401"/>
                <a:gd name="T27" fmla="*/ 166 h 211"/>
                <a:gd name="T28" fmla="*/ 254 w 401"/>
                <a:gd name="T29" fmla="*/ 172 h 211"/>
                <a:gd name="T30" fmla="*/ 257 w 401"/>
                <a:gd name="T31" fmla="*/ 190 h 211"/>
                <a:gd name="T32" fmla="*/ 281 w 401"/>
                <a:gd name="T33" fmla="*/ 211 h 211"/>
                <a:gd name="T34" fmla="*/ 329 w 401"/>
                <a:gd name="T35" fmla="*/ 199 h 211"/>
                <a:gd name="T36" fmla="*/ 302 w 401"/>
                <a:gd name="T37" fmla="*/ 178 h 211"/>
                <a:gd name="T38" fmla="*/ 290 w 401"/>
                <a:gd name="T39" fmla="*/ 154 h 211"/>
                <a:gd name="T40" fmla="*/ 326 w 401"/>
                <a:gd name="T41" fmla="*/ 151 h 211"/>
                <a:gd name="T42" fmla="*/ 353 w 401"/>
                <a:gd name="T43" fmla="*/ 139 h 211"/>
                <a:gd name="T44" fmla="*/ 356 w 401"/>
                <a:gd name="T45" fmla="*/ 130 h 211"/>
                <a:gd name="T46" fmla="*/ 368 w 401"/>
                <a:gd name="T47" fmla="*/ 127 h 211"/>
                <a:gd name="T48" fmla="*/ 386 w 401"/>
                <a:gd name="T49" fmla="*/ 103 h 211"/>
                <a:gd name="T50" fmla="*/ 401 w 401"/>
                <a:gd name="T51" fmla="*/ 90 h 211"/>
                <a:gd name="T52" fmla="*/ 364 w 401"/>
                <a:gd name="T53" fmla="*/ 75 h 211"/>
                <a:gd name="T54" fmla="*/ 311 w 401"/>
                <a:gd name="T55" fmla="*/ 61 h 211"/>
                <a:gd name="T56" fmla="*/ 292 w 401"/>
                <a:gd name="T57" fmla="*/ 34 h 211"/>
                <a:gd name="T58" fmla="*/ 257 w 401"/>
                <a:gd name="T59" fmla="*/ 30 h 211"/>
                <a:gd name="T60" fmla="*/ 203 w 401"/>
                <a:gd name="T61" fmla="*/ 1 h 211"/>
                <a:gd name="T62" fmla="*/ 176 w 401"/>
                <a:gd name="T63" fmla="*/ 4 h 211"/>
                <a:gd name="T64" fmla="*/ 157 w 401"/>
                <a:gd name="T65" fmla="*/ 25 h 211"/>
                <a:gd name="T66" fmla="*/ 137 w 401"/>
                <a:gd name="T67" fmla="*/ 19 h 211"/>
                <a:gd name="T68" fmla="*/ 35 w 401"/>
                <a:gd name="T69" fmla="*/ 10 h 211"/>
                <a:gd name="T70" fmla="*/ 20 w 401"/>
                <a:gd name="T71" fmla="*/ 2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1" h="211">
                  <a:moveTo>
                    <a:pt x="20" y="25"/>
                  </a:moveTo>
                  <a:cubicBezTo>
                    <a:pt x="31" y="36"/>
                    <a:pt x="34" y="45"/>
                    <a:pt x="18" y="50"/>
                  </a:cubicBezTo>
                  <a:cubicBezTo>
                    <a:pt x="15" y="60"/>
                    <a:pt x="2" y="76"/>
                    <a:pt x="2" y="76"/>
                  </a:cubicBezTo>
                  <a:cubicBezTo>
                    <a:pt x="3" y="79"/>
                    <a:pt x="5" y="82"/>
                    <a:pt x="5" y="85"/>
                  </a:cubicBezTo>
                  <a:cubicBezTo>
                    <a:pt x="5" y="88"/>
                    <a:pt x="0" y="92"/>
                    <a:pt x="2" y="94"/>
                  </a:cubicBezTo>
                  <a:cubicBezTo>
                    <a:pt x="11" y="103"/>
                    <a:pt x="50" y="108"/>
                    <a:pt x="65" y="118"/>
                  </a:cubicBezTo>
                  <a:cubicBezTo>
                    <a:pt x="97" y="113"/>
                    <a:pt x="86" y="116"/>
                    <a:pt x="118" y="121"/>
                  </a:cubicBezTo>
                  <a:cubicBezTo>
                    <a:pt x="132" y="125"/>
                    <a:pt x="133" y="136"/>
                    <a:pt x="139" y="144"/>
                  </a:cubicBezTo>
                  <a:cubicBezTo>
                    <a:pt x="144" y="151"/>
                    <a:pt x="150" y="159"/>
                    <a:pt x="149" y="164"/>
                  </a:cubicBezTo>
                  <a:cubicBezTo>
                    <a:pt x="151" y="170"/>
                    <a:pt x="156" y="181"/>
                    <a:pt x="158" y="187"/>
                  </a:cubicBezTo>
                  <a:cubicBezTo>
                    <a:pt x="160" y="193"/>
                    <a:pt x="176" y="193"/>
                    <a:pt x="176" y="193"/>
                  </a:cubicBezTo>
                  <a:cubicBezTo>
                    <a:pt x="181" y="177"/>
                    <a:pt x="182" y="160"/>
                    <a:pt x="200" y="154"/>
                  </a:cubicBezTo>
                  <a:cubicBezTo>
                    <a:pt x="211" y="155"/>
                    <a:pt x="222" y="155"/>
                    <a:pt x="233" y="157"/>
                  </a:cubicBezTo>
                  <a:cubicBezTo>
                    <a:pt x="242" y="159"/>
                    <a:pt x="246" y="166"/>
                    <a:pt x="257" y="166"/>
                  </a:cubicBezTo>
                  <a:cubicBezTo>
                    <a:pt x="238" y="160"/>
                    <a:pt x="254" y="163"/>
                    <a:pt x="254" y="172"/>
                  </a:cubicBezTo>
                  <a:cubicBezTo>
                    <a:pt x="254" y="178"/>
                    <a:pt x="257" y="190"/>
                    <a:pt x="257" y="190"/>
                  </a:cubicBezTo>
                  <a:cubicBezTo>
                    <a:pt x="268" y="206"/>
                    <a:pt x="275" y="193"/>
                    <a:pt x="281" y="211"/>
                  </a:cubicBezTo>
                  <a:cubicBezTo>
                    <a:pt x="302" y="204"/>
                    <a:pt x="301" y="202"/>
                    <a:pt x="329" y="199"/>
                  </a:cubicBezTo>
                  <a:cubicBezTo>
                    <a:pt x="357" y="180"/>
                    <a:pt x="314" y="179"/>
                    <a:pt x="302" y="178"/>
                  </a:cubicBezTo>
                  <a:cubicBezTo>
                    <a:pt x="298" y="177"/>
                    <a:pt x="273" y="161"/>
                    <a:pt x="290" y="154"/>
                  </a:cubicBezTo>
                  <a:cubicBezTo>
                    <a:pt x="301" y="150"/>
                    <a:pt x="314" y="152"/>
                    <a:pt x="326" y="151"/>
                  </a:cubicBezTo>
                  <a:cubicBezTo>
                    <a:pt x="333" y="130"/>
                    <a:pt x="322" y="153"/>
                    <a:pt x="353" y="139"/>
                  </a:cubicBezTo>
                  <a:cubicBezTo>
                    <a:pt x="356" y="138"/>
                    <a:pt x="354" y="132"/>
                    <a:pt x="356" y="130"/>
                  </a:cubicBezTo>
                  <a:cubicBezTo>
                    <a:pt x="359" y="127"/>
                    <a:pt x="364" y="128"/>
                    <a:pt x="368" y="127"/>
                  </a:cubicBezTo>
                  <a:cubicBezTo>
                    <a:pt x="372" y="115"/>
                    <a:pt x="381" y="115"/>
                    <a:pt x="386" y="103"/>
                  </a:cubicBezTo>
                  <a:cubicBezTo>
                    <a:pt x="389" y="97"/>
                    <a:pt x="399" y="96"/>
                    <a:pt x="401" y="90"/>
                  </a:cubicBezTo>
                  <a:cubicBezTo>
                    <a:pt x="397" y="85"/>
                    <a:pt x="379" y="80"/>
                    <a:pt x="364" y="75"/>
                  </a:cubicBezTo>
                  <a:cubicBezTo>
                    <a:pt x="349" y="70"/>
                    <a:pt x="323" y="68"/>
                    <a:pt x="311" y="61"/>
                  </a:cubicBezTo>
                  <a:cubicBezTo>
                    <a:pt x="307" y="55"/>
                    <a:pt x="297" y="39"/>
                    <a:pt x="292" y="34"/>
                  </a:cubicBezTo>
                  <a:cubicBezTo>
                    <a:pt x="286" y="28"/>
                    <a:pt x="265" y="33"/>
                    <a:pt x="257" y="30"/>
                  </a:cubicBezTo>
                  <a:cubicBezTo>
                    <a:pt x="238" y="1"/>
                    <a:pt x="245" y="4"/>
                    <a:pt x="203" y="1"/>
                  </a:cubicBezTo>
                  <a:cubicBezTo>
                    <a:pt x="189" y="0"/>
                    <a:pt x="184" y="0"/>
                    <a:pt x="176" y="4"/>
                  </a:cubicBezTo>
                  <a:cubicBezTo>
                    <a:pt x="168" y="8"/>
                    <a:pt x="163" y="23"/>
                    <a:pt x="157" y="25"/>
                  </a:cubicBezTo>
                  <a:cubicBezTo>
                    <a:pt x="151" y="27"/>
                    <a:pt x="157" y="21"/>
                    <a:pt x="137" y="19"/>
                  </a:cubicBezTo>
                  <a:cubicBezTo>
                    <a:pt x="49" y="12"/>
                    <a:pt x="99" y="5"/>
                    <a:pt x="35" y="10"/>
                  </a:cubicBezTo>
                  <a:cubicBezTo>
                    <a:pt x="22" y="14"/>
                    <a:pt x="5" y="40"/>
                    <a:pt x="20" y="2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1" name="Freeform 29"/>
            <p:cNvSpPr>
              <a:spLocks/>
            </p:cNvSpPr>
            <p:nvPr/>
          </p:nvSpPr>
          <p:spPr bwMode="auto">
            <a:xfrm>
              <a:off x="3923385" y="3559417"/>
              <a:ext cx="124184" cy="115594"/>
            </a:xfrm>
            <a:custGeom>
              <a:avLst/>
              <a:gdLst>
                <a:gd name="T0" fmla="*/ 207 w 213"/>
                <a:gd name="T1" fmla="*/ 114 h 207"/>
                <a:gd name="T2" fmla="*/ 186 w 213"/>
                <a:gd name="T3" fmla="*/ 75 h 207"/>
                <a:gd name="T4" fmla="*/ 81 w 213"/>
                <a:gd name="T5" fmla="*/ 12 h 207"/>
                <a:gd name="T6" fmla="*/ 54 w 213"/>
                <a:gd name="T7" fmla="*/ 9 h 207"/>
                <a:gd name="T8" fmla="*/ 50 w 213"/>
                <a:gd name="T9" fmla="*/ 29 h 207"/>
                <a:gd name="T10" fmla="*/ 21 w 213"/>
                <a:gd name="T11" fmla="*/ 33 h 207"/>
                <a:gd name="T12" fmla="*/ 24 w 213"/>
                <a:gd name="T13" fmla="*/ 57 h 207"/>
                <a:gd name="T14" fmla="*/ 24 w 213"/>
                <a:gd name="T15" fmla="*/ 96 h 207"/>
                <a:gd name="T16" fmla="*/ 30 w 213"/>
                <a:gd name="T17" fmla="*/ 132 h 207"/>
                <a:gd name="T18" fmla="*/ 27 w 213"/>
                <a:gd name="T19" fmla="*/ 141 h 207"/>
                <a:gd name="T20" fmla="*/ 54 w 213"/>
                <a:gd name="T21" fmla="*/ 153 h 207"/>
                <a:gd name="T22" fmla="*/ 60 w 213"/>
                <a:gd name="T23" fmla="*/ 180 h 207"/>
                <a:gd name="T24" fmla="*/ 75 w 213"/>
                <a:gd name="T25" fmla="*/ 179 h 207"/>
                <a:gd name="T26" fmla="*/ 93 w 213"/>
                <a:gd name="T27" fmla="*/ 189 h 207"/>
                <a:gd name="T28" fmla="*/ 102 w 213"/>
                <a:gd name="T29" fmla="*/ 207 h 207"/>
                <a:gd name="T30" fmla="*/ 171 w 213"/>
                <a:gd name="T31" fmla="*/ 186 h 207"/>
                <a:gd name="T32" fmla="*/ 192 w 213"/>
                <a:gd name="T33" fmla="*/ 165 h 207"/>
                <a:gd name="T34" fmla="*/ 213 w 213"/>
                <a:gd name="T35" fmla="*/ 153 h 207"/>
                <a:gd name="T36" fmla="*/ 204 w 213"/>
                <a:gd name="T37" fmla="*/ 150 h 207"/>
                <a:gd name="T38" fmla="*/ 162 w 213"/>
                <a:gd name="T39" fmla="*/ 135 h 207"/>
                <a:gd name="T40" fmla="*/ 192 w 213"/>
                <a:gd name="T41" fmla="*/ 111 h 207"/>
                <a:gd name="T42" fmla="*/ 192 w 213"/>
                <a:gd name="T43" fmla="*/ 87 h 207"/>
                <a:gd name="T44" fmla="*/ 165 w 213"/>
                <a:gd name="T45" fmla="*/ 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3" h="207">
                  <a:moveTo>
                    <a:pt x="207" y="114"/>
                  </a:moveTo>
                  <a:cubicBezTo>
                    <a:pt x="196" y="103"/>
                    <a:pt x="193" y="89"/>
                    <a:pt x="186" y="75"/>
                  </a:cubicBezTo>
                  <a:cubicBezTo>
                    <a:pt x="177" y="5"/>
                    <a:pt x="146" y="16"/>
                    <a:pt x="81" y="12"/>
                  </a:cubicBezTo>
                  <a:cubicBezTo>
                    <a:pt x="67" y="7"/>
                    <a:pt x="67" y="0"/>
                    <a:pt x="54" y="9"/>
                  </a:cubicBezTo>
                  <a:cubicBezTo>
                    <a:pt x="47" y="10"/>
                    <a:pt x="55" y="25"/>
                    <a:pt x="50" y="29"/>
                  </a:cubicBezTo>
                  <a:cubicBezTo>
                    <a:pt x="45" y="33"/>
                    <a:pt x="25" y="28"/>
                    <a:pt x="21" y="33"/>
                  </a:cubicBezTo>
                  <a:cubicBezTo>
                    <a:pt x="35" y="54"/>
                    <a:pt x="39" y="47"/>
                    <a:pt x="24" y="57"/>
                  </a:cubicBezTo>
                  <a:cubicBezTo>
                    <a:pt x="15" y="70"/>
                    <a:pt x="0" y="88"/>
                    <a:pt x="24" y="96"/>
                  </a:cubicBezTo>
                  <a:cubicBezTo>
                    <a:pt x="20" y="114"/>
                    <a:pt x="8" y="125"/>
                    <a:pt x="30" y="132"/>
                  </a:cubicBezTo>
                  <a:cubicBezTo>
                    <a:pt x="29" y="135"/>
                    <a:pt x="26" y="138"/>
                    <a:pt x="27" y="141"/>
                  </a:cubicBezTo>
                  <a:cubicBezTo>
                    <a:pt x="28" y="143"/>
                    <a:pt x="49" y="151"/>
                    <a:pt x="54" y="153"/>
                  </a:cubicBezTo>
                  <a:cubicBezTo>
                    <a:pt x="61" y="164"/>
                    <a:pt x="64" y="168"/>
                    <a:pt x="60" y="180"/>
                  </a:cubicBezTo>
                  <a:cubicBezTo>
                    <a:pt x="63" y="182"/>
                    <a:pt x="72" y="178"/>
                    <a:pt x="75" y="179"/>
                  </a:cubicBezTo>
                  <a:cubicBezTo>
                    <a:pt x="83" y="181"/>
                    <a:pt x="86" y="186"/>
                    <a:pt x="93" y="189"/>
                  </a:cubicBezTo>
                  <a:cubicBezTo>
                    <a:pt x="99" y="192"/>
                    <a:pt x="98" y="201"/>
                    <a:pt x="102" y="207"/>
                  </a:cubicBezTo>
                  <a:cubicBezTo>
                    <a:pt x="117" y="177"/>
                    <a:pt x="131" y="188"/>
                    <a:pt x="171" y="186"/>
                  </a:cubicBezTo>
                  <a:cubicBezTo>
                    <a:pt x="178" y="176"/>
                    <a:pt x="178" y="165"/>
                    <a:pt x="192" y="165"/>
                  </a:cubicBezTo>
                  <a:cubicBezTo>
                    <a:pt x="199" y="161"/>
                    <a:pt x="213" y="161"/>
                    <a:pt x="213" y="153"/>
                  </a:cubicBezTo>
                  <a:cubicBezTo>
                    <a:pt x="213" y="150"/>
                    <a:pt x="207" y="151"/>
                    <a:pt x="204" y="150"/>
                  </a:cubicBezTo>
                  <a:cubicBezTo>
                    <a:pt x="190" y="143"/>
                    <a:pt x="178" y="138"/>
                    <a:pt x="162" y="135"/>
                  </a:cubicBezTo>
                  <a:cubicBezTo>
                    <a:pt x="145" y="109"/>
                    <a:pt x="165" y="114"/>
                    <a:pt x="192" y="111"/>
                  </a:cubicBezTo>
                  <a:cubicBezTo>
                    <a:pt x="213" y="104"/>
                    <a:pt x="198" y="99"/>
                    <a:pt x="192" y="87"/>
                  </a:cubicBezTo>
                  <a:cubicBezTo>
                    <a:pt x="186" y="69"/>
                    <a:pt x="184" y="40"/>
                    <a:pt x="165" y="30"/>
                  </a:cubicBezTo>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2" name="Freeform 30"/>
            <p:cNvSpPr>
              <a:spLocks/>
            </p:cNvSpPr>
            <p:nvPr/>
          </p:nvSpPr>
          <p:spPr bwMode="auto">
            <a:xfrm>
              <a:off x="4016524" y="3618304"/>
              <a:ext cx="70962" cy="40349"/>
            </a:xfrm>
            <a:custGeom>
              <a:avLst/>
              <a:gdLst>
                <a:gd name="T0" fmla="*/ 45 w 123"/>
                <a:gd name="T1" fmla="*/ 48 h 72"/>
                <a:gd name="T2" fmla="*/ 96 w 123"/>
                <a:gd name="T3" fmla="*/ 54 h 72"/>
                <a:gd name="T4" fmla="*/ 111 w 123"/>
                <a:gd name="T5" fmla="*/ 66 h 72"/>
                <a:gd name="T6" fmla="*/ 114 w 123"/>
                <a:gd name="T7" fmla="*/ 27 h 72"/>
                <a:gd name="T8" fmla="*/ 69 w 123"/>
                <a:gd name="T9" fmla="*/ 9 h 72"/>
                <a:gd name="T10" fmla="*/ 18 w 123"/>
                <a:gd name="T11" fmla="*/ 6 h 72"/>
                <a:gd name="T12" fmla="*/ 0 w 123"/>
                <a:gd name="T13" fmla="*/ 21 h 72"/>
                <a:gd name="T14" fmla="*/ 42 w 123"/>
                <a:gd name="T15" fmla="*/ 42 h 72"/>
                <a:gd name="T16" fmla="*/ 45 w 123"/>
                <a:gd name="T1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72">
                  <a:moveTo>
                    <a:pt x="45" y="48"/>
                  </a:moveTo>
                  <a:cubicBezTo>
                    <a:pt x="62" y="49"/>
                    <a:pt x="82" y="45"/>
                    <a:pt x="96" y="54"/>
                  </a:cubicBezTo>
                  <a:cubicBezTo>
                    <a:pt x="123" y="72"/>
                    <a:pt x="82" y="56"/>
                    <a:pt x="111" y="66"/>
                  </a:cubicBezTo>
                  <a:cubicBezTo>
                    <a:pt x="105" y="47"/>
                    <a:pt x="103" y="44"/>
                    <a:pt x="114" y="27"/>
                  </a:cubicBezTo>
                  <a:cubicBezTo>
                    <a:pt x="107" y="6"/>
                    <a:pt x="92" y="11"/>
                    <a:pt x="69" y="9"/>
                  </a:cubicBezTo>
                  <a:cubicBezTo>
                    <a:pt x="41" y="0"/>
                    <a:pt x="57" y="2"/>
                    <a:pt x="18" y="6"/>
                  </a:cubicBezTo>
                  <a:cubicBezTo>
                    <a:pt x="3" y="9"/>
                    <a:pt x="5" y="6"/>
                    <a:pt x="0" y="21"/>
                  </a:cubicBezTo>
                  <a:cubicBezTo>
                    <a:pt x="15" y="36"/>
                    <a:pt x="25" y="30"/>
                    <a:pt x="42" y="42"/>
                  </a:cubicBezTo>
                  <a:cubicBezTo>
                    <a:pt x="52" y="62"/>
                    <a:pt x="67" y="53"/>
                    <a:pt x="45" y="48"/>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3" name="Freeform 31"/>
            <p:cNvSpPr>
              <a:spLocks/>
            </p:cNvSpPr>
            <p:nvPr/>
          </p:nvSpPr>
          <p:spPr bwMode="auto">
            <a:xfrm>
              <a:off x="4075289" y="3624847"/>
              <a:ext cx="72071" cy="37077"/>
            </a:xfrm>
            <a:custGeom>
              <a:avLst/>
              <a:gdLst>
                <a:gd name="T0" fmla="*/ 1 w 124"/>
                <a:gd name="T1" fmla="*/ 0 h 65"/>
                <a:gd name="T2" fmla="*/ 67 w 124"/>
                <a:gd name="T3" fmla="*/ 21 h 65"/>
                <a:gd name="T4" fmla="*/ 118 w 124"/>
                <a:gd name="T5" fmla="*/ 36 h 65"/>
                <a:gd name="T6" fmla="*/ 106 w 124"/>
                <a:gd name="T7" fmla="*/ 50 h 65"/>
                <a:gd name="T8" fmla="*/ 82 w 124"/>
                <a:gd name="T9" fmla="*/ 48 h 65"/>
                <a:gd name="T10" fmla="*/ 66 w 124"/>
                <a:gd name="T11" fmla="*/ 54 h 65"/>
                <a:gd name="T12" fmla="*/ 31 w 124"/>
                <a:gd name="T13" fmla="*/ 63 h 65"/>
                <a:gd name="T14" fmla="*/ 7 w 124"/>
                <a:gd name="T15" fmla="*/ 60 h 65"/>
                <a:gd name="T16" fmla="*/ 1 w 124"/>
                <a:gd name="T17" fmla="*/ 42 h 65"/>
                <a:gd name="T18" fmla="*/ 10 w 124"/>
                <a:gd name="T19" fmla="*/ 6 h 65"/>
                <a:gd name="T20" fmla="*/ 1 w 12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65">
                  <a:moveTo>
                    <a:pt x="1" y="0"/>
                  </a:moveTo>
                  <a:cubicBezTo>
                    <a:pt x="37" y="5"/>
                    <a:pt x="21" y="16"/>
                    <a:pt x="67" y="21"/>
                  </a:cubicBezTo>
                  <a:cubicBezTo>
                    <a:pt x="86" y="27"/>
                    <a:pt x="111" y="14"/>
                    <a:pt x="118" y="36"/>
                  </a:cubicBezTo>
                  <a:cubicBezTo>
                    <a:pt x="124" y="41"/>
                    <a:pt x="112" y="48"/>
                    <a:pt x="106" y="50"/>
                  </a:cubicBezTo>
                  <a:cubicBezTo>
                    <a:pt x="100" y="52"/>
                    <a:pt x="89" y="47"/>
                    <a:pt x="82" y="48"/>
                  </a:cubicBezTo>
                  <a:cubicBezTo>
                    <a:pt x="30" y="55"/>
                    <a:pt x="93" y="42"/>
                    <a:pt x="66" y="54"/>
                  </a:cubicBezTo>
                  <a:cubicBezTo>
                    <a:pt x="60" y="57"/>
                    <a:pt x="31" y="63"/>
                    <a:pt x="31" y="63"/>
                  </a:cubicBezTo>
                  <a:cubicBezTo>
                    <a:pt x="23" y="62"/>
                    <a:pt x="14" y="65"/>
                    <a:pt x="7" y="60"/>
                  </a:cubicBezTo>
                  <a:cubicBezTo>
                    <a:pt x="2" y="56"/>
                    <a:pt x="1" y="42"/>
                    <a:pt x="1" y="42"/>
                  </a:cubicBezTo>
                  <a:cubicBezTo>
                    <a:pt x="5" y="30"/>
                    <a:pt x="6" y="18"/>
                    <a:pt x="10" y="6"/>
                  </a:cubicBezTo>
                  <a:cubicBezTo>
                    <a:pt x="0" y="3"/>
                    <a:pt x="1" y="6"/>
                    <a:pt x="1"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4" name="Freeform 32"/>
            <p:cNvSpPr>
              <a:spLocks/>
            </p:cNvSpPr>
            <p:nvPr/>
          </p:nvSpPr>
          <p:spPr bwMode="auto">
            <a:xfrm>
              <a:off x="3895665" y="3574684"/>
              <a:ext cx="48787" cy="38168"/>
            </a:xfrm>
            <a:custGeom>
              <a:avLst/>
              <a:gdLst>
                <a:gd name="T0" fmla="*/ 63 w 84"/>
                <a:gd name="T1" fmla="*/ 37 h 67"/>
                <a:gd name="T2" fmla="*/ 81 w 84"/>
                <a:gd name="T3" fmla="*/ 16 h 67"/>
                <a:gd name="T4" fmla="*/ 42 w 84"/>
                <a:gd name="T5" fmla="*/ 13 h 67"/>
                <a:gd name="T6" fmla="*/ 33 w 84"/>
                <a:gd name="T7" fmla="*/ 34 h 67"/>
                <a:gd name="T8" fmla="*/ 15 w 84"/>
                <a:gd name="T9" fmla="*/ 46 h 67"/>
                <a:gd name="T10" fmla="*/ 15 w 84"/>
                <a:gd name="T11" fmla="*/ 67 h 67"/>
                <a:gd name="T12" fmla="*/ 45 w 84"/>
                <a:gd name="T13" fmla="*/ 55 h 67"/>
                <a:gd name="T14" fmla="*/ 60 w 84"/>
                <a:gd name="T15" fmla="*/ 40 h 67"/>
                <a:gd name="T16" fmla="*/ 84 w 84"/>
                <a:gd name="T17" fmla="*/ 19 h 67"/>
                <a:gd name="T18" fmla="*/ 63 w 84"/>
                <a:gd name="T19"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67">
                  <a:moveTo>
                    <a:pt x="63" y="37"/>
                  </a:moveTo>
                  <a:cubicBezTo>
                    <a:pt x="67" y="25"/>
                    <a:pt x="74" y="27"/>
                    <a:pt x="81" y="16"/>
                  </a:cubicBezTo>
                  <a:cubicBezTo>
                    <a:pt x="71" y="0"/>
                    <a:pt x="58" y="9"/>
                    <a:pt x="42" y="13"/>
                  </a:cubicBezTo>
                  <a:cubicBezTo>
                    <a:pt x="38" y="19"/>
                    <a:pt x="38" y="28"/>
                    <a:pt x="33" y="34"/>
                  </a:cubicBezTo>
                  <a:cubicBezTo>
                    <a:pt x="28" y="39"/>
                    <a:pt x="15" y="46"/>
                    <a:pt x="15" y="46"/>
                  </a:cubicBezTo>
                  <a:cubicBezTo>
                    <a:pt x="11" y="58"/>
                    <a:pt x="0" y="62"/>
                    <a:pt x="15" y="67"/>
                  </a:cubicBezTo>
                  <a:cubicBezTo>
                    <a:pt x="27" y="64"/>
                    <a:pt x="35" y="62"/>
                    <a:pt x="45" y="55"/>
                  </a:cubicBezTo>
                  <a:cubicBezTo>
                    <a:pt x="63" y="59"/>
                    <a:pt x="66" y="57"/>
                    <a:pt x="60" y="40"/>
                  </a:cubicBezTo>
                  <a:cubicBezTo>
                    <a:pt x="81" y="26"/>
                    <a:pt x="74" y="34"/>
                    <a:pt x="84" y="19"/>
                  </a:cubicBezTo>
                  <a:cubicBezTo>
                    <a:pt x="78" y="9"/>
                    <a:pt x="75" y="7"/>
                    <a:pt x="63" y="7"/>
                  </a:cubicBezTo>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5" name="Freeform 33"/>
            <p:cNvSpPr>
              <a:spLocks/>
            </p:cNvSpPr>
            <p:nvPr/>
          </p:nvSpPr>
          <p:spPr bwMode="auto">
            <a:xfrm>
              <a:off x="3893448" y="3606309"/>
              <a:ext cx="47678" cy="33806"/>
            </a:xfrm>
            <a:custGeom>
              <a:avLst/>
              <a:gdLst>
                <a:gd name="T0" fmla="*/ 66 w 81"/>
                <a:gd name="T1" fmla="*/ 4 h 61"/>
                <a:gd name="T2" fmla="*/ 36 w 81"/>
                <a:gd name="T3" fmla="*/ 7 h 61"/>
                <a:gd name="T4" fmla="*/ 0 w 81"/>
                <a:gd name="T5" fmla="*/ 16 h 61"/>
                <a:gd name="T6" fmla="*/ 48 w 81"/>
                <a:gd name="T7" fmla="*/ 46 h 61"/>
                <a:gd name="T8" fmla="*/ 81 w 81"/>
                <a:gd name="T9" fmla="*/ 55 h 61"/>
                <a:gd name="T10" fmla="*/ 78 w 81"/>
                <a:gd name="T11" fmla="*/ 46 h 61"/>
                <a:gd name="T12" fmla="*/ 69 w 81"/>
                <a:gd name="T13" fmla="*/ 43 h 61"/>
                <a:gd name="T14" fmla="*/ 75 w 81"/>
                <a:gd name="T15" fmla="*/ 16 h 61"/>
                <a:gd name="T16" fmla="*/ 66 w 81"/>
                <a:gd name="T17"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61">
                  <a:moveTo>
                    <a:pt x="66" y="4"/>
                  </a:moveTo>
                  <a:cubicBezTo>
                    <a:pt x="54" y="0"/>
                    <a:pt x="47" y="3"/>
                    <a:pt x="36" y="7"/>
                  </a:cubicBezTo>
                  <a:cubicBezTo>
                    <a:pt x="26" y="22"/>
                    <a:pt x="16" y="12"/>
                    <a:pt x="0" y="16"/>
                  </a:cubicBezTo>
                  <a:cubicBezTo>
                    <a:pt x="12" y="34"/>
                    <a:pt x="27" y="42"/>
                    <a:pt x="48" y="46"/>
                  </a:cubicBezTo>
                  <a:cubicBezTo>
                    <a:pt x="70" y="61"/>
                    <a:pt x="59" y="59"/>
                    <a:pt x="81" y="55"/>
                  </a:cubicBezTo>
                  <a:cubicBezTo>
                    <a:pt x="80" y="52"/>
                    <a:pt x="80" y="48"/>
                    <a:pt x="78" y="46"/>
                  </a:cubicBezTo>
                  <a:cubicBezTo>
                    <a:pt x="76" y="44"/>
                    <a:pt x="70" y="46"/>
                    <a:pt x="69" y="43"/>
                  </a:cubicBezTo>
                  <a:cubicBezTo>
                    <a:pt x="67" y="37"/>
                    <a:pt x="73" y="23"/>
                    <a:pt x="75" y="16"/>
                  </a:cubicBezTo>
                  <a:cubicBezTo>
                    <a:pt x="64" y="9"/>
                    <a:pt x="66" y="14"/>
                    <a:pt x="66" y="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6" name="Freeform 34"/>
            <p:cNvSpPr>
              <a:spLocks/>
            </p:cNvSpPr>
            <p:nvPr/>
          </p:nvSpPr>
          <p:spPr bwMode="auto">
            <a:xfrm>
              <a:off x="3799201" y="3616123"/>
              <a:ext cx="174080" cy="141766"/>
            </a:xfrm>
            <a:custGeom>
              <a:avLst/>
              <a:gdLst>
                <a:gd name="T0" fmla="*/ 192 w 297"/>
                <a:gd name="T1" fmla="*/ 25 h 252"/>
                <a:gd name="T2" fmla="*/ 174 w 297"/>
                <a:gd name="T3" fmla="*/ 16 h 252"/>
                <a:gd name="T4" fmla="*/ 162 w 297"/>
                <a:gd name="T5" fmla="*/ 4 h 252"/>
                <a:gd name="T6" fmla="*/ 135 w 297"/>
                <a:gd name="T7" fmla="*/ 7 h 252"/>
                <a:gd name="T8" fmla="*/ 129 w 297"/>
                <a:gd name="T9" fmla="*/ 28 h 252"/>
                <a:gd name="T10" fmla="*/ 111 w 297"/>
                <a:gd name="T11" fmla="*/ 37 h 252"/>
                <a:gd name="T12" fmla="*/ 69 w 297"/>
                <a:gd name="T13" fmla="*/ 46 h 252"/>
                <a:gd name="T14" fmla="*/ 48 w 297"/>
                <a:gd name="T15" fmla="*/ 40 h 252"/>
                <a:gd name="T16" fmla="*/ 51 w 297"/>
                <a:gd name="T17" fmla="*/ 52 h 252"/>
                <a:gd name="T18" fmla="*/ 69 w 297"/>
                <a:gd name="T19" fmla="*/ 58 h 252"/>
                <a:gd name="T20" fmla="*/ 51 w 297"/>
                <a:gd name="T21" fmla="*/ 70 h 252"/>
                <a:gd name="T22" fmla="*/ 33 w 297"/>
                <a:gd name="T23" fmla="*/ 64 h 252"/>
                <a:gd name="T24" fmla="*/ 0 w 297"/>
                <a:gd name="T25" fmla="*/ 73 h 252"/>
                <a:gd name="T26" fmla="*/ 51 w 297"/>
                <a:gd name="T27" fmla="*/ 106 h 252"/>
                <a:gd name="T28" fmla="*/ 72 w 297"/>
                <a:gd name="T29" fmla="*/ 124 h 252"/>
                <a:gd name="T30" fmla="*/ 75 w 297"/>
                <a:gd name="T31" fmla="*/ 211 h 252"/>
                <a:gd name="T32" fmla="*/ 108 w 297"/>
                <a:gd name="T33" fmla="*/ 229 h 252"/>
                <a:gd name="T34" fmla="*/ 129 w 297"/>
                <a:gd name="T35" fmla="*/ 234 h 252"/>
                <a:gd name="T36" fmla="*/ 159 w 297"/>
                <a:gd name="T37" fmla="*/ 232 h 252"/>
                <a:gd name="T38" fmla="*/ 177 w 297"/>
                <a:gd name="T39" fmla="*/ 238 h 252"/>
                <a:gd name="T40" fmla="*/ 189 w 297"/>
                <a:gd name="T41" fmla="*/ 247 h 252"/>
                <a:gd name="T42" fmla="*/ 192 w 297"/>
                <a:gd name="T43" fmla="*/ 235 h 252"/>
                <a:gd name="T44" fmla="*/ 189 w 297"/>
                <a:gd name="T45" fmla="*/ 211 h 252"/>
                <a:gd name="T46" fmla="*/ 252 w 297"/>
                <a:gd name="T47" fmla="*/ 205 h 252"/>
                <a:gd name="T48" fmla="*/ 270 w 297"/>
                <a:gd name="T49" fmla="*/ 211 h 252"/>
                <a:gd name="T50" fmla="*/ 297 w 297"/>
                <a:gd name="T51" fmla="*/ 190 h 252"/>
                <a:gd name="T52" fmla="*/ 267 w 297"/>
                <a:gd name="T53" fmla="*/ 166 h 252"/>
                <a:gd name="T54" fmla="*/ 249 w 297"/>
                <a:gd name="T55" fmla="*/ 127 h 252"/>
                <a:gd name="T56" fmla="*/ 261 w 297"/>
                <a:gd name="T57" fmla="*/ 109 h 252"/>
                <a:gd name="T58" fmla="*/ 267 w 297"/>
                <a:gd name="T59" fmla="*/ 49 h 252"/>
                <a:gd name="T60" fmla="*/ 204 w 297"/>
                <a:gd name="T61" fmla="*/ 31 h 252"/>
                <a:gd name="T62" fmla="*/ 192 w 297"/>
                <a:gd name="T63" fmla="*/ 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252">
                  <a:moveTo>
                    <a:pt x="192" y="25"/>
                  </a:moveTo>
                  <a:cubicBezTo>
                    <a:pt x="186" y="21"/>
                    <a:pt x="179" y="21"/>
                    <a:pt x="174" y="16"/>
                  </a:cubicBezTo>
                  <a:cubicBezTo>
                    <a:pt x="158" y="0"/>
                    <a:pt x="186" y="12"/>
                    <a:pt x="162" y="4"/>
                  </a:cubicBezTo>
                  <a:cubicBezTo>
                    <a:pt x="153" y="5"/>
                    <a:pt x="143" y="4"/>
                    <a:pt x="135" y="7"/>
                  </a:cubicBezTo>
                  <a:cubicBezTo>
                    <a:pt x="128" y="10"/>
                    <a:pt x="133" y="22"/>
                    <a:pt x="129" y="28"/>
                  </a:cubicBezTo>
                  <a:cubicBezTo>
                    <a:pt x="126" y="33"/>
                    <a:pt x="116" y="35"/>
                    <a:pt x="111" y="37"/>
                  </a:cubicBezTo>
                  <a:cubicBezTo>
                    <a:pt x="99" y="55"/>
                    <a:pt x="92" y="49"/>
                    <a:pt x="69" y="46"/>
                  </a:cubicBezTo>
                  <a:cubicBezTo>
                    <a:pt x="66" y="38"/>
                    <a:pt x="65" y="23"/>
                    <a:pt x="48" y="40"/>
                  </a:cubicBezTo>
                  <a:cubicBezTo>
                    <a:pt x="45" y="43"/>
                    <a:pt x="48" y="49"/>
                    <a:pt x="51" y="52"/>
                  </a:cubicBezTo>
                  <a:cubicBezTo>
                    <a:pt x="56" y="56"/>
                    <a:pt x="69" y="58"/>
                    <a:pt x="69" y="58"/>
                  </a:cubicBezTo>
                  <a:cubicBezTo>
                    <a:pt x="63" y="62"/>
                    <a:pt x="58" y="72"/>
                    <a:pt x="51" y="70"/>
                  </a:cubicBezTo>
                  <a:cubicBezTo>
                    <a:pt x="45" y="68"/>
                    <a:pt x="33" y="64"/>
                    <a:pt x="33" y="64"/>
                  </a:cubicBezTo>
                  <a:cubicBezTo>
                    <a:pt x="10" y="72"/>
                    <a:pt x="21" y="69"/>
                    <a:pt x="0" y="73"/>
                  </a:cubicBezTo>
                  <a:cubicBezTo>
                    <a:pt x="12" y="91"/>
                    <a:pt x="34" y="94"/>
                    <a:pt x="51" y="106"/>
                  </a:cubicBezTo>
                  <a:cubicBezTo>
                    <a:pt x="55" y="118"/>
                    <a:pt x="60" y="120"/>
                    <a:pt x="72" y="124"/>
                  </a:cubicBezTo>
                  <a:cubicBezTo>
                    <a:pt x="89" y="149"/>
                    <a:pt x="84" y="183"/>
                    <a:pt x="75" y="211"/>
                  </a:cubicBezTo>
                  <a:cubicBezTo>
                    <a:pt x="92" y="214"/>
                    <a:pt x="93" y="222"/>
                    <a:pt x="108" y="229"/>
                  </a:cubicBezTo>
                  <a:cubicBezTo>
                    <a:pt x="114" y="232"/>
                    <a:pt x="129" y="234"/>
                    <a:pt x="129" y="234"/>
                  </a:cubicBezTo>
                  <a:cubicBezTo>
                    <a:pt x="149" y="227"/>
                    <a:pt x="140" y="227"/>
                    <a:pt x="159" y="232"/>
                  </a:cubicBezTo>
                  <a:cubicBezTo>
                    <a:pt x="165" y="234"/>
                    <a:pt x="177" y="238"/>
                    <a:pt x="177" y="238"/>
                  </a:cubicBezTo>
                  <a:cubicBezTo>
                    <a:pt x="181" y="250"/>
                    <a:pt x="177" y="247"/>
                    <a:pt x="189" y="247"/>
                  </a:cubicBezTo>
                  <a:cubicBezTo>
                    <a:pt x="171" y="221"/>
                    <a:pt x="188" y="252"/>
                    <a:pt x="192" y="235"/>
                  </a:cubicBezTo>
                  <a:cubicBezTo>
                    <a:pt x="194" y="227"/>
                    <a:pt x="190" y="219"/>
                    <a:pt x="189" y="211"/>
                  </a:cubicBezTo>
                  <a:cubicBezTo>
                    <a:pt x="198" y="184"/>
                    <a:pt x="190" y="198"/>
                    <a:pt x="252" y="205"/>
                  </a:cubicBezTo>
                  <a:cubicBezTo>
                    <a:pt x="258" y="206"/>
                    <a:pt x="270" y="211"/>
                    <a:pt x="270" y="211"/>
                  </a:cubicBezTo>
                  <a:cubicBezTo>
                    <a:pt x="281" y="194"/>
                    <a:pt x="273" y="194"/>
                    <a:pt x="297" y="190"/>
                  </a:cubicBezTo>
                  <a:cubicBezTo>
                    <a:pt x="293" y="175"/>
                    <a:pt x="282" y="171"/>
                    <a:pt x="267" y="166"/>
                  </a:cubicBezTo>
                  <a:cubicBezTo>
                    <a:pt x="262" y="148"/>
                    <a:pt x="270" y="132"/>
                    <a:pt x="249" y="127"/>
                  </a:cubicBezTo>
                  <a:cubicBezTo>
                    <a:pt x="240" y="113"/>
                    <a:pt x="248" y="113"/>
                    <a:pt x="261" y="109"/>
                  </a:cubicBezTo>
                  <a:cubicBezTo>
                    <a:pt x="273" y="91"/>
                    <a:pt x="277" y="73"/>
                    <a:pt x="267" y="49"/>
                  </a:cubicBezTo>
                  <a:cubicBezTo>
                    <a:pt x="264" y="42"/>
                    <a:pt x="206" y="31"/>
                    <a:pt x="204" y="31"/>
                  </a:cubicBezTo>
                  <a:cubicBezTo>
                    <a:pt x="194" y="21"/>
                    <a:pt x="198" y="19"/>
                    <a:pt x="192" y="2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7" name="Freeform 35"/>
            <p:cNvSpPr>
              <a:spLocks/>
            </p:cNvSpPr>
            <p:nvPr/>
          </p:nvSpPr>
          <p:spPr bwMode="auto">
            <a:xfrm>
              <a:off x="3942234" y="3656472"/>
              <a:ext cx="175188" cy="178844"/>
            </a:xfrm>
            <a:custGeom>
              <a:avLst/>
              <a:gdLst>
                <a:gd name="T0" fmla="*/ 46 w 301"/>
                <a:gd name="T1" fmla="*/ 113 h 317"/>
                <a:gd name="T2" fmla="*/ 40 w 301"/>
                <a:gd name="T3" fmla="*/ 104 h 317"/>
                <a:gd name="T4" fmla="*/ 22 w 301"/>
                <a:gd name="T5" fmla="*/ 98 h 317"/>
                <a:gd name="T6" fmla="*/ 18 w 301"/>
                <a:gd name="T7" fmla="*/ 65 h 317"/>
                <a:gd name="T8" fmla="*/ 1 w 301"/>
                <a:gd name="T9" fmla="*/ 50 h 317"/>
                <a:gd name="T10" fmla="*/ 21 w 301"/>
                <a:gd name="T11" fmla="*/ 31 h 317"/>
                <a:gd name="T12" fmla="*/ 25 w 301"/>
                <a:gd name="T13" fmla="*/ 14 h 317"/>
                <a:gd name="T14" fmla="*/ 49 w 301"/>
                <a:gd name="T15" fmla="*/ 8 h 317"/>
                <a:gd name="T16" fmla="*/ 67 w 301"/>
                <a:gd name="T17" fmla="*/ 20 h 317"/>
                <a:gd name="T18" fmla="*/ 88 w 301"/>
                <a:gd name="T19" fmla="*/ 47 h 317"/>
                <a:gd name="T20" fmla="*/ 157 w 301"/>
                <a:gd name="T21" fmla="*/ 41 h 317"/>
                <a:gd name="T22" fmla="*/ 166 w 301"/>
                <a:gd name="T23" fmla="*/ 44 h 317"/>
                <a:gd name="T24" fmla="*/ 160 w 301"/>
                <a:gd name="T25" fmla="*/ 59 h 317"/>
                <a:gd name="T26" fmla="*/ 157 w 301"/>
                <a:gd name="T27" fmla="*/ 74 h 317"/>
                <a:gd name="T28" fmla="*/ 139 w 301"/>
                <a:gd name="T29" fmla="*/ 80 h 317"/>
                <a:gd name="T30" fmla="*/ 157 w 301"/>
                <a:gd name="T31" fmla="*/ 113 h 317"/>
                <a:gd name="T32" fmla="*/ 199 w 301"/>
                <a:gd name="T33" fmla="*/ 152 h 317"/>
                <a:gd name="T34" fmla="*/ 268 w 301"/>
                <a:gd name="T35" fmla="*/ 182 h 317"/>
                <a:gd name="T36" fmla="*/ 289 w 301"/>
                <a:gd name="T37" fmla="*/ 215 h 317"/>
                <a:gd name="T38" fmla="*/ 286 w 301"/>
                <a:gd name="T39" fmla="*/ 236 h 317"/>
                <a:gd name="T40" fmla="*/ 265 w 301"/>
                <a:gd name="T41" fmla="*/ 215 h 317"/>
                <a:gd name="T42" fmla="*/ 265 w 301"/>
                <a:gd name="T43" fmla="*/ 251 h 317"/>
                <a:gd name="T44" fmla="*/ 250 w 301"/>
                <a:gd name="T45" fmla="*/ 272 h 317"/>
                <a:gd name="T46" fmla="*/ 247 w 301"/>
                <a:gd name="T47" fmla="*/ 281 h 317"/>
                <a:gd name="T48" fmla="*/ 232 w 301"/>
                <a:gd name="T49" fmla="*/ 284 h 317"/>
                <a:gd name="T50" fmla="*/ 226 w 301"/>
                <a:gd name="T51" fmla="*/ 317 h 317"/>
                <a:gd name="T52" fmla="*/ 175 w 301"/>
                <a:gd name="T53" fmla="*/ 305 h 317"/>
                <a:gd name="T54" fmla="*/ 169 w 301"/>
                <a:gd name="T55" fmla="*/ 275 h 317"/>
                <a:gd name="T56" fmla="*/ 235 w 301"/>
                <a:gd name="T57" fmla="*/ 278 h 317"/>
                <a:gd name="T58" fmla="*/ 250 w 301"/>
                <a:gd name="T59" fmla="*/ 248 h 317"/>
                <a:gd name="T60" fmla="*/ 247 w 301"/>
                <a:gd name="T61" fmla="*/ 239 h 317"/>
                <a:gd name="T62" fmla="*/ 229 w 301"/>
                <a:gd name="T63" fmla="*/ 233 h 317"/>
                <a:gd name="T64" fmla="*/ 202 w 301"/>
                <a:gd name="T65" fmla="*/ 212 h 317"/>
                <a:gd name="T66" fmla="*/ 172 w 301"/>
                <a:gd name="T67" fmla="*/ 188 h 317"/>
                <a:gd name="T68" fmla="*/ 124 w 301"/>
                <a:gd name="T69" fmla="*/ 155 h 317"/>
                <a:gd name="T70" fmla="*/ 115 w 301"/>
                <a:gd name="T71" fmla="*/ 146 h 317"/>
                <a:gd name="T72" fmla="*/ 106 w 301"/>
                <a:gd name="T73" fmla="*/ 143 h 317"/>
                <a:gd name="T74" fmla="*/ 73 w 301"/>
                <a:gd name="T75" fmla="*/ 104 h 317"/>
                <a:gd name="T76" fmla="*/ 46 w 301"/>
                <a:gd name="T77" fmla="*/ 11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1" h="317">
                  <a:moveTo>
                    <a:pt x="46" y="113"/>
                  </a:moveTo>
                  <a:cubicBezTo>
                    <a:pt x="44" y="110"/>
                    <a:pt x="43" y="106"/>
                    <a:pt x="40" y="104"/>
                  </a:cubicBezTo>
                  <a:cubicBezTo>
                    <a:pt x="35" y="101"/>
                    <a:pt x="22" y="98"/>
                    <a:pt x="22" y="98"/>
                  </a:cubicBezTo>
                  <a:cubicBezTo>
                    <a:pt x="17" y="93"/>
                    <a:pt x="22" y="73"/>
                    <a:pt x="18" y="65"/>
                  </a:cubicBezTo>
                  <a:cubicBezTo>
                    <a:pt x="14" y="57"/>
                    <a:pt x="0" y="56"/>
                    <a:pt x="1" y="50"/>
                  </a:cubicBezTo>
                  <a:cubicBezTo>
                    <a:pt x="0" y="44"/>
                    <a:pt x="17" y="37"/>
                    <a:pt x="21" y="31"/>
                  </a:cubicBezTo>
                  <a:cubicBezTo>
                    <a:pt x="25" y="25"/>
                    <a:pt x="20" y="18"/>
                    <a:pt x="25" y="14"/>
                  </a:cubicBezTo>
                  <a:cubicBezTo>
                    <a:pt x="33" y="2"/>
                    <a:pt x="30" y="0"/>
                    <a:pt x="49" y="8"/>
                  </a:cubicBezTo>
                  <a:cubicBezTo>
                    <a:pt x="56" y="11"/>
                    <a:pt x="67" y="20"/>
                    <a:pt x="67" y="20"/>
                  </a:cubicBezTo>
                  <a:cubicBezTo>
                    <a:pt x="79" y="38"/>
                    <a:pt x="61" y="38"/>
                    <a:pt x="88" y="47"/>
                  </a:cubicBezTo>
                  <a:cubicBezTo>
                    <a:pt x="119" y="44"/>
                    <a:pt x="129" y="37"/>
                    <a:pt x="157" y="41"/>
                  </a:cubicBezTo>
                  <a:cubicBezTo>
                    <a:pt x="160" y="42"/>
                    <a:pt x="163" y="43"/>
                    <a:pt x="166" y="44"/>
                  </a:cubicBezTo>
                  <a:cubicBezTo>
                    <a:pt x="192" y="51"/>
                    <a:pt x="173" y="56"/>
                    <a:pt x="160" y="59"/>
                  </a:cubicBezTo>
                  <a:cubicBezTo>
                    <a:pt x="159" y="64"/>
                    <a:pt x="161" y="70"/>
                    <a:pt x="157" y="74"/>
                  </a:cubicBezTo>
                  <a:cubicBezTo>
                    <a:pt x="153" y="78"/>
                    <a:pt x="139" y="80"/>
                    <a:pt x="139" y="80"/>
                  </a:cubicBezTo>
                  <a:cubicBezTo>
                    <a:pt x="132" y="102"/>
                    <a:pt x="142" y="103"/>
                    <a:pt x="157" y="113"/>
                  </a:cubicBezTo>
                  <a:cubicBezTo>
                    <a:pt x="165" y="136"/>
                    <a:pt x="175" y="144"/>
                    <a:pt x="199" y="152"/>
                  </a:cubicBezTo>
                  <a:cubicBezTo>
                    <a:pt x="222" y="186"/>
                    <a:pt x="217" y="178"/>
                    <a:pt x="268" y="182"/>
                  </a:cubicBezTo>
                  <a:cubicBezTo>
                    <a:pt x="272" y="204"/>
                    <a:pt x="275" y="201"/>
                    <a:pt x="289" y="215"/>
                  </a:cubicBezTo>
                  <a:cubicBezTo>
                    <a:pt x="296" y="236"/>
                    <a:pt x="301" y="231"/>
                    <a:pt x="286" y="236"/>
                  </a:cubicBezTo>
                  <a:cubicBezTo>
                    <a:pt x="270" y="231"/>
                    <a:pt x="281" y="220"/>
                    <a:pt x="265" y="215"/>
                  </a:cubicBezTo>
                  <a:cubicBezTo>
                    <a:pt x="246" y="221"/>
                    <a:pt x="257" y="239"/>
                    <a:pt x="265" y="251"/>
                  </a:cubicBezTo>
                  <a:cubicBezTo>
                    <a:pt x="259" y="290"/>
                    <a:pt x="270" y="256"/>
                    <a:pt x="250" y="272"/>
                  </a:cubicBezTo>
                  <a:cubicBezTo>
                    <a:pt x="248" y="274"/>
                    <a:pt x="250" y="279"/>
                    <a:pt x="247" y="281"/>
                  </a:cubicBezTo>
                  <a:cubicBezTo>
                    <a:pt x="243" y="284"/>
                    <a:pt x="237" y="283"/>
                    <a:pt x="232" y="284"/>
                  </a:cubicBezTo>
                  <a:cubicBezTo>
                    <a:pt x="230" y="295"/>
                    <a:pt x="235" y="310"/>
                    <a:pt x="226" y="317"/>
                  </a:cubicBezTo>
                  <a:cubicBezTo>
                    <a:pt x="226" y="317"/>
                    <a:pt x="176" y="305"/>
                    <a:pt x="175" y="305"/>
                  </a:cubicBezTo>
                  <a:cubicBezTo>
                    <a:pt x="172" y="292"/>
                    <a:pt x="165" y="287"/>
                    <a:pt x="169" y="275"/>
                  </a:cubicBezTo>
                  <a:cubicBezTo>
                    <a:pt x="183" y="276"/>
                    <a:pt x="218" y="284"/>
                    <a:pt x="235" y="278"/>
                  </a:cubicBezTo>
                  <a:cubicBezTo>
                    <a:pt x="240" y="268"/>
                    <a:pt x="244" y="258"/>
                    <a:pt x="250" y="248"/>
                  </a:cubicBezTo>
                  <a:cubicBezTo>
                    <a:pt x="249" y="245"/>
                    <a:pt x="250" y="241"/>
                    <a:pt x="247" y="239"/>
                  </a:cubicBezTo>
                  <a:cubicBezTo>
                    <a:pt x="242" y="235"/>
                    <a:pt x="235" y="235"/>
                    <a:pt x="229" y="233"/>
                  </a:cubicBezTo>
                  <a:cubicBezTo>
                    <a:pt x="218" y="229"/>
                    <a:pt x="210" y="220"/>
                    <a:pt x="202" y="212"/>
                  </a:cubicBezTo>
                  <a:cubicBezTo>
                    <a:pt x="197" y="197"/>
                    <a:pt x="185" y="192"/>
                    <a:pt x="172" y="188"/>
                  </a:cubicBezTo>
                  <a:cubicBezTo>
                    <a:pt x="159" y="175"/>
                    <a:pt x="142" y="161"/>
                    <a:pt x="124" y="155"/>
                  </a:cubicBezTo>
                  <a:cubicBezTo>
                    <a:pt x="121" y="152"/>
                    <a:pt x="119" y="148"/>
                    <a:pt x="115" y="146"/>
                  </a:cubicBezTo>
                  <a:cubicBezTo>
                    <a:pt x="112" y="144"/>
                    <a:pt x="108" y="145"/>
                    <a:pt x="106" y="143"/>
                  </a:cubicBezTo>
                  <a:cubicBezTo>
                    <a:pt x="89" y="130"/>
                    <a:pt x="101" y="113"/>
                    <a:pt x="73" y="104"/>
                  </a:cubicBezTo>
                  <a:cubicBezTo>
                    <a:pt x="49" y="107"/>
                    <a:pt x="57" y="102"/>
                    <a:pt x="46" y="113"/>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8" name="Freeform 36"/>
            <p:cNvSpPr>
              <a:spLocks/>
            </p:cNvSpPr>
            <p:nvPr/>
          </p:nvSpPr>
          <p:spPr bwMode="auto">
            <a:xfrm>
              <a:off x="3984368" y="3644476"/>
              <a:ext cx="96465" cy="40349"/>
            </a:xfrm>
            <a:custGeom>
              <a:avLst/>
              <a:gdLst>
                <a:gd name="T0" fmla="*/ 68 w 165"/>
                <a:gd name="T1" fmla="*/ 31 h 73"/>
                <a:gd name="T2" fmla="*/ 12 w 165"/>
                <a:gd name="T3" fmla="*/ 38 h 73"/>
                <a:gd name="T4" fmla="*/ 0 w 165"/>
                <a:gd name="T5" fmla="*/ 50 h 73"/>
                <a:gd name="T6" fmla="*/ 8 w 165"/>
                <a:gd name="T7" fmla="*/ 67 h 73"/>
                <a:gd name="T8" fmla="*/ 41 w 165"/>
                <a:gd name="T9" fmla="*/ 62 h 73"/>
                <a:gd name="T10" fmla="*/ 110 w 165"/>
                <a:gd name="T11" fmla="*/ 73 h 73"/>
                <a:gd name="T12" fmla="*/ 156 w 165"/>
                <a:gd name="T13" fmla="*/ 61 h 73"/>
                <a:gd name="T14" fmla="*/ 165 w 165"/>
                <a:gd name="T15" fmla="*/ 29 h 73"/>
                <a:gd name="T16" fmla="*/ 120 w 165"/>
                <a:gd name="T17" fmla="*/ 4 h 73"/>
                <a:gd name="T18" fmla="*/ 90 w 165"/>
                <a:gd name="T19" fmla="*/ 10 h 73"/>
                <a:gd name="T20" fmla="*/ 60 w 165"/>
                <a:gd name="T21" fmla="*/ 31 h 73"/>
                <a:gd name="T22" fmla="*/ 48 w 165"/>
                <a:gd name="T23" fmla="*/ 34 h 73"/>
                <a:gd name="T24" fmla="*/ 18 w 165"/>
                <a:gd name="T25" fmla="*/ 3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73">
                  <a:moveTo>
                    <a:pt x="68" y="31"/>
                  </a:moveTo>
                  <a:cubicBezTo>
                    <a:pt x="32" y="32"/>
                    <a:pt x="36" y="34"/>
                    <a:pt x="12" y="38"/>
                  </a:cubicBezTo>
                  <a:cubicBezTo>
                    <a:pt x="8" y="43"/>
                    <a:pt x="4" y="45"/>
                    <a:pt x="0" y="50"/>
                  </a:cubicBezTo>
                  <a:cubicBezTo>
                    <a:pt x="2" y="58"/>
                    <a:pt x="1" y="63"/>
                    <a:pt x="8" y="67"/>
                  </a:cubicBezTo>
                  <a:cubicBezTo>
                    <a:pt x="20" y="66"/>
                    <a:pt x="30" y="65"/>
                    <a:pt x="41" y="62"/>
                  </a:cubicBezTo>
                  <a:cubicBezTo>
                    <a:pt x="97" y="64"/>
                    <a:pt x="83" y="57"/>
                    <a:pt x="110" y="73"/>
                  </a:cubicBezTo>
                  <a:cubicBezTo>
                    <a:pt x="132" y="69"/>
                    <a:pt x="128" y="62"/>
                    <a:pt x="156" y="61"/>
                  </a:cubicBezTo>
                  <a:cubicBezTo>
                    <a:pt x="155" y="41"/>
                    <a:pt x="149" y="41"/>
                    <a:pt x="165" y="29"/>
                  </a:cubicBezTo>
                  <a:cubicBezTo>
                    <a:pt x="162" y="6"/>
                    <a:pt x="139" y="8"/>
                    <a:pt x="120" y="4"/>
                  </a:cubicBezTo>
                  <a:cubicBezTo>
                    <a:pt x="112" y="0"/>
                    <a:pt x="99" y="7"/>
                    <a:pt x="90" y="10"/>
                  </a:cubicBezTo>
                  <a:cubicBezTo>
                    <a:pt x="81" y="17"/>
                    <a:pt x="70" y="24"/>
                    <a:pt x="60" y="31"/>
                  </a:cubicBezTo>
                  <a:cubicBezTo>
                    <a:pt x="57" y="36"/>
                    <a:pt x="54" y="32"/>
                    <a:pt x="48" y="34"/>
                  </a:cubicBezTo>
                  <a:cubicBezTo>
                    <a:pt x="30" y="31"/>
                    <a:pt x="40" y="32"/>
                    <a:pt x="18" y="32"/>
                  </a:cubicBezTo>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39" name="Freeform 37"/>
            <p:cNvSpPr>
              <a:spLocks/>
            </p:cNvSpPr>
            <p:nvPr/>
          </p:nvSpPr>
          <p:spPr bwMode="auto">
            <a:xfrm>
              <a:off x="4073071" y="3648839"/>
              <a:ext cx="89812" cy="50163"/>
            </a:xfrm>
            <a:custGeom>
              <a:avLst/>
              <a:gdLst>
                <a:gd name="T0" fmla="*/ 6 w 153"/>
                <a:gd name="T1" fmla="*/ 53 h 90"/>
                <a:gd name="T2" fmla="*/ 21 w 153"/>
                <a:gd name="T3" fmla="*/ 66 h 90"/>
                <a:gd name="T4" fmla="*/ 36 w 153"/>
                <a:gd name="T5" fmla="*/ 74 h 90"/>
                <a:gd name="T6" fmla="*/ 66 w 153"/>
                <a:gd name="T7" fmla="*/ 81 h 90"/>
                <a:gd name="T8" fmla="*/ 97 w 153"/>
                <a:gd name="T9" fmla="*/ 69 h 90"/>
                <a:gd name="T10" fmla="*/ 114 w 153"/>
                <a:gd name="T11" fmla="*/ 56 h 90"/>
                <a:gd name="T12" fmla="*/ 121 w 153"/>
                <a:gd name="T13" fmla="*/ 32 h 90"/>
                <a:gd name="T14" fmla="*/ 145 w 153"/>
                <a:gd name="T15" fmla="*/ 18 h 90"/>
                <a:gd name="T16" fmla="*/ 136 w 153"/>
                <a:gd name="T17" fmla="*/ 6 h 90"/>
                <a:gd name="T18" fmla="*/ 123 w 153"/>
                <a:gd name="T19" fmla="*/ 0 h 90"/>
                <a:gd name="T20" fmla="*/ 99 w 153"/>
                <a:gd name="T21" fmla="*/ 6 h 90"/>
                <a:gd name="T22" fmla="*/ 54 w 153"/>
                <a:gd name="T23" fmla="*/ 17 h 90"/>
                <a:gd name="T24" fmla="*/ 22 w 153"/>
                <a:gd name="T25" fmla="*/ 21 h 90"/>
                <a:gd name="T26" fmla="*/ 6 w 153"/>
                <a:gd name="T27" fmla="*/ 27 h 90"/>
                <a:gd name="T28" fmla="*/ 0 w 153"/>
                <a:gd name="T29" fmla="*/ 41 h 90"/>
                <a:gd name="T30" fmla="*/ 16 w 153"/>
                <a:gd name="T31"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90">
                  <a:moveTo>
                    <a:pt x="6" y="53"/>
                  </a:moveTo>
                  <a:cubicBezTo>
                    <a:pt x="7" y="62"/>
                    <a:pt x="13" y="64"/>
                    <a:pt x="21" y="66"/>
                  </a:cubicBezTo>
                  <a:cubicBezTo>
                    <a:pt x="26" y="69"/>
                    <a:pt x="31" y="71"/>
                    <a:pt x="36" y="74"/>
                  </a:cubicBezTo>
                  <a:cubicBezTo>
                    <a:pt x="38" y="90"/>
                    <a:pt x="50" y="82"/>
                    <a:pt x="66" y="81"/>
                  </a:cubicBezTo>
                  <a:cubicBezTo>
                    <a:pt x="68" y="67"/>
                    <a:pt x="86" y="70"/>
                    <a:pt x="97" y="69"/>
                  </a:cubicBezTo>
                  <a:cubicBezTo>
                    <a:pt x="101" y="56"/>
                    <a:pt x="96" y="57"/>
                    <a:pt x="114" y="56"/>
                  </a:cubicBezTo>
                  <a:cubicBezTo>
                    <a:pt x="128" y="51"/>
                    <a:pt x="115" y="58"/>
                    <a:pt x="121" y="32"/>
                  </a:cubicBezTo>
                  <a:cubicBezTo>
                    <a:pt x="122" y="29"/>
                    <a:pt x="141" y="20"/>
                    <a:pt x="145" y="18"/>
                  </a:cubicBezTo>
                  <a:cubicBezTo>
                    <a:pt x="153" y="7"/>
                    <a:pt x="147" y="9"/>
                    <a:pt x="136" y="6"/>
                  </a:cubicBezTo>
                  <a:cubicBezTo>
                    <a:pt x="132" y="3"/>
                    <a:pt x="128" y="2"/>
                    <a:pt x="123" y="0"/>
                  </a:cubicBezTo>
                  <a:cubicBezTo>
                    <a:pt x="114" y="2"/>
                    <a:pt x="108" y="5"/>
                    <a:pt x="99" y="6"/>
                  </a:cubicBezTo>
                  <a:cubicBezTo>
                    <a:pt x="84" y="5"/>
                    <a:pt x="69" y="12"/>
                    <a:pt x="54" y="17"/>
                  </a:cubicBezTo>
                  <a:cubicBezTo>
                    <a:pt x="46" y="23"/>
                    <a:pt x="32" y="20"/>
                    <a:pt x="22" y="21"/>
                  </a:cubicBezTo>
                  <a:cubicBezTo>
                    <a:pt x="16" y="23"/>
                    <a:pt x="11" y="23"/>
                    <a:pt x="6" y="27"/>
                  </a:cubicBezTo>
                  <a:cubicBezTo>
                    <a:pt x="4" y="32"/>
                    <a:pt x="1" y="35"/>
                    <a:pt x="0" y="41"/>
                  </a:cubicBezTo>
                  <a:cubicBezTo>
                    <a:pt x="1" y="50"/>
                    <a:pt x="6" y="60"/>
                    <a:pt x="16" y="63"/>
                  </a:cubicBezTo>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0" name="Freeform 38"/>
            <p:cNvSpPr>
              <a:spLocks/>
            </p:cNvSpPr>
            <p:nvPr/>
          </p:nvSpPr>
          <p:spPr bwMode="auto">
            <a:xfrm>
              <a:off x="4032047" y="3678283"/>
              <a:ext cx="47678" cy="22901"/>
            </a:xfrm>
            <a:custGeom>
              <a:avLst/>
              <a:gdLst>
                <a:gd name="T0" fmla="*/ 14 w 81"/>
                <a:gd name="T1" fmla="*/ 16 h 40"/>
                <a:gd name="T2" fmla="*/ 19 w 81"/>
                <a:gd name="T3" fmla="*/ 30 h 40"/>
                <a:gd name="T4" fmla="*/ 29 w 81"/>
                <a:gd name="T5" fmla="*/ 36 h 40"/>
                <a:gd name="T6" fmla="*/ 47 w 81"/>
                <a:gd name="T7" fmla="*/ 34 h 40"/>
                <a:gd name="T8" fmla="*/ 55 w 81"/>
                <a:gd name="T9" fmla="*/ 21 h 40"/>
                <a:gd name="T10" fmla="*/ 77 w 81"/>
                <a:gd name="T11" fmla="*/ 13 h 40"/>
                <a:gd name="T12" fmla="*/ 68 w 81"/>
                <a:gd name="T13" fmla="*/ 0 h 40"/>
                <a:gd name="T14" fmla="*/ 44 w 81"/>
                <a:gd name="T15" fmla="*/ 7 h 40"/>
                <a:gd name="T16" fmla="*/ 19 w 81"/>
                <a:gd name="T17" fmla="*/ 12 h 40"/>
                <a:gd name="T18" fmla="*/ 14 w 81"/>
                <a:gd name="T19"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0">
                  <a:moveTo>
                    <a:pt x="14" y="16"/>
                  </a:moveTo>
                  <a:cubicBezTo>
                    <a:pt x="0" y="23"/>
                    <a:pt x="6" y="28"/>
                    <a:pt x="19" y="30"/>
                  </a:cubicBezTo>
                  <a:cubicBezTo>
                    <a:pt x="16" y="40"/>
                    <a:pt x="21" y="37"/>
                    <a:pt x="29" y="36"/>
                  </a:cubicBezTo>
                  <a:cubicBezTo>
                    <a:pt x="36" y="33"/>
                    <a:pt x="40" y="33"/>
                    <a:pt x="47" y="34"/>
                  </a:cubicBezTo>
                  <a:cubicBezTo>
                    <a:pt x="63" y="33"/>
                    <a:pt x="57" y="33"/>
                    <a:pt x="55" y="21"/>
                  </a:cubicBezTo>
                  <a:cubicBezTo>
                    <a:pt x="57" y="10"/>
                    <a:pt x="68" y="17"/>
                    <a:pt x="77" y="13"/>
                  </a:cubicBezTo>
                  <a:cubicBezTo>
                    <a:pt x="81" y="7"/>
                    <a:pt x="75" y="1"/>
                    <a:pt x="68" y="0"/>
                  </a:cubicBezTo>
                  <a:cubicBezTo>
                    <a:pt x="58" y="1"/>
                    <a:pt x="53" y="5"/>
                    <a:pt x="44" y="7"/>
                  </a:cubicBezTo>
                  <a:cubicBezTo>
                    <a:pt x="37" y="11"/>
                    <a:pt x="27" y="11"/>
                    <a:pt x="19" y="12"/>
                  </a:cubicBezTo>
                  <a:cubicBezTo>
                    <a:pt x="18" y="14"/>
                    <a:pt x="6" y="21"/>
                    <a:pt x="14" y="16"/>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1" name="Freeform 39"/>
            <p:cNvSpPr>
              <a:spLocks/>
            </p:cNvSpPr>
            <p:nvPr/>
          </p:nvSpPr>
          <p:spPr bwMode="auto">
            <a:xfrm>
              <a:off x="4042025" y="3684826"/>
              <a:ext cx="83159" cy="54526"/>
            </a:xfrm>
            <a:custGeom>
              <a:avLst/>
              <a:gdLst>
                <a:gd name="T0" fmla="*/ 0 w 143"/>
                <a:gd name="T1" fmla="*/ 27 h 97"/>
                <a:gd name="T2" fmla="*/ 7 w 143"/>
                <a:gd name="T3" fmla="*/ 38 h 97"/>
                <a:gd name="T4" fmla="*/ 33 w 143"/>
                <a:gd name="T5" fmla="*/ 42 h 97"/>
                <a:gd name="T6" fmla="*/ 43 w 143"/>
                <a:gd name="T7" fmla="*/ 54 h 97"/>
                <a:gd name="T8" fmla="*/ 87 w 143"/>
                <a:gd name="T9" fmla="*/ 93 h 97"/>
                <a:gd name="T10" fmla="*/ 94 w 143"/>
                <a:gd name="T11" fmla="*/ 84 h 97"/>
                <a:gd name="T12" fmla="*/ 79 w 143"/>
                <a:gd name="T13" fmla="*/ 71 h 97"/>
                <a:gd name="T14" fmla="*/ 61 w 143"/>
                <a:gd name="T15" fmla="*/ 62 h 97"/>
                <a:gd name="T16" fmla="*/ 54 w 143"/>
                <a:gd name="T17" fmla="*/ 45 h 97"/>
                <a:gd name="T18" fmla="*/ 45 w 143"/>
                <a:gd name="T19" fmla="*/ 38 h 97"/>
                <a:gd name="T20" fmla="*/ 67 w 143"/>
                <a:gd name="T21" fmla="*/ 29 h 97"/>
                <a:gd name="T22" fmla="*/ 78 w 143"/>
                <a:gd name="T23" fmla="*/ 35 h 97"/>
                <a:gd name="T24" fmla="*/ 105 w 143"/>
                <a:gd name="T25" fmla="*/ 36 h 97"/>
                <a:gd name="T26" fmla="*/ 127 w 143"/>
                <a:gd name="T27" fmla="*/ 38 h 97"/>
                <a:gd name="T28" fmla="*/ 115 w 143"/>
                <a:gd name="T29" fmla="*/ 23 h 97"/>
                <a:gd name="T30" fmla="*/ 93 w 143"/>
                <a:gd name="T31" fmla="*/ 17 h 97"/>
                <a:gd name="T32" fmla="*/ 75 w 143"/>
                <a:gd name="T33" fmla="*/ 0 h 97"/>
                <a:gd name="T34" fmla="*/ 49 w 143"/>
                <a:gd name="T35" fmla="*/ 2 h 97"/>
                <a:gd name="T36" fmla="*/ 40 w 143"/>
                <a:gd name="T37" fmla="*/ 6 h 97"/>
                <a:gd name="T38" fmla="*/ 37 w 143"/>
                <a:gd name="T39" fmla="*/ 18 h 97"/>
                <a:gd name="T40" fmla="*/ 22 w 143"/>
                <a:gd name="T41" fmla="*/ 21 h 97"/>
                <a:gd name="T42" fmla="*/ 0 w 143"/>
                <a:gd name="T43" fmla="*/ 2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 h="97">
                  <a:moveTo>
                    <a:pt x="0" y="27"/>
                  </a:moveTo>
                  <a:cubicBezTo>
                    <a:pt x="7" y="32"/>
                    <a:pt x="0" y="33"/>
                    <a:pt x="7" y="38"/>
                  </a:cubicBezTo>
                  <a:cubicBezTo>
                    <a:pt x="17" y="36"/>
                    <a:pt x="25" y="35"/>
                    <a:pt x="33" y="42"/>
                  </a:cubicBezTo>
                  <a:cubicBezTo>
                    <a:pt x="36" y="47"/>
                    <a:pt x="38" y="50"/>
                    <a:pt x="43" y="54"/>
                  </a:cubicBezTo>
                  <a:cubicBezTo>
                    <a:pt x="50" y="73"/>
                    <a:pt x="67" y="90"/>
                    <a:pt x="87" y="93"/>
                  </a:cubicBezTo>
                  <a:cubicBezTo>
                    <a:pt x="94" y="97"/>
                    <a:pt x="93" y="90"/>
                    <a:pt x="94" y="84"/>
                  </a:cubicBezTo>
                  <a:cubicBezTo>
                    <a:pt x="90" y="79"/>
                    <a:pt x="85" y="72"/>
                    <a:pt x="79" y="71"/>
                  </a:cubicBezTo>
                  <a:cubicBezTo>
                    <a:pt x="73" y="67"/>
                    <a:pt x="67" y="67"/>
                    <a:pt x="61" y="62"/>
                  </a:cubicBezTo>
                  <a:cubicBezTo>
                    <a:pt x="61" y="61"/>
                    <a:pt x="56" y="47"/>
                    <a:pt x="54" y="45"/>
                  </a:cubicBezTo>
                  <a:cubicBezTo>
                    <a:pt x="51" y="42"/>
                    <a:pt x="45" y="38"/>
                    <a:pt x="45" y="38"/>
                  </a:cubicBezTo>
                  <a:cubicBezTo>
                    <a:pt x="47" y="26"/>
                    <a:pt x="57" y="31"/>
                    <a:pt x="67" y="29"/>
                  </a:cubicBezTo>
                  <a:cubicBezTo>
                    <a:pt x="79" y="22"/>
                    <a:pt x="69" y="33"/>
                    <a:pt x="78" y="35"/>
                  </a:cubicBezTo>
                  <a:cubicBezTo>
                    <a:pt x="87" y="37"/>
                    <a:pt x="96" y="36"/>
                    <a:pt x="105" y="36"/>
                  </a:cubicBezTo>
                  <a:cubicBezTo>
                    <a:pt x="112" y="37"/>
                    <a:pt x="120" y="41"/>
                    <a:pt x="127" y="38"/>
                  </a:cubicBezTo>
                  <a:cubicBezTo>
                    <a:pt x="143" y="30"/>
                    <a:pt x="116" y="23"/>
                    <a:pt x="115" y="23"/>
                  </a:cubicBezTo>
                  <a:cubicBezTo>
                    <a:pt x="108" y="20"/>
                    <a:pt x="101" y="18"/>
                    <a:pt x="93" y="17"/>
                  </a:cubicBezTo>
                  <a:cubicBezTo>
                    <a:pt x="85" y="13"/>
                    <a:pt x="82" y="3"/>
                    <a:pt x="75" y="0"/>
                  </a:cubicBezTo>
                  <a:cubicBezTo>
                    <a:pt x="69" y="3"/>
                    <a:pt x="55" y="1"/>
                    <a:pt x="49" y="2"/>
                  </a:cubicBezTo>
                  <a:cubicBezTo>
                    <a:pt x="46" y="4"/>
                    <a:pt x="42" y="4"/>
                    <a:pt x="40" y="6"/>
                  </a:cubicBezTo>
                  <a:cubicBezTo>
                    <a:pt x="39" y="7"/>
                    <a:pt x="38" y="17"/>
                    <a:pt x="37" y="18"/>
                  </a:cubicBezTo>
                  <a:cubicBezTo>
                    <a:pt x="35" y="20"/>
                    <a:pt x="24" y="21"/>
                    <a:pt x="22" y="21"/>
                  </a:cubicBezTo>
                  <a:cubicBezTo>
                    <a:pt x="15" y="26"/>
                    <a:pt x="8" y="26"/>
                    <a:pt x="0" y="27"/>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2" name="Freeform 40"/>
            <p:cNvSpPr>
              <a:spLocks/>
            </p:cNvSpPr>
            <p:nvPr/>
          </p:nvSpPr>
          <p:spPr bwMode="auto">
            <a:xfrm>
              <a:off x="4064202" y="3699002"/>
              <a:ext cx="57657" cy="45802"/>
            </a:xfrm>
            <a:custGeom>
              <a:avLst/>
              <a:gdLst>
                <a:gd name="T0" fmla="*/ 89 w 99"/>
                <a:gd name="T1" fmla="*/ 15 h 81"/>
                <a:gd name="T2" fmla="*/ 47 w 99"/>
                <a:gd name="T3" fmla="*/ 9 h 81"/>
                <a:gd name="T4" fmla="*/ 29 w 99"/>
                <a:gd name="T5" fmla="*/ 0 h 81"/>
                <a:gd name="T6" fmla="*/ 8 w 99"/>
                <a:gd name="T7" fmla="*/ 4 h 81"/>
                <a:gd name="T8" fmla="*/ 10 w 99"/>
                <a:gd name="T9" fmla="*/ 16 h 81"/>
                <a:gd name="T10" fmla="*/ 20 w 99"/>
                <a:gd name="T11" fmla="*/ 24 h 81"/>
                <a:gd name="T12" fmla="*/ 31 w 99"/>
                <a:gd name="T13" fmla="*/ 40 h 81"/>
                <a:gd name="T14" fmla="*/ 40 w 99"/>
                <a:gd name="T15" fmla="*/ 43 h 81"/>
                <a:gd name="T16" fmla="*/ 52 w 99"/>
                <a:gd name="T17" fmla="*/ 54 h 81"/>
                <a:gd name="T18" fmla="*/ 70 w 99"/>
                <a:gd name="T19" fmla="*/ 76 h 81"/>
                <a:gd name="T20" fmla="*/ 82 w 99"/>
                <a:gd name="T21" fmla="*/ 75 h 81"/>
                <a:gd name="T22" fmla="*/ 97 w 99"/>
                <a:gd name="T23" fmla="*/ 60 h 81"/>
                <a:gd name="T24" fmla="*/ 92 w 99"/>
                <a:gd name="T25" fmla="*/ 37 h 81"/>
                <a:gd name="T26" fmla="*/ 94 w 99"/>
                <a:gd name="T27" fmla="*/ 21 h 81"/>
                <a:gd name="T28" fmla="*/ 89 w 99"/>
                <a:gd name="T29"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81">
                  <a:moveTo>
                    <a:pt x="89" y="15"/>
                  </a:moveTo>
                  <a:cubicBezTo>
                    <a:pt x="74" y="12"/>
                    <a:pt x="62" y="10"/>
                    <a:pt x="47" y="9"/>
                  </a:cubicBezTo>
                  <a:cubicBezTo>
                    <a:pt x="40" y="6"/>
                    <a:pt x="36" y="1"/>
                    <a:pt x="29" y="0"/>
                  </a:cubicBezTo>
                  <a:cubicBezTo>
                    <a:pt x="22" y="1"/>
                    <a:pt x="15" y="3"/>
                    <a:pt x="8" y="4"/>
                  </a:cubicBezTo>
                  <a:cubicBezTo>
                    <a:pt x="0" y="8"/>
                    <a:pt x="1" y="14"/>
                    <a:pt x="10" y="16"/>
                  </a:cubicBezTo>
                  <a:cubicBezTo>
                    <a:pt x="15" y="18"/>
                    <a:pt x="15" y="22"/>
                    <a:pt x="20" y="24"/>
                  </a:cubicBezTo>
                  <a:cubicBezTo>
                    <a:pt x="23" y="31"/>
                    <a:pt x="24" y="39"/>
                    <a:pt x="31" y="40"/>
                  </a:cubicBezTo>
                  <a:cubicBezTo>
                    <a:pt x="34" y="41"/>
                    <a:pt x="38" y="41"/>
                    <a:pt x="40" y="43"/>
                  </a:cubicBezTo>
                  <a:cubicBezTo>
                    <a:pt x="57" y="57"/>
                    <a:pt x="39" y="49"/>
                    <a:pt x="52" y="54"/>
                  </a:cubicBezTo>
                  <a:cubicBezTo>
                    <a:pt x="62" y="64"/>
                    <a:pt x="54" y="73"/>
                    <a:pt x="70" y="76"/>
                  </a:cubicBezTo>
                  <a:cubicBezTo>
                    <a:pt x="76" y="79"/>
                    <a:pt x="79" y="81"/>
                    <a:pt x="82" y="75"/>
                  </a:cubicBezTo>
                  <a:cubicBezTo>
                    <a:pt x="84" y="63"/>
                    <a:pt x="85" y="62"/>
                    <a:pt x="97" y="60"/>
                  </a:cubicBezTo>
                  <a:cubicBezTo>
                    <a:pt x="99" y="51"/>
                    <a:pt x="96" y="45"/>
                    <a:pt x="92" y="37"/>
                  </a:cubicBezTo>
                  <a:cubicBezTo>
                    <a:pt x="91" y="31"/>
                    <a:pt x="91" y="27"/>
                    <a:pt x="94" y="21"/>
                  </a:cubicBezTo>
                  <a:cubicBezTo>
                    <a:pt x="91" y="16"/>
                    <a:pt x="84" y="15"/>
                    <a:pt x="89" y="1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3" name="Freeform 41"/>
            <p:cNvSpPr>
              <a:spLocks/>
            </p:cNvSpPr>
            <p:nvPr/>
          </p:nvSpPr>
          <p:spPr bwMode="auto">
            <a:xfrm>
              <a:off x="4110771" y="3685916"/>
              <a:ext cx="56548" cy="69793"/>
            </a:xfrm>
            <a:custGeom>
              <a:avLst/>
              <a:gdLst>
                <a:gd name="T0" fmla="*/ 0 w 98"/>
                <a:gd name="T1" fmla="*/ 97 h 123"/>
                <a:gd name="T2" fmla="*/ 23 w 98"/>
                <a:gd name="T3" fmla="*/ 113 h 123"/>
                <a:gd name="T4" fmla="*/ 29 w 98"/>
                <a:gd name="T5" fmla="*/ 115 h 123"/>
                <a:gd name="T6" fmla="*/ 32 w 98"/>
                <a:gd name="T7" fmla="*/ 100 h 123"/>
                <a:gd name="T8" fmla="*/ 57 w 98"/>
                <a:gd name="T9" fmla="*/ 113 h 123"/>
                <a:gd name="T10" fmla="*/ 87 w 98"/>
                <a:gd name="T11" fmla="*/ 110 h 123"/>
                <a:gd name="T12" fmla="*/ 98 w 98"/>
                <a:gd name="T13" fmla="*/ 86 h 123"/>
                <a:gd name="T14" fmla="*/ 83 w 98"/>
                <a:gd name="T15" fmla="*/ 71 h 123"/>
                <a:gd name="T16" fmla="*/ 86 w 98"/>
                <a:gd name="T17" fmla="*/ 59 h 123"/>
                <a:gd name="T18" fmla="*/ 78 w 98"/>
                <a:gd name="T19" fmla="*/ 47 h 123"/>
                <a:gd name="T20" fmla="*/ 60 w 98"/>
                <a:gd name="T21" fmla="*/ 44 h 123"/>
                <a:gd name="T22" fmla="*/ 32 w 98"/>
                <a:gd name="T23" fmla="*/ 2 h 123"/>
                <a:gd name="T24" fmla="*/ 12 w 98"/>
                <a:gd name="T25" fmla="*/ 7 h 123"/>
                <a:gd name="T26" fmla="*/ 6 w 98"/>
                <a:gd name="T27" fmla="*/ 13 h 123"/>
                <a:gd name="T28" fmla="*/ 14 w 98"/>
                <a:gd name="T29" fmla="*/ 26 h 123"/>
                <a:gd name="T30" fmla="*/ 11 w 98"/>
                <a:gd name="T31" fmla="*/ 38 h 123"/>
                <a:gd name="T32" fmla="*/ 12 w 98"/>
                <a:gd name="T33" fmla="*/ 52 h 123"/>
                <a:gd name="T34" fmla="*/ 17 w 98"/>
                <a:gd name="T35" fmla="*/ 82 h 123"/>
                <a:gd name="T36" fmla="*/ 0 w 98"/>
                <a:gd name="T3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23">
                  <a:moveTo>
                    <a:pt x="0" y="97"/>
                  </a:moveTo>
                  <a:cubicBezTo>
                    <a:pt x="6" y="104"/>
                    <a:pt x="14" y="111"/>
                    <a:pt x="23" y="113"/>
                  </a:cubicBezTo>
                  <a:cubicBezTo>
                    <a:pt x="24" y="116"/>
                    <a:pt x="23" y="123"/>
                    <a:pt x="29" y="115"/>
                  </a:cubicBezTo>
                  <a:cubicBezTo>
                    <a:pt x="32" y="111"/>
                    <a:pt x="31" y="105"/>
                    <a:pt x="32" y="100"/>
                  </a:cubicBezTo>
                  <a:cubicBezTo>
                    <a:pt x="52" y="101"/>
                    <a:pt x="44" y="104"/>
                    <a:pt x="57" y="113"/>
                  </a:cubicBezTo>
                  <a:cubicBezTo>
                    <a:pt x="73" y="110"/>
                    <a:pt x="60" y="109"/>
                    <a:pt x="87" y="110"/>
                  </a:cubicBezTo>
                  <a:cubicBezTo>
                    <a:pt x="92" y="103"/>
                    <a:pt x="93" y="94"/>
                    <a:pt x="98" y="86"/>
                  </a:cubicBezTo>
                  <a:cubicBezTo>
                    <a:pt x="95" y="70"/>
                    <a:pt x="96" y="75"/>
                    <a:pt x="83" y="71"/>
                  </a:cubicBezTo>
                  <a:cubicBezTo>
                    <a:pt x="75" y="65"/>
                    <a:pt x="78" y="63"/>
                    <a:pt x="86" y="59"/>
                  </a:cubicBezTo>
                  <a:cubicBezTo>
                    <a:pt x="87" y="51"/>
                    <a:pt x="86" y="49"/>
                    <a:pt x="78" y="47"/>
                  </a:cubicBezTo>
                  <a:cubicBezTo>
                    <a:pt x="72" y="46"/>
                    <a:pt x="60" y="44"/>
                    <a:pt x="60" y="44"/>
                  </a:cubicBezTo>
                  <a:cubicBezTo>
                    <a:pt x="50" y="31"/>
                    <a:pt x="46" y="12"/>
                    <a:pt x="32" y="2"/>
                  </a:cubicBezTo>
                  <a:cubicBezTo>
                    <a:pt x="20" y="5"/>
                    <a:pt x="26" y="0"/>
                    <a:pt x="12" y="7"/>
                  </a:cubicBezTo>
                  <a:cubicBezTo>
                    <a:pt x="10" y="8"/>
                    <a:pt x="6" y="13"/>
                    <a:pt x="6" y="13"/>
                  </a:cubicBezTo>
                  <a:cubicBezTo>
                    <a:pt x="0" y="21"/>
                    <a:pt x="6" y="24"/>
                    <a:pt x="14" y="26"/>
                  </a:cubicBezTo>
                  <a:cubicBezTo>
                    <a:pt x="11" y="33"/>
                    <a:pt x="6" y="32"/>
                    <a:pt x="11" y="38"/>
                  </a:cubicBezTo>
                  <a:cubicBezTo>
                    <a:pt x="12" y="45"/>
                    <a:pt x="15" y="46"/>
                    <a:pt x="12" y="52"/>
                  </a:cubicBezTo>
                  <a:cubicBezTo>
                    <a:pt x="10" y="64"/>
                    <a:pt x="13" y="72"/>
                    <a:pt x="17" y="82"/>
                  </a:cubicBezTo>
                  <a:cubicBezTo>
                    <a:pt x="6" y="84"/>
                    <a:pt x="7" y="90"/>
                    <a:pt x="0" y="97"/>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4" name="Freeform 42"/>
            <p:cNvSpPr>
              <a:spLocks/>
            </p:cNvSpPr>
            <p:nvPr/>
          </p:nvSpPr>
          <p:spPr bwMode="auto">
            <a:xfrm>
              <a:off x="4129620" y="3654291"/>
              <a:ext cx="120858" cy="74154"/>
            </a:xfrm>
            <a:custGeom>
              <a:avLst/>
              <a:gdLst>
                <a:gd name="T0" fmla="*/ 53 w 206"/>
                <a:gd name="T1" fmla="*/ 0 h 131"/>
                <a:gd name="T2" fmla="*/ 33 w 206"/>
                <a:gd name="T3" fmla="*/ 16 h 131"/>
                <a:gd name="T4" fmla="*/ 23 w 206"/>
                <a:gd name="T5" fmla="*/ 27 h 131"/>
                <a:gd name="T6" fmla="*/ 9 w 206"/>
                <a:gd name="T7" fmla="*/ 48 h 131"/>
                <a:gd name="T8" fmla="*/ 0 w 206"/>
                <a:gd name="T9" fmla="*/ 57 h 131"/>
                <a:gd name="T10" fmla="*/ 17 w 206"/>
                <a:gd name="T11" fmla="*/ 88 h 131"/>
                <a:gd name="T12" fmla="*/ 26 w 206"/>
                <a:gd name="T13" fmla="*/ 100 h 131"/>
                <a:gd name="T14" fmla="*/ 48 w 206"/>
                <a:gd name="T15" fmla="*/ 102 h 131"/>
                <a:gd name="T16" fmla="*/ 72 w 206"/>
                <a:gd name="T17" fmla="*/ 120 h 131"/>
                <a:gd name="T18" fmla="*/ 107 w 206"/>
                <a:gd name="T19" fmla="*/ 126 h 131"/>
                <a:gd name="T20" fmla="*/ 132 w 206"/>
                <a:gd name="T21" fmla="*/ 129 h 131"/>
                <a:gd name="T22" fmla="*/ 143 w 206"/>
                <a:gd name="T23" fmla="*/ 114 h 131"/>
                <a:gd name="T24" fmla="*/ 164 w 206"/>
                <a:gd name="T25" fmla="*/ 118 h 131"/>
                <a:gd name="T26" fmla="*/ 185 w 206"/>
                <a:gd name="T27" fmla="*/ 127 h 131"/>
                <a:gd name="T28" fmla="*/ 197 w 206"/>
                <a:gd name="T29" fmla="*/ 94 h 131"/>
                <a:gd name="T30" fmla="*/ 180 w 206"/>
                <a:gd name="T31" fmla="*/ 82 h 131"/>
                <a:gd name="T32" fmla="*/ 171 w 206"/>
                <a:gd name="T33" fmla="*/ 70 h 131"/>
                <a:gd name="T34" fmla="*/ 155 w 206"/>
                <a:gd name="T35" fmla="*/ 33 h 131"/>
                <a:gd name="T36" fmla="*/ 141 w 206"/>
                <a:gd name="T37" fmla="*/ 18 h 131"/>
                <a:gd name="T38" fmla="*/ 122 w 206"/>
                <a:gd name="T39" fmla="*/ 7 h 131"/>
                <a:gd name="T40" fmla="*/ 86 w 206"/>
                <a:gd name="T41" fmla="*/ 9 h 131"/>
                <a:gd name="T42" fmla="*/ 66 w 206"/>
                <a:gd name="T43" fmla="*/ 3 h 131"/>
                <a:gd name="T44" fmla="*/ 53 w 206"/>
                <a:gd name="T4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6" h="131">
                  <a:moveTo>
                    <a:pt x="53" y="0"/>
                  </a:moveTo>
                  <a:cubicBezTo>
                    <a:pt x="47" y="8"/>
                    <a:pt x="43" y="14"/>
                    <a:pt x="33" y="16"/>
                  </a:cubicBezTo>
                  <a:cubicBezTo>
                    <a:pt x="28" y="19"/>
                    <a:pt x="26" y="22"/>
                    <a:pt x="23" y="27"/>
                  </a:cubicBezTo>
                  <a:cubicBezTo>
                    <a:pt x="19" y="49"/>
                    <a:pt x="22" y="37"/>
                    <a:pt x="9" y="48"/>
                  </a:cubicBezTo>
                  <a:cubicBezTo>
                    <a:pt x="6" y="51"/>
                    <a:pt x="0" y="57"/>
                    <a:pt x="0" y="57"/>
                  </a:cubicBezTo>
                  <a:cubicBezTo>
                    <a:pt x="2" y="68"/>
                    <a:pt x="10" y="79"/>
                    <a:pt x="17" y="88"/>
                  </a:cubicBezTo>
                  <a:cubicBezTo>
                    <a:pt x="18" y="95"/>
                    <a:pt x="20" y="96"/>
                    <a:pt x="26" y="100"/>
                  </a:cubicBezTo>
                  <a:cubicBezTo>
                    <a:pt x="34" y="99"/>
                    <a:pt x="41" y="98"/>
                    <a:pt x="48" y="102"/>
                  </a:cubicBezTo>
                  <a:cubicBezTo>
                    <a:pt x="57" y="114"/>
                    <a:pt x="55" y="117"/>
                    <a:pt x="72" y="120"/>
                  </a:cubicBezTo>
                  <a:cubicBezTo>
                    <a:pt x="82" y="126"/>
                    <a:pt x="95" y="124"/>
                    <a:pt x="107" y="126"/>
                  </a:cubicBezTo>
                  <a:cubicBezTo>
                    <a:pt x="117" y="131"/>
                    <a:pt x="121" y="130"/>
                    <a:pt x="132" y="129"/>
                  </a:cubicBezTo>
                  <a:cubicBezTo>
                    <a:pt x="134" y="120"/>
                    <a:pt x="134" y="116"/>
                    <a:pt x="143" y="114"/>
                  </a:cubicBezTo>
                  <a:cubicBezTo>
                    <a:pt x="152" y="115"/>
                    <a:pt x="156" y="116"/>
                    <a:pt x="164" y="118"/>
                  </a:cubicBezTo>
                  <a:cubicBezTo>
                    <a:pt x="171" y="122"/>
                    <a:pt x="177" y="125"/>
                    <a:pt x="185" y="127"/>
                  </a:cubicBezTo>
                  <a:cubicBezTo>
                    <a:pt x="186" y="91"/>
                    <a:pt x="178" y="100"/>
                    <a:pt x="197" y="94"/>
                  </a:cubicBezTo>
                  <a:cubicBezTo>
                    <a:pt x="206" y="81"/>
                    <a:pt x="189" y="83"/>
                    <a:pt x="180" y="82"/>
                  </a:cubicBezTo>
                  <a:cubicBezTo>
                    <a:pt x="176" y="76"/>
                    <a:pt x="177" y="74"/>
                    <a:pt x="171" y="70"/>
                  </a:cubicBezTo>
                  <a:cubicBezTo>
                    <a:pt x="175" y="45"/>
                    <a:pt x="169" y="50"/>
                    <a:pt x="155" y="33"/>
                  </a:cubicBezTo>
                  <a:cubicBezTo>
                    <a:pt x="150" y="26"/>
                    <a:pt x="151" y="20"/>
                    <a:pt x="141" y="18"/>
                  </a:cubicBezTo>
                  <a:cubicBezTo>
                    <a:pt x="135" y="14"/>
                    <a:pt x="128" y="12"/>
                    <a:pt x="122" y="7"/>
                  </a:cubicBezTo>
                  <a:cubicBezTo>
                    <a:pt x="96" y="11"/>
                    <a:pt x="108" y="10"/>
                    <a:pt x="86" y="9"/>
                  </a:cubicBezTo>
                  <a:cubicBezTo>
                    <a:pt x="80" y="6"/>
                    <a:pt x="73" y="4"/>
                    <a:pt x="66" y="3"/>
                  </a:cubicBezTo>
                  <a:cubicBezTo>
                    <a:pt x="59" y="0"/>
                    <a:pt x="63" y="1"/>
                    <a:pt x="53"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5" name="Freeform 43"/>
            <p:cNvSpPr>
              <a:spLocks/>
            </p:cNvSpPr>
            <p:nvPr/>
          </p:nvSpPr>
          <p:spPr bwMode="auto">
            <a:xfrm>
              <a:off x="3749305" y="3729536"/>
              <a:ext cx="158557" cy="133042"/>
            </a:xfrm>
            <a:custGeom>
              <a:avLst/>
              <a:gdLst>
                <a:gd name="T0" fmla="*/ 161 w 272"/>
                <a:gd name="T1" fmla="*/ 9 h 236"/>
                <a:gd name="T2" fmla="*/ 128 w 272"/>
                <a:gd name="T3" fmla="*/ 10 h 236"/>
                <a:gd name="T4" fmla="*/ 110 w 272"/>
                <a:gd name="T5" fmla="*/ 7 h 236"/>
                <a:gd name="T6" fmla="*/ 31 w 272"/>
                <a:gd name="T7" fmla="*/ 4 h 236"/>
                <a:gd name="T8" fmla="*/ 13 w 272"/>
                <a:gd name="T9" fmla="*/ 6 h 236"/>
                <a:gd name="T10" fmla="*/ 2 w 272"/>
                <a:gd name="T11" fmla="*/ 21 h 236"/>
                <a:gd name="T12" fmla="*/ 4 w 272"/>
                <a:gd name="T13" fmla="*/ 45 h 236"/>
                <a:gd name="T14" fmla="*/ 11 w 272"/>
                <a:gd name="T15" fmla="*/ 54 h 236"/>
                <a:gd name="T16" fmla="*/ 35 w 272"/>
                <a:gd name="T17" fmla="*/ 57 h 236"/>
                <a:gd name="T18" fmla="*/ 50 w 272"/>
                <a:gd name="T19" fmla="*/ 52 h 236"/>
                <a:gd name="T20" fmla="*/ 62 w 272"/>
                <a:gd name="T21" fmla="*/ 64 h 236"/>
                <a:gd name="T22" fmla="*/ 53 w 272"/>
                <a:gd name="T23" fmla="*/ 82 h 236"/>
                <a:gd name="T24" fmla="*/ 47 w 272"/>
                <a:gd name="T25" fmla="*/ 103 h 236"/>
                <a:gd name="T26" fmla="*/ 41 w 272"/>
                <a:gd name="T27" fmla="*/ 117 h 236"/>
                <a:gd name="T28" fmla="*/ 43 w 272"/>
                <a:gd name="T29" fmla="*/ 138 h 236"/>
                <a:gd name="T30" fmla="*/ 32 w 272"/>
                <a:gd name="T31" fmla="*/ 180 h 236"/>
                <a:gd name="T32" fmla="*/ 64 w 272"/>
                <a:gd name="T33" fmla="*/ 186 h 236"/>
                <a:gd name="T34" fmla="*/ 86 w 272"/>
                <a:gd name="T35" fmla="*/ 216 h 236"/>
                <a:gd name="T36" fmla="*/ 113 w 272"/>
                <a:gd name="T37" fmla="*/ 198 h 236"/>
                <a:gd name="T38" fmla="*/ 172 w 272"/>
                <a:gd name="T39" fmla="*/ 196 h 236"/>
                <a:gd name="T40" fmla="*/ 191 w 272"/>
                <a:gd name="T41" fmla="*/ 172 h 236"/>
                <a:gd name="T42" fmla="*/ 205 w 272"/>
                <a:gd name="T43" fmla="*/ 150 h 236"/>
                <a:gd name="T44" fmla="*/ 203 w 272"/>
                <a:gd name="T45" fmla="*/ 123 h 236"/>
                <a:gd name="T46" fmla="*/ 227 w 272"/>
                <a:gd name="T47" fmla="*/ 88 h 236"/>
                <a:gd name="T48" fmla="*/ 239 w 272"/>
                <a:gd name="T49" fmla="*/ 72 h 236"/>
                <a:gd name="T50" fmla="*/ 256 w 272"/>
                <a:gd name="T51" fmla="*/ 69 h 236"/>
                <a:gd name="T52" fmla="*/ 272 w 272"/>
                <a:gd name="T53" fmla="*/ 48 h 236"/>
                <a:gd name="T54" fmla="*/ 239 w 272"/>
                <a:gd name="T55" fmla="*/ 30 h 236"/>
                <a:gd name="T56" fmla="*/ 217 w 272"/>
                <a:gd name="T57" fmla="*/ 28 h 236"/>
                <a:gd name="T58" fmla="*/ 190 w 272"/>
                <a:gd name="T59" fmla="*/ 25 h 236"/>
                <a:gd name="T60" fmla="*/ 167 w 272"/>
                <a:gd name="T61" fmla="*/ 12 h 236"/>
                <a:gd name="T62" fmla="*/ 161 w 272"/>
                <a:gd name="T63" fmla="*/ 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2" h="236">
                  <a:moveTo>
                    <a:pt x="161" y="9"/>
                  </a:moveTo>
                  <a:cubicBezTo>
                    <a:pt x="147" y="11"/>
                    <a:pt x="145" y="12"/>
                    <a:pt x="128" y="10"/>
                  </a:cubicBezTo>
                  <a:cubicBezTo>
                    <a:pt x="121" y="5"/>
                    <a:pt x="118" y="6"/>
                    <a:pt x="110" y="7"/>
                  </a:cubicBezTo>
                  <a:cubicBezTo>
                    <a:pt x="103" y="12"/>
                    <a:pt x="37" y="4"/>
                    <a:pt x="31" y="4"/>
                  </a:cubicBezTo>
                  <a:cubicBezTo>
                    <a:pt x="24" y="0"/>
                    <a:pt x="19" y="1"/>
                    <a:pt x="13" y="6"/>
                  </a:cubicBezTo>
                  <a:cubicBezTo>
                    <a:pt x="10" y="20"/>
                    <a:pt x="8" y="11"/>
                    <a:pt x="2" y="21"/>
                  </a:cubicBezTo>
                  <a:cubicBezTo>
                    <a:pt x="1" y="29"/>
                    <a:pt x="0" y="38"/>
                    <a:pt x="4" y="45"/>
                  </a:cubicBezTo>
                  <a:cubicBezTo>
                    <a:pt x="6" y="48"/>
                    <a:pt x="11" y="54"/>
                    <a:pt x="11" y="54"/>
                  </a:cubicBezTo>
                  <a:cubicBezTo>
                    <a:pt x="21" y="52"/>
                    <a:pt x="26" y="52"/>
                    <a:pt x="35" y="57"/>
                  </a:cubicBezTo>
                  <a:cubicBezTo>
                    <a:pt x="40" y="55"/>
                    <a:pt x="45" y="54"/>
                    <a:pt x="50" y="52"/>
                  </a:cubicBezTo>
                  <a:cubicBezTo>
                    <a:pt x="59" y="54"/>
                    <a:pt x="60" y="55"/>
                    <a:pt x="62" y="64"/>
                  </a:cubicBezTo>
                  <a:cubicBezTo>
                    <a:pt x="61" y="71"/>
                    <a:pt x="56" y="75"/>
                    <a:pt x="53" y="82"/>
                  </a:cubicBezTo>
                  <a:cubicBezTo>
                    <a:pt x="52" y="92"/>
                    <a:pt x="53" y="96"/>
                    <a:pt x="47" y="103"/>
                  </a:cubicBezTo>
                  <a:cubicBezTo>
                    <a:pt x="46" y="109"/>
                    <a:pt x="44" y="112"/>
                    <a:pt x="41" y="117"/>
                  </a:cubicBezTo>
                  <a:cubicBezTo>
                    <a:pt x="44" y="127"/>
                    <a:pt x="49" y="127"/>
                    <a:pt x="43" y="138"/>
                  </a:cubicBezTo>
                  <a:cubicBezTo>
                    <a:pt x="45" y="171"/>
                    <a:pt x="41" y="157"/>
                    <a:pt x="32" y="180"/>
                  </a:cubicBezTo>
                  <a:cubicBezTo>
                    <a:pt x="42" y="186"/>
                    <a:pt x="53" y="184"/>
                    <a:pt x="64" y="186"/>
                  </a:cubicBezTo>
                  <a:cubicBezTo>
                    <a:pt x="75" y="194"/>
                    <a:pt x="74" y="210"/>
                    <a:pt x="86" y="216"/>
                  </a:cubicBezTo>
                  <a:cubicBezTo>
                    <a:pt x="96" y="236"/>
                    <a:pt x="107" y="199"/>
                    <a:pt x="113" y="198"/>
                  </a:cubicBezTo>
                  <a:cubicBezTo>
                    <a:pt x="133" y="196"/>
                    <a:pt x="152" y="197"/>
                    <a:pt x="172" y="196"/>
                  </a:cubicBezTo>
                  <a:cubicBezTo>
                    <a:pt x="182" y="172"/>
                    <a:pt x="169" y="178"/>
                    <a:pt x="191" y="172"/>
                  </a:cubicBezTo>
                  <a:cubicBezTo>
                    <a:pt x="204" y="164"/>
                    <a:pt x="193" y="152"/>
                    <a:pt x="205" y="150"/>
                  </a:cubicBezTo>
                  <a:cubicBezTo>
                    <a:pt x="218" y="144"/>
                    <a:pt x="212" y="130"/>
                    <a:pt x="203" y="123"/>
                  </a:cubicBezTo>
                  <a:cubicBezTo>
                    <a:pt x="205" y="104"/>
                    <a:pt x="210" y="97"/>
                    <a:pt x="227" y="88"/>
                  </a:cubicBezTo>
                  <a:cubicBezTo>
                    <a:pt x="229" y="83"/>
                    <a:pt x="233" y="74"/>
                    <a:pt x="239" y="72"/>
                  </a:cubicBezTo>
                  <a:cubicBezTo>
                    <a:pt x="245" y="70"/>
                    <a:pt x="256" y="69"/>
                    <a:pt x="256" y="69"/>
                  </a:cubicBezTo>
                  <a:cubicBezTo>
                    <a:pt x="263" y="64"/>
                    <a:pt x="266" y="54"/>
                    <a:pt x="272" y="48"/>
                  </a:cubicBezTo>
                  <a:cubicBezTo>
                    <a:pt x="270" y="37"/>
                    <a:pt x="249" y="32"/>
                    <a:pt x="239" y="30"/>
                  </a:cubicBezTo>
                  <a:cubicBezTo>
                    <a:pt x="231" y="26"/>
                    <a:pt x="227" y="27"/>
                    <a:pt x="217" y="28"/>
                  </a:cubicBezTo>
                  <a:cubicBezTo>
                    <a:pt x="207" y="31"/>
                    <a:pt x="199" y="29"/>
                    <a:pt x="190" y="25"/>
                  </a:cubicBezTo>
                  <a:cubicBezTo>
                    <a:pt x="184" y="17"/>
                    <a:pt x="176" y="14"/>
                    <a:pt x="167" y="12"/>
                  </a:cubicBezTo>
                  <a:cubicBezTo>
                    <a:pt x="163" y="6"/>
                    <a:pt x="166" y="6"/>
                    <a:pt x="161" y="9"/>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6" name="Freeform 44"/>
            <p:cNvSpPr>
              <a:spLocks/>
            </p:cNvSpPr>
            <p:nvPr/>
          </p:nvSpPr>
          <p:spPr bwMode="auto">
            <a:xfrm>
              <a:off x="4142925" y="3536516"/>
              <a:ext cx="114205" cy="73064"/>
            </a:xfrm>
            <a:custGeom>
              <a:avLst/>
              <a:gdLst>
                <a:gd name="T0" fmla="*/ 81 w 195"/>
                <a:gd name="T1" fmla="*/ 0 h 129"/>
                <a:gd name="T2" fmla="*/ 60 w 195"/>
                <a:gd name="T3" fmla="*/ 13 h 129"/>
                <a:gd name="T4" fmla="*/ 45 w 195"/>
                <a:gd name="T5" fmla="*/ 28 h 129"/>
                <a:gd name="T6" fmla="*/ 41 w 195"/>
                <a:gd name="T7" fmla="*/ 31 h 129"/>
                <a:gd name="T8" fmla="*/ 24 w 195"/>
                <a:gd name="T9" fmla="*/ 49 h 129"/>
                <a:gd name="T10" fmla="*/ 2 w 195"/>
                <a:gd name="T11" fmla="*/ 61 h 129"/>
                <a:gd name="T12" fmla="*/ 0 w 195"/>
                <a:gd name="T13" fmla="*/ 66 h 129"/>
                <a:gd name="T14" fmla="*/ 12 w 195"/>
                <a:gd name="T15" fmla="*/ 79 h 129"/>
                <a:gd name="T16" fmla="*/ 9 w 195"/>
                <a:gd name="T17" fmla="*/ 103 h 129"/>
                <a:gd name="T18" fmla="*/ 14 w 195"/>
                <a:gd name="T19" fmla="*/ 129 h 129"/>
                <a:gd name="T20" fmla="*/ 23 w 195"/>
                <a:gd name="T21" fmla="*/ 117 h 129"/>
                <a:gd name="T22" fmla="*/ 78 w 195"/>
                <a:gd name="T23" fmla="*/ 114 h 129"/>
                <a:gd name="T24" fmla="*/ 93 w 195"/>
                <a:gd name="T25" fmla="*/ 118 h 129"/>
                <a:gd name="T26" fmla="*/ 119 w 195"/>
                <a:gd name="T27" fmla="*/ 121 h 129"/>
                <a:gd name="T28" fmla="*/ 153 w 195"/>
                <a:gd name="T29" fmla="*/ 126 h 129"/>
                <a:gd name="T30" fmla="*/ 167 w 195"/>
                <a:gd name="T31" fmla="*/ 117 h 129"/>
                <a:gd name="T32" fmla="*/ 176 w 195"/>
                <a:gd name="T33" fmla="*/ 102 h 129"/>
                <a:gd name="T34" fmla="*/ 162 w 195"/>
                <a:gd name="T35" fmla="*/ 87 h 129"/>
                <a:gd name="T36" fmla="*/ 165 w 195"/>
                <a:gd name="T37" fmla="*/ 75 h 129"/>
                <a:gd name="T38" fmla="*/ 180 w 195"/>
                <a:gd name="T39" fmla="*/ 69 h 129"/>
                <a:gd name="T40" fmla="*/ 167 w 195"/>
                <a:gd name="T41" fmla="*/ 51 h 129"/>
                <a:gd name="T42" fmla="*/ 146 w 195"/>
                <a:gd name="T43" fmla="*/ 45 h 129"/>
                <a:gd name="T44" fmla="*/ 107 w 195"/>
                <a:gd name="T45" fmla="*/ 10 h 129"/>
                <a:gd name="T46" fmla="*/ 93 w 195"/>
                <a:gd name="T47" fmla="*/ 4 h 129"/>
                <a:gd name="T48" fmla="*/ 57 w 195"/>
                <a:gd name="T49" fmla="*/ 16 h 129"/>
                <a:gd name="T50" fmla="*/ 81 w 195"/>
                <a:gd name="T5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 h="129">
                  <a:moveTo>
                    <a:pt x="81" y="0"/>
                  </a:moveTo>
                  <a:cubicBezTo>
                    <a:pt x="72" y="5"/>
                    <a:pt x="67" y="4"/>
                    <a:pt x="60" y="13"/>
                  </a:cubicBezTo>
                  <a:cubicBezTo>
                    <a:pt x="58" y="21"/>
                    <a:pt x="51" y="23"/>
                    <a:pt x="45" y="28"/>
                  </a:cubicBezTo>
                  <a:cubicBezTo>
                    <a:pt x="44" y="29"/>
                    <a:pt x="41" y="31"/>
                    <a:pt x="41" y="31"/>
                  </a:cubicBezTo>
                  <a:cubicBezTo>
                    <a:pt x="36" y="39"/>
                    <a:pt x="34" y="47"/>
                    <a:pt x="24" y="49"/>
                  </a:cubicBezTo>
                  <a:cubicBezTo>
                    <a:pt x="16" y="53"/>
                    <a:pt x="9" y="54"/>
                    <a:pt x="2" y="61"/>
                  </a:cubicBezTo>
                  <a:cubicBezTo>
                    <a:pt x="1" y="63"/>
                    <a:pt x="0" y="64"/>
                    <a:pt x="0" y="66"/>
                  </a:cubicBezTo>
                  <a:cubicBezTo>
                    <a:pt x="1" y="72"/>
                    <a:pt x="12" y="79"/>
                    <a:pt x="12" y="79"/>
                  </a:cubicBezTo>
                  <a:cubicBezTo>
                    <a:pt x="15" y="87"/>
                    <a:pt x="14" y="96"/>
                    <a:pt x="9" y="103"/>
                  </a:cubicBezTo>
                  <a:cubicBezTo>
                    <a:pt x="8" y="115"/>
                    <a:pt x="2" y="124"/>
                    <a:pt x="14" y="129"/>
                  </a:cubicBezTo>
                  <a:cubicBezTo>
                    <a:pt x="16" y="121"/>
                    <a:pt x="15" y="118"/>
                    <a:pt x="23" y="117"/>
                  </a:cubicBezTo>
                  <a:cubicBezTo>
                    <a:pt x="45" y="106"/>
                    <a:pt x="28" y="112"/>
                    <a:pt x="78" y="114"/>
                  </a:cubicBezTo>
                  <a:cubicBezTo>
                    <a:pt x="83" y="115"/>
                    <a:pt x="87" y="117"/>
                    <a:pt x="93" y="118"/>
                  </a:cubicBezTo>
                  <a:cubicBezTo>
                    <a:pt x="102" y="119"/>
                    <a:pt x="119" y="121"/>
                    <a:pt x="119" y="121"/>
                  </a:cubicBezTo>
                  <a:cubicBezTo>
                    <a:pt x="130" y="126"/>
                    <a:pt x="142" y="121"/>
                    <a:pt x="153" y="126"/>
                  </a:cubicBezTo>
                  <a:cubicBezTo>
                    <a:pt x="161" y="124"/>
                    <a:pt x="164" y="124"/>
                    <a:pt x="167" y="117"/>
                  </a:cubicBezTo>
                  <a:cubicBezTo>
                    <a:pt x="168" y="110"/>
                    <a:pt x="173" y="108"/>
                    <a:pt x="176" y="102"/>
                  </a:cubicBezTo>
                  <a:cubicBezTo>
                    <a:pt x="173" y="94"/>
                    <a:pt x="170" y="88"/>
                    <a:pt x="162" y="87"/>
                  </a:cubicBezTo>
                  <a:cubicBezTo>
                    <a:pt x="155" y="82"/>
                    <a:pt x="157" y="76"/>
                    <a:pt x="165" y="75"/>
                  </a:cubicBezTo>
                  <a:cubicBezTo>
                    <a:pt x="171" y="73"/>
                    <a:pt x="174" y="70"/>
                    <a:pt x="180" y="69"/>
                  </a:cubicBezTo>
                  <a:cubicBezTo>
                    <a:pt x="195" y="60"/>
                    <a:pt x="175" y="52"/>
                    <a:pt x="167" y="51"/>
                  </a:cubicBezTo>
                  <a:cubicBezTo>
                    <a:pt x="159" y="46"/>
                    <a:pt x="157" y="46"/>
                    <a:pt x="146" y="45"/>
                  </a:cubicBezTo>
                  <a:cubicBezTo>
                    <a:pt x="140" y="16"/>
                    <a:pt x="139" y="12"/>
                    <a:pt x="107" y="10"/>
                  </a:cubicBezTo>
                  <a:cubicBezTo>
                    <a:pt x="104" y="4"/>
                    <a:pt x="99" y="7"/>
                    <a:pt x="93" y="4"/>
                  </a:cubicBezTo>
                  <a:cubicBezTo>
                    <a:pt x="68" y="6"/>
                    <a:pt x="70" y="3"/>
                    <a:pt x="57" y="16"/>
                  </a:cubicBezTo>
                  <a:lnTo>
                    <a:pt x="81" y="0"/>
                  </a:ln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7" name="Freeform 45"/>
            <p:cNvSpPr>
              <a:spLocks/>
            </p:cNvSpPr>
            <p:nvPr/>
          </p:nvSpPr>
          <p:spPr bwMode="auto">
            <a:xfrm>
              <a:off x="3978824" y="3736079"/>
              <a:ext cx="18849" cy="26172"/>
            </a:xfrm>
            <a:custGeom>
              <a:avLst/>
              <a:gdLst>
                <a:gd name="T0" fmla="*/ 21 w 32"/>
                <a:gd name="T1" fmla="*/ 1 h 48"/>
                <a:gd name="T2" fmla="*/ 3 w 32"/>
                <a:gd name="T3" fmla="*/ 18 h 48"/>
                <a:gd name="T4" fmla="*/ 9 w 32"/>
                <a:gd name="T5" fmla="*/ 31 h 48"/>
                <a:gd name="T6" fmla="*/ 25 w 32"/>
                <a:gd name="T7" fmla="*/ 48 h 48"/>
                <a:gd name="T8" fmla="*/ 24 w 32"/>
                <a:gd name="T9" fmla="*/ 28 h 48"/>
                <a:gd name="T10" fmla="*/ 25 w 32"/>
                <a:gd name="T11" fmla="*/ 6 h 48"/>
                <a:gd name="T12" fmla="*/ 21 w 32"/>
                <a:gd name="T13" fmla="*/ 1 h 48"/>
              </a:gdLst>
              <a:ahLst/>
              <a:cxnLst>
                <a:cxn ang="0">
                  <a:pos x="T0" y="T1"/>
                </a:cxn>
                <a:cxn ang="0">
                  <a:pos x="T2" y="T3"/>
                </a:cxn>
                <a:cxn ang="0">
                  <a:pos x="T4" y="T5"/>
                </a:cxn>
                <a:cxn ang="0">
                  <a:pos x="T6" y="T7"/>
                </a:cxn>
                <a:cxn ang="0">
                  <a:pos x="T8" y="T9"/>
                </a:cxn>
                <a:cxn ang="0">
                  <a:pos x="T10" y="T11"/>
                </a:cxn>
                <a:cxn ang="0">
                  <a:pos x="T12" y="T13"/>
                </a:cxn>
              </a:cxnLst>
              <a:rect l="0" t="0" r="r" b="b"/>
              <a:pathLst>
                <a:path w="32" h="48">
                  <a:moveTo>
                    <a:pt x="21" y="1"/>
                  </a:moveTo>
                  <a:cubicBezTo>
                    <a:pt x="17" y="11"/>
                    <a:pt x="11" y="12"/>
                    <a:pt x="3" y="18"/>
                  </a:cubicBezTo>
                  <a:cubicBezTo>
                    <a:pt x="0" y="26"/>
                    <a:pt x="0" y="30"/>
                    <a:pt x="9" y="31"/>
                  </a:cubicBezTo>
                  <a:cubicBezTo>
                    <a:pt x="15" y="36"/>
                    <a:pt x="18" y="43"/>
                    <a:pt x="25" y="48"/>
                  </a:cubicBezTo>
                  <a:cubicBezTo>
                    <a:pt x="28" y="41"/>
                    <a:pt x="25" y="35"/>
                    <a:pt x="24" y="28"/>
                  </a:cubicBezTo>
                  <a:cubicBezTo>
                    <a:pt x="30" y="20"/>
                    <a:pt x="32" y="15"/>
                    <a:pt x="25" y="6"/>
                  </a:cubicBezTo>
                  <a:cubicBezTo>
                    <a:pt x="24" y="0"/>
                    <a:pt x="26" y="1"/>
                    <a:pt x="21" y="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8" name="Freeform 46"/>
            <p:cNvSpPr>
              <a:spLocks/>
            </p:cNvSpPr>
            <p:nvPr/>
          </p:nvSpPr>
          <p:spPr bwMode="auto">
            <a:xfrm>
              <a:off x="3902318" y="3787334"/>
              <a:ext cx="22176" cy="10905"/>
            </a:xfrm>
            <a:custGeom>
              <a:avLst/>
              <a:gdLst>
                <a:gd name="T0" fmla="*/ 21 w 38"/>
                <a:gd name="T1" fmla="*/ 2 h 19"/>
                <a:gd name="T2" fmla="*/ 0 w 38"/>
                <a:gd name="T3" fmla="*/ 11 h 19"/>
                <a:gd name="T4" fmla="*/ 13 w 38"/>
                <a:gd name="T5" fmla="*/ 18 h 19"/>
                <a:gd name="T6" fmla="*/ 28 w 38"/>
                <a:gd name="T7" fmla="*/ 17 h 19"/>
                <a:gd name="T8" fmla="*/ 21 w 38"/>
                <a:gd name="T9" fmla="*/ 2 h 19"/>
              </a:gdLst>
              <a:ahLst/>
              <a:cxnLst>
                <a:cxn ang="0">
                  <a:pos x="T0" y="T1"/>
                </a:cxn>
                <a:cxn ang="0">
                  <a:pos x="T2" y="T3"/>
                </a:cxn>
                <a:cxn ang="0">
                  <a:pos x="T4" y="T5"/>
                </a:cxn>
                <a:cxn ang="0">
                  <a:pos x="T6" y="T7"/>
                </a:cxn>
                <a:cxn ang="0">
                  <a:pos x="T8" y="T9"/>
                </a:cxn>
              </a:cxnLst>
              <a:rect l="0" t="0" r="r" b="b"/>
              <a:pathLst>
                <a:path w="38" h="19">
                  <a:moveTo>
                    <a:pt x="21" y="2"/>
                  </a:moveTo>
                  <a:cubicBezTo>
                    <a:pt x="10" y="3"/>
                    <a:pt x="2" y="0"/>
                    <a:pt x="0" y="11"/>
                  </a:cubicBezTo>
                  <a:cubicBezTo>
                    <a:pt x="7" y="12"/>
                    <a:pt x="9" y="13"/>
                    <a:pt x="13" y="18"/>
                  </a:cubicBezTo>
                  <a:cubicBezTo>
                    <a:pt x="18" y="18"/>
                    <a:pt x="23" y="19"/>
                    <a:pt x="28" y="17"/>
                  </a:cubicBezTo>
                  <a:cubicBezTo>
                    <a:pt x="38" y="14"/>
                    <a:pt x="22" y="5"/>
                    <a:pt x="21" y="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9" name="Freeform 47"/>
            <p:cNvSpPr>
              <a:spLocks/>
            </p:cNvSpPr>
            <p:nvPr/>
          </p:nvSpPr>
          <p:spPr bwMode="auto">
            <a:xfrm>
              <a:off x="3917841" y="3781881"/>
              <a:ext cx="14414" cy="7633"/>
            </a:xfrm>
            <a:custGeom>
              <a:avLst/>
              <a:gdLst>
                <a:gd name="T0" fmla="*/ 9 w 23"/>
                <a:gd name="T1" fmla="*/ 0 h 12"/>
                <a:gd name="T2" fmla="*/ 17 w 23"/>
                <a:gd name="T3" fmla="*/ 12 h 12"/>
                <a:gd name="T4" fmla="*/ 18 w 23"/>
                <a:gd name="T5" fmla="*/ 2 h 12"/>
                <a:gd name="T6" fmla="*/ 9 w 23"/>
                <a:gd name="T7" fmla="*/ 0 h 12"/>
              </a:gdLst>
              <a:ahLst/>
              <a:cxnLst>
                <a:cxn ang="0">
                  <a:pos x="T0" y="T1"/>
                </a:cxn>
                <a:cxn ang="0">
                  <a:pos x="T2" y="T3"/>
                </a:cxn>
                <a:cxn ang="0">
                  <a:pos x="T4" y="T5"/>
                </a:cxn>
                <a:cxn ang="0">
                  <a:pos x="T6" y="T7"/>
                </a:cxn>
              </a:cxnLst>
              <a:rect l="0" t="0" r="r" b="b"/>
              <a:pathLst>
                <a:path w="23" h="12">
                  <a:moveTo>
                    <a:pt x="9" y="0"/>
                  </a:moveTo>
                  <a:cubicBezTo>
                    <a:pt x="0" y="7"/>
                    <a:pt x="10" y="11"/>
                    <a:pt x="17" y="12"/>
                  </a:cubicBezTo>
                  <a:cubicBezTo>
                    <a:pt x="19" y="9"/>
                    <a:pt x="23" y="6"/>
                    <a:pt x="18" y="2"/>
                  </a:cubicBezTo>
                  <a:cubicBezTo>
                    <a:pt x="16" y="0"/>
                    <a:pt x="9" y="0"/>
                    <a:pt x="9"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0" name="Freeform 48"/>
            <p:cNvSpPr>
              <a:spLocks/>
            </p:cNvSpPr>
            <p:nvPr/>
          </p:nvSpPr>
          <p:spPr bwMode="auto">
            <a:xfrm>
              <a:off x="3975498" y="3762252"/>
              <a:ext cx="28828" cy="40349"/>
            </a:xfrm>
            <a:custGeom>
              <a:avLst/>
              <a:gdLst>
                <a:gd name="T0" fmla="*/ 21 w 49"/>
                <a:gd name="T1" fmla="*/ 0 h 70"/>
                <a:gd name="T2" fmla="*/ 6 w 49"/>
                <a:gd name="T3" fmla="*/ 7 h 70"/>
                <a:gd name="T4" fmla="*/ 2 w 49"/>
                <a:gd name="T5" fmla="*/ 21 h 70"/>
                <a:gd name="T6" fmla="*/ 12 w 49"/>
                <a:gd name="T7" fmla="*/ 30 h 70"/>
                <a:gd name="T8" fmla="*/ 14 w 49"/>
                <a:gd name="T9" fmla="*/ 55 h 70"/>
                <a:gd name="T10" fmla="*/ 23 w 49"/>
                <a:gd name="T11" fmla="*/ 70 h 70"/>
                <a:gd name="T12" fmla="*/ 38 w 49"/>
                <a:gd name="T13" fmla="*/ 61 h 70"/>
                <a:gd name="T14" fmla="*/ 47 w 49"/>
                <a:gd name="T15" fmla="*/ 48 h 70"/>
                <a:gd name="T16" fmla="*/ 41 w 49"/>
                <a:gd name="T17" fmla="*/ 34 h 70"/>
                <a:gd name="T18" fmla="*/ 36 w 49"/>
                <a:gd name="T19" fmla="*/ 12 h 70"/>
                <a:gd name="T20" fmla="*/ 27 w 49"/>
                <a:gd name="T21" fmla="*/ 1 h 70"/>
                <a:gd name="T22" fmla="*/ 21 w 49"/>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1" y="0"/>
                  </a:moveTo>
                  <a:cubicBezTo>
                    <a:pt x="14" y="1"/>
                    <a:pt x="10" y="1"/>
                    <a:pt x="6" y="7"/>
                  </a:cubicBezTo>
                  <a:cubicBezTo>
                    <a:pt x="9" y="15"/>
                    <a:pt x="4" y="13"/>
                    <a:pt x="2" y="21"/>
                  </a:cubicBezTo>
                  <a:cubicBezTo>
                    <a:pt x="8" y="25"/>
                    <a:pt x="11" y="23"/>
                    <a:pt x="12" y="30"/>
                  </a:cubicBezTo>
                  <a:cubicBezTo>
                    <a:pt x="0" y="39"/>
                    <a:pt x="9" y="45"/>
                    <a:pt x="14" y="55"/>
                  </a:cubicBezTo>
                  <a:cubicBezTo>
                    <a:pt x="9" y="64"/>
                    <a:pt x="14" y="68"/>
                    <a:pt x="23" y="70"/>
                  </a:cubicBezTo>
                  <a:cubicBezTo>
                    <a:pt x="25" y="58"/>
                    <a:pt x="24" y="60"/>
                    <a:pt x="38" y="61"/>
                  </a:cubicBezTo>
                  <a:cubicBezTo>
                    <a:pt x="46" y="65"/>
                    <a:pt x="44" y="54"/>
                    <a:pt x="47" y="48"/>
                  </a:cubicBezTo>
                  <a:cubicBezTo>
                    <a:pt x="49" y="39"/>
                    <a:pt x="42" y="43"/>
                    <a:pt x="41" y="34"/>
                  </a:cubicBezTo>
                  <a:cubicBezTo>
                    <a:pt x="42" y="24"/>
                    <a:pt x="48" y="14"/>
                    <a:pt x="36" y="12"/>
                  </a:cubicBezTo>
                  <a:cubicBezTo>
                    <a:pt x="30" y="9"/>
                    <a:pt x="31" y="4"/>
                    <a:pt x="27" y="1"/>
                  </a:cubicBezTo>
                  <a:cubicBezTo>
                    <a:pt x="25" y="0"/>
                    <a:pt x="21" y="0"/>
                    <a:pt x="21"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1" name="Freeform 49"/>
            <p:cNvSpPr>
              <a:spLocks/>
            </p:cNvSpPr>
            <p:nvPr/>
          </p:nvSpPr>
          <p:spPr bwMode="auto">
            <a:xfrm>
              <a:off x="4120749" y="3741532"/>
              <a:ext cx="29937" cy="50163"/>
            </a:xfrm>
            <a:custGeom>
              <a:avLst/>
              <a:gdLst>
                <a:gd name="T0" fmla="*/ 40 w 51"/>
                <a:gd name="T1" fmla="*/ 14 h 89"/>
                <a:gd name="T2" fmla="*/ 31 w 51"/>
                <a:gd name="T3" fmla="*/ 9 h 89"/>
                <a:gd name="T4" fmla="*/ 25 w 51"/>
                <a:gd name="T5" fmla="*/ 2 h 89"/>
                <a:gd name="T6" fmla="*/ 6 w 51"/>
                <a:gd name="T7" fmla="*/ 18 h 89"/>
                <a:gd name="T8" fmla="*/ 15 w 51"/>
                <a:gd name="T9" fmla="*/ 51 h 89"/>
                <a:gd name="T10" fmla="*/ 25 w 51"/>
                <a:gd name="T11" fmla="*/ 87 h 89"/>
                <a:gd name="T12" fmla="*/ 37 w 51"/>
                <a:gd name="T13" fmla="*/ 86 h 89"/>
                <a:gd name="T14" fmla="*/ 39 w 51"/>
                <a:gd name="T15" fmla="*/ 75 h 89"/>
                <a:gd name="T16" fmla="*/ 51 w 51"/>
                <a:gd name="T17" fmla="*/ 65 h 89"/>
                <a:gd name="T18" fmla="*/ 43 w 51"/>
                <a:gd name="T19" fmla="*/ 47 h 89"/>
                <a:gd name="T20" fmla="*/ 34 w 51"/>
                <a:gd name="T21" fmla="*/ 36 h 89"/>
                <a:gd name="T22" fmla="*/ 39 w 51"/>
                <a:gd name="T23" fmla="*/ 23 h 89"/>
                <a:gd name="T24" fmla="*/ 40 w 51"/>
                <a:gd name="T25"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89">
                  <a:moveTo>
                    <a:pt x="40" y="14"/>
                  </a:moveTo>
                  <a:cubicBezTo>
                    <a:pt x="37" y="12"/>
                    <a:pt x="33" y="12"/>
                    <a:pt x="31" y="9"/>
                  </a:cubicBezTo>
                  <a:cubicBezTo>
                    <a:pt x="24" y="0"/>
                    <a:pt x="36" y="4"/>
                    <a:pt x="25" y="2"/>
                  </a:cubicBezTo>
                  <a:cubicBezTo>
                    <a:pt x="7" y="5"/>
                    <a:pt x="17" y="10"/>
                    <a:pt x="6" y="18"/>
                  </a:cubicBezTo>
                  <a:cubicBezTo>
                    <a:pt x="0" y="32"/>
                    <a:pt x="3" y="44"/>
                    <a:pt x="15" y="51"/>
                  </a:cubicBezTo>
                  <a:cubicBezTo>
                    <a:pt x="16" y="72"/>
                    <a:pt x="15" y="73"/>
                    <a:pt x="25" y="87"/>
                  </a:cubicBezTo>
                  <a:cubicBezTo>
                    <a:pt x="29" y="87"/>
                    <a:pt x="34" y="89"/>
                    <a:pt x="37" y="86"/>
                  </a:cubicBezTo>
                  <a:cubicBezTo>
                    <a:pt x="40" y="84"/>
                    <a:pt x="38" y="79"/>
                    <a:pt x="39" y="75"/>
                  </a:cubicBezTo>
                  <a:cubicBezTo>
                    <a:pt x="40" y="71"/>
                    <a:pt x="48" y="68"/>
                    <a:pt x="51" y="65"/>
                  </a:cubicBezTo>
                  <a:cubicBezTo>
                    <a:pt x="49" y="57"/>
                    <a:pt x="51" y="49"/>
                    <a:pt x="43" y="47"/>
                  </a:cubicBezTo>
                  <a:cubicBezTo>
                    <a:pt x="38" y="44"/>
                    <a:pt x="37" y="41"/>
                    <a:pt x="34" y="36"/>
                  </a:cubicBezTo>
                  <a:cubicBezTo>
                    <a:pt x="33" y="29"/>
                    <a:pt x="31" y="25"/>
                    <a:pt x="39" y="23"/>
                  </a:cubicBezTo>
                  <a:cubicBezTo>
                    <a:pt x="43" y="17"/>
                    <a:pt x="43" y="20"/>
                    <a:pt x="40" y="1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2" name="Freeform 50"/>
            <p:cNvSpPr>
              <a:spLocks/>
            </p:cNvSpPr>
            <p:nvPr/>
          </p:nvSpPr>
          <p:spPr bwMode="auto">
            <a:xfrm>
              <a:off x="4139599" y="3745894"/>
              <a:ext cx="35481" cy="30534"/>
            </a:xfrm>
            <a:custGeom>
              <a:avLst/>
              <a:gdLst>
                <a:gd name="T0" fmla="*/ 21 w 61"/>
                <a:gd name="T1" fmla="*/ 54 h 54"/>
                <a:gd name="T2" fmla="*/ 0 w 61"/>
                <a:gd name="T3" fmla="*/ 28 h 54"/>
                <a:gd name="T4" fmla="*/ 21 w 61"/>
                <a:gd name="T5" fmla="*/ 3 h 54"/>
                <a:gd name="T6" fmla="*/ 42 w 61"/>
                <a:gd name="T7" fmla="*/ 6 h 54"/>
                <a:gd name="T8" fmla="*/ 61 w 61"/>
                <a:gd name="T9" fmla="*/ 27 h 54"/>
                <a:gd name="T10" fmla="*/ 43 w 61"/>
                <a:gd name="T11" fmla="*/ 34 h 54"/>
                <a:gd name="T12" fmla="*/ 19 w 61"/>
                <a:gd name="T13" fmla="*/ 42 h 54"/>
                <a:gd name="T14" fmla="*/ 21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21" y="54"/>
                  </a:moveTo>
                  <a:cubicBezTo>
                    <a:pt x="17" y="43"/>
                    <a:pt x="9" y="35"/>
                    <a:pt x="0" y="28"/>
                  </a:cubicBezTo>
                  <a:cubicBezTo>
                    <a:pt x="1" y="14"/>
                    <a:pt x="7" y="6"/>
                    <a:pt x="21" y="3"/>
                  </a:cubicBezTo>
                  <a:cubicBezTo>
                    <a:pt x="27" y="0"/>
                    <a:pt x="35" y="4"/>
                    <a:pt x="42" y="6"/>
                  </a:cubicBezTo>
                  <a:cubicBezTo>
                    <a:pt x="48" y="14"/>
                    <a:pt x="56" y="19"/>
                    <a:pt x="61" y="27"/>
                  </a:cubicBezTo>
                  <a:cubicBezTo>
                    <a:pt x="56" y="31"/>
                    <a:pt x="49" y="33"/>
                    <a:pt x="43" y="34"/>
                  </a:cubicBezTo>
                  <a:cubicBezTo>
                    <a:pt x="30" y="40"/>
                    <a:pt x="42" y="39"/>
                    <a:pt x="19" y="42"/>
                  </a:cubicBezTo>
                  <a:cubicBezTo>
                    <a:pt x="22" y="48"/>
                    <a:pt x="21" y="45"/>
                    <a:pt x="21" y="5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3" name="Freeform 51"/>
            <p:cNvSpPr>
              <a:spLocks/>
            </p:cNvSpPr>
            <p:nvPr/>
          </p:nvSpPr>
          <p:spPr bwMode="auto">
            <a:xfrm>
              <a:off x="4140708" y="3752437"/>
              <a:ext cx="84268" cy="92693"/>
            </a:xfrm>
            <a:custGeom>
              <a:avLst/>
              <a:gdLst>
                <a:gd name="T0" fmla="*/ 8 w 143"/>
                <a:gd name="T1" fmla="*/ 53 h 163"/>
                <a:gd name="T2" fmla="*/ 4 w 143"/>
                <a:gd name="T3" fmla="*/ 70 h 163"/>
                <a:gd name="T4" fmla="*/ 19 w 143"/>
                <a:gd name="T5" fmla="*/ 86 h 163"/>
                <a:gd name="T6" fmla="*/ 23 w 143"/>
                <a:gd name="T7" fmla="*/ 101 h 163"/>
                <a:gd name="T8" fmla="*/ 37 w 143"/>
                <a:gd name="T9" fmla="*/ 119 h 163"/>
                <a:gd name="T10" fmla="*/ 61 w 143"/>
                <a:gd name="T11" fmla="*/ 145 h 163"/>
                <a:gd name="T12" fmla="*/ 71 w 143"/>
                <a:gd name="T13" fmla="*/ 145 h 163"/>
                <a:gd name="T14" fmla="*/ 77 w 143"/>
                <a:gd name="T15" fmla="*/ 163 h 163"/>
                <a:gd name="T16" fmla="*/ 74 w 143"/>
                <a:gd name="T17" fmla="*/ 128 h 163"/>
                <a:gd name="T18" fmla="*/ 85 w 143"/>
                <a:gd name="T19" fmla="*/ 118 h 163"/>
                <a:gd name="T20" fmla="*/ 91 w 143"/>
                <a:gd name="T21" fmla="*/ 113 h 163"/>
                <a:gd name="T22" fmla="*/ 104 w 143"/>
                <a:gd name="T23" fmla="*/ 130 h 163"/>
                <a:gd name="T24" fmla="*/ 101 w 143"/>
                <a:gd name="T25" fmla="*/ 115 h 163"/>
                <a:gd name="T26" fmla="*/ 103 w 143"/>
                <a:gd name="T27" fmla="*/ 110 h 163"/>
                <a:gd name="T28" fmla="*/ 109 w 143"/>
                <a:gd name="T29" fmla="*/ 107 h 163"/>
                <a:gd name="T30" fmla="*/ 94 w 143"/>
                <a:gd name="T31" fmla="*/ 95 h 163"/>
                <a:gd name="T32" fmla="*/ 64 w 143"/>
                <a:gd name="T33" fmla="*/ 74 h 163"/>
                <a:gd name="T34" fmla="*/ 52 w 143"/>
                <a:gd name="T35" fmla="*/ 53 h 163"/>
                <a:gd name="T36" fmla="*/ 53 w 143"/>
                <a:gd name="T37" fmla="*/ 40 h 163"/>
                <a:gd name="T38" fmla="*/ 82 w 143"/>
                <a:gd name="T39" fmla="*/ 50 h 163"/>
                <a:gd name="T40" fmla="*/ 80 w 143"/>
                <a:gd name="T41" fmla="*/ 32 h 163"/>
                <a:gd name="T42" fmla="*/ 113 w 143"/>
                <a:gd name="T43" fmla="*/ 26 h 163"/>
                <a:gd name="T44" fmla="*/ 136 w 143"/>
                <a:gd name="T45" fmla="*/ 32 h 163"/>
                <a:gd name="T46" fmla="*/ 134 w 143"/>
                <a:gd name="T47" fmla="*/ 20 h 163"/>
                <a:gd name="T48" fmla="*/ 143 w 143"/>
                <a:gd name="T49" fmla="*/ 5 h 163"/>
                <a:gd name="T50" fmla="*/ 122 w 143"/>
                <a:gd name="T51" fmla="*/ 8 h 163"/>
                <a:gd name="T52" fmla="*/ 107 w 143"/>
                <a:gd name="T53" fmla="*/ 17 h 163"/>
                <a:gd name="T54" fmla="*/ 88 w 143"/>
                <a:gd name="T55" fmla="*/ 13 h 163"/>
                <a:gd name="T56" fmla="*/ 62 w 143"/>
                <a:gd name="T57" fmla="*/ 17 h 163"/>
                <a:gd name="T58" fmla="*/ 32 w 143"/>
                <a:gd name="T59" fmla="*/ 26 h 163"/>
                <a:gd name="T60" fmla="*/ 17 w 143"/>
                <a:gd name="T61" fmla="*/ 31 h 163"/>
                <a:gd name="T62" fmla="*/ 13 w 143"/>
                <a:gd name="T63" fmla="*/ 49 h 163"/>
                <a:gd name="T64" fmla="*/ 8 w 143"/>
                <a:gd name="T65" fmla="*/ 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163">
                  <a:moveTo>
                    <a:pt x="8" y="53"/>
                  </a:moveTo>
                  <a:cubicBezTo>
                    <a:pt x="14" y="54"/>
                    <a:pt x="0" y="65"/>
                    <a:pt x="4" y="70"/>
                  </a:cubicBezTo>
                  <a:cubicBezTo>
                    <a:pt x="3" y="77"/>
                    <a:pt x="11" y="84"/>
                    <a:pt x="19" y="86"/>
                  </a:cubicBezTo>
                  <a:cubicBezTo>
                    <a:pt x="26" y="97"/>
                    <a:pt x="18" y="83"/>
                    <a:pt x="23" y="101"/>
                  </a:cubicBezTo>
                  <a:cubicBezTo>
                    <a:pt x="25" y="108"/>
                    <a:pt x="34" y="112"/>
                    <a:pt x="37" y="119"/>
                  </a:cubicBezTo>
                  <a:cubicBezTo>
                    <a:pt x="40" y="134"/>
                    <a:pt x="48" y="141"/>
                    <a:pt x="61" y="145"/>
                  </a:cubicBezTo>
                  <a:cubicBezTo>
                    <a:pt x="62" y="158"/>
                    <a:pt x="69" y="156"/>
                    <a:pt x="71" y="145"/>
                  </a:cubicBezTo>
                  <a:cubicBezTo>
                    <a:pt x="74" y="151"/>
                    <a:pt x="73" y="157"/>
                    <a:pt x="77" y="163"/>
                  </a:cubicBezTo>
                  <a:cubicBezTo>
                    <a:pt x="91" y="157"/>
                    <a:pt x="78" y="138"/>
                    <a:pt x="74" y="128"/>
                  </a:cubicBezTo>
                  <a:cubicBezTo>
                    <a:pt x="77" y="122"/>
                    <a:pt x="82" y="124"/>
                    <a:pt x="85" y="118"/>
                  </a:cubicBezTo>
                  <a:cubicBezTo>
                    <a:pt x="83" y="111"/>
                    <a:pt x="85" y="106"/>
                    <a:pt x="91" y="113"/>
                  </a:cubicBezTo>
                  <a:cubicBezTo>
                    <a:pt x="92" y="125"/>
                    <a:pt x="95" y="124"/>
                    <a:pt x="104" y="130"/>
                  </a:cubicBezTo>
                  <a:cubicBezTo>
                    <a:pt x="108" y="123"/>
                    <a:pt x="106" y="121"/>
                    <a:pt x="101" y="115"/>
                  </a:cubicBezTo>
                  <a:cubicBezTo>
                    <a:pt x="102" y="113"/>
                    <a:pt x="102" y="111"/>
                    <a:pt x="103" y="110"/>
                  </a:cubicBezTo>
                  <a:cubicBezTo>
                    <a:pt x="105" y="108"/>
                    <a:pt x="108" y="109"/>
                    <a:pt x="109" y="107"/>
                  </a:cubicBezTo>
                  <a:cubicBezTo>
                    <a:pt x="111" y="103"/>
                    <a:pt x="96" y="96"/>
                    <a:pt x="94" y="95"/>
                  </a:cubicBezTo>
                  <a:cubicBezTo>
                    <a:pt x="90" y="76"/>
                    <a:pt x="86" y="77"/>
                    <a:pt x="64" y="74"/>
                  </a:cubicBezTo>
                  <a:cubicBezTo>
                    <a:pt x="61" y="65"/>
                    <a:pt x="56" y="60"/>
                    <a:pt x="52" y="53"/>
                  </a:cubicBezTo>
                  <a:cubicBezTo>
                    <a:pt x="52" y="49"/>
                    <a:pt x="50" y="43"/>
                    <a:pt x="53" y="40"/>
                  </a:cubicBezTo>
                  <a:cubicBezTo>
                    <a:pt x="61" y="34"/>
                    <a:pt x="74" y="49"/>
                    <a:pt x="82" y="50"/>
                  </a:cubicBezTo>
                  <a:cubicBezTo>
                    <a:pt x="88" y="35"/>
                    <a:pt x="84" y="43"/>
                    <a:pt x="80" y="32"/>
                  </a:cubicBezTo>
                  <a:cubicBezTo>
                    <a:pt x="111" y="29"/>
                    <a:pt x="101" y="35"/>
                    <a:pt x="113" y="26"/>
                  </a:cubicBezTo>
                  <a:cubicBezTo>
                    <a:pt x="121" y="28"/>
                    <a:pt x="128" y="30"/>
                    <a:pt x="136" y="32"/>
                  </a:cubicBezTo>
                  <a:cubicBezTo>
                    <a:pt x="142" y="27"/>
                    <a:pt x="136" y="27"/>
                    <a:pt x="134" y="20"/>
                  </a:cubicBezTo>
                  <a:cubicBezTo>
                    <a:pt x="136" y="13"/>
                    <a:pt x="140" y="11"/>
                    <a:pt x="143" y="5"/>
                  </a:cubicBezTo>
                  <a:cubicBezTo>
                    <a:pt x="136" y="0"/>
                    <a:pt x="126" y="0"/>
                    <a:pt x="122" y="8"/>
                  </a:cubicBezTo>
                  <a:cubicBezTo>
                    <a:pt x="121" y="15"/>
                    <a:pt x="114" y="16"/>
                    <a:pt x="107" y="17"/>
                  </a:cubicBezTo>
                  <a:cubicBezTo>
                    <a:pt x="100" y="16"/>
                    <a:pt x="95" y="14"/>
                    <a:pt x="88" y="13"/>
                  </a:cubicBezTo>
                  <a:cubicBezTo>
                    <a:pt x="74" y="14"/>
                    <a:pt x="73" y="15"/>
                    <a:pt x="62" y="17"/>
                  </a:cubicBezTo>
                  <a:cubicBezTo>
                    <a:pt x="57" y="19"/>
                    <a:pt x="39" y="25"/>
                    <a:pt x="32" y="26"/>
                  </a:cubicBezTo>
                  <a:cubicBezTo>
                    <a:pt x="27" y="28"/>
                    <a:pt x="22" y="29"/>
                    <a:pt x="17" y="31"/>
                  </a:cubicBezTo>
                  <a:cubicBezTo>
                    <a:pt x="13" y="34"/>
                    <a:pt x="15" y="45"/>
                    <a:pt x="13" y="49"/>
                  </a:cubicBezTo>
                  <a:cubicBezTo>
                    <a:pt x="11" y="53"/>
                    <a:pt x="8" y="49"/>
                    <a:pt x="8" y="5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4" name="Freeform 52"/>
            <p:cNvSpPr>
              <a:spLocks/>
            </p:cNvSpPr>
            <p:nvPr/>
          </p:nvSpPr>
          <p:spPr bwMode="auto">
            <a:xfrm>
              <a:off x="4150687" y="3719722"/>
              <a:ext cx="89812" cy="42530"/>
            </a:xfrm>
            <a:custGeom>
              <a:avLst/>
              <a:gdLst>
                <a:gd name="T0" fmla="*/ 127 w 154"/>
                <a:gd name="T1" fmla="*/ 63 h 77"/>
                <a:gd name="T2" fmla="*/ 153 w 154"/>
                <a:gd name="T3" fmla="*/ 60 h 77"/>
                <a:gd name="T4" fmla="*/ 139 w 154"/>
                <a:gd name="T5" fmla="*/ 50 h 77"/>
                <a:gd name="T6" fmla="*/ 148 w 154"/>
                <a:gd name="T7" fmla="*/ 33 h 77"/>
                <a:gd name="T8" fmla="*/ 145 w 154"/>
                <a:gd name="T9" fmla="*/ 20 h 77"/>
                <a:gd name="T10" fmla="*/ 148 w 154"/>
                <a:gd name="T11" fmla="*/ 15 h 77"/>
                <a:gd name="T12" fmla="*/ 124 w 154"/>
                <a:gd name="T13" fmla="*/ 2 h 77"/>
                <a:gd name="T14" fmla="*/ 108 w 154"/>
                <a:gd name="T15" fmla="*/ 2 h 77"/>
                <a:gd name="T16" fmla="*/ 90 w 154"/>
                <a:gd name="T17" fmla="*/ 14 h 77"/>
                <a:gd name="T18" fmla="*/ 40 w 154"/>
                <a:gd name="T19" fmla="*/ 8 h 77"/>
                <a:gd name="T20" fmla="*/ 19 w 154"/>
                <a:gd name="T21" fmla="*/ 0 h 77"/>
                <a:gd name="T22" fmla="*/ 12 w 154"/>
                <a:gd name="T23" fmla="*/ 8 h 77"/>
                <a:gd name="T24" fmla="*/ 24 w 154"/>
                <a:gd name="T25" fmla="*/ 18 h 77"/>
                <a:gd name="T26" fmla="*/ 21 w 154"/>
                <a:gd name="T27" fmla="*/ 38 h 77"/>
                <a:gd name="T28" fmla="*/ 24 w 154"/>
                <a:gd name="T29" fmla="*/ 51 h 77"/>
                <a:gd name="T30" fmla="*/ 36 w 154"/>
                <a:gd name="T31" fmla="*/ 65 h 77"/>
                <a:gd name="T32" fmla="*/ 66 w 154"/>
                <a:gd name="T33" fmla="*/ 71 h 77"/>
                <a:gd name="T34" fmla="*/ 93 w 154"/>
                <a:gd name="T35" fmla="*/ 75 h 77"/>
                <a:gd name="T36" fmla="*/ 115 w 154"/>
                <a:gd name="T37" fmla="*/ 64 h 77"/>
                <a:gd name="T38" fmla="*/ 127 w 154"/>
                <a:gd name="T39" fmla="*/ 6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 h="77">
                  <a:moveTo>
                    <a:pt x="127" y="63"/>
                  </a:moveTo>
                  <a:cubicBezTo>
                    <a:pt x="136" y="61"/>
                    <a:pt x="145" y="63"/>
                    <a:pt x="153" y="60"/>
                  </a:cubicBezTo>
                  <a:cubicBezTo>
                    <a:pt x="154" y="60"/>
                    <a:pt x="141" y="50"/>
                    <a:pt x="139" y="50"/>
                  </a:cubicBezTo>
                  <a:cubicBezTo>
                    <a:pt x="137" y="40"/>
                    <a:pt x="139" y="37"/>
                    <a:pt x="148" y="33"/>
                  </a:cubicBezTo>
                  <a:cubicBezTo>
                    <a:pt x="153" y="27"/>
                    <a:pt x="152" y="24"/>
                    <a:pt x="145" y="20"/>
                  </a:cubicBezTo>
                  <a:cubicBezTo>
                    <a:pt x="146" y="18"/>
                    <a:pt x="148" y="17"/>
                    <a:pt x="148" y="15"/>
                  </a:cubicBezTo>
                  <a:cubicBezTo>
                    <a:pt x="147" y="10"/>
                    <a:pt x="128" y="3"/>
                    <a:pt x="124" y="2"/>
                  </a:cubicBezTo>
                  <a:cubicBezTo>
                    <a:pt x="117" y="0"/>
                    <a:pt x="114" y="0"/>
                    <a:pt x="108" y="2"/>
                  </a:cubicBezTo>
                  <a:cubicBezTo>
                    <a:pt x="102" y="4"/>
                    <a:pt x="101" y="13"/>
                    <a:pt x="90" y="14"/>
                  </a:cubicBezTo>
                  <a:cubicBezTo>
                    <a:pt x="71" y="12"/>
                    <a:pt x="59" y="9"/>
                    <a:pt x="40" y="8"/>
                  </a:cubicBezTo>
                  <a:cubicBezTo>
                    <a:pt x="30" y="6"/>
                    <a:pt x="27" y="3"/>
                    <a:pt x="19" y="0"/>
                  </a:cubicBezTo>
                  <a:cubicBezTo>
                    <a:pt x="13" y="1"/>
                    <a:pt x="0" y="3"/>
                    <a:pt x="12" y="8"/>
                  </a:cubicBezTo>
                  <a:cubicBezTo>
                    <a:pt x="20" y="18"/>
                    <a:pt x="15" y="16"/>
                    <a:pt x="24" y="18"/>
                  </a:cubicBezTo>
                  <a:cubicBezTo>
                    <a:pt x="33" y="23"/>
                    <a:pt x="28" y="34"/>
                    <a:pt x="21" y="38"/>
                  </a:cubicBezTo>
                  <a:cubicBezTo>
                    <a:pt x="18" y="44"/>
                    <a:pt x="20" y="46"/>
                    <a:pt x="24" y="51"/>
                  </a:cubicBezTo>
                  <a:cubicBezTo>
                    <a:pt x="26" y="60"/>
                    <a:pt x="29" y="61"/>
                    <a:pt x="36" y="65"/>
                  </a:cubicBezTo>
                  <a:cubicBezTo>
                    <a:pt x="45" y="77"/>
                    <a:pt x="47" y="72"/>
                    <a:pt x="66" y="71"/>
                  </a:cubicBezTo>
                  <a:cubicBezTo>
                    <a:pt x="75" y="72"/>
                    <a:pt x="84" y="74"/>
                    <a:pt x="93" y="75"/>
                  </a:cubicBezTo>
                  <a:cubicBezTo>
                    <a:pt x="101" y="74"/>
                    <a:pt x="109" y="66"/>
                    <a:pt x="115" y="64"/>
                  </a:cubicBezTo>
                  <a:cubicBezTo>
                    <a:pt x="121" y="62"/>
                    <a:pt x="121" y="64"/>
                    <a:pt x="127" y="63"/>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5" name="Freeform 53"/>
            <p:cNvSpPr>
              <a:spLocks/>
            </p:cNvSpPr>
            <p:nvPr/>
          </p:nvSpPr>
          <p:spPr bwMode="auto">
            <a:xfrm>
              <a:off x="3741544" y="3757890"/>
              <a:ext cx="45460" cy="83969"/>
            </a:xfrm>
            <a:custGeom>
              <a:avLst/>
              <a:gdLst>
                <a:gd name="T0" fmla="*/ 24 w 79"/>
                <a:gd name="T1" fmla="*/ 4 h 151"/>
                <a:gd name="T2" fmla="*/ 16 w 79"/>
                <a:gd name="T3" fmla="*/ 61 h 151"/>
                <a:gd name="T4" fmla="*/ 6 w 79"/>
                <a:gd name="T5" fmla="*/ 79 h 151"/>
                <a:gd name="T6" fmla="*/ 24 w 79"/>
                <a:gd name="T7" fmla="*/ 104 h 151"/>
                <a:gd name="T8" fmla="*/ 21 w 79"/>
                <a:gd name="T9" fmla="*/ 136 h 151"/>
                <a:gd name="T10" fmla="*/ 33 w 79"/>
                <a:gd name="T11" fmla="*/ 139 h 151"/>
                <a:gd name="T12" fmla="*/ 49 w 79"/>
                <a:gd name="T13" fmla="*/ 140 h 151"/>
                <a:gd name="T14" fmla="*/ 51 w 79"/>
                <a:gd name="T15" fmla="*/ 125 h 151"/>
                <a:gd name="T16" fmla="*/ 57 w 79"/>
                <a:gd name="T17" fmla="*/ 98 h 151"/>
                <a:gd name="T18" fmla="*/ 55 w 79"/>
                <a:gd name="T19" fmla="*/ 70 h 151"/>
                <a:gd name="T20" fmla="*/ 69 w 79"/>
                <a:gd name="T21" fmla="*/ 38 h 151"/>
                <a:gd name="T22" fmla="*/ 75 w 79"/>
                <a:gd name="T23" fmla="*/ 19 h 151"/>
                <a:gd name="T24" fmla="*/ 69 w 79"/>
                <a:gd name="T25" fmla="*/ 1 h 151"/>
                <a:gd name="T26" fmla="*/ 34 w 79"/>
                <a:gd name="T27" fmla="*/ 2 h 151"/>
                <a:gd name="T28" fmla="*/ 24 w 79"/>
                <a:gd name="T29" fmla="*/ 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51">
                  <a:moveTo>
                    <a:pt x="24" y="4"/>
                  </a:moveTo>
                  <a:cubicBezTo>
                    <a:pt x="15" y="22"/>
                    <a:pt x="25" y="43"/>
                    <a:pt x="16" y="61"/>
                  </a:cubicBezTo>
                  <a:cubicBezTo>
                    <a:pt x="15" y="68"/>
                    <a:pt x="12" y="76"/>
                    <a:pt x="6" y="79"/>
                  </a:cubicBezTo>
                  <a:cubicBezTo>
                    <a:pt x="0" y="91"/>
                    <a:pt x="15" y="99"/>
                    <a:pt x="24" y="104"/>
                  </a:cubicBezTo>
                  <a:cubicBezTo>
                    <a:pt x="26" y="115"/>
                    <a:pt x="27" y="126"/>
                    <a:pt x="21" y="136"/>
                  </a:cubicBezTo>
                  <a:cubicBezTo>
                    <a:pt x="23" y="151"/>
                    <a:pt x="26" y="140"/>
                    <a:pt x="33" y="139"/>
                  </a:cubicBezTo>
                  <a:cubicBezTo>
                    <a:pt x="40" y="140"/>
                    <a:pt x="43" y="144"/>
                    <a:pt x="49" y="140"/>
                  </a:cubicBezTo>
                  <a:cubicBezTo>
                    <a:pt x="47" y="131"/>
                    <a:pt x="38" y="132"/>
                    <a:pt x="51" y="125"/>
                  </a:cubicBezTo>
                  <a:cubicBezTo>
                    <a:pt x="53" y="116"/>
                    <a:pt x="54" y="107"/>
                    <a:pt x="57" y="98"/>
                  </a:cubicBezTo>
                  <a:cubicBezTo>
                    <a:pt x="58" y="87"/>
                    <a:pt x="62" y="80"/>
                    <a:pt x="55" y="70"/>
                  </a:cubicBezTo>
                  <a:cubicBezTo>
                    <a:pt x="58" y="57"/>
                    <a:pt x="62" y="49"/>
                    <a:pt x="69" y="38"/>
                  </a:cubicBezTo>
                  <a:cubicBezTo>
                    <a:pt x="70" y="32"/>
                    <a:pt x="72" y="25"/>
                    <a:pt x="75" y="19"/>
                  </a:cubicBezTo>
                  <a:cubicBezTo>
                    <a:pt x="77" y="10"/>
                    <a:pt x="79" y="3"/>
                    <a:pt x="69" y="1"/>
                  </a:cubicBezTo>
                  <a:cubicBezTo>
                    <a:pt x="57" y="1"/>
                    <a:pt x="46" y="1"/>
                    <a:pt x="34" y="2"/>
                  </a:cubicBezTo>
                  <a:cubicBezTo>
                    <a:pt x="30" y="2"/>
                    <a:pt x="20" y="0"/>
                    <a:pt x="24" y="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6" name="Freeform 54"/>
            <p:cNvSpPr>
              <a:spLocks/>
            </p:cNvSpPr>
            <p:nvPr/>
          </p:nvSpPr>
          <p:spPr bwMode="auto">
            <a:xfrm>
              <a:off x="3691648" y="3856035"/>
              <a:ext cx="166318" cy="130861"/>
            </a:xfrm>
            <a:custGeom>
              <a:avLst/>
              <a:gdLst>
                <a:gd name="T0" fmla="*/ 215 w 286"/>
                <a:gd name="T1" fmla="*/ 15 h 232"/>
                <a:gd name="T2" fmla="*/ 186 w 286"/>
                <a:gd name="T3" fmla="*/ 7 h 232"/>
                <a:gd name="T4" fmla="*/ 174 w 286"/>
                <a:gd name="T5" fmla="*/ 3 h 232"/>
                <a:gd name="T6" fmla="*/ 164 w 286"/>
                <a:gd name="T7" fmla="*/ 22 h 232"/>
                <a:gd name="T8" fmla="*/ 159 w 286"/>
                <a:gd name="T9" fmla="*/ 39 h 232"/>
                <a:gd name="T10" fmla="*/ 120 w 286"/>
                <a:gd name="T11" fmla="*/ 64 h 232"/>
                <a:gd name="T12" fmla="*/ 102 w 286"/>
                <a:gd name="T13" fmla="*/ 75 h 232"/>
                <a:gd name="T14" fmla="*/ 93 w 286"/>
                <a:gd name="T15" fmla="*/ 91 h 232"/>
                <a:gd name="T16" fmla="*/ 80 w 286"/>
                <a:gd name="T17" fmla="*/ 115 h 232"/>
                <a:gd name="T18" fmla="*/ 90 w 286"/>
                <a:gd name="T19" fmla="*/ 141 h 232"/>
                <a:gd name="T20" fmla="*/ 81 w 286"/>
                <a:gd name="T21" fmla="*/ 166 h 232"/>
                <a:gd name="T22" fmla="*/ 66 w 286"/>
                <a:gd name="T23" fmla="*/ 186 h 232"/>
                <a:gd name="T24" fmla="*/ 54 w 286"/>
                <a:gd name="T25" fmla="*/ 193 h 232"/>
                <a:gd name="T26" fmla="*/ 35 w 286"/>
                <a:gd name="T27" fmla="*/ 205 h 232"/>
                <a:gd name="T28" fmla="*/ 21 w 286"/>
                <a:gd name="T29" fmla="*/ 211 h 232"/>
                <a:gd name="T30" fmla="*/ 62 w 286"/>
                <a:gd name="T31" fmla="*/ 225 h 232"/>
                <a:gd name="T32" fmla="*/ 116 w 286"/>
                <a:gd name="T33" fmla="*/ 213 h 232"/>
                <a:gd name="T34" fmla="*/ 132 w 286"/>
                <a:gd name="T35" fmla="*/ 180 h 232"/>
                <a:gd name="T36" fmla="*/ 156 w 286"/>
                <a:gd name="T37" fmla="*/ 174 h 232"/>
                <a:gd name="T38" fmla="*/ 197 w 286"/>
                <a:gd name="T39" fmla="*/ 168 h 232"/>
                <a:gd name="T40" fmla="*/ 212 w 286"/>
                <a:gd name="T41" fmla="*/ 153 h 232"/>
                <a:gd name="T42" fmla="*/ 233 w 286"/>
                <a:gd name="T43" fmla="*/ 133 h 232"/>
                <a:gd name="T44" fmla="*/ 245 w 286"/>
                <a:gd name="T45" fmla="*/ 106 h 232"/>
                <a:gd name="T46" fmla="*/ 279 w 286"/>
                <a:gd name="T47" fmla="*/ 102 h 232"/>
                <a:gd name="T48" fmla="*/ 282 w 286"/>
                <a:gd name="T49" fmla="*/ 76 h 232"/>
                <a:gd name="T50" fmla="*/ 275 w 286"/>
                <a:gd name="T51" fmla="*/ 51 h 232"/>
                <a:gd name="T52" fmla="*/ 270 w 286"/>
                <a:gd name="T53" fmla="*/ 27 h 232"/>
                <a:gd name="T54" fmla="*/ 255 w 286"/>
                <a:gd name="T55" fmla="*/ 18 h 232"/>
                <a:gd name="T56" fmla="*/ 240 w 286"/>
                <a:gd name="T57" fmla="*/ 12 h 232"/>
                <a:gd name="T58" fmla="*/ 215 w 286"/>
                <a:gd name="T59" fmla="*/ 1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6" h="232">
                  <a:moveTo>
                    <a:pt x="215" y="15"/>
                  </a:moveTo>
                  <a:cubicBezTo>
                    <a:pt x="203" y="13"/>
                    <a:pt x="196" y="13"/>
                    <a:pt x="186" y="7"/>
                  </a:cubicBezTo>
                  <a:cubicBezTo>
                    <a:pt x="182" y="1"/>
                    <a:pt x="181" y="0"/>
                    <a:pt x="174" y="3"/>
                  </a:cubicBezTo>
                  <a:cubicBezTo>
                    <a:pt x="173" y="11"/>
                    <a:pt x="170" y="16"/>
                    <a:pt x="164" y="22"/>
                  </a:cubicBezTo>
                  <a:cubicBezTo>
                    <a:pt x="162" y="28"/>
                    <a:pt x="162" y="34"/>
                    <a:pt x="159" y="39"/>
                  </a:cubicBezTo>
                  <a:cubicBezTo>
                    <a:pt x="155" y="46"/>
                    <a:pt x="129" y="62"/>
                    <a:pt x="120" y="64"/>
                  </a:cubicBezTo>
                  <a:cubicBezTo>
                    <a:pt x="114" y="67"/>
                    <a:pt x="108" y="71"/>
                    <a:pt x="102" y="75"/>
                  </a:cubicBezTo>
                  <a:cubicBezTo>
                    <a:pt x="101" y="83"/>
                    <a:pt x="98" y="85"/>
                    <a:pt x="93" y="91"/>
                  </a:cubicBezTo>
                  <a:cubicBezTo>
                    <a:pt x="92" y="105"/>
                    <a:pt x="90" y="107"/>
                    <a:pt x="80" y="115"/>
                  </a:cubicBezTo>
                  <a:cubicBezTo>
                    <a:pt x="81" y="127"/>
                    <a:pt x="84" y="131"/>
                    <a:pt x="90" y="141"/>
                  </a:cubicBezTo>
                  <a:cubicBezTo>
                    <a:pt x="89" y="151"/>
                    <a:pt x="89" y="160"/>
                    <a:pt x="81" y="166"/>
                  </a:cubicBezTo>
                  <a:cubicBezTo>
                    <a:pt x="76" y="174"/>
                    <a:pt x="74" y="183"/>
                    <a:pt x="66" y="186"/>
                  </a:cubicBezTo>
                  <a:cubicBezTo>
                    <a:pt x="62" y="191"/>
                    <a:pt x="60" y="192"/>
                    <a:pt x="54" y="193"/>
                  </a:cubicBezTo>
                  <a:cubicBezTo>
                    <a:pt x="45" y="197"/>
                    <a:pt x="44" y="204"/>
                    <a:pt x="35" y="205"/>
                  </a:cubicBezTo>
                  <a:cubicBezTo>
                    <a:pt x="30" y="208"/>
                    <a:pt x="27" y="210"/>
                    <a:pt x="21" y="211"/>
                  </a:cubicBezTo>
                  <a:cubicBezTo>
                    <a:pt x="0" y="226"/>
                    <a:pt x="56" y="224"/>
                    <a:pt x="62" y="225"/>
                  </a:cubicBezTo>
                  <a:cubicBezTo>
                    <a:pt x="81" y="224"/>
                    <a:pt x="107" y="232"/>
                    <a:pt x="116" y="213"/>
                  </a:cubicBezTo>
                  <a:cubicBezTo>
                    <a:pt x="117" y="185"/>
                    <a:pt x="111" y="183"/>
                    <a:pt x="132" y="180"/>
                  </a:cubicBezTo>
                  <a:cubicBezTo>
                    <a:pt x="139" y="173"/>
                    <a:pt x="145" y="176"/>
                    <a:pt x="156" y="174"/>
                  </a:cubicBezTo>
                  <a:cubicBezTo>
                    <a:pt x="167" y="172"/>
                    <a:pt x="188" y="171"/>
                    <a:pt x="197" y="168"/>
                  </a:cubicBezTo>
                  <a:cubicBezTo>
                    <a:pt x="204" y="163"/>
                    <a:pt x="207" y="160"/>
                    <a:pt x="212" y="153"/>
                  </a:cubicBezTo>
                  <a:cubicBezTo>
                    <a:pt x="213" y="131"/>
                    <a:pt x="212" y="136"/>
                    <a:pt x="233" y="133"/>
                  </a:cubicBezTo>
                  <a:cubicBezTo>
                    <a:pt x="225" y="122"/>
                    <a:pt x="235" y="111"/>
                    <a:pt x="245" y="106"/>
                  </a:cubicBezTo>
                  <a:cubicBezTo>
                    <a:pt x="255" y="101"/>
                    <a:pt x="279" y="102"/>
                    <a:pt x="279" y="102"/>
                  </a:cubicBezTo>
                  <a:cubicBezTo>
                    <a:pt x="286" y="99"/>
                    <a:pt x="283" y="84"/>
                    <a:pt x="282" y="76"/>
                  </a:cubicBezTo>
                  <a:cubicBezTo>
                    <a:pt x="281" y="68"/>
                    <a:pt x="277" y="59"/>
                    <a:pt x="275" y="51"/>
                  </a:cubicBezTo>
                  <a:cubicBezTo>
                    <a:pt x="272" y="36"/>
                    <a:pt x="279" y="39"/>
                    <a:pt x="270" y="27"/>
                  </a:cubicBezTo>
                  <a:cubicBezTo>
                    <a:pt x="269" y="20"/>
                    <a:pt x="262" y="19"/>
                    <a:pt x="255" y="18"/>
                  </a:cubicBezTo>
                  <a:cubicBezTo>
                    <a:pt x="250" y="14"/>
                    <a:pt x="246" y="13"/>
                    <a:pt x="240" y="12"/>
                  </a:cubicBezTo>
                  <a:cubicBezTo>
                    <a:pt x="214" y="13"/>
                    <a:pt x="215" y="5"/>
                    <a:pt x="215" y="15"/>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7" name="Freeform 55"/>
            <p:cNvSpPr>
              <a:spLocks/>
            </p:cNvSpPr>
            <p:nvPr/>
          </p:nvSpPr>
          <p:spPr bwMode="auto">
            <a:xfrm>
              <a:off x="3757067" y="3832044"/>
              <a:ext cx="297155" cy="282443"/>
            </a:xfrm>
            <a:custGeom>
              <a:avLst/>
              <a:gdLst>
                <a:gd name="T0" fmla="*/ 158 w 511"/>
                <a:gd name="T1" fmla="*/ 69 h 503"/>
                <a:gd name="T2" fmla="*/ 166 w 511"/>
                <a:gd name="T3" fmla="*/ 59 h 503"/>
                <a:gd name="T4" fmla="*/ 178 w 511"/>
                <a:gd name="T5" fmla="*/ 47 h 503"/>
                <a:gd name="T6" fmla="*/ 211 w 511"/>
                <a:gd name="T7" fmla="*/ 38 h 503"/>
                <a:gd name="T8" fmla="*/ 224 w 511"/>
                <a:gd name="T9" fmla="*/ 30 h 503"/>
                <a:gd name="T10" fmla="*/ 268 w 511"/>
                <a:gd name="T11" fmla="*/ 14 h 503"/>
                <a:gd name="T12" fmla="*/ 325 w 511"/>
                <a:gd name="T13" fmla="*/ 9 h 503"/>
                <a:gd name="T14" fmla="*/ 341 w 511"/>
                <a:gd name="T15" fmla="*/ 11 h 503"/>
                <a:gd name="T16" fmla="*/ 359 w 511"/>
                <a:gd name="T17" fmla="*/ 6 h 503"/>
                <a:gd name="T18" fmla="*/ 394 w 511"/>
                <a:gd name="T19" fmla="*/ 5 h 503"/>
                <a:gd name="T20" fmla="*/ 398 w 511"/>
                <a:gd name="T21" fmla="*/ 27 h 503"/>
                <a:gd name="T22" fmla="*/ 403 w 511"/>
                <a:gd name="T23" fmla="*/ 51 h 503"/>
                <a:gd name="T24" fmla="*/ 394 w 511"/>
                <a:gd name="T25" fmla="*/ 74 h 503"/>
                <a:gd name="T26" fmla="*/ 383 w 511"/>
                <a:gd name="T27" fmla="*/ 89 h 503"/>
                <a:gd name="T28" fmla="*/ 392 w 511"/>
                <a:gd name="T29" fmla="*/ 102 h 503"/>
                <a:gd name="T30" fmla="*/ 401 w 511"/>
                <a:gd name="T31" fmla="*/ 116 h 503"/>
                <a:gd name="T32" fmla="*/ 428 w 511"/>
                <a:gd name="T33" fmla="*/ 147 h 503"/>
                <a:gd name="T34" fmla="*/ 433 w 511"/>
                <a:gd name="T35" fmla="*/ 180 h 503"/>
                <a:gd name="T36" fmla="*/ 442 w 511"/>
                <a:gd name="T37" fmla="*/ 212 h 503"/>
                <a:gd name="T38" fmla="*/ 454 w 511"/>
                <a:gd name="T39" fmla="*/ 243 h 503"/>
                <a:gd name="T40" fmla="*/ 443 w 511"/>
                <a:gd name="T41" fmla="*/ 297 h 503"/>
                <a:gd name="T42" fmla="*/ 464 w 511"/>
                <a:gd name="T43" fmla="*/ 335 h 503"/>
                <a:gd name="T44" fmla="*/ 473 w 511"/>
                <a:gd name="T45" fmla="*/ 348 h 503"/>
                <a:gd name="T46" fmla="*/ 494 w 511"/>
                <a:gd name="T47" fmla="*/ 356 h 503"/>
                <a:gd name="T48" fmla="*/ 508 w 511"/>
                <a:gd name="T49" fmla="*/ 375 h 503"/>
                <a:gd name="T50" fmla="*/ 508 w 511"/>
                <a:gd name="T51" fmla="*/ 380 h 503"/>
                <a:gd name="T52" fmla="*/ 475 w 511"/>
                <a:gd name="T53" fmla="*/ 390 h 503"/>
                <a:gd name="T54" fmla="*/ 443 w 511"/>
                <a:gd name="T55" fmla="*/ 416 h 503"/>
                <a:gd name="T56" fmla="*/ 431 w 511"/>
                <a:gd name="T57" fmla="*/ 426 h 503"/>
                <a:gd name="T58" fmla="*/ 386 w 511"/>
                <a:gd name="T59" fmla="*/ 458 h 503"/>
                <a:gd name="T60" fmla="*/ 380 w 511"/>
                <a:gd name="T61" fmla="*/ 471 h 503"/>
                <a:gd name="T62" fmla="*/ 364 w 511"/>
                <a:gd name="T63" fmla="*/ 479 h 503"/>
                <a:gd name="T64" fmla="*/ 355 w 511"/>
                <a:gd name="T65" fmla="*/ 486 h 503"/>
                <a:gd name="T66" fmla="*/ 338 w 511"/>
                <a:gd name="T67" fmla="*/ 489 h 503"/>
                <a:gd name="T68" fmla="*/ 305 w 511"/>
                <a:gd name="T69" fmla="*/ 500 h 503"/>
                <a:gd name="T70" fmla="*/ 299 w 511"/>
                <a:gd name="T71" fmla="*/ 485 h 503"/>
                <a:gd name="T72" fmla="*/ 251 w 511"/>
                <a:gd name="T73" fmla="*/ 473 h 503"/>
                <a:gd name="T74" fmla="*/ 233 w 511"/>
                <a:gd name="T75" fmla="*/ 435 h 503"/>
                <a:gd name="T76" fmla="*/ 218 w 511"/>
                <a:gd name="T77" fmla="*/ 425 h 503"/>
                <a:gd name="T78" fmla="*/ 202 w 511"/>
                <a:gd name="T79" fmla="*/ 413 h 503"/>
                <a:gd name="T80" fmla="*/ 173 w 511"/>
                <a:gd name="T81" fmla="*/ 401 h 503"/>
                <a:gd name="T82" fmla="*/ 152 w 511"/>
                <a:gd name="T83" fmla="*/ 378 h 503"/>
                <a:gd name="T84" fmla="*/ 128 w 511"/>
                <a:gd name="T85" fmla="*/ 359 h 503"/>
                <a:gd name="T86" fmla="*/ 103 w 511"/>
                <a:gd name="T87" fmla="*/ 345 h 503"/>
                <a:gd name="T88" fmla="*/ 56 w 511"/>
                <a:gd name="T89" fmla="*/ 315 h 503"/>
                <a:gd name="T90" fmla="*/ 38 w 511"/>
                <a:gd name="T91" fmla="*/ 299 h 503"/>
                <a:gd name="T92" fmla="*/ 29 w 511"/>
                <a:gd name="T93" fmla="*/ 291 h 503"/>
                <a:gd name="T94" fmla="*/ 5 w 511"/>
                <a:gd name="T95" fmla="*/ 269 h 503"/>
                <a:gd name="T96" fmla="*/ 8 w 511"/>
                <a:gd name="T97" fmla="*/ 251 h 503"/>
                <a:gd name="T98" fmla="*/ 13 w 511"/>
                <a:gd name="T99" fmla="*/ 227 h 503"/>
                <a:gd name="T100" fmla="*/ 38 w 511"/>
                <a:gd name="T101" fmla="*/ 221 h 503"/>
                <a:gd name="T102" fmla="*/ 67 w 511"/>
                <a:gd name="T103" fmla="*/ 215 h 503"/>
                <a:gd name="T104" fmla="*/ 91 w 511"/>
                <a:gd name="T105" fmla="*/ 209 h 503"/>
                <a:gd name="T106" fmla="*/ 97 w 511"/>
                <a:gd name="T107" fmla="*/ 195 h 503"/>
                <a:gd name="T108" fmla="*/ 121 w 511"/>
                <a:gd name="T109" fmla="*/ 177 h 503"/>
                <a:gd name="T110" fmla="*/ 127 w 511"/>
                <a:gd name="T111" fmla="*/ 155 h 503"/>
                <a:gd name="T112" fmla="*/ 169 w 511"/>
                <a:gd name="T113" fmla="*/ 143 h 503"/>
                <a:gd name="T114" fmla="*/ 167 w 511"/>
                <a:gd name="T115" fmla="*/ 117 h 503"/>
                <a:gd name="T116" fmla="*/ 166 w 511"/>
                <a:gd name="T117" fmla="*/ 84 h 503"/>
                <a:gd name="T118" fmla="*/ 158 w 511"/>
                <a:gd name="T119" fmla="*/ 69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1" h="503">
                  <a:moveTo>
                    <a:pt x="158" y="69"/>
                  </a:moveTo>
                  <a:cubicBezTo>
                    <a:pt x="164" y="68"/>
                    <a:pt x="161" y="61"/>
                    <a:pt x="166" y="59"/>
                  </a:cubicBezTo>
                  <a:cubicBezTo>
                    <a:pt x="169" y="58"/>
                    <a:pt x="166" y="49"/>
                    <a:pt x="178" y="47"/>
                  </a:cubicBezTo>
                  <a:cubicBezTo>
                    <a:pt x="192" y="49"/>
                    <a:pt x="204" y="52"/>
                    <a:pt x="211" y="38"/>
                  </a:cubicBezTo>
                  <a:cubicBezTo>
                    <a:pt x="213" y="30"/>
                    <a:pt x="217" y="32"/>
                    <a:pt x="224" y="30"/>
                  </a:cubicBezTo>
                  <a:cubicBezTo>
                    <a:pt x="246" y="12"/>
                    <a:pt x="218" y="16"/>
                    <a:pt x="268" y="14"/>
                  </a:cubicBezTo>
                  <a:cubicBezTo>
                    <a:pt x="287" y="0"/>
                    <a:pt x="287" y="8"/>
                    <a:pt x="325" y="9"/>
                  </a:cubicBezTo>
                  <a:cubicBezTo>
                    <a:pt x="331" y="12"/>
                    <a:pt x="334" y="12"/>
                    <a:pt x="341" y="11"/>
                  </a:cubicBezTo>
                  <a:cubicBezTo>
                    <a:pt x="346" y="3"/>
                    <a:pt x="349" y="5"/>
                    <a:pt x="359" y="6"/>
                  </a:cubicBezTo>
                  <a:cubicBezTo>
                    <a:pt x="370" y="5"/>
                    <a:pt x="383" y="1"/>
                    <a:pt x="394" y="5"/>
                  </a:cubicBezTo>
                  <a:cubicBezTo>
                    <a:pt x="401" y="14"/>
                    <a:pt x="400" y="14"/>
                    <a:pt x="398" y="27"/>
                  </a:cubicBezTo>
                  <a:cubicBezTo>
                    <a:pt x="399" y="36"/>
                    <a:pt x="399" y="43"/>
                    <a:pt x="403" y="51"/>
                  </a:cubicBezTo>
                  <a:cubicBezTo>
                    <a:pt x="404" y="58"/>
                    <a:pt x="400" y="70"/>
                    <a:pt x="394" y="74"/>
                  </a:cubicBezTo>
                  <a:cubicBezTo>
                    <a:pt x="391" y="80"/>
                    <a:pt x="386" y="82"/>
                    <a:pt x="383" y="89"/>
                  </a:cubicBezTo>
                  <a:cubicBezTo>
                    <a:pt x="385" y="95"/>
                    <a:pt x="387" y="98"/>
                    <a:pt x="392" y="102"/>
                  </a:cubicBezTo>
                  <a:cubicBezTo>
                    <a:pt x="395" y="107"/>
                    <a:pt x="398" y="111"/>
                    <a:pt x="401" y="116"/>
                  </a:cubicBezTo>
                  <a:cubicBezTo>
                    <a:pt x="403" y="127"/>
                    <a:pt x="419" y="140"/>
                    <a:pt x="428" y="147"/>
                  </a:cubicBezTo>
                  <a:cubicBezTo>
                    <a:pt x="429" y="157"/>
                    <a:pt x="428" y="170"/>
                    <a:pt x="433" y="180"/>
                  </a:cubicBezTo>
                  <a:cubicBezTo>
                    <a:pt x="435" y="190"/>
                    <a:pt x="438" y="202"/>
                    <a:pt x="442" y="212"/>
                  </a:cubicBezTo>
                  <a:cubicBezTo>
                    <a:pt x="444" y="223"/>
                    <a:pt x="449" y="233"/>
                    <a:pt x="454" y="243"/>
                  </a:cubicBezTo>
                  <a:cubicBezTo>
                    <a:pt x="452" y="277"/>
                    <a:pt x="457" y="278"/>
                    <a:pt x="443" y="297"/>
                  </a:cubicBezTo>
                  <a:cubicBezTo>
                    <a:pt x="440" y="315"/>
                    <a:pt x="453" y="323"/>
                    <a:pt x="464" y="335"/>
                  </a:cubicBezTo>
                  <a:cubicBezTo>
                    <a:pt x="468" y="339"/>
                    <a:pt x="469" y="344"/>
                    <a:pt x="473" y="348"/>
                  </a:cubicBezTo>
                  <a:cubicBezTo>
                    <a:pt x="479" y="353"/>
                    <a:pt x="494" y="356"/>
                    <a:pt x="494" y="356"/>
                  </a:cubicBezTo>
                  <a:cubicBezTo>
                    <a:pt x="501" y="362"/>
                    <a:pt x="501" y="369"/>
                    <a:pt x="508" y="375"/>
                  </a:cubicBezTo>
                  <a:cubicBezTo>
                    <a:pt x="509" y="380"/>
                    <a:pt x="511" y="380"/>
                    <a:pt x="508" y="380"/>
                  </a:cubicBezTo>
                  <a:cubicBezTo>
                    <a:pt x="497" y="381"/>
                    <a:pt x="484" y="384"/>
                    <a:pt x="475" y="390"/>
                  </a:cubicBezTo>
                  <a:cubicBezTo>
                    <a:pt x="463" y="397"/>
                    <a:pt x="456" y="411"/>
                    <a:pt x="443" y="416"/>
                  </a:cubicBezTo>
                  <a:cubicBezTo>
                    <a:pt x="435" y="426"/>
                    <a:pt x="440" y="424"/>
                    <a:pt x="431" y="426"/>
                  </a:cubicBezTo>
                  <a:cubicBezTo>
                    <a:pt x="422" y="440"/>
                    <a:pt x="400" y="450"/>
                    <a:pt x="386" y="458"/>
                  </a:cubicBezTo>
                  <a:cubicBezTo>
                    <a:pt x="383" y="462"/>
                    <a:pt x="383" y="467"/>
                    <a:pt x="380" y="471"/>
                  </a:cubicBezTo>
                  <a:cubicBezTo>
                    <a:pt x="376" y="476"/>
                    <a:pt x="369" y="476"/>
                    <a:pt x="364" y="479"/>
                  </a:cubicBezTo>
                  <a:cubicBezTo>
                    <a:pt x="361" y="481"/>
                    <a:pt x="359" y="485"/>
                    <a:pt x="355" y="486"/>
                  </a:cubicBezTo>
                  <a:cubicBezTo>
                    <a:pt x="349" y="487"/>
                    <a:pt x="338" y="489"/>
                    <a:pt x="338" y="489"/>
                  </a:cubicBezTo>
                  <a:cubicBezTo>
                    <a:pt x="328" y="494"/>
                    <a:pt x="316" y="496"/>
                    <a:pt x="305" y="500"/>
                  </a:cubicBezTo>
                  <a:cubicBezTo>
                    <a:pt x="295" y="493"/>
                    <a:pt x="308" y="503"/>
                    <a:pt x="299" y="485"/>
                  </a:cubicBezTo>
                  <a:cubicBezTo>
                    <a:pt x="293" y="472"/>
                    <a:pt x="262" y="474"/>
                    <a:pt x="251" y="473"/>
                  </a:cubicBezTo>
                  <a:cubicBezTo>
                    <a:pt x="247" y="455"/>
                    <a:pt x="246" y="448"/>
                    <a:pt x="233" y="435"/>
                  </a:cubicBezTo>
                  <a:cubicBezTo>
                    <a:pt x="225" y="412"/>
                    <a:pt x="238" y="440"/>
                    <a:pt x="218" y="425"/>
                  </a:cubicBezTo>
                  <a:cubicBezTo>
                    <a:pt x="215" y="423"/>
                    <a:pt x="205" y="416"/>
                    <a:pt x="202" y="413"/>
                  </a:cubicBezTo>
                  <a:cubicBezTo>
                    <a:pt x="197" y="408"/>
                    <a:pt x="181" y="407"/>
                    <a:pt x="173" y="401"/>
                  </a:cubicBezTo>
                  <a:cubicBezTo>
                    <a:pt x="165" y="395"/>
                    <a:pt x="159" y="385"/>
                    <a:pt x="152" y="378"/>
                  </a:cubicBezTo>
                  <a:cubicBezTo>
                    <a:pt x="145" y="371"/>
                    <a:pt x="137" y="364"/>
                    <a:pt x="128" y="359"/>
                  </a:cubicBezTo>
                  <a:cubicBezTo>
                    <a:pt x="121" y="351"/>
                    <a:pt x="111" y="351"/>
                    <a:pt x="103" y="345"/>
                  </a:cubicBezTo>
                  <a:cubicBezTo>
                    <a:pt x="88" y="334"/>
                    <a:pt x="75" y="319"/>
                    <a:pt x="56" y="315"/>
                  </a:cubicBezTo>
                  <a:cubicBezTo>
                    <a:pt x="49" y="310"/>
                    <a:pt x="45" y="304"/>
                    <a:pt x="38" y="299"/>
                  </a:cubicBezTo>
                  <a:cubicBezTo>
                    <a:pt x="30" y="286"/>
                    <a:pt x="41" y="302"/>
                    <a:pt x="29" y="291"/>
                  </a:cubicBezTo>
                  <a:cubicBezTo>
                    <a:pt x="15" y="278"/>
                    <a:pt x="31" y="271"/>
                    <a:pt x="5" y="269"/>
                  </a:cubicBezTo>
                  <a:cubicBezTo>
                    <a:pt x="2" y="259"/>
                    <a:pt x="2" y="259"/>
                    <a:pt x="8" y="251"/>
                  </a:cubicBezTo>
                  <a:cubicBezTo>
                    <a:pt x="7" y="242"/>
                    <a:pt x="0" y="229"/>
                    <a:pt x="13" y="227"/>
                  </a:cubicBezTo>
                  <a:cubicBezTo>
                    <a:pt x="21" y="223"/>
                    <a:pt x="29" y="222"/>
                    <a:pt x="38" y="221"/>
                  </a:cubicBezTo>
                  <a:cubicBezTo>
                    <a:pt x="52" y="216"/>
                    <a:pt x="45" y="216"/>
                    <a:pt x="67" y="215"/>
                  </a:cubicBezTo>
                  <a:cubicBezTo>
                    <a:pt x="74" y="211"/>
                    <a:pt x="83" y="210"/>
                    <a:pt x="91" y="209"/>
                  </a:cubicBezTo>
                  <a:cubicBezTo>
                    <a:pt x="92" y="203"/>
                    <a:pt x="94" y="200"/>
                    <a:pt x="97" y="195"/>
                  </a:cubicBezTo>
                  <a:cubicBezTo>
                    <a:pt x="99" y="178"/>
                    <a:pt x="103" y="179"/>
                    <a:pt x="121" y="177"/>
                  </a:cubicBezTo>
                  <a:cubicBezTo>
                    <a:pt x="118" y="165"/>
                    <a:pt x="112" y="158"/>
                    <a:pt x="127" y="155"/>
                  </a:cubicBezTo>
                  <a:cubicBezTo>
                    <a:pt x="140" y="145"/>
                    <a:pt x="153" y="144"/>
                    <a:pt x="169" y="143"/>
                  </a:cubicBezTo>
                  <a:cubicBezTo>
                    <a:pt x="180" y="135"/>
                    <a:pt x="172" y="126"/>
                    <a:pt x="167" y="117"/>
                  </a:cubicBezTo>
                  <a:cubicBezTo>
                    <a:pt x="165" y="109"/>
                    <a:pt x="167" y="92"/>
                    <a:pt x="166" y="84"/>
                  </a:cubicBezTo>
                  <a:cubicBezTo>
                    <a:pt x="165" y="76"/>
                    <a:pt x="160" y="72"/>
                    <a:pt x="158" y="69"/>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8" name="Freeform 56"/>
            <p:cNvSpPr>
              <a:spLocks/>
            </p:cNvSpPr>
            <p:nvPr/>
          </p:nvSpPr>
          <p:spPr bwMode="auto">
            <a:xfrm>
              <a:off x="3979934" y="3827682"/>
              <a:ext cx="57657" cy="110141"/>
            </a:xfrm>
            <a:custGeom>
              <a:avLst/>
              <a:gdLst>
                <a:gd name="T0" fmla="*/ 14 w 100"/>
                <a:gd name="T1" fmla="*/ 21 h 198"/>
                <a:gd name="T2" fmla="*/ 32 w 100"/>
                <a:gd name="T3" fmla="*/ 0 h 198"/>
                <a:gd name="T4" fmla="*/ 67 w 100"/>
                <a:gd name="T5" fmla="*/ 12 h 198"/>
                <a:gd name="T6" fmla="*/ 74 w 100"/>
                <a:gd name="T7" fmla="*/ 43 h 198"/>
                <a:gd name="T8" fmla="*/ 79 w 100"/>
                <a:gd name="T9" fmla="*/ 58 h 198"/>
                <a:gd name="T10" fmla="*/ 59 w 100"/>
                <a:gd name="T11" fmla="*/ 84 h 198"/>
                <a:gd name="T12" fmla="*/ 92 w 100"/>
                <a:gd name="T13" fmla="*/ 115 h 198"/>
                <a:gd name="T14" fmla="*/ 100 w 100"/>
                <a:gd name="T15" fmla="*/ 130 h 198"/>
                <a:gd name="T16" fmla="*/ 85 w 100"/>
                <a:gd name="T17" fmla="*/ 144 h 198"/>
                <a:gd name="T18" fmla="*/ 73 w 100"/>
                <a:gd name="T19" fmla="*/ 160 h 198"/>
                <a:gd name="T20" fmla="*/ 50 w 100"/>
                <a:gd name="T21" fmla="*/ 198 h 198"/>
                <a:gd name="T22" fmla="*/ 41 w 100"/>
                <a:gd name="T23" fmla="*/ 159 h 198"/>
                <a:gd name="T24" fmla="*/ 13 w 100"/>
                <a:gd name="T25" fmla="*/ 120 h 198"/>
                <a:gd name="T26" fmla="*/ 4 w 100"/>
                <a:gd name="T27" fmla="*/ 91 h 198"/>
                <a:gd name="T28" fmla="*/ 16 w 100"/>
                <a:gd name="T29" fmla="*/ 69 h 198"/>
                <a:gd name="T30" fmla="*/ 14 w 100"/>
                <a:gd name="T31" fmla="*/ 2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98">
                  <a:moveTo>
                    <a:pt x="14" y="21"/>
                  </a:moveTo>
                  <a:cubicBezTo>
                    <a:pt x="15" y="12"/>
                    <a:pt x="23" y="2"/>
                    <a:pt x="32" y="0"/>
                  </a:cubicBezTo>
                  <a:cubicBezTo>
                    <a:pt x="64" y="1"/>
                    <a:pt x="49" y="1"/>
                    <a:pt x="67" y="12"/>
                  </a:cubicBezTo>
                  <a:cubicBezTo>
                    <a:pt x="62" y="30"/>
                    <a:pt x="61" y="30"/>
                    <a:pt x="74" y="43"/>
                  </a:cubicBezTo>
                  <a:cubicBezTo>
                    <a:pt x="76" y="48"/>
                    <a:pt x="77" y="53"/>
                    <a:pt x="79" y="58"/>
                  </a:cubicBezTo>
                  <a:cubicBezTo>
                    <a:pt x="73" y="67"/>
                    <a:pt x="70" y="80"/>
                    <a:pt x="59" y="84"/>
                  </a:cubicBezTo>
                  <a:cubicBezTo>
                    <a:pt x="47" y="100"/>
                    <a:pt x="80" y="113"/>
                    <a:pt x="92" y="115"/>
                  </a:cubicBezTo>
                  <a:cubicBezTo>
                    <a:pt x="95" y="120"/>
                    <a:pt x="98" y="124"/>
                    <a:pt x="100" y="130"/>
                  </a:cubicBezTo>
                  <a:cubicBezTo>
                    <a:pt x="97" y="138"/>
                    <a:pt x="92" y="139"/>
                    <a:pt x="85" y="144"/>
                  </a:cubicBezTo>
                  <a:cubicBezTo>
                    <a:pt x="82" y="150"/>
                    <a:pt x="78" y="156"/>
                    <a:pt x="73" y="160"/>
                  </a:cubicBezTo>
                  <a:cubicBezTo>
                    <a:pt x="65" y="181"/>
                    <a:pt x="74" y="188"/>
                    <a:pt x="50" y="198"/>
                  </a:cubicBezTo>
                  <a:cubicBezTo>
                    <a:pt x="42" y="185"/>
                    <a:pt x="54" y="169"/>
                    <a:pt x="41" y="159"/>
                  </a:cubicBezTo>
                  <a:cubicBezTo>
                    <a:pt x="35" y="142"/>
                    <a:pt x="28" y="129"/>
                    <a:pt x="13" y="120"/>
                  </a:cubicBezTo>
                  <a:cubicBezTo>
                    <a:pt x="7" y="112"/>
                    <a:pt x="0" y="100"/>
                    <a:pt x="4" y="91"/>
                  </a:cubicBezTo>
                  <a:cubicBezTo>
                    <a:pt x="5" y="82"/>
                    <a:pt x="12" y="77"/>
                    <a:pt x="16" y="69"/>
                  </a:cubicBezTo>
                  <a:cubicBezTo>
                    <a:pt x="19" y="52"/>
                    <a:pt x="14" y="39"/>
                    <a:pt x="14" y="2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59" name="Freeform 57"/>
            <p:cNvSpPr>
              <a:spLocks/>
            </p:cNvSpPr>
            <p:nvPr/>
          </p:nvSpPr>
          <p:spPr bwMode="auto">
            <a:xfrm>
              <a:off x="4013197" y="3890932"/>
              <a:ext cx="227302" cy="211559"/>
            </a:xfrm>
            <a:custGeom>
              <a:avLst/>
              <a:gdLst>
                <a:gd name="T0" fmla="*/ 49 w 392"/>
                <a:gd name="T1" fmla="*/ 0 h 375"/>
                <a:gd name="T2" fmla="*/ 62 w 392"/>
                <a:gd name="T3" fmla="*/ 9 h 375"/>
                <a:gd name="T4" fmla="*/ 112 w 392"/>
                <a:gd name="T5" fmla="*/ 15 h 375"/>
                <a:gd name="T6" fmla="*/ 130 w 392"/>
                <a:gd name="T7" fmla="*/ 21 h 375"/>
                <a:gd name="T8" fmla="*/ 139 w 392"/>
                <a:gd name="T9" fmla="*/ 36 h 375"/>
                <a:gd name="T10" fmla="*/ 184 w 392"/>
                <a:gd name="T11" fmla="*/ 54 h 375"/>
                <a:gd name="T12" fmla="*/ 220 w 392"/>
                <a:gd name="T13" fmla="*/ 72 h 375"/>
                <a:gd name="T14" fmla="*/ 239 w 392"/>
                <a:gd name="T15" fmla="*/ 77 h 375"/>
                <a:gd name="T16" fmla="*/ 253 w 392"/>
                <a:gd name="T17" fmla="*/ 62 h 375"/>
                <a:gd name="T18" fmla="*/ 244 w 392"/>
                <a:gd name="T19" fmla="*/ 36 h 375"/>
                <a:gd name="T20" fmla="*/ 259 w 392"/>
                <a:gd name="T21" fmla="*/ 23 h 375"/>
                <a:gd name="T22" fmla="*/ 278 w 392"/>
                <a:gd name="T23" fmla="*/ 11 h 375"/>
                <a:gd name="T24" fmla="*/ 317 w 392"/>
                <a:gd name="T25" fmla="*/ 12 h 375"/>
                <a:gd name="T26" fmla="*/ 331 w 392"/>
                <a:gd name="T27" fmla="*/ 32 h 375"/>
                <a:gd name="T28" fmla="*/ 365 w 392"/>
                <a:gd name="T29" fmla="*/ 36 h 375"/>
                <a:gd name="T30" fmla="*/ 366 w 392"/>
                <a:gd name="T31" fmla="*/ 99 h 375"/>
                <a:gd name="T32" fmla="*/ 372 w 392"/>
                <a:gd name="T33" fmla="*/ 129 h 375"/>
                <a:gd name="T34" fmla="*/ 368 w 392"/>
                <a:gd name="T35" fmla="*/ 178 h 375"/>
                <a:gd name="T36" fmla="*/ 380 w 392"/>
                <a:gd name="T37" fmla="*/ 230 h 375"/>
                <a:gd name="T38" fmla="*/ 389 w 392"/>
                <a:gd name="T39" fmla="*/ 302 h 375"/>
                <a:gd name="T40" fmla="*/ 390 w 392"/>
                <a:gd name="T41" fmla="*/ 344 h 375"/>
                <a:gd name="T42" fmla="*/ 380 w 392"/>
                <a:gd name="T43" fmla="*/ 368 h 375"/>
                <a:gd name="T44" fmla="*/ 355 w 392"/>
                <a:gd name="T45" fmla="*/ 369 h 375"/>
                <a:gd name="T46" fmla="*/ 342 w 392"/>
                <a:gd name="T47" fmla="*/ 354 h 375"/>
                <a:gd name="T48" fmla="*/ 304 w 392"/>
                <a:gd name="T49" fmla="*/ 348 h 375"/>
                <a:gd name="T50" fmla="*/ 275 w 392"/>
                <a:gd name="T51" fmla="*/ 326 h 375"/>
                <a:gd name="T52" fmla="*/ 218 w 392"/>
                <a:gd name="T53" fmla="*/ 305 h 375"/>
                <a:gd name="T54" fmla="*/ 181 w 392"/>
                <a:gd name="T55" fmla="*/ 281 h 375"/>
                <a:gd name="T56" fmla="*/ 134 w 392"/>
                <a:gd name="T57" fmla="*/ 293 h 375"/>
                <a:gd name="T58" fmla="*/ 109 w 392"/>
                <a:gd name="T59" fmla="*/ 278 h 375"/>
                <a:gd name="T60" fmla="*/ 69 w 392"/>
                <a:gd name="T61" fmla="*/ 270 h 375"/>
                <a:gd name="T62" fmla="*/ 59 w 392"/>
                <a:gd name="T63" fmla="*/ 263 h 375"/>
                <a:gd name="T64" fmla="*/ 35 w 392"/>
                <a:gd name="T65" fmla="*/ 243 h 375"/>
                <a:gd name="T66" fmla="*/ 11 w 392"/>
                <a:gd name="T67" fmla="*/ 215 h 375"/>
                <a:gd name="T68" fmla="*/ 6 w 392"/>
                <a:gd name="T69" fmla="*/ 195 h 375"/>
                <a:gd name="T70" fmla="*/ 12 w 392"/>
                <a:gd name="T71" fmla="*/ 170 h 375"/>
                <a:gd name="T72" fmla="*/ 15 w 392"/>
                <a:gd name="T73" fmla="*/ 147 h 375"/>
                <a:gd name="T74" fmla="*/ 14 w 392"/>
                <a:gd name="T75" fmla="*/ 132 h 375"/>
                <a:gd name="T76" fmla="*/ 5 w 392"/>
                <a:gd name="T77" fmla="*/ 116 h 375"/>
                <a:gd name="T78" fmla="*/ 0 w 392"/>
                <a:gd name="T79" fmla="*/ 87 h 375"/>
                <a:gd name="T80" fmla="*/ 21 w 392"/>
                <a:gd name="T81" fmla="*/ 53 h 375"/>
                <a:gd name="T82" fmla="*/ 49 w 392"/>
                <a:gd name="T83" fmla="*/ 20 h 375"/>
                <a:gd name="T84" fmla="*/ 49 w 392"/>
                <a:gd name="T8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2" h="375">
                  <a:moveTo>
                    <a:pt x="49" y="0"/>
                  </a:moveTo>
                  <a:cubicBezTo>
                    <a:pt x="54" y="2"/>
                    <a:pt x="57" y="8"/>
                    <a:pt x="62" y="9"/>
                  </a:cubicBezTo>
                  <a:cubicBezTo>
                    <a:pt x="77" y="12"/>
                    <a:pt x="96" y="14"/>
                    <a:pt x="112" y="15"/>
                  </a:cubicBezTo>
                  <a:cubicBezTo>
                    <a:pt x="118" y="18"/>
                    <a:pt x="124" y="20"/>
                    <a:pt x="130" y="21"/>
                  </a:cubicBezTo>
                  <a:cubicBezTo>
                    <a:pt x="133" y="26"/>
                    <a:pt x="135" y="31"/>
                    <a:pt x="139" y="36"/>
                  </a:cubicBezTo>
                  <a:cubicBezTo>
                    <a:pt x="144" y="60"/>
                    <a:pt x="161" y="53"/>
                    <a:pt x="184" y="54"/>
                  </a:cubicBezTo>
                  <a:cubicBezTo>
                    <a:pt x="197" y="65"/>
                    <a:pt x="202" y="71"/>
                    <a:pt x="220" y="72"/>
                  </a:cubicBezTo>
                  <a:cubicBezTo>
                    <a:pt x="226" y="75"/>
                    <a:pt x="239" y="77"/>
                    <a:pt x="239" y="77"/>
                  </a:cubicBezTo>
                  <a:cubicBezTo>
                    <a:pt x="251" y="74"/>
                    <a:pt x="248" y="71"/>
                    <a:pt x="253" y="62"/>
                  </a:cubicBezTo>
                  <a:cubicBezTo>
                    <a:pt x="252" y="49"/>
                    <a:pt x="254" y="43"/>
                    <a:pt x="244" y="36"/>
                  </a:cubicBezTo>
                  <a:cubicBezTo>
                    <a:pt x="245" y="28"/>
                    <a:pt x="252" y="27"/>
                    <a:pt x="259" y="23"/>
                  </a:cubicBezTo>
                  <a:cubicBezTo>
                    <a:pt x="267" y="13"/>
                    <a:pt x="266" y="13"/>
                    <a:pt x="278" y="11"/>
                  </a:cubicBezTo>
                  <a:cubicBezTo>
                    <a:pt x="291" y="11"/>
                    <a:pt x="304" y="10"/>
                    <a:pt x="317" y="12"/>
                  </a:cubicBezTo>
                  <a:cubicBezTo>
                    <a:pt x="324" y="13"/>
                    <a:pt x="323" y="29"/>
                    <a:pt x="331" y="32"/>
                  </a:cubicBezTo>
                  <a:cubicBezTo>
                    <a:pt x="340" y="36"/>
                    <a:pt x="355" y="35"/>
                    <a:pt x="365" y="36"/>
                  </a:cubicBezTo>
                  <a:cubicBezTo>
                    <a:pt x="364" y="63"/>
                    <a:pt x="355" y="77"/>
                    <a:pt x="366" y="99"/>
                  </a:cubicBezTo>
                  <a:cubicBezTo>
                    <a:pt x="367" y="106"/>
                    <a:pt x="369" y="122"/>
                    <a:pt x="372" y="129"/>
                  </a:cubicBezTo>
                  <a:cubicBezTo>
                    <a:pt x="374" y="142"/>
                    <a:pt x="367" y="161"/>
                    <a:pt x="368" y="178"/>
                  </a:cubicBezTo>
                  <a:cubicBezTo>
                    <a:pt x="369" y="195"/>
                    <a:pt x="376" y="209"/>
                    <a:pt x="380" y="230"/>
                  </a:cubicBezTo>
                  <a:cubicBezTo>
                    <a:pt x="381" y="252"/>
                    <a:pt x="378" y="280"/>
                    <a:pt x="389" y="302"/>
                  </a:cubicBezTo>
                  <a:cubicBezTo>
                    <a:pt x="392" y="322"/>
                    <a:pt x="391" y="333"/>
                    <a:pt x="390" y="344"/>
                  </a:cubicBezTo>
                  <a:cubicBezTo>
                    <a:pt x="389" y="355"/>
                    <a:pt x="386" y="364"/>
                    <a:pt x="380" y="368"/>
                  </a:cubicBezTo>
                  <a:cubicBezTo>
                    <a:pt x="371" y="375"/>
                    <a:pt x="367" y="371"/>
                    <a:pt x="355" y="369"/>
                  </a:cubicBezTo>
                  <a:cubicBezTo>
                    <a:pt x="347" y="364"/>
                    <a:pt x="351" y="356"/>
                    <a:pt x="342" y="354"/>
                  </a:cubicBezTo>
                  <a:cubicBezTo>
                    <a:pt x="332" y="349"/>
                    <a:pt x="313" y="354"/>
                    <a:pt x="304" y="348"/>
                  </a:cubicBezTo>
                  <a:cubicBezTo>
                    <a:pt x="293" y="340"/>
                    <a:pt x="290" y="329"/>
                    <a:pt x="275" y="326"/>
                  </a:cubicBezTo>
                  <a:cubicBezTo>
                    <a:pt x="261" y="317"/>
                    <a:pt x="234" y="312"/>
                    <a:pt x="218" y="305"/>
                  </a:cubicBezTo>
                  <a:cubicBezTo>
                    <a:pt x="214" y="298"/>
                    <a:pt x="191" y="283"/>
                    <a:pt x="181" y="281"/>
                  </a:cubicBezTo>
                  <a:cubicBezTo>
                    <a:pt x="159" y="270"/>
                    <a:pt x="145" y="275"/>
                    <a:pt x="134" y="293"/>
                  </a:cubicBezTo>
                  <a:cubicBezTo>
                    <a:pt x="124" y="290"/>
                    <a:pt x="118" y="283"/>
                    <a:pt x="109" y="278"/>
                  </a:cubicBezTo>
                  <a:cubicBezTo>
                    <a:pt x="100" y="273"/>
                    <a:pt x="79" y="272"/>
                    <a:pt x="69" y="270"/>
                  </a:cubicBezTo>
                  <a:cubicBezTo>
                    <a:pt x="65" y="259"/>
                    <a:pt x="71" y="265"/>
                    <a:pt x="59" y="263"/>
                  </a:cubicBezTo>
                  <a:cubicBezTo>
                    <a:pt x="51" y="255"/>
                    <a:pt x="41" y="244"/>
                    <a:pt x="35" y="243"/>
                  </a:cubicBezTo>
                  <a:cubicBezTo>
                    <a:pt x="30" y="234"/>
                    <a:pt x="21" y="217"/>
                    <a:pt x="11" y="215"/>
                  </a:cubicBezTo>
                  <a:cubicBezTo>
                    <a:pt x="6" y="207"/>
                    <a:pt x="7" y="204"/>
                    <a:pt x="6" y="195"/>
                  </a:cubicBezTo>
                  <a:cubicBezTo>
                    <a:pt x="7" y="181"/>
                    <a:pt x="2" y="176"/>
                    <a:pt x="12" y="170"/>
                  </a:cubicBezTo>
                  <a:cubicBezTo>
                    <a:pt x="14" y="163"/>
                    <a:pt x="13" y="153"/>
                    <a:pt x="15" y="147"/>
                  </a:cubicBezTo>
                  <a:cubicBezTo>
                    <a:pt x="15" y="141"/>
                    <a:pt x="16" y="137"/>
                    <a:pt x="14" y="132"/>
                  </a:cubicBezTo>
                  <a:cubicBezTo>
                    <a:pt x="13" y="125"/>
                    <a:pt x="8" y="122"/>
                    <a:pt x="5" y="116"/>
                  </a:cubicBezTo>
                  <a:cubicBezTo>
                    <a:pt x="3" y="106"/>
                    <a:pt x="5" y="96"/>
                    <a:pt x="0" y="87"/>
                  </a:cubicBezTo>
                  <a:cubicBezTo>
                    <a:pt x="5" y="79"/>
                    <a:pt x="13" y="58"/>
                    <a:pt x="21" y="53"/>
                  </a:cubicBezTo>
                  <a:cubicBezTo>
                    <a:pt x="25" y="34"/>
                    <a:pt x="31" y="31"/>
                    <a:pt x="49" y="20"/>
                  </a:cubicBezTo>
                  <a:cubicBezTo>
                    <a:pt x="47" y="12"/>
                    <a:pt x="49" y="9"/>
                    <a:pt x="49"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0" name="Freeform 58"/>
            <p:cNvSpPr>
              <a:spLocks/>
            </p:cNvSpPr>
            <p:nvPr/>
          </p:nvSpPr>
          <p:spPr bwMode="auto">
            <a:xfrm>
              <a:off x="3890121" y="4040332"/>
              <a:ext cx="220649" cy="187568"/>
            </a:xfrm>
            <a:custGeom>
              <a:avLst/>
              <a:gdLst>
                <a:gd name="T0" fmla="*/ 6 w 377"/>
                <a:gd name="T1" fmla="*/ 247 h 331"/>
                <a:gd name="T2" fmla="*/ 14 w 377"/>
                <a:gd name="T3" fmla="*/ 271 h 331"/>
                <a:gd name="T4" fmla="*/ 23 w 377"/>
                <a:gd name="T5" fmla="*/ 285 h 331"/>
                <a:gd name="T6" fmla="*/ 35 w 377"/>
                <a:gd name="T7" fmla="*/ 312 h 331"/>
                <a:gd name="T8" fmla="*/ 56 w 377"/>
                <a:gd name="T9" fmla="*/ 303 h 331"/>
                <a:gd name="T10" fmla="*/ 92 w 377"/>
                <a:gd name="T11" fmla="*/ 331 h 331"/>
                <a:gd name="T12" fmla="*/ 123 w 377"/>
                <a:gd name="T13" fmla="*/ 282 h 331"/>
                <a:gd name="T14" fmla="*/ 137 w 377"/>
                <a:gd name="T15" fmla="*/ 276 h 331"/>
                <a:gd name="T16" fmla="*/ 150 w 377"/>
                <a:gd name="T17" fmla="*/ 277 h 331"/>
                <a:gd name="T18" fmla="*/ 162 w 377"/>
                <a:gd name="T19" fmla="*/ 294 h 331"/>
                <a:gd name="T20" fmla="*/ 206 w 377"/>
                <a:gd name="T21" fmla="*/ 295 h 331"/>
                <a:gd name="T22" fmla="*/ 221 w 377"/>
                <a:gd name="T23" fmla="*/ 301 h 331"/>
                <a:gd name="T24" fmla="*/ 248 w 377"/>
                <a:gd name="T25" fmla="*/ 303 h 331"/>
                <a:gd name="T26" fmla="*/ 269 w 377"/>
                <a:gd name="T27" fmla="*/ 285 h 331"/>
                <a:gd name="T28" fmla="*/ 305 w 377"/>
                <a:gd name="T29" fmla="*/ 285 h 331"/>
                <a:gd name="T30" fmla="*/ 320 w 377"/>
                <a:gd name="T31" fmla="*/ 264 h 331"/>
                <a:gd name="T32" fmla="*/ 332 w 377"/>
                <a:gd name="T33" fmla="*/ 249 h 331"/>
                <a:gd name="T34" fmla="*/ 341 w 377"/>
                <a:gd name="T35" fmla="*/ 234 h 331"/>
                <a:gd name="T36" fmla="*/ 360 w 377"/>
                <a:gd name="T37" fmla="*/ 211 h 331"/>
                <a:gd name="T38" fmla="*/ 368 w 377"/>
                <a:gd name="T39" fmla="*/ 196 h 331"/>
                <a:gd name="T40" fmla="*/ 377 w 377"/>
                <a:gd name="T41" fmla="*/ 93 h 331"/>
                <a:gd name="T42" fmla="*/ 368 w 377"/>
                <a:gd name="T43" fmla="*/ 73 h 331"/>
                <a:gd name="T44" fmla="*/ 359 w 377"/>
                <a:gd name="T45" fmla="*/ 25 h 331"/>
                <a:gd name="T46" fmla="*/ 341 w 377"/>
                <a:gd name="T47" fmla="*/ 21 h 331"/>
                <a:gd name="T48" fmla="*/ 342 w 377"/>
                <a:gd name="T49" fmla="*/ 21 h 331"/>
                <a:gd name="T50" fmla="*/ 326 w 377"/>
                <a:gd name="T51" fmla="*/ 21 h 331"/>
                <a:gd name="T52" fmla="*/ 302 w 377"/>
                <a:gd name="T53" fmla="*/ 6 h 331"/>
                <a:gd name="T54" fmla="*/ 264 w 377"/>
                <a:gd name="T55" fmla="*/ 12 h 331"/>
                <a:gd name="T56" fmla="*/ 228 w 377"/>
                <a:gd name="T57" fmla="*/ 33 h 331"/>
                <a:gd name="T58" fmla="*/ 203 w 377"/>
                <a:gd name="T59" fmla="*/ 52 h 331"/>
                <a:gd name="T60" fmla="*/ 180 w 377"/>
                <a:gd name="T61" fmla="*/ 72 h 331"/>
                <a:gd name="T62" fmla="*/ 155 w 377"/>
                <a:gd name="T63" fmla="*/ 93 h 331"/>
                <a:gd name="T64" fmla="*/ 123 w 377"/>
                <a:gd name="T65" fmla="*/ 114 h 331"/>
                <a:gd name="T66" fmla="*/ 110 w 377"/>
                <a:gd name="T67" fmla="*/ 115 h 331"/>
                <a:gd name="T68" fmla="*/ 89 w 377"/>
                <a:gd name="T69" fmla="*/ 130 h 331"/>
                <a:gd name="T70" fmla="*/ 98 w 377"/>
                <a:gd name="T71" fmla="*/ 175 h 331"/>
                <a:gd name="T72" fmla="*/ 96 w 377"/>
                <a:gd name="T73" fmla="*/ 204 h 331"/>
                <a:gd name="T74" fmla="*/ 90 w 377"/>
                <a:gd name="T75" fmla="*/ 225 h 331"/>
                <a:gd name="T76" fmla="*/ 41 w 377"/>
                <a:gd name="T77" fmla="*/ 229 h 331"/>
                <a:gd name="T78" fmla="*/ 14 w 377"/>
                <a:gd name="T79" fmla="*/ 241 h 331"/>
                <a:gd name="T80" fmla="*/ 6 w 377"/>
                <a:gd name="T81" fmla="*/ 24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7" h="331">
                  <a:moveTo>
                    <a:pt x="6" y="247"/>
                  </a:moveTo>
                  <a:cubicBezTo>
                    <a:pt x="4" y="259"/>
                    <a:pt x="0" y="269"/>
                    <a:pt x="14" y="271"/>
                  </a:cubicBezTo>
                  <a:cubicBezTo>
                    <a:pt x="16" y="279"/>
                    <a:pt x="16" y="281"/>
                    <a:pt x="23" y="285"/>
                  </a:cubicBezTo>
                  <a:cubicBezTo>
                    <a:pt x="24" y="297"/>
                    <a:pt x="24" y="305"/>
                    <a:pt x="35" y="312"/>
                  </a:cubicBezTo>
                  <a:cubicBezTo>
                    <a:pt x="42" y="308"/>
                    <a:pt x="48" y="304"/>
                    <a:pt x="56" y="303"/>
                  </a:cubicBezTo>
                  <a:cubicBezTo>
                    <a:pt x="73" y="306"/>
                    <a:pt x="73" y="327"/>
                    <a:pt x="92" y="331"/>
                  </a:cubicBezTo>
                  <a:cubicBezTo>
                    <a:pt x="96" y="306"/>
                    <a:pt x="90" y="285"/>
                    <a:pt x="123" y="282"/>
                  </a:cubicBezTo>
                  <a:cubicBezTo>
                    <a:pt x="128" y="279"/>
                    <a:pt x="131" y="277"/>
                    <a:pt x="137" y="276"/>
                  </a:cubicBezTo>
                  <a:cubicBezTo>
                    <a:pt x="141" y="276"/>
                    <a:pt x="146" y="275"/>
                    <a:pt x="150" y="277"/>
                  </a:cubicBezTo>
                  <a:cubicBezTo>
                    <a:pt x="154" y="279"/>
                    <a:pt x="156" y="291"/>
                    <a:pt x="162" y="294"/>
                  </a:cubicBezTo>
                  <a:cubicBezTo>
                    <a:pt x="204" y="292"/>
                    <a:pt x="186" y="291"/>
                    <a:pt x="206" y="295"/>
                  </a:cubicBezTo>
                  <a:cubicBezTo>
                    <a:pt x="211" y="299"/>
                    <a:pt x="215" y="300"/>
                    <a:pt x="221" y="301"/>
                  </a:cubicBezTo>
                  <a:cubicBezTo>
                    <a:pt x="230" y="308"/>
                    <a:pt x="238" y="306"/>
                    <a:pt x="248" y="303"/>
                  </a:cubicBezTo>
                  <a:cubicBezTo>
                    <a:pt x="249" y="284"/>
                    <a:pt x="252" y="288"/>
                    <a:pt x="269" y="285"/>
                  </a:cubicBezTo>
                  <a:cubicBezTo>
                    <a:pt x="281" y="287"/>
                    <a:pt x="305" y="285"/>
                    <a:pt x="305" y="285"/>
                  </a:cubicBezTo>
                  <a:cubicBezTo>
                    <a:pt x="320" y="281"/>
                    <a:pt x="307" y="267"/>
                    <a:pt x="320" y="264"/>
                  </a:cubicBezTo>
                  <a:cubicBezTo>
                    <a:pt x="326" y="259"/>
                    <a:pt x="328" y="256"/>
                    <a:pt x="332" y="249"/>
                  </a:cubicBezTo>
                  <a:cubicBezTo>
                    <a:pt x="333" y="241"/>
                    <a:pt x="335" y="239"/>
                    <a:pt x="341" y="234"/>
                  </a:cubicBezTo>
                  <a:cubicBezTo>
                    <a:pt x="346" y="225"/>
                    <a:pt x="352" y="217"/>
                    <a:pt x="360" y="211"/>
                  </a:cubicBezTo>
                  <a:cubicBezTo>
                    <a:pt x="363" y="206"/>
                    <a:pt x="365" y="201"/>
                    <a:pt x="368" y="196"/>
                  </a:cubicBezTo>
                  <a:cubicBezTo>
                    <a:pt x="374" y="162"/>
                    <a:pt x="377" y="128"/>
                    <a:pt x="377" y="93"/>
                  </a:cubicBezTo>
                  <a:cubicBezTo>
                    <a:pt x="375" y="82"/>
                    <a:pt x="377" y="78"/>
                    <a:pt x="368" y="73"/>
                  </a:cubicBezTo>
                  <a:cubicBezTo>
                    <a:pt x="364" y="64"/>
                    <a:pt x="364" y="34"/>
                    <a:pt x="359" y="25"/>
                  </a:cubicBezTo>
                  <a:cubicBezTo>
                    <a:pt x="356" y="6"/>
                    <a:pt x="365" y="21"/>
                    <a:pt x="341" y="21"/>
                  </a:cubicBezTo>
                  <a:lnTo>
                    <a:pt x="342" y="21"/>
                  </a:lnTo>
                  <a:lnTo>
                    <a:pt x="326" y="21"/>
                  </a:lnTo>
                  <a:cubicBezTo>
                    <a:pt x="321" y="12"/>
                    <a:pt x="312" y="8"/>
                    <a:pt x="302" y="6"/>
                  </a:cubicBezTo>
                  <a:cubicBezTo>
                    <a:pt x="287" y="0"/>
                    <a:pt x="280" y="9"/>
                    <a:pt x="264" y="12"/>
                  </a:cubicBezTo>
                  <a:cubicBezTo>
                    <a:pt x="248" y="18"/>
                    <a:pt x="236" y="26"/>
                    <a:pt x="228" y="33"/>
                  </a:cubicBezTo>
                  <a:cubicBezTo>
                    <a:pt x="224" y="39"/>
                    <a:pt x="209" y="48"/>
                    <a:pt x="203" y="52"/>
                  </a:cubicBezTo>
                  <a:cubicBezTo>
                    <a:pt x="198" y="58"/>
                    <a:pt x="188" y="70"/>
                    <a:pt x="180" y="72"/>
                  </a:cubicBezTo>
                  <a:cubicBezTo>
                    <a:pt x="174" y="76"/>
                    <a:pt x="161" y="89"/>
                    <a:pt x="155" y="93"/>
                  </a:cubicBezTo>
                  <a:cubicBezTo>
                    <a:pt x="144" y="107"/>
                    <a:pt x="142" y="111"/>
                    <a:pt x="123" y="114"/>
                  </a:cubicBezTo>
                  <a:cubicBezTo>
                    <a:pt x="115" y="117"/>
                    <a:pt x="114" y="105"/>
                    <a:pt x="110" y="115"/>
                  </a:cubicBezTo>
                  <a:cubicBezTo>
                    <a:pt x="104" y="118"/>
                    <a:pt x="91" y="120"/>
                    <a:pt x="89" y="130"/>
                  </a:cubicBezTo>
                  <a:cubicBezTo>
                    <a:pt x="87" y="140"/>
                    <a:pt x="97" y="163"/>
                    <a:pt x="98" y="175"/>
                  </a:cubicBezTo>
                  <a:cubicBezTo>
                    <a:pt x="97" y="185"/>
                    <a:pt x="97" y="194"/>
                    <a:pt x="96" y="204"/>
                  </a:cubicBezTo>
                  <a:cubicBezTo>
                    <a:pt x="95" y="210"/>
                    <a:pt x="90" y="218"/>
                    <a:pt x="90" y="225"/>
                  </a:cubicBezTo>
                  <a:cubicBezTo>
                    <a:pt x="80" y="244"/>
                    <a:pt x="69" y="228"/>
                    <a:pt x="41" y="229"/>
                  </a:cubicBezTo>
                  <a:cubicBezTo>
                    <a:pt x="31" y="233"/>
                    <a:pt x="25" y="239"/>
                    <a:pt x="14" y="241"/>
                  </a:cubicBezTo>
                  <a:cubicBezTo>
                    <a:pt x="11" y="243"/>
                    <a:pt x="3" y="247"/>
                    <a:pt x="6" y="24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1" name="Freeform 59"/>
            <p:cNvSpPr>
              <a:spLocks/>
            </p:cNvSpPr>
            <p:nvPr/>
          </p:nvSpPr>
          <p:spPr bwMode="auto">
            <a:xfrm>
              <a:off x="3640644" y="3978173"/>
              <a:ext cx="120858" cy="107961"/>
            </a:xfrm>
            <a:custGeom>
              <a:avLst/>
              <a:gdLst>
                <a:gd name="T0" fmla="*/ 170 w 207"/>
                <a:gd name="T1" fmla="*/ 54 h 192"/>
                <a:gd name="T2" fmla="*/ 201 w 207"/>
                <a:gd name="T3" fmla="*/ 49 h 192"/>
                <a:gd name="T4" fmla="*/ 195 w 207"/>
                <a:gd name="T5" fmla="*/ 7 h 192"/>
                <a:gd name="T6" fmla="*/ 170 w 207"/>
                <a:gd name="T7" fmla="*/ 6 h 192"/>
                <a:gd name="T8" fmla="*/ 149 w 207"/>
                <a:gd name="T9" fmla="*/ 6 h 192"/>
                <a:gd name="T10" fmla="*/ 113 w 207"/>
                <a:gd name="T11" fmla="*/ 9 h 192"/>
                <a:gd name="T12" fmla="*/ 96 w 207"/>
                <a:gd name="T13" fmla="*/ 3 h 192"/>
                <a:gd name="T14" fmla="*/ 84 w 207"/>
                <a:gd name="T15" fmla="*/ 19 h 192"/>
                <a:gd name="T16" fmla="*/ 65 w 207"/>
                <a:gd name="T17" fmla="*/ 37 h 192"/>
                <a:gd name="T18" fmla="*/ 54 w 207"/>
                <a:gd name="T19" fmla="*/ 82 h 192"/>
                <a:gd name="T20" fmla="*/ 23 w 207"/>
                <a:gd name="T21" fmla="*/ 120 h 192"/>
                <a:gd name="T22" fmla="*/ 15 w 207"/>
                <a:gd name="T23" fmla="*/ 142 h 192"/>
                <a:gd name="T24" fmla="*/ 6 w 207"/>
                <a:gd name="T25" fmla="*/ 159 h 192"/>
                <a:gd name="T26" fmla="*/ 0 w 207"/>
                <a:gd name="T27" fmla="*/ 174 h 192"/>
                <a:gd name="T28" fmla="*/ 32 w 207"/>
                <a:gd name="T29" fmla="*/ 181 h 192"/>
                <a:gd name="T30" fmla="*/ 101 w 207"/>
                <a:gd name="T31" fmla="*/ 184 h 192"/>
                <a:gd name="T32" fmla="*/ 122 w 207"/>
                <a:gd name="T33" fmla="*/ 127 h 192"/>
                <a:gd name="T34" fmla="*/ 125 w 207"/>
                <a:gd name="T35" fmla="*/ 106 h 192"/>
                <a:gd name="T36" fmla="*/ 126 w 207"/>
                <a:gd name="T37" fmla="*/ 61 h 192"/>
                <a:gd name="T38" fmla="*/ 137 w 207"/>
                <a:gd name="T39" fmla="*/ 58 h 192"/>
                <a:gd name="T40" fmla="*/ 189 w 207"/>
                <a:gd name="T41" fmla="*/ 5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92">
                  <a:moveTo>
                    <a:pt x="170" y="54"/>
                  </a:moveTo>
                  <a:cubicBezTo>
                    <a:pt x="178" y="55"/>
                    <a:pt x="199" y="60"/>
                    <a:pt x="201" y="49"/>
                  </a:cubicBezTo>
                  <a:cubicBezTo>
                    <a:pt x="202" y="40"/>
                    <a:pt x="207" y="16"/>
                    <a:pt x="195" y="7"/>
                  </a:cubicBezTo>
                  <a:cubicBezTo>
                    <a:pt x="190" y="0"/>
                    <a:pt x="178" y="6"/>
                    <a:pt x="170" y="6"/>
                  </a:cubicBezTo>
                  <a:cubicBezTo>
                    <a:pt x="162" y="6"/>
                    <a:pt x="158" y="6"/>
                    <a:pt x="149" y="6"/>
                  </a:cubicBezTo>
                  <a:cubicBezTo>
                    <a:pt x="140" y="6"/>
                    <a:pt x="122" y="9"/>
                    <a:pt x="113" y="9"/>
                  </a:cubicBezTo>
                  <a:cubicBezTo>
                    <a:pt x="100" y="6"/>
                    <a:pt x="112" y="1"/>
                    <a:pt x="96" y="3"/>
                  </a:cubicBezTo>
                  <a:cubicBezTo>
                    <a:pt x="89" y="8"/>
                    <a:pt x="91" y="15"/>
                    <a:pt x="84" y="19"/>
                  </a:cubicBezTo>
                  <a:cubicBezTo>
                    <a:pt x="78" y="29"/>
                    <a:pt x="77" y="35"/>
                    <a:pt x="65" y="37"/>
                  </a:cubicBezTo>
                  <a:cubicBezTo>
                    <a:pt x="59" y="51"/>
                    <a:pt x="61" y="68"/>
                    <a:pt x="54" y="82"/>
                  </a:cubicBezTo>
                  <a:cubicBezTo>
                    <a:pt x="51" y="98"/>
                    <a:pt x="35" y="111"/>
                    <a:pt x="23" y="120"/>
                  </a:cubicBezTo>
                  <a:cubicBezTo>
                    <a:pt x="20" y="140"/>
                    <a:pt x="21" y="130"/>
                    <a:pt x="15" y="142"/>
                  </a:cubicBezTo>
                  <a:cubicBezTo>
                    <a:pt x="14" y="152"/>
                    <a:pt x="15" y="155"/>
                    <a:pt x="6" y="159"/>
                  </a:cubicBezTo>
                  <a:cubicBezTo>
                    <a:pt x="5" y="165"/>
                    <a:pt x="3" y="168"/>
                    <a:pt x="0" y="174"/>
                  </a:cubicBezTo>
                  <a:cubicBezTo>
                    <a:pt x="7" y="183"/>
                    <a:pt x="22" y="181"/>
                    <a:pt x="32" y="181"/>
                  </a:cubicBezTo>
                  <a:cubicBezTo>
                    <a:pt x="64" y="192"/>
                    <a:pt x="10" y="187"/>
                    <a:pt x="101" y="184"/>
                  </a:cubicBezTo>
                  <a:cubicBezTo>
                    <a:pt x="97" y="154"/>
                    <a:pt x="88" y="131"/>
                    <a:pt x="122" y="127"/>
                  </a:cubicBezTo>
                  <a:cubicBezTo>
                    <a:pt x="123" y="120"/>
                    <a:pt x="125" y="113"/>
                    <a:pt x="125" y="106"/>
                  </a:cubicBezTo>
                  <a:cubicBezTo>
                    <a:pt x="126" y="91"/>
                    <a:pt x="124" y="76"/>
                    <a:pt x="126" y="61"/>
                  </a:cubicBezTo>
                  <a:cubicBezTo>
                    <a:pt x="126" y="57"/>
                    <a:pt x="133" y="59"/>
                    <a:pt x="137" y="58"/>
                  </a:cubicBezTo>
                  <a:cubicBezTo>
                    <a:pt x="154" y="54"/>
                    <a:pt x="172" y="55"/>
                    <a:pt x="189" y="55"/>
                  </a:cubicBez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2" name="Freeform 60"/>
            <p:cNvSpPr>
              <a:spLocks/>
            </p:cNvSpPr>
            <p:nvPr/>
          </p:nvSpPr>
          <p:spPr bwMode="auto">
            <a:xfrm>
              <a:off x="3707171" y="4021793"/>
              <a:ext cx="241716" cy="237731"/>
            </a:xfrm>
            <a:custGeom>
              <a:avLst/>
              <a:gdLst>
                <a:gd name="T0" fmla="*/ 3 w 416"/>
                <a:gd name="T1" fmla="*/ 286 h 421"/>
                <a:gd name="T2" fmla="*/ 8 w 416"/>
                <a:gd name="T3" fmla="*/ 307 h 421"/>
                <a:gd name="T4" fmla="*/ 20 w 416"/>
                <a:gd name="T5" fmla="*/ 325 h 421"/>
                <a:gd name="T6" fmla="*/ 21 w 416"/>
                <a:gd name="T7" fmla="*/ 333 h 421"/>
                <a:gd name="T8" fmla="*/ 26 w 416"/>
                <a:gd name="T9" fmla="*/ 336 h 421"/>
                <a:gd name="T10" fmla="*/ 29 w 416"/>
                <a:gd name="T11" fmla="*/ 354 h 421"/>
                <a:gd name="T12" fmla="*/ 51 w 416"/>
                <a:gd name="T13" fmla="*/ 369 h 421"/>
                <a:gd name="T14" fmla="*/ 72 w 416"/>
                <a:gd name="T15" fmla="*/ 363 h 421"/>
                <a:gd name="T16" fmla="*/ 81 w 416"/>
                <a:gd name="T17" fmla="*/ 351 h 421"/>
                <a:gd name="T18" fmla="*/ 95 w 416"/>
                <a:gd name="T19" fmla="*/ 375 h 421"/>
                <a:gd name="T20" fmla="*/ 108 w 416"/>
                <a:gd name="T21" fmla="*/ 412 h 421"/>
                <a:gd name="T22" fmla="*/ 119 w 416"/>
                <a:gd name="T23" fmla="*/ 411 h 421"/>
                <a:gd name="T24" fmla="*/ 134 w 416"/>
                <a:gd name="T25" fmla="*/ 412 h 421"/>
                <a:gd name="T26" fmla="*/ 147 w 416"/>
                <a:gd name="T27" fmla="*/ 402 h 421"/>
                <a:gd name="T28" fmla="*/ 161 w 416"/>
                <a:gd name="T29" fmla="*/ 411 h 421"/>
                <a:gd name="T30" fmla="*/ 179 w 416"/>
                <a:gd name="T31" fmla="*/ 390 h 421"/>
                <a:gd name="T32" fmla="*/ 179 w 416"/>
                <a:gd name="T33" fmla="*/ 373 h 421"/>
                <a:gd name="T34" fmla="*/ 197 w 416"/>
                <a:gd name="T35" fmla="*/ 361 h 421"/>
                <a:gd name="T36" fmla="*/ 200 w 416"/>
                <a:gd name="T37" fmla="*/ 343 h 421"/>
                <a:gd name="T38" fmla="*/ 242 w 416"/>
                <a:gd name="T39" fmla="*/ 312 h 421"/>
                <a:gd name="T40" fmla="*/ 263 w 416"/>
                <a:gd name="T41" fmla="*/ 294 h 421"/>
                <a:gd name="T42" fmla="*/ 285 w 416"/>
                <a:gd name="T43" fmla="*/ 285 h 421"/>
                <a:gd name="T44" fmla="*/ 323 w 416"/>
                <a:gd name="T45" fmla="*/ 280 h 421"/>
                <a:gd name="T46" fmla="*/ 350 w 416"/>
                <a:gd name="T47" fmla="*/ 268 h 421"/>
                <a:gd name="T48" fmla="*/ 383 w 416"/>
                <a:gd name="T49" fmla="*/ 264 h 421"/>
                <a:gd name="T50" fmla="*/ 407 w 416"/>
                <a:gd name="T51" fmla="*/ 262 h 421"/>
                <a:gd name="T52" fmla="*/ 408 w 416"/>
                <a:gd name="T53" fmla="*/ 252 h 421"/>
                <a:gd name="T54" fmla="*/ 416 w 416"/>
                <a:gd name="T55" fmla="*/ 232 h 421"/>
                <a:gd name="T56" fmla="*/ 411 w 416"/>
                <a:gd name="T57" fmla="*/ 211 h 421"/>
                <a:gd name="T58" fmla="*/ 399 w 416"/>
                <a:gd name="T59" fmla="*/ 157 h 421"/>
                <a:gd name="T60" fmla="*/ 389 w 416"/>
                <a:gd name="T61" fmla="*/ 165 h 421"/>
                <a:gd name="T62" fmla="*/ 384 w 416"/>
                <a:gd name="T63" fmla="*/ 150 h 421"/>
                <a:gd name="T64" fmla="*/ 366 w 416"/>
                <a:gd name="T65" fmla="*/ 138 h 421"/>
                <a:gd name="T66" fmla="*/ 342 w 416"/>
                <a:gd name="T67" fmla="*/ 133 h 421"/>
                <a:gd name="T68" fmla="*/ 318 w 416"/>
                <a:gd name="T69" fmla="*/ 100 h 421"/>
                <a:gd name="T70" fmla="*/ 300 w 416"/>
                <a:gd name="T71" fmla="*/ 82 h 421"/>
                <a:gd name="T72" fmla="*/ 261 w 416"/>
                <a:gd name="T73" fmla="*/ 61 h 421"/>
                <a:gd name="T74" fmla="*/ 243 w 416"/>
                <a:gd name="T75" fmla="*/ 43 h 421"/>
                <a:gd name="T76" fmla="*/ 228 w 416"/>
                <a:gd name="T77" fmla="*/ 27 h 421"/>
                <a:gd name="T78" fmla="*/ 213 w 416"/>
                <a:gd name="T79" fmla="*/ 18 h 421"/>
                <a:gd name="T80" fmla="*/ 192 w 416"/>
                <a:gd name="T81" fmla="*/ 6 h 421"/>
                <a:gd name="T82" fmla="*/ 170 w 416"/>
                <a:gd name="T83" fmla="*/ 0 h 421"/>
                <a:gd name="T84" fmla="*/ 153 w 416"/>
                <a:gd name="T85" fmla="*/ 4 h 421"/>
                <a:gd name="T86" fmla="*/ 143 w 416"/>
                <a:gd name="T87" fmla="*/ 18 h 421"/>
                <a:gd name="T88" fmla="*/ 143 w 416"/>
                <a:gd name="T89" fmla="*/ 46 h 421"/>
                <a:gd name="T90" fmla="*/ 146 w 416"/>
                <a:gd name="T91" fmla="*/ 78 h 421"/>
                <a:gd name="T92" fmla="*/ 153 w 416"/>
                <a:gd name="T93" fmla="*/ 123 h 421"/>
                <a:gd name="T94" fmla="*/ 155 w 416"/>
                <a:gd name="T95" fmla="*/ 147 h 421"/>
                <a:gd name="T96" fmla="*/ 170 w 416"/>
                <a:gd name="T97" fmla="*/ 199 h 421"/>
                <a:gd name="T98" fmla="*/ 177 w 416"/>
                <a:gd name="T99" fmla="*/ 262 h 421"/>
                <a:gd name="T100" fmla="*/ 141 w 416"/>
                <a:gd name="T101" fmla="*/ 262 h 421"/>
                <a:gd name="T102" fmla="*/ 113 w 416"/>
                <a:gd name="T103" fmla="*/ 265 h 421"/>
                <a:gd name="T104" fmla="*/ 65 w 416"/>
                <a:gd name="T105" fmla="*/ 267 h 421"/>
                <a:gd name="T106" fmla="*/ 50 w 416"/>
                <a:gd name="T107" fmla="*/ 262 h 421"/>
                <a:gd name="T108" fmla="*/ 36 w 416"/>
                <a:gd name="T109" fmla="*/ 270 h 421"/>
                <a:gd name="T110" fmla="*/ 21 w 416"/>
                <a:gd name="T111" fmla="*/ 259 h 421"/>
                <a:gd name="T112" fmla="*/ 21 w 416"/>
                <a:gd name="T113" fmla="*/ 283 h 421"/>
                <a:gd name="T114" fmla="*/ 3 w 416"/>
                <a:gd name="T115" fmla="*/ 28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6" h="421">
                  <a:moveTo>
                    <a:pt x="3" y="286"/>
                  </a:moveTo>
                  <a:cubicBezTo>
                    <a:pt x="2" y="295"/>
                    <a:pt x="0" y="301"/>
                    <a:pt x="8" y="307"/>
                  </a:cubicBezTo>
                  <a:cubicBezTo>
                    <a:pt x="12" y="313"/>
                    <a:pt x="16" y="319"/>
                    <a:pt x="20" y="325"/>
                  </a:cubicBezTo>
                  <a:cubicBezTo>
                    <a:pt x="20" y="328"/>
                    <a:pt x="20" y="331"/>
                    <a:pt x="21" y="333"/>
                  </a:cubicBezTo>
                  <a:cubicBezTo>
                    <a:pt x="22" y="335"/>
                    <a:pt x="25" y="334"/>
                    <a:pt x="26" y="336"/>
                  </a:cubicBezTo>
                  <a:cubicBezTo>
                    <a:pt x="28" y="342"/>
                    <a:pt x="28" y="348"/>
                    <a:pt x="29" y="354"/>
                  </a:cubicBezTo>
                  <a:cubicBezTo>
                    <a:pt x="30" y="358"/>
                    <a:pt x="48" y="366"/>
                    <a:pt x="51" y="369"/>
                  </a:cubicBezTo>
                  <a:cubicBezTo>
                    <a:pt x="56" y="357"/>
                    <a:pt x="49" y="369"/>
                    <a:pt x="72" y="363"/>
                  </a:cubicBezTo>
                  <a:cubicBezTo>
                    <a:pt x="73" y="363"/>
                    <a:pt x="79" y="352"/>
                    <a:pt x="81" y="351"/>
                  </a:cubicBezTo>
                  <a:cubicBezTo>
                    <a:pt x="95" y="353"/>
                    <a:pt x="84" y="368"/>
                    <a:pt x="95" y="375"/>
                  </a:cubicBezTo>
                  <a:cubicBezTo>
                    <a:pt x="102" y="389"/>
                    <a:pt x="98" y="405"/>
                    <a:pt x="108" y="412"/>
                  </a:cubicBezTo>
                  <a:cubicBezTo>
                    <a:pt x="113" y="421"/>
                    <a:pt x="111" y="413"/>
                    <a:pt x="119" y="411"/>
                  </a:cubicBezTo>
                  <a:cubicBezTo>
                    <a:pt x="125" y="408"/>
                    <a:pt x="128" y="411"/>
                    <a:pt x="134" y="412"/>
                  </a:cubicBezTo>
                  <a:cubicBezTo>
                    <a:pt x="143" y="411"/>
                    <a:pt x="142" y="409"/>
                    <a:pt x="147" y="402"/>
                  </a:cubicBezTo>
                  <a:cubicBezTo>
                    <a:pt x="154" y="403"/>
                    <a:pt x="155" y="408"/>
                    <a:pt x="161" y="411"/>
                  </a:cubicBezTo>
                  <a:cubicBezTo>
                    <a:pt x="187" y="407"/>
                    <a:pt x="163" y="403"/>
                    <a:pt x="179" y="390"/>
                  </a:cubicBezTo>
                  <a:cubicBezTo>
                    <a:pt x="183" y="383"/>
                    <a:pt x="180" y="381"/>
                    <a:pt x="179" y="373"/>
                  </a:cubicBezTo>
                  <a:cubicBezTo>
                    <a:pt x="180" y="360"/>
                    <a:pt x="184" y="363"/>
                    <a:pt x="197" y="361"/>
                  </a:cubicBezTo>
                  <a:cubicBezTo>
                    <a:pt x="207" y="354"/>
                    <a:pt x="207" y="352"/>
                    <a:pt x="200" y="343"/>
                  </a:cubicBezTo>
                  <a:cubicBezTo>
                    <a:pt x="208" y="335"/>
                    <a:pt x="232" y="320"/>
                    <a:pt x="242" y="312"/>
                  </a:cubicBezTo>
                  <a:cubicBezTo>
                    <a:pt x="247" y="306"/>
                    <a:pt x="256" y="295"/>
                    <a:pt x="263" y="294"/>
                  </a:cubicBezTo>
                  <a:cubicBezTo>
                    <a:pt x="270" y="288"/>
                    <a:pt x="275" y="285"/>
                    <a:pt x="285" y="285"/>
                  </a:cubicBezTo>
                  <a:cubicBezTo>
                    <a:pt x="297" y="280"/>
                    <a:pt x="310" y="281"/>
                    <a:pt x="323" y="280"/>
                  </a:cubicBezTo>
                  <a:cubicBezTo>
                    <a:pt x="332" y="268"/>
                    <a:pt x="334" y="270"/>
                    <a:pt x="350" y="268"/>
                  </a:cubicBezTo>
                  <a:cubicBezTo>
                    <a:pt x="364" y="259"/>
                    <a:pt x="361" y="262"/>
                    <a:pt x="383" y="264"/>
                  </a:cubicBezTo>
                  <a:cubicBezTo>
                    <a:pt x="391" y="263"/>
                    <a:pt x="400" y="265"/>
                    <a:pt x="407" y="262"/>
                  </a:cubicBezTo>
                  <a:cubicBezTo>
                    <a:pt x="410" y="261"/>
                    <a:pt x="407" y="255"/>
                    <a:pt x="408" y="252"/>
                  </a:cubicBezTo>
                  <a:cubicBezTo>
                    <a:pt x="409" y="244"/>
                    <a:pt x="413" y="239"/>
                    <a:pt x="416" y="232"/>
                  </a:cubicBezTo>
                  <a:cubicBezTo>
                    <a:pt x="415" y="225"/>
                    <a:pt x="414" y="218"/>
                    <a:pt x="411" y="211"/>
                  </a:cubicBezTo>
                  <a:cubicBezTo>
                    <a:pt x="408" y="199"/>
                    <a:pt x="403" y="164"/>
                    <a:pt x="399" y="157"/>
                  </a:cubicBezTo>
                  <a:lnTo>
                    <a:pt x="389" y="165"/>
                  </a:lnTo>
                  <a:lnTo>
                    <a:pt x="384" y="150"/>
                  </a:lnTo>
                  <a:cubicBezTo>
                    <a:pt x="383" y="139"/>
                    <a:pt x="377" y="139"/>
                    <a:pt x="366" y="138"/>
                  </a:cubicBezTo>
                  <a:cubicBezTo>
                    <a:pt x="358" y="134"/>
                    <a:pt x="351" y="134"/>
                    <a:pt x="342" y="133"/>
                  </a:cubicBezTo>
                  <a:cubicBezTo>
                    <a:pt x="333" y="121"/>
                    <a:pt x="335" y="103"/>
                    <a:pt x="318" y="100"/>
                  </a:cubicBezTo>
                  <a:cubicBezTo>
                    <a:pt x="312" y="97"/>
                    <a:pt x="306" y="84"/>
                    <a:pt x="300" y="82"/>
                  </a:cubicBezTo>
                  <a:cubicBezTo>
                    <a:pt x="291" y="74"/>
                    <a:pt x="268" y="66"/>
                    <a:pt x="261" y="61"/>
                  </a:cubicBezTo>
                  <a:cubicBezTo>
                    <a:pt x="252" y="55"/>
                    <a:pt x="249" y="47"/>
                    <a:pt x="243" y="43"/>
                  </a:cubicBezTo>
                  <a:cubicBezTo>
                    <a:pt x="236" y="38"/>
                    <a:pt x="236" y="32"/>
                    <a:pt x="228" y="27"/>
                  </a:cubicBezTo>
                  <a:cubicBezTo>
                    <a:pt x="223" y="21"/>
                    <a:pt x="221" y="19"/>
                    <a:pt x="213" y="18"/>
                  </a:cubicBezTo>
                  <a:cubicBezTo>
                    <a:pt x="204" y="13"/>
                    <a:pt x="204" y="8"/>
                    <a:pt x="192" y="6"/>
                  </a:cubicBezTo>
                  <a:cubicBezTo>
                    <a:pt x="184" y="2"/>
                    <a:pt x="178" y="1"/>
                    <a:pt x="170" y="0"/>
                  </a:cubicBezTo>
                  <a:cubicBezTo>
                    <a:pt x="128" y="2"/>
                    <a:pt x="176" y="0"/>
                    <a:pt x="153" y="4"/>
                  </a:cubicBezTo>
                  <a:cubicBezTo>
                    <a:pt x="152" y="10"/>
                    <a:pt x="145" y="13"/>
                    <a:pt x="143" y="18"/>
                  </a:cubicBezTo>
                  <a:cubicBezTo>
                    <a:pt x="144" y="29"/>
                    <a:pt x="138" y="36"/>
                    <a:pt x="143" y="46"/>
                  </a:cubicBezTo>
                  <a:cubicBezTo>
                    <a:pt x="145" y="57"/>
                    <a:pt x="141" y="68"/>
                    <a:pt x="146" y="78"/>
                  </a:cubicBezTo>
                  <a:cubicBezTo>
                    <a:pt x="148" y="91"/>
                    <a:pt x="152" y="112"/>
                    <a:pt x="153" y="123"/>
                  </a:cubicBezTo>
                  <a:cubicBezTo>
                    <a:pt x="154" y="134"/>
                    <a:pt x="152" y="134"/>
                    <a:pt x="155" y="147"/>
                  </a:cubicBezTo>
                  <a:cubicBezTo>
                    <a:pt x="156" y="160"/>
                    <a:pt x="166" y="186"/>
                    <a:pt x="170" y="199"/>
                  </a:cubicBezTo>
                  <a:cubicBezTo>
                    <a:pt x="173" y="220"/>
                    <a:pt x="163" y="244"/>
                    <a:pt x="177" y="262"/>
                  </a:cubicBezTo>
                  <a:cubicBezTo>
                    <a:pt x="174" y="275"/>
                    <a:pt x="152" y="261"/>
                    <a:pt x="141" y="262"/>
                  </a:cubicBezTo>
                  <a:cubicBezTo>
                    <a:pt x="130" y="263"/>
                    <a:pt x="126" y="264"/>
                    <a:pt x="113" y="265"/>
                  </a:cubicBezTo>
                  <a:cubicBezTo>
                    <a:pt x="101" y="265"/>
                    <a:pt x="75" y="267"/>
                    <a:pt x="65" y="267"/>
                  </a:cubicBezTo>
                  <a:cubicBezTo>
                    <a:pt x="55" y="267"/>
                    <a:pt x="55" y="262"/>
                    <a:pt x="50" y="262"/>
                  </a:cubicBezTo>
                  <a:cubicBezTo>
                    <a:pt x="44" y="264"/>
                    <a:pt x="43" y="268"/>
                    <a:pt x="36" y="270"/>
                  </a:cubicBezTo>
                  <a:cubicBezTo>
                    <a:pt x="28" y="268"/>
                    <a:pt x="25" y="266"/>
                    <a:pt x="21" y="259"/>
                  </a:cubicBezTo>
                  <a:cubicBezTo>
                    <a:pt x="15" y="268"/>
                    <a:pt x="27" y="268"/>
                    <a:pt x="21" y="283"/>
                  </a:cubicBezTo>
                  <a:cubicBezTo>
                    <a:pt x="18" y="288"/>
                    <a:pt x="6" y="281"/>
                    <a:pt x="3" y="286"/>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3" name="Freeform 61"/>
            <p:cNvSpPr>
              <a:spLocks/>
            </p:cNvSpPr>
            <p:nvPr/>
          </p:nvSpPr>
          <p:spPr bwMode="auto">
            <a:xfrm>
              <a:off x="3637318" y="3979263"/>
              <a:ext cx="175188" cy="202835"/>
            </a:xfrm>
            <a:custGeom>
              <a:avLst/>
              <a:gdLst>
                <a:gd name="T0" fmla="*/ 12 w 301"/>
                <a:gd name="T1" fmla="*/ 175 h 361"/>
                <a:gd name="T2" fmla="*/ 0 w 301"/>
                <a:gd name="T3" fmla="*/ 183 h 361"/>
                <a:gd name="T4" fmla="*/ 20 w 301"/>
                <a:gd name="T5" fmla="*/ 201 h 361"/>
                <a:gd name="T6" fmla="*/ 27 w 301"/>
                <a:gd name="T7" fmla="*/ 217 h 361"/>
                <a:gd name="T8" fmla="*/ 18 w 301"/>
                <a:gd name="T9" fmla="*/ 238 h 361"/>
                <a:gd name="T10" fmla="*/ 18 w 301"/>
                <a:gd name="T11" fmla="*/ 249 h 361"/>
                <a:gd name="T12" fmla="*/ 27 w 301"/>
                <a:gd name="T13" fmla="*/ 256 h 361"/>
                <a:gd name="T14" fmla="*/ 32 w 301"/>
                <a:gd name="T15" fmla="*/ 273 h 361"/>
                <a:gd name="T16" fmla="*/ 27 w 301"/>
                <a:gd name="T17" fmla="*/ 300 h 361"/>
                <a:gd name="T18" fmla="*/ 51 w 301"/>
                <a:gd name="T19" fmla="*/ 313 h 361"/>
                <a:gd name="T20" fmla="*/ 60 w 301"/>
                <a:gd name="T21" fmla="*/ 310 h 361"/>
                <a:gd name="T22" fmla="*/ 74 w 301"/>
                <a:gd name="T23" fmla="*/ 313 h 361"/>
                <a:gd name="T24" fmla="*/ 116 w 301"/>
                <a:gd name="T25" fmla="*/ 352 h 361"/>
                <a:gd name="T26" fmla="*/ 131 w 301"/>
                <a:gd name="T27" fmla="*/ 361 h 361"/>
                <a:gd name="T28" fmla="*/ 141 w 301"/>
                <a:gd name="T29" fmla="*/ 352 h 361"/>
                <a:gd name="T30" fmla="*/ 140 w 301"/>
                <a:gd name="T31" fmla="*/ 340 h 361"/>
                <a:gd name="T32" fmla="*/ 161 w 301"/>
                <a:gd name="T33" fmla="*/ 351 h 361"/>
                <a:gd name="T34" fmla="*/ 170 w 301"/>
                <a:gd name="T35" fmla="*/ 339 h 361"/>
                <a:gd name="T36" fmla="*/ 185 w 301"/>
                <a:gd name="T37" fmla="*/ 346 h 361"/>
                <a:gd name="T38" fmla="*/ 195 w 301"/>
                <a:gd name="T39" fmla="*/ 340 h 361"/>
                <a:gd name="T40" fmla="*/ 243 w 301"/>
                <a:gd name="T41" fmla="*/ 342 h 361"/>
                <a:gd name="T42" fmla="*/ 294 w 301"/>
                <a:gd name="T43" fmla="*/ 340 h 361"/>
                <a:gd name="T44" fmla="*/ 291 w 301"/>
                <a:gd name="T45" fmla="*/ 321 h 361"/>
                <a:gd name="T46" fmla="*/ 287 w 301"/>
                <a:gd name="T47" fmla="*/ 304 h 361"/>
                <a:gd name="T48" fmla="*/ 282 w 301"/>
                <a:gd name="T49" fmla="*/ 247 h 361"/>
                <a:gd name="T50" fmla="*/ 273 w 301"/>
                <a:gd name="T51" fmla="*/ 195 h 361"/>
                <a:gd name="T52" fmla="*/ 267 w 301"/>
                <a:gd name="T53" fmla="*/ 159 h 361"/>
                <a:gd name="T54" fmla="*/ 260 w 301"/>
                <a:gd name="T55" fmla="*/ 100 h 361"/>
                <a:gd name="T56" fmla="*/ 267 w 301"/>
                <a:gd name="T57" fmla="*/ 84 h 361"/>
                <a:gd name="T58" fmla="*/ 290 w 301"/>
                <a:gd name="T59" fmla="*/ 75 h 361"/>
                <a:gd name="T60" fmla="*/ 294 w 301"/>
                <a:gd name="T61" fmla="*/ 73 h 361"/>
                <a:gd name="T62" fmla="*/ 275 w 301"/>
                <a:gd name="T63" fmla="*/ 55 h 361"/>
                <a:gd name="T64" fmla="*/ 260 w 301"/>
                <a:gd name="T65" fmla="*/ 51 h 361"/>
                <a:gd name="T66" fmla="*/ 251 w 301"/>
                <a:gd name="T67" fmla="*/ 43 h 361"/>
                <a:gd name="T68" fmla="*/ 242 w 301"/>
                <a:gd name="T69" fmla="*/ 34 h 361"/>
                <a:gd name="T70" fmla="*/ 230 w 301"/>
                <a:gd name="T71" fmla="*/ 21 h 361"/>
                <a:gd name="T72" fmla="*/ 227 w 301"/>
                <a:gd name="T73" fmla="*/ 10 h 361"/>
                <a:gd name="T74" fmla="*/ 213 w 301"/>
                <a:gd name="T75" fmla="*/ 4 h 361"/>
                <a:gd name="T76" fmla="*/ 201 w 301"/>
                <a:gd name="T77" fmla="*/ 0 h 361"/>
                <a:gd name="T78" fmla="*/ 206 w 301"/>
                <a:gd name="T79" fmla="*/ 13 h 361"/>
                <a:gd name="T80" fmla="*/ 210 w 301"/>
                <a:gd name="T81" fmla="*/ 28 h 361"/>
                <a:gd name="T82" fmla="*/ 207 w 301"/>
                <a:gd name="T83" fmla="*/ 40 h 361"/>
                <a:gd name="T84" fmla="*/ 207 w 301"/>
                <a:gd name="T85" fmla="*/ 51 h 361"/>
                <a:gd name="T86" fmla="*/ 195 w 301"/>
                <a:gd name="T87" fmla="*/ 52 h 361"/>
                <a:gd name="T88" fmla="*/ 168 w 301"/>
                <a:gd name="T89" fmla="*/ 51 h 361"/>
                <a:gd name="T90" fmla="*/ 156 w 301"/>
                <a:gd name="T91" fmla="*/ 52 h 361"/>
                <a:gd name="T92" fmla="*/ 140 w 301"/>
                <a:gd name="T93" fmla="*/ 55 h 361"/>
                <a:gd name="T94" fmla="*/ 132 w 301"/>
                <a:gd name="T95" fmla="*/ 63 h 361"/>
                <a:gd name="T96" fmla="*/ 132 w 301"/>
                <a:gd name="T97" fmla="*/ 75 h 361"/>
                <a:gd name="T98" fmla="*/ 132 w 301"/>
                <a:gd name="T99" fmla="*/ 102 h 361"/>
                <a:gd name="T100" fmla="*/ 129 w 301"/>
                <a:gd name="T101" fmla="*/ 121 h 361"/>
                <a:gd name="T102" fmla="*/ 117 w 301"/>
                <a:gd name="T103" fmla="*/ 126 h 361"/>
                <a:gd name="T104" fmla="*/ 104 w 301"/>
                <a:gd name="T105" fmla="*/ 139 h 361"/>
                <a:gd name="T106" fmla="*/ 105 w 301"/>
                <a:gd name="T107" fmla="*/ 168 h 361"/>
                <a:gd name="T108" fmla="*/ 108 w 301"/>
                <a:gd name="T109" fmla="*/ 178 h 361"/>
                <a:gd name="T110" fmla="*/ 92 w 301"/>
                <a:gd name="T111" fmla="*/ 181 h 361"/>
                <a:gd name="T112" fmla="*/ 74 w 301"/>
                <a:gd name="T113" fmla="*/ 181 h 361"/>
                <a:gd name="T114" fmla="*/ 62 w 301"/>
                <a:gd name="T115" fmla="*/ 181 h 361"/>
                <a:gd name="T116" fmla="*/ 39 w 301"/>
                <a:gd name="T117" fmla="*/ 181 h 361"/>
                <a:gd name="T118" fmla="*/ 12 w 301"/>
                <a:gd name="T119" fmla="*/ 17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361">
                  <a:moveTo>
                    <a:pt x="12" y="175"/>
                  </a:moveTo>
                  <a:cubicBezTo>
                    <a:pt x="6" y="178"/>
                    <a:pt x="4" y="177"/>
                    <a:pt x="0" y="183"/>
                  </a:cubicBezTo>
                  <a:cubicBezTo>
                    <a:pt x="3" y="193"/>
                    <a:pt x="11" y="196"/>
                    <a:pt x="20" y="201"/>
                  </a:cubicBezTo>
                  <a:cubicBezTo>
                    <a:pt x="23" y="207"/>
                    <a:pt x="23" y="212"/>
                    <a:pt x="27" y="217"/>
                  </a:cubicBezTo>
                  <a:cubicBezTo>
                    <a:pt x="26" y="230"/>
                    <a:pt x="28" y="232"/>
                    <a:pt x="18" y="238"/>
                  </a:cubicBezTo>
                  <a:cubicBezTo>
                    <a:pt x="17" y="241"/>
                    <a:pt x="16" y="246"/>
                    <a:pt x="18" y="249"/>
                  </a:cubicBezTo>
                  <a:cubicBezTo>
                    <a:pt x="20" y="252"/>
                    <a:pt x="27" y="256"/>
                    <a:pt x="27" y="256"/>
                  </a:cubicBezTo>
                  <a:cubicBezTo>
                    <a:pt x="29" y="262"/>
                    <a:pt x="30" y="267"/>
                    <a:pt x="32" y="273"/>
                  </a:cubicBezTo>
                  <a:cubicBezTo>
                    <a:pt x="34" y="282"/>
                    <a:pt x="32" y="292"/>
                    <a:pt x="27" y="300"/>
                  </a:cubicBezTo>
                  <a:cubicBezTo>
                    <a:pt x="24" y="320"/>
                    <a:pt x="27" y="315"/>
                    <a:pt x="51" y="313"/>
                  </a:cubicBezTo>
                  <a:cubicBezTo>
                    <a:pt x="54" y="312"/>
                    <a:pt x="57" y="310"/>
                    <a:pt x="60" y="310"/>
                  </a:cubicBezTo>
                  <a:cubicBezTo>
                    <a:pt x="65" y="310"/>
                    <a:pt x="74" y="313"/>
                    <a:pt x="74" y="313"/>
                  </a:cubicBezTo>
                  <a:cubicBezTo>
                    <a:pt x="85" y="327"/>
                    <a:pt x="101" y="343"/>
                    <a:pt x="116" y="352"/>
                  </a:cubicBezTo>
                  <a:cubicBezTo>
                    <a:pt x="121" y="360"/>
                    <a:pt x="123" y="358"/>
                    <a:pt x="131" y="361"/>
                  </a:cubicBezTo>
                  <a:cubicBezTo>
                    <a:pt x="137" y="357"/>
                    <a:pt x="140" y="359"/>
                    <a:pt x="141" y="352"/>
                  </a:cubicBezTo>
                  <a:cubicBezTo>
                    <a:pt x="141" y="348"/>
                    <a:pt x="139" y="344"/>
                    <a:pt x="140" y="340"/>
                  </a:cubicBezTo>
                  <a:cubicBezTo>
                    <a:pt x="143" y="333"/>
                    <a:pt x="159" y="350"/>
                    <a:pt x="161" y="351"/>
                  </a:cubicBezTo>
                  <a:cubicBezTo>
                    <a:pt x="162" y="344"/>
                    <a:pt x="163" y="343"/>
                    <a:pt x="170" y="339"/>
                  </a:cubicBezTo>
                  <a:cubicBezTo>
                    <a:pt x="180" y="340"/>
                    <a:pt x="175" y="344"/>
                    <a:pt x="185" y="346"/>
                  </a:cubicBezTo>
                  <a:cubicBezTo>
                    <a:pt x="189" y="345"/>
                    <a:pt x="191" y="340"/>
                    <a:pt x="195" y="340"/>
                  </a:cubicBezTo>
                  <a:cubicBezTo>
                    <a:pt x="211" y="339"/>
                    <a:pt x="227" y="341"/>
                    <a:pt x="243" y="342"/>
                  </a:cubicBezTo>
                  <a:cubicBezTo>
                    <a:pt x="260" y="341"/>
                    <a:pt x="277" y="342"/>
                    <a:pt x="294" y="340"/>
                  </a:cubicBezTo>
                  <a:cubicBezTo>
                    <a:pt x="301" y="339"/>
                    <a:pt x="299" y="323"/>
                    <a:pt x="291" y="321"/>
                  </a:cubicBezTo>
                  <a:cubicBezTo>
                    <a:pt x="290" y="315"/>
                    <a:pt x="288" y="311"/>
                    <a:pt x="287" y="304"/>
                  </a:cubicBezTo>
                  <a:cubicBezTo>
                    <a:pt x="286" y="289"/>
                    <a:pt x="288" y="264"/>
                    <a:pt x="282" y="247"/>
                  </a:cubicBezTo>
                  <a:cubicBezTo>
                    <a:pt x="280" y="230"/>
                    <a:pt x="275" y="213"/>
                    <a:pt x="273" y="195"/>
                  </a:cubicBezTo>
                  <a:cubicBezTo>
                    <a:pt x="272" y="182"/>
                    <a:pt x="273" y="170"/>
                    <a:pt x="267" y="159"/>
                  </a:cubicBezTo>
                  <a:cubicBezTo>
                    <a:pt x="264" y="139"/>
                    <a:pt x="263" y="120"/>
                    <a:pt x="260" y="100"/>
                  </a:cubicBezTo>
                  <a:cubicBezTo>
                    <a:pt x="260" y="94"/>
                    <a:pt x="265" y="90"/>
                    <a:pt x="267" y="84"/>
                  </a:cubicBezTo>
                  <a:cubicBezTo>
                    <a:pt x="268" y="81"/>
                    <a:pt x="290" y="75"/>
                    <a:pt x="290" y="75"/>
                  </a:cubicBezTo>
                  <a:cubicBezTo>
                    <a:pt x="291" y="74"/>
                    <a:pt x="294" y="73"/>
                    <a:pt x="294" y="73"/>
                  </a:cubicBezTo>
                  <a:lnTo>
                    <a:pt x="275" y="55"/>
                  </a:lnTo>
                  <a:lnTo>
                    <a:pt x="260" y="51"/>
                  </a:lnTo>
                  <a:lnTo>
                    <a:pt x="251" y="43"/>
                  </a:lnTo>
                  <a:lnTo>
                    <a:pt x="242" y="34"/>
                  </a:lnTo>
                  <a:lnTo>
                    <a:pt x="230" y="21"/>
                  </a:lnTo>
                  <a:lnTo>
                    <a:pt x="227" y="10"/>
                  </a:lnTo>
                  <a:lnTo>
                    <a:pt x="213" y="4"/>
                  </a:lnTo>
                  <a:lnTo>
                    <a:pt x="201" y="0"/>
                  </a:lnTo>
                  <a:lnTo>
                    <a:pt x="206" y="13"/>
                  </a:lnTo>
                  <a:lnTo>
                    <a:pt x="210" y="28"/>
                  </a:lnTo>
                  <a:lnTo>
                    <a:pt x="207" y="40"/>
                  </a:lnTo>
                  <a:lnTo>
                    <a:pt x="207" y="51"/>
                  </a:lnTo>
                  <a:lnTo>
                    <a:pt x="195" y="52"/>
                  </a:lnTo>
                  <a:lnTo>
                    <a:pt x="168" y="51"/>
                  </a:lnTo>
                  <a:lnTo>
                    <a:pt x="156" y="52"/>
                  </a:lnTo>
                  <a:lnTo>
                    <a:pt x="140" y="55"/>
                  </a:lnTo>
                  <a:lnTo>
                    <a:pt x="132" y="63"/>
                  </a:lnTo>
                  <a:lnTo>
                    <a:pt x="132" y="75"/>
                  </a:lnTo>
                  <a:lnTo>
                    <a:pt x="132" y="102"/>
                  </a:lnTo>
                  <a:lnTo>
                    <a:pt x="129" y="121"/>
                  </a:lnTo>
                  <a:lnTo>
                    <a:pt x="117" y="126"/>
                  </a:lnTo>
                  <a:lnTo>
                    <a:pt x="104" y="139"/>
                  </a:lnTo>
                  <a:lnTo>
                    <a:pt x="105" y="168"/>
                  </a:lnTo>
                  <a:lnTo>
                    <a:pt x="108" y="178"/>
                  </a:lnTo>
                  <a:lnTo>
                    <a:pt x="92" y="181"/>
                  </a:lnTo>
                  <a:lnTo>
                    <a:pt x="74" y="181"/>
                  </a:lnTo>
                  <a:lnTo>
                    <a:pt x="62" y="181"/>
                  </a:lnTo>
                  <a:lnTo>
                    <a:pt x="39" y="181"/>
                  </a:lnTo>
                  <a:lnTo>
                    <a:pt x="12" y="175"/>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4" name="Freeform 62"/>
            <p:cNvSpPr>
              <a:spLocks/>
            </p:cNvSpPr>
            <p:nvPr/>
          </p:nvSpPr>
          <p:spPr bwMode="auto">
            <a:xfrm>
              <a:off x="4080833" y="4045784"/>
              <a:ext cx="154122" cy="247546"/>
            </a:xfrm>
            <a:custGeom>
              <a:avLst/>
              <a:gdLst>
                <a:gd name="T0" fmla="*/ 1 w 263"/>
                <a:gd name="T1" fmla="*/ 249 h 440"/>
                <a:gd name="T2" fmla="*/ 14 w 263"/>
                <a:gd name="T3" fmla="*/ 260 h 440"/>
                <a:gd name="T4" fmla="*/ 28 w 263"/>
                <a:gd name="T5" fmla="*/ 269 h 440"/>
                <a:gd name="T6" fmla="*/ 40 w 263"/>
                <a:gd name="T7" fmla="*/ 284 h 440"/>
                <a:gd name="T8" fmla="*/ 29 w 263"/>
                <a:gd name="T9" fmla="*/ 291 h 440"/>
                <a:gd name="T10" fmla="*/ 37 w 263"/>
                <a:gd name="T11" fmla="*/ 305 h 440"/>
                <a:gd name="T12" fmla="*/ 32 w 263"/>
                <a:gd name="T13" fmla="*/ 320 h 440"/>
                <a:gd name="T14" fmla="*/ 37 w 263"/>
                <a:gd name="T15" fmla="*/ 336 h 440"/>
                <a:gd name="T16" fmla="*/ 44 w 263"/>
                <a:gd name="T17" fmla="*/ 360 h 440"/>
                <a:gd name="T18" fmla="*/ 13 w 263"/>
                <a:gd name="T19" fmla="*/ 374 h 440"/>
                <a:gd name="T20" fmla="*/ 32 w 263"/>
                <a:gd name="T21" fmla="*/ 398 h 440"/>
                <a:gd name="T22" fmla="*/ 62 w 263"/>
                <a:gd name="T23" fmla="*/ 440 h 440"/>
                <a:gd name="T24" fmla="*/ 85 w 263"/>
                <a:gd name="T25" fmla="*/ 430 h 440"/>
                <a:gd name="T26" fmla="*/ 116 w 263"/>
                <a:gd name="T27" fmla="*/ 423 h 440"/>
                <a:gd name="T28" fmla="*/ 139 w 263"/>
                <a:gd name="T29" fmla="*/ 419 h 440"/>
                <a:gd name="T30" fmla="*/ 131 w 263"/>
                <a:gd name="T31" fmla="*/ 404 h 440"/>
                <a:gd name="T32" fmla="*/ 166 w 263"/>
                <a:gd name="T33" fmla="*/ 390 h 440"/>
                <a:gd name="T34" fmla="*/ 193 w 263"/>
                <a:gd name="T35" fmla="*/ 374 h 440"/>
                <a:gd name="T36" fmla="*/ 205 w 263"/>
                <a:gd name="T37" fmla="*/ 356 h 440"/>
                <a:gd name="T38" fmla="*/ 232 w 263"/>
                <a:gd name="T39" fmla="*/ 342 h 440"/>
                <a:gd name="T40" fmla="*/ 229 w 263"/>
                <a:gd name="T41" fmla="*/ 326 h 440"/>
                <a:gd name="T42" fmla="*/ 217 w 263"/>
                <a:gd name="T43" fmla="*/ 296 h 440"/>
                <a:gd name="T44" fmla="*/ 215 w 263"/>
                <a:gd name="T45" fmla="*/ 263 h 440"/>
                <a:gd name="T46" fmla="*/ 217 w 263"/>
                <a:gd name="T47" fmla="*/ 245 h 440"/>
                <a:gd name="T48" fmla="*/ 221 w 263"/>
                <a:gd name="T49" fmla="*/ 222 h 440"/>
                <a:gd name="T50" fmla="*/ 239 w 263"/>
                <a:gd name="T51" fmla="*/ 210 h 440"/>
                <a:gd name="T52" fmla="*/ 250 w 263"/>
                <a:gd name="T53" fmla="*/ 209 h 440"/>
                <a:gd name="T54" fmla="*/ 248 w 263"/>
                <a:gd name="T55" fmla="*/ 123 h 440"/>
                <a:gd name="T56" fmla="*/ 245 w 263"/>
                <a:gd name="T57" fmla="*/ 95 h 440"/>
                <a:gd name="T58" fmla="*/ 230 w 263"/>
                <a:gd name="T59" fmla="*/ 87 h 440"/>
                <a:gd name="T60" fmla="*/ 188 w 263"/>
                <a:gd name="T61" fmla="*/ 74 h 440"/>
                <a:gd name="T62" fmla="*/ 176 w 263"/>
                <a:gd name="T63" fmla="*/ 66 h 440"/>
                <a:gd name="T64" fmla="*/ 156 w 263"/>
                <a:gd name="T65" fmla="*/ 52 h 440"/>
                <a:gd name="T66" fmla="*/ 134 w 263"/>
                <a:gd name="T67" fmla="*/ 38 h 440"/>
                <a:gd name="T68" fmla="*/ 107 w 263"/>
                <a:gd name="T69" fmla="*/ 32 h 440"/>
                <a:gd name="T70" fmla="*/ 110 w 263"/>
                <a:gd name="T71" fmla="*/ 35 h 440"/>
                <a:gd name="T72" fmla="*/ 83 w 263"/>
                <a:gd name="T73" fmla="*/ 17 h 440"/>
                <a:gd name="T74" fmla="*/ 61 w 263"/>
                <a:gd name="T75" fmla="*/ 3 h 440"/>
                <a:gd name="T76" fmla="*/ 17 w 263"/>
                <a:gd name="T77" fmla="*/ 3 h 440"/>
                <a:gd name="T78" fmla="*/ 31 w 263"/>
                <a:gd name="T79" fmla="*/ 11 h 440"/>
                <a:gd name="T80" fmla="*/ 38 w 263"/>
                <a:gd name="T81" fmla="*/ 48 h 440"/>
                <a:gd name="T82" fmla="*/ 40 w 263"/>
                <a:gd name="T83" fmla="*/ 63 h 440"/>
                <a:gd name="T84" fmla="*/ 50 w 263"/>
                <a:gd name="T85" fmla="*/ 90 h 440"/>
                <a:gd name="T86" fmla="*/ 49 w 263"/>
                <a:gd name="T87" fmla="*/ 135 h 440"/>
                <a:gd name="T88" fmla="*/ 43 w 263"/>
                <a:gd name="T89" fmla="*/ 159 h 440"/>
                <a:gd name="T90" fmla="*/ 38 w 263"/>
                <a:gd name="T91" fmla="*/ 183 h 440"/>
                <a:gd name="T92" fmla="*/ 28 w 263"/>
                <a:gd name="T93" fmla="*/ 206 h 440"/>
                <a:gd name="T94" fmla="*/ 10 w 263"/>
                <a:gd name="T95" fmla="*/ 222 h 440"/>
                <a:gd name="T96" fmla="*/ 1 w 263"/>
                <a:gd name="T97" fmla="*/ 24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440">
                  <a:moveTo>
                    <a:pt x="1" y="249"/>
                  </a:moveTo>
                  <a:cubicBezTo>
                    <a:pt x="9" y="252"/>
                    <a:pt x="13" y="251"/>
                    <a:pt x="14" y="260"/>
                  </a:cubicBezTo>
                  <a:cubicBezTo>
                    <a:pt x="8" y="268"/>
                    <a:pt x="22" y="267"/>
                    <a:pt x="28" y="269"/>
                  </a:cubicBezTo>
                  <a:cubicBezTo>
                    <a:pt x="38" y="276"/>
                    <a:pt x="36" y="271"/>
                    <a:pt x="40" y="284"/>
                  </a:cubicBezTo>
                  <a:cubicBezTo>
                    <a:pt x="37" y="290"/>
                    <a:pt x="35" y="290"/>
                    <a:pt x="29" y="291"/>
                  </a:cubicBezTo>
                  <a:cubicBezTo>
                    <a:pt x="19" y="299"/>
                    <a:pt x="30" y="302"/>
                    <a:pt x="37" y="305"/>
                  </a:cubicBezTo>
                  <a:cubicBezTo>
                    <a:pt x="38" y="315"/>
                    <a:pt x="35" y="312"/>
                    <a:pt x="32" y="320"/>
                  </a:cubicBezTo>
                  <a:cubicBezTo>
                    <a:pt x="31" y="327"/>
                    <a:pt x="33" y="330"/>
                    <a:pt x="37" y="336"/>
                  </a:cubicBezTo>
                  <a:cubicBezTo>
                    <a:pt x="39" y="345"/>
                    <a:pt x="36" y="354"/>
                    <a:pt x="44" y="360"/>
                  </a:cubicBezTo>
                  <a:cubicBezTo>
                    <a:pt x="55" y="378"/>
                    <a:pt x="23" y="373"/>
                    <a:pt x="13" y="374"/>
                  </a:cubicBezTo>
                  <a:cubicBezTo>
                    <a:pt x="15" y="385"/>
                    <a:pt x="22" y="393"/>
                    <a:pt x="32" y="398"/>
                  </a:cubicBezTo>
                  <a:cubicBezTo>
                    <a:pt x="36" y="406"/>
                    <a:pt x="56" y="435"/>
                    <a:pt x="62" y="440"/>
                  </a:cubicBezTo>
                  <a:cubicBezTo>
                    <a:pt x="78" y="437"/>
                    <a:pt x="67" y="431"/>
                    <a:pt x="85" y="430"/>
                  </a:cubicBezTo>
                  <a:cubicBezTo>
                    <a:pt x="90" y="428"/>
                    <a:pt x="111" y="425"/>
                    <a:pt x="116" y="423"/>
                  </a:cubicBezTo>
                  <a:cubicBezTo>
                    <a:pt x="126" y="425"/>
                    <a:pt x="131" y="425"/>
                    <a:pt x="139" y="419"/>
                  </a:cubicBezTo>
                  <a:cubicBezTo>
                    <a:pt x="136" y="407"/>
                    <a:pt x="135" y="412"/>
                    <a:pt x="131" y="404"/>
                  </a:cubicBezTo>
                  <a:cubicBezTo>
                    <a:pt x="137" y="385"/>
                    <a:pt x="140" y="392"/>
                    <a:pt x="166" y="390"/>
                  </a:cubicBezTo>
                  <a:cubicBezTo>
                    <a:pt x="173" y="383"/>
                    <a:pt x="184" y="376"/>
                    <a:pt x="193" y="374"/>
                  </a:cubicBezTo>
                  <a:cubicBezTo>
                    <a:pt x="201" y="368"/>
                    <a:pt x="201" y="364"/>
                    <a:pt x="205" y="356"/>
                  </a:cubicBezTo>
                  <a:cubicBezTo>
                    <a:pt x="207" y="343"/>
                    <a:pt x="221" y="343"/>
                    <a:pt x="232" y="342"/>
                  </a:cubicBezTo>
                  <a:cubicBezTo>
                    <a:pt x="237" y="336"/>
                    <a:pt x="235" y="331"/>
                    <a:pt x="229" y="326"/>
                  </a:cubicBezTo>
                  <a:cubicBezTo>
                    <a:pt x="223" y="316"/>
                    <a:pt x="227" y="303"/>
                    <a:pt x="217" y="296"/>
                  </a:cubicBezTo>
                  <a:cubicBezTo>
                    <a:pt x="212" y="284"/>
                    <a:pt x="213" y="277"/>
                    <a:pt x="215" y="263"/>
                  </a:cubicBezTo>
                  <a:cubicBezTo>
                    <a:pt x="213" y="254"/>
                    <a:pt x="211" y="253"/>
                    <a:pt x="217" y="245"/>
                  </a:cubicBezTo>
                  <a:cubicBezTo>
                    <a:pt x="218" y="239"/>
                    <a:pt x="219" y="226"/>
                    <a:pt x="221" y="222"/>
                  </a:cubicBezTo>
                  <a:cubicBezTo>
                    <a:pt x="222" y="220"/>
                    <a:pt x="237" y="211"/>
                    <a:pt x="239" y="210"/>
                  </a:cubicBezTo>
                  <a:cubicBezTo>
                    <a:pt x="243" y="209"/>
                    <a:pt x="250" y="209"/>
                    <a:pt x="250" y="209"/>
                  </a:cubicBezTo>
                  <a:cubicBezTo>
                    <a:pt x="263" y="184"/>
                    <a:pt x="258" y="149"/>
                    <a:pt x="248" y="123"/>
                  </a:cubicBezTo>
                  <a:cubicBezTo>
                    <a:pt x="247" y="114"/>
                    <a:pt x="245" y="95"/>
                    <a:pt x="245" y="95"/>
                  </a:cubicBezTo>
                  <a:cubicBezTo>
                    <a:pt x="240" y="92"/>
                    <a:pt x="235" y="90"/>
                    <a:pt x="230" y="87"/>
                  </a:cubicBezTo>
                  <a:cubicBezTo>
                    <a:pt x="218" y="72"/>
                    <a:pt x="208" y="77"/>
                    <a:pt x="188" y="74"/>
                  </a:cubicBezTo>
                  <a:cubicBezTo>
                    <a:pt x="182" y="71"/>
                    <a:pt x="180" y="72"/>
                    <a:pt x="176" y="66"/>
                  </a:cubicBezTo>
                  <a:cubicBezTo>
                    <a:pt x="174" y="54"/>
                    <a:pt x="167" y="56"/>
                    <a:pt x="156" y="52"/>
                  </a:cubicBezTo>
                  <a:cubicBezTo>
                    <a:pt x="149" y="47"/>
                    <a:pt x="142" y="41"/>
                    <a:pt x="134" y="38"/>
                  </a:cubicBezTo>
                  <a:cubicBezTo>
                    <a:pt x="126" y="35"/>
                    <a:pt x="111" y="32"/>
                    <a:pt x="107" y="32"/>
                  </a:cubicBezTo>
                  <a:cubicBezTo>
                    <a:pt x="103" y="32"/>
                    <a:pt x="114" y="38"/>
                    <a:pt x="110" y="35"/>
                  </a:cubicBezTo>
                  <a:cubicBezTo>
                    <a:pt x="98" y="30"/>
                    <a:pt x="91" y="22"/>
                    <a:pt x="83" y="17"/>
                  </a:cubicBezTo>
                  <a:cubicBezTo>
                    <a:pt x="75" y="12"/>
                    <a:pt x="72" y="5"/>
                    <a:pt x="61" y="3"/>
                  </a:cubicBezTo>
                  <a:cubicBezTo>
                    <a:pt x="40" y="4"/>
                    <a:pt x="35" y="0"/>
                    <a:pt x="17" y="3"/>
                  </a:cubicBezTo>
                  <a:cubicBezTo>
                    <a:pt x="19" y="13"/>
                    <a:pt x="22" y="6"/>
                    <a:pt x="31" y="11"/>
                  </a:cubicBezTo>
                  <a:cubicBezTo>
                    <a:pt x="33" y="19"/>
                    <a:pt x="37" y="39"/>
                    <a:pt x="38" y="48"/>
                  </a:cubicBezTo>
                  <a:cubicBezTo>
                    <a:pt x="39" y="57"/>
                    <a:pt x="38" y="56"/>
                    <a:pt x="40" y="63"/>
                  </a:cubicBezTo>
                  <a:cubicBezTo>
                    <a:pt x="43" y="76"/>
                    <a:pt x="53" y="76"/>
                    <a:pt x="50" y="90"/>
                  </a:cubicBezTo>
                  <a:cubicBezTo>
                    <a:pt x="50" y="101"/>
                    <a:pt x="50" y="124"/>
                    <a:pt x="49" y="135"/>
                  </a:cubicBezTo>
                  <a:cubicBezTo>
                    <a:pt x="48" y="146"/>
                    <a:pt x="45" y="151"/>
                    <a:pt x="43" y="159"/>
                  </a:cubicBezTo>
                  <a:cubicBezTo>
                    <a:pt x="41" y="167"/>
                    <a:pt x="42" y="177"/>
                    <a:pt x="38" y="183"/>
                  </a:cubicBezTo>
                  <a:cubicBezTo>
                    <a:pt x="36" y="193"/>
                    <a:pt x="36" y="200"/>
                    <a:pt x="28" y="206"/>
                  </a:cubicBezTo>
                  <a:cubicBezTo>
                    <a:pt x="24" y="214"/>
                    <a:pt x="16" y="216"/>
                    <a:pt x="10" y="222"/>
                  </a:cubicBezTo>
                  <a:cubicBezTo>
                    <a:pt x="6" y="230"/>
                    <a:pt x="0" y="243"/>
                    <a:pt x="1" y="249"/>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5" name="Freeform 63"/>
            <p:cNvSpPr>
              <a:spLocks/>
            </p:cNvSpPr>
            <p:nvPr/>
          </p:nvSpPr>
          <p:spPr bwMode="auto">
            <a:xfrm>
              <a:off x="3636209" y="4151564"/>
              <a:ext cx="88703" cy="71974"/>
            </a:xfrm>
            <a:custGeom>
              <a:avLst/>
              <a:gdLst>
                <a:gd name="T0" fmla="*/ 28 w 153"/>
                <a:gd name="T1" fmla="*/ 0 h 126"/>
                <a:gd name="T2" fmla="*/ 19 w 153"/>
                <a:gd name="T3" fmla="*/ 12 h 126"/>
                <a:gd name="T4" fmla="*/ 7 w 153"/>
                <a:gd name="T5" fmla="*/ 42 h 126"/>
                <a:gd name="T6" fmla="*/ 0 w 153"/>
                <a:gd name="T7" fmla="*/ 58 h 126"/>
                <a:gd name="T8" fmla="*/ 12 w 153"/>
                <a:gd name="T9" fmla="*/ 67 h 126"/>
                <a:gd name="T10" fmla="*/ 13 w 153"/>
                <a:gd name="T11" fmla="*/ 106 h 126"/>
                <a:gd name="T12" fmla="*/ 18 w 153"/>
                <a:gd name="T13" fmla="*/ 124 h 126"/>
                <a:gd name="T14" fmla="*/ 61 w 153"/>
                <a:gd name="T15" fmla="*/ 118 h 126"/>
                <a:gd name="T16" fmla="*/ 94 w 153"/>
                <a:gd name="T17" fmla="*/ 117 h 126"/>
                <a:gd name="T18" fmla="*/ 130 w 153"/>
                <a:gd name="T19" fmla="*/ 121 h 126"/>
                <a:gd name="T20" fmla="*/ 153 w 153"/>
                <a:gd name="T21" fmla="*/ 121 h 126"/>
                <a:gd name="T22" fmla="*/ 151 w 153"/>
                <a:gd name="T23" fmla="*/ 109 h 126"/>
                <a:gd name="T24" fmla="*/ 144 w 153"/>
                <a:gd name="T25" fmla="*/ 108 h 126"/>
                <a:gd name="T26" fmla="*/ 139 w 153"/>
                <a:gd name="T27" fmla="*/ 93 h 126"/>
                <a:gd name="T28" fmla="*/ 126 w 153"/>
                <a:gd name="T29" fmla="*/ 67 h 126"/>
                <a:gd name="T30" fmla="*/ 120 w 153"/>
                <a:gd name="T31" fmla="*/ 49 h 126"/>
                <a:gd name="T32" fmla="*/ 97 w 153"/>
                <a:gd name="T33" fmla="*/ 27 h 126"/>
                <a:gd name="T34" fmla="*/ 88 w 153"/>
                <a:gd name="T35" fmla="*/ 16 h 126"/>
                <a:gd name="T36" fmla="*/ 70 w 153"/>
                <a:gd name="T37" fmla="*/ 1 h 126"/>
                <a:gd name="T38" fmla="*/ 40 w 153"/>
                <a:gd name="T39" fmla="*/ 6 h 126"/>
                <a:gd name="T40" fmla="*/ 28 w 153"/>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26">
                  <a:moveTo>
                    <a:pt x="28" y="0"/>
                  </a:moveTo>
                  <a:cubicBezTo>
                    <a:pt x="23" y="4"/>
                    <a:pt x="22" y="7"/>
                    <a:pt x="19" y="12"/>
                  </a:cubicBezTo>
                  <a:cubicBezTo>
                    <a:pt x="17" y="26"/>
                    <a:pt x="21" y="36"/>
                    <a:pt x="7" y="42"/>
                  </a:cubicBezTo>
                  <a:cubicBezTo>
                    <a:pt x="3" y="48"/>
                    <a:pt x="1" y="51"/>
                    <a:pt x="0" y="58"/>
                  </a:cubicBezTo>
                  <a:cubicBezTo>
                    <a:pt x="4" y="64"/>
                    <a:pt x="5" y="66"/>
                    <a:pt x="12" y="67"/>
                  </a:cubicBezTo>
                  <a:cubicBezTo>
                    <a:pt x="19" y="79"/>
                    <a:pt x="23" y="93"/>
                    <a:pt x="13" y="106"/>
                  </a:cubicBezTo>
                  <a:cubicBezTo>
                    <a:pt x="11" y="114"/>
                    <a:pt x="10" y="119"/>
                    <a:pt x="18" y="124"/>
                  </a:cubicBezTo>
                  <a:cubicBezTo>
                    <a:pt x="33" y="122"/>
                    <a:pt x="45" y="119"/>
                    <a:pt x="61" y="118"/>
                  </a:cubicBezTo>
                  <a:cubicBezTo>
                    <a:pt x="76" y="120"/>
                    <a:pt x="80" y="119"/>
                    <a:pt x="94" y="117"/>
                  </a:cubicBezTo>
                  <a:cubicBezTo>
                    <a:pt x="105" y="113"/>
                    <a:pt x="119" y="120"/>
                    <a:pt x="130" y="121"/>
                  </a:cubicBezTo>
                  <a:cubicBezTo>
                    <a:pt x="139" y="123"/>
                    <a:pt x="145" y="126"/>
                    <a:pt x="153" y="121"/>
                  </a:cubicBezTo>
                  <a:cubicBezTo>
                    <a:pt x="152" y="117"/>
                    <a:pt x="153" y="112"/>
                    <a:pt x="151" y="109"/>
                  </a:cubicBezTo>
                  <a:cubicBezTo>
                    <a:pt x="150" y="107"/>
                    <a:pt x="145" y="110"/>
                    <a:pt x="144" y="108"/>
                  </a:cubicBezTo>
                  <a:cubicBezTo>
                    <a:pt x="141" y="104"/>
                    <a:pt x="142" y="97"/>
                    <a:pt x="139" y="93"/>
                  </a:cubicBezTo>
                  <a:cubicBezTo>
                    <a:pt x="137" y="84"/>
                    <a:pt x="135" y="71"/>
                    <a:pt x="126" y="67"/>
                  </a:cubicBezTo>
                  <a:cubicBezTo>
                    <a:pt x="123" y="59"/>
                    <a:pt x="128" y="55"/>
                    <a:pt x="120" y="49"/>
                  </a:cubicBezTo>
                  <a:cubicBezTo>
                    <a:pt x="117" y="43"/>
                    <a:pt x="108" y="36"/>
                    <a:pt x="97" y="27"/>
                  </a:cubicBezTo>
                  <a:cubicBezTo>
                    <a:pt x="89" y="17"/>
                    <a:pt x="101" y="18"/>
                    <a:pt x="88" y="16"/>
                  </a:cubicBezTo>
                  <a:cubicBezTo>
                    <a:pt x="80" y="6"/>
                    <a:pt x="79" y="4"/>
                    <a:pt x="70" y="1"/>
                  </a:cubicBezTo>
                  <a:cubicBezTo>
                    <a:pt x="59" y="2"/>
                    <a:pt x="50" y="2"/>
                    <a:pt x="40" y="6"/>
                  </a:cubicBezTo>
                  <a:cubicBezTo>
                    <a:pt x="27" y="4"/>
                    <a:pt x="28" y="8"/>
                    <a:pt x="28"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6" name="Freeform 64"/>
            <p:cNvSpPr>
              <a:spLocks/>
            </p:cNvSpPr>
            <p:nvPr/>
          </p:nvSpPr>
          <p:spPr bwMode="auto">
            <a:xfrm>
              <a:off x="3649514" y="4219175"/>
              <a:ext cx="39916" cy="27263"/>
            </a:xfrm>
            <a:custGeom>
              <a:avLst/>
              <a:gdLst>
                <a:gd name="T0" fmla="*/ 11 w 68"/>
                <a:gd name="T1" fmla="*/ 2 h 50"/>
                <a:gd name="T2" fmla="*/ 0 w 68"/>
                <a:gd name="T3" fmla="*/ 9 h 50"/>
                <a:gd name="T4" fmla="*/ 14 w 68"/>
                <a:gd name="T5" fmla="*/ 18 h 50"/>
                <a:gd name="T6" fmla="*/ 20 w 68"/>
                <a:gd name="T7" fmla="*/ 32 h 50"/>
                <a:gd name="T8" fmla="*/ 39 w 68"/>
                <a:gd name="T9" fmla="*/ 50 h 50"/>
                <a:gd name="T10" fmla="*/ 63 w 68"/>
                <a:gd name="T11" fmla="*/ 23 h 50"/>
                <a:gd name="T12" fmla="*/ 56 w 68"/>
                <a:gd name="T13" fmla="*/ 0 h 50"/>
                <a:gd name="T14" fmla="*/ 32 w 68"/>
                <a:gd name="T15" fmla="*/ 2 h 50"/>
                <a:gd name="T16" fmla="*/ 11 w 68"/>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0">
                  <a:moveTo>
                    <a:pt x="11" y="2"/>
                  </a:moveTo>
                  <a:cubicBezTo>
                    <a:pt x="5" y="3"/>
                    <a:pt x="3" y="3"/>
                    <a:pt x="0" y="9"/>
                  </a:cubicBezTo>
                  <a:cubicBezTo>
                    <a:pt x="4" y="17"/>
                    <a:pt x="6" y="17"/>
                    <a:pt x="14" y="18"/>
                  </a:cubicBezTo>
                  <a:cubicBezTo>
                    <a:pt x="24" y="31"/>
                    <a:pt x="11" y="13"/>
                    <a:pt x="20" y="32"/>
                  </a:cubicBezTo>
                  <a:cubicBezTo>
                    <a:pt x="24" y="41"/>
                    <a:pt x="32" y="45"/>
                    <a:pt x="39" y="50"/>
                  </a:cubicBezTo>
                  <a:cubicBezTo>
                    <a:pt x="50" y="31"/>
                    <a:pt x="38" y="25"/>
                    <a:pt x="63" y="23"/>
                  </a:cubicBezTo>
                  <a:cubicBezTo>
                    <a:pt x="68" y="14"/>
                    <a:pt x="65" y="4"/>
                    <a:pt x="56" y="0"/>
                  </a:cubicBezTo>
                  <a:cubicBezTo>
                    <a:pt x="48" y="1"/>
                    <a:pt x="40" y="1"/>
                    <a:pt x="32" y="2"/>
                  </a:cubicBezTo>
                  <a:cubicBezTo>
                    <a:pt x="5" y="4"/>
                    <a:pt x="1" y="5"/>
                    <a:pt x="11" y="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7" name="Freeform 65"/>
            <p:cNvSpPr>
              <a:spLocks/>
            </p:cNvSpPr>
            <p:nvPr/>
          </p:nvSpPr>
          <p:spPr bwMode="auto">
            <a:xfrm>
              <a:off x="3671691" y="4214814"/>
              <a:ext cx="104226" cy="82879"/>
            </a:xfrm>
            <a:custGeom>
              <a:avLst/>
              <a:gdLst>
                <a:gd name="T0" fmla="*/ 25 w 181"/>
                <a:gd name="T1" fmla="*/ 28 h 145"/>
                <a:gd name="T2" fmla="*/ 5 w 181"/>
                <a:gd name="T3" fmla="*/ 40 h 145"/>
                <a:gd name="T4" fmla="*/ 7 w 181"/>
                <a:gd name="T5" fmla="*/ 55 h 145"/>
                <a:gd name="T6" fmla="*/ 16 w 181"/>
                <a:gd name="T7" fmla="*/ 68 h 145"/>
                <a:gd name="T8" fmla="*/ 28 w 181"/>
                <a:gd name="T9" fmla="*/ 85 h 145"/>
                <a:gd name="T10" fmla="*/ 47 w 181"/>
                <a:gd name="T11" fmla="*/ 101 h 145"/>
                <a:gd name="T12" fmla="*/ 64 w 181"/>
                <a:gd name="T13" fmla="*/ 82 h 145"/>
                <a:gd name="T14" fmla="*/ 79 w 181"/>
                <a:gd name="T15" fmla="*/ 77 h 145"/>
                <a:gd name="T16" fmla="*/ 100 w 181"/>
                <a:gd name="T17" fmla="*/ 89 h 145"/>
                <a:gd name="T18" fmla="*/ 101 w 181"/>
                <a:gd name="T19" fmla="*/ 95 h 145"/>
                <a:gd name="T20" fmla="*/ 106 w 181"/>
                <a:gd name="T21" fmla="*/ 100 h 145"/>
                <a:gd name="T22" fmla="*/ 113 w 181"/>
                <a:gd name="T23" fmla="*/ 121 h 145"/>
                <a:gd name="T24" fmla="*/ 146 w 181"/>
                <a:gd name="T25" fmla="*/ 131 h 145"/>
                <a:gd name="T26" fmla="*/ 157 w 181"/>
                <a:gd name="T27" fmla="*/ 145 h 145"/>
                <a:gd name="T28" fmla="*/ 175 w 181"/>
                <a:gd name="T29" fmla="*/ 130 h 145"/>
                <a:gd name="T30" fmla="*/ 167 w 181"/>
                <a:gd name="T31" fmla="*/ 100 h 145"/>
                <a:gd name="T32" fmla="*/ 164 w 181"/>
                <a:gd name="T33" fmla="*/ 65 h 145"/>
                <a:gd name="T34" fmla="*/ 158 w 181"/>
                <a:gd name="T35" fmla="*/ 43 h 145"/>
                <a:gd name="T36" fmla="*/ 140 w 181"/>
                <a:gd name="T37" fmla="*/ 10 h 145"/>
                <a:gd name="T38" fmla="*/ 116 w 181"/>
                <a:gd name="T39" fmla="*/ 20 h 145"/>
                <a:gd name="T40" fmla="*/ 100 w 181"/>
                <a:gd name="T41" fmla="*/ 19 h 145"/>
                <a:gd name="T42" fmla="*/ 97 w 181"/>
                <a:gd name="T43" fmla="*/ 14 h 145"/>
                <a:gd name="T44" fmla="*/ 92 w 181"/>
                <a:gd name="T45" fmla="*/ 13 h 145"/>
                <a:gd name="T46" fmla="*/ 58 w 181"/>
                <a:gd name="T47" fmla="*/ 5 h 145"/>
                <a:gd name="T48" fmla="*/ 23 w 181"/>
                <a:gd name="T49" fmla="*/ 14 h 145"/>
                <a:gd name="T50" fmla="*/ 25 w 181"/>
                <a:gd name="T51" fmla="*/ 2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1" h="145">
                  <a:moveTo>
                    <a:pt x="25" y="28"/>
                  </a:moveTo>
                  <a:cubicBezTo>
                    <a:pt x="5" y="32"/>
                    <a:pt x="17" y="33"/>
                    <a:pt x="5" y="40"/>
                  </a:cubicBezTo>
                  <a:cubicBezTo>
                    <a:pt x="4" y="48"/>
                    <a:pt x="0" y="51"/>
                    <a:pt x="7" y="55"/>
                  </a:cubicBezTo>
                  <a:cubicBezTo>
                    <a:pt x="10" y="59"/>
                    <a:pt x="13" y="64"/>
                    <a:pt x="16" y="68"/>
                  </a:cubicBezTo>
                  <a:cubicBezTo>
                    <a:pt x="17" y="75"/>
                    <a:pt x="22" y="81"/>
                    <a:pt x="28" y="85"/>
                  </a:cubicBezTo>
                  <a:cubicBezTo>
                    <a:pt x="33" y="92"/>
                    <a:pt x="40" y="96"/>
                    <a:pt x="47" y="101"/>
                  </a:cubicBezTo>
                  <a:cubicBezTo>
                    <a:pt x="58" y="99"/>
                    <a:pt x="50" y="84"/>
                    <a:pt x="64" y="82"/>
                  </a:cubicBezTo>
                  <a:cubicBezTo>
                    <a:pt x="69" y="80"/>
                    <a:pt x="74" y="79"/>
                    <a:pt x="79" y="77"/>
                  </a:cubicBezTo>
                  <a:cubicBezTo>
                    <a:pt x="94" y="79"/>
                    <a:pt x="94" y="77"/>
                    <a:pt x="100" y="89"/>
                  </a:cubicBezTo>
                  <a:cubicBezTo>
                    <a:pt x="100" y="91"/>
                    <a:pt x="100" y="93"/>
                    <a:pt x="101" y="95"/>
                  </a:cubicBezTo>
                  <a:cubicBezTo>
                    <a:pt x="102" y="97"/>
                    <a:pt x="105" y="98"/>
                    <a:pt x="106" y="100"/>
                  </a:cubicBezTo>
                  <a:cubicBezTo>
                    <a:pt x="114" y="123"/>
                    <a:pt x="103" y="113"/>
                    <a:pt x="113" y="121"/>
                  </a:cubicBezTo>
                  <a:cubicBezTo>
                    <a:pt x="139" y="108"/>
                    <a:pt x="130" y="129"/>
                    <a:pt x="146" y="131"/>
                  </a:cubicBezTo>
                  <a:cubicBezTo>
                    <a:pt x="150" y="123"/>
                    <a:pt x="154" y="140"/>
                    <a:pt x="157" y="145"/>
                  </a:cubicBezTo>
                  <a:cubicBezTo>
                    <a:pt x="169" y="143"/>
                    <a:pt x="170" y="140"/>
                    <a:pt x="175" y="130"/>
                  </a:cubicBezTo>
                  <a:cubicBezTo>
                    <a:pt x="178" y="116"/>
                    <a:pt x="173" y="111"/>
                    <a:pt x="167" y="100"/>
                  </a:cubicBezTo>
                  <a:cubicBezTo>
                    <a:pt x="181" y="94"/>
                    <a:pt x="171" y="74"/>
                    <a:pt x="164" y="65"/>
                  </a:cubicBezTo>
                  <a:cubicBezTo>
                    <a:pt x="163" y="57"/>
                    <a:pt x="161" y="50"/>
                    <a:pt x="158" y="43"/>
                  </a:cubicBezTo>
                  <a:cubicBezTo>
                    <a:pt x="156" y="32"/>
                    <a:pt x="152" y="12"/>
                    <a:pt x="140" y="10"/>
                  </a:cubicBezTo>
                  <a:cubicBezTo>
                    <a:pt x="130" y="17"/>
                    <a:pt x="130" y="19"/>
                    <a:pt x="116" y="20"/>
                  </a:cubicBezTo>
                  <a:cubicBezTo>
                    <a:pt x="110" y="24"/>
                    <a:pt x="106" y="23"/>
                    <a:pt x="100" y="19"/>
                  </a:cubicBezTo>
                  <a:cubicBezTo>
                    <a:pt x="99" y="17"/>
                    <a:pt x="99" y="15"/>
                    <a:pt x="97" y="14"/>
                  </a:cubicBezTo>
                  <a:cubicBezTo>
                    <a:pt x="96" y="13"/>
                    <a:pt x="92" y="13"/>
                    <a:pt x="92" y="13"/>
                  </a:cubicBezTo>
                  <a:cubicBezTo>
                    <a:pt x="80" y="7"/>
                    <a:pt x="66" y="18"/>
                    <a:pt x="58" y="5"/>
                  </a:cubicBezTo>
                  <a:cubicBezTo>
                    <a:pt x="41" y="6"/>
                    <a:pt x="30" y="0"/>
                    <a:pt x="23" y="14"/>
                  </a:cubicBezTo>
                  <a:cubicBezTo>
                    <a:pt x="24" y="19"/>
                    <a:pt x="23" y="29"/>
                    <a:pt x="25" y="2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8" name="Freeform 66"/>
            <p:cNvSpPr>
              <a:spLocks/>
            </p:cNvSpPr>
            <p:nvPr/>
          </p:nvSpPr>
          <p:spPr bwMode="auto">
            <a:xfrm>
              <a:off x="3691648" y="4260615"/>
              <a:ext cx="44352" cy="45802"/>
            </a:xfrm>
            <a:custGeom>
              <a:avLst/>
              <a:gdLst>
                <a:gd name="T0" fmla="*/ 7 w 75"/>
                <a:gd name="T1" fmla="*/ 23 h 83"/>
                <a:gd name="T2" fmla="*/ 0 w 75"/>
                <a:gd name="T3" fmla="*/ 37 h 83"/>
                <a:gd name="T4" fmla="*/ 15 w 75"/>
                <a:gd name="T5" fmla="*/ 50 h 83"/>
                <a:gd name="T6" fmla="*/ 51 w 75"/>
                <a:gd name="T7" fmla="*/ 83 h 83"/>
                <a:gd name="T8" fmla="*/ 66 w 75"/>
                <a:gd name="T9" fmla="*/ 70 h 83"/>
                <a:gd name="T10" fmla="*/ 75 w 75"/>
                <a:gd name="T11" fmla="*/ 41 h 83"/>
                <a:gd name="T12" fmla="*/ 70 w 75"/>
                <a:gd name="T13" fmla="*/ 29 h 83"/>
                <a:gd name="T14" fmla="*/ 63 w 75"/>
                <a:gd name="T15" fmla="*/ 16 h 83"/>
                <a:gd name="T16" fmla="*/ 49 w 75"/>
                <a:gd name="T17" fmla="*/ 4 h 83"/>
                <a:gd name="T18" fmla="*/ 22 w 75"/>
                <a:gd name="T19" fmla="*/ 5 h 83"/>
                <a:gd name="T20" fmla="*/ 7 w 75"/>
                <a:gd name="T21" fmla="*/ 2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83">
                  <a:moveTo>
                    <a:pt x="7" y="23"/>
                  </a:moveTo>
                  <a:cubicBezTo>
                    <a:pt x="1" y="27"/>
                    <a:pt x="1" y="30"/>
                    <a:pt x="0" y="37"/>
                  </a:cubicBezTo>
                  <a:cubicBezTo>
                    <a:pt x="1" y="45"/>
                    <a:pt x="7" y="48"/>
                    <a:pt x="15" y="50"/>
                  </a:cubicBezTo>
                  <a:cubicBezTo>
                    <a:pt x="29" y="60"/>
                    <a:pt x="28" y="79"/>
                    <a:pt x="51" y="83"/>
                  </a:cubicBezTo>
                  <a:cubicBezTo>
                    <a:pt x="57" y="75"/>
                    <a:pt x="55" y="72"/>
                    <a:pt x="66" y="70"/>
                  </a:cubicBezTo>
                  <a:cubicBezTo>
                    <a:pt x="75" y="63"/>
                    <a:pt x="73" y="51"/>
                    <a:pt x="75" y="41"/>
                  </a:cubicBezTo>
                  <a:cubicBezTo>
                    <a:pt x="67" y="39"/>
                    <a:pt x="69" y="36"/>
                    <a:pt x="70" y="29"/>
                  </a:cubicBezTo>
                  <a:cubicBezTo>
                    <a:pt x="68" y="27"/>
                    <a:pt x="64" y="19"/>
                    <a:pt x="63" y="16"/>
                  </a:cubicBezTo>
                  <a:cubicBezTo>
                    <a:pt x="58" y="4"/>
                    <a:pt x="63" y="7"/>
                    <a:pt x="49" y="4"/>
                  </a:cubicBezTo>
                  <a:cubicBezTo>
                    <a:pt x="40" y="0"/>
                    <a:pt x="31" y="3"/>
                    <a:pt x="22" y="5"/>
                  </a:cubicBezTo>
                  <a:cubicBezTo>
                    <a:pt x="21" y="10"/>
                    <a:pt x="5" y="26"/>
                    <a:pt x="7" y="2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69" name="Freeform 67"/>
            <p:cNvSpPr>
              <a:spLocks/>
            </p:cNvSpPr>
            <p:nvPr/>
          </p:nvSpPr>
          <p:spPr bwMode="auto">
            <a:xfrm>
              <a:off x="3721586" y="4280244"/>
              <a:ext cx="57657" cy="66521"/>
            </a:xfrm>
            <a:custGeom>
              <a:avLst/>
              <a:gdLst>
                <a:gd name="T0" fmla="*/ 18 w 101"/>
                <a:gd name="T1" fmla="*/ 33 h 117"/>
                <a:gd name="T2" fmla="*/ 0 w 101"/>
                <a:gd name="T3" fmla="*/ 51 h 117"/>
                <a:gd name="T4" fmla="*/ 17 w 101"/>
                <a:gd name="T5" fmla="*/ 62 h 117"/>
                <a:gd name="T6" fmla="*/ 26 w 101"/>
                <a:gd name="T7" fmla="*/ 69 h 117"/>
                <a:gd name="T8" fmla="*/ 39 w 101"/>
                <a:gd name="T9" fmla="*/ 77 h 117"/>
                <a:gd name="T10" fmla="*/ 45 w 101"/>
                <a:gd name="T11" fmla="*/ 86 h 117"/>
                <a:gd name="T12" fmla="*/ 54 w 101"/>
                <a:gd name="T13" fmla="*/ 93 h 117"/>
                <a:gd name="T14" fmla="*/ 92 w 101"/>
                <a:gd name="T15" fmla="*/ 117 h 117"/>
                <a:gd name="T16" fmla="*/ 89 w 101"/>
                <a:gd name="T17" fmla="*/ 102 h 117"/>
                <a:gd name="T18" fmla="*/ 101 w 101"/>
                <a:gd name="T19" fmla="*/ 92 h 117"/>
                <a:gd name="T20" fmla="*/ 78 w 101"/>
                <a:gd name="T21" fmla="*/ 68 h 117"/>
                <a:gd name="T22" fmla="*/ 66 w 101"/>
                <a:gd name="T23" fmla="*/ 56 h 117"/>
                <a:gd name="T24" fmla="*/ 68 w 101"/>
                <a:gd name="T25" fmla="*/ 39 h 117"/>
                <a:gd name="T26" fmla="*/ 51 w 101"/>
                <a:gd name="T27" fmla="*/ 9 h 117"/>
                <a:gd name="T28" fmla="*/ 26 w 101"/>
                <a:gd name="T29" fmla="*/ 5 h 117"/>
                <a:gd name="T30" fmla="*/ 18 w 101"/>
                <a:gd name="T31" fmla="*/ 21 h 117"/>
                <a:gd name="T32" fmla="*/ 18 w 101"/>
                <a:gd name="T33" fmla="*/ 3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117">
                  <a:moveTo>
                    <a:pt x="18" y="33"/>
                  </a:moveTo>
                  <a:cubicBezTo>
                    <a:pt x="10" y="39"/>
                    <a:pt x="6" y="43"/>
                    <a:pt x="0" y="51"/>
                  </a:cubicBezTo>
                  <a:cubicBezTo>
                    <a:pt x="4" y="58"/>
                    <a:pt x="10" y="58"/>
                    <a:pt x="17" y="62"/>
                  </a:cubicBezTo>
                  <a:cubicBezTo>
                    <a:pt x="20" y="64"/>
                    <a:pt x="26" y="69"/>
                    <a:pt x="26" y="69"/>
                  </a:cubicBezTo>
                  <a:cubicBezTo>
                    <a:pt x="30" y="76"/>
                    <a:pt x="33" y="74"/>
                    <a:pt x="39" y="77"/>
                  </a:cubicBezTo>
                  <a:cubicBezTo>
                    <a:pt x="41" y="80"/>
                    <a:pt x="42" y="83"/>
                    <a:pt x="45" y="86"/>
                  </a:cubicBezTo>
                  <a:cubicBezTo>
                    <a:pt x="48" y="89"/>
                    <a:pt x="54" y="93"/>
                    <a:pt x="54" y="93"/>
                  </a:cubicBezTo>
                  <a:cubicBezTo>
                    <a:pt x="60" y="104"/>
                    <a:pt x="80" y="115"/>
                    <a:pt x="92" y="117"/>
                  </a:cubicBezTo>
                  <a:cubicBezTo>
                    <a:pt x="93" y="110"/>
                    <a:pt x="90" y="109"/>
                    <a:pt x="89" y="102"/>
                  </a:cubicBezTo>
                  <a:cubicBezTo>
                    <a:pt x="94" y="99"/>
                    <a:pt x="96" y="95"/>
                    <a:pt x="101" y="92"/>
                  </a:cubicBezTo>
                  <a:cubicBezTo>
                    <a:pt x="98" y="78"/>
                    <a:pt x="92" y="71"/>
                    <a:pt x="78" y="68"/>
                  </a:cubicBezTo>
                  <a:cubicBezTo>
                    <a:pt x="73" y="64"/>
                    <a:pt x="70" y="61"/>
                    <a:pt x="66" y="56"/>
                  </a:cubicBezTo>
                  <a:cubicBezTo>
                    <a:pt x="65" y="50"/>
                    <a:pt x="66" y="45"/>
                    <a:pt x="68" y="39"/>
                  </a:cubicBezTo>
                  <a:cubicBezTo>
                    <a:pt x="71" y="22"/>
                    <a:pt x="64" y="17"/>
                    <a:pt x="51" y="9"/>
                  </a:cubicBezTo>
                  <a:cubicBezTo>
                    <a:pt x="44" y="0"/>
                    <a:pt x="37" y="4"/>
                    <a:pt x="26" y="5"/>
                  </a:cubicBezTo>
                  <a:cubicBezTo>
                    <a:pt x="23" y="12"/>
                    <a:pt x="25" y="16"/>
                    <a:pt x="18" y="21"/>
                  </a:cubicBezTo>
                  <a:cubicBezTo>
                    <a:pt x="17" y="32"/>
                    <a:pt x="14" y="29"/>
                    <a:pt x="18" y="3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0" name="Freeform 68"/>
            <p:cNvSpPr>
              <a:spLocks/>
            </p:cNvSpPr>
            <p:nvPr/>
          </p:nvSpPr>
          <p:spPr bwMode="auto">
            <a:xfrm>
              <a:off x="3758176" y="4250800"/>
              <a:ext cx="97573" cy="97055"/>
            </a:xfrm>
            <a:custGeom>
              <a:avLst/>
              <a:gdLst>
                <a:gd name="T0" fmla="*/ 8 w 168"/>
                <a:gd name="T1" fmla="*/ 82 h 174"/>
                <a:gd name="T2" fmla="*/ 0 w 168"/>
                <a:gd name="T3" fmla="*/ 103 h 174"/>
                <a:gd name="T4" fmla="*/ 11 w 168"/>
                <a:gd name="T5" fmla="*/ 121 h 174"/>
                <a:gd name="T6" fmla="*/ 26 w 168"/>
                <a:gd name="T7" fmla="*/ 127 h 174"/>
                <a:gd name="T8" fmla="*/ 35 w 168"/>
                <a:gd name="T9" fmla="*/ 135 h 174"/>
                <a:gd name="T10" fmla="*/ 30 w 168"/>
                <a:gd name="T11" fmla="*/ 154 h 174"/>
                <a:gd name="T12" fmla="*/ 33 w 168"/>
                <a:gd name="T13" fmla="*/ 174 h 174"/>
                <a:gd name="T14" fmla="*/ 80 w 168"/>
                <a:gd name="T15" fmla="*/ 153 h 174"/>
                <a:gd name="T16" fmla="*/ 143 w 168"/>
                <a:gd name="T17" fmla="*/ 156 h 174"/>
                <a:gd name="T18" fmla="*/ 150 w 168"/>
                <a:gd name="T19" fmla="*/ 130 h 174"/>
                <a:gd name="T20" fmla="*/ 141 w 168"/>
                <a:gd name="T21" fmla="*/ 117 h 174"/>
                <a:gd name="T22" fmla="*/ 149 w 168"/>
                <a:gd name="T23" fmla="*/ 88 h 174"/>
                <a:gd name="T24" fmla="*/ 153 w 168"/>
                <a:gd name="T25" fmla="*/ 75 h 174"/>
                <a:gd name="T26" fmla="*/ 147 w 168"/>
                <a:gd name="T27" fmla="*/ 25 h 174"/>
                <a:gd name="T28" fmla="*/ 135 w 168"/>
                <a:gd name="T29" fmla="*/ 13 h 174"/>
                <a:gd name="T30" fmla="*/ 105 w 168"/>
                <a:gd name="T31" fmla="*/ 25 h 174"/>
                <a:gd name="T32" fmla="*/ 93 w 168"/>
                <a:gd name="T33" fmla="*/ 15 h 174"/>
                <a:gd name="T34" fmla="*/ 60 w 168"/>
                <a:gd name="T35" fmla="*/ 1 h 174"/>
                <a:gd name="T36" fmla="*/ 38 w 168"/>
                <a:gd name="T37" fmla="*/ 7 h 174"/>
                <a:gd name="T38" fmla="*/ 24 w 168"/>
                <a:gd name="T39" fmla="*/ 12 h 174"/>
                <a:gd name="T40" fmla="*/ 18 w 168"/>
                <a:gd name="T41" fmla="*/ 37 h 174"/>
                <a:gd name="T42" fmla="*/ 24 w 168"/>
                <a:gd name="T43" fmla="*/ 54 h 174"/>
                <a:gd name="T44" fmla="*/ 15 w 168"/>
                <a:gd name="T45" fmla="*/ 76 h 174"/>
                <a:gd name="T46" fmla="*/ 8 w 168"/>
                <a:gd name="T47" fmla="*/ 8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 h="174">
                  <a:moveTo>
                    <a:pt x="8" y="82"/>
                  </a:moveTo>
                  <a:cubicBezTo>
                    <a:pt x="4" y="89"/>
                    <a:pt x="3" y="96"/>
                    <a:pt x="0" y="103"/>
                  </a:cubicBezTo>
                  <a:cubicBezTo>
                    <a:pt x="2" y="113"/>
                    <a:pt x="4" y="115"/>
                    <a:pt x="11" y="121"/>
                  </a:cubicBezTo>
                  <a:cubicBezTo>
                    <a:pt x="18" y="132"/>
                    <a:pt x="9" y="120"/>
                    <a:pt x="26" y="127"/>
                  </a:cubicBezTo>
                  <a:cubicBezTo>
                    <a:pt x="30" y="128"/>
                    <a:pt x="31" y="133"/>
                    <a:pt x="35" y="135"/>
                  </a:cubicBezTo>
                  <a:cubicBezTo>
                    <a:pt x="36" y="143"/>
                    <a:pt x="38" y="149"/>
                    <a:pt x="30" y="154"/>
                  </a:cubicBezTo>
                  <a:cubicBezTo>
                    <a:pt x="26" y="161"/>
                    <a:pt x="24" y="170"/>
                    <a:pt x="33" y="174"/>
                  </a:cubicBezTo>
                  <a:cubicBezTo>
                    <a:pt x="56" y="165"/>
                    <a:pt x="50" y="155"/>
                    <a:pt x="80" y="153"/>
                  </a:cubicBezTo>
                  <a:cubicBezTo>
                    <a:pt x="95" y="145"/>
                    <a:pt x="125" y="153"/>
                    <a:pt x="143" y="156"/>
                  </a:cubicBezTo>
                  <a:cubicBezTo>
                    <a:pt x="168" y="152"/>
                    <a:pt x="156" y="145"/>
                    <a:pt x="150" y="130"/>
                  </a:cubicBezTo>
                  <a:cubicBezTo>
                    <a:pt x="149" y="122"/>
                    <a:pt x="148" y="121"/>
                    <a:pt x="141" y="117"/>
                  </a:cubicBezTo>
                  <a:cubicBezTo>
                    <a:pt x="136" y="108"/>
                    <a:pt x="144" y="98"/>
                    <a:pt x="149" y="88"/>
                  </a:cubicBezTo>
                  <a:cubicBezTo>
                    <a:pt x="152" y="83"/>
                    <a:pt x="153" y="75"/>
                    <a:pt x="153" y="75"/>
                  </a:cubicBezTo>
                  <a:cubicBezTo>
                    <a:pt x="158" y="62"/>
                    <a:pt x="164" y="31"/>
                    <a:pt x="147" y="25"/>
                  </a:cubicBezTo>
                  <a:cubicBezTo>
                    <a:pt x="142" y="21"/>
                    <a:pt x="141" y="17"/>
                    <a:pt x="135" y="13"/>
                  </a:cubicBezTo>
                  <a:cubicBezTo>
                    <a:pt x="116" y="16"/>
                    <a:pt x="119" y="23"/>
                    <a:pt x="105" y="25"/>
                  </a:cubicBezTo>
                  <a:cubicBezTo>
                    <a:pt x="101" y="20"/>
                    <a:pt x="98" y="18"/>
                    <a:pt x="93" y="15"/>
                  </a:cubicBezTo>
                  <a:cubicBezTo>
                    <a:pt x="90" y="9"/>
                    <a:pt x="66" y="2"/>
                    <a:pt x="60" y="1"/>
                  </a:cubicBezTo>
                  <a:cubicBezTo>
                    <a:pt x="51" y="0"/>
                    <a:pt x="44" y="5"/>
                    <a:pt x="38" y="7"/>
                  </a:cubicBezTo>
                  <a:cubicBezTo>
                    <a:pt x="32" y="9"/>
                    <a:pt x="27" y="7"/>
                    <a:pt x="24" y="12"/>
                  </a:cubicBezTo>
                  <a:cubicBezTo>
                    <a:pt x="22" y="22"/>
                    <a:pt x="28" y="31"/>
                    <a:pt x="18" y="37"/>
                  </a:cubicBezTo>
                  <a:cubicBezTo>
                    <a:pt x="20" y="43"/>
                    <a:pt x="23" y="48"/>
                    <a:pt x="24" y="54"/>
                  </a:cubicBezTo>
                  <a:cubicBezTo>
                    <a:pt x="23" y="65"/>
                    <a:pt x="26" y="74"/>
                    <a:pt x="15" y="76"/>
                  </a:cubicBezTo>
                  <a:cubicBezTo>
                    <a:pt x="13" y="78"/>
                    <a:pt x="8" y="86"/>
                    <a:pt x="8" y="8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1" name="Freeform 69"/>
            <p:cNvSpPr>
              <a:spLocks/>
            </p:cNvSpPr>
            <p:nvPr/>
          </p:nvSpPr>
          <p:spPr bwMode="auto">
            <a:xfrm>
              <a:off x="3808071" y="4178827"/>
              <a:ext cx="114205" cy="86150"/>
            </a:xfrm>
            <a:custGeom>
              <a:avLst/>
              <a:gdLst>
                <a:gd name="T0" fmla="*/ 0 w 197"/>
                <a:gd name="T1" fmla="*/ 124 h 154"/>
                <a:gd name="T2" fmla="*/ 1 w 197"/>
                <a:gd name="T3" fmla="*/ 136 h 154"/>
                <a:gd name="T4" fmla="*/ 24 w 197"/>
                <a:gd name="T5" fmla="*/ 150 h 154"/>
                <a:gd name="T6" fmla="*/ 42 w 197"/>
                <a:gd name="T7" fmla="*/ 139 h 154"/>
                <a:gd name="T8" fmla="*/ 67 w 197"/>
                <a:gd name="T9" fmla="*/ 154 h 154"/>
                <a:gd name="T10" fmla="*/ 64 w 197"/>
                <a:gd name="T11" fmla="*/ 133 h 154"/>
                <a:gd name="T12" fmla="*/ 64 w 197"/>
                <a:gd name="T13" fmla="*/ 115 h 154"/>
                <a:gd name="T14" fmla="*/ 85 w 197"/>
                <a:gd name="T15" fmla="*/ 112 h 154"/>
                <a:gd name="T16" fmla="*/ 145 w 197"/>
                <a:gd name="T17" fmla="*/ 108 h 154"/>
                <a:gd name="T18" fmla="*/ 181 w 197"/>
                <a:gd name="T19" fmla="*/ 94 h 154"/>
                <a:gd name="T20" fmla="*/ 195 w 197"/>
                <a:gd name="T21" fmla="*/ 85 h 154"/>
                <a:gd name="T22" fmla="*/ 186 w 197"/>
                <a:gd name="T23" fmla="*/ 61 h 154"/>
                <a:gd name="T24" fmla="*/ 171 w 197"/>
                <a:gd name="T25" fmla="*/ 61 h 154"/>
                <a:gd name="T26" fmla="*/ 166 w 197"/>
                <a:gd name="T27" fmla="*/ 45 h 154"/>
                <a:gd name="T28" fmla="*/ 153 w 197"/>
                <a:gd name="T29" fmla="*/ 24 h 154"/>
                <a:gd name="T30" fmla="*/ 145 w 197"/>
                <a:gd name="T31" fmla="*/ 0 h 154"/>
                <a:gd name="T32" fmla="*/ 111 w 197"/>
                <a:gd name="T33" fmla="*/ 4 h 154"/>
                <a:gd name="T34" fmla="*/ 97 w 197"/>
                <a:gd name="T35" fmla="*/ 7 h 154"/>
                <a:gd name="T36" fmla="*/ 72 w 197"/>
                <a:gd name="T37" fmla="*/ 33 h 154"/>
                <a:gd name="T38" fmla="*/ 49 w 197"/>
                <a:gd name="T39" fmla="*/ 48 h 154"/>
                <a:gd name="T40" fmla="*/ 31 w 197"/>
                <a:gd name="T41" fmla="*/ 57 h 154"/>
                <a:gd name="T42" fmla="*/ 30 w 197"/>
                <a:gd name="T43" fmla="*/ 73 h 154"/>
                <a:gd name="T44" fmla="*/ 16 w 197"/>
                <a:gd name="T45" fmla="*/ 82 h 154"/>
                <a:gd name="T46" fmla="*/ 7 w 197"/>
                <a:gd name="T47" fmla="*/ 88 h 154"/>
                <a:gd name="T48" fmla="*/ 7 w 197"/>
                <a:gd name="T49" fmla="*/ 109 h 154"/>
                <a:gd name="T50" fmla="*/ 0 w 197"/>
                <a:gd name="T51" fmla="*/ 1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7" h="154">
                  <a:moveTo>
                    <a:pt x="0" y="124"/>
                  </a:moveTo>
                  <a:cubicBezTo>
                    <a:pt x="0" y="128"/>
                    <a:pt x="0" y="132"/>
                    <a:pt x="1" y="136"/>
                  </a:cubicBezTo>
                  <a:cubicBezTo>
                    <a:pt x="2" y="139"/>
                    <a:pt x="21" y="149"/>
                    <a:pt x="24" y="150"/>
                  </a:cubicBezTo>
                  <a:cubicBezTo>
                    <a:pt x="30" y="147"/>
                    <a:pt x="36" y="143"/>
                    <a:pt x="42" y="139"/>
                  </a:cubicBezTo>
                  <a:cubicBezTo>
                    <a:pt x="53" y="142"/>
                    <a:pt x="56" y="152"/>
                    <a:pt x="67" y="154"/>
                  </a:cubicBezTo>
                  <a:cubicBezTo>
                    <a:pt x="71" y="147"/>
                    <a:pt x="68" y="140"/>
                    <a:pt x="64" y="133"/>
                  </a:cubicBezTo>
                  <a:cubicBezTo>
                    <a:pt x="63" y="127"/>
                    <a:pt x="61" y="121"/>
                    <a:pt x="64" y="115"/>
                  </a:cubicBezTo>
                  <a:cubicBezTo>
                    <a:pt x="67" y="109"/>
                    <a:pt x="78" y="113"/>
                    <a:pt x="85" y="112"/>
                  </a:cubicBezTo>
                  <a:cubicBezTo>
                    <a:pt x="120" y="108"/>
                    <a:pt x="108" y="109"/>
                    <a:pt x="145" y="108"/>
                  </a:cubicBezTo>
                  <a:cubicBezTo>
                    <a:pt x="159" y="103"/>
                    <a:pt x="165" y="96"/>
                    <a:pt x="181" y="94"/>
                  </a:cubicBezTo>
                  <a:cubicBezTo>
                    <a:pt x="187" y="90"/>
                    <a:pt x="191" y="92"/>
                    <a:pt x="195" y="85"/>
                  </a:cubicBezTo>
                  <a:cubicBezTo>
                    <a:pt x="197" y="72"/>
                    <a:pt x="197" y="67"/>
                    <a:pt x="186" y="61"/>
                  </a:cubicBezTo>
                  <a:cubicBezTo>
                    <a:pt x="179" y="63"/>
                    <a:pt x="177" y="65"/>
                    <a:pt x="171" y="61"/>
                  </a:cubicBezTo>
                  <a:cubicBezTo>
                    <a:pt x="169" y="56"/>
                    <a:pt x="169" y="50"/>
                    <a:pt x="166" y="45"/>
                  </a:cubicBezTo>
                  <a:cubicBezTo>
                    <a:pt x="165" y="40"/>
                    <a:pt x="158" y="28"/>
                    <a:pt x="153" y="24"/>
                  </a:cubicBezTo>
                  <a:cubicBezTo>
                    <a:pt x="148" y="16"/>
                    <a:pt x="148" y="8"/>
                    <a:pt x="145" y="0"/>
                  </a:cubicBezTo>
                  <a:cubicBezTo>
                    <a:pt x="130" y="1"/>
                    <a:pt x="124" y="1"/>
                    <a:pt x="111" y="4"/>
                  </a:cubicBezTo>
                  <a:cubicBezTo>
                    <a:pt x="106" y="5"/>
                    <a:pt x="97" y="7"/>
                    <a:pt x="97" y="7"/>
                  </a:cubicBezTo>
                  <a:cubicBezTo>
                    <a:pt x="91" y="11"/>
                    <a:pt x="79" y="32"/>
                    <a:pt x="72" y="33"/>
                  </a:cubicBezTo>
                  <a:cubicBezTo>
                    <a:pt x="59" y="43"/>
                    <a:pt x="57" y="34"/>
                    <a:pt x="49" y="48"/>
                  </a:cubicBezTo>
                  <a:cubicBezTo>
                    <a:pt x="47" y="58"/>
                    <a:pt x="40" y="54"/>
                    <a:pt x="31" y="57"/>
                  </a:cubicBezTo>
                  <a:cubicBezTo>
                    <a:pt x="25" y="63"/>
                    <a:pt x="27" y="66"/>
                    <a:pt x="30" y="73"/>
                  </a:cubicBezTo>
                  <a:cubicBezTo>
                    <a:pt x="26" y="80"/>
                    <a:pt x="24" y="81"/>
                    <a:pt x="16" y="82"/>
                  </a:cubicBezTo>
                  <a:cubicBezTo>
                    <a:pt x="13" y="84"/>
                    <a:pt x="9" y="85"/>
                    <a:pt x="7" y="88"/>
                  </a:cubicBezTo>
                  <a:cubicBezTo>
                    <a:pt x="2" y="95"/>
                    <a:pt x="15" y="103"/>
                    <a:pt x="7" y="109"/>
                  </a:cubicBezTo>
                  <a:cubicBezTo>
                    <a:pt x="9" y="122"/>
                    <a:pt x="0" y="117"/>
                    <a:pt x="0" y="12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2" name="Freeform 70"/>
            <p:cNvSpPr>
              <a:spLocks/>
            </p:cNvSpPr>
            <p:nvPr/>
          </p:nvSpPr>
          <p:spPr bwMode="auto">
            <a:xfrm>
              <a:off x="3838008" y="4237714"/>
              <a:ext cx="69854" cy="103598"/>
            </a:xfrm>
            <a:custGeom>
              <a:avLst/>
              <a:gdLst>
                <a:gd name="T0" fmla="*/ 13 w 121"/>
                <a:gd name="T1" fmla="*/ 14 h 184"/>
                <a:gd name="T2" fmla="*/ 15 w 121"/>
                <a:gd name="T3" fmla="*/ 38 h 184"/>
                <a:gd name="T4" fmla="*/ 18 w 121"/>
                <a:gd name="T5" fmla="*/ 64 h 184"/>
                <a:gd name="T6" fmla="*/ 4 w 121"/>
                <a:gd name="T7" fmla="*/ 113 h 184"/>
                <a:gd name="T8" fmla="*/ 0 w 121"/>
                <a:gd name="T9" fmla="*/ 127 h 184"/>
                <a:gd name="T10" fmla="*/ 12 w 121"/>
                <a:gd name="T11" fmla="*/ 154 h 184"/>
                <a:gd name="T12" fmla="*/ 30 w 121"/>
                <a:gd name="T13" fmla="*/ 176 h 184"/>
                <a:gd name="T14" fmla="*/ 45 w 121"/>
                <a:gd name="T15" fmla="*/ 182 h 184"/>
                <a:gd name="T16" fmla="*/ 73 w 121"/>
                <a:gd name="T17" fmla="*/ 167 h 184"/>
                <a:gd name="T18" fmla="*/ 91 w 121"/>
                <a:gd name="T19" fmla="*/ 155 h 184"/>
                <a:gd name="T20" fmla="*/ 114 w 121"/>
                <a:gd name="T21" fmla="*/ 148 h 184"/>
                <a:gd name="T22" fmla="*/ 121 w 121"/>
                <a:gd name="T23" fmla="*/ 134 h 184"/>
                <a:gd name="T24" fmla="*/ 109 w 121"/>
                <a:gd name="T25" fmla="*/ 121 h 184"/>
                <a:gd name="T26" fmla="*/ 103 w 121"/>
                <a:gd name="T27" fmla="*/ 67 h 184"/>
                <a:gd name="T28" fmla="*/ 105 w 121"/>
                <a:gd name="T29" fmla="*/ 13 h 184"/>
                <a:gd name="T30" fmla="*/ 103 w 121"/>
                <a:gd name="T31" fmla="*/ 2 h 184"/>
                <a:gd name="T32" fmla="*/ 40 w 121"/>
                <a:gd name="T33" fmla="*/ 8 h 184"/>
                <a:gd name="T34" fmla="*/ 15 w 121"/>
                <a:gd name="T35" fmla="*/ 13 h 184"/>
                <a:gd name="T36" fmla="*/ 13 w 121"/>
                <a:gd name="T37" fmla="*/ 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184">
                  <a:moveTo>
                    <a:pt x="13" y="14"/>
                  </a:moveTo>
                  <a:cubicBezTo>
                    <a:pt x="9" y="21"/>
                    <a:pt x="11" y="30"/>
                    <a:pt x="15" y="38"/>
                  </a:cubicBezTo>
                  <a:cubicBezTo>
                    <a:pt x="16" y="49"/>
                    <a:pt x="12" y="53"/>
                    <a:pt x="18" y="64"/>
                  </a:cubicBezTo>
                  <a:cubicBezTo>
                    <a:pt x="17" y="78"/>
                    <a:pt x="24" y="109"/>
                    <a:pt x="4" y="113"/>
                  </a:cubicBezTo>
                  <a:cubicBezTo>
                    <a:pt x="3" y="118"/>
                    <a:pt x="1" y="122"/>
                    <a:pt x="0" y="127"/>
                  </a:cubicBezTo>
                  <a:cubicBezTo>
                    <a:pt x="1" y="137"/>
                    <a:pt x="8" y="145"/>
                    <a:pt x="12" y="154"/>
                  </a:cubicBezTo>
                  <a:cubicBezTo>
                    <a:pt x="14" y="165"/>
                    <a:pt x="19" y="174"/>
                    <a:pt x="30" y="176"/>
                  </a:cubicBezTo>
                  <a:cubicBezTo>
                    <a:pt x="35" y="184"/>
                    <a:pt x="35" y="184"/>
                    <a:pt x="45" y="182"/>
                  </a:cubicBezTo>
                  <a:cubicBezTo>
                    <a:pt x="55" y="175"/>
                    <a:pt x="60" y="171"/>
                    <a:pt x="73" y="167"/>
                  </a:cubicBezTo>
                  <a:cubicBezTo>
                    <a:pt x="77" y="161"/>
                    <a:pt x="84" y="158"/>
                    <a:pt x="91" y="155"/>
                  </a:cubicBezTo>
                  <a:cubicBezTo>
                    <a:pt x="97" y="147"/>
                    <a:pt x="103" y="149"/>
                    <a:pt x="114" y="148"/>
                  </a:cubicBezTo>
                  <a:cubicBezTo>
                    <a:pt x="118" y="143"/>
                    <a:pt x="120" y="140"/>
                    <a:pt x="121" y="134"/>
                  </a:cubicBezTo>
                  <a:cubicBezTo>
                    <a:pt x="112" y="127"/>
                    <a:pt x="114" y="132"/>
                    <a:pt x="109" y="121"/>
                  </a:cubicBezTo>
                  <a:cubicBezTo>
                    <a:pt x="110" y="103"/>
                    <a:pt x="115" y="83"/>
                    <a:pt x="103" y="67"/>
                  </a:cubicBezTo>
                  <a:cubicBezTo>
                    <a:pt x="99" y="49"/>
                    <a:pt x="99" y="30"/>
                    <a:pt x="105" y="13"/>
                  </a:cubicBezTo>
                  <a:cubicBezTo>
                    <a:pt x="104" y="9"/>
                    <a:pt x="106" y="3"/>
                    <a:pt x="103" y="2"/>
                  </a:cubicBezTo>
                  <a:cubicBezTo>
                    <a:pt x="98" y="0"/>
                    <a:pt x="44" y="8"/>
                    <a:pt x="40" y="8"/>
                  </a:cubicBezTo>
                  <a:cubicBezTo>
                    <a:pt x="32" y="12"/>
                    <a:pt x="24" y="12"/>
                    <a:pt x="15" y="13"/>
                  </a:cubicBezTo>
                  <a:cubicBezTo>
                    <a:pt x="9" y="17"/>
                    <a:pt x="8" y="17"/>
                    <a:pt x="13" y="1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3" name="Freeform 71"/>
            <p:cNvSpPr>
              <a:spLocks/>
            </p:cNvSpPr>
            <p:nvPr/>
          </p:nvSpPr>
          <p:spPr bwMode="auto">
            <a:xfrm>
              <a:off x="3889013" y="4211542"/>
              <a:ext cx="54331" cy="110141"/>
            </a:xfrm>
            <a:custGeom>
              <a:avLst/>
              <a:gdLst>
                <a:gd name="T0" fmla="*/ 28 w 92"/>
                <a:gd name="T1" fmla="*/ 192 h 196"/>
                <a:gd name="T2" fmla="*/ 40 w 92"/>
                <a:gd name="T3" fmla="*/ 182 h 196"/>
                <a:gd name="T4" fmla="*/ 68 w 92"/>
                <a:gd name="T5" fmla="*/ 177 h 196"/>
                <a:gd name="T6" fmla="*/ 71 w 92"/>
                <a:gd name="T7" fmla="*/ 155 h 196"/>
                <a:gd name="T8" fmla="*/ 76 w 92"/>
                <a:gd name="T9" fmla="*/ 143 h 196"/>
                <a:gd name="T10" fmla="*/ 71 w 92"/>
                <a:gd name="T11" fmla="*/ 119 h 196"/>
                <a:gd name="T12" fmla="*/ 85 w 92"/>
                <a:gd name="T13" fmla="*/ 83 h 196"/>
                <a:gd name="T14" fmla="*/ 91 w 92"/>
                <a:gd name="T15" fmla="*/ 62 h 196"/>
                <a:gd name="T16" fmla="*/ 89 w 92"/>
                <a:gd name="T17" fmla="*/ 36 h 196"/>
                <a:gd name="T18" fmla="*/ 82 w 92"/>
                <a:gd name="T19" fmla="*/ 24 h 196"/>
                <a:gd name="T20" fmla="*/ 56 w 92"/>
                <a:gd name="T21" fmla="*/ 0 h 196"/>
                <a:gd name="T22" fmla="*/ 50 w 92"/>
                <a:gd name="T23" fmla="*/ 5 h 196"/>
                <a:gd name="T24" fmla="*/ 44 w 92"/>
                <a:gd name="T25" fmla="*/ 30 h 196"/>
                <a:gd name="T26" fmla="*/ 23 w 92"/>
                <a:gd name="T27" fmla="*/ 36 h 196"/>
                <a:gd name="T28" fmla="*/ 11 w 92"/>
                <a:gd name="T29" fmla="*/ 45 h 196"/>
                <a:gd name="T30" fmla="*/ 14 w 92"/>
                <a:gd name="T31" fmla="*/ 62 h 196"/>
                <a:gd name="T32" fmla="*/ 13 w 92"/>
                <a:gd name="T33" fmla="*/ 107 h 196"/>
                <a:gd name="T34" fmla="*/ 22 w 92"/>
                <a:gd name="T35" fmla="*/ 131 h 196"/>
                <a:gd name="T36" fmla="*/ 20 w 92"/>
                <a:gd name="T37" fmla="*/ 159 h 196"/>
                <a:gd name="T38" fmla="*/ 29 w 92"/>
                <a:gd name="T39" fmla="*/ 183 h 196"/>
                <a:gd name="T40" fmla="*/ 28 w 92"/>
                <a:gd name="T41" fmla="*/ 1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96">
                  <a:moveTo>
                    <a:pt x="28" y="192"/>
                  </a:moveTo>
                  <a:cubicBezTo>
                    <a:pt x="36" y="182"/>
                    <a:pt x="31" y="184"/>
                    <a:pt x="40" y="182"/>
                  </a:cubicBezTo>
                  <a:cubicBezTo>
                    <a:pt x="49" y="178"/>
                    <a:pt x="59" y="181"/>
                    <a:pt x="68" y="177"/>
                  </a:cubicBezTo>
                  <a:cubicBezTo>
                    <a:pt x="69" y="170"/>
                    <a:pt x="69" y="162"/>
                    <a:pt x="71" y="155"/>
                  </a:cubicBezTo>
                  <a:cubicBezTo>
                    <a:pt x="72" y="151"/>
                    <a:pt x="76" y="143"/>
                    <a:pt x="76" y="143"/>
                  </a:cubicBezTo>
                  <a:cubicBezTo>
                    <a:pt x="77" y="133"/>
                    <a:pt x="79" y="126"/>
                    <a:pt x="71" y="119"/>
                  </a:cubicBezTo>
                  <a:cubicBezTo>
                    <a:pt x="67" y="101"/>
                    <a:pt x="74" y="98"/>
                    <a:pt x="85" y="83"/>
                  </a:cubicBezTo>
                  <a:cubicBezTo>
                    <a:pt x="86" y="76"/>
                    <a:pt x="88" y="68"/>
                    <a:pt x="91" y="62"/>
                  </a:cubicBezTo>
                  <a:cubicBezTo>
                    <a:pt x="92" y="53"/>
                    <a:pt x="92" y="44"/>
                    <a:pt x="89" y="36"/>
                  </a:cubicBezTo>
                  <a:cubicBezTo>
                    <a:pt x="88" y="29"/>
                    <a:pt x="88" y="27"/>
                    <a:pt x="82" y="24"/>
                  </a:cubicBezTo>
                  <a:cubicBezTo>
                    <a:pt x="72" y="11"/>
                    <a:pt x="70" y="8"/>
                    <a:pt x="56" y="0"/>
                  </a:cubicBezTo>
                  <a:cubicBezTo>
                    <a:pt x="31" y="3"/>
                    <a:pt x="41" y="1"/>
                    <a:pt x="50" y="5"/>
                  </a:cubicBezTo>
                  <a:cubicBezTo>
                    <a:pt x="55" y="15"/>
                    <a:pt x="56" y="28"/>
                    <a:pt x="44" y="30"/>
                  </a:cubicBezTo>
                  <a:cubicBezTo>
                    <a:pt x="38" y="35"/>
                    <a:pt x="31" y="35"/>
                    <a:pt x="23" y="36"/>
                  </a:cubicBezTo>
                  <a:cubicBezTo>
                    <a:pt x="18" y="39"/>
                    <a:pt x="15" y="40"/>
                    <a:pt x="11" y="45"/>
                  </a:cubicBezTo>
                  <a:cubicBezTo>
                    <a:pt x="9" y="56"/>
                    <a:pt x="19" y="52"/>
                    <a:pt x="14" y="62"/>
                  </a:cubicBezTo>
                  <a:cubicBezTo>
                    <a:pt x="11" y="75"/>
                    <a:pt x="0" y="99"/>
                    <a:pt x="13" y="107"/>
                  </a:cubicBezTo>
                  <a:cubicBezTo>
                    <a:pt x="14" y="126"/>
                    <a:pt x="17" y="117"/>
                    <a:pt x="22" y="131"/>
                  </a:cubicBezTo>
                  <a:cubicBezTo>
                    <a:pt x="21" y="139"/>
                    <a:pt x="23" y="152"/>
                    <a:pt x="20" y="159"/>
                  </a:cubicBezTo>
                  <a:cubicBezTo>
                    <a:pt x="24" y="168"/>
                    <a:pt x="24" y="176"/>
                    <a:pt x="29" y="183"/>
                  </a:cubicBezTo>
                  <a:cubicBezTo>
                    <a:pt x="27" y="192"/>
                    <a:pt x="43" y="196"/>
                    <a:pt x="28" y="19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4" name="Freeform 72"/>
            <p:cNvSpPr>
              <a:spLocks/>
            </p:cNvSpPr>
            <p:nvPr/>
          </p:nvSpPr>
          <p:spPr bwMode="auto">
            <a:xfrm>
              <a:off x="3928929" y="4193003"/>
              <a:ext cx="170753" cy="154853"/>
            </a:xfrm>
            <a:custGeom>
              <a:avLst/>
              <a:gdLst>
                <a:gd name="T0" fmla="*/ 0 w 293"/>
                <a:gd name="T1" fmla="*/ 212 h 274"/>
                <a:gd name="T2" fmla="*/ 47 w 293"/>
                <a:gd name="T3" fmla="*/ 210 h 274"/>
                <a:gd name="T4" fmla="*/ 59 w 293"/>
                <a:gd name="T5" fmla="*/ 231 h 274"/>
                <a:gd name="T6" fmla="*/ 68 w 293"/>
                <a:gd name="T7" fmla="*/ 245 h 274"/>
                <a:gd name="T8" fmla="*/ 86 w 293"/>
                <a:gd name="T9" fmla="*/ 266 h 274"/>
                <a:gd name="T10" fmla="*/ 101 w 293"/>
                <a:gd name="T11" fmla="*/ 273 h 274"/>
                <a:gd name="T12" fmla="*/ 110 w 293"/>
                <a:gd name="T13" fmla="*/ 272 h 274"/>
                <a:gd name="T14" fmla="*/ 111 w 293"/>
                <a:gd name="T15" fmla="*/ 263 h 274"/>
                <a:gd name="T16" fmla="*/ 133 w 293"/>
                <a:gd name="T17" fmla="*/ 261 h 274"/>
                <a:gd name="T18" fmla="*/ 144 w 293"/>
                <a:gd name="T19" fmla="*/ 243 h 274"/>
                <a:gd name="T20" fmla="*/ 161 w 293"/>
                <a:gd name="T21" fmla="*/ 213 h 274"/>
                <a:gd name="T22" fmla="*/ 183 w 293"/>
                <a:gd name="T23" fmla="*/ 195 h 274"/>
                <a:gd name="T24" fmla="*/ 215 w 293"/>
                <a:gd name="T25" fmla="*/ 204 h 274"/>
                <a:gd name="T26" fmla="*/ 224 w 293"/>
                <a:gd name="T27" fmla="*/ 183 h 274"/>
                <a:gd name="T28" fmla="*/ 233 w 293"/>
                <a:gd name="T29" fmla="*/ 165 h 274"/>
                <a:gd name="T30" fmla="*/ 242 w 293"/>
                <a:gd name="T31" fmla="*/ 140 h 274"/>
                <a:gd name="T32" fmla="*/ 251 w 293"/>
                <a:gd name="T33" fmla="*/ 122 h 274"/>
                <a:gd name="T34" fmla="*/ 275 w 293"/>
                <a:gd name="T35" fmla="*/ 84 h 274"/>
                <a:gd name="T36" fmla="*/ 290 w 293"/>
                <a:gd name="T37" fmla="*/ 63 h 274"/>
                <a:gd name="T38" fmla="*/ 282 w 293"/>
                <a:gd name="T39" fmla="*/ 45 h 274"/>
                <a:gd name="T40" fmla="*/ 275 w 293"/>
                <a:gd name="T41" fmla="*/ 33 h 274"/>
                <a:gd name="T42" fmla="*/ 260 w 293"/>
                <a:gd name="T43" fmla="*/ 23 h 274"/>
                <a:gd name="T44" fmla="*/ 249 w 293"/>
                <a:gd name="T45" fmla="*/ 5 h 274"/>
                <a:gd name="T46" fmla="*/ 237 w 293"/>
                <a:gd name="T47" fmla="*/ 11 h 274"/>
                <a:gd name="T48" fmla="*/ 198 w 293"/>
                <a:gd name="T49" fmla="*/ 12 h 274"/>
                <a:gd name="T50" fmla="*/ 186 w 293"/>
                <a:gd name="T51" fmla="*/ 24 h 274"/>
                <a:gd name="T52" fmla="*/ 176 w 293"/>
                <a:gd name="T53" fmla="*/ 33 h 274"/>
                <a:gd name="T54" fmla="*/ 129 w 293"/>
                <a:gd name="T55" fmla="*/ 20 h 274"/>
                <a:gd name="T56" fmla="*/ 105 w 293"/>
                <a:gd name="T57" fmla="*/ 21 h 274"/>
                <a:gd name="T58" fmla="*/ 83 w 293"/>
                <a:gd name="T59" fmla="*/ 0 h 274"/>
                <a:gd name="T60" fmla="*/ 39 w 293"/>
                <a:gd name="T61" fmla="*/ 12 h 274"/>
                <a:gd name="T62" fmla="*/ 27 w 293"/>
                <a:gd name="T63" fmla="*/ 27 h 274"/>
                <a:gd name="T64" fmla="*/ 18 w 293"/>
                <a:gd name="T65" fmla="*/ 60 h 274"/>
                <a:gd name="T66" fmla="*/ 23 w 293"/>
                <a:gd name="T67" fmla="*/ 65 h 274"/>
                <a:gd name="T68" fmla="*/ 21 w 293"/>
                <a:gd name="T69" fmla="*/ 95 h 274"/>
                <a:gd name="T70" fmla="*/ 15 w 293"/>
                <a:gd name="T71" fmla="*/ 111 h 274"/>
                <a:gd name="T72" fmla="*/ 6 w 293"/>
                <a:gd name="T73" fmla="*/ 128 h 274"/>
                <a:gd name="T74" fmla="*/ 0 w 293"/>
                <a:gd name="T75" fmla="*/ 143 h 274"/>
                <a:gd name="T76" fmla="*/ 0 w 293"/>
                <a:gd name="T77" fmla="*/ 21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3" h="274">
                  <a:moveTo>
                    <a:pt x="0" y="212"/>
                  </a:moveTo>
                  <a:cubicBezTo>
                    <a:pt x="17" y="209"/>
                    <a:pt x="28" y="209"/>
                    <a:pt x="47" y="210"/>
                  </a:cubicBezTo>
                  <a:cubicBezTo>
                    <a:pt x="50" y="224"/>
                    <a:pt x="48" y="225"/>
                    <a:pt x="59" y="231"/>
                  </a:cubicBezTo>
                  <a:cubicBezTo>
                    <a:pt x="62" y="237"/>
                    <a:pt x="66" y="239"/>
                    <a:pt x="68" y="245"/>
                  </a:cubicBezTo>
                  <a:cubicBezTo>
                    <a:pt x="70" y="259"/>
                    <a:pt x="73" y="262"/>
                    <a:pt x="86" y="266"/>
                  </a:cubicBezTo>
                  <a:cubicBezTo>
                    <a:pt x="91" y="270"/>
                    <a:pt x="94" y="272"/>
                    <a:pt x="101" y="273"/>
                  </a:cubicBezTo>
                  <a:cubicBezTo>
                    <a:pt x="104" y="273"/>
                    <a:pt x="108" y="274"/>
                    <a:pt x="110" y="272"/>
                  </a:cubicBezTo>
                  <a:cubicBezTo>
                    <a:pt x="112" y="270"/>
                    <a:pt x="108" y="264"/>
                    <a:pt x="111" y="263"/>
                  </a:cubicBezTo>
                  <a:cubicBezTo>
                    <a:pt x="115" y="261"/>
                    <a:pt x="125" y="267"/>
                    <a:pt x="133" y="261"/>
                  </a:cubicBezTo>
                  <a:cubicBezTo>
                    <a:pt x="138" y="258"/>
                    <a:pt x="139" y="251"/>
                    <a:pt x="144" y="243"/>
                  </a:cubicBezTo>
                  <a:cubicBezTo>
                    <a:pt x="149" y="235"/>
                    <a:pt x="154" y="221"/>
                    <a:pt x="161" y="213"/>
                  </a:cubicBezTo>
                  <a:cubicBezTo>
                    <a:pt x="168" y="199"/>
                    <a:pt x="170" y="205"/>
                    <a:pt x="183" y="195"/>
                  </a:cubicBezTo>
                  <a:cubicBezTo>
                    <a:pt x="203" y="197"/>
                    <a:pt x="201" y="198"/>
                    <a:pt x="215" y="204"/>
                  </a:cubicBezTo>
                  <a:cubicBezTo>
                    <a:pt x="228" y="200"/>
                    <a:pt x="219" y="194"/>
                    <a:pt x="224" y="183"/>
                  </a:cubicBezTo>
                  <a:cubicBezTo>
                    <a:pt x="227" y="177"/>
                    <a:pt x="233" y="165"/>
                    <a:pt x="233" y="165"/>
                  </a:cubicBezTo>
                  <a:cubicBezTo>
                    <a:pt x="234" y="153"/>
                    <a:pt x="235" y="149"/>
                    <a:pt x="242" y="140"/>
                  </a:cubicBezTo>
                  <a:cubicBezTo>
                    <a:pt x="243" y="133"/>
                    <a:pt x="245" y="127"/>
                    <a:pt x="251" y="122"/>
                  </a:cubicBezTo>
                  <a:cubicBezTo>
                    <a:pt x="260" y="107"/>
                    <a:pt x="259" y="94"/>
                    <a:pt x="275" y="84"/>
                  </a:cubicBezTo>
                  <a:cubicBezTo>
                    <a:pt x="276" y="67"/>
                    <a:pt x="276" y="68"/>
                    <a:pt x="290" y="63"/>
                  </a:cubicBezTo>
                  <a:cubicBezTo>
                    <a:pt x="292" y="52"/>
                    <a:pt x="293" y="48"/>
                    <a:pt x="282" y="45"/>
                  </a:cubicBezTo>
                  <a:cubicBezTo>
                    <a:pt x="276" y="41"/>
                    <a:pt x="279" y="38"/>
                    <a:pt x="275" y="33"/>
                  </a:cubicBezTo>
                  <a:cubicBezTo>
                    <a:pt x="272" y="29"/>
                    <a:pt x="264" y="27"/>
                    <a:pt x="260" y="23"/>
                  </a:cubicBezTo>
                  <a:cubicBezTo>
                    <a:pt x="257" y="16"/>
                    <a:pt x="256" y="6"/>
                    <a:pt x="249" y="5"/>
                  </a:cubicBezTo>
                  <a:cubicBezTo>
                    <a:pt x="239" y="0"/>
                    <a:pt x="243" y="10"/>
                    <a:pt x="237" y="11"/>
                  </a:cubicBezTo>
                  <a:cubicBezTo>
                    <a:pt x="224" y="13"/>
                    <a:pt x="211" y="12"/>
                    <a:pt x="198" y="12"/>
                  </a:cubicBezTo>
                  <a:cubicBezTo>
                    <a:pt x="191" y="15"/>
                    <a:pt x="190" y="18"/>
                    <a:pt x="186" y="24"/>
                  </a:cubicBezTo>
                  <a:cubicBezTo>
                    <a:pt x="185" y="31"/>
                    <a:pt x="182" y="29"/>
                    <a:pt x="176" y="33"/>
                  </a:cubicBezTo>
                  <a:cubicBezTo>
                    <a:pt x="159" y="32"/>
                    <a:pt x="146" y="23"/>
                    <a:pt x="129" y="20"/>
                  </a:cubicBezTo>
                  <a:cubicBezTo>
                    <a:pt x="122" y="17"/>
                    <a:pt x="113" y="20"/>
                    <a:pt x="105" y="21"/>
                  </a:cubicBezTo>
                  <a:cubicBezTo>
                    <a:pt x="85" y="15"/>
                    <a:pt x="95" y="6"/>
                    <a:pt x="83" y="0"/>
                  </a:cubicBezTo>
                  <a:cubicBezTo>
                    <a:pt x="67" y="3"/>
                    <a:pt x="55" y="9"/>
                    <a:pt x="39" y="12"/>
                  </a:cubicBezTo>
                  <a:cubicBezTo>
                    <a:pt x="32" y="18"/>
                    <a:pt x="31" y="19"/>
                    <a:pt x="27" y="27"/>
                  </a:cubicBezTo>
                  <a:cubicBezTo>
                    <a:pt x="25" y="37"/>
                    <a:pt x="23" y="50"/>
                    <a:pt x="18" y="60"/>
                  </a:cubicBezTo>
                  <a:cubicBezTo>
                    <a:pt x="20" y="62"/>
                    <a:pt x="23" y="65"/>
                    <a:pt x="23" y="65"/>
                  </a:cubicBezTo>
                  <a:cubicBezTo>
                    <a:pt x="15" y="45"/>
                    <a:pt x="21" y="94"/>
                    <a:pt x="21" y="95"/>
                  </a:cubicBezTo>
                  <a:cubicBezTo>
                    <a:pt x="20" y="102"/>
                    <a:pt x="18" y="105"/>
                    <a:pt x="15" y="111"/>
                  </a:cubicBezTo>
                  <a:cubicBezTo>
                    <a:pt x="14" y="123"/>
                    <a:pt x="11" y="119"/>
                    <a:pt x="6" y="128"/>
                  </a:cubicBezTo>
                  <a:cubicBezTo>
                    <a:pt x="5" y="134"/>
                    <a:pt x="2" y="137"/>
                    <a:pt x="0" y="143"/>
                  </a:cubicBezTo>
                  <a:cubicBezTo>
                    <a:pt x="7" y="167"/>
                    <a:pt x="0" y="188"/>
                    <a:pt x="0" y="21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5" name="Freeform 73"/>
            <p:cNvSpPr>
              <a:spLocks/>
            </p:cNvSpPr>
            <p:nvPr/>
          </p:nvSpPr>
          <p:spPr bwMode="auto">
            <a:xfrm>
              <a:off x="4007653" y="4228990"/>
              <a:ext cx="116423" cy="154853"/>
            </a:xfrm>
            <a:custGeom>
              <a:avLst/>
              <a:gdLst>
                <a:gd name="T0" fmla="*/ 14 w 200"/>
                <a:gd name="T1" fmla="*/ 199 h 274"/>
                <a:gd name="T2" fmla="*/ 10 w 200"/>
                <a:gd name="T3" fmla="*/ 234 h 274"/>
                <a:gd name="T4" fmla="*/ 38 w 200"/>
                <a:gd name="T5" fmla="*/ 211 h 274"/>
                <a:gd name="T6" fmla="*/ 53 w 200"/>
                <a:gd name="T7" fmla="*/ 262 h 274"/>
                <a:gd name="T8" fmla="*/ 128 w 200"/>
                <a:gd name="T9" fmla="*/ 259 h 274"/>
                <a:gd name="T10" fmla="*/ 167 w 200"/>
                <a:gd name="T11" fmla="*/ 265 h 274"/>
                <a:gd name="T12" fmla="*/ 170 w 200"/>
                <a:gd name="T13" fmla="*/ 270 h 274"/>
                <a:gd name="T14" fmla="*/ 185 w 200"/>
                <a:gd name="T15" fmla="*/ 271 h 274"/>
                <a:gd name="T16" fmla="*/ 197 w 200"/>
                <a:gd name="T17" fmla="*/ 264 h 274"/>
                <a:gd name="T18" fmla="*/ 185 w 200"/>
                <a:gd name="T19" fmla="*/ 240 h 274"/>
                <a:gd name="T20" fmla="*/ 179 w 200"/>
                <a:gd name="T21" fmla="*/ 213 h 274"/>
                <a:gd name="T22" fmla="*/ 167 w 200"/>
                <a:gd name="T23" fmla="*/ 201 h 274"/>
                <a:gd name="T24" fmla="*/ 156 w 200"/>
                <a:gd name="T25" fmla="*/ 169 h 274"/>
                <a:gd name="T26" fmla="*/ 167 w 200"/>
                <a:gd name="T27" fmla="*/ 135 h 274"/>
                <a:gd name="T28" fmla="*/ 183 w 200"/>
                <a:gd name="T29" fmla="*/ 114 h 274"/>
                <a:gd name="T30" fmla="*/ 168 w 200"/>
                <a:gd name="T31" fmla="*/ 91 h 274"/>
                <a:gd name="T32" fmla="*/ 146 w 200"/>
                <a:gd name="T33" fmla="*/ 63 h 274"/>
                <a:gd name="T34" fmla="*/ 171 w 200"/>
                <a:gd name="T35" fmla="*/ 48 h 274"/>
                <a:gd name="T36" fmla="*/ 165 w 200"/>
                <a:gd name="T37" fmla="*/ 21 h 274"/>
                <a:gd name="T38" fmla="*/ 155 w 200"/>
                <a:gd name="T39" fmla="*/ 0 h 274"/>
                <a:gd name="T40" fmla="*/ 138 w 200"/>
                <a:gd name="T41" fmla="*/ 10 h 274"/>
                <a:gd name="T42" fmla="*/ 126 w 200"/>
                <a:gd name="T43" fmla="*/ 30 h 274"/>
                <a:gd name="T44" fmla="*/ 103 w 200"/>
                <a:gd name="T45" fmla="*/ 75 h 274"/>
                <a:gd name="T46" fmla="*/ 97 w 200"/>
                <a:gd name="T47" fmla="*/ 99 h 274"/>
                <a:gd name="T48" fmla="*/ 87 w 200"/>
                <a:gd name="T49" fmla="*/ 137 h 274"/>
                <a:gd name="T50" fmla="*/ 68 w 200"/>
                <a:gd name="T51" fmla="*/ 135 h 274"/>
                <a:gd name="T52" fmla="*/ 54 w 200"/>
                <a:gd name="T53" fmla="*/ 129 h 274"/>
                <a:gd name="T54" fmla="*/ 36 w 200"/>
                <a:gd name="T55" fmla="*/ 136 h 274"/>
                <a:gd name="T56" fmla="*/ 12 w 200"/>
                <a:gd name="T57" fmla="*/ 171 h 274"/>
                <a:gd name="T58" fmla="*/ 9 w 200"/>
                <a:gd name="T59" fmla="*/ 190 h 274"/>
                <a:gd name="T60" fmla="*/ 14 w 200"/>
                <a:gd name="T61" fmla="*/ 19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0" h="274">
                  <a:moveTo>
                    <a:pt x="14" y="199"/>
                  </a:moveTo>
                  <a:cubicBezTo>
                    <a:pt x="15" y="209"/>
                    <a:pt x="0" y="232"/>
                    <a:pt x="10" y="234"/>
                  </a:cubicBezTo>
                  <a:cubicBezTo>
                    <a:pt x="15" y="230"/>
                    <a:pt x="32" y="213"/>
                    <a:pt x="38" y="211"/>
                  </a:cubicBezTo>
                  <a:cubicBezTo>
                    <a:pt x="51" y="221"/>
                    <a:pt x="30" y="257"/>
                    <a:pt x="53" y="262"/>
                  </a:cubicBezTo>
                  <a:cubicBezTo>
                    <a:pt x="71" y="253"/>
                    <a:pt x="111" y="259"/>
                    <a:pt x="128" y="259"/>
                  </a:cubicBezTo>
                  <a:cubicBezTo>
                    <a:pt x="140" y="274"/>
                    <a:pt x="125" y="258"/>
                    <a:pt x="167" y="265"/>
                  </a:cubicBezTo>
                  <a:cubicBezTo>
                    <a:pt x="169" y="265"/>
                    <a:pt x="168" y="269"/>
                    <a:pt x="170" y="270"/>
                  </a:cubicBezTo>
                  <a:cubicBezTo>
                    <a:pt x="175" y="272"/>
                    <a:pt x="180" y="271"/>
                    <a:pt x="185" y="271"/>
                  </a:cubicBezTo>
                  <a:cubicBezTo>
                    <a:pt x="193" y="274"/>
                    <a:pt x="194" y="272"/>
                    <a:pt x="197" y="264"/>
                  </a:cubicBezTo>
                  <a:cubicBezTo>
                    <a:pt x="195" y="247"/>
                    <a:pt x="200" y="242"/>
                    <a:pt x="185" y="240"/>
                  </a:cubicBezTo>
                  <a:cubicBezTo>
                    <a:pt x="178" y="228"/>
                    <a:pt x="182" y="230"/>
                    <a:pt x="179" y="213"/>
                  </a:cubicBezTo>
                  <a:cubicBezTo>
                    <a:pt x="178" y="208"/>
                    <a:pt x="171" y="205"/>
                    <a:pt x="167" y="201"/>
                  </a:cubicBezTo>
                  <a:cubicBezTo>
                    <a:pt x="162" y="190"/>
                    <a:pt x="160" y="180"/>
                    <a:pt x="156" y="169"/>
                  </a:cubicBezTo>
                  <a:cubicBezTo>
                    <a:pt x="155" y="155"/>
                    <a:pt x="150" y="138"/>
                    <a:pt x="167" y="135"/>
                  </a:cubicBezTo>
                  <a:cubicBezTo>
                    <a:pt x="173" y="130"/>
                    <a:pt x="178" y="121"/>
                    <a:pt x="183" y="114"/>
                  </a:cubicBezTo>
                  <a:cubicBezTo>
                    <a:pt x="182" y="99"/>
                    <a:pt x="178" y="101"/>
                    <a:pt x="168" y="91"/>
                  </a:cubicBezTo>
                  <a:cubicBezTo>
                    <a:pt x="166" y="76"/>
                    <a:pt x="157" y="71"/>
                    <a:pt x="146" y="63"/>
                  </a:cubicBezTo>
                  <a:cubicBezTo>
                    <a:pt x="134" y="44"/>
                    <a:pt x="148" y="49"/>
                    <a:pt x="171" y="48"/>
                  </a:cubicBezTo>
                  <a:cubicBezTo>
                    <a:pt x="170" y="36"/>
                    <a:pt x="172" y="30"/>
                    <a:pt x="165" y="21"/>
                  </a:cubicBezTo>
                  <a:cubicBezTo>
                    <a:pt x="163" y="13"/>
                    <a:pt x="161" y="5"/>
                    <a:pt x="155" y="0"/>
                  </a:cubicBezTo>
                  <a:cubicBezTo>
                    <a:pt x="142" y="1"/>
                    <a:pt x="143" y="0"/>
                    <a:pt x="138" y="10"/>
                  </a:cubicBezTo>
                  <a:cubicBezTo>
                    <a:pt x="136" y="19"/>
                    <a:pt x="134" y="25"/>
                    <a:pt x="126" y="30"/>
                  </a:cubicBezTo>
                  <a:cubicBezTo>
                    <a:pt x="118" y="46"/>
                    <a:pt x="110" y="58"/>
                    <a:pt x="103" y="75"/>
                  </a:cubicBezTo>
                  <a:cubicBezTo>
                    <a:pt x="101" y="85"/>
                    <a:pt x="103" y="91"/>
                    <a:pt x="97" y="99"/>
                  </a:cubicBezTo>
                  <a:cubicBezTo>
                    <a:pt x="96" y="106"/>
                    <a:pt x="90" y="131"/>
                    <a:pt x="87" y="137"/>
                  </a:cubicBezTo>
                  <a:cubicBezTo>
                    <a:pt x="85" y="147"/>
                    <a:pt x="80" y="136"/>
                    <a:pt x="68" y="135"/>
                  </a:cubicBezTo>
                  <a:cubicBezTo>
                    <a:pt x="63" y="132"/>
                    <a:pt x="60" y="130"/>
                    <a:pt x="54" y="129"/>
                  </a:cubicBezTo>
                  <a:cubicBezTo>
                    <a:pt x="45" y="130"/>
                    <a:pt x="43" y="130"/>
                    <a:pt x="36" y="136"/>
                  </a:cubicBezTo>
                  <a:cubicBezTo>
                    <a:pt x="29" y="148"/>
                    <a:pt x="17" y="159"/>
                    <a:pt x="12" y="171"/>
                  </a:cubicBezTo>
                  <a:cubicBezTo>
                    <a:pt x="12" y="177"/>
                    <a:pt x="9" y="184"/>
                    <a:pt x="9" y="190"/>
                  </a:cubicBezTo>
                  <a:cubicBezTo>
                    <a:pt x="9" y="194"/>
                    <a:pt x="15" y="198"/>
                    <a:pt x="14" y="199"/>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6" name="Freeform 74"/>
            <p:cNvSpPr>
              <a:spLocks/>
            </p:cNvSpPr>
            <p:nvPr/>
          </p:nvSpPr>
          <p:spPr bwMode="auto">
            <a:xfrm>
              <a:off x="4094138" y="4239896"/>
              <a:ext cx="187385" cy="125409"/>
            </a:xfrm>
            <a:custGeom>
              <a:avLst/>
              <a:gdLst>
                <a:gd name="T0" fmla="*/ 35 w 321"/>
                <a:gd name="T1" fmla="*/ 93 h 223"/>
                <a:gd name="T2" fmla="*/ 9 w 321"/>
                <a:gd name="T3" fmla="*/ 121 h 223"/>
                <a:gd name="T4" fmla="*/ 0 w 321"/>
                <a:gd name="T5" fmla="*/ 145 h 223"/>
                <a:gd name="T6" fmla="*/ 11 w 321"/>
                <a:gd name="T7" fmla="*/ 160 h 223"/>
                <a:gd name="T8" fmla="*/ 18 w 321"/>
                <a:gd name="T9" fmla="*/ 175 h 223"/>
                <a:gd name="T10" fmla="*/ 21 w 321"/>
                <a:gd name="T11" fmla="*/ 189 h 223"/>
                <a:gd name="T12" fmla="*/ 35 w 321"/>
                <a:gd name="T13" fmla="*/ 211 h 223"/>
                <a:gd name="T14" fmla="*/ 44 w 321"/>
                <a:gd name="T15" fmla="*/ 223 h 223"/>
                <a:gd name="T16" fmla="*/ 60 w 321"/>
                <a:gd name="T17" fmla="*/ 210 h 223"/>
                <a:gd name="T18" fmla="*/ 77 w 321"/>
                <a:gd name="T19" fmla="*/ 207 h 223"/>
                <a:gd name="T20" fmla="*/ 99 w 321"/>
                <a:gd name="T21" fmla="*/ 180 h 223"/>
                <a:gd name="T22" fmla="*/ 113 w 321"/>
                <a:gd name="T23" fmla="*/ 178 h 223"/>
                <a:gd name="T24" fmla="*/ 135 w 321"/>
                <a:gd name="T25" fmla="*/ 163 h 223"/>
                <a:gd name="T26" fmla="*/ 147 w 321"/>
                <a:gd name="T27" fmla="*/ 175 h 223"/>
                <a:gd name="T28" fmla="*/ 182 w 321"/>
                <a:gd name="T29" fmla="*/ 180 h 223"/>
                <a:gd name="T30" fmla="*/ 203 w 321"/>
                <a:gd name="T31" fmla="*/ 187 h 223"/>
                <a:gd name="T32" fmla="*/ 212 w 321"/>
                <a:gd name="T33" fmla="*/ 180 h 223"/>
                <a:gd name="T34" fmla="*/ 228 w 321"/>
                <a:gd name="T35" fmla="*/ 175 h 223"/>
                <a:gd name="T36" fmla="*/ 248 w 321"/>
                <a:gd name="T37" fmla="*/ 166 h 223"/>
                <a:gd name="T38" fmla="*/ 267 w 321"/>
                <a:gd name="T39" fmla="*/ 168 h 223"/>
                <a:gd name="T40" fmla="*/ 287 w 321"/>
                <a:gd name="T41" fmla="*/ 159 h 223"/>
                <a:gd name="T42" fmla="*/ 321 w 321"/>
                <a:gd name="T43" fmla="*/ 160 h 223"/>
                <a:gd name="T44" fmla="*/ 302 w 321"/>
                <a:gd name="T45" fmla="*/ 130 h 223"/>
                <a:gd name="T46" fmla="*/ 294 w 321"/>
                <a:gd name="T47" fmla="*/ 115 h 223"/>
                <a:gd name="T48" fmla="*/ 272 w 321"/>
                <a:gd name="T49" fmla="*/ 96 h 223"/>
                <a:gd name="T50" fmla="*/ 258 w 321"/>
                <a:gd name="T51" fmla="*/ 78 h 223"/>
                <a:gd name="T52" fmla="*/ 243 w 321"/>
                <a:gd name="T53" fmla="*/ 72 h 223"/>
                <a:gd name="T54" fmla="*/ 234 w 321"/>
                <a:gd name="T55" fmla="*/ 60 h 223"/>
                <a:gd name="T56" fmla="*/ 227 w 321"/>
                <a:gd name="T57" fmla="*/ 37 h 223"/>
                <a:gd name="T58" fmla="*/ 216 w 321"/>
                <a:gd name="T59" fmla="*/ 16 h 223"/>
                <a:gd name="T60" fmla="*/ 210 w 321"/>
                <a:gd name="T61" fmla="*/ 0 h 223"/>
                <a:gd name="T62" fmla="*/ 177 w 321"/>
                <a:gd name="T63" fmla="*/ 19 h 223"/>
                <a:gd name="T64" fmla="*/ 168 w 321"/>
                <a:gd name="T65" fmla="*/ 30 h 223"/>
                <a:gd name="T66" fmla="*/ 110 w 321"/>
                <a:gd name="T67" fmla="*/ 48 h 223"/>
                <a:gd name="T68" fmla="*/ 114 w 321"/>
                <a:gd name="T69" fmla="*/ 74 h 223"/>
                <a:gd name="T70" fmla="*/ 89 w 321"/>
                <a:gd name="T71" fmla="*/ 79 h 223"/>
                <a:gd name="T72" fmla="*/ 53 w 321"/>
                <a:gd name="T73" fmla="*/ 85 h 223"/>
                <a:gd name="T74" fmla="*/ 35 w 321"/>
                <a:gd name="T75" fmla="*/ 9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1" h="223">
                  <a:moveTo>
                    <a:pt x="35" y="93"/>
                  </a:moveTo>
                  <a:cubicBezTo>
                    <a:pt x="27" y="104"/>
                    <a:pt x="21" y="114"/>
                    <a:pt x="9" y="121"/>
                  </a:cubicBezTo>
                  <a:cubicBezTo>
                    <a:pt x="5" y="128"/>
                    <a:pt x="0" y="145"/>
                    <a:pt x="0" y="145"/>
                  </a:cubicBezTo>
                  <a:cubicBezTo>
                    <a:pt x="1" y="152"/>
                    <a:pt x="6" y="155"/>
                    <a:pt x="11" y="160"/>
                  </a:cubicBezTo>
                  <a:cubicBezTo>
                    <a:pt x="15" y="165"/>
                    <a:pt x="18" y="175"/>
                    <a:pt x="18" y="175"/>
                  </a:cubicBezTo>
                  <a:cubicBezTo>
                    <a:pt x="23" y="187"/>
                    <a:pt x="17" y="171"/>
                    <a:pt x="21" y="189"/>
                  </a:cubicBezTo>
                  <a:cubicBezTo>
                    <a:pt x="23" y="196"/>
                    <a:pt x="31" y="204"/>
                    <a:pt x="35" y="211"/>
                  </a:cubicBezTo>
                  <a:cubicBezTo>
                    <a:pt x="36" y="218"/>
                    <a:pt x="37" y="222"/>
                    <a:pt x="44" y="223"/>
                  </a:cubicBezTo>
                  <a:cubicBezTo>
                    <a:pt x="55" y="221"/>
                    <a:pt x="51" y="215"/>
                    <a:pt x="60" y="210"/>
                  </a:cubicBezTo>
                  <a:cubicBezTo>
                    <a:pt x="66" y="207"/>
                    <a:pt x="70" y="208"/>
                    <a:pt x="77" y="207"/>
                  </a:cubicBezTo>
                  <a:cubicBezTo>
                    <a:pt x="90" y="203"/>
                    <a:pt x="88" y="184"/>
                    <a:pt x="99" y="180"/>
                  </a:cubicBezTo>
                  <a:cubicBezTo>
                    <a:pt x="103" y="178"/>
                    <a:pt x="108" y="179"/>
                    <a:pt x="113" y="178"/>
                  </a:cubicBezTo>
                  <a:cubicBezTo>
                    <a:pt x="121" y="172"/>
                    <a:pt x="125" y="166"/>
                    <a:pt x="135" y="163"/>
                  </a:cubicBezTo>
                  <a:cubicBezTo>
                    <a:pt x="141" y="166"/>
                    <a:pt x="142" y="171"/>
                    <a:pt x="147" y="175"/>
                  </a:cubicBezTo>
                  <a:cubicBezTo>
                    <a:pt x="155" y="180"/>
                    <a:pt x="177" y="180"/>
                    <a:pt x="182" y="180"/>
                  </a:cubicBezTo>
                  <a:cubicBezTo>
                    <a:pt x="190" y="186"/>
                    <a:pt x="192" y="186"/>
                    <a:pt x="203" y="187"/>
                  </a:cubicBezTo>
                  <a:cubicBezTo>
                    <a:pt x="210" y="190"/>
                    <a:pt x="209" y="185"/>
                    <a:pt x="212" y="180"/>
                  </a:cubicBezTo>
                  <a:cubicBezTo>
                    <a:pt x="214" y="169"/>
                    <a:pt x="219" y="174"/>
                    <a:pt x="228" y="175"/>
                  </a:cubicBezTo>
                  <a:cubicBezTo>
                    <a:pt x="234" y="171"/>
                    <a:pt x="241" y="169"/>
                    <a:pt x="248" y="166"/>
                  </a:cubicBezTo>
                  <a:cubicBezTo>
                    <a:pt x="255" y="168"/>
                    <a:pt x="259" y="169"/>
                    <a:pt x="267" y="168"/>
                  </a:cubicBezTo>
                  <a:cubicBezTo>
                    <a:pt x="274" y="165"/>
                    <a:pt x="279" y="160"/>
                    <a:pt x="287" y="159"/>
                  </a:cubicBezTo>
                  <a:cubicBezTo>
                    <a:pt x="302" y="160"/>
                    <a:pt x="307" y="162"/>
                    <a:pt x="321" y="160"/>
                  </a:cubicBezTo>
                  <a:cubicBezTo>
                    <a:pt x="320" y="141"/>
                    <a:pt x="315" y="140"/>
                    <a:pt x="302" y="130"/>
                  </a:cubicBezTo>
                  <a:cubicBezTo>
                    <a:pt x="299" y="123"/>
                    <a:pt x="302" y="118"/>
                    <a:pt x="294" y="115"/>
                  </a:cubicBezTo>
                  <a:cubicBezTo>
                    <a:pt x="287" y="108"/>
                    <a:pt x="281" y="100"/>
                    <a:pt x="272" y="96"/>
                  </a:cubicBezTo>
                  <a:cubicBezTo>
                    <a:pt x="268" y="86"/>
                    <a:pt x="270" y="80"/>
                    <a:pt x="258" y="78"/>
                  </a:cubicBezTo>
                  <a:cubicBezTo>
                    <a:pt x="253" y="74"/>
                    <a:pt x="249" y="73"/>
                    <a:pt x="243" y="72"/>
                  </a:cubicBezTo>
                  <a:cubicBezTo>
                    <a:pt x="239" y="66"/>
                    <a:pt x="242" y="62"/>
                    <a:pt x="234" y="60"/>
                  </a:cubicBezTo>
                  <a:cubicBezTo>
                    <a:pt x="222" y="51"/>
                    <a:pt x="224" y="61"/>
                    <a:pt x="227" y="37"/>
                  </a:cubicBezTo>
                  <a:cubicBezTo>
                    <a:pt x="225" y="21"/>
                    <a:pt x="227" y="23"/>
                    <a:pt x="216" y="16"/>
                  </a:cubicBezTo>
                  <a:cubicBezTo>
                    <a:pt x="215" y="9"/>
                    <a:pt x="214" y="5"/>
                    <a:pt x="210" y="0"/>
                  </a:cubicBezTo>
                  <a:cubicBezTo>
                    <a:pt x="181" y="2"/>
                    <a:pt x="195" y="5"/>
                    <a:pt x="177" y="19"/>
                  </a:cubicBezTo>
                  <a:cubicBezTo>
                    <a:pt x="176" y="26"/>
                    <a:pt x="174" y="27"/>
                    <a:pt x="168" y="30"/>
                  </a:cubicBezTo>
                  <a:cubicBezTo>
                    <a:pt x="151" y="47"/>
                    <a:pt x="134" y="46"/>
                    <a:pt x="110" y="48"/>
                  </a:cubicBezTo>
                  <a:cubicBezTo>
                    <a:pt x="106" y="57"/>
                    <a:pt x="109" y="65"/>
                    <a:pt x="114" y="74"/>
                  </a:cubicBezTo>
                  <a:cubicBezTo>
                    <a:pt x="111" y="86"/>
                    <a:pt x="101" y="78"/>
                    <a:pt x="89" y="79"/>
                  </a:cubicBezTo>
                  <a:cubicBezTo>
                    <a:pt x="77" y="83"/>
                    <a:pt x="65" y="83"/>
                    <a:pt x="53" y="85"/>
                  </a:cubicBezTo>
                  <a:cubicBezTo>
                    <a:pt x="47" y="87"/>
                    <a:pt x="41" y="93"/>
                    <a:pt x="35" y="9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7" name="Freeform 75"/>
            <p:cNvSpPr>
              <a:spLocks/>
            </p:cNvSpPr>
            <p:nvPr/>
          </p:nvSpPr>
          <p:spPr bwMode="auto">
            <a:xfrm>
              <a:off x="4026502" y="4369666"/>
              <a:ext cx="39916" cy="30534"/>
            </a:xfrm>
            <a:custGeom>
              <a:avLst/>
              <a:gdLst>
                <a:gd name="T0" fmla="*/ 8 w 69"/>
                <a:gd name="T1" fmla="*/ 0 h 53"/>
                <a:gd name="T2" fmla="*/ 6 w 69"/>
                <a:gd name="T3" fmla="*/ 24 h 53"/>
                <a:gd name="T4" fmla="*/ 3 w 69"/>
                <a:gd name="T5" fmla="*/ 48 h 53"/>
                <a:gd name="T6" fmla="*/ 50 w 69"/>
                <a:gd name="T7" fmla="*/ 46 h 53"/>
                <a:gd name="T8" fmla="*/ 39 w 69"/>
                <a:gd name="T9" fmla="*/ 12 h 53"/>
                <a:gd name="T10" fmla="*/ 12 w 69"/>
                <a:gd name="T11" fmla="*/ 9 h 53"/>
                <a:gd name="T12" fmla="*/ 8 w 69"/>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69" h="53">
                  <a:moveTo>
                    <a:pt x="8" y="0"/>
                  </a:moveTo>
                  <a:cubicBezTo>
                    <a:pt x="5" y="20"/>
                    <a:pt x="4" y="12"/>
                    <a:pt x="6" y="24"/>
                  </a:cubicBezTo>
                  <a:cubicBezTo>
                    <a:pt x="0" y="32"/>
                    <a:pt x="2" y="38"/>
                    <a:pt x="3" y="48"/>
                  </a:cubicBezTo>
                  <a:cubicBezTo>
                    <a:pt x="19" y="47"/>
                    <a:pt x="36" y="53"/>
                    <a:pt x="50" y="46"/>
                  </a:cubicBezTo>
                  <a:cubicBezTo>
                    <a:pt x="69" y="36"/>
                    <a:pt x="48" y="14"/>
                    <a:pt x="39" y="12"/>
                  </a:cubicBezTo>
                  <a:cubicBezTo>
                    <a:pt x="31" y="8"/>
                    <a:pt x="21" y="12"/>
                    <a:pt x="12" y="9"/>
                  </a:cubicBezTo>
                  <a:cubicBezTo>
                    <a:pt x="8" y="3"/>
                    <a:pt x="9" y="6"/>
                    <a:pt x="8"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8" name="Freeform 76"/>
            <p:cNvSpPr>
              <a:spLocks/>
            </p:cNvSpPr>
            <p:nvPr/>
          </p:nvSpPr>
          <p:spPr bwMode="auto">
            <a:xfrm>
              <a:off x="4017632" y="4374028"/>
              <a:ext cx="84268" cy="101418"/>
            </a:xfrm>
            <a:custGeom>
              <a:avLst/>
              <a:gdLst>
                <a:gd name="T0" fmla="*/ 21 w 147"/>
                <a:gd name="T1" fmla="*/ 39 h 179"/>
                <a:gd name="T2" fmla="*/ 10 w 147"/>
                <a:gd name="T3" fmla="*/ 57 h 179"/>
                <a:gd name="T4" fmla="*/ 0 w 147"/>
                <a:gd name="T5" fmla="*/ 72 h 179"/>
                <a:gd name="T6" fmla="*/ 15 w 147"/>
                <a:gd name="T7" fmla="*/ 111 h 179"/>
                <a:gd name="T8" fmla="*/ 30 w 147"/>
                <a:gd name="T9" fmla="*/ 140 h 179"/>
                <a:gd name="T10" fmla="*/ 40 w 147"/>
                <a:gd name="T11" fmla="*/ 161 h 179"/>
                <a:gd name="T12" fmla="*/ 63 w 147"/>
                <a:gd name="T13" fmla="*/ 179 h 179"/>
                <a:gd name="T14" fmla="*/ 70 w 147"/>
                <a:gd name="T15" fmla="*/ 155 h 179"/>
                <a:gd name="T16" fmla="*/ 67 w 147"/>
                <a:gd name="T17" fmla="*/ 137 h 179"/>
                <a:gd name="T18" fmla="*/ 90 w 147"/>
                <a:gd name="T19" fmla="*/ 120 h 179"/>
                <a:gd name="T20" fmla="*/ 120 w 147"/>
                <a:gd name="T21" fmla="*/ 126 h 179"/>
                <a:gd name="T22" fmla="*/ 138 w 147"/>
                <a:gd name="T23" fmla="*/ 120 h 179"/>
                <a:gd name="T24" fmla="*/ 147 w 147"/>
                <a:gd name="T25" fmla="*/ 96 h 179"/>
                <a:gd name="T26" fmla="*/ 136 w 147"/>
                <a:gd name="T27" fmla="*/ 84 h 179"/>
                <a:gd name="T28" fmla="*/ 130 w 147"/>
                <a:gd name="T29" fmla="*/ 68 h 179"/>
                <a:gd name="T30" fmla="*/ 126 w 147"/>
                <a:gd name="T31" fmla="*/ 48 h 179"/>
                <a:gd name="T32" fmla="*/ 133 w 147"/>
                <a:gd name="T33" fmla="*/ 35 h 179"/>
                <a:gd name="T34" fmla="*/ 112 w 147"/>
                <a:gd name="T35" fmla="*/ 24 h 179"/>
                <a:gd name="T36" fmla="*/ 108 w 147"/>
                <a:gd name="T37" fmla="*/ 8 h 179"/>
                <a:gd name="T38" fmla="*/ 84 w 147"/>
                <a:gd name="T39" fmla="*/ 0 h 179"/>
                <a:gd name="T40" fmla="*/ 60 w 147"/>
                <a:gd name="T41" fmla="*/ 2 h 179"/>
                <a:gd name="T42" fmla="*/ 61 w 147"/>
                <a:gd name="T43" fmla="*/ 8 h 179"/>
                <a:gd name="T44" fmla="*/ 70 w 147"/>
                <a:gd name="T45" fmla="*/ 33 h 179"/>
                <a:gd name="T46" fmla="*/ 21 w 147"/>
                <a:gd name="T47" fmla="*/ 3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179">
                  <a:moveTo>
                    <a:pt x="21" y="39"/>
                  </a:moveTo>
                  <a:cubicBezTo>
                    <a:pt x="15" y="45"/>
                    <a:pt x="14" y="49"/>
                    <a:pt x="10" y="57"/>
                  </a:cubicBezTo>
                  <a:cubicBezTo>
                    <a:pt x="9" y="69"/>
                    <a:pt x="7" y="65"/>
                    <a:pt x="0" y="72"/>
                  </a:cubicBezTo>
                  <a:cubicBezTo>
                    <a:pt x="1" y="90"/>
                    <a:pt x="1" y="100"/>
                    <a:pt x="15" y="111"/>
                  </a:cubicBezTo>
                  <a:cubicBezTo>
                    <a:pt x="18" y="124"/>
                    <a:pt x="18" y="133"/>
                    <a:pt x="30" y="140"/>
                  </a:cubicBezTo>
                  <a:cubicBezTo>
                    <a:pt x="35" y="146"/>
                    <a:pt x="35" y="155"/>
                    <a:pt x="40" y="161"/>
                  </a:cubicBezTo>
                  <a:cubicBezTo>
                    <a:pt x="44" y="166"/>
                    <a:pt x="58" y="174"/>
                    <a:pt x="63" y="179"/>
                  </a:cubicBezTo>
                  <a:cubicBezTo>
                    <a:pt x="73" y="178"/>
                    <a:pt x="68" y="166"/>
                    <a:pt x="70" y="155"/>
                  </a:cubicBezTo>
                  <a:cubicBezTo>
                    <a:pt x="65" y="147"/>
                    <a:pt x="71" y="146"/>
                    <a:pt x="67" y="137"/>
                  </a:cubicBezTo>
                  <a:cubicBezTo>
                    <a:pt x="82" y="130"/>
                    <a:pt x="83" y="135"/>
                    <a:pt x="90" y="120"/>
                  </a:cubicBezTo>
                  <a:cubicBezTo>
                    <a:pt x="99" y="118"/>
                    <a:pt x="112" y="127"/>
                    <a:pt x="120" y="126"/>
                  </a:cubicBezTo>
                  <a:cubicBezTo>
                    <a:pt x="144" y="125"/>
                    <a:pt x="132" y="134"/>
                    <a:pt x="138" y="120"/>
                  </a:cubicBezTo>
                  <a:cubicBezTo>
                    <a:pt x="139" y="111"/>
                    <a:pt x="144" y="104"/>
                    <a:pt x="147" y="96"/>
                  </a:cubicBezTo>
                  <a:cubicBezTo>
                    <a:pt x="145" y="87"/>
                    <a:pt x="143" y="88"/>
                    <a:pt x="136" y="84"/>
                  </a:cubicBezTo>
                  <a:cubicBezTo>
                    <a:pt x="132" y="79"/>
                    <a:pt x="132" y="74"/>
                    <a:pt x="130" y="68"/>
                  </a:cubicBezTo>
                  <a:cubicBezTo>
                    <a:pt x="132" y="55"/>
                    <a:pt x="132" y="58"/>
                    <a:pt x="126" y="48"/>
                  </a:cubicBezTo>
                  <a:cubicBezTo>
                    <a:pt x="129" y="44"/>
                    <a:pt x="130" y="39"/>
                    <a:pt x="133" y="35"/>
                  </a:cubicBezTo>
                  <a:cubicBezTo>
                    <a:pt x="131" y="25"/>
                    <a:pt x="121" y="26"/>
                    <a:pt x="112" y="24"/>
                  </a:cubicBezTo>
                  <a:cubicBezTo>
                    <a:pt x="103" y="12"/>
                    <a:pt x="118" y="34"/>
                    <a:pt x="108" y="8"/>
                  </a:cubicBezTo>
                  <a:cubicBezTo>
                    <a:pt x="105" y="0"/>
                    <a:pt x="84" y="0"/>
                    <a:pt x="84" y="0"/>
                  </a:cubicBezTo>
                  <a:cubicBezTo>
                    <a:pt x="76" y="1"/>
                    <a:pt x="68" y="0"/>
                    <a:pt x="60" y="2"/>
                  </a:cubicBezTo>
                  <a:cubicBezTo>
                    <a:pt x="50" y="4"/>
                    <a:pt x="61" y="8"/>
                    <a:pt x="61" y="8"/>
                  </a:cubicBezTo>
                  <a:cubicBezTo>
                    <a:pt x="65" y="14"/>
                    <a:pt x="75" y="29"/>
                    <a:pt x="70" y="33"/>
                  </a:cubicBezTo>
                  <a:cubicBezTo>
                    <a:pt x="54" y="39"/>
                    <a:pt x="27" y="39"/>
                    <a:pt x="21" y="39"/>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79" name="Freeform 77"/>
            <p:cNvSpPr>
              <a:spLocks/>
            </p:cNvSpPr>
            <p:nvPr/>
          </p:nvSpPr>
          <p:spPr bwMode="auto">
            <a:xfrm>
              <a:off x="4050896" y="4336951"/>
              <a:ext cx="107552" cy="154853"/>
            </a:xfrm>
            <a:custGeom>
              <a:avLst/>
              <a:gdLst>
                <a:gd name="T0" fmla="*/ 0 w 184"/>
                <a:gd name="T1" fmla="*/ 242 h 274"/>
                <a:gd name="T2" fmla="*/ 12 w 184"/>
                <a:gd name="T3" fmla="*/ 251 h 274"/>
                <a:gd name="T4" fmla="*/ 25 w 184"/>
                <a:gd name="T5" fmla="*/ 274 h 274"/>
                <a:gd name="T6" fmla="*/ 39 w 184"/>
                <a:gd name="T7" fmla="*/ 257 h 274"/>
                <a:gd name="T8" fmla="*/ 57 w 184"/>
                <a:gd name="T9" fmla="*/ 268 h 274"/>
                <a:gd name="T10" fmla="*/ 69 w 184"/>
                <a:gd name="T11" fmla="*/ 259 h 274"/>
                <a:gd name="T12" fmla="*/ 88 w 184"/>
                <a:gd name="T13" fmla="*/ 268 h 274"/>
                <a:gd name="T14" fmla="*/ 108 w 184"/>
                <a:gd name="T15" fmla="*/ 253 h 274"/>
                <a:gd name="T16" fmla="*/ 117 w 184"/>
                <a:gd name="T17" fmla="*/ 239 h 274"/>
                <a:gd name="T18" fmla="*/ 126 w 184"/>
                <a:gd name="T19" fmla="*/ 193 h 274"/>
                <a:gd name="T20" fmla="*/ 138 w 184"/>
                <a:gd name="T21" fmla="*/ 179 h 274"/>
                <a:gd name="T22" fmla="*/ 157 w 184"/>
                <a:gd name="T23" fmla="*/ 152 h 274"/>
                <a:gd name="T24" fmla="*/ 165 w 184"/>
                <a:gd name="T25" fmla="*/ 130 h 274"/>
                <a:gd name="T26" fmla="*/ 160 w 184"/>
                <a:gd name="T27" fmla="*/ 112 h 274"/>
                <a:gd name="T28" fmla="*/ 165 w 184"/>
                <a:gd name="T29" fmla="*/ 92 h 274"/>
                <a:gd name="T30" fmla="*/ 174 w 184"/>
                <a:gd name="T31" fmla="*/ 58 h 274"/>
                <a:gd name="T32" fmla="*/ 178 w 184"/>
                <a:gd name="T33" fmla="*/ 17 h 274"/>
                <a:gd name="T34" fmla="*/ 183 w 184"/>
                <a:gd name="T35" fmla="*/ 14 h 274"/>
                <a:gd name="T36" fmla="*/ 184 w 184"/>
                <a:gd name="T37" fmla="*/ 10 h 274"/>
                <a:gd name="T38" fmla="*/ 172 w 184"/>
                <a:gd name="T39" fmla="*/ 5 h 274"/>
                <a:gd name="T40" fmla="*/ 145 w 184"/>
                <a:gd name="T41" fmla="*/ 32 h 274"/>
                <a:gd name="T42" fmla="*/ 121 w 184"/>
                <a:gd name="T43" fmla="*/ 47 h 274"/>
                <a:gd name="T44" fmla="*/ 120 w 184"/>
                <a:gd name="T45" fmla="*/ 76 h 274"/>
                <a:gd name="T46" fmla="*/ 100 w 184"/>
                <a:gd name="T47" fmla="*/ 79 h 274"/>
                <a:gd name="T48" fmla="*/ 72 w 184"/>
                <a:gd name="T49" fmla="*/ 67 h 274"/>
                <a:gd name="T50" fmla="*/ 52 w 184"/>
                <a:gd name="T51" fmla="*/ 71 h 274"/>
                <a:gd name="T52" fmla="*/ 46 w 184"/>
                <a:gd name="T53" fmla="*/ 86 h 274"/>
                <a:gd name="T54" fmla="*/ 60 w 184"/>
                <a:gd name="T55" fmla="*/ 92 h 274"/>
                <a:gd name="T56" fmla="*/ 73 w 184"/>
                <a:gd name="T57" fmla="*/ 98 h 274"/>
                <a:gd name="T58" fmla="*/ 81 w 184"/>
                <a:gd name="T59" fmla="*/ 152 h 274"/>
                <a:gd name="T60" fmla="*/ 85 w 184"/>
                <a:gd name="T61" fmla="*/ 166 h 274"/>
                <a:gd name="T62" fmla="*/ 78 w 184"/>
                <a:gd name="T63" fmla="*/ 187 h 274"/>
                <a:gd name="T64" fmla="*/ 48 w 184"/>
                <a:gd name="T65" fmla="*/ 187 h 274"/>
                <a:gd name="T66" fmla="*/ 30 w 184"/>
                <a:gd name="T67" fmla="*/ 184 h 274"/>
                <a:gd name="T68" fmla="*/ 18 w 184"/>
                <a:gd name="T69" fmla="*/ 197 h 274"/>
                <a:gd name="T70" fmla="*/ 13 w 184"/>
                <a:gd name="T71" fmla="*/ 211 h 274"/>
                <a:gd name="T72" fmla="*/ 13 w 184"/>
                <a:gd name="T73" fmla="*/ 238 h 274"/>
                <a:gd name="T74" fmla="*/ 0 w 184"/>
                <a:gd name="T75" fmla="*/ 24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4" h="274">
                  <a:moveTo>
                    <a:pt x="0" y="242"/>
                  </a:moveTo>
                  <a:cubicBezTo>
                    <a:pt x="5" y="244"/>
                    <a:pt x="7" y="248"/>
                    <a:pt x="12" y="251"/>
                  </a:cubicBezTo>
                  <a:cubicBezTo>
                    <a:pt x="17" y="259"/>
                    <a:pt x="17" y="268"/>
                    <a:pt x="25" y="274"/>
                  </a:cubicBezTo>
                  <a:cubicBezTo>
                    <a:pt x="29" y="268"/>
                    <a:pt x="33" y="260"/>
                    <a:pt x="39" y="257"/>
                  </a:cubicBezTo>
                  <a:cubicBezTo>
                    <a:pt x="47" y="260"/>
                    <a:pt x="50" y="265"/>
                    <a:pt x="57" y="268"/>
                  </a:cubicBezTo>
                  <a:cubicBezTo>
                    <a:pt x="62" y="266"/>
                    <a:pt x="64" y="262"/>
                    <a:pt x="69" y="259"/>
                  </a:cubicBezTo>
                  <a:cubicBezTo>
                    <a:pt x="79" y="260"/>
                    <a:pt x="80" y="264"/>
                    <a:pt x="88" y="268"/>
                  </a:cubicBezTo>
                  <a:cubicBezTo>
                    <a:pt x="98" y="264"/>
                    <a:pt x="98" y="255"/>
                    <a:pt x="108" y="253"/>
                  </a:cubicBezTo>
                  <a:cubicBezTo>
                    <a:pt x="112" y="247"/>
                    <a:pt x="110" y="243"/>
                    <a:pt x="117" y="239"/>
                  </a:cubicBezTo>
                  <a:cubicBezTo>
                    <a:pt x="127" y="225"/>
                    <a:pt x="121" y="209"/>
                    <a:pt x="126" y="193"/>
                  </a:cubicBezTo>
                  <a:cubicBezTo>
                    <a:pt x="128" y="187"/>
                    <a:pt x="138" y="179"/>
                    <a:pt x="138" y="179"/>
                  </a:cubicBezTo>
                  <a:cubicBezTo>
                    <a:pt x="140" y="165"/>
                    <a:pt x="145" y="158"/>
                    <a:pt x="157" y="152"/>
                  </a:cubicBezTo>
                  <a:cubicBezTo>
                    <a:pt x="161" y="143"/>
                    <a:pt x="162" y="139"/>
                    <a:pt x="165" y="130"/>
                  </a:cubicBezTo>
                  <a:cubicBezTo>
                    <a:pt x="164" y="124"/>
                    <a:pt x="163" y="118"/>
                    <a:pt x="160" y="112"/>
                  </a:cubicBezTo>
                  <a:cubicBezTo>
                    <a:pt x="158" y="103"/>
                    <a:pt x="162" y="100"/>
                    <a:pt x="165" y="92"/>
                  </a:cubicBezTo>
                  <a:cubicBezTo>
                    <a:pt x="166" y="70"/>
                    <a:pt x="167" y="73"/>
                    <a:pt x="174" y="58"/>
                  </a:cubicBezTo>
                  <a:cubicBezTo>
                    <a:pt x="177" y="45"/>
                    <a:pt x="174" y="29"/>
                    <a:pt x="178" y="17"/>
                  </a:cubicBezTo>
                  <a:cubicBezTo>
                    <a:pt x="179" y="15"/>
                    <a:pt x="182" y="15"/>
                    <a:pt x="183" y="14"/>
                  </a:cubicBezTo>
                  <a:cubicBezTo>
                    <a:pt x="184" y="13"/>
                    <a:pt x="184" y="11"/>
                    <a:pt x="184" y="10"/>
                  </a:cubicBezTo>
                  <a:cubicBezTo>
                    <a:pt x="183" y="2"/>
                    <a:pt x="184" y="0"/>
                    <a:pt x="172" y="5"/>
                  </a:cubicBezTo>
                  <a:cubicBezTo>
                    <a:pt x="162" y="9"/>
                    <a:pt x="164" y="29"/>
                    <a:pt x="145" y="32"/>
                  </a:cubicBezTo>
                  <a:cubicBezTo>
                    <a:pt x="136" y="36"/>
                    <a:pt x="129" y="42"/>
                    <a:pt x="121" y="47"/>
                  </a:cubicBezTo>
                  <a:cubicBezTo>
                    <a:pt x="116" y="52"/>
                    <a:pt x="123" y="71"/>
                    <a:pt x="120" y="76"/>
                  </a:cubicBezTo>
                  <a:cubicBezTo>
                    <a:pt x="117" y="81"/>
                    <a:pt x="108" y="81"/>
                    <a:pt x="100" y="79"/>
                  </a:cubicBezTo>
                  <a:cubicBezTo>
                    <a:pt x="86" y="78"/>
                    <a:pt x="87" y="69"/>
                    <a:pt x="72" y="67"/>
                  </a:cubicBezTo>
                  <a:cubicBezTo>
                    <a:pt x="62" y="68"/>
                    <a:pt x="61" y="74"/>
                    <a:pt x="52" y="71"/>
                  </a:cubicBezTo>
                  <a:cubicBezTo>
                    <a:pt x="49" y="76"/>
                    <a:pt x="49" y="81"/>
                    <a:pt x="46" y="86"/>
                  </a:cubicBezTo>
                  <a:cubicBezTo>
                    <a:pt x="51" y="88"/>
                    <a:pt x="54" y="91"/>
                    <a:pt x="60" y="92"/>
                  </a:cubicBezTo>
                  <a:cubicBezTo>
                    <a:pt x="71" y="97"/>
                    <a:pt x="75" y="87"/>
                    <a:pt x="73" y="98"/>
                  </a:cubicBezTo>
                  <a:cubicBezTo>
                    <a:pt x="74" y="111"/>
                    <a:pt x="67" y="150"/>
                    <a:pt x="81" y="152"/>
                  </a:cubicBezTo>
                  <a:cubicBezTo>
                    <a:pt x="89" y="158"/>
                    <a:pt x="89" y="159"/>
                    <a:pt x="85" y="166"/>
                  </a:cubicBezTo>
                  <a:cubicBezTo>
                    <a:pt x="84" y="173"/>
                    <a:pt x="84" y="183"/>
                    <a:pt x="78" y="187"/>
                  </a:cubicBezTo>
                  <a:cubicBezTo>
                    <a:pt x="73" y="189"/>
                    <a:pt x="56" y="187"/>
                    <a:pt x="48" y="187"/>
                  </a:cubicBezTo>
                  <a:cubicBezTo>
                    <a:pt x="40" y="187"/>
                    <a:pt x="35" y="182"/>
                    <a:pt x="30" y="184"/>
                  </a:cubicBezTo>
                  <a:cubicBezTo>
                    <a:pt x="27" y="190"/>
                    <a:pt x="24" y="194"/>
                    <a:pt x="18" y="197"/>
                  </a:cubicBezTo>
                  <a:cubicBezTo>
                    <a:pt x="16" y="202"/>
                    <a:pt x="14" y="204"/>
                    <a:pt x="13" y="211"/>
                  </a:cubicBezTo>
                  <a:cubicBezTo>
                    <a:pt x="12" y="218"/>
                    <a:pt x="15" y="233"/>
                    <a:pt x="13" y="238"/>
                  </a:cubicBezTo>
                  <a:cubicBezTo>
                    <a:pt x="8" y="250"/>
                    <a:pt x="5" y="242"/>
                    <a:pt x="0" y="24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0" name="Freeform 78"/>
            <p:cNvSpPr>
              <a:spLocks/>
            </p:cNvSpPr>
            <p:nvPr/>
          </p:nvSpPr>
          <p:spPr bwMode="auto">
            <a:xfrm>
              <a:off x="4065310" y="4328226"/>
              <a:ext cx="272762" cy="295528"/>
            </a:xfrm>
            <a:custGeom>
              <a:avLst/>
              <a:gdLst>
                <a:gd name="T0" fmla="*/ 22 w 468"/>
                <a:gd name="T1" fmla="*/ 311 h 523"/>
                <a:gd name="T2" fmla="*/ 109 w 468"/>
                <a:gd name="T3" fmla="*/ 323 h 523"/>
                <a:gd name="T4" fmla="*/ 136 w 468"/>
                <a:gd name="T5" fmla="*/ 347 h 523"/>
                <a:gd name="T6" fmla="*/ 170 w 468"/>
                <a:gd name="T7" fmla="*/ 367 h 523"/>
                <a:gd name="T8" fmla="*/ 205 w 468"/>
                <a:gd name="T9" fmla="*/ 341 h 523"/>
                <a:gd name="T10" fmla="*/ 244 w 468"/>
                <a:gd name="T11" fmla="*/ 356 h 523"/>
                <a:gd name="T12" fmla="*/ 240 w 468"/>
                <a:gd name="T13" fmla="*/ 423 h 523"/>
                <a:gd name="T14" fmla="*/ 297 w 468"/>
                <a:gd name="T15" fmla="*/ 456 h 523"/>
                <a:gd name="T16" fmla="*/ 328 w 468"/>
                <a:gd name="T17" fmla="*/ 473 h 523"/>
                <a:gd name="T18" fmla="*/ 369 w 468"/>
                <a:gd name="T19" fmla="*/ 474 h 523"/>
                <a:gd name="T20" fmla="*/ 399 w 468"/>
                <a:gd name="T21" fmla="*/ 503 h 523"/>
                <a:gd name="T22" fmla="*/ 426 w 468"/>
                <a:gd name="T23" fmla="*/ 521 h 523"/>
                <a:gd name="T24" fmla="*/ 438 w 468"/>
                <a:gd name="T25" fmla="*/ 504 h 523"/>
                <a:gd name="T26" fmla="*/ 391 w 468"/>
                <a:gd name="T27" fmla="*/ 436 h 523"/>
                <a:gd name="T28" fmla="*/ 451 w 468"/>
                <a:gd name="T29" fmla="*/ 380 h 523"/>
                <a:gd name="T30" fmla="*/ 433 w 468"/>
                <a:gd name="T31" fmla="*/ 341 h 523"/>
                <a:gd name="T32" fmla="*/ 424 w 468"/>
                <a:gd name="T33" fmla="*/ 317 h 523"/>
                <a:gd name="T34" fmla="*/ 410 w 468"/>
                <a:gd name="T35" fmla="*/ 254 h 523"/>
                <a:gd name="T36" fmla="*/ 407 w 468"/>
                <a:gd name="T37" fmla="*/ 217 h 523"/>
                <a:gd name="T38" fmla="*/ 420 w 468"/>
                <a:gd name="T39" fmla="*/ 180 h 523"/>
                <a:gd name="T40" fmla="*/ 451 w 468"/>
                <a:gd name="T41" fmla="*/ 95 h 523"/>
                <a:gd name="T42" fmla="*/ 460 w 468"/>
                <a:gd name="T43" fmla="*/ 56 h 523"/>
                <a:gd name="T44" fmla="*/ 450 w 468"/>
                <a:gd name="T45" fmla="*/ 36 h 523"/>
                <a:gd name="T46" fmla="*/ 408 w 468"/>
                <a:gd name="T47" fmla="*/ 24 h 523"/>
                <a:gd name="T48" fmla="*/ 376 w 468"/>
                <a:gd name="T49" fmla="*/ 2 h 523"/>
                <a:gd name="T50" fmla="*/ 325 w 468"/>
                <a:gd name="T51" fmla="*/ 6 h 523"/>
                <a:gd name="T52" fmla="*/ 277 w 468"/>
                <a:gd name="T53" fmla="*/ 12 h 523"/>
                <a:gd name="T54" fmla="*/ 240 w 468"/>
                <a:gd name="T55" fmla="*/ 24 h 523"/>
                <a:gd name="T56" fmla="*/ 184 w 468"/>
                <a:gd name="T57" fmla="*/ 9 h 523"/>
                <a:gd name="T58" fmla="*/ 148 w 468"/>
                <a:gd name="T59" fmla="*/ 33 h 523"/>
                <a:gd name="T60" fmla="*/ 147 w 468"/>
                <a:gd name="T61" fmla="*/ 65 h 523"/>
                <a:gd name="T62" fmla="*/ 127 w 468"/>
                <a:gd name="T63" fmla="*/ 123 h 523"/>
                <a:gd name="T64" fmla="*/ 127 w 468"/>
                <a:gd name="T65" fmla="*/ 167 h 523"/>
                <a:gd name="T66" fmla="*/ 94 w 468"/>
                <a:gd name="T67" fmla="*/ 210 h 523"/>
                <a:gd name="T68" fmla="*/ 88 w 468"/>
                <a:gd name="T69" fmla="*/ 252 h 523"/>
                <a:gd name="T70" fmla="*/ 36 w 468"/>
                <a:gd name="T71" fmla="*/ 278 h 523"/>
                <a:gd name="T72" fmla="*/ 1 w 468"/>
                <a:gd name="T73" fmla="*/ 291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8" h="523">
                  <a:moveTo>
                    <a:pt x="1" y="291"/>
                  </a:moveTo>
                  <a:cubicBezTo>
                    <a:pt x="1" y="297"/>
                    <a:pt x="6" y="307"/>
                    <a:pt x="22" y="311"/>
                  </a:cubicBezTo>
                  <a:cubicBezTo>
                    <a:pt x="38" y="315"/>
                    <a:pt x="85" y="312"/>
                    <a:pt x="100" y="314"/>
                  </a:cubicBezTo>
                  <a:cubicBezTo>
                    <a:pt x="106" y="318"/>
                    <a:pt x="105" y="316"/>
                    <a:pt x="109" y="323"/>
                  </a:cubicBezTo>
                  <a:cubicBezTo>
                    <a:pt x="111" y="326"/>
                    <a:pt x="120" y="329"/>
                    <a:pt x="120" y="329"/>
                  </a:cubicBezTo>
                  <a:cubicBezTo>
                    <a:pt x="122" y="340"/>
                    <a:pt x="127" y="340"/>
                    <a:pt x="136" y="347"/>
                  </a:cubicBezTo>
                  <a:cubicBezTo>
                    <a:pt x="139" y="352"/>
                    <a:pt x="137" y="356"/>
                    <a:pt x="142" y="360"/>
                  </a:cubicBezTo>
                  <a:cubicBezTo>
                    <a:pt x="162" y="359"/>
                    <a:pt x="156" y="370"/>
                    <a:pt x="170" y="367"/>
                  </a:cubicBezTo>
                  <a:cubicBezTo>
                    <a:pt x="171" y="358"/>
                    <a:pt x="171" y="352"/>
                    <a:pt x="184" y="342"/>
                  </a:cubicBezTo>
                  <a:cubicBezTo>
                    <a:pt x="188" y="333"/>
                    <a:pt x="198" y="337"/>
                    <a:pt x="205" y="341"/>
                  </a:cubicBezTo>
                  <a:cubicBezTo>
                    <a:pt x="211" y="343"/>
                    <a:pt x="213" y="349"/>
                    <a:pt x="219" y="351"/>
                  </a:cubicBezTo>
                  <a:cubicBezTo>
                    <a:pt x="225" y="353"/>
                    <a:pt x="241" y="352"/>
                    <a:pt x="244" y="356"/>
                  </a:cubicBezTo>
                  <a:cubicBezTo>
                    <a:pt x="243" y="362"/>
                    <a:pt x="241" y="369"/>
                    <a:pt x="238" y="375"/>
                  </a:cubicBezTo>
                  <a:cubicBezTo>
                    <a:pt x="235" y="391"/>
                    <a:pt x="233" y="408"/>
                    <a:pt x="240" y="423"/>
                  </a:cubicBezTo>
                  <a:cubicBezTo>
                    <a:pt x="241" y="428"/>
                    <a:pt x="252" y="439"/>
                    <a:pt x="258" y="443"/>
                  </a:cubicBezTo>
                  <a:cubicBezTo>
                    <a:pt x="268" y="462"/>
                    <a:pt x="266" y="455"/>
                    <a:pt x="297" y="456"/>
                  </a:cubicBezTo>
                  <a:cubicBezTo>
                    <a:pt x="311" y="467"/>
                    <a:pt x="294" y="455"/>
                    <a:pt x="322" y="464"/>
                  </a:cubicBezTo>
                  <a:cubicBezTo>
                    <a:pt x="323" y="464"/>
                    <a:pt x="328" y="473"/>
                    <a:pt x="328" y="473"/>
                  </a:cubicBezTo>
                  <a:cubicBezTo>
                    <a:pt x="333" y="478"/>
                    <a:pt x="340" y="481"/>
                    <a:pt x="346" y="485"/>
                  </a:cubicBezTo>
                  <a:cubicBezTo>
                    <a:pt x="359" y="483"/>
                    <a:pt x="359" y="478"/>
                    <a:pt x="369" y="474"/>
                  </a:cubicBezTo>
                  <a:cubicBezTo>
                    <a:pt x="377" y="484"/>
                    <a:pt x="373" y="490"/>
                    <a:pt x="387" y="492"/>
                  </a:cubicBezTo>
                  <a:cubicBezTo>
                    <a:pt x="392" y="494"/>
                    <a:pt x="399" y="497"/>
                    <a:pt x="399" y="503"/>
                  </a:cubicBezTo>
                  <a:cubicBezTo>
                    <a:pt x="406" y="509"/>
                    <a:pt x="402" y="517"/>
                    <a:pt x="407" y="518"/>
                  </a:cubicBezTo>
                  <a:cubicBezTo>
                    <a:pt x="411" y="521"/>
                    <a:pt x="422" y="523"/>
                    <a:pt x="426" y="521"/>
                  </a:cubicBezTo>
                  <a:cubicBezTo>
                    <a:pt x="430" y="519"/>
                    <a:pt x="427" y="512"/>
                    <a:pt x="429" y="509"/>
                  </a:cubicBezTo>
                  <a:cubicBezTo>
                    <a:pt x="435" y="506"/>
                    <a:pt x="432" y="508"/>
                    <a:pt x="438" y="504"/>
                  </a:cubicBezTo>
                  <a:cubicBezTo>
                    <a:pt x="440" y="490"/>
                    <a:pt x="415" y="470"/>
                    <a:pt x="404" y="469"/>
                  </a:cubicBezTo>
                  <a:cubicBezTo>
                    <a:pt x="399" y="467"/>
                    <a:pt x="395" y="439"/>
                    <a:pt x="391" y="436"/>
                  </a:cubicBezTo>
                  <a:cubicBezTo>
                    <a:pt x="392" y="415"/>
                    <a:pt x="389" y="406"/>
                    <a:pt x="408" y="395"/>
                  </a:cubicBezTo>
                  <a:cubicBezTo>
                    <a:pt x="420" y="380"/>
                    <a:pt x="431" y="381"/>
                    <a:pt x="451" y="380"/>
                  </a:cubicBezTo>
                  <a:cubicBezTo>
                    <a:pt x="450" y="373"/>
                    <a:pt x="446" y="371"/>
                    <a:pt x="442" y="365"/>
                  </a:cubicBezTo>
                  <a:cubicBezTo>
                    <a:pt x="445" y="353"/>
                    <a:pt x="446" y="344"/>
                    <a:pt x="433" y="341"/>
                  </a:cubicBezTo>
                  <a:cubicBezTo>
                    <a:pt x="429" y="335"/>
                    <a:pt x="431" y="338"/>
                    <a:pt x="429" y="333"/>
                  </a:cubicBezTo>
                  <a:cubicBezTo>
                    <a:pt x="427" y="327"/>
                    <a:pt x="427" y="322"/>
                    <a:pt x="424" y="317"/>
                  </a:cubicBezTo>
                  <a:cubicBezTo>
                    <a:pt x="422" y="306"/>
                    <a:pt x="420" y="294"/>
                    <a:pt x="415" y="284"/>
                  </a:cubicBezTo>
                  <a:cubicBezTo>
                    <a:pt x="413" y="274"/>
                    <a:pt x="411" y="265"/>
                    <a:pt x="410" y="254"/>
                  </a:cubicBezTo>
                  <a:cubicBezTo>
                    <a:pt x="410" y="246"/>
                    <a:pt x="416" y="241"/>
                    <a:pt x="416" y="235"/>
                  </a:cubicBezTo>
                  <a:cubicBezTo>
                    <a:pt x="416" y="229"/>
                    <a:pt x="408" y="224"/>
                    <a:pt x="407" y="217"/>
                  </a:cubicBezTo>
                  <a:cubicBezTo>
                    <a:pt x="406" y="210"/>
                    <a:pt x="410" y="200"/>
                    <a:pt x="412" y="194"/>
                  </a:cubicBezTo>
                  <a:cubicBezTo>
                    <a:pt x="414" y="189"/>
                    <a:pt x="417" y="185"/>
                    <a:pt x="420" y="180"/>
                  </a:cubicBezTo>
                  <a:cubicBezTo>
                    <a:pt x="423" y="162"/>
                    <a:pt x="424" y="152"/>
                    <a:pt x="432" y="137"/>
                  </a:cubicBezTo>
                  <a:cubicBezTo>
                    <a:pt x="433" y="114"/>
                    <a:pt x="427" y="98"/>
                    <a:pt x="451" y="95"/>
                  </a:cubicBezTo>
                  <a:cubicBezTo>
                    <a:pt x="458" y="88"/>
                    <a:pt x="463" y="81"/>
                    <a:pt x="468" y="72"/>
                  </a:cubicBezTo>
                  <a:cubicBezTo>
                    <a:pt x="466" y="66"/>
                    <a:pt x="463" y="62"/>
                    <a:pt x="460" y="56"/>
                  </a:cubicBezTo>
                  <a:cubicBezTo>
                    <a:pt x="460" y="51"/>
                    <a:pt x="461" y="46"/>
                    <a:pt x="459" y="41"/>
                  </a:cubicBezTo>
                  <a:cubicBezTo>
                    <a:pt x="459" y="40"/>
                    <a:pt x="451" y="37"/>
                    <a:pt x="450" y="36"/>
                  </a:cubicBezTo>
                  <a:cubicBezTo>
                    <a:pt x="447" y="34"/>
                    <a:pt x="433" y="32"/>
                    <a:pt x="433" y="32"/>
                  </a:cubicBezTo>
                  <a:cubicBezTo>
                    <a:pt x="427" y="18"/>
                    <a:pt x="420" y="23"/>
                    <a:pt x="408" y="24"/>
                  </a:cubicBezTo>
                  <a:cubicBezTo>
                    <a:pt x="399" y="29"/>
                    <a:pt x="393" y="23"/>
                    <a:pt x="387" y="17"/>
                  </a:cubicBezTo>
                  <a:cubicBezTo>
                    <a:pt x="385" y="8"/>
                    <a:pt x="385" y="4"/>
                    <a:pt x="376" y="2"/>
                  </a:cubicBezTo>
                  <a:cubicBezTo>
                    <a:pt x="371" y="0"/>
                    <a:pt x="373" y="0"/>
                    <a:pt x="370" y="0"/>
                  </a:cubicBezTo>
                  <a:cubicBezTo>
                    <a:pt x="338" y="2"/>
                    <a:pt x="344" y="3"/>
                    <a:pt x="325" y="6"/>
                  </a:cubicBezTo>
                  <a:cubicBezTo>
                    <a:pt x="320" y="8"/>
                    <a:pt x="315" y="9"/>
                    <a:pt x="310" y="11"/>
                  </a:cubicBezTo>
                  <a:cubicBezTo>
                    <a:pt x="298" y="9"/>
                    <a:pt x="289" y="10"/>
                    <a:pt x="277" y="12"/>
                  </a:cubicBezTo>
                  <a:cubicBezTo>
                    <a:pt x="271" y="15"/>
                    <a:pt x="263" y="29"/>
                    <a:pt x="257" y="31"/>
                  </a:cubicBezTo>
                  <a:cubicBezTo>
                    <a:pt x="253" y="40"/>
                    <a:pt x="250" y="26"/>
                    <a:pt x="240" y="24"/>
                  </a:cubicBezTo>
                  <a:cubicBezTo>
                    <a:pt x="232" y="23"/>
                    <a:pt x="210" y="23"/>
                    <a:pt x="201" y="20"/>
                  </a:cubicBezTo>
                  <a:cubicBezTo>
                    <a:pt x="192" y="17"/>
                    <a:pt x="192" y="9"/>
                    <a:pt x="184" y="9"/>
                  </a:cubicBezTo>
                  <a:cubicBezTo>
                    <a:pt x="170" y="9"/>
                    <a:pt x="160" y="19"/>
                    <a:pt x="154" y="23"/>
                  </a:cubicBezTo>
                  <a:cubicBezTo>
                    <a:pt x="152" y="26"/>
                    <a:pt x="150" y="29"/>
                    <a:pt x="148" y="33"/>
                  </a:cubicBezTo>
                  <a:cubicBezTo>
                    <a:pt x="147" y="35"/>
                    <a:pt x="147" y="38"/>
                    <a:pt x="147" y="38"/>
                  </a:cubicBezTo>
                  <a:cubicBezTo>
                    <a:pt x="145" y="44"/>
                    <a:pt x="148" y="56"/>
                    <a:pt x="147" y="65"/>
                  </a:cubicBezTo>
                  <a:cubicBezTo>
                    <a:pt x="146" y="74"/>
                    <a:pt x="142" y="85"/>
                    <a:pt x="139" y="95"/>
                  </a:cubicBezTo>
                  <a:cubicBezTo>
                    <a:pt x="137" y="104"/>
                    <a:pt x="131" y="114"/>
                    <a:pt x="127" y="123"/>
                  </a:cubicBezTo>
                  <a:cubicBezTo>
                    <a:pt x="129" y="130"/>
                    <a:pt x="134" y="136"/>
                    <a:pt x="136" y="143"/>
                  </a:cubicBezTo>
                  <a:cubicBezTo>
                    <a:pt x="134" y="160"/>
                    <a:pt x="139" y="160"/>
                    <a:pt x="127" y="167"/>
                  </a:cubicBezTo>
                  <a:cubicBezTo>
                    <a:pt x="123" y="174"/>
                    <a:pt x="117" y="186"/>
                    <a:pt x="111" y="191"/>
                  </a:cubicBezTo>
                  <a:cubicBezTo>
                    <a:pt x="107" y="198"/>
                    <a:pt x="98" y="202"/>
                    <a:pt x="94" y="210"/>
                  </a:cubicBezTo>
                  <a:cubicBezTo>
                    <a:pt x="93" y="220"/>
                    <a:pt x="102" y="220"/>
                    <a:pt x="96" y="228"/>
                  </a:cubicBezTo>
                  <a:cubicBezTo>
                    <a:pt x="95" y="239"/>
                    <a:pt x="96" y="246"/>
                    <a:pt x="88" y="252"/>
                  </a:cubicBezTo>
                  <a:cubicBezTo>
                    <a:pt x="85" y="258"/>
                    <a:pt x="68" y="279"/>
                    <a:pt x="64" y="285"/>
                  </a:cubicBezTo>
                  <a:cubicBezTo>
                    <a:pt x="53" y="284"/>
                    <a:pt x="47" y="276"/>
                    <a:pt x="36" y="278"/>
                  </a:cubicBezTo>
                  <a:cubicBezTo>
                    <a:pt x="30" y="279"/>
                    <a:pt x="28" y="278"/>
                    <a:pt x="22" y="279"/>
                  </a:cubicBezTo>
                  <a:cubicBezTo>
                    <a:pt x="6" y="271"/>
                    <a:pt x="0" y="269"/>
                    <a:pt x="1" y="29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1" name="Freeform 79"/>
            <p:cNvSpPr>
              <a:spLocks/>
            </p:cNvSpPr>
            <p:nvPr/>
          </p:nvSpPr>
          <p:spPr bwMode="auto">
            <a:xfrm>
              <a:off x="4052004" y="4501618"/>
              <a:ext cx="182950" cy="194111"/>
            </a:xfrm>
            <a:custGeom>
              <a:avLst/>
              <a:gdLst>
                <a:gd name="T0" fmla="*/ 27 w 313"/>
                <a:gd name="T1" fmla="*/ 3 h 344"/>
                <a:gd name="T2" fmla="*/ 42 w 313"/>
                <a:gd name="T3" fmla="*/ 49 h 344"/>
                <a:gd name="T4" fmla="*/ 49 w 313"/>
                <a:gd name="T5" fmla="*/ 84 h 344"/>
                <a:gd name="T6" fmla="*/ 42 w 313"/>
                <a:gd name="T7" fmla="*/ 99 h 344"/>
                <a:gd name="T8" fmla="*/ 48 w 313"/>
                <a:gd name="T9" fmla="*/ 114 h 344"/>
                <a:gd name="T10" fmla="*/ 57 w 313"/>
                <a:gd name="T11" fmla="*/ 141 h 344"/>
                <a:gd name="T12" fmla="*/ 43 w 313"/>
                <a:gd name="T13" fmla="*/ 199 h 344"/>
                <a:gd name="T14" fmla="*/ 31 w 313"/>
                <a:gd name="T15" fmla="*/ 216 h 344"/>
                <a:gd name="T16" fmla="*/ 16 w 313"/>
                <a:gd name="T17" fmla="*/ 244 h 344"/>
                <a:gd name="T18" fmla="*/ 4 w 313"/>
                <a:gd name="T19" fmla="*/ 274 h 344"/>
                <a:gd name="T20" fmla="*/ 0 w 313"/>
                <a:gd name="T21" fmla="*/ 294 h 344"/>
                <a:gd name="T22" fmla="*/ 15 w 313"/>
                <a:gd name="T23" fmla="*/ 321 h 344"/>
                <a:gd name="T24" fmla="*/ 31 w 313"/>
                <a:gd name="T25" fmla="*/ 313 h 344"/>
                <a:gd name="T26" fmla="*/ 82 w 313"/>
                <a:gd name="T27" fmla="*/ 325 h 344"/>
                <a:gd name="T28" fmla="*/ 156 w 313"/>
                <a:gd name="T29" fmla="*/ 321 h 344"/>
                <a:gd name="T30" fmla="*/ 172 w 313"/>
                <a:gd name="T31" fmla="*/ 330 h 344"/>
                <a:gd name="T32" fmla="*/ 193 w 313"/>
                <a:gd name="T33" fmla="*/ 333 h 344"/>
                <a:gd name="T34" fmla="*/ 219 w 313"/>
                <a:gd name="T35" fmla="*/ 339 h 344"/>
                <a:gd name="T36" fmla="*/ 268 w 313"/>
                <a:gd name="T37" fmla="*/ 340 h 344"/>
                <a:gd name="T38" fmla="*/ 277 w 313"/>
                <a:gd name="T39" fmla="*/ 324 h 344"/>
                <a:gd name="T40" fmla="*/ 259 w 313"/>
                <a:gd name="T41" fmla="*/ 273 h 344"/>
                <a:gd name="T42" fmla="*/ 259 w 313"/>
                <a:gd name="T43" fmla="*/ 205 h 344"/>
                <a:gd name="T44" fmla="*/ 297 w 313"/>
                <a:gd name="T45" fmla="*/ 202 h 344"/>
                <a:gd name="T46" fmla="*/ 310 w 313"/>
                <a:gd name="T47" fmla="*/ 191 h 344"/>
                <a:gd name="T48" fmla="*/ 310 w 313"/>
                <a:gd name="T49" fmla="*/ 150 h 344"/>
                <a:gd name="T50" fmla="*/ 294 w 313"/>
                <a:gd name="T51" fmla="*/ 147 h 344"/>
                <a:gd name="T52" fmla="*/ 276 w 313"/>
                <a:gd name="T53" fmla="*/ 133 h 344"/>
                <a:gd name="T54" fmla="*/ 262 w 313"/>
                <a:gd name="T55" fmla="*/ 103 h 344"/>
                <a:gd name="T56" fmla="*/ 262 w 313"/>
                <a:gd name="T57" fmla="*/ 54 h 344"/>
                <a:gd name="T58" fmla="*/ 265 w 313"/>
                <a:gd name="T59" fmla="*/ 49 h 344"/>
                <a:gd name="T60" fmla="*/ 247 w 313"/>
                <a:gd name="T61" fmla="*/ 45 h 344"/>
                <a:gd name="T62" fmla="*/ 214 w 313"/>
                <a:gd name="T63" fmla="*/ 25 h 344"/>
                <a:gd name="T64" fmla="*/ 193 w 313"/>
                <a:gd name="T65" fmla="*/ 52 h 344"/>
                <a:gd name="T66" fmla="*/ 177 w 313"/>
                <a:gd name="T67" fmla="*/ 52 h 344"/>
                <a:gd name="T68" fmla="*/ 167 w 313"/>
                <a:gd name="T69" fmla="*/ 48 h 344"/>
                <a:gd name="T70" fmla="*/ 148 w 313"/>
                <a:gd name="T71" fmla="*/ 27 h 344"/>
                <a:gd name="T72" fmla="*/ 130 w 313"/>
                <a:gd name="T73" fmla="*/ 13 h 344"/>
                <a:gd name="T74" fmla="*/ 120 w 313"/>
                <a:gd name="T75" fmla="*/ 6 h 344"/>
                <a:gd name="T76" fmla="*/ 60 w 313"/>
                <a:gd name="T77" fmla="*/ 7 h 344"/>
                <a:gd name="T78" fmla="*/ 27 w 313"/>
                <a:gd name="T79" fmla="*/ 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3" h="344">
                  <a:moveTo>
                    <a:pt x="27" y="3"/>
                  </a:moveTo>
                  <a:cubicBezTo>
                    <a:pt x="23" y="21"/>
                    <a:pt x="34" y="33"/>
                    <a:pt x="42" y="49"/>
                  </a:cubicBezTo>
                  <a:cubicBezTo>
                    <a:pt x="44" y="61"/>
                    <a:pt x="47" y="72"/>
                    <a:pt x="49" y="84"/>
                  </a:cubicBezTo>
                  <a:cubicBezTo>
                    <a:pt x="45" y="89"/>
                    <a:pt x="43" y="92"/>
                    <a:pt x="42" y="99"/>
                  </a:cubicBezTo>
                  <a:cubicBezTo>
                    <a:pt x="43" y="105"/>
                    <a:pt x="46" y="108"/>
                    <a:pt x="48" y="114"/>
                  </a:cubicBezTo>
                  <a:cubicBezTo>
                    <a:pt x="50" y="124"/>
                    <a:pt x="52" y="132"/>
                    <a:pt x="57" y="141"/>
                  </a:cubicBezTo>
                  <a:cubicBezTo>
                    <a:pt x="62" y="169"/>
                    <a:pt x="72" y="194"/>
                    <a:pt x="43" y="199"/>
                  </a:cubicBezTo>
                  <a:cubicBezTo>
                    <a:pt x="39" y="206"/>
                    <a:pt x="34" y="209"/>
                    <a:pt x="31" y="216"/>
                  </a:cubicBezTo>
                  <a:cubicBezTo>
                    <a:pt x="29" y="229"/>
                    <a:pt x="22" y="233"/>
                    <a:pt x="16" y="244"/>
                  </a:cubicBezTo>
                  <a:cubicBezTo>
                    <a:pt x="15" y="257"/>
                    <a:pt x="11" y="264"/>
                    <a:pt x="4" y="274"/>
                  </a:cubicBezTo>
                  <a:cubicBezTo>
                    <a:pt x="3" y="281"/>
                    <a:pt x="1" y="287"/>
                    <a:pt x="0" y="294"/>
                  </a:cubicBezTo>
                  <a:cubicBezTo>
                    <a:pt x="1" y="309"/>
                    <a:pt x="1" y="318"/>
                    <a:pt x="15" y="321"/>
                  </a:cubicBezTo>
                  <a:cubicBezTo>
                    <a:pt x="25" y="328"/>
                    <a:pt x="25" y="318"/>
                    <a:pt x="31" y="313"/>
                  </a:cubicBezTo>
                  <a:cubicBezTo>
                    <a:pt x="48" y="316"/>
                    <a:pt x="64" y="323"/>
                    <a:pt x="82" y="325"/>
                  </a:cubicBezTo>
                  <a:cubicBezTo>
                    <a:pt x="107" y="323"/>
                    <a:pt x="131" y="326"/>
                    <a:pt x="156" y="321"/>
                  </a:cubicBezTo>
                  <a:cubicBezTo>
                    <a:pt x="165" y="322"/>
                    <a:pt x="164" y="326"/>
                    <a:pt x="172" y="330"/>
                  </a:cubicBezTo>
                  <a:cubicBezTo>
                    <a:pt x="178" y="333"/>
                    <a:pt x="186" y="332"/>
                    <a:pt x="193" y="333"/>
                  </a:cubicBezTo>
                  <a:cubicBezTo>
                    <a:pt x="207" y="344"/>
                    <a:pt x="204" y="341"/>
                    <a:pt x="219" y="339"/>
                  </a:cubicBezTo>
                  <a:cubicBezTo>
                    <a:pt x="243" y="340"/>
                    <a:pt x="243" y="342"/>
                    <a:pt x="268" y="340"/>
                  </a:cubicBezTo>
                  <a:cubicBezTo>
                    <a:pt x="273" y="337"/>
                    <a:pt x="272" y="327"/>
                    <a:pt x="277" y="324"/>
                  </a:cubicBezTo>
                  <a:cubicBezTo>
                    <a:pt x="286" y="312"/>
                    <a:pt x="274" y="305"/>
                    <a:pt x="259" y="273"/>
                  </a:cubicBezTo>
                  <a:cubicBezTo>
                    <a:pt x="245" y="249"/>
                    <a:pt x="259" y="208"/>
                    <a:pt x="259" y="205"/>
                  </a:cubicBezTo>
                  <a:cubicBezTo>
                    <a:pt x="260" y="192"/>
                    <a:pt x="284" y="203"/>
                    <a:pt x="297" y="202"/>
                  </a:cubicBezTo>
                  <a:cubicBezTo>
                    <a:pt x="298" y="202"/>
                    <a:pt x="310" y="192"/>
                    <a:pt x="310" y="191"/>
                  </a:cubicBezTo>
                  <a:cubicBezTo>
                    <a:pt x="313" y="177"/>
                    <a:pt x="310" y="150"/>
                    <a:pt x="310" y="150"/>
                  </a:cubicBezTo>
                  <a:cubicBezTo>
                    <a:pt x="306" y="139"/>
                    <a:pt x="305" y="148"/>
                    <a:pt x="294" y="147"/>
                  </a:cubicBezTo>
                  <a:cubicBezTo>
                    <a:pt x="286" y="142"/>
                    <a:pt x="285" y="136"/>
                    <a:pt x="276" y="133"/>
                  </a:cubicBezTo>
                  <a:cubicBezTo>
                    <a:pt x="271" y="127"/>
                    <a:pt x="268" y="113"/>
                    <a:pt x="262" y="103"/>
                  </a:cubicBezTo>
                  <a:cubicBezTo>
                    <a:pt x="259" y="84"/>
                    <a:pt x="259" y="88"/>
                    <a:pt x="262" y="54"/>
                  </a:cubicBezTo>
                  <a:cubicBezTo>
                    <a:pt x="262" y="52"/>
                    <a:pt x="265" y="49"/>
                    <a:pt x="265" y="49"/>
                  </a:cubicBezTo>
                  <a:cubicBezTo>
                    <a:pt x="259" y="48"/>
                    <a:pt x="253" y="46"/>
                    <a:pt x="247" y="45"/>
                  </a:cubicBezTo>
                  <a:cubicBezTo>
                    <a:pt x="240" y="33"/>
                    <a:pt x="226" y="29"/>
                    <a:pt x="214" y="25"/>
                  </a:cubicBezTo>
                  <a:cubicBezTo>
                    <a:pt x="201" y="28"/>
                    <a:pt x="199" y="40"/>
                    <a:pt x="193" y="52"/>
                  </a:cubicBezTo>
                  <a:cubicBezTo>
                    <a:pt x="191" y="62"/>
                    <a:pt x="185" y="54"/>
                    <a:pt x="177" y="52"/>
                  </a:cubicBezTo>
                  <a:cubicBezTo>
                    <a:pt x="174" y="52"/>
                    <a:pt x="172" y="52"/>
                    <a:pt x="167" y="48"/>
                  </a:cubicBezTo>
                  <a:cubicBezTo>
                    <a:pt x="162" y="44"/>
                    <a:pt x="154" y="33"/>
                    <a:pt x="148" y="27"/>
                  </a:cubicBezTo>
                  <a:cubicBezTo>
                    <a:pt x="146" y="17"/>
                    <a:pt x="139" y="15"/>
                    <a:pt x="130" y="13"/>
                  </a:cubicBezTo>
                  <a:cubicBezTo>
                    <a:pt x="129" y="5"/>
                    <a:pt x="129" y="6"/>
                    <a:pt x="120" y="6"/>
                  </a:cubicBezTo>
                  <a:cubicBezTo>
                    <a:pt x="100" y="6"/>
                    <a:pt x="80" y="7"/>
                    <a:pt x="60" y="7"/>
                  </a:cubicBezTo>
                  <a:cubicBezTo>
                    <a:pt x="46" y="7"/>
                    <a:pt x="41" y="0"/>
                    <a:pt x="27" y="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2" name="Freeform 80"/>
            <p:cNvSpPr>
              <a:spLocks/>
            </p:cNvSpPr>
            <p:nvPr/>
          </p:nvSpPr>
          <p:spPr bwMode="auto">
            <a:xfrm>
              <a:off x="4221649" y="3910561"/>
              <a:ext cx="161883" cy="163577"/>
            </a:xfrm>
            <a:custGeom>
              <a:avLst/>
              <a:gdLst>
                <a:gd name="T0" fmla="*/ 6 w 278"/>
                <a:gd name="T1" fmla="*/ 6 h 291"/>
                <a:gd name="T2" fmla="*/ 80 w 278"/>
                <a:gd name="T3" fmla="*/ 22 h 291"/>
                <a:gd name="T4" fmla="*/ 98 w 278"/>
                <a:gd name="T5" fmla="*/ 30 h 291"/>
                <a:gd name="T6" fmla="*/ 150 w 278"/>
                <a:gd name="T7" fmla="*/ 10 h 291"/>
                <a:gd name="T8" fmla="*/ 172 w 278"/>
                <a:gd name="T9" fmla="*/ 16 h 291"/>
                <a:gd name="T10" fmla="*/ 204 w 278"/>
                <a:gd name="T11" fmla="*/ 26 h 291"/>
                <a:gd name="T12" fmla="*/ 230 w 278"/>
                <a:gd name="T13" fmla="*/ 24 h 291"/>
                <a:gd name="T14" fmla="*/ 248 w 278"/>
                <a:gd name="T15" fmla="*/ 54 h 291"/>
                <a:gd name="T16" fmla="*/ 240 w 278"/>
                <a:gd name="T17" fmla="*/ 76 h 291"/>
                <a:gd name="T18" fmla="*/ 240 w 278"/>
                <a:gd name="T19" fmla="*/ 118 h 291"/>
                <a:gd name="T20" fmla="*/ 224 w 278"/>
                <a:gd name="T21" fmla="*/ 114 h 291"/>
                <a:gd name="T22" fmla="*/ 204 w 278"/>
                <a:gd name="T23" fmla="*/ 86 h 291"/>
                <a:gd name="T24" fmla="*/ 200 w 278"/>
                <a:gd name="T25" fmla="*/ 70 h 291"/>
                <a:gd name="T26" fmla="*/ 194 w 278"/>
                <a:gd name="T27" fmla="*/ 68 h 291"/>
                <a:gd name="T28" fmla="*/ 182 w 278"/>
                <a:gd name="T29" fmla="*/ 60 h 291"/>
                <a:gd name="T30" fmla="*/ 198 w 278"/>
                <a:gd name="T31" fmla="*/ 86 h 291"/>
                <a:gd name="T32" fmla="*/ 216 w 278"/>
                <a:gd name="T33" fmla="*/ 112 h 291"/>
                <a:gd name="T34" fmla="*/ 252 w 278"/>
                <a:gd name="T35" fmla="*/ 180 h 291"/>
                <a:gd name="T36" fmla="*/ 264 w 278"/>
                <a:gd name="T37" fmla="*/ 200 h 291"/>
                <a:gd name="T38" fmla="*/ 276 w 278"/>
                <a:gd name="T39" fmla="*/ 218 h 291"/>
                <a:gd name="T40" fmla="*/ 278 w 278"/>
                <a:gd name="T41" fmla="*/ 240 h 291"/>
                <a:gd name="T42" fmla="*/ 266 w 278"/>
                <a:gd name="T43" fmla="*/ 246 h 291"/>
                <a:gd name="T44" fmla="*/ 250 w 278"/>
                <a:gd name="T45" fmla="*/ 262 h 291"/>
                <a:gd name="T46" fmla="*/ 232 w 278"/>
                <a:gd name="T47" fmla="*/ 278 h 291"/>
                <a:gd name="T48" fmla="*/ 184 w 278"/>
                <a:gd name="T49" fmla="*/ 276 h 291"/>
                <a:gd name="T50" fmla="*/ 36 w 278"/>
                <a:gd name="T51" fmla="*/ 278 h 291"/>
                <a:gd name="T52" fmla="*/ 22 w 278"/>
                <a:gd name="T53" fmla="*/ 250 h 291"/>
                <a:gd name="T54" fmla="*/ 20 w 278"/>
                <a:gd name="T55" fmla="*/ 216 h 291"/>
                <a:gd name="T56" fmla="*/ 12 w 278"/>
                <a:gd name="T57" fmla="*/ 138 h 291"/>
                <a:gd name="T58" fmla="*/ 9 w 278"/>
                <a:gd name="T59" fmla="*/ 87 h 291"/>
                <a:gd name="T60" fmla="*/ 0 w 278"/>
                <a:gd name="T61" fmla="*/ 30 h 291"/>
                <a:gd name="T62" fmla="*/ 36 w 278"/>
                <a:gd name="T63" fmla="*/ 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8" h="291">
                  <a:moveTo>
                    <a:pt x="6" y="6"/>
                  </a:moveTo>
                  <a:cubicBezTo>
                    <a:pt x="31" y="9"/>
                    <a:pt x="55" y="17"/>
                    <a:pt x="80" y="22"/>
                  </a:cubicBezTo>
                  <a:cubicBezTo>
                    <a:pt x="85" y="26"/>
                    <a:pt x="98" y="30"/>
                    <a:pt x="98" y="30"/>
                  </a:cubicBezTo>
                  <a:cubicBezTo>
                    <a:pt x="127" y="27"/>
                    <a:pt x="126" y="18"/>
                    <a:pt x="150" y="10"/>
                  </a:cubicBezTo>
                  <a:cubicBezTo>
                    <a:pt x="157" y="11"/>
                    <a:pt x="172" y="16"/>
                    <a:pt x="172" y="16"/>
                  </a:cubicBezTo>
                  <a:cubicBezTo>
                    <a:pt x="182" y="24"/>
                    <a:pt x="192" y="23"/>
                    <a:pt x="204" y="26"/>
                  </a:cubicBezTo>
                  <a:cubicBezTo>
                    <a:pt x="221" y="24"/>
                    <a:pt x="222" y="16"/>
                    <a:pt x="230" y="24"/>
                  </a:cubicBezTo>
                  <a:cubicBezTo>
                    <a:pt x="233" y="35"/>
                    <a:pt x="238" y="47"/>
                    <a:pt x="248" y="54"/>
                  </a:cubicBezTo>
                  <a:cubicBezTo>
                    <a:pt x="246" y="63"/>
                    <a:pt x="243" y="68"/>
                    <a:pt x="240" y="76"/>
                  </a:cubicBezTo>
                  <a:cubicBezTo>
                    <a:pt x="241" y="87"/>
                    <a:pt x="249" y="112"/>
                    <a:pt x="240" y="118"/>
                  </a:cubicBezTo>
                  <a:cubicBezTo>
                    <a:pt x="235" y="117"/>
                    <a:pt x="229" y="116"/>
                    <a:pt x="224" y="114"/>
                  </a:cubicBezTo>
                  <a:cubicBezTo>
                    <a:pt x="212" y="108"/>
                    <a:pt x="219" y="91"/>
                    <a:pt x="204" y="86"/>
                  </a:cubicBezTo>
                  <a:cubicBezTo>
                    <a:pt x="202" y="81"/>
                    <a:pt x="203" y="75"/>
                    <a:pt x="200" y="70"/>
                  </a:cubicBezTo>
                  <a:cubicBezTo>
                    <a:pt x="199" y="68"/>
                    <a:pt x="196" y="69"/>
                    <a:pt x="194" y="68"/>
                  </a:cubicBezTo>
                  <a:cubicBezTo>
                    <a:pt x="190" y="66"/>
                    <a:pt x="182" y="60"/>
                    <a:pt x="182" y="60"/>
                  </a:cubicBezTo>
                  <a:cubicBezTo>
                    <a:pt x="185" y="71"/>
                    <a:pt x="192" y="76"/>
                    <a:pt x="198" y="86"/>
                  </a:cubicBezTo>
                  <a:cubicBezTo>
                    <a:pt x="201" y="97"/>
                    <a:pt x="210" y="103"/>
                    <a:pt x="216" y="112"/>
                  </a:cubicBezTo>
                  <a:cubicBezTo>
                    <a:pt x="220" y="127"/>
                    <a:pt x="243" y="164"/>
                    <a:pt x="252" y="180"/>
                  </a:cubicBezTo>
                  <a:cubicBezTo>
                    <a:pt x="256" y="187"/>
                    <a:pt x="260" y="193"/>
                    <a:pt x="264" y="200"/>
                  </a:cubicBezTo>
                  <a:cubicBezTo>
                    <a:pt x="268" y="206"/>
                    <a:pt x="276" y="218"/>
                    <a:pt x="276" y="218"/>
                  </a:cubicBezTo>
                  <a:cubicBezTo>
                    <a:pt x="270" y="228"/>
                    <a:pt x="268" y="233"/>
                    <a:pt x="278" y="240"/>
                  </a:cubicBezTo>
                  <a:cubicBezTo>
                    <a:pt x="274" y="242"/>
                    <a:pt x="269" y="243"/>
                    <a:pt x="266" y="246"/>
                  </a:cubicBezTo>
                  <a:cubicBezTo>
                    <a:pt x="259" y="252"/>
                    <a:pt x="259" y="259"/>
                    <a:pt x="250" y="262"/>
                  </a:cubicBezTo>
                  <a:cubicBezTo>
                    <a:pt x="248" y="269"/>
                    <a:pt x="239" y="276"/>
                    <a:pt x="232" y="278"/>
                  </a:cubicBezTo>
                  <a:cubicBezTo>
                    <a:pt x="223" y="291"/>
                    <a:pt x="198" y="278"/>
                    <a:pt x="184" y="276"/>
                  </a:cubicBezTo>
                  <a:cubicBezTo>
                    <a:pt x="150" y="268"/>
                    <a:pt x="68" y="277"/>
                    <a:pt x="36" y="278"/>
                  </a:cubicBezTo>
                  <a:cubicBezTo>
                    <a:pt x="27" y="272"/>
                    <a:pt x="26" y="260"/>
                    <a:pt x="22" y="250"/>
                  </a:cubicBezTo>
                  <a:cubicBezTo>
                    <a:pt x="20" y="235"/>
                    <a:pt x="18" y="231"/>
                    <a:pt x="20" y="216"/>
                  </a:cubicBezTo>
                  <a:cubicBezTo>
                    <a:pt x="19" y="191"/>
                    <a:pt x="18" y="163"/>
                    <a:pt x="12" y="138"/>
                  </a:cubicBezTo>
                  <a:cubicBezTo>
                    <a:pt x="9" y="107"/>
                    <a:pt x="12" y="119"/>
                    <a:pt x="9" y="87"/>
                  </a:cubicBezTo>
                  <a:cubicBezTo>
                    <a:pt x="4" y="80"/>
                    <a:pt x="0" y="30"/>
                    <a:pt x="0" y="30"/>
                  </a:cubicBezTo>
                  <a:cubicBezTo>
                    <a:pt x="3" y="0"/>
                    <a:pt x="4" y="8"/>
                    <a:pt x="36" y="8"/>
                  </a:cubicBez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3" name="Freeform 81"/>
            <p:cNvSpPr>
              <a:spLocks/>
            </p:cNvSpPr>
            <p:nvPr/>
          </p:nvSpPr>
          <p:spPr bwMode="auto">
            <a:xfrm>
              <a:off x="4202800" y="4043603"/>
              <a:ext cx="228410" cy="312977"/>
            </a:xfrm>
            <a:custGeom>
              <a:avLst/>
              <a:gdLst>
                <a:gd name="T0" fmla="*/ 310 w 392"/>
                <a:gd name="T1" fmla="*/ 4 h 555"/>
                <a:gd name="T2" fmla="*/ 346 w 392"/>
                <a:gd name="T3" fmla="*/ 46 h 555"/>
                <a:gd name="T4" fmla="*/ 362 w 392"/>
                <a:gd name="T5" fmla="*/ 96 h 555"/>
                <a:gd name="T6" fmla="*/ 362 w 392"/>
                <a:gd name="T7" fmla="*/ 130 h 555"/>
                <a:gd name="T8" fmla="*/ 374 w 392"/>
                <a:gd name="T9" fmla="*/ 134 h 555"/>
                <a:gd name="T10" fmla="*/ 392 w 392"/>
                <a:gd name="T11" fmla="*/ 148 h 555"/>
                <a:gd name="T12" fmla="*/ 366 w 392"/>
                <a:gd name="T13" fmla="*/ 166 h 555"/>
                <a:gd name="T14" fmla="*/ 354 w 392"/>
                <a:gd name="T15" fmla="*/ 184 h 555"/>
                <a:gd name="T16" fmla="*/ 350 w 392"/>
                <a:gd name="T17" fmla="*/ 228 h 555"/>
                <a:gd name="T18" fmla="*/ 336 w 392"/>
                <a:gd name="T19" fmla="*/ 295 h 555"/>
                <a:gd name="T20" fmla="*/ 325 w 392"/>
                <a:gd name="T21" fmla="*/ 332 h 555"/>
                <a:gd name="T22" fmla="*/ 302 w 392"/>
                <a:gd name="T23" fmla="*/ 348 h 555"/>
                <a:gd name="T24" fmla="*/ 306 w 392"/>
                <a:gd name="T25" fmla="*/ 374 h 555"/>
                <a:gd name="T26" fmla="*/ 296 w 392"/>
                <a:gd name="T27" fmla="*/ 416 h 555"/>
                <a:gd name="T28" fmla="*/ 274 w 392"/>
                <a:gd name="T29" fmla="*/ 418 h 555"/>
                <a:gd name="T30" fmla="*/ 289 w 392"/>
                <a:gd name="T31" fmla="*/ 447 h 555"/>
                <a:gd name="T32" fmla="*/ 310 w 392"/>
                <a:gd name="T33" fmla="*/ 464 h 555"/>
                <a:gd name="T34" fmla="*/ 322 w 392"/>
                <a:gd name="T35" fmla="*/ 474 h 555"/>
                <a:gd name="T36" fmla="*/ 342 w 392"/>
                <a:gd name="T37" fmla="*/ 508 h 555"/>
                <a:gd name="T38" fmla="*/ 304 w 392"/>
                <a:gd name="T39" fmla="*/ 526 h 555"/>
                <a:gd name="T40" fmla="*/ 248 w 392"/>
                <a:gd name="T41" fmla="*/ 544 h 555"/>
                <a:gd name="T42" fmla="*/ 216 w 392"/>
                <a:gd name="T43" fmla="*/ 546 h 555"/>
                <a:gd name="T44" fmla="*/ 156 w 392"/>
                <a:gd name="T45" fmla="*/ 528 h 555"/>
                <a:gd name="T46" fmla="*/ 148 w 392"/>
                <a:gd name="T47" fmla="*/ 515 h 555"/>
                <a:gd name="T48" fmla="*/ 140 w 392"/>
                <a:gd name="T49" fmla="*/ 508 h 555"/>
                <a:gd name="T50" fmla="*/ 130 w 392"/>
                <a:gd name="T51" fmla="*/ 492 h 555"/>
                <a:gd name="T52" fmla="*/ 111 w 392"/>
                <a:gd name="T53" fmla="*/ 471 h 555"/>
                <a:gd name="T54" fmla="*/ 93 w 392"/>
                <a:gd name="T55" fmla="*/ 453 h 555"/>
                <a:gd name="T56" fmla="*/ 76 w 392"/>
                <a:gd name="T57" fmla="*/ 432 h 555"/>
                <a:gd name="T58" fmla="*/ 54 w 392"/>
                <a:gd name="T59" fmla="*/ 418 h 555"/>
                <a:gd name="T60" fmla="*/ 36 w 392"/>
                <a:gd name="T61" fmla="*/ 404 h 555"/>
                <a:gd name="T62" fmla="*/ 39 w 392"/>
                <a:gd name="T63" fmla="*/ 375 h 555"/>
                <a:gd name="T64" fmla="*/ 20 w 392"/>
                <a:gd name="T65" fmla="*/ 342 h 555"/>
                <a:gd name="T66" fmla="*/ 12 w 392"/>
                <a:gd name="T67" fmla="*/ 308 h 555"/>
                <a:gd name="T68" fmla="*/ 0 w 392"/>
                <a:gd name="T69" fmla="*/ 290 h 555"/>
                <a:gd name="T70" fmla="*/ 40 w 392"/>
                <a:gd name="T71" fmla="*/ 210 h 555"/>
                <a:gd name="T72" fmla="*/ 50 w 392"/>
                <a:gd name="T73" fmla="*/ 186 h 555"/>
                <a:gd name="T74" fmla="*/ 42 w 392"/>
                <a:gd name="T75" fmla="*/ 131 h 555"/>
                <a:gd name="T76" fmla="*/ 36 w 392"/>
                <a:gd name="T77" fmla="*/ 110 h 555"/>
                <a:gd name="T78" fmla="*/ 38 w 392"/>
                <a:gd name="T79" fmla="*/ 100 h 555"/>
                <a:gd name="T80" fmla="*/ 55 w 392"/>
                <a:gd name="T81" fmla="*/ 96 h 555"/>
                <a:gd name="T82" fmla="*/ 66 w 392"/>
                <a:gd name="T83" fmla="*/ 44 h 555"/>
                <a:gd name="T84" fmla="*/ 115 w 392"/>
                <a:gd name="T85" fmla="*/ 38 h 555"/>
                <a:gd name="T86" fmla="*/ 153 w 392"/>
                <a:gd name="T87" fmla="*/ 33 h 555"/>
                <a:gd name="T88" fmla="*/ 224 w 392"/>
                <a:gd name="T89" fmla="*/ 38 h 555"/>
                <a:gd name="T90" fmla="*/ 268 w 392"/>
                <a:gd name="T91" fmla="*/ 42 h 555"/>
                <a:gd name="T92" fmla="*/ 294 w 392"/>
                <a:gd name="T93" fmla="*/ 16 h 555"/>
                <a:gd name="T94" fmla="*/ 310 w 392"/>
                <a:gd name="T95" fmla="*/ 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2" h="555">
                  <a:moveTo>
                    <a:pt x="310" y="4"/>
                  </a:moveTo>
                  <a:cubicBezTo>
                    <a:pt x="325" y="9"/>
                    <a:pt x="334" y="34"/>
                    <a:pt x="346" y="46"/>
                  </a:cubicBezTo>
                  <a:cubicBezTo>
                    <a:pt x="349" y="62"/>
                    <a:pt x="357" y="80"/>
                    <a:pt x="362" y="96"/>
                  </a:cubicBezTo>
                  <a:cubicBezTo>
                    <a:pt x="361" y="104"/>
                    <a:pt x="357" y="123"/>
                    <a:pt x="362" y="130"/>
                  </a:cubicBezTo>
                  <a:cubicBezTo>
                    <a:pt x="364" y="134"/>
                    <a:pt x="370" y="133"/>
                    <a:pt x="374" y="134"/>
                  </a:cubicBezTo>
                  <a:cubicBezTo>
                    <a:pt x="382" y="137"/>
                    <a:pt x="383" y="145"/>
                    <a:pt x="392" y="148"/>
                  </a:cubicBezTo>
                  <a:cubicBezTo>
                    <a:pt x="389" y="158"/>
                    <a:pt x="375" y="160"/>
                    <a:pt x="366" y="166"/>
                  </a:cubicBezTo>
                  <a:cubicBezTo>
                    <a:pt x="361" y="174"/>
                    <a:pt x="362" y="179"/>
                    <a:pt x="354" y="184"/>
                  </a:cubicBezTo>
                  <a:cubicBezTo>
                    <a:pt x="349" y="198"/>
                    <a:pt x="355" y="213"/>
                    <a:pt x="350" y="228"/>
                  </a:cubicBezTo>
                  <a:cubicBezTo>
                    <a:pt x="352" y="254"/>
                    <a:pt x="352" y="274"/>
                    <a:pt x="336" y="295"/>
                  </a:cubicBezTo>
                  <a:cubicBezTo>
                    <a:pt x="332" y="312"/>
                    <a:pt x="333" y="320"/>
                    <a:pt x="325" y="332"/>
                  </a:cubicBezTo>
                  <a:cubicBezTo>
                    <a:pt x="320" y="335"/>
                    <a:pt x="307" y="346"/>
                    <a:pt x="302" y="348"/>
                  </a:cubicBezTo>
                  <a:cubicBezTo>
                    <a:pt x="295" y="358"/>
                    <a:pt x="291" y="370"/>
                    <a:pt x="306" y="374"/>
                  </a:cubicBezTo>
                  <a:cubicBezTo>
                    <a:pt x="300" y="385"/>
                    <a:pt x="299" y="415"/>
                    <a:pt x="296" y="416"/>
                  </a:cubicBezTo>
                  <a:cubicBezTo>
                    <a:pt x="289" y="419"/>
                    <a:pt x="281" y="417"/>
                    <a:pt x="274" y="418"/>
                  </a:cubicBezTo>
                  <a:cubicBezTo>
                    <a:pt x="268" y="436"/>
                    <a:pt x="266" y="444"/>
                    <a:pt x="289" y="447"/>
                  </a:cubicBezTo>
                  <a:cubicBezTo>
                    <a:pt x="294" y="457"/>
                    <a:pt x="299" y="460"/>
                    <a:pt x="310" y="464"/>
                  </a:cubicBezTo>
                  <a:cubicBezTo>
                    <a:pt x="314" y="468"/>
                    <a:pt x="319" y="470"/>
                    <a:pt x="322" y="474"/>
                  </a:cubicBezTo>
                  <a:cubicBezTo>
                    <a:pt x="331" y="485"/>
                    <a:pt x="329" y="499"/>
                    <a:pt x="342" y="508"/>
                  </a:cubicBezTo>
                  <a:cubicBezTo>
                    <a:pt x="338" y="531"/>
                    <a:pt x="331" y="524"/>
                    <a:pt x="304" y="526"/>
                  </a:cubicBezTo>
                  <a:cubicBezTo>
                    <a:pt x="294" y="546"/>
                    <a:pt x="268" y="543"/>
                    <a:pt x="248" y="544"/>
                  </a:cubicBezTo>
                  <a:cubicBezTo>
                    <a:pt x="237" y="555"/>
                    <a:pt x="230" y="551"/>
                    <a:pt x="216" y="546"/>
                  </a:cubicBezTo>
                  <a:cubicBezTo>
                    <a:pt x="200" y="530"/>
                    <a:pt x="178" y="529"/>
                    <a:pt x="156" y="528"/>
                  </a:cubicBezTo>
                  <a:cubicBezTo>
                    <a:pt x="152" y="525"/>
                    <a:pt x="150" y="520"/>
                    <a:pt x="148" y="515"/>
                  </a:cubicBezTo>
                  <a:cubicBezTo>
                    <a:pt x="147" y="511"/>
                    <a:pt x="144" y="509"/>
                    <a:pt x="140" y="508"/>
                  </a:cubicBezTo>
                  <a:cubicBezTo>
                    <a:pt x="132" y="505"/>
                    <a:pt x="138" y="497"/>
                    <a:pt x="130" y="492"/>
                  </a:cubicBezTo>
                  <a:cubicBezTo>
                    <a:pt x="128" y="478"/>
                    <a:pt x="119" y="483"/>
                    <a:pt x="111" y="471"/>
                  </a:cubicBezTo>
                  <a:cubicBezTo>
                    <a:pt x="107" y="465"/>
                    <a:pt x="93" y="453"/>
                    <a:pt x="93" y="453"/>
                  </a:cubicBezTo>
                  <a:cubicBezTo>
                    <a:pt x="89" y="441"/>
                    <a:pt x="90" y="435"/>
                    <a:pt x="76" y="432"/>
                  </a:cubicBezTo>
                  <a:cubicBezTo>
                    <a:pt x="71" y="425"/>
                    <a:pt x="63" y="421"/>
                    <a:pt x="54" y="418"/>
                  </a:cubicBezTo>
                  <a:cubicBezTo>
                    <a:pt x="48" y="412"/>
                    <a:pt x="42" y="410"/>
                    <a:pt x="36" y="404"/>
                  </a:cubicBezTo>
                  <a:cubicBezTo>
                    <a:pt x="30" y="385"/>
                    <a:pt x="47" y="422"/>
                    <a:pt x="39" y="375"/>
                  </a:cubicBezTo>
                  <a:cubicBezTo>
                    <a:pt x="37" y="366"/>
                    <a:pt x="23" y="351"/>
                    <a:pt x="20" y="342"/>
                  </a:cubicBezTo>
                  <a:cubicBezTo>
                    <a:pt x="18" y="329"/>
                    <a:pt x="22" y="315"/>
                    <a:pt x="12" y="308"/>
                  </a:cubicBezTo>
                  <a:cubicBezTo>
                    <a:pt x="9" y="299"/>
                    <a:pt x="2" y="300"/>
                    <a:pt x="0" y="290"/>
                  </a:cubicBezTo>
                  <a:cubicBezTo>
                    <a:pt x="2" y="256"/>
                    <a:pt x="2" y="223"/>
                    <a:pt x="40" y="210"/>
                  </a:cubicBezTo>
                  <a:cubicBezTo>
                    <a:pt x="45" y="205"/>
                    <a:pt x="50" y="186"/>
                    <a:pt x="50" y="186"/>
                  </a:cubicBezTo>
                  <a:cubicBezTo>
                    <a:pt x="49" y="157"/>
                    <a:pt x="47" y="150"/>
                    <a:pt x="42" y="131"/>
                  </a:cubicBezTo>
                  <a:cubicBezTo>
                    <a:pt x="40" y="123"/>
                    <a:pt x="36" y="110"/>
                    <a:pt x="36" y="110"/>
                  </a:cubicBezTo>
                  <a:cubicBezTo>
                    <a:pt x="37" y="107"/>
                    <a:pt x="36" y="102"/>
                    <a:pt x="38" y="100"/>
                  </a:cubicBezTo>
                  <a:cubicBezTo>
                    <a:pt x="41" y="97"/>
                    <a:pt x="55" y="96"/>
                    <a:pt x="55" y="96"/>
                  </a:cubicBezTo>
                  <a:cubicBezTo>
                    <a:pt x="62" y="85"/>
                    <a:pt x="59" y="49"/>
                    <a:pt x="66" y="44"/>
                  </a:cubicBezTo>
                  <a:cubicBezTo>
                    <a:pt x="78" y="36"/>
                    <a:pt x="102" y="42"/>
                    <a:pt x="115" y="38"/>
                  </a:cubicBezTo>
                  <a:cubicBezTo>
                    <a:pt x="129" y="36"/>
                    <a:pt x="135" y="33"/>
                    <a:pt x="153" y="33"/>
                  </a:cubicBezTo>
                  <a:cubicBezTo>
                    <a:pt x="171" y="33"/>
                    <a:pt x="205" y="37"/>
                    <a:pt x="224" y="38"/>
                  </a:cubicBezTo>
                  <a:cubicBezTo>
                    <a:pt x="241" y="44"/>
                    <a:pt x="250" y="44"/>
                    <a:pt x="268" y="42"/>
                  </a:cubicBezTo>
                  <a:cubicBezTo>
                    <a:pt x="278" y="32"/>
                    <a:pt x="281" y="25"/>
                    <a:pt x="294" y="16"/>
                  </a:cubicBezTo>
                  <a:cubicBezTo>
                    <a:pt x="298" y="13"/>
                    <a:pt x="314" y="0"/>
                    <a:pt x="310" y="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4" name="Freeform 82"/>
            <p:cNvSpPr>
              <a:spLocks/>
            </p:cNvSpPr>
            <p:nvPr/>
          </p:nvSpPr>
          <p:spPr bwMode="auto">
            <a:xfrm>
              <a:off x="4407925" y="4126482"/>
              <a:ext cx="102008" cy="113413"/>
            </a:xfrm>
            <a:custGeom>
              <a:avLst/>
              <a:gdLst>
                <a:gd name="T0" fmla="*/ 39 w 175"/>
                <a:gd name="T1" fmla="*/ 4 h 202"/>
                <a:gd name="T2" fmla="*/ 65 w 175"/>
                <a:gd name="T3" fmla="*/ 38 h 202"/>
                <a:gd name="T4" fmla="*/ 113 w 175"/>
                <a:gd name="T5" fmla="*/ 96 h 202"/>
                <a:gd name="T6" fmla="*/ 127 w 175"/>
                <a:gd name="T7" fmla="*/ 104 h 202"/>
                <a:gd name="T8" fmla="*/ 167 w 175"/>
                <a:gd name="T9" fmla="*/ 154 h 202"/>
                <a:gd name="T10" fmla="*/ 165 w 175"/>
                <a:gd name="T11" fmla="*/ 168 h 202"/>
                <a:gd name="T12" fmla="*/ 159 w 175"/>
                <a:gd name="T13" fmla="*/ 181 h 202"/>
                <a:gd name="T14" fmla="*/ 152 w 175"/>
                <a:gd name="T15" fmla="*/ 198 h 202"/>
                <a:gd name="T16" fmla="*/ 133 w 175"/>
                <a:gd name="T17" fmla="*/ 200 h 202"/>
                <a:gd name="T18" fmla="*/ 139 w 175"/>
                <a:gd name="T19" fmla="*/ 184 h 202"/>
                <a:gd name="T20" fmla="*/ 141 w 175"/>
                <a:gd name="T21" fmla="*/ 156 h 202"/>
                <a:gd name="T22" fmla="*/ 121 w 175"/>
                <a:gd name="T23" fmla="*/ 138 h 202"/>
                <a:gd name="T24" fmla="*/ 115 w 175"/>
                <a:gd name="T25" fmla="*/ 116 h 202"/>
                <a:gd name="T26" fmla="*/ 82 w 175"/>
                <a:gd name="T27" fmla="*/ 100 h 202"/>
                <a:gd name="T28" fmla="*/ 55 w 175"/>
                <a:gd name="T29" fmla="*/ 98 h 202"/>
                <a:gd name="T30" fmla="*/ 25 w 175"/>
                <a:gd name="T31" fmla="*/ 100 h 202"/>
                <a:gd name="T32" fmla="*/ 19 w 175"/>
                <a:gd name="T33" fmla="*/ 104 h 202"/>
                <a:gd name="T34" fmla="*/ 6 w 175"/>
                <a:gd name="T35" fmla="*/ 103 h 202"/>
                <a:gd name="T36" fmla="*/ 0 w 175"/>
                <a:gd name="T37" fmla="*/ 69 h 202"/>
                <a:gd name="T38" fmla="*/ 7 w 175"/>
                <a:gd name="T39" fmla="*/ 34 h 202"/>
                <a:gd name="T40" fmla="*/ 10 w 175"/>
                <a:gd name="T41" fmla="*/ 24 h 202"/>
                <a:gd name="T42" fmla="*/ 33 w 175"/>
                <a:gd name="T43" fmla="*/ 8 h 202"/>
                <a:gd name="T44" fmla="*/ 39 w 175"/>
                <a:gd name="T45"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5" h="202">
                  <a:moveTo>
                    <a:pt x="39" y="4"/>
                  </a:moveTo>
                  <a:cubicBezTo>
                    <a:pt x="51" y="12"/>
                    <a:pt x="55" y="28"/>
                    <a:pt x="65" y="38"/>
                  </a:cubicBezTo>
                  <a:cubicBezTo>
                    <a:pt x="60" y="70"/>
                    <a:pt x="83" y="92"/>
                    <a:pt x="113" y="96"/>
                  </a:cubicBezTo>
                  <a:cubicBezTo>
                    <a:pt x="117" y="99"/>
                    <a:pt x="123" y="100"/>
                    <a:pt x="127" y="104"/>
                  </a:cubicBezTo>
                  <a:cubicBezTo>
                    <a:pt x="144" y="121"/>
                    <a:pt x="140" y="147"/>
                    <a:pt x="167" y="154"/>
                  </a:cubicBezTo>
                  <a:cubicBezTo>
                    <a:pt x="174" y="161"/>
                    <a:pt x="175" y="165"/>
                    <a:pt x="165" y="168"/>
                  </a:cubicBezTo>
                  <a:cubicBezTo>
                    <a:pt x="162" y="177"/>
                    <a:pt x="168" y="178"/>
                    <a:pt x="159" y="181"/>
                  </a:cubicBezTo>
                  <a:cubicBezTo>
                    <a:pt x="157" y="186"/>
                    <a:pt x="156" y="195"/>
                    <a:pt x="152" y="198"/>
                  </a:cubicBezTo>
                  <a:cubicBezTo>
                    <a:pt x="148" y="201"/>
                    <a:pt x="135" y="202"/>
                    <a:pt x="133" y="200"/>
                  </a:cubicBezTo>
                  <a:cubicBezTo>
                    <a:pt x="127" y="191"/>
                    <a:pt x="131" y="189"/>
                    <a:pt x="139" y="184"/>
                  </a:cubicBezTo>
                  <a:cubicBezTo>
                    <a:pt x="140" y="177"/>
                    <a:pt x="144" y="164"/>
                    <a:pt x="141" y="156"/>
                  </a:cubicBezTo>
                  <a:cubicBezTo>
                    <a:pt x="138" y="148"/>
                    <a:pt x="125" y="145"/>
                    <a:pt x="121" y="138"/>
                  </a:cubicBezTo>
                  <a:cubicBezTo>
                    <a:pt x="119" y="132"/>
                    <a:pt x="119" y="120"/>
                    <a:pt x="115" y="116"/>
                  </a:cubicBezTo>
                  <a:cubicBezTo>
                    <a:pt x="108" y="109"/>
                    <a:pt x="91" y="103"/>
                    <a:pt x="82" y="100"/>
                  </a:cubicBezTo>
                  <a:cubicBezTo>
                    <a:pt x="74" y="97"/>
                    <a:pt x="55" y="98"/>
                    <a:pt x="55" y="98"/>
                  </a:cubicBezTo>
                  <a:cubicBezTo>
                    <a:pt x="45" y="99"/>
                    <a:pt x="35" y="98"/>
                    <a:pt x="25" y="100"/>
                  </a:cubicBezTo>
                  <a:cubicBezTo>
                    <a:pt x="23" y="100"/>
                    <a:pt x="21" y="103"/>
                    <a:pt x="19" y="104"/>
                  </a:cubicBezTo>
                  <a:cubicBezTo>
                    <a:pt x="13" y="107"/>
                    <a:pt x="6" y="103"/>
                    <a:pt x="6" y="103"/>
                  </a:cubicBezTo>
                  <a:cubicBezTo>
                    <a:pt x="1" y="99"/>
                    <a:pt x="0" y="80"/>
                    <a:pt x="0" y="69"/>
                  </a:cubicBezTo>
                  <a:cubicBezTo>
                    <a:pt x="0" y="58"/>
                    <a:pt x="5" y="41"/>
                    <a:pt x="7" y="34"/>
                  </a:cubicBezTo>
                  <a:cubicBezTo>
                    <a:pt x="8" y="27"/>
                    <a:pt x="6" y="28"/>
                    <a:pt x="10" y="24"/>
                  </a:cubicBezTo>
                  <a:cubicBezTo>
                    <a:pt x="14" y="20"/>
                    <a:pt x="28" y="11"/>
                    <a:pt x="33" y="8"/>
                  </a:cubicBezTo>
                  <a:cubicBezTo>
                    <a:pt x="38" y="1"/>
                    <a:pt x="35" y="0"/>
                    <a:pt x="39" y="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5" name="Freeform 83"/>
            <p:cNvSpPr>
              <a:spLocks/>
            </p:cNvSpPr>
            <p:nvPr/>
          </p:nvSpPr>
          <p:spPr bwMode="auto">
            <a:xfrm>
              <a:off x="4359139" y="4177736"/>
              <a:ext cx="219540" cy="178844"/>
            </a:xfrm>
            <a:custGeom>
              <a:avLst/>
              <a:gdLst>
                <a:gd name="T0" fmla="*/ 233 w 376"/>
                <a:gd name="T1" fmla="*/ 105 h 315"/>
                <a:gd name="T2" fmla="*/ 246 w 376"/>
                <a:gd name="T3" fmla="*/ 117 h 315"/>
                <a:gd name="T4" fmla="*/ 252 w 376"/>
                <a:gd name="T5" fmla="*/ 139 h 315"/>
                <a:gd name="T6" fmla="*/ 264 w 376"/>
                <a:gd name="T7" fmla="*/ 143 h 315"/>
                <a:gd name="T8" fmla="*/ 294 w 376"/>
                <a:gd name="T9" fmla="*/ 165 h 315"/>
                <a:gd name="T10" fmla="*/ 312 w 376"/>
                <a:gd name="T11" fmla="*/ 171 h 315"/>
                <a:gd name="T12" fmla="*/ 360 w 376"/>
                <a:gd name="T13" fmla="*/ 191 h 315"/>
                <a:gd name="T14" fmla="*/ 354 w 376"/>
                <a:gd name="T15" fmla="*/ 209 h 315"/>
                <a:gd name="T16" fmla="*/ 338 w 376"/>
                <a:gd name="T17" fmla="*/ 227 h 315"/>
                <a:gd name="T18" fmla="*/ 314 w 376"/>
                <a:gd name="T19" fmla="*/ 262 h 315"/>
                <a:gd name="T20" fmla="*/ 268 w 376"/>
                <a:gd name="T21" fmla="*/ 279 h 315"/>
                <a:gd name="T22" fmla="*/ 232 w 376"/>
                <a:gd name="T23" fmla="*/ 297 h 315"/>
                <a:gd name="T24" fmla="*/ 214 w 376"/>
                <a:gd name="T25" fmla="*/ 303 h 315"/>
                <a:gd name="T26" fmla="*/ 166 w 376"/>
                <a:gd name="T27" fmla="*/ 305 h 315"/>
                <a:gd name="T28" fmla="*/ 150 w 376"/>
                <a:gd name="T29" fmla="*/ 315 h 315"/>
                <a:gd name="T30" fmla="*/ 124 w 376"/>
                <a:gd name="T31" fmla="*/ 293 h 315"/>
                <a:gd name="T32" fmla="*/ 60 w 376"/>
                <a:gd name="T33" fmla="*/ 283 h 315"/>
                <a:gd name="T34" fmla="*/ 54 w 376"/>
                <a:gd name="T35" fmla="*/ 243 h 315"/>
                <a:gd name="T36" fmla="*/ 48 w 376"/>
                <a:gd name="T37" fmla="*/ 225 h 315"/>
                <a:gd name="T38" fmla="*/ 30 w 376"/>
                <a:gd name="T39" fmla="*/ 219 h 315"/>
                <a:gd name="T40" fmla="*/ 0 w 376"/>
                <a:gd name="T41" fmla="*/ 193 h 315"/>
                <a:gd name="T42" fmla="*/ 26 w 376"/>
                <a:gd name="T43" fmla="*/ 174 h 315"/>
                <a:gd name="T44" fmla="*/ 32 w 376"/>
                <a:gd name="T45" fmla="*/ 150 h 315"/>
                <a:gd name="T46" fmla="*/ 40 w 376"/>
                <a:gd name="T47" fmla="*/ 133 h 315"/>
                <a:gd name="T48" fmla="*/ 24 w 376"/>
                <a:gd name="T49" fmla="*/ 119 h 315"/>
                <a:gd name="T50" fmla="*/ 50 w 376"/>
                <a:gd name="T51" fmla="*/ 97 h 315"/>
                <a:gd name="T52" fmla="*/ 65 w 376"/>
                <a:gd name="T53" fmla="*/ 82 h 315"/>
                <a:gd name="T54" fmla="*/ 68 w 376"/>
                <a:gd name="T55" fmla="*/ 59 h 315"/>
                <a:gd name="T56" fmla="*/ 88 w 376"/>
                <a:gd name="T57" fmla="*/ 27 h 315"/>
                <a:gd name="T58" fmla="*/ 120 w 376"/>
                <a:gd name="T59" fmla="*/ 7 h 315"/>
                <a:gd name="T60" fmla="*/ 152 w 376"/>
                <a:gd name="T61" fmla="*/ 3 h 315"/>
                <a:gd name="T62" fmla="*/ 198 w 376"/>
                <a:gd name="T63" fmla="*/ 17 h 315"/>
                <a:gd name="T64" fmla="*/ 203 w 376"/>
                <a:gd name="T65" fmla="*/ 36 h 315"/>
                <a:gd name="T66" fmla="*/ 222 w 376"/>
                <a:gd name="T67" fmla="*/ 63 h 315"/>
                <a:gd name="T68" fmla="*/ 214 w 376"/>
                <a:gd name="T69" fmla="*/ 101 h 315"/>
                <a:gd name="T70" fmla="*/ 233 w 376"/>
                <a:gd name="T71" fmla="*/ 10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6" h="315">
                  <a:moveTo>
                    <a:pt x="233" y="105"/>
                  </a:moveTo>
                  <a:cubicBezTo>
                    <a:pt x="238" y="112"/>
                    <a:pt x="243" y="109"/>
                    <a:pt x="246" y="117"/>
                  </a:cubicBezTo>
                  <a:cubicBezTo>
                    <a:pt x="246" y="120"/>
                    <a:pt x="247" y="135"/>
                    <a:pt x="252" y="139"/>
                  </a:cubicBezTo>
                  <a:cubicBezTo>
                    <a:pt x="255" y="142"/>
                    <a:pt x="264" y="143"/>
                    <a:pt x="264" y="143"/>
                  </a:cubicBezTo>
                  <a:cubicBezTo>
                    <a:pt x="270" y="160"/>
                    <a:pt x="277" y="160"/>
                    <a:pt x="294" y="165"/>
                  </a:cubicBezTo>
                  <a:cubicBezTo>
                    <a:pt x="300" y="167"/>
                    <a:pt x="312" y="171"/>
                    <a:pt x="312" y="171"/>
                  </a:cubicBezTo>
                  <a:cubicBezTo>
                    <a:pt x="324" y="188"/>
                    <a:pt x="341" y="189"/>
                    <a:pt x="360" y="191"/>
                  </a:cubicBezTo>
                  <a:cubicBezTo>
                    <a:pt x="376" y="195"/>
                    <a:pt x="362" y="204"/>
                    <a:pt x="354" y="209"/>
                  </a:cubicBezTo>
                  <a:cubicBezTo>
                    <a:pt x="350" y="216"/>
                    <a:pt x="338" y="227"/>
                    <a:pt x="338" y="227"/>
                  </a:cubicBezTo>
                  <a:cubicBezTo>
                    <a:pt x="331" y="236"/>
                    <a:pt x="326" y="253"/>
                    <a:pt x="314" y="262"/>
                  </a:cubicBezTo>
                  <a:cubicBezTo>
                    <a:pt x="302" y="271"/>
                    <a:pt x="282" y="273"/>
                    <a:pt x="268" y="279"/>
                  </a:cubicBezTo>
                  <a:cubicBezTo>
                    <a:pt x="253" y="283"/>
                    <a:pt x="246" y="292"/>
                    <a:pt x="232" y="297"/>
                  </a:cubicBezTo>
                  <a:cubicBezTo>
                    <a:pt x="226" y="306"/>
                    <a:pt x="224" y="305"/>
                    <a:pt x="214" y="303"/>
                  </a:cubicBezTo>
                  <a:cubicBezTo>
                    <a:pt x="199" y="293"/>
                    <a:pt x="180" y="295"/>
                    <a:pt x="166" y="305"/>
                  </a:cubicBezTo>
                  <a:cubicBezTo>
                    <a:pt x="163" y="310"/>
                    <a:pt x="150" y="315"/>
                    <a:pt x="150" y="315"/>
                  </a:cubicBezTo>
                  <a:cubicBezTo>
                    <a:pt x="137" y="312"/>
                    <a:pt x="138" y="299"/>
                    <a:pt x="124" y="293"/>
                  </a:cubicBezTo>
                  <a:cubicBezTo>
                    <a:pt x="104" y="284"/>
                    <a:pt x="81" y="284"/>
                    <a:pt x="60" y="283"/>
                  </a:cubicBezTo>
                  <a:cubicBezTo>
                    <a:pt x="81" y="276"/>
                    <a:pt x="66" y="251"/>
                    <a:pt x="54" y="243"/>
                  </a:cubicBezTo>
                  <a:cubicBezTo>
                    <a:pt x="53" y="239"/>
                    <a:pt x="53" y="228"/>
                    <a:pt x="48" y="225"/>
                  </a:cubicBezTo>
                  <a:cubicBezTo>
                    <a:pt x="43" y="222"/>
                    <a:pt x="30" y="219"/>
                    <a:pt x="30" y="219"/>
                  </a:cubicBezTo>
                  <a:cubicBezTo>
                    <a:pt x="20" y="209"/>
                    <a:pt x="8" y="204"/>
                    <a:pt x="0" y="193"/>
                  </a:cubicBezTo>
                  <a:cubicBezTo>
                    <a:pt x="3" y="178"/>
                    <a:pt x="12" y="177"/>
                    <a:pt x="26" y="174"/>
                  </a:cubicBezTo>
                  <a:cubicBezTo>
                    <a:pt x="36" y="164"/>
                    <a:pt x="27" y="163"/>
                    <a:pt x="32" y="150"/>
                  </a:cubicBezTo>
                  <a:cubicBezTo>
                    <a:pt x="34" y="146"/>
                    <a:pt x="40" y="133"/>
                    <a:pt x="40" y="133"/>
                  </a:cubicBezTo>
                  <a:cubicBezTo>
                    <a:pt x="32" y="130"/>
                    <a:pt x="29" y="126"/>
                    <a:pt x="24" y="119"/>
                  </a:cubicBezTo>
                  <a:cubicBezTo>
                    <a:pt x="27" y="111"/>
                    <a:pt x="43" y="106"/>
                    <a:pt x="50" y="97"/>
                  </a:cubicBezTo>
                  <a:cubicBezTo>
                    <a:pt x="54" y="91"/>
                    <a:pt x="62" y="88"/>
                    <a:pt x="65" y="82"/>
                  </a:cubicBezTo>
                  <a:cubicBezTo>
                    <a:pt x="68" y="76"/>
                    <a:pt x="64" y="68"/>
                    <a:pt x="68" y="59"/>
                  </a:cubicBezTo>
                  <a:cubicBezTo>
                    <a:pt x="76" y="49"/>
                    <a:pt x="79" y="36"/>
                    <a:pt x="88" y="27"/>
                  </a:cubicBezTo>
                  <a:cubicBezTo>
                    <a:pt x="95" y="5"/>
                    <a:pt x="93" y="9"/>
                    <a:pt x="120" y="7"/>
                  </a:cubicBezTo>
                  <a:cubicBezTo>
                    <a:pt x="134" y="0"/>
                    <a:pt x="134" y="1"/>
                    <a:pt x="152" y="3"/>
                  </a:cubicBezTo>
                  <a:cubicBezTo>
                    <a:pt x="167" y="8"/>
                    <a:pt x="182" y="13"/>
                    <a:pt x="198" y="17"/>
                  </a:cubicBezTo>
                  <a:cubicBezTo>
                    <a:pt x="199" y="30"/>
                    <a:pt x="190" y="32"/>
                    <a:pt x="203" y="36"/>
                  </a:cubicBezTo>
                  <a:cubicBezTo>
                    <a:pt x="209" y="46"/>
                    <a:pt x="218" y="52"/>
                    <a:pt x="222" y="63"/>
                  </a:cubicBezTo>
                  <a:cubicBezTo>
                    <a:pt x="220" y="80"/>
                    <a:pt x="218" y="88"/>
                    <a:pt x="214" y="101"/>
                  </a:cubicBezTo>
                  <a:cubicBezTo>
                    <a:pt x="218" y="118"/>
                    <a:pt x="233" y="111"/>
                    <a:pt x="233" y="105"/>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6" name="Freeform 84"/>
            <p:cNvSpPr>
              <a:spLocks/>
            </p:cNvSpPr>
            <p:nvPr/>
          </p:nvSpPr>
          <p:spPr bwMode="auto">
            <a:xfrm>
              <a:off x="4475562" y="4219175"/>
              <a:ext cx="151904" cy="213740"/>
            </a:xfrm>
            <a:custGeom>
              <a:avLst/>
              <a:gdLst>
                <a:gd name="T0" fmla="*/ 48 w 261"/>
                <a:gd name="T1" fmla="*/ 0 h 380"/>
                <a:gd name="T2" fmla="*/ 58 w 261"/>
                <a:gd name="T3" fmla="*/ 12 h 380"/>
                <a:gd name="T4" fmla="*/ 74 w 261"/>
                <a:gd name="T5" fmla="*/ 44 h 380"/>
                <a:gd name="T6" fmla="*/ 92 w 261"/>
                <a:gd name="T7" fmla="*/ 54 h 380"/>
                <a:gd name="T8" fmla="*/ 98 w 261"/>
                <a:gd name="T9" fmla="*/ 58 h 380"/>
                <a:gd name="T10" fmla="*/ 146 w 261"/>
                <a:gd name="T11" fmla="*/ 52 h 380"/>
                <a:gd name="T12" fmla="*/ 166 w 261"/>
                <a:gd name="T13" fmla="*/ 36 h 380"/>
                <a:gd name="T14" fmla="*/ 226 w 261"/>
                <a:gd name="T15" fmla="*/ 20 h 380"/>
                <a:gd name="T16" fmla="*/ 238 w 261"/>
                <a:gd name="T17" fmla="*/ 6 h 380"/>
                <a:gd name="T18" fmla="*/ 242 w 261"/>
                <a:gd name="T19" fmla="*/ 52 h 380"/>
                <a:gd name="T20" fmla="*/ 238 w 261"/>
                <a:gd name="T21" fmla="*/ 90 h 380"/>
                <a:gd name="T22" fmla="*/ 210 w 261"/>
                <a:gd name="T23" fmla="*/ 140 h 380"/>
                <a:gd name="T24" fmla="*/ 194 w 261"/>
                <a:gd name="T25" fmla="*/ 172 h 380"/>
                <a:gd name="T26" fmla="*/ 182 w 261"/>
                <a:gd name="T27" fmla="*/ 184 h 380"/>
                <a:gd name="T28" fmla="*/ 176 w 261"/>
                <a:gd name="T29" fmla="*/ 204 h 380"/>
                <a:gd name="T30" fmla="*/ 144 w 261"/>
                <a:gd name="T31" fmla="*/ 256 h 380"/>
                <a:gd name="T32" fmla="*/ 128 w 261"/>
                <a:gd name="T33" fmla="*/ 276 h 380"/>
                <a:gd name="T34" fmla="*/ 122 w 261"/>
                <a:gd name="T35" fmla="*/ 282 h 380"/>
                <a:gd name="T36" fmla="*/ 120 w 261"/>
                <a:gd name="T37" fmla="*/ 288 h 380"/>
                <a:gd name="T38" fmla="*/ 82 w 261"/>
                <a:gd name="T39" fmla="*/ 306 h 380"/>
                <a:gd name="T40" fmla="*/ 48 w 261"/>
                <a:gd name="T41" fmla="*/ 348 h 380"/>
                <a:gd name="T42" fmla="*/ 40 w 261"/>
                <a:gd name="T43" fmla="*/ 360 h 380"/>
                <a:gd name="T44" fmla="*/ 36 w 261"/>
                <a:gd name="T45" fmla="*/ 372 h 380"/>
                <a:gd name="T46" fmla="*/ 18 w 261"/>
                <a:gd name="T47" fmla="*/ 380 h 380"/>
                <a:gd name="T48" fmla="*/ 2 w 261"/>
                <a:gd name="T49" fmla="*/ 366 h 380"/>
                <a:gd name="T50" fmla="*/ 0 w 261"/>
                <a:gd name="T51" fmla="*/ 290 h 380"/>
                <a:gd name="T52" fmla="*/ 12 w 261"/>
                <a:gd name="T53" fmla="*/ 274 h 380"/>
                <a:gd name="T54" fmla="*/ 20 w 261"/>
                <a:gd name="T55" fmla="*/ 244 h 380"/>
                <a:gd name="T56" fmla="*/ 26 w 261"/>
                <a:gd name="T57" fmla="*/ 238 h 380"/>
                <a:gd name="T58" fmla="*/ 94 w 261"/>
                <a:gd name="T59" fmla="*/ 202 h 380"/>
                <a:gd name="T60" fmla="*/ 118 w 261"/>
                <a:gd name="T61" fmla="*/ 188 h 380"/>
                <a:gd name="T62" fmla="*/ 164 w 261"/>
                <a:gd name="T63" fmla="*/ 122 h 380"/>
                <a:gd name="T64" fmla="*/ 120 w 261"/>
                <a:gd name="T65" fmla="*/ 114 h 380"/>
                <a:gd name="T66" fmla="*/ 100 w 261"/>
                <a:gd name="T67" fmla="*/ 98 h 380"/>
                <a:gd name="T68" fmla="*/ 74 w 261"/>
                <a:gd name="T69" fmla="*/ 84 h 380"/>
                <a:gd name="T70" fmla="*/ 60 w 261"/>
                <a:gd name="T71" fmla="*/ 74 h 380"/>
                <a:gd name="T72" fmla="*/ 34 w 261"/>
                <a:gd name="T73" fmla="*/ 36 h 380"/>
                <a:gd name="T74" fmla="*/ 40 w 261"/>
                <a:gd name="T75" fmla="*/ 12 h 380"/>
                <a:gd name="T76" fmla="*/ 48 w 261"/>
                <a:gd name="T77" fmla="*/ 10 h 380"/>
                <a:gd name="T78" fmla="*/ 48 w 261"/>
                <a:gd name="T79"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 h="380">
                  <a:moveTo>
                    <a:pt x="48" y="0"/>
                  </a:moveTo>
                  <a:cubicBezTo>
                    <a:pt x="45" y="9"/>
                    <a:pt x="50" y="9"/>
                    <a:pt x="58" y="12"/>
                  </a:cubicBezTo>
                  <a:cubicBezTo>
                    <a:pt x="68" y="22"/>
                    <a:pt x="63" y="37"/>
                    <a:pt x="74" y="44"/>
                  </a:cubicBezTo>
                  <a:cubicBezTo>
                    <a:pt x="80" y="48"/>
                    <a:pt x="86" y="50"/>
                    <a:pt x="92" y="54"/>
                  </a:cubicBezTo>
                  <a:cubicBezTo>
                    <a:pt x="94" y="55"/>
                    <a:pt x="98" y="58"/>
                    <a:pt x="98" y="58"/>
                  </a:cubicBezTo>
                  <a:cubicBezTo>
                    <a:pt x="114" y="56"/>
                    <a:pt x="130" y="55"/>
                    <a:pt x="146" y="52"/>
                  </a:cubicBezTo>
                  <a:cubicBezTo>
                    <a:pt x="153" y="47"/>
                    <a:pt x="159" y="41"/>
                    <a:pt x="166" y="36"/>
                  </a:cubicBezTo>
                  <a:cubicBezTo>
                    <a:pt x="177" y="20"/>
                    <a:pt x="210" y="22"/>
                    <a:pt x="226" y="20"/>
                  </a:cubicBezTo>
                  <a:cubicBezTo>
                    <a:pt x="231" y="13"/>
                    <a:pt x="230" y="9"/>
                    <a:pt x="238" y="6"/>
                  </a:cubicBezTo>
                  <a:cubicBezTo>
                    <a:pt x="259" y="13"/>
                    <a:pt x="261" y="39"/>
                    <a:pt x="242" y="52"/>
                  </a:cubicBezTo>
                  <a:cubicBezTo>
                    <a:pt x="235" y="72"/>
                    <a:pt x="246" y="37"/>
                    <a:pt x="238" y="90"/>
                  </a:cubicBezTo>
                  <a:cubicBezTo>
                    <a:pt x="237" y="99"/>
                    <a:pt x="215" y="132"/>
                    <a:pt x="210" y="140"/>
                  </a:cubicBezTo>
                  <a:cubicBezTo>
                    <a:pt x="202" y="152"/>
                    <a:pt x="210" y="167"/>
                    <a:pt x="194" y="172"/>
                  </a:cubicBezTo>
                  <a:cubicBezTo>
                    <a:pt x="191" y="177"/>
                    <a:pt x="185" y="179"/>
                    <a:pt x="182" y="184"/>
                  </a:cubicBezTo>
                  <a:cubicBezTo>
                    <a:pt x="178" y="190"/>
                    <a:pt x="178" y="197"/>
                    <a:pt x="176" y="204"/>
                  </a:cubicBezTo>
                  <a:cubicBezTo>
                    <a:pt x="170" y="222"/>
                    <a:pt x="155" y="241"/>
                    <a:pt x="144" y="256"/>
                  </a:cubicBezTo>
                  <a:cubicBezTo>
                    <a:pt x="141" y="266"/>
                    <a:pt x="138" y="273"/>
                    <a:pt x="128" y="276"/>
                  </a:cubicBezTo>
                  <a:cubicBezTo>
                    <a:pt x="126" y="278"/>
                    <a:pt x="124" y="280"/>
                    <a:pt x="122" y="282"/>
                  </a:cubicBezTo>
                  <a:cubicBezTo>
                    <a:pt x="121" y="284"/>
                    <a:pt x="121" y="286"/>
                    <a:pt x="120" y="288"/>
                  </a:cubicBezTo>
                  <a:cubicBezTo>
                    <a:pt x="114" y="296"/>
                    <a:pt x="91" y="303"/>
                    <a:pt x="82" y="306"/>
                  </a:cubicBezTo>
                  <a:cubicBezTo>
                    <a:pt x="68" y="320"/>
                    <a:pt x="61" y="333"/>
                    <a:pt x="48" y="348"/>
                  </a:cubicBezTo>
                  <a:cubicBezTo>
                    <a:pt x="45" y="352"/>
                    <a:pt x="42" y="355"/>
                    <a:pt x="40" y="360"/>
                  </a:cubicBezTo>
                  <a:cubicBezTo>
                    <a:pt x="39" y="364"/>
                    <a:pt x="40" y="370"/>
                    <a:pt x="36" y="372"/>
                  </a:cubicBezTo>
                  <a:cubicBezTo>
                    <a:pt x="31" y="376"/>
                    <a:pt x="18" y="380"/>
                    <a:pt x="18" y="380"/>
                  </a:cubicBezTo>
                  <a:cubicBezTo>
                    <a:pt x="7" y="378"/>
                    <a:pt x="6" y="377"/>
                    <a:pt x="2" y="366"/>
                  </a:cubicBezTo>
                  <a:cubicBezTo>
                    <a:pt x="4" y="339"/>
                    <a:pt x="7" y="316"/>
                    <a:pt x="0" y="290"/>
                  </a:cubicBezTo>
                  <a:cubicBezTo>
                    <a:pt x="2" y="281"/>
                    <a:pt x="3" y="277"/>
                    <a:pt x="12" y="274"/>
                  </a:cubicBezTo>
                  <a:cubicBezTo>
                    <a:pt x="19" y="263"/>
                    <a:pt x="16" y="256"/>
                    <a:pt x="20" y="244"/>
                  </a:cubicBezTo>
                  <a:cubicBezTo>
                    <a:pt x="21" y="241"/>
                    <a:pt x="24" y="240"/>
                    <a:pt x="26" y="238"/>
                  </a:cubicBezTo>
                  <a:cubicBezTo>
                    <a:pt x="52" y="204"/>
                    <a:pt x="52" y="213"/>
                    <a:pt x="94" y="202"/>
                  </a:cubicBezTo>
                  <a:cubicBezTo>
                    <a:pt x="105" y="195"/>
                    <a:pt x="107" y="195"/>
                    <a:pt x="118" y="188"/>
                  </a:cubicBezTo>
                  <a:cubicBezTo>
                    <a:pt x="124" y="170"/>
                    <a:pt x="156" y="146"/>
                    <a:pt x="164" y="122"/>
                  </a:cubicBezTo>
                  <a:cubicBezTo>
                    <a:pt x="142" y="120"/>
                    <a:pt x="139" y="117"/>
                    <a:pt x="120" y="114"/>
                  </a:cubicBezTo>
                  <a:cubicBezTo>
                    <a:pt x="115" y="99"/>
                    <a:pt x="115" y="101"/>
                    <a:pt x="100" y="98"/>
                  </a:cubicBezTo>
                  <a:cubicBezTo>
                    <a:pt x="92" y="92"/>
                    <a:pt x="83" y="87"/>
                    <a:pt x="74" y="84"/>
                  </a:cubicBezTo>
                  <a:cubicBezTo>
                    <a:pt x="68" y="82"/>
                    <a:pt x="60" y="74"/>
                    <a:pt x="60" y="74"/>
                  </a:cubicBezTo>
                  <a:cubicBezTo>
                    <a:pt x="51" y="61"/>
                    <a:pt x="45" y="43"/>
                    <a:pt x="34" y="36"/>
                  </a:cubicBezTo>
                  <a:cubicBezTo>
                    <a:pt x="33" y="32"/>
                    <a:pt x="36" y="13"/>
                    <a:pt x="40" y="12"/>
                  </a:cubicBezTo>
                  <a:cubicBezTo>
                    <a:pt x="43" y="11"/>
                    <a:pt x="46" y="12"/>
                    <a:pt x="48" y="10"/>
                  </a:cubicBezTo>
                  <a:cubicBezTo>
                    <a:pt x="50" y="7"/>
                    <a:pt x="48" y="3"/>
                    <a:pt x="48"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7" name="Freeform 85"/>
            <p:cNvSpPr>
              <a:spLocks/>
            </p:cNvSpPr>
            <p:nvPr/>
          </p:nvSpPr>
          <p:spPr bwMode="auto">
            <a:xfrm>
              <a:off x="4377988" y="4336951"/>
              <a:ext cx="118640" cy="152671"/>
            </a:xfrm>
            <a:custGeom>
              <a:avLst/>
              <a:gdLst>
                <a:gd name="T0" fmla="*/ 196 w 204"/>
                <a:gd name="T1" fmla="*/ 164 h 272"/>
                <a:gd name="T2" fmla="*/ 174 w 204"/>
                <a:gd name="T3" fmla="*/ 196 h 272"/>
                <a:gd name="T4" fmla="*/ 156 w 204"/>
                <a:gd name="T5" fmla="*/ 208 h 272"/>
                <a:gd name="T6" fmla="*/ 136 w 204"/>
                <a:gd name="T7" fmla="*/ 248 h 272"/>
                <a:gd name="T8" fmla="*/ 130 w 204"/>
                <a:gd name="T9" fmla="*/ 272 h 272"/>
                <a:gd name="T10" fmla="*/ 105 w 204"/>
                <a:gd name="T11" fmla="*/ 238 h 272"/>
                <a:gd name="T12" fmla="*/ 87 w 204"/>
                <a:gd name="T13" fmla="*/ 215 h 272"/>
                <a:gd name="T14" fmla="*/ 50 w 204"/>
                <a:gd name="T15" fmla="*/ 190 h 272"/>
                <a:gd name="T16" fmla="*/ 32 w 204"/>
                <a:gd name="T17" fmla="*/ 180 h 272"/>
                <a:gd name="T18" fmla="*/ 4 w 204"/>
                <a:gd name="T19" fmla="*/ 146 h 272"/>
                <a:gd name="T20" fmla="*/ 12 w 204"/>
                <a:gd name="T21" fmla="*/ 108 h 272"/>
                <a:gd name="T22" fmla="*/ 34 w 204"/>
                <a:gd name="T23" fmla="*/ 82 h 272"/>
                <a:gd name="T24" fmla="*/ 8 w 204"/>
                <a:gd name="T25" fmla="*/ 24 h 272"/>
                <a:gd name="T26" fmla="*/ 2 w 204"/>
                <a:gd name="T27" fmla="*/ 12 h 272"/>
                <a:gd name="T28" fmla="*/ 26 w 204"/>
                <a:gd name="T29" fmla="*/ 2 h 272"/>
                <a:gd name="T30" fmla="*/ 98 w 204"/>
                <a:gd name="T31" fmla="*/ 14 h 272"/>
                <a:gd name="T32" fmla="*/ 126 w 204"/>
                <a:gd name="T33" fmla="*/ 34 h 272"/>
                <a:gd name="T34" fmla="*/ 148 w 204"/>
                <a:gd name="T35" fmla="*/ 16 h 272"/>
                <a:gd name="T36" fmla="*/ 184 w 204"/>
                <a:gd name="T37" fmla="*/ 46 h 272"/>
                <a:gd name="T38" fmla="*/ 174 w 204"/>
                <a:gd name="T39" fmla="*/ 64 h 272"/>
                <a:gd name="T40" fmla="*/ 166 w 204"/>
                <a:gd name="T41" fmla="*/ 90 h 272"/>
                <a:gd name="T42" fmla="*/ 172 w 204"/>
                <a:gd name="T43" fmla="*/ 116 h 272"/>
                <a:gd name="T44" fmla="*/ 176 w 204"/>
                <a:gd name="T45" fmla="*/ 160 h 272"/>
                <a:gd name="T46" fmla="*/ 196 w 204"/>
                <a:gd name="T47" fmla="*/ 16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272">
                  <a:moveTo>
                    <a:pt x="196" y="164"/>
                  </a:moveTo>
                  <a:cubicBezTo>
                    <a:pt x="194" y="197"/>
                    <a:pt x="199" y="192"/>
                    <a:pt x="174" y="196"/>
                  </a:cubicBezTo>
                  <a:cubicBezTo>
                    <a:pt x="168" y="202"/>
                    <a:pt x="164" y="205"/>
                    <a:pt x="156" y="208"/>
                  </a:cubicBezTo>
                  <a:cubicBezTo>
                    <a:pt x="146" y="223"/>
                    <a:pt x="152" y="237"/>
                    <a:pt x="136" y="248"/>
                  </a:cubicBezTo>
                  <a:cubicBezTo>
                    <a:pt x="134" y="256"/>
                    <a:pt x="132" y="264"/>
                    <a:pt x="130" y="272"/>
                  </a:cubicBezTo>
                  <a:cubicBezTo>
                    <a:pt x="124" y="271"/>
                    <a:pt x="112" y="246"/>
                    <a:pt x="105" y="238"/>
                  </a:cubicBezTo>
                  <a:cubicBezTo>
                    <a:pt x="98" y="228"/>
                    <a:pt x="96" y="223"/>
                    <a:pt x="87" y="215"/>
                  </a:cubicBezTo>
                  <a:cubicBezTo>
                    <a:pt x="83" y="197"/>
                    <a:pt x="67" y="193"/>
                    <a:pt x="50" y="190"/>
                  </a:cubicBezTo>
                  <a:cubicBezTo>
                    <a:pt x="45" y="185"/>
                    <a:pt x="32" y="180"/>
                    <a:pt x="32" y="180"/>
                  </a:cubicBezTo>
                  <a:cubicBezTo>
                    <a:pt x="23" y="167"/>
                    <a:pt x="11" y="161"/>
                    <a:pt x="4" y="146"/>
                  </a:cubicBezTo>
                  <a:cubicBezTo>
                    <a:pt x="6" y="138"/>
                    <a:pt x="12" y="109"/>
                    <a:pt x="12" y="108"/>
                  </a:cubicBezTo>
                  <a:cubicBezTo>
                    <a:pt x="14" y="103"/>
                    <a:pt x="30" y="88"/>
                    <a:pt x="34" y="82"/>
                  </a:cubicBezTo>
                  <a:cubicBezTo>
                    <a:pt x="37" y="68"/>
                    <a:pt x="24" y="29"/>
                    <a:pt x="8" y="24"/>
                  </a:cubicBezTo>
                  <a:cubicBezTo>
                    <a:pt x="8" y="24"/>
                    <a:pt x="0" y="14"/>
                    <a:pt x="2" y="12"/>
                  </a:cubicBezTo>
                  <a:cubicBezTo>
                    <a:pt x="3" y="11"/>
                    <a:pt x="23" y="3"/>
                    <a:pt x="26" y="2"/>
                  </a:cubicBezTo>
                  <a:cubicBezTo>
                    <a:pt x="52" y="3"/>
                    <a:pt x="76" y="0"/>
                    <a:pt x="98" y="14"/>
                  </a:cubicBezTo>
                  <a:cubicBezTo>
                    <a:pt x="107" y="28"/>
                    <a:pt x="111" y="29"/>
                    <a:pt x="126" y="34"/>
                  </a:cubicBezTo>
                  <a:cubicBezTo>
                    <a:pt x="135" y="28"/>
                    <a:pt x="138" y="19"/>
                    <a:pt x="148" y="16"/>
                  </a:cubicBezTo>
                  <a:cubicBezTo>
                    <a:pt x="178" y="17"/>
                    <a:pt x="204" y="16"/>
                    <a:pt x="184" y="46"/>
                  </a:cubicBezTo>
                  <a:cubicBezTo>
                    <a:pt x="182" y="55"/>
                    <a:pt x="182" y="59"/>
                    <a:pt x="174" y="64"/>
                  </a:cubicBezTo>
                  <a:cubicBezTo>
                    <a:pt x="169" y="73"/>
                    <a:pt x="168" y="79"/>
                    <a:pt x="166" y="90"/>
                  </a:cubicBezTo>
                  <a:cubicBezTo>
                    <a:pt x="164" y="101"/>
                    <a:pt x="170" y="104"/>
                    <a:pt x="172" y="116"/>
                  </a:cubicBezTo>
                  <a:cubicBezTo>
                    <a:pt x="174" y="128"/>
                    <a:pt x="172" y="152"/>
                    <a:pt x="176" y="160"/>
                  </a:cubicBezTo>
                  <a:cubicBezTo>
                    <a:pt x="179" y="173"/>
                    <a:pt x="185" y="167"/>
                    <a:pt x="196" y="16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8" name="Freeform 86"/>
            <p:cNvSpPr>
              <a:spLocks/>
            </p:cNvSpPr>
            <p:nvPr/>
          </p:nvSpPr>
          <p:spPr bwMode="auto">
            <a:xfrm>
              <a:off x="4304808" y="4345675"/>
              <a:ext cx="94247" cy="99236"/>
            </a:xfrm>
            <a:custGeom>
              <a:avLst/>
              <a:gdLst>
                <a:gd name="T0" fmla="*/ 58 w 164"/>
                <a:gd name="T1" fmla="*/ 14 h 177"/>
                <a:gd name="T2" fmla="*/ 56 w 164"/>
                <a:gd name="T3" fmla="*/ 44 h 177"/>
                <a:gd name="T4" fmla="*/ 48 w 164"/>
                <a:gd name="T5" fmla="*/ 62 h 177"/>
                <a:gd name="T6" fmla="*/ 36 w 164"/>
                <a:gd name="T7" fmla="*/ 66 h 177"/>
                <a:gd name="T8" fmla="*/ 24 w 164"/>
                <a:gd name="T9" fmla="*/ 76 h 177"/>
                <a:gd name="T10" fmla="*/ 28 w 164"/>
                <a:gd name="T11" fmla="*/ 88 h 177"/>
                <a:gd name="T12" fmla="*/ 21 w 164"/>
                <a:gd name="T13" fmla="*/ 118 h 177"/>
                <a:gd name="T14" fmla="*/ 2 w 164"/>
                <a:gd name="T15" fmla="*/ 160 h 177"/>
                <a:gd name="T16" fmla="*/ 0 w 164"/>
                <a:gd name="T17" fmla="*/ 166 h 177"/>
                <a:gd name="T18" fmla="*/ 8 w 164"/>
                <a:gd name="T19" fmla="*/ 170 h 177"/>
                <a:gd name="T20" fmla="*/ 40 w 164"/>
                <a:gd name="T21" fmla="*/ 146 h 177"/>
                <a:gd name="T22" fmla="*/ 56 w 164"/>
                <a:gd name="T23" fmla="*/ 126 h 177"/>
                <a:gd name="T24" fmla="*/ 76 w 164"/>
                <a:gd name="T25" fmla="*/ 120 h 177"/>
                <a:gd name="T26" fmla="*/ 92 w 164"/>
                <a:gd name="T27" fmla="*/ 102 h 177"/>
                <a:gd name="T28" fmla="*/ 128 w 164"/>
                <a:gd name="T29" fmla="*/ 110 h 177"/>
                <a:gd name="T30" fmla="*/ 147 w 164"/>
                <a:gd name="T31" fmla="*/ 84 h 177"/>
                <a:gd name="T32" fmla="*/ 164 w 164"/>
                <a:gd name="T33" fmla="*/ 62 h 177"/>
                <a:gd name="T34" fmla="*/ 152 w 164"/>
                <a:gd name="T35" fmla="*/ 34 h 177"/>
                <a:gd name="T36" fmla="*/ 128 w 164"/>
                <a:gd name="T37" fmla="*/ 0 h 177"/>
                <a:gd name="T38" fmla="*/ 88 w 164"/>
                <a:gd name="T39" fmla="*/ 6 h 177"/>
                <a:gd name="T40" fmla="*/ 64 w 164"/>
                <a:gd name="T41" fmla="*/ 16 h 177"/>
                <a:gd name="T42" fmla="*/ 58 w 164"/>
                <a:gd name="T43" fmla="*/ 18 h 177"/>
                <a:gd name="T44" fmla="*/ 58 w 164"/>
                <a:gd name="T45" fmla="*/ 1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177">
                  <a:moveTo>
                    <a:pt x="58" y="14"/>
                  </a:moveTo>
                  <a:cubicBezTo>
                    <a:pt x="40" y="19"/>
                    <a:pt x="52" y="32"/>
                    <a:pt x="56" y="44"/>
                  </a:cubicBezTo>
                  <a:cubicBezTo>
                    <a:pt x="55" y="47"/>
                    <a:pt x="51" y="60"/>
                    <a:pt x="48" y="62"/>
                  </a:cubicBezTo>
                  <a:cubicBezTo>
                    <a:pt x="45" y="64"/>
                    <a:pt x="36" y="66"/>
                    <a:pt x="36" y="66"/>
                  </a:cubicBezTo>
                  <a:cubicBezTo>
                    <a:pt x="32" y="70"/>
                    <a:pt x="25" y="71"/>
                    <a:pt x="24" y="76"/>
                  </a:cubicBezTo>
                  <a:cubicBezTo>
                    <a:pt x="23" y="80"/>
                    <a:pt x="28" y="88"/>
                    <a:pt x="28" y="88"/>
                  </a:cubicBezTo>
                  <a:cubicBezTo>
                    <a:pt x="15" y="101"/>
                    <a:pt x="27" y="101"/>
                    <a:pt x="21" y="118"/>
                  </a:cubicBezTo>
                  <a:cubicBezTo>
                    <a:pt x="19" y="124"/>
                    <a:pt x="4" y="154"/>
                    <a:pt x="2" y="160"/>
                  </a:cubicBezTo>
                  <a:cubicBezTo>
                    <a:pt x="1" y="162"/>
                    <a:pt x="0" y="166"/>
                    <a:pt x="0" y="166"/>
                  </a:cubicBezTo>
                  <a:cubicBezTo>
                    <a:pt x="1" y="170"/>
                    <a:pt x="1" y="177"/>
                    <a:pt x="8" y="170"/>
                  </a:cubicBezTo>
                  <a:cubicBezTo>
                    <a:pt x="25" y="153"/>
                    <a:pt x="7" y="150"/>
                    <a:pt x="40" y="146"/>
                  </a:cubicBezTo>
                  <a:cubicBezTo>
                    <a:pt x="66" y="137"/>
                    <a:pt x="44" y="138"/>
                    <a:pt x="56" y="126"/>
                  </a:cubicBezTo>
                  <a:cubicBezTo>
                    <a:pt x="58" y="124"/>
                    <a:pt x="72" y="121"/>
                    <a:pt x="76" y="120"/>
                  </a:cubicBezTo>
                  <a:cubicBezTo>
                    <a:pt x="80" y="107"/>
                    <a:pt x="80" y="106"/>
                    <a:pt x="92" y="102"/>
                  </a:cubicBezTo>
                  <a:cubicBezTo>
                    <a:pt x="112" y="104"/>
                    <a:pt x="113" y="106"/>
                    <a:pt x="128" y="110"/>
                  </a:cubicBezTo>
                  <a:cubicBezTo>
                    <a:pt x="135" y="99"/>
                    <a:pt x="138" y="93"/>
                    <a:pt x="147" y="84"/>
                  </a:cubicBezTo>
                  <a:cubicBezTo>
                    <a:pt x="151" y="71"/>
                    <a:pt x="156" y="73"/>
                    <a:pt x="164" y="62"/>
                  </a:cubicBezTo>
                  <a:cubicBezTo>
                    <a:pt x="161" y="52"/>
                    <a:pt x="158" y="43"/>
                    <a:pt x="152" y="34"/>
                  </a:cubicBezTo>
                  <a:cubicBezTo>
                    <a:pt x="150" y="20"/>
                    <a:pt x="141" y="8"/>
                    <a:pt x="128" y="0"/>
                  </a:cubicBezTo>
                  <a:cubicBezTo>
                    <a:pt x="114" y="2"/>
                    <a:pt x="102" y="4"/>
                    <a:pt x="88" y="6"/>
                  </a:cubicBezTo>
                  <a:cubicBezTo>
                    <a:pt x="78" y="9"/>
                    <a:pt x="72" y="12"/>
                    <a:pt x="64" y="16"/>
                  </a:cubicBezTo>
                  <a:cubicBezTo>
                    <a:pt x="62" y="17"/>
                    <a:pt x="60" y="19"/>
                    <a:pt x="58" y="18"/>
                  </a:cubicBezTo>
                  <a:cubicBezTo>
                    <a:pt x="57" y="18"/>
                    <a:pt x="58" y="15"/>
                    <a:pt x="58" y="1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89" name="Freeform 87"/>
            <p:cNvSpPr>
              <a:spLocks/>
            </p:cNvSpPr>
            <p:nvPr/>
          </p:nvSpPr>
          <p:spPr bwMode="auto">
            <a:xfrm>
              <a:off x="4304808" y="4422011"/>
              <a:ext cx="31046" cy="37077"/>
            </a:xfrm>
            <a:custGeom>
              <a:avLst/>
              <a:gdLst>
                <a:gd name="T0" fmla="*/ 52 w 54"/>
                <a:gd name="T1" fmla="*/ 2 h 64"/>
                <a:gd name="T2" fmla="*/ 46 w 54"/>
                <a:gd name="T3" fmla="*/ 4 h 64"/>
                <a:gd name="T4" fmla="*/ 42 w 54"/>
                <a:gd name="T5" fmla="*/ 10 h 64"/>
                <a:gd name="T6" fmla="*/ 24 w 54"/>
                <a:gd name="T7" fmla="*/ 14 h 64"/>
                <a:gd name="T8" fmla="*/ 10 w 54"/>
                <a:gd name="T9" fmla="*/ 30 h 64"/>
                <a:gd name="T10" fmla="*/ 0 w 54"/>
                <a:gd name="T11" fmla="*/ 44 h 64"/>
                <a:gd name="T12" fmla="*/ 12 w 54"/>
                <a:gd name="T13" fmla="*/ 64 h 64"/>
                <a:gd name="T14" fmla="*/ 28 w 54"/>
                <a:gd name="T15" fmla="*/ 50 h 64"/>
                <a:gd name="T16" fmla="*/ 54 w 54"/>
                <a:gd name="T17" fmla="*/ 46 h 64"/>
                <a:gd name="T18" fmla="*/ 46 w 54"/>
                <a:gd name="T19" fmla="*/ 16 h 64"/>
                <a:gd name="T20" fmla="*/ 48 w 54"/>
                <a:gd name="T21" fmla="*/ 10 h 64"/>
                <a:gd name="T22" fmla="*/ 54 w 54"/>
                <a:gd name="T23" fmla="*/ 8 h 64"/>
                <a:gd name="T24" fmla="*/ 52 w 54"/>
                <a:gd name="T25"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4">
                  <a:moveTo>
                    <a:pt x="52" y="2"/>
                  </a:moveTo>
                  <a:cubicBezTo>
                    <a:pt x="50" y="3"/>
                    <a:pt x="48" y="3"/>
                    <a:pt x="46" y="4"/>
                  </a:cubicBezTo>
                  <a:cubicBezTo>
                    <a:pt x="44" y="6"/>
                    <a:pt x="44" y="9"/>
                    <a:pt x="42" y="10"/>
                  </a:cubicBezTo>
                  <a:cubicBezTo>
                    <a:pt x="37" y="13"/>
                    <a:pt x="30" y="13"/>
                    <a:pt x="24" y="14"/>
                  </a:cubicBezTo>
                  <a:cubicBezTo>
                    <a:pt x="15" y="28"/>
                    <a:pt x="20" y="23"/>
                    <a:pt x="10" y="30"/>
                  </a:cubicBezTo>
                  <a:cubicBezTo>
                    <a:pt x="7" y="39"/>
                    <a:pt x="3" y="35"/>
                    <a:pt x="0" y="44"/>
                  </a:cubicBezTo>
                  <a:cubicBezTo>
                    <a:pt x="2" y="55"/>
                    <a:pt x="1" y="60"/>
                    <a:pt x="12" y="64"/>
                  </a:cubicBezTo>
                  <a:cubicBezTo>
                    <a:pt x="29" y="61"/>
                    <a:pt x="18" y="58"/>
                    <a:pt x="28" y="50"/>
                  </a:cubicBezTo>
                  <a:cubicBezTo>
                    <a:pt x="35" y="45"/>
                    <a:pt x="45" y="47"/>
                    <a:pt x="54" y="46"/>
                  </a:cubicBezTo>
                  <a:cubicBezTo>
                    <a:pt x="52" y="30"/>
                    <a:pt x="50" y="29"/>
                    <a:pt x="46" y="16"/>
                  </a:cubicBezTo>
                  <a:cubicBezTo>
                    <a:pt x="47" y="14"/>
                    <a:pt x="47" y="11"/>
                    <a:pt x="48" y="10"/>
                  </a:cubicBezTo>
                  <a:cubicBezTo>
                    <a:pt x="49" y="9"/>
                    <a:pt x="54" y="10"/>
                    <a:pt x="54" y="8"/>
                  </a:cubicBezTo>
                  <a:cubicBezTo>
                    <a:pt x="54" y="0"/>
                    <a:pt x="41" y="7"/>
                    <a:pt x="52" y="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0" name="Freeform 88"/>
            <p:cNvSpPr>
              <a:spLocks/>
            </p:cNvSpPr>
            <p:nvPr/>
          </p:nvSpPr>
          <p:spPr bwMode="auto">
            <a:xfrm>
              <a:off x="4312570" y="4413286"/>
              <a:ext cx="165209" cy="184296"/>
            </a:xfrm>
            <a:custGeom>
              <a:avLst/>
              <a:gdLst>
                <a:gd name="T0" fmla="*/ 59 w 283"/>
                <a:gd name="T1" fmla="*/ 0 h 328"/>
                <a:gd name="T2" fmla="*/ 41 w 283"/>
                <a:gd name="T3" fmla="*/ 6 h 328"/>
                <a:gd name="T4" fmla="*/ 31 w 283"/>
                <a:gd name="T5" fmla="*/ 24 h 328"/>
                <a:gd name="T6" fmla="*/ 33 w 283"/>
                <a:gd name="T7" fmla="*/ 42 h 328"/>
                <a:gd name="T8" fmla="*/ 39 w 283"/>
                <a:gd name="T9" fmla="*/ 60 h 328"/>
                <a:gd name="T10" fmla="*/ 27 w 283"/>
                <a:gd name="T11" fmla="*/ 76 h 328"/>
                <a:gd name="T12" fmla="*/ 17 w 283"/>
                <a:gd name="T13" fmla="*/ 110 h 328"/>
                <a:gd name="T14" fmla="*/ 9 w 283"/>
                <a:gd name="T15" fmla="*/ 128 h 328"/>
                <a:gd name="T16" fmla="*/ 21 w 283"/>
                <a:gd name="T17" fmla="*/ 180 h 328"/>
                <a:gd name="T18" fmla="*/ 33 w 283"/>
                <a:gd name="T19" fmla="*/ 212 h 328"/>
                <a:gd name="T20" fmla="*/ 37 w 283"/>
                <a:gd name="T21" fmla="*/ 230 h 328"/>
                <a:gd name="T22" fmla="*/ 69 w 283"/>
                <a:gd name="T23" fmla="*/ 242 h 328"/>
                <a:gd name="T24" fmla="*/ 93 w 283"/>
                <a:gd name="T25" fmla="*/ 266 h 328"/>
                <a:gd name="T26" fmla="*/ 123 w 283"/>
                <a:gd name="T27" fmla="*/ 264 h 328"/>
                <a:gd name="T28" fmla="*/ 125 w 283"/>
                <a:gd name="T29" fmla="*/ 310 h 328"/>
                <a:gd name="T30" fmla="*/ 137 w 283"/>
                <a:gd name="T31" fmla="*/ 322 h 328"/>
                <a:gd name="T32" fmla="*/ 213 w 283"/>
                <a:gd name="T33" fmla="*/ 314 h 328"/>
                <a:gd name="T34" fmla="*/ 245 w 283"/>
                <a:gd name="T35" fmla="*/ 304 h 328"/>
                <a:gd name="T36" fmla="*/ 265 w 283"/>
                <a:gd name="T37" fmla="*/ 298 h 328"/>
                <a:gd name="T38" fmla="*/ 249 w 283"/>
                <a:gd name="T39" fmla="*/ 272 h 328"/>
                <a:gd name="T40" fmla="*/ 241 w 283"/>
                <a:gd name="T41" fmla="*/ 204 h 328"/>
                <a:gd name="T42" fmla="*/ 249 w 283"/>
                <a:gd name="T43" fmla="*/ 186 h 328"/>
                <a:gd name="T44" fmla="*/ 247 w 283"/>
                <a:gd name="T45" fmla="*/ 180 h 328"/>
                <a:gd name="T46" fmla="*/ 235 w 283"/>
                <a:gd name="T47" fmla="*/ 176 h 328"/>
                <a:gd name="T48" fmla="*/ 235 w 283"/>
                <a:gd name="T49" fmla="*/ 138 h 328"/>
                <a:gd name="T50" fmla="*/ 227 w 283"/>
                <a:gd name="T51" fmla="*/ 128 h 328"/>
                <a:gd name="T52" fmla="*/ 217 w 283"/>
                <a:gd name="T53" fmla="*/ 102 h 328"/>
                <a:gd name="T54" fmla="*/ 203 w 283"/>
                <a:gd name="T55" fmla="*/ 84 h 328"/>
                <a:gd name="T56" fmla="*/ 165 w 283"/>
                <a:gd name="T57" fmla="*/ 52 h 328"/>
                <a:gd name="T58" fmla="*/ 137 w 283"/>
                <a:gd name="T59" fmla="*/ 42 h 328"/>
                <a:gd name="T60" fmla="*/ 125 w 283"/>
                <a:gd name="T61" fmla="*/ 22 h 328"/>
                <a:gd name="T62" fmla="*/ 101 w 283"/>
                <a:gd name="T63" fmla="*/ 48 h 328"/>
                <a:gd name="T64" fmla="*/ 89 w 283"/>
                <a:gd name="T65" fmla="*/ 72 h 328"/>
                <a:gd name="T66" fmla="*/ 85 w 283"/>
                <a:gd name="T67" fmla="*/ 82 h 328"/>
                <a:gd name="T68" fmla="*/ 77 w 283"/>
                <a:gd name="T69" fmla="*/ 68 h 328"/>
                <a:gd name="T70" fmla="*/ 55 w 283"/>
                <a:gd name="T71" fmla="*/ 40 h 328"/>
                <a:gd name="T72" fmla="*/ 53 w 283"/>
                <a:gd name="T73" fmla="*/ 18 h 328"/>
                <a:gd name="T74" fmla="*/ 59 w 283"/>
                <a:gd name="T75"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328">
                  <a:moveTo>
                    <a:pt x="59" y="0"/>
                  </a:moveTo>
                  <a:cubicBezTo>
                    <a:pt x="53" y="2"/>
                    <a:pt x="41" y="6"/>
                    <a:pt x="41" y="6"/>
                  </a:cubicBezTo>
                  <a:cubicBezTo>
                    <a:pt x="39" y="13"/>
                    <a:pt x="31" y="24"/>
                    <a:pt x="31" y="24"/>
                  </a:cubicBezTo>
                  <a:cubicBezTo>
                    <a:pt x="32" y="30"/>
                    <a:pt x="32" y="36"/>
                    <a:pt x="33" y="42"/>
                  </a:cubicBezTo>
                  <a:cubicBezTo>
                    <a:pt x="34" y="48"/>
                    <a:pt x="39" y="60"/>
                    <a:pt x="39" y="60"/>
                  </a:cubicBezTo>
                  <a:cubicBezTo>
                    <a:pt x="35" y="67"/>
                    <a:pt x="30" y="68"/>
                    <a:pt x="27" y="76"/>
                  </a:cubicBezTo>
                  <a:cubicBezTo>
                    <a:pt x="34" y="89"/>
                    <a:pt x="29" y="102"/>
                    <a:pt x="17" y="110"/>
                  </a:cubicBezTo>
                  <a:cubicBezTo>
                    <a:pt x="13" y="115"/>
                    <a:pt x="9" y="128"/>
                    <a:pt x="9" y="128"/>
                  </a:cubicBezTo>
                  <a:cubicBezTo>
                    <a:pt x="10" y="146"/>
                    <a:pt x="0" y="173"/>
                    <a:pt x="21" y="180"/>
                  </a:cubicBezTo>
                  <a:cubicBezTo>
                    <a:pt x="27" y="189"/>
                    <a:pt x="31" y="202"/>
                    <a:pt x="33" y="212"/>
                  </a:cubicBezTo>
                  <a:cubicBezTo>
                    <a:pt x="34" y="218"/>
                    <a:pt x="33" y="226"/>
                    <a:pt x="37" y="230"/>
                  </a:cubicBezTo>
                  <a:cubicBezTo>
                    <a:pt x="47" y="240"/>
                    <a:pt x="56" y="240"/>
                    <a:pt x="69" y="242"/>
                  </a:cubicBezTo>
                  <a:cubicBezTo>
                    <a:pt x="76" y="253"/>
                    <a:pt x="79" y="261"/>
                    <a:pt x="93" y="266"/>
                  </a:cubicBezTo>
                  <a:cubicBezTo>
                    <a:pt x="106" y="264"/>
                    <a:pt x="110" y="262"/>
                    <a:pt x="123" y="264"/>
                  </a:cubicBezTo>
                  <a:cubicBezTo>
                    <a:pt x="128" y="280"/>
                    <a:pt x="119" y="293"/>
                    <a:pt x="125" y="310"/>
                  </a:cubicBezTo>
                  <a:cubicBezTo>
                    <a:pt x="127" y="315"/>
                    <a:pt x="137" y="322"/>
                    <a:pt x="137" y="322"/>
                  </a:cubicBezTo>
                  <a:cubicBezTo>
                    <a:pt x="162" y="318"/>
                    <a:pt x="191" y="328"/>
                    <a:pt x="213" y="314"/>
                  </a:cubicBezTo>
                  <a:cubicBezTo>
                    <a:pt x="221" y="302"/>
                    <a:pt x="229" y="305"/>
                    <a:pt x="245" y="304"/>
                  </a:cubicBezTo>
                  <a:cubicBezTo>
                    <a:pt x="260" y="299"/>
                    <a:pt x="253" y="301"/>
                    <a:pt x="265" y="298"/>
                  </a:cubicBezTo>
                  <a:cubicBezTo>
                    <a:pt x="283" y="280"/>
                    <a:pt x="267" y="274"/>
                    <a:pt x="249" y="272"/>
                  </a:cubicBezTo>
                  <a:cubicBezTo>
                    <a:pt x="247" y="250"/>
                    <a:pt x="246" y="225"/>
                    <a:pt x="241" y="204"/>
                  </a:cubicBezTo>
                  <a:cubicBezTo>
                    <a:pt x="243" y="197"/>
                    <a:pt x="247" y="193"/>
                    <a:pt x="249" y="186"/>
                  </a:cubicBezTo>
                  <a:cubicBezTo>
                    <a:pt x="248" y="184"/>
                    <a:pt x="249" y="181"/>
                    <a:pt x="247" y="180"/>
                  </a:cubicBezTo>
                  <a:cubicBezTo>
                    <a:pt x="244" y="178"/>
                    <a:pt x="235" y="176"/>
                    <a:pt x="235" y="176"/>
                  </a:cubicBezTo>
                  <a:cubicBezTo>
                    <a:pt x="227" y="164"/>
                    <a:pt x="231" y="151"/>
                    <a:pt x="235" y="138"/>
                  </a:cubicBezTo>
                  <a:cubicBezTo>
                    <a:pt x="230" y="118"/>
                    <a:pt x="238" y="139"/>
                    <a:pt x="227" y="128"/>
                  </a:cubicBezTo>
                  <a:cubicBezTo>
                    <a:pt x="221" y="122"/>
                    <a:pt x="223" y="109"/>
                    <a:pt x="217" y="102"/>
                  </a:cubicBezTo>
                  <a:cubicBezTo>
                    <a:pt x="212" y="96"/>
                    <a:pt x="203" y="84"/>
                    <a:pt x="203" y="84"/>
                  </a:cubicBezTo>
                  <a:cubicBezTo>
                    <a:pt x="198" y="67"/>
                    <a:pt x="183" y="57"/>
                    <a:pt x="165" y="52"/>
                  </a:cubicBezTo>
                  <a:cubicBezTo>
                    <a:pt x="154" y="44"/>
                    <a:pt x="151" y="44"/>
                    <a:pt x="137" y="42"/>
                  </a:cubicBezTo>
                  <a:cubicBezTo>
                    <a:pt x="132" y="34"/>
                    <a:pt x="132" y="29"/>
                    <a:pt x="125" y="22"/>
                  </a:cubicBezTo>
                  <a:cubicBezTo>
                    <a:pt x="104" y="26"/>
                    <a:pt x="111" y="33"/>
                    <a:pt x="101" y="48"/>
                  </a:cubicBezTo>
                  <a:cubicBezTo>
                    <a:pt x="105" y="61"/>
                    <a:pt x="101" y="68"/>
                    <a:pt x="89" y="72"/>
                  </a:cubicBezTo>
                  <a:cubicBezTo>
                    <a:pt x="90" y="75"/>
                    <a:pt x="88" y="85"/>
                    <a:pt x="85" y="82"/>
                  </a:cubicBezTo>
                  <a:cubicBezTo>
                    <a:pt x="65" y="62"/>
                    <a:pt x="96" y="74"/>
                    <a:pt x="77" y="68"/>
                  </a:cubicBezTo>
                  <a:cubicBezTo>
                    <a:pt x="51" y="72"/>
                    <a:pt x="57" y="71"/>
                    <a:pt x="55" y="40"/>
                  </a:cubicBezTo>
                  <a:cubicBezTo>
                    <a:pt x="57" y="29"/>
                    <a:pt x="62" y="24"/>
                    <a:pt x="53" y="18"/>
                  </a:cubicBezTo>
                  <a:cubicBezTo>
                    <a:pt x="54" y="13"/>
                    <a:pt x="59" y="4"/>
                    <a:pt x="59"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1" name="Freeform 89"/>
            <p:cNvSpPr>
              <a:spLocks/>
            </p:cNvSpPr>
            <p:nvPr/>
          </p:nvSpPr>
          <p:spPr bwMode="auto">
            <a:xfrm>
              <a:off x="4354704" y="4562686"/>
              <a:ext cx="47678" cy="112323"/>
            </a:xfrm>
            <a:custGeom>
              <a:avLst/>
              <a:gdLst>
                <a:gd name="T0" fmla="*/ 20 w 83"/>
                <a:gd name="T1" fmla="*/ 3 h 199"/>
                <a:gd name="T2" fmla="*/ 34 w 83"/>
                <a:gd name="T3" fmla="*/ 27 h 199"/>
                <a:gd name="T4" fmla="*/ 22 w 83"/>
                <a:gd name="T5" fmla="*/ 43 h 199"/>
                <a:gd name="T6" fmla="*/ 12 w 83"/>
                <a:gd name="T7" fmla="*/ 85 h 199"/>
                <a:gd name="T8" fmla="*/ 16 w 83"/>
                <a:gd name="T9" fmla="*/ 105 h 199"/>
                <a:gd name="T10" fmla="*/ 26 w 83"/>
                <a:gd name="T11" fmla="*/ 119 h 199"/>
                <a:gd name="T12" fmla="*/ 44 w 83"/>
                <a:gd name="T13" fmla="*/ 143 h 199"/>
                <a:gd name="T14" fmla="*/ 44 w 83"/>
                <a:gd name="T15" fmla="*/ 171 h 199"/>
                <a:gd name="T16" fmla="*/ 50 w 83"/>
                <a:gd name="T17" fmla="*/ 189 h 199"/>
                <a:gd name="T18" fmla="*/ 62 w 83"/>
                <a:gd name="T19" fmla="*/ 195 h 199"/>
                <a:gd name="T20" fmla="*/ 80 w 83"/>
                <a:gd name="T21" fmla="*/ 167 h 199"/>
                <a:gd name="T22" fmla="*/ 79 w 83"/>
                <a:gd name="T23" fmla="*/ 138 h 199"/>
                <a:gd name="T24" fmla="*/ 56 w 83"/>
                <a:gd name="T25" fmla="*/ 127 h 199"/>
                <a:gd name="T26" fmla="*/ 36 w 83"/>
                <a:gd name="T27" fmla="*/ 105 h 199"/>
                <a:gd name="T28" fmla="*/ 32 w 83"/>
                <a:gd name="T29" fmla="*/ 71 h 199"/>
                <a:gd name="T30" fmla="*/ 40 w 83"/>
                <a:gd name="T31" fmla="*/ 53 h 199"/>
                <a:gd name="T32" fmla="*/ 38 w 83"/>
                <a:gd name="T33" fmla="*/ 11 h 199"/>
                <a:gd name="T34" fmla="*/ 20 w 83"/>
                <a:gd name="T35"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99">
                  <a:moveTo>
                    <a:pt x="20" y="3"/>
                  </a:moveTo>
                  <a:cubicBezTo>
                    <a:pt x="22" y="15"/>
                    <a:pt x="30" y="15"/>
                    <a:pt x="34" y="27"/>
                  </a:cubicBezTo>
                  <a:cubicBezTo>
                    <a:pt x="31" y="35"/>
                    <a:pt x="26" y="36"/>
                    <a:pt x="22" y="43"/>
                  </a:cubicBezTo>
                  <a:cubicBezTo>
                    <a:pt x="18" y="58"/>
                    <a:pt x="26" y="76"/>
                    <a:pt x="12" y="85"/>
                  </a:cubicBezTo>
                  <a:cubicBezTo>
                    <a:pt x="9" y="94"/>
                    <a:pt x="11" y="98"/>
                    <a:pt x="16" y="105"/>
                  </a:cubicBezTo>
                  <a:cubicBezTo>
                    <a:pt x="0" y="116"/>
                    <a:pt x="14" y="117"/>
                    <a:pt x="26" y="119"/>
                  </a:cubicBezTo>
                  <a:cubicBezTo>
                    <a:pt x="32" y="137"/>
                    <a:pt x="30" y="134"/>
                    <a:pt x="44" y="143"/>
                  </a:cubicBezTo>
                  <a:cubicBezTo>
                    <a:pt x="51" y="154"/>
                    <a:pt x="61" y="160"/>
                    <a:pt x="44" y="171"/>
                  </a:cubicBezTo>
                  <a:cubicBezTo>
                    <a:pt x="47" y="176"/>
                    <a:pt x="44" y="190"/>
                    <a:pt x="50" y="189"/>
                  </a:cubicBezTo>
                  <a:cubicBezTo>
                    <a:pt x="53" y="193"/>
                    <a:pt x="57" y="199"/>
                    <a:pt x="62" y="195"/>
                  </a:cubicBezTo>
                  <a:cubicBezTo>
                    <a:pt x="67" y="191"/>
                    <a:pt x="77" y="176"/>
                    <a:pt x="80" y="167"/>
                  </a:cubicBezTo>
                  <a:cubicBezTo>
                    <a:pt x="83" y="154"/>
                    <a:pt x="83" y="145"/>
                    <a:pt x="79" y="138"/>
                  </a:cubicBezTo>
                  <a:cubicBezTo>
                    <a:pt x="75" y="131"/>
                    <a:pt x="63" y="133"/>
                    <a:pt x="56" y="127"/>
                  </a:cubicBezTo>
                  <a:cubicBezTo>
                    <a:pt x="44" y="119"/>
                    <a:pt x="42" y="118"/>
                    <a:pt x="36" y="105"/>
                  </a:cubicBezTo>
                  <a:cubicBezTo>
                    <a:pt x="39" y="92"/>
                    <a:pt x="35" y="83"/>
                    <a:pt x="32" y="71"/>
                  </a:cubicBezTo>
                  <a:cubicBezTo>
                    <a:pt x="34" y="64"/>
                    <a:pt x="38" y="60"/>
                    <a:pt x="40" y="53"/>
                  </a:cubicBezTo>
                  <a:cubicBezTo>
                    <a:pt x="40" y="46"/>
                    <a:pt x="35" y="21"/>
                    <a:pt x="38" y="11"/>
                  </a:cubicBezTo>
                  <a:cubicBezTo>
                    <a:pt x="32" y="2"/>
                    <a:pt x="30" y="0"/>
                    <a:pt x="20" y="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2" name="Freeform 90"/>
            <p:cNvSpPr>
              <a:spLocks/>
            </p:cNvSpPr>
            <p:nvPr/>
          </p:nvSpPr>
          <p:spPr bwMode="auto">
            <a:xfrm>
              <a:off x="4193929" y="4541967"/>
              <a:ext cx="179624" cy="151581"/>
            </a:xfrm>
            <a:custGeom>
              <a:avLst/>
              <a:gdLst>
                <a:gd name="T0" fmla="*/ 38 w 306"/>
                <a:gd name="T1" fmla="*/ 258 h 272"/>
                <a:gd name="T2" fmla="*/ 88 w 306"/>
                <a:gd name="T3" fmla="*/ 264 h 272"/>
                <a:gd name="T4" fmla="*/ 106 w 306"/>
                <a:gd name="T5" fmla="*/ 270 h 272"/>
                <a:gd name="T6" fmla="*/ 112 w 306"/>
                <a:gd name="T7" fmla="*/ 272 h 272"/>
                <a:gd name="T8" fmla="*/ 142 w 306"/>
                <a:gd name="T9" fmla="*/ 254 h 272"/>
                <a:gd name="T10" fmla="*/ 160 w 306"/>
                <a:gd name="T11" fmla="*/ 248 h 272"/>
                <a:gd name="T12" fmla="*/ 166 w 306"/>
                <a:gd name="T13" fmla="*/ 246 h 272"/>
                <a:gd name="T14" fmla="*/ 176 w 306"/>
                <a:gd name="T15" fmla="*/ 216 h 272"/>
                <a:gd name="T16" fmla="*/ 194 w 306"/>
                <a:gd name="T17" fmla="*/ 214 h 272"/>
                <a:gd name="T18" fmla="*/ 232 w 306"/>
                <a:gd name="T19" fmla="*/ 206 h 272"/>
                <a:gd name="T20" fmla="*/ 234 w 306"/>
                <a:gd name="T21" fmla="*/ 212 h 272"/>
                <a:gd name="T22" fmla="*/ 246 w 306"/>
                <a:gd name="T23" fmla="*/ 216 h 272"/>
                <a:gd name="T24" fmla="*/ 274 w 306"/>
                <a:gd name="T25" fmla="*/ 206 h 272"/>
                <a:gd name="T26" fmla="*/ 222 w 306"/>
                <a:gd name="T27" fmla="*/ 188 h 272"/>
                <a:gd name="T28" fmla="*/ 262 w 306"/>
                <a:gd name="T29" fmla="*/ 172 h 272"/>
                <a:gd name="T30" fmla="*/ 280 w 306"/>
                <a:gd name="T31" fmla="*/ 162 h 272"/>
                <a:gd name="T32" fmla="*/ 288 w 306"/>
                <a:gd name="T33" fmla="*/ 122 h 272"/>
                <a:gd name="T34" fmla="*/ 300 w 306"/>
                <a:gd name="T35" fmla="*/ 104 h 272"/>
                <a:gd name="T36" fmla="*/ 294 w 306"/>
                <a:gd name="T37" fmla="*/ 90 h 272"/>
                <a:gd name="T38" fmla="*/ 306 w 306"/>
                <a:gd name="T39" fmla="*/ 64 h 272"/>
                <a:gd name="T40" fmla="*/ 302 w 306"/>
                <a:gd name="T41" fmla="*/ 48 h 272"/>
                <a:gd name="T42" fmla="*/ 290 w 306"/>
                <a:gd name="T43" fmla="*/ 44 h 272"/>
                <a:gd name="T44" fmla="*/ 278 w 306"/>
                <a:gd name="T45" fmla="*/ 28 h 272"/>
                <a:gd name="T46" fmla="*/ 234 w 306"/>
                <a:gd name="T47" fmla="*/ 6 h 272"/>
                <a:gd name="T48" fmla="*/ 204 w 306"/>
                <a:gd name="T49" fmla="*/ 4 h 272"/>
                <a:gd name="T50" fmla="*/ 190 w 306"/>
                <a:gd name="T51" fmla="*/ 20 h 272"/>
                <a:gd name="T52" fmla="*/ 178 w 306"/>
                <a:gd name="T53" fmla="*/ 28 h 272"/>
                <a:gd name="T54" fmla="*/ 170 w 306"/>
                <a:gd name="T55" fmla="*/ 46 h 272"/>
                <a:gd name="T56" fmla="*/ 172 w 306"/>
                <a:gd name="T57" fmla="*/ 78 h 272"/>
                <a:gd name="T58" fmla="*/ 200 w 306"/>
                <a:gd name="T59" fmla="*/ 105 h 272"/>
                <a:gd name="T60" fmla="*/ 212 w 306"/>
                <a:gd name="T61" fmla="*/ 122 h 272"/>
                <a:gd name="T62" fmla="*/ 196 w 306"/>
                <a:gd name="T63" fmla="*/ 144 h 272"/>
                <a:gd name="T64" fmla="*/ 170 w 306"/>
                <a:gd name="T65" fmla="*/ 118 h 272"/>
                <a:gd name="T66" fmla="*/ 152 w 306"/>
                <a:gd name="T67" fmla="*/ 108 h 272"/>
                <a:gd name="T68" fmla="*/ 120 w 306"/>
                <a:gd name="T69" fmla="*/ 104 h 272"/>
                <a:gd name="T70" fmla="*/ 104 w 306"/>
                <a:gd name="T71" fmla="*/ 94 h 272"/>
                <a:gd name="T72" fmla="*/ 68 w 306"/>
                <a:gd name="T73" fmla="*/ 74 h 272"/>
                <a:gd name="T74" fmla="*/ 60 w 306"/>
                <a:gd name="T75" fmla="*/ 82 h 272"/>
                <a:gd name="T76" fmla="*/ 68 w 306"/>
                <a:gd name="T77" fmla="*/ 94 h 272"/>
                <a:gd name="T78" fmla="*/ 20 w 306"/>
                <a:gd name="T79" fmla="*/ 130 h 272"/>
                <a:gd name="T80" fmla="*/ 8 w 306"/>
                <a:gd name="T81" fmla="*/ 144 h 272"/>
                <a:gd name="T82" fmla="*/ 26 w 306"/>
                <a:gd name="T83" fmla="*/ 222 h 272"/>
                <a:gd name="T84" fmla="*/ 32 w 306"/>
                <a:gd name="T85" fmla="*/ 254 h 272"/>
                <a:gd name="T86" fmla="*/ 38 w 306"/>
                <a:gd name="T87" fmla="*/ 25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6" h="272">
                  <a:moveTo>
                    <a:pt x="38" y="258"/>
                  </a:moveTo>
                  <a:cubicBezTo>
                    <a:pt x="54" y="255"/>
                    <a:pt x="72" y="260"/>
                    <a:pt x="88" y="264"/>
                  </a:cubicBezTo>
                  <a:cubicBezTo>
                    <a:pt x="94" y="266"/>
                    <a:pt x="100" y="268"/>
                    <a:pt x="106" y="270"/>
                  </a:cubicBezTo>
                  <a:cubicBezTo>
                    <a:pt x="108" y="271"/>
                    <a:pt x="112" y="272"/>
                    <a:pt x="112" y="272"/>
                  </a:cubicBezTo>
                  <a:cubicBezTo>
                    <a:pt x="135" y="269"/>
                    <a:pt x="125" y="262"/>
                    <a:pt x="142" y="254"/>
                  </a:cubicBezTo>
                  <a:cubicBezTo>
                    <a:pt x="148" y="251"/>
                    <a:pt x="154" y="250"/>
                    <a:pt x="160" y="248"/>
                  </a:cubicBezTo>
                  <a:cubicBezTo>
                    <a:pt x="162" y="247"/>
                    <a:pt x="166" y="246"/>
                    <a:pt x="166" y="246"/>
                  </a:cubicBezTo>
                  <a:cubicBezTo>
                    <a:pt x="173" y="239"/>
                    <a:pt x="171" y="220"/>
                    <a:pt x="176" y="216"/>
                  </a:cubicBezTo>
                  <a:cubicBezTo>
                    <a:pt x="180" y="212"/>
                    <a:pt x="188" y="215"/>
                    <a:pt x="194" y="214"/>
                  </a:cubicBezTo>
                  <a:cubicBezTo>
                    <a:pt x="208" y="200"/>
                    <a:pt x="207" y="204"/>
                    <a:pt x="232" y="206"/>
                  </a:cubicBezTo>
                  <a:cubicBezTo>
                    <a:pt x="233" y="208"/>
                    <a:pt x="232" y="211"/>
                    <a:pt x="234" y="212"/>
                  </a:cubicBezTo>
                  <a:cubicBezTo>
                    <a:pt x="237" y="214"/>
                    <a:pt x="246" y="216"/>
                    <a:pt x="246" y="216"/>
                  </a:cubicBezTo>
                  <a:cubicBezTo>
                    <a:pt x="259" y="215"/>
                    <a:pt x="270" y="218"/>
                    <a:pt x="274" y="206"/>
                  </a:cubicBezTo>
                  <a:cubicBezTo>
                    <a:pt x="260" y="196"/>
                    <a:pt x="239" y="190"/>
                    <a:pt x="222" y="188"/>
                  </a:cubicBezTo>
                  <a:cubicBezTo>
                    <a:pt x="226" y="176"/>
                    <a:pt x="250" y="174"/>
                    <a:pt x="262" y="172"/>
                  </a:cubicBezTo>
                  <a:cubicBezTo>
                    <a:pt x="268" y="168"/>
                    <a:pt x="274" y="166"/>
                    <a:pt x="280" y="162"/>
                  </a:cubicBezTo>
                  <a:cubicBezTo>
                    <a:pt x="288" y="146"/>
                    <a:pt x="283" y="144"/>
                    <a:pt x="288" y="122"/>
                  </a:cubicBezTo>
                  <a:cubicBezTo>
                    <a:pt x="289" y="117"/>
                    <a:pt x="298" y="110"/>
                    <a:pt x="300" y="104"/>
                  </a:cubicBezTo>
                  <a:cubicBezTo>
                    <a:pt x="299" y="99"/>
                    <a:pt x="295" y="95"/>
                    <a:pt x="294" y="90"/>
                  </a:cubicBezTo>
                  <a:cubicBezTo>
                    <a:pt x="293" y="81"/>
                    <a:pt x="303" y="73"/>
                    <a:pt x="306" y="64"/>
                  </a:cubicBezTo>
                  <a:cubicBezTo>
                    <a:pt x="305" y="59"/>
                    <a:pt x="306" y="51"/>
                    <a:pt x="302" y="48"/>
                  </a:cubicBezTo>
                  <a:cubicBezTo>
                    <a:pt x="299" y="46"/>
                    <a:pt x="290" y="44"/>
                    <a:pt x="290" y="44"/>
                  </a:cubicBezTo>
                  <a:cubicBezTo>
                    <a:pt x="285" y="37"/>
                    <a:pt x="285" y="33"/>
                    <a:pt x="278" y="28"/>
                  </a:cubicBezTo>
                  <a:cubicBezTo>
                    <a:pt x="268" y="12"/>
                    <a:pt x="246" y="18"/>
                    <a:pt x="234" y="6"/>
                  </a:cubicBezTo>
                  <a:cubicBezTo>
                    <a:pt x="221" y="0"/>
                    <a:pt x="217" y="0"/>
                    <a:pt x="204" y="4"/>
                  </a:cubicBezTo>
                  <a:cubicBezTo>
                    <a:pt x="200" y="9"/>
                    <a:pt x="195" y="16"/>
                    <a:pt x="190" y="20"/>
                  </a:cubicBezTo>
                  <a:cubicBezTo>
                    <a:pt x="186" y="23"/>
                    <a:pt x="178" y="28"/>
                    <a:pt x="178" y="28"/>
                  </a:cubicBezTo>
                  <a:cubicBezTo>
                    <a:pt x="174" y="33"/>
                    <a:pt x="170" y="46"/>
                    <a:pt x="170" y="46"/>
                  </a:cubicBezTo>
                  <a:cubicBezTo>
                    <a:pt x="171" y="57"/>
                    <a:pt x="171" y="67"/>
                    <a:pt x="172" y="78"/>
                  </a:cubicBezTo>
                  <a:cubicBezTo>
                    <a:pt x="175" y="88"/>
                    <a:pt x="193" y="98"/>
                    <a:pt x="200" y="105"/>
                  </a:cubicBezTo>
                  <a:cubicBezTo>
                    <a:pt x="207" y="112"/>
                    <a:pt x="213" y="116"/>
                    <a:pt x="212" y="122"/>
                  </a:cubicBezTo>
                  <a:cubicBezTo>
                    <a:pt x="210" y="132"/>
                    <a:pt x="203" y="137"/>
                    <a:pt x="196" y="144"/>
                  </a:cubicBezTo>
                  <a:cubicBezTo>
                    <a:pt x="176" y="141"/>
                    <a:pt x="180" y="132"/>
                    <a:pt x="170" y="118"/>
                  </a:cubicBezTo>
                  <a:cubicBezTo>
                    <a:pt x="166" y="112"/>
                    <a:pt x="152" y="108"/>
                    <a:pt x="152" y="108"/>
                  </a:cubicBezTo>
                  <a:cubicBezTo>
                    <a:pt x="148" y="91"/>
                    <a:pt x="133" y="100"/>
                    <a:pt x="120" y="104"/>
                  </a:cubicBezTo>
                  <a:cubicBezTo>
                    <a:pt x="112" y="117"/>
                    <a:pt x="118" y="99"/>
                    <a:pt x="104" y="94"/>
                  </a:cubicBezTo>
                  <a:cubicBezTo>
                    <a:pt x="98" y="82"/>
                    <a:pt x="80" y="82"/>
                    <a:pt x="68" y="74"/>
                  </a:cubicBezTo>
                  <a:cubicBezTo>
                    <a:pt x="65" y="75"/>
                    <a:pt x="58" y="76"/>
                    <a:pt x="60" y="82"/>
                  </a:cubicBezTo>
                  <a:cubicBezTo>
                    <a:pt x="62" y="87"/>
                    <a:pt x="68" y="94"/>
                    <a:pt x="68" y="94"/>
                  </a:cubicBezTo>
                  <a:cubicBezTo>
                    <a:pt x="65" y="137"/>
                    <a:pt x="60" y="128"/>
                    <a:pt x="20" y="130"/>
                  </a:cubicBezTo>
                  <a:cubicBezTo>
                    <a:pt x="12" y="133"/>
                    <a:pt x="11" y="136"/>
                    <a:pt x="8" y="144"/>
                  </a:cubicBezTo>
                  <a:cubicBezTo>
                    <a:pt x="5" y="178"/>
                    <a:pt x="0" y="196"/>
                    <a:pt x="26" y="222"/>
                  </a:cubicBezTo>
                  <a:cubicBezTo>
                    <a:pt x="28" y="227"/>
                    <a:pt x="28" y="250"/>
                    <a:pt x="32" y="254"/>
                  </a:cubicBezTo>
                  <a:cubicBezTo>
                    <a:pt x="34" y="256"/>
                    <a:pt x="38" y="258"/>
                    <a:pt x="38" y="25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3" name="Freeform 91"/>
            <p:cNvSpPr>
              <a:spLocks/>
            </p:cNvSpPr>
            <p:nvPr/>
          </p:nvSpPr>
          <p:spPr bwMode="auto">
            <a:xfrm>
              <a:off x="4050896" y="4676100"/>
              <a:ext cx="194038" cy="197383"/>
            </a:xfrm>
            <a:custGeom>
              <a:avLst/>
              <a:gdLst>
                <a:gd name="T0" fmla="*/ 8 w 333"/>
                <a:gd name="T1" fmla="*/ 5 h 350"/>
                <a:gd name="T2" fmla="*/ 26 w 333"/>
                <a:gd name="T3" fmla="*/ 79 h 350"/>
                <a:gd name="T4" fmla="*/ 34 w 333"/>
                <a:gd name="T5" fmla="*/ 107 h 350"/>
                <a:gd name="T6" fmla="*/ 52 w 333"/>
                <a:gd name="T7" fmla="*/ 125 h 350"/>
                <a:gd name="T8" fmla="*/ 66 w 333"/>
                <a:gd name="T9" fmla="*/ 169 h 350"/>
                <a:gd name="T10" fmla="*/ 84 w 333"/>
                <a:gd name="T11" fmla="*/ 297 h 350"/>
                <a:gd name="T12" fmla="*/ 106 w 333"/>
                <a:gd name="T13" fmla="*/ 331 h 350"/>
                <a:gd name="T14" fmla="*/ 122 w 333"/>
                <a:gd name="T15" fmla="*/ 326 h 350"/>
                <a:gd name="T16" fmla="*/ 133 w 333"/>
                <a:gd name="T17" fmla="*/ 341 h 350"/>
                <a:gd name="T18" fmla="*/ 166 w 333"/>
                <a:gd name="T19" fmla="*/ 338 h 350"/>
                <a:gd name="T20" fmla="*/ 184 w 333"/>
                <a:gd name="T21" fmla="*/ 316 h 350"/>
                <a:gd name="T22" fmla="*/ 194 w 333"/>
                <a:gd name="T23" fmla="*/ 259 h 350"/>
                <a:gd name="T24" fmla="*/ 203 w 333"/>
                <a:gd name="T25" fmla="*/ 241 h 350"/>
                <a:gd name="T26" fmla="*/ 234 w 333"/>
                <a:gd name="T27" fmla="*/ 143 h 350"/>
                <a:gd name="T28" fmla="*/ 234 w 333"/>
                <a:gd name="T29" fmla="*/ 83 h 350"/>
                <a:gd name="T30" fmla="*/ 244 w 333"/>
                <a:gd name="T31" fmla="*/ 49 h 350"/>
                <a:gd name="T32" fmla="*/ 268 w 333"/>
                <a:gd name="T33" fmla="*/ 29 h 350"/>
                <a:gd name="T34" fmla="*/ 304 w 333"/>
                <a:gd name="T35" fmla="*/ 45 h 350"/>
                <a:gd name="T36" fmla="*/ 328 w 333"/>
                <a:gd name="T37" fmla="*/ 31 h 350"/>
                <a:gd name="T38" fmla="*/ 300 w 333"/>
                <a:gd name="T39" fmla="*/ 19 h 350"/>
                <a:gd name="T40" fmla="*/ 278 w 333"/>
                <a:gd name="T41" fmla="*/ 19 h 350"/>
                <a:gd name="T42" fmla="*/ 264 w 333"/>
                <a:gd name="T43" fmla="*/ 27 h 350"/>
                <a:gd name="T44" fmla="*/ 252 w 333"/>
                <a:gd name="T45" fmla="*/ 31 h 350"/>
                <a:gd name="T46" fmla="*/ 228 w 333"/>
                <a:gd name="T47" fmla="*/ 23 h 350"/>
                <a:gd name="T48" fmla="*/ 212 w 333"/>
                <a:gd name="T49" fmla="*/ 28 h 350"/>
                <a:gd name="T50" fmla="*/ 176 w 333"/>
                <a:gd name="T51" fmla="*/ 19 h 350"/>
                <a:gd name="T52" fmla="*/ 146 w 333"/>
                <a:gd name="T53" fmla="*/ 11 h 350"/>
                <a:gd name="T54" fmla="*/ 88 w 333"/>
                <a:gd name="T55" fmla="*/ 14 h 350"/>
                <a:gd name="T56" fmla="*/ 44 w 333"/>
                <a:gd name="T57" fmla="*/ 5 h 350"/>
                <a:gd name="T58" fmla="*/ 22 w 333"/>
                <a:gd name="T59" fmla="*/ 8 h 350"/>
                <a:gd name="T60" fmla="*/ 8 w 333"/>
                <a:gd name="T61" fmla="*/ 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3" h="350">
                  <a:moveTo>
                    <a:pt x="8" y="5"/>
                  </a:moveTo>
                  <a:cubicBezTo>
                    <a:pt x="0" y="29"/>
                    <a:pt x="17" y="57"/>
                    <a:pt x="26" y="79"/>
                  </a:cubicBezTo>
                  <a:cubicBezTo>
                    <a:pt x="30" y="88"/>
                    <a:pt x="29" y="99"/>
                    <a:pt x="34" y="107"/>
                  </a:cubicBezTo>
                  <a:cubicBezTo>
                    <a:pt x="38" y="115"/>
                    <a:pt x="45" y="120"/>
                    <a:pt x="52" y="125"/>
                  </a:cubicBezTo>
                  <a:cubicBezTo>
                    <a:pt x="56" y="139"/>
                    <a:pt x="58" y="157"/>
                    <a:pt x="66" y="169"/>
                  </a:cubicBezTo>
                  <a:cubicBezTo>
                    <a:pt x="67" y="210"/>
                    <a:pt x="58" y="262"/>
                    <a:pt x="84" y="297"/>
                  </a:cubicBezTo>
                  <a:cubicBezTo>
                    <a:pt x="88" y="310"/>
                    <a:pt x="91" y="327"/>
                    <a:pt x="106" y="331"/>
                  </a:cubicBezTo>
                  <a:cubicBezTo>
                    <a:pt x="116" y="328"/>
                    <a:pt x="118" y="337"/>
                    <a:pt x="122" y="326"/>
                  </a:cubicBezTo>
                  <a:cubicBezTo>
                    <a:pt x="129" y="331"/>
                    <a:pt x="125" y="338"/>
                    <a:pt x="133" y="341"/>
                  </a:cubicBezTo>
                  <a:cubicBezTo>
                    <a:pt x="136" y="350"/>
                    <a:pt x="157" y="335"/>
                    <a:pt x="166" y="338"/>
                  </a:cubicBezTo>
                  <a:cubicBezTo>
                    <a:pt x="173" y="333"/>
                    <a:pt x="181" y="327"/>
                    <a:pt x="184" y="316"/>
                  </a:cubicBezTo>
                  <a:cubicBezTo>
                    <a:pt x="189" y="303"/>
                    <a:pt x="191" y="271"/>
                    <a:pt x="194" y="259"/>
                  </a:cubicBezTo>
                  <a:cubicBezTo>
                    <a:pt x="210" y="243"/>
                    <a:pt x="195" y="266"/>
                    <a:pt x="203" y="241"/>
                  </a:cubicBezTo>
                  <a:cubicBezTo>
                    <a:pt x="200" y="196"/>
                    <a:pt x="176" y="150"/>
                    <a:pt x="234" y="143"/>
                  </a:cubicBezTo>
                  <a:cubicBezTo>
                    <a:pt x="245" y="126"/>
                    <a:pt x="239" y="102"/>
                    <a:pt x="234" y="83"/>
                  </a:cubicBezTo>
                  <a:cubicBezTo>
                    <a:pt x="235" y="70"/>
                    <a:pt x="230" y="54"/>
                    <a:pt x="244" y="49"/>
                  </a:cubicBezTo>
                  <a:cubicBezTo>
                    <a:pt x="253" y="42"/>
                    <a:pt x="257" y="33"/>
                    <a:pt x="268" y="29"/>
                  </a:cubicBezTo>
                  <a:cubicBezTo>
                    <a:pt x="283" y="31"/>
                    <a:pt x="290" y="40"/>
                    <a:pt x="304" y="45"/>
                  </a:cubicBezTo>
                  <a:cubicBezTo>
                    <a:pt x="313" y="43"/>
                    <a:pt x="320" y="36"/>
                    <a:pt x="328" y="31"/>
                  </a:cubicBezTo>
                  <a:cubicBezTo>
                    <a:pt x="333" y="16"/>
                    <a:pt x="310" y="20"/>
                    <a:pt x="300" y="19"/>
                  </a:cubicBezTo>
                  <a:cubicBezTo>
                    <a:pt x="294" y="15"/>
                    <a:pt x="278" y="19"/>
                    <a:pt x="278" y="19"/>
                  </a:cubicBezTo>
                  <a:cubicBezTo>
                    <a:pt x="269" y="28"/>
                    <a:pt x="276" y="24"/>
                    <a:pt x="264" y="27"/>
                  </a:cubicBezTo>
                  <a:cubicBezTo>
                    <a:pt x="260" y="28"/>
                    <a:pt x="252" y="31"/>
                    <a:pt x="252" y="31"/>
                  </a:cubicBezTo>
                  <a:cubicBezTo>
                    <a:pt x="243" y="29"/>
                    <a:pt x="236" y="26"/>
                    <a:pt x="228" y="23"/>
                  </a:cubicBezTo>
                  <a:cubicBezTo>
                    <a:pt x="217" y="26"/>
                    <a:pt x="223" y="28"/>
                    <a:pt x="212" y="28"/>
                  </a:cubicBezTo>
                  <a:cubicBezTo>
                    <a:pt x="200" y="26"/>
                    <a:pt x="189" y="21"/>
                    <a:pt x="176" y="19"/>
                  </a:cubicBezTo>
                  <a:cubicBezTo>
                    <a:pt x="166" y="6"/>
                    <a:pt x="162" y="6"/>
                    <a:pt x="146" y="11"/>
                  </a:cubicBezTo>
                  <a:cubicBezTo>
                    <a:pt x="123" y="9"/>
                    <a:pt x="111" y="15"/>
                    <a:pt x="88" y="14"/>
                  </a:cubicBezTo>
                  <a:cubicBezTo>
                    <a:pt x="74" y="9"/>
                    <a:pt x="59" y="7"/>
                    <a:pt x="44" y="5"/>
                  </a:cubicBezTo>
                  <a:cubicBezTo>
                    <a:pt x="36" y="0"/>
                    <a:pt x="31" y="5"/>
                    <a:pt x="22" y="8"/>
                  </a:cubicBezTo>
                  <a:cubicBezTo>
                    <a:pt x="18" y="14"/>
                    <a:pt x="15" y="2"/>
                    <a:pt x="8" y="5"/>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4" name="Freeform 92"/>
            <p:cNvSpPr>
              <a:spLocks/>
            </p:cNvSpPr>
            <p:nvPr/>
          </p:nvSpPr>
          <p:spPr bwMode="auto">
            <a:xfrm>
              <a:off x="4162884" y="4694638"/>
              <a:ext cx="138598" cy="127590"/>
            </a:xfrm>
            <a:custGeom>
              <a:avLst/>
              <a:gdLst>
                <a:gd name="T0" fmla="*/ 111 w 240"/>
                <a:gd name="T1" fmla="*/ 10 h 226"/>
                <a:gd name="T2" fmla="*/ 137 w 240"/>
                <a:gd name="T3" fmla="*/ 0 h 226"/>
                <a:gd name="T4" fmla="*/ 163 w 240"/>
                <a:gd name="T5" fmla="*/ 32 h 226"/>
                <a:gd name="T6" fmla="*/ 183 w 240"/>
                <a:gd name="T7" fmla="*/ 47 h 226"/>
                <a:gd name="T8" fmla="*/ 205 w 240"/>
                <a:gd name="T9" fmla="*/ 92 h 226"/>
                <a:gd name="T10" fmla="*/ 223 w 240"/>
                <a:gd name="T11" fmla="*/ 106 h 226"/>
                <a:gd name="T12" fmla="*/ 240 w 240"/>
                <a:gd name="T13" fmla="*/ 116 h 226"/>
                <a:gd name="T14" fmla="*/ 213 w 240"/>
                <a:gd name="T15" fmla="*/ 130 h 226"/>
                <a:gd name="T16" fmla="*/ 141 w 240"/>
                <a:gd name="T17" fmla="*/ 198 h 226"/>
                <a:gd name="T18" fmla="*/ 122 w 240"/>
                <a:gd name="T19" fmla="*/ 217 h 226"/>
                <a:gd name="T20" fmla="*/ 99 w 240"/>
                <a:gd name="T21" fmla="*/ 204 h 226"/>
                <a:gd name="T22" fmla="*/ 57 w 240"/>
                <a:gd name="T23" fmla="*/ 223 h 226"/>
                <a:gd name="T24" fmla="*/ 30 w 240"/>
                <a:gd name="T25" fmla="*/ 217 h 226"/>
                <a:gd name="T26" fmla="*/ 13 w 240"/>
                <a:gd name="T27" fmla="*/ 208 h 226"/>
                <a:gd name="T28" fmla="*/ 7 w 240"/>
                <a:gd name="T29" fmla="*/ 180 h 226"/>
                <a:gd name="T30" fmla="*/ 35 w 240"/>
                <a:gd name="T31" fmla="*/ 114 h 226"/>
                <a:gd name="T32" fmla="*/ 45 w 240"/>
                <a:gd name="T33" fmla="*/ 96 h 226"/>
                <a:gd name="T34" fmla="*/ 49 w 240"/>
                <a:gd name="T35" fmla="*/ 84 h 226"/>
                <a:gd name="T36" fmla="*/ 43 w 240"/>
                <a:gd name="T37" fmla="*/ 36 h 226"/>
                <a:gd name="T38" fmla="*/ 55 w 240"/>
                <a:gd name="T39" fmla="*/ 14 h 226"/>
                <a:gd name="T40" fmla="*/ 69 w 240"/>
                <a:gd name="T41" fmla="*/ 0 h 226"/>
                <a:gd name="T42" fmla="*/ 101 w 240"/>
                <a:gd name="T43" fmla="*/ 8 h 226"/>
                <a:gd name="T44" fmla="*/ 111 w 240"/>
                <a:gd name="T45" fmla="*/ 1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226">
                  <a:moveTo>
                    <a:pt x="111" y="10"/>
                  </a:moveTo>
                  <a:cubicBezTo>
                    <a:pt x="126" y="8"/>
                    <a:pt x="125" y="4"/>
                    <a:pt x="137" y="0"/>
                  </a:cubicBezTo>
                  <a:cubicBezTo>
                    <a:pt x="148" y="3"/>
                    <a:pt x="156" y="22"/>
                    <a:pt x="163" y="32"/>
                  </a:cubicBezTo>
                  <a:cubicBezTo>
                    <a:pt x="166" y="42"/>
                    <a:pt x="173" y="44"/>
                    <a:pt x="183" y="47"/>
                  </a:cubicBezTo>
                  <a:cubicBezTo>
                    <a:pt x="188" y="67"/>
                    <a:pt x="194" y="80"/>
                    <a:pt x="205" y="92"/>
                  </a:cubicBezTo>
                  <a:cubicBezTo>
                    <a:pt x="227" y="117"/>
                    <a:pt x="208" y="98"/>
                    <a:pt x="223" y="106"/>
                  </a:cubicBezTo>
                  <a:cubicBezTo>
                    <a:pt x="227" y="108"/>
                    <a:pt x="240" y="116"/>
                    <a:pt x="240" y="116"/>
                  </a:cubicBezTo>
                  <a:cubicBezTo>
                    <a:pt x="236" y="127"/>
                    <a:pt x="224" y="128"/>
                    <a:pt x="213" y="130"/>
                  </a:cubicBezTo>
                  <a:cubicBezTo>
                    <a:pt x="182" y="158"/>
                    <a:pt x="156" y="182"/>
                    <a:pt x="141" y="198"/>
                  </a:cubicBezTo>
                  <a:cubicBezTo>
                    <a:pt x="133" y="208"/>
                    <a:pt x="129" y="216"/>
                    <a:pt x="122" y="217"/>
                  </a:cubicBezTo>
                  <a:cubicBezTo>
                    <a:pt x="115" y="218"/>
                    <a:pt x="110" y="203"/>
                    <a:pt x="99" y="204"/>
                  </a:cubicBezTo>
                  <a:cubicBezTo>
                    <a:pt x="55" y="207"/>
                    <a:pt x="73" y="200"/>
                    <a:pt x="57" y="223"/>
                  </a:cubicBezTo>
                  <a:cubicBezTo>
                    <a:pt x="45" y="226"/>
                    <a:pt x="37" y="220"/>
                    <a:pt x="30" y="217"/>
                  </a:cubicBezTo>
                  <a:cubicBezTo>
                    <a:pt x="23" y="214"/>
                    <a:pt x="17" y="214"/>
                    <a:pt x="13" y="208"/>
                  </a:cubicBezTo>
                  <a:cubicBezTo>
                    <a:pt x="11" y="198"/>
                    <a:pt x="9" y="190"/>
                    <a:pt x="7" y="180"/>
                  </a:cubicBezTo>
                  <a:cubicBezTo>
                    <a:pt x="9" y="145"/>
                    <a:pt x="0" y="121"/>
                    <a:pt x="35" y="114"/>
                  </a:cubicBezTo>
                  <a:cubicBezTo>
                    <a:pt x="39" y="103"/>
                    <a:pt x="39" y="113"/>
                    <a:pt x="45" y="96"/>
                  </a:cubicBezTo>
                  <a:cubicBezTo>
                    <a:pt x="46" y="92"/>
                    <a:pt x="49" y="84"/>
                    <a:pt x="49" y="84"/>
                  </a:cubicBezTo>
                  <a:cubicBezTo>
                    <a:pt x="45" y="44"/>
                    <a:pt x="47" y="60"/>
                    <a:pt x="43" y="36"/>
                  </a:cubicBezTo>
                  <a:cubicBezTo>
                    <a:pt x="45" y="24"/>
                    <a:pt x="45" y="21"/>
                    <a:pt x="55" y="14"/>
                  </a:cubicBezTo>
                  <a:cubicBezTo>
                    <a:pt x="64" y="0"/>
                    <a:pt x="58" y="4"/>
                    <a:pt x="69" y="0"/>
                  </a:cubicBezTo>
                  <a:cubicBezTo>
                    <a:pt x="88" y="2"/>
                    <a:pt x="87" y="3"/>
                    <a:pt x="101" y="8"/>
                  </a:cubicBezTo>
                  <a:cubicBezTo>
                    <a:pt x="105" y="12"/>
                    <a:pt x="126" y="25"/>
                    <a:pt x="111" y="1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5" name="Freeform 93"/>
            <p:cNvSpPr>
              <a:spLocks/>
            </p:cNvSpPr>
            <p:nvPr/>
          </p:nvSpPr>
          <p:spPr bwMode="auto">
            <a:xfrm>
              <a:off x="4238281" y="4653199"/>
              <a:ext cx="118640" cy="112323"/>
            </a:xfrm>
            <a:custGeom>
              <a:avLst/>
              <a:gdLst>
                <a:gd name="T0" fmla="*/ 103 w 203"/>
                <a:gd name="T1" fmla="*/ 187 h 200"/>
                <a:gd name="T2" fmla="*/ 121 w 203"/>
                <a:gd name="T3" fmla="*/ 193 h 200"/>
                <a:gd name="T4" fmla="*/ 143 w 203"/>
                <a:gd name="T5" fmla="*/ 197 h 200"/>
                <a:gd name="T6" fmla="*/ 167 w 203"/>
                <a:gd name="T7" fmla="*/ 189 h 200"/>
                <a:gd name="T8" fmla="*/ 179 w 203"/>
                <a:gd name="T9" fmla="*/ 181 h 200"/>
                <a:gd name="T10" fmla="*/ 192 w 203"/>
                <a:gd name="T11" fmla="*/ 152 h 200"/>
                <a:gd name="T12" fmla="*/ 203 w 203"/>
                <a:gd name="T13" fmla="*/ 59 h 200"/>
                <a:gd name="T14" fmla="*/ 201 w 203"/>
                <a:gd name="T15" fmla="*/ 41 h 200"/>
                <a:gd name="T16" fmla="*/ 183 w 203"/>
                <a:gd name="T17" fmla="*/ 33 h 200"/>
                <a:gd name="T18" fmla="*/ 155 w 203"/>
                <a:gd name="T19" fmla="*/ 15 h 200"/>
                <a:gd name="T20" fmla="*/ 113 w 203"/>
                <a:gd name="T21" fmla="*/ 9 h 200"/>
                <a:gd name="T22" fmla="*/ 99 w 203"/>
                <a:gd name="T23" fmla="*/ 32 h 200"/>
                <a:gd name="T24" fmla="*/ 85 w 203"/>
                <a:gd name="T25" fmla="*/ 47 h 200"/>
                <a:gd name="T26" fmla="*/ 45 w 203"/>
                <a:gd name="T27" fmla="*/ 68 h 200"/>
                <a:gd name="T28" fmla="*/ 0 w 203"/>
                <a:gd name="T29" fmla="*/ 68 h 200"/>
                <a:gd name="T30" fmla="*/ 19 w 203"/>
                <a:gd name="T31" fmla="*/ 81 h 200"/>
                <a:gd name="T32" fmla="*/ 30 w 203"/>
                <a:gd name="T33" fmla="*/ 107 h 200"/>
                <a:gd name="T34" fmla="*/ 43 w 203"/>
                <a:gd name="T35" fmla="*/ 119 h 200"/>
                <a:gd name="T36" fmla="*/ 77 w 203"/>
                <a:gd name="T37" fmla="*/ 169 h 200"/>
                <a:gd name="T38" fmla="*/ 93 w 203"/>
                <a:gd name="T39" fmla="*/ 183 h 200"/>
                <a:gd name="T40" fmla="*/ 110 w 203"/>
                <a:gd name="T41" fmla="*/ 188 h 200"/>
                <a:gd name="T42" fmla="*/ 103 w 203"/>
                <a:gd name="T43" fmla="*/ 1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 h="200">
                  <a:moveTo>
                    <a:pt x="103" y="187"/>
                  </a:moveTo>
                  <a:cubicBezTo>
                    <a:pt x="114" y="183"/>
                    <a:pt x="114" y="187"/>
                    <a:pt x="121" y="193"/>
                  </a:cubicBezTo>
                  <a:cubicBezTo>
                    <a:pt x="127" y="198"/>
                    <a:pt x="136" y="196"/>
                    <a:pt x="143" y="197"/>
                  </a:cubicBezTo>
                  <a:cubicBezTo>
                    <a:pt x="171" y="194"/>
                    <a:pt x="153" y="200"/>
                    <a:pt x="167" y="189"/>
                  </a:cubicBezTo>
                  <a:cubicBezTo>
                    <a:pt x="171" y="186"/>
                    <a:pt x="179" y="181"/>
                    <a:pt x="179" y="181"/>
                  </a:cubicBezTo>
                  <a:cubicBezTo>
                    <a:pt x="188" y="167"/>
                    <a:pt x="184" y="168"/>
                    <a:pt x="192" y="152"/>
                  </a:cubicBezTo>
                  <a:cubicBezTo>
                    <a:pt x="193" y="130"/>
                    <a:pt x="189" y="80"/>
                    <a:pt x="203" y="59"/>
                  </a:cubicBezTo>
                  <a:cubicBezTo>
                    <a:pt x="202" y="53"/>
                    <a:pt x="203" y="47"/>
                    <a:pt x="201" y="41"/>
                  </a:cubicBezTo>
                  <a:cubicBezTo>
                    <a:pt x="199" y="35"/>
                    <a:pt x="183" y="33"/>
                    <a:pt x="183" y="33"/>
                  </a:cubicBezTo>
                  <a:cubicBezTo>
                    <a:pt x="168" y="18"/>
                    <a:pt x="182" y="19"/>
                    <a:pt x="155" y="15"/>
                  </a:cubicBezTo>
                  <a:cubicBezTo>
                    <a:pt x="145" y="0"/>
                    <a:pt x="133" y="8"/>
                    <a:pt x="113" y="9"/>
                  </a:cubicBezTo>
                  <a:cubicBezTo>
                    <a:pt x="97" y="20"/>
                    <a:pt x="110" y="16"/>
                    <a:pt x="99" y="32"/>
                  </a:cubicBezTo>
                  <a:cubicBezTo>
                    <a:pt x="95" y="38"/>
                    <a:pt x="91" y="42"/>
                    <a:pt x="85" y="47"/>
                  </a:cubicBezTo>
                  <a:cubicBezTo>
                    <a:pt x="79" y="52"/>
                    <a:pt x="53" y="66"/>
                    <a:pt x="45" y="68"/>
                  </a:cubicBezTo>
                  <a:cubicBezTo>
                    <a:pt x="22" y="83"/>
                    <a:pt x="34" y="67"/>
                    <a:pt x="0" y="68"/>
                  </a:cubicBezTo>
                  <a:cubicBezTo>
                    <a:pt x="4" y="79"/>
                    <a:pt x="9" y="80"/>
                    <a:pt x="19" y="81"/>
                  </a:cubicBezTo>
                  <a:cubicBezTo>
                    <a:pt x="22" y="90"/>
                    <a:pt x="24" y="100"/>
                    <a:pt x="30" y="107"/>
                  </a:cubicBezTo>
                  <a:cubicBezTo>
                    <a:pt x="34" y="112"/>
                    <a:pt x="38" y="116"/>
                    <a:pt x="43" y="119"/>
                  </a:cubicBezTo>
                  <a:cubicBezTo>
                    <a:pt x="48" y="134"/>
                    <a:pt x="61" y="164"/>
                    <a:pt x="77" y="169"/>
                  </a:cubicBezTo>
                  <a:cubicBezTo>
                    <a:pt x="81" y="176"/>
                    <a:pt x="85" y="181"/>
                    <a:pt x="93" y="183"/>
                  </a:cubicBezTo>
                  <a:cubicBezTo>
                    <a:pt x="100" y="185"/>
                    <a:pt x="110" y="187"/>
                    <a:pt x="110" y="188"/>
                  </a:cubicBezTo>
                  <a:cubicBezTo>
                    <a:pt x="110" y="190"/>
                    <a:pt x="105" y="187"/>
                    <a:pt x="103" y="18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6" name="Freeform 94"/>
            <p:cNvSpPr>
              <a:spLocks/>
            </p:cNvSpPr>
            <p:nvPr/>
          </p:nvSpPr>
          <p:spPr bwMode="auto">
            <a:xfrm>
              <a:off x="4321440" y="4577954"/>
              <a:ext cx="148578" cy="230098"/>
            </a:xfrm>
            <a:custGeom>
              <a:avLst/>
              <a:gdLst>
                <a:gd name="T0" fmla="*/ 5 w 256"/>
                <a:gd name="T1" fmla="*/ 329 h 407"/>
                <a:gd name="T2" fmla="*/ 30 w 256"/>
                <a:gd name="T3" fmla="*/ 365 h 407"/>
                <a:gd name="T4" fmla="*/ 40 w 256"/>
                <a:gd name="T5" fmla="*/ 395 h 407"/>
                <a:gd name="T6" fmla="*/ 72 w 256"/>
                <a:gd name="T7" fmla="*/ 407 h 407"/>
                <a:gd name="T8" fmla="*/ 82 w 256"/>
                <a:gd name="T9" fmla="*/ 405 h 407"/>
                <a:gd name="T10" fmla="*/ 86 w 256"/>
                <a:gd name="T11" fmla="*/ 393 h 407"/>
                <a:gd name="T12" fmla="*/ 110 w 256"/>
                <a:gd name="T13" fmla="*/ 391 h 407"/>
                <a:gd name="T14" fmla="*/ 112 w 256"/>
                <a:gd name="T15" fmla="*/ 325 h 407"/>
                <a:gd name="T16" fmla="*/ 100 w 256"/>
                <a:gd name="T17" fmla="*/ 293 h 407"/>
                <a:gd name="T18" fmla="*/ 98 w 256"/>
                <a:gd name="T19" fmla="*/ 261 h 407"/>
                <a:gd name="T20" fmla="*/ 116 w 256"/>
                <a:gd name="T21" fmla="*/ 245 h 407"/>
                <a:gd name="T22" fmla="*/ 122 w 256"/>
                <a:gd name="T23" fmla="*/ 239 h 407"/>
                <a:gd name="T24" fmla="*/ 130 w 256"/>
                <a:gd name="T25" fmla="*/ 229 h 407"/>
                <a:gd name="T26" fmla="*/ 142 w 256"/>
                <a:gd name="T27" fmla="*/ 225 h 407"/>
                <a:gd name="T28" fmla="*/ 156 w 256"/>
                <a:gd name="T29" fmla="*/ 191 h 407"/>
                <a:gd name="T30" fmla="*/ 186 w 256"/>
                <a:gd name="T31" fmla="*/ 185 h 407"/>
                <a:gd name="T32" fmla="*/ 216 w 256"/>
                <a:gd name="T33" fmla="*/ 169 h 407"/>
                <a:gd name="T34" fmla="*/ 244 w 256"/>
                <a:gd name="T35" fmla="*/ 141 h 407"/>
                <a:gd name="T36" fmla="*/ 252 w 256"/>
                <a:gd name="T37" fmla="*/ 129 h 407"/>
                <a:gd name="T38" fmla="*/ 256 w 256"/>
                <a:gd name="T39" fmla="*/ 117 h 407"/>
                <a:gd name="T40" fmla="*/ 252 w 256"/>
                <a:gd name="T41" fmla="*/ 11 h 407"/>
                <a:gd name="T42" fmla="*/ 248 w 256"/>
                <a:gd name="T43" fmla="*/ 3 h 407"/>
                <a:gd name="T44" fmla="*/ 228 w 256"/>
                <a:gd name="T45" fmla="*/ 11 h 407"/>
                <a:gd name="T46" fmla="*/ 197 w 256"/>
                <a:gd name="T47" fmla="*/ 23 h 407"/>
                <a:gd name="T48" fmla="*/ 176 w 256"/>
                <a:gd name="T49" fmla="*/ 27 h 407"/>
                <a:gd name="T50" fmla="*/ 156 w 256"/>
                <a:gd name="T51" fmla="*/ 26 h 407"/>
                <a:gd name="T52" fmla="*/ 122 w 256"/>
                <a:gd name="T53" fmla="*/ 35 h 407"/>
                <a:gd name="T54" fmla="*/ 114 w 256"/>
                <a:gd name="T55" fmla="*/ 69 h 407"/>
                <a:gd name="T56" fmla="*/ 130 w 256"/>
                <a:gd name="T57" fmla="*/ 101 h 407"/>
                <a:gd name="T58" fmla="*/ 136 w 256"/>
                <a:gd name="T59" fmla="*/ 121 h 407"/>
                <a:gd name="T60" fmla="*/ 126 w 256"/>
                <a:gd name="T61" fmla="*/ 153 h 407"/>
                <a:gd name="T62" fmla="*/ 119 w 256"/>
                <a:gd name="T63" fmla="*/ 167 h 407"/>
                <a:gd name="T64" fmla="*/ 106 w 256"/>
                <a:gd name="T65" fmla="*/ 163 h 407"/>
                <a:gd name="T66" fmla="*/ 104 w 256"/>
                <a:gd name="T67" fmla="*/ 157 h 407"/>
                <a:gd name="T68" fmla="*/ 108 w 256"/>
                <a:gd name="T69" fmla="*/ 139 h 407"/>
                <a:gd name="T70" fmla="*/ 106 w 256"/>
                <a:gd name="T71" fmla="*/ 127 h 407"/>
                <a:gd name="T72" fmla="*/ 90 w 256"/>
                <a:gd name="T73" fmla="*/ 103 h 407"/>
                <a:gd name="T74" fmla="*/ 86 w 256"/>
                <a:gd name="T75" fmla="*/ 91 h 407"/>
                <a:gd name="T76" fmla="*/ 74 w 256"/>
                <a:gd name="T77" fmla="*/ 89 h 407"/>
                <a:gd name="T78" fmla="*/ 52 w 256"/>
                <a:gd name="T79" fmla="*/ 99 h 407"/>
                <a:gd name="T80" fmla="*/ 46 w 256"/>
                <a:gd name="T81" fmla="*/ 101 h 407"/>
                <a:gd name="T82" fmla="*/ 6 w 256"/>
                <a:gd name="T83" fmla="*/ 115 h 407"/>
                <a:gd name="T84" fmla="*/ 2 w 256"/>
                <a:gd name="T85" fmla="*/ 121 h 407"/>
                <a:gd name="T86" fmla="*/ 14 w 256"/>
                <a:gd name="T87" fmla="*/ 123 h 407"/>
                <a:gd name="T88" fmla="*/ 30 w 256"/>
                <a:gd name="T89" fmla="*/ 127 h 407"/>
                <a:gd name="T90" fmla="*/ 54 w 256"/>
                <a:gd name="T91" fmla="*/ 140 h 407"/>
                <a:gd name="T92" fmla="*/ 32 w 256"/>
                <a:gd name="T93" fmla="*/ 153 h 407"/>
                <a:gd name="T94" fmla="*/ 44 w 256"/>
                <a:gd name="T95" fmla="*/ 167 h 407"/>
                <a:gd name="T96" fmla="*/ 62 w 256"/>
                <a:gd name="T97" fmla="*/ 175 h 407"/>
                <a:gd name="T98" fmla="*/ 54 w 256"/>
                <a:gd name="T99" fmla="*/ 209 h 407"/>
                <a:gd name="T100" fmla="*/ 48 w 256"/>
                <a:gd name="T101" fmla="*/ 227 h 407"/>
                <a:gd name="T102" fmla="*/ 56 w 256"/>
                <a:gd name="T103" fmla="*/ 239 h 407"/>
                <a:gd name="T104" fmla="*/ 51 w 256"/>
                <a:gd name="T105" fmla="*/ 287 h 407"/>
                <a:gd name="T106" fmla="*/ 35 w 256"/>
                <a:gd name="T107" fmla="*/ 319 h 407"/>
                <a:gd name="T108" fmla="*/ 2 w 256"/>
                <a:gd name="T109" fmla="*/ 328 h 407"/>
                <a:gd name="T110" fmla="*/ 26 w 256"/>
                <a:gd name="T111" fmla="*/ 35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407">
                  <a:moveTo>
                    <a:pt x="5" y="329"/>
                  </a:moveTo>
                  <a:cubicBezTo>
                    <a:pt x="9" y="347"/>
                    <a:pt x="20" y="352"/>
                    <a:pt x="30" y="365"/>
                  </a:cubicBezTo>
                  <a:cubicBezTo>
                    <a:pt x="37" y="374"/>
                    <a:pt x="35" y="385"/>
                    <a:pt x="40" y="395"/>
                  </a:cubicBezTo>
                  <a:cubicBezTo>
                    <a:pt x="40" y="396"/>
                    <a:pt x="66" y="403"/>
                    <a:pt x="72" y="407"/>
                  </a:cubicBezTo>
                  <a:cubicBezTo>
                    <a:pt x="75" y="406"/>
                    <a:pt x="80" y="407"/>
                    <a:pt x="82" y="405"/>
                  </a:cubicBezTo>
                  <a:cubicBezTo>
                    <a:pt x="85" y="402"/>
                    <a:pt x="82" y="393"/>
                    <a:pt x="86" y="393"/>
                  </a:cubicBezTo>
                  <a:cubicBezTo>
                    <a:pt x="94" y="392"/>
                    <a:pt x="102" y="392"/>
                    <a:pt x="110" y="391"/>
                  </a:cubicBezTo>
                  <a:cubicBezTo>
                    <a:pt x="109" y="368"/>
                    <a:pt x="106" y="348"/>
                    <a:pt x="112" y="325"/>
                  </a:cubicBezTo>
                  <a:cubicBezTo>
                    <a:pt x="111" y="309"/>
                    <a:pt x="115" y="298"/>
                    <a:pt x="100" y="293"/>
                  </a:cubicBezTo>
                  <a:cubicBezTo>
                    <a:pt x="92" y="281"/>
                    <a:pt x="92" y="284"/>
                    <a:pt x="98" y="261"/>
                  </a:cubicBezTo>
                  <a:cubicBezTo>
                    <a:pt x="100" y="253"/>
                    <a:pt x="110" y="251"/>
                    <a:pt x="116" y="245"/>
                  </a:cubicBezTo>
                  <a:cubicBezTo>
                    <a:pt x="118" y="243"/>
                    <a:pt x="122" y="239"/>
                    <a:pt x="122" y="239"/>
                  </a:cubicBezTo>
                  <a:cubicBezTo>
                    <a:pt x="124" y="232"/>
                    <a:pt x="123" y="232"/>
                    <a:pt x="130" y="229"/>
                  </a:cubicBezTo>
                  <a:cubicBezTo>
                    <a:pt x="134" y="227"/>
                    <a:pt x="142" y="225"/>
                    <a:pt x="142" y="225"/>
                  </a:cubicBezTo>
                  <a:cubicBezTo>
                    <a:pt x="147" y="218"/>
                    <a:pt x="154" y="192"/>
                    <a:pt x="156" y="191"/>
                  </a:cubicBezTo>
                  <a:cubicBezTo>
                    <a:pt x="162" y="187"/>
                    <a:pt x="180" y="186"/>
                    <a:pt x="186" y="185"/>
                  </a:cubicBezTo>
                  <a:cubicBezTo>
                    <a:pt x="197" y="181"/>
                    <a:pt x="205" y="173"/>
                    <a:pt x="216" y="169"/>
                  </a:cubicBezTo>
                  <a:cubicBezTo>
                    <a:pt x="223" y="158"/>
                    <a:pt x="237" y="152"/>
                    <a:pt x="244" y="141"/>
                  </a:cubicBezTo>
                  <a:cubicBezTo>
                    <a:pt x="247" y="137"/>
                    <a:pt x="249" y="133"/>
                    <a:pt x="252" y="129"/>
                  </a:cubicBezTo>
                  <a:cubicBezTo>
                    <a:pt x="254" y="125"/>
                    <a:pt x="256" y="117"/>
                    <a:pt x="256" y="117"/>
                  </a:cubicBezTo>
                  <a:cubicBezTo>
                    <a:pt x="253" y="78"/>
                    <a:pt x="252" y="57"/>
                    <a:pt x="252" y="11"/>
                  </a:cubicBezTo>
                  <a:cubicBezTo>
                    <a:pt x="251" y="8"/>
                    <a:pt x="251" y="4"/>
                    <a:pt x="248" y="3"/>
                  </a:cubicBezTo>
                  <a:cubicBezTo>
                    <a:pt x="243" y="0"/>
                    <a:pt x="234" y="10"/>
                    <a:pt x="228" y="11"/>
                  </a:cubicBezTo>
                  <a:cubicBezTo>
                    <a:pt x="217" y="12"/>
                    <a:pt x="208" y="22"/>
                    <a:pt x="197" y="23"/>
                  </a:cubicBezTo>
                  <a:cubicBezTo>
                    <a:pt x="190" y="28"/>
                    <a:pt x="184" y="23"/>
                    <a:pt x="176" y="27"/>
                  </a:cubicBezTo>
                  <a:cubicBezTo>
                    <a:pt x="170" y="25"/>
                    <a:pt x="156" y="26"/>
                    <a:pt x="156" y="26"/>
                  </a:cubicBezTo>
                  <a:cubicBezTo>
                    <a:pt x="133" y="28"/>
                    <a:pt x="137" y="25"/>
                    <a:pt x="122" y="35"/>
                  </a:cubicBezTo>
                  <a:cubicBezTo>
                    <a:pt x="115" y="46"/>
                    <a:pt x="115" y="55"/>
                    <a:pt x="114" y="69"/>
                  </a:cubicBezTo>
                  <a:cubicBezTo>
                    <a:pt x="116" y="86"/>
                    <a:pt x="111" y="98"/>
                    <a:pt x="130" y="101"/>
                  </a:cubicBezTo>
                  <a:cubicBezTo>
                    <a:pt x="132" y="108"/>
                    <a:pt x="134" y="114"/>
                    <a:pt x="136" y="121"/>
                  </a:cubicBezTo>
                  <a:cubicBezTo>
                    <a:pt x="135" y="131"/>
                    <a:pt x="137" y="149"/>
                    <a:pt x="126" y="153"/>
                  </a:cubicBezTo>
                  <a:cubicBezTo>
                    <a:pt x="122" y="161"/>
                    <a:pt x="122" y="165"/>
                    <a:pt x="119" y="167"/>
                  </a:cubicBezTo>
                  <a:cubicBezTo>
                    <a:pt x="118" y="165"/>
                    <a:pt x="107" y="165"/>
                    <a:pt x="106" y="163"/>
                  </a:cubicBezTo>
                  <a:cubicBezTo>
                    <a:pt x="105" y="161"/>
                    <a:pt x="105" y="159"/>
                    <a:pt x="104" y="157"/>
                  </a:cubicBezTo>
                  <a:cubicBezTo>
                    <a:pt x="105" y="151"/>
                    <a:pt x="108" y="145"/>
                    <a:pt x="108" y="139"/>
                  </a:cubicBezTo>
                  <a:cubicBezTo>
                    <a:pt x="108" y="135"/>
                    <a:pt x="108" y="131"/>
                    <a:pt x="106" y="127"/>
                  </a:cubicBezTo>
                  <a:cubicBezTo>
                    <a:pt x="103" y="119"/>
                    <a:pt x="95" y="110"/>
                    <a:pt x="90" y="103"/>
                  </a:cubicBezTo>
                  <a:cubicBezTo>
                    <a:pt x="88" y="99"/>
                    <a:pt x="90" y="92"/>
                    <a:pt x="86" y="91"/>
                  </a:cubicBezTo>
                  <a:cubicBezTo>
                    <a:pt x="82" y="90"/>
                    <a:pt x="78" y="90"/>
                    <a:pt x="74" y="89"/>
                  </a:cubicBezTo>
                  <a:cubicBezTo>
                    <a:pt x="59" y="92"/>
                    <a:pt x="62" y="91"/>
                    <a:pt x="52" y="99"/>
                  </a:cubicBezTo>
                  <a:cubicBezTo>
                    <a:pt x="50" y="100"/>
                    <a:pt x="48" y="100"/>
                    <a:pt x="46" y="101"/>
                  </a:cubicBezTo>
                  <a:cubicBezTo>
                    <a:pt x="32" y="105"/>
                    <a:pt x="20" y="110"/>
                    <a:pt x="6" y="115"/>
                  </a:cubicBezTo>
                  <a:cubicBezTo>
                    <a:pt x="5" y="117"/>
                    <a:pt x="0" y="119"/>
                    <a:pt x="2" y="121"/>
                  </a:cubicBezTo>
                  <a:cubicBezTo>
                    <a:pt x="5" y="124"/>
                    <a:pt x="10" y="122"/>
                    <a:pt x="14" y="123"/>
                  </a:cubicBezTo>
                  <a:cubicBezTo>
                    <a:pt x="19" y="124"/>
                    <a:pt x="30" y="127"/>
                    <a:pt x="30" y="127"/>
                  </a:cubicBezTo>
                  <a:cubicBezTo>
                    <a:pt x="35" y="134"/>
                    <a:pt x="46" y="137"/>
                    <a:pt x="54" y="140"/>
                  </a:cubicBezTo>
                  <a:cubicBezTo>
                    <a:pt x="62" y="152"/>
                    <a:pt x="43" y="151"/>
                    <a:pt x="32" y="153"/>
                  </a:cubicBezTo>
                  <a:cubicBezTo>
                    <a:pt x="37" y="160"/>
                    <a:pt x="36" y="164"/>
                    <a:pt x="44" y="167"/>
                  </a:cubicBezTo>
                  <a:cubicBezTo>
                    <a:pt x="50" y="176"/>
                    <a:pt x="59" y="165"/>
                    <a:pt x="62" y="175"/>
                  </a:cubicBezTo>
                  <a:cubicBezTo>
                    <a:pt x="59" y="185"/>
                    <a:pt x="58" y="198"/>
                    <a:pt x="54" y="209"/>
                  </a:cubicBezTo>
                  <a:cubicBezTo>
                    <a:pt x="55" y="214"/>
                    <a:pt x="46" y="223"/>
                    <a:pt x="48" y="227"/>
                  </a:cubicBezTo>
                  <a:cubicBezTo>
                    <a:pt x="50" y="231"/>
                    <a:pt x="56" y="239"/>
                    <a:pt x="56" y="239"/>
                  </a:cubicBezTo>
                  <a:cubicBezTo>
                    <a:pt x="55" y="248"/>
                    <a:pt x="54" y="274"/>
                    <a:pt x="51" y="287"/>
                  </a:cubicBezTo>
                  <a:cubicBezTo>
                    <a:pt x="48" y="300"/>
                    <a:pt x="43" y="312"/>
                    <a:pt x="35" y="319"/>
                  </a:cubicBezTo>
                  <a:cubicBezTo>
                    <a:pt x="31" y="330"/>
                    <a:pt x="3" y="321"/>
                    <a:pt x="2" y="328"/>
                  </a:cubicBezTo>
                  <a:cubicBezTo>
                    <a:pt x="1" y="335"/>
                    <a:pt x="21" y="353"/>
                    <a:pt x="26" y="359"/>
                  </a:cubicBez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7" name="Freeform 95"/>
            <p:cNvSpPr>
              <a:spLocks/>
            </p:cNvSpPr>
            <p:nvPr/>
          </p:nvSpPr>
          <p:spPr bwMode="auto">
            <a:xfrm>
              <a:off x="4112988" y="4760069"/>
              <a:ext cx="241716" cy="200654"/>
            </a:xfrm>
            <a:custGeom>
              <a:avLst/>
              <a:gdLst>
                <a:gd name="T0" fmla="*/ 0 w 415"/>
                <a:gd name="T1" fmla="*/ 182 h 354"/>
                <a:gd name="T2" fmla="*/ 10 w 415"/>
                <a:gd name="T3" fmla="*/ 214 h 354"/>
                <a:gd name="T4" fmla="*/ 20 w 415"/>
                <a:gd name="T5" fmla="*/ 242 h 354"/>
                <a:gd name="T6" fmla="*/ 28 w 415"/>
                <a:gd name="T7" fmla="*/ 272 h 354"/>
                <a:gd name="T8" fmla="*/ 26 w 415"/>
                <a:gd name="T9" fmla="*/ 298 h 354"/>
                <a:gd name="T10" fmla="*/ 20 w 415"/>
                <a:gd name="T11" fmla="*/ 300 h 354"/>
                <a:gd name="T12" fmla="*/ 34 w 415"/>
                <a:gd name="T13" fmla="*/ 324 h 354"/>
                <a:gd name="T14" fmla="*/ 64 w 415"/>
                <a:gd name="T15" fmla="*/ 354 h 354"/>
                <a:gd name="T16" fmla="*/ 82 w 415"/>
                <a:gd name="T17" fmla="*/ 344 h 354"/>
                <a:gd name="T18" fmla="*/ 120 w 415"/>
                <a:gd name="T19" fmla="*/ 332 h 354"/>
                <a:gd name="T20" fmla="*/ 200 w 415"/>
                <a:gd name="T21" fmla="*/ 330 h 354"/>
                <a:gd name="T22" fmla="*/ 228 w 415"/>
                <a:gd name="T23" fmla="*/ 320 h 354"/>
                <a:gd name="T24" fmla="*/ 260 w 415"/>
                <a:gd name="T25" fmla="*/ 292 h 354"/>
                <a:gd name="T26" fmla="*/ 280 w 415"/>
                <a:gd name="T27" fmla="*/ 282 h 354"/>
                <a:gd name="T28" fmla="*/ 312 w 415"/>
                <a:gd name="T29" fmla="*/ 258 h 354"/>
                <a:gd name="T30" fmla="*/ 342 w 415"/>
                <a:gd name="T31" fmla="*/ 218 h 354"/>
                <a:gd name="T32" fmla="*/ 354 w 415"/>
                <a:gd name="T33" fmla="*/ 194 h 354"/>
                <a:gd name="T34" fmla="*/ 378 w 415"/>
                <a:gd name="T35" fmla="*/ 180 h 354"/>
                <a:gd name="T36" fmla="*/ 396 w 415"/>
                <a:gd name="T37" fmla="*/ 126 h 354"/>
                <a:gd name="T38" fmla="*/ 394 w 415"/>
                <a:gd name="T39" fmla="*/ 120 h 354"/>
                <a:gd name="T40" fmla="*/ 388 w 415"/>
                <a:gd name="T41" fmla="*/ 118 h 354"/>
                <a:gd name="T42" fmla="*/ 404 w 415"/>
                <a:gd name="T43" fmla="*/ 92 h 354"/>
                <a:gd name="T44" fmla="*/ 412 w 415"/>
                <a:gd name="T45" fmla="*/ 80 h 354"/>
                <a:gd name="T46" fmla="*/ 400 w 415"/>
                <a:gd name="T47" fmla="*/ 76 h 354"/>
                <a:gd name="T48" fmla="*/ 372 w 415"/>
                <a:gd name="T49" fmla="*/ 28 h 354"/>
                <a:gd name="T50" fmla="*/ 358 w 415"/>
                <a:gd name="T51" fmla="*/ 12 h 354"/>
                <a:gd name="T52" fmla="*/ 340 w 415"/>
                <a:gd name="T53" fmla="*/ 0 h 354"/>
                <a:gd name="T54" fmla="*/ 301 w 415"/>
                <a:gd name="T55" fmla="*/ 12 h 354"/>
                <a:gd name="T56" fmla="*/ 262 w 415"/>
                <a:gd name="T57" fmla="*/ 44 h 354"/>
                <a:gd name="T58" fmla="*/ 236 w 415"/>
                <a:gd name="T59" fmla="*/ 65 h 354"/>
                <a:gd name="T60" fmla="*/ 202 w 415"/>
                <a:gd name="T61" fmla="*/ 100 h 354"/>
                <a:gd name="T62" fmla="*/ 186 w 415"/>
                <a:gd name="T63" fmla="*/ 86 h 354"/>
                <a:gd name="T64" fmla="*/ 152 w 415"/>
                <a:gd name="T65" fmla="*/ 88 h 354"/>
                <a:gd name="T66" fmla="*/ 134 w 415"/>
                <a:gd name="T67" fmla="*/ 106 h 354"/>
                <a:gd name="T68" fmla="*/ 102 w 415"/>
                <a:gd name="T69" fmla="*/ 94 h 354"/>
                <a:gd name="T70" fmla="*/ 88 w 415"/>
                <a:gd name="T71" fmla="*/ 96 h 354"/>
                <a:gd name="T72" fmla="*/ 80 w 415"/>
                <a:gd name="T73" fmla="*/ 114 h 354"/>
                <a:gd name="T74" fmla="*/ 79 w 415"/>
                <a:gd name="T75" fmla="*/ 159 h 354"/>
                <a:gd name="T76" fmla="*/ 62 w 415"/>
                <a:gd name="T77" fmla="*/ 188 h 354"/>
                <a:gd name="T78" fmla="*/ 24 w 415"/>
                <a:gd name="T79" fmla="*/ 194 h 354"/>
                <a:gd name="T80" fmla="*/ 14 w 415"/>
                <a:gd name="T81" fmla="*/ 176 h 354"/>
                <a:gd name="T82" fmla="*/ 0 w 415"/>
                <a:gd name="T83" fmla="*/ 18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5" h="354">
                  <a:moveTo>
                    <a:pt x="0" y="182"/>
                  </a:moveTo>
                  <a:cubicBezTo>
                    <a:pt x="2" y="196"/>
                    <a:pt x="6" y="202"/>
                    <a:pt x="10" y="214"/>
                  </a:cubicBezTo>
                  <a:cubicBezTo>
                    <a:pt x="12" y="228"/>
                    <a:pt x="12" y="231"/>
                    <a:pt x="20" y="242"/>
                  </a:cubicBezTo>
                  <a:cubicBezTo>
                    <a:pt x="24" y="253"/>
                    <a:pt x="26" y="261"/>
                    <a:pt x="28" y="272"/>
                  </a:cubicBezTo>
                  <a:cubicBezTo>
                    <a:pt x="27" y="281"/>
                    <a:pt x="28" y="290"/>
                    <a:pt x="26" y="298"/>
                  </a:cubicBezTo>
                  <a:cubicBezTo>
                    <a:pt x="25" y="300"/>
                    <a:pt x="21" y="298"/>
                    <a:pt x="20" y="300"/>
                  </a:cubicBezTo>
                  <a:cubicBezTo>
                    <a:pt x="17" y="313"/>
                    <a:pt x="25" y="319"/>
                    <a:pt x="34" y="324"/>
                  </a:cubicBezTo>
                  <a:cubicBezTo>
                    <a:pt x="47" y="343"/>
                    <a:pt x="44" y="341"/>
                    <a:pt x="64" y="354"/>
                  </a:cubicBezTo>
                  <a:cubicBezTo>
                    <a:pt x="78" y="345"/>
                    <a:pt x="71" y="348"/>
                    <a:pt x="82" y="344"/>
                  </a:cubicBezTo>
                  <a:cubicBezTo>
                    <a:pt x="103" y="347"/>
                    <a:pt x="106" y="346"/>
                    <a:pt x="120" y="332"/>
                  </a:cubicBezTo>
                  <a:cubicBezTo>
                    <a:pt x="155" y="334"/>
                    <a:pt x="168" y="333"/>
                    <a:pt x="200" y="330"/>
                  </a:cubicBezTo>
                  <a:cubicBezTo>
                    <a:pt x="207" y="319"/>
                    <a:pt x="214" y="322"/>
                    <a:pt x="228" y="320"/>
                  </a:cubicBezTo>
                  <a:cubicBezTo>
                    <a:pt x="240" y="312"/>
                    <a:pt x="249" y="301"/>
                    <a:pt x="260" y="292"/>
                  </a:cubicBezTo>
                  <a:cubicBezTo>
                    <a:pt x="265" y="288"/>
                    <a:pt x="274" y="287"/>
                    <a:pt x="280" y="282"/>
                  </a:cubicBezTo>
                  <a:cubicBezTo>
                    <a:pt x="290" y="273"/>
                    <a:pt x="298" y="261"/>
                    <a:pt x="312" y="258"/>
                  </a:cubicBezTo>
                  <a:cubicBezTo>
                    <a:pt x="321" y="244"/>
                    <a:pt x="333" y="232"/>
                    <a:pt x="342" y="218"/>
                  </a:cubicBezTo>
                  <a:cubicBezTo>
                    <a:pt x="348" y="208"/>
                    <a:pt x="343" y="202"/>
                    <a:pt x="354" y="194"/>
                  </a:cubicBezTo>
                  <a:cubicBezTo>
                    <a:pt x="362" y="189"/>
                    <a:pt x="378" y="180"/>
                    <a:pt x="378" y="180"/>
                  </a:cubicBezTo>
                  <a:cubicBezTo>
                    <a:pt x="390" y="163"/>
                    <a:pt x="385" y="143"/>
                    <a:pt x="396" y="126"/>
                  </a:cubicBezTo>
                  <a:cubicBezTo>
                    <a:pt x="395" y="124"/>
                    <a:pt x="395" y="121"/>
                    <a:pt x="394" y="120"/>
                  </a:cubicBezTo>
                  <a:cubicBezTo>
                    <a:pt x="393" y="119"/>
                    <a:pt x="388" y="120"/>
                    <a:pt x="388" y="118"/>
                  </a:cubicBezTo>
                  <a:cubicBezTo>
                    <a:pt x="384" y="100"/>
                    <a:pt x="390" y="94"/>
                    <a:pt x="404" y="92"/>
                  </a:cubicBezTo>
                  <a:cubicBezTo>
                    <a:pt x="407" y="89"/>
                    <a:pt x="415" y="83"/>
                    <a:pt x="412" y="80"/>
                  </a:cubicBezTo>
                  <a:cubicBezTo>
                    <a:pt x="409" y="77"/>
                    <a:pt x="400" y="76"/>
                    <a:pt x="400" y="76"/>
                  </a:cubicBezTo>
                  <a:cubicBezTo>
                    <a:pt x="394" y="57"/>
                    <a:pt x="383" y="44"/>
                    <a:pt x="372" y="28"/>
                  </a:cubicBezTo>
                  <a:cubicBezTo>
                    <a:pt x="369" y="16"/>
                    <a:pt x="371" y="15"/>
                    <a:pt x="358" y="12"/>
                  </a:cubicBezTo>
                  <a:cubicBezTo>
                    <a:pt x="352" y="8"/>
                    <a:pt x="340" y="0"/>
                    <a:pt x="340" y="0"/>
                  </a:cubicBezTo>
                  <a:cubicBezTo>
                    <a:pt x="322" y="1"/>
                    <a:pt x="318" y="6"/>
                    <a:pt x="301" y="12"/>
                  </a:cubicBezTo>
                  <a:cubicBezTo>
                    <a:pt x="288" y="19"/>
                    <a:pt x="272" y="36"/>
                    <a:pt x="262" y="44"/>
                  </a:cubicBezTo>
                  <a:cubicBezTo>
                    <a:pt x="251" y="53"/>
                    <a:pt x="246" y="56"/>
                    <a:pt x="236" y="65"/>
                  </a:cubicBezTo>
                  <a:cubicBezTo>
                    <a:pt x="227" y="78"/>
                    <a:pt x="217" y="95"/>
                    <a:pt x="202" y="100"/>
                  </a:cubicBezTo>
                  <a:cubicBezTo>
                    <a:pt x="195" y="98"/>
                    <a:pt x="186" y="86"/>
                    <a:pt x="186" y="86"/>
                  </a:cubicBezTo>
                  <a:cubicBezTo>
                    <a:pt x="175" y="87"/>
                    <a:pt x="163" y="86"/>
                    <a:pt x="152" y="88"/>
                  </a:cubicBezTo>
                  <a:cubicBezTo>
                    <a:pt x="142" y="90"/>
                    <a:pt x="143" y="103"/>
                    <a:pt x="134" y="106"/>
                  </a:cubicBezTo>
                  <a:cubicBezTo>
                    <a:pt x="123" y="102"/>
                    <a:pt x="113" y="98"/>
                    <a:pt x="102" y="94"/>
                  </a:cubicBezTo>
                  <a:cubicBezTo>
                    <a:pt x="97" y="95"/>
                    <a:pt x="92" y="94"/>
                    <a:pt x="88" y="96"/>
                  </a:cubicBezTo>
                  <a:cubicBezTo>
                    <a:pt x="84" y="98"/>
                    <a:pt x="80" y="113"/>
                    <a:pt x="80" y="114"/>
                  </a:cubicBezTo>
                  <a:cubicBezTo>
                    <a:pt x="74" y="132"/>
                    <a:pt x="87" y="141"/>
                    <a:pt x="79" y="159"/>
                  </a:cubicBezTo>
                  <a:cubicBezTo>
                    <a:pt x="76" y="165"/>
                    <a:pt x="68" y="185"/>
                    <a:pt x="62" y="188"/>
                  </a:cubicBezTo>
                  <a:cubicBezTo>
                    <a:pt x="57" y="191"/>
                    <a:pt x="30" y="193"/>
                    <a:pt x="24" y="194"/>
                  </a:cubicBezTo>
                  <a:cubicBezTo>
                    <a:pt x="21" y="186"/>
                    <a:pt x="22" y="181"/>
                    <a:pt x="14" y="176"/>
                  </a:cubicBezTo>
                  <a:cubicBezTo>
                    <a:pt x="1" y="180"/>
                    <a:pt x="5" y="177"/>
                    <a:pt x="0" y="18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8" name="Freeform 96"/>
            <p:cNvSpPr>
              <a:spLocks/>
            </p:cNvSpPr>
            <p:nvPr/>
          </p:nvSpPr>
          <p:spPr bwMode="auto">
            <a:xfrm>
              <a:off x="4112988" y="4760069"/>
              <a:ext cx="241716" cy="200654"/>
            </a:xfrm>
            <a:custGeom>
              <a:avLst/>
              <a:gdLst>
                <a:gd name="T0" fmla="*/ 0 w 415"/>
                <a:gd name="T1" fmla="*/ 182 h 354"/>
                <a:gd name="T2" fmla="*/ 10 w 415"/>
                <a:gd name="T3" fmla="*/ 214 h 354"/>
                <a:gd name="T4" fmla="*/ 20 w 415"/>
                <a:gd name="T5" fmla="*/ 242 h 354"/>
                <a:gd name="T6" fmla="*/ 28 w 415"/>
                <a:gd name="T7" fmla="*/ 272 h 354"/>
                <a:gd name="T8" fmla="*/ 26 w 415"/>
                <a:gd name="T9" fmla="*/ 298 h 354"/>
                <a:gd name="T10" fmla="*/ 20 w 415"/>
                <a:gd name="T11" fmla="*/ 300 h 354"/>
                <a:gd name="T12" fmla="*/ 34 w 415"/>
                <a:gd name="T13" fmla="*/ 324 h 354"/>
                <a:gd name="T14" fmla="*/ 64 w 415"/>
                <a:gd name="T15" fmla="*/ 354 h 354"/>
                <a:gd name="T16" fmla="*/ 82 w 415"/>
                <a:gd name="T17" fmla="*/ 344 h 354"/>
                <a:gd name="T18" fmla="*/ 120 w 415"/>
                <a:gd name="T19" fmla="*/ 332 h 354"/>
                <a:gd name="T20" fmla="*/ 200 w 415"/>
                <a:gd name="T21" fmla="*/ 330 h 354"/>
                <a:gd name="T22" fmla="*/ 228 w 415"/>
                <a:gd name="T23" fmla="*/ 320 h 354"/>
                <a:gd name="T24" fmla="*/ 260 w 415"/>
                <a:gd name="T25" fmla="*/ 292 h 354"/>
                <a:gd name="T26" fmla="*/ 280 w 415"/>
                <a:gd name="T27" fmla="*/ 282 h 354"/>
                <a:gd name="T28" fmla="*/ 312 w 415"/>
                <a:gd name="T29" fmla="*/ 258 h 354"/>
                <a:gd name="T30" fmla="*/ 342 w 415"/>
                <a:gd name="T31" fmla="*/ 218 h 354"/>
                <a:gd name="T32" fmla="*/ 354 w 415"/>
                <a:gd name="T33" fmla="*/ 194 h 354"/>
                <a:gd name="T34" fmla="*/ 378 w 415"/>
                <a:gd name="T35" fmla="*/ 180 h 354"/>
                <a:gd name="T36" fmla="*/ 396 w 415"/>
                <a:gd name="T37" fmla="*/ 126 h 354"/>
                <a:gd name="T38" fmla="*/ 394 w 415"/>
                <a:gd name="T39" fmla="*/ 120 h 354"/>
                <a:gd name="T40" fmla="*/ 388 w 415"/>
                <a:gd name="T41" fmla="*/ 118 h 354"/>
                <a:gd name="T42" fmla="*/ 404 w 415"/>
                <a:gd name="T43" fmla="*/ 92 h 354"/>
                <a:gd name="T44" fmla="*/ 412 w 415"/>
                <a:gd name="T45" fmla="*/ 80 h 354"/>
                <a:gd name="T46" fmla="*/ 400 w 415"/>
                <a:gd name="T47" fmla="*/ 76 h 354"/>
                <a:gd name="T48" fmla="*/ 372 w 415"/>
                <a:gd name="T49" fmla="*/ 28 h 354"/>
                <a:gd name="T50" fmla="*/ 358 w 415"/>
                <a:gd name="T51" fmla="*/ 12 h 354"/>
                <a:gd name="T52" fmla="*/ 340 w 415"/>
                <a:gd name="T53" fmla="*/ 0 h 354"/>
                <a:gd name="T54" fmla="*/ 299 w 415"/>
                <a:gd name="T55" fmla="*/ 13 h 354"/>
                <a:gd name="T56" fmla="*/ 283 w 415"/>
                <a:gd name="T57" fmla="*/ 21 h 354"/>
                <a:gd name="T58" fmla="*/ 263 w 415"/>
                <a:gd name="T59" fmla="*/ 42 h 354"/>
                <a:gd name="T60" fmla="*/ 239 w 415"/>
                <a:gd name="T61" fmla="*/ 65 h 354"/>
                <a:gd name="T62" fmla="*/ 202 w 415"/>
                <a:gd name="T63" fmla="*/ 100 h 354"/>
                <a:gd name="T64" fmla="*/ 186 w 415"/>
                <a:gd name="T65" fmla="*/ 86 h 354"/>
                <a:gd name="T66" fmla="*/ 152 w 415"/>
                <a:gd name="T67" fmla="*/ 88 h 354"/>
                <a:gd name="T68" fmla="*/ 134 w 415"/>
                <a:gd name="T69" fmla="*/ 106 h 354"/>
                <a:gd name="T70" fmla="*/ 102 w 415"/>
                <a:gd name="T71" fmla="*/ 94 h 354"/>
                <a:gd name="T72" fmla="*/ 92 w 415"/>
                <a:gd name="T73" fmla="*/ 99 h 354"/>
                <a:gd name="T74" fmla="*/ 86 w 415"/>
                <a:gd name="T75" fmla="*/ 113 h 354"/>
                <a:gd name="T76" fmla="*/ 80 w 415"/>
                <a:gd name="T77" fmla="*/ 114 h 354"/>
                <a:gd name="T78" fmla="*/ 80 w 415"/>
                <a:gd name="T79" fmla="*/ 162 h 354"/>
                <a:gd name="T80" fmla="*/ 62 w 415"/>
                <a:gd name="T81" fmla="*/ 188 h 354"/>
                <a:gd name="T82" fmla="*/ 24 w 415"/>
                <a:gd name="T83" fmla="*/ 194 h 354"/>
                <a:gd name="T84" fmla="*/ 14 w 415"/>
                <a:gd name="T85" fmla="*/ 176 h 354"/>
                <a:gd name="T86" fmla="*/ 0 w 415"/>
                <a:gd name="T87" fmla="*/ 18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5" h="354">
                  <a:moveTo>
                    <a:pt x="0" y="182"/>
                  </a:moveTo>
                  <a:cubicBezTo>
                    <a:pt x="2" y="196"/>
                    <a:pt x="6" y="202"/>
                    <a:pt x="10" y="214"/>
                  </a:cubicBezTo>
                  <a:cubicBezTo>
                    <a:pt x="12" y="228"/>
                    <a:pt x="12" y="231"/>
                    <a:pt x="20" y="242"/>
                  </a:cubicBezTo>
                  <a:cubicBezTo>
                    <a:pt x="24" y="253"/>
                    <a:pt x="26" y="261"/>
                    <a:pt x="28" y="272"/>
                  </a:cubicBezTo>
                  <a:cubicBezTo>
                    <a:pt x="27" y="281"/>
                    <a:pt x="28" y="290"/>
                    <a:pt x="26" y="298"/>
                  </a:cubicBezTo>
                  <a:cubicBezTo>
                    <a:pt x="25" y="300"/>
                    <a:pt x="21" y="298"/>
                    <a:pt x="20" y="300"/>
                  </a:cubicBezTo>
                  <a:cubicBezTo>
                    <a:pt x="17" y="313"/>
                    <a:pt x="25" y="319"/>
                    <a:pt x="34" y="324"/>
                  </a:cubicBezTo>
                  <a:cubicBezTo>
                    <a:pt x="47" y="343"/>
                    <a:pt x="44" y="341"/>
                    <a:pt x="64" y="354"/>
                  </a:cubicBezTo>
                  <a:cubicBezTo>
                    <a:pt x="78" y="345"/>
                    <a:pt x="71" y="348"/>
                    <a:pt x="82" y="344"/>
                  </a:cubicBezTo>
                  <a:cubicBezTo>
                    <a:pt x="103" y="347"/>
                    <a:pt x="106" y="346"/>
                    <a:pt x="120" y="332"/>
                  </a:cubicBezTo>
                  <a:cubicBezTo>
                    <a:pt x="155" y="334"/>
                    <a:pt x="168" y="333"/>
                    <a:pt x="200" y="330"/>
                  </a:cubicBezTo>
                  <a:cubicBezTo>
                    <a:pt x="207" y="319"/>
                    <a:pt x="214" y="322"/>
                    <a:pt x="228" y="320"/>
                  </a:cubicBezTo>
                  <a:cubicBezTo>
                    <a:pt x="240" y="312"/>
                    <a:pt x="249" y="301"/>
                    <a:pt x="260" y="292"/>
                  </a:cubicBezTo>
                  <a:cubicBezTo>
                    <a:pt x="265" y="288"/>
                    <a:pt x="274" y="287"/>
                    <a:pt x="280" y="282"/>
                  </a:cubicBezTo>
                  <a:cubicBezTo>
                    <a:pt x="290" y="273"/>
                    <a:pt x="298" y="261"/>
                    <a:pt x="312" y="258"/>
                  </a:cubicBezTo>
                  <a:cubicBezTo>
                    <a:pt x="321" y="244"/>
                    <a:pt x="333" y="232"/>
                    <a:pt x="342" y="218"/>
                  </a:cubicBezTo>
                  <a:cubicBezTo>
                    <a:pt x="348" y="208"/>
                    <a:pt x="343" y="202"/>
                    <a:pt x="354" y="194"/>
                  </a:cubicBezTo>
                  <a:cubicBezTo>
                    <a:pt x="362" y="189"/>
                    <a:pt x="378" y="180"/>
                    <a:pt x="378" y="180"/>
                  </a:cubicBezTo>
                  <a:cubicBezTo>
                    <a:pt x="390" y="163"/>
                    <a:pt x="385" y="143"/>
                    <a:pt x="396" y="126"/>
                  </a:cubicBezTo>
                  <a:cubicBezTo>
                    <a:pt x="395" y="124"/>
                    <a:pt x="395" y="121"/>
                    <a:pt x="394" y="120"/>
                  </a:cubicBezTo>
                  <a:cubicBezTo>
                    <a:pt x="393" y="119"/>
                    <a:pt x="388" y="120"/>
                    <a:pt x="388" y="118"/>
                  </a:cubicBezTo>
                  <a:cubicBezTo>
                    <a:pt x="384" y="100"/>
                    <a:pt x="390" y="94"/>
                    <a:pt x="404" y="92"/>
                  </a:cubicBezTo>
                  <a:cubicBezTo>
                    <a:pt x="407" y="89"/>
                    <a:pt x="415" y="83"/>
                    <a:pt x="412" y="80"/>
                  </a:cubicBezTo>
                  <a:cubicBezTo>
                    <a:pt x="409" y="77"/>
                    <a:pt x="400" y="76"/>
                    <a:pt x="400" y="76"/>
                  </a:cubicBezTo>
                  <a:cubicBezTo>
                    <a:pt x="394" y="57"/>
                    <a:pt x="383" y="44"/>
                    <a:pt x="372" y="28"/>
                  </a:cubicBezTo>
                  <a:cubicBezTo>
                    <a:pt x="369" y="16"/>
                    <a:pt x="371" y="15"/>
                    <a:pt x="358" y="12"/>
                  </a:cubicBezTo>
                  <a:cubicBezTo>
                    <a:pt x="352" y="8"/>
                    <a:pt x="340" y="0"/>
                    <a:pt x="340" y="0"/>
                  </a:cubicBezTo>
                  <a:cubicBezTo>
                    <a:pt x="330" y="0"/>
                    <a:pt x="308" y="10"/>
                    <a:pt x="299" y="13"/>
                  </a:cubicBezTo>
                  <a:cubicBezTo>
                    <a:pt x="290" y="16"/>
                    <a:pt x="289" y="16"/>
                    <a:pt x="283" y="21"/>
                  </a:cubicBezTo>
                  <a:cubicBezTo>
                    <a:pt x="277" y="26"/>
                    <a:pt x="271" y="36"/>
                    <a:pt x="263" y="42"/>
                  </a:cubicBezTo>
                  <a:cubicBezTo>
                    <a:pt x="256" y="49"/>
                    <a:pt x="249" y="55"/>
                    <a:pt x="239" y="65"/>
                  </a:cubicBezTo>
                  <a:cubicBezTo>
                    <a:pt x="225" y="80"/>
                    <a:pt x="215" y="93"/>
                    <a:pt x="202" y="100"/>
                  </a:cubicBezTo>
                  <a:cubicBezTo>
                    <a:pt x="195" y="98"/>
                    <a:pt x="186" y="86"/>
                    <a:pt x="186" y="86"/>
                  </a:cubicBezTo>
                  <a:cubicBezTo>
                    <a:pt x="175" y="87"/>
                    <a:pt x="163" y="86"/>
                    <a:pt x="152" y="88"/>
                  </a:cubicBezTo>
                  <a:cubicBezTo>
                    <a:pt x="142" y="90"/>
                    <a:pt x="143" y="103"/>
                    <a:pt x="134" y="106"/>
                  </a:cubicBezTo>
                  <a:cubicBezTo>
                    <a:pt x="123" y="102"/>
                    <a:pt x="113" y="98"/>
                    <a:pt x="102" y="94"/>
                  </a:cubicBezTo>
                  <a:cubicBezTo>
                    <a:pt x="97" y="95"/>
                    <a:pt x="96" y="97"/>
                    <a:pt x="92" y="99"/>
                  </a:cubicBezTo>
                  <a:cubicBezTo>
                    <a:pt x="88" y="101"/>
                    <a:pt x="88" y="110"/>
                    <a:pt x="86" y="113"/>
                  </a:cubicBezTo>
                  <a:cubicBezTo>
                    <a:pt x="84" y="116"/>
                    <a:pt x="81" y="106"/>
                    <a:pt x="80" y="114"/>
                  </a:cubicBezTo>
                  <a:cubicBezTo>
                    <a:pt x="74" y="132"/>
                    <a:pt x="88" y="144"/>
                    <a:pt x="80" y="162"/>
                  </a:cubicBezTo>
                  <a:cubicBezTo>
                    <a:pt x="77" y="168"/>
                    <a:pt x="68" y="185"/>
                    <a:pt x="62" y="188"/>
                  </a:cubicBezTo>
                  <a:cubicBezTo>
                    <a:pt x="57" y="191"/>
                    <a:pt x="30" y="193"/>
                    <a:pt x="24" y="194"/>
                  </a:cubicBezTo>
                  <a:cubicBezTo>
                    <a:pt x="21" y="186"/>
                    <a:pt x="22" y="181"/>
                    <a:pt x="14" y="176"/>
                  </a:cubicBezTo>
                  <a:cubicBezTo>
                    <a:pt x="1" y="180"/>
                    <a:pt x="5" y="177"/>
                    <a:pt x="0" y="18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99" name="Freeform 97"/>
            <p:cNvSpPr>
              <a:spLocks/>
            </p:cNvSpPr>
            <p:nvPr/>
          </p:nvSpPr>
          <p:spPr bwMode="auto">
            <a:xfrm>
              <a:off x="4193929" y="4541967"/>
              <a:ext cx="179624" cy="151581"/>
            </a:xfrm>
            <a:custGeom>
              <a:avLst/>
              <a:gdLst>
                <a:gd name="T0" fmla="*/ 38 w 306"/>
                <a:gd name="T1" fmla="*/ 258 h 272"/>
                <a:gd name="T2" fmla="*/ 88 w 306"/>
                <a:gd name="T3" fmla="*/ 264 h 272"/>
                <a:gd name="T4" fmla="*/ 106 w 306"/>
                <a:gd name="T5" fmla="*/ 270 h 272"/>
                <a:gd name="T6" fmla="*/ 112 w 306"/>
                <a:gd name="T7" fmla="*/ 272 h 272"/>
                <a:gd name="T8" fmla="*/ 142 w 306"/>
                <a:gd name="T9" fmla="*/ 254 h 272"/>
                <a:gd name="T10" fmla="*/ 160 w 306"/>
                <a:gd name="T11" fmla="*/ 248 h 272"/>
                <a:gd name="T12" fmla="*/ 166 w 306"/>
                <a:gd name="T13" fmla="*/ 246 h 272"/>
                <a:gd name="T14" fmla="*/ 176 w 306"/>
                <a:gd name="T15" fmla="*/ 216 h 272"/>
                <a:gd name="T16" fmla="*/ 197 w 306"/>
                <a:gd name="T17" fmla="*/ 209 h 272"/>
                <a:gd name="T18" fmla="*/ 232 w 306"/>
                <a:gd name="T19" fmla="*/ 206 h 272"/>
                <a:gd name="T20" fmla="*/ 234 w 306"/>
                <a:gd name="T21" fmla="*/ 212 h 272"/>
                <a:gd name="T22" fmla="*/ 246 w 306"/>
                <a:gd name="T23" fmla="*/ 216 h 272"/>
                <a:gd name="T24" fmla="*/ 274 w 306"/>
                <a:gd name="T25" fmla="*/ 206 h 272"/>
                <a:gd name="T26" fmla="*/ 222 w 306"/>
                <a:gd name="T27" fmla="*/ 188 h 272"/>
                <a:gd name="T28" fmla="*/ 262 w 306"/>
                <a:gd name="T29" fmla="*/ 172 h 272"/>
                <a:gd name="T30" fmla="*/ 280 w 306"/>
                <a:gd name="T31" fmla="*/ 162 h 272"/>
                <a:gd name="T32" fmla="*/ 288 w 306"/>
                <a:gd name="T33" fmla="*/ 122 h 272"/>
                <a:gd name="T34" fmla="*/ 300 w 306"/>
                <a:gd name="T35" fmla="*/ 104 h 272"/>
                <a:gd name="T36" fmla="*/ 294 w 306"/>
                <a:gd name="T37" fmla="*/ 90 h 272"/>
                <a:gd name="T38" fmla="*/ 306 w 306"/>
                <a:gd name="T39" fmla="*/ 64 h 272"/>
                <a:gd name="T40" fmla="*/ 302 w 306"/>
                <a:gd name="T41" fmla="*/ 48 h 272"/>
                <a:gd name="T42" fmla="*/ 290 w 306"/>
                <a:gd name="T43" fmla="*/ 44 h 272"/>
                <a:gd name="T44" fmla="*/ 278 w 306"/>
                <a:gd name="T45" fmla="*/ 28 h 272"/>
                <a:gd name="T46" fmla="*/ 234 w 306"/>
                <a:gd name="T47" fmla="*/ 6 h 272"/>
                <a:gd name="T48" fmla="*/ 204 w 306"/>
                <a:gd name="T49" fmla="*/ 4 h 272"/>
                <a:gd name="T50" fmla="*/ 190 w 306"/>
                <a:gd name="T51" fmla="*/ 20 h 272"/>
                <a:gd name="T52" fmla="*/ 178 w 306"/>
                <a:gd name="T53" fmla="*/ 28 h 272"/>
                <a:gd name="T54" fmla="*/ 170 w 306"/>
                <a:gd name="T55" fmla="*/ 46 h 272"/>
                <a:gd name="T56" fmla="*/ 172 w 306"/>
                <a:gd name="T57" fmla="*/ 78 h 272"/>
                <a:gd name="T58" fmla="*/ 201 w 306"/>
                <a:gd name="T59" fmla="*/ 102 h 272"/>
                <a:gd name="T60" fmla="*/ 212 w 306"/>
                <a:gd name="T61" fmla="*/ 122 h 272"/>
                <a:gd name="T62" fmla="*/ 196 w 306"/>
                <a:gd name="T63" fmla="*/ 144 h 272"/>
                <a:gd name="T64" fmla="*/ 170 w 306"/>
                <a:gd name="T65" fmla="*/ 118 h 272"/>
                <a:gd name="T66" fmla="*/ 152 w 306"/>
                <a:gd name="T67" fmla="*/ 108 h 272"/>
                <a:gd name="T68" fmla="*/ 126 w 306"/>
                <a:gd name="T69" fmla="*/ 102 h 272"/>
                <a:gd name="T70" fmla="*/ 104 w 306"/>
                <a:gd name="T71" fmla="*/ 94 h 272"/>
                <a:gd name="T72" fmla="*/ 68 w 306"/>
                <a:gd name="T73" fmla="*/ 74 h 272"/>
                <a:gd name="T74" fmla="*/ 60 w 306"/>
                <a:gd name="T75" fmla="*/ 82 h 272"/>
                <a:gd name="T76" fmla="*/ 68 w 306"/>
                <a:gd name="T77" fmla="*/ 94 h 272"/>
                <a:gd name="T78" fmla="*/ 20 w 306"/>
                <a:gd name="T79" fmla="*/ 130 h 272"/>
                <a:gd name="T80" fmla="*/ 8 w 306"/>
                <a:gd name="T81" fmla="*/ 144 h 272"/>
                <a:gd name="T82" fmla="*/ 26 w 306"/>
                <a:gd name="T83" fmla="*/ 222 h 272"/>
                <a:gd name="T84" fmla="*/ 32 w 306"/>
                <a:gd name="T85" fmla="*/ 254 h 272"/>
                <a:gd name="T86" fmla="*/ 38 w 306"/>
                <a:gd name="T87" fmla="*/ 25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6" h="272">
                  <a:moveTo>
                    <a:pt x="38" y="258"/>
                  </a:moveTo>
                  <a:cubicBezTo>
                    <a:pt x="54" y="255"/>
                    <a:pt x="72" y="260"/>
                    <a:pt x="88" y="264"/>
                  </a:cubicBezTo>
                  <a:cubicBezTo>
                    <a:pt x="94" y="266"/>
                    <a:pt x="100" y="268"/>
                    <a:pt x="106" y="270"/>
                  </a:cubicBezTo>
                  <a:cubicBezTo>
                    <a:pt x="108" y="271"/>
                    <a:pt x="112" y="272"/>
                    <a:pt x="112" y="272"/>
                  </a:cubicBezTo>
                  <a:cubicBezTo>
                    <a:pt x="135" y="269"/>
                    <a:pt x="125" y="262"/>
                    <a:pt x="142" y="254"/>
                  </a:cubicBezTo>
                  <a:cubicBezTo>
                    <a:pt x="148" y="251"/>
                    <a:pt x="154" y="250"/>
                    <a:pt x="160" y="248"/>
                  </a:cubicBezTo>
                  <a:cubicBezTo>
                    <a:pt x="162" y="247"/>
                    <a:pt x="166" y="246"/>
                    <a:pt x="166" y="246"/>
                  </a:cubicBezTo>
                  <a:cubicBezTo>
                    <a:pt x="173" y="239"/>
                    <a:pt x="171" y="220"/>
                    <a:pt x="176" y="216"/>
                  </a:cubicBezTo>
                  <a:cubicBezTo>
                    <a:pt x="180" y="212"/>
                    <a:pt x="191" y="210"/>
                    <a:pt x="197" y="209"/>
                  </a:cubicBezTo>
                  <a:cubicBezTo>
                    <a:pt x="211" y="195"/>
                    <a:pt x="207" y="204"/>
                    <a:pt x="232" y="206"/>
                  </a:cubicBezTo>
                  <a:cubicBezTo>
                    <a:pt x="233" y="208"/>
                    <a:pt x="232" y="211"/>
                    <a:pt x="234" y="212"/>
                  </a:cubicBezTo>
                  <a:cubicBezTo>
                    <a:pt x="237" y="214"/>
                    <a:pt x="246" y="216"/>
                    <a:pt x="246" y="216"/>
                  </a:cubicBezTo>
                  <a:cubicBezTo>
                    <a:pt x="259" y="215"/>
                    <a:pt x="270" y="218"/>
                    <a:pt x="274" y="206"/>
                  </a:cubicBezTo>
                  <a:cubicBezTo>
                    <a:pt x="260" y="196"/>
                    <a:pt x="239" y="190"/>
                    <a:pt x="222" y="188"/>
                  </a:cubicBezTo>
                  <a:cubicBezTo>
                    <a:pt x="226" y="176"/>
                    <a:pt x="250" y="174"/>
                    <a:pt x="262" y="172"/>
                  </a:cubicBezTo>
                  <a:cubicBezTo>
                    <a:pt x="268" y="168"/>
                    <a:pt x="274" y="166"/>
                    <a:pt x="280" y="162"/>
                  </a:cubicBezTo>
                  <a:cubicBezTo>
                    <a:pt x="288" y="146"/>
                    <a:pt x="283" y="144"/>
                    <a:pt x="288" y="122"/>
                  </a:cubicBezTo>
                  <a:cubicBezTo>
                    <a:pt x="289" y="117"/>
                    <a:pt x="298" y="110"/>
                    <a:pt x="300" y="104"/>
                  </a:cubicBezTo>
                  <a:cubicBezTo>
                    <a:pt x="299" y="99"/>
                    <a:pt x="295" y="95"/>
                    <a:pt x="294" y="90"/>
                  </a:cubicBezTo>
                  <a:cubicBezTo>
                    <a:pt x="293" y="81"/>
                    <a:pt x="303" y="73"/>
                    <a:pt x="306" y="64"/>
                  </a:cubicBezTo>
                  <a:cubicBezTo>
                    <a:pt x="305" y="59"/>
                    <a:pt x="306" y="51"/>
                    <a:pt x="302" y="48"/>
                  </a:cubicBezTo>
                  <a:cubicBezTo>
                    <a:pt x="299" y="46"/>
                    <a:pt x="290" y="44"/>
                    <a:pt x="290" y="44"/>
                  </a:cubicBezTo>
                  <a:cubicBezTo>
                    <a:pt x="285" y="37"/>
                    <a:pt x="285" y="33"/>
                    <a:pt x="278" y="28"/>
                  </a:cubicBezTo>
                  <a:cubicBezTo>
                    <a:pt x="268" y="12"/>
                    <a:pt x="246" y="18"/>
                    <a:pt x="234" y="6"/>
                  </a:cubicBezTo>
                  <a:cubicBezTo>
                    <a:pt x="221" y="0"/>
                    <a:pt x="217" y="0"/>
                    <a:pt x="204" y="4"/>
                  </a:cubicBezTo>
                  <a:cubicBezTo>
                    <a:pt x="200" y="9"/>
                    <a:pt x="195" y="16"/>
                    <a:pt x="190" y="20"/>
                  </a:cubicBezTo>
                  <a:cubicBezTo>
                    <a:pt x="186" y="23"/>
                    <a:pt x="178" y="28"/>
                    <a:pt x="178" y="28"/>
                  </a:cubicBezTo>
                  <a:cubicBezTo>
                    <a:pt x="174" y="33"/>
                    <a:pt x="170" y="46"/>
                    <a:pt x="170" y="46"/>
                  </a:cubicBezTo>
                  <a:cubicBezTo>
                    <a:pt x="171" y="57"/>
                    <a:pt x="171" y="67"/>
                    <a:pt x="172" y="78"/>
                  </a:cubicBezTo>
                  <a:cubicBezTo>
                    <a:pt x="176" y="89"/>
                    <a:pt x="194" y="95"/>
                    <a:pt x="201" y="102"/>
                  </a:cubicBezTo>
                  <a:cubicBezTo>
                    <a:pt x="208" y="109"/>
                    <a:pt x="213" y="115"/>
                    <a:pt x="212" y="122"/>
                  </a:cubicBezTo>
                  <a:cubicBezTo>
                    <a:pt x="210" y="132"/>
                    <a:pt x="203" y="137"/>
                    <a:pt x="196" y="144"/>
                  </a:cubicBezTo>
                  <a:cubicBezTo>
                    <a:pt x="176" y="141"/>
                    <a:pt x="180" y="132"/>
                    <a:pt x="170" y="118"/>
                  </a:cubicBezTo>
                  <a:cubicBezTo>
                    <a:pt x="166" y="112"/>
                    <a:pt x="152" y="108"/>
                    <a:pt x="152" y="108"/>
                  </a:cubicBezTo>
                  <a:cubicBezTo>
                    <a:pt x="148" y="91"/>
                    <a:pt x="139" y="98"/>
                    <a:pt x="126" y="102"/>
                  </a:cubicBezTo>
                  <a:cubicBezTo>
                    <a:pt x="114" y="107"/>
                    <a:pt x="118" y="99"/>
                    <a:pt x="104" y="94"/>
                  </a:cubicBezTo>
                  <a:cubicBezTo>
                    <a:pt x="98" y="82"/>
                    <a:pt x="80" y="82"/>
                    <a:pt x="68" y="74"/>
                  </a:cubicBezTo>
                  <a:cubicBezTo>
                    <a:pt x="65" y="75"/>
                    <a:pt x="58" y="76"/>
                    <a:pt x="60" y="82"/>
                  </a:cubicBezTo>
                  <a:cubicBezTo>
                    <a:pt x="62" y="87"/>
                    <a:pt x="68" y="94"/>
                    <a:pt x="68" y="94"/>
                  </a:cubicBezTo>
                  <a:cubicBezTo>
                    <a:pt x="65" y="137"/>
                    <a:pt x="60" y="128"/>
                    <a:pt x="20" y="130"/>
                  </a:cubicBezTo>
                  <a:cubicBezTo>
                    <a:pt x="12" y="133"/>
                    <a:pt x="11" y="136"/>
                    <a:pt x="8" y="144"/>
                  </a:cubicBezTo>
                  <a:cubicBezTo>
                    <a:pt x="5" y="178"/>
                    <a:pt x="0" y="196"/>
                    <a:pt x="26" y="222"/>
                  </a:cubicBezTo>
                  <a:cubicBezTo>
                    <a:pt x="28" y="227"/>
                    <a:pt x="28" y="250"/>
                    <a:pt x="32" y="254"/>
                  </a:cubicBezTo>
                  <a:cubicBezTo>
                    <a:pt x="34" y="256"/>
                    <a:pt x="38" y="258"/>
                    <a:pt x="38" y="25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0" name="Freeform 98"/>
            <p:cNvSpPr>
              <a:spLocks/>
            </p:cNvSpPr>
            <p:nvPr/>
          </p:nvSpPr>
          <p:spPr bwMode="auto">
            <a:xfrm>
              <a:off x="4493302" y="4596493"/>
              <a:ext cx="117532" cy="220283"/>
            </a:xfrm>
            <a:custGeom>
              <a:avLst/>
              <a:gdLst>
                <a:gd name="T0" fmla="*/ 160 w 203"/>
                <a:gd name="T1" fmla="*/ 12 h 388"/>
                <a:gd name="T2" fmla="*/ 151 w 203"/>
                <a:gd name="T3" fmla="*/ 43 h 388"/>
                <a:gd name="T4" fmla="*/ 138 w 203"/>
                <a:gd name="T5" fmla="*/ 43 h 388"/>
                <a:gd name="T6" fmla="*/ 100 w 203"/>
                <a:gd name="T7" fmla="*/ 97 h 388"/>
                <a:gd name="T8" fmla="*/ 70 w 203"/>
                <a:gd name="T9" fmla="*/ 112 h 388"/>
                <a:gd name="T10" fmla="*/ 43 w 203"/>
                <a:gd name="T11" fmla="*/ 120 h 388"/>
                <a:gd name="T12" fmla="*/ 37 w 203"/>
                <a:gd name="T13" fmla="*/ 142 h 388"/>
                <a:gd name="T14" fmla="*/ 30 w 203"/>
                <a:gd name="T15" fmla="*/ 153 h 388"/>
                <a:gd name="T16" fmla="*/ 25 w 203"/>
                <a:gd name="T17" fmla="*/ 181 h 388"/>
                <a:gd name="T18" fmla="*/ 33 w 203"/>
                <a:gd name="T19" fmla="*/ 210 h 388"/>
                <a:gd name="T20" fmla="*/ 10 w 203"/>
                <a:gd name="T21" fmla="*/ 262 h 388"/>
                <a:gd name="T22" fmla="*/ 0 w 203"/>
                <a:gd name="T23" fmla="*/ 280 h 388"/>
                <a:gd name="T24" fmla="*/ 7 w 203"/>
                <a:gd name="T25" fmla="*/ 316 h 388"/>
                <a:gd name="T26" fmla="*/ 36 w 203"/>
                <a:gd name="T27" fmla="*/ 375 h 388"/>
                <a:gd name="T28" fmla="*/ 57 w 203"/>
                <a:gd name="T29" fmla="*/ 382 h 388"/>
                <a:gd name="T30" fmla="*/ 90 w 203"/>
                <a:gd name="T31" fmla="*/ 367 h 388"/>
                <a:gd name="T32" fmla="*/ 108 w 203"/>
                <a:gd name="T33" fmla="*/ 324 h 388"/>
                <a:gd name="T34" fmla="*/ 114 w 203"/>
                <a:gd name="T35" fmla="*/ 306 h 388"/>
                <a:gd name="T36" fmla="*/ 129 w 203"/>
                <a:gd name="T37" fmla="*/ 273 h 388"/>
                <a:gd name="T38" fmla="*/ 138 w 203"/>
                <a:gd name="T39" fmla="*/ 246 h 388"/>
                <a:gd name="T40" fmla="*/ 145 w 203"/>
                <a:gd name="T41" fmla="*/ 231 h 388"/>
                <a:gd name="T42" fmla="*/ 165 w 203"/>
                <a:gd name="T43" fmla="*/ 186 h 388"/>
                <a:gd name="T44" fmla="*/ 175 w 203"/>
                <a:gd name="T45" fmla="*/ 169 h 388"/>
                <a:gd name="T46" fmla="*/ 184 w 203"/>
                <a:gd name="T47" fmla="*/ 169 h 388"/>
                <a:gd name="T48" fmla="*/ 172 w 203"/>
                <a:gd name="T49" fmla="*/ 151 h 388"/>
                <a:gd name="T50" fmla="*/ 178 w 203"/>
                <a:gd name="T51" fmla="*/ 118 h 388"/>
                <a:gd name="T52" fmla="*/ 183 w 203"/>
                <a:gd name="T53" fmla="*/ 99 h 388"/>
                <a:gd name="T54" fmla="*/ 187 w 203"/>
                <a:gd name="T55" fmla="*/ 120 h 388"/>
                <a:gd name="T56" fmla="*/ 198 w 203"/>
                <a:gd name="T57" fmla="*/ 99 h 388"/>
                <a:gd name="T58" fmla="*/ 193 w 203"/>
                <a:gd name="T59" fmla="*/ 78 h 388"/>
                <a:gd name="T60" fmla="*/ 183 w 203"/>
                <a:gd name="T61" fmla="*/ 10 h 388"/>
                <a:gd name="T62" fmla="*/ 172 w 203"/>
                <a:gd name="T63" fmla="*/ 0 h 388"/>
                <a:gd name="T64" fmla="*/ 160 w 203"/>
                <a:gd name="T6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388">
                  <a:moveTo>
                    <a:pt x="160" y="12"/>
                  </a:moveTo>
                  <a:cubicBezTo>
                    <a:pt x="167" y="25"/>
                    <a:pt x="167" y="40"/>
                    <a:pt x="151" y="43"/>
                  </a:cubicBezTo>
                  <a:cubicBezTo>
                    <a:pt x="147" y="50"/>
                    <a:pt x="147" y="47"/>
                    <a:pt x="138" y="43"/>
                  </a:cubicBezTo>
                  <a:cubicBezTo>
                    <a:pt x="128" y="60"/>
                    <a:pt x="123" y="92"/>
                    <a:pt x="100" y="97"/>
                  </a:cubicBezTo>
                  <a:cubicBezTo>
                    <a:pt x="91" y="102"/>
                    <a:pt x="80" y="110"/>
                    <a:pt x="70" y="112"/>
                  </a:cubicBezTo>
                  <a:cubicBezTo>
                    <a:pt x="63" y="118"/>
                    <a:pt x="43" y="120"/>
                    <a:pt x="43" y="120"/>
                  </a:cubicBezTo>
                  <a:cubicBezTo>
                    <a:pt x="37" y="127"/>
                    <a:pt x="40" y="133"/>
                    <a:pt x="37" y="142"/>
                  </a:cubicBezTo>
                  <a:cubicBezTo>
                    <a:pt x="36" y="146"/>
                    <a:pt x="32" y="149"/>
                    <a:pt x="30" y="153"/>
                  </a:cubicBezTo>
                  <a:cubicBezTo>
                    <a:pt x="29" y="162"/>
                    <a:pt x="29" y="173"/>
                    <a:pt x="25" y="181"/>
                  </a:cubicBezTo>
                  <a:cubicBezTo>
                    <a:pt x="27" y="201"/>
                    <a:pt x="26" y="198"/>
                    <a:pt x="33" y="210"/>
                  </a:cubicBezTo>
                  <a:cubicBezTo>
                    <a:pt x="36" y="231"/>
                    <a:pt x="19" y="244"/>
                    <a:pt x="10" y="262"/>
                  </a:cubicBezTo>
                  <a:cubicBezTo>
                    <a:pt x="9" y="269"/>
                    <a:pt x="0" y="280"/>
                    <a:pt x="0" y="280"/>
                  </a:cubicBezTo>
                  <a:cubicBezTo>
                    <a:pt x="1" y="301"/>
                    <a:pt x="5" y="299"/>
                    <a:pt x="7" y="316"/>
                  </a:cubicBezTo>
                  <a:cubicBezTo>
                    <a:pt x="5" y="345"/>
                    <a:pt x="3" y="366"/>
                    <a:pt x="36" y="375"/>
                  </a:cubicBezTo>
                  <a:cubicBezTo>
                    <a:pt x="38" y="388"/>
                    <a:pt x="45" y="384"/>
                    <a:pt x="57" y="382"/>
                  </a:cubicBezTo>
                  <a:cubicBezTo>
                    <a:pt x="69" y="366"/>
                    <a:pt x="60" y="370"/>
                    <a:pt x="90" y="367"/>
                  </a:cubicBezTo>
                  <a:cubicBezTo>
                    <a:pt x="101" y="356"/>
                    <a:pt x="98" y="337"/>
                    <a:pt x="108" y="324"/>
                  </a:cubicBezTo>
                  <a:cubicBezTo>
                    <a:pt x="109" y="316"/>
                    <a:pt x="110" y="313"/>
                    <a:pt x="114" y="306"/>
                  </a:cubicBezTo>
                  <a:cubicBezTo>
                    <a:pt x="116" y="294"/>
                    <a:pt x="122" y="283"/>
                    <a:pt x="129" y="273"/>
                  </a:cubicBezTo>
                  <a:cubicBezTo>
                    <a:pt x="131" y="264"/>
                    <a:pt x="132" y="254"/>
                    <a:pt x="138" y="246"/>
                  </a:cubicBezTo>
                  <a:cubicBezTo>
                    <a:pt x="139" y="239"/>
                    <a:pt x="141" y="236"/>
                    <a:pt x="145" y="231"/>
                  </a:cubicBezTo>
                  <a:cubicBezTo>
                    <a:pt x="150" y="215"/>
                    <a:pt x="155" y="200"/>
                    <a:pt x="165" y="186"/>
                  </a:cubicBezTo>
                  <a:cubicBezTo>
                    <a:pt x="166" y="180"/>
                    <a:pt x="170" y="173"/>
                    <a:pt x="175" y="169"/>
                  </a:cubicBezTo>
                  <a:cubicBezTo>
                    <a:pt x="183" y="172"/>
                    <a:pt x="182" y="179"/>
                    <a:pt x="184" y="169"/>
                  </a:cubicBezTo>
                  <a:cubicBezTo>
                    <a:pt x="182" y="159"/>
                    <a:pt x="179" y="158"/>
                    <a:pt x="172" y="151"/>
                  </a:cubicBezTo>
                  <a:cubicBezTo>
                    <a:pt x="170" y="138"/>
                    <a:pt x="176" y="130"/>
                    <a:pt x="178" y="118"/>
                  </a:cubicBezTo>
                  <a:cubicBezTo>
                    <a:pt x="177" y="109"/>
                    <a:pt x="171" y="101"/>
                    <a:pt x="183" y="99"/>
                  </a:cubicBezTo>
                  <a:cubicBezTo>
                    <a:pt x="190" y="104"/>
                    <a:pt x="186" y="112"/>
                    <a:pt x="187" y="120"/>
                  </a:cubicBezTo>
                  <a:cubicBezTo>
                    <a:pt x="195" y="115"/>
                    <a:pt x="192" y="107"/>
                    <a:pt x="198" y="99"/>
                  </a:cubicBezTo>
                  <a:cubicBezTo>
                    <a:pt x="200" y="91"/>
                    <a:pt x="203" y="80"/>
                    <a:pt x="193" y="78"/>
                  </a:cubicBezTo>
                  <a:cubicBezTo>
                    <a:pt x="192" y="71"/>
                    <a:pt x="197" y="17"/>
                    <a:pt x="183" y="10"/>
                  </a:cubicBezTo>
                  <a:cubicBezTo>
                    <a:pt x="178" y="4"/>
                    <a:pt x="180" y="1"/>
                    <a:pt x="172" y="0"/>
                  </a:cubicBezTo>
                  <a:cubicBezTo>
                    <a:pt x="167" y="4"/>
                    <a:pt x="164" y="8"/>
                    <a:pt x="160" y="1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1" name="Freeform 99"/>
            <p:cNvSpPr>
              <a:spLocks/>
            </p:cNvSpPr>
            <p:nvPr/>
          </p:nvSpPr>
          <p:spPr bwMode="auto">
            <a:xfrm>
              <a:off x="4363574" y="3905108"/>
              <a:ext cx="307134" cy="251908"/>
            </a:xfrm>
            <a:custGeom>
              <a:avLst/>
              <a:gdLst>
                <a:gd name="T0" fmla="*/ 64 w 527"/>
                <a:gd name="T1" fmla="*/ 4 h 444"/>
                <a:gd name="T2" fmla="*/ 40 w 527"/>
                <a:gd name="T3" fmla="*/ 6 h 444"/>
                <a:gd name="T4" fmla="*/ 60 w 527"/>
                <a:gd name="T5" fmla="*/ 34 h 444"/>
                <a:gd name="T6" fmla="*/ 60 w 527"/>
                <a:gd name="T7" fmla="*/ 56 h 444"/>
                <a:gd name="T8" fmla="*/ 48 w 527"/>
                <a:gd name="T9" fmla="*/ 60 h 444"/>
                <a:gd name="T10" fmla="*/ 32 w 527"/>
                <a:gd name="T11" fmla="*/ 84 h 444"/>
                <a:gd name="T12" fmla="*/ 20 w 527"/>
                <a:gd name="T13" fmla="*/ 92 h 444"/>
                <a:gd name="T14" fmla="*/ 8 w 527"/>
                <a:gd name="T15" fmla="*/ 96 h 444"/>
                <a:gd name="T16" fmla="*/ 14 w 527"/>
                <a:gd name="T17" fmla="*/ 118 h 444"/>
                <a:gd name="T18" fmla="*/ 52 w 527"/>
                <a:gd name="T19" fmla="*/ 162 h 444"/>
                <a:gd name="T20" fmla="*/ 60 w 527"/>
                <a:gd name="T21" fmla="*/ 172 h 444"/>
                <a:gd name="T22" fmla="*/ 72 w 527"/>
                <a:gd name="T23" fmla="*/ 212 h 444"/>
                <a:gd name="T24" fmla="*/ 102 w 527"/>
                <a:gd name="T25" fmla="*/ 234 h 444"/>
                <a:gd name="T26" fmla="*/ 124 w 527"/>
                <a:gd name="T27" fmla="*/ 298 h 444"/>
                <a:gd name="T28" fmla="*/ 130 w 527"/>
                <a:gd name="T29" fmla="*/ 318 h 444"/>
                <a:gd name="T30" fmla="*/ 142 w 527"/>
                <a:gd name="T31" fmla="*/ 320 h 444"/>
                <a:gd name="T32" fmla="*/ 160 w 527"/>
                <a:gd name="T33" fmla="*/ 342 h 444"/>
                <a:gd name="T34" fmla="*/ 180 w 527"/>
                <a:gd name="T35" fmla="*/ 366 h 444"/>
                <a:gd name="T36" fmla="*/ 216 w 527"/>
                <a:gd name="T37" fmla="*/ 422 h 444"/>
                <a:gd name="T38" fmla="*/ 236 w 527"/>
                <a:gd name="T39" fmla="*/ 412 h 444"/>
                <a:gd name="T40" fmla="*/ 268 w 527"/>
                <a:gd name="T41" fmla="*/ 408 h 444"/>
                <a:gd name="T42" fmla="*/ 270 w 527"/>
                <a:gd name="T43" fmla="*/ 418 h 444"/>
                <a:gd name="T44" fmla="*/ 290 w 527"/>
                <a:gd name="T45" fmla="*/ 420 h 444"/>
                <a:gd name="T46" fmla="*/ 310 w 527"/>
                <a:gd name="T47" fmla="*/ 424 h 444"/>
                <a:gd name="T48" fmla="*/ 322 w 527"/>
                <a:gd name="T49" fmla="*/ 444 h 444"/>
                <a:gd name="T50" fmla="*/ 344 w 527"/>
                <a:gd name="T51" fmla="*/ 420 h 444"/>
                <a:gd name="T52" fmla="*/ 464 w 527"/>
                <a:gd name="T53" fmla="*/ 354 h 444"/>
                <a:gd name="T54" fmla="*/ 482 w 527"/>
                <a:gd name="T55" fmla="*/ 342 h 444"/>
                <a:gd name="T56" fmla="*/ 514 w 527"/>
                <a:gd name="T57" fmla="*/ 334 h 444"/>
                <a:gd name="T58" fmla="*/ 526 w 527"/>
                <a:gd name="T59" fmla="*/ 294 h 444"/>
                <a:gd name="T60" fmla="*/ 510 w 527"/>
                <a:gd name="T61" fmla="*/ 262 h 444"/>
                <a:gd name="T62" fmla="*/ 456 w 527"/>
                <a:gd name="T63" fmla="*/ 260 h 444"/>
                <a:gd name="T64" fmla="*/ 432 w 527"/>
                <a:gd name="T65" fmla="*/ 246 h 444"/>
                <a:gd name="T66" fmla="*/ 424 w 527"/>
                <a:gd name="T67" fmla="*/ 236 h 444"/>
                <a:gd name="T68" fmla="*/ 394 w 527"/>
                <a:gd name="T69" fmla="*/ 194 h 444"/>
                <a:gd name="T70" fmla="*/ 374 w 527"/>
                <a:gd name="T71" fmla="*/ 178 h 444"/>
                <a:gd name="T72" fmla="*/ 368 w 527"/>
                <a:gd name="T73" fmla="*/ 150 h 444"/>
                <a:gd name="T74" fmla="*/ 336 w 527"/>
                <a:gd name="T75" fmla="*/ 118 h 444"/>
                <a:gd name="T76" fmla="*/ 322 w 527"/>
                <a:gd name="T77" fmla="*/ 96 h 444"/>
                <a:gd name="T78" fmla="*/ 300 w 527"/>
                <a:gd name="T79" fmla="*/ 86 h 444"/>
                <a:gd name="T80" fmla="*/ 288 w 527"/>
                <a:gd name="T81" fmla="*/ 78 h 444"/>
                <a:gd name="T82" fmla="*/ 212 w 527"/>
                <a:gd name="T83" fmla="*/ 70 h 444"/>
                <a:gd name="T84" fmla="*/ 180 w 527"/>
                <a:gd name="T85" fmla="*/ 38 h 444"/>
                <a:gd name="T86" fmla="*/ 73 w 527"/>
                <a:gd name="T87" fmla="*/ 7 h 444"/>
                <a:gd name="T88" fmla="*/ 64 w 527"/>
                <a:gd name="T89" fmla="*/ 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7" h="444">
                  <a:moveTo>
                    <a:pt x="64" y="4"/>
                  </a:moveTo>
                  <a:cubicBezTo>
                    <a:pt x="54" y="5"/>
                    <a:pt x="48" y="0"/>
                    <a:pt x="40" y="6"/>
                  </a:cubicBezTo>
                  <a:cubicBezTo>
                    <a:pt x="24" y="17"/>
                    <a:pt x="53" y="32"/>
                    <a:pt x="60" y="34"/>
                  </a:cubicBezTo>
                  <a:cubicBezTo>
                    <a:pt x="62" y="41"/>
                    <a:pt x="66" y="48"/>
                    <a:pt x="60" y="56"/>
                  </a:cubicBezTo>
                  <a:cubicBezTo>
                    <a:pt x="58" y="59"/>
                    <a:pt x="48" y="60"/>
                    <a:pt x="48" y="60"/>
                  </a:cubicBezTo>
                  <a:cubicBezTo>
                    <a:pt x="44" y="66"/>
                    <a:pt x="38" y="79"/>
                    <a:pt x="32" y="84"/>
                  </a:cubicBezTo>
                  <a:cubicBezTo>
                    <a:pt x="28" y="87"/>
                    <a:pt x="24" y="89"/>
                    <a:pt x="20" y="92"/>
                  </a:cubicBezTo>
                  <a:cubicBezTo>
                    <a:pt x="16" y="94"/>
                    <a:pt x="8" y="96"/>
                    <a:pt x="8" y="96"/>
                  </a:cubicBezTo>
                  <a:cubicBezTo>
                    <a:pt x="0" y="104"/>
                    <a:pt x="5" y="112"/>
                    <a:pt x="14" y="118"/>
                  </a:cubicBezTo>
                  <a:cubicBezTo>
                    <a:pt x="20" y="136"/>
                    <a:pt x="34" y="156"/>
                    <a:pt x="52" y="162"/>
                  </a:cubicBezTo>
                  <a:cubicBezTo>
                    <a:pt x="59" y="184"/>
                    <a:pt x="47" y="151"/>
                    <a:pt x="60" y="172"/>
                  </a:cubicBezTo>
                  <a:cubicBezTo>
                    <a:pt x="66" y="181"/>
                    <a:pt x="65" y="205"/>
                    <a:pt x="72" y="212"/>
                  </a:cubicBezTo>
                  <a:cubicBezTo>
                    <a:pt x="79" y="219"/>
                    <a:pt x="94" y="229"/>
                    <a:pt x="102" y="234"/>
                  </a:cubicBezTo>
                  <a:cubicBezTo>
                    <a:pt x="114" y="251"/>
                    <a:pt x="119" y="277"/>
                    <a:pt x="124" y="298"/>
                  </a:cubicBezTo>
                  <a:cubicBezTo>
                    <a:pt x="125" y="301"/>
                    <a:pt x="127" y="316"/>
                    <a:pt x="130" y="318"/>
                  </a:cubicBezTo>
                  <a:cubicBezTo>
                    <a:pt x="134" y="320"/>
                    <a:pt x="138" y="319"/>
                    <a:pt x="142" y="320"/>
                  </a:cubicBezTo>
                  <a:cubicBezTo>
                    <a:pt x="148" y="329"/>
                    <a:pt x="150" y="336"/>
                    <a:pt x="160" y="342"/>
                  </a:cubicBezTo>
                  <a:cubicBezTo>
                    <a:pt x="167" y="353"/>
                    <a:pt x="170" y="356"/>
                    <a:pt x="180" y="366"/>
                  </a:cubicBezTo>
                  <a:cubicBezTo>
                    <a:pt x="185" y="385"/>
                    <a:pt x="207" y="404"/>
                    <a:pt x="216" y="422"/>
                  </a:cubicBezTo>
                  <a:cubicBezTo>
                    <a:pt x="227" y="429"/>
                    <a:pt x="225" y="416"/>
                    <a:pt x="236" y="412"/>
                  </a:cubicBezTo>
                  <a:cubicBezTo>
                    <a:pt x="246" y="402"/>
                    <a:pt x="246" y="399"/>
                    <a:pt x="268" y="408"/>
                  </a:cubicBezTo>
                  <a:cubicBezTo>
                    <a:pt x="271" y="409"/>
                    <a:pt x="267" y="416"/>
                    <a:pt x="270" y="418"/>
                  </a:cubicBezTo>
                  <a:cubicBezTo>
                    <a:pt x="276" y="421"/>
                    <a:pt x="283" y="419"/>
                    <a:pt x="290" y="420"/>
                  </a:cubicBezTo>
                  <a:cubicBezTo>
                    <a:pt x="296" y="422"/>
                    <a:pt x="304" y="421"/>
                    <a:pt x="310" y="424"/>
                  </a:cubicBezTo>
                  <a:cubicBezTo>
                    <a:pt x="317" y="428"/>
                    <a:pt x="304" y="439"/>
                    <a:pt x="322" y="444"/>
                  </a:cubicBezTo>
                  <a:cubicBezTo>
                    <a:pt x="330" y="441"/>
                    <a:pt x="333" y="427"/>
                    <a:pt x="344" y="420"/>
                  </a:cubicBezTo>
                  <a:cubicBezTo>
                    <a:pt x="356" y="383"/>
                    <a:pt x="428" y="357"/>
                    <a:pt x="464" y="354"/>
                  </a:cubicBezTo>
                  <a:cubicBezTo>
                    <a:pt x="473" y="350"/>
                    <a:pt x="475" y="348"/>
                    <a:pt x="482" y="342"/>
                  </a:cubicBezTo>
                  <a:cubicBezTo>
                    <a:pt x="488" y="337"/>
                    <a:pt x="507" y="336"/>
                    <a:pt x="514" y="334"/>
                  </a:cubicBezTo>
                  <a:cubicBezTo>
                    <a:pt x="524" y="324"/>
                    <a:pt x="523" y="308"/>
                    <a:pt x="526" y="294"/>
                  </a:cubicBezTo>
                  <a:cubicBezTo>
                    <a:pt x="524" y="276"/>
                    <a:pt x="527" y="268"/>
                    <a:pt x="510" y="262"/>
                  </a:cubicBezTo>
                  <a:cubicBezTo>
                    <a:pt x="491" y="268"/>
                    <a:pt x="475" y="262"/>
                    <a:pt x="456" y="260"/>
                  </a:cubicBezTo>
                  <a:cubicBezTo>
                    <a:pt x="447" y="256"/>
                    <a:pt x="440" y="249"/>
                    <a:pt x="432" y="246"/>
                  </a:cubicBezTo>
                  <a:cubicBezTo>
                    <a:pt x="427" y="238"/>
                    <a:pt x="430" y="242"/>
                    <a:pt x="424" y="236"/>
                  </a:cubicBezTo>
                  <a:cubicBezTo>
                    <a:pt x="415" y="222"/>
                    <a:pt x="402" y="209"/>
                    <a:pt x="394" y="194"/>
                  </a:cubicBezTo>
                  <a:cubicBezTo>
                    <a:pt x="387" y="183"/>
                    <a:pt x="378" y="185"/>
                    <a:pt x="374" y="178"/>
                  </a:cubicBezTo>
                  <a:cubicBezTo>
                    <a:pt x="370" y="171"/>
                    <a:pt x="374" y="160"/>
                    <a:pt x="368" y="150"/>
                  </a:cubicBezTo>
                  <a:cubicBezTo>
                    <a:pt x="359" y="136"/>
                    <a:pt x="348" y="130"/>
                    <a:pt x="336" y="118"/>
                  </a:cubicBezTo>
                  <a:cubicBezTo>
                    <a:pt x="333" y="106"/>
                    <a:pt x="330" y="104"/>
                    <a:pt x="322" y="96"/>
                  </a:cubicBezTo>
                  <a:cubicBezTo>
                    <a:pt x="295" y="89"/>
                    <a:pt x="314" y="97"/>
                    <a:pt x="300" y="86"/>
                  </a:cubicBezTo>
                  <a:cubicBezTo>
                    <a:pt x="296" y="83"/>
                    <a:pt x="288" y="78"/>
                    <a:pt x="288" y="78"/>
                  </a:cubicBezTo>
                  <a:cubicBezTo>
                    <a:pt x="263" y="79"/>
                    <a:pt x="234" y="85"/>
                    <a:pt x="212" y="70"/>
                  </a:cubicBezTo>
                  <a:cubicBezTo>
                    <a:pt x="208" y="45"/>
                    <a:pt x="205" y="41"/>
                    <a:pt x="180" y="38"/>
                  </a:cubicBezTo>
                  <a:cubicBezTo>
                    <a:pt x="133" y="14"/>
                    <a:pt x="130" y="10"/>
                    <a:pt x="73" y="7"/>
                  </a:cubicBezTo>
                  <a:cubicBezTo>
                    <a:pt x="63" y="4"/>
                    <a:pt x="78" y="6"/>
                    <a:pt x="64" y="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2" name="Freeform 100"/>
            <p:cNvSpPr>
              <a:spLocks/>
            </p:cNvSpPr>
            <p:nvPr/>
          </p:nvSpPr>
          <p:spPr bwMode="auto">
            <a:xfrm>
              <a:off x="4491085" y="4106853"/>
              <a:ext cx="154122" cy="105780"/>
            </a:xfrm>
            <a:custGeom>
              <a:avLst/>
              <a:gdLst>
                <a:gd name="T0" fmla="*/ 0 w 264"/>
                <a:gd name="T1" fmla="*/ 69 h 186"/>
                <a:gd name="T2" fmla="*/ 14 w 264"/>
                <a:gd name="T3" fmla="*/ 129 h 186"/>
                <a:gd name="T4" fmla="*/ 21 w 264"/>
                <a:gd name="T5" fmla="*/ 147 h 186"/>
                <a:gd name="T6" fmla="*/ 32 w 264"/>
                <a:gd name="T7" fmla="*/ 175 h 186"/>
                <a:gd name="T8" fmla="*/ 42 w 264"/>
                <a:gd name="T9" fmla="*/ 186 h 186"/>
                <a:gd name="T10" fmla="*/ 65 w 264"/>
                <a:gd name="T11" fmla="*/ 184 h 186"/>
                <a:gd name="T12" fmla="*/ 77 w 264"/>
                <a:gd name="T13" fmla="*/ 178 h 186"/>
                <a:gd name="T14" fmla="*/ 86 w 264"/>
                <a:gd name="T15" fmla="*/ 166 h 186"/>
                <a:gd name="T16" fmla="*/ 98 w 264"/>
                <a:gd name="T17" fmla="*/ 160 h 186"/>
                <a:gd name="T18" fmla="*/ 159 w 264"/>
                <a:gd name="T19" fmla="*/ 145 h 186"/>
                <a:gd name="T20" fmla="*/ 179 w 264"/>
                <a:gd name="T21" fmla="*/ 130 h 186"/>
                <a:gd name="T22" fmla="*/ 201 w 264"/>
                <a:gd name="T23" fmla="*/ 124 h 186"/>
                <a:gd name="T24" fmla="*/ 221 w 264"/>
                <a:gd name="T25" fmla="*/ 114 h 186"/>
                <a:gd name="T26" fmla="*/ 231 w 264"/>
                <a:gd name="T27" fmla="*/ 109 h 186"/>
                <a:gd name="T28" fmla="*/ 255 w 264"/>
                <a:gd name="T29" fmla="*/ 78 h 186"/>
                <a:gd name="T30" fmla="*/ 255 w 264"/>
                <a:gd name="T31" fmla="*/ 67 h 186"/>
                <a:gd name="T32" fmla="*/ 237 w 264"/>
                <a:gd name="T33" fmla="*/ 30 h 186"/>
                <a:gd name="T34" fmla="*/ 228 w 264"/>
                <a:gd name="T35" fmla="*/ 12 h 186"/>
                <a:gd name="T36" fmla="*/ 219 w 264"/>
                <a:gd name="T37" fmla="*/ 0 h 186"/>
                <a:gd name="T38" fmla="*/ 201 w 264"/>
                <a:gd name="T39" fmla="*/ 4 h 186"/>
                <a:gd name="T40" fmla="*/ 186 w 264"/>
                <a:gd name="T41" fmla="*/ 10 h 186"/>
                <a:gd name="T42" fmla="*/ 171 w 264"/>
                <a:gd name="T43" fmla="*/ 16 h 186"/>
                <a:gd name="T44" fmla="*/ 135 w 264"/>
                <a:gd name="T45" fmla="*/ 45 h 186"/>
                <a:gd name="T46" fmla="*/ 117 w 264"/>
                <a:gd name="T47" fmla="*/ 64 h 186"/>
                <a:gd name="T48" fmla="*/ 108 w 264"/>
                <a:gd name="T49" fmla="*/ 85 h 186"/>
                <a:gd name="T50" fmla="*/ 93 w 264"/>
                <a:gd name="T51" fmla="*/ 82 h 186"/>
                <a:gd name="T52" fmla="*/ 93 w 264"/>
                <a:gd name="T53" fmla="*/ 72 h 186"/>
                <a:gd name="T54" fmla="*/ 53 w 264"/>
                <a:gd name="T55" fmla="*/ 63 h 186"/>
                <a:gd name="T56" fmla="*/ 38 w 264"/>
                <a:gd name="T57" fmla="*/ 49 h 186"/>
                <a:gd name="T58" fmla="*/ 20 w 264"/>
                <a:gd name="T59" fmla="*/ 46 h 186"/>
                <a:gd name="T60" fmla="*/ 2 w 264"/>
                <a:gd name="T61" fmla="*/ 61 h 186"/>
                <a:gd name="T62" fmla="*/ 0 w 264"/>
                <a:gd name="T63" fmla="*/ 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4" h="186">
                  <a:moveTo>
                    <a:pt x="0" y="69"/>
                  </a:moveTo>
                  <a:cubicBezTo>
                    <a:pt x="5" y="90"/>
                    <a:pt x="3" y="110"/>
                    <a:pt x="14" y="129"/>
                  </a:cubicBezTo>
                  <a:cubicBezTo>
                    <a:pt x="15" y="138"/>
                    <a:pt x="15" y="140"/>
                    <a:pt x="21" y="147"/>
                  </a:cubicBezTo>
                  <a:cubicBezTo>
                    <a:pt x="23" y="160"/>
                    <a:pt x="21" y="168"/>
                    <a:pt x="32" y="175"/>
                  </a:cubicBezTo>
                  <a:cubicBezTo>
                    <a:pt x="35" y="180"/>
                    <a:pt x="37" y="183"/>
                    <a:pt x="42" y="186"/>
                  </a:cubicBezTo>
                  <a:cubicBezTo>
                    <a:pt x="50" y="185"/>
                    <a:pt x="57" y="186"/>
                    <a:pt x="65" y="184"/>
                  </a:cubicBezTo>
                  <a:cubicBezTo>
                    <a:pt x="69" y="183"/>
                    <a:pt x="77" y="178"/>
                    <a:pt x="77" y="178"/>
                  </a:cubicBezTo>
                  <a:cubicBezTo>
                    <a:pt x="81" y="173"/>
                    <a:pt x="84" y="172"/>
                    <a:pt x="86" y="166"/>
                  </a:cubicBezTo>
                  <a:cubicBezTo>
                    <a:pt x="87" y="155"/>
                    <a:pt x="89" y="154"/>
                    <a:pt x="98" y="160"/>
                  </a:cubicBezTo>
                  <a:cubicBezTo>
                    <a:pt x="124" y="157"/>
                    <a:pt x="132" y="148"/>
                    <a:pt x="159" y="145"/>
                  </a:cubicBezTo>
                  <a:cubicBezTo>
                    <a:pt x="165" y="137"/>
                    <a:pt x="170" y="133"/>
                    <a:pt x="179" y="130"/>
                  </a:cubicBezTo>
                  <a:cubicBezTo>
                    <a:pt x="186" y="125"/>
                    <a:pt x="192" y="125"/>
                    <a:pt x="201" y="124"/>
                  </a:cubicBezTo>
                  <a:cubicBezTo>
                    <a:pt x="208" y="120"/>
                    <a:pt x="214" y="118"/>
                    <a:pt x="221" y="114"/>
                  </a:cubicBezTo>
                  <a:cubicBezTo>
                    <a:pt x="224" y="112"/>
                    <a:pt x="231" y="109"/>
                    <a:pt x="231" y="109"/>
                  </a:cubicBezTo>
                  <a:cubicBezTo>
                    <a:pt x="236" y="88"/>
                    <a:pt x="233" y="80"/>
                    <a:pt x="255" y="78"/>
                  </a:cubicBezTo>
                  <a:cubicBezTo>
                    <a:pt x="264" y="75"/>
                    <a:pt x="259" y="74"/>
                    <a:pt x="255" y="67"/>
                  </a:cubicBezTo>
                  <a:cubicBezTo>
                    <a:pt x="253" y="53"/>
                    <a:pt x="243" y="42"/>
                    <a:pt x="237" y="30"/>
                  </a:cubicBezTo>
                  <a:cubicBezTo>
                    <a:pt x="236" y="24"/>
                    <a:pt x="232" y="17"/>
                    <a:pt x="228" y="12"/>
                  </a:cubicBezTo>
                  <a:cubicBezTo>
                    <a:pt x="227" y="5"/>
                    <a:pt x="227" y="2"/>
                    <a:pt x="219" y="0"/>
                  </a:cubicBezTo>
                  <a:cubicBezTo>
                    <a:pt x="213" y="1"/>
                    <a:pt x="207" y="3"/>
                    <a:pt x="201" y="4"/>
                  </a:cubicBezTo>
                  <a:cubicBezTo>
                    <a:pt x="196" y="8"/>
                    <a:pt x="192" y="9"/>
                    <a:pt x="186" y="10"/>
                  </a:cubicBezTo>
                  <a:cubicBezTo>
                    <a:pt x="181" y="14"/>
                    <a:pt x="177" y="15"/>
                    <a:pt x="171" y="16"/>
                  </a:cubicBezTo>
                  <a:cubicBezTo>
                    <a:pt x="157" y="26"/>
                    <a:pt x="150" y="36"/>
                    <a:pt x="135" y="45"/>
                  </a:cubicBezTo>
                  <a:cubicBezTo>
                    <a:pt x="129" y="52"/>
                    <a:pt x="125" y="59"/>
                    <a:pt x="117" y="64"/>
                  </a:cubicBezTo>
                  <a:cubicBezTo>
                    <a:pt x="113" y="69"/>
                    <a:pt x="113" y="82"/>
                    <a:pt x="108" y="85"/>
                  </a:cubicBezTo>
                  <a:cubicBezTo>
                    <a:pt x="104" y="87"/>
                    <a:pt x="95" y="84"/>
                    <a:pt x="93" y="82"/>
                  </a:cubicBezTo>
                  <a:cubicBezTo>
                    <a:pt x="91" y="80"/>
                    <a:pt x="100" y="75"/>
                    <a:pt x="93" y="72"/>
                  </a:cubicBezTo>
                  <a:cubicBezTo>
                    <a:pt x="91" y="61"/>
                    <a:pt x="59" y="63"/>
                    <a:pt x="53" y="63"/>
                  </a:cubicBezTo>
                  <a:cubicBezTo>
                    <a:pt x="48" y="51"/>
                    <a:pt x="54" y="52"/>
                    <a:pt x="38" y="49"/>
                  </a:cubicBezTo>
                  <a:cubicBezTo>
                    <a:pt x="31" y="45"/>
                    <a:pt x="28" y="45"/>
                    <a:pt x="20" y="46"/>
                  </a:cubicBezTo>
                  <a:cubicBezTo>
                    <a:pt x="14" y="50"/>
                    <a:pt x="7" y="56"/>
                    <a:pt x="2" y="61"/>
                  </a:cubicBezTo>
                  <a:cubicBezTo>
                    <a:pt x="0" y="68"/>
                    <a:pt x="0" y="65"/>
                    <a:pt x="0" y="69"/>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3" name="Freeform 101"/>
            <p:cNvSpPr>
              <a:spLocks/>
            </p:cNvSpPr>
            <p:nvPr/>
          </p:nvSpPr>
          <p:spPr bwMode="auto">
            <a:xfrm>
              <a:off x="4619704" y="4013069"/>
              <a:ext cx="111988" cy="135223"/>
            </a:xfrm>
            <a:custGeom>
              <a:avLst/>
              <a:gdLst>
                <a:gd name="T0" fmla="*/ 78 w 192"/>
                <a:gd name="T1" fmla="*/ 74 h 239"/>
                <a:gd name="T2" fmla="*/ 75 w 192"/>
                <a:gd name="T3" fmla="*/ 53 h 239"/>
                <a:gd name="T4" fmla="*/ 81 w 192"/>
                <a:gd name="T5" fmla="*/ 30 h 239"/>
                <a:gd name="T6" fmla="*/ 74 w 192"/>
                <a:gd name="T7" fmla="*/ 14 h 239"/>
                <a:gd name="T8" fmla="*/ 98 w 192"/>
                <a:gd name="T9" fmla="*/ 6 h 239"/>
                <a:gd name="T10" fmla="*/ 107 w 192"/>
                <a:gd name="T11" fmla="*/ 26 h 239"/>
                <a:gd name="T12" fmla="*/ 143 w 192"/>
                <a:gd name="T13" fmla="*/ 42 h 239"/>
                <a:gd name="T14" fmla="*/ 156 w 192"/>
                <a:gd name="T15" fmla="*/ 50 h 239"/>
                <a:gd name="T16" fmla="*/ 179 w 192"/>
                <a:gd name="T17" fmla="*/ 72 h 239"/>
                <a:gd name="T18" fmla="*/ 182 w 192"/>
                <a:gd name="T19" fmla="*/ 83 h 239"/>
                <a:gd name="T20" fmla="*/ 174 w 192"/>
                <a:gd name="T21" fmla="*/ 98 h 239"/>
                <a:gd name="T22" fmla="*/ 164 w 192"/>
                <a:gd name="T23" fmla="*/ 122 h 239"/>
                <a:gd name="T24" fmla="*/ 156 w 192"/>
                <a:gd name="T25" fmla="*/ 135 h 239"/>
                <a:gd name="T26" fmla="*/ 149 w 192"/>
                <a:gd name="T27" fmla="*/ 158 h 239"/>
                <a:gd name="T28" fmla="*/ 135 w 192"/>
                <a:gd name="T29" fmla="*/ 177 h 239"/>
                <a:gd name="T30" fmla="*/ 122 w 192"/>
                <a:gd name="T31" fmla="*/ 188 h 239"/>
                <a:gd name="T32" fmla="*/ 99 w 192"/>
                <a:gd name="T33" fmla="*/ 204 h 239"/>
                <a:gd name="T34" fmla="*/ 89 w 192"/>
                <a:gd name="T35" fmla="*/ 215 h 239"/>
                <a:gd name="T36" fmla="*/ 62 w 192"/>
                <a:gd name="T37" fmla="*/ 231 h 239"/>
                <a:gd name="T38" fmla="*/ 47 w 192"/>
                <a:gd name="T39" fmla="*/ 239 h 239"/>
                <a:gd name="T40" fmla="*/ 30 w 192"/>
                <a:gd name="T41" fmla="*/ 222 h 239"/>
                <a:gd name="T42" fmla="*/ 23 w 192"/>
                <a:gd name="T43" fmla="*/ 201 h 239"/>
                <a:gd name="T44" fmla="*/ 12 w 192"/>
                <a:gd name="T45" fmla="*/ 188 h 239"/>
                <a:gd name="T46" fmla="*/ 0 w 192"/>
                <a:gd name="T47" fmla="*/ 170 h 239"/>
                <a:gd name="T48" fmla="*/ 29 w 192"/>
                <a:gd name="T49" fmla="*/ 164 h 239"/>
                <a:gd name="T50" fmla="*/ 53 w 192"/>
                <a:gd name="T51" fmla="*/ 149 h 239"/>
                <a:gd name="T52" fmla="*/ 57 w 192"/>
                <a:gd name="T53" fmla="*/ 146 h 239"/>
                <a:gd name="T54" fmla="*/ 71 w 192"/>
                <a:gd name="T55" fmla="*/ 144 h 239"/>
                <a:gd name="T56" fmla="*/ 78 w 192"/>
                <a:gd name="T57" fmla="*/ 135 h 239"/>
                <a:gd name="T58" fmla="*/ 83 w 192"/>
                <a:gd name="T59" fmla="*/ 119 h 239"/>
                <a:gd name="T60" fmla="*/ 87 w 192"/>
                <a:gd name="T61" fmla="*/ 105 h 239"/>
                <a:gd name="T62" fmla="*/ 84 w 192"/>
                <a:gd name="T63" fmla="*/ 83 h 239"/>
                <a:gd name="T64" fmla="*/ 78 w 192"/>
                <a:gd name="T65"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2" h="239">
                  <a:moveTo>
                    <a:pt x="78" y="74"/>
                  </a:moveTo>
                  <a:cubicBezTo>
                    <a:pt x="80" y="65"/>
                    <a:pt x="63" y="55"/>
                    <a:pt x="75" y="53"/>
                  </a:cubicBezTo>
                  <a:cubicBezTo>
                    <a:pt x="79" y="44"/>
                    <a:pt x="70" y="35"/>
                    <a:pt x="81" y="30"/>
                  </a:cubicBezTo>
                  <a:cubicBezTo>
                    <a:pt x="80" y="23"/>
                    <a:pt x="78" y="20"/>
                    <a:pt x="74" y="14"/>
                  </a:cubicBezTo>
                  <a:cubicBezTo>
                    <a:pt x="76" y="0"/>
                    <a:pt x="86" y="5"/>
                    <a:pt x="98" y="6"/>
                  </a:cubicBezTo>
                  <a:cubicBezTo>
                    <a:pt x="100" y="14"/>
                    <a:pt x="100" y="22"/>
                    <a:pt x="107" y="26"/>
                  </a:cubicBezTo>
                  <a:cubicBezTo>
                    <a:pt x="116" y="38"/>
                    <a:pt x="128" y="41"/>
                    <a:pt x="143" y="42"/>
                  </a:cubicBezTo>
                  <a:cubicBezTo>
                    <a:pt x="147" y="49"/>
                    <a:pt x="150" y="47"/>
                    <a:pt x="156" y="50"/>
                  </a:cubicBezTo>
                  <a:cubicBezTo>
                    <a:pt x="163" y="60"/>
                    <a:pt x="167" y="70"/>
                    <a:pt x="179" y="72"/>
                  </a:cubicBezTo>
                  <a:cubicBezTo>
                    <a:pt x="185" y="77"/>
                    <a:pt x="192" y="78"/>
                    <a:pt x="182" y="83"/>
                  </a:cubicBezTo>
                  <a:cubicBezTo>
                    <a:pt x="179" y="90"/>
                    <a:pt x="181" y="94"/>
                    <a:pt x="174" y="98"/>
                  </a:cubicBezTo>
                  <a:cubicBezTo>
                    <a:pt x="173" y="108"/>
                    <a:pt x="169" y="114"/>
                    <a:pt x="164" y="122"/>
                  </a:cubicBezTo>
                  <a:cubicBezTo>
                    <a:pt x="171" y="129"/>
                    <a:pt x="167" y="133"/>
                    <a:pt x="156" y="135"/>
                  </a:cubicBezTo>
                  <a:cubicBezTo>
                    <a:pt x="140" y="143"/>
                    <a:pt x="133" y="127"/>
                    <a:pt x="149" y="158"/>
                  </a:cubicBezTo>
                  <a:cubicBezTo>
                    <a:pt x="146" y="170"/>
                    <a:pt x="148" y="175"/>
                    <a:pt x="135" y="177"/>
                  </a:cubicBezTo>
                  <a:cubicBezTo>
                    <a:pt x="129" y="180"/>
                    <a:pt x="126" y="183"/>
                    <a:pt x="122" y="188"/>
                  </a:cubicBezTo>
                  <a:cubicBezTo>
                    <a:pt x="117" y="204"/>
                    <a:pt x="118" y="203"/>
                    <a:pt x="99" y="204"/>
                  </a:cubicBezTo>
                  <a:cubicBezTo>
                    <a:pt x="95" y="209"/>
                    <a:pt x="94" y="212"/>
                    <a:pt x="89" y="215"/>
                  </a:cubicBezTo>
                  <a:cubicBezTo>
                    <a:pt x="81" y="232"/>
                    <a:pt x="102" y="226"/>
                    <a:pt x="62" y="231"/>
                  </a:cubicBezTo>
                  <a:cubicBezTo>
                    <a:pt x="57" y="234"/>
                    <a:pt x="52" y="235"/>
                    <a:pt x="47" y="239"/>
                  </a:cubicBezTo>
                  <a:cubicBezTo>
                    <a:pt x="35" y="236"/>
                    <a:pt x="40" y="228"/>
                    <a:pt x="30" y="222"/>
                  </a:cubicBezTo>
                  <a:cubicBezTo>
                    <a:pt x="26" y="215"/>
                    <a:pt x="26" y="208"/>
                    <a:pt x="23" y="201"/>
                  </a:cubicBezTo>
                  <a:cubicBezTo>
                    <a:pt x="21" y="196"/>
                    <a:pt x="15" y="192"/>
                    <a:pt x="12" y="188"/>
                  </a:cubicBezTo>
                  <a:cubicBezTo>
                    <a:pt x="11" y="179"/>
                    <a:pt x="7" y="174"/>
                    <a:pt x="0" y="170"/>
                  </a:cubicBezTo>
                  <a:cubicBezTo>
                    <a:pt x="8" y="165"/>
                    <a:pt x="20" y="166"/>
                    <a:pt x="29" y="164"/>
                  </a:cubicBezTo>
                  <a:cubicBezTo>
                    <a:pt x="34" y="157"/>
                    <a:pt x="45" y="151"/>
                    <a:pt x="53" y="149"/>
                  </a:cubicBezTo>
                  <a:cubicBezTo>
                    <a:pt x="54" y="148"/>
                    <a:pt x="55" y="146"/>
                    <a:pt x="57" y="146"/>
                  </a:cubicBezTo>
                  <a:cubicBezTo>
                    <a:pt x="62" y="145"/>
                    <a:pt x="67" y="146"/>
                    <a:pt x="71" y="144"/>
                  </a:cubicBezTo>
                  <a:cubicBezTo>
                    <a:pt x="74" y="142"/>
                    <a:pt x="78" y="135"/>
                    <a:pt x="78" y="135"/>
                  </a:cubicBezTo>
                  <a:cubicBezTo>
                    <a:pt x="80" y="130"/>
                    <a:pt x="80" y="124"/>
                    <a:pt x="83" y="119"/>
                  </a:cubicBezTo>
                  <a:cubicBezTo>
                    <a:pt x="84" y="114"/>
                    <a:pt x="86" y="110"/>
                    <a:pt x="87" y="105"/>
                  </a:cubicBezTo>
                  <a:cubicBezTo>
                    <a:pt x="86" y="97"/>
                    <a:pt x="91" y="87"/>
                    <a:pt x="84" y="83"/>
                  </a:cubicBezTo>
                  <a:cubicBezTo>
                    <a:pt x="81" y="79"/>
                    <a:pt x="82" y="78"/>
                    <a:pt x="78" y="7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4" name="Freeform 102"/>
            <p:cNvSpPr>
              <a:spLocks/>
            </p:cNvSpPr>
            <p:nvPr/>
          </p:nvSpPr>
          <p:spPr bwMode="auto">
            <a:xfrm>
              <a:off x="4604181" y="3994530"/>
              <a:ext cx="67636" cy="62159"/>
            </a:xfrm>
            <a:custGeom>
              <a:avLst/>
              <a:gdLst>
                <a:gd name="T0" fmla="*/ 0 w 117"/>
                <a:gd name="T1" fmla="*/ 61 h 111"/>
                <a:gd name="T2" fmla="*/ 5 w 117"/>
                <a:gd name="T3" fmla="*/ 63 h 111"/>
                <a:gd name="T4" fmla="*/ 17 w 117"/>
                <a:gd name="T5" fmla="*/ 64 h 111"/>
                <a:gd name="T6" fmla="*/ 27 w 117"/>
                <a:gd name="T7" fmla="*/ 69 h 111"/>
                <a:gd name="T8" fmla="*/ 45 w 117"/>
                <a:gd name="T9" fmla="*/ 64 h 111"/>
                <a:gd name="T10" fmla="*/ 66 w 117"/>
                <a:gd name="T11" fmla="*/ 66 h 111"/>
                <a:gd name="T12" fmla="*/ 78 w 117"/>
                <a:gd name="T13" fmla="*/ 49 h 111"/>
                <a:gd name="T14" fmla="*/ 110 w 117"/>
                <a:gd name="T15" fmla="*/ 0 h 111"/>
                <a:gd name="T16" fmla="*/ 117 w 117"/>
                <a:gd name="T17" fmla="*/ 15 h 111"/>
                <a:gd name="T18" fmla="*/ 102 w 117"/>
                <a:gd name="T19" fmla="*/ 40 h 111"/>
                <a:gd name="T20" fmla="*/ 104 w 117"/>
                <a:gd name="T21" fmla="*/ 58 h 111"/>
                <a:gd name="T22" fmla="*/ 96 w 117"/>
                <a:gd name="T23" fmla="*/ 87 h 111"/>
                <a:gd name="T24" fmla="*/ 99 w 117"/>
                <a:gd name="T25" fmla="*/ 106 h 111"/>
                <a:gd name="T26" fmla="*/ 36 w 117"/>
                <a:gd name="T27" fmla="*/ 100 h 111"/>
                <a:gd name="T28" fmla="*/ 14 w 117"/>
                <a:gd name="T29" fmla="*/ 85 h 111"/>
                <a:gd name="T30" fmla="*/ 6 w 117"/>
                <a:gd name="T31" fmla="*/ 72 h 111"/>
                <a:gd name="T32" fmla="*/ 0 w 117"/>
                <a:gd name="T33" fmla="*/ 6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1">
                  <a:moveTo>
                    <a:pt x="0" y="61"/>
                  </a:moveTo>
                  <a:cubicBezTo>
                    <a:pt x="2" y="62"/>
                    <a:pt x="3" y="63"/>
                    <a:pt x="5" y="63"/>
                  </a:cubicBezTo>
                  <a:cubicBezTo>
                    <a:pt x="9" y="64"/>
                    <a:pt x="13" y="63"/>
                    <a:pt x="17" y="64"/>
                  </a:cubicBezTo>
                  <a:cubicBezTo>
                    <a:pt x="21" y="65"/>
                    <a:pt x="27" y="69"/>
                    <a:pt x="27" y="69"/>
                  </a:cubicBezTo>
                  <a:cubicBezTo>
                    <a:pt x="34" y="65"/>
                    <a:pt x="37" y="63"/>
                    <a:pt x="45" y="64"/>
                  </a:cubicBezTo>
                  <a:cubicBezTo>
                    <a:pt x="53" y="67"/>
                    <a:pt x="57" y="67"/>
                    <a:pt x="66" y="66"/>
                  </a:cubicBezTo>
                  <a:cubicBezTo>
                    <a:pt x="73" y="63"/>
                    <a:pt x="74" y="55"/>
                    <a:pt x="78" y="49"/>
                  </a:cubicBezTo>
                  <a:cubicBezTo>
                    <a:pt x="88" y="33"/>
                    <a:pt x="102" y="17"/>
                    <a:pt x="110" y="0"/>
                  </a:cubicBezTo>
                  <a:cubicBezTo>
                    <a:pt x="114" y="5"/>
                    <a:pt x="116" y="8"/>
                    <a:pt x="117" y="15"/>
                  </a:cubicBezTo>
                  <a:cubicBezTo>
                    <a:pt x="115" y="28"/>
                    <a:pt x="116" y="38"/>
                    <a:pt x="102" y="40"/>
                  </a:cubicBezTo>
                  <a:cubicBezTo>
                    <a:pt x="101" y="47"/>
                    <a:pt x="101" y="52"/>
                    <a:pt x="104" y="58"/>
                  </a:cubicBezTo>
                  <a:cubicBezTo>
                    <a:pt x="105" y="63"/>
                    <a:pt x="100" y="81"/>
                    <a:pt x="96" y="87"/>
                  </a:cubicBezTo>
                  <a:cubicBezTo>
                    <a:pt x="100" y="96"/>
                    <a:pt x="101" y="95"/>
                    <a:pt x="99" y="106"/>
                  </a:cubicBezTo>
                  <a:cubicBezTo>
                    <a:pt x="21" y="105"/>
                    <a:pt x="64" y="111"/>
                    <a:pt x="36" y="100"/>
                  </a:cubicBezTo>
                  <a:cubicBezTo>
                    <a:pt x="30" y="91"/>
                    <a:pt x="24" y="87"/>
                    <a:pt x="14" y="85"/>
                  </a:cubicBezTo>
                  <a:cubicBezTo>
                    <a:pt x="11" y="79"/>
                    <a:pt x="12" y="77"/>
                    <a:pt x="6" y="72"/>
                  </a:cubicBezTo>
                  <a:cubicBezTo>
                    <a:pt x="2" y="65"/>
                    <a:pt x="4" y="69"/>
                    <a:pt x="0" y="6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5" name="Freeform 103"/>
            <p:cNvSpPr>
              <a:spLocks/>
            </p:cNvSpPr>
            <p:nvPr/>
          </p:nvSpPr>
          <p:spPr bwMode="auto">
            <a:xfrm>
              <a:off x="4460038" y="3788424"/>
              <a:ext cx="307134" cy="225736"/>
            </a:xfrm>
            <a:custGeom>
              <a:avLst/>
              <a:gdLst>
                <a:gd name="T0" fmla="*/ 129 w 528"/>
                <a:gd name="T1" fmla="*/ 58 h 402"/>
                <a:gd name="T2" fmla="*/ 112 w 528"/>
                <a:gd name="T3" fmla="*/ 39 h 402"/>
                <a:gd name="T4" fmla="*/ 105 w 528"/>
                <a:gd name="T5" fmla="*/ 27 h 402"/>
                <a:gd name="T6" fmla="*/ 93 w 528"/>
                <a:gd name="T7" fmla="*/ 21 h 402"/>
                <a:gd name="T8" fmla="*/ 82 w 528"/>
                <a:gd name="T9" fmla="*/ 0 h 402"/>
                <a:gd name="T10" fmla="*/ 58 w 528"/>
                <a:gd name="T11" fmla="*/ 10 h 402"/>
                <a:gd name="T12" fmla="*/ 24 w 528"/>
                <a:gd name="T13" fmla="*/ 15 h 402"/>
                <a:gd name="T14" fmla="*/ 9 w 528"/>
                <a:gd name="T15" fmla="*/ 1 h 402"/>
                <a:gd name="T16" fmla="*/ 0 w 528"/>
                <a:gd name="T17" fmla="*/ 12 h 402"/>
                <a:gd name="T18" fmla="*/ 9 w 528"/>
                <a:gd name="T19" fmla="*/ 25 h 402"/>
                <a:gd name="T20" fmla="*/ 13 w 528"/>
                <a:gd name="T21" fmla="*/ 39 h 402"/>
                <a:gd name="T22" fmla="*/ 27 w 528"/>
                <a:gd name="T23" fmla="*/ 52 h 402"/>
                <a:gd name="T24" fmla="*/ 28 w 528"/>
                <a:gd name="T25" fmla="*/ 67 h 402"/>
                <a:gd name="T26" fmla="*/ 40 w 528"/>
                <a:gd name="T27" fmla="*/ 79 h 402"/>
                <a:gd name="T28" fmla="*/ 57 w 528"/>
                <a:gd name="T29" fmla="*/ 100 h 402"/>
                <a:gd name="T30" fmla="*/ 70 w 528"/>
                <a:gd name="T31" fmla="*/ 111 h 402"/>
                <a:gd name="T32" fmla="*/ 67 w 528"/>
                <a:gd name="T33" fmla="*/ 136 h 402"/>
                <a:gd name="T34" fmla="*/ 81 w 528"/>
                <a:gd name="T35" fmla="*/ 165 h 402"/>
                <a:gd name="T36" fmla="*/ 109 w 528"/>
                <a:gd name="T37" fmla="*/ 193 h 402"/>
                <a:gd name="T38" fmla="*/ 126 w 528"/>
                <a:gd name="T39" fmla="*/ 210 h 402"/>
                <a:gd name="T40" fmla="*/ 133 w 528"/>
                <a:gd name="T41" fmla="*/ 225 h 402"/>
                <a:gd name="T42" fmla="*/ 148 w 528"/>
                <a:gd name="T43" fmla="*/ 252 h 402"/>
                <a:gd name="T44" fmla="*/ 192 w 528"/>
                <a:gd name="T45" fmla="*/ 267 h 402"/>
                <a:gd name="T46" fmla="*/ 219 w 528"/>
                <a:gd name="T47" fmla="*/ 307 h 402"/>
                <a:gd name="T48" fmla="*/ 235 w 528"/>
                <a:gd name="T49" fmla="*/ 319 h 402"/>
                <a:gd name="T50" fmla="*/ 258 w 528"/>
                <a:gd name="T51" fmla="*/ 328 h 402"/>
                <a:gd name="T52" fmla="*/ 285 w 528"/>
                <a:gd name="T53" fmla="*/ 363 h 402"/>
                <a:gd name="T54" fmla="*/ 360 w 528"/>
                <a:gd name="T55" fmla="*/ 352 h 402"/>
                <a:gd name="T56" fmla="*/ 375 w 528"/>
                <a:gd name="T57" fmla="*/ 364 h 402"/>
                <a:gd name="T58" fmla="*/ 399 w 528"/>
                <a:gd name="T59" fmla="*/ 384 h 402"/>
                <a:gd name="T60" fmla="*/ 460 w 528"/>
                <a:gd name="T61" fmla="*/ 397 h 402"/>
                <a:gd name="T62" fmla="*/ 496 w 528"/>
                <a:gd name="T63" fmla="*/ 400 h 402"/>
                <a:gd name="T64" fmla="*/ 507 w 528"/>
                <a:gd name="T65" fmla="*/ 376 h 402"/>
                <a:gd name="T66" fmla="*/ 525 w 528"/>
                <a:gd name="T67" fmla="*/ 357 h 402"/>
                <a:gd name="T68" fmla="*/ 520 w 528"/>
                <a:gd name="T69" fmla="*/ 345 h 402"/>
                <a:gd name="T70" fmla="*/ 508 w 528"/>
                <a:gd name="T71" fmla="*/ 334 h 402"/>
                <a:gd name="T72" fmla="*/ 490 w 528"/>
                <a:gd name="T73" fmla="*/ 301 h 402"/>
                <a:gd name="T74" fmla="*/ 472 w 528"/>
                <a:gd name="T75" fmla="*/ 292 h 402"/>
                <a:gd name="T76" fmla="*/ 463 w 528"/>
                <a:gd name="T77" fmla="*/ 277 h 402"/>
                <a:gd name="T78" fmla="*/ 459 w 528"/>
                <a:gd name="T79" fmla="*/ 259 h 402"/>
                <a:gd name="T80" fmla="*/ 466 w 528"/>
                <a:gd name="T81" fmla="*/ 238 h 402"/>
                <a:gd name="T82" fmla="*/ 454 w 528"/>
                <a:gd name="T83" fmla="*/ 228 h 402"/>
                <a:gd name="T84" fmla="*/ 441 w 528"/>
                <a:gd name="T85" fmla="*/ 217 h 402"/>
                <a:gd name="T86" fmla="*/ 427 w 528"/>
                <a:gd name="T87" fmla="*/ 193 h 402"/>
                <a:gd name="T88" fmla="*/ 418 w 528"/>
                <a:gd name="T89" fmla="*/ 162 h 402"/>
                <a:gd name="T90" fmla="*/ 417 w 528"/>
                <a:gd name="T91" fmla="*/ 141 h 402"/>
                <a:gd name="T92" fmla="*/ 418 w 528"/>
                <a:gd name="T93" fmla="*/ 118 h 402"/>
                <a:gd name="T94" fmla="*/ 423 w 528"/>
                <a:gd name="T95" fmla="*/ 117 h 402"/>
                <a:gd name="T96" fmla="*/ 415 w 528"/>
                <a:gd name="T97" fmla="*/ 97 h 402"/>
                <a:gd name="T98" fmla="*/ 405 w 528"/>
                <a:gd name="T99" fmla="*/ 85 h 402"/>
                <a:gd name="T100" fmla="*/ 376 w 528"/>
                <a:gd name="T101" fmla="*/ 72 h 402"/>
                <a:gd name="T102" fmla="*/ 346 w 528"/>
                <a:gd name="T103" fmla="*/ 60 h 402"/>
                <a:gd name="T104" fmla="*/ 306 w 528"/>
                <a:gd name="T105" fmla="*/ 37 h 402"/>
                <a:gd name="T106" fmla="*/ 262 w 528"/>
                <a:gd name="T107" fmla="*/ 49 h 402"/>
                <a:gd name="T108" fmla="*/ 244 w 528"/>
                <a:gd name="T109" fmla="*/ 61 h 402"/>
                <a:gd name="T110" fmla="*/ 220 w 528"/>
                <a:gd name="T111" fmla="*/ 73 h 402"/>
                <a:gd name="T112" fmla="*/ 177 w 528"/>
                <a:gd name="T113" fmla="*/ 76 h 402"/>
                <a:gd name="T114" fmla="*/ 156 w 528"/>
                <a:gd name="T115" fmla="*/ 63 h 402"/>
                <a:gd name="T116" fmla="*/ 127 w 528"/>
                <a:gd name="T117" fmla="*/ 58 h 402"/>
                <a:gd name="T118" fmla="*/ 129 w 528"/>
                <a:gd name="T119" fmla="*/ 5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8" h="402">
                  <a:moveTo>
                    <a:pt x="129" y="58"/>
                  </a:moveTo>
                  <a:cubicBezTo>
                    <a:pt x="120" y="56"/>
                    <a:pt x="116" y="47"/>
                    <a:pt x="112" y="39"/>
                  </a:cubicBezTo>
                  <a:cubicBezTo>
                    <a:pt x="111" y="34"/>
                    <a:pt x="110" y="30"/>
                    <a:pt x="105" y="27"/>
                  </a:cubicBezTo>
                  <a:cubicBezTo>
                    <a:pt x="101" y="25"/>
                    <a:pt x="93" y="21"/>
                    <a:pt x="93" y="21"/>
                  </a:cubicBezTo>
                  <a:cubicBezTo>
                    <a:pt x="91" y="5"/>
                    <a:pt x="93" y="7"/>
                    <a:pt x="82" y="0"/>
                  </a:cubicBezTo>
                  <a:cubicBezTo>
                    <a:pt x="63" y="2"/>
                    <a:pt x="71" y="7"/>
                    <a:pt x="58" y="10"/>
                  </a:cubicBezTo>
                  <a:cubicBezTo>
                    <a:pt x="45" y="20"/>
                    <a:pt x="46" y="16"/>
                    <a:pt x="24" y="15"/>
                  </a:cubicBezTo>
                  <a:cubicBezTo>
                    <a:pt x="17" y="11"/>
                    <a:pt x="13" y="8"/>
                    <a:pt x="9" y="1"/>
                  </a:cubicBezTo>
                  <a:cubicBezTo>
                    <a:pt x="2" y="3"/>
                    <a:pt x="1" y="5"/>
                    <a:pt x="0" y="12"/>
                  </a:cubicBezTo>
                  <a:cubicBezTo>
                    <a:pt x="1" y="20"/>
                    <a:pt x="2" y="21"/>
                    <a:pt x="9" y="25"/>
                  </a:cubicBezTo>
                  <a:cubicBezTo>
                    <a:pt x="13" y="31"/>
                    <a:pt x="16" y="32"/>
                    <a:pt x="13" y="39"/>
                  </a:cubicBezTo>
                  <a:cubicBezTo>
                    <a:pt x="11" y="49"/>
                    <a:pt x="18" y="51"/>
                    <a:pt x="27" y="52"/>
                  </a:cubicBezTo>
                  <a:cubicBezTo>
                    <a:pt x="27" y="57"/>
                    <a:pt x="26" y="62"/>
                    <a:pt x="28" y="67"/>
                  </a:cubicBezTo>
                  <a:cubicBezTo>
                    <a:pt x="30" y="72"/>
                    <a:pt x="40" y="79"/>
                    <a:pt x="40" y="79"/>
                  </a:cubicBezTo>
                  <a:cubicBezTo>
                    <a:pt x="42" y="93"/>
                    <a:pt x="43" y="98"/>
                    <a:pt x="57" y="100"/>
                  </a:cubicBezTo>
                  <a:cubicBezTo>
                    <a:pt x="62" y="103"/>
                    <a:pt x="65" y="108"/>
                    <a:pt x="70" y="111"/>
                  </a:cubicBezTo>
                  <a:cubicBezTo>
                    <a:pt x="76" y="123"/>
                    <a:pt x="75" y="125"/>
                    <a:pt x="67" y="136"/>
                  </a:cubicBezTo>
                  <a:cubicBezTo>
                    <a:pt x="68" y="151"/>
                    <a:pt x="70" y="156"/>
                    <a:pt x="81" y="165"/>
                  </a:cubicBezTo>
                  <a:cubicBezTo>
                    <a:pt x="87" y="175"/>
                    <a:pt x="99" y="186"/>
                    <a:pt x="109" y="193"/>
                  </a:cubicBezTo>
                  <a:cubicBezTo>
                    <a:pt x="113" y="199"/>
                    <a:pt x="120" y="206"/>
                    <a:pt x="126" y="210"/>
                  </a:cubicBezTo>
                  <a:cubicBezTo>
                    <a:pt x="130" y="215"/>
                    <a:pt x="132" y="218"/>
                    <a:pt x="133" y="225"/>
                  </a:cubicBezTo>
                  <a:cubicBezTo>
                    <a:pt x="131" y="238"/>
                    <a:pt x="140" y="243"/>
                    <a:pt x="148" y="252"/>
                  </a:cubicBezTo>
                  <a:cubicBezTo>
                    <a:pt x="154" y="275"/>
                    <a:pt x="162" y="265"/>
                    <a:pt x="192" y="267"/>
                  </a:cubicBezTo>
                  <a:cubicBezTo>
                    <a:pt x="205" y="276"/>
                    <a:pt x="210" y="294"/>
                    <a:pt x="219" y="307"/>
                  </a:cubicBezTo>
                  <a:cubicBezTo>
                    <a:pt x="220" y="313"/>
                    <a:pt x="228" y="318"/>
                    <a:pt x="235" y="319"/>
                  </a:cubicBezTo>
                  <a:cubicBezTo>
                    <a:pt x="243" y="324"/>
                    <a:pt x="249" y="326"/>
                    <a:pt x="258" y="328"/>
                  </a:cubicBezTo>
                  <a:cubicBezTo>
                    <a:pt x="265" y="340"/>
                    <a:pt x="273" y="356"/>
                    <a:pt x="285" y="363"/>
                  </a:cubicBezTo>
                  <a:cubicBezTo>
                    <a:pt x="311" y="361"/>
                    <a:pt x="337" y="366"/>
                    <a:pt x="360" y="352"/>
                  </a:cubicBezTo>
                  <a:cubicBezTo>
                    <a:pt x="377" y="355"/>
                    <a:pt x="369" y="353"/>
                    <a:pt x="375" y="364"/>
                  </a:cubicBezTo>
                  <a:cubicBezTo>
                    <a:pt x="377" y="376"/>
                    <a:pt x="388" y="381"/>
                    <a:pt x="399" y="384"/>
                  </a:cubicBezTo>
                  <a:cubicBezTo>
                    <a:pt x="416" y="395"/>
                    <a:pt x="440" y="396"/>
                    <a:pt x="460" y="397"/>
                  </a:cubicBezTo>
                  <a:cubicBezTo>
                    <a:pt x="476" y="400"/>
                    <a:pt x="478" y="402"/>
                    <a:pt x="496" y="400"/>
                  </a:cubicBezTo>
                  <a:cubicBezTo>
                    <a:pt x="498" y="376"/>
                    <a:pt x="486" y="379"/>
                    <a:pt x="507" y="376"/>
                  </a:cubicBezTo>
                  <a:cubicBezTo>
                    <a:pt x="513" y="374"/>
                    <a:pt x="522" y="362"/>
                    <a:pt x="525" y="357"/>
                  </a:cubicBezTo>
                  <a:cubicBezTo>
                    <a:pt x="526" y="350"/>
                    <a:pt x="528" y="347"/>
                    <a:pt x="520" y="345"/>
                  </a:cubicBezTo>
                  <a:cubicBezTo>
                    <a:pt x="515" y="339"/>
                    <a:pt x="512" y="341"/>
                    <a:pt x="508" y="334"/>
                  </a:cubicBezTo>
                  <a:cubicBezTo>
                    <a:pt x="511" y="319"/>
                    <a:pt x="503" y="308"/>
                    <a:pt x="490" y="301"/>
                  </a:cubicBezTo>
                  <a:cubicBezTo>
                    <a:pt x="484" y="298"/>
                    <a:pt x="472" y="292"/>
                    <a:pt x="472" y="292"/>
                  </a:cubicBezTo>
                  <a:cubicBezTo>
                    <a:pt x="468" y="287"/>
                    <a:pt x="466" y="282"/>
                    <a:pt x="463" y="277"/>
                  </a:cubicBezTo>
                  <a:cubicBezTo>
                    <a:pt x="462" y="270"/>
                    <a:pt x="460" y="266"/>
                    <a:pt x="459" y="259"/>
                  </a:cubicBezTo>
                  <a:cubicBezTo>
                    <a:pt x="460" y="248"/>
                    <a:pt x="464" y="247"/>
                    <a:pt x="466" y="238"/>
                  </a:cubicBezTo>
                  <a:cubicBezTo>
                    <a:pt x="465" y="230"/>
                    <a:pt x="462" y="229"/>
                    <a:pt x="454" y="228"/>
                  </a:cubicBezTo>
                  <a:cubicBezTo>
                    <a:pt x="449" y="224"/>
                    <a:pt x="445" y="222"/>
                    <a:pt x="441" y="217"/>
                  </a:cubicBezTo>
                  <a:cubicBezTo>
                    <a:pt x="438" y="197"/>
                    <a:pt x="442" y="200"/>
                    <a:pt x="427" y="193"/>
                  </a:cubicBezTo>
                  <a:cubicBezTo>
                    <a:pt x="425" y="181"/>
                    <a:pt x="429" y="169"/>
                    <a:pt x="418" y="162"/>
                  </a:cubicBezTo>
                  <a:cubicBezTo>
                    <a:pt x="415" y="149"/>
                    <a:pt x="408" y="158"/>
                    <a:pt x="417" y="141"/>
                  </a:cubicBezTo>
                  <a:cubicBezTo>
                    <a:pt x="417" y="133"/>
                    <a:pt x="416" y="125"/>
                    <a:pt x="418" y="118"/>
                  </a:cubicBezTo>
                  <a:cubicBezTo>
                    <a:pt x="418" y="116"/>
                    <a:pt x="423" y="119"/>
                    <a:pt x="423" y="117"/>
                  </a:cubicBezTo>
                  <a:cubicBezTo>
                    <a:pt x="425" y="109"/>
                    <a:pt x="421" y="101"/>
                    <a:pt x="415" y="97"/>
                  </a:cubicBezTo>
                  <a:cubicBezTo>
                    <a:pt x="407" y="87"/>
                    <a:pt x="411" y="91"/>
                    <a:pt x="405" y="85"/>
                  </a:cubicBezTo>
                  <a:cubicBezTo>
                    <a:pt x="395" y="80"/>
                    <a:pt x="385" y="78"/>
                    <a:pt x="376" y="72"/>
                  </a:cubicBezTo>
                  <a:cubicBezTo>
                    <a:pt x="371" y="63"/>
                    <a:pt x="356" y="62"/>
                    <a:pt x="346" y="60"/>
                  </a:cubicBezTo>
                  <a:cubicBezTo>
                    <a:pt x="332" y="53"/>
                    <a:pt x="319" y="47"/>
                    <a:pt x="306" y="37"/>
                  </a:cubicBezTo>
                  <a:cubicBezTo>
                    <a:pt x="278" y="39"/>
                    <a:pt x="283" y="46"/>
                    <a:pt x="262" y="49"/>
                  </a:cubicBezTo>
                  <a:cubicBezTo>
                    <a:pt x="255" y="55"/>
                    <a:pt x="253" y="59"/>
                    <a:pt x="244" y="61"/>
                  </a:cubicBezTo>
                  <a:cubicBezTo>
                    <a:pt x="236" y="65"/>
                    <a:pt x="229" y="71"/>
                    <a:pt x="220" y="73"/>
                  </a:cubicBezTo>
                  <a:cubicBezTo>
                    <a:pt x="200" y="83"/>
                    <a:pt x="214" y="78"/>
                    <a:pt x="177" y="76"/>
                  </a:cubicBezTo>
                  <a:cubicBezTo>
                    <a:pt x="165" y="74"/>
                    <a:pt x="166" y="71"/>
                    <a:pt x="156" y="63"/>
                  </a:cubicBezTo>
                  <a:cubicBezTo>
                    <a:pt x="148" y="57"/>
                    <a:pt x="137" y="59"/>
                    <a:pt x="127" y="58"/>
                  </a:cubicBezTo>
                  <a:cubicBezTo>
                    <a:pt x="123" y="52"/>
                    <a:pt x="123" y="53"/>
                    <a:pt x="129" y="5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6" name="Freeform 104"/>
            <p:cNvSpPr>
              <a:spLocks/>
            </p:cNvSpPr>
            <p:nvPr/>
          </p:nvSpPr>
          <p:spPr bwMode="auto">
            <a:xfrm>
              <a:off x="4409035" y="3817868"/>
              <a:ext cx="138598" cy="134133"/>
            </a:xfrm>
            <a:custGeom>
              <a:avLst/>
              <a:gdLst>
                <a:gd name="T0" fmla="*/ 114 w 239"/>
                <a:gd name="T1" fmla="*/ 8 h 239"/>
                <a:gd name="T2" fmla="*/ 99 w 239"/>
                <a:gd name="T3" fmla="*/ 0 h 239"/>
                <a:gd name="T4" fmla="*/ 88 w 239"/>
                <a:gd name="T5" fmla="*/ 12 h 239"/>
                <a:gd name="T6" fmla="*/ 52 w 239"/>
                <a:gd name="T7" fmla="*/ 27 h 239"/>
                <a:gd name="T8" fmla="*/ 40 w 239"/>
                <a:gd name="T9" fmla="*/ 42 h 239"/>
                <a:gd name="T10" fmla="*/ 43 w 239"/>
                <a:gd name="T11" fmla="*/ 68 h 239"/>
                <a:gd name="T12" fmla="*/ 7 w 239"/>
                <a:gd name="T13" fmla="*/ 108 h 239"/>
                <a:gd name="T14" fmla="*/ 0 w 239"/>
                <a:gd name="T15" fmla="*/ 122 h 239"/>
                <a:gd name="T16" fmla="*/ 6 w 239"/>
                <a:gd name="T17" fmla="*/ 150 h 239"/>
                <a:gd name="T18" fmla="*/ 15 w 239"/>
                <a:gd name="T19" fmla="*/ 165 h 239"/>
                <a:gd name="T20" fmla="*/ 45 w 239"/>
                <a:gd name="T21" fmla="*/ 171 h 239"/>
                <a:gd name="T22" fmla="*/ 60 w 239"/>
                <a:gd name="T23" fmla="*/ 174 h 239"/>
                <a:gd name="T24" fmla="*/ 123 w 239"/>
                <a:gd name="T25" fmla="*/ 201 h 239"/>
                <a:gd name="T26" fmla="*/ 159 w 239"/>
                <a:gd name="T27" fmla="*/ 237 h 239"/>
                <a:gd name="T28" fmla="*/ 210 w 239"/>
                <a:gd name="T29" fmla="*/ 239 h 239"/>
                <a:gd name="T30" fmla="*/ 213 w 239"/>
                <a:gd name="T31" fmla="*/ 216 h 239"/>
                <a:gd name="T32" fmla="*/ 234 w 239"/>
                <a:gd name="T33" fmla="*/ 213 h 239"/>
                <a:gd name="T34" fmla="*/ 225 w 239"/>
                <a:gd name="T35" fmla="*/ 189 h 239"/>
                <a:gd name="T36" fmla="*/ 214 w 239"/>
                <a:gd name="T37" fmla="*/ 164 h 239"/>
                <a:gd name="T38" fmla="*/ 192 w 239"/>
                <a:gd name="T39" fmla="*/ 138 h 239"/>
                <a:gd name="T40" fmla="*/ 175 w 239"/>
                <a:gd name="T41" fmla="*/ 120 h 239"/>
                <a:gd name="T42" fmla="*/ 162 w 239"/>
                <a:gd name="T43" fmla="*/ 110 h 239"/>
                <a:gd name="T44" fmla="*/ 154 w 239"/>
                <a:gd name="T45" fmla="*/ 96 h 239"/>
                <a:gd name="T46" fmla="*/ 157 w 239"/>
                <a:gd name="T47" fmla="*/ 68 h 239"/>
                <a:gd name="T48" fmla="*/ 133 w 239"/>
                <a:gd name="T49" fmla="*/ 41 h 239"/>
                <a:gd name="T50" fmla="*/ 115 w 239"/>
                <a:gd name="T51" fmla="*/ 17 h 239"/>
                <a:gd name="T52" fmla="*/ 114 w 239"/>
                <a:gd name="T53" fmla="*/ 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9" h="239">
                  <a:moveTo>
                    <a:pt x="114" y="8"/>
                  </a:moveTo>
                  <a:cubicBezTo>
                    <a:pt x="108" y="2"/>
                    <a:pt x="106" y="3"/>
                    <a:pt x="99" y="0"/>
                  </a:cubicBezTo>
                  <a:cubicBezTo>
                    <a:pt x="90" y="4"/>
                    <a:pt x="98" y="10"/>
                    <a:pt x="88" y="12"/>
                  </a:cubicBezTo>
                  <a:cubicBezTo>
                    <a:pt x="71" y="22"/>
                    <a:pt x="71" y="26"/>
                    <a:pt x="52" y="27"/>
                  </a:cubicBezTo>
                  <a:cubicBezTo>
                    <a:pt x="46" y="30"/>
                    <a:pt x="43" y="36"/>
                    <a:pt x="40" y="42"/>
                  </a:cubicBezTo>
                  <a:cubicBezTo>
                    <a:pt x="38" y="51"/>
                    <a:pt x="43" y="68"/>
                    <a:pt x="43" y="68"/>
                  </a:cubicBezTo>
                  <a:cubicBezTo>
                    <a:pt x="41" y="92"/>
                    <a:pt x="26" y="97"/>
                    <a:pt x="7" y="108"/>
                  </a:cubicBezTo>
                  <a:cubicBezTo>
                    <a:pt x="3" y="113"/>
                    <a:pt x="1" y="116"/>
                    <a:pt x="0" y="122"/>
                  </a:cubicBezTo>
                  <a:cubicBezTo>
                    <a:pt x="1" y="140"/>
                    <a:pt x="0" y="138"/>
                    <a:pt x="6" y="150"/>
                  </a:cubicBezTo>
                  <a:cubicBezTo>
                    <a:pt x="7" y="157"/>
                    <a:pt x="8" y="164"/>
                    <a:pt x="15" y="165"/>
                  </a:cubicBezTo>
                  <a:cubicBezTo>
                    <a:pt x="23" y="169"/>
                    <a:pt x="35" y="169"/>
                    <a:pt x="45" y="171"/>
                  </a:cubicBezTo>
                  <a:cubicBezTo>
                    <a:pt x="50" y="172"/>
                    <a:pt x="60" y="174"/>
                    <a:pt x="60" y="174"/>
                  </a:cubicBezTo>
                  <a:cubicBezTo>
                    <a:pt x="80" y="184"/>
                    <a:pt x="99" y="198"/>
                    <a:pt x="123" y="201"/>
                  </a:cubicBezTo>
                  <a:cubicBezTo>
                    <a:pt x="135" y="216"/>
                    <a:pt x="135" y="236"/>
                    <a:pt x="159" y="237"/>
                  </a:cubicBezTo>
                  <a:cubicBezTo>
                    <a:pt x="176" y="238"/>
                    <a:pt x="193" y="238"/>
                    <a:pt x="210" y="239"/>
                  </a:cubicBezTo>
                  <a:cubicBezTo>
                    <a:pt x="201" y="236"/>
                    <a:pt x="205" y="221"/>
                    <a:pt x="213" y="216"/>
                  </a:cubicBezTo>
                  <a:cubicBezTo>
                    <a:pt x="219" y="212"/>
                    <a:pt x="227" y="214"/>
                    <a:pt x="234" y="213"/>
                  </a:cubicBezTo>
                  <a:cubicBezTo>
                    <a:pt x="239" y="208"/>
                    <a:pt x="234" y="194"/>
                    <a:pt x="225" y="189"/>
                  </a:cubicBezTo>
                  <a:cubicBezTo>
                    <a:pt x="219" y="181"/>
                    <a:pt x="220" y="172"/>
                    <a:pt x="214" y="164"/>
                  </a:cubicBezTo>
                  <a:cubicBezTo>
                    <a:pt x="210" y="153"/>
                    <a:pt x="204" y="142"/>
                    <a:pt x="192" y="138"/>
                  </a:cubicBezTo>
                  <a:cubicBezTo>
                    <a:pt x="186" y="130"/>
                    <a:pt x="183" y="126"/>
                    <a:pt x="175" y="120"/>
                  </a:cubicBezTo>
                  <a:cubicBezTo>
                    <a:pt x="171" y="117"/>
                    <a:pt x="162" y="110"/>
                    <a:pt x="162" y="110"/>
                  </a:cubicBezTo>
                  <a:cubicBezTo>
                    <a:pt x="159" y="105"/>
                    <a:pt x="157" y="101"/>
                    <a:pt x="154" y="96"/>
                  </a:cubicBezTo>
                  <a:cubicBezTo>
                    <a:pt x="153" y="88"/>
                    <a:pt x="157" y="68"/>
                    <a:pt x="157" y="68"/>
                  </a:cubicBezTo>
                  <a:cubicBezTo>
                    <a:pt x="154" y="46"/>
                    <a:pt x="149" y="53"/>
                    <a:pt x="133" y="41"/>
                  </a:cubicBezTo>
                  <a:cubicBezTo>
                    <a:pt x="129" y="32"/>
                    <a:pt x="126" y="19"/>
                    <a:pt x="115" y="17"/>
                  </a:cubicBezTo>
                  <a:cubicBezTo>
                    <a:pt x="114" y="11"/>
                    <a:pt x="114" y="14"/>
                    <a:pt x="114" y="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7" name="Freeform 105"/>
            <p:cNvSpPr>
              <a:spLocks/>
            </p:cNvSpPr>
            <p:nvPr/>
          </p:nvSpPr>
          <p:spPr bwMode="auto">
            <a:xfrm>
              <a:off x="4526566" y="3936733"/>
              <a:ext cx="31046" cy="22901"/>
            </a:xfrm>
            <a:custGeom>
              <a:avLst/>
              <a:gdLst>
                <a:gd name="T0" fmla="*/ 38 w 52"/>
                <a:gd name="T1" fmla="*/ 1 h 40"/>
                <a:gd name="T2" fmla="*/ 7 w 52"/>
                <a:gd name="T3" fmla="*/ 7 h 40"/>
                <a:gd name="T4" fmla="*/ 10 w 52"/>
                <a:gd name="T5" fmla="*/ 25 h 40"/>
                <a:gd name="T6" fmla="*/ 34 w 52"/>
                <a:gd name="T7" fmla="*/ 40 h 40"/>
                <a:gd name="T8" fmla="*/ 31 w 52"/>
                <a:gd name="T9" fmla="*/ 31 h 40"/>
                <a:gd name="T10" fmla="*/ 38 w 52"/>
                <a:gd name="T11" fmla="*/ 3 h 40"/>
                <a:gd name="T12" fmla="*/ 38 w 52"/>
                <a:gd name="T13" fmla="*/ 1 h 40"/>
              </a:gdLst>
              <a:ahLst/>
              <a:cxnLst>
                <a:cxn ang="0">
                  <a:pos x="T0" y="T1"/>
                </a:cxn>
                <a:cxn ang="0">
                  <a:pos x="T2" y="T3"/>
                </a:cxn>
                <a:cxn ang="0">
                  <a:pos x="T4" y="T5"/>
                </a:cxn>
                <a:cxn ang="0">
                  <a:pos x="T6" y="T7"/>
                </a:cxn>
                <a:cxn ang="0">
                  <a:pos x="T8" y="T9"/>
                </a:cxn>
                <a:cxn ang="0">
                  <a:pos x="T10" y="T11"/>
                </a:cxn>
                <a:cxn ang="0">
                  <a:pos x="T12" y="T13"/>
                </a:cxn>
              </a:cxnLst>
              <a:rect l="0" t="0" r="r" b="b"/>
              <a:pathLst>
                <a:path w="52" h="40">
                  <a:moveTo>
                    <a:pt x="38" y="1"/>
                  </a:moveTo>
                  <a:cubicBezTo>
                    <a:pt x="28" y="6"/>
                    <a:pt x="16" y="0"/>
                    <a:pt x="7" y="7"/>
                  </a:cubicBezTo>
                  <a:cubicBezTo>
                    <a:pt x="4" y="14"/>
                    <a:pt x="0" y="23"/>
                    <a:pt x="10" y="25"/>
                  </a:cubicBezTo>
                  <a:cubicBezTo>
                    <a:pt x="15" y="34"/>
                    <a:pt x="24" y="38"/>
                    <a:pt x="34" y="40"/>
                  </a:cubicBezTo>
                  <a:cubicBezTo>
                    <a:pt x="52" y="38"/>
                    <a:pt x="39" y="35"/>
                    <a:pt x="31" y="31"/>
                  </a:cubicBezTo>
                  <a:cubicBezTo>
                    <a:pt x="25" y="18"/>
                    <a:pt x="31" y="12"/>
                    <a:pt x="38" y="3"/>
                  </a:cubicBezTo>
                  <a:cubicBezTo>
                    <a:pt x="33" y="0"/>
                    <a:pt x="33" y="1"/>
                    <a:pt x="38" y="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8" name="Freeform 106"/>
            <p:cNvSpPr>
              <a:spLocks/>
            </p:cNvSpPr>
            <p:nvPr/>
          </p:nvSpPr>
          <p:spPr bwMode="auto">
            <a:xfrm>
              <a:off x="4358030" y="3825501"/>
              <a:ext cx="90921" cy="74154"/>
            </a:xfrm>
            <a:custGeom>
              <a:avLst/>
              <a:gdLst>
                <a:gd name="T0" fmla="*/ 139 w 155"/>
                <a:gd name="T1" fmla="*/ 13 h 132"/>
                <a:gd name="T2" fmla="*/ 136 w 155"/>
                <a:gd name="T3" fmla="*/ 0 h 132"/>
                <a:gd name="T4" fmla="*/ 91 w 155"/>
                <a:gd name="T5" fmla="*/ 12 h 132"/>
                <a:gd name="T6" fmla="*/ 19 w 155"/>
                <a:gd name="T7" fmla="*/ 15 h 132"/>
                <a:gd name="T8" fmla="*/ 13 w 155"/>
                <a:gd name="T9" fmla="*/ 28 h 132"/>
                <a:gd name="T10" fmla="*/ 3 w 155"/>
                <a:gd name="T11" fmla="*/ 46 h 132"/>
                <a:gd name="T12" fmla="*/ 12 w 155"/>
                <a:gd name="T13" fmla="*/ 67 h 132"/>
                <a:gd name="T14" fmla="*/ 27 w 155"/>
                <a:gd name="T15" fmla="*/ 73 h 132"/>
                <a:gd name="T16" fmla="*/ 16 w 155"/>
                <a:gd name="T17" fmla="*/ 102 h 132"/>
                <a:gd name="T18" fmla="*/ 27 w 155"/>
                <a:gd name="T19" fmla="*/ 132 h 132"/>
                <a:gd name="T20" fmla="*/ 48 w 155"/>
                <a:gd name="T21" fmla="*/ 127 h 132"/>
                <a:gd name="T22" fmla="*/ 73 w 155"/>
                <a:gd name="T23" fmla="*/ 120 h 132"/>
                <a:gd name="T24" fmla="*/ 102 w 155"/>
                <a:gd name="T25" fmla="*/ 93 h 132"/>
                <a:gd name="T26" fmla="*/ 117 w 155"/>
                <a:gd name="T27" fmla="*/ 81 h 132"/>
                <a:gd name="T28" fmla="*/ 126 w 155"/>
                <a:gd name="T29" fmla="*/ 67 h 132"/>
                <a:gd name="T30" fmla="*/ 126 w 155"/>
                <a:gd name="T31" fmla="*/ 40 h 132"/>
                <a:gd name="T32" fmla="*/ 129 w 155"/>
                <a:gd name="T33" fmla="*/ 22 h 132"/>
                <a:gd name="T34" fmla="*/ 139 w 155"/>
                <a:gd name="T35" fmla="*/ 1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32">
                  <a:moveTo>
                    <a:pt x="139" y="13"/>
                  </a:moveTo>
                  <a:cubicBezTo>
                    <a:pt x="155" y="7"/>
                    <a:pt x="146" y="2"/>
                    <a:pt x="136" y="0"/>
                  </a:cubicBezTo>
                  <a:cubicBezTo>
                    <a:pt x="116" y="1"/>
                    <a:pt x="108" y="6"/>
                    <a:pt x="91" y="12"/>
                  </a:cubicBezTo>
                  <a:cubicBezTo>
                    <a:pt x="68" y="20"/>
                    <a:pt x="43" y="14"/>
                    <a:pt x="19" y="15"/>
                  </a:cubicBezTo>
                  <a:cubicBezTo>
                    <a:pt x="16" y="19"/>
                    <a:pt x="15" y="23"/>
                    <a:pt x="13" y="28"/>
                  </a:cubicBezTo>
                  <a:cubicBezTo>
                    <a:pt x="12" y="35"/>
                    <a:pt x="8" y="40"/>
                    <a:pt x="3" y="46"/>
                  </a:cubicBezTo>
                  <a:cubicBezTo>
                    <a:pt x="0" y="57"/>
                    <a:pt x="0" y="65"/>
                    <a:pt x="12" y="67"/>
                  </a:cubicBezTo>
                  <a:cubicBezTo>
                    <a:pt x="17" y="71"/>
                    <a:pt x="21" y="72"/>
                    <a:pt x="27" y="73"/>
                  </a:cubicBezTo>
                  <a:cubicBezTo>
                    <a:pt x="35" y="87"/>
                    <a:pt x="28" y="95"/>
                    <a:pt x="16" y="102"/>
                  </a:cubicBezTo>
                  <a:cubicBezTo>
                    <a:pt x="9" y="111"/>
                    <a:pt x="18" y="127"/>
                    <a:pt x="27" y="132"/>
                  </a:cubicBezTo>
                  <a:cubicBezTo>
                    <a:pt x="44" y="129"/>
                    <a:pt x="37" y="131"/>
                    <a:pt x="48" y="127"/>
                  </a:cubicBezTo>
                  <a:cubicBezTo>
                    <a:pt x="55" y="122"/>
                    <a:pt x="64" y="121"/>
                    <a:pt x="73" y="120"/>
                  </a:cubicBezTo>
                  <a:cubicBezTo>
                    <a:pt x="80" y="108"/>
                    <a:pt x="87" y="96"/>
                    <a:pt x="102" y="93"/>
                  </a:cubicBezTo>
                  <a:cubicBezTo>
                    <a:pt x="104" y="89"/>
                    <a:pt x="114" y="82"/>
                    <a:pt x="117" y="81"/>
                  </a:cubicBezTo>
                  <a:cubicBezTo>
                    <a:pt x="121" y="75"/>
                    <a:pt x="119" y="71"/>
                    <a:pt x="126" y="67"/>
                  </a:cubicBezTo>
                  <a:cubicBezTo>
                    <a:pt x="132" y="59"/>
                    <a:pt x="128" y="49"/>
                    <a:pt x="126" y="40"/>
                  </a:cubicBezTo>
                  <a:cubicBezTo>
                    <a:pt x="126" y="34"/>
                    <a:pt x="124" y="26"/>
                    <a:pt x="129" y="22"/>
                  </a:cubicBezTo>
                  <a:cubicBezTo>
                    <a:pt x="140" y="13"/>
                    <a:pt x="144" y="20"/>
                    <a:pt x="139" y="1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09" name="Freeform 107"/>
            <p:cNvSpPr>
              <a:spLocks/>
            </p:cNvSpPr>
            <p:nvPr/>
          </p:nvSpPr>
          <p:spPr bwMode="auto">
            <a:xfrm>
              <a:off x="4355812" y="3863669"/>
              <a:ext cx="22176" cy="28354"/>
            </a:xfrm>
            <a:custGeom>
              <a:avLst/>
              <a:gdLst>
                <a:gd name="T0" fmla="*/ 20 w 38"/>
                <a:gd name="T1" fmla="*/ 0 h 47"/>
                <a:gd name="T2" fmla="*/ 8 w 38"/>
                <a:gd name="T3" fmla="*/ 9 h 47"/>
                <a:gd name="T4" fmla="*/ 6 w 38"/>
                <a:gd name="T5" fmla="*/ 30 h 47"/>
                <a:gd name="T6" fmla="*/ 6 w 38"/>
                <a:gd name="T7" fmla="*/ 47 h 47"/>
                <a:gd name="T8" fmla="*/ 21 w 38"/>
                <a:gd name="T9" fmla="*/ 32 h 47"/>
                <a:gd name="T10" fmla="*/ 35 w 38"/>
                <a:gd name="T11" fmla="*/ 23 h 47"/>
                <a:gd name="T12" fmla="*/ 20 w 38"/>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8" h="47">
                  <a:moveTo>
                    <a:pt x="20" y="0"/>
                  </a:moveTo>
                  <a:cubicBezTo>
                    <a:pt x="15" y="3"/>
                    <a:pt x="12" y="4"/>
                    <a:pt x="8" y="9"/>
                  </a:cubicBezTo>
                  <a:cubicBezTo>
                    <a:pt x="9" y="19"/>
                    <a:pt x="15" y="22"/>
                    <a:pt x="6" y="30"/>
                  </a:cubicBezTo>
                  <a:cubicBezTo>
                    <a:pt x="5" y="38"/>
                    <a:pt x="0" y="43"/>
                    <a:pt x="6" y="47"/>
                  </a:cubicBezTo>
                  <a:cubicBezTo>
                    <a:pt x="30" y="43"/>
                    <a:pt x="8" y="42"/>
                    <a:pt x="21" y="32"/>
                  </a:cubicBezTo>
                  <a:cubicBezTo>
                    <a:pt x="25" y="29"/>
                    <a:pt x="35" y="23"/>
                    <a:pt x="35" y="23"/>
                  </a:cubicBezTo>
                  <a:cubicBezTo>
                    <a:pt x="38" y="10"/>
                    <a:pt x="31" y="5"/>
                    <a:pt x="20"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0" name="Freeform 108"/>
            <p:cNvSpPr>
              <a:spLocks/>
            </p:cNvSpPr>
            <p:nvPr/>
          </p:nvSpPr>
          <p:spPr bwMode="auto">
            <a:xfrm>
              <a:off x="4362465" y="3877846"/>
              <a:ext cx="58766" cy="86150"/>
            </a:xfrm>
            <a:custGeom>
              <a:avLst/>
              <a:gdLst>
                <a:gd name="T0" fmla="*/ 11 w 100"/>
                <a:gd name="T1" fmla="*/ 31 h 154"/>
                <a:gd name="T2" fmla="*/ 0 w 100"/>
                <a:gd name="T3" fmla="*/ 90 h 154"/>
                <a:gd name="T4" fmla="*/ 3 w 100"/>
                <a:gd name="T5" fmla="*/ 118 h 154"/>
                <a:gd name="T6" fmla="*/ 3 w 100"/>
                <a:gd name="T7" fmla="*/ 154 h 154"/>
                <a:gd name="T8" fmla="*/ 24 w 100"/>
                <a:gd name="T9" fmla="*/ 144 h 154"/>
                <a:gd name="T10" fmla="*/ 38 w 100"/>
                <a:gd name="T11" fmla="*/ 133 h 154"/>
                <a:gd name="T12" fmla="*/ 62 w 100"/>
                <a:gd name="T13" fmla="*/ 108 h 154"/>
                <a:gd name="T14" fmla="*/ 63 w 100"/>
                <a:gd name="T15" fmla="*/ 91 h 154"/>
                <a:gd name="T16" fmla="*/ 54 w 100"/>
                <a:gd name="T17" fmla="*/ 84 h 154"/>
                <a:gd name="T18" fmla="*/ 38 w 100"/>
                <a:gd name="T19" fmla="*/ 67 h 154"/>
                <a:gd name="T20" fmla="*/ 54 w 100"/>
                <a:gd name="T21" fmla="*/ 54 h 154"/>
                <a:gd name="T22" fmla="*/ 87 w 100"/>
                <a:gd name="T23" fmla="*/ 51 h 154"/>
                <a:gd name="T24" fmla="*/ 81 w 100"/>
                <a:gd name="T25" fmla="*/ 33 h 154"/>
                <a:gd name="T26" fmla="*/ 71 w 100"/>
                <a:gd name="T27" fmla="*/ 16 h 154"/>
                <a:gd name="T28" fmla="*/ 59 w 100"/>
                <a:gd name="T29" fmla="*/ 25 h 154"/>
                <a:gd name="T30" fmla="*/ 42 w 100"/>
                <a:gd name="T31" fmla="*/ 31 h 154"/>
                <a:gd name="T32" fmla="*/ 11 w 100"/>
                <a:gd name="T33" fmla="*/ 3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54">
                  <a:moveTo>
                    <a:pt x="11" y="31"/>
                  </a:moveTo>
                  <a:cubicBezTo>
                    <a:pt x="8" y="51"/>
                    <a:pt x="4" y="71"/>
                    <a:pt x="0" y="90"/>
                  </a:cubicBezTo>
                  <a:cubicBezTo>
                    <a:pt x="2" y="103"/>
                    <a:pt x="8" y="108"/>
                    <a:pt x="3" y="118"/>
                  </a:cubicBezTo>
                  <a:cubicBezTo>
                    <a:pt x="1" y="131"/>
                    <a:pt x="1" y="141"/>
                    <a:pt x="3" y="154"/>
                  </a:cubicBezTo>
                  <a:cubicBezTo>
                    <a:pt x="9" y="142"/>
                    <a:pt x="7" y="145"/>
                    <a:pt x="24" y="144"/>
                  </a:cubicBezTo>
                  <a:cubicBezTo>
                    <a:pt x="28" y="138"/>
                    <a:pt x="31" y="136"/>
                    <a:pt x="38" y="133"/>
                  </a:cubicBezTo>
                  <a:cubicBezTo>
                    <a:pt x="40" y="120"/>
                    <a:pt x="49" y="111"/>
                    <a:pt x="62" y="108"/>
                  </a:cubicBezTo>
                  <a:cubicBezTo>
                    <a:pt x="63" y="102"/>
                    <a:pt x="68" y="97"/>
                    <a:pt x="63" y="91"/>
                  </a:cubicBezTo>
                  <a:cubicBezTo>
                    <a:pt x="61" y="88"/>
                    <a:pt x="54" y="84"/>
                    <a:pt x="54" y="84"/>
                  </a:cubicBezTo>
                  <a:cubicBezTo>
                    <a:pt x="50" y="77"/>
                    <a:pt x="44" y="72"/>
                    <a:pt x="38" y="67"/>
                  </a:cubicBezTo>
                  <a:cubicBezTo>
                    <a:pt x="39" y="59"/>
                    <a:pt x="46" y="56"/>
                    <a:pt x="54" y="54"/>
                  </a:cubicBezTo>
                  <a:cubicBezTo>
                    <a:pt x="63" y="54"/>
                    <a:pt x="100" y="69"/>
                    <a:pt x="87" y="51"/>
                  </a:cubicBezTo>
                  <a:cubicBezTo>
                    <a:pt x="86" y="45"/>
                    <a:pt x="84" y="39"/>
                    <a:pt x="81" y="33"/>
                  </a:cubicBezTo>
                  <a:cubicBezTo>
                    <a:pt x="79" y="21"/>
                    <a:pt x="83" y="0"/>
                    <a:pt x="71" y="16"/>
                  </a:cubicBezTo>
                  <a:cubicBezTo>
                    <a:pt x="68" y="24"/>
                    <a:pt x="67" y="24"/>
                    <a:pt x="59" y="25"/>
                  </a:cubicBezTo>
                  <a:cubicBezTo>
                    <a:pt x="53" y="28"/>
                    <a:pt x="48" y="30"/>
                    <a:pt x="42" y="31"/>
                  </a:cubicBezTo>
                  <a:cubicBezTo>
                    <a:pt x="35" y="36"/>
                    <a:pt x="15" y="42"/>
                    <a:pt x="11" y="3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1" name="Freeform 109"/>
            <p:cNvSpPr>
              <a:spLocks/>
            </p:cNvSpPr>
            <p:nvPr/>
          </p:nvSpPr>
          <p:spPr bwMode="auto">
            <a:xfrm>
              <a:off x="4349160" y="3887660"/>
              <a:ext cx="21067" cy="50163"/>
            </a:xfrm>
            <a:custGeom>
              <a:avLst/>
              <a:gdLst>
                <a:gd name="T0" fmla="*/ 4 w 37"/>
                <a:gd name="T1" fmla="*/ 61 h 92"/>
                <a:gd name="T2" fmla="*/ 11 w 37"/>
                <a:gd name="T3" fmla="*/ 62 h 92"/>
                <a:gd name="T4" fmla="*/ 14 w 37"/>
                <a:gd name="T5" fmla="*/ 76 h 92"/>
                <a:gd name="T6" fmla="*/ 26 w 37"/>
                <a:gd name="T7" fmla="*/ 92 h 92"/>
                <a:gd name="T8" fmla="*/ 22 w 37"/>
                <a:gd name="T9" fmla="*/ 77 h 92"/>
                <a:gd name="T10" fmla="*/ 31 w 37"/>
                <a:gd name="T11" fmla="*/ 41 h 92"/>
                <a:gd name="T12" fmla="*/ 14 w 37"/>
                <a:gd name="T13" fmla="*/ 4 h 92"/>
                <a:gd name="T14" fmla="*/ 5 w 37"/>
                <a:gd name="T15" fmla="*/ 20 h 92"/>
                <a:gd name="T16" fmla="*/ 4 w 37"/>
                <a:gd name="T17" fmla="*/ 59 h 92"/>
                <a:gd name="T18" fmla="*/ 8 w 37"/>
                <a:gd name="T19" fmla="*/ 64 h 92"/>
                <a:gd name="T20" fmla="*/ 4 w 37"/>
                <a:gd name="T21"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92">
                  <a:moveTo>
                    <a:pt x="4" y="61"/>
                  </a:moveTo>
                  <a:cubicBezTo>
                    <a:pt x="6" y="61"/>
                    <a:pt x="9" y="60"/>
                    <a:pt x="11" y="62"/>
                  </a:cubicBezTo>
                  <a:cubicBezTo>
                    <a:pt x="12" y="63"/>
                    <a:pt x="13" y="73"/>
                    <a:pt x="14" y="76"/>
                  </a:cubicBezTo>
                  <a:cubicBezTo>
                    <a:pt x="16" y="83"/>
                    <a:pt x="22" y="86"/>
                    <a:pt x="26" y="92"/>
                  </a:cubicBezTo>
                  <a:cubicBezTo>
                    <a:pt x="25" y="87"/>
                    <a:pt x="23" y="82"/>
                    <a:pt x="22" y="77"/>
                  </a:cubicBezTo>
                  <a:cubicBezTo>
                    <a:pt x="23" y="65"/>
                    <a:pt x="25" y="52"/>
                    <a:pt x="31" y="41"/>
                  </a:cubicBezTo>
                  <a:cubicBezTo>
                    <a:pt x="34" y="21"/>
                    <a:pt x="37" y="7"/>
                    <a:pt x="14" y="4"/>
                  </a:cubicBezTo>
                  <a:cubicBezTo>
                    <a:pt x="6" y="0"/>
                    <a:pt x="8" y="14"/>
                    <a:pt x="5" y="20"/>
                  </a:cubicBezTo>
                  <a:cubicBezTo>
                    <a:pt x="3" y="35"/>
                    <a:pt x="0" y="42"/>
                    <a:pt x="4" y="59"/>
                  </a:cubicBezTo>
                  <a:cubicBezTo>
                    <a:pt x="4" y="61"/>
                    <a:pt x="8" y="62"/>
                    <a:pt x="8" y="64"/>
                  </a:cubicBezTo>
                  <a:cubicBezTo>
                    <a:pt x="8" y="66"/>
                    <a:pt x="5" y="62"/>
                    <a:pt x="4" y="6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2" name="Freeform 110"/>
            <p:cNvSpPr>
              <a:spLocks/>
            </p:cNvSpPr>
            <p:nvPr/>
          </p:nvSpPr>
          <p:spPr bwMode="auto">
            <a:xfrm>
              <a:off x="4218323" y="3746984"/>
              <a:ext cx="252804" cy="99236"/>
            </a:xfrm>
            <a:custGeom>
              <a:avLst/>
              <a:gdLst>
                <a:gd name="T0" fmla="*/ 12 w 434"/>
                <a:gd name="T1" fmla="*/ 53 h 178"/>
                <a:gd name="T2" fmla="*/ 11 w 434"/>
                <a:gd name="T3" fmla="*/ 82 h 178"/>
                <a:gd name="T4" fmla="*/ 27 w 434"/>
                <a:gd name="T5" fmla="*/ 97 h 178"/>
                <a:gd name="T6" fmla="*/ 29 w 434"/>
                <a:gd name="T7" fmla="*/ 128 h 178"/>
                <a:gd name="T8" fmla="*/ 44 w 434"/>
                <a:gd name="T9" fmla="*/ 145 h 178"/>
                <a:gd name="T10" fmla="*/ 56 w 434"/>
                <a:gd name="T11" fmla="*/ 155 h 178"/>
                <a:gd name="T12" fmla="*/ 90 w 434"/>
                <a:gd name="T13" fmla="*/ 161 h 178"/>
                <a:gd name="T14" fmla="*/ 107 w 434"/>
                <a:gd name="T15" fmla="*/ 176 h 178"/>
                <a:gd name="T16" fmla="*/ 120 w 434"/>
                <a:gd name="T17" fmla="*/ 175 h 178"/>
                <a:gd name="T18" fmla="*/ 120 w 434"/>
                <a:gd name="T19" fmla="*/ 161 h 178"/>
                <a:gd name="T20" fmla="*/ 123 w 434"/>
                <a:gd name="T21" fmla="*/ 145 h 178"/>
                <a:gd name="T22" fmla="*/ 152 w 434"/>
                <a:gd name="T23" fmla="*/ 164 h 178"/>
                <a:gd name="T24" fmla="*/ 200 w 434"/>
                <a:gd name="T25" fmla="*/ 178 h 178"/>
                <a:gd name="T26" fmla="*/ 209 w 434"/>
                <a:gd name="T27" fmla="*/ 167 h 178"/>
                <a:gd name="T28" fmla="*/ 230 w 434"/>
                <a:gd name="T29" fmla="*/ 161 h 178"/>
                <a:gd name="T30" fmla="*/ 251 w 434"/>
                <a:gd name="T31" fmla="*/ 172 h 178"/>
                <a:gd name="T32" fmla="*/ 264 w 434"/>
                <a:gd name="T33" fmla="*/ 157 h 178"/>
                <a:gd name="T34" fmla="*/ 329 w 434"/>
                <a:gd name="T35" fmla="*/ 154 h 178"/>
                <a:gd name="T36" fmla="*/ 372 w 434"/>
                <a:gd name="T37" fmla="*/ 140 h 178"/>
                <a:gd name="T38" fmla="*/ 401 w 434"/>
                <a:gd name="T39" fmla="*/ 149 h 178"/>
                <a:gd name="T40" fmla="*/ 416 w 434"/>
                <a:gd name="T41" fmla="*/ 143 h 178"/>
                <a:gd name="T42" fmla="*/ 428 w 434"/>
                <a:gd name="T43" fmla="*/ 131 h 178"/>
                <a:gd name="T44" fmla="*/ 420 w 434"/>
                <a:gd name="T45" fmla="*/ 97 h 178"/>
                <a:gd name="T46" fmla="*/ 423 w 434"/>
                <a:gd name="T47" fmla="*/ 76 h 178"/>
                <a:gd name="T48" fmla="*/ 411 w 434"/>
                <a:gd name="T49" fmla="*/ 64 h 178"/>
                <a:gd name="T50" fmla="*/ 399 w 434"/>
                <a:gd name="T51" fmla="*/ 49 h 178"/>
                <a:gd name="T52" fmla="*/ 386 w 434"/>
                <a:gd name="T53" fmla="*/ 26 h 178"/>
                <a:gd name="T54" fmla="*/ 366 w 434"/>
                <a:gd name="T55" fmla="*/ 28 h 178"/>
                <a:gd name="T56" fmla="*/ 342 w 434"/>
                <a:gd name="T57" fmla="*/ 22 h 178"/>
                <a:gd name="T58" fmla="*/ 281 w 434"/>
                <a:gd name="T59" fmla="*/ 37 h 178"/>
                <a:gd name="T60" fmla="*/ 276 w 434"/>
                <a:gd name="T61" fmla="*/ 43 h 178"/>
                <a:gd name="T62" fmla="*/ 236 w 434"/>
                <a:gd name="T63" fmla="*/ 29 h 178"/>
                <a:gd name="T64" fmla="*/ 222 w 434"/>
                <a:gd name="T65" fmla="*/ 20 h 178"/>
                <a:gd name="T66" fmla="*/ 198 w 434"/>
                <a:gd name="T67" fmla="*/ 13 h 178"/>
                <a:gd name="T68" fmla="*/ 177 w 434"/>
                <a:gd name="T69" fmla="*/ 4 h 178"/>
                <a:gd name="T70" fmla="*/ 150 w 434"/>
                <a:gd name="T71" fmla="*/ 8 h 178"/>
                <a:gd name="T72" fmla="*/ 129 w 434"/>
                <a:gd name="T73" fmla="*/ 16 h 178"/>
                <a:gd name="T74" fmla="*/ 120 w 434"/>
                <a:gd name="T75" fmla="*/ 23 h 178"/>
                <a:gd name="T76" fmla="*/ 75 w 434"/>
                <a:gd name="T77" fmla="*/ 32 h 178"/>
                <a:gd name="T78" fmla="*/ 50 w 434"/>
                <a:gd name="T79" fmla="*/ 31 h 178"/>
                <a:gd name="T80" fmla="*/ 35 w 434"/>
                <a:gd name="T81" fmla="*/ 14 h 178"/>
                <a:gd name="T82" fmla="*/ 3 w 434"/>
                <a:gd name="T83" fmla="*/ 26 h 178"/>
                <a:gd name="T84" fmla="*/ 8 w 434"/>
                <a:gd name="T85" fmla="*/ 38 h 178"/>
                <a:gd name="T86" fmla="*/ 11 w 434"/>
                <a:gd name="T87" fmla="*/ 50 h 178"/>
                <a:gd name="T88" fmla="*/ 12 w 434"/>
                <a:gd name="T89" fmla="*/ 5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4" h="178">
                  <a:moveTo>
                    <a:pt x="12" y="53"/>
                  </a:moveTo>
                  <a:cubicBezTo>
                    <a:pt x="10" y="64"/>
                    <a:pt x="6" y="69"/>
                    <a:pt x="11" y="82"/>
                  </a:cubicBezTo>
                  <a:cubicBezTo>
                    <a:pt x="12" y="84"/>
                    <a:pt x="24" y="92"/>
                    <a:pt x="27" y="97"/>
                  </a:cubicBezTo>
                  <a:cubicBezTo>
                    <a:pt x="26" y="109"/>
                    <a:pt x="23" y="116"/>
                    <a:pt x="29" y="128"/>
                  </a:cubicBezTo>
                  <a:cubicBezTo>
                    <a:pt x="31" y="137"/>
                    <a:pt x="37" y="141"/>
                    <a:pt x="44" y="145"/>
                  </a:cubicBezTo>
                  <a:cubicBezTo>
                    <a:pt x="52" y="155"/>
                    <a:pt x="47" y="153"/>
                    <a:pt x="56" y="155"/>
                  </a:cubicBezTo>
                  <a:cubicBezTo>
                    <a:pt x="67" y="163"/>
                    <a:pt x="75" y="160"/>
                    <a:pt x="90" y="161"/>
                  </a:cubicBezTo>
                  <a:cubicBezTo>
                    <a:pt x="98" y="166"/>
                    <a:pt x="97" y="174"/>
                    <a:pt x="107" y="176"/>
                  </a:cubicBezTo>
                  <a:cubicBezTo>
                    <a:pt x="111" y="170"/>
                    <a:pt x="114" y="172"/>
                    <a:pt x="120" y="175"/>
                  </a:cubicBezTo>
                  <a:cubicBezTo>
                    <a:pt x="128" y="172"/>
                    <a:pt x="124" y="167"/>
                    <a:pt x="120" y="161"/>
                  </a:cubicBezTo>
                  <a:cubicBezTo>
                    <a:pt x="121" y="156"/>
                    <a:pt x="119" y="149"/>
                    <a:pt x="123" y="145"/>
                  </a:cubicBezTo>
                  <a:cubicBezTo>
                    <a:pt x="132" y="136"/>
                    <a:pt x="147" y="160"/>
                    <a:pt x="152" y="164"/>
                  </a:cubicBezTo>
                  <a:cubicBezTo>
                    <a:pt x="166" y="174"/>
                    <a:pt x="184" y="174"/>
                    <a:pt x="200" y="178"/>
                  </a:cubicBezTo>
                  <a:cubicBezTo>
                    <a:pt x="210" y="177"/>
                    <a:pt x="198" y="176"/>
                    <a:pt x="209" y="167"/>
                  </a:cubicBezTo>
                  <a:cubicBezTo>
                    <a:pt x="210" y="158"/>
                    <a:pt x="222" y="164"/>
                    <a:pt x="230" y="161"/>
                  </a:cubicBezTo>
                  <a:cubicBezTo>
                    <a:pt x="256" y="164"/>
                    <a:pt x="237" y="163"/>
                    <a:pt x="251" y="172"/>
                  </a:cubicBezTo>
                  <a:cubicBezTo>
                    <a:pt x="258" y="169"/>
                    <a:pt x="257" y="158"/>
                    <a:pt x="264" y="157"/>
                  </a:cubicBezTo>
                  <a:cubicBezTo>
                    <a:pt x="279" y="154"/>
                    <a:pt x="322" y="154"/>
                    <a:pt x="329" y="154"/>
                  </a:cubicBezTo>
                  <a:cubicBezTo>
                    <a:pt x="344" y="151"/>
                    <a:pt x="357" y="144"/>
                    <a:pt x="372" y="140"/>
                  </a:cubicBezTo>
                  <a:cubicBezTo>
                    <a:pt x="383" y="143"/>
                    <a:pt x="390" y="146"/>
                    <a:pt x="401" y="149"/>
                  </a:cubicBezTo>
                  <a:cubicBezTo>
                    <a:pt x="407" y="148"/>
                    <a:pt x="410" y="145"/>
                    <a:pt x="416" y="143"/>
                  </a:cubicBezTo>
                  <a:cubicBezTo>
                    <a:pt x="424" y="132"/>
                    <a:pt x="420" y="136"/>
                    <a:pt x="428" y="131"/>
                  </a:cubicBezTo>
                  <a:cubicBezTo>
                    <a:pt x="430" y="119"/>
                    <a:pt x="434" y="100"/>
                    <a:pt x="420" y="97"/>
                  </a:cubicBezTo>
                  <a:cubicBezTo>
                    <a:pt x="418" y="89"/>
                    <a:pt x="414" y="82"/>
                    <a:pt x="423" y="76"/>
                  </a:cubicBezTo>
                  <a:cubicBezTo>
                    <a:pt x="422" y="65"/>
                    <a:pt x="421" y="66"/>
                    <a:pt x="411" y="64"/>
                  </a:cubicBezTo>
                  <a:cubicBezTo>
                    <a:pt x="402" y="60"/>
                    <a:pt x="403" y="57"/>
                    <a:pt x="399" y="49"/>
                  </a:cubicBezTo>
                  <a:cubicBezTo>
                    <a:pt x="395" y="43"/>
                    <a:pt x="391" y="29"/>
                    <a:pt x="386" y="26"/>
                  </a:cubicBezTo>
                  <a:cubicBezTo>
                    <a:pt x="381" y="23"/>
                    <a:pt x="373" y="29"/>
                    <a:pt x="366" y="28"/>
                  </a:cubicBezTo>
                  <a:cubicBezTo>
                    <a:pt x="354" y="19"/>
                    <a:pt x="361" y="21"/>
                    <a:pt x="342" y="22"/>
                  </a:cubicBezTo>
                  <a:cubicBezTo>
                    <a:pt x="313" y="29"/>
                    <a:pt x="315" y="35"/>
                    <a:pt x="281" y="37"/>
                  </a:cubicBezTo>
                  <a:cubicBezTo>
                    <a:pt x="275" y="41"/>
                    <a:pt x="276" y="38"/>
                    <a:pt x="276" y="43"/>
                  </a:cubicBezTo>
                  <a:cubicBezTo>
                    <a:pt x="260" y="35"/>
                    <a:pt x="256" y="31"/>
                    <a:pt x="236" y="29"/>
                  </a:cubicBezTo>
                  <a:cubicBezTo>
                    <a:pt x="231" y="26"/>
                    <a:pt x="228" y="22"/>
                    <a:pt x="222" y="20"/>
                  </a:cubicBezTo>
                  <a:cubicBezTo>
                    <a:pt x="214" y="12"/>
                    <a:pt x="210" y="14"/>
                    <a:pt x="198" y="13"/>
                  </a:cubicBezTo>
                  <a:cubicBezTo>
                    <a:pt x="197" y="6"/>
                    <a:pt x="177" y="4"/>
                    <a:pt x="177" y="4"/>
                  </a:cubicBezTo>
                  <a:cubicBezTo>
                    <a:pt x="169" y="0"/>
                    <a:pt x="159" y="7"/>
                    <a:pt x="150" y="8"/>
                  </a:cubicBezTo>
                  <a:cubicBezTo>
                    <a:pt x="143" y="11"/>
                    <a:pt x="136" y="11"/>
                    <a:pt x="129" y="16"/>
                  </a:cubicBezTo>
                  <a:cubicBezTo>
                    <a:pt x="126" y="18"/>
                    <a:pt x="120" y="23"/>
                    <a:pt x="120" y="23"/>
                  </a:cubicBezTo>
                  <a:cubicBezTo>
                    <a:pt x="110" y="40"/>
                    <a:pt x="101" y="31"/>
                    <a:pt x="75" y="32"/>
                  </a:cubicBezTo>
                  <a:cubicBezTo>
                    <a:pt x="68" y="37"/>
                    <a:pt x="59" y="32"/>
                    <a:pt x="50" y="31"/>
                  </a:cubicBezTo>
                  <a:cubicBezTo>
                    <a:pt x="42" y="26"/>
                    <a:pt x="39" y="22"/>
                    <a:pt x="35" y="14"/>
                  </a:cubicBezTo>
                  <a:cubicBezTo>
                    <a:pt x="19" y="16"/>
                    <a:pt x="10" y="12"/>
                    <a:pt x="3" y="26"/>
                  </a:cubicBezTo>
                  <a:cubicBezTo>
                    <a:pt x="2" y="33"/>
                    <a:pt x="0" y="36"/>
                    <a:pt x="8" y="38"/>
                  </a:cubicBezTo>
                  <a:cubicBezTo>
                    <a:pt x="5" y="45"/>
                    <a:pt x="2" y="48"/>
                    <a:pt x="11" y="50"/>
                  </a:cubicBezTo>
                  <a:cubicBezTo>
                    <a:pt x="16" y="59"/>
                    <a:pt x="6" y="63"/>
                    <a:pt x="12" y="5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3" name="Freeform 111"/>
            <p:cNvSpPr>
              <a:spLocks/>
            </p:cNvSpPr>
            <p:nvPr/>
          </p:nvSpPr>
          <p:spPr bwMode="auto">
            <a:xfrm>
              <a:off x="4578679" y="3990168"/>
              <a:ext cx="32155" cy="46892"/>
            </a:xfrm>
            <a:custGeom>
              <a:avLst/>
              <a:gdLst>
                <a:gd name="T0" fmla="*/ 3 w 57"/>
                <a:gd name="T1" fmla="*/ 0 h 81"/>
                <a:gd name="T2" fmla="*/ 23 w 57"/>
                <a:gd name="T3" fmla="*/ 16 h 81"/>
                <a:gd name="T4" fmla="*/ 41 w 57"/>
                <a:gd name="T5" fmla="*/ 13 h 81"/>
                <a:gd name="T6" fmla="*/ 51 w 57"/>
                <a:gd name="T7" fmla="*/ 39 h 81"/>
                <a:gd name="T8" fmla="*/ 45 w 57"/>
                <a:gd name="T9" fmla="*/ 61 h 81"/>
                <a:gd name="T10" fmla="*/ 38 w 57"/>
                <a:gd name="T11" fmla="*/ 63 h 81"/>
                <a:gd name="T12" fmla="*/ 9 w 57"/>
                <a:gd name="T13" fmla="*/ 34 h 81"/>
                <a:gd name="T14" fmla="*/ 3 w 57"/>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1">
                  <a:moveTo>
                    <a:pt x="3" y="0"/>
                  </a:moveTo>
                  <a:cubicBezTo>
                    <a:pt x="7" y="8"/>
                    <a:pt x="14" y="14"/>
                    <a:pt x="23" y="16"/>
                  </a:cubicBezTo>
                  <a:cubicBezTo>
                    <a:pt x="30" y="11"/>
                    <a:pt x="33" y="12"/>
                    <a:pt x="41" y="13"/>
                  </a:cubicBezTo>
                  <a:cubicBezTo>
                    <a:pt x="43" y="22"/>
                    <a:pt x="46" y="31"/>
                    <a:pt x="51" y="39"/>
                  </a:cubicBezTo>
                  <a:cubicBezTo>
                    <a:pt x="53" y="49"/>
                    <a:pt x="57" y="59"/>
                    <a:pt x="45" y="61"/>
                  </a:cubicBezTo>
                  <a:cubicBezTo>
                    <a:pt x="43" y="81"/>
                    <a:pt x="45" y="69"/>
                    <a:pt x="38" y="63"/>
                  </a:cubicBezTo>
                  <a:cubicBezTo>
                    <a:pt x="32" y="47"/>
                    <a:pt x="26" y="38"/>
                    <a:pt x="9" y="34"/>
                  </a:cubicBezTo>
                  <a:cubicBezTo>
                    <a:pt x="3" y="26"/>
                    <a:pt x="0" y="10"/>
                    <a:pt x="3"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4" name="Freeform 112"/>
            <p:cNvSpPr>
              <a:spLocks/>
            </p:cNvSpPr>
            <p:nvPr/>
          </p:nvSpPr>
          <p:spPr bwMode="auto">
            <a:xfrm>
              <a:off x="4193929" y="3850583"/>
              <a:ext cx="44352" cy="13086"/>
            </a:xfrm>
            <a:custGeom>
              <a:avLst/>
              <a:gdLst>
                <a:gd name="T0" fmla="*/ 37 w 76"/>
                <a:gd name="T1" fmla="*/ 7 h 25"/>
                <a:gd name="T2" fmla="*/ 2 w 76"/>
                <a:gd name="T3" fmla="*/ 3 h 25"/>
                <a:gd name="T4" fmla="*/ 32 w 76"/>
                <a:gd name="T5" fmla="*/ 18 h 25"/>
                <a:gd name="T6" fmla="*/ 40 w 76"/>
                <a:gd name="T7" fmla="*/ 25 h 25"/>
                <a:gd name="T8" fmla="*/ 76 w 76"/>
                <a:gd name="T9" fmla="*/ 19 h 25"/>
                <a:gd name="T10" fmla="*/ 37 w 76"/>
                <a:gd name="T11" fmla="*/ 7 h 25"/>
              </a:gdLst>
              <a:ahLst/>
              <a:cxnLst>
                <a:cxn ang="0">
                  <a:pos x="T0" y="T1"/>
                </a:cxn>
                <a:cxn ang="0">
                  <a:pos x="T2" y="T3"/>
                </a:cxn>
                <a:cxn ang="0">
                  <a:pos x="T4" y="T5"/>
                </a:cxn>
                <a:cxn ang="0">
                  <a:pos x="T6" y="T7"/>
                </a:cxn>
                <a:cxn ang="0">
                  <a:pos x="T8" y="T9"/>
                </a:cxn>
                <a:cxn ang="0">
                  <a:pos x="T10" y="T11"/>
                </a:cxn>
              </a:cxnLst>
              <a:rect l="0" t="0" r="r" b="b"/>
              <a:pathLst>
                <a:path w="76" h="25">
                  <a:moveTo>
                    <a:pt x="37" y="7"/>
                  </a:moveTo>
                  <a:cubicBezTo>
                    <a:pt x="15" y="6"/>
                    <a:pt x="22" y="0"/>
                    <a:pt x="2" y="3"/>
                  </a:cubicBezTo>
                  <a:cubicBezTo>
                    <a:pt x="0" y="21"/>
                    <a:pt x="15" y="16"/>
                    <a:pt x="32" y="18"/>
                  </a:cubicBezTo>
                  <a:cubicBezTo>
                    <a:pt x="35" y="20"/>
                    <a:pt x="36" y="25"/>
                    <a:pt x="40" y="25"/>
                  </a:cubicBezTo>
                  <a:cubicBezTo>
                    <a:pt x="46" y="25"/>
                    <a:pt x="71" y="20"/>
                    <a:pt x="76" y="19"/>
                  </a:cubicBezTo>
                  <a:cubicBezTo>
                    <a:pt x="72" y="6"/>
                    <a:pt x="37" y="7"/>
                    <a:pt x="37" y="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5" name="Freeform 113"/>
            <p:cNvSpPr>
              <a:spLocks/>
            </p:cNvSpPr>
            <p:nvPr/>
          </p:nvSpPr>
          <p:spPr bwMode="auto">
            <a:xfrm>
              <a:off x="4559829" y="3744804"/>
              <a:ext cx="211779" cy="111232"/>
            </a:xfrm>
            <a:custGeom>
              <a:avLst/>
              <a:gdLst>
                <a:gd name="T0" fmla="*/ 18 w 362"/>
                <a:gd name="T1" fmla="*/ 0 h 198"/>
                <a:gd name="T2" fmla="*/ 6 w 362"/>
                <a:gd name="T3" fmla="*/ 9 h 198"/>
                <a:gd name="T4" fmla="*/ 6 w 362"/>
                <a:gd name="T5" fmla="*/ 23 h 198"/>
                <a:gd name="T6" fmla="*/ 36 w 362"/>
                <a:gd name="T7" fmla="*/ 20 h 198"/>
                <a:gd name="T8" fmla="*/ 32 w 362"/>
                <a:gd name="T9" fmla="*/ 30 h 198"/>
                <a:gd name="T10" fmla="*/ 17 w 362"/>
                <a:gd name="T11" fmla="*/ 44 h 198"/>
                <a:gd name="T12" fmla="*/ 32 w 362"/>
                <a:gd name="T13" fmla="*/ 63 h 198"/>
                <a:gd name="T14" fmla="*/ 36 w 362"/>
                <a:gd name="T15" fmla="*/ 77 h 198"/>
                <a:gd name="T16" fmla="*/ 50 w 362"/>
                <a:gd name="T17" fmla="*/ 93 h 198"/>
                <a:gd name="T18" fmla="*/ 62 w 362"/>
                <a:gd name="T19" fmla="*/ 111 h 198"/>
                <a:gd name="T20" fmla="*/ 68 w 362"/>
                <a:gd name="T21" fmla="*/ 141 h 198"/>
                <a:gd name="T22" fmla="*/ 83 w 362"/>
                <a:gd name="T23" fmla="*/ 128 h 198"/>
                <a:gd name="T24" fmla="*/ 101 w 362"/>
                <a:gd name="T25" fmla="*/ 122 h 198"/>
                <a:gd name="T26" fmla="*/ 132 w 362"/>
                <a:gd name="T27" fmla="*/ 117 h 198"/>
                <a:gd name="T28" fmla="*/ 174 w 362"/>
                <a:gd name="T29" fmla="*/ 135 h 198"/>
                <a:gd name="T30" fmla="*/ 207 w 362"/>
                <a:gd name="T31" fmla="*/ 144 h 198"/>
                <a:gd name="T32" fmla="*/ 236 w 362"/>
                <a:gd name="T33" fmla="*/ 165 h 198"/>
                <a:gd name="T34" fmla="*/ 255 w 362"/>
                <a:gd name="T35" fmla="*/ 188 h 198"/>
                <a:gd name="T36" fmla="*/ 281 w 362"/>
                <a:gd name="T37" fmla="*/ 198 h 198"/>
                <a:gd name="T38" fmla="*/ 302 w 362"/>
                <a:gd name="T39" fmla="*/ 188 h 198"/>
                <a:gd name="T40" fmla="*/ 315 w 362"/>
                <a:gd name="T41" fmla="*/ 179 h 198"/>
                <a:gd name="T42" fmla="*/ 317 w 362"/>
                <a:gd name="T43" fmla="*/ 170 h 198"/>
                <a:gd name="T44" fmla="*/ 321 w 362"/>
                <a:gd name="T45" fmla="*/ 168 h 198"/>
                <a:gd name="T46" fmla="*/ 333 w 362"/>
                <a:gd name="T47" fmla="*/ 146 h 198"/>
                <a:gd name="T48" fmla="*/ 342 w 362"/>
                <a:gd name="T49" fmla="*/ 135 h 198"/>
                <a:gd name="T50" fmla="*/ 362 w 362"/>
                <a:gd name="T51" fmla="*/ 138 h 198"/>
                <a:gd name="T52" fmla="*/ 347 w 362"/>
                <a:gd name="T53" fmla="*/ 122 h 198"/>
                <a:gd name="T54" fmla="*/ 321 w 362"/>
                <a:gd name="T55" fmla="*/ 107 h 198"/>
                <a:gd name="T56" fmla="*/ 299 w 362"/>
                <a:gd name="T57" fmla="*/ 98 h 198"/>
                <a:gd name="T58" fmla="*/ 261 w 362"/>
                <a:gd name="T59" fmla="*/ 78 h 198"/>
                <a:gd name="T60" fmla="*/ 231 w 362"/>
                <a:gd name="T61" fmla="*/ 54 h 198"/>
                <a:gd name="T62" fmla="*/ 182 w 362"/>
                <a:gd name="T63" fmla="*/ 21 h 198"/>
                <a:gd name="T64" fmla="*/ 159 w 362"/>
                <a:gd name="T65" fmla="*/ 0 h 198"/>
                <a:gd name="T66" fmla="*/ 122 w 362"/>
                <a:gd name="T67" fmla="*/ 2 h 198"/>
                <a:gd name="T68" fmla="*/ 108 w 362"/>
                <a:gd name="T69" fmla="*/ 12 h 198"/>
                <a:gd name="T70" fmla="*/ 96 w 362"/>
                <a:gd name="T71" fmla="*/ 33 h 198"/>
                <a:gd name="T72" fmla="*/ 63 w 362"/>
                <a:gd name="T73" fmla="*/ 29 h 198"/>
                <a:gd name="T74" fmla="*/ 48 w 362"/>
                <a:gd name="T75" fmla="*/ 5 h 198"/>
                <a:gd name="T76" fmla="*/ 18 w 362"/>
                <a:gd name="T7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2" h="198">
                  <a:moveTo>
                    <a:pt x="18" y="0"/>
                  </a:moveTo>
                  <a:cubicBezTo>
                    <a:pt x="13" y="3"/>
                    <a:pt x="9" y="4"/>
                    <a:pt x="6" y="9"/>
                  </a:cubicBezTo>
                  <a:cubicBezTo>
                    <a:pt x="5" y="16"/>
                    <a:pt x="0" y="18"/>
                    <a:pt x="6" y="23"/>
                  </a:cubicBezTo>
                  <a:cubicBezTo>
                    <a:pt x="8" y="27"/>
                    <a:pt x="33" y="18"/>
                    <a:pt x="36" y="20"/>
                  </a:cubicBezTo>
                  <a:cubicBezTo>
                    <a:pt x="40" y="21"/>
                    <a:pt x="35" y="26"/>
                    <a:pt x="32" y="30"/>
                  </a:cubicBezTo>
                  <a:cubicBezTo>
                    <a:pt x="30" y="39"/>
                    <a:pt x="19" y="35"/>
                    <a:pt x="17" y="44"/>
                  </a:cubicBezTo>
                  <a:cubicBezTo>
                    <a:pt x="18" y="57"/>
                    <a:pt x="19" y="60"/>
                    <a:pt x="32" y="63"/>
                  </a:cubicBezTo>
                  <a:cubicBezTo>
                    <a:pt x="38" y="68"/>
                    <a:pt x="38" y="70"/>
                    <a:pt x="36" y="77"/>
                  </a:cubicBezTo>
                  <a:cubicBezTo>
                    <a:pt x="40" y="98"/>
                    <a:pt x="43" y="79"/>
                    <a:pt x="50" y="93"/>
                  </a:cubicBezTo>
                  <a:cubicBezTo>
                    <a:pt x="52" y="101"/>
                    <a:pt x="55" y="106"/>
                    <a:pt x="62" y="111"/>
                  </a:cubicBezTo>
                  <a:cubicBezTo>
                    <a:pt x="64" y="122"/>
                    <a:pt x="58" y="133"/>
                    <a:pt x="68" y="141"/>
                  </a:cubicBezTo>
                  <a:cubicBezTo>
                    <a:pt x="78" y="136"/>
                    <a:pt x="77" y="132"/>
                    <a:pt x="83" y="128"/>
                  </a:cubicBezTo>
                  <a:cubicBezTo>
                    <a:pt x="87" y="125"/>
                    <a:pt x="96" y="123"/>
                    <a:pt x="101" y="122"/>
                  </a:cubicBezTo>
                  <a:cubicBezTo>
                    <a:pt x="111" y="117"/>
                    <a:pt x="121" y="118"/>
                    <a:pt x="132" y="117"/>
                  </a:cubicBezTo>
                  <a:cubicBezTo>
                    <a:pt x="148" y="121"/>
                    <a:pt x="157" y="134"/>
                    <a:pt x="174" y="135"/>
                  </a:cubicBezTo>
                  <a:cubicBezTo>
                    <a:pt x="189" y="144"/>
                    <a:pt x="190" y="143"/>
                    <a:pt x="207" y="144"/>
                  </a:cubicBezTo>
                  <a:cubicBezTo>
                    <a:pt x="218" y="155"/>
                    <a:pt x="221" y="164"/>
                    <a:pt x="236" y="165"/>
                  </a:cubicBezTo>
                  <a:cubicBezTo>
                    <a:pt x="241" y="173"/>
                    <a:pt x="248" y="183"/>
                    <a:pt x="255" y="188"/>
                  </a:cubicBezTo>
                  <a:cubicBezTo>
                    <a:pt x="259" y="195"/>
                    <a:pt x="273" y="196"/>
                    <a:pt x="281" y="198"/>
                  </a:cubicBezTo>
                  <a:cubicBezTo>
                    <a:pt x="297" y="196"/>
                    <a:pt x="288" y="191"/>
                    <a:pt x="302" y="188"/>
                  </a:cubicBezTo>
                  <a:cubicBezTo>
                    <a:pt x="309" y="185"/>
                    <a:pt x="310" y="186"/>
                    <a:pt x="315" y="179"/>
                  </a:cubicBezTo>
                  <a:cubicBezTo>
                    <a:pt x="316" y="176"/>
                    <a:pt x="316" y="173"/>
                    <a:pt x="317" y="170"/>
                  </a:cubicBezTo>
                  <a:cubicBezTo>
                    <a:pt x="318" y="169"/>
                    <a:pt x="321" y="169"/>
                    <a:pt x="321" y="168"/>
                  </a:cubicBezTo>
                  <a:cubicBezTo>
                    <a:pt x="327" y="143"/>
                    <a:pt x="314" y="148"/>
                    <a:pt x="333" y="146"/>
                  </a:cubicBezTo>
                  <a:cubicBezTo>
                    <a:pt x="339" y="143"/>
                    <a:pt x="341" y="142"/>
                    <a:pt x="342" y="135"/>
                  </a:cubicBezTo>
                  <a:cubicBezTo>
                    <a:pt x="350" y="136"/>
                    <a:pt x="355" y="141"/>
                    <a:pt x="362" y="138"/>
                  </a:cubicBezTo>
                  <a:cubicBezTo>
                    <a:pt x="360" y="122"/>
                    <a:pt x="361" y="124"/>
                    <a:pt x="347" y="122"/>
                  </a:cubicBezTo>
                  <a:cubicBezTo>
                    <a:pt x="337" y="118"/>
                    <a:pt x="330" y="109"/>
                    <a:pt x="321" y="107"/>
                  </a:cubicBezTo>
                  <a:cubicBezTo>
                    <a:pt x="317" y="100"/>
                    <a:pt x="307" y="99"/>
                    <a:pt x="299" y="98"/>
                  </a:cubicBezTo>
                  <a:cubicBezTo>
                    <a:pt x="285" y="89"/>
                    <a:pt x="278" y="82"/>
                    <a:pt x="261" y="78"/>
                  </a:cubicBezTo>
                  <a:cubicBezTo>
                    <a:pt x="249" y="72"/>
                    <a:pt x="241" y="64"/>
                    <a:pt x="231" y="54"/>
                  </a:cubicBezTo>
                  <a:cubicBezTo>
                    <a:pt x="221" y="23"/>
                    <a:pt x="219" y="32"/>
                    <a:pt x="182" y="21"/>
                  </a:cubicBezTo>
                  <a:cubicBezTo>
                    <a:pt x="163" y="2"/>
                    <a:pt x="171" y="7"/>
                    <a:pt x="159" y="0"/>
                  </a:cubicBezTo>
                  <a:cubicBezTo>
                    <a:pt x="147" y="1"/>
                    <a:pt x="134" y="1"/>
                    <a:pt x="122" y="2"/>
                  </a:cubicBezTo>
                  <a:cubicBezTo>
                    <a:pt x="116" y="3"/>
                    <a:pt x="108" y="12"/>
                    <a:pt x="108" y="12"/>
                  </a:cubicBezTo>
                  <a:cubicBezTo>
                    <a:pt x="103" y="20"/>
                    <a:pt x="107" y="31"/>
                    <a:pt x="96" y="33"/>
                  </a:cubicBezTo>
                  <a:cubicBezTo>
                    <a:pt x="87" y="37"/>
                    <a:pt x="71" y="31"/>
                    <a:pt x="63" y="29"/>
                  </a:cubicBezTo>
                  <a:cubicBezTo>
                    <a:pt x="54" y="26"/>
                    <a:pt x="55" y="10"/>
                    <a:pt x="48" y="5"/>
                  </a:cubicBezTo>
                  <a:cubicBezTo>
                    <a:pt x="41" y="0"/>
                    <a:pt x="24" y="1"/>
                    <a:pt x="18"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6" name="Freeform 114"/>
            <p:cNvSpPr>
              <a:spLocks/>
            </p:cNvSpPr>
            <p:nvPr/>
          </p:nvSpPr>
          <p:spPr bwMode="auto">
            <a:xfrm>
              <a:off x="4700645" y="3796057"/>
              <a:ext cx="147469" cy="151581"/>
            </a:xfrm>
            <a:custGeom>
              <a:avLst/>
              <a:gdLst>
                <a:gd name="T0" fmla="*/ 118 w 252"/>
                <a:gd name="T1" fmla="*/ 46 h 269"/>
                <a:gd name="T2" fmla="*/ 151 w 252"/>
                <a:gd name="T3" fmla="*/ 55 h 269"/>
                <a:gd name="T4" fmla="*/ 166 w 252"/>
                <a:gd name="T5" fmla="*/ 57 h 269"/>
                <a:gd name="T6" fmla="*/ 184 w 252"/>
                <a:gd name="T7" fmla="*/ 51 h 269"/>
                <a:gd name="T8" fmla="*/ 205 w 252"/>
                <a:gd name="T9" fmla="*/ 43 h 269"/>
                <a:gd name="T10" fmla="*/ 227 w 252"/>
                <a:gd name="T11" fmla="*/ 37 h 269"/>
                <a:gd name="T12" fmla="*/ 238 w 252"/>
                <a:gd name="T13" fmla="*/ 49 h 269"/>
                <a:gd name="T14" fmla="*/ 247 w 252"/>
                <a:gd name="T15" fmla="*/ 72 h 269"/>
                <a:gd name="T16" fmla="*/ 250 w 252"/>
                <a:gd name="T17" fmla="*/ 93 h 269"/>
                <a:gd name="T18" fmla="*/ 242 w 252"/>
                <a:gd name="T19" fmla="*/ 115 h 269"/>
                <a:gd name="T20" fmla="*/ 248 w 252"/>
                <a:gd name="T21" fmla="*/ 138 h 269"/>
                <a:gd name="T22" fmla="*/ 214 w 252"/>
                <a:gd name="T23" fmla="*/ 150 h 269"/>
                <a:gd name="T24" fmla="*/ 226 w 252"/>
                <a:gd name="T25" fmla="*/ 160 h 269"/>
                <a:gd name="T26" fmla="*/ 224 w 252"/>
                <a:gd name="T27" fmla="*/ 187 h 269"/>
                <a:gd name="T28" fmla="*/ 214 w 252"/>
                <a:gd name="T29" fmla="*/ 201 h 269"/>
                <a:gd name="T30" fmla="*/ 194 w 252"/>
                <a:gd name="T31" fmla="*/ 207 h 269"/>
                <a:gd name="T32" fmla="*/ 172 w 252"/>
                <a:gd name="T33" fmla="*/ 217 h 269"/>
                <a:gd name="T34" fmla="*/ 167 w 252"/>
                <a:gd name="T35" fmla="*/ 228 h 269"/>
                <a:gd name="T36" fmla="*/ 146 w 252"/>
                <a:gd name="T37" fmla="*/ 259 h 269"/>
                <a:gd name="T38" fmla="*/ 136 w 252"/>
                <a:gd name="T39" fmla="*/ 267 h 269"/>
                <a:gd name="T40" fmla="*/ 89 w 252"/>
                <a:gd name="T41" fmla="*/ 268 h 269"/>
                <a:gd name="T42" fmla="*/ 65 w 252"/>
                <a:gd name="T43" fmla="*/ 264 h 269"/>
                <a:gd name="T44" fmla="*/ 47 w 252"/>
                <a:gd name="T45" fmla="*/ 253 h 269"/>
                <a:gd name="T46" fmla="*/ 49 w 252"/>
                <a:gd name="T47" fmla="*/ 232 h 269"/>
                <a:gd name="T48" fmla="*/ 44 w 252"/>
                <a:gd name="T49" fmla="*/ 216 h 269"/>
                <a:gd name="T50" fmla="*/ 31 w 252"/>
                <a:gd name="T51" fmla="*/ 207 h 269"/>
                <a:gd name="T52" fmla="*/ 16 w 252"/>
                <a:gd name="T53" fmla="*/ 178 h 269"/>
                <a:gd name="T54" fmla="*/ 2 w 252"/>
                <a:gd name="T55" fmla="*/ 148 h 269"/>
                <a:gd name="T56" fmla="*/ 4 w 252"/>
                <a:gd name="T57" fmla="*/ 126 h 269"/>
                <a:gd name="T58" fmla="*/ 16 w 252"/>
                <a:gd name="T59" fmla="*/ 96 h 269"/>
                <a:gd name="T60" fmla="*/ 26 w 252"/>
                <a:gd name="T61" fmla="*/ 108 h 269"/>
                <a:gd name="T62" fmla="*/ 44 w 252"/>
                <a:gd name="T63" fmla="*/ 103 h 269"/>
                <a:gd name="T64" fmla="*/ 70 w 252"/>
                <a:gd name="T65" fmla="*/ 90 h 269"/>
                <a:gd name="T66" fmla="*/ 79 w 252"/>
                <a:gd name="T67" fmla="*/ 75 h 269"/>
                <a:gd name="T68" fmla="*/ 92 w 252"/>
                <a:gd name="T69" fmla="*/ 52 h 269"/>
                <a:gd name="T70" fmla="*/ 118 w 252"/>
                <a:gd name="T71" fmla="*/ 4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69">
                  <a:moveTo>
                    <a:pt x="118" y="46"/>
                  </a:moveTo>
                  <a:cubicBezTo>
                    <a:pt x="139" y="43"/>
                    <a:pt x="136" y="53"/>
                    <a:pt x="151" y="55"/>
                  </a:cubicBezTo>
                  <a:cubicBezTo>
                    <a:pt x="157" y="58"/>
                    <a:pt x="160" y="58"/>
                    <a:pt x="166" y="57"/>
                  </a:cubicBezTo>
                  <a:cubicBezTo>
                    <a:pt x="171" y="47"/>
                    <a:pt x="172" y="49"/>
                    <a:pt x="184" y="51"/>
                  </a:cubicBezTo>
                  <a:cubicBezTo>
                    <a:pt x="186" y="42"/>
                    <a:pt x="196" y="44"/>
                    <a:pt x="205" y="43"/>
                  </a:cubicBezTo>
                  <a:cubicBezTo>
                    <a:pt x="226" y="0"/>
                    <a:pt x="209" y="24"/>
                    <a:pt x="227" y="37"/>
                  </a:cubicBezTo>
                  <a:cubicBezTo>
                    <a:pt x="230" y="43"/>
                    <a:pt x="232" y="46"/>
                    <a:pt x="238" y="49"/>
                  </a:cubicBezTo>
                  <a:cubicBezTo>
                    <a:pt x="245" y="69"/>
                    <a:pt x="241" y="62"/>
                    <a:pt x="247" y="72"/>
                  </a:cubicBezTo>
                  <a:cubicBezTo>
                    <a:pt x="249" y="83"/>
                    <a:pt x="244" y="81"/>
                    <a:pt x="250" y="93"/>
                  </a:cubicBezTo>
                  <a:cubicBezTo>
                    <a:pt x="252" y="104"/>
                    <a:pt x="251" y="109"/>
                    <a:pt x="242" y="115"/>
                  </a:cubicBezTo>
                  <a:cubicBezTo>
                    <a:pt x="243" y="124"/>
                    <a:pt x="247" y="130"/>
                    <a:pt x="248" y="138"/>
                  </a:cubicBezTo>
                  <a:cubicBezTo>
                    <a:pt x="246" y="155"/>
                    <a:pt x="233" y="149"/>
                    <a:pt x="214" y="150"/>
                  </a:cubicBezTo>
                  <a:cubicBezTo>
                    <a:pt x="215" y="158"/>
                    <a:pt x="218" y="159"/>
                    <a:pt x="226" y="160"/>
                  </a:cubicBezTo>
                  <a:cubicBezTo>
                    <a:pt x="228" y="169"/>
                    <a:pt x="228" y="179"/>
                    <a:pt x="224" y="187"/>
                  </a:cubicBezTo>
                  <a:cubicBezTo>
                    <a:pt x="222" y="196"/>
                    <a:pt x="223" y="198"/>
                    <a:pt x="214" y="201"/>
                  </a:cubicBezTo>
                  <a:cubicBezTo>
                    <a:pt x="208" y="205"/>
                    <a:pt x="201" y="205"/>
                    <a:pt x="194" y="207"/>
                  </a:cubicBezTo>
                  <a:cubicBezTo>
                    <a:pt x="192" y="225"/>
                    <a:pt x="197" y="211"/>
                    <a:pt x="172" y="217"/>
                  </a:cubicBezTo>
                  <a:cubicBezTo>
                    <a:pt x="168" y="218"/>
                    <a:pt x="169" y="224"/>
                    <a:pt x="167" y="228"/>
                  </a:cubicBezTo>
                  <a:cubicBezTo>
                    <a:pt x="164" y="244"/>
                    <a:pt x="164" y="255"/>
                    <a:pt x="146" y="259"/>
                  </a:cubicBezTo>
                  <a:cubicBezTo>
                    <a:pt x="145" y="266"/>
                    <a:pt x="142" y="264"/>
                    <a:pt x="136" y="267"/>
                  </a:cubicBezTo>
                  <a:cubicBezTo>
                    <a:pt x="120" y="265"/>
                    <a:pt x="105" y="265"/>
                    <a:pt x="89" y="268"/>
                  </a:cubicBezTo>
                  <a:cubicBezTo>
                    <a:pt x="87" y="269"/>
                    <a:pt x="70" y="264"/>
                    <a:pt x="65" y="264"/>
                  </a:cubicBezTo>
                  <a:cubicBezTo>
                    <a:pt x="59" y="261"/>
                    <a:pt x="33" y="253"/>
                    <a:pt x="47" y="253"/>
                  </a:cubicBezTo>
                  <a:cubicBezTo>
                    <a:pt x="42" y="246"/>
                    <a:pt x="45" y="239"/>
                    <a:pt x="49" y="232"/>
                  </a:cubicBezTo>
                  <a:cubicBezTo>
                    <a:pt x="50" y="225"/>
                    <a:pt x="53" y="218"/>
                    <a:pt x="44" y="216"/>
                  </a:cubicBezTo>
                  <a:cubicBezTo>
                    <a:pt x="39" y="213"/>
                    <a:pt x="35" y="211"/>
                    <a:pt x="31" y="207"/>
                  </a:cubicBezTo>
                  <a:cubicBezTo>
                    <a:pt x="28" y="192"/>
                    <a:pt x="28" y="187"/>
                    <a:pt x="16" y="178"/>
                  </a:cubicBezTo>
                  <a:cubicBezTo>
                    <a:pt x="14" y="162"/>
                    <a:pt x="17" y="153"/>
                    <a:pt x="2" y="148"/>
                  </a:cubicBezTo>
                  <a:cubicBezTo>
                    <a:pt x="1" y="140"/>
                    <a:pt x="0" y="133"/>
                    <a:pt x="4" y="126"/>
                  </a:cubicBezTo>
                  <a:cubicBezTo>
                    <a:pt x="7" y="112"/>
                    <a:pt x="3" y="104"/>
                    <a:pt x="16" y="96"/>
                  </a:cubicBezTo>
                  <a:cubicBezTo>
                    <a:pt x="19" y="92"/>
                    <a:pt x="19" y="107"/>
                    <a:pt x="26" y="108"/>
                  </a:cubicBezTo>
                  <a:cubicBezTo>
                    <a:pt x="31" y="109"/>
                    <a:pt x="37" y="106"/>
                    <a:pt x="44" y="103"/>
                  </a:cubicBezTo>
                  <a:cubicBezTo>
                    <a:pt x="51" y="101"/>
                    <a:pt x="67" y="94"/>
                    <a:pt x="70" y="90"/>
                  </a:cubicBezTo>
                  <a:cubicBezTo>
                    <a:pt x="74" y="83"/>
                    <a:pt x="71" y="77"/>
                    <a:pt x="79" y="75"/>
                  </a:cubicBezTo>
                  <a:cubicBezTo>
                    <a:pt x="81" y="61"/>
                    <a:pt x="77" y="55"/>
                    <a:pt x="92" y="52"/>
                  </a:cubicBezTo>
                  <a:cubicBezTo>
                    <a:pt x="97" y="42"/>
                    <a:pt x="106" y="46"/>
                    <a:pt x="118" y="46"/>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7" name="Freeform 115"/>
            <p:cNvSpPr>
              <a:spLocks/>
            </p:cNvSpPr>
            <p:nvPr/>
          </p:nvSpPr>
          <p:spPr bwMode="auto">
            <a:xfrm>
              <a:off x="4728365" y="3830954"/>
              <a:ext cx="198473" cy="206106"/>
            </a:xfrm>
            <a:custGeom>
              <a:avLst/>
              <a:gdLst>
                <a:gd name="T0" fmla="*/ 196 w 339"/>
                <a:gd name="T1" fmla="*/ 6 h 367"/>
                <a:gd name="T2" fmla="*/ 261 w 339"/>
                <a:gd name="T3" fmla="*/ 0 h 367"/>
                <a:gd name="T4" fmla="*/ 309 w 339"/>
                <a:gd name="T5" fmla="*/ 15 h 367"/>
                <a:gd name="T6" fmla="*/ 330 w 339"/>
                <a:gd name="T7" fmla="*/ 31 h 367"/>
                <a:gd name="T8" fmla="*/ 339 w 339"/>
                <a:gd name="T9" fmla="*/ 46 h 367"/>
                <a:gd name="T10" fmla="*/ 261 w 339"/>
                <a:gd name="T11" fmla="*/ 61 h 367"/>
                <a:gd name="T12" fmla="*/ 271 w 339"/>
                <a:gd name="T13" fmla="*/ 69 h 367"/>
                <a:gd name="T14" fmla="*/ 280 w 339"/>
                <a:gd name="T15" fmla="*/ 87 h 367"/>
                <a:gd name="T16" fmla="*/ 288 w 339"/>
                <a:gd name="T17" fmla="*/ 109 h 367"/>
                <a:gd name="T18" fmla="*/ 310 w 339"/>
                <a:gd name="T19" fmla="*/ 118 h 367"/>
                <a:gd name="T20" fmla="*/ 322 w 339"/>
                <a:gd name="T21" fmla="*/ 121 h 367"/>
                <a:gd name="T22" fmla="*/ 304 w 339"/>
                <a:gd name="T23" fmla="*/ 145 h 367"/>
                <a:gd name="T24" fmla="*/ 315 w 339"/>
                <a:gd name="T25" fmla="*/ 156 h 367"/>
                <a:gd name="T26" fmla="*/ 295 w 339"/>
                <a:gd name="T27" fmla="*/ 184 h 367"/>
                <a:gd name="T28" fmla="*/ 289 w 339"/>
                <a:gd name="T29" fmla="*/ 199 h 367"/>
                <a:gd name="T30" fmla="*/ 271 w 339"/>
                <a:gd name="T31" fmla="*/ 222 h 367"/>
                <a:gd name="T32" fmla="*/ 250 w 339"/>
                <a:gd name="T33" fmla="*/ 253 h 367"/>
                <a:gd name="T34" fmla="*/ 217 w 339"/>
                <a:gd name="T35" fmla="*/ 252 h 367"/>
                <a:gd name="T36" fmla="*/ 223 w 339"/>
                <a:gd name="T37" fmla="*/ 282 h 367"/>
                <a:gd name="T38" fmla="*/ 249 w 339"/>
                <a:gd name="T39" fmla="*/ 317 h 367"/>
                <a:gd name="T40" fmla="*/ 255 w 339"/>
                <a:gd name="T41" fmla="*/ 327 h 367"/>
                <a:gd name="T42" fmla="*/ 259 w 339"/>
                <a:gd name="T43" fmla="*/ 348 h 367"/>
                <a:gd name="T44" fmla="*/ 213 w 339"/>
                <a:gd name="T45" fmla="*/ 355 h 367"/>
                <a:gd name="T46" fmla="*/ 198 w 339"/>
                <a:gd name="T47" fmla="*/ 367 h 367"/>
                <a:gd name="T48" fmla="*/ 175 w 339"/>
                <a:gd name="T49" fmla="*/ 348 h 367"/>
                <a:gd name="T50" fmla="*/ 156 w 339"/>
                <a:gd name="T51" fmla="*/ 333 h 367"/>
                <a:gd name="T52" fmla="*/ 138 w 339"/>
                <a:gd name="T53" fmla="*/ 318 h 367"/>
                <a:gd name="T54" fmla="*/ 121 w 339"/>
                <a:gd name="T55" fmla="*/ 322 h 367"/>
                <a:gd name="T56" fmla="*/ 90 w 339"/>
                <a:gd name="T57" fmla="*/ 324 h 367"/>
                <a:gd name="T58" fmla="*/ 64 w 339"/>
                <a:gd name="T59" fmla="*/ 325 h 367"/>
                <a:gd name="T60" fmla="*/ 36 w 339"/>
                <a:gd name="T61" fmla="*/ 327 h 367"/>
                <a:gd name="T62" fmla="*/ 33 w 339"/>
                <a:gd name="T63" fmla="*/ 310 h 367"/>
                <a:gd name="T64" fmla="*/ 43 w 339"/>
                <a:gd name="T65" fmla="*/ 300 h 367"/>
                <a:gd name="T66" fmla="*/ 61 w 339"/>
                <a:gd name="T67" fmla="*/ 280 h 367"/>
                <a:gd name="T68" fmla="*/ 42 w 339"/>
                <a:gd name="T69" fmla="*/ 244 h 367"/>
                <a:gd name="T70" fmla="*/ 24 w 339"/>
                <a:gd name="T71" fmla="*/ 228 h 367"/>
                <a:gd name="T72" fmla="*/ 9 w 339"/>
                <a:gd name="T73" fmla="*/ 213 h 367"/>
                <a:gd name="T74" fmla="*/ 0 w 339"/>
                <a:gd name="T75" fmla="*/ 201 h 367"/>
                <a:gd name="T76" fmla="*/ 12 w 339"/>
                <a:gd name="T77" fmla="*/ 202 h 367"/>
                <a:gd name="T78" fmla="*/ 31 w 339"/>
                <a:gd name="T79" fmla="*/ 208 h 367"/>
                <a:gd name="T80" fmla="*/ 82 w 339"/>
                <a:gd name="T81" fmla="*/ 204 h 367"/>
                <a:gd name="T82" fmla="*/ 105 w 339"/>
                <a:gd name="T83" fmla="*/ 198 h 367"/>
                <a:gd name="T84" fmla="*/ 117 w 339"/>
                <a:gd name="T85" fmla="*/ 172 h 367"/>
                <a:gd name="T86" fmla="*/ 120 w 339"/>
                <a:gd name="T87" fmla="*/ 161 h 367"/>
                <a:gd name="T88" fmla="*/ 159 w 339"/>
                <a:gd name="T89" fmla="*/ 147 h 367"/>
                <a:gd name="T90" fmla="*/ 171 w 339"/>
                <a:gd name="T91" fmla="*/ 135 h 367"/>
                <a:gd name="T92" fmla="*/ 180 w 339"/>
                <a:gd name="T93" fmla="*/ 105 h 367"/>
                <a:gd name="T94" fmla="*/ 169 w 339"/>
                <a:gd name="T95" fmla="*/ 91 h 367"/>
                <a:gd name="T96" fmla="*/ 196 w 339"/>
                <a:gd name="T97" fmla="*/ 87 h 367"/>
                <a:gd name="T98" fmla="*/ 199 w 339"/>
                <a:gd name="T99" fmla="*/ 51 h 367"/>
                <a:gd name="T100" fmla="*/ 196 w 339"/>
                <a:gd name="T101" fmla="*/ 28 h 367"/>
                <a:gd name="T102" fmla="*/ 196 w 339"/>
                <a:gd name="T103" fmla="*/ 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9" h="367">
                  <a:moveTo>
                    <a:pt x="196" y="6"/>
                  </a:moveTo>
                  <a:cubicBezTo>
                    <a:pt x="221" y="3"/>
                    <a:pt x="233" y="1"/>
                    <a:pt x="261" y="0"/>
                  </a:cubicBezTo>
                  <a:cubicBezTo>
                    <a:pt x="279" y="1"/>
                    <a:pt x="295" y="3"/>
                    <a:pt x="309" y="15"/>
                  </a:cubicBezTo>
                  <a:cubicBezTo>
                    <a:pt x="318" y="23"/>
                    <a:pt x="319" y="30"/>
                    <a:pt x="330" y="31"/>
                  </a:cubicBezTo>
                  <a:cubicBezTo>
                    <a:pt x="337" y="34"/>
                    <a:pt x="336" y="40"/>
                    <a:pt x="339" y="46"/>
                  </a:cubicBezTo>
                  <a:cubicBezTo>
                    <a:pt x="334" y="67"/>
                    <a:pt x="265" y="61"/>
                    <a:pt x="261" y="61"/>
                  </a:cubicBezTo>
                  <a:cubicBezTo>
                    <a:pt x="262" y="68"/>
                    <a:pt x="265" y="66"/>
                    <a:pt x="271" y="69"/>
                  </a:cubicBezTo>
                  <a:cubicBezTo>
                    <a:pt x="274" y="76"/>
                    <a:pt x="274" y="82"/>
                    <a:pt x="280" y="87"/>
                  </a:cubicBezTo>
                  <a:cubicBezTo>
                    <a:pt x="272" y="98"/>
                    <a:pt x="275" y="107"/>
                    <a:pt x="288" y="109"/>
                  </a:cubicBezTo>
                  <a:cubicBezTo>
                    <a:pt x="297" y="113"/>
                    <a:pt x="299" y="117"/>
                    <a:pt x="310" y="118"/>
                  </a:cubicBezTo>
                  <a:cubicBezTo>
                    <a:pt x="314" y="120"/>
                    <a:pt x="319" y="118"/>
                    <a:pt x="322" y="121"/>
                  </a:cubicBezTo>
                  <a:cubicBezTo>
                    <a:pt x="326" y="126"/>
                    <a:pt x="309" y="144"/>
                    <a:pt x="304" y="145"/>
                  </a:cubicBezTo>
                  <a:cubicBezTo>
                    <a:pt x="308" y="152"/>
                    <a:pt x="311" y="149"/>
                    <a:pt x="315" y="156"/>
                  </a:cubicBezTo>
                  <a:cubicBezTo>
                    <a:pt x="305" y="164"/>
                    <a:pt x="306" y="176"/>
                    <a:pt x="295" y="184"/>
                  </a:cubicBezTo>
                  <a:cubicBezTo>
                    <a:pt x="294" y="190"/>
                    <a:pt x="293" y="194"/>
                    <a:pt x="289" y="199"/>
                  </a:cubicBezTo>
                  <a:cubicBezTo>
                    <a:pt x="287" y="211"/>
                    <a:pt x="282" y="216"/>
                    <a:pt x="271" y="222"/>
                  </a:cubicBezTo>
                  <a:cubicBezTo>
                    <a:pt x="269" y="237"/>
                    <a:pt x="266" y="250"/>
                    <a:pt x="250" y="253"/>
                  </a:cubicBezTo>
                  <a:cubicBezTo>
                    <a:pt x="238" y="251"/>
                    <a:pt x="230" y="250"/>
                    <a:pt x="217" y="252"/>
                  </a:cubicBezTo>
                  <a:cubicBezTo>
                    <a:pt x="206" y="266"/>
                    <a:pt x="213" y="274"/>
                    <a:pt x="223" y="282"/>
                  </a:cubicBezTo>
                  <a:cubicBezTo>
                    <a:pt x="229" y="294"/>
                    <a:pt x="235" y="310"/>
                    <a:pt x="249" y="317"/>
                  </a:cubicBezTo>
                  <a:cubicBezTo>
                    <a:pt x="253" y="322"/>
                    <a:pt x="251" y="323"/>
                    <a:pt x="255" y="327"/>
                  </a:cubicBezTo>
                  <a:cubicBezTo>
                    <a:pt x="256" y="334"/>
                    <a:pt x="258" y="341"/>
                    <a:pt x="259" y="348"/>
                  </a:cubicBezTo>
                  <a:cubicBezTo>
                    <a:pt x="225" y="350"/>
                    <a:pt x="264" y="353"/>
                    <a:pt x="213" y="355"/>
                  </a:cubicBezTo>
                  <a:cubicBezTo>
                    <a:pt x="204" y="359"/>
                    <a:pt x="207" y="365"/>
                    <a:pt x="198" y="367"/>
                  </a:cubicBezTo>
                  <a:cubicBezTo>
                    <a:pt x="186" y="366"/>
                    <a:pt x="185" y="356"/>
                    <a:pt x="175" y="348"/>
                  </a:cubicBezTo>
                  <a:cubicBezTo>
                    <a:pt x="170" y="340"/>
                    <a:pt x="163" y="338"/>
                    <a:pt x="156" y="333"/>
                  </a:cubicBezTo>
                  <a:cubicBezTo>
                    <a:pt x="152" y="326"/>
                    <a:pt x="145" y="322"/>
                    <a:pt x="138" y="318"/>
                  </a:cubicBezTo>
                  <a:cubicBezTo>
                    <a:pt x="131" y="319"/>
                    <a:pt x="127" y="321"/>
                    <a:pt x="121" y="322"/>
                  </a:cubicBezTo>
                  <a:cubicBezTo>
                    <a:pt x="109" y="328"/>
                    <a:pt x="107" y="325"/>
                    <a:pt x="90" y="324"/>
                  </a:cubicBezTo>
                  <a:cubicBezTo>
                    <a:pt x="81" y="315"/>
                    <a:pt x="75" y="323"/>
                    <a:pt x="64" y="325"/>
                  </a:cubicBezTo>
                  <a:cubicBezTo>
                    <a:pt x="56" y="331"/>
                    <a:pt x="46" y="327"/>
                    <a:pt x="36" y="327"/>
                  </a:cubicBezTo>
                  <a:cubicBezTo>
                    <a:pt x="30" y="324"/>
                    <a:pt x="31" y="315"/>
                    <a:pt x="33" y="310"/>
                  </a:cubicBezTo>
                  <a:cubicBezTo>
                    <a:pt x="34" y="306"/>
                    <a:pt x="38" y="305"/>
                    <a:pt x="43" y="300"/>
                  </a:cubicBezTo>
                  <a:cubicBezTo>
                    <a:pt x="45" y="292"/>
                    <a:pt x="60" y="288"/>
                    <a:pt x="61" y="280"/>
                  </a:cubicBezTo>
                  <a:cubicBezTo>
                    <a:pt x="60" y="272"/>
                    <a:pt x="46" y="251"/>
                    <a:pt x="42" y="244"/>
                  </a:cubicBezTo>
                  <a:cubicBezTo>
                    <a:pt x="39" y="234"/>
                    <a:pt x="31" y="235"/>
                    <a:pt x="24" y="228"/>
                  </a:cubicBezTo>
                  <a:cubicBezTo>
                    <a:pt x="22" y="211"/>
                    <a:pt x="21" y="222"/>
                    <a:pt x="9" y="213"/>
                  </a:cubicBezTo>
                  <a:cubicBezTo>
                    <a:pt x="7" y="206"/>
                    <a:pt x="8" y="201"/>
                    <a:pt x="0" y="201"/>
                  </a:cubicBezTo>
                  <a:cubicBezTo>
                    <a:pt x="5" y="192"/>
                    <a:pt x="4" y="200"/>
                    <a:pt x="12" y="202"/>
                  </a:cubicBezTo>
                  <a:cubicBezTo>
                    <a:pt x="18" y="207"/>
                    <a:pt x="23" y="207"/>
                    <a:pt x="31" y="208"/>
                  </a:cubicBezTo>
                  <a:cubicBezTo>
                    <a:pt x="49" y="207"/>
                    <a:pt x="64" y="205"/>
                    <a:pt x="82" y="204"/>
                  </a:cubicBezTo>
                  <a:cubicBezTo>
                    <a:pt x="91" y="203"/>
                    <a:pt x="97" y="199"/>
                    <a:pt x="105" y="198"/>
                  </a:cubicBezTo>
                  <a:cubicBezTo>
                    <a:pt x="111" y="195"/>
                    <a:pt x="115" y="178"/>
                    <a:pt x="117" y="172"/>
                  </a:cubicBezTo>
                  <a:cubicBezTo>
                    <a:pt x="119" y="149"/>
                    <a:pt x="105" y="170"/>
                    <a:pt x="120" y="161"/>
                  </a:cubicBezTo>
                  <a:cubicBezTo>
                    <a:pt x="127" y="156"/>
                    <a:pt x="150" y="148"/>
                    <a:pt x="159" y="147"/>
                  </a:cubicBezTo>
                  <a:cubicBezTo>
                    <a:pt x="163" y="142"/>
                    <a:pt x="167" y="140"/>
                    <a:pt x="171" y="135"/>
                  </a:cubicBezTo>
                  <a:cubicBezTo>
                    <a:pt x="173" y="125"/>
                    <a:pt x="176" y="114"/>
                    <a:pt x="180" y="105"/>
                  </a:cubicBezTo>
                  <a:cubicBezTo>
                    <a:pt x="174" y="101"/>
                    <a:pt x="172" y="98"/>
                    <a:pt x="169" y="91"/>
                  </a:cubicBezTo>
                  <a:cubicBezTo>
                    <a:pt x="178" y="89"/>
                    <a:pt x="187" y="88"/>
                    <a:pt x="196" y="87"/>
                  </a:cubicBezTo>
                  <a:cubicBezTo>
                    <a:pt x="198" y="72"/>
                    <a:pt x="189" y="61"/>
                    <a:pt x="199" y="51"/>
                  </a:cubicBezTo>
                  <a:cubicBezTo>
                    <a:pt x="202" y="42"/>
                    <a:pt x="201" y="36"/>
                    <a:pt x="196" y="28"/>
                  </a:cubicBezTo>
                  <a:cubicBezTo>
                    <a:pt x="199" y="18"/>
                    <a:pt x="196" y="15"/>
                    <a:pt x="196" y="6"/>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8" name="Freeform 116"/>
            <p:cNvSpPr>
              <a:spLocks/>
            </p:cNvSpPr>
            <p:nvPr/>
          </p:nvSpPr>
          <p:spPr bwMode="auto">
            <a:xfrm>
              <a:off x="4845897" y="3850583"/>
              <a:ext cx="390293" cy="437295"/>
            </a:xfrm>
            <a:custGeom>
              <a:avLst/>
              <a:gdLst>
                <a:gd name="T0" fmla="*/ 8 w 670"/>
                <a:gd name="T1" fmla="*/ 342 h 774"/>
                <a:gd name="T2" fmla="*/ 36 w 670"/>
                <a:gd name="T3" fmla="*/ 369 h 774"/>
                <a:gd name="T4" fmla="*/ 85 w 670"/>
                <a:gd name="T5" fmla="*/ 412 h 774"/>
                <a:gd name="T6" fmla="*/ 101 w 670"/>
                <a:gd name="T7" fmla="*/ 369 h 774"/>
                <a:gd name="T8" fmla="*/ 118 w 670"/>
                <a:gd name="T9" fmla="*/ 416 h 774"/>
                <a:gd name="T10" fmla="*/ 147 w 670"/>
                <a:gd name="T11" fmla="*/ 515 h 774"/>
                <a:gd name="T12" fmla="*/ 181 w 670"/>
                <a:gd name="T13" fmla="*/ 582 h 774"/>
                <a:gd name="T14" fmla="*/ 207 w 670"/>
                <a:gd name="T15" fmla="*/ 651 h 774"/>
                <a:gd name="T16" fmla="*/ 238 w 670"/>
                <a:gd name="T17" fmla="*/ 714 h 774"/>
                <a:gd name="T18" fmla="*/ 269 w 670"/>
                <a:gd name="T19" fmla="*/ 771 h 774"/>
                <a:gd name="T20" fmla="*/ 320 w 670"/>
                <a:gd name="T21" fmla="*/ 697 h 774"/>
                <a:gd name="T22" fmla="*/ 329 w 670"/>
                <a:gd name="T23" fmla="*/ 644 h 774"/>
                <a:gd name="T24" fmla="*/ 324 w 670"/>
                <a:gd name="T25" fmla="*/ 544 h 774"/>
                <a:gd name="T26" fmla="*/ 367 w 670"/>
                <a:gd name="T27" fmla="*/ 531 h 774"/>
                <a:gd name="T28" fmla="*/ 404 w 670"/>
                <a:gd name="T29" fmla="*/ 476 h 774"/>
                <a:gd name="T30" fmla="*/ 442 w 670"/>
                <a:gd name="T31" fmla="*/ 435 h 774"/>
                <a:gd name="T32" fmla="*/ 456 w 670"/>
                <a:gd name="T33" fmla="*/ 402 h 774"/>
                <a:gd name="T34" fmla="*/ 511 w 670"/>
                <a:gd name="T35" fmla="*/ 378 h 774"/>
                <a:gd name="T36" fmla="*/ 493 w 670"/>
                <a:gd name="T37" fmla="*/ 316 h 774"/>
                <a:gd name="T38" fmla="*/ 483 w 670"/>
                <a:gd name="T39" fmla="*/ 277 h 774"/>
                <a:gd name="T40" fmla="*/ 495 w 670"/>
                <a:gd name="T41" fmla="*/ 253 h 774"/>
                <a:gd name="T42" fmla="*/ 517 w 670"/>
                <a:gd name="T43" fmla="*/ 280 h 774"/>
                <a:gd name="T44" fmla="*/ 576 w 670"/>
                <a:gd name="T45" fmla="*/ 292 h 774"/>
                <a:gd name="T46" fmla="*/ 605 w 670"/>
                <a:gd name="T47" fmla="*/ 352 h 774"/>
                <a:gd name="T48" fmla="*/ 624 w 670"/>
                <a:gd name="T49" fmla="*/ 267 h 774"/>
                <a:gd name="T50" fmla="*/ 660 w 670"/>
                <a:gd name="T51" fmla="*/ 219 h 774"/>
                <a:gd name="T52" fmla="*/ 649 w 670"/>
                <a:gd name="T53" fmla="*/ 193 h 774"/>
                <a:gd name="T54" fmla="*/ 617 w 670"/>
                <a:gd name="T55" fmla="*/ 172 h 774"/>
                <a:gd name="T56" fmla="*/ 577 w 670"/>
                <a:gd name="T57" fmla="*/ 189 h 774"/>
                <a:gd name="T58" fmla="*/ 452 w 670"/>
                <a:gd name="T59" fmla="*/ 208 h 774"/>
                <a:gd name="T60" fmla="*/ 360 w 670"/>
                <a:gd name="T61" fmla="*/ 193 h 774"/>
                <a:gd name="T62" fmla="*/ 296 w 670"/>
                <a:gd name="T63" fmla="*/ 160 h 774"/>
                <a:gd name="T64" fmla="*/ 223 w 670"/>
                <a:gd name="T65" fmla="*/ 126 h 774"/>
                <a:gd name="T66" fmla="*/ 200 w 670"/>
                <a:gd name="T67" fmla="*/ 99 h 774"/>
                <a:gd name="T68" fmla="*/ 188 w 670"/>
                <a:gd name="T69" fmla="*/ 52 h 774"/>
                <a:gd name="T70" fmla="*/ 159 w 670"/>
                <a:gd name="T71" fmla="*/ 3 h 774"/>
                <a:gd name="T72" fmla="*/ 125 w 670"/>
                <a:gd name="T73" fmla="*/ 16 h 774"/>
                <a:gd name="T74" fmla="*/ 68 w 670"/>
                <a:gd name="T75" fmla="*/ 37 h 774"/>
                <a:gd name="T76" fmla="*/ 94 w 670"/>
                <a:gd name="T77" fmla="*/ 76 h 774"/>
                <a:gd name="T78" fmla="*/ 99 w 670"/>
                <a:gd name="T79" fmla="*/ 111 h 774"/>
                <a:gd name="T80" fmla="*/ 104 w 670"/>
                <a:gd name="T81" fmla="*/ 126 h 774"/>
                <a:gd name="T82" fmla="*/ 67 w 670"/>
                <a:gd name="T83" fmla="*/ 200 h 774"/>
                <a:gd name="T84" fmla="*/ 20 w 670"/>
                <a:gd name="T85" fmla="*/ 212 h 774"/>
                <a:gd name="T86" fmla="*/ 10 w 670"/>
                <a:gd name="T87" fmla="*/ 234 h 774"/>
                <a:gd name="T88" fmla="*/ 27 w 670"/>
                <a:gd name="T89" fmla="*/ 263 h 774"/>
                <a:gd name="T90" fmla="*/ 55 w 670"/>
                <a:gd name="T91" fmla="*/ 299 h 774"/>
                <a:gd name="T92" fmla="*/ 8 w 670"/>
                <a:gd name="T93" fmla="*/ 321 h 774"/>
                <a:gd name="T94" fmla="*/ 3 w 670"/>
                <a:gd name="T95" fmla="*/ 33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0" h="774">
                  <a:moveTo>
                    <a:pt x="0" y="330"/>
                  </a:moveTo>
                  <a:cubicBezTo>
                    <a:pt x="8" y="335"/>
                    <a:pt x="4" y="336"/>
                    <a:pt x="8" y="342"/>
                  </a:cubicBezTo>
                  <a:cubicBezTo>
                    <a:pt x="16" y="353"/>
                    <a:pt x="37" y="357"/>
                    <a:pt x="49" y="359"/>
                  </a:cubicBezTo>
                  <a:cubicBezTo>
                    <a:pt x="53" y="367"/>
                    <a:pt x="42" y="368"/>
                    <a:pt x="36" y="369"/>
                  </a:cubicBezTo>
                  <a:cubicBezTo>
                    <a:pt x="31" y="380"/>
                    <a:pt x="30" y="383"/>
                    <a:pt x="41" y="390"/>
                  </a:cubicBezTo>
                  <a:cubicBezTo>
                    <a:pt x="54" y="411"/>
                    <a:pt x="55" y="411"/>
                    <a:pt x="85" y="412"/>
                  </a:cubicBezTo>
                  <a:cubicBezTo>
                    <a:pt x="94" y="411"/>
                    <a:pt x="93" y="410"/>
                    <a:pt x="96" y="402"/>
                  </a:cubicBezTo>
                  <a:cubicBezTo>
                    <a:pt x="97" y="391"/>
                    <a:pt x="100" y="381"/>
                    <a:pt x="101" y="369"/>
                  </a:cubicBezTo>
                  <a:cubicBezTo>
                    <a:pt x="106" y="380"/>
                    <a:pt x="101" y="391"/>
                    <a:pt x="109" y="393"/>
                  </a:cubicBezTo>
                  <a:cubicBezTo>
                    <a:pt x="113" y="401"/>
                    <a:pt x="113" y="409"/>
                    <a:pt x="118" y="416"/>
                  </a:cubicBezTo>
                  <a:cubicBezTo>
                    <a:pt x="120" y="446"/>
                    <a:pt x="118" y="465"/>
                    <a:pt x="135" y="488"/>
                  </a:cubicBezTo>
                  <a:cubicBezTo>
                    <a:pt x="138" y="498"/>
                    <a:pt x="143" y="506"/>
                    <a:pt x="147" y="515"/>
                  </a:cubicBezTo>
                  <a:cubicBezTo>
                    <a:pt x="150" y="531"/>
                    <a:pt x="147" y="543"/>
                    <a:pt x="161" y="551"/>
                  </a:cubicBezTo>
                  <a:cubicBezTo>
                    <a:pt x="170" y="572"/>
                    <a:pt x="173" y="566"/>
                    <a:pt x="181" y="582"/>
                  </a:cubicBezTo>
                  <a:cubicBezTo>
                    <a:pt x="187" y="594"/>
                    <a:pt x="191" y="609"/>
                    <a:pt x="199" y="620"/>
                  </a:cubicBezTo>
                  <a:cubicBezTo>
                    <a:pt x="200" y="635"/>
                    <a:pt x="194" y="646"/>
                    <a:pt x="207" y="651"/>
                  </a:cubicBezTo>
                  <a:cubicBezTo>
                    <a:pt x="218" y="664"/>
                    <a:pt x="225" y="681"/>
                    <a:pt x="231" y="697"/>
                  </a:cubicBezTo>
                  <a:cubicBezTo>
                    <a:pt x="233" y="703"/>
                    <a:pt x="236" y="708"/>
                    <a:pt x="238" y="714"/>
                  </a:cubicBezTo>
                  <a:cubicBezTo>
                    <a:pt x="239" y="716"/>
                    <a:pt x="241" y="740"/>
                    <a:pt x="241" y="740"/>
                  </a:cubicBezTo>
                  <a:cubicBezTo>
                    <a:pt x="247" y="745"/>
                    <a:pt x="258" y="774"/>
                    <a:pt x="269" y="771"/>
                  </a:cubicBezTo>
                  <a:cubicBezTo>
                    <a:pt x="280" y="768"/>
                    <a:pt x="299" y="735"/>
                    <a:pt x="307" y="723"/>
                  </a:cubicBezTo>
                  <a:cubicBezTo>
                    <a:pt x="308" y="715"/>
                    <a:pt x="313" y="701"/>
                    <a:pt x="320" y="697"/>
                  </a:cubicBezTo>
                  <a:cubicBezTo>
                    <a:pt x="326" y="686"/>
                    <a:pt x="323" y="676"/>
                    <a:pt x="320" y="664"/>
                  </a:cubicBezTo>
                  <a:cubicBezTo>
                    <a:pt x="322" y="652"/>
                    <a:pt x="321" y="650"/>
                    <a:pt x="329" y="644"/>
                  </a:cubicBezTo>
                  <a:cubicBezTo>
                    <a:pt x="333" y="627"/>
                    <a:pt x="339" y="600"/>
                    <a:pt x="320" y="592"/>
                  </a:cubicBezTo>
                  <a:cubicBezTo>
                    <a:pt x="318" y="580"/>
                    <a:pt x="309" y="550"/>
                    <a:pt x="324" y="544"/>
                  </a:cubicBezTo>
                  <a:cubicBezTo>
                    <a:pt x="331" y="545"/>
                    <a:pt x="340" y="550"/>
                    <a:pt x="343" y="544"/>
                  </a:cubicBezTo>
                  <a:cubicBezTo>
                    <a:pt x="345" y="520"/>
                    <a:pt x="339" y="540"/>
                    <a:pt x="367" y="531"/>
                  </a:cubicBezTo>
                  <a:cubicBezTo>
                    <a:pt x="373" y="529"/>
                    <a:pt x="377" y="502"/>
                    <a:pt x="377" y="496"/>
                  </a:cubicBezTo>
                  <a:cubicBezTo>
                    <a:pt x="402" y="490"/>
                    <a:pt x="396" y="500"/>
                    <a:pt x="404" y="476"/>
                  </a:cubicBezTo>
                  <a:cubicBezTo>
                    <a:pt x="407" y="467"/>
                    <a:pt x="418" y="452"/>
                    <a:pt x="418" y="452"/>
                  </a:cubicBezTo>
                  <a:cubicBezTo>
                    <a:pt x="427" y="441"/>
                    <a:pt x="429" y="438"/>
                    <a:pt x="442" y="435"/>
                  </a:cubicBezTo>
                  <a:cubicBezTo>
                    <a:pt x="446" y="429"/>
                    <a:pt x="459" y="423"/>
                    <a:pt x="459" y="423"/>
                  </a:cubicBezTo>
                  <a:cubicBezTo>
                    <a:pt x="463" y="416"/>
                    <a:pt x="460" y="409"/>
                    <a:pt x="456" y="402"/>
                  </a:cubicBezTo>
                  <a:cubicBezTo>
                    <a:pt x="458" y="388"/>
                    <a:pt x="470" y="389"/>
                    <a:pt x="481" y="385"/>
                  </a:cubicBezTo>
                  <a:cubicBezTo>
                    <a:pt x="486" y="376"/>
                    <a:pt x="503" y="379"/>
                    <a:pt x="511" y="378"/>
                  </a:cubicBezTo>
                  <a:cubicBezTo>
                    <a:pt x="507" y="369"/>
                    <a:pt x="510" y="360"/>
                    <a:pt x="504" y="352"/>
                  </a:cubicBezTo>
                  <a:cubicBezTo>
                    <a:pt x="502" y="340"/>
                    <a:pt x="500" y="325"/>
                    <a:pt x="493" y="316"/>
                  </a:cubicBezTo>
                  <a:cubicBezTo>
                    <a:pt x="492" y="306"/>
                    <a:pt x="489" y="309"/>
                    <a:pt x="480" y="306"/>
                  </a:cubicBezTo>
                  <a:cubicBezTo>
                    <a:pt x="475" y="294"/>
                    <a:pt x="478" y="289"/>
                    <a:pt x="483" y="277"/>
                  </a:cubicBezTo>
                  <a:cubicBezTo>
                    <a:pt x="480" y="271"/>
                    <a:pt x="472" y="271"/>
                    <a:pt x="466" y="267"/>
                  </a:cubicBezTo>
                  <a:cubicBezTo>
                    <a:pt x="461" y="257"/>
                    <a:pt x="488" y="253"/>
                    <a:pt x="495" y="253"/>
                  </a:cubicBezTo>
                  <a:cubicBezTo>
                    <a:pt x="505" y="248"/>
                    <a:pt x="504" y="257"/>
                    <a:pt x="511" y="260"/>
                  </a:cubicBezTo>
                  <a:cubicBezTo>
                    <a:pt x="518" y="266"/>
                    <a:pt x="505" y="274"/>
                    <a:pt x="517" y="280"/>
                  </a:cubicBezTo>
                  <a:cubicBezTo>
                    <a:pt x="523" y="285"/>
                    <a:pt x="535" y="287"/>
                    <a:pt x="545" y="289"/>
                  </a:cubicBezTo>
                  <a:cubicBezTo>
                    <a:pt x="555" y="291"/>
                    <a:pt x="571" y="284"/>
                    <a:pt x="576" y="292"/>
                  </a:cubicBezTo>
                  <a:cubicBezTo>
                    <a:pt x="584" y="304"/>
                    <a:pt x="572" y="327"/>
                    <a:pt x="577" y="337"/>
                  </a:cubicBezTo>
                  <a:cubicBezTo>
                    <a:pt x="583" y="333"/>
                    <a:pt x="602" y="358"/>
                    <a:pt x="605" y="352"/>
                  </a:cubicBezTo>
                  <a:cubicBezTo>
                    <a:pt x="603" y="329"/>
                    <a:pt x="600" y="304"/>
                    <a:pt x="617" y="287"/>
                  </a:cubicBezTo>
                  <a:cubicBezTo>
                    <a:pt x="623" y="272"/>
                    <a:pt x="621" y="279"/>
                    <a:pt x="624" y="267"/>
                  </a:cubicBezTo>
                  <a:cubicBezTo>
                    <a:pt x="624" y="260"/>
                    <a:pt x="624" y="253"/>
                    <a:pt x="625" y="246"/>
                  </a:cubicBezTo>
                  <a:cubicBezTo>
                    <a:pt x="626" y="242"/>
                    <a:pt x="655" y="220"/>
                    <a:pt x="660" y="219"/>
                  </a:cubicBezTo>
                  <a:cubicBezTo>
                    <a:pt x="665" y="212"/>
                    <a:pt x="667" y="211"/>
                    <a:pt x="670" y="203"/>
                  </a:cubicBezTo>
                  <a:cubicBezTo>
                    <a:pt x="667" y="192"/>
                    <a:pt x="661" y="195"/>
                    <a:pt x="649" y="193"/>
                  </a:cubicBezTo>
                  <a:cubicBezTo>
                    <a:pt x="643" y="185"/>
                    <a:pt x="645" y="177"/>
                    <a:pt x="639" y="169"/>
                  </a:cubicBezTo>
                  <a:cubicBezTo>
                    <a:pt x="632" y="170"/>
                    <a:pt x="623" y="167"/>
                    <a:pt x="617" y="172"/>
                  </a:cubicBezTo>
                  <a:cubicBezTo>
                    <a:pt x="606" y="182"/>
                    <a:pt x="616" y="182"/>
                    <a:pt x="595" y="184"/>
                  </a:cubicBezTo>
                  <a:cubicBezTo>
                    <a:pt x="588" y="187"/>
                    <a:pt x="585" y="188"/>
                    <a:pt x="577" y="189"/>
                  </a:cubicBezTo>
                  <a:cubicBezTo>
                    <a:pt x="569" y="192"/>
                    <a:pt x="562" y="195"/>
                    <a:pt x="553" y="196"/>
                  </a:cubicBezTo>
                  <a:cubicBezTo>
                    <a:pt x="524" y="207"/>
                    <a:pt x="480" y="207"/>
                    <a:pt x="452" y="208"/>
                  </a:cubicBezTo>
                  <a:cubicBezTo>
                    <a:pt x="438" y="212"/>
                    <a:pt x="425" y="212"/>
                    <a:pt x="411" y="210"/>
                  </a:cubicBezTo>
                  <a:cubicBezTo>
                    <a:pt x="395" y="204"/>
                    <a:pt x="377" y="194"/>
                    <a:pt x="360" y="193"/>
                  </a:cubicBezTo>
                  <a:cubicBezTo>
                    <a:pt x="342" y="190"/>
                    <a:pt x="341" y="189"/>
                    <a:pt x="327" y="181"/>
                  </a:cubicBezTo>
                  <a:cubicBezTo>
                    <a:pt x="320" y="167"/>
                    <a:pt x="310" y="165"/>
                    <a:pt x="296" y="160"/>
                  </a:cubicBezTo>
                  <a:cubicBezTo>
                    <a:pt x="277" y="146"/>
                    <a:pt x="265" y="136"/>
                    <a:pt x="241" y="135"/>
                  </a:cubicBezTo>
                  <a:cubicBezTo>
                    <a:pt x="232" y="131"/>
                    <a:pt x="235" y="128"/>
                    <a:pt x="223" y="126"/>
                  </a:cubicBezTo>
                  <a:cubicBezTo>
                    <a:pt x="217" y="123"/>
                    <a:pt x="213" y="118"/>
                    <a:pt x="207" y="114"/>
                  </a:cubicBezTo>
                  <a:cubicBezTo>
                    <a:pt x="204" y="108"/>
                    <a:pt x="206" y="103"/>
                    <a:pt x="200" y="99"/>
                  </a:cubicBezTo>
                  <a:cubicBezTo>
                    <a:pt x="198" y="79"/>
                    <a:pt x="191" y="91"/>
                    <a:pt x="204" y="78"/>
                  </a:cubicBezTo>
                  <a:cubicBezTo>
                    <a:pt x="206" y="67"/>
                    <a:pt x="194" y="62"/>
                    <a:pt x="188" y="52"/>
                  </a:cubicBezTo>
                  <a:cubicBezTo>
                    <a:pt x="184" y="26"/>
                    <a:pt x="189" y="34"/>
                    <a:pt x="171" y="32"/>
                  </a:cubicBezTo>
                  <a:cubicBezTo>
                    <a:pt x="168" y="23"/>
                    <a:pt x="167" y="9"/>
                    <a:pt x="159" y="3"/>
                  </a:cubicBezTo>
                  <a:cubicBezTo>
                    <a:pt x="139" y="4"/>
                    <a:pt x="145" y="0"/>
                    <a:pt x="137" y="6"/>
                  </a:cubicBezTo>
                  <a:cubicBezTo>
                    <a:pt x="134" y="13"/>
                    <a:pt x="132" y="15"/>
                    <a:pt x="125" y="16"/>
                  </a:cubicBezTo>
                  <a:cubicBezTo>
                    <a:pt x="105" y="26"/>
                    <a:pt x="87" y="24"/>
                    <a:pt x="63" y="25"/>
                  </a:cubicBezTo>
                  <a:cubicBezTo>
                    <a:pt x="60" y="32"/>
                    <a:pt x="64" y="31"/>
                    <a:pt x="68" y="37"/>
                  </a:cubicBezTo>
                  <a:cubicBezTo>
                    <a:pt x="72" y="49"/>
                    <a:pt x="76" y="42"/>
                    <a:pt x="73" y="57"/>
                  </a:cubicBezTo>
                  <a:cubicBezTo>
                    <a:pt x="75" y="70"/>
                    <a:pt x="81" y="73"/>
                    <a:pt x="94" y="76"/>
                  </a:cubicBezTo>
                  <a:cubicBezTo>
                    <a:pt x="98" y="85"/>
                    <a:pt x="118" y="82"/>
                    <a:pt x="127" y="83"/>
                  </a:cubicBezTo>
                  <a:cubicBezTo>
                    <a:pt x="118" y="87"/>
                    <a:pt x="107" y="105"/>
                    <a:pt x="99" y="111"/>
                  </a:cubicBezTo>
                  <a:cubicBezTo>
                    <a:pt x="96" y="119"/>
                    <a:pt x="100" y="115"/>
                    <a:pt x="106" y="112"/>
                  </a:cubicBezTo>
                  <a:cubicBezTo>
                    <a:pt x="111" y="118"/>
                    <a:pt x="111" y="122"/>
                    <a:pt x="104" y="126"/>
                  </a:cubicBezTo>
                  <a:cubicBezTo>
                    <a:pt x="100" y="137"/>
                    <a:pt x="94" y="161"/>
                    <a:pt x="84" y="167"/>
                  </a:cubicBezTo>
                  <a:cubicBezTo>
                    <a:pt x="83" y="171"/>
                    <a:pt x="69" y="197"/>
                    <a:pt x="67" y="200"/>
                  </a:cubicBezTo>
                  <a:cubicBezTo>
                    <a:pt x="65" y="203"/>
                    <a:pt x="56" y="207"/>
                    <a:pt x="56" y="207"/>
                  </a:cubicBezTo>
                  <a:cubicBezTo>
                    <a:pt x="48" y="227"/>
                    <a:pt x="64" y="210"/>
                    <a:pt x="20" y="212"/>
                  </a:cubicBezTo>
                  <a:cubicBezTo>
                    <a:pt x="14" y="216"/>
                    <a:pt x="8" y="229"/>
                    <a:pt x="8" y="229"/>
                  </a:cubicBezTo>
                  <a:cubicBezTo>
                    <a:pt x="9" y="231"/>
                    <a:pt x="9" y="233"/>
                    <a:pt x="10" y="234"/>
                  </a:cubicBezTo>
                  <a:cubicBezTo>
                    <a:pt x="11" y="235"/>
                    <a:pt x="14" y="235"/>
                    <a:pt x="15" y="237"/>
                  </a:cubicBezTo>
                  <a:cubicBezTo>
                    <a:pt x="20" y="247"/>
                    <a:pt x="22" y="251"/>
                    <a:pt x="27" y="263"/>
                  </a:cubicBezTo>
                  <a:cubicBezTo>
                    <a:pt x="31" y="269"/>
                    <a:pt x="40" y="279"/>
                    <a:pt x="48" y="280"/>
                  </a:cubicBezTo>
                  <a:cubicBezTo>
                    <a:pt x="51" y="286"/>
                    <a:pt x="49" y="295"/>
                    <a:pt x="55" y="299"/>
                  </a:cubicBezTo>
                  <a:cubicBezTo>
                    <a:pt x="54" y="304"/>
                    <a:pt x="57" y="310"/>
                    <a:pt x="53" y="313"/>
                  </a:cubicBezTo>
                  <a:cubicBezTo>
                    <a:pt x="52" y="314"/>
                    <a:pt x="17" y="319"/>
                    <a:pt x="8" y="321"/>
                  </a:cubicBezTo>
                  <a:cubicBezTo>
                    <a:pt x="6" y="324"/>
                    <a:pt x="2" y="325"/>
                    <a:pt x="1" y="328"/>
                  </a:cubicBezTo>
                  <a:cubicBezTo>
                    <a:pt x="1" y="329"/>
                    <a:pt x="4" y="331"/>
                    <a:pt x="3" y="332"/>
                  </a:cubicBezTo>
                  <a:cubicBezTo>
                    <a:pt x="2" y="333"/>
                    <a:pt x="1" y="331"/>
                    <a:pt x="0" y="33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19" name="Freeform 117"/>
            <p:cNvSpPr>
              <a:spLocks/>
            </p:cNvSpPr>
            <p:nvPr/>
          </p:nvSpPr>
          <p:spPr bwMode="auto">
            <a:xfrm>
              <a:off x="5116441" y="3987987"/>
              <a:ext cx="85377" cy="99236"/>
            </a:xfrm>
            <a:custGeom>
              <a:avLst/>
              <a:gdLst>
                <a:gd name="T0" fmla="*/ 44 w 145"/>
                <a:gd name="T1" fmla="*/ 130 h 176"/>
                <a:gd name="T2" fmla="*/ 71 w 145"/>
                <a:gd name="T3" fmla="*/ 137 h 176"/>
                <a:gd name="T4" fmla="*/ 80 w 145"/>
                <a:gd name="T5" fmla="*/ 113 h 176"/>
                <a:gd name="T6" fmla="*/ 104 w 145"/>
                <a:gd name="T7" fmla="*/ 114 h 176"/>
                <a:gd name="T8" fmla="*/ 116 w 145"/>
                <a:gd name="T9" fmla="*/ 138 h 176"/>
                <a:gd name="T10" fmla="*/ 140 w 145"/>
                <a:gd name="T11" fmla="*/ 176 h 176"/>
                <a:gd name="T12" fmla="*/ 136 w 145"/>
                <a:gd name="T13" fmla="*/ 154 h 176"/>
                <a:gd name="T14" fmla="*/ 123 w 145"/>
                <a:gd name="T15" fmla="*/ 118 h 176"/>
                <a:gd name="T16" fmla="*/ 119 w 145"/>
                <a:gd name="T17" fmla="*/ 101 h 176"/>
                <a:gd name="T18" fmla="*/ 112 w 145"/>
                <a:gd name="T19" fmla="*/ 77 h 176"/>
                <a:gd name="T20" fmla="*/ 76 w 145"/>
                <a:gd name="T21" fmla="*/ 46 h 176"/>
                <a:gd name="T22" fmla="*/ 58 w 145"/>
                <a:gd name="T23" fmla="*/ 39 h 176"/>
                <a:gd name="T24" fmla="*/ 37 w 145"/>
                <a:gd name="T25" fmla="*/ 13 h 176"/>
                <a:gd name="T26" fmla="*/ 4 w 145"/>
                <a:gd name="T27" fmla="*/ 15 h 176"/>
                <a:gd name="T28" fmla="*/ 10 w 145"/>
                <a:gd name="T29" fmla="*/ 25 h 176"/>
                <a:gd name="T30" fmla="*/ 11 w 145"/>
                <a:gd name="T31" fmla="*/ 41 h 176"/>
                <a:gd name="T32" fmla="*/ 15 w 145"/>
                <a:gd name="T33" fmla="*/ 53 h 176"/>
                <a:gd name="T34" fmla="*/ 30 w 145"/>
                <a:gd name="T35" fmla="*/ 75 h 176"/>
                <a:gd name="T36" fmla="*/ 39 w 145"/>
                <a:gd name="T37" fmla="*/ 104 h 176"/>
                <a:gd name="T38" fmla="*/ 44 w 145"/>
                <a:gd name="T39" fmla="*/ 13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176">
                  <a:moveTo>
                    <a:pt x="44" y="130"/>
                  </a:moveTo>
                  <a:cubicBezTo>
                    <a:pt x="49" y="143"/>
                    <a:pt x="57" y="138"/>
                    <a:pt x="71" y="137"/>
                  </a:cubicBezTo>
                  <a:cubicBezTo>
                    <a:pt x="81" y="132"/>
                    <a:pt x="79" y="124"/>
                    <a:pt x="80" y="113"/>
                  </a:cubicBezTo>
                  <a:cubicBezTo>
                    <a:pt x="88" y="113"/>
                    <a:pt x="96" y="112"/>
                    <a:pt x="104" y="114"/>
                  </a:cubicBezTo>
                  <a:cubicBezTo>
                    <a:pt x="104" y="114"/>
                    <a:pt x="110" y="133"/>
                    <a:pt x="116" y="138"/>
                  </a:cubicBezTo>
                  <a:cubicBezTo>
                    <a:pt x="121" y="155"/>
                    <a:pt x="123" y="169"/>
                    <a:pt x="140" y="176"/>
                  </a:cubicBezTo>
                  <a:cubicBezTo>
                    <a:pt x="145" y="168"/>
                    <a:pt x="144" y="158"/>
                    <a:pt x="136" y="154"/>
                  </a:cubicBezTo>
                  <a:cubicBezTo>
                    <a:pt x="133" y="140"/>
                    <a:pt x="130" y="130"/>
                    <a:pt x="123" y="118"/>
                  </a:cubicBezTo>
                  <a:cubicBezTo>
                    <a:pt x="128" y="111"/>
                    <a:pt x="128" y="103"/>
                    <a:pt x="119" y="101"/>
                  </a:cubicBezTo>
                  <a:cubicBezTo>
                    <a:pt x="115" y="95"/>
                    <a:pt x="113" y="84"/>
                    <a:pt x="112" y="77"/>
                  </a:cubicBezTo>
                  <a:cubicBezTo>
                    <a:pt x="109" y="37"/>
                    <a:pt x="117" y="49"/>
                    <a:pt x="76" y="46"/>
                  </a:cubicBezTo>
                  <a:cubicBezTo>
                    <a:pt x="72" y="41"/>
                    <a:pt x="58" y="39"/>
                    <a:pt x="58" y="39"/>
                  </a:cubicBezTo>
                  <a:cubicBezTo>
                    <a:pt x="49" y="35"/>
                    <a:pt x="46" y="17"/>
                    <a:pt x="37" y="13"/>
                  </a:cubicBezTo>
                  <a:cubicBezTo>
                    <a:pt x="29" y="0"/>
                    <a:pt x="17" y="14"/>
                    <a:pt x="4" y="15"/>
                  </a:cubicBezTo>
                  <a:cubicBezTo>
                    <a:pt x="0" y="22"/>
                    <a:pt x="2" y="24"/>
                    <a:pt x="10" y="25"/>
                  </a:cubicBezTo>
                  <a:cubicBezTo>
                    <a:pt x="18" y="28"/>
                    <a:pt x="19" y="37"/>
                    <a:pt x="11" y="41"/>
                  </a:cubicBezTo>
                  <a:cubicBezTo>
                    <a:pt x="10" y="47"/>
                    <a:pt x="9" y="50"/>
                    <a:pt x="15" y="53"/>
                  </a:cubicBezTo>
                  <a:cubicBezTo>
                    <a:pt x="12" y="61"/>
                    <a:pt x="24" y="71"/>
                    <a:pt x="30" y="75"/>
                  </a:cubicBezTo>
                  <a:cubicBezTo>
                    <a:pt x="33" y="89"/>
                    <a:pt x="34" y="91"/>
                    <a:pt x="39" y="104"/>
                  </a:cubicBezTo>
                  <a:cubicBezTo>
                    <a:pt x="39" y="106"/>
                    <a:pt x="44" y="139"/>
                    <a:pt x="44" y="13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0" name="Freeform 118"/>
            <p:cNvSpPr>
              <a:spLocks/>
            </p:cNvSpPr>
            <p:nvPr/>
          </p:nvSpPr>
          <p:spPr bwMode="auto">
            <a:xfrm>
              <a:off x="5032173" y="4258434"/>
              <a:ext cx="39916" cy="57797"/>
            </a:xfrm>
            <a:custGeom>
              <a:avLst/>
              <a:gdLst>
                <a:gd name="T0" fmla="*/ 14 w 67"/>
                <a:gd name="T1" fmla="*/ 0 h 102"/>
                <a:gd name="T2" fmla="*/ 7 w 67"/>
                <a:gd name="T3" fmla="*/ 29 h 102"/>
                <a:gd name="T4" fmla="*/ 11 w 67"/>
                <a:gd name="T5" fmla="*/ 60 h 102"/>
                <a:gd name="T6" fmla="*/ 28 w 67"/>
                <a:gd name="T7" fmla="*/ 102 h 102"/>
                <a:gd name="T8" fmla="*/ 57 w 67"/>
                <a:gd name="T9" fmla="*/ 94 h 102"/>
                <a:gd name="T10" fmla="*/ 55 w 67"/>
                <a:gd name="T11" fmla="*/ 63 h 102"/>
                <a:gd name="T12" fmla="*/ 41 w 67"/>
                <a:gd name="T13" fmla="*/ 27 h 102"/>
                <a:gd name="T14" fmla="*/ 26 w 67"/>
                <a:gd name="T15" fmla="*/ 6 h 102"/>
                <a:gd name="T16" fmla="*/ 14 w 67"/>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2">
                  <a:moveTo>
                    <a:pt x="14" y="0"/>
                  </a:moveTo>
                  <a:cubicBezTo>
                    <a:pt x="10" y="10"/>
                    <a:pt x="18" y="24"/>
                    <a:pt x="7" y="29"/>
                  </a:cubicBezTo>
                  <a:cubicBezTo>
                    <a:pt x="0" y="41"/>
                    <a:pt x="5" y="48"/>
                    <a:pt x="11" y="60"/>
                  </a:cubicBezTo>
                  <a:cubicBezTo>
                    <a:pt x="12" y="72"/>
                    <a:pt x="15" y="100"/>
                    <a:pt x="28" y="102"/>
                  </a:cubicBezTo>
                  <a:cubicBezTo>
                    <a:pt x="41" y="101"/>
                    <a:pt x="44" y="97"/>
                    <a:pt x="57" y="94"/>
                  </a:cubicBezTo>
                  <a:cubicBezTo>
                    <a:pt x="62" y="85"/>
                    <a:pt x="67" y="69"/>
                    <a:pt x="55" y="63"/>
                  </a:cubicBezTo>
                  <a:cubicBezTo>
                    <a:pt x="53" y="54"/>
                    <a:pt x="49" y="33"/>
                    <a:pt x="41" y="27"/>
                  </a:cubicBezTo>
                  <a:cubicBezTo>
                    <a:pt x="40" y="20"/>
                    <a:pt x="32" y="9"/>
                    <a:pt x="26" y="6"/>
                  </a:cubicBezTo>
                  <a:cubicBezTo>
                    <a:pt x="22" y="0"/>
                    <a:pt x="21" y="0"/>
                    <a:pt x="14"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1" name="Freeform 119"/>
            <p:cNvSpPr>
              <a:spLocks/>
            </p:cNvSpPr>
            <p:nvPr/>
          </p:nvSpPr>
          <p:spPr bwMode="auto">
            <a:xfrm>
              <a:off x="4764955" y="3779700"/>
              <a:ext cx="115314" cy="54526"/>
            </a:xfrm>
            <a:custGeom>
              <a:avLst/>
              <a:gdLst>
                <a:gd name="T0" fmla="*/ 34 w 199"/>
                <a:gd name="T1" fmla="*/ 79 h 96"/>
                <a:gd name="T2" fmla="*/ 43 w 199"/>
                <a:gd name="T3" fmla="*/ 65 h 96"/>
                <a:gd name="T4" fmla="*/ 27 w 199"/>
                <a:gd name="T5" fmla="*/ 46 h 96"/>
                <a:gd name="T6" fmla="*/ 38 w 199"/>
                <a:gd name="T7" fmla="*/ 36 h 96"/>
                <a:gd name="T8" fmla="*/ 36 w 199"/>
                <a:gd name="T9" fmla="*/ 31 h 96"/>
                <a:gd name="T10" fmla="*/ 14 w 199"/>
                <a:gd name="T11" fmla="*/ 26 h 96"/>
                <a:gd name="T12" fmla="*/ 22 w 199"/>
                <a:gd name="T13" fmla="*/ 12 h 96"/>
                <a:gd name="T14" fmla="*/ 70 w 199"/>
                <a:gd name="T15" fmla="*/ 9 h 96"/>
                <a:gd name="T16" fmla="*/ 84 w 199"/>
                <a:gd name="T17" fmla="*/ 5 h 96"/>
                <a:gd name="T18" fmla="*/ 116 w 199"/>
                <a:gd name="T19" fmla="*/ 15 h 96"/>
                <a:gd name="T20" fmla="*/ 152 w 199"/>
                <a:gd name="T21" fmla="*/ 10 h 96"/>
                <a:gd name="T22" fmla="*/ 180 w 199"/>
                <a:gd name="T23" fmla="*/ 38 h 96"/>
                <a:gd name="T24" fmla="*/ 187 w 199"/>
                <a:gd name="T25" fmla="*/ 39 h 96"/>
                <a:gd name="T26" fmla="*/ 199 w 199"/>
                <a:gd name="T27" fmla="*/ 72 h 96"/>
                <a:gd name="T28" fmla="*/ 180 w 199"/>
                <a:gd name="T29" fmla="*/ 86 h 96"/>
                <a:gd name="T30" fmla="*/ 151 w 199"/>
                <a:gd name="T31" fmla="*/ 96 h 96"/>
                <a:gd name="T32" fmla="*/ 120 w 199"/>
                <a:gd name="T33" fmla="*/ 72 h 96"/>
                <a:gd name="T34" fmla="*/ 106 w 199"/>
                <a:gd name="T35" fmla="*/ 50 h 96"/>
                <a:gd name="T36" fmla="*/ 94 w 199"/>
                <a:gd name="T37" fmla="*/ 70 h 96"/>
                <a:gd name="T38" fmla="*/ 55 w 199"/>
                <a:gd name="T39" fmla="*/ 82 h 96"/>
                <a:gd name="T40" fmla="*/ 34 w 199"/>
                <a:gd name="T41" fmla="*/ 7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96">
                  <a:moveTo>
                    <a:pt x="34" y="79"/>
                  </a:moveTo>
                  <a:cubicBezTo>
                    <a:pt x="37" y="72"/>
                    <a:pt x="36" y="68"/>
                    <a:pt x="43" y="65"/>
                  </a:cubicBezTo>
                  <a:cubicBezTo>
                    <a:pt x="40" y="54"/>
                    <a:pt x="34" y="53"/>
                    <a:pt x="27" y="46"/>
                  </a:cubicBezTo>
                  <a:cubicBezTo>
                    <a:pt x="32" y="24"/>
                    <a:pt x="23" y="51"/>
                    <a:pt x="38" y="36"/>
                  </a:cubicBezTo>
                  <a:cubicBezTo>
                    <a:pt x="39" y="35"/>
                    <a:pt x="38" y="32"/>
                    <a:pt x="36" y="31"/>
                  </a:cubicBezTo>
                  <a:cubicBezTo>
                    <a:pt x="31" y="28"/>
                    <a:pt x="20" y="27"/>
                    <a:pt x="14" y="26"/>
                  </a:cubicBezTo>
                  <a:cubicBezTo>
                    <a:pt x="0" y="19"/>
                    <a:pt x="15" y="15"/>
                    <a:pt x="22" y="12"/>
                  </a:cubicBezTo>
                  <a:cubicBezTo>
                    <a:pt x="75" y="16"/>
                    <a:pt x="11" y="11"/>
                    <a:pt x="70" y="9"/>
                  </a:cubicBezTo>
                  <a:cubicBezTo>
                    <a:pt x="73" y="0"/>
                    <a:pt x="77" y="1"/>
                    <a:pt x="84" y="5"/>
                  </a:cubicBezTo>
                  <a:cubicBezTo>
                    <a:pt x="79" y="26"/>
                    <a:pt x="94" y="16"/>
                    <a:pt x="116" y="15"/>
                  </a:cubicBezTo>
                  <a:cubicBezTo>
                    <a:pt x="128" y="7"/>
                    <a:pt x="138" y="9"/>
                    <a:pt x="152" y="10"/>
                  </a:cubicBezTo>
                  <a:cubicBezTo>
                    <a:pt x="164" y="34"/>
                    <a:pt x="148" y="34"/>
                    <a:pt x="180" y="38"/>
                  </a:cubicBezTo>
                  <a:cubicBezTo>
                    <a:pt x="182" y="38"/>
                    <a:pt x="185" y="39"/>
                    <a:pt x="187" y="39"/>
                  </a:cubicBezTo>
                  <a:cubicBezTo>
                    <a:pt x="194" y="48"/>
                    <a:pt x="196" y="61"/>
                    <a:pt x="199" y="72"/>
                  </a:cubicBezTo>
                  <a:cubicBezTo>
                    <a:pt x="196" y="84"/>
                    <a:pt x="191" y="83"/>
                    <a:pt x="180" y="86"/>
                  </a:cubicBezTo>
                  <a:cubicBezTo>
                    <a:pt x="171" y="92"/>
                    <a:pt x="160" y="91"/>
                    <a:pt x="151" y="96"/>
                  </a:cubicBezTo>
                  <a:cubicBezTo>
                    <a:pt x="124" y="92"/>
                    <a:pt x="139" y="83"/>
                    <a:pt x="120" y="72"/>
                  </a:cubicBezTo>
                  <a:cubicBezTo>
                    <a:pt x="117" y="64"/>
                    <a:pt x="113" y="54"/>
                    <a:pt x="106" y="50"/>
                  </a:cubicBezTo>
                  <a:cubicBezTo>
                    <a:pt x="97" y="52"/>
                    <a:pt x="97" y="62"/>
                    <a:pt x="94" y="70"/>
                  </a:cubicBezTo>
                  <a:cubicBezTo>
                    <a:pt x="92" y="75"/>
                    <a:pt x="63" y="81"/>
                    <a:pt x="55" y="82"/>
                  </a:cubicBezTo>
                  <a:cubicBezTo>
                    <a:pt x="42" y="95"/>
                    <a:pt x="38" y="79"/>
                    <a:pt x="34" y="79"/>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2" name="Freeform 120"/>
            <p:cNvSpPr>
              <a:spLocks/>
            </p:cNvSpPr>
            <p:nvPr/>
          </p:nvSpPr>
          <p:spPr bwMode="auto">
            <a:xfrm>
              <a:off x="4790457" y="3730627"/>
              <a:ext cx="133055" cy="64340"/>
            </a:xfrm>
            <a:custGeom>
              <a:avLst/>
              <a:gdLst>
                <a:gd name="T0" fmla="*/ 106 w 230"/>
                <a:gd name="T1" fmla="*/ 97 h 114"/>
                <a:gd name="T2" fmla="*/ 125 w 230"/>
                <a:gd name="T3" fmla="*/ 78 h 114"/>
                <a:gd name="T4" fmla="*/ 156 w 230"/>
                <a:gd name="T5" fmla="*/ 86 h 114"/>
                <a:gd name="T6" fmla="*/ 171 w 230"/>
                <a:gd name="T7" fmla="*/ 81 h 114"/>
                <a:gd name="T8" fmla="*/ 204 w 230"/>
                <a:gd name="T9" fmla="*/ 55 h 114"/>
                <a:gd name="T10" fmla="*/ 224 w 230"/>
                <a:gd name="T11" fmla="*/ 31 h 114"/>
                <a:gd name="T12" fmla="*/ 211 w 230"/>
                <a:gd name="T13" fmla="*/ 14 h 114"/>
                <a:gd name="T14" fmla="*/ 195 w 230"/>
                <a:gd name="T15" fmla="*/ 7 h 114"/>
                <a:gd name="T16" fmla="*/ 176 w 230"/>
                <a:gd name="T17" fmla="*/ 11 h 114"/>
                <a:gd name="T18" fmla="*/ 156 w 230"/>
                <a:gd name="T19" fmla="*/ 26 h 114"/>
                <a:gd name="T20" fmla="*/ 139 w 230"/>
                <a:gd name="T21" fmla="*/ 28 h 114"/>
                <a:gd name="T22" fmla="*/ 142 w 230"/>
                <a:gd name="T23" fmla="*/ 9 h 114"/>
                <a:gd name="T24" fmla="*/ 103 w 230"/>
                <a:gd name="T25" fmla="*/ 6 h 114"/>
                <a:gd name="T26" fmla="*/ 68 w 230"/>
                <a:gd name="T27" fmla="*/ 1 h 114"/>
                <a:gd name="T28" fmla="*/ 61 w 230"/>
                <a:gd name="T29" fmla="*/ 16 h 114"/>
                <a:gd name="T30" fmla="*/ 25 w 230"/>
                <a:gd name="T31" fmla="*/ 18 h 114"/>
                <a:gd name="T32" fmla="*/ 29 w 230"/>
                <a:gd name="T33" fmla="*/ 33 h 114"/>
                <a:gd name="T34" fmla="*/ 48 w 230"/>
                <a:gd name="T35" fmla="*/ 47 h 114"/>
                <a:gd name="T36" fmla="*/ 60 w 230"/>
                <a:gd name="T37" fmla="*/ 57 h 114"/>
                <a:gd name="T38" fmla="*/ 27 w 230"/>
                <a:gd name="T39" fmla="*/ 74 h 114"/>
                <a:gd name="T40" fmla="*/ 8 w 230"/>
                <a:gd name="T41" fmla="*/ 86 h 114"/>
                <a:gd name="T42" fmla="*/ 7 w 230"/>
                <a:gd name="T43" fmla="*/ 97 h 114"/>
                <a:gd name="T44" fmla="*/ 31 w 230"/>
                <a:gd name="T45" fmla="*/ 100 h 114"/>
                <a:gd name="T46" fmla="*/ 36 w 230"/>
                <a:gd name="T47" fmla="*/ 93 h 114"/>
                <a:gd name="T48" fmla="*/ 48 w 230"/>
                <a:gd name="T49" fmla="*/ 106 h 114"/>
                <a:gd name="T50" fmla="*/ 67 w 230"/>
                <a:gd name="T51" fmla="*/ 102 h 114"/>
                <a:gd name="T52" fmla="*/ 96 w 230"/>
                <a:gd name="T53" fmla="*/ 95 h 114"/>
                <a:gd name="T54" fmla="*/ 106 w 230"/>
                <a:gd name="T55"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0" h="114">
                  <a:moveTo>
                    <a:pt x="106" y="97"/>
                  </a:moveTo>
                  <a:cubicBezTo>
                    <a:pt x="116" y="93"/>
                    <a:pt x="117" y="83"/>
                    <a:pt x="125" y="78"/>
                  </a:cubicBezTo>
                  <a:cubicBezTo>
                    <a:pt x="154" y="80"/>
                    <a:pt x="140" y="83"/>
                    <a:pt x="156" y="86"/>
                  </a:cubicBezTo>
                  <a:cubicBezTo>
                    <a:pt x="161" y="85"/>
                    <a:pt x="171" y="81"/>
                    <a:pt x="171" y="81"/>
                  </a:cubicBezTo>
                  <a:cubicBezTo>
                    <a:pt x="187" y="61"/>
                    <a:pt x="174" y="60"/>
                    <a:pt x="204" y="55"/>
                  </a:cubicBezTo>
                  <a:cubicBezTo>
                    <a:pt x="207" y="35"/>
                    <a:pt x="200" y="34"/>
                    <a:pt x="224" y="31"/>
                  </a:cubicBezTo>
                  <a:cubicBezTo>
                    <a:pt x="230" y="16"/>
                    <a:pt x="226" y="13"/>
                    <a:pt x="211" y="14"/>
                  </a:cubicBezTo>
                  <a:cubicBezTo>
                    <a:pt x="203" y="18"/>
                    <a:pt x="202" y="10"/>
                    <a:pt x="195" y="7"/>
                  </a:cubicBezTo>
                  <a:cubicBezTo>
                    <a:pt x="194" y="7"/>
                    <a:pt x="180" y="8"/>
                    <a:pt x="176" y="11"/>
                  </a:cubicBezTo>
                  <a:cubicBezTo>
                    <a:pt x="166" y="19"/>
                    <a:pt x="168" y="25"/>
                    <a:pt x="156" y="26"/>
                  </a:cubicBezTo>
                  <a:cubicBezTo>
                    <a:pt x="149" y="30"/>
                    <a:pt x="148" y="30"/>
                    <a:pt x="139" y="28"/>
                  </a:cubicBezTo>
                  <a:cubicBezTo>
                    <a:pt x="139" y="25"/>
                    <a:pt x="147" y="10"/>
                    <a:pt x="142" y="9"/>
                  </a:cubicBezTo>
                  <a:cubicBezTo>
                    <a:pt x="129" y="6"/>
                    <a:pt x="103" y="6"/>
                    <a:pt x="103" y="6"/>
                  </a:cubicBezTo>
                  <a:cubicBezTo>
                    <a:pt x="101" y="6"/>
                    <a:pt x="73" y="0"/>
                    <a:pt x="68" y="1"/>
                  </a:cubicBezTo>
                  <a:cubicBezTo>
                    <a:pt x="65" y="2"/>
                    <a:pt x="68" y="15"/>
                    <a:pt x="61" y="16"/>
                  </a:cubicBezTo>
                  <a:cubicBezTo>
                    <a:pt x="49" y="17"/>
                    <a:pt x="37" y="17"/>
                    <a:pt x="25" y="18"/>
                  </a:cubicBezTo>
                  <a:cubicBezTo>
                    <a:pt x="21" y="25"/>
                    <a:pt x="22" y="29"/>
                    <a:pt x="29" y="33"/>
                  </a:cubicBezTo>
                  <a:cubicBezTo>
                    <a:pt x="32" y="37"/>
                    <a:pt x="42" y="45"/>
                    <a:pt x="48" y="47"/>
                  </a:cubicBezTo>
                  <a:cubicBezTo>
                    <a:pt x="52" y="53"/>
                    <a:pt x="54" y="54"/>
                    <a:pt x="60" y="57"/>
                  </a:cubicBezTo>
                  <a:cubicBezTo>
                    <a:pt x="75" y="76"/>
                    <a:pt x="36" y="74"/>
                    <a:pt x="27" y="74"/>
                  </a:cubicBezTo>
                  <a:cubicBezTo>
                    <a:pt x="21" y="79"/>
                    <a:pt x="15" y="82"/>
                    <a:pt x="8" y="86"/>
                  </a:cubicBezTo>
                  <a:cubicBezTo>
                    <a:pt x="7" y="93"/>
                    <a:pt x="0" y="94"/>
                    <a:pt x="7" y="97"/>
                  </a:cubicBezTo>
                  <a:cubicBezTo>
                    <a:pt x="22" y="92"/>
                    <a:pt x="17" y="103"/>
                    <a:pt x="31" y="100"/>
                  </a:cubicBezTo>
                  <a:cubicBezTo>
                    <a:pt x="36" y="100"/>
                    <a:pt x="33" y="92"/>
                    <a:pt x="36" y="93"/>
                  </a:cubicBezTo>
                  <a:cubicBezTo>
                    <a:pt x="39" y="94"/>
                    <a:pt x="43" y="105"/>
                    <a:pt x="48" y="106"/>
                  </a:cubicBezTo>
                  <a:cubicBezTo>
                    <a:pt x="52" y="114"/>
                    <a:pt x="59" y="103"/>
                    <a:pt x="67" y="102"/>
                  </a:cubicBezTo>
                  <a:cubicBezTo>
                    <a:pt x="76" y="98"/>
                    <a:pt x="96" y="95"/>
                    <a:pt x="96" y="95"/>
                  </a:cubicBezTo>
                  <a:cubicBezTo>
                    <a:pt x="99" y="96"/>
                    <a:pt x="106" y="97"/>
                    <a:pt x="106" y="9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3" name="Freeform 121"/>
            <p:cNvSpPr>
              <a:spLocks/>
            </p:cNvSpPr>
            <p:nvPr/>
          </p:nvSpPr>
          <p:spPr bwMode="auto">
            <a:xfrm>
              <a:off x="4589767" y="3696821"/>
              <a:ext cx="236172" cy="128680"/>
            </a:xfrm>
            <a:custGeom>
              <a:avLst/>
              <a:gdLst>
                <a:gd name="T0" fmla="*/ 35 w 405"/>
                <a:gd name="T1" fmla="*/ 119 h 227"/>
                <a:gd name="T2" fmla="*/ 21 w 405"/>
                <a:gd name="T3" fmla="*/ 86 h 227"/>
                <a:gd name="T4" fmla="*/ 9 w 405"/>
                <a:gd name="T5" fmla="*/ 57 h 227"/>
                <a:gd name="T6" fmla="*/ 0 w 405"/>
                <a:gd name="T7" fmla="*/ 35 h 227"/>
                <a:gd name="T8" fmla="*/ 14 w 405"/>
                <a:gd name="T9" fmla="*/ 17 h 227"/>
                <a:gd name="T10" fmla="*/ 23 w 405"/>
                <a:gd name="T11" fmla="*/ 3 h 227"/>
                <a:gd name="T12" fmla="*/ 39 w 405"/>
                <a:gd name="T13" fmla="*/ 0 h 227"/>
                <a:gd name="T14" fmla="*/ 51 w 405"/>
                <a:gd name="T15" fmla="*/ 18 h 227"/>
                <a:gd name="T16" fmla="*/ 77 w 405"/>
                <a:gd name="T17" fmla="*/ 48 h 227"/>
                <a:gd name="T18" fmla="*/ 113 w 405"/>
                <a:gd name="T19" fmla="*/ 32 h 227"/>
                <a:gd name="T20" fmla="*/ 138 w 405"/>
                <a:gd name="T21" fmla="*/ 48 h 227"/>
                <a:gd name="T22" fmla="*/ 153 w 405"/>
                <a:gd name="T23" fmla="*/ 56 h 227"/>
                <a:gd name="T24" fmla="*/ 201 w 405"/>
                <a:gd name="T25" fmla="*/ 54 h 227"/>
                <a:gd name="T26" fmla="*/ 237 w 405"/>
                <a:gd name="T27" fmla="*/ 57 h 227"/>
                <a:gd name="T28" fmla="*/ 252 w 405"/>
                <a:gd name="T29" fmla="*/ 63 h 227"/>
                <a:gd name="T30" fmla="*/ 257 w 405"/>
                <a:gd name="T31" fmla="*/ 86 h 227"/>
                <a:gd name="T32" fmla="*/ 269 w 405"/>
                <a:gd name="T33" fmla="*/ 99 h 227"/>
                <a:gd name="T34" fmla="*/ 294 w 405"/>
                <a:gd name="T35" fmla="*/ 117 h 227"/>
                <a:gd name="T36" fmla="*/ 344 w 405"/>
                <a:gd name="T37" fmla="*/ 114 h 227"/>
                <a:gd name="T38" fmla="*/ 345 w 405"/>
                <a:gd name="T39" fmla="*/ 101 h 227"/>
                <a:gd name="T40" fmla="*/ 368 w 405"/>
                <a:gd name="T41" fmla="*/ 113 h 227"/>
                <a:gd name="T42" fmla="*/ 401 w 405"/>
                <a:gd name="T43" fmla="*/ 117 h 227"/>
                <a:gd name="T44" fmla="*/ 396 w 405"/>
                <a:gd name="T45" fmla="*/ 129 h 227"/>
                <a:gd name="T46" fmla="*/ 365 w 405"/>
                <a:gd name="T47" fmla="*/ 138 h 227"/>
                <a:gd name="T48" fmla="*/ 347 w 405"/>
                <a:gd name="T49" fmla="*/ 149 h 227"/>
                <a:gd name="T50" fmla="*/ 320 w 405"/>
                <a:gd name="T51" fmla="*/ 162 h 227"/>
                <a:gd name="T52" fmla="*/ 326 w 405"/>
                <a:gd name="T53" fmla="*/ 174 h 227"/>
                <a:gd name="T54" fmla="*/ 330 w 405"/>
                <a:gd name="T55" fmla="*/ 186 h 227"/>
                <a:gd name="T56" fmla="*/ 341 w 405"/>
                <a:gd name="T57" fmla="*/ 206 h 227"/>
                <a:gd name="T58" fmla="*/ 333 w 405"/>
                <a:gd name="T59" fmla="*/ 227 h 227"/>
                <a:gd name="T60" fmla="*/ 311 w 405"/>
                <a:gd name="T61" fmla="*/ 218 h 227"/>
                <a:gd name="T62" fmla="*/ 278 w 405"/>
                <a:gd name="T63" fmla="*/ 198 h 227"/>
                <a:gd name="T64" fmla="*/ 224 w 405"/>
                <a:gd name="T65" fmla="*/ 168 h 227"/>
                <a:gd name="T66" fmla="*/ 168 w 405"/>
                <a:gd name="T67" fmla="*/ 114 h 227"/>
                <a:gd name="T68" fmla="*/ 107 w 405"/>
                <a:gd name="T69" fmla="*/ 84 h 227"/>
                <a:gd name="T70" fmla="*/ 57 w 405"/>
                <a:gd name="T71" fmla="*/ 102 h 227"/>
                <a:gd name="T72" fmla="*/ 35 w 405"/>
                <a:gd name="T73" fmla="*/ 11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5" h="227">
                  <a:moveTo>
                    <a:pt x="35" y="119"/>
                  </a:moveTo>
                  <a:cubicBezTo>
                    <a:pt x="31" y="112"/>
                    <a:pt x="25" y="93"/>
                    <a:pt x="21" y="86"/>
                  </a:cubicBezTo>
                  <a:cubicBezTo>
                    <a:pt x="17" y="76"/>
                    <a:pt x="12" y="65"/>
                    <a:pt x="9" y="57"/>
                  </a:cubicBezTo>
                  <a:cubicBezTo>
                    <a:pt x="14" y="46"/>
                    <a:pt x="15" y="38"/>
                    <a:pt x="0" y="35"/>
                  </a:cubicBezTo>
                  <a:cubicBezTo>
                    <a:pt x="2" y="20"/>
                    <a:pt x="1" y="19"/>
                    <a:pt x="14" y="17"/>
                  </a:cubicBezTo>
                  <a:cubicBezTo>
                    <a:pt x="21" y="13"/>
                    <a:pt x="17" y="7"/>
                    <a:pt x="23" y="3"/>
                  </a:cubicBezTo>
                  <a:cubicBezTo>
                    <a:pt x="27" y="0"/>
                    <a:pt x="34" y="1"/>
                    <a:pt x="39" y="0"/>
                  </a:cubicBezTo>
                  <a:cubicBezTo>
                    <a:pt x="51" y="4"/>
                    <a:pt x="46" y="8"/>
                    <a:pt x="51" y="18"/>
                  </a:cubicBezTo>
                  <a:cubicBezTo>
                    <a:pt x="57" y="30"/>
                    <a:pt x="66" y="41"/>
                    <a:pt x="77" y="48"/>
                  </a:cubicBezTo>
                  <a:cubicBezTo>
                    <a:pt x="98" y="47"/>
                    <a:pt x="102" y="47"/>
                    <a:pt x="113" y="32"/>
                  </a:cubicBezTo>
                  <a:cubicBezTo>
                    <a:pt x="121" y="40"/>
                    <a:pt x="126" y="46"/>
                    <a:pt x="138" y="48"/>
                  </a:cubicBezTo>
                  <a:cubicBezTo>
                    <a:pt x="144" y="53"/>
                    <a:pt x="147" y="53"/>
                    <a:pt x="153" y="56"/>
                  </a:cubicBezTo>
                  <a:cubicBezTo>
                    <a:pt x="169" y="55"/>
                    <a:pt x="185" y="54"/>
                    <a:pt x="201" y="54"/>
                  </a:cubicBezTo>
                  <a:cubicBezTo>
                    <a:pt x="213" y="54"/>
                    <a:pt x="225" y="55"/>
                    <a:pt x="237" y="57"/>
                  </a:cubicBezTo>
                  <a:cubicBezTo>
                    <a:pt x="242" y="58"/>
                    <a:pt x="252" y="63"/>
                    <a:pt x="252" y="63"/>
                  </a:cubicBezTo>
                  <a:cubicBezTo>
                    <a:pt x="259" y="76"/>
                    <a:pt x="266" y="75"/>
                    <a:pt x="257" y="86"/>
                  </a:cubicBezTo>
                  <a:cubicBezTo>
                    <a:pt x="258" y="97"/>
                    <a:pt x="259" y="97"/>
                    <a:pt x="269" y="99"/>
                  </a:cubicBezTo>
                  <a:cubicBezTo>
                    <a:pt x="283" y="109"/>
                    <a:pt x="272" y="115"/>
                    <a:pt x="294" y="117"/>
                  </a:cubicBezTo>
                  <a:cubicBezTo>
                    <a:pt x="311" y="114"/>
                    <a:pt x="328" y="122"/>
                    <a:pt x="344" y="114"/>
                  </a:cubicBezTo>
                  <a:cubicBezTo>
                    <a:pt x="344" y="110"/>
                    <a:pt x="342" y="104"/>
                    <a:pt x="345" y="101"/>
                  </a:cubicBezTo>
                  <a:cubicBezTo>
                    <a:pt x="353" y="94"/>
                    <a:pt x="362" y="111"/>
                    <a:pt x="368" y="113"/>
                  </a:cubicBezTo>
                  <a:cubicBezTo>
                    <a:pt x="383" y="111"/>
                    <a:pt x="389" y="108"/>
                    <a:pt x="401" y="117"/>
                  </a:cubicBezTo>
                  <a:cubicBezTo>
                    <a:pt x="405" y="124"/>
                    <a:pt x="405" y="128"/>
                    <a:pt x="396" y="129"/>
                  </a:cubicBezTo>
                  <a:cubicBezTo>
                    <a:pt x="389" y="133"/>
                    <a:pt x="374" y="137"/>
                    <a:pt x="365" y="138"/>
                  </a:cubicBezTo>
                  <a:cubicBezTo>
                    <a:pt x="358" y="141"/>
                    <a:pt x="353" y="145"/>
                    <a:pt x="347" y="149"/>
                  </a:cubicBezTo>
                  <a:cubicBezTo>
                    <a:pt x="341" y="161"/>
                    <a:pt x="333" y="161"/>
                    <a:pt x="320" y="162"/>
                  </a:cubicBezTo>
                  <a:cubicBezTo>
                    <a:pt x="306" y="171"/>
                    <a:pt x="312" y="172"/>
                    <a:pt x="326" y="174"/>
                  </a:cubicBezTo>
                  <a:cubicBezTo>
                    <a:pt x="333" y="177"/>
                    <a:pt x="332" y="179"/>
                    <a:pt x="330" y="186"/>
                  </a:cubicBezTo>
                  <a:cubicBezTo>
                    <a:pt x="333" y="193"/>
                    <a:pt x="337" y="199"/>
                    <a:pt x="341" y="206"/>
                  </a:cubicBezTo>
                  <a:cubicBezTo>
                    <a:pt x="337" y="217"/>
                    <a:pt x="335" y="214"/>
                    <a:pt x="333" y="227"/>
                  </a:cubicBezTo>
                  <a:cubicBezTo>
                    <a:pt x="315" y="225"/>
                    <a:pt x="321" y="226"/>
                    <a:pt x="311" y="218"/>
                  </a:cubicBezTo>
                  <a:cubicBezTo>
                    <a:pt x="308" y="203"/>
                    <a:pt x="293" y="202"/>
                    <a:pt x="278" y="198"/>
                  </a:cubicBezTo>
                  <a:cubicBezTo>
                    <a:pt x="246" y="183"/>
                    <a:pt x="245" y="173"/>
                    <a:pt x="224" y="168"/>
                  </a:cubicBezTo>
                  <a:cubicBezTo>
                    <a:pt x="207" y="158"/>
                    <a:pt x="186" y="150"/>
                    <a:pt x="168" y="114"/>
                  </a:cubicBezTo>
                  <a:cubicBezTo>
                    <a:pt x="128" y="107"/>
                    <a:pt x="126" y="88"/>
                    <a:pt x="107" y="84"/>
                  </a:cubicBezTo>
                  <a:cubicBezTo>
                    <a:pt x="62" y="86"/>
                    <a:pt x="70" y="80"/>
                    <a:pt x="57" y="102"/>
                  </a:cubicBezTo>
                  <a:cubicBezTo>
                    <a:pt x="48" y="107"/>
                    <a:pt x="40" y="120"/>
                    <a:pt x="35" y="119"/>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4" name="Freeform 122"/>
            <p:cNvSpPr>
              <a:spLocks/>
            </p:cNvSpPr>
            <p:nvPr/>
          </p:nvSpPr>
          <p:spPr bwMode="auto">
            <a:xfrm>
              <a:off x="4443407" y="3550693"/>
              <a:ext cx="518913" cy="214831"/>
            </a:xfrm>
            <a:custGeom>
              <a:avLst/>
              <a:gdLst>
                <a:gd name="T0" fmla="*/ 735 w 892"/>
                <a:gd name="T1" fmla="*/ 343 h 381"/>
                <a:gd name="T2" fmla="*/ 785 w 892"/>
                <a:gd name="T3" fmla="*/ 327 h 381"/>
                <a:gd name="T4" fmla="*/ 827 w 892"/>
                <a:gd name="T5" fmla="*/ 316 h 381"/>
                <a:gd name="T6" fmla="*/ 804 w 892"/>
                <a:gd name="T7" fmla="*/ 285 h 381"/>
                <a:gd name="T8" fmla="*/ 839 w 892"/>
                <a:gd name="T9" fmla="*/ 261 h 381"/>
                <a:gd name="T10" fmla="*/ 875 w 892"/>
                <a:gd name="T11" fmla="*/ 207 h 381"/>
                <a:gd name="T12" fmla="*/ 879 w 892"/>
                <a:gd name="T13" fmla="*/ 174 h 381"/>
                <a:gd name="T14" fmla="*/ 864 w 892"/>
                <a:gd name="T15" fmla="*/ 156 h 381"/>
                <a:gd name="T16" fmla="*/ 830 w 892"/>
                <a:gd name="T17" fmla="*/ 138 h 381"/>
                <a:gd name="T18" fmla="*/ 768 w 892"/>
                <a:gd name="T19" fmla="*/ 111 h 381"/>
                <a:gd name="T20" fmla="*/ 747 w 892"/>
                <a:gd name="T21" fmla="*/ 105 h 381"/>
                <a:gd name="T22" fmla="*/ 701 w 892"/>
                <a:gd name="T23" fmla="*/ 108 h 381"/>
                <a:gd name="T24" fmla="*/ 681 w 892"/>
                <a:gd name="T25" fmla="*/ 91 h 381"/>
                <a:gd name="T26" fmla="*/ 657 w 892"/>
                <a:gd name="T27" fmla="*/ 82 h 381"/>
                <a:gd name="T28" fmla="*/ 629 w 892"/>
                <a:gd name="T29" fmla="*/ 52 h 381"/>
                <a:gd name="T30" fmla="*/ 603 w 892"/>
                <a:gd name="T31" fmla="*/ 40 h 381"/>
                <a:gd name="T32" fmla="*/ 555 w 892"/>
                <a:gd name="T33" fmla="*/ 28 h 381"/>
                <a:gd name="T34" fmla="*/ 501 w 892"/>
                <a:gd name="T35" fmla="*/ 24 h 381"/>
                <a:gd name="T36" fmla="*/ 473 w 892"/>
                <a:gd name="T37" fmla="*/ 21 h 381"/>
                <a:gd name="T38" fmla="*/ 447 w 892"/>
                <a:gd name="T39" fmla="*/ 9 h 381"/>
                <a:gd name="T40" fmla="*/ 405 w 892"/>
                <a:gd name="T41" fmla="*/ 0 h 381"/>
                <a:gd name="T42" fmla="*/ 363 w 892"/>
                <a:gd name="T43" fmla="*/ 6 h 381"/>
                <a:gd name="T44" fmla="*/ 326 w 892"/>
                <a:gd name="T45" fmla="*/ 9 h 381"/>
                <a:gd name="T46" fmla="*/ 285 w 892"/>
                <a:gd name="T47" fmla="*/ 21 h 381"/>
                <a:gd name="T48" fmla="*/ 264 w 892"/>
                <a:gd name="T49" fmla="*/ 39 h 381"/>
                <a:gd name="T50" fmla="*/ 273 w 892"/>
                <a:gd name="T51" fmla="*/ 64 h 381"/>
                <a:gd name="T52" fmla="*/ 273 w 892"/>
                <a:gd name="T53" fmla="*/ 118 h 381"/>
                <a:gd name="T54" fmla="*/ 209 w 892"/>
                <a:gd name="T55" fmla="*/ 111 h 381"/>
                <a:gd name="T56" fmla="*/ 149 w 892"/>
                <a:gd name="T57" fmla="*/ 111 h 381"/>
                <a:gd name="T58" fmla="*/ 107 w 892"/>
                <a:gd name="T59" fmla="*/ 100 h 381"/>
                <a:gd name="T60" fmla="*/ 68 w 892"/>
                <a:gd name="T61" fmla="*/ 102 h 381"/>
                <a:gd name="T62" fmla="*/ 36 w 892"/>
                <a:gd name="T63" fmla="*/ 115 h 381"/>
                <a:gd name="T64" fmla="*/ 11 w 892"/>
                <a:gd name="T65" fmla="*/ 142 h 381"/>
                <a:gd name="T66" fmla="*/ 8 w 892"/>
                <a:gd name="T67" fmla="*/ 159 h 381"/>
                <a:gd name="T68" fmla="*/ 35 w 892"/>
                <a:gd name="T69" fmla="*/ 186 h 381"/>
                <a:gd name="T70" fmla="*/ 45 w 892"/>
                <a:gd name="T71" fmla="*/ 196 h 381"/>
                <a:gd name="T72" fmla="*/ 72 w 892"/>
                <a:gd name="T73" fmla="*/ 225 h 381"/>
                <a:gd name="T74" fmla="*/ 87 w 892"/>
                <a:gd name="T75" fmla="*/ 232 h 381"/>
                <a:gd name="T76" fmla="*/ 128 w 892"/>
                <a:gd name="T77" fmla="*/ 216 h 381"/>
                <a:gd name="T78" fmla="*/ 168 w 892"/>
                <a:gd name="T79" fmla="*/ 228 h 381"/>
                <a:gd name="T80" fmla="*/ 182 w 892"/>
                <a:gd name="T81" fmla="*/ 259 h 381"/>
                <a:gd name="T82" fmla="*/ 152 w 892"/>
                <a:gd name="T83" fmla="*/ 285 h 381"/>
                <a:gd name="T84" fmla="*/ 134 w 892"/>
                <a:gd name="T85" fmla="*/ 286 h 381"/>
                <a:gd name="T86" fmla="*/ 155 w 892"/>
                <a:gd name="T87" fmla="*/ 309 h 381"/>
                <a:gd name="T88" fmla="*/ 191 w 892"/>
                <a:gd name="T89" fmla="*/ 336 h 381"/>
                <a:gd name="T90" fmla="*/ 204 w 892"/>
                <a:gd name="T91" fmla="*/ 358 h 381"/>
                <a:gd name="T92" fmla="*/ 243 w 892"/>
                <a:gd name="T93" fmla="*/ 348 h 381"/>
                <a:gd name="T94" fmla="*/ 285 w 892"/>
                <a:gd name="T95" fmla="*/ 373 h 381"/>
                <a:gd name="T96" fmla="*/ 261 w 892"/>
                <a:gd name="T97" fmla="*/ 330 h 381"/>
                <a:gd name="T98" fmla="*/ 257 w 892"/>
                <a:gd name="T99" fmla="*/ 282 h 381"/>
                <a:gd name="T100" fmla="*/ 282 w 892"/>
                <a:gd name="T101" fmla="*/ 262 h 381"/>
                <a:gd name="T102" fmla="*/ 329 w 892"/>
                <a:gd name="T103" fmla="*/ 307 h 381"/>
                <a:gd name="T104" fmla="*/ 390 w 892"/>
                <a:gd name="T105" fmla="*/ 309 h 381"/>
                <a:gd name="T106" fmla="*/ 509 w 892"/>
                <a:gd name="T107" fmla="*/ 325 h 381"/>
                <a:gd name="T108" fmla="*/ 549 w 892"/>
                <a:gd name="T109" fmla="*/ 376 h 381"/>
                <a:gd name="T110" fmla="*/ 606 w 892"/>
                <a:gd name="T111" fmla="*/ 363 h 381"/>
                <a:gd name="T112" fmla="*/ 639 w 892"/>
                <a:gd name="T113" fmla="*/ 369 h 381"/>
                <a:gd name="T114" fmla="*/ 635 w 892"/>
                <a:gd name="T115" fmla="*/ 336 h 381"/>
                <a:gd name="T116" fmla="*/ 656 w 892"/>
                <a:gd name="T117" fmla="*/ 333 h 381"/>
                <a:gd name="T118" fmla="*/ 716 w 892"/>
                <a:gd name="T119" fmla="*/ 32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2" h="381">
                  <a:moveTo>
                    <a:pt x="735" y="327"/>
                  </a:moveTo>
                  <a:cubicBezTo>
                    <a:pt x="745" y="329"/>
                    <a:pt x="739" y="337"/>
                    <a:pt x="735" y="343"/>
                  </a:cubicBezTo>
                  <a:cubicBezTo>
                    <a:pt x="740" y="357"/>
                    <a:pt x="751" y="347"/>
                    <a:pt x="762" y="345"/>
                  </a:cubicBezTo>
                  <a:cubicBezTo>
                    <a:pt x="767" y="337"/>
                    <a:pt x="775" y="329"/>
                    <a:pt x="785" y="327"/>
                  </a:cubicBezTo>
                  <a:cubicBezTo>
                    <a:pt x="796" y="328"/>
                    <a:pt x="803" y="330"/>
                    <a:pt x="813" y="331"/>
                  </a:cubicBezTo>
                  <a:cubicBezTo>
                    <a:pt x="825" y="329"/>
                    <a:pt x="823" y="327"/>
                    <a:pt x="827" y="316"/>
                  </a:cubicBezTo>
                  <a:cubicBezTo>
                    <a:pt x="825" y="304"/>
                    <a:pt x="825" y="306"/>
                    <a:pt x="816" y="301"/>
                  </a:cubicBezTo>
                  <a:cubicBezTo>
                    <a:pt x="814" y="291"/>
                    <a:pt x="814" y="287"/>
                    <a:pt x="804" y="285"/>
                  </a:cubicBezTo>
                  <a:cubicBezTo>
                    <a:pt x="799" y="281"/>
                    <a:pt x="794" y="280"/>
                    <a:pt x="789" y="277"/>
                  </a:cubicBezTo>
                  <a:cubicBezTo>
                    <a:pt x="785" y="254"/>
                    <a:pt x="831" y="261"/>
                    <a:pt x="839" y="261"/>
                  </a:cubicBezTo>
                  <a:cubicBezTo>
                    <a:pt x="837" y="256"/>
                    <a:pt x="835" y="251"/>
                    <a:pt x="831" y="246"/>
                  </a:cubicBezTo>
                  <a:cubicBezTo>
                    <a:pt x="824" y="209"/>
                    <a:pt x="836" y="216"/>
                    <a:pt x="875" y="207"/>
                  </a:cubicBezTo>
                  <a:cubicBezTo>
                    <a:pt x="879" y="199"/>
                    <a:pt x="878" y="197"/>
                    <a:pt x="870" y="193"/>
                  </a:cubicBezTo>
                  <a:cubicBezTo>
                    <a:pt x="868" y="181"/>
                    <a:pt x="865" y="176"/>
                    <a:pt x="879" y="174"/>
                  </a:cubicBezTo>
                  <a:cubicBezTo>
                    <a:pt x="881" y="171"/>
                    <a:pt x="892" y="157"/>
                    <a:pt x="882" y="157"/>
                  </a:cubicBezTo>
                  <a:lnTo>
                    <a:pt x="864" y="156"/>
                  </a:lnTo>
                  <a:lnTo>
                    <a:pt x="848" y="147"/>
                  </a:lnTo>
                  <a:lnTo>
                    <a:pt x="830" y="138"/>
                  </a:lnTo>
                  <a:lnTo>
                    <a:pt x="791" y="115"/>
                  </a:lnTo>
                  <a:lnTo>
                    <a:pt x="768" y="111"/>
                  </a:lnTo>
                  <a:lnTo>
                    <a:pt x="759" y="106"/>
                  </a:lnTo>
                  <a:lnTo>
                    <a:pt x="747" y="105"/>
                  </a:lnTo>
                  <a:lnTo>
                    <a:pt x="732" y="102"/>
                  </a:lnTo>
                  <a:lnTo>
                    <a:pt x="701" y="108"/>
                  </a:lnTo>
                  <a:lnTo>
                    <a:pt x="692" y="99"/>
                  </a:lnTo>
                  <a:lnTo>
                    <a:pt x="681" y="91"/>
                  </a:lnTo>
                  <a:lnTo>
                    <a:pt x="669" y="84"/>
                  </a:lnTo>
                  <a:lnTo>
                    <a:pt x="657" y="82"/>
                  </a:lnTo>
                  <a:lnTo>
                    <a:pt x="645" y="66"/>
                  </a:lnTo>
                  <a:lnTo>
                    <a:pt x="629" y="52"/>
                  </a:lnTo>
                  <a:lnTo>
                    <a:pt x="617" y="46"/>
                  </a:lnTo>
                  <a:lnTo>
                    <a:pt x="603" y="40"/>
                  </a:lnTo>
                  <a:lnTo>
                    <a:pt x="576" y="33"/>
                  </a:lnTo>
                  <a:lnTo>
                    <a:pt x="555" y="28"/>
                  </a:lnTo>
                  <a:lnTo>
                    <a:pt x="527" y="25"/>
                  </a:lnTo>
                  <a:lnTo>
                    <a:pt x="501" y="24"/>
                  </a:lnTo>
                  <a:lnTo>
                    <a:pt x="486" y="21"/>
                  </a:lnTo>
                  <a:lnTo>
                    <a:pt x="473" y="21"/>
                  </a:lnTo>
                  <a:lnTo>
                    <a:pt x="461" y="16"/>
                  </a:lnTo>
                  <a:lnTo>
                    <a:pt x="447" y="9"/>
                  </a:lnTo>
                  <a:lnTo>
                    <a:pt x="422" y="1"/>
                  </a:lnTo>
                  <a:lnTo>
                    <a:pt x="405" y="0"/>
                  </a:lnTo>
                  <a:lnTo>
                    <a:pt x="378" y="3"/>
                  </a:lnTo>
                  <a:lnTo>
                    <a:pt x="363" y="6"/>
                  </a:lnTo>
                  <a:lnTo>
                    <a:pt x="339" y="9"/>
                  </a:lnTo>
                  <a:lnTo>
                    <a:pt x="326" y="9"/>
                  </a:lnTo>
                  <a:lnTo>
                    <a:pt x="308" y="16"/>
                  </a:lnTo>
                  <a:lnTo>
                    <a:pt x="285" y="21"/>
                  </a:lnTo>
                  <a:lnTo>
                    <a:pt x="270" y="30"/>
                  </a:lnTo>
                  <a:lnTo>
                    <a:pt x="264" y="39"/>
                  </a:lnTo>
                  <a:cubicBezTo>
                    <a:pt x="255" y="53"/>
                    <a:pt x="271" y="40"/>
                    <a:pt x="278" y="51"/>
                  </a:cubicBezTo>
                  <a:cubicBezTo>
                    <a:pt x="276" y="55"/>
                    <a:pt x="275" y="60"/>
                    <a:pt x="273" y="64"/>
                  </a:cubicBezTo>
                  <a:cubicBezTo>
                    <a:pt x="269" y="84"/>
                    <a:pt x="302" y="101"/>
                    <a:pt x="303" y="109"/>
                  </a:cubicBezTo>
                  <a:lnTo>
                    <a:pt x="273" y="118"/>
                  </a:lnTo>
                  <a:lnTo>
                    <a:pt x="251" y="109"/>
                  </a:lnTo>
                  <a:lnTo>
                    <a:pt x="209" y="111"/>
                  </a:lnTo>
                  <a:lnTo>
                    <a:pt x="168" y="114"/>
                  </a:lnTo>
                  <a:lnTo>
                    <a:pt x="149" y="111"/>
                  </a:lnTo>
                  <a:lnTo>
                    <a:pt x="123" y="106"/>
                  </a:lnTo>
                  <a:lnTo>
                    <a:pt x="107" y="100"/>
                  </a:lnTo>
                  <a:lnTo>
                    <a:pt x="81" y="97"/>
                  </a:lnTo>
                  <a:lnTo>
                    <a:pt x="68" y="102"/>
                  </a:lnTo>
                  <a:lnTo>
                    <a:pt x="51" y="105"/>
                  </a:lnTo>
                  <a:lnTo>
                    <a:pt x="36" y="115"/>
                  </a:lnTo>
                  <a:cubicBezTo>
                    <a:pt x="31" y="119"/>
                    <a:pt x="30" y="123"/>
                    <a:pt x="27" y="129"/>
                  </a:cubicBezTo>
                  <a:cubicBezTo>
                    <a:pt x="25" y="142"/>
                    <a:pt x="25" y="141"/>
                    <a:pt x="11" y="142"/>
                  </a:cubicBezTo>
                  <a:cubicBezTo>
                    <a:pt x="6" y="144"/>
                    <a:pt x="8" y="146"/>
                    <a:pt x="3" y="148"/>
                  </a:cubicBezTo>
                  <a:cubicBezTo>
                    <a:pt x="0" y="154"/>
                    <a:pt x="2" y="156"/>
                    <a:pt x="8" y="159"/>
                  </a:cubicBezTo>
                  <a:cubicBezTo>
                    <a:pt x="7" y="165"/>
                    <a:pt x="2" y="173"/>
                    <a:pt x="8" y="178"/>
                  </a:cubicBezTo>
                  <a:cubicBezTo>
                    <a:pt x="15" y="184"/>
                    <a:pt x="35" y="186"/>
                    <a:pt x="35" y="186"/>
                  </a:cubicBezTo>
                  <a:cubicBezTo>
                    <a:pt x="38" y="188"/>
                    <a:pt x="42" y="188"/>
                    <a:pt x="44" y="190"/>
                  </a:cubicBezTo>
                  <a:cubicBezTo>
                    <a:pt x="45" y="192"/>
                    <a:pt x="44" y="194"/>
                    <a:pt x="45" y="196"/>
                  </a:cubicBezTo>
                  <a:cubicBezTo>
                    <a:pt x="48" y="207"/>
                    <a:pt x="57" y="218"/>
                    <a:pt x="68" y="220"/>
                  </a:cubicBezTo>
                  <a:cubicBezTo>
                    <a:pt x="69" y="222"/>
                    <a:pt x="70" y="224"/>
                    <a:pt x="72" y="225"/>
                  </a:cubicBezTo>
                  <a:cubicBezTo>
                    <a:pt x="73" y="226"/>
                    <a:pt x="77" y="224"/>
                    <a:pt x="77" y="226"/>
                  </a:cubicBezTo>
                  <a:cubicBezTo>
                    <a:pt x="79" y="227"/>
                    <a:pt x="83" y="231"/>
                    <a:pt x="87" y="232"/>
                  </a:cubicBezTo>
                  <a:cubicBezTo>
                    <a:pt x="94" y="234"/>
                    <a:pt x="97" y="235"/>
                    <a:pt x="104" y="234"/>
                  </a:cubicBezTo>
                  <a:cubicBezTo>
                    <a:pt x="113" y="227"/>
                    <a:pt x="115" y="219"/>
                    <a:pt x="128" y="216"/>
                  </a:cubicBezTo>
                  <a:cubicBezTo>
                    <a:pt x="139" y="218"/>
                    <a:pt x="143" y="226"/>
                    <a:pt x="153" y="231"/>
                  </a:cubicBezTo>
                  <a:cubicBezTo>
                    <a:pt x="158" y="223"/>
                    <a:pt x="160" y="225"/>
                    <a:pt x="168" y="228"/>
                  </a:cubicBezTo>
                  <a:cubicBezTo>
                    <a:pt x="173" y="235"/>
                    <a:pt x="172" y="238"/>
                    <a:pt x="174" y="246"/>
                  </a:cubicBezTo>
                  <a:cubicBezTo>
                    <a:pt x="175" y="250"/>
                    <a:pt x="180" y="255"/>
                    <a:pt x="182" y="259"/>
                  </a:cubicBezTo>
                  <a:cubicBezTo>
                    <a:pt x="163" y="267"/>
                    <a:pt x="157" y="254"/>
                    <a:pt x="144" y="271"/>
                  </a:cubicBezTo>
                  <a:cubicBezTo>
                    <a:pt x="146" y="278"/>
                    <a:pt x="150" y="279"/>
                    <a:pt x="152" y="285"/>
                  </a:cubicBezTo>
                  <a:cubicBezTo>
                    <a:pt x="150" y="286"/>
                    <a:pt x="148" y="288"/>
                    <a:pt x="146" y="288"/>
                  </a:cubicBezTo>
                  <a:cubicBezTo>
                    <a:pt x="142" y="288"/>
                    <a:pt x="138" y="285"/>
                    <a:pt x="134" y="286"/>
                  </a:cubicBezTo>
                  <a:cubicBezTo>
                    <a:pt x="128" y="288"/>
                    <a:pt x="141" y="298"/>
                    <a:pt x="143" y="298"/>
                  </a:cubicBezTo>
                  <a:cubicBezTo>
                    <a:pt x="148" y="302"/>
                    <a:pt x="152" y="303"/>
                    <a:pt x="155" y="309"/>
                  </a:cubicBezTo>
                  <a:cubicBezTo>
                    <a:pt x="157" y="321"/>
                    <a:pt x="168" y="326"/>
                    <a:pt x="179" y="328"/>
                  </a:cubicBezTo>
                  <a:cubicBezTo>
                    <a:pt x="183" y="335"/>
                    <a:pt x="183" y="337"/>
                    <a:pt x="191" y="336"/>
                  </a:cubicBezTo>
                  <a:cubicBezTo>
                    <a:pt x="198" y="333"/>
                    <a:pt x="199" y="338"/>
                    <a:pt x="203" y="343"/>
                  </a:cubicBezTo>
                  <a:cubicBezTo>
                    <a:pt x="203" y="348"/>
                    <a:pt x="204" y="358"/>
                    <a:pt x="204" y="358"/>
                  </a:cubicBezTo>
                  <a:cubicBezTo>
                    <a:pt x="206" y="349"/>
                    <a:pt x="206" y="347"/>
                    <a:pt x="213" y="342"/>
                  </a:cubicBezTo>
                  <a:cubicBezTo>
                    <a:pt x="228" y="343"/>
                    <a:pt x="228" y="345"/>
                    <a:pt x="243" y="348"/>
                  </a:cubicBezTo>
                  <a:cubicBezTo>
                    <a:pt x="254" y="357"/>
                    <a:pt x="257" y="371"/>
                    <a:pt x="275" y="373"/>
                  </a:cubicBezTo>
                  <a:cubicBezTo>
                    <a:pt x="280" y="377"/>
                    <a:pt x="283" y="381"/>
                    <a:pt x="285" y="373"/>
                  </a:cubicBezTo>
                  <a:cubicBezTo>
                    <a:pt x="280" y="366"/>
                    <a:pt x="277" y="362"/>
                    <a:pt x="273" y="355"/>
                  </a:cubicBezTo>
                  <a:cubicBezTo>
                    <a:pt x="272" y="346"/>
                    <a:pt x="266" y="337"/>
                    <a:pt x="261" y="330"/>
                  </a:cubicBezTo>
                  <a:cubicBezTo>
                    <a:pt x="260" y="309"/>
                    <a:pt x="265" y="304"/>
                    <a:pt x="252" y="294"/>
                  </a:cubicBezTo>
                  <a:cubicBezTo>
                    <a:pt x="251" y="287"/>
                    <a:pt x="249" y="284"/>
                    <a:pt x="257" y="282"/>
                  </a:cubicBezTo>
                  <a:cubicBezTo>
                    <a:pt x="265" y="278"/>
                    <a:pt x="263" y="271"/>
                    <a:pt x="272" y="270"/>
                  </a:cubicBezTo>
                  <a:cubicBezTo>
                    <a:pt x="273" y="263"/>
                    <a:pt x="276" y="265"/>
                    <a:pt x="282" y="262"/>
                  </a:cubicBezTo>
                  <a:cubicBezTo>
                    <a:pt x="293" y="264"/>
                    <a:pt x="296" y="267"/>
                    <a:pt x="302" y="276"/>
                  </a:cubicBezTo>
                  <a:cubicBezTo>
                    <a:pt x="306" y="291"/>
                    <a:pt x="313" y="303"/>
                    <a:pt x="329" y="307"/>
                  </a:cubicBezTo>
                  <a:cubicBezTo>
                    <a:pt x="335" y="305"/>
                    <a:pt x="362" y="296"/>
                    <a:pt x="368" y="294"/>
                  </a:cubicBezTo>
                  <a:cubicBezTo>
                    <a:pt x="378" y="296"/>
                    <a:pt x="381" y="305"/>
                    <a:pt x="390" y="309"/>
                  </a:cubicBezTo>
                  <a:cubicBezTo>
                    <a:pt x="399" y="313"/>
                    <a:pt x="402" y="313"/>
                    <a:pt x="422" y="316"/>
                  </a:cubicBezTo>
                  <a:cubicBezTo>
                    <a:pt x="452" y="312"/>
                    <a:pt x="483" y="310"/>
                    <a:pt x="509" y="325"/>
                  </a:cubicBezTo>
                  <a:cubicBezTo>
                    <a:pt x="517" y="336"/>
                    <a:pt x="504" y="356"/>
                    <a:pt x="518" y="358"/>
                  </a:cubicBezTo>
                  <a:cubicBezTo>
                    <a:pt x="521" y="372"/>
                    <a:pt x="537" y="375"/>
                    <a:pt x="549" y="376"/>
                  </a:cubicBezTo>
                  <a:cubicBezTo>
                    <a:pt x="562" y="379"/>
                    <a:pt x="587" y="378"/>
                    <a:pt x="596" y="376"/>
                  </a:cubicBezTo>
                  <a:cubicBezTo>
                    <a:pt x="597" y="367"/>
                    <a:pt x="597" y="364"/>
                    <a:pt x="606" y="363"/>
                  </a:cubicBezTo>
                  <a:cubicBezTo>
                    <a:pt x="626" y="365"/>
                    <a:pt x="618" y="373"/>
                    <a:pt x="632" y="376"/>
                  </a:cubicBezTo>
                  <a:cubicBezTo>
                    <a:pt x="645" y="375"/>
                    <a:pt x="654" y="371"/>
                    <a:pt x="639" y="369"/>
                  </a:cubicBezTo>
                  <a:cubicBezTo>
                    <a:pt x="633" y="361"/>
                    <a:pt x="625" y="358"/>
                    <a:pt x="620" y="349"/>
                  </a:cubicBezTo>
                  <a:cubicBezTo>
                    <a:pt x="621" y="338"/>
                    <a:pt x="625" y="338"/>
                    <a:pt x="635" y="336"/>
                  </a:cubicBezTo>
                  <a:cubicBezTo>
                    <a:pt x="636" y="335"/>
                    <a:pt x="638" y="334"/>
                    <a:pt x="639" y="334"/>
                  </a:cubicBezTo>
                  <a:cubicBezTo>
                    <a:pt x="645" y="333"/>
                    <a:pt x="651" y="335"/>
                    <a:pt x="656" y="333"/>
                  </a:cubicBezTo>
                  <a:cubicBezTo>
                    <a:pt x="660" y="332"/>
                    <a:pt x="662" y="325"/>
                    <a:pt x="668" y="324"/>
                  </a:cubicBezTo>
                  <a:cubicBezTo>
                    <a:pt x="681" y="318"/>
                    <a:pt x="703" y="326"/>
                    <a:pt x="716" y="327"/>
                  </a:cubicBezTo>
                  <a:cubicBezTo>
                    <a:pt x="727" y="327"/>
                    <a:pt x="732" y="324"/>
                    <a:pt x="735" y="32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5" name="Freeform 123"/>
            <p:cNvSpPr>
              <a:spLocks/>
            </p:cNvSpPr>
            <p:nvPr/>
          </p:nvSpPr>
          <p:spPr bwMode="auto">
            <a:xfrm>
              <a:off x="4405708" y="3731717"/>
              <a:ext cx="77615" cy="33806"/>
            </a:xfrm>
            <a:custGeom>
              <a:avLst/>
              <a:gdLst>
                <a:gd name="T0" fmla="*/ 0 w 132"/>
                <a:gd name="T1" fmla="*/ 7 h 59"/>
                <a:gd name="T2" fmla="*/ 24 w 132"/>
                <a:gd name="T3" fmla="*/ 38 h 59"/>
                <a:gd name="T4" fmla="*/ 42 w 132"/>
                <a:gd name="T5" fmla="*/ 52 h 59"/>
                <a:gd name="T6" fmla="*/ 75 w 132"/>
                <a:gd name="T7" fmla="*/ 59 h 59"/>
                <a:gd name="T8" fmla="*/ 114 w 132"/>
                <a:gd name="T9" fmla="*/ 50 h 59"/>
                <a:gd name="T10" fmla="*/ 132 w 132"/>
                <a:gd name="T11" fmla="*/ 46 h 59"/>
                <a:gd name="T12" fmla="*/ 106 w 132"/>
                <a:gd name="T13" fmla="*/ 28 h 59"/>
                <a:gd name="T14" fmla="*/ 60 w 132"/>
                <a:gd name="T15" fmla="*/ 7 h 59"/>
                <a:gd name="T16" fmla="*/ 9 w 132"/>
                <a:gd name="T17" fmla="*/ 5 h 59"/>
                <a:gd name="T18" fmla="*/ 0 w 132"/>
                <a:gd name="T19"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59">
                  <a:moveTo>
                    <a:pt x="0" y="7"/>
                  </a:moveTo>
                  <a:cubicBezTo>
                    <a:pt x="13" y="9"/>
                    <a:pt x="17" y="28"/>
                    <a:pt x="24" y="38"/>
                  </a:cubicBezTo>
                  <a:cubicBezTo>
                    <a:pt x="27" y="55"/>
                    <a:pt x="22" y="48"/>
                    <a:pt x="42" y="52"/>
                  </a:cubicBezTo>
                  <a:cubicBezTo>
                    <a:pt x="56" y="49"/>
                    <a:pt x="64" y="52"/>
                    <a:pt x="75" y="59"/>
                  </a:cubicBezTo>
                  <a:cubicBezTo>
                    <a:pt x="97" y="55"/>
                    <a:pt x="75" y="53"/>
                    <a:pt x="114" y="50"/>
                  </a:cubicBezTo>
                  <a:cubicBezTo>
                    <a:pt x="123" y="46"/>
                    <a:pt x="122" y="43"/>
                    <a:pt x="132" y="46"/>
                  </a:cubicBezTo>
                  <a:cubicBezTo>
                    <a:pt x="122" y="40"/>
                    <a:pt x="119" y="31"/>
                    <a:pt x="106" y="28"/>
                  </a:cubicBezTo>
                  <a:cubicBezTo>
                    <a:pt x="89" y="19"/>
                    <a:pt x="82" y="10"/>
                    <a:pt x="60" y="7"/>
                  </a:cubicBezTo>
                  <a:cubicBezTo>
                    <a:pt x="43" y="0"/>
                    <a:pt x="28" y="5"/>
                    <a:pt x="9" y="5"/>
                  </a:cubicBezTo>
                  <a:cubicBezTo>
                    <a:pt x="3" y="7"/>
                    <a:pt x="6" y="7"/>
                    <a:pt x="0" y="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6" name="Freeform 124"/>
            <p:cNvSpPr>
              <a:spLocks/>
            </p:cNvSpPr>
            <p:nvPr/>
          </p:nvSpPr>
          <p:spPr bwMode="auto">
            <a:xfrm>
              <a:off x="4446733" y="3755709"/>
              <a:ext cx="90921" cy="51254"/>
            </a:xfrm>
            <a:custGeom>
              <a:avLst/>
              <a:gdLst>
                <a:gd name="T0" fmla="*/ 45 w 156"/>
                <a:gd name="T1" fmla="*/ 6 h 90"/>
                <a:gd name="T2" fmla="*/ 18 w 156"/>
                <a:gd name="T3" fmla="*/ 10 h 90"/>
                <a:gd name="T4" fmla="*/ 0 w 156"/>
                <a:gd name="T5" fmla="*/ 19 h 90"/>
                <a:gd name="T6" fmla="*/ 8 w 156"/>
                <a:gd name="T7" fmla="*/ 31 h 90"/>
                <a:gd name="T8" fmla="*/ 9 w 156"/>
                <a:gd name="T9" fmla="*/ 39 h 90"/>
                <a:gd name="T10" fmla="*/ 23 w 156"/>
                <a:gd name="T11" fmla="*/ 48 h 90"/>
                <a:gd name="T12" fmla="*/ 53 w 156"/>
                <a:gd name="T13" fmla="*/ 72 h 90"/>
                <a:gd name="T14" fmla="*/ 75 w 156"/>
                <a:gd name="T15" fmla="*/ 72 h 90"/>
                <a:gd name="T16" fmla="*/ 98 w 156"/>
                <a:gd name="T17" fmla="*/ 57 h 90"/>
                <a:gd name="T18" fmla="*/ 116 w 156"/>
                <a:gd name="T19" fmla="*/ 70 h 90"/>
                <a:gd name="T20" fmla="*/ 134 w 156"/>
                <a:gd name="T21" fmla="*/ 90 h 90"/>
                <a:gd name="T22" fmla="*/ 135 w 156"/>
                <a:gd name="T23" fmla="*/ 69 h 90"/>
                <a:gd name="T24" fmla="*/ 138 w 156"/>
                <a:gd name="T25" fmla="*/ 45 h 90"/>
                <a:gd name="T26" fmla="*/ 152 w 156"/>
                <a:gd name="T27" fmla="*/ 39 h 90"/>
                <a:gd name="T28" fmla="*/ 156 w 156"/>
                <a:gd name="T29" fmla="*/ 37 h 90"/>
                <a:gd name="T30" fmla="*/ 128 w 156"/>
                <a:gd name="T31" fmla="*/ 15 h 90"/>
                <a:gd name="T32" fmla="*/ 117 w 156"/>
                <a:gd name="T33" fmla="*/ 0 h 90"/>
                <a:gd name="T34" fmla="*/ 98 w 156"/>
                <a:gd name="T35" fmla="*/ 10 h 90"/>
                <a:gd name="T36" fmla="*/ 66 w 156"/>
                <a:gd name="T37" fmla="*/ 6 h 90"/>
                <a:gd name="T38" fmla="*/ 45 w 156"/>
                <a:gd name="T39"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90">
                  <a:moveTo>
                    <a:pt x="45" y="6"/>
                  </a:moveTo>
                  <a:cubicBezTo>
                    <a:pt x="28" y="13"/>
                    <a:pt x="39" y="6"/>
                    <a:pt x="18" y="10"/>
                  </a:cubicBezTo>
                  <a:cubicBezTo>
                    <a:pt x="12" y="13"/>
                    <a:pt x="6" y="15"/>
                    <a:pt x="0" y="19"/>
                  </a:cubicBezTo>
                  <a:cubicBezTo>
                    <a:pt x="2" y="24"/>
                    <a:pt x="5" y="26"/>
                    <a:pt x="8" y="31"/>
                  </a:cubicBezTo>
                  <a:cubicBezTo>
                    <a:pt x="8" y="34"/>
                    <a:pt x="8" y="37"/>
                    <a:pt x="9" y="39"/>
                  </a:cubicBezTo>
                  <a:cubicBezTo>
                    <a:pt x="11" y="42"/>
                    <a:pt x="20" y="46"/>
                    <a:pt x="23" y="48"/>
                  </a:cubicBezTo>
                  <a:cubicBezTo>
                    <a:pt x="34" y="54"/>
                    <a:pt x="42" y="65"/>
                    <a:pt x="53" y="72"/>
                  </a:cubicBezTo>
                  <a:cubicBezTo>
                    <a:pt x="68" y="71"/>
                    <a:pt x="62" y="74"/>
                    <a:pt x="75" y="72"/>
                  </a:cubicBezTo>
                  <a:cubicBezTo>
                    <a:pt x="79" y="66"/>
                    <a:pt x="91" y="58"/>
                    <a:pt x="98" y="57"/>
                  </a:cubicBezTo>
                  <a:cubicBezTo>
                    <a:pt x="107" y="59"/>
                    <a:pt x="110" y="62"/>
                    <a:pt x="116" y="70"/>
                  </a:cubicBezTo>
                  <a:cubicBezTo>
                    <a:pt x="118" y="78"/>
                    <a:pt x="127" y="86"/>
                    <a:pt x="134" y="90"/>
                  </a:cubicBezTo>
                  <a:cubicBezTo>
                    <a:pt x="140" y="83"/>
                    <a:pt x="139" y="77"/>
                    <a:pt x="135" y="69"/>
                  </a:cubicBezTo>
                  <a:cubicBezTo>
                    <a:pt x="142" y="62"/>
                    <a:pt x="143" y="54"/>
                    <a:pt x="138" y="45"/>
                  </a:cubicBezTo>
                  <a:cubicBezTo>
                    <a:pt x="143" y="42"/>
                    <a:pt x="146" y="40"/>
                    <a:pt x="152" y="39"/>
                  </a:cubicBezTo>
                  <a:cubicBezTo>
                    <a:pt x="153" y="38"/>
                    <a:pt x="156" y="38"/>
                    <a:pt x="156" y="37"/>
                  </a:cubicBezTo>
                  <a:cubicBezTo>
                    <a:pt x="154" y="32"/>
                    <a:pt x="134" y="19"/>
                    <a:pt x="128" y="15"/>
                  </a:cubicBezTo>
                  <a:cubicBezTo>
                    <a:pt x="126" y="8"/>
                    <a:pt x="124" y="4"/>
                    <a:pt x="117" y="0"/>
                  </a:cubicBezTo>
                  <a:cubicBezTo>
                    <a:pt x="103" y="1"/>
                    <a:pt x="110" y="8"/>
                    <a:pt x="98" y="10"/>
                  </a:cubicBezTo>
                  <a:cubicBezTo>
                    <a:pt x="91" y="13"/>
                    <a:pt x="74" y="7"/>
                    <a:pt x="66" y="6"/>
                  </a:cubicBezTo>
                  <a:cubicBezTo>
                    <a:pt x="63" y="1"/>
                    <a:pt x="42" y="9"/>
                    <a:pt x="45" y="6"/>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7" name="Freeform 125"/>
            <p:cNvSpPr>
              <a:spLocks/>
            </p:cNvSpPr>
            <p:nvPr/>
          </p:nvSpPr>
          <p:spPr bwMode="auto">
            <a:xfrm>
              <a:off x="4964537" y="3606309"/>
              <a:ext cx="433536" cy="150491"/>
            </a:xfrm>
            <a:custGeom>
              <a:avLst/>
              <a:gdLst>
                <a:gd name="T0" fmla="*/ 31 w 745"/>
                <a:gd name="T1" fmla="*/ 79 h 265"/>
                <a:gd name="T2" fmla="*/ 75 w 745"/>
                <a:gd name="T3" fmla="*/ 93 h 265"/>
                <a:gd name="T4" fmla="*/ 111 w 745"/>
                <a:gd name="T5" fmla="*/ 124 h 265"/>
                <a:gd name="T6" fmla="*/ 153 w 745"/>
                <a:gd name="T7" fmla="*/ 166 h 265"/>
                <a:gd name="T8" fmla="*/ 229 w 745"/>
                <a:gd name="T9" fmla="*/ 187 h 265"/>
                <a:gd name="T10" fmla="*/ 342 w 745"/>
                <a:gd name="T11" fmla="*/ 232 h 265"/>
                <a:gd name="T12" fmla="*/ 444 w 745"/>
                <a:gd name="T13" fmla="*/ 250 h 265"/>
                <a:gd name="T14" fmla="*/ 501 w 745"/>
                <a:gd name="T15" fmla="*/ 262 h 265"/>
                <a:gd name="T16" fmla="*/ 583 w 745"/>
                <a:gd name="T17" fmla="*/ 244 h 265"/>
                <a:gd name="T18" fmla="*/ 615 w 745"/>
                <a:gd name="T19" fmla="*/ 207 h 265"/>
                <a:gd name="T20" fmla="*/ 606 w 745"/>
                <a:gd name="T21" fmla="*/ 163 h 265"/>
                <a:gd name="T22" fmla="*/ 643 w 745"/>
                <a:gd name="T23" fmla="*/ 145 h 265"/>
                <a:gd name="T24" fmla="*/ 672 w 745"/>
                <a:gd name="T25" fmla="*/ 151 h 265"/>
                <a:gd name="T26" fmla="*/ 711 w 745"/>
                <a:gd name="T27" fmla="*/ 123 h 265"/>
                <a:gd name="T28" fmla="*/ 745 w 745"/>
                <a:gd name="T29" fmla="*/ 129 h 265"/>
                <a:gd name="T30" fmla="*/ 685 w 745"/>
                <a:gd name="T31" fmla="*/ 87 h 265"/>
                <a:gd name="T32" fmla="*/ 634 w 745"/>
                <a:gd name="T33" fmla="*/ 87 h 265"/>
                <a:gd name="T34" fmla="*/ 618 w 745"/>
                <a:gd name="T35" fmla="*/ 60 h 265"/>
                <a:gd name="T36" fmla="*/ 613 w 745"/>
                <a:gd name="T37" fmla="*/ 31 h 265"/>
                <a:gd name="T38" fmla="*/ 571 w 745"/>
                <a:gd name="T39" fmla="*/ 27 h 265"/>
                <a:gd name="T40" fmla="*/ 516 w 745"/>
                <a:gd name="T41" fmla="*/ 42 h 265"/>
                <a:gd name="T42" fmla="*/ 469 w 745"/>
                <a:gd name="T43" fmla="*/ 61 h 265"/>
                <a:gd name="T44" fmla="*/ 414 w 745"/>
                <a:gd name="T45" fmla="*/ 45 h 265"/>
                <a:gd name="T46" fmla="*/ 378 w 745"/>
                <a:gd name="T47" fmla="*/ 33 h 265"/>
                <a:gd name="T48" fmla="*/ 316 w 745"/>
                <a:gd name="T49" fmla="*/ 15 h 265"/>
                <a:gd name="T50" fmla="*/ 241 w 745"/>
                <a:gd name="T51" fmla="*/ 0 h 265"/>
                <a:gd name="T52" fmla="*/ 202 w 745"/>
                <a:gd name="T53" fmla="*/ 0 h 265"/>
                <a:gd name="T54" fmla="*/ 190 w 745"/>
                <a:gd name="T55" fmla="*/ 16 h 265"/>
                <a:gd name="T56" fmla="*/ 171 w 745"/>
                <a:gd name="T57" fmla="*/ 40 h 265"/>
                <a:gd name="T58" fmla="*/ 145 w 745"/>
                <a:gd name="T59" fmla="*/ 39 h 265"/>
                <a:gd name="T60" fmla="*/ 109 w 745"/>
                <a:gd name="T61" fmla="*/ 19 h 265"/>
                <a:gd name="T62" fmla="*/ 76 w 745"/>
                <a:gd name="T63" fmla="*/ 16 h 265"/>
                <a:gd name="T64" fmla="*/ 48 w 745"/>
                <a:gd name="T65" fmla="*/ 19 h 265"/>
                <a:gd name="T66" fmla="*/ 36 w 745"/>
                <a:gd name="T67" fmla="*/ 39 h 265"/>
                <a:gd name="T68" fmla="*/ 0 w 745"/>
                <a:gd name="T69" fmla="*/ 5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5" h="265">
                  <a:moveTo>
                    <a:pt x="0" y="55"/>
                  </a:moveTo>
                  <a:cubicBezTo>
                    <a:pt x="10" y="63"/>
                    <a:pt x="18" y="77"/>
                    <a:pt x="31" y="79"/>
                  </a:cubicBezTo>
                  <a:cubicBezTo>
                    <a:pt x="36" y="81"/>
                    <a:pt x="39" y="84"/>
                    <a:pt x="45" y="85"/>
                  </a:cubicBezTo>
                  <a:cubicBezTo>
                    <a:pt x="54" y="90"/>
                    <a:pt x="65" y="89"/>
                    <a:pt x="75" y="93"/>
                  </a:cubicBezTo>
                  <a:cubicBezTo>
                    <a:pt x="85" y="97"/>
                    <a:pt x="88" y="101"/>
                    <a:pt x="96" y="106"/>
                  </a:cubicBezTo>
                  <a:cubicBezTo>
                    <a:pt x="101" y="112"/>
                    <a:pt x="106" y="118"/>
                    <a:pt x="111" y="124"/>
                  </a:cubicBezTo>
                  <a:cubicBezTo>
                    <a:pt x="112" y="130"/>
                    <a:pt x="115" y="133"/>
                    <a:pt x="117" y="139"/>
                  </a:cubicBezTo>
                  <a:cubicBezTo>
                    <a:pt x="124" y="165"/>
                    <a:pt x="124" y="164"/>
                    <a:pt x="153" y="166"/>
                  </a:cubicBezTo>
                  <a:cubicBezTo>
                    <a:pt x="171" y="171"/>
                    <a:pt x="189" y="174"/>
                    <a:pt x="208" y="175"/>
                  </a:cubicBezTo>
                  <a:cubicBezTo>
                    <a:pt x="214" y="176"/>
                    <a:pt x="223" y="184"/>
                    <a:pt x="229" y="187"/>
                  </a:cubicBezTo>
                  <a:cubicBezTo>
                    <a:pt x="240" y="192"/>
                    <a:pt x="261" y="213"/>
                    <a:pt x="271" y="219"/>
                  </a:cubicBezTo>
                  <a:cubicBezTo>
                    <a:pt x="292" y="247"/>
                    <a:pt x="305" y="231"/>
                    <a:pt x="342" y="232"/>
                  </a:cubicBezTo>
                  <a:cubicBezTo>
                    <a:pt x="358" y="234"/>
                    <a:pt x="374" y="234"/>
                    <a:pt x="390" y="238"/>
                  </a:cubicBezTo>
                  <a:cubicBezTo>
                    <a:pt x="420" y="234"/>
                    <a:pt x="422" y="246"/>
                    <a:pt x="444" y="250"/>
                  </a:cubicBezTo>
                  <a:cubicBezTo>
                    <a:pt x="451" y="254"/>
                    <a:pt x="461" y="258"/>
                    <a:pt x="469" y="259"/>
                  </a:cubicBezTo>
                  <a:cubicBezTo>
                    <a:pt x="485" y="265"/>
                    <a:pt x="473" y="264"/>
                    <a:pt x="501" y="262"/>
                  </a:cubicBezTo>
                  <a:cubicBezTo>
                    <a:pt x="508" y="259"/>
                    <a:pt x="515" y="256"/>
                    <a:pt x="522" y="253"/>
                  </a:cubicBezTo>
                  <a:cubicBezTo>
                    <a:pt x="535" y="240"/>
                    <a:pt x="567" y="245"/>
                    <a:pt x="583" y="244"/>
                  </a:cubicBezTo>
                  <a:cubicBezTo>
                    <a:pt x="590" y="235"/>
                    <a:pt x="588" y="230"/>
                    <a:pt x="600" y="226"/>
                  </a:cubicBezTo>
                  <a:cubicBezTo>
                    <a:pt x="605" y="216"/>
                    <a:pt x="605" y="214"/>
                    <a:pt x="615" y="207"/>
                  </a:cubicBezTo>
                  <a:cubicBezTo>
                    <a:pt x="616" y="201"/>
                    <a:pt x="603" y="192"/>
                    <a:pt x="603" y="192"/>
                  </a:cubicBezTo>
                  <a:cubicBezTo>
                    <a:pt x="599" y="183"/>
                    <a:pt x="595" y="168"/>
                    <a:pt x="606" y="163"/>
                  </a:cubicBezTo>
                  <a:cubicBezTo>
                    <a:pt x="625" y="167"/>
                    <a:pt x="613" y="171"/>
                    <a:pt x="625" y="177"/>
                  </a:cubicBezTo>
                  <a:cubicBezTo>
                    <a:pt x="654" y="173"/>
                    <a:pt x="654" y="172"/>
                    <a:pt x="643" y="145"/>
                  </a:cubicBezTo>
                  <a:cubicBezTo>
                    <a:pt x="647" y="137"/>
                    <a:pt x="653" y="143"/>
                    <a:pt x="658" y="148"/>
                  </a:cubicBezTo>
                  <a:cubicBezTo>
                    <a:pt x="661" y="156"/>
                    <a:pt x="665" y="155"/>
                    <a:pt x="672" y="151"/>
                  </a:cubicBezTo>
                  <a:cubicBezTo>
                    <a:pt x="678" y="139"/>
                    <a:pt x="675" y="137"/>
                    <a:pt x="691" y="135"/>
                  </a:cubicBezTo>
                  <a:cubicBezTo>
                    <a:pt x="696" y="127"/>
                    <a:pt x="702" y="124"/>
                    <a:pt x="711" y="123"/>
                  </a:cubicBezTo>
                  <a:cubicBezTo>
                    <a:pt x="717" y="120"/>
                    <a:pt x="720" y="123"/>
                    <a:pt x="726" y="124"/>
                  </a:cubicBezTo>
                  <a:cubicBezTo>
                    <a:pt x="731" y="132"/>
                    <a:pt x="736" y="130"/>
                    <a:pt x="745" y="129"/>
                  </a:cubicBezTo>
                  <a:cubicBezTo>
                    <a:pt x="742" y="110"/>
                    <a:pt x="729" y="97"/>
                    <a:pt x="709" y="93"/>
                  </a:cubicBezTo>
                  <a:cubicBezTo>
                    <a:pt x="701" y="87"/>
                    <a:pt x="697" y="88"/>
                    <a:pt x="685" y="87"/>
                  </a:cubicBezTo>
                  <a:cubicBezTo>
                    <a:pt x="676" y="83"/>
                    <a:pt x="675" y="87"/>
                    <a:pt x="666" y="88"/>
                  </a:cubicBezTo>
                  <a:cubicBezTo>
                    <a:pt x="656" y="98"/>
                    <a:pt x="646" y="89"/>
                    <a:pt x="634" y="87"/>
                  </a:cubicBezTo>
                  <a:cubicBezTo>
                    <a:pt x="630" y="81"/>
                    <a:pt x="632" y="74"/>
                    <a:pt x="627" y="69"/>
                  </a:cubicBezTo>
                  <a:cubicBezTo>
                    <a:pt x="624" y="66"/>
                    <a:pt x="618" y="60"/>
                    <a:pt x="618" y="60"/>
                  </a:cubicBezTo>
                  <a:cubicBezTo>
                    <a:pt x="615" y="53"/>
                    <a:pt x="615" y="37"/>
                    <a:pt x="615" y="37"/>
                  </a:cubicBezTo>
                  <a:cubicBezTo>
                    <a:pt x="614" y="35"/>
                    <a:pt x="615" y="32"/>
                    <a:pt x="613" y="31"/>
                  </a:cubicBezTo>
                  <a:cubicBezTo>
                    <a:pt x="611" y="30"/>
                    <a:pt x="608" y="33"/>
                    <a:pt x="606" y="33"/>
                  </a:cubicBezTo>
                  <a:cubicBezTo>
                    <a:pt x="595" y="33"/>
                    <a:pt x="581" y="29"/>
                    <a:pt x="571" y="27"/>
                  </a:cubicBezTo>
                  <a:cubicBezTo>
                    <a:pt x="562" y="23"/>
                    <a:pt x="553" y="26"/>
                    <a:pt x="544" y="28"/>
                  </a:cubicBezTo>
                  <a:cubicBezTo>
                    <a:pt x="535" y="33"/>
                    <a:pt x="524" y="34"/>
                    <a:pt x="516" y="42"/>
                  </a:cubicBezTo>
                  <a:cubicBezTo>
                    <a:pt x="509" y="49"/>
                    <a:pt x="505" y="67"/>
                    <a:pt x="498" y="72"/>
                  </a:cubicBezTo>
                  <a:cubicBezTo>
                    <a:pt x="490" y="75"/>
                    <a:pt x="477" y="65"/>
                    <a:pt x="469" y="61"/>
                  </a:cubicBezTo>
                  <a:cubicBezTo>
                    <a:pt x="461" y="57"/>
                    <a:pt x="459" y="51"/>
                    <a:pt x="450" y="48"/>
                  </a:cubicBezTo>
                  <a:cubicBezTo>
                    <a:pt x="441" y="45"/>
                    <a:pt x="422" y="47"/>
                    <a:pt x="414" y="45"/>
                  </a:cubicBezTo>
                  <a:cubicBezTo>
                    <a:pt x="406" y="43"/>
                    <a:pt x="405" y="39"/>
                    <a:pt x="399" y="37"/>
                  </a:cubicBezTo>
                  <a:cubicBezTo>
                    <a:pt x="385" y="31"/>
                    <a:pt x="387" y="36"/>
                    <a:pt x="378" y="33"/>
                  </a:cubicBezTo>
                  <a:lnTo>
                    <a:pt x="345" y="21"/>
                  </a:lnTo>
                  <a:lnTo>
                    <a:pt x="316" y="15"/>
                  </a:lnTo>
                  <a:lnTo>
                    <a:pt x="274" y="3"/>
                  </a:lnTo>
                  <a:cubicBezTo>
                    <a:pt x="262" y="1"/>
                    <a:pt x="251" y="1"/>
                    <a:pt x="241" y="0"/>
                  </a:cubicBezTo>
                  <a:lnTo>
                    <a:pt x="216" y="0"/>
                  </a:lnTo>
                  <a:lnTo>
                    <a:pt x="202" y="0"/>
                  </a:lnTo>
                  <a:lnTo>
                    <a:pt x="184" y="4"/>
                  </a:lnTo>
                  <a:lnTo>
                    <a:pt x="190" y="16"/>
                  </a:lnTo>
                  <a:lnTo>
                    <a:pt x="181" y="30"/>
                  </a:lnTo>
                  <a:lnTo>
                    <a:pt x="171" y="40"/>
                  </a:lnTo>
                  <a:lnTo>
                    <a:pt x="156" y="39"/>
                  </a:lnTo>
                  <a:lnTo>
                    <a:pt x="145" y="39"/>
                  </a:lnTo>
                  <a:lnTo>
                    <a:pt x="127" y="28"/>
                  </a:lnTo>
                  <a:lnTo>
                    <a:pt x="109" y="19"/>
                  </a:lnTo>
                  <a:lnTo>
                    <a:pt x="99" y="18"/>
                  </a:lnTo>
                  <a:lnTo>
                    <a:pt x="76" y="16"/>
                  </a:lnTo>
                  <a:lnTo>
                    <a:pt x="60" y="18"/>
                  </a:lnTo>
                  <a:lnTo>
                    <a:pt x="48" y="19"/>
                  </a:lnTo>
                  <a:lnTo>
                    <a:pt x="34" y="27"/>
                  </a:lnTo>
                  <a:lnTo>
                    <a:pt x="36" y="39"/>
                  </a:lnTo>
                  <a:lnTo>
                    <a:pt x="36" y="51"/>
                  </a:lnTo>
                  <a:lnTo>
                    <a:pt x="0" y="55"/>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8" name="Freeform 126"/>
            <p:cNvSpPr>
              <a:spLocks/>
            </p:cNvSpPr>
            <p:nvPr/>
          </p:nvSpPr>
          <p:spPr bwMode="auto">
            <a:xfrm>
              <a:off x="4851441" y="3568141"/>
              <a:ext cx="736235" cy="552889"/>
            </a:xfrm>
            <a:custGeom>
              <a:avLst/>
              <a:gdLst>
                <a:gd name="T0" fmla="*/ 1220 w 1262"/>
                <a:gd name="T1" fmla="*/ 320 h 982"/>
                <a:gd name="T2" fmla="*/ 1158 w 1262"/>
                <a:gd name="T3" fmla="*/ 352 h 982"/>
                <a:gd name="T4" fmla="*/ 1120 w 1262"/>
                <a:gd name="T5" fmla="*/ 384 h 982"/>
                <a:gd name="T6" fmla="*/ 1064 w 1262"/>
                <a:gd name="T7" fmla="*/ 356 h 982"/>
                <a:gd name="T8" fmla="*/ 1030 w 1262"/>
                <a:gd name="T9" fmla="*/ 418 h 982"/>
                <a:gd name="T10" fmla="*/ 1096 w 1262"/>
                <a:gd name="T11" fmla="*/ 458 h 982"/>
                <a:gd name="T12" fmla="*/ 1158 w 1262"/>
                <a:gd name="T13" fmla="*/ 456 h 982"/>
                <a:gd name="T14" fmla="*/ 1104 w 1262"/>
                <a:gd name="T15" fmla="*/ 502 h 982"/>
                <a:gd name="T16" fmla="*/ 1158 w 1262"/>
                <a:gd name="T17" fmla="*/ 552 h 982"/>
                <a:gd name="T18" fmla="*/ 1212 w 1262"/>
                <a:gd name="T19" fmla="*/ 624 h 982"/>
                <a:gd name="T20" fmla="*/ 1222 w 1262"/>
                <a:gd name="T21" fmla="*/ 718 h 982"/>
                <a:gd name="T22" fmla="*/ 1194 w 1262"/>
                <a:gd name="T23" fmla="*/ 814 h 982"/>
                <a:gd name="T24" fmla="*/ 1130 w 1262"/>
                <a:gd name="T25" fmla="*/ 852 h 982"/>
                <a:gd name="T26" fmla="*/ 1082 w 1262"/>
                <a:gd name="T27" fmla="*/ 852 h 982"/>
                <a:gd name="T28" fmla="*/ 1030 w 1262"/>
                <a:gd name="T29" fmla="*/ 890 h 982"/>
                <a:gd name="T30" fmla="*/ 1020 w 1262"/>
                <a:gd name="T31" fmla="*/ 928 h 982"/>
                <a:gd name="T32" fmla="*/ 1028 w 1262"/>
                <a:gd name="T33" fmla="*/ 970 h 982"/>
                <a:gd name="T34" fmla="*/ 984 w 1262"/>
                <a:gd name="T35" fmla="*/ 962 h 982"/>
                <a:gd name="T36" fmla="*/ 974 w 1262"/>
                <a:gd name="T37" fmla="*/ 884 h 982"/>
                <a:gd name="T38" fmla="*/ 896 w 1262"/>
                <a:gd name="T39" fmla="*/ 850 h 982"/>
                <a:gd name="T40" fmla="*/ 866 w 1262"/>
                <a:gd name="T41" fmla="*/ 850 h 982"/>
                <a:gd name="T42" fmla="*/ 804 w 1262"/>
                <a:gd name="T43" fmla="*/ 880 h 982"/>
                <a:gd name="T44" fmla="*/ 754 w 1262"/>
                <a:gd name="T45" fmla="*/ 870 h 982"/>
                <a:gd name="T46" fmla="*/ 702 w 1262"/>
                <a:gd name="T47" fmla="*/ 774 h 982"/>
                <a:gd name="T48" fmla="*/ 666 w 1262"/>
                <a:gd name="T49" fmla="*/ 698 h 982"/>
                <a:gd name="T50" fmla="*/ 606 w 1262"/>
                <a:gd name="T51" fmla="*/ 672 h 982"/>
                <a:gd name="T52" fmla="*/ 459 w 1262"/>
                <a:gd name="T53" fmla="*/ 708 h 982"/>
                <a:gd name="T54" fmla="*/ 255 w 1262"/>
                <a:gd name="T55" fmla="*/ 643 h 982"/>
                <a:gd name="T56" fmla="*/ 194 w 1262"/>
                <a:gd name="T57" fmla="*/ 578 h 982"/>
                <a:gd name="T58" fmla="*/ 128 w 1262"/>
                <a:gd name="T59" fmla="*/ 507 h 982"/>
                <a:gd name="T60" fmla="*/ 30 w 1262"/>
                <a:gd name="T61" fmla="*/ 462 h 982"/>
                <a:gd name="T62" fmla="*/ 14 w 1262"/>
                <a:gd name="T63" fmla="*/ 411 h 982"/>
                <a:gd name="T64" fmla="*/ 48 w 1262"/>
                <a:gd name="T65" fmla="*/ 368 h 982"/>
                <a:gd name="T66" fmla="*/ 118 w 1262"/>
                <a:gd name="T67" fmla="*/ 308 h 982"/>
                <a:gd name="T68" fmla="*/ 110 w 1262"/>
                <a:gd name="T69" fmla="*/ 260 h 982"/>
                <a:gd name="T70" fmla="*/ 122 w 1262"/>
                <a:gd name="T71" fmla="*/ 208 h 982"/>
                <a:gd name="T72" fmla="*/ 158 w 1262"/>
                <a:gd name="T73" fmla="*/ 180 h 982"/>
                <a:gd name="T74" fmla="*/ 180 w 1262"/>
                <a:gd name="T75" fmla="*/ 142 h 982"/>
                <a:gd name="T76" fmla="*/ 220 w 1262"/>
                <a:gd name="T77" fmla="*/ 130 h 982"/>
                <a:gd name="T78" fmla="*/ 308 w 1262"/>
                <a:gd name="T79" fmla="*/ 204 h 982"/>
                <a:gd name="T80" fmla="*/ 412 w 1262"/>
                <a:gd name="T81" fmla="*/ 248 h 982"/>
                <a:gd name="T82" fmla="*/ 517 w 1262"/>
                <a:gd name="T83" fmla="*/ 298 h 982"/>
                <a:gd name="T84" fmla="*/ 682 w 1262"/>
                <a:gd name="T85" fmla="*/ 330 h 982"/>
                <a:gd name="T86" fmla="*/ 807 w 1262"/>
                <a:gd name="T87" fmla="*/ 276 h 982"/>
                <a:gd name="T88" fmla="*/ 825 w 1262"/>
                <a:gd name="T89" fmla="*/ 246 h 982"/>
                <a:gd name="T90" fmla="*/ 860 w 1262"/>
                <a:gd name="T91" fmla="*/ 222 h 982"/>
                <a:gd name="T92" fmla="*/ 932 w 1262"/>
                <a:gd name="T93" fmla="*/ 200 h 982"/>
                <a:gd name="T94" fmla="*/ 879 w 1262"/>
                <a:gd name="T95" fmla="*/ 157 h 982"/>
                <a:gd name="T96" fmla="*/ 809 w 1262"/>
                <a:gd name="T97" fmla="*/ 100 h 982"/>
                <a:gd name="T98" fmla="*/ 824 w 1262"/>
                <a:gd name="T99" fmla="*/ 26 h 982"/>
                <a:gd name="T100" fmla="*/ 980 w 1262"/>
                <a:gd name="T101" fmla="*/ 45 h 982"/>
                <a:gd name="T102" fmla="*/ 1046 w 1262"/>
                <a:gd name="T103" fmla="*/ 98 h 982"/>
                <a:gd name="T104" fmla="*/ 1142 w 1262"/>
                <a:gd name="T105" fmla="*/ 142 h 982"/>
                <a:gd name="T106" fmla="*/ 1247 w 1262"/>
                <a:gd name="T107" fmla="*/ 171 h 982"/>
                <a:gd name="T108" fmla="*/ 1230 w 1262"/>
                <a:gd name="T109" fmla="*/ 226 h 982"/>
                <a:gd name="T110" fmla="*/ 1236 w 1262"/>
                <a:gd name="T111" fmla="*/ 27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2" h="982">
                  <a:moveTo>
                    <a:pt x="1260" y="288"/>
                  </a:moveTo>
                  <a:cubicBezTo>
                    <a:pt x="1257" y="304"/>
                    <a:pt x="1252" y="300"/>
                    <a:pt x="1236" y="302"/>
                  </a:cubicBezTo>
                  <a:cubicBezTo>
                    <a:pt x="1226" y="305"/>
                    <a:pt x="1229" y="314"/>
                    <a:pt x="1220" y="320"/>
                  </a:cubicBezTo>
                  <a:cubicBezTo>
                    <a:pt x="1204" y="315"/>
                    <a:pt x="1212" y="315"/>
                    <a:pt x="1194" y="318"/>
                  </a:cubicBezTo>
                  <a:cubicBezTo>
                    <a:pt x="1185" y="321"/>
                    <a:pt x="1187" y="325"/>
                    <a:pt x="1182" y="332"/>
                  </a:cubicBezTo>
                  <a:cubicBezTo>
                    <a:pt x="1177" y="339"/>
                    <a:pt x="1165" y="347"/>
                    <a:pt x="1158" y="352"/>
                  </a:cubicBezTo>
                  <a:cubicBezTo>
                    <a:pt x="1155" y="361"/>
                    <a:pt x="1151" y="367"/>
                    <a:pt x="1148" y="376"/>
                  </a:cubicBezTo>
                  <a:cubicBezTo>
                    <a:pt x="1146" y="381"/>
                    <a:pt x="1137" y="378"/>
                    <a:pt x="1132" y="380"/>
                  </a:cubicBezTo>
                  <a:cubicBezTo>
                    <a:pt x="1128" y="381"/>
                    <a:pt x="1120" y="384"/>
                    <a:pt x="1120" y="384"/>
                  </a:cubicBezTo>
                  <a:cubicBezTo>
                    <a:pt x="1114" y="392"/>
                    <a:pt x="1109" y="401"/>
                    <a:pt x="1106" y="410"/>
                  </a:cubicBezTo>
                  <a:cubicBezTo>
                    <a:pt x="1074" y="404"/>
                    <a:pt x="1111" y="363"/>
                    <a:pt x="1084" y="354"/>
                  </a:cubicBezTo>
                  <a:cubicBezTo>
                    <a:pt x="1077" y="355"/>
                    <a:pt x="1070" y="354"/>
                    <a:pt x="1064" y="356"/>
                  </a:cubicBezTo>
                  <a:cubicBezTo>
                    <a:pt x="1057" y="358"/>
                    <a:pt x="1050" y="374"/>
                    <a:pt x="1050" y="374"/>
                  </a:cubicBezTo>
                  <a:cubicBezTo>
                    <a:pt x="1047" y="397"/>
                    <a:pt x="1044" y="394"/>
                    <a:pt x="1022" y="396"/>
                  </a:cubicBezTo>
                  <a:cubicBezTo>
                    <a:pt x="1015" y="406"/>
                    <a:pt x="1021" y="412"/>
                    <a:pt x="1030" y="418"/>
                  </a:cubicBezTo>
                  <a:cubicBezTo>
                    <a:pt x="1033" y="426"/>
                    <a:pt x="1045" y="429"/>
                    <a:pt x="1054" y="432"/>
                  </a:cubicBezTo>
                  <a:cubicBezTo>
                    <a:pt x="1060" y="438"/>
                    <a:pt x="1070" y="449"/>
                    <a:pt x="1078" y="452"/>
                  </a:cubicBezTo>
                  <a:cubicBezTo>
                    <a:pt x="1084" y="454"/>
                    <a:pt x="1096" y="458"/>
                    <a:pt x="1096" y="458"/>
                  </a:cubicBezTo>
                  <a:cubicBezTo>
                    <a:pt x="1098" y="439"/>
                    <a:pt x="1097" y="436"/>
                    <a:pt x="1114" y="440"/>
                  </a:cubicBezTo>
                  <a:cubicBezTo>
                    <a:pt x="1124" y="450"/>
                    <a:pt x="1125" y="448"/>
                    <a:pt x="1140" y="446"/>
                  </a:cubicBezTo>
                  <a:cubicBezTo>
                    <a:pt x="1149" y="448"/>
                    <a:pt x="1153" y="448"/>
                    <a:pt x="1158" y="456"/>
                  </a:cubicBezTo>
                  <a:cubicBezTo>
                    <a:pt x="1154" y="468"/>
                    <a:pt x="1139" y="465"/>
                    <a:pt x="1130" y="472"/>
                  </a:cubicBezTo>
                  <a:cubicBezTo>
                    <a:pt x="1122" y="478"/>
                    <a:pt x="1123" y="486"/>
                    <a:pt x="1118" y="492"/>
                  </a:cubicBezTo>
                  <a:cubicBezTo>
                    <a:pt x="1114" y="496"/>
                    <a:pt x="1109" y="499"/>
                    <a:pt x="1104" y="502"/>
                  </a:cubicBezTo>
                  <a:cubicBezTo>
                    <a:pt x="1101" y="514"/>
                    <a:pt x="1111" y="519"/>
                    <a:pt x="1122" y="522"/>
                  </a:cubicBezTo>
                  <a:cubicBezTo>
                    <a:pt x="1129" y="527"/>
                    <a:pt x="1135" y="533"/>
                    <a:pt x="1142" y="538"/>
                  </a:cubicBezTo>
                  <a:cubicBezTo>
                    <a:pt x="1146" y="544"/>
                    <a:pt x="1158" y="552"/>
                    <a:pt x="1158" y="552"/>
                  </a:cubicBezTo>
                  <a:cubicBezTo>
                    <a:pt x="1163" y="560"/>
                    <a:pt x="1176" y="579"/>
                    <a:pt x="1184" y="582"/>
                  </a:cubicBezTo>
                  <a:cubicBezTo>
                    <a:pt x="1189" y="589"/>
                    <a:pt x="1197" y="595"/>
                    <a:pt x="1204" y="600"/>
                  </a:cubicBezTo>
                  <a:cubicBezTo>
                    <a:pt x="1206" y="610"/>
                    <a:pt x="1209" y="615"/>
                    <a:pt x="1212" y="624"/>
                  </a:cubicBezTo>
                  <a:cubicBezTo>
                    <a:pt x="1211" y="630"/>
                    <a:pt x="1208" y="636"/>
                    <a:pt x="1208" y="642"/>
                  </a:cubicBezTo>
                  <a:cubicBezTo>
                    <a:pt x="1208" y="653"/>
                    <a:pt x="1233" y="670"/>
                    <a:pt x="1238" y="684"/>
                  </a:cubicBezTo>
                  <a:cubicBezTo>
                    <a:pt x="1235" y="700"/>
                    <a:pt x="1230" y="705"/>
                    <a:pt x="1222" y="718"/>
                  </a:cubicBezTo>
                  <a:cubicBezTo>
                    <a:pt x="1220" y="734"/>
                    <a:pt x="1215" y="750"/>
                    <a:pt x="1210" y="766"/>
                  </a:cubicBezTo>
                  <a:cubicBezTo>
                    <a:pt x="1212" y="781"/>
                    <a:pt x="1211" y="779"/>
                    <a:pt x="1220" y="788"/>
                  </a:cubicBezTo>
                  <a:cubicBezTo>
                    <a:pt x="1190" y="793"/>
                    <a:pt x="1205" y="794"/>
                    <a:pt x="1194" y="814"/>
                  </a:cubicBezTo>
                  <a:cubicBezTo>
                    <a:pt x="1190" y="820"/>
                    <a:pt x="1174" y="822"/>
                    <a:pt x="1168" y="826"/>
                  </a:cubicBezTo>
                  <a:cubicBezTo>
                    <a:pt x="1165" y="834"/>
                    <a:pt x="1161" y="837"/>
                    <a:pt x="1154" y="842"/>
                  </a:cubicBezTo>
                  <a:cubicBezTo>
                    <a:pt x="1150" y="853"/>
                    <a:pt x="1140" y="851"/>
                    <a:pt x="1130" y="852"/>
                  </a:cubicBezTo>
                  <a:cubicBezTo>
                    <a:pt x="1123" y="854"/>
                    <a:pt x="1117" y="856"/>
                    <a:pt x="1110" y="860"/>
                  </a:cubicBezTo>
                  <a:cubicBezTo>
                    <a:pt x="1105" y="874"/>
                    <a:pt x="1092" y="866"/>
                    <a:pt x="1084" y="858"/>
                  </a:cubicBezTo>
                  <a:cubicBezTo>
                    <a:pt x="1083" y="856"/>
                    <a:pt x="1084" y="852"/>
                    <a:pt x="1082" y="852"/>
                  </a:cubicBezTo>
                  <a:cubicBezTo>
                    <a:pt x="1078" y="852"/>
                    <a:pt x="1080" y="858"/>
                    <a:pt x="1082" y="872"/>
                  </a:cubicBezTo>
                  <a:cubicBezTo>
                    <a:pt x="1071" y="883"/>
                    <a:pt x="1067" y="880"/>
                    <a:pt x="1050" y="882"/>
                  </a:cubicBezTo>
                  <a:cubicBezTo>
                    <a:pt x="1043" y="886"/>
                    <a:pt x="1037" y="888"/>
                    <a:pt x="1030" y="890"/>
                  </a:cubicBezTo>
                  <a:cubicBezTo>
                    <a:pt x="1029" y="892"/>
                    <a:pt x="1030" y="895"/>
                    <a:pt x="1028" y="896"/>
                  </a:cubicBezTo>
                  <a:cubicBezTo>
                    <a:pt x="1025" y="898"/>
                    <a:pt x="1019" y="895"/>
                    <a:pt x="1018" y="898"/>
                  </a:cubicBezTo>
                  <a:cubicBezTo>
                    <a:pt x="1016" y="908"/>
                    <a:pt x="1016" y="919"/>
                    <a:pt x="1020" y="928"/>
                  </a:cubicBezTo>
                  <a:cubicBezTo>
                    <a:pt x="1022" y="932"/>
                    <a:pt x="1032" y="932"/>
                    <a:pt x="1032" y="932"/>
                  </a:cubicBezTo>
                  <a:cubicBezTo>
                    <a:pt x="1038" y="938"/>
                    <a:pt x="1047" y="942"/>
                    <a:pt x="1036" y="946"/>
                  </a:cubicBezTo>
                  <a:cubicBezTo>
                    <a:pt x="1033" y="954"/>
                    <a:pt x="1032" y="962"/>
                    <a:pt x="1028" y="970"/>
                  </a:cubicBezTo>
                  <a:cubicBezTo>
                    <a:pt x="1026" y="974"/>
                    <a:pt x="1024" y="982"/>
                    <a:pt x="1024" y="982"/>
                  </a:cubicBezTo>
                  <a:cubicBezTo>
                    <a:pt x="1002" y="980"/>
                    <a:pt x="1009" y="981"/>
                    <a:pt x="996" y="970"/>
                  </a:cubicBezTo>
                  <a:cubicBezTo>
                    <a:pt x="992" y="967"/>
                    <a:pt x="984" y="962"/>
                    <a:pt x="984" y="962"/>
                  </a:cubicBezTo>
                  <a:cubicBezTo>
                    <a:pt x="979" y="955"/>
                    <a:pt x="974" y="951"/>
                    <a:pt x="984" y="948"/>
                  </a:cubicBezTo>
                  <a:cubicBezTo>
                    <a:pt x="987" y="940"/>
                    <a:pt x="991" y="941"/>
                    <a:pt x="998" y="936"/>
                  </a:cubicBezTo>
                  <a:cubicBezTo>
                    <a:pt x="1017" y="907"/>
                    <a:pt x="996" y="891"/>
                    <a:pt x="974" y="884"/>
                  </a:cubicBezTo>
                  <a:cubicBezTo>
                    <a:pt x="955" y="886"/>
                    <a:pt x="956" y="887"/>
                    <a:pt x="942" y="892"/>
                  </a:cubicBezTo>
                  <a:cubicBezTo>
                    <a:pt x="935" y="885"/>
                    <a:pt x="932" y="876"/>
                    <a:pt x="924" y="868"/>
                  </a:cubicBezTo>
                  <a:cubicBezTo>
                    <a:pt x="918" y="850"/>
                    <a:pt x="918" y="852"/>
                    <a:pt x="896" y="850"/>
                  </a:cubicBezTo>
                  <a:cubicBezTo>
                    <a:pt x="882" y="841"/>
                    <a:pt x="872" y="833"/>
                    <a:pt x="856" y="828"/>
                  </a:cubicBezTo>
                  <a:cubicBezTo>
                    <a:pt x="853" y="829"/>
                    <a:pt x="848" y="827"/>
                    <a:pt x="846" y="830"/>
                  </a:cubicBezTo>
                  <a:cubicBezTo>
                    <a:pt x="839" y="838"/>
                    <a:pt x="862" y="848"/>
                    <a:pt x="866" y="850"/>
                  </a:cubicBezTo>
                  <a:cubicBezTo>
                    <a:pt x="877" y="866"/>
                    <a:pt x="850" y="859"/>
                    <a:pt x="842" y="858"/>
                  </a:cubicBezTo>
                  <a:cubicBezTo>
                    <a:pt x="832" y="855"/>
                    <a:pt x="822" y="860"/>
                    <a:pt x="812" y="862"/>
                  </a:cubicBezTo>
                  <a:cubicBezTo>
                    <a:pt x="808" y="867"/>
                    <a:pt x="804" y="880"/>
                    <a:pt x="804" y="880"/>
                  </a:cubicBezTo>
                  <a:cubicBezTo>
                    <a:pt x="803" y="886"/>
                    <a:pt x="806" y="893"/>
                    <a:pt x="802" y="898"/>
                  </a:cubicBezTo>
                  <a:cubicBezTo>
                    <a:pt x="799" y="902"/>
                    <a:pt x="771" y="886"/>
                    <a:pt x="766" y="884"/>
                  </a:cubicBezTo>
                  <a:cubicBezTo>
                    <a:pt x="761" y="877"/>
                    <a:pt x="762" y="873"/>
                    <a:pt x="754" y="870"/>
                  </a:cubicBezTo>
                  <a:cubicBezTo>
                    <a:pt x="747" y="850"/>
                    <a:pt x="740" y="847"/>
                    <a:pt x="718" y="844"/>
                  </a:cubicBezTo>
                  <a:cubicBezTo>
                    <a:pt x="716" y="813"/>
                    <a:pt x="720" y="818"/>
                    <a:pt x="694" y="814"/>
                  </a:cubicBezTo>
                  <a:cubicBezTo>
                    <a:pt x="696" y="785"/>
                    <a:pt x="696" y="792"/>
                    <a:pt x="702" y="774"/>
                  </a:cubicBezTo>
                  <a:cubicBezTo>
                    <a:pt x="704" y="758"/>
                    <a:pt x="707" y="736"/>
                    <a:pt x="692" y="726"/>
                  </a:cubicBezTo>
                  <a:cubicBezTo>
                    <a:pt x="687" y="712"/>
                    <a:pt x="692" y="716"/>
                    <a:pt x="682" y="710"/>
                  </a:cubicBezTo>
                  <a:cubicBezTo>
                    <a:pt x="678" y="704"/>
                    <a:pt x="674" y="699"/>
                    <a:pt x="666" y="698"/>
                  </a:cubicBezTo>
                  <a:cubicBezTo>
                    <a:pt x="657" y="696"/>
                    <a:pt x="638" y="694"/>
                    <a:pt x="638" y="694"/>
                  </a:cubicBezTo>
                  <a:cubicBezTo>
                    <a:pt x="632" y="693"/>
                    <a:pt x="637" y="679"/>
                    <a:pt x="632" y="675"/>
                  </a:cubicBezTo>
                  <a:cubicBezTo>
                    <a:pt x="627" y="671"/>
                    <a:pt x="613" y="671"/>
                    <a:pt x="606" y="672"/>
                  </a:cubicBezTo>
                  <a:cubicBezTo>
                    <a:pt x="600" y="678"/>
                    <a:pt x="598" y="680"/>
                    <a:pt x="590" y="684"/>
                  </a:cubicBezTo>
                  <a:cubicBezTo>
                    <a:pt x="576" y="691"/>
                    <a:pt x="545" y="701"/>
                    <a:pt x="530" y="702"/>
                  </a:cubicBezTo>
                  <a:cubicBezTo>
                    <a:pt x="501" y="712"/>
                    <a:pt x="491" y="707"/>
                    <a:pt x="459" y="708"/>
                  </a:cubicBezTo>
                  <a:cubicBezTo>
                    <a:pt x="445" y="710"/>
                    <a:pt x="404" y="709"/>
                    <a:pt x="404" y="709"/>
                  </a:cubicBezTo>
                  <a:cubicBezTo>
                    <a:pt x="383" y="708"/>
                    <a:pt x="349" y="698"/>
                    <a:pt x="329" y="691"/>
                  </a:cubicBezTo>
                  <a:cubicBezTo>
                    <a:pt x="306" y="672"/>
                    <a:pt x="279" y="654"/>
                    <a:pt x="255" y="643"/>
                  </a:cubicBezTo>
                  <a:cubicBezTo>
                    <a:pt x="233" y="636"/>
                    <a:pt x="232" y="632"/>
                    <a:pt x="206" y="628"/>
                  </a:cubicBezTo>
                  <a:cubicBezTo>
                    <a:pt x="195" y="619"/>
                    <a:pt x="192" y="598"/>
                    <a:pt x="190" y="590"/>
                  </a:cubicBezTo>
                  <a:cubicBezTo>
                    <a:pt x="192" y="586"/>
                    <a:pt x="194" y="578"/>
                    <a:pt x="194" y="578"/>
                  </a:cubicBezTo>
                  <a:cubicBezTo>
                    <a:pt x="190" y="569"/>
                    <a:pt x="183" y="559"/>
                    <a:pt x="173" y="540"/>
                  </a:cubicBezTo>
                  <a:cubicBezTo>
                    <a:pt x="156" y="532"/>
                    <a:pt x="160" y="510"/>
                    <a:pt x="153" y="505"/>
                  </a:cubicBezTo>
                  <a:cubicBezTo>
                    <a:pt x="146" y="500"/>
                    <a:pt x="136" y="508"/>
                    <a:pt x="128" y="507"/>
                  </a:cubicBezTo>
                  <a:cubicBezTo>
                    <a:pt x="122" y="497"/>
                    <a:pt x="119" y="499"/>
                    <a:pt x="107" y="499"/>
                  </a:cubicBezTo>
                  <a:cubicBezTo>
                    <a:pt x="104" y="479"/>
                    <a:pt x="109" y="479"/>
                    <a:pt x="90" y="474"/>
                  </a:cubicBezTo>
                  <a:cubicBezTo>
                    <a:pt x="67" y="458"/>
                    <a:pt x="69" y="464"/>
                    <a:pt x="30" y="462"/>
                  </a:cubicBezTo>
                  <a:cubicBezTo>
                    <a:pt x="33" y="454"/>
                    <a:pt x="37" y="455"/>
                    <a:pt x="44" y="450"/>
                  </a:cubicBezTo>
                  <a:cubicBezTo>
                    <a:pt x="45" y="441"/>
                    <a:pt x="43" y="417"/>
                    <a:pt x="38" y="409"/>
                  </a:cubicBezTo>
                  <a:cubicBezTo>
                    <a:pt x="33" y="403"/>
                    <a:pt x="18" y="418"/>
                    <a:pt x="14" y="411"/>
                  </a:cubicBezTo>
                  <a:cubicBezTo>
                    <a:pt x="5" y="397"/>
                    <a:pt x="0" y="384"/>
                    <a:pt x="15" y="369"/>
                  </a:cubicBezTo>
                  <a:cubicBezTo>
                    <a:pt x="23" y="370"/>
                    <a:pt x="28" y="363"/>
                    <a:pt x="36" y="364"/>
                  </a:cubicBezTo>
                  <a:cubicBezTo>
                    <a:pt x="40" y="365"/>
                    <a:pt x="48" y="368"/>
                    <a:pt x="48" y="368"/>
                  </a:cubicBezTo>
                  <a:cubicBezTo>
                    <a:pt x="76" y="365"/>
                    <a:pt x="62" y="359"/>
                    <a:pt x="83" y="352"/>
                  </a:cubicBezTo>
                  <a:cubicBezTo>
                    <a:pt x="96" y="343"/>
                    <a:pt x="96" y="323"/>
                    <a:pt x="118" y="320"/>
                  </a:cubicBezTo>
                  <a:cubicBezTo>
                    <a:pt x="121" y="311"/>
                    <a:pt x="120" y="317"/>
                    <a:pt x="118" y="308"/>
                  </a:cubicBezTo>
                  <a:cubicBezTo>
                    <a:pt x="117" y="305"/>
                    <a:pt x="116" y="300"/>
                    <a:pt x="116" y="300"/>
                  </a:cubicBezTo>
                  <a:cubicBezTo>
                    <a:pt x="118" y="293"/>
                    <a:pt x="122" y="287"/>
                    <a:pt x="124" y="280"/>
                  </a:cubicBezTo>
                  <a:cubicBezTo>
                    <a:pt x="113" y="276"/>
                    <a:pt x="111" y="260"/>
                    <a:pt x="110" y="260"/>
                  </a:cubicBezTo>
                  <a:cubicBezTo>
                    <a:pt x="102" y="257"/>
                    <a:pt x="86" y="248"/>
                    <a:pt x="86" y="248"/>
                  </a:cubicBezTo>
                  <a:cubicBezTo>
                    <a:pt x="74" y="231"/>
                    <a:pt x="125" y="228"/>
                    <a:pt x="136" y="224"/>
                  </a:cubicBezTo>
                  <a:cubicBezTo>
                    <a:pt x="130" y="220"/>
                    <a:pt x="122" y="208"/>
                    <a:pt x="122" y="208"/>
                  </a:cubicBezTo>
                  <a:cubicBezTo>
                    <a:pt x="123" y="205"/>
                    <a:pt x="125" y="198"/>
                    <a:pt x="128" y="196"/>
                  </a:cubicBezTo>
                  <a:cubicBezTo>
                    <a:pt x="132" y="194"/>
                    <a:pt x="140" y="192"/>
                    <a:pt x="140" y="192"/>
                  </a:cubicBezTo>
                  <a:cubicBezTo>
                    <a:pt x="145" y="187"/>
                    <a:pt x="151" y="183"/>
                    <a:pt x="158" y="180"/>
                  </a:cubicBezTo>
                  <a:cubicBezTo>
                    <a:pt x="162" y="178"/>
                    <a:pt x="170" y="176"/>
                    <a:pt x="170" y="176"/>
                  </a:cubicBezTo>
                  <a:cubicBezTo>
                    <a:pt x="173" y="167"/>
                    <a:pt x="171" y="163"/>
                    <a:pt x="166" y="156"/>
                  </a:cubicBezTo>
                  <a:cubicBezTo>
                    <a:pt x="169" y="145"/>
                    <a:pt x="171" y="148"/>
                    <a:pt x="180" y="142"/>
                  </a:cubicBezTo>
                  <a:cubicBezTo>
                    <a:pt x="183" y="138"/>
                    <a:pt x="183" y="132"/>
                    <a:pt x="186" y="128"/>
                  </a:cubicBezTo>
                  <a:cubicBezTo>
                    <a:pt x="188" y="126"/>
                    <a:pt x="192" y="126"/>
                    <a:pt x="194" y="124"/>
                  </a:cubicBezTo>
                  <a:cubicBezTo>
                    <a:pt x="203" y="126"/>
                    <a:pt x="213" y="124"/>
                    <a:pt x="220" y="130"/>
                  </a:cubicBezTo>
                  <a:cubicBezTo>
                    <a:pt x="231" y="140"/>
                    <a:pt x="219" y="141"/>
                    <a:pt x="226" y="150"/>
                  </a:cubicBezTo>
                  <a:cubicBezTo>
                    <a:pt x="233" y="158"/>
                    <a:pt x="269" y="160"/>
                    <a:pt x="280" y="162"/>
                  </a:cubicBezTo>
                  <a:cubicBezTo>
                    <a:pt x="293" y="171"/>
                    <a:pt x="299" y="191"/>
                    <a:pt x="308" y="204"/>
                  </a:cubicBezTo>
                  <a:cubicBezTo>
                    <a:pt x="314" y="214"/>
                    <a:pt x="309" y="220"/>
                    <a:pt x="320" y="228"/>
                  </a:cubicBezTo>
                  <a:cubicBezTo>
                    <a:pt x="331" y="236"/>
                    <a:pt x="337" y="234"/>
                    <a:pt x="352" y="236"/>
                  </a:cubicBezTo>
                  <a:cubicBezTo>
                    <a:pt x="373" y="243"/>
                    <a:pt x="390" y="246"/>
                    <a:pt x="412" y="248"/>
                  </a:cubicBezTo>
                  <a:cubicBezTo>
                    <a:pt x="420" y="260"/>
                    <a:pt x="426" y="256"/>
                    <a:pt x="441" y="261"/>
                  </a:cubicBezTo>
                  <a:cubicBezTo>
                    <a:pt x="449" y="269"/>
                    <a:pt x="467" y="292"/>
                    <a:pt x="476" y="298"/>
                  </a:cubicBezTo>
                  <a:cubicBezTo>
                    <a:pt x="489" y="304"/>
                    <a:pt x="497" y="297"/>
                    <a:pt x="517" y="298"/>
                  </a:cubicBezTo>
                  <a:cubicBezTo>
                    <a:pt x="537" y="299"/>
                    <a:pt x="578" y="303"/>
                    <a:pt x="596" y="306"/>
                  </a:cubicBezTo>
                  <a:cubicBezTo>
                    <a:pt x="614" y="310"/>
                    <a:pt x="613" y="311"/>
                    <a:pt x="627" y="315"/>
                  </a:cubicBezTo>
                  <a:cubicBezTo>
                    <a:pt x="641" y="319"/>
                    <a:pt x="664" y="330"/>
                    <a:pt x="682" y="330"/>
                  </a:cubicBezTo>
                  <a:cubicBezTo>
                    <a:pt x="707" y="328"/>
                    <a:pt x="708" y="318"/>
                    <a:pt x="734" y="316"/>
                  </a:cubicBezTo>
                  <a:cubicBezTo>
                    <a:pt x="744" y="306"/>
                    <a:pt x="767" y="317"/>
                    <a:pt x="780" y="313"/>
                  </a:cubicBezTo>
                  <a:cubicBezTo>
                    <a:pt x="785" y="308"/>
                    <a:pt x="807" y="276"/>
                    <a:pt x="807" y="276"/>
                  </a:cubicBezTo>
                  <a:cubicBezTo>
                    <a:pt x="805" y="260"/>
                    <a:pt x="801" y="265"/>
                    <a:pt x="792" y="254"/>
                  </a:cubicBezTo>
                  <a:cubicBezTo>
                    <a:pt x="789" y="251"/>
                    <a:pt x="786" y="242"/>
                    <a:pt x="786" y="242"/>
                  </a:cubicBezTo>
                  <a:cubicBezTo>
                    <a:pt x="808" y="224"/>
                    <a:pt x="803" y="242"/>
                    <a:pt x="825" y="246"/>
                  </a:cubicBezTo>
                  <a:cubicBezTo>
                    <a:pt x="835" y="244"/>
                    <a:pt x="842" y="233"/>
                    <a:pt x="844" y="228"/>
                  </a:cubicBezTo>
                  <a:cubicBezTo>
                    <a:pt x="842" y="223"/>
                    <a:pt x="838" y="215"/>
                    <a:pt x="844" y="210"/>
                  </a:cubicBezTo>
                  <a:cubicBezTo>
                    <a:pt x="850" y="205"/>
                    <a:pt x="860" y="222"/>
                    <a:pt x="860" y="222"/>
                  </a:cubicBezTo>
                  <a:cubicBezTo>
                    <a:pt x="887" y="217"/>
                    <a:pt x="864" y="220"/>
                    <a:pt x="880" y="198"/>
                  </a:cubicBezTo>
                  <a:cubicBezTo>
                    <a:pt x="886" y="190"/>
                    <a:pt x="908" y="190"/>
                    <a:pt x="908" y="190"/>
                  </a:cubicBezTo>
                  <a:cubicBezTo>
                    <a:pt x="917" y="193"/>
                    <a:pt x="924" y="195"/>
                    <a:pt x="932" y="200"/>
                  </a:cubicBezTo>
                  <a:cubicBezTo>
                    <a:pt x="948" y="197"/>
                    <a:pt x="940" y="193"/>
                    <a:pt x="930" y="186"/>
                  </a:cubicBezTo>
                  <a:cubicBezTo>
                    <a:pt x="927" y="178"/>
                    <a:pt x="924" y="175"/>
                    <a:pt x="916" y="172"/>
                  </a:cubicBezTo>
                  <a:cubicBezTo>
                    <a:pt x="903" y="159"/>
                    <a:pt x="898" y="158"/>
                    <a:pt x="879" y="157"/>
                  </a:cubicBezTo>
                  <a:cubicBezTo>
                    <a:pt x="870" y="154"/>
                    <a:pt x="848" y="166"/>
                    <a:pt x="839" y="163"/>
                  </a:cubicBezTo>
                  <a:cubicBezTo>
                    <a:pt x="835" y="157"/>
                    <a:pt x="812" y="134"/>
                    <a:pt x="812" y="134"/>
                  </a:cubicBezTo>
                  <a:cubicBezTo>
                    <a:pt x="810" y="105"/>
                    <a:pt x="809" y="119"/>
                    <a:pt x="809" y="100"/>
                  </a:cubicBezTo>
                  <a:cubicBezTo>
                    <a:pt x="809" y="93"/>
                    <a:pt x="833" y="110"/>
                    <a:pt x="839" y="106"/>
                  </a:cubicBezTo>
                  <a:cubicBezTo>
                    <a:pt x="845" y="102"/>
                    <a:pt x="844" y="87"/>
                    <a:pt x="842" y="74"/>
                  </a:cubicBezTo>
                  <a:cubicBezTo>
                    <a:pt x="832" y="59"/>
                    <a:pt x="840" y="37"/>
                    <a:pt x="824" y="26"/>
                  </a:cubicBezTo>
                  <a:cubicBezTo>
                    <a:pt x="820" y="14"/>
                    <a:pt x="830" y="14"/>
                    <a:pt x="838" y="8"/>
                  </a:cubicBezTo>
                  <a:cubicBezTo>
                    <a:pt x="858" y="9"/>
                    <a:pt x="889" y="0"/>
                    <a:pt x="915" y="9"/>
                  </a:cubicBezTo>
                  <a:cubicBezTo>
                    <a:pt x="928" y="29"/>
                    <a:pt x="963" y="33"/>
                    <a:pt x="980" y="45"/>
                  </a:cubicBezTo>
                  <a:cubicBezTo>
                    <a:pt x="988" y="57"/>
                    <a:pt x="992" y="64"/>
                    <a:pt x="1006" y="66"/>
                  </a:cubicBezTo>
                  <a:cubicBezTo>
                    <a:pt x="1014" y="74"/>
                    <a:pt x="1020" y="82"/>
                    <a:pt x="1028" y="90"/>
                  </a:cubicBezTo>
                  <a:cubicBezTo>
                    <a:pt x="1033" y="95"/>
                    <a:pt x="1040" y="96"/>
                    <a:pt x="1046" y="98"/>
                  </a:cubicBezTo>
                  <a:cubicBezTo>
                    <a:pt x="1060" y="103"/>
                    <a:pt x="1055" y="106"/>
                    <a:pt x="1064" y="112"/>
                  </a:cubicBezTo>
                  <a:cubicBezTo>
                    <a:pt x="1077" y="122"/>
                    <a:pt x="1096" y="128"/>
                    <a:pt x="1112" y="130"/>
                  </a:cubicBezTo>
                  <a:cubicBezTo>
                    <a:pt x="1121" y="139"/>
                    <a:pt x="1130" y="140"/>
                    <a:pt x="1142" y="142"/>
                  </a:cubicBezTo>
                  <a:cubicBezTo>
                    <a:pt x="1156" y="151"/>
                    <a:pt x="1168" y="149"/>
                    <a:pt x="1186" y="150"/>
                  </a:cubicBezTo>
                  <a:cubicBezTo>
                    <a:pt x="1205" y="144"/>
                    <a:pt x="1193" y="144"/>
                    <a:pt x="1224" y="146"/>
                  </a:cubicBezTo>
                  <a:cubicBezTo>
                    <a:pt x="1234" y="149"/>
                    <a:pt x="1244" y="163"/>
                    <a:pt x="1247" y="171"/>
                  </a:cubicBezTo>
                  <a:cubicBezTo>
                    <a:pt x="1249" y="183"/>
                    <a:pt x="1247" y="191"/>
                    <a:pt x="1250" y="201"/>
                  </a:cubicBezTo>
                  <a:cubicBezTo>
                    <a:pt x="1249" y="210"/>
                    <a:pt x="1243" y="215"/>
                    <a:pt x="1240" y="224"/>
                  </a:cubicBezTo>
                  <a:cubicBezTo>
                    <a:pt x="1239" y="227"/>
                    <a:pt x="1233" y="225"/>
                    <a:pt x="1230" y="226"/>
                  </a:cubicBezTo>
                  <a:cubicBezTo>
                    <a:pt x="1221" y="229"/>
                    <a:pt x="1215" y="233"/>
                    <a:pt x="1206" y="236"/>
                  </a:cubicBezTo>
                  <a:cubicBezTo>
                    <a:pt x="1199" y="246"/>
                    <a:pt x="1204" y="247"/>
                    <a:pt x="1214" y="249"/>
                  </a:cubicBezTo>
                  <a:cubicBezTo>
                    <a:pt x="1222" y="254"/>
                    <a:pt x="1230" y="265"/>
                    <a:pt x="1236" y="273"/>
                  </a:cubicBezTo>
                  <a:cubicBezTo>
                    <a:pt x="1243" y="282"/>
                    <a:pt x="1246" y="282"/>
                    <a:pt x="1258" y="286"/>
                  </a:cubicBezTo>
                  <a:cubicBezTo>
                    <a:pt x="1260" y="297"/>
                    <a:pt x="1261" y="288"/>
                    <a:pt x="1262" y="288"/>
                  </a:cubicBez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29" name="Freeform 127"/>
            <p:cNvSpPr>
              <a:spLocks/>
            </p:cNvSpPr>
            <p:nvPr/>
          </p:nvSpPr>
          <p:spPr bwMode="auto">
            <a:xfrm>
              <a:off x="5521149" y="3732808"/>
              <a:ext cx="72071" cy="87241"/>
            </a:xfrm>
            <a:custGeom>
              <a:avLst/>
              <a:gdLst>
                <a:gd name="T0" fmla="*/ 0 w 125"/>
                <a:gd name="T1" fmla="*/ 79 h 154"/>
                <a:gd name="T2" fmla="*/ 29 w 125"/>
                <a:gd name="T3" fmla="*/ 89 h 154"/>
                <a:gd name="T4" fmla="*/ 38 w 125"/>
                <a:gd name="T5" fmla="*/ 100 h 154"/>
                <a:gd name="T6" fmla="*/ 44 w 125"/>
                <a:gd name="T7" fmla="*/ 134 h 154"/>
                <a:gd name="T8" fmla="*/ 80 w 125"/>
                <a:gd name="T9" fmla="*/ 152 h 154"/>
                <a:gd name="T10" fmla="*/ 93 w 125"/>
                <a:gd name="T11" fmla="*/ 151 h 154"/>
                <a:gd name="T12" fmla="*/ 96 w 125"/>
                <a:gd name="T13" fmla="*/ 133 h 154"/>
                <a:gd name="T14" fmla="*/ 110 w 125"/>
                <a:gd name="T15" fmla="*/ 127 h 154"/>
                <a:gd name="T16" fmla="*/ 98 w 125"/>
                <a:gd name="T17" fmla="*/ 106 h 154"/>
                <a:gd name="T18" fmla="*/ 87 w 125"/>
                <a:gd name="T19" fmla="*/ 88 h 154"/>
                <a:gd name="T20" fmla="*/ 104 w 125"/>
                <a:gd name="T21" fmla="*/ 83 h 154"/>
                <a:gd name="T22" fmla="*/ 117 w 125"/>
                <a:gd name="T23" fmla="*/ 88 h 154"/>
                <a:gd name="T24" fmla="*/ 107 w 125"/>
                <a:gd name="T25" fmla="*/ 74 h 154"/>
                <a:gd name="T26" fmla="*/ 120 w 125"/>
                <a:gd name="T27" fmla="*/ 59 h 154"/>
                <a:gd name="T28" fmla="*/ 108 w 125"/>
                <a:gd name="T29" fmla="*/ 46 h 154"/>
                <a:gd name="T30" fmla="*/ 110 w 125"/>
                <a:gd name="T31" fmla="*/ 14 h 154"/>
                <a:gd name="T32" fmla="*/ 110 w 125"/>
                <a:gd name="T33" fmla="*/ 1 h 154"/>
                <a:gd name="T34" fmla="*/ 101 w 125"/>
                <a:gd name="T35" fmla="*/ 8 h 154"/>
                <a:gd name="T36" fmla="*/ 84 w 125"/>
                <a:gd name="T37" fmla="*/ 13 h 154"/>
                <a:gd name="T38" fmla="*/ 74 w 125"/>
                <a:gd name="T39" fmla="*/ 26 h 154"/>
                <a:gd name="T40" fmla="*/ 63 w 125"/>
                <a:gd name="T41" fmla="*/ 20 h 154"/>
                <a:gd name="T42" fmla="*/ 45 w 125"/>
                <a:gd name="T43" fmla="*/ 25 h 154"/>
                <a:gd name="T44" fmla="*/ 36 w 125"/>
                <a:gd name="T45" fmla="*/ 31 h 154"/>
                <a:gd name="T46" fmla="*/ 30 w 125"/>
                <a:gd name="T47" fmla="*/ 44 h 154"/>
                <a:gd name="T48" fmla="*/ 18 w 125"/>
                <a:gd name="T49" fmla="*/ 53 h 154"/>
                <a:gd name="T50" fmla="*/ 8 w 125"/>
                <a:gd name="T51" fmla="*/ 61 h 154"/>
                <a:gd name="T52" fmla="*/ 0 w 125"/>
                <a:gd name="T53" fmla="*/ 7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154">
                  <a:moveTo>
                    <a:pt x="0" y="79"/>
                  </a:moveTo>
                  <a:cubicBezTo>
                    <a:pt x="10" y="81"/>
                    <a:pt x="19" y="87"/>
                    <a:pt x="29" y="89"/>
                  </a:cubicBezTo>
                  <a:cubicBezTo>
                    <a:pt x="34" y="92"/>
                    <a:pt x="36" y="94"/>
                    <a:pt x="38" y="100"/>
                  </a:cubicBezTo>
                  <a:cubicBezTo>
                    <a:pt x="39" y="112"/>
                    <a:pt x="39" y="123"/>
                    <a:pt x="44" y="134"/>
                  </a:cubicBezTo>
                  <a:cubicBezTo>
                    <a:pt x="48" y="154"/>
                    <a:pt x="59" y="151"/>
                    <a:pt x="80" y="152"/>
                  </a:cubicBezTo>
                  <a:cubicBezTo>
                    <a:pt x="84" y="152"/>
                    <a:pt x="89" y="153"/>
                    <a:pt x="93" y="151"/>
                  </a:cubicBezTo>
                  <a:cubicBezTo>
                    <a:pt x="99" y="149"/>
                    <a:pt x="94" y="139"/>
                    <a:pt x="96" y="133"/>
                  </a:cubicBezTo>
                  <a:cubicBezTo>
                    <a:pt x="97" y="131"/>
                    <a:pt x="108" y="127"/>
                    <a:pt x="110" y="127"/>
                  </a:cubicBezTo>
                  <a:cubicBezTo>
                    <a:pt x="113" y="112"/>
                    <a:pt x="114" y="109"/>
                    <a:pt x="98" y="106"/>
                  </a:cubicBezTo>
                  <a:cubicBezTo>
                    <a:pt x="94" y="100"/>
                    <a:pt x="90" y="94"/>
                    <a:pt x="87" y="88"/>
                  </a:cubicBezTo>
                  <a:cubicBezTo>
                    <a:pt x="90" y="80"/>
                    <a:pt x="96" y="82"/>
                    <a:pt x="104" y="83"/>
                  </a:cubicBezTo>
                  <a:cubicBezTo>
                    <a:pt x="108" y="85"/>
                    <a:pt x="113" y="86"/>
                    <a:pt x="117" y="88"/>
                  </a:cubicBezTo>
                  <a:cubicBezTo>
                    <a:pt x="116" y="81"/>
                    <a:pt x="113" y="78"/>
                    <a:pt x="107" y="74"/>
                  </a:cubicBezTo>
                  <a:cubicBezTo>
                    <a:pt x="108" y="59"/>
                    <a:pt x="108" y="63"/>
                    <a:pt x="120" y="59"/>
                  </a:cubicBezTo>
                  <a:cubicBezTo>
                    <a:pt x="125" y="49"/>
                    <a:pt x="116" y="47"/>
                    <a:pt x="108" y="46"/>
                  </a:cubicBezTo>
                  <a:cubicBezTo>
                    <a:pt x="96" y="40"/>
                    <a:pt x="101" y="20"/>
                    <a:pt x="110" y="14"/>
                  </a:cubicBezTo>
                  <a:cubicBezTo>
                    <a:pt x="110" y="12"/>
                    <a:pt x="113" y="3"/>
                    <a:pt x="110" y="1"/>
                  </a:cubicBezTo>
                  <a:cubicBezTo>
                    <a:pt x="109" y="0"/>
                    <a:pt x="101" y="7"/>
                    <a:pt x="101" y="8"/>
                  </a:cubicBezTo>
                  <a:lnTo>
                    <a:pt x="84" y="13"/>
                  </a:lnTo>
                  <a:lnTo>
                    <a:pt x="74" y="26"/>
                  </a:lnTo>
                  <a:lnTo>
                    <a:pt x="63" y="20"/>
                  </a:lnTo>
                  <a:lnTo>
                    <a:pt x="45" y="25"/>
                  </a:lnTo>
                  <a:lnTo>
                    <a:pt x="36" y="31"/>
                  </a:lnTo>
                  <a:lnTo>
                    <a:pt x="30" y="44"/>
                  </a:lnTo>
                  <a:lnTo>
                    <a:pt x="18" y="53"/>
                  </a:lnTo>
                  <a:lnTo>
                    <a:pt x="8" y="61"/>
                  </a:lnTo>
                  <a:lnTo>
                    <a:pt x="0" y="79"/>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0" name="Freeform 128"/>
            <p:cNvSpPr>
              <a:spLocks/>
            </p:cNvSpPr>
            <p:nvPr/>
          </p:nvSpPr>
          <p:spPr bwMode="auto">
            <a:xfrm>
              <a:off x="5577697" y="3796057"/>
              <a:ext cx="55439" cy="73064"/>
            </a:xfrm>
            <a:custGeom>
              <a:avLst/>
              <a:gdLst>
                <a:gd name="T0" fmla="*/ 0 w 94"/>
                <a:gd name="T1" fmla="*/ 39 h 127"/>
                <a:gd name="T2" fmla="*/ 15 w 94"/>
                <a:gd name="T3" fmla="*/ 58 h 127"/>
                <a:gd name="T4" fmla="*/ 16 w 94"/>
                <a:gd name="T5" fmla="*/ 81 h 127"/>
                <a:gd name="T6" fmla="*/ 24 w 94"/>
                <a:gd name="T7" fmla="*/ 94 h 127"/>
                <a:gd name="T8" fmla="*/ 43 w 94"/>
                <a:gd name="T9" fmla="*/ 127 h 127"/>
                <a:gd name="T10" fmla="*/ 82 w 94"/>
                <a:gd name="T11" fmla="*/ 103 h 127"/>
                <a:gd name="T12" fmla="*/ 94 w 94"/>
                <a:gd name="T13" fmla="*/ 91 h 127"/>
                <a:gd name="T14" fmla="*/ 85 w 94"/>
                <a:gd name="T15" fmla="*/ 75 h 127"/>
                <a:gd name="T16" fmla="*/ 76 w 94"/>
                <a:gd name="T17" fmla="*/ 61 h 127"/>
                <a:gd name="T18" fmla="*/ 73 w 94"/>
                <a:gd name="T19" fmla="*/ 45 h 127"/>
                <a:gd name="T20" fmla="*/ 64 w 94"/>
                <a:gd name="T21" fmla="*/ 40 h 127"/>
                <a:gd name="T22" fmla="*/ 55 w 94"/>
                <a:gd name="T23" fmla="*/ 33 h 127"/>
                <a:gd name="T24" fmla="*/ 25 w 94"/>
                <a:gd name="T25" fmla="*/ 12 h 127"/>
                <a:gd name="T26" fmla="*/ 15 w 94"/>
                <a:gd name="T27" fmla="*/ 0 h 127"/>
                <a:gd name="T28" fmla="*/ 10 w 94"/>
                <a:gd name="T29" fmla="*/ 15 h 127"/>
                <a:gd name="T30" fmla="*/ 0 w 94"/>
                <a:gd name="T31" fmla="*/ 18 h 127"/>
                <a:gd name="T32" fmla="*/ 0 w 94"/>
                <a:gd name="T33" fmla="*/ 3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27">
                  <a:moveTo>
                    <a:pt x="0" y="39"/>
                  </a:moveTo>
                  <a:cubicBezTo>
                    <a:pt x="5" y="46"/>
                    <a:pt x="11" y="50"/>
                    <a:pt x="15" y="58"/>
                  </a:cubicBezTo>
                  <a:cubicBezTo>
                    <a:pt x="6" y="63"/>
                    <a:pt x="7" y="76"/>
                    <a:pt x="16" y="81"/>
                  </a:cubicBezTo>
                  <a:cubicBezTo>
                    <a:pt x="19" y="85"/>
                    <a:pt x="22" y="89"/>
                    <a:pt x="24" y="94"/>
                  </a:cubicBezTo>
                  <a:cubicBezTo>
                    <a:pt x="26" y="107"/>
                    <a:pt x="30" y="121"/>
                    <a:pt x="43" y="127"/>
                  </a:cubicBezTo>
                  <a:cubicBezTo>
                    <a:pt x="53" y="126"/>
                    <a:pt x="70" y="109"/>
                    <a:pt x="82" y="103"/>
                  </a:cubicBezTo>
                  <a:cubicBezTo>
                    <a:pt x="94" y="108"/>
                    <a:pt x="93" y="102"/>
                    <a:pt x="94" y="91"/>
                  </a:cubicBezTo>
                  <a:cubicBezTo>
                    <a:pt x="93" y="82"/>
                    <a:pt x="94" y="77"/>
                    <a:pt x="85" y="75"/>
                  </a:cubicBezTo>
                  <a:cubicBezTo>
                    <a:pt x="82" y="70"/>
                    <a:pt x="79" y="66"/>
                    <a:pt x="76" y="61"/>
                  </a:cubicBezTo>
                  <a:cubicBezTo>
                    <a:pt x="76" y="58"/>
                    <a:pt x="74" y="46"/>
                    <a:pt x="73" y="45"/>
                  </a:cubicBezTo>
                  <a:cubicBezTo>
                    <a:pt x="71" y="42"/>
                    <a:pt x="67" y="42"/>
                    <a:pt x="64" y="40"/>
                  </a:cubicBezTo>
                  <a:cubicBezTo>
                    <a:pt x="61" y="38"/>
                    <a:pt x="55" y="33"/>
                    <a:pt x="55" y="33"/>
                  </a:cubicBezTo>
                  <a:cubicBezTo>
                    <a:pt x="48" y="21"/>
                    <a:pt x="39" y="14"/>
                    <a:pt x="25" y="12"/>
                  </a:cubicBezTo>
                  <a:cubicBezTo>
                    <a:pt x="24" y="10"/>
                    <a:pt x="17" y="0"/>
                    <a:pt x="15" y="0"/>
                  </a:cubicBezTo>
                  <a:lnTo>
                    <a:pt x="10" y="15"/>
                  </a:lnTo>
                  <a:lnTo>
                    <a:pt x="0" y="18"/>
                  </a:lnTo>
                  <a:lnTo>
                    <a:pt x="0" y="39"/>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1" name="Freeform 129"/>
            <p:cNvSpPr>
              <a:spLocks/>
            </p:cNvSpPr>
            <p:nvPr/>
          </p:nvSpPr>
          <p:spPr bwMode="auto">
            <a:xfrm>
              <a:off x="5576588" y="3555054"/>
              <a:ext cx="134163" cy="134133"/>
            </a:xfrm>
            <a:custGeom>
              <a:avLst/>
              <a:gdLst>
                <a:gd name="T0" fmla="*/ 0 w 230"/>
                <a:gd name="T1" fmla="*/ 5 h 237"/>
                <a:gd name="T2" fmla="*/ 17 w 230"/>
                <a:gd name="T3" fmla="*/ 18 h 237"/>
                <a:gd name="T4" fmla="*/ 18 w 230"/>
                <a:gd name="T5" fmla="*/ 33 h 237"/>
                <a:gd name="T6" fmla="*/ 33 w 230"/>
                <a:gd name="T7" fmla="*/ 47 h 237"/>
                <a:gd name="T8" fmla="*/ 39 w 230"/>
                <a:gd name="T9" fmla="*/ 56 h 237"/>
                <a:gd name="T10" fmla="*/ 48 w 230"/>
                <a:gd name="T11" fmla="*/ 63 h 237"/>
                <a:gd name="T12" fmla="*/ 59 w 230"/>
                <a:gd name="T13" fmla="*/ 75 h 237"/>
                <a:gd name="T14" fmla="*/ 77 w 230"/>
                <a:gd name="T15" fmla="*/ 87 h 237"/>
                <a:gd name="T16" fmla="*/ 98 w 230"/>
                <a:gd name="T17" fmla="*/ 108 h 237"/>
                <a:gd name="T18" fmla="*/ 113 w 230"/>
                <a:gd name="T19" fmla="*/ 129 h 237"/>
                <a:gd name="T20" fmla="*/ 137 w 230"/>
                <a:gd name="T21" fmla="*/ 162 h 237"/>
                <a:gd name="T22" fmla="*/ 150 w 230"/>
                <a:gd name="T23" fmla="*/ 174 h 237"/>
                <a:gd name="T24" fmla="*/ 158 w 230"/>
                <a:gd name="T25" fmla="*/ 189 h 237"/>
                <a:gd name="T26" fmla="*/ 182 w 230"/>
                <a:gd name="T27" fmla="*/ 222 h 237"/>
                <a:gd name="T28" fmla="*/ 200 w 230"/>
                <a:gd name="T29" fmla="*/ 237 h 237"/>
                <a:gd name="T30" fmla="*/ 192 w 230"/>
                <a:gd name="T31" fmla="*/ 218 h 237"/>
                <a:gd name="T32" fmla="*/ 219 w 230"/>
                <a:gd name="T33" fmla="*/ 231 h 237"/>
                <a:gd name="T34" fmla="*/ 213 w 230"/>
                <a:gd name="T35" fmla="*/ 219 h 237"/>
                <a:gd name="T36" fmla="*/ 195 w 230"/>
                <a:gd name="T37" fmla="*/ 206 h 237"/>
                <a:gd name="T38" fmla="*/ 168 w 230"/>
                <a:gd name="T39" fmla="*/ 180 h 237"/>
                <a:gd name="T40" fmla="*/ 153 w 230"/>
                <a:gd name="T41" fmla="*/ 158 h 237"/>
                <a:gd name="T42" fmla="*/ 152 w 230"/>
                <a:gd name="T43" fmla="*/ 143 h 237"/>
                <a:gd name="T44" fmla="*/ 167 w 230"/>
                <a:gd name="T45" fmla="*/ 153 h 237"/>
                <a:gd name="T46" fmla="*/ 186 w 230"/>
                <a:gd name="T47" fmla="*/ 164 h 237"/>
                <a:gd name="T48" fmla="*/ 171 w 230"/>
                <a:gd name="T49" fmla="*/ 143 h 237"/>
                <a:gd name="T50" fmla="*/ 120 w 230"/>
                <a:gd name="T51" fmla="*/ 96 h 237"/>
                <a:gd name="T52" fmla="*/ 93 w 230"/>
                <a:gd name="T53" fmla="*/ 77 h 237"/>
                <a:gd name="T54" fmla="*/ 63 w 230"/>
                <a:gd name="T55" fmla="*/ 51 h 237"/>
                <a:gd name="T56" fmla="*/ 39 w 230"/>
                <a:gd name="T57" fmla="*/ 29 h 237"/>
                <a:gd name="T58" fmla="*/ 21 w 230"/>
                <a:gd name="T59" fmla="*/ 14 h 237"/>
                <a:gd name="T60" fmla="*/ 0 w 230"/>
                <a:gd name="T61" fmla="*/ 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 h="237">
                  <a:moveTo>
                    <a:pt x="0" y="5"/>
                  </a:moveTo>
                  <a:cubicBezTo>
                    <a:pt x="4" y="11"/>
                    <a:pt x="11" y="14"/>
                    <a:pt x="17" y="18"/>
                  </a:cubicBezTo>
                  <a:cubicBezTo>
                    <a:pt x="22" y="24"/>
                    <a:pt x="21" y="26"/>
                    <a:pt x="18" y="33"/>
                  </a:cubicBezTo>
                  <a:cubicBezTo>
                    <a:pt x="20" y="40"/>
                    <a:pt x="26" y="43"/>
                    <a:pt x="33" y="47"/>
                  </a:cubicBezTo>
                  <a:cubicBezTo>
                    <a:pt x="35" y="50"/>
                    <a:pt x="36" y="53"/>
                    <a:pt x="39" y="56"/>
                  </a:cubicBezTo>
                  <a:cubicBezTo>
                    <a:pt x="42" y="59"/>
                    <a:pt x="48" y="63"/>
                    <a:pt x="48" y="63"/>
                  </a:cubicBezTo>
                  <a:cubicBezTo>
                    <a:pt x="51" y="69"/>
                    <a:pt x="53" y="72"/>
                    <a:pt x="59" y="75"/>
                  </a:cubicBezTo>
                  <a:cubicBezTo>
                    <a:pt x="64" y="81"/>
                    <a:pt x="69" y="85"/>
                    <a:pt x="77" y="87"/>
                  </a:cubicBezTo>
                  <a:cubicBezTo>
                    <a:pt x="82" y="96"/>
                    <a:pt x="89" y="103"/>
                    <a:pt x="98" y="108"/>
                  </a:cubicBezTo>
                  <a:cubicBezTo>
                    <a:pt x="103" y="115"/>
                    <a:pt x="108" y="122"/>
                    <a:pt x="113" y="129"/>
                  </a:cubicBezTo>
                  <a:cubicBezTo>
                    <a:pt x="115" y="138"/>
                    <a:pt x="128" y="156"/>
                    <a:pt x="137" y="162"/>
                  </a:cubicBezTo>
                  <a:cubicBezTo>
                    <a:pt x="142" y="165"/>
                    <a:pt x="150" y="174"/>
                    <a:pt x="150" y="174"/>
                  </a:cubicBezTo>
                  <a:cubicBezTo>
                    <a:pt x="153" y="181"/>
                    <a:pt x="152" y="184"/>
                    <a:pt x="158" y="189"/>
                  </a:cubicBezTo>
                  <a:cubicBezTo>
                    <a:pt x="165" y="200"/>
                    <a:pt x="172" y="214"/>
                    <a:pt x="182" y="222"/>
                  </a:cubicBezTo>
                  <a:cubicBezTo>
                    <a:pt x="187" y="230"/>
                    <a:pt x="191" y="235"/>
                    <a:pt x="200" y="237"/>
                  </a:cubicBezTo>
                  <a:cubicBezTo>
                    <a:pt x="205" y="227"/>
                    <a:pt x="198" y="226"/>
                    <a:pt x="192" y="218"/>
                  </a:cubicBezTo>
                  <a:cubicBezTo>
                    <a:pt x="203" y="214"/>
                    <a:pt x="210" y="226"/>
                    <a:pt x="219" y="231"/>
                  </a:cubicBezTo>
                  <a:cubicBezTo>
                    <a:pt x="230" y="225"/>
                    <a:pt x="221" y="221"/>
                    <a:pt x="213" y="219"/>
                  </a:cubicBezTo>
                  <a:cubicBezTo>
                    <a:pt x="208" y="214"/>
                    <a:pt x="202" y="207"/>
                    <a:pt x="195" y="206"/>
                  </a:cubicBezTo>
                  <a:cubicBezTo>
                    <a:pt x="187" y="197"/>
                    <a:pt x="177" y="189"/>
                    <a:pt x="168" y="180"/>
                  </a:cubicBezTo>
                  <a:cubicBezTo>
                    <a:pt x="162" y="174"/>
                    <a:pt x="158" y="165"/>
                    <a:pt x="153" y="158"/>
                  </a:cubicBezTo>
                  <a:cubicBezTo>
                    <a:pt x="152" y="151"/>
                    <a:pt x="150" y="150"/>
                    <a:pt x="152" y="143"/>
                  </a:cubicBezTo>
                  <a:cubicBezTo>
                    <a:pt x="157" y="146"/>
                    <a:pt x="167" y="153"/>
                    <a:pt x="167" y="153"/>
                  </a:cubicBezTo>
                  <a:cubicBezTo>
                    <a:pt x="171" y="160"/>
                    <a:pt x="179" y="160"/>
                    <a:pt x="186" y="164"/>
                  </a:cubicBezTo>
                  <a:cubicBezTo>
                    <a:pt x="199" y="159"/>
                    <a:pt x="179" y="145"/>
                    <a:pt x="171" y="143"/>
                  </a:cubicBezTo>
                  <a:cubicBezTo>
                    <a:pt x="162" y="131"/>
                    <a:pt x="134" y="101"/>
                    <a:pt x="120" y="96"/>
                  </a:cubicBezTo>
                  <a:cubicBezTo>
                    <a:pt x="111" y="87"/>
                    <a:pt x="105" y="79"/>
                    <a:pt x="93" y="77"/>
                  </a:cubicBezTo>
                  <a:cubicBezTo>
                    <a:pt x="86" y="68"/>
                    <a:pt x="74" y="55"/>
                    <a:pt x="63" y="51"/>
                  </a:cubicBezTo>
                  <a:cubicBezTo>
                    <a:pt x="56" y="44"/>
                    <a:pt x="48" y="34"/>
                    <a:pt x="39" y="29"/>
                  </a:cubicBezTo>
                  <a:cubicBezTo>
                    <a:pt x="34" y="23"/>
                    <a:pt x="21" y="14"/>
                    <a:pt x="21" y="14"/>
                  </a:cubicBezTo>
                  <a:cubicBezTo>
                    <a:pt x="16" y="0"/>
                    <a:pt x="16" y="3"/>
                    <a:pt x="0" y="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2" name="Freeform 130"/>
            <p:cNvSpPr>
              <a:spLocks/>
            </p:cNvSpPr>
            <p:nvPr/>
          </p:nvSpPr>
          <p:spPr bwMode="auto">
            <a:xfrm>
              <a:off x="5689684" y="3692459"/>
              <a:ext cx="84268" cy="66521"/>
            </a:xfrm>
            <a:custGeom>
              <a:avLst/>
              <a:gdLst>
                <a:gd name="T0" fmla="*/ 1 w 145"/>
                <a:gd name="T1" fmla="*/ 4 h 118"/>
                <a:gd name="T2" fmla="*/ 25 w 145"/>
                <a:gd name="T3" fmla="*/ 26 h 118"/>
                <a:gd name="T4" fmla="*/ 37 w 145"/>
                <a:gd name="T5" fmla="*/ 55 h 118"/>
                <a:gd name="T6" fmla="*/ 27 w 145"/>
                <a:gd name="T7" fmla="*/ 61 h 118"/>
                <a:gd name="T8" fmla="*/ 25 w 145"/>
                <a:gd name="T9" fmla="*/ 71 h 118"/>
                <a:gd name="T10" fmla="*/ 36 w 145"/>
                <a:gd name="T11" fmla="*/ 92 h 118"/>
                <a:gd name="T12" fmla="*/ 42 w 145"/>
                <a:gd name="T13" fmla="*/ 106 h 118"/>
                <a:gd name="T14" fmla="*/ 52 w 145"/>
                <a:gd name="T15" fmla="*/ 118 h 118"/>
                <a:gd name="T16" fmla="*/ 66 w 145"/>
                <a:gd name="T17" fmla="*/ 103 h 118"/>
                <a:gd name="T18" fmla="*/ 46 w 145"/>
                <a:gd name="T19" fmla="*/ 91 h 118"/>
                <a:gd name="T20" fmla="*/ 39 w 145"/>
                <a:gd name="T21" fmla="*/ 82 h 118"/>
                <a:gd name="T22" fmla="*/ 72 w 145"/>
                <a:gd name="T23" fmla="*/ 83 h 118"/>
                <a:gd name="T24" fmla="*/ 93 w 145"/>
                <a:gd name="T25" fmla="*/ 86 h 118"/>
                <a:gd name="T26" fmla="*/ 111 w 145"/>
                <a:gd name="T27" fmla="*/ 100 h 118"/>
                <a:gd name="T28" fmla="*/ 106 w 145"/>
                <a:gd name="T29" fmla="*/ 77 h 118"/>
                <a:gd name="T30" fmla="*/ 133 w 145"/>
                <a:gd name="T31" fmla="*/ 68 h 118"/>
                <a:gd name="T32" fmla="*/ 142 w 145"/>
                <a:gd name="T33" fmla="*/ 67 h 118"/>
                <a:gd name="T34" fmla="*/ 138 w 145"/>
                <a:gd name="T35" fmla="*/ 49 h 118"/>
                <a:gd name="T36" fmla="*/ 73 w 145"/>
                <a:gd name="T37" fmla="*/ 35 h 118"/>
                <a:gd name="T38" fmla="*/ 40 w 145"/>
                <a:gd name="T39" fmla="*/ 22 h 118"/>
                <a:gd name="T40" fmla="*/ 22 w 145"/>
                <a:gd name="T41" fmla="*/ 10 h 118"/>
                <a:gd name="T42" fmla="*/ 7 w 145"/>
                <a:gd name="T43" fmla="*/ 1 h 118"/>
                <a:gd name="T44" fmla="*/ 1 w 145"/>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 h="118">
                  <a:moveTo>
                    <a:pt x="1" y="4"/>
                  </a:moveTo>
                  <a:cubicBezTo>
                    <a:pt x="5" y="15"/>
                    <a:pt x="14" y="24"/>
                    <a:pt x="25" y="26"/>
                  </a:cubicBezTo>
                  <a:cubicBezTo>
                    <a:pt x="33" y="34"/>
                    <a:pt x="35" y="44"/>
                    <a:pt x="37" y="55"/>
                  </a:cubicBezTo>
                  <a:cubicBezTo>
                    <a:pt x="36" y="67"/>
                    <a:pt x="36" y="67"/>
                    <a:pt x="27" y="61"/>
                  </a:cubicBezTo>
                  <a:cubicBezTo>
                    <a:pt x="18" y="62"/>
                    <a:pt x="20" y="65"/>
                    <a:pt x="25" y="71"/>
                  </a:cubicBezTo>
                  <a:cubicBezTo>
                    <a:pt x="23" y="84"/>
                    <a:pt x="20" y="90"/>
                    <a:pt x="36" y="92"/>
                  </a:cubicBezTo>
                  <a:cubicBezTo>
                    <a:pt x="37" y="98"/>
                    <a:pt x="40" y="101"/>
                    <a:pt x="42" y="106"/>
                  </a:cubicBezTo>
                  <a:cubicBezTo>
                    <a:pt x="43" y="113"/>
                    <a:pt x="45" y="115"/>
                    <a:pt x="52" y="118"/>
                  </a:cubicBezTo>
                  <a:cubicBezTo>
                    <a:pt x="51" y="104"/>
                    <a:pt x="54" y="105"/>
                    <a:pt x="66" y="103"/>
                  </a:cubicBezTo>
                  <a:cubicBezTo>
                    <a:pt x="60" y="97"/>
                    <a:pt x="52" y="98"/>
                    <a:pt x="46" y="91"/>
                  </a:cubicBezTo>
                  <a:cubicBezTo>
                    <a:pt x="43" y="88"/>
                    <a:pt x="39" y="82"/>
                    <a:pt x="39" y="82"/>
                  </a:cubicBezTo>
                  <a:cubicBezTo>
                    <a:pt x="47" y="76"/>
                    <a:pt x="62" y="82"/>
                    <a:pt x="72" y="83"/>
                  </a:cubicBezTo>
                  <a:cubicBezTo>
                    <a:pt x="80" y="82"/>
                    <a:pt x="85" y="85"/>
                    <a:pt x="93" y="86"/>
                  </a:cubicBezTo>
                  <a:cubicBezTo>
                    <a:pt x="97" y="92"/>
                    <a:pt x="105" y="96"/>
                    <a:pt x="111" y="100"/>
                  </a:cubicBezTo>
                  <a:cubicBezTo>
                    <a:pt x="116" y="92"/>
                    <a:pt x="109" y="85"/>
                    <a:pt x="106" y="77"/>
                  </a:cubicBezTo>
                  <a:cubicBezTo>
                    <a:pt x="115" y="73"/>
                    <a:pt x="125" y="74"/>
                    <a:pt x="133" y="68"/>
                  </a:cubicBezTo>
                  <a:cubicBezTo>
                    <a:pt x="136" y="62"/>
                    <a:pt x="138" y="60"/>
                    <a:pt x="142" y="67"/>
                  </a:cubicBezTo>
                  <a:cubicBezTo>
                    <a:pt x="145" y="60"/>
                    <a:pt x="145" y="54"/>
                    <a:pt x="138" y="49"/>
                  </a:cubicBezTo>
                  <a:cubicBezTo>
                    <a:pt x="127" y="31"/>
                    <a:pt x="88" y="36"/>
                    <a:pt x="73" y="35"/>
                  </a:cubicBezTo>
                  <a:cubicBezTo>
                    <a:pt x="59" y="24"/>
                    <a:pt x="59" y="23"/>
                    <a:pt x="40" y="22"/>
                  </a:cubicBezTo>
                  <a:cubicBezTo>
                    <a:pt x="36" y="13"/>
                    <a:pt x="31" y="12"/>
                    <a:pt x="22" y="10"/>
                  </a:cubicBezTo>
                  <a:cubicBezTo>
                    <a:pt x="17" y="4"/>
                    <a:pt x="15" y="2"/>
                    <a:pt x="7" y="1"/>
                  </a:cubicBezTo>
                  <a:cubicBezTo>
                    <a:pt x="0" y="2"/>
                    <a:pt x="1" y="0"/>
                    <a:pt x="1" y="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3" name="Freeform 131"/>
            <p:cNvSpPr>
              <a:spLocks/>
            </p:cNvSpPr>
            <p:nvPr/>
          </p:nvSpPr>
          <p:spPr bwMode="auto">
            <a:xfrm>
              <a:off x="5648659" y="3753527"/>
              <a:ext cx="138598" cy="165758"/>
            </a:xfrm>
            <a:custGeom>
              <a:avLst/>
              <a:gdLst>
                <a:gd name="T0" fmla="*/ 143 w 237"/>
                <a:gd name="T1" fmla="*/ 0 h 295"/>
                <a:gd name="T2" fmla="*/ 131 w 237"/>
                <a:gd name="T3" fmla="*/ 10 h 295"/>
                <a:gd name="T4" fmla="*/ 130 w 237"/>
                <a:gd name="T5" fmla="*/ 27 h 295"/>
                <a:gd name="T6" fmla="*/ 148 w 237"/>
                <a:gd name="T7" fmla="*/ 52 h 295"/>
                <a:gd name="T8" fmla="*/ 157 w 237"/>
                <a:gd name="T9" fmla="*/ 66 h 295"/>
                <a:gd name="T10" fmla="*/ 146 w 237"/>
                <a:gd name="T11" fmla="*/ 118 h 295"/>
                <a:gd name="T12" fmla="*/ 134 w 237"/>
                <a:gd name="T13" fmla="*/ 127 h 295"/>
                <a:gd name="T14" fmla="*/ 116 w 237"/>
                <a:gd name="T15" fmla="*/ 112 h 295"/>
                <a:gd name="T16" fmla="*/ 118 w 237"/>
                <a:gd name="T17" fmla="*/ 136 h 295"/>
                <a:gd name="T18" fmla="*/ 118 w 237"/>
                <a:gd name="T19" fmla="*/ 154 h 295"/>
                <a:gd name="T20" fmla="*/ 83 w 237"/>
                <a:gd name="T21" fmla="*/ 163 h 295"/>
                <a:gd name="T22" fmla="*/ 53 w 237"/>
                <a:gd name="T23" fmla="*/ 168 h 295"/>
                <a:gd name="T24" fmla="*/ 35 w 237"/>
                <a:gd name="T25" fmla="*/ 190 h 295"/>
                <a:gd name="T26" fmla="*/ 17 w 237"/>
                <a:gd name="T27" fmla="*/ 208 h 295"/>
                <a:gd name="T28" fmla="*/ 5 w 237"/>
                <a:gd name="T29" fmla="*/ 220 h 295"/>
                <a:gd name="T30" fmla="*/ 7 w 237"/>
                <a:gd name="T31" fmla="*/ 232 h 295"/>
                <a:gd name="T32" fmla="*/ 22 w 237"/>
                <a:gd name="T33" fmla="*/ 244 h 295"/>
                <a:gd name="T34" fmla="*/ 34 w 237"/>
                <a:gd name="T35" fmla="*/ 255 h 295"/>
                <a:gd name="T36" fmla="*/ 55 w 237"/>
                <a:gd name="T37" fmla="*/ 292 h 295"/>
                <a:gd name="T38" fmla="*/ 68 w 237"/>
                <a:gd name="T39" fmla="*/ 286 h 295"/>
                <a:gd name="T40" fmla="*/ 59 w 237"/>
                <a:gd name="T41" fmla="*/ 270 h 295"/>
                <a:gd name="T42" fmla="*/ 64 w 237"/>
                <a:gd name="T43" fmla="*/ 243 h 295"/>
                <a:gd name="T44" fmla="*/ 59 w 237"/>
                <a:gd name="T45" fmla="*/ 228 h 295"/>
                <a:gd name="T46" fmla="*/ 35 w 237"/>
                <a:gd name="T47" fmla="*/ 223 h 295"/>
                <a:gd name="T48" fmla="*/ 43 w 237"/>
                <a:gd name="T49" fmla="*/ 216 h 295"/>
                <a:gd name="T50" fmla="*/ 53 w 237"/>
                <a:gd name="T51" fmla="*/ 204 h 295"/>
                <a:gd name="T52" fmla="*/ 79 w 237"/>
                <a:gd name="T53" fmla="*/ 193 h 295"/>
                <a:gd name="T54" fmla="*/ 124 w 237"/>
                <a:gd name="T55" fmla="*/ 190 h 295"/>
                <a:gd name="T56" fmla="*/ 139 w 237"/>
                <a:gd name="T57" fmla="*/ 225 h 295"/>
                <a:gd name="T58" fmla="*/ 151 w 237"/>
                <a:gd name="T59" fmla="*/ 213 h 295"/>
                <a:gd name="T60" fmla="*/ 169 w 237"/>
                <a:gd name="T61" fmla="*/ 189 h 295"/>
                <a:gd name="T62" fmla="*/ 188 w 237"/>
                <a:gd name="T63" fmla="*/ 199 h 295"/>
                <a:gd name="T64" fmla="*/ 199 w 237"/>
                <a:gd name="T65" fmla="*/ 177 h 295"/>
                <a:gd name="T66" fmla="*/ 230 w 237"/>
                <a:gd name="T67" fmla="*/ 165 h 295"/>
                <a:gd name="T68" fmla="*/ 224 w 237"/>
                <a:gd name="T69" fmla="*/ 147 h 295"/>
                <a:gd name="T70" fmla="*/ 215 w 237"/>
                <a:gd name="T71" fmla="*/ 132 h 295"/>
                <a:gd name="T72" fmla="*/ 200 w 237"/>
                <a:gd name="T73" fmla="*/ 100 h 295"/>
                <a:gd name="T74" fmla="*/ 191 w 237"/>
                <a:gd name="T75" fmla="*/ 84 h 295"/>
                <a:gd name="T76" fmla="*/ 202 w 237"/>
                <a:gd name="T77" fmla="*/ 69 h 295"/>
                <a:gd name="T78" fmla="*/ 191 w 237"/>
                <a:gd name="T79" fmla="*/ 49 h 295"/>
                <a:gd name="T80" fmla="*/ 182 w 237"/>
                <a:gd name="T81" fmla="*/ 40 h 295"/>
                <a:gd name="T82" fmla="*/ 152 w 237"/>
                <a:gd name="T83" fmla="*/ 9 h 295"/>
                <a:gd name="T84" fmla="*/ 143 w 237"/>
                <a:gd name="T8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7" h="295">
                  <a:moveTo>
                    <a:pt x="143" y="0"/>
                  </a:moveTo>
                  <a:cubicBezTo>
                    <a:pt x="139" y="5"/>
                    <a:pt x="136" y="7"/>
                    <a:pt x="131" y="10"/>
                  </a:cubicBezTo>
                  <a:cubicBezTo>
                    <a:pt x="130" y="16"/>
                    <a:pt x="131" y="21"/>
                    <a:pt x="130" y="27"/>
                  </a:cubicBezTo>
                  <a:cubicBezTo>
                    <a:pt x="140" y="35"/>
                    <a:pt x="133" y="49"/>
                    <a:pt x="148" y="52"/>
                  </a:cubicBezTo>
                  <a:cubicBezTo>
                    <a:pt x="151" y="57"/>
                    <a:pt x="155" y="60"/>
                    <a:pt x="157" y="66"/>
                  </a:cubicBezTo>
                  <a:cubicBezTo>
                    <a:pt x="156" y="90"/>
                    <a:pt x="159" y="101"/>
                    <a:pt x="146" y="118"/>
                  </a:cubicBezTo>
                  <a:cubicBezTo>
                    <a:pt x="144" y="126"/>
                    <a:pt x="141" y="126"/>
                    <a:pt x="134" y="127"/>
                  </a:cubicBezTo>
                  <a:cubicBezTo>
                    <a:pt x="106" y="125"/>
                    <a:pt x="135" y="120"/>
                    <a:pt x="116" y="112"/>
                  </a:cubicBezTo>
                  <a:cubicBezTo>
                    <a:pt x="112" y="119"/>
                    <a:pt x="114" y="128"/>
                    <a:pt x="118" y="136"/>
                  </a:cubicBezTo>
                  <a:cubicBezTo>
                    <a:pt x="111" y="143"/>
                    <a:pt x="112" y="147"/>
                    <a:pt x="118" y="154"/>
                  </a:cubicBezTo>
                  <a:cubicBezTo>
                    <a:pt x="113" y="169"/>
                    <a:pt x="101" y="162"/>
                    <a:pt x="83" y="163"/>
                  </a:cubicBezTo>
                  <a:cubicBezTo>
                    <a:pt x="74" y="168"/>
                    <a:pt x="64" y="167"/>
                    <a:pt x="53" y="168"/>
                  </a:cubicBezTo>
                  <a:cubicBezTo>
                    <a:pt x="41" y="174"/>
                    <a:pt x="47" y="188"/>
                    <a:pt x="35" y="190"/>
                  </a:cubicBezTo>
                  <a:cubicBezTo>
                    <a:pt x="30" y="198"/>
                    <a:pt x="27" y="206"/>
                    <a:pt x="17" y="208"/>
                  </a:cubicBezTo>
                  <a:cubicBezTo>
                    <a:pt x="14" y="213"/>
                    <a:pt x="5" y="220"/>
                    <a:pt x="5" y="220"/>
                  </a:cubicBezTo>
                  <a:cubicBezTo>
                    <a:pt x="4" y="227"/>
                    <a:pt x="0" y="228"/>
                    <a:pt x="7" y="232"/>
                  </a:cubicBezTo>
                  <a:cubicBezTo>
                    <a:pt x="9" y="241"/>
                    <a:pt x="13" y="243"/>
                    <a:pt x="22" y="244"/>
                  </a:cubicBezTo>
                  <a:cubicBezTo>
                    <a:pt x="28" y="248"/>
                    <a:pt x="30" y="248"/>
                    <a:pt x="34" y="255"/>
                  </a:cubicBezTo>
                  <a:cubicBezTo>
                    <a:pt x="39" y="288"/>
                    <a:pt x="42" y="266"/>
                    <a:pt x="55" y="292"/>
                  </a:cubicBezTo>
                  <a:cubicBezTo>
                    <a:pt x="64" y="291"/>
                    <a:pt x="68" y="295"/>
                    <a:pt x="68" y="286"/>
                  </a:cubicBezTo>
                  <a:cubicBezTo>
                    <a:pt x="68" y="280"/>
                    <a:pt x="59" y="270"/>
                    <a:pt x="59" y="270"/>
                  </a:cubicBezTo>
                  <a:cubicBezTo>
                    <a:pt x="60" y="260"/>
                    <a:pt x="60" y="252"/>
                    <a:pt x="64" y="243"/>
                  </a:cubicBezTo>
                  <a:cubicBezTo>
                    <a:pt x="65" y="236"/>
                    <a:pt x="68" y="230"/>
                    <a:pt x="59" y="228"/>
                  </a:cubicBezTo>
                  <a:cubicBezTo>
                    <a:pt x="52" y="224"/>
                    <a:pt x="43" y="225"/>
                    <a:pt x="35" y="223"/>
                  </a:cubicBezTo>
                  <a:cubicBezTo>
                    <a:pt x="27" y="217"/>
                    <a:pt x="37" y="217"/>
                    <a:pt x="43" y="216"/>
                  </a:cubicBezTo>
                  <a:cubicBezTo>
                    <a:pt x="51" y="212"/>
                    <a:pt x="49" y="209"/>
                    <a:pt x="53" y="204"/>
                  </a:cubicBezTo>
                  <a:cubicBezTo>
                    <a:pt x="57" y="198"/>
                    <a:pt x="72" y="195"/>
                    <a:pt x="79" y="193"/>
                  </a:cubicBezTo>
                  <a:cubicBezTo>
                    <a:pt x="90" y="185"/>
                    <a:pt x="114" y="190"/>
                    <a:pt x="124" y="190"/>
                  </a:cubicBezTo>
                  <a:cubicBezTo>
                    <a:pt x="137" y="200"/>
                    <a:pt x="123" y="218"/>
                    <a:pt x="139" y="225"/>
                  </a:cubicBezTo>
                  <a:cubicBezTo>
                    <a:pt x="148" y="223"/>
                    <a:pt x="148" y="221"/>
                    <a:pt x="151" y="213"/>
                  </a:cubicBezTo>
                  <a:cubicBezTo>
                    <a:pt x="148" y="192"/>
                    <a:pt x="145" y="177"/>
                    <a:pt x="169" y="189"/>
                  </a:cubicBezTo>
                  <a:cubicBezTo>
                    <a:pt x="178" y="201"/>
                    <a:pt x="172" y="198"/>
                    <a:pt x="188" y="199"/>
                  </a:cubicBezTo>
                  <a:cubicBezTo>
                    <a:pt x="195" y="190"/>
                    <a:pt x="186" y="179"/>
                    <a:pt x="199" y="177"/>
                  </a:cubicBezTo>
                  <a:cubicBezTo>
                    <a:pt x="210" y="172"/>
                    <a:pt x="218" y="169"/>
                    <a:pt x="230" y="165"/>
                  </a:cubicBezTo>
                  <a:cubicBezTo>
                    <a:pt x="233" y="153"/>
                    <a:pt x="237" y="149"/>
                    <a:pt x="224" y="147"/>
                  </a:cubicBezTo>
                  <a:cubicBezTo>
                    <a:pt x="217" y="143"/>
                    <a:pt x="217" y="140"/>
                    <a:pt x="215" y="132"/>
                  </a:cubicBezTo>
                  <a:cubicBezTo>
                    <a:pt x="218" y="109"/>
                    <a:pt x="218" y="109"/>
                    <a:pt x="200" y="100"/>
                  </a:cubicBezTo>
                  <a:cubicBezTo>
                    <a:pt x="197" y="91"/>
                    <a:pt x="195" y="91"/>
                    <a:pt x="191" y="84"/>
                  </a:cubicBezTo>
                  <a:cubicBezTo>
                    <a:pt x="193" y="73"/>
                    <a:pt x="192" y="71"/>
                    <a:pt x="202" y="69"/>
                  </a:cubicBezTo>
                  <a:cubicBezTo>
                    <a:pt x="200" y="55"/>
                    <a:pt x="200" y="57"/>
                    <a:pt x="191" y="49"/>
                  </a:cubicBezTo>
                  <a:cubicBezTo>
                    <a:pt x="188" y="46"/>
                    <a:pt x="182" y="40"/>
                    <a:pt x="182" y="40"/>
                  </a:cubicBezTo>
                  <a:cubicBezTo>
                    <a:pt x="176" y="26"/>
                    <a:pt x="168" y="12"/>
                    <a:pt x="152" y="9"/>
                  </a:cubicBezTo>
                  <a:cubicBezTo>
                    <a:pt x="147" y="7"/>
                    <a:pt x="146" y="4"/>
                    <a:pt x="143"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4" name="Freeform 132"/>
            <p:cNvSpPr>
              <a:spLocks/>
            </p:cNvSpPr>
            <p:nvPr/>
          </p:nvSpPr>
          <p:spPr bwMode="auto">
            <a:xfrm>
              <a:off x="5683032" y="3869121"/>
              <a:ext cx="34372" cy="23991"/>
            </a:xfrm>
            <a:custGeom>
              <a:avLst/>
              <a:gdLst>
                <a:gd name="T0" fmla="*/ 1 w 60"/>
                <a:gd name="T1" fmla="*/ 21 h 42"/>
                <a:gd name="T2" fmla="*/ 27 w 60"/>
                <a:gd name="T3" fmla="*/ 5 h 42"/>
                <a:gd name="T4" fmla="*/ 43 w 60"/>
                <a:gd name="T5" fmla="*/ 0 h 42"/>
                <a:gd name="T6" fmla="*/ 54 w 60"/>
                <a:gd name="T7" fmla="*/ 11 h 42"/>
                <a:gd name="T8" fmla="*/ 37 w 60"/>
                <a:gd name="T9" fmla="*/ 35 h 42"/>
                <a:gd name="T10" fmla="*/ 24 w 60"/>
                <a:gd name="T11" fmla="*/ 41 h 42"/>
                <a:gd name="T12" fmla="*/ 13 w 60"/>
                <a:gd name="T13" fmla="*/ 30 h 42"/>
                <a:gd name="T14" fmla="*/ 1 w 60"/>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2">
                  <a:moveTo>
                    <a:pt x="1" y="21"/>
                  </a:moveTo>
                  <a:cubicBezTo>
                    <a:pt x="22" y="19"/>
                    <a:pt x="0" y="7"/>
                    <a:pt x="27" y="5"/>
                  </a:cubicBezTo>
                  <a:cubicBezTo>
                    <a:pt x="36" y="6"/>
                    <a:pt x="36" y="4"/>
                    <a:pt x="43" y="0"/>
                  </a:cubicBezTo>
                  <a:cubicBezTo>
                    <a:pt x="49" y="3"/>
                    <a:pt x="51" y="5"/>
                    <a:pt x="54" y="11"/>
                  </a:cubicBezTo>
                  <a:cubicBezTo>
                    <a:pt x="55" y="33"/>
                    <a:pt x="60" y="32"/>
                    <a:pt x="37" y="35"/>
                  </a:cubicBezTo>
                  <a:cubicBezTo>
                    <a:pt x="33" y="41"/>
                    <a:pt x="32" y="42"/>
                    <a:pt x="24" y="41"/>
                  </a:cubicBezTo>
                  <a:cubicBezTo>
                    <a:pt x="20" y="34"/>
                    <a:pt x="21" y="33"/>
                    <a:pt x="13" y="30"/>
                  </a:cubicBezTo>
                  <a:cubicBezTo>
                    <a:pt x="4" y="33"/>
                    <a:pt x="1" y="30"/>
                    <a:pt x="1" y="2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5" name="Freeform 133"/>
            <p:cNvSpPr>
              <a:spLocks/>
            </p:cNvSpPr>
            <p:nvPr/>
          </p:nvSpPr>
          <p:spPr bwMode="auto">
            <a:xfrm>
              <a:off x="5571044" y="4006526"/>
              <a:ext cx="24393" cy="61068"/>
            </a:xfrm>
            <a:custGeom>
              <a:avLst/>
              <a:gdLst>
                <a:gd name="T0" fmla="*/ 36 w 42"/>
                <a:gd name="T1" fmla="*/ 37 h 110"/>
                <a:gd name="T2" fmla="*/ 22 w 42"/>
                <a:gd name="T3" fmla="*/ 10 h 110"/>
                <a:gd name="T4" fmla="*/ 7 w 42"/>
                <a:gd name="T5" fmla="*/ 34 h 110"/>
                <a:gd name="T6" fmla="*/ 0 w 42"/>
                <a:gd name="T7" fmla="*/ 51 h 110"/>
                <a:gd name="T8" fmla="*/ 7 w 42"/>
                <a:gd name="T9" fmla="*/ 66 h 110"/>
                <a:gd name="T10" fmla="*/ 16 w 42"/>
                <a:gd name="T11" fmla="*/ 81 h 110"/>
                <a:gd name="T12" fmla="*/ 27 w 42"/>
                <a:gd name="T13" fmla="*/ 97 h 110"/>
                <a:gd name="T14" fmla="*/ 28 w 42"/>
                <a:gd name="T15" fmla="*/ 103 h 110"/>
                <a:gd name="T16" fmla="*/ 39 w 42"/>
                <a:gd name="T17" fmla="*/ 72 h 110"/>
                <a:gd name="T18" fmla="*/ 37 w 42"/>
                <a:gd name="T19" fmla="*/ 57 h 110"/>
                <a:gd name="T20" fmla="*/ 36 w 42"/>
                <a:gd name="T21" fmla="*/ 3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10">
                  <a:moveTo>
                    <a:pt x="36" y="37"/>
                  </a:moveTo>
                  <a:cubicBezTo>
                    <a:pt x="34" y="0"/>
                    <a:pt x="42" y="6"/>
                    <a:pt x="22" y="10"/>
                  </a:cubicBezTo>
                  <a:cubicBezTo>
                    <a:pt x="17" y="19"/>
                    <a:pt x="16" y="28"/>
                    <a:pt x="7" y="34"/>
                  </a:cubicBezTo>
                  <a:cubicBezTo>
                    <a:pt x="4" y="50"/>
                    <a:pt x="9" y="47"/>
                    <a:pt x="0" y="51"/>
                  </a:cubicBezTo>
                  <a:cubicBezTo>
                    <a:pt x="1" y="59"/>
                    <a:pt x="6" y="58"/>
                    <a:pt x="7" y="66"/>
                  </a:cubicBezTo>
                  <a:cubicBezTo>
                    <a:pt x="5" y="77"/>
                    <a:pt x="5" y="78"/>
                    <a:pt x="16" y="81"/>
                  </a:cubicBezTo>
                  <a:cubicBezTo>
                    <a:pt x="21" y="88"/>
                    <a:pt x="23" y="89"/>
                    <a:pt x="27" y="97"/>
                  </a:cubicBezTo>
                  <a:cubicBezTo>
                    <a:pt x="27" y="99"/>
                    <a:pt x="26" y="102"/>
                    <a:pt x="28" y="103"/>
                  </a:cubicBezTo>
                  <a:cubicBezTo>
                    <a:pt x="37" y="110"/>
                    <a:pt x="31" y="87"/>
                    <a:pt x="39" y="72"/>
                  </a:cubicBezTo>
                  <a:cubicBezTo>
                    <a:pt x="40" y="66"/>
                    <a:pt x="40" y="62"/>
                    <a:pt x="37" y="57"/>
                  </a:cubicBezTo>
                  <a:cubicBezTo>
                    <a:pt x="36" y="36"/>
                    <a:pt x="36" y="29"/>
                    <a:pt x="36" y="3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6" name="Freeform 134"/>
            <p:cNvSpPr>
              <a:spLocks/>
            </p:cNvSpPr>
            <p:nvPr/>
          </p:nvSpPr>
          <p:spPr bwMode="auto">
            <a:xfrm>
              <a:off x="5588785" y="4113396"/>
              <a:ext cx="43243" cy="78517"/>
            </a:xfrm>
            <a:custGeom>
              <a:avLst/>
              <a:gdLst>
                <a:gd name="T0" fmla="*/ 47 w 73"/>
                <a:gd name="T1" fmla="*/ 8 h 141"/>
                <a:gd name="T2" fmla="*/ 32 w 73"/>
                <a:gd name="T3" fmla="*/ 0 h 141"/>
                <a:gd name="T4" fmla="*/ 15 w 73"/>
                <a:gd name="T5" fmla="*/ 9 h 141"/>
                <a:gd name="T6" fmla="*/ 17 w 73"/>
                <a:gd name="T7" fmla="*/ 36 h 141"/>
                <a:gd name="T8" fmla="*/ 15 w 73"/>
                <a:gd name="T9" fmla="*/ 56 h 141"/>
                <a:gd name="T10" fmla="*/ 26 w 73"/>
                <a:gd name="T11" fmla="*/ 69 h 141"/>
                <a:gd name="T12" fmla="*/ 15 w 73"/>
                <a:gd name="T13" fmla="*/ 71 h 141"/>
                <a:gd name="T14" fmla="*/ 6 w 73"/>
                <a:gd name="T15" fmla="*/ 68 h 141"/>
                <a:gd name="T16" fmla="*/ 14 w 73"/>
                <a:gd name="T17" fmla="*/ 81 h 141"/>
                <a:gd name="T18" fmla="*/ 23 w 73"/>
                <a:gd name="T19" fmla="*/ 105 h 141"/>
                <a:gd name="T20" fmla="*/ 36 w 73"/>
                <a:gd name="T21" fmla="*/ 116 h 141"/>
                <a:gd name="T22" fmla="*/ 39 w 73"/>
                <a:gd name="T23" fmla="*/ 126 h 141"/>
                <a:gd name="T24" fmla="*/ 53 w 73"/>
                <a:gd name="T25" fmla="*/ 141 h 141"/>
                <a:gd name="T26" fmla="*/ 69 w 73"/>
                <a:gd name="T27" fmla="*/ 129 h 141"/>
                <a:gd name="T28" fmla="*/ 62 w 73"/>
                <a:gd name="T29" fmla="*/ 120 h 141"/>
                <a:gd name="T30" fmla="*/ 54 w 73"/>
                <a:gd name="T31" fmla="*/ 107 h 141"/>
                <a:gd name="T32" fmla="*/ 54 w 73"/>
                <a:gd name="T33" fmla="*/ 89 h 141"/>
                <a:gd name="T34" fmla="*/ 65 w 73"/>
                <a:gd name="T35" fmla="*/ 71 h 141"/>
                <a:gd name="T36" fmla="*/ 62 w 73"/>
                <a:gd name="T37" fmla="*/ 41 h 141"/>
                <a:gd name="T38" fmla="*/ 56 w 73"/>
                <a:gd name="T39" fmla="*/ 27 h 141"/>
                <a:gd name="T40" fmla="*/ 47 w 73"/>
                <a:gd name="T41" fmla="*/ 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41">
                  <a:moveTo>
                    <a:pt x="47" y="8"/>
                  </a:moveTo>
                  <a:cubicBezTo>
                    <a:pt x="41" y="6"/>
                    <a:pt x="37" y="4"/>
                    <a:pt x="32" y="0"/>
                  </a:cubicBezTo>
                  <a:cubicBezTo>
                    <a:pt x="23" y="2"/>
                    <a:pt x="19" y="1"/>
                    <a:pt x="15" y="9"/>
                  </a:cubicBezTo>
                  <a:cubicBezTo>
                    <a:pt x="14" y="17"/>
                    <a:pt x="7" y="34"/>
                    <a:pt x="17" y="36"/>
                  </a:cubicBezTo>
                  <a:cubicBezTo>
                    <a:pt x="25" y="42"/>
                    <a:pt x="18" y="49"/>
                    <a:pt x="15" y="56"/>
                  </a:cubicBezTo>
                  <a:cubicBezTo>
                    <a:pt x="18" y="66"/>
                    <a:pt x="21" y="62"/>
                    <a:pt x="26" y="69"/>
                  </a:cubicBezTo>
                  <a:cubicBezTo>
                    <a:pt x="22" y="86"/>
                    <a:pt x="22" y="78"/>
                    <a:pt x="15" y="71"/>
                  </a:cubicBezTo>
                  <a:cubicBezTo>
                    <a:pt x="13" y="69"/>
                    <a:pt x="9" y="69"/>
                    <a:pt x="6" y="68"/>
                  </a:cubicBezTo>
                  <a:cubicBezTo>
                    <a:pt x="0" y="76"/>
                    <a:pt x="6" y="79"/>
                    <a:pt x="14" y="81"/>
                  </a:cubicBezTo>
                  <a:cubicBezTo>
                    <a:pt x="16" y="91"/>
                    <a:pt x="10" y="103"/>
                    <a:pt x="23" y="105"/>
                  </a:cubicBezTo>
                  <a:cubicBezTo>
                    <a:pt x="29" y="115"/>
                    <a:pt x="22" y="118"/>
                    <a:pt x="36" y="116"/>
                  </a:cubicBezTo>
                  <a:cubicBezTo>
                    <a:pt x="47" y="109"/>
                    <a:pt x="47" y="121"/>
                    <a:pt x="39" y="126"/>
                  </a:cubicBezTo>
                  <a:cubicBezTo>
                    <a:pt x="41" y="131"/>
                    <a:pt x="48" y="134"/>
                    <a:pt x="53" y="141"/>
                  </a:cubicBezTo>
                  <a:cubicBezTo>
                    <a:pt x="63" y="139"/>
                    <a:pt x="62" y="134"/>
                    <a:pt x="69" y="129"/>
                  </a:cubicBezTo>
                  <a:cubicBezTo>
                    <a:pt x="72" y="122"/>
                    <a:pt x="67" y="124"/>
                    <a:pt x="62" y="120"/>
                  </a:cubicBezTo>
                  <a:cubicBezTo>
                    <a:pt x="59" y="114"/>
                    <a:pt x="60" y="112"/>
                    <a:pt x="54" y="107"/>
                  </a:cubicBezTo>
                  <a:cubicBezTo>
                    <a:pt x="49" y="99"/>
                    <a:pt x="45" y="96"/>
                    <a:pt x="54" y="89"/>
                  </a:cubicBezTo>
                  <a:cubicBezTo>
                    <a:pt x="52" y="77"/>
                    <a:pt x="50" y="74"/>
                    <a:pt x="65" y="71"/>
                  </a:cubicBezTo>
                  <a:cubicBezTo>
                    <a:pt x="72" y="60"/>
                    <a:pt x="73" y="50"/>
                    <a:pt x="62" y="41"/>
                  </a:cubicBezTo>
                  <a:cubicBezTo>
                    <a:pt x="60" y="36"/>
                    <a:pt x="57" y="33"/>
                    <a:pt x="56" y="27"/>
                  </a:cubicBezTo>
                  <a:cubicBezTo>
                    <a:pt x="57" y="15"/>
                    <a:pt x="61" y="8"/>
                    <a:pt x="47" y="8"/>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7" name="Freeform 135"/>
            <p:cNvSpPr>
              <a:spLocks/>
            </p:cNvSpPr>
            <p:nvPr/>
          </p:nvSpPr>
          <p:spPr bwMode="auto">
            <a:xfrm>
              <a:off x="5608743" y="4194094"/>
              <a:ext cx="22176" cy="27263"/>
            </a:xfrm>
            <a:custGeom>
              <a:avLst/>
              <a:gdLst>
                <a:gd name="T0" fmla="*/ 0 w 36"/>
                <a:gd name="T1" fmla="*/ 3 h 48"/>
                <a:gd name="T2" fmla="*/ 15 w 36"/>
                <a:gd name="T3" fmla="*/ 18 h 48"/>
                <a:gd name="T4" fmla="*/ 24 w 36"/>
                <a:gd name="T5" fmla="*/ 42 h 48"/>
                <a:gd name="T6" fmla="*/ 30 w 36"/>
                <a:gd name="T7" fmla="*/ 18 h 48"/>
                <a:gd name="T8" fmla="*/ 21 w 36"/>
                <a:gd name="T9" fmla="*/ 12 h 48"/>
                <a:gd name="T10" fmla="*/ 19 w 36"/>
                <a:gd name="T11" fmla="*/ 6 h 48"/>
                <a:gd name="T12" fmla="*/ 0 w 36"/>
                <a:gd name="T13" fmla="*/ 3 h 48"/>
              </a:gdLst>
              <a:ahLst/>
              <a:cxnLst>
                <a:cxn ang="0">
                  <a:pos x="T0" y="T1"/>
                </a:cxn>
                <a:cxn ang="0">
                  <a:pos x="T2" y="T3"/>
                </a:cxn>
                <a:cxn ang="0">
                  <a:pos x="T4" y="T5"/>
                </a:cxn>
                <a:cxn ang="0">
                  <a:pos x="T6" y="T7"/>
                </a:cxn>
                <a:cxn ang="0">
                  <a:pos x="T8" y="T9"/>
                </a:cxn>
                <a:cxn ang="0">
                  <a:pos x="T10" y="T11"/>
                </a:cxn>
                <a:cxn ang="0">
                  <a:pos x="T12" y="T13"/>
                </a:cxn>
              </a:cxnLst>
              <a:rect l="0" t="0" r="r" b="b"/>
              <a:pathLst>
                <a:path w="36" h="48">
                  <a:moveTo>
                    <a:pt x="0" y="3"/>
                  </a:moveTo>
                  <a:cubicBezTo>
                    <a:pt x="1" y="10"/>
                    <a:pt x="15" y="18"/>
                    <a:pt x="15" y="18"/>
                  </a:cubicBezTo>
                  <a:cubicBezTo>
                    <a:pt x="17" y="27"/>
                    <a:pt x="11" y="39"/>
                    <a:pt x="24" y="42"/>
                  </a:cubicBezTo>
                  <a:cubicBezTo>
                    <a:pt x="36" y="48"/>
                    <a:pt x="31" y="21"/>
                    <a:pt x="30" y="18"/>
                  </a:cubicBezTo>
                  <a:cubicBezTo>
                    <a:pt x="29" y="15"/>
                    <a:pt x="24" y="14"/>
                    <a:pt x="21" y="12"/>
                  </a:cubicBezTo>
                  <a:cubicBezTo>
                    <a:pt x="20" y="10"/>
                    <a:pt x="21" y="7"/>
                    <a:pt x="19" y="6"/>
                  </a:cubicBezTo>
                  <a:cubicBezTo>
                    <a:pt x="16" y="4"/>
                    <a:pt x="1" y="0"/>
                    <a:pt x="0" y="3"/>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8" name="Freeform 136"/>
            <p:cNvSpPr>
              <a:spLocks/>
            </p:cNvSpPr>
            <p:nvPr/>
          </p:nvSpPr>
          <p:spPr bwMode="auto">
            <a:xfrm>
              <a:off x="5634245" y="4183188"/>
              <a:ext cx="31046" cy="26172"/>
            </a:xfrm>
            <a:custGeom>
              <a:avLst/>
              <a:gdLst>
                <a:gd name="T0" fmla="*/ 14 w 55"/>
                <a:gd name="T1" fmla="*/ 28 h 48"/>
                <a:gd name="T2" fmla="*/ 5 w 55"/>
                <a:gd name="T3" fmla="*/ 16 h 48"/>
                <a:gd name="T4" fmla="*/ 4 w 55"/>
                <a:gd name="T5" fmla="*/ 1 h 48"/>
                <a:gd name="T6" fmla="*/ 26 w 55"/>
                <a:gd name="T7" fmla="*/ 6 h 48"/>
                <a:gd name="T8" fmla="*/ 34 w 55"/>
                <a:gd name="T9" fmla="*/ 16 h 48"/>
                <a:gd name="T10" fmla="*/ 41 w 55"/>
                <a:gd name="T11" fmla="*/ 27 h 48"/>
                <a:gd name="T12" fmla="*/ 50 w 55"/>
                <a:gd name="T13" fmla="*/ 33 h 48"/>
                <a:gd name="T14" fmla="*/ 49 w 55"/>
                <a:gd name="T15" fmla="*/ 48 h 48"/>
                <a:gd name="T16" fmla="*/ 31 w 55"/>
                <a:gd name="T17" fmla="*/ 30 h 48"/>
                <a:gd name="T18" fmla="*/ 14 w 55"/>
                <a:gd name="T19" fmla="*/ 15 h 48"/>
                <a:gd name="T20" fmla="*/ 14 w 55"/>
                <a:gd name="T21"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8">
                  <a:moveTo>
                    <a:pt x="14" y="28"/>
                  </a:moveTo>
                  <a:cubicBezTo>
                    <a:pt x="13" y="21"/>
                    <a:pt x="12" y="19"/>
                    <a:pt x="5" y="16"/>
                  </a:cubicBezTo>
                  <a:cubicBezTo>
                    <a:pt x="0" y="10"/>
                    <a:pt x="5" y="9"/>
                    <a:pt x="4" y="1"/>
                  </a:cubicBezTo>
                  <a:cubicBezTo>
                    <a:pt x="12" y="0"/>
                    <a:pt x="16" y="4"/>
                    <a:pt x="26" y="6"/>
                  </a:cubicBezTo>
                  <a:cubicBezTo>
                    <a:pt x="29" y="12"/>
                    <a:pt x="27" y="15"/>
                    <a:pt x="34" y="16"/>
                  </a:cubicBezTo>
                  <a:cubicBezTo>
                    <a:pt x="41" y="19"/>
                    <a:pt x="37" y="22"/>
                    <a:pt x="41" y="27"/>
                  </a:cubicBezTo>
                  <a:cubicBezTo>
                    <a:pt x="43" y="30"/>
                    <a:pt x="47" y="31"/>
                    <a:pt x="50" y="33"/>
                  </a:cubicBezTo>
                  <a:cubicBezTo>
                    <a:pt x="53" y="39"/>
                    <a:pt x="55" y="43"/>
                    <a:pt x="49" y="48"/>
                  </a:cubicBezTo>
                  <a:cubicBezTo>
                    <a:pt x="45" y="41"/>
                    <a:pt x="37" y="37"/>
                    <a:pt x="31" y="30"/>
                  </a:cubicBezTo>
                  <a:cubicBezTo>
                    <a:pt x="28" y="19"/>
                    <a:pt x="25" y="17"/>
                    <a:pt x="14" y="15"/>
                  </a:cubicBezTo>
                  <a:cubicBezTo>
                    <a:pt x="15" y="18"/>
                    <a:pt x="21" y="33"/>
                    <a:pt x="14" y="28"/>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39" name="Freeform 137"/>
            <p:cNvSpPr>
              <a:spLocks/>
            </p:cNvSpPr>
            <p:nvPr/>
          </p:nvSpPr>
          <p:spPr bwMode="auto">
            <a:xfrm>
              <a:off x="5664182" y="4209361"/>
              <a:ext cx="27720" cy="28354"/>
            </a:xfrm>
            <a:custGeom>
              <a:avLst/>
              <a:gdLst>
                <a:gd name="T0" fmla="*/ 34 w 46"/>
                <a:gd name="T1" fmla="*/ 26 h 51"/>
                <a:gd name="T2" fmla="*/ 23 w 46"/>
                <a:gd name="T3" fmla="*/ 0 h 51"/>
                <a:gd name="T4" fmla="*/ 19 w 46"/>
                <a:gd name="T5" fmla="*/ 21 h 51"/>
                <a:gd name="T6" fmla="*/ 28 w 46"/>
                <a:gd name="T7" fmla="*/ 35 h 51"/>
                <a:gd name="T8" fmla="*/ 32 w 46"/>
                <a:gd name="T9" fmla="*/ 41 h 51"/>
                <a:gd name="T10" fmla="*/ 46 w 46"/>
                <a:gd name="T11" fmla="*/ 45 h 51"/>
                <a:gd name="T12" fmla="*/ 38 w 46"/>
                <a:gd name="T13" fmla="*/ 32 h 51"/>
                <a:gd name="T14" fmla="*/ 34 w 46"/>
                <a:gd name="T15" fmla="*/ 26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1">
                  <a:moveTo>
                    <a:pt x="34" y="26"/>
                  </a:moveTo>
                  <a:cubicBezTo>
                    <a:pt x="33" y="17"/>
                    <a:pt x="32" y="4"/>
                    <a:pt x="23" y="0"/>
                  </a:cubicBezTo>
                  <a:cubicBezTo>
                    <a:pt x="0" y="5"/>
                    <a:pt x="7" y="5"/>
                    <a:pt x="19" y="21"/>
                  </a:cubicBezTo>
                  <a:cubicBezTo>
                    <a:pt x="20" y="29"/>
                    <a:pt x="24" y="28"/>
                    <a:pt x="28" y="35"/>
                  </a:cubicBezTo>
                  <a:cubicBezTo>
                    <a:pt x="18" y="37"/>
                    <a:pt x="28" y="39"/>
                    <a:pt x="32" y="41"/>
                  </a:cubicBezTo>
                  <a:cubicBezTo>
                    <a:pt x="24" y="51"/>
                    <a:pt x="41" y="47"/>
                    <a:pt x="46" y="45"/>
                  </a:cubicBezTo>
                  <a:cubicBezTo>
                    <a:pt x="44" y="37"/>
                    <a:pt x="41" y="39"/>
                    <a:pt x="38" y="32"/>
                  </a:cubicBezTo>
                  <a:cubicBezTo>
                    <a:pt x="37" y="25"/>
                    <a:pt x="39" y="26"/>
                    <a:pt x="34" y="26"/>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0" name="Freeform 138"/>
            <p:cNvSpPr>
              <a:spLocks/>
            </p:cNvSpPr>
            <p:nvPr/>
          </p:nvSpPr>
          <p:spPr bwMode="auto">
            <a:xfrm>
              <a:off x="5634245" y="4219175"/>
              <a:ext cx="17741" cy="30534"/>
            </a:xfrm>
            <a:custGeom>
              <a:avLst/>
              <a:gdLst>
                <a:gd name="T0" fmla="*/ 0 w 30"/>
                <a:gd name="T1" fmla="*/ 2 h 53"/>
                <a:gd name="T2" fmla="*/ 8 w 30"/>
                <a:gd name="T3" fmla="*/ 14 h 53"/>
                <a:gd name="T4" fmla="*/ 6 w 30"/>
                <a:gd name="T5" fmla="*/ 33 h 53"/>
                <a:gd name="T6" fmla="*/ 14 w 30"/>
                <a:gd name="T7" fmla="*/ 36 h 53"/>
                <a:gd name="T8" fmla="*/ 26 w 30"/>
                <a:gd name="T9" fmla="*/ 32 h 53"/>
                <a:gd name="T10" fmla="*/ 30 w 30"/>
                <a:gd name="T11" fmla="*/ 18 h 53"/>
                <a:gd name="T12" fmla="*/ 15 w 30"/>
                <a:gd name="T13" fmla="*/ 11 h 53"/>
                <a:gd name="T14" fmla="*/ 0 w 30"/>
                <a:gd name="T15" fmla="*/ 2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3">
                  <a:moveTo>
                    <a:pt x="0" y="2"/>
                  </a:moveTo>
                  <a:cubicBezTo>
                    <a:pt x="3" y="7"/>
                    <a:pt x="6" y="9"/>
                    <a:pt x="8" y="14"/>
                  </a:cubicBezTo>
                  <a:cubicBezTo>
                    <a:pt x="9" y="21"/>
                    <a:pt x="8" y="26"/>
                    <a:pt x="6" y="33"/>
                  </a:cubicBezTo>
                  <a:cubicBezTo>
                    <a:pt x="9" y="53"/>
                    <a:pt x="9" y="44"/>
                    <a:pt x="14" y="36"/>
                  </a:cubicBezTo>
                  <a:cubicBezTo>
                    <a:pt x="17" y="32"/>
                    <a:pt x="22" y="33"/>
                    <a:pt x="26" y="32"/>
                  </a:cubicBezTo>
                  <a:cubicBezTo>
                    <a:pt x="24" y="25"/>
                    <a:pt x="24" y="23"/>
                    <a:pt x="30" y="18"/>
                  </a:cubicBezTo>
                  <a:cubicBezTo>
                    <a:pt x="25" y="13"/>
                    <a:pt x="22" y="12"/>
                    <a:pt x="15" y="11"/>
                  </a:cubicBezTo>
                  <a:cubicBezTo>
                    <a:pt x="12" y="6"/>
                    <a:pt x="4" y="0"/>
                    <a:pt x="0" y="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1" name="Freeform 139"/>
            <p:cNvSpPr>
              <a:spLocks/>
            </p:cNvSpPr>
            <p:nvPr/>
          </p:nvSpPr>
          <p:spPr bwMode="auto">
            <a:xfrm>
              <a:off x="5648659" y="4231171"/>
              <a:ext cx="12197" cy="35987"/>
            </a:xfrm>
            <a:custGeom>
              <a:avLst/>
              <a:gdLst>
                <a:gd name="T0" fmla="*/ 18 w 22"/>
                <a:gd name="T1" fmla="*/ 15 h 65"/>
                <a:gd name="T2" fmla="*/ 0 w 22"/>
                <a:gd name="T3" fmla="*/ 36 h 65"/>
                <a:gd name="T4" fmla="*/ 8 w 22"/>
                <a:gd name="T5" fmla="*/ 51 h 65"/>
                <a:gd name="T6" fmla="*/ 17 w 22"/>
                <a:gd name="T7" fmla="*/ 63 h 65"/>
                <a:gd name="T8" fmla="*/ 15 w 22"/>
                <a:gd name="T9" fmla="*/ 43 h 65"/>
                <a:gd name="T10" fmla="*/ 18 w 22"/>
                <a:gd name="T11" fmla="*/ 25 h 65"/>
                <a:gd name="T12" fmla="*/ 18 w 22"/>
                <a:gd name="T13" fmla="*/ 15 h 65"/>
              </a:gdLst>
              <a:ahLst/>
              <a:cxnLst>
                <a:cxn ang="0">
                  <a:pos x="T0" y="T1"/>
                </a:cxn>
                <a:cxn ang="0">
                  <a:pos x="T2" y="T3"/>
                </a:cxn>
                <a:cxn ang="0">
                  <a:pos x="T4" y="T5"/>
                </a:cxn>
                <a:cxn ang="0">
                  <a:pos x="T6" y="T7"/>
                </a:cxn>
                <a:cxn ang="0">
                  <a:pos x="T8" y="T9"/>
                </a:cxn>
                <a:cxn ang="0">
                  <a:pos x="T10" y="T11"/>
                </a:cxn>
                <a:cxn ang="0">
                  <a:pos x="T12" y="T13"/>
                </a:cxn>
              </a:cxnLst>
              <a:rect l="0" t="0" r="r" b="b"/>
              <a:pathLst>
                <a:path w="22" h="65">
                  <a:moveTo>
                    <a:pt x="18" y="15"/>
                  </a:moveTo>
                  <a:cubicBezTo>
                    <a:pt x="6" y="0"/>
                    <a:pt x="6" y="26"/>
                    <a:pt x="0" y="36"/>
                  </a:cubicBezTo>
                  <a:cubicBezTo>
                    <a:pt x="2" y="42"/>
                    <a:pt x="5" y="46"/>
                    <a:pt x="8" y="51"/>
                  </a:cubicBezTo>
                  <a:cubicBezTo>
                    <a:pt x="9" y="60"/>
                    <a:pt x="7" y="65"/>
                    <a:pt x="17" y="63"/>
                  </a:cubicBezTo>
                  <a:cubicBezTo>
                    <a:pt x="22" y="55"/>
                    <a:pt x="19" y="50"/>
                    <a:pt x="15" y="43"/>
                  </a:cubicBezTo>
                  <a:cubicBezTo>
                    <a:pt x="14" y="35"/>
                    <a:pt x="14" y="32"/>
                    <a:pt x="18" y="25"/>
                  </a:cubicBezTo>
                  <a:cubicBezTo>
                    <a:pt x="17" y="12"/>
                    <a:pt x="15" y="9"/>
                    <a:pt x="18" y="15"/>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2" name="Freeform 140"/>
            <p:cNvSpPr>
              <a:spLocks/>
            </p:cNvSpPr>
            <p:nvPr/>
          </p:nvSpPr>
          <p:spPr bwMode="auto">
            <a:xfrm>
              <a:off x="5651986" y="4213723"/>
              <a:ext cx="15523" cy="10905"/>
            </a:xfrm>
            <a:custGeom>
              <a:avLst/>
              <a:gdLst>
                <a:gd name="T0" fmla="*/ 1 w 27"/>
                <a:gd name="T1" fmla="*/ 11 h 22"/>
                <a:gd name="T2" fmla="*/ 12 w 27"/>
                <a:gd name="T3" fmla="*/ 12 h 22"/>
                <a:gd name="T4" fmla="*/ 27 w 27"/>
                <a:gd name="T5" fmla="*/ 20 h 22"/>
                <a:gd name="T6" fmla="*/ 19 w 27"/>
                <a:gd name="T7" fmla="*/ 8 h 22"/>
                <a:gd name="T8" fmla="*/ 9 w 27"/>
                <a:gd name="T9" fmla="*/ 0 h 22"/>
                <a:gd name="T10" fmla="*/ 0 w 27"/>
                <a:gd name="T11" fmla="*/ 6 h 22"/>
                <a:gd name="T12" fmla="*/ 1 w 27"/>
                <a:gd name="T13" fmla="*/ 11 h 22"/>
              </a:gdLst>
              <a:ahLst/>
              <a:cxnLst>
                <a:cxn ang="0">
                  <a:pos x="T0" y="T1"/>
                </a:cxn>
                <a:cxn ang="0">
                  <a:pos x="T2" y="T3"/>
                </a:cxn>
                <a:cxn ang="0">
                  <a:pos x="T4" y="T5"/>
                </a:cxn>
                <a:cxn ang="0">
                  <a:pos x="T6" y="T7"/>
                </a:cxn>
                <a:cxn ang="0">
                  <a:pos x="T8" y="T9"/>
                </a:cxn>
                <a:cxn ang="0">
                  <a:pos x="T10" y="T11"/>
                </a:cxn>
                <a:cxn ang="0">
                  <a:pos x="T12" y="T13"/>
                </a:cxn>
              </a:cxnLst>
              <a:rect l="0" t="0" r="r" b="b"/>
              <a:pathLst>
                <a:path w="27" h="22">
                  <a:moveTo>
                    <a:pt x="1" y="11"/>
                  </a:moveTo>
                  <a:cubicBezTo>
                    <a:pt x="5" y="0"/>
                    <a:pt x="8" y="4"/>
                    <a:pt x="12" y="12"/>
                  </a:cubicBezTo>
                  <a:cubicBezTo>
                    <a:pt x="14" y="22"/>
                    <a:pt x="16" y="21"/>
                    <a:pt x="27" y="20"/>
                  </a:cubicBezTo>
                  <a:cubicBezTo>
                    <a:pt x="25" y="15"/>
                    <a:pt x="22" y="13"/>
                    <a:pt x="19" y="8"/>
                  </a:cubicBezTo>
                  <a:cubicBezTo>
                    <a:pt x="18" y="1"/>
                    <a:pt x="15" y="3"/>
                    <a:pt x="9" y="0"/>
                  </a:cubicBezTo>
                  <a:cubicBezTo>
                    <a:pt x="6" y="1"/>
                    <a:pt x="1" y="1"/>
                    <a:pt x="0" y="6"/>
                  </a:cubicBezTo>
                  <a:cubicBezTo>
                    <a:pt x="0" y="8"/>
                    <a:pt x="1" y="11"/>
                    <a:pt x="1" y="1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3" name="Freeform 141"/>
            <p:cNvSpPr>
              <a:spLocks/>
            </p:cNvSpPr>
            <p:nvPr/>
          </p:nvSpPr>
          <p:spPr bwMode="auto">
            <a:xfrm>
              <a:off x="5665291" y="4224628"/>
              <a:ext cx="19958" cy="27263"/>
            </a:xfrm>
            <a:custGeom>
              <a:avLst/>
              <a:gdLst>
                <a:gd name="T0" fmla="*/ 6 w 32"/>
                <a:gd name="T1" fmla="*/ 10 h 48"/>
                <a:gd name="T2" fmla="*/ 20 w 32"/>
                <a:gd name="T3" fmla="*/ 25 h 48"/>
                <a:gd name="T4" fmla="*/ 32 w 32"/>
                <a:gd name="T5" fmla="*/ 46 h 48"/>
                <a:gd name="T6" fmla="*/ 17 w 32"/>
                <a:gd name="T7" fmla="*/ 17 h 48"/>
                <a:gd name="T8" fmla="*/ 14 w 32"/>
                <a:gd name="T9" fmla="*/ 7 h 48"/>
                <a:gd name="T10" fmla="*/ 6 w 32"/>
                <a:gd name="T11" fmla="*/ 10 h 48"/>
              </a:gdLst>
              <a:ahLst/>
              <a:cxnLst>
                <a:cxn ang="0">
                  <a:pos x="T0" y="T1"/>
                </a:cxn>
                <a:cxn ang="0">
                  <a:pos x="T2" y="T3"/>
                </a:cxn>
                <a:cxn ang="0">
                  <a:pos x="T4" y="T5"/>
                </a:cxn>
                <a:cxn ang="0">
                  <a:pos x="T6" y="T7"/>
                </a:cxn>
                <a:cxn ang="0">
                  <a:pos x="T8" y="T9"/>
                </a:cxn>
                <a:cxn ang="0">
                  <a:pos x="T10" y="T11"/>
                </a:cxn>
              </a:cxnLst>
              <a:rect l="0" t="0" r="r" b="b"/>
              <a:pathLst>
                <a:path w="32" h="48">
                  <a:moveTo>
                    <a:pt x="6" y="10"/>
                  </a:moveTo>
                  <a:cubicBezTo>
                    <a:pt x="10" y="17"/>
                    <a:pt x="13" y="21"/>
                    <a:pt x="20" y="25"/>
                  </a:cubicBezTo>
                  <a:cubicBezTo>
                    <a:pt x="21" y="41"/>
                    <a:pt x="17" y="48"/>
                    <a:pt x="32" y="46"/>
                  </a:cubicBezTo>
                  <a:cubicBezTo>
                    <a:pt x="30" y="37"/>
                    <a:pt x="25" y="23"/>
                    <a:pt x="17" y="17"/>
                  </a:cubicBezTo>
                  <a:cubicBezTo>
                    <a:pt x="15" y="14"/>
                    <a:pt x="17" y="9"/>
                    <a:pt x="14" y="7"/>
                  </a:cubicBezTo>
                  <a:cubicBezTo>
                    <a:pt x="0" y="0"/>
                    <a:pt x="5" y="7"/>
                    <a:pt x="6" y="1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4" name="Freeform 142"/>
            <p:cNvSpPr>
              <a:spLocks/>
            </p:cNvSpPr>
            <p:nvPr/>
          </p:nvSpPr>
          <p:spPr bwMode="auto">
            <a:xfrm>
              <a:off x="5663073" y="4233352"/>
              <a:ext cx="15523" cy="22901"/>
            </a:xfrm>
            <a:custGeom>
              <a:avLst/>
              <a:gdLst>
                <a:gd name="T0" fmla="*/ 5 w 27"/>
                <a:gd name="T1" fmla="*/ 0 h 43"/>
                <a:gd name="T2" fmla="*/ 0 w 27"/>
                <a:gd name="T3" fmla="*/ 27 h 43"/>
                <a:gd name="T4" fmla="*/ 14 w 27"/>
                <a:gd name="T5" fmla="*/ 43 h 43"/>
                <a:gd name="T6" fmla="*/ 9 w 27"/>
                <a:gd name="T7" fmla="*/ 30 h 43"/>
                <a:gd name="T8" fmla="*/ 5 w 27"/>
                <a:gd name="T9" fmla="*/ 0 h 43"/>
              </a:gdLst>
              <a:ahLst/>
              <a:cxnLst>
                <a:cxn ang="0">
                  <a:pos x="T0" y="T1"/>
                </a:cxn>
                <a:cxn ang="0">
                  <a:pos x="T2" y="T3"/>
                </a:cxn>
                <a:cxn ang="0">
                  <a:pos x="T4" y="T5"/>
                </a:cxn>
                <a:cxn ang="0">
                  <a:pos x="T6" y="T7"/>
                </a:cxn>
                <a:cxn ang="0">
                  <a:pos x="T8" y="T9"/>
                </a:cxn>
              </a:cxnLst>
              <a:rect l="0" t="0" r="r" b="b"/>
              <a:pathLst>
                <a:path w="27" h="43">
                  <a:moveTo>
                    <a:pt x="5" y="0"/>
                  </a:moveTo>
                  <a:cubicBezTo>
                    <a:pt x="6" y="8"/>
                    <a:pt x="2" y="18"/>
                    <a:pt x="0" y="27"/>
                  </a:cubicBezTo>
                  <a:cubicBezTo>
                    <a:pt x="2" y="34"/>
                    <a:pt x="7" y="42"/>
                    <a:pt x="14" y="43"/>
                  </a:cubicBezTo>
                  <a:cubicBezTo>
                    <a:pt x="27" y="41"/>
                    <a:pt x="16" y="31"/>
                    <a:pt x="9" y="30"/>
                  </a:cubicBezTo>
                  <a:cubicBezTo>
                    <a:pt x="8" y="0"/>
                    <a:pt x="17" y="4"/>
                    <a:pt x="5"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5" name="Freeform 143"/>
            <p:cNvSpPr>
              <a:spLocks/>
            </p:cNvSpPr>
            <p:nvPr/>
          </p:nvSpPr>
          <p:spPr bwMode="auto">
            <a:xfrm>
              <a:off x="5640898" y="4271520"/>
              <a:ext cx="32155" cy="29444"/>
            </a:xfrm>
            <a:custGeom>
              <a:avLst/>
              <a:gdLst>
                <a:gd name="T0" fmla="*/ 37 w 54"/>
                <a:gd name="T1" fmla="*/ 1 h 52"/>
                <a:gd name="T2" fmla="*/ 24 w 54"/>
                <a:gd name="T3" fmla="*/ 10 h 52"/>
                <a:gd name="T4" fmla="*/ 13 w 54"/>
                <a:gd name="T5" fmla="*/ 19 h 52"/>
                <a:gd name="T6" fmla="*/ 0 w 54"/>
                <a:gd name="T7" fmla="*/ 42 h 52"/>
                <a:gd name="T8" fmla="*/ 12 w 54"/>
                <a:gd name="T9" fmla="*/ 42 h 52"/>
                <a:gd name="T10" fmla="*/ 28 w 54"/>
                <a:gd name="T11" fmla="*/ 33 h 52"/>
                <a:gd name="T12" fmla="*/ 37 w 54"/>
                <a:gd name="T13" fmla="*/ 25 h 52"/>
                <a:gd name="T14" fmla="*/ 49 w 54"/>
                <a:gd name="T15" fmla="*/ 15 h 52"/>
                <a:gd name="T16" fmla="*/ 40 w 54"/>
                <a:gd name="T17" fmla="*/ 6 h 52"/>
                <a:gd name="T18" fmla="*/ 37 w 54"/>
                <a:gd name="T1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2">
                  <a:moveTo>
                    <a:pt x="37" y="1"/>
                  </a:moveTo>
                  <a:cubicBezTo>
                    <a:pt x="32" y="4"/>
                    <a:pt x="28" y="6"/>
                    <a:pt x="24" y="10"/>
                  </a:cubicBezTo>
                  <a:cubicBezTo>
                    <a:pt x="21" y="16"/>
                    <a:pt x="20" y="18"/>
                    <a:pt x="13" y="19"/>
                  </a:cubicBezTo>
                  <a:cubicBezTo>
                    <a:pt x="7" y="26"/>
                    <a:pt x="5" y="34"/>
                    <a:pt x="0" y="42"/>
                  </a:cubicBezTo>
                  <a:cubicBezTo>
                    <a:pt x="2" y="52"/>
                    <a:pt x="8" y="49"/>
                    <a:pt x="12" y="42"/>
                  </a:cubicBezTo>
                  <a:cubicBezTo>
                    <a:pt x="13" y="29"/>
                    <a:pt x="15" y="30"/>
                    <a:pt x="28" y="33"/>
                  </a:cubicBezTo>
                  <a:cubicBezTo>
                    <a:pt x="42" y="41"/>
                    <a:pt x="44" y="36"/>
                    <a:pt x="37" y="25"/>
                  </a:cubicBezTo>
                  <a:cubicBezTo>
                    <a:pt x="40" y="16"/>
                    <a:pt x="42" y="20"/>
                    <a:pt x="49" y="15"/>
                  </a:cubicBezTo>
                  <a:cubicBezTo>
                    <a:pt x="54" y="6"/>
                    <a:pt x="48" y="7"/>
                    <a:pt x="40" y="6"/>
                  </a:cubicBezTo>
                  <a:cubicBezTo>
                    <a:pt x="39" y="0"/>
                    <a:pt x="41" y="1"/>
                    <a:pt x="37" y="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6" name="Freeform 144"/>
            <p:cNvSpPr>
              <a:spLocks/>
            </p:cNvSpPr>
            <p:nvPr/>
          </p:nvSpPr>
          <p:spPr bwMode="auto">
            <a:xfrm>
              <a:off x="5670835" y="4256253"/>
              <a:ext cx="42134" cy="67611"/>
            </a:xfrm>
            <a:custGeom>
              <a:avLst/>
              <a:gdLst>
                <a:gd name="T0" fmla="*/ 18 w 72"/>
                <a:gd name="T1" fmla="*/ 23 h 122"/>
                <a:gd name="T2" fmla="*/ 9 w 72"/>
                <a:gd name="T3" fmla="*/ 39 h 122"/>
                <a:gd name="T4" fmla="*/ 0 w 72"/>
                <a:gd name="T5" fmla="*/ 53 h 122"/>
                <a:gd name="T6" fmla="*/ 10 w 72"/>
                <a:gd name="T7" fmla="*/ 65 h 122"/>
                <a:gd name="T8" fmla="*/ 21 w 72"/>
                <a:gd name="T9" fmla="*/ 99 h 122"/>
                <a:gd name="T10" fmla="*/ 34 w 72"/>
                <a:gd name="T11" fmla="*/ 108 h 122"/>
                <a:gd name="T12" fmla="*/ 42 w 72"/>
                <a:gd name="T13" fmla="*/ 122 h 122"/>
                <a:gd name="T14" fmla="*/ 49 w 72"/>
                <a:gd name="T15" fmla="*/ 101 h 122"/>
                <a:gd name="T16" fmla="*/ 34 w 72"/>
                <a:gd name="T17" fmla="*/ 80 h 122"/>
                <a:gd name="T18" fmla="*/ 40 w 72"/>
                <a:gd name="T19" fmla="*/ 62 h 122"/>
                <a:gd name="T20" fmla="*/ 51 w 72"/>
                <a:gd name="T21" fmla="*/ 74 h 122"/>
                <a:gd name="T22" fmla="*/ 58 w 72"/>
                <a:gd name="T23" fmla="*/ 89 h 122"/>
                <a:gd name="T24" fmla="*/ 61 w 72"/>
                <a:gd name="T25" fmla="*/ 92 h 122"/>
                <a:gd name="T26" fmla="*/ 66 w 72"/>
                <a:gd name="T27" fmla="*/ 62 h 122"/>
                <a:gd name="T28" fmla="*/ 61 w 72"/>
                <a:gd name="T29" fmla="*/ 42 h 122"/>
                <a:gd name="T30" fmla="*/ 43 w 72"/>
                <a:gd name="T31" fmla="*/ 8 h 122"/>
                <a:gd name="T32" fmla="*/ 31 w 72"/>
                <a:gd name="T33" fmla="*/ 2 h 122"/>
                <a:gd name="T34" fmla="*/ 30 w 72"/>
                <a:gd name="T35" fmla="*/ 14 h 122"/>
                <a:gd name="T36" fmla="*/ 18 w 72"/>
                <a:gd name="T37" fmla="*/ 2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22">
                  <a:moveTo>
                    <a:pt x="18" y="23"/>
                  </a:moveTo>
                  <a:cubicBezTo>
                    <a:pt x="11" y="27"/>
                    <a:pt x="16" y="32"/>
                    <a:pt x="9" y="39"/>
                  </a:cubicBezTo>
                  <a:cubicBezTo>
                    <a:pt x="7" y="46"/>
                    <a:pt x="4" y="47"/>
                    <a:pt x="0" y="53"/>
                  </a:cubicBezTo>
                  <a:cubicBezTo>
                    <a:pt x="1" y="61"/>
                    <a:pt x="4" y="61"/>
                    <a:pt x="10" y="65"/>
                  </a:cubicBezTo>
                  <a:cubicBezTo>
                    <a:pt x="16" y="77"/>
                    <a:pt x="2" y="95"/>
                    <a:pt x="21" y="99"/>
                  </a:cubicBezTo>
                  <a:cubicBezTo>
                    <a:pt x="26" y="101"/>
                    <a:pt x="34" y="108"/>
                    <a:pt x="34" y="108"/>
                  </a:cubicBezTo>
                  <a:cubicBezTo>
                    <a:pt x="36" y="113"/>
                    <a:pt x="39" y="117"/>
                    <a:pt x="42" y="122"/>
                  </a:cubicBezTo>
                  <a:cubicBezTo>
                    <a:pt x="47" y="113"/>
                    <a:pt x="40" y="108"/>
                    <a:pt x="49" y="101"/>
                  </a:cubicBezTo>
                  <a:cubicBezTo>
                    <a:pt x="47" y="93"/>
                    <a:pt x="38" y="88"/>
                    <a:pt x="34" y="80"/>
                  </a:cubicBezTo>
                  <a:cubicBezTo>
                    <a:pt x="40" y="70"/>
                    <a:pt x="43" y="76"/>
                    <a:pt x="40" y="62"/>
                  </a:cubicBezTo>
                  <a:cubicBezTo>
                    <a:pt x="47" y="59"/>
                    <a:pt x="48" y="67"/>
                    <a:pt x="51" y="74"/>
                  </a:cubicBezTo>
                  <a:cubicBezTo>
                    <a:pt x="52" y="81"/>
                    <a:pt x="52" y="85"/>
                    <a:pt x="58" y="89"/>
                  </a:cubicBezTo>
                  <a:cubicBezTo>
                    <a:pt x="59" y="91"/>
                    <a:pt x="68" y="102"/>
                    <a:pt x="61" y="92"/>
                  </a:cubicBezTo>
                  <a:cubicBezTo>
                    <a:pt x="59" y="81"/>
                    <a:pt x="56" y="70"/>
                    <a:pt x="66" y="62"/>
                  </a:cubicBezTo>
                  <a:cubicBezTo>
                    <a:pt x="68" y="52"/>
                    <a:pt x="72" y="47"/>
                    <a:pt x="61" y="42"/>
                  </a:cubicBezTo>
                  <a:cubicBezTo>
                    <a:pt x="53" y="32"/>
                    <a:pt x="59" y="11"/>
                    <a:pt x="43" y="8"/>
                  </a:cubicBezTo>
                  <a:cubicBezTo>
                    <a:pt x="41" y="0"/>
                    <a:pt x="38" y="0"/>
                    <a:pt x="31" y="2"/>
                  </a:cubicBezTo>
                  <a:cubicBezTo>
                    <a:pt x="31" y="6"/>
                    <a:pt x="31" y="10"/>
                    <a:pt x="30" y="14"/>
                  </a:cubicBezTo>
                  <a:cubicBezTo>
                    <a:pt x="28" y="19"/>
                    <a:pt x="18" y="23"/>
                    <a:pt x="18" y="23"/>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7" name="Freeform 145"/>
            <p:cNvSpPr>
              <a:spLocks/>
            </p:cNvSpPr>
            <p:nvPr/>
          </p:nvSpPr>
          <p:spPr bwMode="auto">
            <a:xfrm>
              <a:off x="5252822" y="4319503"/>
              <a:ext cx="176297" cy="188658"/>
            </a:xfrm>
            <a:custGeom>
              <a:avLst/>
              <a:gdLst>
                <a:gd name="T0" fmla="*/ 78 w 302"/>
                <a:gd name="T1" fmla="*/ 14 h 335"/>
                <a:gd name="T2" fmla="*/ 21 w 302"/>
                <a:gd name="T3" fmla="*/ 0 h 335"/>
                <a:gd name="T4" fmla="*/ 18 w 302"/>
                <a:gd name="T5" fmla="*/ 23 h 335"/>
                <a:gd name="T6" fmla="*/ 38 w 302"/>
                <a:gd name="T7" fmla="*/ 41 h 335"/>
                <a:gd name="T8" fmla="*/ 68 w 302"/>
                <a:gd name="T9" fmla="*/ 66 h 335"/>
                <a:gd name="T10" fmla="*/ 92 w 302"/>
                <a:gd name="T11" fmla="*/ 99 h 335"/>
                <a:gd name="T12" fmla="*/ 107 w 302"/>
                <a:gd name="T13" fmla="*/ 126 h 335"/>
                <a:gd name="T14" fmla="*/ 126 w 302"/>
                <a:gd name="T15" fmla="*/ 156 h 335"/>
                <a:gd name="T16" fmla="*/ 138 w 302"/>
                <a:gd name="T17" fmla="*/ 179 h 335"/>
                <a:gd name="T18" fmla="*/ 164 w 302"/>
                <a:gd name="T19" fmla="*/ 225 h 335"/>
                <a:gd name="T20" fmla="*/ 194 w 302"/>
                <a:gd name="T21" fmla="*/ 263 h 335"/>
                <a:gd name="T22" fmla="*/ 219 w 302"/>
                <a:gd name="T23" fmla="*/ 294 h 335"/>
                <a:gd name="T24" fmla="*/ 239 w 302"/>
                <a:gd name="T25" fmla="*/ 309 h 335"/>
                <a:gd name="T26" fmla="*/ 251 w 302"/>
                <a:gd name="T27" fmla="*/ 335 h 335"/>
                <a:gd name="T28" fmla="*/ 276 w 302"/>
                <a:gd name="T29" fmla="*/ 320 h 335"/>
                <a:gd name="T30" fmla="*/ 284 w 302"/>
                <a:gd name="T31" fmla="*/ 263 h 335"/>
                <a:gd name="T32" fmla="*/ 282 w 302"/>
                <a:gd name="T33" fmla="*/ 240 h 335"/>
                <a:gd name="T34" fmla="*/ 299 w 302"/>
                <a:gd name="T35" fmla="*/ 249 h 335"/>
                <a:gd name="T36" fmla="*/ 297 w 302"/>
                <a:gd name="T37" fmla="*/ 233 h 335"/>
                <a:gd name="T38" fmla="*/ 299 w 302"/>
                <a:gd name="T39" fmla="*/ 222 h 335"/>
                <a:gd name="T40" fmla="*/ 290 w 302"/>
                <a:gd name="T41" fmla="*/ 215 h 335"/>
                <a:gd name="T42" fmla="*/ 279 w 302"/>
                <a:gd name="T43" fmla="*/ 203 h 335"/>
                <a:gd name="T44" fmla="*/ 254 w 302"/>
                <a:gd name="T45" fmla="*/ 207 h 335"/>
                <a:gd name="T46" fmla="*/ 245 w 302"/>
                <a:gd name="T47" fmla="*/ 194 h 335"/>
                <a:gd name="T48" fmla="*/ 225 w 302"/>
                <a:gd name="T49" fmla="*/ 183 h 335"/>
                <a:gd name="T50" fmla="*/ 225 w 302"/>
                <a:gd name="T51" fmla="*/ 171 h 335"/>
                <a:gd name="T52" fmla="*/ 209 w 302"/>
                <a:gd name="T53" fmla="*/ 141 h 335"/>
                <a:gd name="T54" fmla="*/ 197 w 302"/>
                <a:gd name="T55" fmla="*/ 125 h 335"/>
                <a:gd name="T56" fmla="*/ 179 w 302"/>
                <a:gd name="T57" fmla="*/ 111 h 335"/>
                <a:gd name="T58" fmla="*/ 149 w 302"/>
                <a:gd name="T59" fmla="*/ 96 h 335"/>
                <a:gd name="T60" fmla="*/ 135 w 302"/>
                <a:gd name="T61" fmla="*/ 83 h 335"/>
                <a:gd name="T62" fmla="*/ 105 w 302"/>
                <a:gd name="T63" fmla="*/ 56 h 335"/>
                <a:gd name="T64" fmla="*/ 89 w 302"/>
                <a:gd name="T65" fmla="*/ 42 h 335"/>
                <a:gd name="T66" fmla="*/ 84 w 302"/>
                <a:gd name="T67" fmla="*/ 29 h 335"/>
                <a:gd name="T68" fmla="*/ 78 w 302"/>
                <a:gd name="T69" fmla="*/ 1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2" h="335">
                  <a:moveTo>
                    <a:pt x="78" y="14"/>
                  </a:moveTo>
                  <a:cubicBezTo>
                    <a:pt x="33" y="21"/>
                    <a:pt x="44" y="14"/>
                    <a:pt x="21" y="0"/>
                  </a:cubicBezTo>
                  <a:cubicBezTo>
                    <a:pt x="0" y="3"/>
                    <a:pt x="3" y="15"/>
                    <a:pt x="18" y="23"/>
                  </a:cubicBezTo>
                  <a:cubicBezTo>
                    <a:pt x="24" y="31"/>
                    <a:pt x="29" y="37"/>
                    <a:pt x="38" y="41"/>
                  </a:cubicBezTo>
                  <a:cubicBezTo>
                    <a:pt x="46" y="49"/>
                    <a:pt x="58" y="60"/>
                    <a:pt x="68" y="66"/>
                  </a:cubicBezTo>
                  <a:cubicBezTo>
                    <a:pt x="76" y="79"/>
                    <a:pt x="74" y="95"/>
                    <a:pt x="92" y="99"/>
                  </a:cubicBezTo>
                  <a:cubicBezTo>
                    <a:pt x="95" y="108"/>
                    <a:pt x="101" y="118"/>
                    <a:pt x="107" y="126"/>
                  </a:cubicBezTo>
                  <a:cubicBezTo>
                    <a:pt x="109" y="139"/>
                    <a:pt x="118" y="146"/>
                    <a:pt x="126" y="156"/>
                  </a:cubicBezTo>
                  <a:cubicBezTo>
                    <a:pt x="132" y="164"/>
                    <a:pt x="130" y="173"/>
                    <a:pt x="138" y="179"/>
                  </a:cubicBezTo>
                  <a:cubicBezTo>
                    <a:pt x="142" y="212"/>
                    <a:pt x="151" y="200"/>
                    <a:pt x="164" y="225"/>
                  </a:cubicBezTo>
                  <a:cubicBezTo>
                    <a:pt x="167" y="248"/>
                    <a:pt x="171" y="258"/>
                    <a:pt x="194" y="263"/>
                  </a:cubicBezTo>
                  <a:cubicBezTo>
                    <a:pt x="202" y="273"/>
                    <a:pt x="210" y="285"/>
                    <a:pt x="219" y="294"/>
                  </a:cubicBezTo>
                  <a:cubicBezTo>
                    <a:pt x="225" y="300"/>
                    <a:pt x="233" y="301"/>
                    <a:pt x="239" y="309"/>
                  </a:cubicBezTo>
                  <a:cubicBezTo>
                    <a:pt x="241" y="319"/>
                    <a:pt x="242" y="330"/>
                    <a:pt x="251" y="335"/>
                  </a:cubicBezTo>
                  <a:cubicBezTo>
                    <a:pt x="258" y="324"/>
                    <a:pt x="263" y="321"/>
                    <a:pt x="276" y="320"/>
                  </a:cubicBezTo>
                  <a:cubicBezTo>
                    <a:pt x="283" y="302"/>
                    <a:pt x="275" y="280"/>
                    <a:pt x="284" y="263"/>
                  </a:cubicBezTo>
                  <a:cubicBezTo>
                    <a:pt x="287" y="249"/>
                    <a:pt x="288" y="254"/>
                    <a:pt x="282" y="240"/>
                  </a:cubicBezTo>
                  <a:cubicBezTo>
                    <a:pt x="292" y="238"/>
                    <a:pt x="293" y="241"/>
                    <a:pt x="299" y="249"/>
                  </a:cubicBezTo>
                  <a:cubicBezTo>
                    <a:pt x="300" y="243"/>
                    <a:pt x="300" y="239"/>
                    <a:pt x="297" y="233"/>
                  </a:cubicBezTo>
                  <a:cubicBezTo>
                    <a:pt x="299" y="230"/>
                    <a:pt x="302" y="226"/>
                    <a:pt x="299" y="222"/>
                  </a:cubicBezTo>
                  <a:cubicBezTo>
                    <a:pt x="297" y="219"/>
                    <a:pt x="290" y="215"/>
                    <a:pt x="290" y="215"/>
                  </a:cubicBezTo>
                  <a:cubicBezTo>
                    <a:pt x="287" y="209"/>
                    <a:pt x="286" y="204"/>
                    <a:pt x="279" y="203"/>
                  </a:cubicBezTo>
                  <a:cubicBezTo>
                    <a:pt x="267" y="204"/>
                    <a:pt x="264" y="205"/>
                    <a:pt x="254" y="207"/>
                  </a:cubicBezTo>
                  <a:cubicBezTo>
                    <a:pt x="245" y="205"/>
                    <a:pt x="251" y="200"/>
                    <a:pt x="245" y="194"/>
                  </a:cubicBezTo>
                  <a:cubicBezTo>
                    <a:pt x="240" y="190"/>
                    <a:pt x="231" y="185"/>
                    <a:pt x="225" y="183"/>
                  </a:cubicBezTo>
                  <a:cubicBezTo>
                    <a:pt x="221" y="178"/>
                    <a:pt x="219" y="175"/>
                    <a:pt x="225" y="171"/>
                  </a:cubicBezTo>
                  <a:cubicBezTo>
                    <a:pt x="219" y="159"/>
                    <a:pt x="226" y="147"/>
                    <a:pt x="209" y="141"/>
                  </a:cubicBezTo>
                  <a:cubicBezTo>
                    <a:pt x="206" y="123"/>
                    <a:pt x="207" y="133"/>
                    <a:pt x="197" y="125"/>
                  </a:cubicBezTo>
                  <a:cubicBezTo>
                    <a:pt x="192" y="114"/>
                    <a:pt x="190" y="114"/>
                    <a:pt x="179" y="111"/>
                  </a:cubicBezTo>
                  <a:cubicBezTo>
                    <a:pt x="168" y="97"/>
                    <a:pt x="171" y="96"/>
                    <a:pt x="149" y="96"/>
                  </a:cubicBezTo>
                  <a:cubicBezTo>
                    <a:pt x="146" y="91"/>
                    <a:pt x="140" y="86"/>
                    <a:pt x="135" y="83"/>
                  </a:cubicBezTo>
                  <a:cubicBezTo>
                    <a:pt x="128" y="74"/>
                    <a:pt x="116" y="58"/>
                    <a:pt x="105" y="56"/>
                  </a:cubicBezTo>
                  <a:cubicBezTo>
                    <a:pt x="101" y="51"/>
                    <a:pt x="95" y="46"/>
                    <a:pt x="89" y="42"/>
                  </a:cubicBezTo>
                  <a:cubicBezTo>
                    <a:pt x="87" y="38"/>
                    <a:pt x="86" y="33"/>
                    <a:pt x="84" y="29"/>
                  </a:cubicBezTo>
                  <a:cubicBezTo>
                    <a:pt x="83" y="24"/>
                    <a:pt x="78" y="19"/>
                    <a:pt x="78" y="1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8" name="Freeform 146"/>
            <p:cNvSpPr>
              <a:spLocks/>
            </p:cNvSpPr>
            <p:nvPr/>
          </p:nvSpPr>
          <p:spPr bwMode="auto">
            <a:xfrm>
              <a:off x="5400291" y="4499437"/>
              <a:ext cx="200691" cy="53435"/>
            </a:xfrm>
            <a:custGeom>
              <a:avLst/>
              <a:gdLst>
                <a:gd name="T0" fmla="*/ 0 w 345"/>
                <a:gd name="T1" fmla="*/ 28 h 95"/>
                <a:gd name="T2" fmla="*/ 5 w 345"/>
                <a:gd name="T3" fmla="*/ 25 h 95"/>
                <a:gd name="T4" fmla="*/ 8 w 345"/>
                <a:gd name="T5" fmla="*/ 19 h 95"/>
                <a:gd name="T6" fmla="*/ 20 w 345"/>
                <a:gd name="T7" fmla="*/ 16 h 95"/>
                <a:gd name="T8" fmla="*/ 23 w 345"/>
                <a:gd name="T9" fmla="*/ 4 h 95"/>
                <a:gd name="T10" fmla="*/ 62 w 345"/>
                <a:gd name="T11" fmla="*/ 9 h 95"/>
                <a:gd name="T12" fmla="*/ 74 w 345"/>
                <a:gd name="T13" fmla="*/ 12 h 95"/>
                <a:gd name="T14" fmla="*/ 98 w 345"/>
                <a:gd name="T15" fmla="*/ 31 h 95"/>
                <a:gd name="T16" fmla="*/ 140 w 345"/>
                <a:gd name="T17" fmla="*/ 22 h 95"/>
                <a:gd name="T18" fmla="*/ 152 w 345"/>
                <a:gd name="T19" fmla="*/ 18 h 95"/>
                <a:gd name="T20" fmla="*/ 213 w 345"/>
                <a:gd name="T21" fmla="*/ 30 h 95"/>
                <a:gd name="T22" fmla="*/ 224 w 345"/>
                <a:gd name="T23" fmla="*/ 39 h 95"/>
                <a:gd name="T24" fmla="*/ 186 w 345"/>
                <a:gd name="T25" fmla="*/ 45 h 95"/>
                <a:gd name="T26" fmla="*/ 224 w 345"/>
                <a:gd name="T27" fmla="*/ 54 h 95"/>
                <a:gd name="T28" fmla="*/ 300 w 345"/>
                <a:gd name="T29" fmla="*/ 61 h 95"/>
                <a:gd name="T30" fmla="*/ 311 w 345"/>
                <a:gd name="T31" fmla="*/ 64 h 95"/>
                <a:gd name="T32" fmla="*/ 320 w 345"/>
                <a:gd name="T33" fmla="*/ 70 h 95"/>
                <a:gd name="T34" fmla="*/ 326 w 345"/>
                <a:gd name="T35" fmla="*/ 73 h 95"/>
                <a:gd name="T36" fmla="*/ 345 w 345"/>
                <a:gd name="T37" fmla="*/ 78 h 95"/>
                <a:gd name="T38" fmla="*/ 303 w 345"/>
                <a:gd name="T39" fmla="*/ 90 h 95"/>
                <a:gd name="T40" fmla="*/ 276 w 345"/>
                <a:gd name="T41" fmla="*/ 84 h 95"/>
                <a:gd name="T42" fmla="*/ 270 w 345"/>
                <a:gd name="T43" fmla="*/ 85 h 95"/>
                <a:gd name="T44" fmla="*/ 263 w 345"/>
                <a:gd name="T45" fmla="*/ 84 h 95"/>
                <a:gd name="T46" fmla="*/ 267 w 345"/>
                <a:gd name="T47" fmla="*/ 79 h 95"/>
                <a:gd name="T48" fmla="*/ 252 w 345"/>
                <a:gd name="T49" fmla="*/ 81 h 95"/>
                <a:gd name="T50" fmla="*/ 239 w 345"/>
                <a:gd name="T51" fmla="*/ 76 h 95"/>
                <a:gd name="T52" fmla="*/ 227 w 345"/>
                <a:gd name="T53" fmla="*/ 85 h 95"/>
                <a:gd name="T54" fmla="*/ 216 w 345"/>
                <a:gd name="T55" fmla="*/ 78 h 95"/>
                <a:gd name="T56" fmla="*/ 179 w 345"/>
                <a:gd name="T57" fmla="*/ 73 h 95"/>
                <a:gd name="T58" fmla="*/ 135 w 345"/>
                <a:gd name="T59" fmla="*/ 66 h 95"/>
                <a:gd name="T60" fmla="*/ 90 w 345"/>
                <a:gd name="T61" fmla="*/ 54 h 95"/>
                <a:gd name="T62" fmla="*/ 68 w 345"/>
                <a:gd name="T63" fmla="*/ 55 h 95"/>
                <a:gd name="T64" fmla="*/ 44 w 345"/>
                <a:gd name="T65" fmla="*/ 39 h 95"/>
                <a:gd name="T66" fmla="*/ 6 w 345"/>
                <a:gd name="T67" fmla="*/ 37 h 95"/>
                <a:gd name="T68" fmla="*/ 8 w 345"/>
                <a:gd name="T69" fmla="*/ 33 h 95"/>
                <a:gd name="T70" fmla="*/ 0 w 345"/>
                <a:gd name="T71" fmla="*/ 2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5" h="95">
                  <a:moveTo>
                    <a:pt x="0" y="28"/>
                  </a:moveTo>
                  <a:cubicBezTo>
                    <a:pt x="2" y="27"/>
                    <a:pt x="4" y="26"/>
                    <a:pt x="5" y="25"/>
                  </a:cubicBezTo>
                  <a:cubicBezTo>
                    <a:pt x="6" y="23"/>
                    <a:pt x="6" y="20"/>
                    <a:pt x="8" y="19"/>
                  </a:cubicBezTo>
                  <a:cubicBezTo>
                    <a:pt x="11" y="16"/>
                    <a:pt x="16" y="17"/>
                    <a:pt x="20" y="16"/>
                  </a:cubicBezTo>
                  <a:cubicBezTo>
                    <a:pt x="20" y="15"/>
                    <a:pt x="22" y="4"/>
                    <a:pt x="23" y="4"/>
                  </a:cubicBezTo>
                  <a:cubicBezTo>
                    <a:pt x="36" y="0"/>
                    <a:pt x="62" y="9"/>
                    <a:pt x="62" y="9"/>
                  </a:cubicBezTo>
                  <a:cubicBezTo>
                    <a:pt x="66" y="15"/>
                    <a:pt x="69" y="19"/>
                    <a:pt x="74" y="12"/>
                  </a:cubicBezTo>
                  <a:cubicBezTo>
                    <a:pt x="84" y="20"/>
                    <a:pt x="84" y="29"/>
                    <a:pt x="98" y="31"/>
                  </a:cubicBezTo>
                  <a:cubicBezTo>
                    <a:pt x="111" y="31"/>
                    <a:pt x="134" y="38"/>
                    <a:pt x="140" y="22"/>
                  </a:cubicBezTo>
                  <a:cubicBezTo>
                    <a:pt x="142" y="13"/>
                    <a:pt x="144" y="14"/>
                    <a:pt x="152" y="18"/>
                  </a:cubicBezTo>
                  <a:cubicBezTo>
                    <a:pt x="164" y="43"/>
                    <a:pt x="166" y="28"/>
                    <a:pt x="213" y="30"/>
                  </a:cubicBezTo>
                  <a:cubicBezTo>
                    <a:pt x="220" y="31"/>
                    <a:pt x="221" y="33"/>
                    <a:pt x="224" y="39"/>
                  </a:cubicBezTo>
                  <a:cubicBezTo>
                    <a:pt x="210" y="42"/>
                    <a:pt x="203" y="44"/>
                    <a:pt x="186" y="45"/>
                  </a:cubicBezTo>
                  <a:cubicBezTo>
                    <a:pt x="204" y="56"/>
                    <a:pt x="181" y="51"/>
                    <a:pt x="224" y="54"/>
                  </a:cubicBezTo>
                  <a:cubicBezTo>
                    <a:pt x="243" y="73"/>
                    <a:pt x="280" y="61"/>
                    <a:pt x="300" y="61"/>
                  </a:cubicBezTo>
                  <a:cubicBezTo>
                    <a:pt x="304" y="62"/>
                    <a:pt x="308" y="62"/>
                    <a:pt x="311" y="64"/>
                  </a:cubicBezTo>
                  <a:lnTo>
                    <a:pt x="320" y="70"/>
                  </a:lnTo>
                  <a:cubicBezTo>
                    <a:pt x="320" y="70"/>
                    <a:pt x="326" y="73"/>
                    <a:pt x="326" y="73"/>
                  </a:cubicBezTo>
                  <a:cubicBezTo>
                    <a:pt x="334" y="67"/>
                    <a:pt x="343" y="68"/>
                    <a:pt x="345" y="78"/>
                  </a:cubicBezTo>
                  <a:cubicBezTo>
                    <a:pt x="332" y="95"/>
                    <a:pt x="331" y="88"/>
                    <a:pt x="303" y="90"/>
                  </a:cubicBezTo>
                  <a:cubicBezTo>
                    <a:pt x="284" y="93"/>
                    <a:pt x="287" y="86"/>
                    <a:pt x="276" y="84"/>
                  </a:cubicBezTo>
                  <a:cubicBezTo>
                    <a:pt x="274" y="84"/>
                    <a:pt x="272" y="85"/>
                    <a:pt x="270" y="85"/>
                  </a:cubicBezTo>
                  <a:cubicBezTo>
                    <a:pt x="268" y="85"/>
                    <a:pt x="264" y="86"/>
                    <a:pt x="263" y="84"/>
                  </a:cubicBezTo>
                  <a:cubicBezTo>
                    <a:pt x="262" y="82"/>
                    <a:pt x="269" y="80"/>
                    <a:pt x="267" y="79"/>
                  </a:cubicBezTo>
                  <a:cubicBezTo>
                    <a:pt x="262" y="78"/>
                    <a:pt x="257" y="80"/>
                    <a:pt x="252" y="81"/>
                  </a:cubicBezTo>
                  <a:cubicBezTo>
                    <a:pt x="245" y="94"/>
                    <a:pt x="246" y="80"/>
                    <a:pt x="239" y="76"/>
                  </a:cubicBezTo>
                  <a:cubicBezTo>
                    <a:pt x="231" y="79"/>
                    <a:pt x="228" y="76"/>
                    <a:pt x="227" y="85"/>
                  </a:cubicBezTo>
                  <a:cubicBezTo>
                    <a:pt x="218" y="83"/>
                    <a:pt x="225" y="80"/>
                    <a:pt x="216" y="78"/>
                  </a:cubicBezTo>
                  <a:cubicBezTo>
                    <a:pt x="207" y="73"/>
                    <a:pt x="190" y="73"/>
                    <a:pt x="179" y="73"/>
                  </a:cubicBezTo>
                  <a:cubicBezTo>
                    <a:pt x="160" y="70"/>
                    <a:pt x="163" y="67"/>
                    <a:pt x="135" y="66"/>
                  </a:cubicBezTo>
                  <a:cubicBezTo>
                    <a:pt x="124" y="53"/>
                    <a:pt x="106" y="55"/>
                    <a:pt x="90" y="54"/>
                  </a:cubicBezTo>
                  <a:cubicBezTo>
                    <a:pt x="83" y="55"/>
                    <a:pt x="74" y="58"/>
                    <a:pt x="68" y="55"/>
                  </a:cubicBezTo>
                  <a:cubicBezTo>
                    <a:pt x="63" y="45"/>
                    <a:pt x="55" y="41"/>
                    <a:pt x="44" y="39"/>
                  </a:cubicBezTo>
                  <a:cubicBezTo>
                    <a:pt x="31" y="40"/>
                    <a:pt x="19" y="40"/>
                    <a:pt x="6" y="37"/>
                  </a:cubicBezTo>
                  <a:cubicBezTo>
                    <a:pt x="7" y="36"/>
                    <a:pt x="8" y="33"/>
                    <a:pt x="8" y="33"/>
                  </a:cubicBezTo>
                  <a:cubicBezTo>
                    <a:pt x="2" y="30"/>
                    <a:pt x="4" y="32"/>
                    <a:pt x="0" y="2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49" name="Freeform 147"/>
            <p:cNvSpPr>
              <a:spLocks/>
            </p:cNvSpPr>
            <p:nvPr/>
          </p:nvSpPr>
          <p:spPr bwMode="auto">
            <a:xfrm>
              <a:off x="5595437" y="4552872"/>
              <a:ext cx="29937" cy="18539"/>
            </a:xfrm>
            <a:custGeom>
              <a:avLst/>
              <a:gdLst>
                <a:gd name="T0" fmla="*/ 4 w 51"/>
                <a:gd name="T1" fmla="*/ 14 h 33"/>
                <a:gd name="T2" fmla="*/ 45 w 51"/>
                <a:gd name="T3" fmla="*/ 33 h 33"/>
                <a:gd name="T4" fmla="*/ 37 w 51"/>
                <a:gd name="T5" fmla="*/ 15 h 33"/>
                <a:gd name="T6" fmla="*/ 28 w 51"/>
                <a:gd name="T7" fmla="*/ 0 h 33"/>
                <a:gd name="T8" fmla="*/ 6 w 51"/>
                <a:gd name="T9" fmla="*/ 5 h 33"/>
                <a:gd name="T10" fmla="*/ 1 w 51"/>
                <a:gd name="T11" fmla="*/ 14 h 33"/>
                <a:gd name="T12" fmla="*/ 6 w 51"/>
                <a:gd name="T13" fmla="*/ 15 h 33"/>
                <a:gd name="T14" fmla="*/ 4 w 51"/>
                <a:gd name="T15" fmla="*/ 14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 y="14"/>
                  </a:moveTo>
                  <a:cubicBezTo>
                    <a:pt x="28" y="16"/>
                    <a:pt x="26" y="29"/>
                    <a:pt x="45" y="33"/>
                  </a:cubicBezTo>
                  <a:cubicBezTo>
                    <a:pt x="51" y="26"/>
                    <a:pt x="45" y="18"/>
                    <a:pt x="37" y="15"/>
                  </a:cubicBezTo>
                  <a:cubicBezTo>
                    <a:pt x="33" y="10"/>
                    <a:pt x="33" y="6"/>
                    <a:pt x="28" y="0"/>
                  </a:cubicBezTo>
                  <a:cubicBezTo>
                    <a:pt x="20" y="1"/>
                    <a:pt x="13" y="1"/>
                    <a:pt x="6" y="5"/>
                  </a:cubicBezTo>
                  <a:cubicBezTo>
                    <a:pt x="4" y="8"/>
                    <a:pt x="0" y="11"/>
                    <a:pt x="1" y="14"/>
                  </a:cubicBezTo>
                  <a:cubicBezTo>
                    <a:pt x="2" y="16"/>
                    <a:pt x="4" y="15"/>
                    <a:pt x="6" y="15"/>
                  </a:cubicBezTo>
                  <a:cubicBezTo>
                    <a:pt x="7" y="15"/>
                    <a:pt x="5" y="14"/>
                    <a:pt x="4" y="14"/>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0" name="Freeform 148"/>
            <p:cNvSpPr>
              <a:spLocks/>
            </p:cNvSpPr>
            <p:nvPr/>
          </p:nvSpPr>
          <p:spPr bwMode="auto">
            <a:xfrm>
              <a:off x="5649768" y="4540876"/>
              <a:ext cx="67636" cy="40349"/>
            </a:xfrm>
            <a:custGeom>
              <a:avLst/>
              <a:gdLst>
                <a:gd name="T0" fmla="*/ 0 w 116"/>
                <a:gd name="T1" fmla="*/ 66 h 72"/>
                <a:gd name="T2" fmla="*/ 20 w 116"/>
                <a:gd name="T3" fmla="*/ 51 h 72"/>
                <a:gd name="T4" fmla="*/ 41 w 116"/>
                <a:gd name="T5" fmla="*/ 27 h 72"/>
                <a:gd name="T6" fmla="*/ 50 w 116"/>
                <a:gd name="T7" fmla="*/ 9 h 72"/>
                <a:gd name="T8" fmla="*/ 105 w 116"/>
                <a:gd name="T9" fmla="*/ 4 h 72"/>
                <a:gd name="T10" fmla="*/ 108 w 116"/>
                <a:gd name="T11" fmla="*/ 9 h 72"/>
                <a:gd name="T12" fmla="*/ 93 w 116"/>
                <a:gd name="T13" fmla="*/ 16 h 72"/>
                <a:gd name="T14" fmla="*/ 62 w 116"/>
                <a:gd name="T15" fmla="*/ 30 h 72"/>
                <a:gd name="T16" fmla="*/ 42 w 116"/>
                <a:gd name="T17" fmla="*/ 46 h 72"/>
                <a:gd name="T18" fmla="*/ 9 w 116"/>
                <a:gd name="T19" fmla="*/ 66 h 72"/>
                <a:gd name="T20" fmla="*/ 0 w 116"/>
                <a:gd name="T21"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72">
                  <a:moveTo>
                    <a:pt x="0" y="66"/>
                  </a:moveTo>
                  <a:cubicBezTo>
                    <a:pt x="5" y="55"/>
                    <a:pt x="7" y="52"/>
                    <a:pt x="20" y="51"/>
                  </a:cubicBezTo>
                  <a:cubicBezTo>
                    <a:pt x="24" y="31"/>
                    <a:pt x="15" y="29"/>
                    <a:pt x="41" y="27"/>
                  </a:cubicBezTo>
                  <a:cubicBezTo>
                    <a:pt x="45" y="21"/>
                    <a:pt x="46" y="15"/>
                    <a:pt x="50" y="9"/>
                  </a:cubicBezTo>
                  <a:cubicBezTo>
                    <a:pt x="72" y="10"/>
                    <a:pt x="82" y="6"/>
                    <a:pt x="105" y="4"/>
                  </a:cubicBezTo>
                  <a:cubicBezTo>
                    <a:pt x="108" y="3"/>
                    <a:pt x="116" y="0"/>
                    <a:pt x="108" y="9"/>
                  </a:cubicBezTo>
                  <a:cubicBezTo>
                    <a:pt x="105" y="12"/>
                    <a:pt x="97" y="15"/>
                    <a:pt x="93" y="16"/>
                  </a:cubicBezTo>
                  <a:cubicBezTo>
                    <a:pt x="83" y="21"/>
                    <a:pt x="72" y="25"/>
                    <a:pt x="62" y="30"/>
                  </a:cubicBezTo>
                  <a:cubicBezTo>
                    <a:pt x="58" y="36"/>
                    <a:pt x="49" y="45"/>
                    <a:pt x="42" y="46"/>
                  </a:cubicBezTo>
                  <a:cubicBezTo>
                    <a:pt x="37" y="54"/>
                    <a:pt x="18" y="61"/>
                    <a:pt x="9" y="66"/>
                  </a:cubicBezTo>
                  <a:cubicBezTo>
                    <a:pt x="4" y="72"/>
                    <a:pt x="6" y="69"/>
                    <a:pt x="0" y="66"/>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1" name="Freeform 149"/>
            <p:cNvSpPr>
              <a:spLocks/>
            </p:cNvSpPr>
            <p:nvPr/>
          </p:nvSpPr>
          <p:spPr bwMode="auto">
            <a:xfrm>
              <a:off x="5598764" y="4377300"/>
              <a:ext cx="94247" cy="122137"/>
            </a:xfrm>
            <a:custGeom>
              <a:avLst/>
              <a:gdLst>
                <a:gd name="T0" fmla="*/ 40 w 162"/>
                <a:gd name="T1" fmla="*/ 84 h 215"/>
                <a:gd name="T2" fmla="*/ 55 w 162"/>
                <a:gd name="T3" fmla="*/ 42 h 215"/>
                <a:gd name="T4" fmla="*/ 144 w 162"/>
                <a:gd name="T5" fmla="*/ 42 h 215"/>
                <a:gd name="T6" fmla="*/ 154 w 162"/>
                <a:gd name="T7" fmla="*/ 30 h 215"/>
                <a:gd name="T8" fmla="*/ 159 w 162"/>
                <a:gd name="T9" fmla="*/ 6 h 215"/>
                <a:gd name="T10" fmla="*/ 160 w 162"/>
                <a:gd name="T11" fmla="*/ 1 h 215"/>
                <a:gd name="T12" fmla="*/ 147 w 162"/>
                <a:gd name="T13" fmla="*/ 3 h 215"/>
                <a:gd name="T14" fmla="*/ 136 w 162"/>
                <a:gd name="T15" fmla="*/ 16 h 215"/>
                <a:gd name="T16" fmla="*/ 118 w 162"/>
                <a:gd name="T17" fmla="*/ 27 h 215"/>
                <a:gd name="T18" fmla="*/ 96 w 162"/>
                <a:gd name="T19" fmla="*/ 21 h 215"/>
                <a:gd name="T20" fmla="*/ 70 w 162"/>
                <a:gd name="T21" fmla="*/ 19 h 215"/>
                <a:gd name="T22" fmla="*/ 52 w 162"/>
                <a:gd name="T23" fmla="*/ 19 h 215"/>
                <a:gd name="T24" fmla="*/ 40 w 162"/>
                <a:gd name="T25" fmla="*/ 28 h 215"/>
                <a:gd name="T26" fmla="*/ 28 w 162"/>
                <a:gd name="T27" fmla="*/ 42 h 215"/>
                <a:gd name="T28" fmla="*/ 15 w 162"/>
                <a:gd name="T29" fmla="*/ 87 h 215"/>
                <a:gd name="T30" fmla="*/ 6 w 162"/>
                <a:gd name="T31" fmla="*/ 123 h 215"/>
                <a:gd name="T32" fmla="*/ 13 w 162"/>
                <a:gd name="T33" fmla="*/ 150 h 215"/>
                <a:gd name="T34" fmla="*/ 24 w 162"/>
                <a:gd name="T35" fmla="*/ 171 h 215"/>
                <a:gd name="T36" fmla="*/ 18 w 162"/>
                <a:gd name="T37" fmla="*/ 184 h 215"/>
                <a:gd name="T38" fmla="*/ 22 w 162"/>
                <a:gd name="T39" fmla="*/ 213 h 215"/>
                <a:gd name="T40" fmla="*/ 39 w 162"/>
                <a:gd name="T41" fmla="*/ 201 h 215"/>
                <a:gd name="T42" fmla="*/ 49 w 162"/>
                <a:gd name="T43" fmla="*/ 174 h 215"/>
                <a:gd name="T44" fmla="*/ 43 w 162"/>
                <a:gd name="T45" fmla="*/ 144 h 215"/>
                <a:gd name="T46" fmla="*/ 54 w 162"/>
                <a:gd name="T47" fmla="*/ 129 h 215"/>
                <a:gd name="T48" fmla="*/ 61 w 162"/>
                <a:gd name="T49" fmla="*/ 172 h 215"/>
                <a:gd name="T50" fmla="*/ 97 w 162"/>
                <a:gd name="T51" fmla="*/ 187 h 215"/>
                <a:gd name="T52" fmla="*/ 99 w 162"/>
                <a:gd name="T53" fmla="*/ 211 h 215"/>
                <a:gd name="T54" fmla="*/ 112 w 162"/>
                <a:gd name="T55" fmla="*/ 198 h 215"/>
                <a:gd name="T56" fmla="*/ 87 w 162"/>
                <a:gd name="T57" fmla="*/ 151 h 215"/>
                <a:gd name="T58" fmla="*/ 88 w 162"/>
                <a:gd name="T59" fmla="*/ 136 h 215"/>
                <a:gd name="T60" fmla="*/ 76 w 162"/>
                <a:gd name="T61" fmla="*/ 120 h 215"/>
                <a:gd name="T62" fmla="*/ 81 w 162"/>
                <a:gd name="T63" fmla="*/ 102 h 215"/>
                <a:gd name="T64" fmla="*/ 121 w 162"/>
                <a:gd name="T65" fmla="*/ 100 h 215"/>
                <a:gd name="T66" fmla="*/ 112 w 162"/>
                <a:gd name="T67" fmla="*/ 90 h 215"/>
                <a:gd name="T68" fmla="*/ 111 w 162"/>
                <a:gd name="T69" fmla="*/ 73 h 215"/>
                <a:gd name="T70" fmla="*/ 88 w 162"/>
                <a:gd name="T71" fmla="*/ 81 h 215"/>
                <a:gd name="T72" fmla="*/ 63 w 162"/>
                <a:gd name="T73" fmla="*/ 78 h 215"/>
                <a:gd name="T74" fmla="*/ 51 w 162"/>
                <a:gd name="T75" fmla="*/ 84 h 215"/>
                <a:gd name="T76" fmla="*/ 40 w 162"/>
                <a:gd name="T77" fmla="*/ 78 h 215"/>
                <a:gd name="T78" fmla="*/ 39 w 162"/>
                <a:gd name="T79" fmla="*/ 7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215">
                  <a:moveTo>
                    <a:pt x="40" y="84"/>
                  </a:moveTo>
                  <a:cubicBezTo>
                    <a:pt x="34" y="65"/>
                    <a:pt x="32" y="46"/>
                    <a:pt x="55" y="42"/>
                  </a:cubicBezTo>
                  <a:cubicBezTo>
                    <a:pt x="65" y="38"/>
                    <a:pt x="142" y="42"/>
                    <a:pt x="144" y="42"/>
                  </a:cubicBezTo>
                  <a:cubicBezTo>
                    <a:pt x="148" y="37"/>
                    <a:pt x="149" y="33"/>
                    <a:pt x="154" y="30"/>
                  </a:cubicBezTo>
                  <a:cubicBezTo>
                    <a:pt x="157" y="22"/>
                    <a:pt x="158" y="14"/>
                    <a:pt x="159" y="6"/>
                  </a:cubicBezTo>
                  <a:cubicBezTo>
                    <a:pt x="159" y="4"/>
                    <a:pt x="162" y="1"/>
                    <a:pt x="160" y="1"/>
                  </a:cubicBezTo>
                  <a:cubicBezTo>
                    <a:pt x="156" y="0"/>
                    <a:pt x="151" y="2"/>
                    <a:pt x="147" y="3"/>
                  </a:cubicBezTo>
                  <a:cubicBezTo>
                    <a:pt x="142" y="7"/>
                    <a:pt x="139" y="10"/>
                    <a:pt x="136" y="16"/>
                  </a:cubicBezTo>
                  <a:cubicBezTo>
                    <a:pt x="134" y="25"/>
                    <a:pt x="126" y="24"/>
                    <a:pt x="118" y="27"/>
                  </a:cubicBezTo>
                  <a:cubicBezTo>
                    <a:pt x="109" y="24"/>
                    <a:pt x="105" y="22"/>
                    <a:pt x="96" y="21"/>
                  </a:cubicBezTo>
                  <a:cubicBezTo>
                    <a:pt x="87" y="17"/>
                    <a:pt x="79" y="22"/>
                    <a:pt x="70" y="19"/>
                  </a:cubicBezTo>
                  <a:cubicBezTo>
                    <a:pt x="64" y="14"/>
                    <a:pt x="59" y="18"/>
                    <a:pt x="52" y="19"/>
                  </a:cubicBezTo>
                  <a:cubicBezTo>
                    <a:pt x="48" y="25"/>
                    <a:pt x="47" y="27"/>
                    <a:pt x="40" y="28"/>
                  </a:cubicBezTo>
                  <a:cubicBezTo>
                    <a:pt x="36" y="33"/>
                    <a:pt x="31" y="36"/>
                    <a:pt x="28" y="42"/>
                  </a:cubicBezTo>
                  <a:cubicBezTo>
                    <a:pt x="25" y="59"/>
                    <a:pt x="30" y="76"/>
                    <a:pt x="15" y="87"/>
                  </a:cubicBezTo>
                  <a:cubicBezTo>
                    <a:pt x="17" y="106"/>
                    <a:pt x="23" y="110"/>
                    <a:pt x="6" y="123"/>
                  </a:cubicBezTo>
                  <a:cubicBezTo>
                    <a:pt x="2" y="136"/>
                    <a:pt x="0" y="144"/>
                    <a:pt x="13" y="150"/>
                  </a:cubicBezTo>
                  <a:cubicBezTo>
                    <a:pt x="15" y="165"/>
                    <a:pt x="15" y="162"/>
                    <a:pt x="24" y="171"/>
                  </a:cubicBezTo>
                  <a:cubicBezTo>
                    <a:pt x="25" y="179"/>
                    <a:pt x="24" y="180"/>
                    <a:pt x="18" y="184"/>
                  </a:cubicBezTo>
                  <a:cubicBezTo>
                    <a:pt x="14" y="194"/>
                    <a:pt x="13" y="206"/>
                    <a:pt x="22" y="213"/>
                  </a:cubicBezTo>
                  <a:cubicBezTo>
                    <a:pt x="48" y="210"/>
                    <a:pt x="49" y="215"/>
                    <a:pt x="39" y="201"/>
                  </a:cubicBezTo>
                  <a:cubicBezTo>
                    <a:pt x="35" y="188"/>
                    <a:pt x="44" y="184"/>
                    <a:pt x="49" y="174"/>
                  </a:cubicBezTo>
                  <a:cubicBezTo>
                    <a:pt x="48" y="163"/>
                    <a:pt x="46" y="154"/>
                    <a:pt x="43" y="144"/>
                  </a:cubicBezTo>
                  <a:cubicBezTo>
                    <a:pt x="45" y="133"/>
                    <a:pt x="44" y="131"/>
                    <a:pt x="54" y="129"/>
                  </a:cubicBezTo>
                  <a:cubicBezTo>
                    <a:pt x="71" y="137"/>
                    <a:pt x="70" y="154"/>
                    <a:pt x="61" y="172"/>
                  </a:cubicBezTo>
                  <a:cubicBezTo>
                    <a:pt x="58" y="193"/>
                    <a:pt x="83" y="187"/>
                    <a:pt x="97" y="187"/>
                  </a:cubicBezTo>
                  <a:cubicBezTo>
                    <a:pt x="92" y="195"/>
                    <a:pt x="84" y="209"/>
                    <a:pt x="99" y="211"/>
                  </a:cubicBezTo>
                  <a:cubicBezTo>
                    <a:pt x="108" y="210"/>
                    <a:pt x="110" y="207"/>
                    <a:pt x="112" y="198"/>
                  </a:cubicBezTo>
                  <a:cubicBezTo>
                    <a:pt x="107" y="169"/>
                    <a:pt x="108" y="168"/>
                    <a:pt x="87" y="151"/>
                  </a:cubicBezTo>
                  <a:cubicBezTo>
                    <a:pt x="84" y="145"/>
                    <a:pt x="87" y="142"/>
                    <a:pt x="88" y="136"/>
                  </a:cubicBezTo>
                  <a:cubicBezTo>
                    <a:pt x="86" y="127"/>
                    <a:pt x="84" y="125"/>
                    <a:pt x="76" y="120"/>
                  </a:cubicBezTo>
                  <a:cubicBezTo>
                    <a:pt x="69" y="111"/>
                    <a:pt x="69" y="104"/>
                    <a:pt x="81" y="102"/>
                  </a:cubicBezTo>
                  <a:cubicBezTo>
                    <a:pt x="94" y="92"/>
                    <a:pt x="100" y="98"/>
                    <a:pt x="121" y="100"/>
                  </a:cubicBezTo>
                  <a:cubicBezTo>
                    <a:pt x="117" y="94"/>
                    <a:pt x="119" y="91"/>
                    <a:pt x="112" y="90"/>
                  </a:cubicBezTo>
                  <a:cubicBezTo>
                    <a:pt x="111" y="84"/>
                    <a:pt x="112" y="79"/>
                    <a:pt x="111" y="73"/>
                  </a:cubicBezTo>
                  <a:cubicBezTo>
                    <a:pt x="98" y="76"/>
                    <a:pt x="98" y="77"/>
                    <a:pt x="88" y="81"/>
                  </a:cubicBezTo>
                  <a:cubicBezTo>
                    <a:pt x="84" y="80"/>
                    <a:pt x="67" y="77"/>
                    <a:pt x="63" y="78"/>
                  </a:cubicBezTo>
                  <a:cubicBezTo>
                    <a:pt x="59" y="79"/>
                    <a:pt x="51" y="84"/>
                    <a:pt x="51" y="84"/>
                  </a:cubicBezTo>
                  <a:cubicBezTo>
                    <a:pt x="47" y="83"/>
                    <a:pt x="43" y="82"/>
                    <a:pt x="40" y="78"/>
                  </a:cubicBezTo>
                  <a:cubicBezTo>
                    <a:pt x="39" y="77"/>
                    <a:pt x="39" y="73"/>
                    <a:pt x="39" y="73"/>
                  </a:cubicBez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2" name="Freeform 150"/>
            <p:cNvSpPr>
              <a:spLocks/>
            </p:cNvSpPr>
            <p:nvPr/>
          </p:nvSpPr>
          <p:spPr bwMode="auto">
            <a:xfrm>
              <a:off x="5443533" y="4339132"/>
              <a:ext cx="160774" cy="136314"/>
            </a:xfrm>
            <a:custGeom>
              <a:avLst/>
              <a:gdLst>
                <a:gd name="T0" fmla="*/ 49 w 278"/>
                <a:gd name="T1" fmla="*/ 71 h 240"/>
                <a:gd name="T2" fmla="*/ 31 w 278"/>
                <a:gd name="T3" fmla="*/ 68 h 240"/>
                <a:gd name="T4" fmla="*/ 31 w 278"/>
                <a:gd name="T5" fmla="*/ 86 h 240"/>
                <a:gd name="T6" fmla="*/ 41 w 278"/>
                <a:gd name="T7" fmla="*/ 150 h 240"/>
                <a:gd name="T8" fmla="*/ 55 w 278"/>
                <a:gd name="T9" fmla="*/ 162 h 240"/>
                <a:gd name="T10" fmla="*/ 61 w 278"/>
                <a:gd name="T11" fmla="*/ 182 h 240"/>
                <a:gd name="T12" fmla="*/ 58 w 278"/>
                <a:gd name="T13" fmla="*/ 191 h 240"/>
                <a:gd name="T14" fmla="*/ 44 w 278"/>
                <a:gd name="T15" fmla="*/ 188 h 240"/>
                <a:gd name="T16" fmla="*/ 19 w 278"/>
                <a:gd name="T17" fmla="*/ 189 h 240"/>
                <a:gd name="T18" fmla="*/ 5 w 278"/>
                <a:gd name="T19" fmla="*/ 192 h 240"/>
                <a:gd name="T20" fmla="*/ 10 w 278"/>
                <a:gd name="T21" fmla="*/ 209 h 240"/>
                <a:gd name="T22" fmla="*/ 25 w 278"/>
                <a:gd name="T23" fmla="*/ 204 h 240"/>
                <a:gd name="T24" fmla="*/ 47 w 278"/>
                <a:gd name="T25" fmla="*/ 203 h 240"/>
                <a:gd name="T26" fmla="*/ 64 w 278"/>
                <a:gd name="T27" fmla="*/ 210 h 240"/>
                <a:gd name="T28" fmla="*/ 91 w 278"/>
                <a:gd name="T29" fmla="*/ 209 h 240"/>
                <a:gd name="T30" fmla="*/ 128 w 278"/>
                <a:gd name="T31" fmla="*/ 218 h 240"/>
                <a:gd name="T32" fmla="*/ 145 w 278"/>
                <a:gd name="T33" fmla="*/ 221 h 240"/>
                <a:gd name="T34" fmla="*/ 164 w 278"/>
                <a:gd name="T35" fmla="*/ 224 h 240"/>
                <a:gd name="T36" fmla="*/ 182 w 278"/>
                <a:gd name="T37" fmla="*/ 233 h 240"/>
                <a:gd name="T38" fmla="*/ 199 w 278"/>
                <a:gd name="T39" fmla="*/ 225 h 240"/>
                <a:gd name="T40" fmla="*/ 206 w 278"/>
                <a:gd name="T41" fmla="*/ 240 h 240"/>
                <a:gd name="T42" fmla="*/ 212 w 278"/>
                <a:gd name="T43" fmla="*/ 225 h 240"/>
                <a:gd name="T44" fmla="*/ 220 w 278"/>
                <a:gd name="T45" fmla="*/ 191 h 240"/>
                <a:gd name="T46" fmla="*/ 241 w 278"/>
                <a:gd name="T47" fmla="*/ 152 h 240"/>
                <a:gd name="T48" fmla="*/ 247 w 278"/>
                <a:gd name="T49" fmla="*/ 134 h 240"/>
                <a:gd name="T50" fmla="*/ 271 w 278"/>
                <a:gd name="T51" fmla="*/ 101 h 240"/>
                <a:gd name="T52" fmla="*/ 278 w 278"/>
                <a:gd name="T53" fmla="*/ 93 h 240"/>
                <a:gd name="T54" fmla="*/ 254 w 278"/>
                <a:gd name="T55" fmla="*/ 68 h 240"/>
                <a:gd name="T56" fmla="*/ 239 w 278"/>
                <a:gd name="T57" fmla="*/ 38 h 240"/>
                <a:gd name="T58" fmla="*/ 241 w 278"/>
                <a:gd name="T59" fmla="*/ 21 h 240"/>
                <a:gd name="T60" fmla="*/ 209 w 278"/>
                <a:gd name="T61" fmla="*/ 5 h 240"/>
                <a:gd name="T62" fmla="*/ 190 w 278"/>
                <a:gd name="T63" fmla="*/ 15 h 240"/>
                <a:gd name="T64" fmla="*/ 193 w 278"/>
                <a:gd name="T65" fmla="*/ 35 h 240"/>
                <a:gd name="T66" fmla="*/ 179 w 278"/>
                <a:gd name="T67" fmla="*/ 50 h 240"/>
                <a:gd name="T68" fmla="*/ 169 w 278"/>
                <a:gd name="T69" fmla="*/ 74 h 240"/>
                <a:gd name="T70" fmla="*/ 146 w 278"/>
                <a:gd name="T71" fmla="*/ 87 h 240"/>
                <a:gd name="T72" fmla="*/ 110 w 278"/>
                <a:gd name="T73" fmla="*/ 84 h 240"/>
                <a:gd name="T74" fmla="*/ 100 w 278"/>
                <a:gd name="T75" fmla="*/ 96 h 240"/>
                <a:gd name="T76" fmla="*/ 56 w 278"/>
                <a:gd name="T77" fmla="*/ 87 h 240"/>
                <a:gd name="T78" fmla="*/ 49 w 278"/>
                <a:gd name="T79"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240">
                  <a:moveTo>
                    <a:pt x="49" y="71"/>
                  </a:moveTo>
                  <a:cubicBezTo>
                    <a:pt x="40" y="67"/>
                    <a:pt x="42" y="66"/>
                    <a:pt x="31" y="68"/>
                  </a:cubicBezTo>
                  <a:cubicBezTo>
                    <a:pt x="26" y="74"/>
                    <a:pt x="28" y="79"/>
                    <a:pt x="31" y="86"/>
                  </a:cubicBezTo>
                  <a:cubicBezTo>
                    <a:pt x="26" y="103"/>
                    <a:pt x="30" y="135"/>
                    <a:pt x="41" y="150"/>
                  </a:cubicBezTo>
                  <a:cubicBezTo>
                    <a:pt x="39" y="160"/>
                    <a:pt x="46" y="161"/>
                    <a:pt x="55" y="162"/>
                  </a:cubicBezTo>
                  <a:cubicBezTo>
                    <a:pt x="58" y="179"/>
                    <a:pt x="55" y="173"/>
                    <a:pt x="61" y="182"/>
                  </a:cubicBezTo>
                  <a:cubicBezTo>
                    <a:pt x="61" y="185"/>
                    <a:pt x="64" y="191"/>
                    <a:pt x="58" y="191"/>
                  </a:cubicBezTo>
                  <a:cubicBezTo>
                    <a:pt x="53" y="191"/>
                    <a:pt x="44" y="188"/>
                    <a:pt x="44" y="188"/>
                  </a:cubicBezTo>
                  <a:cubicBezTo>
                    <a:pt x="36" y="188"/>
                    <a:pt x="27" y="188"/>
                    <a:pt x="19" y="189"/>
                  </a:cubicBezTo>
                  <a:cubicBezTo>
                    <a:pt x="14" y="189"/>
                    <a:pt x="5" y="192"/>
                    <a:pt x="5" y="192"/>
                  </a:cubicBezTo>
                  <a:cubicBezTo>
                    <a:pt x="0" y="200"/>
                    <a:pt x="1" y="206"/>
                    <a:pt x="10" y="209"/>
                  </a:cubicBezTo>
                  <a:cubicBezTo>
                    <a:pt x="16" y="205"/>
                    <a:pt x="18" y="203"/>
                    <a:pt x="25" y="204"/>
                  </a:cubicBezTo>
                  <a:cubicBezTo>
                    <a:pt x="32" y="207"/>
                    <a:pt x="47" y="203"/>
                    <a:pt x="47" y="203"/>
                  </a:cubicBezTo>
                  <a:cubicBezTo>
                    <a:pt x="58" y="204"/>
                    <a:pt x="55" y="208"/>
                    <a:pt x="64" y="210"/>
                  </a:cubicBezTo>
                  <a:cubicBezTo>
                    <a:pt x="73" y="208"/>
                    <a:pt x="82" y="206"/>
                    <a:pt x="91" y="209"/>
                  </a:cubicBezTo>
                  <a:cubicBezTo>
                    <a:pt x="104" y="227"/>
                    <a:pt x="75" y="220"/>
                    <a:pt x="128" y="218"/>
                  </a:cubicBezTo>
                  <a:cubicBezTo>
                    <a:pt x="137" y="213"/>
                    <a:pt x="131" y="214"/>
                    <a:pt x="145" y="221"/>
                  </a:cubicBezTo>
                  <a:cubicBezTo>
                    <a:pt x="169" y="233"/>
                    <a:pt x="160" y="215"/>
                    <a:pt x="164" y="224"/>
                  </a:cubicBezTo>
                  <a:cubicBezTo>
                    <a:pt x="167" y="236"/>
                    <a:pt x="169" y="234"/>
                    <a:pt x="182" y="233"/>
                  </a:cubicBezTo>
                  <a:cubicBezTo>
                    <a:pt x="190" y="225"/>
                    <a:pt x="187" y="224"/>
                    <a:pt x="199" y="225"/>
                  </a:cubicBezTo>
                  <a:cubicBezTo>
                    <a:pt x="205" y="229"/>
                    <a:pt x="205" y="233"/>
                    <a:pt x="206" y="240"/>
                  </a:cubicBezTo>
                  <a:cubicBezTo>
                    <a:pt x="216" y="238"/>
                    <a:pt x="214" y="234"/>
                    <a:pt x="212" y="225"/>
                  </a:cubicBezTo>
                  <a:cubicBezTo>
                    <a:pt x="214" y="204"/>
                    <a:pt x="211" y="203"/>
                    <a:pt x="220" y="191"/>
                  </a:cubicBezTo>
                  <a:cubicBezTo>
                    <a:pt x="217" y="173"/>
                    <a:pt x="221" y="155"/>
                    <a:pt x="241" y="152"/>
                  </a:cubicBezTo>
                  <a:cubicBezTo>
                    <a:pt x="245" y="146"/>
                    <a:pt x="245" y="141"/>
                    <a:pt x="247" y="134"/>
                  </a:cubicBezTo>
                  <a:cubicBezTo>
                    <a:pt x="249" y="111"/>
                    <a:pt x="249" y="105"/>
                    <a:pt x="271" y="101"/>
                  </a:cubicBezTo>
                  <a:cubicBezTo>
                    <a:pt x="273" y="99"/>
                    <a:pt x="278" y="97"/>
                    <a:pt x="278" y="93"/>
                  </a:cubicBezTo>
                  <a:cubicBezTo>
                    <a:pt x="278" y="87"/>
                    <a:pt x="260" y="71"/>
                    <a:pt x="254" y="68"/>
                  </a:cubicBezTo>
                  <a:cubicBezTo>
                    <a:pt x="245" y="56"/>
                    <a:pt x="257" y="49"/>
                    <a:pt x="239" y="38"/>
                  </a:cubicBezTo>
                  <a:cubicBezTo>
                    <a:pt x="238" y="31"/>
                    <a:pt x="239" y="28"/>
                    <a:pt x="241" y="21"/>
                  </a:cubicBezTo>
                  <a:cubicBezTo>
                    <a:pt x="238" y="0"/>
                    <a:pt x="228" y="7"/>
                    <a:pt x="209" y="5"/>
                  </a:cubicBezTo>
                  <a:cubicBezTo>
                    <a:pt x="193" y="6"/>
                    <a:pt x="197" y="5"/>
                    <a:pt x="190" y="15"/>
                  </a:cubicBezTo>
                  <a:cubicBezTo>
                    <a:pt x="190" y="22"/>
                    <a:pt x="195" y="29"/>
                    <a:pt x="193" y="35"/>
                  </a:cubicBezTo>
                  <a:cubicBezTo>
                    <a:pt x="192" y="39"/>
                    <a:pt x="181" y="44"/>
                    <a:pt x="179" y="50"/>
                  </a:cubicBezTo>
                  <a:cubicBezTo>
                    <a:pt x="178" y="60"/>
                    <a:pt x="177" y="68"/>
                    <a:pt x="169" y="74"/>
                  </a:cubicBezTo>
                  <a:cubicBezTo>
                    <a:pt x="165" y="83"/>
                    <a:pt x="155" y="85"/>
                    <a:pt x="146" y="87"/>
                  </a:cubicBezTo>
                  <a:cubicBezTo>
                    <a:pt x="129" y="86"/>
                    <a:pt x="128" y="83"/>
                    <a:pt x="110" y="84"/>
                  </a:cubicBezTo>
                  <a:cubicBezTo>
                    <a:pt x="107" y="89"/>
                    <a:pt x="105" y="92"/>
                    <a:pt x="100" y="96"/>
                  </a:cubicBezTo>
                  <a:cubicBezTo>
                    <a:pt x="86" y="93"/>
                    <a:pt x="66" y="97"/>
                    <a:pt x="56" y="87"/>
                  </a:cubicBezTo>
                  <a:cubicBezTo>
                    <a:pt x="55" y="81"/>
                    <a:pt x="49" y="76"/>
                    <a:pt x="49" y="7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3" name="Freeform 151"/>
            <p:cNvSpPr>
              <a:spLocks/>
            </p:cNvSpPr>
            <p:nvPr/>
          </p:nvSpPr>
          <p:spPr bwMode="auto">
            <a:xfrm>
              <a:off x="5472362" y="4299874"/>
              <a:ext cx="136381" cy="93784"/>
            </a:xfrm>
            <a:custGeom>
              <a:avLst/>
              <a:gdLst>
                <a:gd name="T0" fmla="*/ 0 w 233"/>
                <a:gd name="T1" fmla="*/ 148 h 166"/>
                <a:gd name="T2" fmla="*/ 33 w 233"/>
                <a:gd name="T3" fmla="*/ 138 h 166"/>
                <a:gd name="T4" fmla="*/ 44 w 233"/>
                <a:gd name="T5" fmla="*/ 102 h 166"/>
                <a:gd name="T6" fmla="*/ 68 w 233"/>
                <a:gd name="T7" fmla="*/ 106 h 166"/>
                <a:gd name="T8" fmla="*/ 87 w 233"/>
                <a:gd name="T9" fmla="*/ 94 h 166"/>
                <a:gd name="T10" fmla="*/ 98 w 233"/>
                <a:gd name="T11" fmla="*/ 63 h 166"/>
                <a:gd name="T12" fmla="*/ 141 w 233"/>
                <a:gd name="T13" fmla="*/ 60 h 166"/>
                <a:gd name="T14" fmla="*/ 143 w 233"/>
                <a:gd name="T15" fmla="*/ 36 h 166"/>
                <a:gd name="T16" fmla="*/ 150 w 233"/>
                <a:gd name="T17" fmla="*/ 22 h 166"/>
                <a:gd name="T18" fmla="*/ 162 w 233"/>
                <a:gd name="T19" fmla="*/ 0 h 166"/>
                <a:gd name="T20" fmla="*/ 185 w 233"/>
                <a:gd name="T21" fmla="*/ 21 h 166"/>
                <a:gd name="T22" fmla="*/ 224 w 233"/>
                <a:gd name="T23" fmla="*/ 34 h 166"/>
                <a:gd name="T24" fmla="*/ 233 w 233"/>
                <a:gd name="T25" fmla="*/ 46 h 166"/>
                <a:gd name="T26" fmla="*/ 216 w 233"/>
                <a:gd name="T27" fmla="*/ 58 h 166"/>
                <a:gd name="T28" fmla="*/ 212 w 233"/>
                <a:gd name="T29" fmla="*/ 61 h 166"/>
                <a:gd name="T30" fmla="*/ 219 w 233"/>
                <a:gd name="T31" fmla="*/ 70 h 166"/>
                <a:gd name="T32" fmla="*/ 185 w 233"/>
                <a:gd name="T33" fmla="*/ 76 h 166"/>
                <a:gd name="T34" fmla="*/ 171 w 233"/>
                <a:gd name="T35" fmla="*/ 76 h 166"/>
                <a:gd name="T36" fmla="*/ 159 w 233"/>
                <a:gd name="T37" fmla="*/ 73 h 166"/>
                <a:gd name="T38" fmla="*/ 143 w 233"/>
                <a:gd name="T39" fmla="*/ 82 h 166"/>
                <a:gd name="T40" fmla="*/ 144 w 233"/>
                <a:gd name="T41" fmla="*/ 94 h 166"/>
                <a:gd name="T42" fmla="*/ 143 w 233"/>
                <a:gd name="T43" fmla="*/ 105 h 166"/>
                <a:gd name="T44" fmla="*/ 129 w 233"/>
                <a:gd name="T45" fmla="*/ 118 h 166"/>
                <a:gd name="T46" fmla="*/ 128 w 233"/>
                <a:gd name="T47" fmla="*/ 129 h 166"/>
                <a:gd name="T48" fmla="*/ 125 w 233"/>
                <a:gd name="T49" fmla="*/ 139 h 166"/>
                <a:gd name="T50" fmla="*/ 110 w 233"/>
                <a:gd name="T51" fmla="*/ 150 h 166"/>
                <a:gd name="T52" fmla="*/ 99 w 233"/>
                <a:gd name="T53" fmla="*/ 153 h 166"/>
                <a:gd name="T54" fmla="*/ 81 w 233"/>
                <a:gd name="T55" fmla="*/ 154 h 166"/>
                <a:gd name="T56" fmla="*/ 71 w 233"/>
                <a:gd name="T57" fmla="*/ 153 h 166"/>
                <a:gd name="T58" fmla="*/ 56 w 233"/>
                <a:gd name="T59" fmla="*/ 157 h 166"/>
                <a:gd name="T60" fmla="*/ 50 w 233"/>
                <a:gd name="T61" fmla="*/ 166 h 166"/>
                <a:gd name="T62" fmla="*/ 29 w 233"/>
                <a:gd name="T63" fmla="*/ 165 h 166"/>
                <a:gd name="T64" fmla="*/ 17 w 233"/>
                <a:gd name="T65" fmla="*/ 163 h 166"/>
                <a:gd name="T66" fmla="*/ 6 w 233"/>
                <a:gd name="T67"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3" h="166">
                  <a:moveTo>
                    <a:pt x="0" y="148"/>
                  </a:moveTo>
                  <a:cubicBezTo>
                    <a:pt x="10" y="149"/>
                    <a:pt x="43" y="158"/>
                    <a:pt x="33" y="138"/>
                  </a:cubicBezTo>
                  <a:cubicBezTo>
                    <a:pt x="30" y="123"/>
                    <a:pt x="25" y="105"/>
                    <a:pt x="44" y="102"/>
                  </a:cubicBezTo>
                  <a:cubicBezTo>
                    <a:pt x="53" y="103"/>
                    <a:pt x="59" y="104"/>
                    <a:pt x="68" y="106"/>
                  </a:cubicBezTo>
                  <a:cubicBezTo>
                    <a:pt x="86" y="105"/>
                    <a:pt x="84" y="108"/>
                    <a:pt x="87" y="94"/>
                  </a:cubicBezTo>
                  <a:cubicBezTo>
                    <a:pt x="88" y="80"/>
                    <a:pt x="83" y="65"/>
                    <a:pt x="98" y="63"/>
                  </a:cubicBezTo>
                  <a:cubicBezTo>
                    <a:pt x="111" y="57"/>
                    <a:pt x="129" y="67"/>
                    <a:pt x="141" y="60"/>
                  </a:cubicBezTo>
                  <a:cubicBezTo>
                    <a:pt x="148" y="56"/>
                    <a:pt x="142" y="44"/>
                    <a:pt x="143" y="36"/>
                  </a:cubicBezTo>
                  <a:cubicBezTo>
                    <a:pt x="144" y="30"/>
                    <a:pt x="147" y="27"/>
                    <a:pt x="150" y="22"/>
                  </a:cubicBezTo>
                  <a:cubicBezTo>
                    <a:pt x="152" y="13"/>
                    <a:pt x="155" y="5"/>
                    <a:pt x="162" y="0"/>
                  </a:cubicBezTo>
                  <a:cubicBezTo>
                    <a:pt x="193" y="2"/>
                    <a:pt x="170" y="8"/>
                    <a:pt x="185" y="21"/>
                  </a:cubicBezTo>
                  <a:cubicBezTo>
                    <a:pt x="195" y="30"/>
                    <a:pt x="211" y="33"/>
                    <a:pt x="224" y="34"/>
                  </a:cubicBezTo>
                  <a:cubicBezTo>
                    <a:pt x="229" y="38"/>
                    <a:pt x="230" y="41"/>
                    <a:pt x="233" y="46"/>
                  </a:cubicBezTo>
                  <a:cubicBezTo>
                    <a:pt x="230" y="54"/>
                    <a:pt x="225" y="57"/>
                    <a:pt x="216" y="58"/>
                  </a:cubicBezTo>
                  <a:cubicBezTo>
                    <a:pt x="215" y="59"/>
                    <a:pt x="212" y="59"/>
                    <a:pt x="212" y="61"/>
                  </a:cubicBezTo>
                  <a:cubicBezTo>
                    <a:pt x="213" y="65"/>
                    <a:pt x="219" y="70"/>
                    <a:pt x="219" y="70"/>
                  </a:cubicBezTo>
                  <a:cubicBezTo>
                    <a:pt x="217" y="92"/>
                    <a:pt x="204" y="76"/>
                    <a:pt x="185" y="76"/>
                  </a:cubicBezTo>
                  <a:lnTo>
                    <a:pt x="171" y="76"/>
                  </a:lnTo>
                  <a:lnTo>
                    <a:pt x="159" y="73"/>
                  </a:lnTo>
                  <a:lnTo>
                    <a:pt x="143" y="82"/>
                  </a:lnTo>
                  <a:lnTo>
                    <a:pt x="144" y="94"/>
                  </a:lnTo>
                  <a:lnTo>
                    <a:pt x="143" y="105"/>
                  </a:lnTo>
                  <a:lnTo>
                    <a:pt x="129" y="118"/>
                  </a:lnTo>
                  <a:lnTo>
                    <a:pt x="128" y="129"/>
                  </a:lnTo>
                  <a:lnTo>
                    <a:pt x="125" y="139"/>
                  </a:lnTo>
                  <a:lnTo>
                    <a:pt x="110" y="150"/>
                  </a:lnTo>
                  <a:lnTo>
                    <a:pt x="99" y="153"/>
                  </a:lnTo>
                  <a:lnTo>
                    <a:pt x="81" y="154"/>
                  </a:lnTo>
                  <a:lnTo>
                    <a:pt x="71" y="153"/>
                  </a:lnTo>
                  <a:lnTo>
                    <a:pt x="56" y="157"/>
                  </a:lnTo>
                  <a:lnTo>
                    <a:pt x="50" y="166"/>
                  </a:lnTo>
                  <a:lnTo>
                    <a:pt x="29" y="165"/>
                  </a:lnTo>
                  <a:lnTo>
                    <a:pt x="17" y="163"/>
                  </a:lnTo>
                  <a:lnTo>
                    <a:pt x="6" y="156"/>
                  </a:ln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4" name="Freeform 152"/>
            <p:cNvSpPr>
              <a:spLocks/>
            </p:cNvSpPr>
            <p:nvPr/>
          </p:nvSpPr>
          <p:spPr bwMode="auto">
            <a:xfrm>
              <a:off x="5721839" y="4360942"/>
              <a:ext cx="29937" cy="61068"/>
            </a:xfrm>
            <a:custGeom>
              <a:avLst/>
              <a:gdLst>
                <a:gd name="T0" fmla="*/ 10 w 50"/>
                <a:gd name="T1" fmla="*/ 56 h 110"/>
                <a:gd name="T2" fmla="*/ 23 w 50"/>
                <a:gd name="T3" fmla="*/ 26 h 110"/>
                <a:gd name="T4" fmla="*/ 25 w 50"/>
                <a:gd name="T5" fmla="*/ 14 h 110"/>
                <a:gd name="T6" fmla="*/ 34 w 50"/>
                <a:gd name="T7" fmla="*/ 25 h 110"/>
                <a:gd name="T8" fmla="*/ 26 w 50"/>
                <a:gd name="T9" fmla="*/ 37 h 110"/>
                <a:gd name="T10" fmla="*/ 40 w 50"/>
                <a:gd name="T11" fmla="*/ 43 h 110"/>
                <a:gd name="T12" fmla="*/ 31 w 50"/>
                <a:gd name="T13" fmla="*/ 64 h 110"/>
                <a:gd name="T14" fmla="*/ 43 w 50"/>
                <a:gd name="T15" fmla="*/ 77 h 110"/>
                <a:gd name="T16" fmla="*/ 26 w 50"/>
                <a:gd name="T17" fmla="*/ 70 h 110"/>
                <a:gd name="T18" fmla="*/ 31 w 50"/>
                <a:gd name="T19" fmla="*/ 106 h 110"/>
                <a:gd name="T20" fmla="*/ 10 w 50"/>
                <a:gd name="T21" fmla="*/ 109 h 110"/>
                <a:gd name="T22" fmla="*/ 10 w 50"/>
                <a:gd name="T23" fmla="*/ 85 h 110"/>
                <a:gd name="T24" fmla="*/ 8 w 50"/>
                <a:gd name="T25" fmla="*/ 70 h 110"/>
                <a:gd name="T26" fmla="*/ 8 w 50"/>
                <a:gd name="T27" fmla="*/ 59 h 110"/>
                <a:gd name="T28" fmla="*/ 10 w 50"/>
                <a:gd name="T29" fmla="*/ 5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10">
                  <a:moveTo>
                    <a:pt x="10" y="56"/>
                  </a:moveTo>
                  <a:cubicBezTo>
                    <a:pt x="1" y="38"/>
                    <a:pt x="12" y="34"/>
                    <a:pt x="23" y="26"/>
                  </a:cubicBezTo>
                  <a:cubicBezTo>
                    <a:pt x="24" y="22"/>
                    <a:pt x="21" y="16"/>
                    <a:pt x="25" y="14"/>
                  </a:cubicBezTo>
                  <a:cubicBezTo>
                    <a:pt x="50" y="0"/>
                    <a:pt x="39" y="21"/>
                    <a:pt x="34" y="25"/>
                  </a:cubicBezTo>
                  <a:cubicBezTo>
                    <a:pt x="31" y="30"/>
                    <a:pt x="28" y="32"/>
                    <a:pt x="26" y="37"/>
                  </a:cubicBezTo>
                  <a:cubicBezTo>
                    <a:pt x="24" y="50"/>
                    <a:pt x="32" y="44"/>
                    <a:pt x="40" y="43"/>
                  </a:cubicBezTo>
                  <a:cubicBezTo>
                    <a:pt x="42" y="53"/>
                    <a:pt x="36" y="56"/>
                    <a:pt x="31" y="64"/>
                  </a:cubicBezTo>
                  <a:cubicBezTo>
                    <a:pt x="34" y="71"/>
                    <a:pt x="39" y="71"/>
                    <a:pt x="43" y="77"/>
                  </a:cubicBezTo>
                  <a:cubicBezTo>
                    <a:pt x="38" y="89"/>
                    <a:pt x="35" y="71"/>
                    <a:pt x="26" y="70"/>
                  </a:cubicBezTo>
                  <a:cubicBezTo>
                    <a:pt x="12" y="80"/>
                    <a:pt x="24" y="95"/>
                    <a:pt x="31" y="106"/>
                  </a:cubicBezTo>
                  <a:cubicBezTo>
                    <a:pt x="24" y="110"/>
                    <a:pt x="18" y="107"/>
                    <a:pt x="10" y="109"/>
                  </a:cubicBezTo>
                  <a:cubicBezTo>
                    <a:pt x="0" y="105"/>
                    <a:pt x="2" y="91"/>
                    <a:pt x="10" y="85"/>
                  </a:cubicBezTo>
                  <a:cubicBezTo>
                    <a:pt x="11" y="79"/>
                    <a:pt x="11" y="75"/>
                    <a:pt x="8" y="70"/>
                  </a:cubicBezTo>
                  <a:cubicBezTo>
                    <a:pt x="7" y="66"/>
                    <a:pt x="6" y="64"/>
                    <a:pt x="8" y="59"/>
                  </a:cubicBezTo>
                  <a:cubicBezTo>
                    <a:pt x="9" y="57"/>
                    <a:pt x="13" y="53"/>
                    <a:pt x="10" y="56"/>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5" name="Freeform 153"/>
            <p:cNvSpPr>
              <a:spLocks/>
            </p:cNvSpPr>
            <p:nvPr/>
          </p:nvSpPr>
          <p:spPr bwMode="auto">
            <a:xfrm>
              <a:off x="5704099" y="4452545"/>
              <a:ext cx="22176" cy="15267"/>
            </a:xfrm>
            <a:custGeom>
              <a:avLst/>
              <a:gdLst>
                <a:gd name="T0" fmla="*/ 28 w 40"/>
                <a:gd name="T1" fmla="*/ 2 h 27"/>
                <a:gd name="T2" fmla="*/ 8 w 40"/>
                <a:gd name="T3" fmla="*/ 15 h 27"/>
                <a:gd name="T4" fmla="*/ 13 w 40"/>
                <a:gd name="T5" fmla="*/ 17 h 27"/>
                <a:gd name="T6" fmla="*/ 32 w 40"/>
                <a:gd name="T7" fmla="*/ 24 h 27"/>
                <a:gd name="T8" fmla="*/ 28 w 40"/>
                <a:gd name="T9" fmla="*/ 9 h 27"/>
                <a:gd name="T10" fmla="*/ 28 w 40"/>
                <a:gd name="T11" fmla="*/ 2 h 27"/>
              </a:gdLst>
              <a:ahLst/>
              <a:cxnLst>
                <a:cxn ang="0">
                  <a:pos x="T0" y="T1"/>
                </a:cxn>
                <a:cxn ang="0">
                  <a:pos x="T2" y="T3"/>
                </a:cxn>
                <a:cxn ang="0">
                  <a:pos x="T4" y="T5"/>
                </a:cxn>
                <a:cxn ang="0">
                  <a:pos x="T6" y="T7"/>
                </a:cxn>
                <a:cxn ang="0">
                  <a:pos x="T8" y="T9"/>
                </a:cxn>
                <a:cxn ang="0">
                  <a:pos x="T10" y="T11"/>
                </a:cxn>
              </a:cxnLst>
              <a:rect l="0" t="0" r="r" b="b"/>
              <a:pathLst>
                <a:path w="40" h="27">
                  <a:moveTo>
                    <a:pt x="28" y="2"/>
                  </a:moveTo>
                  <a:cubicBezTo>
                    <a:pt x="20" y="3"/>
                    <a:pt x="0" y="0"/>
                    <a:pt x="8" y="15"/>
                  </a:cubicBezTo>
                  <a:cubicBezTo>
                    <a:pt x="9" y="17"/>
                    <a:pt x="11" y="16"/>
                    <a:pt x="13" y="17"/>
                  </a:cubicBezTo>
                  <a:cubicBezTo>
                    <a:pt x="22" y="26"/>
                    <a:pt x="14" y="27"/>
                    <a:pt x="32" y="24"/>
                  </a:cubicBezTo>
                  <a:cubicBezTo>
                    <a:pt x="40" y="17"/>
                    <a:pt x="38" y="12"/>
                    <a:pt x="28" y="9"/>
                  </a:cubicBezTo>
                  <a:cubicBezTo>
                    <a:pt x="35" y="0"/>
                    <a:pt x="22" y="2"/>
                    <a:pt x="28" y="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6" name="Freeform 154"/>
            <p:cNvSpPr>
              <a:spLocks/>
            </p:cNvSpPr>
            <p:nvPr/>
          </p:nvSpPr>
          <p:spPr bwMode="auto">
            <a:xfrm>
              <a:off x="5729601" y="4449273"/>
              <a:ext cx="47678" cy="21810"/>
            </a:xfrm>
            <a:custGeom>
              <a:avLst/>
              <a:gdLst>
                <a:gd name="T0" fmla="*/ 16 w 80"/>
                <a:gd name="T1" fmla="*/ 21 h 39"/>
                <a:gd name="T2" fmla="*/ 26 w 80"/>
                <a:gd name="T3" fmla="*/ 28 h 39"/>
                <a:gd name="T4" fmla="*/ 43 w 80"/>
                <a:gd name="T5" fmla="*/ 24 h 39"/>
                <a:gd name="T6" fmla="*/ 65 w 80"/>
                <a:gd name="T7" fmla="*/ 31 h 39"/>
                <a:gd name="T8" fmla="*/ 80 w 80"/>
                <a:gd name="T9" fmla="*/ 34 h 39"/>
                <a:gd name="T10" fmla="*/ 71 w 80"/>
                <a:gd name="T11" fmla="*/ 18 h 39"/>
                <a:gd name="T12" fmla="*/ 35 w 80"/>
                <a:gd name="T13" fmla="*/ 4 h 39"/>
                <a:gd name="T14" fmla="*/ 5 w 80"/>
                <a:gd name="T15" fmla="*/ 15 h 39"/>
                <a:gd name="T16" fmla="*/ 11 w 80"/>
                <a:gd name="T17" fmla="*/ 28 h 39"/>
                <a:gd name="T18" fmla="*/ 16 w 80"/>
                <a:gd name="T19"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39">
                  <a:moveTo>
                    <a:pt x="16" y="21"/>
                  </a:moveTo>
                  <a:cubicBezTo>
                    <a:pt x="23" y="18"/>
                    <a:pt x="22" y="23"/>
                    <a:pt x="26" y="28"/>
                  </a:cubicBezTo>
                  <a:cubicBezTo>
                    <a:pt x="32" y="27"/>
                    <a:pt x="37" y="25"/>
                    <a:pt x="43" y="24"/>
                  </a:cubicBezTo>
                  <a:cubicBezTo>
                    <a:pt x="56" y="25"/>
                    <a:pt x="52" y="30"/>
                    <a:pt x="65" y="31"/>
                  </a:cubicBezTo>
                  <a:cubicBezTo>
                    <a:pt x="71" y="37"/>
                    <a:pt x="73" y="39"/>
                    <a:pt x="80" y="34"/>
                  </a:cubicBezTo>
                  <a:cubicBezTo>
                    <a:pt x="79" y="22"/>
                    <a:pt x="77" y="26"/>
                    <a:pt x="71" y="18"/>
                  </a:cubicBezTo>
                  <a:cubicBezTo>
                    <a:pt x="67" y="0"/>
                    <a:pt x="54" y="6"/>
                    <a:pt x="35" y="4"/>
                  </a:cubicBezTo>
                  <a:cubicBezTo>
                    <a:pt x="20" y="6"/>
                    <a:pt x="15" y="5"/>
                    <a:pt x="5" y="15"/>
                  </a:cubicBezTo>
                  <a:cubicBezTo>
                    <a:pt x="4" y="23"/>
                    <a:pt x="0" y="32"/>
                    <a:pt x="11" y="28"/>
                  </a:cubicBezTo>
                  <a:cubicBezTo>
                    <a:pt x="11" y="28"/>
                    <a:pt x="20" y="14"/>
                    <a:pt x="16" y="2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7" name="Freeform 155"/>
            <p:cNvSpPr>
              <a:spLocks/>
            </p:cNvSpPr>
            <p:nvPr/>
          </p:nvSpPr>
          <p:spPr bwMode="auto">
            <a:xfrm>
              <a:off x="5770626" y="4413286"/>
              <a:ext cx="154122" cy="135223"/>
            </a:xfrm>
            <a:custGeom>
              <a:avLst/>
              <a:gdLst>
                <a:gd name="T0" fmla="*/ 45 w 264"/>
                <a:gd name="T1" fmla="*/ 0 h 239"/>
                <a:gd name="T2" fmla="*/ 22 w 264"/>
                <a:gd name="T3" fmla="*/ 10 h 239"/>
                <a:gd name="T4" fmla="*/ 0 w 264"/>
                <a:gd name="T5" fmla="*/ 13 h 239"/>
                <a:gd name="T6" fmla="*/ 9 w 264"/>
                <a:gd name="T7" fmla="*/ 28 h 239"/>
                <a:gd name="T8" fmla="*/ 30 w 264"/>
                <a:gd name="T9" fmla="*/ 36 h 239"/>
                <a:gd name="T10" fmla="*/ 40 w 264"/>
                <a:gd name="T11" fmla="*/ 48 h 239"/>
                <a:gd name="T12" fmla="*/ 63 w 264"/>
                <a:gd name="T13" fmla="*/ 52 h 239"/>
                <a:gd name="T14" fmla="*/ 58 w 264"/>
                <a:gd name="T15" fmla="*/ 63 h 239"/>
                <a:gd name="T16" fmla="*/ 39 w 264"/>
                <a:gd name="T17" fmla="*/ 70 h 239"/>
                <a:gd name="T18" fmla="*/ 51 w 264"/>
                <a:gd name="T19" fmla="*/ 85 h 239"/>
                <a:gd name="T20" fmla="*/ 64 w 264"/>
                <a:gd name="T21" fmla="*/ 105 h 239"/>
                <a:gd name="T22" fmla="*/ 75 w 264"/>
                <a:gd name="T23" fmla="*/ 93 h 239"/>
                <a:gd name="T24" fmla="*/ 111 w 264"/>
                <a:gd name="T25" fmla="*/ 112 h 239"/>
                <a:gd name="T26" fmla="*/ 127 w 264"/>
                <a:gd name="T27" fmla="*/ 118 h 239"/>
                <a:gd name="T28" fmla="*/ 150 w 264"/>
                <a:gd name="T29" fmla="*/ 123 h 239"/>
                <a:gd name="T30" fmla="*/ 183 w 264"/>
                <a:gd name="T31" fmla="*/ 145 h 239"/>
                <a:gd name="T32" fmla="*/ 195 w 264"/>
                <a:gd name="T33" fmla="*/ 171 h 239"/>
                <a:gd name="T34" fmla="*/ 199 w 264"/>
                <a:gd name="T35" fmla="*/ 190 h 239"/>
                <a:gd name="T36" fmla="*/ 186 w 264"/>
                <a:gd name="T37" fmla="*/ 199 h 239"/>
                <a:gd name="T38" fmla="*/ 175 w 264"/>
                <a:gd name="T39" fmla="*/ 211 h 239"/>
                <a:gd name="T40" fmla="*/ 183 w 264"/>
                <a:gd name="T41" fmla="*/ 225 h 239"/>
                <a:gd name="T42" fmla="*/ 232 w 264"/>
                <a:gd name="T43" fmla="*/ 229 h 239"/>
                <a:gd name="T44" fmla="*/ 250 w 264"/>
                <a:gd name="T45" fmla="*/ 237 h 239"/>
                <a:gd name="T46" fmla="*/ 255 w 264"/>
                <a:gd name="T47" fmla="*/ 187 h 239"/>
                <a:gd name="T48" fmla="*/ 249 w 264"/>
                <a:gd name="T49" fmla="*/ 171 h 239"/>
                <a:gd name="T50" fmla="*/ 259 w 264"/>
                <a:gd name="T51" fmla="*/ 117 h 239"/>
                <a:gd name="T52" fmla="*/ 255 w 264"/>
                <a:gd name="T53" fmla="*/ 61 h 239"/>
                <a:gd name="T54" fmla="*/ 241 w 264"/>
                <a:gd name="T55" fmla="*/ 52 h 239"/>
                <a:gd name="T56" fmla="*/ 216 w 264"/>
                <a:gd name="T57" fmla="*/ 51 h 239"/>
                <a:gd name="T58" fmla="*/ 202 w 264"/>
                <a:gd name="T59" fmla="*/ 36 h 239"/>
                <a:gd name="T60" fmla="*/ 189 w 264"/>
                <a:gd name="T61" fmla="*/ 31 h 239"/>
                <a:gd name="T62" fmla="*/ 157 w 264"/>
                <a:gd name="T63" fmla="*/ 43 h 239"/>
                <a:gd name="T64" fmla="*/ 139 w 264"/>
                <a:gd name="T65" fmla="*/ 54 h 239"/>
                <a:gd name="T66" fmla="*/ 123 w 264"/>
                <a:gd name="T67" fmla="*/ 75 h 239"/>
                <a:gd name="T68" fmla="*/ 100 w 264"/>
                <a:gd name="T69" fmla="*/ 66 h 239"/>
                <a:gd name="T70" fmla="*/ 90 w 264"/>
                <a:gd name="T71" fmla="*/ 46 h 239"/>
                <a:gd name="T72" fmla="*/ 84 w 264"/>
                <a:gd name="T73" fmla="*/ 12 h 239"/>
                <a:gd name="T74" fmla="*/ 72 w 264"/>
                <a:gd name="T75" fmla="*/ 10 h 239"/>
                <a:gd name="T76" fmla="*/ 45 w 264"/>
                <a:gd name="T7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239">
                  <a:moveTo>
                    <a:pt x="45" y="0"/>
                  </a:moveTo>
                  <a:cubicBezTo>
                    <a:pt x="36" y="2"/>
                    <a:pt x="30" y="8"/>
                    <a:pt x="22" y="10"/>
                  </a:cubicBezTo>
                  <a:cubicBezTo>
                    <a:pt x="16" y="15"/>
                    <a:pt x="8" y="12"/>
                    <a:pt x="0" y="13"/>
                  </a:cubicBezTo>
                  <a:cubicBezTo>
                    <a:pt x="8" y="25"/>
                    <a:pt x="5" y="20"/>
                    <a:pt x="9" y="28"/>
                  </a:cubicBezTo>
                  <a:cubicBezTo>
                    <a:pt x="11" y="37"/>
                    <a:pt x="22" y="35"/>
                    <a:pt x="30" y="36"/>
                  </a:cubicBezTo>
                  <a:cubicBezTo>
                    <a:pt x="35" y="39"/>
                    <a:pt x="34" y="46"/>
                    <a:pt x="40" y="48"/>
                  </a:cubicBezTo>
                  <a:cubicBezTo>
                    <a:pt x="47" y="50"/>
                    <a:pt x="56" y="51"/>
                    <a:pt x="63" y="52"/>
                  </a:cubicBezTo>
                  <a:cubicBezTo>
                    <a:pt x="78" y="57"/>
                    <a:pt x="72" y="61"/>
                    <a:pt x="58" y="63"/>
                  </a:cubicBezTo>
                  <a:cubicBezTo>
                    <a:pt x="52" y="71"/>
                    <a:pt x="46" y="63"/>
                    <a:pt x="39" y="70"/>
                  </a:cubicBezTo>
                  <a:cubicBezTo>
                    <a:pt x="49" y="77"/>
                    <a:pt x="46" y="74"/>
                    <a:pt x="51" y="85"/>
                  </a:cubicBezTo>
                  <a:cubicBezTo>
                    <a:pt x="53" y="93"/>
                    <a:pt x="56" y="101"/>
                    <a:pt x="64" y="105"/>
                  </a:cubicBezTo>
                  <a:cubicBezTo>
                    <a:pt x="71" y="102"/>
                    <a:pt x="72" y="99"/>
                    <a:pt x="75" y="93"/>
                  </a:cubicBezTo>
                  <a:cubicBezTo>
                    <a:pt x="87" y="99"/>
                    <a:pt x="97" y="109"/>
                    <a:pt x="111" y="112"/>
                  </a:cubicBezTo>
                  <a:cubicBezTo>
                    <a:pt x="116" y="116"/>
                    <a:pt x="120" y="117"/>
                    <a:pt x="127" y="118"/>
                  </a:cubicBezTo>
                  <a:cubicBezTo>
                    <a:pt x="142" y="125"/>
                    <a:pt x="122" y="116"/>
                    <a:pt x="150" y="123"/>
                  </a:cubicBezTo>
                  <a:cubicBezTo>
                    <a:pt x="164" y="126"/>
                    <a:pt x="167" y="143"/>
                    <a:pt x="183" y="145"/>
                  </a:cubicBezTo>
                  <a:cubicBezTo>
                    <a:pt x="189" y="153"/>
                    <a:pt x="190" y="162"/>
                    <a:pt x="195" y="171"/>
                  </a:cubicBezTo>
                  <a:cubicBezTo>
                    <a:pt x="196" y="178"/>
                    <a:pt x="198" y="183"/>
                    <a:pt x="199" y="190"/>
                  </a:cubicBezTo>
                  <a:cubicBezTo>
                    <a:pt x="195" y="193"/>
                    <a:pt x="190" y="196"/>
                    <a:pt x="186" y="199"/>
                  </a:cubicBezTo>
                  <a:cubicBezTo>
                    <a:pt x="184" y="204"/>
                    <a:pt x="175" y="211"/>
                    <a:pt x="175" y="211"/>
                  </a:cubicBezTo>
                  <a:cubicBezTo>
                    <a:pt x="173" y="221"/>
                    <a:pt x="172" y="221"/>
                    <a:pt x="183" y="225"/>
                  </a:cubicBezTo>
                  <a:cubicBezTo>
                    <a:pt x="198" y="224"/>
                    <a:pt x="219" y="219"/>
                    <a:pt x="232" y="229"/>
                  </a:cubicBezTo>
                  <a:cubicBezTo>
                    <a:pt x="236" y="239"/>
                    <a:pt x="240" y="238"/>
                    <a:pt x="250" y="237"/>
                  </a:cubicBezTo>
                  <a:cubicBezTo>
                    <a:pt x="259" y="223"/>
                    <a:pt x="249" y="203"/>
                    <a:pt x="255" y="187"/>
                  </a:cubicBezTo>
                  <a:cubicBezTo>
                    <a:pt x="256" y="179"/>
                    <a:pt x="255" y="176"/>
                    <a:pt x="249" y="171"/>
                  </a:cubicBezTo>
                  <a:cubicBezTo>
                    <a:pt x="245" y="161"/>
                    <a:pt x="250" y="124"/>
                    <a:pt x="259" y="117"/>
                  </a:cubicBezTo>
                  <a:cubicBezTo>
                    <a:pt x="264" y="101"/>
                    <a:pt x="260" y="76"/>
                    <a:pt x="255" y="61"/>
                  </a:cubicBezTo>
                  <a:cubicBezTo>
                    <a:pt x="251" y="53"/>
                    <a:pt x="249" y="55"/>
                    <a:pt x="241" y="52"/>
                  </a:cubicBezTo>
                  <a:cubicBezTo>
                    <a:pt x="231" y="53"/>
                    <a:pt x="223" y="58"/>
                    <a:pt x="216" y="51"/>
                  </a:cubicBezTo>
                  <a:cubicBezTo>
                    <a:pt x="213" y="43"/>
                    <a:pt x="210" y="38"/>
                    <a:pt x="202" y="36"/>
                  </a:cubicBezTo>
                  <a:cubicBezTo>
                    <a:pt x="198" y="34"/>
                    <a:pt x="193" y="33"/>
                    <a:pt x="189" y="31"/>
                  </a:cubicBezTo>
                  <a:cubicBezTo>
                    <a:pt x="168" y="33"/>
                    <a:pt x="167" y="30"/>
                    <a:pt x="157" y="43"/>
                  </a:cubicBezTo>
                  <a:cubicBezTo>
                    <a:pt x="155" y="51"/>
                    <a:pt x="146" y="50"/>
                    <a:pt x="139" y="54"/>
                  </a:cubicBezTo>
                  <a:cubicBezTo>
                    <a:pt x="133" y="62"/>
                    <a:pt x="132" y="68"/>
                    <a:pt x="123" y="75"/>
                  </a:cubicBezTo>
                  <a:cubicBezTo>
                    <a:pt x="111" y="73"/>
                    <a:pt x="107" y="75"/>
                    <a:pt x="100" y="66"/>
                  </a:cubicBezTo>
                  <a:cubicBezTo>
                    <a:pt x="98" y="58"/>
                    <a:pt x="97" y="51"/>
                    <a:pt x="90" y="46"/>
                  </a:cubicBezTo>
                  <a:cubicBezTo>
                    <a:pt x="86" y="38"/>
                    <a:pt x="97" y="16"/>
                    <a:pt x="84" y="12"/>
                  </a:cubicBezTo>
                  <a:cubicBezTo>
                    <a:pt x="80" y="11"/>
                    <a:pt x="76" y="11"/>
                    <a:pt x="72" y="10"/>
                  </a:cubicBezTo>
                  <a:cubicBezTo>
                    <a:pt x="60" y="1"/>
                    <a:pt x="62" y="0"/>
                    <a:pt x="45"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8" name="Freeform 156"/>
            <p:cNvSpPr>
              <a:spLocks/>
            </p:cNvSpPr>
            <p:nvPr/>
          </p:nvSpPr>
          <p:spPr bwMode="auto">
            <a:xfrm>
              <a:off x="5915877" y="4443821"/>
              <a:ext cx="138598" cy="131952"/>
            </a:xfrm>
            <a:custGeom>
              <a:avLst/>
              <a:gdLst>
                <a:gd name="T0" fmla="*/ 1 w 240"/>
                <a:gd name="T1" fmla="*/ 0 h 234"/>
                <a:gd name="T2" fmla="*/ 15 w 240"/>
                <a:gd name="T3" fmla="*/ 7 h 234"/>
                <a:gd name="T4" fmla="*/ 51 w 240"/>
                <a:gd name="T5" fmla="*/ 25 h 234"/>
                <a:gd name="T6" fmla="*/ 75 w 240"/>
                <a:gd name="T7" fmla="*/ 34 h 234"/>
                <a:gd name="T8" fmla="*/ 97 w 240"/>
                <a:gd name="T9" fmla="*/ 40 h 234"/>
                <a:gd name="T10" fmla="*/ 117 w 240"/>
                <a:gd name="T11" fmla="*/ 48 h 234"/>
                <a:gd name="T12" fmla="*/ 123 w 240"/>
                <a:gd name="T13" fmla="*/ 72 h 234"/>
                <a:gd name="T14" fmla="*/ 133 w 240"/>
                <a:gd name="T15" fmla="*/ 78 h 234"/>
                <a:gd name="T16" fmla="*/ 156 w 240"/>
                <a:gd name="T17" fmla="*/ 96 h 234"/>
                <a:gd name="T18" fmla="*/ 168 w 240"/>
                <a:gd name="T19" fmla="*/ 112 h 234"/>
                <a:gd name="T20" fmla="*/ 159 w 240"/>
                <a:gd name="T21" fmla="*/ 121 h 234"/>
                <a:gd name="T22" fmla="*/ 148 w 240"/>
                <a:gd name="T23" fmla="*/ 130 h 234"/>
                <a:gd name="T24" fmla="*/ 159 w 240"/>
                <a:gd name="T25" fmla="*/ 144 h 234"/>
                <a:gd name="T26" fmla="*/ 168 w 240"/>
                <a:gd name="T27" fmla="*/ 151 h 234"/>
                <a:gd name="T28" fmla="*/ 172 w 240"/>
                <a:gd name="T29" fmla="*/ 165 h 234"/>
                <a:gd name="T30" fmla="*/ 183 w 240"/>
                <a:gd name="T31" fmla="*/ 180 h 234"/>
                <a:gd name="T32" fmla="*/ 204 w 240"/>
                <a:gd name="T33" fmla="*/ 190 h 234"/>
                <a:gd name="T34" fmla="*/ 219 w 240"/>
                <a:gd name="T35" fmla="*/ 205 h 234"/>
                <a:gd name="T36" fmla="*/ 240 w 240"/>
                <a:gd name="T37" fmla="*/ 222 h 234"/>
                <a:gd name="T38" fmla="*/ 223 w 240"/>
                <a:gd name="T39" fmla="*/ 234 h 234"/>
                <a:gd name="T40" fmla="*/ 183 w 240"/>
                <a:gd name="T41" fmla="*/ 223 h 234"/>
                <a:gd name="T42" fmla="*/ 160 w 240"/>
                <a:gd name="T43" fmla="*/ 216 h 234"/>
                <a:gd name="T44" fmla="*/ 142 w 240"/>
                <a:gd name="T45" fmla="*/ 193 h 234"/>
                <a:gd name="T46" fmla="*/ 87 w 240"/>
                <a:gd name="T47" fmla="*/ 153 h 234"/>
                <a:gd name="T48" fmla="*/ 63 w 240"/>
                <a:gd name="T49" fmla="*/ 163 h 234"/>
                <a:gd name="T50" fmla="*/ 36 w 240"/>
                <a:gd name="T51" fmla="*/ 166 h 234"/>
                <a:gd name="T52" fmla="*/ 51 w 240"/>
                <a:gd name="T53" fmla="*/ 172 h 234"/>
                <a:gd name="T54" fmla="*/ 40 w 240"/>
                <a:gd name="T55" fmla="*/ 189 h 234"/>
                <a:gd name="T56" fmla="*/ 19 w 240"/>
                <a:gd name="T57" fmla="*/ 198 h 234"/>
                <a:gd name="T58" fmla="*/ 4 w 240"/>
                <a:gd name="T59" fmla="*/ 189 h 234"/>
                <a:gd name="T60" fmla="*/ 0 w 240"/>
                <a:gd name="T61" fmla="*/ 1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0" h="234">
                  <a:moveTo>
                    <a:pt x="1" y="0"/>
                  </a:moveTo>
                  <a:cubicBezTo>
                    <a:pt x="8" y="1"/>
                    <a:pt x="8" y="6"/>
                    <a:pt x="15" y="7"/>
                  </a:cubicBezTo>
                  <a:cubicBezTo>
                    <a:pt x="24" y="14"/>
                    <a:pt x="40" y="23"/>
                    <a:pt x="51" y="25"/>
                  </a:cubicBezTo>
                  <a:cubicBezTo>
                    <a:pt x="59" y="31"/>
                    <a:pt x="65" y="33"/>
                    <a:pt x="75" y="34"/>
                  </a:cubicBezTo>
                  <a:cubicBezTo>
                    <a:pt x="82" y="37"/>
                    <a:pt x="90" y="39"/>
                    <a:pt x="97" y="40"/>
                  </a:cubicBezTo>
                  <a:cubicBezTo>
                    <a:pt x="114" y="46"/>
                    <a:pt x="107" y="42"/>
                    <a:pt x="117" y="48"/>
                  </a:cubicBezTo>
                  <a:cubicBezTo>
                    <a:pt x="123" y="56"/>
                    <a:pt x="119" y="63"/>
                    <a:pt x="123" y="72"/>
                  </a:cubicBezTo>
                  <a:cubicBezTo>
                    <a:pt x="125" y="76"/>
                    <a:pt x="130" y="76"/>
                    <a:pt x="133" y="78"/>
                  </a:cubicBezTo>
                  <a:cubicBezTo>
                    <a:pt x="136" y="98"/>
                    <a:pt x="140" y="88"/>
                    <a:pt x="156" y="96"/>
                  </a:cubicBezTo>
                  <a:cubicBezTo>
                    <a:pt x="160" y="102"/>
                    <a:pt x="164" y="106"/>
                    <a:pt x="168" y="112"/>
                  </a:cubicBezTo>
                  <a:cubicBezTo>
                    <a:pt x="170" y="120"/>
                    <a:pt x="166" y="120"/>
                    <a:pt x="159" y="121"/>
                  </a:cubicBezTo>
                  <a:cubicBezTo>
                    <a:pt x="154" y="124"/>
                    <a:pt x="151" y="125"/>
                    <a:pt x="148" y="130"/>
                  </a:cubicBezTo>
                  <a:cubicBezTo>
                    <a:pt x="151" y="140"/>
                    <a:pt x="151" y="139"/>
                    <a:pt x="159" y="144"/>
                  </a:cubicBezTo>
                  <a:cubicBezTo>
                    <a:pt x="162" y="146"/>
                    <a:pt x="168" y="151"/>
                    <a:pt x="168" y="151"/>
                  </a:cubicBezTo>
                  <a:cubicBezTo>
                    <a:pt x="172" y="157"/>
                    <a:pt x="175" y="158"/>
                    <a:pt x="172" y="165"/>
                  </a:cubicBezTo>
                  <a:cubicBezTo>
                    <a:pt x="174" y="175"/>
                    <a:pt x="175" y="175"/>
                    <a:pt x="183" y="180"/>
                  </a:cubicBezTo>
                  <a:cubicBezTo>
                    <a:pt x="189" y="191"/>
                    <a:pt x="190" y="189"/>
                    <a:pt x="204" y="190"/>
                  </a:cubicBezTo>
                  <a:cubicBezTo>
                    <a:pt x="199" y="205"/>
                    <a:pt x="203" y="204"/>
                    <a:pt x="219" y="205"/>
                  </a:cubicBezTo>
                  <a:cubicBezTo>
                    <a:pt x="230" y="223"/>
                    <a:pt x="215" y="218"/>
                    <a:pt x="240" y="222"/>
                  </a:cubicBezTo>
                  <a:cubicBezTo>
                    <a:pt x="235" y="226"/>
                    <a:pt x="229" y="232"/>
                    <a:pt x="223" y="234"/>
                  </a:cubicBezTo>
                  <a:cubicBezTo>
                    <a:pt x="204" y="228"/>
                    <a:pt x="208" y="225"/>
                    <a:pt x="183" y="223"/>
                  </a:cubicBezTo>
                  <a:cubicBezTo>
                    <a:pt x="174" y="218"/>
                    <a:pt x="171" y="217"/>
                    <a:pt x="160" y="216"/>
                  </a:cubicBezTo>
                  <a:cubicBezTo>
                    <a:pt x="154" y="206"/>
                    <a:pt x="152" y="199"/>
                    <a:pt x="142" y="193"/>
                  </a:cubicBezTo>
                  <a:cubicBezTo>
                    <a:pt x="132" y="164"/>
                    <a:pt x="117" y="155"/>
                    <a:pt x="87" y="153"/>
                  </a:cubicBezTo>
                  <a:cubicBezTo>
                    <a:pt x="63" y="154"/>
                    <a:pt x="55" y="147"/>
                    <a:pt x="63" y="163"/>
                  </a:cubicBezTo>
                  <a:cubicBezTo>
                    <a:pt x="54" y="164"/>
                    <a:pt x="45" y="163"/>
                    <a:pt x="36" y="166"/>
                  </a:cubicBezTo>
                  <a:cubicBezTo>
                    <a:pt x="35" y="166"/>
                    <a:pt x="50" y="172"/>
                    <a:pt x="51" y="172"/>
                  </a:cubicBezTo>
                  <a:cubicBezTo>
                    <a:pt x="53" y="184"/>
                    <a:pt x="53" y="184"/>
                    <a:pt x="40" y="189"/>
                  </a:cubicBezTo>
                  <a:cubicBezTo>
                    <a:pt x="38" y="203"/>
                    <a:pt x="37" y="199"/>
                    <a:pt x="19" y="198"/>
                  </a:cubicBezTo>
                  <a:cubicBezTo>
                    <a:pt x="12" y="193"/>
                    <a:pt x="14" y="190"/>
                    <a:pt x="4" y="189"/>
                  </a:cubicBezTo>
                  <a:cubicBezTo>
                    <a:pt x="1" y="184"/>
                    <a:pt x="3" y="184"/>
                    <a:pt x="0" y="184"/>
                  </a:cubicBez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59" name="Freeform 157"/>
            <p:cNvSpPr>
              <a:spLocks/>
            </p:cNvSpPr>
            <p:nvPr/>
          </p:nvSpPr>
          <p:spPr bwMode="auto">
            <a:xfrm>
              <a:off x="6022321" y="4471084"/>
              <a:ext cx="58766" cy="35987"/>
            </a:xfrm>
            <a:custGeom>
              <a:avLst/>
              <a:gdLst>
                <a:gd name="T0" fmla="*/ 25 w 103"/>
                <a:gd name="T1" fmla="*/ 40 h 64"/>
                <a:gd name="T2" fmla="*/ 3 w 103"/>
                <a:gd name="T3" fmla="*/ 43 h 64"/>
                <a:gd name="T4" fmla="*/ 9 w 103"/>
                <a:gd name="T5" fmla="*/ 49 h 64"/>
                <a:gd name="T6" fmla="*/ 33 w 103"/>
                <a:gd name="T7" fmla="*/ 61 h 64"/>
                <a:gd name="T8" fmla="*/ 51 w 103"/>
                <a:gd name="T9" fmla="*/ 63 h 64"/>
                <a:gd name="T10" fmla="*/ 58 w 103"/>
                <a:gd name="T11" fmla="*/ 52 h 64"/>
                <a:gd name="T12" fmla="*/ 81 w 103"/>
                <a:gd name="T13" fmla="*/ 49 h 64"/>
                <a:gd name="T14" fmla="*/ 96 w 103"/>
                <a:gd name="T15" fmla="*/ 42 h 64"/>
                <a:gd name="T16" fmla="*/ 103 w 103"/>
                <a:gd name="T17" fmla="*/ 7 h 64"/>
                <a:gd name="T18" fmla="*/ 87 w 103"/>
                <a:gd name="T19" fmla="*/ 7 h 64"/>
                <a:gd name="T20" fmla="*/ 67 w 103"/>
                <a:gd name="T21" fmla="*/ 33 h 64"/>
                <a:gd name="T22" fmla="*/ 25 w 103"/>
                <a:gd name="T23"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64">
                  <a:moveTo>
                    <a:pt x="25" y="40"/>
                  </a:moveTo>
                  <a:cubicBezTo>
                    <a:pt x="18" y="41"/>
                    <a:pt x="10" y="40"/>
                    <a:pt x="3" y="43"/>
                  </a:cubicBezTo>
                  <a:cubicBezTo>
                    <a:pt x="0" y="44"/>
                    <a:pt x="6" y="48"/>
                    <a:pt x="9" y="49"/>
                  </a:cubicBezTo>
                  <a:cubicBezTo>
                    <a:pt x="16" y="54"/>
                    <a:pt x="25" y="59"/>
                    <a:pt x="33" y="61"/>
                  </a:cubicBezTo>
                  <a:cubicBezTo>
                    <a:pt x="40" y="64"/>
                    <a:pt x="43" y="64"/>
                    <a:pt x="51" y="63"/>
                  </a:cubicBezTo>
                  <a:cubicBezTo>
                    <a:pt x="58" y="60"/>
                    <a:pt x="54" y="56"/>
                    <a:pt x="58" y="52"/>
                  </a:cubicBezTo>
                  <a:cubicBezTo>
                    <a:pt x="63" y="47"/>
                    <a:pt x="73" y="50"/>
                    <a:pt x="81" y="49"/>
                  </a:cubicBezTo>
                  <a:cubicBezTo>
                    <a:pt x="86" y="44"/>
                    <a:pt x="89" y="43"/>
                    <a:pt x="96" y="42"/>
                  </a:cubicBezTo>
                  <a:cubicBezTo>
                    <a:pt x="97" y="20"/>
                    <a:pt x="102" y="28"/>
                    <a:pt x="103" y="7"/>
                  </a:cubicBezTo>
                  <a:cubicBezTo>
                    <a:pt x="98" y="0"/>
                    <a:pt x="93" y="3"/>
                    <a:pt x="87" y="7"/>
                  </a:cubicBezTo>
                  <a:cubicBezTo>
                    <a:pt x="78" y="21"/>
                    <a:pt x="83" y="23"/>
                    <a:pt x="67" y="33"/>
                  </a:cubicBezTo>
                  <a:cubicBezTo>
                    <a:pt x="58" y="45"/>
                    <a:pt x="38" y="40"/>
                    <a:pt x="25" y="4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0" name="Freeform 158"/>
            <p:cNvSpPr>
              <a:spLocks/>
            </p:cNvSpPr>
            <p:nvPr/>
          </p:nvSpPr>
          <p:spPr bwMode="auto">
            <a:xfrm>
              <a:off x="5449077" y="4572501"/>
              <a:ext cx="584331" cy="449290"/>
            </a:xfrm>
            <a:custGeom>
              <a:avLst/>
              <a:gdLst>
                <a:gd name="T0" fmla="*/ 559 w 1003"/>
                <a:gd name="T1" fmla="*/ 44 h 799"/>
                <a:gd name="T2" fmla="*/ 526 w 1003"/>
                <a:gd name="T3" fmla="*/ 29 h 799"/>
                <a:gd name="T4" fmla="*/ 509 w 1003"/>
                <a:gd name="T5" fmla="*/ 75 h 799"/>
                <a:gd name="T6" fmla="*/ 476 w 1003"/>
                <a:gd name="T7" fmla="*/ 120 h 799"/>
                <a:gd name="T8" fmla="*/ 454 w 1003"/>
                <a:gd name="T9" fmla="*/ 125 h 799"/>
                <a:gd name="T10" fmla="*/ 425 w 1003"/>
                <a:gd name="T11" fmla="*/ 89 h 799"/>
                <a:gd name="T12" fmla="*/ 396 w 1003"/>
                <a:gd name="T13" fmla="*/ 111 h 799"/>
                <a:gd name="T14" fmla="*/ 338 w 1003"/>
                <a:gd name="T15" fmla="*/ 159 h 799"/>
                <a:gd name="T16" fmla="*/ 339 w 1003"/>
                <a:gd name="T17" fmla="*/ 188 h 799"/>
                <a:gd name="T18" fmla="*/ 291 w 1003"/>
                <a:gd name="T19" fmla="*/ 214 h 799"/>
                <a:gd name="T20" fmla="*/ 199 w 1003"/>
                <a:gd name="T21" fmla="*/ 267 h 799"/>
                <a:gd name="T22" fmla="*/ 116 w 1003"/>
                <a:gd name="T23" fmla="*/ 298 h 799"/>
                <a:gd name="T24" fmla="*/ 70 w 1003"/>
                <a:gd name="T25" fmla="*/ 324 h 799"/>
                <a:gd name="T26" fmla="*/ 55 w 1003"/>
                <a:gd name="T27" fmla="*/ 425 h 799"/>
                <a:gd name="T28" fmla="*/ 38 w 1003"/>
                <a:gd name="T29" fmla="*/ 504 h 799"/>
                <a:gd name="T30" fmla="*/ 43 w 1003"/>
                <a:gd name="T31" fmla="*/ 593 h 799"/>
                <a:gd name="T32" fmla="*/ 3 w 1003"/>
                <a:gd name="T33" fmla="*/ 651 h 799"/>
                <a:gd name="T34" fmla="*/ 63 w 1003"/>
                <a:gd name="T35" fmla="*/ 682 h 799"/>
                <a:gd name="T36" fmla="*/ 197 w 1003"/>
                <a:gd name="T37" fmla="*/ 651 h 799"/>
                <a:gd name="T38" fmla="*/ 341 w 1003"/>
                <a:gd name="T39" fmla="*/ 605 h 799"/>
                <a:gd name="T40" fmla="*/ 449 w 1003"/>
                <a:gd name="T41" fmla="*/ 605 h 799"/>
                <a:gd name="T42" fmla="*/ 485 w 1003"/>
                <a:gd name="T43" fmla="*/ 665 h 799"/>
                <a:gd name="T44" fmla="*/ 548 w 1003"/>
                <a:gd name="T45" fmla="*/ 625 h 799"/>
                <a:gd name="T46" fmla="*/ 483 w 1003"/>
                <a:gd name="T47" fmla="*/ 689 h 799"/>
                <a:gd name="T48" fmla="*/ 526 w 1003"/>
                <a:gd name="T49" fmla="*/ 668 h 799"/>
                <a:gd name="T50" fmla="*/ 526 w 1003"/>
                <a:gd name="T51" fmla="*/ 739 h 799"/>
                <a:gd name="T52" fmla="*/ 591 w 1003"/>
                <a:gd name="T53" fmla="*/ 788 h 799"/>
                <a:gd name="T54" fmla="*/ 658 w 1003"/>
                <a:gd name="T55" fmla="*/ 790 h 799"/>
                <a:gd name="T56" fmla="*/ 746 w 1003"/>
                <a:gd name="T57" fmla="*/ 757 h 799"/>
                <a:gd name="T58" fmla="*/ 785 w 1003"/>
                <a:gd name="T59" fmla="*/ 732 h 799"/>
                <a:gd name="T60" fmla="*/ 855 w 1003"/>
                <a:gd name="T61" fmla="*/ 643 h 799"/>
                <a:gd name="T62" fmla="*/ 931 w 1003"/>
                <a:gd name="T63" fmla="*/ 569 h 799"/>
                <a:gd name="T64" fmla="*/ 974 w 1003"/>
                <a:gd name="T65" fmla="*/ 505 h 799"/>
                <a:gd name="T66" fmla="*/ 989 w 1003"/>
                <a:gd name="T67" fmla="*/ 428 h 799"/>
                <a:gd name="T68" fmla="*/ 934 w 1003"/>
                <a:gd name="T69" fmla="*/ 324 h 799"/>
                <a:gd name="T70" fmla="*/ 874 w 1003"/>
                <a:gd name="T71" fmla="*/ 216 h 799"/>
                <a:gd name="T72" fmla="*/ 862 w 1003"/>
                <a:gd name="T73" fmla="*/ 104 h 799"/>
                <a:gd name="T74" fmla="*/ 830 w 1003"/>
                <a:gd name="T75" fmla="*/ 27 h 799"/>
                <a:gd name="T76" fmla="*/ 807 w 1003"/>
                <a:gd name="T77" fmla="*/ 36 h 799"/>
                <a:gd name="T78" fmla="*/ 788 w 1003"/>
                <a:gd name="T79" fmla="*/ 89 h 799"/>
                <a:gd name="T80" fmla="*/ 770 w 1003"/>
                <a:gd name="T81" fmla="*/ 166 h 799"/>
                <a:gd name="T82" fmla="*/ 716 w 1003"/>
                <a:gd name="T83" fmla="*/ 187 h 799"/>
                <a:gd name="T84" fmla="*/ 646 w 1003"/>
                <a:gd name="T85" fmla="*/ 132 h 799"/>
                <a:gd name="T86" fmla="*/ 658 w 1003"/>
                <a:gd name="T87" fmla="*/ 72 h 799"/>
                <a:gd name="T88" fmla="*/ 677 w 1003"/>
                <a:gd name="T89" fmla="*/ 43 h 799"/>
                <a:gd name="T90" fmla="*/ 602 w 1003"/>
                <a:gd name="T91" fmla="*/ 36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3" h="799">
                  <a:moveTo>
                    <a:pt x="566" y="20"/>
                  </a:moveTo>
                  <a:cubicBezTo>
                    <a:pt x="576" y="22"/>
                    <a:pt x="579" y="28"/>
                    <a:pt x="584" y="36"/>
                  </a:cubicBezTo>
                  <a:cubicBezTo>
                    <a:pt x="582" y="45"/>
                    <a:pt x="559" y="44"/>
                    <a:pt x="559" y="44"/>
                  </a:cubicBezTo>
                  <a:cubicBezTo>
                    <a:pt x="553" y="47"/>
                    <a:pt x="551" y="44"/>
                    <a:pt x="545" y="43"/>
                  </a:cubicBezTo>
                  <a:cubicBezTo>
                    <a:pt x="548" y="36"/>
                    <a:pt x="552" y="37"/>
                    <a:pt x="554" y="29"/>
                  </a:cubicBezTo>
                  <a:cubicBezTo>
                    <a:pt x="550" y="14"/>
                    <a:pt x="536" y="24"/>
                    <a:pt x="526" y="29"/>
                  </a:cubicBezTo>
                  <a:cubicBezTo>
                    <a:pt x="530" y="34"/>
                    <a:pt x="535" y="37"/>
                    <a:pt x="536" y="44"/>
                  </a:cubicBezTo>
                  <a:cubicBezTo>
                    <a:pt x="532" y="49"/>
                    <a:pt x="529" y="48"/>
                    <a:pt x="524" y="51"/>
                  </a:cubicBezTo>
                  <a:cubicBezTo>
                    <a:pt x="516" y="64"/>
                    <a:pt x="523" y="67"/>
                    <a:pt x="509" y="75"/>
                  </a:cubicBezTo>
                  <a:cubicBezTo>
                    <a:pt x="504" y="81"/>
                    <a:pt x="506" y="87"/>
                    <a:pt x="500" y="92"/>
                  </a:cubicBezTo>
                  <a:cubicBezTo>
                    <a:pt x="497" y="106"/>
                    <a:pt x="496" y="119"/>
                    <a:pt x="495" y="133"/>
                  </a:cubicBezTo>
                  <a:cubicBezTo>
                    <a:pt x="488" y="129"/>
                    <a:pt x="476" y="120"/>
                    <a:pt x="476" y="120"/>
                  </a:cubicBezTo>
                  <a:cubicBezTo>
                    <a:pt x="474" y="120"/>
                    <a:pt x="468" y="121"/>
                    <a:pt x="466" y="123"/>
                  </a:cubicBezTo>
                  <a:cubicBezTo>
                    <a:pt x="464" y="126"/>
                    <a:pt x="461" y="133"/>
                    <a:pt x="461" y="133"/>
                  </a:cubicBezTo>
                  <a:cubicBezTo>
                    <a:pt x="454" y="132"/>
                    <a:pt x="451" y="132"/>
                    <a:pt x="454" y="125"/>
                  </a:cubicBezTo>
                  <a:cubicBezTo>
                    <a:pt x="453" y="117"/>
                    <a:pt x="454" y="108"/>
                    <a:pt x="447" y="104"/>
                  </a:cubicBezTo>
                  <a:cubicBezTo>
                    <a:pt x="446" y="98"/>
                    <a:pt x="443" y="97"/>
                    <a:pt x="437" y="94"/>
                  </a:cubicBezTo>
                  <a:cubicBezTo>
                    <a:pt x="433" y="92"/>
                    <a:pt x="425" y="89"/>
                    <a:pt x="425" y="89"/>
                  </a:cubicBezTo>
                  <a:cubicBezTo>
                    <a:pt x="418" y="90"/>
                    <a:pt x="411" y="89"/>
                    <a:pt x="404" y="91"/>
                  </a:cubicBezTo>
                  <a:cubicBezTo>
                    <a:pt x="402" y="92"/>
                    <a:pt x="406" y="97"/>
                    <a:pt x="408" y="97"/>
                  </a:cubicBezTo>
                  <a:cubicBezTo>
                    <a:pt x="412" y="109"/>
                    <a:pt x="408" y="109"/>
                    <a:pt x="396" y="111"/>
                  </a:cubicBezTo>
                  <a:cubicBezTo>
                    <a:pt x="394" y="116"/>
                    <a:pt x="384" y="121"/>
                    <a:pt x="384" y="121"/>
                  </a:cubicBezTo>
                  <a:cubicBezTo>
                    <a:pt x="380" y="129"/>
                    <a:pt x="371" y="145"/>
                    <a:pt x="363" y="147"/>
                  </a:cubicBezTo>
                  <a:cubicBezTo>
                    <a:pt x="361" y="161"/>
                    <a:pt x="354" y="157"/>
                    <a:pt x="338" y="159"/>
                  </a:cubicBezTo>
                  <a:cubicBezTo>
                    <a:pt x="337" y="166"/>
                    <a:pt x="334" y="174"/>
                    <a:pt x="334" y="181"/>
                  </a:cubicBezTo>
                  <a:cubicBezTo>
                    <a:pt x="334" y="182"/>
                    <a:pt x="337" y="182"/>
                    <a:pt x="338" y="183"/>
                  </a:cubicBezTo>
                  <a:cubicBezTo>
                    <a:pt x="339" y="184"/>
                    <a:pt x="339" y="186"/>
                    <a:pt x="339" y="188"/>
                  </a:cubicBezTo>
                  <a:cubicBezTo>
                    <a:pt x="325" y="199"/>
                    <a:pt x="327" y="173"/>
                    <a:pt x="322" y="164"/>
                  </a:cubicBezTo>
                  <a:cubicBezTo>
                    <a:pt x="315" y="173"/>
                    <a:pt x="305" y="181"/>
                    <a:pt x="300" y="192"/>
                  </a:cubicBezTo>
                  <a:cubicBezTo>
                    <a:pt x="298" y="205"/>
                    <a:pt x="300" y="207"/>
                    <a:pt x="291" y="214"/>
                  </a:cubicBezTo>
                  <a:cubicBezTo>
                    <a:pt x="291" y="216"/>
                    <a:pt x="291" y="219"/>
                    <a:pt x="290" y="221"/>
                  </a:cubicBezTo>
                  <a:cubicBezTo>
                    <a:pt x="288" y="225"/>
                    <a:pt x="281" y="221"/>
                    <a:pt x="281" y="226"/>
                  </a:cubicBezTo>
                  <a:cubicBezTo>
                    <a:pt x="255" y="269"/>
                    <a:pt x="249" y="259"/>
                    <a:pt x="199" y="267"/>
                  </a:cubicBezTo>
                  <a:cubicBezTo>
                    <a:pt x="191" y="271"/>
                    <a:pt x="188" y="276"/>
                    <a:pt x="180" y="277"/>
                  </a:cubicBezTo>
                  <a:cubicBezTo>
                    <a:pt x="166" y="291"/>
                    <a:pt x="149" y="284"/>
                    <a:pt x="128" y="284"/>
                  </a:cubicBezTo>
                  <a:cubicBezTo>
                    <a:pt x="123" y="288"/>
                    <a:pt x="120" y="293"/>
                    <a:pt x="116" y="298"/>
                  </a:cubicBezTo>
                  <a:cubicBezTo>
                    <a:pt x="114" y="310"/>
                    <a:pt x="112" y="311"/>
                    <a:pt x="101" y="313"/>
                  </a:cubicBezTo>
                  <a:cubicBezTo>
                    <a:pt x="97" y="319"/>
                    <a:pt x="92" y="323"/>
                    <a:pt x="87" y="329"/>
                  </a:cubicBezTo>
                  <a:cubicBezTo>
                    <a:pt x="77" y="327"/>
                    <a:pt x="77" y="321"/>
                    <a:pt x="70" y="324"/>
                  </a:cubicBezTo>
                  <a:cubicBezTo>
                    <a:pt x="67" y="329"/>
                    <a:pt x="63" y="333"/>
                    <a:pt x="62" y="339"/>
                  </a:cubicBezTo>
                  <a:cubicBezTo>
                    <a:pt x="63" y="363"/>
                    <a:pt x="61" y="367"/>
                    <a:pt x="48" y="384"/>
                  </a:cubicBezTo>
                  <a:cubicBezTo>
                    <a:pt x="49" y="394"/>
                    <a:pt x="46" y="416"/>
                    <a:pt x="55" y="425"/>
                  </a:cubicBezTo>
                  <a:cubicBezTo>
                    <a:pt x="53" y="434"/>
                    <a:pt x="53" y="444"/>
                    <a:pt x="44" y="435"/>
                  </a:cubicBezTo>
                  <a:cubicBezTo>
                    <a:pt x="42" y="418"/>
                    <a:pt x="41" y="427"/>
                    <a:pt x="36" y="435"/>
                  </a:cubicBezTo>
                  <a:cubicBezTo>
                    <a:pt x="35" y="454"/>
                    <a:pt x="30" y="484"/>
                    <a:pt x="38" y="504"/>
                  </a:cubicBezTo>
                  <a:cubicBezTo>
                    <a:pt x="39" y="514"/>
                    <a:pt x="40" y="512"/>
                    <a:pt x="48" y="517"/>
                  </a:cubicBezTo>
                  <a:cubicBezTo>
                    <a:pt x="55" y="530"/>
                    <a:pt x="41" y="544"/>
                    <a:pt x="38" y="557"/>
                  </a:cubicBezTo>
                  <a:cubicBezTo>
                    <a:pt x="39" y="575"/>
                    <a:pt x="43" y="577"/>
                    <a:pt x="43" y="593"/>
                  </a:cubicBezTo>
                  <a:cubicBezTo>
                    <a:pt x="35" y="606"/>
                    <a:pt x="40" y="603"/>
                    <a:pt x="32" y="607"/>
                  </a:cubicBezTo>
                  <a:cubicBezTo>
                    <a:pt x="26" y="617"/>
                    <a:pt x="21" y="622"/>
                    <a:pt x="12" y="629"/>
                  </a:cubicBezTo>
                  <a:cubicBezTo>
                    <a:pt x="9" y="637"/>
                    <a:pt x="10" y="646"/>
                    <a:pt x="3" y="651"/>
                  </a:cubicBezTo>
                  <a:cubicBezTo>
                    <a:pt x="0" y="670"/>
                    <a:pt x="10" y="679"/>
                    <a:pt x="24" y="689"/>
                  </a:cubicBezTo>
                  <a:cubicBezTo>
                    <a:pt x="31" y="688"/>
                    <a:pt x="37" y="686"/>
                    <a:pt x="44" y="685"/>
                  </a:cubicBezTo>
                  <a:cubicBezTo>
                    <a:pt x="50" y="684"/>
                    <a:pt x="63" y="682"/>
                    <a:pt x="63" y="682"/>
                  </a:cubicBezTo>
                  <a:cubicBezTo>
                    <a:pt x="78" y="676"/>
                    <a:pt x="84" y="675"/>
                    <a:pt x="101" y="673"/>
                  </a:cubicBezTo>
                  <a:cubicBezTo>
                    <a:pt x="108" y="669"/>
                    <a:pt x="111" y="660"/>
                    <a:pt x="118" y="656"/>
                  </a:cubicBezTo>
                  <a:cubicBezTo>
                    <a:pt x="141" y="642"/>
                    <a:pt x="171" y="652"/>
                    <a:pt x="197" y="651"/>
                  </a:cubicBezTo>
                  <a:cubicBezTo>
                    <a:pt x="202" y="649"/>
                    <a:pt x="206" y="646"/>
                    <a:pt x="211" y="643"/>
                  </a:cubicBezTo>
                  <a:cubicBezTo>
                    <a:pt x="217" y="632"/>
                    <a:pt x="227" y="629"/>
                    <a:pt x="240" y="627"/>
                  </a:cubicBezTo>
                  <a:cubicBezTo>
                    <a:pt x="270" y="609"/>
                    <a:pt x="307" y="608"/>
                    <a:pt x="341" y="605"/>
                  </a:cubicBezTo>
                  <a:cubicBezTo>
                    <a:pt x="343" y="600"/>
                    <a:pt x="353" y="595"/>
                    <a:pt x="353" y="595"/>
                  </a:cubicBezTo>
                  <a:cubicBezTo>
                    <a:pt x="362" y="577"/>
                    <a:pt x="393" y="589"/>
                    <a:pt x="406" y="589"/>
                  </a:cubicBezTo>
                  <a:cubicBezTo>
                    <a:pt x="421" y="595"/>
                    <a:pt x="432" y="601"/>
                    <a:pt x="449" y="605"/>
                  </a:cubicBezTo>
                  <a:cubicBezTo>
                    <a:pt x="459" y="615"/>
                    <a:pt x="461" y="637"/>
                    <a:pt x="468" y="641"/>
                  </a:cubicBezTo>
                  <a:cubicBezTo>
                    <a:pt x="467" y="651"/>
                    <a:pt x="463" y="668"/>
                    <a:pt x="466" y="679"/>
                  </a:cubicBezTo>
                  <a:cubicBezTo>
                    <a:pt x="473" y="675"/>
                    <a:pt x="478" y="669"/>
                    <a:pt x="485" y="665"/>
                  </a:cubicBezTo>
                  <a:cubicBezTo>
                    <a:pt x="496" y="650"/>
                    <a:pt x="507" y="647"/>
                    <a:pt x="526" y="641"/>
                  </a:cubicBezTo>
                  <a:cubicBezTo>
                    <a:pt x="532" y="639"/>
                    <a:pt x="536" y="638"/>
                    <a:pt x="540" y="634"/>
                  </a:cubicBezTo>
                  <a:cubicBezTo>
                    <a:pt x="551" y="624"/>
                    <a:pt x="548" y="621"/>
                    <a:pt x="548" y="625"/>
                  </a:cubicBezTo>
                  <a:cubicBezTo>
                    <a:pt x="548" y="636"/>
                    <a:pt x="532" y="649"/>
                    <a:pt x="524" y="655"/>
                  </a:cubicBezTo>
                  <a:cubicBezTo>
                    <a:pt x="521" y="657"/>
                    <a:pt x="514" y="663"/>
                    <a:pt x="514" y="663"/>
                  </a:cubicBezTo>
                  <a:cubicBezTo>
                    <a:pt x="506" y="678"/>
                    <a:pt x="498" y="683"/>
                    <a:pt x="483" y="689"/>
                  </a:cubicBezTo>
                  <a:cubicBezTo>
                    <a:pt x="475" y="702"/>
                    <a:pt x="500" y="695"/>
                    <a:pt x="506" y="694"/>
                  </a:cubicBezTo>
                  <a:cubicBezTo>
                    <a:pt x="509" y="689"/>
                    <a:pt x="511" y="686"/>
                    <a:pt x="516" y="682"/>
                  </a:cubicBezTo>
                  <a:cubicBezTo>
                    <a:pt x="518" y="676"/>
                    <a:pt x="521" y="673"/>
                    <a:pt x="526" y="668"/>
                  </a:cubicBezTo>
                  <a:cubicBezTo>
                    <a:pt x="544" y="673"/>
                    <a:pt x="526" y="687"/>
                    <a:pt x="519" y="694"/>
                  </a:cubicBezTo>
                  <a:cubicBezTo>
                    <a:pt x="517" y="704"/>
                    <a:pt x="522" y="703"/>
                    <a:pt x="531" y="704"/>
                  </a:cubicBezTo>
                  <a:cubicBezTo>
                    <a:pt x="530" y="723"/>
                    <a:pt x="532" y="726"/>
                    <a:pt x="526" y="739"/>
                  </a:cubicBezTo>
                  <a:cubicBezTo>
                    <a:pt x="528" y="756"/>
                    <a:pt x="523" y="762"/>
                    <a:pt x="538" y="764"/>
                  </a:cubicBezTo>
                  <a:cubicBezTo>
                    <a:pt x="543" y="776"/>
                    <a:pt x="557" y="772"/>
                    <a:pt x="569" y="773"/>
                  </a:cubicBezTo>
                  <a:cubicBezTo>
                    <a:pt x="573" y="780"/>
                    <a:pt x="583" y="786"/>
                    <a:pt x="591" y="788"/>
                  </a:cubicBezTo>
                  <a:cubicBezTo>
                    <a:pt x="599" y="786"/>
                    <a:pt x="601" y="783"/>
                    <a:pt x="607" y="778"/>
                  </a:cubicBezTo>
                  <a:cubicBezTo>
                    <a:pt x="613" y="777"/>
                    <a:pt x="624" y="761"/>
                    <a:pt x="632" y="763"/>
                  </a:cubicBezTo>
                  <a:cubicBezTo>
                    <a:pt x="640" y="765"/>
                    <a:pt x="653" y="785"/>
                    <a:pt x="658" y="790"/>
                  </a:cubicBezTo>
                  <a:cubicBezTo>
                    <a:pt x="666" y="794"/>
                    <a:pt x="655" y="799"/>
                    <a:pt x="665" y="795"/>
                  </a:cubicBezTo>
                  <a:cubicBezTo>
                    <a:pt x="677" y="766"/>
                    <a:pt x="703" y="764"/>
                    <a:pt x="732" y="763"/>
                  </a:cubicBezTo>
                  <a:cubicBezTo>
                    <a:pt x="738" y="762"/>
                    <a:pt x="742" y="761"/>
                    <a:pt x="746" y="757"/>
                  </a:cubicBezTo>
                  <a:cubicBezTo>
                    <a:pt x="753" y="755"/>
                    <a:pt x="760" y="755"/>
                    <a:pt x="766" y="751"/>
                  </a:cubicBezTo>
                  <a:cubicBezTo>
                    <a:pt x="770" y="748"/>
                    <a:pt x="773" y="742"/>
                    <a:pt x="778" y="739"/>
                  </a:cubicBezTo>
                  <a:cubicBezTo>
                    <a:pt x="783" y="729"/>
                    <a:pt x="776" y="741"/>
                    <a:pt x="785" y="732"/>
                  </a:cubicBezTo>
                  <a:cubicBezTo>
                    <a:pt x="794" y="723"/>
                    <a:pt x="791" y="711"/>
                    <a:pt x="804" y="703"/>
                  </a:cubicBezTo>
                  <a:cubicBezTo>
                    <a:pt x="808" y="698"/>
                    <a:pt x="815" y="695"/>
                    <a:pt x="821" y="691"/>
                  </a:cubicBezTo>
                  <a:cubicBezTo>
                    <a:pt x="829" y="675"/>
                    <a:pt x="834" y="646"/>
                    <a:pt x="855" y="643"/>
                  </a:cubicBezTo>
                  <a:cubicBezTo>
                    <a:pt x="867" y="634"/>
                    <a:pt x="875" y="620"/>
                    <a:pt x="888" y="612"/>
                  </a:cubicBezTo>
                  <a:cubicBezTo>
                    <a:pt x="891" y="606"/>
                    <a:pt x="899" y="602"/>
                    <a:pt x="905" y="598"/>
                  </a:cubicBezTo>
                  <a:cubicBezTo>
                    <a:pt x="912" y="588"/>
                    <a:pt x="922" y="578"/>
                    <a:pt x="931" y="569"/>
                  </a:cubicBezTo>
                  <a:cubicBezTo>
                    <a:pt x="932" y="562"/>
                    <a:pt x="936" y="562"/>
                    <a:pt x="941" y="557"/>
                  </a:cubicBezTo>
                  <a:cubicBezTo>
                    <a:pt x="943" y="546"/>
                    <a:pt x="951" y="522"/>
                    <a:pt x="962" y="517"/>
                  </a:cubicBezTo>
                  <a:cubicBezTo>
                    <a:pt x="965" y="511"/>
                    <a:pt x="970" y="510"/>
                    <a:pt x="974" y="505"/>
                  </a:cubicBezTo>
                  <a:cubicBezTo>
                    <a:pt x="975" y="503"/>
                    <a:pt x="977" y="500"/>
                    <a:pt x="977" y="500"/>
                  </a:cubicBezTo>
                  <a:cubicBezTo>
                    <a:pt x="979" y="485"/>
                    <a:pt x="981" y="475"/>
                    <a:pt x="977" y="461"/>
                  </a:cubicBezTo>
                  <a:cubicBezTo>
                    <a:pt x="979" y="430"/>
                    <a:pt x="974" y="440"/>
                    <a:pt x="989" y="428"/>
                  </a:cubicBezTo>
                  <a:cubicBezTo>
                    <a:pt x="1003" y="393"/>
                    <a:pt x="978" y="391"/>
                    <a:pt x="965" y="368"/>
                  </a:cubicBezTo>
                  <a:cubicBezTo>
                    <a:pt x="962" y="363"/>
                    <a:pt x="962" y="358"/>
                    <a:pt x="960" y="353"/>
                  </a:cubicBezTo>
                  <a:cubicBezTo>
                    <a:pt x="970" y="328"/>
                    <a:pt x="955" y="329"/>
                    <a:pt x="934" y="324"/>
                  </a:cubicBezTo>
                  <a:cubicBezTo>
                    <a:pt x="933" y="310"/>
                    <a:pt x="942" y="270"/>
                    <a:pt x="920" y="264"/>
                  </a:cubicBezTo>
                  <a:cubicBezTo>
                    <a:pt x="912" y="253"/>
                    <a:pt x="898" y="241"/>
                    <a:pt x="886" y="236"/>
                  </a:cubicBezTo>
                  <a:cubicBezTo>
                    <a:pt x="881" y="229"/>
                    <a:pt x="882" y="221"/>
                    <a:pt x="874" y="216"/>
                  </a:cubicBezTo>
                  <a:cubicBezTo>
                    <a:pt x="871" y="208"/>
                    <a:pt x="876" y="201"/>
                    <a:pt x="878" y="193"/>
                  </a:cubicBezTo>
                  <a:cubicBezTo>
                    <a:pt x="877" y="175"/>
                    <a:pt x="874" y="157"/>
                    <a:pt x="881" y="140"/>
                  </a:cubicBezTo>
                  <a:cubicBezTo>
                    <a:pt x="879" y="126"/>
                    <a:pt x="876" y="110"/>
                    <a:pt x="862" y="104"/>
                  </a:cubicBezTo>
                  <a:cubicBezTo>
                    <a:pt x="847" y="106"/>
                    <a:pt x="851" y="106"/>
                    <a:pt x="845" y="116"/>
                  </a:cubicBezTo>
                  <a:cubicBezTo>
                    <a:pt x="842" y="80"/>
                    <a:pt x="843" y="100"/>
                    <a:pt x="843" y="56"/>
                  </a:cubicBezTo>
                  <a:cubicBezTo>
                    <a:pt x="837" y="33"/>
                    <a:pt x="838" y="41"/>
                    <a:pt x="830" y="27"/>
                  </a:cubicBezTo>
                  <a:cubicBezTo>
                    <a:pt x="829" y="19"/>
                    <a:pt x="834" y="0"/>
                    <a:pt x="819" y="10"/>
                  </a:cubicBezTo>
                  <a:cubicBezTo>
                    <a:pt x="817" y="11"/>
                    <a:pt x="815" y="26"/>
                    <a:pt x="814" y="27"/>
                  </a:cubicBezTo>
                  <a:cubicBezTo>
                    <a:pt x="812" y="30"/>
                    <a:pt x="807" y="36"/>
                    <a:pt x="807" y="36"/>
                  </a:cubicBezTo>
                  <a:cubicBezTo>
                    <a:pt x="806" y="43"/>
                    <a:pt x="802" y="49"/>
                    <a:pt x="799" y="55"/>
                  </a:cubicBezTo>
                  <a:cubicBezTo>
                    <a:pt x="797" y="58"/>
                    <a:pt x="795" y="65"/>
                    <a:pt x="795" y="65"/>
                  </a:cubicBezTo>
                  <a:cubicBezTo>
                    <a:pt x="798" y="75"/>
                    <a:pt x="795" y="82"/>
                    <a:pt x="788" y="89"/>
                  </a:cubicBezTo>
                  <a:cubicBezTo>
                    <a:pt x="786" y="102"/>
                    <a:pt x="785" y="112"/>
                    <a:pt x="790" y="125"/>
                  </a:cubicBezTo>
                  <a:cubicBezTo>
                    <a:pt x="783" y="136"/>
                    <a:pt x="781" y="154"/>
                    <a:pt x="775" y="163"/>
                  </a:cubicBezTo>
                  <a:cubicBezTo>
                    <a:pt x="774" y="165"/>
                    <a:pt x="772" y="165"/>
                    <a:pt x="770" y="166"/>
                  </a:cubicBezTo>
                  <a:cubicBezTo>
                    <a:pt x="761" y="172"/>
                    <a:pt x="757" y="183"/>
                    <a:pt x="749" y="188"/>
                  </a:cubicBezTo>
                  <a:cubicBezTo>
                    <a:pt x="745" y="193"/>
                    <a:pt x="741" y="193"/>
                    <a:pt x="735" y="195"/>
                  </a:cubicBezTo>
                  <a:cubicBezTo>
                    <a:pt x="729" y="193"/>
                    <a:pt x="721" y="192"/>
                    <a:pt x="716" y="187"/>
                  </a:cubicBezTo>
                  <a:cubicBezTo>
                    <a:pt x="712" y="183"/>
                    <a:pt x="711" y="176"/>
                    <a:pt x="706" y="173"/>
                  </a:cubicBezTo>
                  <a:cubicBezTo>
                    <a:pt x="694" y="166"/>
                    <a:pt x="685" y="163"/>
                    <a:pt x="674" y="154"/>
                  </a:cubicBezTo>
                  <a:cubicBezTo>
                    <a:pt x="669" y="143"/>
                    <a:pt x="656" y="138"/>
                    <a:pt x="646" y="132"/>
                  </a:cubicBezTo>
                  <a:cubicBezTo>
                    <a:pt x="645" y="129"/>
                    <a:pt x="640" y="128"/>
                    <a:pt x="639" y="125"/>
                  </a:cubicBezTo>
                  <a:cubicBezTo>
                    <a:pt x="637" y="121"/>
                    <a:pt x="653" y="106"/>
                    <a:pt x="655" y="103"/>
                  </a:cubicBezTo>
                  <a:cubicBezTo>
                    <a:pt x="657" y="93"/>
                    <a:pt x="656" y="82"/>
                    <a:pt x="658" y="72"/>
                  </a:cubicBezTo>
                  <a:cubicBezTo>
                    <a:pt x="658" y="71"/>
                    <a:pt x="661" y="71"/>
                    <a:pt x="662" y="70"/>
                  </a:cubicBezTo>
                  <a:cubicBezTo>
                    <a:pt x="672" y="65"/>
                    <a:pt x="682" y="60"/>
                    <a:pt x="689" y="51"/>
                  </a:cubicBezTo>
                  <a:cubicBezTo>
                    <a:pt x="686" y="44"/>
                    <a:pt x="684" y="44"/>
                    <a:pt x="677" y="43"/>
                  </a:cubicBezTo>
                  <a:cubicBezTo>
                    <a:pt x="671" y="43"/>
                    <a:pt x="639" y="42"/>
                    <a:pt x="639" y="49"/>
                  </a:cubicBezTo>
                  <a:cubicBezTo>
                    <a:pt x="631" y="46"/>
                    <a:pt x="623" y="46"/>
                    <a:pt x="615" y="43"/>
                  </a:cubicBezTo>
                  <a:cubicBezTo>
                    <a:pt x="588" y="33"/>
                    <a:pt x="623" y="39"/>
                    <a:pt x="602" y="36"/>
                  </a:cubicBezTo>
                  <a:cubicBezTo>
                    <a:pt x="588" y="22"/>
                    <a:pt x="608" y="40"/>
                    <a:pt x="593" y="31"/>
                  </a:cubicBezTo>
                  <a:cubicBezTo>
                    <a:pt x="580" y="23"/>
                    <a:pt x="583" y="18"/>
                    <a:pt x="566" y="2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1" name="Freeform 159"/>
            <p:cNvSpPr>
              <a:spLocks/>
            </p:cNvSpPr>
            <p:nvPr/>
          </p:nvSpPr>
          <p:spPr bwMode="auto">
            <a:xfrm>
              <a:off x="5720730" y="4967266"/>
              <a:ext cx="24393" cy="11996"/>
            </a:xfrm>
            <a:custGeom>
              <a:avLst/>
              <a:gdLst>
                <a:gd name="T0" fmla="*/ 11 w 43"/>
                <a:gd name="T1" fmla="*/ 0 h 20"/>
                <a:gd name="T2" fmla="*/ 16 w 43"/>
                <a:gd name="T3" fmla="*/ 17 h 20"/>
                <a:gd name="T4" fmla="*/ 42 w 43"/>
                <a:gd name="T5" fmla="*/ 12 h 20"/>
                <a:gd name="T6" fmla="*/ 35 w 43"/>
                <a:gd name="T7" fmla="*/ 7 h 20"/>
                <a:gd name="T8" fmla="*/ 11 w 43"/>
                <a:gd name="T9" fmla="*/ 0 h 20"/>
              </a:gdLst>
              <a:ahLst/>
              <a:cxnLst>
                <a:cxn ang="0">
                  <a:pos x="T0" y="T1"/>
                </a:cxn>
                <a:cxn ang="0">
                  <a:pos x="T2" y="T3"/>
                </a:cxn>
                <a:cxn ang="0">
                  <a:pos x="T4" y="T5"/>
                </a:cxn>
                <a:cxn ang="0">
                  <a:pos x="T6" y="T7"/>
                </a:cxn>
                <a:cxn ang="0">
                  <a:pos x="T8" y="T9"/>
                </a:cxn>
              </a:cxnLst>
              <a:rect l="0" t="0" r="r" b="b"/>
              <a:pathLst>
                <a:path w="43" h="20">
                  <a:moveTo>
                    <a:pt x="11" y="0"/>
                  </a:moveTo>
                  <a:cubicBezTo>
                    <a:pt x="0" y="5"/>
                    <a:pt x="5" y="15"/>
                    <a:pt x="16" y="17"/>
                  </a:cubicBezTo>
                  <a:cubicBezTo>
                    <a:pt x="25" y="16"/>
                    <a:pt x="40" y="20"/>
                    <a:pt x="42" y="12"/>
                  </a:cubicBezTo>
                  <a:cubicBezTo>
                    <a:pt x="43" y="7"/>
                    <a:pt x="37" y="7"/>
                    <a:pt x="35" y="7"/>
                  </a:cubicBezTo>
                  <a:cubicBezTo>
                    <a:pt x="27" y="3"/>
                    <a:pt x="20" y="2"/>
                    <a:pt x="11"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2" name="Freeform 160"/>
            <p:cNvSpPr>
              <a:spLocks/>
            </p:cNvSpPr>
            <p:nvPr/>
          </p:nvSpPr>
          <p:spPr bwMode="auto">
            <a:xfrm>
              <a:off x="5771735" y="5043602"/>
              <a:ext cx="64310" cy="49073"/>
            </a:xfrm>
            <a:custGeom>
              <a:avLst/>
              <a:gdLst>
                <a:gd name="T0" fmla="*/ 57 w 112"/>
                <a:gd name="T1" fmla="*/ 16 h 86"/>
                <a:gd name="T2" fmla="*/ 37 w 112"/>
                <a:gd name="T3" fmla="*/ 0 h 86"/>
                <a:gd name="T4" fmla="*/ 18 w 112"/>
                <a:gd name="T5" fmla="*/ 16 h 86"/>
                <a:gd name="T6" fmla="*/ 11 w 112"/>
                <a:gd name="T7" fmla="*/ 40 h 86"/>
                <a:gd name="T8" fmla="*/ 4 w 112"/>
                <a:gd name="T9" fmla="*/ 55 h 86"/>
                <a:gd name="T10" fmla="*/ 3 w 112"/>
                <a:gd name="T11" fmla="*/ 86 h 86"/>
                <a:gd name="T12" fmla="*/ 25 w 112"/>
                <a:gd name="T13" fmla="*/ 77 h 86"/>
                <a:gd name="T14" fmla="*/ 42 w 112"/>
                <a:gd name="T15" fmla="*/ 60 h 86"/>
                <a:gd name="T16" fmla="*/ 54 w 112"/>
                <a:gd name="T17" fmla="*/ 69 h 86"/>
                <a:gd name="T18" fmla="*/ 71 w 112"/>
                <a:gd name="T19" fmla="*/ 43 h 86"/>
                <a:gd name="T20" fmla="*/ 92 w 112"/>
                <a:gd name="T21" fmla="*/ 38 h 86"/>
                <a:gd name="T22" fmla="*/ 107 w 112"/>
                <a:gd name="T23" fmla="*/ 24 h 86"/>
                <a:gd name="T24" fmla="*/ 107 w 112"/>
                <a:gd name="T25" fmla="*/ 2 h 86"/>
                <a:gd name="T26" fmla="*/ 76 w 112"/>
                <a:gd name="T27" fmla="*/ 14 h 86"/>
                <a:gd name="T28" fmla="*/ 57 w 112"/>
                <a:gd name="T29" fmla="*/ 1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86">
                  <a:moveTo>
                    <a:pt x="57" y="16"/>
                  </a:moveTo>
                  <a:cubicBezTo>
                    <a:pt x="48" y="9"/>
                    <a:pt x="50" y="5"/>
                    <a:pt x="37" y="0"/>
                  </a:cubicBezTo>
                  <a:cubicBezTo>
                    <a:pt x="21" y="3"/>
                    <a:pt x="23" y="3"/>
                    <a:pt x="18" y="16"/>
                  </a:cubicBezTo>
                  <a:cubicBezTo>
                    <a:pt x="17" y="24"/>
                    <a:pt x="19" y="36"/>
                    <a:pt x="11" y="40"/>
                  </a:cubicBezTo>
                  <a:cubicBezTo>
                    <a:pt x="8" y="46"/>
                    <a:pt x="10" y="51"/>
                    <a:pt x="4" y="55"/>
                  </a:cubicBezTo>
                  <a:cubicBezTo>
                    <a:pt x="0" y="76"/>
                    <a:pt x="0" y="66"/>
                    <a:pt x="3" y="86"/>
                  </a:cubicBezTo>
                  <a:cubicBezTo>
                    <a:pt x="15" y="84"/>
                    <a:pt x="17" y="85"/>
                    <a:pt x="25" y="77"/>
                  </a:cubicBezTo>
                  <a:cubicBezTo>
                    <a:pt x="29" y="68"/>
                    <a:pt x="33" y="64"/>
                    <a:pt x="42" y="60"/>
                  </a:cubicBezTo>
                  <a:cubicBezTo>
                    <a:pt x="48" y="63"/>
                    <a:pt x="50" y="63"/>
                    <a:pt x="54" y="69"/>
                  </a:cubicBezTo>
                  <a:cubicBezTo>
                    <a:pt x="73" y="61"/>
                    <a:pt x="63" y="59"/>
                    <a:pt x="71" y="43"/>
                  </a:cubicBezTo>
                  <a:cubicBezTo>
                    <a:pt x="74" y="37"/>
                    <a:pt x="85" y="39"/>
                    <a:pt x="92" y="38"/>
                  </a:cubicBezTo>
                  <a:cubicBezTo>
                    <a:pt x="99" y="35"/>
                    <a:pt x="102" y="31"/>
                    <a:pt x="107" y="24"/>
                  </a:cubicBezTo>
                  <a:cubicBezTo>
                    <a:pt x="109" y="18"/>
                    <a:pt x="112" y="8"/>
                    <a:pt x="107" y="2"/>
                  </a:cubicBezTo>
                  <a:cubicBezTo>
                    <a:pt x="106" y="0"/>
                    <a:pt x="80" y="12"/>
                    <a:pt x="76" y="14"/>
                  </a:cubicBezTo>
                  <a:cubicBezTo>
                    <a:pt x="76" y="14"/>
                    <a:pt x="51" y="22"/>
                    <a:pt x="57" y="16"/>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3" name="Freeform 161"/>
            <p:cNvSpPr>
              <a:spLocks/>
            </p:cNvSpPr>
            <p:nvPr/>
          </p:nvSpPr>
          <p:spPr bwMode="auto">
            <a:xfrm>
              <a:off x="5782823" y="5021791"/>
              <a:ext cx="9979" cy="17448"/>
            </a:xfrm>
            <a:custGeom>
              <a:avLst/>
              <a:gdLst>
                <a:gd name="T0" fmla="*/ 9 w 16"/>
                <a:gd name="T1" fmla="*/ 2 h 31"/>
                <a:gd name="T2" fmla="*/ 0 w 16"/>
                <a:gd name="T3" fmla="*/ 25 h 31"/>
                <a:gd name="T4" fmla="*/ 16 w 16"/>
                <a:gd name="T5" fmla="*/ 21 h 31"/>
                <a:gd name="T6" fmla="*/ 9 w 16"/>
                <a:gd name="T7" fmla="*/ 2 h 31"/>
              </a:gdLst>
              <a:ahLst/>
              <a:cxnLst>
                <a:cxn ang="0">
                  <a:pos x="T0" y="T1"/>
                </a:cxn>
                <a:cxn ang="0">
                  <a:pos x="T2" y="T3"/>
                </a:cxn>
                <a:cxn ang="0">
                  <a:pos x="T4" y="T5"/>
                </a:cxn>
                <a:cxn ang="0">
                  <a:pos x="T6" y="T7"/>
                </a:cxn>
              </a:cxnLst>
              <a:rect l="0" t="0" r="r" b="b"/>
              <a:pathLst>
                <a:path w="16" h="31">
                  <a:moveTo>
                    <a:pt x="9" y="2"/>
                  </a:moveTo>
                  <a:cubicBezTo>
                    <a:pt x="6" y="31"/>
                    <a:pt x="7" y="10"/>
                    <a:pt x="0" y="25"/>
                  </a:cubicBezTo>
                  <a:cubicBezTo>
                    <a:pt x="7" y="30"/>
                    <a:pt x="13" y="29"/>
                    <a:pt x="16" y="21"/>
                  </a:cubicBezTo>
                  <a:cubicBezTo>
                    <a:pt x="13" y="0"/>
                    <a:pt x="9" y="11"/>
                    <a:pt x="9" y="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4" name="Freeform 162"/>
            <p:cNvSpPr>
              <a:spLocks/>
            </p:cNvSpPr>
            <p:nvPr/>
          </p:nvSpPr>
          <p:spPr bwMode="auto">
            <a:xfrm>
              <a:off x="5836044" y="5028334"/>
              <a:ext cx="13305" cy="10905"/>
            </a:xfrm>
            <a:custGeom>
              <a:avLst/>
              <a:gdLst>
                <a:gd name="T0" fmla="*/ 7 w 21"/>
                <a:gd name="T1" fmla="*/ 0 h 18"/>
                <a:gd name="T2" fmla="*/ 16 w 21"/>
                <a:gd name="T3" fmla="*/ 15 h 18"/>
                <a:gd name="T4" fmla="*/ 17 w 21"/>
                <a:gd name="T5" fmla="*/ 5 h 18"/>
                <a:gd name="T6" fmla="*/ 7 w 21"/>
                <a:gd name="T7" fmla="*/ 0 h 18"/>
              </a:gdLst>
              <a:ahLst/>
              <a:cxnLst>
                <a:cxn ang="0">
                  <a:pos x="T0" y="T1"/>
                </a:cxn>
                <a:cxn ang="0">
                  <a:pos x="T2" y="T3"/>
                </a:cxn>
                <a:cxn ang="0">
                  <a:pos x="T4" y="T5"/>
                </a:cxn>
                <a:cxn ang="0">
                  <a:pos x="T6" y="T7"/>
                </a:cxn>
              </a:cxnLst>
              <a:rect l="0" t="0" r="r" b="b"/>
              <a:pathLst>
                <a:path w="21" h="18">
                  <a:moveTo>
                    <a:pt x="7" y="0"/>
                  </a:moveTo>
                  <a:cubicBezTo>
                    <a:pt x="0" y="12"/>
                    <a:pt x="1" y="18"/>
                    <a:pt x="16" y="15"/>
                  </a:cubicBezTo>
                  <a:cubicBezTo>
                    <a:pt x="18" y="11"/>
                    <a:pt x="21" y="9"/>
                    <a:pt x="17" y="5"/>
                  </a:cubicBezTo>
                  <a:cubicBezTo>
                    <a:pt x="14" y="2"/>
                    <a:pt x="7" y="0"/>
                    <a:pt x="7"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5" name="Freeform 163"/>
            <p:cNvSpPr>
              <a:spLocks/>
            </p:cNvSpPr>
            <p:nvPr/>
          </p:nvSpPr>
          <p:spPr bwMode="auto">
            <a:xfrm>
              <a:off x="6002363" y="5033787"/>
              <a:ext cx="177406" cy="102508"/>
            </a:xfrm>
            <a:custGeom>
              <a:avLst/>
              <a:gdLst>
                <a:gd name="T0" fmla="*/ 282 w 303"/>
                <a:gd name="T1" fmla="*/ 31 h 182"/>
                <a:gd name="T2" fmla="*/ 269 w 303"/>
                <a:gd name="T3" fmla="*/ 36 h 182"/>
                <a:gd name="T4" fmla="*/ 274 w 303"/>
                <a:gd name="T5" fmla="*/ 12 h 182"/>
                <a:gd name="T6" fmla="*/ 264 w 303"/>
                <a:gd name="T7" fmla="*/ 10 h 182"/>
                <a:gd name="T8" fmla="*/ 248 w 303"/>
                <a:gd name="T9" fmla="*/ 33 h 182"/>
                <a:gd name="T10" fmla="*/ 238 w 303"/>
                <a:gd name="T11" fmla="*/ 46 h 182"/>
                <a:gd name="T12" fmla="*/ 209 w 303"/>
                <a:gd name="T13" fmla="*/ 52 h 182"/>
                <a:gd name="T14" fmla="*/ 197 w 303"/>
                <a:gd name="T15" fmla="*/ 74 h 182"/>
                <a:gd name="T16" fmla="*/ 159 w 303"/>
                <a:gd name="T17" fmla="*/ 84 h 182"/>
                <a:gd name="T18" fmla="*/ 75 w 303"/>
                <a:gd name="T19" fmla="*/ 112 h 182"/>
                <a:gd name="T20" fmla="*/ 58 w 303"/>
                <a:gd name="T21" fmla="*/ 124 h 182"/>
                <a:gd name="T22" fmla="*/ 49 w 303"/>
                <a:gd name="T23" fmla="*/ 137 h 182"/>
                <a:gd name="T24" fmla="*/ 17 w 303"/>
                <a:gd name="T25" fmla="*/ 146 h 182"/>
                <a:gd name="T26" fmla="*/ 3 w 303"/>
                <a:gd name="T27" fmla="*/ 156 h 182"/>
                <a:gd name="T28" fmla="*/ 15 w 303"/>
                <a:gd name="T29" fmla="*/ 173 h 182"/>
                <a:gd name="T30" fmla="*/ 32 w 303"/>
                <a:gd name="T31" fmla="*/ 178 h 182"/>
                <a:gd name="T32" fmla="*/ 60 w 303"/>
                <a:gd name="T33" fmla="*/ 180 h 182"/>
                <a:gd name="T34" fmla="*/ 99 w 303"/>
                <a:gd name="T35" fmla="*/ 165 h 182"/>
                <a:gd name="T36" fmla="*/ 125 w 303"/>
                <a:gd name="T37" fmla="*/ 149 h 182"/>
                <a:gd name="T38" fmla="*/ 147 w 303"/>
                <a:gd name="T39" fmla="*/ 136 h 182"/>
                <a:gd name="T40" fmla="*/ 180 w 303"/>
                <a:gd name="T41" fmla="*/ 112 h 182"/>
                <a:gd name="T42" fmla="*/ 198 w 303"/>
                <a:gd name="T43" fmla="*/ 108 h 182"/>
                <a:gd name="T44" fmla="*/ 207 w 303"/>
                <a:gd name="T45" fmla="*/ 94 h 182"/>
                <a:gd name="T46" fmla="*/ 224 w 303"/>
                <a:gd name="T47" fmla="*/ 88 h 182"/>
                <a:gd name="T48" fmla="*/ 253 w 303"/>
                <a:gd name="T49" fmla="*/ 60 h 182"/>
                <a:gd name="T50" fmla="*/ 276 w 303"/>
                <a:gd name="T51" fmla="*/ 50 h 182"/>
                <a:gd name="T52" fmla="*/ 293 w 303"/>
                <a:gd name="T53" fmla="*/ 38 h 182"/>
                <a:gd name="T54" fmla="*/ 300 w 303"/>
                <a:gd name="T55" fmla="*/ 26 h 182"/>
                <a:gd name="T56" fmla="*/ 282 w 303"/>
                <a:gd name="T57" fmla="*/ 29 h 182"/>
                <a:gd name="T58" fmla="*/ 282 w 303"/>
                <a:gd name="T59" fmla="*/ 3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3" h="182">
                  <a:moveTo>
                    <a:pt x="282" y="31"/>
                  </a:moveTo>
                  <a:cubicBezTo>
                    <a:pt x="276" y="35"/>
                    <a:pt x="276" y="39"/>
                    <a:pt x="269" y="36"/>
                  </a:cubicBezTo>
                  <a:cubicBezTo>
                    <a:pt x="266" y="28"/>
                    <a:pt x="270" y="19"/>
                    <a:pt x="274" y="12"/>
                  </a:cubicBezTo>
                  <a:cubicBezTo>
                    <a:pt x="271" y="0"/>
                    <a:pt x="273" y="8"/>
                    <a:pt x="264" y="10"/>
                  </a:cubicBezTo>
                  <a:cubicBezTo>
                    <a:pt x="261" y="16"/>
                    <a:pt x="253" y="30"/>
                    <a:pt x="248" y="33"/>
                  </a:cubicBezTo>
                  <a:cubicBezTo>
                    <a:pt x="246" y="40"/>
                    <a:pt x="246" y="44"/>
                    <a:pt x="238" y="46"/>
                  </a:cubicBezTo>
                  <a:cubicBezTo>
                    <a:pt x="227" y="51"/>
                    <a:pt x="223" y="51"/>
                    <a:pt x="209" y="52"/>
                  </a:cubicBezTo>
                  <a:cubicBezTo>
                    <a:pt x="201" y="58"/>
                    <a:pt x="202" y="67"/>
                    <a:pt x="197" y="74"/>
                  </a:cubicBezTo>
                  <a:cubicBezTo>
                    <a:pt x="193" y="79"/>
                    <a:pt x="166" y="81"/>
                    <a:pt x="159" y="84"/>
                  </a:cubicBezTo>
                  <a:cubicBezTo>
                    <a:pt x="130" y="95"/>
                    <a:pt x="106" y="109"/>
                    <a:pt x="75" y="112"/>
                  </a:cubicBezTo>
                  <a:cubicBezTo>
                    <a:pt x="68" y="116"/>
                    <a:pt x="63" y="118"/>
                    <a:pt x="58" y="124"/>
                  </a:cubicBezTo>
                  <a:cubicBezTo>
                    <a:pt x="53" y="138"/>
                    <a:pt x="58" y="135"/>
                    <a:pt x="49" y="137"/>
                  </a:cubicBezTo>
                  <a:cubicBezTo>
                    <a:pt x="43" y="145"/>
                    <a:pt x="26" y="144"/>
                    <a:pt x="17" y="146"/>
                  </a:cubicBezTo>
                  <a:cubicBezTo>
                    <a:pt x="10" y="149"/>
                    <a:pt x="7" y="150"/>
                    <a:pt x="3" y="156"/>
                  </a:cubicBezTo>
                  <a:cubicBezTo>
                    <a:pt x="0" y="170"/>
                    <a:pt x="0" y="172"/>
                    <a:pt x="15" y="173"/>
                  </a:cubicBezTo>
                  <a:cubicBezTo>
                    <a:pt x="27" y="178"/>
                    <a:pt x="21" y="176"/>
                    <a:pt x="32" y="178"/>
                  </a:cubicBezTo>
                  <a:cubicBezTo>
                    <a:pt x="42" y="182"/>
                    <a:pt x="49" y="182"/>
                    <a:pt x="60" y="180"/>
                  </a:cubicBezTo>
                  <a:cubicBezTo>
                    <a:pt x="73" y="172"/>
                    <a:pt x="83" y="166"/>
                    <a:pt x="99" y="165"/>
                  </a:cubicBezTo>
                  <a:cubicBezTo>
                    <a:pt x="120" y="157"/>
                    <a:pt x="94" y="153"/>
                    <a:pt x="125" y="149"/>
                  </a:cubicBezTo>
                  <a:cubicBezTo>
                    <a:pt x="128" y="135"/>
                    <a:pt x="132" y="137"/>
                    <a:pt x="147" y="136"/>
                  </a:cubicBezTo>
                  <a:cubicBezTo>
                    <a:pt x="156" y="118"/>
                    <a:pt x="158" y="115"/>
                    <a:pt x="180" y="112"/>
                  </a:cubicBezTo>
                  <a:cubicBezTo>
                    <a:pt x="186" y="110"/>
                    <a:pt x="192" y="110"/>
                    <a:pt x="198" y="108"/>
                  </a:cubicBezTo>
                  <a:cubicBezTo>
                    <a:pt x="203" y="106"/>
                    <a:pt x="203" y="98"/>
                    <a:pt x="207" y="94"/>
                  </a:cubicBezTo>
                  <a:cubicBezTo>
                    <a:pt x="212" y="90"/>
                    <a:pt x="218" y="89"/>
                    <a:pt x="224" y="88"/>
                  </a:cubicBezTo>
                  <a:cubicBezTo>
                    <a:pt x="236" y="82"/>
                    <a:pt x="244" y="69"/>
                    <a:pt x="253" y="60"/>
                  </a:cubicBezTo>
                  <a:cubicBezTo>
                    <a:pt x="257" y="56"/>
                    <a:pt x="270" y="53"/>
                    <a:pt x="276" y="50"/>
                  </a:cubicBezTo>
                  <a:cubicBezTo>
                    <a:pt x="280" y="44"/>
                    <a:pt x="286" y="41"/>
                    <a:pt x="293" y="38"/>
                  </a:cubicBezTo>
                  <a:cubicBezTo>
                    <a:pt x="303" y="44"/>
                    <a:pt x="301" y="34"/>
                    <a:pt x="300" y="26"/>
                  </a:cubicBezTo>
                  <a:cubicBezTo>
                    <a:pt x="294" y="27"/>
                    <a:pt x="283" y="23"/>
                    <a:pt x="282" y="29"/>
                  </a:cubicBezTo>
                  <a:cubicBezTo>
                    <a:pt x="281" y="35"/>
                    <a:pt x="280" y="36"/>
                    <a:pt x="282" y="3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6" name="Freeform 164"/>
            <p:cNvSpPr>
              <a:spLocks/>
            </p:cNvSpPr>
            <p:nvPr/>
          </p:nvSpPr>
          <p:spPr bwMode="auto">
            <a:xfrm>
              <a:off x="6186421" y="4941094"/>
              <a:ext cx="85377" cy="117775"/>
            </a:xfrm>
            <a:custGeom>
              <a:avLst/>
              <a:gdLst>
                <a:gd name="T0" fmla="*/ 69 w 148"/>
                <a:gd name="T1" fmla="*/ 100 h 211"/>
                <a:gd name="T2" fmla="*/ 52 w 148"/>
                <a:gd name="T3" fmla="*/ 115 h 211"/>
                <a:gd name="T4" fmla="*/ 43 w 148"/>
                <a:gd name="T5" fmla="*/ 121 h 211"/>
                <a:gd name="T6" fmla="*/ 40 w 148"/>
                <a:gd name="T7" fmla="*/ 133 h 211"/>
                <a:gd name="T8" fmla="*/ 14 w 148"/>
                <a:gd name="T9" fmla="*/ 143 h 211"/>
                <a:gd name="T10" fmla="*/ 16 w 148"/>
                <a:gd name="T11" fmla="*/ 158 h 211"/>
                <a:gd name="T12" fmla="*/ 16 w 148"/>
                <a:gd name="T13" fmla="*/ 175 h 211"/>
                <a:gd name="T14" fmla="*/ 0 w 148"/>
                <a:gd name="T15" fmla="*/ 198 h 211"/>
                <a:gd name="T16" fmla="*/ 17 w 148"/>
                <a:gd name="T17" fmla="*/ 205 h 211"/>
                <a:gd name="T18" fmla="*/ 33 w 148"/>
                <a:gd name="T19" fmla="*/ 191 h 211"/>
                <a:gd name="T20" fmla="*/ 50 w 148"/>
                <a:gd name="T21" fmla="*/ 175 h 211"/>
                <a:gd name="T22" fmla="*/ 74 w 148"/>
                <a:gd name="T23" fmla="*/ 162 h 211"/>
                <a:gd name="T24" fmla="*/ 91 w 148"/>
                <a:gd name="T25" fmla="*/ 143 h 211"/>
                <a:gd name="T26" fmla="*/ 112 w 148"/>
                <a:gd name="T27" fmla="*/ 151 h 211"/>
                <a:gd name="T28" fmla="*/ 139 w 148"/>
                <a:gd name="T29" fmla="*/ 127 h 211"/>
                <a:gd name="T30" fmla="*/ 148 w 148"/>
                <a:gd name="T31" fmla="*/ 109 h 211"/>
                <a:gd name="T32" fmla="*/ 125 w 148"/>
                <a:gd name="T33" fmla="*/ 109 h 211"/>
                <a:gd name="T34" fmla="*/ 108 w 148"/>
                <a:gd name="T35" fmla="*/ 112 h 211"/>
                <a:gd name="T36" fmla="*/ 101 w 148"/>
                <a:gd name="T37" fmla="*/ 81 h 211"/>
                <a:gd name="T38" fmla="*/ 89 w 148"/>
                <a:gd name="T39" fmla="*/ 81 h 211"/>
                <a:gd name="T40" fmla="*/ 96 w 148"/>
                <a:gd name="T41" fmla="*/ 52 h 211"/>
                <a:gd name="T42" fmla="*/ 84 w 148"/>
                <a:gd name="T43" fmla="*/ 33 h 211"/>
                <a:gd name="T44" fmla="*/ 86 w 148"/>
                <a:gd name="T45" fmla="*/ 14 h 211"/>
                <a:gd name="T46" fmla="*/ 62 w 148"/>
                <a:gd name="T47" fmla="*/ 16 h 211"/>
                <a:gd name="T48" fmla="*/ 71 w 148"/>
                <a:gd name="T49" fmla="*/ 30 h 211"/>
                <a:gd name="T50" fmla="*/ 76 w 148"/>
                <a:gd name="T51" fmla="*/ 73 h 211"/>
                <a:gd name="T52" fmla="*/ 69 w 148"/>
                <a:gd name="T53" fmla="*/ 10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 h="211">
                  <a:moveTo>
                    <a:pt x="69" y="100"/>
                  </a:moveTo>
                  <a:cubicBezTo>
                    <a:pt x="62" y="104"/>
                    <a:pt x="62" y="113"/>
                    <a:pt x="52" y="115"/>
                  </a:cubicBezTo>
                  <a:cubicBezTo>
                    <a:pt x="49" y="118"/>
                    <a:pt x="45" y="118"/>
                    <a:pt x="43" y="121"/>
                  </a:cubicBezTo>
                  <a:cubicBezTo>
                    <a:pt x="39" y="126"/>
                    <a:pt x="43" y="128"/>
                    <a:pt x="40" y="133"/>
                  </a:cubicBezTo>
                  <a:cubicBezTo>
                    <a:pt x="36" y="140"/>
                    <a:pt x="20" y="142"/>
                    <a:pt x="14" y="143"/>
                  </a:cubicBezTo>
                  <a:cubicBezTo>
                    <a:pt x="5" y="147"/>
                    <a:pt x="7" y="156"/>
                    <a:pt x="16" y="158"/>
                  </a:cubicBezTo>
                  <a:cubicBezTo>
                    <a:pt x="22" y="163"/>
                    <a:pt x="28" y="173"/>
                    <a:pt x="16" y="175"/>
                  </a:cubicBezTo>
                  <a:cubicBezTo>
                    <a:pt x="8" y="183"/>
                    <a:pt x="4" y="188"/>
                    <a:pt x="0" y="198"/>
                  </a:cubicBezTo>
                  <a:cubicBezTo>
                    <a:pt x="3" y="211"/>
                    <a:pt x="6" y="207"/>
                    <a:pt x="17" y="205"/>
                  </a:cubicBezTo>
                  <a:cubicBezTo>
                    <a:pt x="23" y="202"/>
                    <a:pt x="27" y="195"/>
                    <a:pt x="33" y="191"/>
                  </a:cubicBezTo>
                  <a:cubicBezTo>
                    <a:pt x="37" y="182"/>
                    <a:pt x="40" y="178"/>
                    <a:pt x="50" y="175"/>
                  </a:cubicBezTo>
                  <a:cubicBezTo>
                    <a:pt x="57" y="171"/>
                    <a:pt x="66" y="164"/>
                    <a:pt x="74" y="162"/>
                  </a:cubicBezTo>
                  <a:cubicBezTo>
                    <a:pt x="78" y="154"/>
                    <a:pt x="83" y="148"/>
                    <a:pt x="91" y="143"/>
                  </a:cubicBezTo>
                  <a:cubicBezTo>
                    <a:pt x="106" y="146"/>
                    <a:pt x="102" y="149"/>
                    <a:pt x="112" y="151"/>
                  </a:cubicBezTo>
                  <a:cubicBezTo>
                    <a:pt x="113" y="123"/>
                    <a:pt x="111" y="130"/>
                    <a:pt x="139" y="127"/>
                  </a:cubicBezTo>
                  <a:cubicBezTo>
                    <a:pt x="144" y="123"/>
                    <a:pt x="146" y="116"/>
                    <a:pt x="148" y="109"/>
                  </a:cubicBezTo>
                  <a:cubicBezTo>
                    <a:pt x="144" y="95"/>
                    <a:pt x="135" y="106"/>
                    <a:pt x="125" y="109"/>
                  </a:cubicBezTo>
                  <a:cubicBezTo>
                    <a:pt x="118" y="113"/>
                    <a:pt x="116" y="114"/>
                    <a:pt x="108" y="112"/>
                  </a:cubicBezTo>
                  <a:cubicBezTo>
                    <a:pt x="101" y="101"/>
                    <a:pt x="103" y="97"/>
                    <a:pt x="101" y="81"/>
                  </a:cubicBezTo>
                  <a:cubicBezTo>
                    <a:pt x="94" y="84"/>
                    <a:pt x="92" y="89"/>
                    <a:pt x="89" y="81"/>
                  </a:cubicBezTo>
                  <a:cubicBezTo>
                    <a:pt x="91" y="59"/>
                    <a:pt x="93" y="66"/>
                    <a:pt x="96" y="52"/>
                  </a:cubicBezTo>
                  <a:cubicBezTo>
                    <a:pt x="95" y="44"/>
                    <a:pt x="91" y="37"/>
                    <a:pt x="84" y="33"/>
                  </a:cubicBezTo>
                  <a:cubicBezTo>
                    <a:pt x="83" y="26"/>
                    <a:pt x="83" y="21"/>
                    <a:pt x="86" y="14"/>
                  </a:cubicBezTo>
                  <a:cubicBezTo>
                    <a:pt x="82" y="0"/>
                    <a:pt x="68" y="6"/>
                    <a:pt x="62" y="16"/>
                  </a:cubicBezTo>
                  <a:cubicBezTo>
                    <a:pt x="64" y="21"/>
                    <a:pt x="71" y="30"/>
                    <a:pt x="71" y="30"/>
                  </a:cubicBezTo>
                  <a:cubicBezTo>
                    <a:pt x="72" y="49"/>
                    <a:pt x="71" y="57"/>
                    <a:pt x="76" y="73"/>
                  </a:cubicBezTo>
                  <a:cubicBezTo>
                    <a:pt x="75" y="87"/>
                    <a:pt x="77" y="92"/>
                    <a:pt x="69" y="10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7" name="Freeform 165"/>
            <p:cNvSpPr>
              <a:spLocks/>
            </p:cNvSpPr>
            <p:nvPr/>
          </p:nvSpPr>
          <p:spPr bwMode="auto">
            <a:xfrm>
              <a:off x="5997927" y="5136295"/>
              <a:ext cx="18849" cy="16358"/>
            </a:xfrm>
            <a:custGeom>
              <a:avLst/>
              <a:gdLst>
                <a:gd name="T0" fmla="*/ 21 w 34"/>
                <a:gd name="T1" fmla="*/ 0 h 29"/>
                <a:gd name="T2" fmla="*/ 0 w 34"/>
                <a:gd name="T3" fmla="*/ 15 h 29"/>
                <a:gd name="T4" fmla="*/ 26 w 34"/>
                <a:gd name="T5" fmla="*/ 17 h 29"/>
                <a:gd name="T6" fmla="*/ 26 w 34"/>
                <a:gd name="T7" fmla="*/ 7 h 29"/>
                <a:gd name="T8" fmla="*/ 21 w 34"/>
                <a:gd name="T9" fmla="*/ 0 h 29"/>
              </a:gdLst>
              <a:ahLst/>
              <a:cxnLst>
                <a:cxn ang="0">
                  <a:pos x="T0" y="T1"/>
                </a:cxn>
                <a:cxn ang="0">
                  <a:pos x="T2" y="T3"/>
                </a:cxn>
                <a:cxn ang="0">
                  <a:pos x="T4" y="T5"/>
                </a:cxn>
                <a:cxn ang="0">
                  <a:pos x="T6" y="T7"/>
                </a:cxn>
                <a:cxn ang="0">
                  <a:pos x="T8" y="T9"/>
                </a:cxn>
              </a:cxnLst>
              <a:rect l="0" t="0" r="r" b="b"/>
              <a:pathLst>
                <a:path w="34" h="29">
                  <a:moveTo>
                    <a:pt x="21" y="0"/>
                  </a:moveTo>
                  <a:cubicBezTo>
                    <a:pt x="15" y="7"/>
                    <a:pt x="9" y="13"/>
                    <a:pt x="0" y="15"/>
                  </a:cubicBezTo>
                  <a:cubicBezTo>
                    <a:pt x="4" y="29"/>
                    <a:pt x="16" y="23"/>
                    <a:pt x="26" y="17"/>
                  </a:cubicBezTo>
                  <a:cubicBezTo>
                    <a:pt x="29" y="11"/>
                    <a:pt x="34" y="9"/>
                    <a:pt x="26" y="7"/>
                  </a:cubicBezTo>
                  <a:cubicBezTo>
                    <a:pt x="24" y="1"/>
                    <a:pt x="25" y="3"/>
                    <a:pt x="21"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8" name="Freeform 166"/>
            <p:cNvSpPr>
              <a:spLocks/>
            </p:cNvSpPr>
            <p:nvPr/>
          </p:nvSpPr>
          <p:spPr bwMode="auto">
            <a:xfrm>
              <a:off x="6048932" y="4442730"/>
              <a:ext cx="48787" cy="38168"/>
            </a:xfrm>
            <a:custGeom>
              <a:avLst/>
              <a:gdLst>
                <a:gd name="T0" fmla="*/ 3 w 83"/>
                <a:gd name="T1" fmla="*/ 10 h 68"/>
                <a:gd name="T2" fmla="*/ 25 w 83"/>
                <a:gd name="T3" fmla="*/ 16 h 68"/>
                <a:gd name="T4" fmla="*/ 39 w 83"/>
                <a:gd name="T5" fmla="*/ 25 h 68"/>
                <a:gd name="T6" fmla="*/ 44 w 83"/>
                <a:gd name="T7" fmla="*/ 27 h 68"/>
                <a:gd name="T8" fmla="*/ 63 w 83"/>
                <a:gd name="T9" fmla="*/ 49 h 68"/>
                <a:gd name="T10" fmla="*/ 70 w 83"/>
                <a:gd name="T11" fmla="*/ 68 h 68"/>
                <a:gd name="T12" fmla="*/ 75 w 83"/>
                <a:gd name="T13" fmla="*/ 47 h 68"/>
                <a:gd name="T14" fmla="*/ 25 w 83"/>
                <a:gd name="T15" fmla="*/ 10 h 68"/>
                <a:gd name="T16" fmla="*/ 13 w 83"/>
                <a:gd name="T17" fmla="*/ 1 h 68"/>
                <a:gd name="T18" fmla="*/ 1 w 83"/>
                <a:gd name="T19" fmla="*/ 4 h 68"/>
                <a:gd name="T20" fmla="*/ 3 w 83"/>
                <a:gd name="T21" fmla="*/ 1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68">
                  <a:moveTo>
                    <a:pt x="3" y="10"/>
                  </a:moveTo>
                  <a:cubicBezTo>
                    <a:pt x="14" y="11"/>
                    <a:pt x="15" y="14"/>
                    <a:pt x="25" y="16"/>
                  </a:cubicBezTo>
                  <a:cubicBezTo>
                    <a:pt x="29" y="24"/>
                    <a:pt x="26" y="20"/>
                    <a:pt x="39" y="25"/>
                  </a:cubicBezTo>
                  <a:cubicBezTo>
                    <a:pt x="41" y="26"/>
                    <a:pt x="44" y="27"/>
                    <a:pt x="44" y="27"/>
                  </a:cubicBezTo>
                  <a:cubicBezTo>
                    <a:pt x="47" y="37"/>
                    <a:pt x="54" y="44"/>
                    <a:pt x="63" y="49"/>
                  </a:cubicBezTo>
                  <a:cubicBezTo>
                    <a:pt x="67" y="56"/>
                    <a:pt x="68" y="59"/>
                    <a:pt x="70" y="68"/>
                  </a:cubicBezTo>
                  <a:cubicBezTo>
                    <a:pt x="81" y="65"/>
                    <a:pt x="83" y="56"/>
                    <a:pt x="75" y="47"/>
                  </a:cubicBezTo>
                  <a:cubicBezTo>
                    <a:pt x="62" y="32"/>
                    <a:pt x="46" y="14"/>
                    <a:pt x="25" y="10"/>
                  </a:cubicBezTo>
                  <a:cubicBezTo>
                    <a:pt x="21" y="5"/>
                    <a:pt x="19" y="3"/>
                    <a:pt x="13" y="1"/>
                  </a:cubicBezTo>
                  <a:cubicBezTo>
                    <a:pt x="9" y="2"/>
                    <a:pt x="2" y="0"/>
                    <a:pt x="1" y="4"/>
                  </a:cubicBezTo>
                  <a:cubicBezTo>
                    <a:pt x="0" y="6"/>
                    <a:pt x="3" y="12"/>
                    <a:pt x="3" y="1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69" name="Freeform 167"/>
            <p:cNvSpPr>
              <a:spLocks/>
            </p:cNvSpPr>
            <p:nvPr/>
          </p:nvSpPr>
          <p:spPr bwMode="auto">
            <a:xfrm>
              <a:off x="6111024" y="4485260"/>
              <a:ext cx="24393" cy="32715"/>
            </a:xfrm>
            <a:custGeom>
              <a:avLst/>
              <a:gdLst>
                <a:gd name="T0" fmla="*/ 0 w 40"/>
                <a:gd name="T1" fmla="*/ 2 h 59"/>
                <a:gd name="T2" fmla="*/ 11 w 40"/>
                <a:gd name="T3" fmla="*/ 21 h 59"/>
                <a:gd name="T4" fmla="*/ 21 w 40"/>
                <a:gd name="T5" fmla="*/ 38 h 59"/>
                <a:gd name="T6" fmla="*/ 40 w 40"/>
                <a:gd name="T7" fmla="*/ 59 h 59"/>
                <a:gd name="T8" fmla="*/ 31 w 40"/>
                <a:gd name="T9" fmla="*/ 36 h 59"/>
                <a:gd name="T10" fmla="*/ 19 w 40"/>
                <a:gd name="T11" fmla="*/ 19 h 59"/>
                <a:gd name="T12" fmla="*/ 9 w 40"/>
                <a:gd name="T13" fmla="*/ 7 h 59"/>
                <a:gd name="T14" fmla="*/ 0 w 40"/>
                <a:gd name="T15" fmla="*/ 2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9">
                  <a:moveTo>
                    <a:pt x="0" y="2"/>
                  </a:moveTo>
                  <a:cubicBezTo>
                    <a:pt x="3" y="9"/>
                    <a:pt x="8" y="14"/>
                    <a:pt x="11" y="21"/>
                  </a:cubicBezTo>
                  <a:cubicBezTo>
                    <a:pt x="12" y="32"/>
                    <a:pt x="14" y="31"/>
                    <a:pt x="21" y="38"/>
                  </a:cubicBezTo>
                  <a:cubicBezTo>
                    <a:pt x="23" y="49"/>
                    <a:pt x="29" y="55"/>
                    <a:pt x="40" y="59"/>
                  </a:cubicBezTo>
                  <a:cubicBezTo>
                    <a:pt x="38" y="50"/>
                    <a:pt x="35" y="44"/>
                    <a:pt x="31" y="36"/>
                  </a:cubicBezTo>
                  <a:cubicBezTo>
                    <a:pt x="30" y="29"/>
                    <a:pt x="24" y="24"/>
                    <a:pt x="19" y="19"/>
                  </a:cubicBezTo>
                  <a:cubicBezTo>
                    <a:pt x="17" y="11"/>
                    <a:pt x="18" y="9"/>
                    <a:pt x="9" y="7"/>
                  </a:cubicBezTo>
                  <a:cubicBezTo>
                    <a:pt x="6" y="0"/>
                    <a:pt x="9" y="2"/>
                    <a:pt x="0" y="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0" name="Freeform 168"/>
            <p:cNvSpPr>
              <a:spLocks/>
            </p:cNvSpPr>
            <p:nvPr/>
          </p:nvSpPr>
          <p:spPr bwMode="auto">
            <a:xfrm>
              <a:off x="6138743" y="4525609"/>
              <a:ext cx="27720" cy="20720"/>
            </a:xfrm>
            <a:custGeom>
              <a:avLst/>
              <a:gdLst>
                <a:gd name="T0" fmla="*/ 0 w 47"/>
                <a:gd name="T1" fmla="*/ 0 h 36"/>
                <a:gd name="T2" fmla="*/ 12 w 47"/>
                <a:gd name="T3" fmla="*/ 11 h 36"/>
                <a:gd name="T4" fmla="*/ 24 w 47"/>
                <a:gd name="T5" fmla="*/ 36 h 36"/>
                <a:gd name="T6" fmla="*/ 29 w 47"/>
                <a:gd name="T7" fmla="*/ 30 h 36"/>
                <a:gd name="T8" fmla="*/ 20 w 47"/>
                <a:gd name="T9" fmla="*/ 12 h 36"/>
                <a:gd name="T10" fmla="*/ 0 w 47"/>
                <a:gd name="T11" fmla="*/ 0 h 36"/>
              </a:gdLst>
              <a:ahLst/>
              <a:cxnLst>
                <a:cxn ang="0">
                  <a:pos x="T0" y="T1"/>
                </a:cxn>
                <a:cxn ang="0">
                  <a:pos x="T2" y="T3"/>
                </a:cxn>
                <a:cxn ang="0">
                  <a:pos x="T4" y="T5"/>
                </a:cxn>
                <a:cxn ang="0">
                  <a:pos x="T6" y="T7"/>
                </a:cxn>
                <a:cxn ang="0">
                  <a:pos x="T8" y="T9"/>
                </a:cxn>
                <a:cxn ang="0">
                  <a:pos x="T10" y="T11"/>
                </a:cxn>
              </a:cxnLst>
              <a:rect l="0" t="0" r="r" b="b"/>
              <a:pathLst>
                <a:path w="47" h="36">
                  <a:moveTo>
                    <a:pt x="0" y="0"/>
                  </a:moveTo>
                  <a:cubicBezTo>
                    <a:pt x="4" y="5"/>
                    <a:pt x="8" y="7"/>
                    <a:pt x="12" y="11"/>
                  </a:cubicBezTo>
                  <a:cubicBezTo>
                    <a:pt x="14" y="32"/>
                    <a:pt x="18" y="19"/>
                    <a:pt x="24" y="36"/>
                  </a:cubicBezTo>
                  <a:cubicBezTo>
                    <a:pt x="25" y="32"/>
                    <a:pt x="25" y="21"/>
                    <a:pt x="29" y="30"/>
                  </a:cubicBezTo>
                  <a:cubicBezTo>
                    <a:pt x="47" y="25"/>
                    <a:pt x="29" y="14"/>
                    <a:pt x="20" y="12"/>
                  </a:cubicBezTo>
                  <a:cubicBezTo>
                    <a:pt x="19" y="6"/>
                    <a:pt x="7" y="0"/>
                    <a:pt x="0"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1" name="Freeform 169"/>
            <p:cNvSpPr>
              <a:spLocks/>
            </p:cNvSpPr>
            <p:nvPr/>
          </p:nvSpPr>
          <p:spPr bwMode="auto">
            <a:xfrm>
              <a:off x="6140961" y="4510342"/>
              <a:ext cx="21067" cy="14176"/>
            </a:xfrm>
            <a:custGeom>
              <a:avLst/>
              <a:gdLst>
                <a:gd name="T0" fmla="*/ 0 w 35"/>
                <a:gd name="T1" fmla="*/ 3 h 26"/>
                <a:gd name="T2" fmla="*/ 17 w 35"/>
                <a:gd name="T3" fmla="*/ 12 h 26"/>
                <a:gd name="T4" fmla="*/ 26 w 35"/>
                <a:gd name="T5" fmla="*/ 26 h 26"/>
                <a:gd name="T6" fmla="*/ 21 w 35"/>
                <a:gd name="T7" fmla="*/ 14 h 26"/>
                <a:gd name="T8" fmla="*/ 7 w 35"/>
                <a:gd name="T9" fmla="*/ 0 h 26"/>
                <a:gd name="T10" fmla="*/ 0 w 35"/>
                <a:gd name="T11" fmla="*/ 3 h 26"/>
              </a:gdLst>
              <a:ahLst/>
              <a:cxnLst>
                <a:cxn ang="0">
                  <a:pos x="T0" y="T1"/>
                </a:cxn>
                <a:cxn ang="0">
                  <a:pos x="T2" y="T3"/>
                </a:cxn>
                <a:cxn ang="0">
                  <a:pos x="T4" y="T5"/>
                </a:cxn>
                <a:cxn ang="0">
                  <a:pos x="T6" y="T7"/>
                </a:cxn>
                <a:cxn ang="0">
                  <a:pos x="T8" y="T9"/>
                </a:cxn>
                <a:cxn ang="0">
                  <a:pos x="T10" y="T11"/>
                </a:cxn>
              </a:cxnLst>
              <a:rect l="0" t="0" r="r" b="b"/>
              <a:pathLst>
                <a:path w="35" h="26">
                  <a:moveTo>
                    <a:pt x="0" y="3"/>
                  </a:moveTo>
                  <a:cubicBezTo>
                    <a:pt x="6" y="6"/>
                    <a:pt x="10" y="9"/>
                    <a:pt x="17" y="12"/>
                  </a:cubicBezTo>
                  <a:cubicBezTo>
                    <a:pt x="20" y="18"/>
                    <a:pt x="20" y="23"/>
                    <a:pt x="26" y="26"/>
                  </a:cubicBezTo>
                  <a:cubicBezTo>
                    <a:pt x="35" y="19"/>
                    <a:pt x="31" y="15"/>
                    <a:pt x="21" y="14"/>
                  </a:cubicBezTo>
                  <a:cubicBezTo>
                    <a:pt x="17" y="7"/>
                    <a:pt x="15" y="3"/>
                    <a:pt x="7" y="0"/>
                  </a:cubicBezTo>
                  <a:cubicBezTo>
                    <a:pt x="1" y="2"/>
                    <a:pt x="4" y="1"/>
                    <a:pt x="0" y="3"/>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2" name="Freeform 170"/>
            <p:cNvSpPr>
              <a:spLocks/>
            </p:cNvSpPr>
            <p:nvPr/>
          </p:nvSpPr>
          <p:spPr bwMode="auto">
            <a:xfrm>
              <a:off x="6167572" y="4523428"/>
              <a:ext cx="22176" cy="15267"/>
            </a:xfrm>
            <a:custGeom>
              <a:avLst/>
              <a:gdLst>
                <a:gd name="T0" fmla="*/ 0 w 38"/>
                <a:gd name="T1" fmla="*/ 0 h 27"/>
                <a:gd name="T2" fmla="*/ 14 w 38"/>
                <a:gd name="T3" fmla="*/ 19 h 27"/>
                <a:gd name="T4" fmla="*/ 28 w 38"/>
                <a:gd name="T5" fmla="*/ 27 h 27"/>
                <a:gd name="T6" fmla="*/ 24 w 38"/>
                <a:gd name="T7" fmla="*/ 19 h 27"/>
                <a:gd name="T8" fmla="*/ 11 w 38"/>
                <a:gd name="T9" fmla="*/ 9 h 27"/>
                <a:gd name="T10" fmla="*/ 0 w 38"/>
                <a:gd name="T11" fmla="*/ 0 h 27"/>
              </a:gdLst>
              <a:ahLst/>
              <a:cxnLst>
                <a:cxn ang="0">
                  <a:pos x="T0" y="T1"/>
                </a:cxn>
                <a:cxn ang="0">
                  <a:pos x="T2" y="T3"/>
                </a:cxn>
                <a:cxn ang="0">
                  <a:pos x="T4" y="T5"/>
                </a:cxn>
                <a:cxn ang="0">
                  <a:pos x="T6" y="T7"/>
                </a:cxn>
                <a:cxn ang="0">
                  <a:pos x="T8" y="T9"/>
                </a:cxn>
                <a:cxn ang="0">
                  <a:pos x="T10" y="T11"/>
                </a:cxn>
              </a:cxnLst>
              <a:rect l="0" t="0" r="r" b="b"/>
              <a:pathLst>
                <a:path w="38" h="27">
                  <a:moveTo>
                    <a:pt x="0" y="0"/>
                  </a:moveTo>
                  <a:cubicBezTo>
                    <a:pt x="2" y="6"/>
                    <a:pt x="9" y="14"/>
                    <a:pt x="14" y="19"/>
                  </a:cubicBezTo>
                  <a:cubicBezTo>
                    <a:pt x="18" y="23"/>
                    <a:pt x="28" y="27"/>
                    <a:pt x="28" y="27"/>
                  </a:cubicBezTo>
                  <a:cubicBezTo>
                    <a:pt x="38" y="25"/>
                    <a:pt x="29" y="21"/>
                    <a:pt x="24" y="19"/>
                  </a:cubicBezTo>
                  <a:cubicBezTo>
                    <a:pt x="20" y="14"/>
                    <a:pt x="18" y="10"/>
                    <a:pt x="11" y="9"/>
                  </a:cubicBezTo>
                  <a:cubicBezTo>
                    <a:pt x="5" y="6"/>
                    <a:pt x="8" y="0"/>
                    <a:pt x="0"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3" name="Freeform 171"/>
            <p:cNvSpPr>
              <a:spLocks/>
            </p:cNvSpPr>
            <p:nvPr/>
          </p:nvSpPr>
          <p:spPr bwMode="auto">
            <a:xfrm>
              <a:off x="6195292" y="4532152"/>
              <a:ext cx="11088" cy="32715"/>
            </a:xfrm>
            <a:custGeom>
              <a:avLst/>
              <a:gdLst>
                <a:gd name="T0" fmla="*/ 0 w 19"/>
                <a:gd name="T1" fmla="*/ 8 h 57"/>
                <a:gd name="T2" fmla="*/ 9 w 19"/>
                <a:gd name="T3" fmla="*/ 27 h 57"/>
                <a:gd name="T4" fmla="*/ 18 w 19"/>
                <a:gd name="T5" fmla="*/ 41 h 57"/>
                <a:gd name="T6" fmla="*/ 4 w 19"/>
                <a:gd name="T7" fmla="*/ 0 h 57"/>
                <a:gd name="T8" fmla="*/ 0 w 19"/>
                <a:gd name="T9" fmla="*/ 8 h 57"/>
              </a:gdLst>
              <a:ahLst/>
              <a:cxnLst>
                <a:cxn ang="0">
                  <a:pos x="T0" y="T1"/>
                </a:cxn>
                <a:cxn ang="0">
                  <a:pos x="T2" y="T3"/>
                </a:cxn>
                <a:cxn ang="0">
                  <a:pos x="T4" y="T5"/>
                </a:cxn>
                <a:cxn ang="0">
                  <a:pos x="T6" y="T7"/>
                </a:cxn>
                <a:cxn ang="0">
                  <a:pos x="T8" y="T9"/>
                </a:cxn>
              </a:cxnLst>
              <a:rect l="0" t="0" r="r" b="b"/>
              <a:pathLst>
                <a:path w="19" h="57">
                  <a:moveTo>
                    <a:pt x="0" y="8"/>
                  </a:moveTo>
                  <a:cubicBezTo>
                    <a:pt x="3" y="14"/>
                    <a:pt x="6" y="21"/>
                    <a:pt x="9" y="27"/>
                  </a:cubicBezTo>
                  <a:cubicBezTo>
                    <a:pt x="9" y="27"/>
                    <a:pt x="11" y="57"/>
                    <a:pt x="18" y="41"/>
                  </a:cubicBezTo>
                  <a:cubicBezTo>
                    <a:pt x="15" y="29"/>
                    <a:pt x="19" y="3"/>
                    <a:pt x="4" y="0"/>
                  </a:cubicBezTo>
                  <a:cubicBezTo>
                    <a:pt x="0" y="11"/>
                    <a:pt x="0" y="14"/>
                    <a:pt x="0" y="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4" name="Freeform 172"/>
            <p:cNvSpPr>
              <a:spLocks/>
            </p:cNvSpPr>
            <p:nvPr/>
          </p:nvSpPr>
          <p:spPr bwMode="auto">
            <a:xfrm>
              <a:off x="6181986" y="4548510"/>
              <a:ext cx="19958" cy="14176"/>
            </a:xfrm>
            <a:custGeom>
              <a:avLst/>
              <a:gdLst>
                <a:gd name="T0" fmla="*/ 13 w 36"/>
                <a:gd name="T1" fmla="*/ 0 h 26"/>
                <a:gd name="T2" fmla="*/ 0 w 36"/>
                <a:gd name="T3" fmla="*/ 14 h 26"/>
                <a:gd name="T4" fmla="*/ 17 w 36"/>
                <a:gd name="T5" fmla="*/ 26 h 26"/>
                <a:gd name="T6" fmla="*/ 24 w 36"/>
                <a:gd name="T7" fmla="*/ 17 h 26"/>
                <a:gd name="T8" fmla="*/ 13 w 36"/>
                <a:gd name="T9" fmla="*/ 0 h 26"/>
              </a:gdLst>
              <a:ahLst/>
              <a:cxnLst>
                <a:cxn ang="0">
                  <a:pos x="T0" y="T1"/>
                </a:cxn>
                <a:cxn ang="0">
                  <a:pos x="T2" y="T3"/>
                </a:cxn>
                <a:cxn ang="0">
                  <a:pos x="T4" y="T5"/>
                </a:cxn>
                <a:cxn ang="0">
                  <a:pos x="T6" y="T7"/>
                </a:cxn>
                <a:cxn ang="0">
                  <a:pos x="T8" y="T9"/>
                </a:cxn>
              </a:cxnLst>
              <a:rect l="0" t="0" r="r" b="b"/>
              <a:pathLst>
                <a:path w="36" h="26">
                  <a:moveTo>
                    <a:pt x="13" y="0"/>
                  </a:moveTo>
                  <a:cubicBezTo>
                    <a:pt x="12" y="13"/>
                    <a:pt x="12" y="11"/>
                    <a:pt x="0" y="14"/>
                  </a:cubicBezTo>
                  <a:cubicBezTo>
                    <a:pt x="2" y="24"/>
                    <a:pt x="9" y="22"/>
                    <a:pt x="17" y="26"/>
                  </a:cubicBezTo>
                  <a:cubicBezTo>
                    <a:pt x="34" y="24"/>
                    <a:pt x="36" y="24"/>
                    <a:pt x="24" y="17"/>
                  </a:cubicBezTo>
                  <a:cubicBezTo>
                    <a:pt x="22" y="11"/>
                    <a:pt x="20" y="0"/>
                    <a:pt x="13"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5" name="Freeform 173"/>
            <p:cNvSpPr>
              <a:spLocks/>
            </p:cNvSpPr>
            <p:nvPr/>
          </p:nvSpPr>
          <p:spPr bwMode="auto">
            <a:xfrm>
              <a:off x="6198618" y="4563777"/>
              <a:ext cx="18849" cy="10905"/>
            </a:xfrm>
            <a:custGeom>
              <a:avLst/>
              <a:gdLst>
                <a:gd name="T0" fmla="*/ 8 w 32"/>
                <a:gd name="T1" fmla="*/ 7 h 21"/>
                <a:gd name="T2" fmla="*/ 17 w 32"/>
                <a:gd name="T3" fmla="*/ 21 h 21"/>
                <a:gd name="T4" fmla="*/ 20 w 32"/>
                <a:gd name="T5" fmla="*/ 12 h 21"/>
                <a:gd name="T6" fmla="*/ 10 w 32"/>
                <a:gd name="T7" fmla="*/ 0 h 21"/>
                <a:gd name="T8" fmla="*/ 8 w 32"/>
                <a:gd name="T9" fmla="*/ 7 h 21"/>
              </a:gdLst>
              <a:ahLst/>
              <a:cxnLst>
                <a:cxn ang="0">
                  <a:pos x="T0" y="T1"/>
                </a:cxn>
                <a:cxn ang="0">
                  <a:pos x="T2" y="T3"/>
                </a:cxn>
                <a:cxn ang="0">
                  <a:pos x="T4" y="T5"/>
                </a:cxn>
                <a:cxn ang="0">
                  <a:pos x="T6" y="T7"/>
                </a:cxn>
                <a:cxn ang="0">
                  <a:pos x="T8" y="T9"/>
                </a:cxn>
              </a:cxnLst>
              <a:rect l="0" t="0" r="r" b="b"/>
              <a:pathLst>
                <a:path w="32" h="21">
                  <a:moveTo>
                    <a:pt x="8" y="7"/>
                  </a:moveTo>
                  <a:cubicBezTo>
                    <a:pt x="12" y="11"/>
                    <a:pt x="15" y="15"/>
                    <a:pt x="17" y="21"/>
                  </a:cubicBezTo>
                  <a:cubicBezTo>
                    <a:pt x="32" y="16"/>
                    <a:pt x="31" y="16"/>
                    <a:pt x="20" y="12"/>
                  </a:cubicBezTo>
                  <a:cubicBezTo>
                    <a:pt x="16" y="6"/>
                    <a:pt x="17" y="3"/>
                    <a:pt x="10" y="0"/>
                  </a:cubicBezTo>
                  <a:cubicBezTo>
                    <a:pt x="0" y="5"/>
                    <a:pt x="14" y="1"/>
                    <a:pt x="8" y="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6" name="Freeform 174"/>
            <p:cNvSpPr>
              <a:spLocks/>
            </p:cNvSpPr>
            <p:nvPr/>
          </p:nvSpPr>
          <p:spPr bwMode="auto">
            <a:xfrm>
              <a:off x="5817195" y="4492894"/>
              <a:ext cx="15523" cy="15267"/>
            </a:xfrm>
            <a:custGeom>
              <a:avLst/>
              <a:gdLst>
                <a:gd name="T0" fmla="*/ 21 w 27"/>
                <a:gd name="T1" fmla="*/ 0 h 28"/>
                <a:gd name="T2" fmla="*/ 14 w 27"/>
                <a:gd name="T3" fmla="*/ 14 h 28"/>
                <a:gd name="T4" fmla="*/ 26 w 27"/>
                <a:gd name="T5" fmla="*/ 28 h 28"/>
                <a:gd name="T6" fmla="*/ 22 w 27"/>
                <a:gd name="T7" fmla="*/ 12 h 28"/>
                <a:gd name="T8" fmla="*/ 21 w 27"/>
                <a:gd name="T9" fmla="*/ 0 h 28"/>
              </a:gdLst>
              <a:ahLst/>
              <a:cxnLst>
                <a:cxn ang="0">
                  <a:pos x="T0" y="T1"/>
                </a:cxn>
                <a:cxn ang="0">
                  <a:pos x="T2" y="T3"/>
                </a:cxn>
                <a:cxn ang="0">
                  <a:pos x="T4" y="T5"/>
                </a:cxn>
                <a:cxn ang="0">
                  <a:pos x="T6" y="T7"/>
                </a:cxn>
                <a:cxn ang="0">
                  <a:pos x="T8" y="T9"/>
                </a:cxn>
              </a:cxnLst>
              <a:rect l="0" t="0" r="r" b="b"/>
              <a:pathLst>
                <a:path w="27" h="28">
                  <a:moveTo>
                    <a:pt x="21" y="0"/>
                  </a:moveTo>
                  <a:cubicBezTo>
                    <a:pt x="13" y="1"/>
                    <a:pt x="0" y="7"/>
                    <a:pt x="14" y="14"/>
                  </a:cubicBezTo>
                  <a:cubicBezTo>
                    <a:pt x="15" y="20"/>
                    <a:pt x="20" y="25"/>
                    <a:pt x="26" y="28"/>
                  </a:cubicBezTo>
                  <a:cubicBezTo>
                    <a:pt x="27" y="21"/>
                    <a:pt x="25" y="19"/>
                    <a:pt x="22" y="12"/>
                  </a:cubicBezTo>
                  <a:cubicBezTo>
                    <a:pt x="21" y="3"/>
                    <a:pt x="21" y="7"/>
                    <a:pt x="21"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7" name="Freeform 175"/>
            <p:cNvSpPr>
              <a:spLocks/>
            </p:cNvSpPr>
            <p:nvPr/>
          </p:nvSpPr>
          <p:spPr bwMode="auto">
            <a:xfrm>
              <a:off x="5817195" y="4508161"/>
              <a:ext cx="7762" cy="14176"/>
            </a:xfrm>
            <a:custGeom>
              <a:avLst/>
              <a:gdLst>
                <a:gd name="T0" fmla="*/ 3 w 14"/>
                <a:gd name="T1" fmla="*/ 0 h 27"/>
                <a:gd name="T2" fmla="*/ 14 w 14"/>
                <a:gd name="T3" fmla="*/ 15 h 27"/>
                <a:gd name="T4" fmla="*/ 3 w 14"/>
                <a:gd name="T5" fmla="*/ 0 h 27"/>
              </a:gdLst>
              <a:ahLst/>
              <a:cxnLst>
                <a:cxn ang="0">
                  <a:pos x="T0" y="T1"/>
                </a:cxn>
                <a:cxn ang="0">
                  <a:pos x="T2" y="T3"/>
                </a:cxn>
                <a:cxn ang="0">
                  <a:pos x="T4" y="T5"/>
                </a:cxn>
              </a:cxnLst>
              <a:rect l="0" t="0" r="r" b="b"/>
              <a:pathLst>
                <a:path w="14" h="27">
                  <a:moveTo>
                    <a:pt x="3" y="0"/>
                  </a:moveTo>
                  <a:cubicBezTo>
                    <a:pt x="6" y="27"/>
                    <a:pt x="0" y="20"/>
                    <a:pt x="14" y="15"/>
                  </a:cubicBezTo>
                  <a:cubicBezTo>
                    <a:pt x="12" y="9"/>
                    <a:pt x="10" y="0"/>
                    <a:pt x="3"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8" name="Freeform 176"/>
            <p:cNvSpPr>
              <a:spLocks/>
            </p:cNvSpPr>
            <p:nvPr/>
          </p:nvSpPr>
          <p:spPr bwMode="auto">
            <a:xfrm>
              <a:off x="5838262" y="4412196"/>
              <a:ext cx="21067" cy="15267"/>
            </a:xfrm>
            <a:custGeom>
              <a:avLst/>
              <a:gdLst>
                <a:gd name="T0" fmla="*/ 6 w 38"/>
                <a:gd name="T1" fmla="*/ 0 h 26"/>
                <a:gd name="T2" fmla="*/ 8 w 38"/>
                <a:gd name="T3" fmla="*/ 14 h 26"/>
                <a:gd name="T4" fmla="*/ 18 w 38"/>
                <a:gd name="T5" fmla="*/ 26 h 26"/>
                <a:gd name="T6" fmla="*/ 23 w 38"/>
                <a:gd name="T7" fmla="*/ 20 h 26"/>
                <a:gd name="T8" fmla="*/ 21 w 38"/>
                <a:gd name="T9" fmla="*/ 10 h 26"/>
                <a:gd name="T10" fmla="*/ 6 w 38"/>
                <a:gd name="T11" fmla="*/ 0 h 26"/>
              </a:gdLst>
              <a:ahLst/>
              <a:cxnLst>
                <a:cxn ang="0">
                  <a:pos x="T0" y="T1"/>
                </a:cxn>
                <a:cxn ang="0">
                  <a:pos x="T2" y="T3"/>
                </a:cxn>
                <a:cxn ang="0">
                  <a:pos x="T4" y="T5"/>
                </a:cxn>
                <a:cxn ang="0">
                  <a:pos x="T6" y="T7"/>
                </a:cxn>
                <a:cxn ang="0">
                  <a:pos x="T8" y="T9"/>
                </a:cxn>
                <a:cxn ang="0">
                  <a:pos x="T10" y="T11"/>
                </a:cxn>
              </a:cxnLst>
              <a:rect l="0" t="0" r="r" b="b"/>
              <a:pathLst>
                <a:path w="38" h="26">
                  <a:moveTo>
                    <a:pt x="6" y="0"/>
                  </a:moveTo>
                  <a:cubicBezTo>
                    <a:pt x="1" y="6"/>
                    <a:pt x="0" y="10"/>
                    <a:pt x="8" y="14"/>
                  </a:cubicBezTo>
                  <a:cubicBezTo>
                    <a:pt x="9" y="19"/>
                    <a:pt x="18" y="26"/>
                    <a:pt x="18" y="26"/>
                  </a:cubicBezTo>
                  <a:cubicBezTo>
                    <a:pt x="38" y="23"/>
                    <a:pt x="33" y="24"/>
                    <a:pt x="23" y="20"/>
                  </a:cubicBezTo>
                  <a:cubicBezTo>
                    <a:pt x="22" y="17"/>
                    <a:pt x="23" y="13"/>
                    <a:pt x="21" y="10"/>
                  </a:cubicBezTo>
                  <a:cubicBezTo>
                    <a:pt x="18" y="5"/>
                    <a:pt x="6" y="8"/>
                    <a:pt x="6"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79" name="Freeform 177"/>
            <p:cNvSpPr>
              <a:spLocks/>
            </p:cNvSpPr>
            <p:nvPr/>
          </p:nvSpPr>
          <p:spPr bwMode="auto">
            <a:xfrm>
              <a:off x="5841588" y="4428554"/>
              <a:ext cx="27720" cy="6543"/>
            </a:xfrm>
            <a:custGeom>
              <a:avLst/>
              <a:gdLst>
                <a:gd name="T0" fmla="*/ 0 w 48"/>
                <a:gd name="T1" fmla="*/ 1 h 13"/>
                <a:gd name="T2" fmla="*/ 10 w 48"/>
                <a:gd name="T3" fmla="*/ 13 h 13"/>
                <a:gd name="T4" fmla="*/ 8 w 48"/>
                <a:gd name="T5" fmla="*/ 6 h 13"/>
                <a:gd name="T6" fmla="*/ 0 w 48"/>
                <a:gd name="T7" fmla="*/ 1 h 13"/>
              </a:gdLst>
              <a:ahLst/>
              <a:cxnLst>
                <a:cxn ang="0">
                  <a:pos x="T0" y="T1"/>
                </a:cxn>
                <a:cxn ang="0">
                  <a:pos x="T2" y="T3"/>
                </a:cxn>
                <a:cxn ang="0">
                  <a:pos x="T4" y="T5"/>
                </a:cxn>
                <a:cxn ang="0">
                  <a:pos x="T6" y="T7"/>
                </a:cxn>
              </a:cxnLst>
              <a:rect l="0" t="0" r="r" b="b"/>
              <a:pathLst>
                <a:path w="48" h="13">
                  <a:moveTo>
                    <a:pt x="0" y="1"/>
                  </a:moveTo>
                  <a:cubicBezTo>
                    <a:pt x="3" y="7"/>
                    <a:pt x="4" y="9"/>
                    <a:pt x="10" y="13"/>
                  </a:cubicBezTo>
                  <a:cubicBezTo>
                    <a:pt x="48" y="9"/>
                    <a:pt x="25" y="8"/>
                    <a:pt x="8" y="6"/>
                  </a:cubicBezTo>
                  <a:cubicBezTo>
                    <a:pt x="2" y="0"/>
                    <a:pt x="5" y="1"/>
                    <a:pt x="0" y="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0" name="Freeform 178"/>
            <p:cNvSpPr>
              <a:spLocks/>
            </p:cNvSpPr>
            <p:nvPr/>
          </p:nvSpPr>
          <p:spPr bwMode="auto">
            <a:xfrm>
              <a:off x="5568826" y="4226809"/>
              <a:ext cx="34372" cy="54526"/>
            </a:xfrm>
            <a:custGeom>
              <a:avLst/>
              <a:gdLst>
                <a:gd name="T0" fmla="*/ 50 w 59"/>
                <a:gd name="T1" fmla="*/ 0 h 98"/>
                <a:gd name="T2" fmla="*/ 43 w 59"/>
                <a:gd name="T3" fmla="*/ 26 h 98"/>
                <a:gd name="T4" fmla="*/ 28 w 59"/>
                <a:gd name="T5" fmla="*/ 53 h 98"/>
                <a:gd name="T6" fmla="*/ 14 w 59"/>
                <a:gd name="T7" fmla="*/ 69 h 98"/>
                <a:gd name="T8" fmla="*/ 2 w 59"/>
                <a:gd name="T9" fmla="*/ 86 h 98"/>
                <a:gd name="T10" fmla="*/ 16 w 59"/>
                <a:gd name="T11" fmla="*/ 87 h 98"/>
                <a:gd name="T12" fmla="*/ 25 w 59"/>
                <a:gd name="T13" fmla="*/ 77 h 98"/>
                <a:gd name="T14" fmla="*/ 35 w 59"/>
                <a:gd name="T15" fmla="*/ 67 h 98"/>
                <a:gd name="T16" fmla="*/ 49 w 59"/>
                <a:gd name="T17" fmla="*/ 46 h 98"/>
                <a:gd name="T18" fmla="*/ 59 w 59"/>
                <a:gd name="T19" fmla="*/ 22 h 98"/>
                <a:gd name="T20" fmla="*/ 50 w 59"/>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98">
                  <a:moveTo>
                    <a:pt x="50" y="0"/>
                  </a:moveTo>
                  <a:cubicBezTo>
                    <a:pt x="49" y="28"/>
                    <a:pt x="50" y="12"/>
                    <a:pt x="43" y="26"/>
                  </a:cubicBezTo>
                  <a:cubicBezTo>
                    <a:pt x="40" y="40"/>
                    <a:pt x="38" y="43"/>
                    <a:pt x="28" y="53"/>
                  </a:cubicBezTo>
                  <a:cubicBezTo>
                    <a:pt x="25" y="60"/>
                    <a:pt x="14" y="69"/>
                    <a:pt x="14" y="69"/>
                  </a:cubicBezTo>
                  <a:cubicBezTo>
                    <a:pt x="10" y="75"/>
                    <a:pt x="9" y="83"/>
                    <a:pt x="2" y="86"/>
                  </a:cubicBezTo>
                  <a:cubicBezTo>
                    <a:pt x="0" y="98"/>
                    <a:pt x="11" y="91"/>
                    <a:pt x="16" y="87"/>
                  </a:cubicBezTo>
                  <a:cubicBezTo>
                    <a:pt x="19" y="80"/>
                    <a:pt x="22" y="83"/>
                    <a:pt x="25" y="77"/>
                  </a:cubicBezTo>
                  <a:cubicBezTo>
                    <a:pt x="26" y="70"/>
                    <a:pt x="29" y="70"/>
                    <a:pt x="35" y="67"/>
                  </a:cubicBezTo>
                  <a:cubicBezTo>
                    <a:pt x="39" y="60"/>
                    <a:pt x="42" y="50"/>
                    <a:pt x="49" y="46"/>
                  </a:cubicBezTo>
                  <a:cubicBezTo>
                    <a:pt x="54" y="38"/>
                    <a:pt x="56" y="30"/>
                    <a:pt x="59" y="22"/>
                  </a:cubicBezTo>
                  <a:cubicBezTo>
                    <a:pt x="56" y="15"/>
                    <a:pt x="54" y="6"/>
                    <a:pt x="50"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1" name="Freeform 179"/>
            <p:cNvSpPr>
              <a:spLocks/>
            </p:cNvSpPr>
            <p:nvPr/>
          </p:nvSpPr>
          <p:spPr bwMode="auto">
            <a:xfrm>
              <a:off x="5327111" y="4304235"/>
              <a:ext cx="65418" cy="89422"/>
            </a:xfrm>
            <a:custGeom>
              <a:avLst/>
              <a:gdLst>
                <a:gd name="T0" fmla="*/ 0 w 113"/>
                <a:gd name="T1" fmla="*/ 0 h 158"/>
                <a:gd name="T2" fmla="*/ 10 w 113"/>
                <a:gd name="T3" fmla="*/ 24 h 158"/>
                <a:gd name="T4" fmla="*/ 26 w 113"/>
                <a:gd name="T5" fmla="*/ 70 h 158"/>
                <a:gd name="T6" fmla="*/ 31 w 113"/>
                <a:gd name="T7" fmla="*/ 84 h 158"/>
                <a:gd name="T8" fmla="*/ 51 w 113"/>
                <a:gd name="T9" fmla="*/ 111 h 158"/>
                <a:gd name="T10" fmla="*/ 84 w 113"/>
                <a:gd name="T11" fmla="*/ 135 h 158"/>
                <a:gd name="T12" fmla="*/ 103 w 113"/>
                <a:gd name="T13" fmla="*/ 154 h 158"/>
                <a:gd name="T14" fmla="*/ 113 w 113"/>
                <a:gd name="T15" fmla="*/ 158 h 158"/>
                <a:gd name="T16" fmla="*/ 101 w 113"/>
                <a:gd name="T17" fmla="*/ 144 h 158"/>
                <a:gd name="T18" fmla="*/ 94 w 113"/>
                <a:gd name="T19" fmla="*/ 115 h 158"/>
                <a:gd name="T20" fmla="*/ 87 w 113"/>
                <a:gd name="T21" fmla="*/ 89 h 158"/>
                <a:gd name="T22" fmla="*/ 84 w 113"/>
                <a:gd name="T23" fmla="*/ 48 h 158"/>
                <a:gd name="T24" fmla="*/ 70 w 113"/>
                <a:gd name="T25" fmla="*/ 32 h 158"/>
                <a:gd name="T26" fmla="*/ 60 w 113"/>
                <a:gd name="T27" fmla="*/ 8 h 158"/>
                <a:gd name="T28" fmla="*/ 31 w 113"/>
                <a:gd name="T29" fmla="*/ 24 h 158"/>
                <a:gd name="T30" fmla="*/ 22 w 113"/>
                <a:gd name="T31" fmla="*/ 17 h 158"/>
                <a:gd name="T32" fmla="*/ 0 w 113"/>
                <a:gd name="T3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58">
                  <a:moveTo>
                    <a:pt x="0" y="0"/>
                  </a:moveTo>
                  <a:cubicBezTo>
                    <a:pt x="3" y="8"/>
                    <a:pt x="8" y="15"/>
                    <a:pt x="10" y="24"/>
                  </a:cubicBezTo>
                  <a:cubicBezTo>
                    <a:pt x="11" y="38"/>
                    <a:pt x="10" y="62"/>
                    <a:pt x="26" y="70"/>
                  </a:cubicBezTo>
                  <a:cubicBezTo>
                    <a:pt x="27" y="75"/>
                    <a:pt x="29" y="79"/>
                    <a:pt x="31" y="84"/>
                  </a:cubicBezTo>
                  <a:cubicBezTo>
                    <a:pt x="33" y="99"/>
                    <a:pt x="35" y="108"/>
                    <a:pt x="51" y="111"/>
                  </a:cubicBezTo>
                  <a:cubicBezTo>
                    <a:pt x="60" y="120"/>
                    <a:pt x="72" y="128"/>
                    <a:pt x="84" y="135"/>
                  </a:cubicBezTo>
                  <a:cubicBezTo>
                    <a:pt x="89" y="141"/>
                    <a:pt x="96" y="150"/>
                    <a:pt x="103" y="154"/>
                  </a:cubicBezTo>
                  <a:cubicBezTo>
                    <a:pt x="106" y="156"/>
                    <a:pt x="113" y="158"/>
                    <a:pt x="113" y="158"/>
                  </a:cubicBezTo>
                  <a:cubicBezTo>
                    <a:pt x="110" y="144"/>
                    <a:pt x="112" y="148"/>
                    <a:pt x="101" y="144"/>
                  </a:cubicBezTo>
                  <a:cubicBezTo>
                    <a:pt x="104" y="133"/>
                    <a:pt x="104" y="121"/>
                    <a:pt x="94" y="115"/>
                  </a:cubicBezTo>
                  <a:cubicBezTo>
                    <a:pt x="92" y="106"/>
                    <a:pt x="89" y="98"/>
                    <a:pt x="87" y="89"/>
                  </a:cubicBezTo>
                  <a:cubicBezTo>
                    <a:pt x="86" y="75"/>
                    <a:pt x="86" y="62"/>
                    <a:pt x="84" y="48"/>
                  </a:cubicBezTo>
                  <a:cubicBezTo>
                    <a:pt x="83" y="41"/>
                    <a:pt x="70" y="32"/>
                    <a:pt x="70" y="32"/>
                  </a:cubicBezTo>
                  <a:cubicBezTo>
                    <a:pt x="69" y="21"/>
                    <a:pt x="65" y="17"/>
                    <a:pt x="60" y="8"/>
                  </a:cubicBezTo>
                  <a:cubicBezTo>
                    <a:pt x="38" y="13"/>
                    <a:pt x="63" y="20"/>
                    <a:pt x="31" y="24"/>
                  </a:cubicBezTo>
                  <a:cubicBezTo>
                    <a:pt x="24" y="27"/>
                    <a:pt x="24" y="23"/>
                    <a:pt x="22" y="17"/>
                  </a:cubicBezTo>
                  <a:cubicBezTo>
                    <a:pt x="20" y="6"/>
                    <a:pt x="9" y="6"/>
                    <a:pt x="0"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2" name="Freeform 180"/>
            <p:cNvSpPr>
              <a:spLocks/>
            </p:cNvSpPr>
            <p:nvPr/>
          </p:nvSpPr>
          <p:spPr bwMode="auto">
            <a:xfrm>
              <a:off x="5716295" y="4430734"/>
              <a:ext cx="22176" cy="7633"/>
            </a:xfrm>
            <a:custGeom>
              <a:avLst/>
              <a:gdLst>
                <a:gd name="T0" fmla="*/ 38 w 38"/>
                <a:gd name="T1" fmla="*/ 0 h 12"/>
                <a:gd name="T2" fmla="*/ 31 w 38"/>
                <a:gd name="T3" fmla="*/ 9 h 12"/>
                <a:gd name="T4" fmla="*/ 38 w 38"/>
                <a:gd name="T5" fmla="*/ 0 h 12"/>
              </a:gdLst>
              <a:ahLst/>
              <a:cxnLst>
                <a:cxn ang="0">
                  <a:pos x="T0" y="T1"/>
                </a:cxn>
                <a:cxn ang="0">
                  <a:pos x="T2" y="T3"/>
                </a:cxn>
                <a:cxn ang="0">
                  <a:pos x="T4" y="T5"/>
                </a:cxn>
              </a:cxnLst>
              <a:rect l="0" t="0" r="r" b="b"/>
              <a:pathLst>
                <a:path w="38" h="12">
                  <a:moveTo>
                    <a:pt x="38" y="0"/>
                  </a:moveTo>
                  <a:cubicBezTo>
                    <a:pt x="0" y="6"/>
                    <a:pt x="7" y="12"/>
                    <a:pt x="31" y="9"/>
                  </a:cubicBezTo>
                  <a:cubicBezTo>
                    <a:pt x="35" y="7"/>
                    <a:pt x="38" y="5"/>
                    <a:pt x="38"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3" name="Freeform 181"/>
            <p:cNvSpPr>
              <a:spLocks/>
            </p:cNvSpPr>
            <p:nvPr/>
          </p:nvSpPr>
          <p:spPr bwMode="auto">
            <a:xfrm>
              <a:off x="5752885" y="4434006"/>
              <a:ext cx="24393" cy="6543"/>
            </a:xfrm>
            <a:custGeom>
              <a:avLst/>
              <a:gdLst>
                <a:gd name="T0" fmla="*/ 21 w 39"/>
                <a:gd name="T1" fmla="*/ 0 h 13"/>
                <a:gd name="T2" fmla="*/ 14 w 39"/>
                <a:gd name="T3" fmla="*/ 12 h 13"/>
                <a:gd name="T4" fmla="*/ 31 w 39"/>
                <a:gd name="T5" fmla="*/ 10 h 13"/>
                <a:gd name="T6" fmla="*/ 21 w 39"/>
                <a:gd name="T7" fmla="*/ 0 h 13"/>
              </a:gdLst>
              <a:ahLst/>
              <a:cxnLst>
                <a:cxn ang="0">
                  <a:pos x="T0" y="T1"/>
                </a:cxn>
                <a:cxn ang="0">
                  <a:pos x="T2" y="T3"/>
                </a:cxn>
                <a:cxn ang="0">
                  <a:pos x="T4" y="T5"/>
                </a:cxn>
                <a:cxn ang="0">
                  <a:pos x="T6" y="T7"/>
                </a:cxn>
              </a:cxnLst>
              <a:rect l="0" t="0" r="r" b="b"/>
              <a:pathLst>
                <a:path w="39" h="13">
                  <a:moveTo>
                    <a:pt x="21" y="0"/>
                  </a:moveTo>
                  <a:cubicBezTo>
                    <a:pt x="15" y="3"/>
                    <a:pt x="0" y="5"/>
                    <a:pt x="14" y="12"/>
                  </a:cubicBezTo>
                  <a:cubicBezTo>
                    <a:pt x="20" y="11"/>
                    <a:pt x="26" y="13"/>
                    <a:pt x="31" y="10"/>
                  </a:cubicBezTo>
                  <a:cubicBezTo>
                    <a:pt x="39" y="4"/>
                    <a:pt x="23" y="0"/>
                    <a:pt x="21"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4" name="Freeform 182"/>
            <p:cNvSpPr>
              <a:spLocks/>
            </p:cNvSpPr>
            <p:nvPr/>
          </p:nvSpPr>
          <p:spPr bwMode="auto">
            <a:xfrm>
              <a:off x="5766191" y="4404563"/>
              <a:ext cx="21067" cy="7633"/>
            </a:xfrm>
            <a:custGeom>
              <a:avLst/>
              <a:gdLst>
                <a:gd name="T0" fmla="*/ 23 w 37"/>
                <a:gd name="T1" fmla="*/ 1 h 15"/>
                <a:gd name="T2" fmla="*/ 4 w 37"/>
                <a:gd name="T3" fmla="*/ 15 h 15"/>
                <a:gd name="T4" fmla="*/ 26 w 37"/>
                <a:gd name="T5" fmla="*/ 13 h 15"/>
                <a:gd name="T6" fmla="*/ 23 w 37"/>
                <a:gd name="T7" fmla="*/ 1 h 15"/>
              </a:gdLst>
              <a:ahLst/>
              <a:cxnLst>
                <a:cxn ang="0">
                  <a:pos x="T0" y="T1"/>
                </a:cxn>
                <a:cxn ang="0">
                  <a:pos x="T2" y="T3"/>
                </a:cxn>
                <a:cxn ang="0">
                  <a:pos x="T4" y="T5"/>
                </a:cxn>
                <a:cxn ang="0">
                  <a:pos x="T6" y="T7"/>
                </a:cxn>
              </a:cxnLst>
              <a:rect l="0" t="0" r="r" b="b"/>
              <a:pathLst>
                <a:path w="37" h="15">
                  <a:moveTo>
                    <a:pt x="23" y="1"/>
                  </a:moveTo>
                  <a:cubicBezTo>
                    <a:pt x="8" y="3"/>
                    <a:pt x="0" y="0"/>
                    <a:pt x="4" y="15"/>
                  </a:cubicBezTo>
                  <a:cubicBezTo>
                    <a:pt x="12" y="14"/>
                    <a:pt x="19" y="10"/>
                    <a:pt x="26" y="13"/>
                  </a:cubicBezTo>
                  <a:cubicBezTo>
                    <a:pt x="37" y="6"/>
                    <a:pt x="26" y="7"/>
                    <a:pt x="23" y="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5" name="Freeform 183"/>
            <p:cNvSpPr>
              <a:spLocks/>
            </p:cNvSpPr>
            <p:nvPr/>
          </p:nvSpPr>
          <p:spPr bwMode="auto">
            <a:xfrm>
              <a:off x="5291629" y="4237714"/>
              <a:ext cx="65418" cy="82879"/>
            </a:xfrm>
            <a:custGeom>
              <a:avLst/>
              <a:gdLst>
                <a:gd name="T0" fmla="*/ 23 w 111"/>
                <a:gd name="T1" fmla="*/ 0 h 149"/>
                <a:gd name="T2" fmla="*/ 16 w 111"/>
                <a:gd name="T3" fmla="*/ 14 h 149"/>
                <a:gd name="T4" fmla="*/ 27 w 111"/>
                <a:gd name="T5" fmla="*/ 80 h 149"/>
                <a:gd name="T6" fmla="*/ 34 w 111"/>
                <a:gd name="T7" fmla="*/ 86 h 149"/>
                <a:gd name="T8" fmla="*/ 39 w 111"/>
                <a:gd name="T9" fmla="*/ 87 h 149"/>
                <a:gd name="T10" fmla="*/ 56 w 111"/>
                <a:gd name="T11" fmla="*/ 106 h 149"/>
                <a:gd name="T12" fmla="*/ 61 w 111"/>
                <a:gd name="T13" fmla="*/ 122 h 149"/>
                <a:gd name="T14" fmla="*/ 73 w 111"/>
                <a:gd name="T15" fmla="*/ 122 h 149"/>
                <a:gd name="T16" fmla="*/ 83 w 111"/>
                <a:gd name="T17" fmla="*/ 134 h 149"/>
                <a:gd name="T18" fmla="*/ 90 w 111"/>
                <a:gd name="T19" fmla="*/ 149 h 149"/>
                <a:gd name="T20" fmla="*/ 111 w 111"/>
                <a:gd name="T21" fmla="*/ 139 h 149"/>
                <a:gd name="T22" fmla="*/ 100 w 111"/>
                <a:gd name="T23" fmla="*/ 123 h 149"/>
                <a:gd name="T24" fmla="*/ 73 w 111"/>
                <a:gd name="T25" fmla="*/ 103 h 149"/>
                <a:gd name="T26" fmla="*/ 64 w 111"/>
                <a:gd name="T27" fmla="*/ 89 h 149"/>
                <a:gd name="T28" fmla="*/ 59 w 111"/>
                <a:gd name="T29" fmla="*/ 75 h 149"/>
                <a:gd name="T30" fmla="*/ 58 w 111"/>
                <a:gd name="T31" fmla="*/ 68 h 149"/>
                <a:gd name="T32" fmla="*/ 54 w 111"/>
                <a:gd name="T33" fmla="*/ 65 h 149"/>
                <a:gd name="T34" fmla="*/ 37 w 111"/>
                <a:gd name="T35" fmla="*/ 44 h 149"/>
                <a:gd name="T36" fmla="*/ 30 w 111"/>
                <a:gd name="T37" fmla="*/ 29 h 149"/>
                <a:gd name="T38" fmla="*/ 37 w 111"/>
                <a:gd name="T39" fmla="*/ 5 h 149"/>
                <a:gd name="T40" fmla="*/ 25 w 111"/>
                <a:gd name="T4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49">
                  <a:moveTo>
                    <a:pt x="23" y="0"/>
                  </a:moveTo>
                  <a:cubicBezTo>
                    <a:pt x="20" y="1"/>
                    <a:pt x="17" y="11"/>
                    <a:pt x="16" y="14"/>
                  </a:cubicBezTo>
                  <a:cubicBezTo>
                    <a:pt x="12" y="34"/>
                    <a:pt x="0" y="78"/>
                    <a:pt x="27" y="80"/>
                  </a:cubicBezTo>
                  <a:cubicBezTo>
                    <a:pt x="29" y="82"/>
                    <a:pt x="31" y="84"/>
                    <a:pt x="34" y="86"/>
                  </a:cubicBezTo>
                  <a:cubicBezTo>
                    <a:pt x="35" y="87"/>
                    <a:pt x="38" y="86"/>
                    <a:pt x="39" y="87"/>
                  </a:cubicBezTo>
                  <a:cubicBezTo>
                    <a:pt x="46" y="92"/>
                    <a:pt x="44" y="99"/>
                    <a:pt x="56" y="106"/>
                  </a:cubicBezTo>
                  <a:cubicBezTo>
                    <a:pt x="58" y="111"/>
                    <a:pt x="61" y="122"/>
                    <a:pt x="61" y="122"/>
                  </a:cubicBezTo>
                  <a:lnTo>
                    <a:pt x="73" y="122"/>
                  </a:lnTo>
                  <a:lnTo>
                    <a:pt x="83" y="134"/>
                  </a:lnTo>
                  <a:lnTo>
                    <a:pt x="90" y="149"/>
                  </a:lnTo>
                  <a:lnTo>
                    <a:pt x="111" y="139"/>
                  </a:lnTo>
                  <a:cubicBezTo>
                    <a:pt x="109" y="127"/>
                    <a:pt x="109" y="128"/>
                    <a:pt x="100" y="123"/>
                  </a:cubicBezTo>
                  <a:cubicBezTo>
                    <a:pt x="95" y="114"/>
                    <a:pt x="83" y="105"/>
                    <a:pt x="73" y="103"/>
                  </a:cubicBezTo>
                  <a:cubicBezTo>
                    <a:pt x="70" y="98"/>
                    <a:pt x="68" y="94"/>
                    <a:pt x="64" y="89"/>
                  </a:cubicBezTo>
                  <a:cubicBezTo>
                    <a:pt x="63" y="84"/>
                    <a:pt x="61" y="80"/>
                    <a:pt x="59" y="75"/>
                  </a:cubicBezTo>
                  <a:cubicBezTo>
                    <a:pt x="59" y="73"/>
                    <a:pt x="59" y="70"/>
                    <a:pt x="58" y="68"/>
                  </a:cubicBezTo>
                  <a:cubicBezTo>
                    <a:pt x="57" y="67"/>
                    <a:pt x="55" y="67"/>
                    <a:pt x="54" y="65"/>
                  </a:cubicBezTo>
                  <a:cubicBezTo>
                    <a:pt x="46" y="45"/>
                    <a:pt x="56" y="52"/>
                    <a:pt x="37" y="44"/>
                  </a:cubicBezTo>
                  <a:cubicBezTo>
                    <a:pt x="34" y="39"/>
                    <a:pt x="30" y="29"/>
                    <a:pt x="30" y="29"/>
                  </a:cubicBezTo>
                  <a:cubicBezTo>
                    <a:pt x="32" y="15"/>
                    <a:pt x="33" y="16"/>
                    <a:pt x="37" y="5"/>
                  </a:cubicBezTo>
                  <a:cubicBezTo>
                    <a:pt x="33" y="3"/>
                    <a:pt x="30" y="0"/>
                    <a:pt x="25" y="0"/>
                  </a:cubicBezTo>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6" name="Freeform 184"/>
            <p:cNvSpPr>
              <a:spLocks/>
            </p:cNvSpPr>
            <p:nvPr/>
          </p:nvSpPr>
          <p:spPr bwMode="auto">
            <a:xfrm>
              <a:off x="5274998" y="4090495"/>
              <a:ext cx="123075" cy="137405"/>
            </a:xfrm>
            <a:custGeom>
              <a:avLst/>
              <a:gdLst>
                <a:gd name="T0" fmla="*/ 84 w 214"/>
                <a:gd name="T1" fmla="*/ 187 h 244"/>
                <a:gd name="T2" fmla="*/ 76 w 214"/>
                <a:gd name="T3" fmla="*/ 204 h 244"/>
                <a:gd name="T4" fmla="*/ 73 w 214"/>
                <a:gd name="T5" fmla="*/ 244 h 244"/>
                <a:gd name="T6" fmla="*/ 55 w 214"/>
                <a:gd name="T7" fmla="*/ 205 h 244"/>
                <a:gd name="T8" fmla="*/ 40 w 214"/>
                <a:gd name="T9" fmla="*/ 165 h 244"/>
                <a:gd name="T10" fmla="*/ 34 w 214"/>
                <a:gd name="T11" fmla="*/ 148 h 244"/>
                <a:gd name="T12" fmla="*/ 28 w 214"/>
                <a:gd name="T13" fmla="*/ 108 h 244"/>
                <a:gd name="T14" fmla="*/ 27 w 214"/>
                <a:gd name="T15" fmla="*/ 90 h 244"/>
                <a:gd name="T16" fmla="*/ 3 w 214"/>
                <a:gd name="T17" fmla="*/ 66 h 244"/>
                <a:gd name="T18" fmla="*/ 0 w 214"/>
                <a:gd name="T19" fmla="*/ 42 h 244"/>
                <a:gd name="T20" fmla="*/ 4 w 214"/>
                <a:gd name="T21" fmla="*/ 30 h 244"/>
                <a:gd name="T22" fmla="*/ 21 w 214"/>
                <a:gd name="T23" fmla="*/ 6 h 244"/>
                <a:gd name="T24" fmla="*/ 42 w 214"/>
                <a:gd name="T25" fmla="*/ 0 h 244"/>
                <a:gd name="T26" fmla="*/ 66 w 214"/>
                <a:gd name="T27" fmla="*/ 4 h 244"/>
                <a:gd name="T28" fmla="*/ 88 w 214"/>
                <a:gd name="T29" fmla="*/ 16 h 244"/>
                <a:gd name="T30" fmla="*/ 96 w 214"/>
                <a:gd name="T31" fmla="*/ 67 h 244"/>
                <a:gd name="T32" fmla="*/ 114 w 214"/>
                <a:gd name="T33" fmla="*/ 63 h 244"/>
                <a:gd name="T34" fmla="*/ 136 w 214"/>
                <a:gd name="T35" fmla="*/ 64 h 244"/>
                <a:gd name="T36" fmla="*/ 156 w 214"/>
                <a:gd name="T37" fmla="*/ 61 h 244"/>
                <a:gd name="T38" fmla="*/ 183 w 214"/>
                <a:gd name="T39" fmla="*/ 102 h 244"/>
                <a:gd name="T40" fmla="*/ 198 w 214"/>
                <a:gd name="T41" fmla="*/ 118 h 244"/>
                <a:gd name="T42" fmla="*/ 207 w 214"/>
                <a:gd name="T43" fmla="*/ 132 h 244"/>
                <a:gd name="T44" fmla="*/ 163 w 214"/>
                <a:gd name="T45" fmla="*/ 166 h 244"/>
                <a:gd name="T46" fmla="*/ 145 w 214"/>
                <a:gd name="T47" fmla="*/ 172 h 244"/>
                <a:gd name="T48" fmla="*/ 133 w 214"/>
                <a:gd name="T49" fmla="*/ 193 h 244"/>
                <a:gd name="T50" fmla="*/ 145 w 214"/>
                <a:gd name="T51" fmla="*/ 205 h 244"/>
                <a:gd name="T52" fmla="*/ 141 w 214"/>
                <a:gd name="T53" fmla="*/ 228 h 244"/>
                <a:gd name="T54" fmla="*/ 118 w 214"/>
                <a:gd name="T55" fmla="*/ 216 h 244"/>
                <a:gd name="T56" fmla="*/ 100 w 214"/>
                <a:gd name="T57" fmla="*/ 210 h 244"/>
                <a:gd name="T58" fmla="*/ 84 w 214"/>
                <a:gd name="T59" fmla="*/ 18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4" h="244">
                  <a:moveTo>
                    <a:pt x="84" y="187"/>
                  </a:moveTo>
                  <a:cubicBezTo>
                    <a:pt x="81" y="193"/>
                    <a:pt x="79" y="198"/>
                    <a:pt x="76" y="204"/>
                  </a:cubicBezTo>
                  <a:cubicBezTo>
                    <a:pt x="78" y="217"/>
                    <a:pt x="81" y="233"/>
                    <a:pt x="73" y="244"/>
                  </a:cubicBezTo>
                  <a:cubicBezTo>
                    <a:pt x="70" y="225"/>
                    <a:pt x="64" y="220"/>
                    <a:pt x="55" y="205"/>
                  </a:cubicBezTo>
                  <a:cubicBezTo>
                    <a:pt x="53" y="193"/>
                    <a:pt x="56" y="168"/>
                    <a:pt x="40" y="165"/>
                  </a:cubicBezTo>
                  <a:cubicBezTo>
                    <a:pt x="39" y="159"/>
                    <a:pt x="36" y="154"/>
                    <a:pt x="34" y="148"/>
                  </a:cubicBezTo>
                  <a:cubicBezTo>
                    <a:pt x="33" y="134"/>
                    <a:pt x="29" y="122"/>
                    <a:pt x="28" y="108"/>
                  </a:cubicBezTo>
                  <a:cubicBezTo>
                    <a:pt x="28" y="102"/>
                    <a:pt x="28" y="96"/>
                    <a:pt x="27" y="90"/>
                  </a:cubicBezTo>
                  <a:cubicBezTo>
                    <a:pt x="26" y="86"/>
                    <a:pt x="3" y="66"/>
                    <a:pt x="3" y="66"/>
                  </a:cubicBezTo>
                  <a:cubicBezTo>
                    <a:pt x="1" y="57"/>
                    <a:pt x="0" y="48"/>
                    <a:pt x="0" y="42"/>
                  </a:cubicBezTo>
                  <a:cubicBezTo>
                    <a:pt x="0" y="36"/>
                    <a:pt x="1" y="36"/>
                    <a:pt x="4" y="30"/>
                  </a:cubicBezTo>
                  <a:cubicBezTo>
                    <a:pt x="2" y="15"/>
                    <a:pt x="7" y="9"/>
                    <a:pt x="21" y="6"/>
                  </a:cubicBezTo>
                  <a:cubicBezTo>
                    <a:pt x="27" y="3"/>
                    <a:pt x="35" y="1"/>
                    <a:pt x="42" y="0"/>
                  </a:cubicBezTo>
                  <a:cubicBezTo>
                    <a:pt x="51" y="1"/>
                    <a:pt x="57" y="2"/>
                    <a:pt x="66" y="4"/>
                  </a:cubicBezTo>
                  <a:cubicBezTo>
                    <a:pt x="73" y="9"/>
                    <a:pt x="85" y="8"/>
                    <a:pt x="88" y="16"/>
                  </a:cubicBezTo>
                  <a:cubicBezTo>
                    <a:pt x="107" y="71"/>
                    <a:pt x="72" y="63"/>
                    <a:pt x="96" y="67"/>
                  </a:cubicBezTo>
                  <a:cubicBezTo>
                    <a:pt x="102" y="66"/>
                    <a:pt x="108" y="64"/>
                    <a:pt x="114" y="63"/>
                  </a:cubicBezTo>
                  <a:cubicBezTo>
                    <a:pt x="125" y="65"/>
                    <a:pt x="123" y="66"/>
                    <a:pt x="136" y="64"/>
                  </a:cubicBezTo>
                  <a:cubicBezTo>
                    <a:pt x="149" y="54"/>
                    <a:pt x="143" y="58"/>
                    <a:pt x="156" y="61"/>
                  </a:cubicBezTo>
                  <a:cubicBezTo>
                    <a:pt x="165" y="85"/>
                    <a:pt x="156" y="93"/>
                    <a:pt x="183" y="102"/>
                  </a:cubicBezTo>
                  <a:cubicBezTo>
                    <a:pt x="188" y="109"/>
                    <a:pt x="188" y="116"/>
                    <a:pt x="198" y="118"/>
                  </a:cubicBezTo>
                  <a:cubicBezTo>
                    <a:pt x="206" y="128"/>
                    <a:pt x="204" y="123"/>
                    <a:pt x="207" y="132"/>
                  </a:cubicBezTo>
                  <a:cubicBezTo>
                    <a:pt x="214" y="172"/>
                    <a:pt x="196" y="162"/>
                    <a:pt x="163" y="166"/>
                  </a:cubicBezTo>
                  <a:cubicBezTo>
                    <a:pt x="157" y="169"/>
                    <a:pt x="151" y="171"/>
                    <a:pt x="145" y="172"/>
                  </a:cubicBezTo>
                  <a:cubicBezTo>
                    <a:pt x="137" y="186"/>
                    <a:pt x="150" y="182"/>
                    <a:pt x="133" y="193"/>
                  </a:cubicBezTo>
                  <a:cubicBezTo>
                    <a:pt x="136" y="200"/>
                    <a:pt x="139" y="201"/>
                    <a:pt x="145" y="205"/>
                  </a:cubicBezTo>
                  <a:cubicBezTo>
                    <a:pt x="150" y="213"/>
                    <a:pt x="150" y="223"/>
                    <a:pt x="141" y="228"/>
                  </a:cubicBezTo>
                  <a:cubicBezTo>
                    <a:pt x="125" y="219"/>
                    <a:pt x="148" y="221"/>
                    <a:pt x="118" y="216"/>
                  </a:cubicBezTo>
                  <a:cubicBezTo>
                    <a:pt x="112" y="207"/>
                    <a:pt x="111" y="208"/>
                    <a:pt x="100" y="210"/>
                  </a:cubicBezTo>
                  <a:cubicBezTo>
                    <a:pt x="97" y="191"/>
                    <a:pt x="100" y="192"/>
                    <a:pt x="84" y="18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7" name="Freeform 185"/>
            <p:cNvSpPr>
              <a:spLocks/>
            </p:cNvSpPr>
            <p:nvPr/>
          </p:nvSpPr>
          <p:spPr bwMode="auto">
            <a:xfrm>
              <a:off x="5299391" y="4047966"/>
              <a:ext cx="124184" cy="148310"/>
            </a:xfrm>
            <a:custGeom>
              <a:avLst/>
              <a:gdLst>
                <a:gd name="T0" fmla="*/ 0 w 214"/>
                <a:gd name="T1" fmla="*/ 73 h 263"/>
                <a:gd name="T2" fmla="*/ 17 w 214"/>
                <a:gd name="T3" fmla="*/ 68 h 263"/>
                <a:gd name="T4" fmla="*/ 36 w 214"/>
                <a:gd name="T5" fmla="*/ 46 h 263"/>
                <a:gd name="T6" fmla="*/ 38 w 214"/>
                <a:gd name="T7" fmla="*/ 17 h 263"/>
                <a:gd name="T8" fmla="*/ 62 w 214"/>
                <a:gd name="T9" fmla="*/ 17 h 263"/>
                <a:gd name="T10" fmla="*/ 83 w 214"/>
                <a:gd name="T11" fmla="*/ 35 h 263"/>
                <a:gd name="T12" fmla="*/ 99 w 214"/>
                <a:gd name="T13" fmla="*/ 97 h 263"/>
                <a:gd name="T14" fmla="*/ 134 w 214"/>
                <a:gd name="T15" fmla="*/ 112 h 263"/>
                <a:gd name="T16" fmla="*/ 158 w 214"/>
                <a:gd name="T17" fmla="*/ 148 h 263"/>
                <a:gd name="T18" fmla="*/ 168 w 214"/>
                <a:gd name="T19" fmla="*/ 154 h 263"/>
                <a:gd name="T20" fmla="*/ 188 w 214"/>
                <a:gd name="T21" fmla="*/ 179 h 263"/>
                <a:gd name="T22" fmla="*/ 200 w 214"/>
                <a:gd name="T23" fmla="*/ 191 h 263"/>
                <a:gd name="T24" fmla="*/ 195 w 214"/>
                <a:gd name="T25" fmla="*/ 215 h 263"/>
                <a:gd name="T26" fmla="*/ 206 w 214"/>
                <a:gd name="T27" fmla="*/ 229 h 263"/>
                <a:gd name="T28" fmla="*/ 195 w 214"/>
                <a:gd name="T29" fmla="*/ 236 h 263"/>
                <a:gd name="T30" fmla="*/ 180 w 214"/>
                <a:gd name="T31" fmla="*/ 239 h 263"/>
                <a:gd name="T32" fmla="*/ 155 w 214"/>
                <a:gd name="T33" fmla="*/ 245 h 263"/>
                <a:gd name="T34" fmla="*/ 155 w 214"/>
                <a:gd name="T35" fmla="*/ 241 h 263"/>
                <a:gd name="T36" fmla="*/ 165 w 214"/>
                <a:gd name="T37" fmla="*/ 224 h 263"/>
                <a:gd name="T38" fmla="*/ 165 w 214"/>
                <a:gd name="T39" fmla="*/ 208 h 263"/>
                <a:gd name="T40" fmla="*/ 159 w 214"/>
                <a:gd name="T41" fmla="*/ 199 h 263"/>
                <a:gd name="T42" fmla="*/ 150 w 214"/>
                <a:gd name="T43" fmla="*/ 193 h 263"/>
                <a:gd name="T44" fmla="*/ 143 w 214"/>
                <a:gd name="T45" fmla="*/ 185 h 263"/>
                <a:gd name="T46" fmla="*/ 129 w 214"/>
                <a:gd name="T47" fmla="*/ 172 h 263"/>
                <a:gd name="T48" fmla="*/ 119 w 214"/>
                <a:gd name="T49" fmla="*/ 163 h 263"/>
                <a:gd name="T50" fmla="*/ 114 w 214"/>
                <a:gd name="T51" fmla="*/ 151 h 263"/>
                <a:gd name="T52" fmla="*/ 107 w 214"/>
                <a:gd name="T53" fmla="*/ 137 h 263"/>
                <a:gd name="T54" fmla="*/ 87 w 214"/>
                <a:gd name="T55" fmla="*/ 139 h 263"/>
                <a:gd name="T56" fmla="*/ 62 w 214"/>
                <a:gd name="T57" fmla="*/ 139 h 263"/>
                <a:gd name="T58" fmla="*/ 47 w 214"/>
                <a:gd name="T59" fmla="*/ 142 h 263"/>
                <a:gd name="T60" fmla="*/ 53 w 214"/>
                <a:gd name="T61" fmla="*/ 133 h 263"/>
                <a:gd name="T62" fmla="*/ 53 w 214"/>
                <a:gd name="T63" fmla="*/ 115 h 263"/>
                <a:gd name="T64" fmla="*/ 45 w 214"/>
                <a:gd name="T65" fmla="*/ 91 h 263"/>
                <a:gd name="T66" fmla="*/ 41 w 214"/>
                <a:gd name="T67" fmla="*/ 86 h 263"/>
                <a:gd name="T68" fmla="*/ 17 w 214"/>
                <a:gd name="T69" fmla="*/ 80 h 263"/>
                <a:gd name="T70" fmla="*/ 0 w 214"/>
                <a:gd name="T71" fmla="*/ 7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63">
                  <a:moveTo>
                    <a:pt x="0" y="73"/>
                  </a:moveTo>
                  <a:cubicBezTo>
                    <a:pt x="6" y="72"/>
                    <a:pt x="15" y="74"/>
                    <a:pt x="17" y="68"/>
                  </a:cubicBezTo>
                  <a:cubicBezTo>
                    <a:pt x="23" y="48"/>
                    <a:pt x="15" y="46"/>
                    <a:pt x="36" y="46"/>
                  </a:cubicBezTo>
                  <a:lnTo>
                    <a:pt x="38" y="17"/>
                  </a:lnTo>
                  <a:cubicBezTo>
                    <a:pt x="59" y="0"/>
                    <a:pt x="43" y="14"/>
                    <a:pt x="62" y="17"/>
                  </a:cubicBezTo>
                  <a:cubicBezTo>
                    <a:pt x="70" y="23"/>
                    <a:pt x="75" y="29"/>
                    <a:pt x="83" y="35"/>
                  </a:cubicBezTo>
                  <a:cubicBezTo>
                    <a:pt x="88" y="58"/>
                    <a:pt x="82" y="80"/>
                    <a:pt x="99" y="97"/>
                  </a:cubicBezTo>
                  <a:cubicBezTo>
                    <a:pt x="104" y="118"/>
                    <a:pt x="116" y="107"/>
                    <a:pt x="134" y="112"/>
                  </a:cubicBezTo>
                  <a:cubicBezTo>
                    <a:pt x="145" y="119"/>
                    <a:pt x="150" y="137"/>
                    <a:pt x="158" y="148"/>
                  </a:cubicBezTo>
                  <a:cubicBezTo>
                    <a:pt x="160" y="151"/>
                    <a:pt x="165" y="152"/>
                    <a:pt x="168" y="154"/>
                  </a:cubicBezTo>
                  <a:cubicBezTo>
                    <a:pt x="173" y="163"/>
                    <a:pt x="177" y="177"/>
                    <a:pt x="188" y="179"/>
                  </a:cubicBezTo>
                  <a:cubicBezTo>
                    <a:pt x="191" y="184"/>
                    <a:pt x="200" y="191"/>
                    <a:pt x="200" y="191"/>
                  </a:cubicBezTo>
                  <a:cubicBezTo>
                    <a:pt x="207" y="202"/>
                    <a:pt x="200" y="205"/>
                    <a:pt x="195" y="215"/>
                  </a:cubicBezTo>
                  <a:cubicBezTo>
                    <a:pt x="193" y="224"/>
                    <a:pt x="199" y="225"/>
                    <a:pt x="206" y="229"/>
                  </a:cubicBezTo>
                  <a:cubicBezTo>
                    <a:pt x="214" y="240"/>
                    <a:pt x="210" y="238"/>
                    <a:pt x="195" y="236"/>
                  </a:cubicBezTo>
                  <a:cubicBezTo>
                    <a:pt x="189" y="232"/>
                    <a:pt x="183" y="232"/>
                    <a:pt x="180" y="239"/>
                  </a:cubicBezTo>
                  <a:cubicBezTo>
                    <a:pt x="178" y="263"/>
                    <a:pt x="170" y="257"/>
                    <a:pt x="155" y="245"/>
                  </a:cubicBezTo>
                  <a:cubicBezTo>
                    <a:pt x="153" y="240"/>
                    <a:pt x="152" y="241"/>
                    <a:pt x="155" y="241"/>
                  </a:cubicBezTo>
                  <a:lnTo>
                    <a:pt x="165" y="224"/>
                  </a:lnTo>
                  <a:lnTo>
                    <a:pt x="165" y="208"/>
                  </a:lnTo>
                  <a:lnTo>
                    <a:pt x="159" y="199"/>
                  </a:lnTo>
                  <a:lnTo>
                    <a:pt x="150" y="193"/>
                  </a:lnTo>
                  <a:lnTo>
                    <a:pt x="143" y="185"/>
                  </a:lnTo>
                  <a:lnTo>
                    <a:pt x="129" y="172"/>
                  </a:lnTo>
                  <a:lnTo>
                    <a:pt x="119" y="163"/>
                  </a:lnTo>
                  <a:lnTo>
                    <a:pt x="114" y="151"/>
                  </a:lnTo>
                  <a:lnTo>
                    <a:pt x="107" y="137"/>
                  </a:lnTo>
                  <a:lnTo>
                    <a:pt x="87" y="139"/>
                  </a:lnTo>
                  <a:lnTo>
                    <a:pt x="62" y="139"/>
                  </a:lnTo>
                  <a:lnTo>
                    <a:pt x="47" y="142"/>
                  </a:lnTo>
                  <a:lnTo>
                    <a:pt x="53" y="133"/>
                  </a:lnTo>
                  <a:lnTo>
                    <a:pt x="53" y="115"/>
                  </a:lnTo>
                  <a:lnTo>
                    <a:pt x="45" y="91"/>
                  </a:lnTo>
                  <a:lnTo>
                    <a:pt x="41" y="86"/>
                  </a:lnTo>
                  <a:lnTo>
                    <a:pt x="17" y="80"/>
                  </a:lnTo>
                  <a:lnTo>
                    <a:pt x="0" y="73"/>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8" name="Freeform 186"/>
            <p:cNvSpPr>
              <a:spLocks/>
            </p:cNvSpPr>
            <p:nvPr/>
          </p:nvSpPr>
          <p:spPr bwMode="auto">
            <a:xfrm>
              <a:off x="5327111" y="4033789"/>
              <a:ext cx="128619" cy="245365"/>
            </a:xfrm>
            <a:custGeom>
              <a:avLst/>
              <a:gdLst>
                <a:gd name="T0" fmla="*/ 128 w 222"/>
                <a:gd name="T1" fmla="*/ 68 h 435"/>
                <a:gd name="T2" fmla="*/ 119 w 222"/>
                <a:gd name="T3" fmla="*/ 86 h 435"/>
                <a:gd name="T4" fmla="*/ 117 w 222"/>
                <a:gd name="T5" fmla="*/ 96 h 435"/>
                <a:gd name="T6" fmla="*/ 110 w 222"/>
                <a:gd name="T7" fmla="*/ 98 h 435"/>
                <a:gd name="T8" fmla="*/ 101 w 222"/>
                <a:gd name="T9" fmla="*/ 114 h 435"/>
                <a:gd name="T10" fmla="*/ 110 w 222"/>
                <a:gd name="T11" fmla="*/ 150 h 435"/>
                <a:gd name="T12" fmla="*/ 134 w 222"/>
                <a:gd name="T13" fmla="*/ 174 h 435"/>
                <a:gd name="T14" fmla="*/ 149 w 222"/>
                <a:gd name="T15" fmla="*/ 197 h 435"/>
                <a:gd name="T16" fmla="*/ 167 w 222"/>
                <a:gd name="T17" fmla="*/ 207 h 435"/>
                <a:gd name="T18" fmla="*/ 185 w 222"/>
                <a:gd name="T19" fmla="*/ 221 h 435"/>
                <a:gd name="T20" fmla="*/ 194 w 222"/>
                <a:gd name="T21" fmla="*/ 242 h 435"/>
                <a:gd name="T22" fmla="*/ 200 w 222"/>
                <a:gd name="T23" fmla="*/ 254 h 435"/>
                <a:gd name="T24" fmla="*/ 212 w 222"/>
                <a:gd name="T25" fmla="*/ 282 h 435"/>
                <a:gd name="T26" fmla="*/ 218 w 222"/>
                <a:gd name="T27" fmla="*/ 300 h 435"/>
                <a:gd name="T28" fmla="*/ 222 w 222"/>
                <a:gd name="T29" fmla="*/ 314 h 435"/>
                <a:gd name="T30" fmla="*/ 215 w 222"/>
                <a:gd name="T31" fmla="*/ 329 h 435"/>
                <a:gd name="T32" fmla="*/ 213 w 222"/>
                <a:gd name="T33" fmla="*/ 345 h 435"/>
                <a:gd name="T34" fmla="*/ 212 w 222"/>
                <a:gd name="T35" fmla="*/ 351 h 435"/>
                <a:gd name="T36" fmla="*/ 186 w 222"/>
                <a:gd name="T37" fmla="*/ 360 h 435"/>
                <a:gd name="T38" fmla="*/ 168 w 222"/>
                <a:gd name="T39" fmla="*/ 372 h 435"/>
                <a:gd name="T40" fmla="*/ 147 w 222"/>
                <a:gd name="T41" fmla="*/ 399 h 435"/>
                <a:gd name="T42" fmla="*/ 122 w 222"/>
                <a:gd name="T43" fmla="*/ 420 h 435"/>
                <a:gd name="T44" fmla="*/ 117 w 222"/>
                <a:gd name="T45" fmla="*/ 435 h 435"/>
                <a:gd name="T46" fmla="*/ 116 w 222"/>
                <a:gd name="T47" fmla="*/ 407 h 435"/>
                <a:gd name="T48" fmla="*/ 120 w 222"/>
                <a:gd name="T49" fmla="*/ 366 h 435"/>
                <a:gd name="T50" fmla="*/ 143 w 222"/>
                <a:gd name="T51" fmla="*/ 360 h 435"/>
                <a:gd name="T52" fmla="*/ 140 w 222"/>
                <a:gd name="T53" fmla="*/ 344 h 435"/>
                <a:gd name="T54" fmla="*/ 164 w 222"/>
                <a:gd name="T55" fmla="*/ 326 h 435"/>
                <a:gd name="T56" fmla="*/ 176 w 222"/>
                <a:gd name="T57" fmla="*/ 315 h 435"/>
                <a:gd name="T58" fmla="*/ 171 w 222"/>
                <a:gd name="T59" fmla="*/ 293 h 435"/>
                <a:gd name="T60" fmla="*/ 168 w 222"/>
                <a:gd name="T61" fmla="*/ 272 h 435"/>
                <a:gd name="T62" fmla="*/ 155 w 222"/>
                <a:gd name="T63" fmla="*/ 255 h 435"/>
                <a:gd name="T64" fmla="*/ 155 w 222"/>
                <a:gd name="T65" fmla="*/ 225 h 435"/>
                <a:gd name="T66" fmla="*/ 144 w 222"/>
                <a:gd name="T67" fmla="*/ 207 h 435"/>
                <a:gd name="T68" fmla="*/ 126 w 222"/>
                <a:gd name="T69" fmla="*/ 192 h 435"/>
                <a:gd name="T70" fmla="*/ 108 w 222"/>
                <a:gd name="T71" fmla="*/ 170 h 435"/>
                <a:gd name="T72" fmla="*/ 86 w 222"/>
                <a:gd name="T73" fmla="*/ 135 h 435"/>
                <a:gd name="T74" fmla="*/ 65 w 222"/>
                <a:gd name="T75" fmla="*/ 135 h 435"/>
                <a:gd name="T76" fmla="*/ 51 w 222"/>
                <a:gd name="T77" fmla="*/ 128 h 435"/>
                <a:gd name="T78" fmla="*/ 47 w 222"/>
                <a:gd name="T79" fmla="*/ 116 h 435"/>
                <a:gd name="T80" fmla="*/ 39 w 222"/>
                <a:gd name="T81" fmla="*/ 102 h 435"/>
                <a:gd name="T82" fmla="*/ 36 w 222"/>
                <a:gd name="T83" fmla="*/ 84 h 435"/>
                <a:gd name="T84" fmla="*/ 36 w 222"/>
                <a:gd name="T85" fmla="*/ 71 h 435"/>
                <a:gd name="T86" fmla="*/ 32 w 222"/>
                <a:gd name="T87" fmla="*/ 57 h 435"/>
                <a:gd name="T88" fmla="*/ 24 w 222"/>
                <a:gd name="T89" fmla="*/ 48 h 435"/>
                <a:gd name="T90" fmla="*/ 9 w 222"/>
                <a:gd name="T91" fmla="*/ 39 h 435"/>
                <a:gd name="T92" fmla="*/ 0 w 222"/>
                <a:gd name="T93" fmla="*/ 35 h 435"/>
                <a:gd name="T94" fmla="*/ 27 w 222"/>
                <a:gd name="T95" fmla="*/ 30 h 435"/>
                <a:gd name="T96" fmla="*/ 39 w 222"/>
                <a:gd name="T97" fmla="*/ 35 h 435"/>
                <a:gd name="T98" fmla="*/ 50 w 222"/>
                <a:gd name="T99" fmla="*/ 32 h 435"/>
                <a:gd name="T100" fmla="*/ 39 w 222"/>
                <a:gd name="T101" fmla="*/ 18 h 435"/>
                <a:gd name="T102" fmla="*/ 30 w 222"/>
                <a:gd name="T103" fmla="*/ 11 h 435"/>
                <a:gd name="T104" fmla="*/ 41 w 222"/>
                <a:gd name="T105" fmla="*/ 0 h 435"/>
                <a:gd name="T106" fmla="*/ 65 w 222"/>
                <a:gd name="T107" fmla="*/ 9 h 435"/>
                <a:gd name="T108" fmla="*/ 74 w 222"/>
                <a:gd name="T109" fmla="*/ 21 h 435"/>
                <a:gd name="T110" fmla="*/ 101 w 222"/>
                <a:gd name="T111" fmla="*/ 26 h 435"/>
                <a:gd name="T112" fmla="*/ 110 w 222"/>
                <a:gd name="T113" fmla="*/ 44 h 435"/>
                <a:gd name="T114" fmla="*/ 128 w 222"/>
                <a:gd name="T115" fmla="*/ 6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2" h="435">
                  <a:moveTo>
                    <a:pt x="128" y="68"/>
                  </a:moveTo>
                  <a:cubicBezTo>
                    <a:pt x="130" y="79"/>
                    <a:pt x="127" y="80"/>
                    <a:pt x="119" y="86"/>
                  </a:cubicBezTo>
                  <a:cubicBezTo>
                    <a:pt x="118" y="89"/>
                    <a:pt x="119" y="93"/>
                    <a:pt x="117" y="96"/>
                  </a:cubicBezTo>
                  <a:cubicBezTo>
                    <a:pt x="116" y="98"/>
                    <a:pt x="112" y="96"/>
                    <a:pt x="110" y="98"/>
                  </a:cubicBezTo>
                  <a:cubicBezTo>
                    <a:pt x="105" y="102"/>
                    <a:pt x="107" y="110"/>
                    <a:pt x="101" y="114"/>
                  </a:cubicBezTo>
                  <a:cubicBezTo>
                    <a:pt x="102" y="136"/>
                    <a:pt x="96" y="141"/>
                    <a:pt x="110" y="150"/>
                  </a:cubicBezTo>
                  <a:cubicBezTo>
                    <a:pt x="117" y="159"/>
                    <a:pt x="124" y="168"/>
                    <a:pt x="134" y="174"/>
                  </a:cubicBezTo>
                  <a:cubicBezTo>
                    <a:pt x="135" y="186"/>
                    <a:pt x="136" y="193"/>
                    <a:pt x="149" y="197"/>
                  </a:cubicBezTo>
                  <a:cubicBezTo>
                    <a:pt x="154" y="201"/>
                    <a:pt x="161" y="203"/>
                    <a:pt x="167" y="207"/>
                  </a:cubicBezTo>
                  <a:cubicBezTo>
                    <a:pt x="171" y="213"/>
                    <a:pt x="179" y="217"/>
                    <a:pt x="185" y="221"/>
                  </a:cubicBezTo>
                  <a:cubicBezTo>
                    <a:pt x="186" y="238"/>
                    <a:pt x="187" y="231"/>
                    <a:pt x="194" y="242"/>
                  </a:cubicBezTo>
                  <a:cubicBezTo>
                    <a:pt x="196" y="246"/>
                    <a:pt x="200" y="254"/>
                    <a:pt x="200" y="254"/>
                  </a:cubicBezTo>
                  <a:cubicBezTo>
                    <a:pt x="201" y="263"/>
                    <a:pt x="206" y="275"/>
                    <a:pt x="212" y="282"/>
                  </a:cubicBezTo>
                  <a:cubicBezTo>
                    <a:pt x="215" y="298"/>
                    <a:pt x="212" y="292"/>
                    <a:pt x="218" y="300"/>
                  </a:cubicBezTo>
                  <a:cubicBezTo>
                    <a:pt x="215" y="308"/>
                    <a:pt x="221" y="305"/>
                    <a:pt x="222" y="314"/>
                  </a:cubicBezTo>
                  <a:cubicBezTo>
                    <a:pt x="218" y="319"/>
                    <a:pt x="216" y="322"/>
                    <a:pt x="215" y="329"/>
                  </a:cubicBezTo>
                  <a:cubicBezTo>
                    <a:pt x="221" y="337"/>
                    <a:pt x="222" y="339"/>
                    <a:pt x="213" y="345"/>
                  </a:cubicBezTo>
                  <a:cubicBezTo>
                    <a:pt x="212" y="350"/>
                    <a:pt x="212" y="348"/>
                    <a:pt x="212" y="351"/>
                  </a:cubicBezTo>
                  <a:cubicBezTo>
                    <a:pt x="203" y="354"/>
                    <a:pt x="195" y="358"/>
                    <a:pt x="186" y="360"/>
                  </a:cubicBezTo>
                  <a:cubicBezTo>
                    <a:pt x="182" y="366"/>
                    <a:pt x="175" y="371"/>
                    <a:pt x="168" y="372"/>
                  </a:cubicBezTo>
                  <a:cubicBezTo>
                    <a:pt x="158" y="380"/>
                    <a:pt x="163" y="396"/>
                    <a:pt x="147" y="399"/>
                  </a:cubicBezTo>
                  <a:cubicBezTo>
                    <a:pt x="132" y="406"/>
                    <a:pt x="144" y="417"/>
                    <a:pt x="122" y="420"/>
                  </a:cubicBezTo>
                  <a:cubicBezTo>
                    <a:pt x="120" y="425"/>
                    <a:pt x="119" y="430"/>
                    <a:pt x="117" y="435"/>
                  </a:cubicBezTo>
                  <a:cubicBezTo>
                    <a:pt x="108" y="428"/>
                    <a:pt x="110" y="416"/>
                    <a:pt x="116" y="407"/>
                  </a:cubicBezTo>
                  <a:cubicBezTo>
                    <a:pt x="119" y="394"/>
                    <a:pt x="110" y="376"/>
                    <a:pt x="120" y="366"/>
                  </a:cubicBezTo>
                  <a:cubicBezTo>
                    <a:pt x="126" y="360"/>
                    <a:pt x="143" y="360"/>
                    <a:pt x="143" y="360"/>
                  </a:cubicBezTo>
                  <a:cubicBezTo>
                    <a:pt x="144" y="353"/>
                    <a:pt x="144" y="350"/>
                    <a:pt x="140" y="344"/>
                  </a:cubicBezTo>
                  <a:cubicBezTo>
                    <a:pt x="142" y="335"/>
                    <a:pt x="155" y="328"/>
                    <a:pt x="164" y="326"/>
                  </a:cubicBezTo>
                  <a:cubicBezTo>
                    <a:pt x="169" y="322"/>
                    <a:pt x="173" y="321"/>
                    <a:pt x="176" y="315"/>
                  </a:cubicBezTo>
                  <a:cubicBezTo>
                    <a:pt x="175" y="307"/>
                    <a:pt x="175" y="300"/>
                    <a:pt x="171" y="293"/>
                  </a:cubicBezTo>
                  <a:cubicBezTo>
                    <a:pt x="173" y="284"/>
                    <a:pt x="174" y="279"/>
                    <a:pt x="168" y="272"/>
                  </a:cubicBezTo>
                  <a:cubicBezTo>
                    <a:pt x="167" y="263"/>
                    <a:pt x="163" y="259"/>
                    <a:pt x="155" y="255"/>
                  </a:cubicBezTo>
                  <a:cubicBezTo>
                    <a:pt x="148" y="245"/>
                    <a:pt x="149" y="235"/>
                    <a:pt x="155" y="225"/>
                  </a:cubicBezTo>
                  <a:cubicBezTo>
                    <a:pt x="152" y="219"/>
                    <a:pt x="148" y="212"/>
                    <a:pt x="144" y="207"/>
                  </a:cubicBezTo>
                  <a:cubicBezTo>
                    <a:pt x="138" y="200"/>
                    <a:pt x="131" y="201"/>
                    <a:pt x="126" y="192"/>
                  </a:cubicBezTo>
                  <a:cubicBezTo>
                    <a:pt x="122" y="183"/>
                    <a:pt x="117" y="175"/>
                    <a:pt x="108" y="170"/>
                  </a:cubicBezTo>
                  <a:cubicBezTo>
                    <a:pt x="102" y="159"/>
                    <a:pt x="93" y="141"/>
                    <a:pt x="86" y="135"/>
                  </a:cubicBezTo>
                  <a:lnTo>
                    <a:pt x="65" y="135"/>
                  </a:lnTo>
                  <a:lnTo>
                    <a:pt x="51" y="128"/>
                  </a:lnTo>
                  <a:lnTo>
                    <a:pt x="47" y="116"/>
                  </a:lnTo>
                  <a:lnTo>
                    <a:pt x="39" y="102"/>
                  </a:lnTo>
                  <a:lnTo>
                    <a:pt x="36" y="84"/>
                  </a:lnTo>
                  <a:lnTo>
                    <a:pt x="36" y="71"/>
                  </a:lnTo>
                  <a:lnTo>
                    <a:pt x="32" y="57"/>
                  </a:lnTo>
                  <a:lnTo>
                    <a:pt x="24" y="48"/>
                  </a:lnTo>
                  <a:lnTo>
                    <a:pt x="9" y="39"/>
                  </a:lnTo>
                  <a:lnTo>
                    <a:pt x="0" y="35"/>
                  </a:lnTo>
                  <a:lnTo>
                    <a:pt x="27" y="30"/>
                  </a:lnTo>
                  <a:lnTo>
                    <a:pt x="39" y="35"/>
                  </a:lnTo>
                  <a:lnTo>
                    <a:pt x="50" y="32"/>
                  </a:lnTo>
                  <a:lnTo>
                    <a:pt x="39" y="18"/>
                  </a:lnTo>
                  <a:lnTo>
                    <a:pt x="30" y="11"/>
                  </a:lnTo>
                  <a:lnTo>
                    <a:pt x="41" y="0"/>
                  </a:lnTo>
                  <a:lnTo>
                    <a:pt x="65" y="9"/>
                  </a:lnTo>
                  <a:lnTo>
                    <a:pt x="74" y="21"/>
                  </a:lnTo>
                  <a:lnTo>
                    <a:pt x="101" y="26"/>
                  </a:lnTo>
                  <a:lnTo>
                    <a:pt x="110" y="44"/>
                  </a:lnTo>
                  <a:lnTo>
                    <a:pt x="128" y="68"/>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89" name="Freeform 187"/>
            <p:cNvSpPr>
              <a:spLocks/>
            </p:cNvSpPr>
            <p:nvPr/>
          </p:nvSpPr>
          <p:spPr bwMode="auto">
            <a:xfrm>
              <a:off x="5352613" y="4181008"/>
              <a:ext cx="76506" cy="71974"/>
            </a:xfrm>
            <a:custGeom>
              <a:avLst/>
              <a:gdLst>
                <a:gd name="T0" fmla="*/ 9 w 132"/>
                <a:gd name="T1" fmla="*/ 66 h 129"/>
                <a:gd name="T2" fmla="*/ 21 w 132"/>
                <a:gd name="T3" fmla="*/ 77 h 129"/>
                <a:gd name="T4" fmla="*/ 33 w 132"/>
                <a:gd name="T5" fmla="*/ 102 h 129"/>
                <a:gd name="T6" fmla="*/ 42 w 132"/>
                <a:gd name="T7" fmla="*/ 116 h 129"/>
                <a:gd name="T8" fmla="*/ 64 w 132"/>
                <a:gd name="T9" fmla="*/ 114 h 129"/>
                <a:gd name="T10" fmla="*/ 72 w 132"/>
                <a:gd name="T11" fmla="*/ 129 h 129"/>
                <a:gd name="T12" fmla="*/ 70 w 132"/>
                <a:gd name="T13" fmla="*/ 110 h 129"/>
                <a:gd name="T14" fmla="*/ 85 w 132"/>
                <a:gd name="T15" fmla="*/ 99 h 129"/>
                <a:gd name="T16" fmla="*/ 102 w 132"/>
                <a:gd name="T17" fmla="*/ 96 h 129"/>
                <a:gd name="T18" fmla="*/ 96 w 132"/>
                <a:gd name="T19" fmla="*/ 83 h 129"/>
                <a:gd name="T20" fmla="*/ 111 w 132"/>
                <a:gd name="T21" fmla="*/ 68 h 129"/>
                <a:gd name="T22" fmla="*/ 124 w 132"/>
                <a:gd name="T23" fmla="*/ 62 h 129"/>
                <a:gd name="T24" fmla="*/ 132 w 132"/>
                <a:gd name="T25" fmla="*/ 54 h 129"/>
                <a:gd name="T26" fmla="*/ 132 w 132"/>
                <a:gd name="T27" fmla="*/ 36 h 129"/>
                <a:gd name="T28" fmla="*/ 127 w 132"/>
                <a:gd name="T29" fmla="*/ 23 h 129"/>
                <a:gd name="T30" fmla="*/ 127 w 132"/>
                <a:gd name="T31" fmla="*/ 12 h 129"/>
                <a:gd name="T32" fmla="*/ 115 w 132"/>
                <a:gd name="T33" fmla="*/ 0 h 129"/>
                <a:gd name="T34" fmla="*/ 94 w 132"/>
                <a:gd name="T35" fmla="*/ 2 h 129"/>
                <a:gd name="T36" fmla="*/ 88 w 132"/>
                <a:gd name="T37" fmla="*/ 9 h 129"/>
                <a:gd name="T38" fmla="*/ 81 w 132"/>
                <a:gd name="T39" fmla="*/ 23 h 129"/>
                <a:gd name="T40" fmla="*/ 72 w 132"/>
                <a:gd name="T41" fmla="*/ 15 h 129"/>
                <a:gd name="T42" fmla="*/ 63 w 132"/>
                <a:gd name="T43" fmla="*/ 6 h 129"/>
                <a:gd name="T44" fmla="*/ 49 w 132"/>
                <a:gd name="T45" fmla="*/ 6 h 129"/>
                <a:gd name="T46" fmla="*/ 39 w 132"/>
                <a:gd name="T47" fmla="*/ 6 h 129"/>
                <a:gd name="T48" fmla="*/ 25 w 132"/>
                <a:gd name="T49" fmla="*/ 11 h 129"/>
                <a:gd name="T50" fmla="*/ 12 w 132"/>
                <a:gd name="T51" fmla="*/ 14 h 129"/>
                <a:gd name="T52" fmla="*/ 9 w 132"/>
                <a:gd name="T53" fmla="*/ 29 h 129"/>
                <a:gd name="T54" fmla="*/ 0 w 132"/>
                <a:gd name="T55" fmla="*/ 36 h 129"/>
                <a:gd name="T56" fmla="*/ 13 w 132"/>
                <a:gd name="T57" fmla="*/ 48 h 129"/>
                <a:gd name="T58" fmla="*/ 9 w 132"/>
                <a:gd name="T59" fmla="*/ 6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129">
                  <a:moveTo>
                    <a:pt x="9" y="66"/>
                  </a:moveTo>
                  <a:cubicBezTo>
                    <a:pt x="14" y="69"/>
                    <a:pt x="17" y="73"/>
                    <a:pt x="21" y="77"/>
                  </a:cubicBezTo>
                  <a:cubicBezTo>
                    <a:pt x="23" y="89"/>
                    <a:pt x="20" y="100"/>
                    <a:pt x="33" y="102"/>
                  </a:cubicBezTo>
                  <a:cubicBezTo>
                    <a:pt x="37" y="109"/>
                    <a:pt x="35" y="113"/>
                    <a:pt x="42" y="116"/>
                  </a:cubicBezTo>
                  <a:cubicBezTo>
                    <a:pt x="50" y="113"/>
                    <a:pt x="55" y="113"/>
                    <a:pt x="64" y="114"/>
                  </a:cubicBezTo>
                  <a:cubicBezTo>
                    <a:pt x="66" y="118"/>
                    <a:pt x="72" y="125"/>
                    <a:pt x="72" y="129"/>
                  </a:cubicBezTo>
                  <a:lnTo>
                    <a:pt x="70" y="110"/>
                  </a:lnTo>
                  <a:lnTo>
                    <a:pt x="85" y="99"/>
                  </a:lnTo>
                  <a:lnTo>
                    <a:pt x="102" y="96"/>
                  </a:lnTo>
                  <a:lnTo>
                    <a:pt x="96" y="83"/>
                  </a:lnTo>
                  <a:lnTo>
                    <a:pt x="111" y="68"/>
                  </a:lnTo>
                  <a:lnTo>
                    <a:pt x="124" y="62"/>
                  </a:lnTo>
                  <a:lnTo>
                    <a:pt x="132" y="54"/>
                  </a:lnTo>
                  <a:lnTo>
                    <a:pt x="132" y="36"/>
                  </a:lnTo>
                  <a:lnTo>
                    <a:pt x="127" y="23"/>
                  </a:lnTo>
                  <a:lnTo>
                    <a:pt x="127" y="12"/>
                  </a:lnTo>
                  <a:lnTo>
                    <a:pt x="115" y="0"/>
                  </a:lnTo>
                  <a:lnTo>
                    <a:pt x="94" y="2"/>
                  </a:lnTo>
                  <a:lnTo>
                    <a:pt x="88" y="9"/>
                  </a:lnTo>
                  <a:lnTo>
                    <a:pt x="81" y="23"/>
                  </a:lnTo>
                  <a:lnTo>
                    <a:pt x="72" y="15"/>
                  </a:lnTo>
                  <a:lnTo>
                    <a:pt x="63" y="6"/>
                  </a:lnTo>
                  <a:lnTo>
                    <a:pt x="49" y="6"/>
                  </a:lnTo>
                  <a:lnTo>
                    <a:pt x="39" y="6"/>
                  </a:lnTo>
                  <a:lnTo>
                    <a:pt x="25" y="11"/>
                  </a:lnTo>
                  <a:lnTo>
                    <a:pt x="12" y="14"/>
                  </a:lnTo>
                  <a:lnTo>
                    <a:pt x="9" y="29"/>
                  </a:lnTo>
                  <a:lnTo>
                    <a:pt x="0" y="36"/>
                  </a:lnTo>
                  <a:lnTo>
                    <a:pt x="13" y="48"/>
                  </a:lnTo>
                  <a:lnTo>
                    <a:pt x="9" y="66"/>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0" name="Freeform 188"/>
            <p:cNvSpPr>
              <a:spLocks/>
            </p:cNvSpPr>
            <p:nvPr/>
          </p:nvSpPr>
          <p:spPr bwMode="auto">
            <a:xfrm>
              <a:off x="5190730" y="3960725"/>
              <a:ext cx="126402" cy="281352"/>
            </a:xfrm>
            <a:custGeom>
              <a:avLst/>
              <a:gdLst>
                <a:gd name="T0" fmla="*/ 42 w 219"/>
                <a:gd name="T1" fmla="*/ 245 h 500"/>
                <a:gd name="T2" fmla="*/ 48 w 219"/>
                <a:gd name="T3" fmla="*/ 270 h 500"/>
                <a:gd name="T4" fmla="*/ 64 w 219"/>
                <a:gd name="T5" fmla="*/ 326 h 500"/>
                <a:gd name="T6" fmla="*/ 96 w 219"/>
                <a:gd name="T7" fmla="*/ 356 h 500"/>
                <a:gd name="T8" fmla="*/ 108 w 219"/>
                <a:gd name="T9" fmla="*/ 344 h 500"/>
                <a:gd name="T10" fmla="*/ 132 w 219"/>
                <a:gd name="T11" fmla="*/ 329 h 500"/>
                <a:gd name="T12" fmla="*/ 145 w 219"/>
                <a:gd name="T13" fmla="*/ 338 h 500"/>
                <a:gd name="T14" fmla="*/ 162 w 219"/>
                <a:gd name="T15" fmla="*/ 383 h 500"/>
                <a:gd name="T16" fmla="*/ 153 w 219"/>
                <a:gd name="T17" fmla="*/ 389 h 500"/>
                <a:gd name="T18" fmla="*/ 168 w 219"/>
                <a:gd name="T19" fmla="*/ 407 h 500"/>
                <a:gd name="T20" fmla="*/ 189 w 219"/>
                <a:gd name="T21" fmla="*/ 447 h 500"/>
                <a:gd name="T22" fmla="*/ 196 w 219"/>
                <a:gd name="T23" fmla="*/ 494 h 500"/>
                <a:gd name="T24" fmla="*/ 217 w 219"/>
                <a:gd name="T25" fmla="*/ 480 h 500"/>
                <a:gd name="T26" fmla="*/ 213 w 219"/>
                <a:gd name="T27" fmla="*/ 458 h 500"/>
                <a:gd name="T28" fmla="*/ 199 w 219"/>
                <a:gd name="T29" fmla="*/ 435 h 500"/>
                <a:gd name="T30" fmla="*/ 198 w 219"/>
                <a:gd name="T31" fmla="*/ 414 h 500"/>
                <a:gd name="T32" fmla="*/ 186 w 219"/>
                <a:gd name="T33" fmla="*/ 393 h 500"/>
                <a:gd name="T34" fmla="*/ 181 w 219"/>
                <a:gd name="T35" fmla="*/ 369 h 500"/>
                <a:gd name="T36" fmla="*/ 169 w 219"/>
                <a:gd name="T37" fmla="*/ 321 h 500"/>
                <a:gd name="T38" fmla="*/ 151 w 219"/>
                <a:gd name="T39" fmla="*/ 303 h 500"/>
                <a:gd name="T40" fmla="*/ 142 w 219"/>
                <a:gd name="T41" fmla="*/ 267 h 500"/>
                <a:gd name="T42" fmla="*/ 154 w 219"/>
                <a:gd name="T43" fmla="*/ 239 h 500"/>
                <a:gd name="T44" fmla="*/ 184 w 219"/>
                <a:gd name="T45" fmla="*/ 233 h 500"/>
                <a:gd name="T46" fmla="*/ 207 w 219"/>
                <a:gd name="T47" fmla="*/ 216 h 500"/>
                <a:gd name="T48" fmla="*/ 201 w 219"/>
                <a:gd name="T49" fmla="*/ 194 h 500"/>
                <a:gd name="T50" fmla="*/ 175 w 219"/>
                <a:gd name="T51" fmla="*/ 174 h 500"/>
                <a:gd name="T52" fmla="*/ 160 w 219"/>
                <a:gd name="T53" fmla="*/ 150 h 500"/>
                <a:gd name="T54" fmla="*/ 135 w 219"/>
                <a:gd name="T55" fmla="*/ 138 h 500"/>
                <a:gd name="T56" fmla="*/ 117 w 219"/>
                <a:gd name="T57" fmla="*/ 117 h 500"/>
                <a:gd name="T58" fmla="*/ 115 w 219"/>
                <a:gd name="T59" fmla="*/ 93 h 500"/>
                <a:gd name="T60" fmla="*/ 126 w 219"/>
                <a:gd name="T61" fmla="*/ 71 h 500"/>
                <a:gd name="T62" fmla="*/ 118 w 219"/>
                <a:gd name="T63" fmla="*/ 38 h 500"/>
                <a:gd name="T64" fmla="*/ 108 w 219"/>
                <a:gd name="T65" fmla="*/ 21 h 500"/>
                <a:gd name="T66" fmla="*/ 84 w 219"/>
                <a:gd name="T67" fmla="*/ 0 h 500"/>
                <a:gd name="T68" fmla="*/ 82 w 219"/>
                <a:gd name="T69" fmla="*/ 5 h 500"/>
                <a:gd name="T70" fmla="*/ 61 w 219"/>
                <a:gd name="T71" fmla="*/ 32 h 500"/>
                <a:gd name="T72" fmla="*/ 33 w 219"/>
                <a:gd name="T73" fmla="*/ 54 h 500"/>
                <a:gd name="T74" fmla="*/ 34 w 219"/>
                <a:gd name="T75" fmla="*/ 84 h 500"/>
                <a:gd name="T76" fmla="*/ 19 w 219"/>
                <a:gd name="T77" fmla="*/ 104 h 500"/>
                <a:gd name="T78" fmla="*/ 13 w 219"/>
                <a:gd name="T79" fmla="*/ 138 h 500"/>
                <a:gd name="T80" fmla="*/ 4 w 219"/>
                <a:gd name="T81" fmla="*/ 152 h 500"/>
                <a:gd name="T82" fmla="*/ 7 w 219"/>
                <a:gd name="T83" fmla="*/ 189 h 500"/>
                <a:gd name="T84" fmla="*/ 16 w 219"/>
                <a:gd name="T85" fmla="*/ 22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500">
                  <a:moveTo>
                    <a:pt x="16" y="222"/>
                  </a:moveTo>
                  <a:cubicBezTo>
                    <a:pt x="21" y="231"/>
                    <a:pt x="33" y="240"/>
                    <a:pt x="42" y="245"/>
                  </a:cubicBezTo>
                  <a:cubicBezTo>
                    <a:pt x="50" y="255"/>
                    <a:pt x="48" y="256"/>
                    <a:pt x="36" y="258"/>
                  </a:cubicBezTo>
                  <a:cubicBezTo>
                    <a:pt x="38" y="266"/>
                    <a:pt x="40" y="268"/>
                    <a:pt x="48" y="270"/>
                  </a:cubicBezTo>
                  <a:cubicBezTo>
                    <a:pt x="60" y="276"/>
                    <a:pt x="66" y="287"/>
                    <a:pt x="72" y="299"/>
                  </a:cubicBezTo>
                  <a:cubicBezTo>
                    <a:pt x="70" y="317"/>
                    <a:pt x="71" y="314"/>
                    <a:pt x="64" y="326"/>
                  </a:cubicBezTo>
                  <a:cubicBezTo>
                    <a:pt x="65" y="333"/>
                    <a:pt x="63" y="343"/>
                    <a:pt x="69" y="348"/>
                  </a:cubicBezTo>
                  <a:cubicBezTo>
                    <a:pt x="76" y="354"/>
                    <a:pt x="96" y="356"/>
                    <a:pt x="96" y="356"/>
                  </a:cubicBezTo>
                  <a:cubicBezTo>
                    <a:pt x="97" y="358"/>
                    <a:pt x="97" y="361"/>
                    <a:pt x="99" y="362"/>
                  </a:cubicBezTo>
                  <a:cubicBezTo>
                    <a:pt x="104" y="365"/>
                    <a:pt x="106" y="346"/>
                    <a:pt x="108" y="344"/>
                  </a:cubicBezTo>
                  <a:cubicBezTo>
                    <a:pt x="110" y="342"/>
                    <a:pt x="114" y="342"/>
                    <a:pt x="117" y="341"/>
                  </a:cubicBezTo>
                  <a:cubicBezTo>
                    <a:pt x="125" y="337"/>
                    <a:pt x="128" y="338"/>
                    <a:pt x="132" y="329"/>
                  </a:cubicBezTo>
                  <a:cubicBezTo>
                    <a:pt x="129" y="318"/>
                    <a:pt x="123" y="314"/>
                    <a:pt x="135" y="324"/>
                  </a:cubicBezTo>
                  <a:cubicBezTo>
                    <a:pt x="138" y="330"/>
                    <a:pt x="140" y="334"/>
                    <a:pt x="145" y="338"/>
                  </a:cubicBezTo>
                  <a:cubicBezTo>
                    <a:pt x="149" y="349"/>
                    <a:pt x="149" y="349"/>
                    <a:pt x="151" y="362"/>
                  </a:cubicBezTo>
                  <a:cubicBezTo>
                    <a:pt x="152" y="369"/>
                    <a:pt x="160" y="376"/>
                    <a:pt x="162" y="383"/>
                  </a:cubicBezTo>
                  <a:cubicBezTo>
                    <a:pt x="161" y="384"/>
                    <a:pt x="161" y="386"/>
                    <a:pt x="160" y="387"/>
                  </a:cubicBezTo>
                  <a:cubicBezTo>
                    <a:pt x="158" y="388"/>
                    <a:pt x="154" y="387"/>
                    <a:pt x="153" y="389"/>
                  </a:cubicBezTo>
                  <a:cubicBezTo>
                    <a:pt x="152" y="390"/>
                    <a:pt x="155" y="392"/>
                    <a:pt x="156" y="393"/>
                  </a:cubicBezTo>
                  <a:cubicBezTo>
                    <a:pt x="163" y="403"/>
                    <a:pt x="154" y="393"/>
                    <a:pt x="168" y="407"/>
                  </a:cubicBezTo>
                  <a:cubicBezTo>
                    <a:pt x="175" y="414"/>
                    <a:pt x="179" y="422"/>
                    <a:pt x="183" y="431"/>
                  </a:cubicBezTo>
                  <a:cubicBezTo>
                    <a:pt x="184" y="438"/>
                    <a:pt x="185" y="442"/>
                    <a:pt x="189" y="447"/>
                  </a:cubicBezTo>
                  <a:cubicBezTo>
                    <a:pt x="191" y="457"/>
                    <a:pt x="190" y="468"/>
                    <a:pt x="195" y="477"/>
                  </a:cubicBezTo>
                  <a:cubicBezTo>
                    <a:pt x="195" y="483"/>
                    <a:pt x="196" y="494"/>
                    <a:pt x="196" y="494"/>
                  </a:cubicBezTo>
                  <a:lnTo>
                    <a:pt x="207" y="491"/>
                  </a:lnTo>
                  <a:cubicBezTo>
                    <a:pt x="216" y="500"/>
                    <a:pt x="210" y="486"/>
                    <a:pt x="217" y="480"/>
                  </a:cubicBezTo>
                  <a:cubicBezTo>
                    <a:pt x="219" y="475"/>
                    <a:pt x="219" y="477"/>
                    <a:pt x="219" y="474"/>
                  </a:cubicBezTo>
                  <a:lnTo>
                    <a:pt x="213" y="458"/>
                  </a:lnTo>
                  <a:lnTo>
                    <a:pt x="207" y="443"/>
                  </a:lnTo>
                  <a:lnTo>
                    <a:pt x="199" y="435"/>
                  </a:lnTo>
                  <a:lnTo>
                    <a:pt x="196" y="425"/>
                  </a:lnTo>
                  <a:lnTo>
                    <a:pt x="198" y="414"/>
                  </a:lnTo>
                  <a:lnTo>
                    <a:pt x="195" y="402"/>
                  </a:lnTo>
                  <a:lnTo>
                    <a:pt x="186" y="393"/>
                  </a:lnTo>
                  <a:lnTo>
                    <a:pt x="181" y="384"/>
                  </a:lnTo>
                  <a:lnTo>
                    <a:pt x="181" y="369"/>
                  </a:lnTo>
                  <a:lnTo>
                    <a:pt x="175" y="350"/>
                  </a:lnTo>
                  <a:lnTo>
                    <a:pt x="169" y="321"/>
                  </a:lnTo>
                  <a:lnTo>
                    <a:pt x="163" y="311"/>
                  </a:lnTo>
                  <a:lnTo>
                    <a:pt x="151" y="303"/>
                  </a:lnTo>
                  <a:lnTo>
                    <a:pt x="144" y="285"/>
                  </a:lnTo>
                  <a:lnTo>
                    <a:pt x="142" y="267"/>
                  </a:lnTo>
                  <a:lnTo>
                    <a:pt x="150" y="258"/>
                  </a:lnTo>
                  <a:lnTo>
                    <a:pt x="154" y="239"/>
                  </a:lnTo>
                  <a:lnTo>
                    <a:pt x="168" y="239"/>
                  </a:lnTo>
                  <a:lnTo>
                    <a:pt x="184" y="233"/>
                  </a:lnTo>
                  <a:lnTo>
                    <a:pt x="195" y="227"/>
                  </a:lnTo>
                  <a:lnTo>
                    <a:pt x="207" y="216"/>
                  </a:lnTo>
                  <a:lnTo>
                    <a:pt x="210" y="198"/>
                  </a:lnTo>
                  <a:lnTo>
                    <a:pt x="201" y="194"/>
                  </a:lnTo>
                  <a:lnTo>
                    <a:pt x="186" y="185"/>
                  </a:lnTo>
                  <a:lnTo>
                    <a:pt x="175" y="174"/>
                  </a:lnTo>
                  <a:lnTo>
                    <a:pt x="166" y="158"/>
                  </a:lnTo>
                  <a:lnTo>
                    <a:pt x="160" y="150"/>
                  </a:lnTo>
                  <a:lnTo>
                    <a:pt x="144" y="149"/>
                  </a:lnTo>
                  <a:lnTo>
                    <a:pt x="135" y="138"/>
                  </a:lnTo>
                  <a:lnTo>
                    <a:pt x="132" y="120"/>
                  </a:lnTo>
                  <a:lnTo>
                    <a:pt x="117" y="117"/>
                  </a:lnTo>
                  <a:lnTo>
                    <a:pt x="115" y="105"/>
                  </a:lnTo>
                  <a:lnTo>
                    <a:pt x="115" y="93"/>
                  </a:lnTo>
                  <a:lnTo>
                    <a:pt x="121" y="83"/>
                  </a:lnTo>
                  <a:lnTo>
                    <a:pt x="126" y="71"/>
                  </a:lnTo>
                  <a:lnTo>
                    <a:pt x="124" y="56"/>
                  </a:lnTo>
                  <a:lnTo>
                    <a:pt x="118" y="38"/>
                  </a:lnTo>
                  <a:lnTo>
                    <a:pt x="114" y="29"/>
                  </a:lnTo>
                  <a:lnTo>
                    <a:pt x="108" y="21"/>
                  </a:lnTo>
                  <a:lnTo>
                    <a:pt x="93" y="5"/>
                  </a:lnTo>
                  <a:lnTo>
                    <a:pt x="84" y="0"/>
                  </a:lnTo>
                  <a:lnTo>
                    <a:pt x="70" y="0"/>
                  </a:lnTo>
                  <a:lnTo>
                    <a:pt x="82" y="5"/>
                  </a:lnTo>
                  <a:lnTo>
                    <a:pt x="73" y="18"/>
                  </a:lnTo>
                  <a:lnTo>
                    <a:pt x="61" y="32"/>
                  </a:lnTo>
                  <a:lnTo>
                    <a:pt x="39" y="39"/>
                  </a:lnTo>
                  <a:lnTo>
                    <a:pt x="33" y="54"/>
                  </a:lnTo>
                  <a:lnTo>
                    <a:pt x="33" y="66"/>
                  </a:lnTo>
                  <a:lnTo>
                    <a:pt x="34" y="84"/>
                  </a:lnTo>
                  <a:lnTo>
                    <a:pt x="25" y="92"/>
                  </a:lnTo>
                  <a:lnTo>
                    <a:pt x="19" y="104"/>
                  </a:lnTo>
                  <a:lnTo>
                    <a:pt x="12" y="125"/>
                  </a:lnTo>
                  <a:lnTo>
                    <a:pt x="13" y="138"/>
                  </a:lnTo>
                  <a:lnTo>
                    <a:pt x="18" y="155"/>
                  </a:lnTo>
                  <a:lnTo>
                    <a:pt x="4" y="152"/>
                  </a:lnTo>
                  <a:lnTo>
                    <a:pt x="0" y="165"/>
                  </a:lnTo>
                  <a:lnTo>
                    <a:pt x="7" y="189"/>
                  </a:lnTo>
                  <a:lnTo>
                    <a:pt x="10" y="201"/>
                  </a:lnTo>
                  <a:lnTo>
                    <a:pt x="16" y="222"/>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1" name="Freeform 189"/>
            <p:cNvSpPr>
              <a:spLocks/>
            </p:cNvSpPr>
            <p:nvPr/>
          </p:nvSpPr>
          <p:spPr bwMode="auto">
            <a:xfrm>
              <a:off x="4342507" y="3252983"/>
              <a:ext cx="124184" cy="82879"/>
            </a:xfrm>
            <a:custGeom>
              <a:avLst/>
              <a:gdLst>
                <a:gd name="T0" fmla="*/ 209 w 211"/>
                <a:gd name="T1" fmla="*/ 10 h 146"/>
                <a:gd name="T2" fmla="*/ 176 w 211"/>
                <a:gd name="T3" fmla="*/ 5 h 146"/>
                <a:gd name="T4" fmla="*/ 165 w 211"/>
                <a:gd name="T5" fmla="*/ 7 h 146"/>
                <a:gd name="T6" fmla="*/ 158 w 211"/>
                <a:gd name="T7" fmla="*/ 16 h 146"/>
                <a:gd name="T8" fmla="*/ 75 w 211"/>
                <a:gd name="T9" fmla="*/ 23 h 146"/>
                <a:gd name="T10" fmla="*/ 45 w 211"/>
                <a:gd name="T11" fmla="*/ 40 h 146"/>
                <a:gd name="T12" fmla="*/ 21 w 211"/>
                <a:gd name="T13" fmla="*/ 47 h 146"/>
                <a:gd name="T14" fmla="*/ 24 w 211"/>
                <a:gd name="T15" fmla="*/ 62 h 146"/>
                <a:gd name="T16" fmla="*/ 14 w 211"/>
                <a:gd name="T17" fmla="*/ 73 h 146"/>
                <a:gd name="T18" fmla="*/ 15 w 211"/>
                <a:gd name="T19" fmla="*/ 80 h 146"/>
                <a:gd name="T20" fmla="*/ 21 w 211"/>
                <a:gd name="T21" fmla="*/ 82 h 146"/>
                <a:gd name="T22" fmla="*/ 9 w 211"/>
                <a:gd name="T23" fmla="*/ 92 h 146"/>
                <a:gd name="T24" fmla="*/ 11 w 211"/>
                <a:gd name="T25" fmla="*/ 104 h 146"/>
                <a:gd name="T26" fmla="*/ 14 w 211"/>
                <a:gd name="T27" fmla="*/ 122 h 146"/>
                <a:gd name="T28" fmla="*/ 29 w 211"/>
                <a:gd name="T29" fmla="*/ 128 h 146"/>
                <a:gd name="T30" fmla="*/ 69 w 211"/>
                <a:gd name="T31" fmla="*/ 142 h 146"/>
                <a:gd name="T32" fmla="*/ 93 w 211"/>
                <a:gd name="T33" fmla="*/ 146 h 146"/>
                <a:gd name="T34" fmla="*/ 114 w 211"/>
                <a:gd name="T35" fmla="*/ 140 h 146"/>
                <a:gd name="T36" fmla="*/ 90 w 211"/>
                <a:gd name="T37" fmla="*/ 127 h 146"/>
                <a:gd name="T38" fmla="*/ 75 w 211"/>
                <a:gd name="T39" fmla="*/ 121 h 146"/>
                <a:gd name="T40" fmla="*/ 65 w 211"/>
                <a:gd name="T41" fmla="*/ 107 h 146"/>
                <a:gd name="T42" fmla="*/ 80 w 211"/>
                <a:gd name="T43" fmla="*/ 79 h 146"/>
                <a:gd name="T44" fmla="*/ 81 w 211"/>
                <a:gd name="T45" fmla="*/ 64 h 146"/>
                <a:gd name="T46" fmla="*/ 95 w 211"/>
                <a:gd name="T47" fmla="*/ 52 h 146"/>
                <a:gd name="T48" fmla="*/ 113 w 211"/>
                <a:gd name="T49" fmla="*/ 46 h 146"/>
                <a:gd name="T50" fmla="*/ 152 w 211"/>
                <a:gd name="T51" fmla="*/ 34 h 146"/>
                <a:gd name="T52" fmla="*/ 171 w 211"/>
                <a:gd name="T53" fmla="*/ 25 h 146"/>
                <a:gd name="T54" fmla="*/ 209 w 211"/>
                <a:gd name="T55" fmla="*/ 17 h 146"/>
                <a:gd name="T56" fmla="*/ 209 w 211"/>
                <a:gd name="T57" fmla="*/ 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146">
                  <a:moveTo>
                    <a:pt x="209" y="10"/>
                  </a:moveTo>
                  <a:cubicBezTo>
                    <a:pt x="199" y="0"/>
                    <a:pt x="191" y="4"/>
                    <a:pt x="176" y="5"/>
                  </a:cubicBezTo>
                  <a:cubicBezTo>
                    <a:pt x="172" y="6"/>
                    <a:pt x="168" y="5"/>
                    <a:pt x="165" y="7"/>
                  </a:cubicBezTo>
                  <a:cubicBezTo>
                    <a:pt x="162" y="9"/>
                    <a:pt x="162" y="15"/>
                    <a:pt x="158" y="16"/>
                  </a:cubicBezTo>
                  <a:cubicBezTo>
                    <a:pt x="130" y="22"/>
                    <a:pt x="106" y="21"/>
                    <a:pt x="75" y="23"/>
                  </a:cubicBezTo>
                  <a:cubicBezTo>
                    <a:pt x="64" y="39"/>
                    <a:pt x="71" y="38"/>
                    <a:pt x="45" y="40"/>
                  </a:cubicBezTo>
                  <a:cubicBezTo>
                    <a:pt x="38" y="45"/>
                    <a:pt x="29" y="46"/>
                    <a:pt x="21" y="47"/>
                  </a:cubicBezTo>
                  <a:cubicBezTo>
                    <a:pt x="20" y="53"/>
                    <a:pt x="20" y="57"/>
                    <a:pt x="24" y="62"/>
                  </a:cubicBezTo>
                  <a:cubicBezTo>
                    <a:pt x="23" y="73"/>
                    <a:pt x="22" y="69"/>
                    <a:pt x="14" y="73"/>
                  </a:cubicBezTo>
                  <a:cubicBezTo>
                    <a:pt x="14" y="75"/>
                    <a:pt x="14" y="78"/>
                    <a:pt x="15" y="80"/>
                  </a:cubicBezTo>
                  <a:cubicBezTo>
                    <a:pt x="16" y="82"/>
                    <a:pt x="20" y="80"/>
                    <a:pt x="21" y="82"/>
                  </a:cubicBezTo>
                  <a:cubicBezTo>
                    <a:pt x="26" y="89"/>
                    <a:pt x="12" y="91"/>
                    <a:pt x="9" y="92"/>
                  </a:cubicBezTo>
                  <a:cubicBezTo>
                    <a:pt x="1" y="96"/>
                    <a:pt x="2" y="102"/>
                    <a:pt x="11" y="104"/>
                  </a:cubicBezTo>
                  <a:cubicBezTo>
                    <a:pt x="3" y="112"/>
                    <a:pt x="0" y="119"/>
                    <a:pt x="14" y="122"/>
                  </a:cubicBezTo>
                  <a:cubicBezTo>
                    <a:pt x="19" y="125"/>
                    <a:pt x="23" y="127"/>
                    <a:pt x="29" y="128"/>
                  </a:cubicBezTo>
                  <a:cubicBezTo>
                    <a:pt x="45" y="140"/>
                    <a:pt x="46" y="140"/>
                    <a:pt x="69" y="142"/>
                  </a:cubicBezTo>
                  <a:cubicBezTo>
                    <a:pt x="78" y="144"/>
                    <a:pt x="84" y="145"/>
                    <a:pt x="93" y="146"/>
                  </a:cubicBezTo>
                  <a:cubicBezTo>
                    <a:pt x="130" y="145"/>
                    <a:pt x="133" y="146"/>
                    <a:pt x="114" y="140"/>
                  </a:cubicBezTo>
                  <a:cubicBezTo>
                    <a:pt x="107" y="135"/>
                    <a:pt x="99" y="129"/>
                    <a:pt x="90" y="127"/>
                  </a:cubicBezTo>
                  <a:cubicBezTo>
                    <a:pt x="85" y="123"/>
                    <a:pt x="81" y="122"/>
                    <a:pt x="75" y="121"/>
                  </a:cubicBezTo>
                  <a:cubicBezTo>
                    <a:pt x="67" y="117"/>
                    <a:pt x="66" y="115"/>
                    <a:pt x="65" y="107"/>
                  </a:cubicBezTo>
                  <a:cubicBezTo>
                    <a:pt x="66" y="88"/>
                    <a:pt x="66" y="87"/>
                    <a:pt x="80" y="79"/>
                  </a:cubicBezTo>
                  <a:cubicBezTo>
                    <a:pt x="84" y="73"/>
                    <a:pt x="85" y="70"/>
                    <a:pt x="81" y="64"/>
                  </a:cubicBezTo>
                  <a:cubicBezTo>
                    <a:pt x="85" y="53"/>
                    <a:pt x="85" y="54"/>
                    <a:pt x="95" y="52"/>
                  </a:cubicBezTo>
                  <a:cubicBezTo>
                    <a:pt x="101" y="49"/>
                    <a:pt x="107" y="47"/>
                    <a:pt x="113" y="46"/>
                  </a:cubicBezTo>
                  <a:cubicBezTo>
                    <a:pt x="116" y="30"/>
                    <a:pt x="141" y="34"/>
                    <a:pt x="152" y="34"/>
                  </a:cubicBezTo>
                  <a:cubicBezTo>
                    <a:pt x="156" y="27"/>
                    <a:pt x="163" y="26"/>
                    <a:pt x="171" y="25"/>
                  </a:cubicBezTo>
                  <a:cubicBezTo>
                    <a:pt x="183" y="20"/>
                    <a:pt x="196" y="19"/>
                    <a:pt x="209" y="17"/>
                  </a:cubicBezTo>
                  <a:cubicBezTo>
                    <a:pt x="210" y="11"/>
                    <a:pt x="211" y="12"/>
                    <a:pt x="209" y="1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2" name="Freeform 190"/>
            <p:cNvSpPr>
              <a:spLocks/>
            </p:cNvSpPr>
            <p:nvPr/>
          </p:nvSpPr>
          <p:spPr bwMode="auto">
            <a:xfrm>
              <a:off x="4623030" y="3203910"/>
              <a:ext cx="103117" cy="33806"/>
            </a:xfrm>
            <a:custGeom>
              <a:avLst/>
              <a:gdLst>
                <a:gd name="T0" fmla="*/ 100 w 177"/>
                <a:gd name="T1" fmla="*/ 30 h 62"/>
                <a:gd name="T2" fmla="*/ 88 w 177"/>
                <a:gd name="T3" fmla="*/ 12 h 62"/>
                <a:gd name="T4" fmla="*/ 66 w 177"/>
                <a:gd name="T5" fmla="*/ 17 h 62"/>
                <a:gd name="T6" fmla="*/ 45 w 177"/>
                <a:gd name="T7" fmla="*/ 12 h 62"/>
                <a:gd name="T8" fmla="*/ 10 w 177"/>
                <a:gd name="T9" fmla="*/ 20 h 62"/>
                <a:gd name="T10" fmla="*/ 6 w 177"/>
                <a:gd name="T11" fmla="*/ 32 h 62"/>
                <a:gd name="T12" fmla="*/ 39 w 177"/>
                <a:gd name="T13" fmla="*/ 35 h 62"/>
                <a:gd name="T14" fmla="*/ 51 w 177"/>
                <a:gd name="T15" fmla="*/ 48 h 62"/>
                <a:gd name="T16" fmla="*/ 72 w 177"/>
                <a:gd name="T17" fmla="*/ 41 h 62"/>
                <a:gd name="T18" fmla="*/ 85 w 177"/>
                <a:gd name="T19" fmla="*/ 53 h 62"/>
                <a:gd name="T20" fmla="*/ 124 w 177"/>
                <a:gd name="T21" fmla="*/ 51 h 62"/>
                <a:gd name="T22" fmla="*/ 174 w 177"/>
                <a:gd name="T23" fmla="*/ 54 h 62"/>
                <a:gd name="T24" fmla="*/ 159 w 177"/>
                <a:gd name="T25" fmla="*/ 48 h 62"/>
                <a:gd name="T26" fmla="*/ 151 w 177"/>
                <a:gd name="T27" fmla="*/ 33 h 62"/>
                <a:gd name="T28" fmla="*/ 100 w 177"/>
                <a:gd name="T29"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2">
                  <a:moveTo>
                    <a:pt x="100" y="30"/>
                  </a:moveTo>
                  <a:cubicBezTo>
                    <a:pt x="97" y="22"/>
                    <a:pt x="96" y="15"/>
                    <a:pt x="88" y="12"/>
                  </a:cubicBezTo>
                  <a:cubicBezTo>
                    <a:pt x="80" y="13"/>
                    <a:pt x="73" y="13"/>
                    <a:pt x="66" y="17"/>
                  </a:cubicBezTo>
                  <a:cubicBezTo>
                    <a:pt x="59" y="14"/>
                    <a:pt x="52" y="13"/>
                    <a:pt x="45" y="12"/>
                  </a:cubicBezTo>
                  <a:cubicBezTo>
                    <a:pt x="39" y="0"/>
                    <a:pt x="18" y="16"/>
                    <a:pt x="10" y="20"/>
                  </a:cubicBezTo>
                  <a:cubicBezTo>
                    <a:pt x="13" y="26"/>
                    <a:pt x="11" y="28"/>
                    <a:pt x="6" y="32"/>
                  </a:cubicBezTo>
                  <a:cubicBezTo>
                    <a:pt x="0" y="44"/>
                    <a:pt x="30" y="37"/>
                    <a:pt x="39" y="35"/>
                  </a:cubicBezTo>
                  <a:cubicBezTo>
                    <a:pt x="52" y="37"/>
                    <a:pt x="36" y="46"/>
                    <a:pt x="51" y="48"/>
                  </a:cubicBezTo>
                  <a:cubicBezTo>
                    <a:pt x="62" y="47"/>
                    <a:pt x="63" y="43"/>
                    <a:pt x="72" y="41"/>
                  </a:cubicBezTo>
                  <a:cubicBezTo>
                    <a:pt x="82" y="43"/>
                    <a:pt x="77" y="49"/>
                    <a:pt x="85" y="53"/>
                  </a:cubicBezTo>
                  <a:cubicBezTo>
                    <a:pt x="101" y="51"/>
                    <a:pt x="108" y="50"/>
                    <a:pt x="124" y="51"/>
                  </a:cubicBezTo>
                  <a:cubicBezTo>
                    <a:pt x="142" y="62"/>
                    <a:pt x="138" y="56"/>
                    <a:pt x="174" y="54"/>
                  </a:cubicBezTo>
                  <a:cubicBezTo>
                    <a:pt x="167" y="45"/>
                    <a:pt x="177" y="56"/>
                    <a:pt x="159" y="48"/>
                  </a:cubicBezTo>
                  <a:cubicBezTo>
                    <a:pt x="155" y="46"/>
                    <a:pt x="154" y="35"/>
                    <a:pt x="151" y="33"/>
                  </a:cubicBezTo>
                  <a:cubicBezTo>
                    <a:pt x="139" y="24"/>
                    <a:pt x="113" y="30"/>
                    <a:pt x="100" y="3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3" name="Freeform 191"/>
            <p:cNvSpPr>
              <a:spLocks/>
            </p:cNvSpPr>
            <p:nvPr/>
          </p:nvSpPr>
          <p:spPr bwMode="auto">
            <a:xfrm>
              <a:off x="4729474" y="3227901"/>
              <a:ext cx="51004" cy="18539"/>
            </a:xfrm>
            <a:custGeom>
              <a:avLst/>
              <a:gdLst>
                <a:gd name="T0" fmla="*/ 36 w 88"/>
                <a:gd name="T1" fmla="*/ 11 h 33"/>
                <a:gd name="T2" fmla="*/ 20 w 88"/>
                <a:gd name="T3" fmla="*/ 0 h 33"/>
                <a:gd name="T4" fmla="*/ 0 w 88"/>
                <a:gd name="T5" fmla="*/ 9 h 33"/>
                <a:gd name="T6" fmla="*/ 17 w 88"/>
                <a:gd name="T7" fmla="*/ 33 h 33"/>
                <a:gd name="T8" fmla="*/ 32 w 88"/>
                <a:gd name="T9" fmla="*/ 24 h 33"/>
                <a:gd name="T10" fmla="*/ 80 w 88"/>
                <a:gd name="T11" fmla="*/ 26 h 33"/>
                <a:gd name="T12" fmla="*/ 75 w 88"/>
                <a:gd name="T13" fmla="*/ 15 h 33"/>
                <a:gd name="T14" fmla="*/ 51 w 88"/>
                <a:gd name="T15" fmla="*/ 8 h 33"/>
                <a:gd name="T16" fmla="*/ 36 w 88"/>
                <a:gd name="T17"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3">
                  <a:moveTo>
                    <a:pt x="36" y="11"/>
                  </a:moveTo>
                  <a:cubicBezTo>
                    <a:pt x="30" y="8"/>
                    <a:pt x="25" y="4"/>
                    <a:pt x="20" y="0"/>
                  </a:cubicBezTo>
                  <a:cubicBezTo>
                    <a:pt x="9" y="2"/>
                    <a:pt x="5" y="0"/>
                    <a:pt x="0" y="9"/>
                  </a:cubicBezTo>
                  <a:cubicBezTo>
                    <a:pt x="3" y="24"/>
                    <a:pt x="2" y="30"/>
                    <a:pt x="17" y="33"/>
                  </a:cubicBezTo>
                  <a:cubicBezTo>
                    <a:pt x="32" y="31"/>
                    <a:pt x="21" y="28"/>
                    <a:pt x="32" y="24"/>
                  </a:cubicBezTo>
                  <a:cubicBezTo>
                    <a:pt x="48" y="26"/>
                    <a:pt x="64" y="28"/>
                    <a:pt x="80" y="26"/>
                  </a:cubicBezTo>
                  <a:cubicBezTo>
                    <a:pt x="88" y="20"/>
                    <a:pt x="83" y="17"/>
                    <a:pt x="75" y="15"/>
                  </a:cubicBezTo>
                  <a:cubicBezTo>
                    <a:pt x="66" y="8"/>
                    <a:pt x="64" y="9"/>
                    <a:pt x="51" y="8"/>
                  </a:cubicBezTo>
                  <a:cubicBezTo>
                    <a:pt x="46" y="6"/>
                    <a:pt x="36" y="3"/>
                    <a:pt x="36" y="11"/>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4" name="Freeform 192"/>
            <p:cNvSpPr>
              <a:spLocks/>
            </p:cNvSpPr>
            <p:nvPr/>
          </p:nvSpPr>
          <p:spPr bwMode="auto">
            <a:xfrm>
              <a:off x="4332528" y="3347858"/>
              <a:ext cx="22176" cy="14176"/>
            </a:xfrm>
            <a:custGeom>
              <a:avLst/>
              <a:gdLst>
                <a:gd name="T0" fmla="*/ 23 w 37"/>
                <a:gd name="T1" fmla="*/ 2 h 25"/>
                <a:gd name="T2" fmla="*/ 0 w 37"/>
                <a:gd name="T3" fmla="*/ 13 h 25"/>
                <a:gd name="T4" fmla="*/ 18 w 37"/>
                <a:gd name="T5" fmla="*/ 25 h 25"/>
                <a:gd name="T6" fmla="*/ 35 w 37"/>
                <a:gd name="T7" fmla="*/ 16 h 25"/>
                <a:gd name="T8" fmla="*/ 29 w 37"/>
                <a:gd name="T9" fmla="*/ 8 h 25"/>
                <a:gd name="T10" fmla="*/ 23 w 37"/>
                <a:gd name="T11" fmla="*/ 2 h 25"/>
              </a:gdLst>
              <a:ahLst/>
              <a:cxnLst>
                <a:cxn ang="0">
                  <a:pos x="T0" y="T1"/>
                </a:cxn>
                <a:cxn ang="0">
                  <a:pos x="T2" y="T3"/>
                </a:cxn>
                <a:cxn ang="0">
                  <a:pos x="T4" y="T5"/>
                </a:cxn>
                <a:cxn ang="0">
                  <a:pos x="T6" y="T7"/>
                </a:cxn>
                <a:cxn ang="0">
                  <a:pos x="T8" y="T9"/>
                </a:cxn>
                <a:cxn ang="0">
                  <a:pos x="T10" y="T11"/>
                </a:cxn>
              </a:cxnLst>
              <a:rect l="0" t="0" r="r" b="b"/>
              <a:pathLst>
                <a:path w="37" h="25">
                  <a:moveTo>
                    <a:pt x="23" y="2"/>
                  </a:moveTo>
                  <a:cubicBezTo>
                    <a:pt x="6" y="4"/>
                    <a:pt x="5" y="0"/>
                    <a:pt x="0" y="13"/>
                  </a:cubicBezTo>
                  <a:cubicBezTo>
                    <a:pt x="6" y="21"/>
                    <a:pt x="8" y="22"/>
                    <a:pt x="18" y="25"/>
                  </a:cubicBezTo>
                  <a:cubicBezTo>
                    <a:pt x="27" y="23"/>
                    <a:pt x="31" y="24"/>
                    <a:pt x="35" y="16"/>
                  </a:cubicBezTo>
                  <a:cubicBezTo>
                    <a:pt x="34" y="13"/>
                    <a:pt x="30" y="11"/>
                    <a:pt x="29" y="8"/>
                  </a:cubicBezTo>
                  <a:cubicBezTo>
                    <a:pt x="26" y="0"/>
                    <a:pt x="37" y="2"/>
                    <a:pt x="23" y="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5" name="Freeform 193"/>
            <p:cNvSpPr>
              <a:spLocks/>
            </p:cNvSpPr>
            <p:nvPr/>
          </p:nvSpPr>
          <p:spPr bwMode="auto">
            <a:xfrm>
              <a:off x="3997674" y="3237716"/>
              <a:ext cx="42134" cy="22901"/>
            </a:xfrm>
            <a:custGeom>
              <a:avLst/>
              <a:gdLst>
                <a:gd name="T0" fmla="*/ 24 w 75"/>
                <a:gd name="T1" fmla="*/ 3 h 41"/>
                <a:gd name="T2" fmla="*/ 0 w 75"/>
                <a:gd name="T3" fmla="*/ 1 h 41"/>
                <a:gd name="T4" fmla="*/ 10 w 75"/>
                <a:gd name="T5" fmla="*/ 12 h 41"/>
                <a:gd name="T6" fmla="*/ 19 w 75"/>
                <a:gd name="T7" fmla="*/ 27 h 41"/>
                <a:gd name="T8" fmla="*/ 36 w 75"/>
                <a:gd name="T9" fmla="*/ 28 h 41"/>
                <a:gd name="T10" fmla="*/ 73 w 75"/>
                <a:gd name="T11" fmla="*/ 30 h 41"/>
                <a:gd name="T12" fmla="*/ 69 w 75"/>
                <a:gd name="T13" fmla="*/ 16 h 41"/>
                <a:gd name="T14" fmla="*/ 43 w 75"/>
                <a:gd name="T15" fmla="*/ 16 h 41"/>
                <a:gd name="T16" fmla="*/ 28 w 75"/>
                <a:gd name="T17" fmla="*/ 9 h 41"/>
                <a:gd name="T18" fmla="*/ 27 w 75"/>
                <a:gd name="T19" fmla="*/ 4 h 41"/>
                <a:gd name="T20" fmla="*/ 24 w 75"/>
                <a:gd name="T21"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1">
                  <a:moveTo>
                    <a:pt x="24" y="3"/>
                  </a:moveTo>
                  <a:cubicBezTo>
                    <a:pt x="15" y="1"/>
                    <a:pt x="10" y="0"/>
                    <a:pt x="0" y="1"/>
                  </a:cubicBezTo>
                  <a:cubicBezTo>
                    <a:pt x="1" y="8"/>
                    <a:pt x="4" y="9"/>
                    <a:pt x="10" y="12"/>
                  </a:cubicBezTo>
                  <a:cubicBezTo>
                    <a:pt x="15" y="22"/>
                    <a:pt x="17" y="13"/>
                    <a:pt x="19" y="27"/>
                  </a:cubicBezTo>
                  <a:cubicBezTo>
                    <a:pt x="26" y="24"/>
                    <a:pt x="29" y="27"/>
                    <a:pt x="36" y="28"/>
                  </a:cubicBezTo>
                  <a:cubicBezTo>
                    <a:pt x="46" y="41"/>
                    <a:pt x="58" y="32"/>
                    <a:pt x="73" y="30"/>
                  </a:cubicBezTo>
                  <a:cubicBezTo>
                    <a:pt x="72" y="23"/>
                    <a:pt x="75" y="19"/>
                    <a:pt x="69" y="16"/>
                  </a:cubicBezTo>
                  <a:cubicBezTo>
                    <a:pt x="58" y="18"/>
                    <a:pt x="52" y="21"/>
                    <a:pt x="43" y="16"/>
                  </a:cubicBezTo>
                  <a:cubicBezTo>
                    <a:pt x="36" y="3"/>
                    <a:pt x="46" y="17"/>
                    <a:pt x="28" y="9"/>
                  </a:cubicBezTo>
                  <a:cubicBezTo>
                    <a:pt x="26" y="8"/>
                    <a:pt x="28" y="5"/>
                    <a:pt x="27" y="4"/>
                  </a:cubicBezTo>
                  <a:cubicBezTo>
                    <a:pt x="26" y="3"/>
                    <a:pt x="25" y="3"/>
                    <a:pt x="24" y="3"/>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6" name="Freeform 194"/>
            <p:cNvSpPr>
              <a:spLocks/>
            </p:cNvSpPr>
            <p:nvPr/>
          </p:nvSpPr>
          <p:spPr bwMode="auto">
            <a:xfrm>
              <a:off x="4003218" y="3219178"/>
              <a:ext cx="44352" cy="14176"/>
            </a:xfrm>
            <a:custGeom>
              <a:avLst/>
              <a:gdLst>
                <a:gd name="T0" fmla="*/ 18 w 77"/>
                <a:gd name="T1" fmla="*/ 1 h 26"/>
                <a:gd name="T2" fmla="*/ 0 w 77"/>
                <a:gd name="T3" fmla="*/ 13 h 26"/>
                <a:gd name="T4" fmla="*/ 35 w 77"/>
                <a:gd name="T5" fmla="*/ 26 h 26"/>
                <a:gd name="T6" fmla="*/ 50 w 77"/>
                <a:gd name="T7" fmla="*/ 19 h 26"/>
                <a:gd name="T8" fmla="*/ 66 w 77"/>
                <a:gd name="T9" fmla="*/ 20 h 26"/>
                <a:gd name="T10" fmla="*/ 77 w 77"/>
                <a:gd name="T11" fmla="*/ 7 h 26"/>
                <a:gd name="T12" fmla="*/ 18 w 77"/>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77" h="26">
                  <a:moveTo>
                    <a:pt x="18" y="1"/>
                  </a:moveTo>
                  <a:cubicBezTo>
                    <a:pt x="8" y="2"/>
                    <a:pt x="5" y="4"/>
                    <a:pt x="0" y="13"/>
                  </a:cubicBezTo>
                  <a:cubicBezTo>
                    <a:pt x="7" y="17"/>
                    <a:pt x="27" y="25"/>
                    <a:pt x="35" y="26"/>
                  </a:cubicBezTo>
                  <a:cubicBezTo>
                    <a:pt x="45" y="25"/>
                    <a:pt x="40" y="21"/>
                    <a:pt x="50" y="19"/>
                  </a:cubicBezTo>
                  <a:cubicBezTo>
                    <a:pt x="56" y="20"/>
                    <a:pt x="60" y="23"/>
                    <a:pt x="66" y="20"/>
                  </a:cubicBezTo>
                  <a:cubicBezTo>
                    <a:pt x="69" y="12"/>
                    <a:pt x="73" y="14"/>
                    <a:pt x="77" y="7"/>
                  </a:cubicBezTo>
                  <a:cubicBezTo>
                    <a:pt x="60" y="0"/>
                    <a:pt x="29" y="23"/>
                    <a:pt x="18" y="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7" name="Freeform 195"/>
            <p:cNvSpPr>
              <a:spLocks/>
            </p:cNvSpPr>
            <p:nvPr/>
          </p:nvSpPr>
          <p:spPr bwMode="auto">
            <a:xfrm>
              <a:off x="3906754" y="3215906"/>
              <a:ext cx="92029" cy="50163"/>
            </a:xfrm>
            <a:custGeom>
              <a:avLst/>
              <a:gdLst>
                <a:gd name="T0" fmla="*/ 129 w 158"/>
                <a:gd name="T1" fmla="*/ 21 h 88"/>
                <a:gd name="T2" fmla="*/ 158 w 158"/>
                <a:gd name="T3" fmla="*/ 12 h 88"/>
                <a:gd name="T4" fmla="*/ 140 w 158"/>
                <a:gd name="T5" fmla="*/ 4 h 88"/>
                <a:gd name="T6" fmla="*/ 123 w 158"/>
                <a:gd name="T7" fmla="*/ 9 h 88"/>
                <a:gd name="T8" fmla="*/ 99 w 158"/>
                <a:gd name="T9" fmla="*/ 15 h 88"/>
                <a:gd name="T10" fmla="*/ 87 w 158"/>
                <a:gd name="T11" fmla="*/ 21 h 88"/>
                <a:gd name="T12" fmla="*/ 66 w 158"/>
                <a:gd name="T13" fmla="*/ 30 h 88"/>
                <a:gd name="T14" fmla="*/ 5 w 158"/>
                <a:gd name="T15" fmla="*/ 28 h 88"/>
                <a:gd name="T16" fmla="*/ 14 w 158"/>
                <a:gd name="T17" fmla="*/ 37 h 88"/>
                <a:gd name="T18" fmla="*/ 5 w 158"/>
                <a:gd name="T19" fmla="*/ 48 h 88"/>
                <a:gd name="T20" fmla="*/ 48 w 158"/>
                <a:gd name="T21" fmla="*/ 52 h 88"/>
                <a:gd name="T22" fmla="*/ 74 w 158"/>
                <a:gd name="T23" fmla="*/ 69 h 88"/>
                <a:gd name="T24" fmla="*/ 83 w 158"/>
                <a:gd name="T25" fmla="*/ 82 h 88"/>
                <a:gd name="T26" fmla="*/ 101 w 158"/>
                <a:gd name="T27" fmla="*/ 81 h 88"/>
                <a:gd name="T28" fmla="*/ 120 w 158"/>
                <a:gd name="T29" fmla="*/ 79 h 88"/>
                <a:gd name="T30" fmla="*/ 131 w 158"/>
                <a:gd name="T31" fmla="*/ 64 h 88"/>
                <a:gd name="T32" fmla="*/ 140 w 158"/>
                <a:gd name="T33" fmla="*/ 49 h 88"/>
                <a:gd name="T34" fmla="*/ 138 w 158"/>
                <a:gd name="T35" fmla="*/ 39 h 88"/>
                <a:gd name="T36" fmla="*/ 134 w 158"/>
                <a:gd name="T37" fmla="*/ 37 h 88"/>
                <a:gd name="T38" fmla="*/ 135 w 158"/>
                <a:gd name="T39" fmla="*/ 31 h 88"/>
                <a:gd name="T40" fmla="*/ 129 w 158"/>
                <a:gd name="T41" fmla="*/ 2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88">
                  <a:moveTo>
                    <a:pt x="129" y="21"/>
                  </a:moveTo>
                  <a:cubicBezTo>
                    <a:pt x="141" y="14"/>
                    <a:pt x="138" y="15"/>
                    <a:pt x="158" y="12"/>
                  </a:cubicBezTo>
                  <a:cubicBezTo>
                    <a:pt x="155" y="0"/>
                    <a:pt x="152" y="3"/>
                    <a:pt x="140" y="4"/>
                  </a:cubicBezTo>
                  <a:cubicBezTo>
                    <a:pt x="134" y="6"/>
                    <a:pt x="129" y="7"/>
                    <a:pt x="123" y="9"/>
                  </a:cubicBezTo>
                  <a:cubicBezTo>
                    <a:pt x="116" y="14"/>
                    <a:pt x="108" y="14"/>
                    <a:pt x="99" y="15"/>
                  </a:cubicBezTo>
                  <a:cubicBezTo>
                    <a:pt x="95" y="20"/>
                    <a:pt x="94" y="22"/>
                    <a:pt x="87" y="21"/>
                  </a:cubicBezTo>
                  <a:cubicBezTo>
                    <a:pt x="59" y="23"/>
                    <a:pt x="82" y="24"/>
                    <a:pt x="66" y="30"/>
                  </a:cubicBezTo>
                  <a:cubicBezTo>
                    <a:pt x="48" y="21"/>
                    <a:pt x="25" y="27"/>
                    <a:pt x="5" y="28"/>
                  </a:cubicBezTo>
                  <a:cubicBezTo>
                    <a:pt x="0" y="37"/>
                    <a:pt x="6" y="36"/>
                    <a:pt x="14" y="37"/>
                  </a:cubicBezTo>
                  <a:cubicBezTo>
                    <a:pt x="11" y="45"/>
                    <a:pt x="7" y="39"/>
                    <a:pt x="5" y="48"/>
                  </a:cubicBezTo>
                  <a:cubicBezTo>
                    <a:pt x="21" y="51"/>
                    <a:pt x="28" y="51"/>
                    <a:pt x="48" y="52"/>
                  </a:cubicBezTo>
                  <a:cubicBezTo>
                    <a:pt x="55" y="64"/>
                    <a:pt x="59" y="67"/>
                    <a:pt x="74" y="69"/>
                  </a:cubicBezTo>
                  <a:cubicBezTo>
                    <a:pt x="69" y="79"/>
                    <a:pt x="72" y="81"/>
                    <a:pt x="83" y="82"/>
                  </a:cubicBezTo>
                  <a:cubicBezTo>
                    <a:pt x="89" y="85"/>
                    <a:pt x="94" y="82"/>
                    <a:pt x="101" y="81"/>
                  </a:cubicBezTo>
                  <a:cubicBezTo>
                    <a:pt x="112" y="82"/>
                    <a:pt x="118" y="88"/>
                    <a:pt x="120" y="79"/>
                  </a:cubicBezTo>
                  <a:cubicBezTo>
                    <a:pt x="118" y="67"/>
                    <a:pt x="118" y="66"/>
                    <a:pt x="131" y="64"/>
                  </a:cubicBezTo>
                  <a:cubicBezTo>
                    <a:pt x="134" y="57"/>
                    <a:pt x="133" y="52"/>
                    <a:pt x="140" y="49"/>
                  </a:cubicBezTo>
                  <a:cubicBezTo>
                    <a:pt x="145" y="43"/>
                    <a:pt x="147" y="40"/>
                    <a:pt x="138" y="39"/>
                  </a:cubicBezTo>
                  <a:cubicBezTo>
                    <a:pt x="137" y="38"/>
                    <a:pt x="135" y="38"/>
                    <a:pt x="134" y="37"/>
                  </a:cubicBezTo>
                  <a:cubicBezTo>
                    <a:pt x="133" y="35"/>
                    <a:pt x="135" y="33"/>
                    <a:pt x="135" y="31"/>
                  </a:cubicBezTo>
                  <a:cubicBezTo>
                    <a:pt x="134" y="27"/>
                    <a:pt x="129" y="26"/>
                    <a:pt x="129" y="2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8" name="Freeform 196"/>
            <p:cNvSpPr>
              <a:spLocks/>
            </p:cNvSpPr>
            <p:nvPr/>
          </p:nvSpPr>
          <p:spPr bwMode="auto">
            <a:xfrm>
              <a:off x="4198365" y="3213725"/>
              <a:ext cx="66527" cy="10905"/>
            </a:xfrm>
            <a:custGeom>
              <a:avLst/>
              <a:gdLst>
                <a:gd name="T0" fmla="*/ 45 w 114"/>
                <a:gd name="T1" fmla="*/ 3 h 19"/>
                <a:gd name="T2" fmla="*/ 0 w 114"/>
                <a:gd name="T3" fmla="*/ 7 h 19"/>
                <a:gd name="T4" fmla="*/ 34 w 114"/>
                <a:gd name="T5" fmla="*/ 4 h 19"/>
                <a:gd name="T6" fmla="*/ 45 w 114"/>
                <a:gd name="T7" fmla="*/ 13 h 19"/>
                <a:gd name="T8" fmla="*/ 66 w 114"/>
                <a:gd name="T9" fmla="*/ 10 h 19"/>
                <a:gd name="T10" fmla="*/ 76 w 114"/>
                <a:gd name="T11" fmla="*/ 7 h 19"/>
                <a:gd name="T12" fmla="*/ 106 w 114"/>
                <a:gd name="T13" fmla="*/ 19 h 19"/>
                <a:gd name="T14" fmla="*/ 105 w 114"/>
                <a:gd name="T15" fmla="*/ 9 h 19"/>
                <a:gd name="T16" fmla="*/ 108 w 114"/>
                <a:gd name="T17" fmla="*/ 0 h 19"/>
                <a:gd name="T18" fmla="*/ 49 w 114"/>
                <a:gd name="T19" fmla="*/ 3 h 19"/>
                <a:gd name="T20" fmla="*/ 45 w 114"/>
                <a:gd name="T2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9">
                  <a:moveTo>
                    <a:pt x="45" y="3"/>
                  </a:moveTo>
                  <a:cubicBezTo>
                    <a:pt x="30" y="0"/>
                    <a:pt x="15" y="6"/>
                    <a:pt x="0" y="7"/>
                  </a:cubicBezTo>
                  <a:cubicBezTo>
                    <a:pt x="11" y="15"/>
                    <a:pt x="23" y="9"/>
                    <a:pt x="34" y="4"/>
                  </a:cubicBezTo>
                  <a:cubicBezTo>
                    <a:pt x="36" y="11"/>
                    <a:pt x="38" y="12"/>
                    <a:pt x="45" y="13"/>
                  </a:cubicBezTo>
                  <a:cubicBezTo>
                    <a:pt x="55" y="11"/>
                    <a:pt x="54" y="9"/>
                    <a:pt x="66" y="10"/>
                  </a:cubicBezTo>
                  <a:cubicBezTo>
                    <a:pt x="72" y="14"/>
                    <a:pt x="75" y="14"/>
                    <a:pt x="76" y="7"/>
                  </a:cubicBezTo>
                  <a:cubicBezTo>
                    <a:pt x="97" y="12"/>
                    <a:pt x="78" y="17"/>
                    <a:pt x="106" y="19"/>
                  </a:cubicBezTo>
                  <a:cubicBezTo>
                    <a:pt x="102" y="14"/>
                    <a:pt x="96" y="11"/>
                    <a:pt x="105" y="9"/>
                  </a:cubicBezTo>
                  <a:cubicBezTo>
                    <a:pt x="111" y="6"/>
                    <a:pt x="114" y="5"/>
                    <a:pt x="108" y="0"/>
                  </a:cubicBezTo>
                  <a:cubicBezTo>
                    <a:pt x="78" y="1"/>
                    <a:pt x="74" y="7"/>
                    <a:pt x="49" y="3"/>
                  </a:cubicBezTo>
                  <a:cubicBezTo>
                    <a:pt x="42" y="4"/>
                    <a:pt x="41" y="5"/>
                    <a:pt x="45" y="3"/>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199" name="Freeform 197"/>
            <p:cNvSpPr>
              <a:spLocks/>
            </p:cNvSpPr>
            <p:nvPr/>
          </p:nvSpPr>
          <p:spPr bwMode="auto">
            <a:xfrm>
              <a:off x="4283742" y="3209363"/>
              <a:ext cx="27720" cy="6543"/>
            </a:xfrm>
            <a:custGeom>
              <a:avLst/>
              <a:gdLst>
                <a:gd name="T0" fmla="*/ 0 w 49"/>
                <a:gd name="T1" fmla="*/ 3 h 12"/>
                <a:gd name="T2" fmla="*/ 42 w 49"/>
                <a:gd name="T3" fmla="*/ 12 h 12"/>
                <a:gd name="T4" fmla="*/ 0 w 49"/>
                <a:gd name="T5" fmla="*/ 3 h 12"/>
              </a:gdLst>
              <a:ahLst/>
              <a:cxnLst>
                <a:cxn ang="0">
                  <a:pos x="T0" y="T1"/>
                </a:cxn>
                <a:cxn ang="0">
                  <a:pos x="T2" y="T3"/>
                </a:cxn>
                <a:cxn ang="0">
                  <a:pos x="T4" y="T5"/>
                </a:cxn>
              </a:cxnLst>
              <a:rect l="0" t="0" r="r" b="b"/>
              <a:pathLst>
                <a:path w="49" h="12">
                  <a:moveTo>
                    <a:pt x="0" y="3"/>
                  </a:moveTo>
                  <a:cubicBezTo>
                    <a:pt x="16" y="5"/>
                    <a:pt x="23" y="10"/>
                    <a:pt x="42" y="12"/>
                  </a:cubicBezTo>
                  <a:cubicBezTo>
                    <a:pt x="49" y="0"/>
                    <a:pt x="14" y="3"/>
                    <a:pt x="0" y="3"/>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0" name="Freeform 198"/>
            <p:cNvSpPr>
              <a:spLocks/>
            </p:cNvSpPr>
            <p:nvPr/>
          </p:nvSpPr>
          <p:spPr bwMode="auto">
            <a:xfrm>
              <a:off x="4310352" y="3214815"/>
              <a:ext cx="22176" cy="5453"/>
            </a:xfrm>
            <a:custGeom>
              <a:avLst/>
              <a:gdLst>
                <a:gd name="T0" fmla="*/ 26 w 37"/>
                <a:gd name="T1" fmla="*/ 0 h 10"/>
                <a:gd name="T2" fmla="*/ 13 w 37"/>
                <a:gd name="T3" fmla="*/ 9 h 10"/>
                <a:gd name="T4" fmla="*/ 26 w 37"/>
                <a:gd name="T5" fmla="*/ 8 h 10"/>
                <a:gd name="T6" fmla="*/ 26 w 37"/>
                <a:gd name="T7" fmla="*/ 0 h 10"/>
              </a:gdLst>
              <a:ahLst/>
              <a:cxnLst>
                <a:cxn ang="0">
                  <a:pos x="T0" y="T1"/>
                </a:cxn>
                <a:cxn ang="0">
                  <a:pos x="T2" y="T3"/>
                </a:cxn>
                <a:cxn ang="0">
                  <a:pos x="T4" y="T5"/>
                </a:cxn>
                <a:cxn ang="0">
                  <a:pos x="T6" y="T7"/>
                </a:cxn>
              </a:cxnLst>
              <a:rect l="0" t="0" r="r" b="b"/>
              <a:pathLst>
                <a:path w="37" h="10">
                  <a:moveTo>
                    <a:pt x="26" y="0"/>
                  </a:moveTo>
                  <a:cubicBezTo>
                    <a:pt x="21" y="1"/>
                    <a:pt x="0" y="1"/>
                    <a:pt x="13" y="9"/>
                  </a:cubicBezTo>
                  <a:cubicBezTo>
                    <a:pt x="17" y="9"/>
                    <a:pt x="22" y="10"/>
                    <a:pt x="26" y="8"/>
                  </a:cubicBezTo>
                  <a:cubicBezTo>
                    <a:pt x="37" y="4"/>
                    <a:pt x="22" y="0"/>
                    <a:pt x="26"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1" name="Freeform 199"/>
            <p:cNvSpPr>
              <a:spLocks/>
            </p:cNvSpPr>
            <p:nvPr/>
          </p:nvSpPr>
          <p:spPr bwMode="auto">
            <a:xfrm>
              <a:off x="4289285" y="3219178"/>
              <a:ext cx="4435" cy="4362"/>
            </a:xfrm>
            <a:custGeom>
              <a:avLst/>
              <a:gdLst>
                <a:gd name="T0" fmla="*/ 3 w 8"/>
                <a:gd name="T1" fmla="*/ 0 h 9"/>
                <a:gd name="T2" fmla="*/ 1 w 8"/>
                <a:gd name="T3" fmla="*/ 5 h 9"/>
                <a:gd name="T4" fmla="*/ 6 w 8"/>
                <a:gd name="T5" fmla="*/ 8 h 9"/>
                <a:gd name="T6" fmla="*/ 3 w 8"/>
                <a:gd name="T7" fmla="*/ 0 h 9"/>
              </a:gdLst>
              <a:ahLst/>
              <a:cxnLst>
                <a:cxn ang="0">
                  <a:pos x="T0" y="T1"/>
                </a:cxn>
                <a:cxn ang="0">
                  <a:pos x="T2" y="T3"/>
                </a:cxn>
                <a:cxn ang="0">
                  <a:pos x="T4" y="T5"/>
                </a:cxn>
                <a:cxn ang="0">
                  <a:pos x="T6" y="T7"/>
                </a:cxn>
              </a:cxnLst>
              <a:rect l="0" t="0" r="r" b="b"/>
              <a:pathLst>
                <a:path w="8" h="9">
                  <a:moveTo>
                    <a:pt x="3" y="0"/>
                  </a:moveTo>
                  <a:cubicBezTo>
                    <a:pt x="2" y="2"/>
                    <a:pt x="0" y="3"/>
                    <a:pt x="1" y="5"/>
                  </a:cubicBezTo>
                  <a:cubicBezTo>
                    <a:pt x="2" y="7"/>
                    <a:pt x="4" y="9"/>
                    <a:pt x="6" y="8"/>
                  </a:cubicBezTo>
                  <a:cubicBezTo>
                    <a:pt x="8" y="6"/>
                    <a:pt x="4" y="3"/>
                    <a:pt x="3"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2" name="Freeform 200"/>
            <p:cNvSpPr>
              <a:spLocks/>
            </p:cNvSpPr>
            <p:nvPr/>
          </p:nvSpPr>
          <p:spPr bwMode="auto">
            <a:xfrm>
              <a:off x="4266001" y="3216996"/>
              <a:ext cx="16632" cy="5453"/>
            </a:xfrm>
            <a:custGeom>
              <a:avLst/>
              <a:gdLst>
                <a:gd name="T0" fmla="*/ 17 w 27"/>
                <a:gd name="T1" fmla="*/ 0 h 9"/>
                <a:gd name="T2" fmla="*/ 27 w 27"/>
                <a:gd name="T3" fmla="*/ 8 h 9"/>
                <a:gd name="T4" fmla="*/ 17 w 27"/>
                <a:gd name="T5" fmla="*/ 0 h 9"/>
              </a:gdLst>
              <a:ahLst/>
              <a:cxnLst>
                <a:cxn ang="0">
                  <a:pos x="T0" y="T1"/>
                </a:cxn>
                <a:cxn ang="0">
                  <a:pos x="T2" y="T3"/>
                </a:cxn>
                <a:cxn ang="0">
                  <a:pos x="T4" y="T5"/>
                </a:cxn>
              </a:cxnLst>
              <a:rect l="0" t="0" r="r" b="b"/>
              <a:pathLst>
                <a:path w="27" h="9">
                  <a:moveTo>
                    <a:pt x="17" y="0"/>
                  </a:moveTo>
                  <a:cubicBezTo>
                    <a:pt x="0" y="7"/>
                    <a:pt x="1" y="9"/>
                    <a:pt x="27" y="8"/>
                  </a:cubicBezTo>
                  <a:cubicBezTo>
                    <a:pt x="23" y="5"/>
                    <a:pt x="19" y="5"/>
                    <a:pt x="17"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3" name="Freeform 201"/>
            <p:cNvSpPr>
              <a:spLocks/>
            </p:cNvSpPr>
            <p:nvPr/>
          </p:nvSpPr>
          <p:spPr bwMode="auto">
            <a:xfrm>
              <a:off x="4332528" y="3206091"/>
              <a:ext cx="46569" cy="25082"/>
            </a:xfrm>
            <a:custGeom>
              <a:avLst/>
              <a:gdLst>
                <a:gd name="T0" fmla="*/ 6 w 81"/>
                <a:gd name="T1" fmla="*/ 12 h 43"/>
                <a:gd name="T2" fmla="*/ 24 w 81"/>
                <a:gd name="T3" fmla="*/ 18 h 43"/>
                <a:gd name="T4" fmla="*/ 33 w 81"/>
                <a:gd name="T5" fmla="*/ 12 h 43"/>
                <a:gd name="T6" fmla="*/ 51 w 81"/>
                <a:gd name="T7" fmla="*/ 0 h 43"/>
                <a:gd name="T8" fmla="*/ 76 w 81"/>
                <a:gd name="T9" fmla="*/ 6 h 43"/>
                <a:gd name="T10" fmla="*/ 43 w 81"/>
                <a:gd name="T11" fmla="*/ 18 h 43"/>
                <a:gd name="T12" fmla="*/ 42 w 81"/>
                <a:gd name="T13" fmla="*/ 23 h 43"/>
                <a:gd name="T14" fmla="*/ 33 w 81"/>
                <a:gd name="T15" fmla="*/ 21 h 43"/>
                <a:gd name="T16" fmla="*/ 13 w 81"/>
                <a:gd name="T17" fmla="*/ 26 h 43"/>
                <a:gd name="T18" fmla="*/ 4 w 81"/>
                <a:gd name="T19" fmla="*/ 26 h 43"/>
                <a:gd name="T20" fmla="*/ 3 w 81"/>
                <a:gd name="T21" fmla="*/ 21 h 43"/>
                <a:gd name="T22" fmla="*/ 6 w 81"/>
                <a:gd name="T23" fmla="*/ 17 h 43"/>
                <a:gd name="T24" fmla="*/ 6 w 81"/>
                <a:gd name="T25"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43">
                  <a:moveTo>
                    <a:pt x="6" y="12"/>
                  </a:moveTo>
                  <a:cubicBezTo>
                    <a:pt x="0" y="4"/>
                    <a:pt x="16" y="17"/>
                    <a:pt x="24" y="18"/>
                  </a:cubicBezTo>
                  <a:cubicBezTo>
                    <a:pt x="19" y="7"/>
                    <a:pt x="26" y="11"/>
                    <a:pt x="33" y="12"/>
                  </a:cubicBezTo>
                  <a:cubicBezTo>
                    <a:pt x="46" y="19"/>
                    <a:pt x="41" y="6"/>
                    <a:pt x="51" y="0"/>
                  </a:cubicBezTo>
                  <a:cubicBezTo>
                    <a:pt x="63" y="4"/>
                    <a:pt x="61" y="5"/>
                    <a:pt x="76" y="6"/>
                  </a:cubicBezTo>
                  <a:cubicBezTo>
                    <a:pt x="81" y="18"/>
                    <a:pt x="49" y="18"/>
                    <a:pt x="43" y="18"/>
                  </a:cubicBezTo>
                  <a:cubicBezTo>
                    <a:pt x="43" y="20"/>
                    <a:pt x="44" y="23"/>
                    <a:pt x="42" y="23"/>
                  </a:cubicBezTo>
                  <a:cubicBezTo>
                    <a:pt x="39" y="24"/>
                    <a:pt x="36" y="21"/>
                    <a:pt x="33" y="21"/>
                  </a:cubicBezTo>
                  <a:cubicBezTo>
                    <a:pt x="26" y="21"/>
                    <a:pt x="19" y="24"/>
                    <a:pt x="13" y="26"/>
                  </a:cubicBezTo>
                  <a:cubicBezTo>
                    <a:pt x="11" y="43"/>
                    <a:pt x="8" y="34"/>
                    <a:pt x="4" y="26"/>
                  </a:cubicBezTo>
                  <a:cubicBezTo>
                    <a:pt x="4" y="24"/>
                    <a:pt x="3" y="23"/>
                    <a:pt x="3" y="21"/>
                  </a:cubicBezTo>
                  <a:cubicBezTo>
                    <a:pt x="3" y="19"/>
                    <a:pt x="6" y="19"/>
                    <a:pt x="6" y="17"/>
                  </a:cubicBezTo>
                  <a:cubicBezTo>
                    <a:pt x="6" y="12"/>
                    <a:pt x="1" y="5"/>
                    <a:pt x="6" y="1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4" name="Freeform 202"/>
            <p:cNvSpPr>
              <a:spLocks/>
            </p:cNvSpPr>
            <p:nvPr/>
          </p:nvSpPr>
          <p:spPr bwMode="auto">
            <a:xfrm>
              <a:off x="4295938" y="3219178"/>
              <a:ext cx="19958" cy="8724"/>
            </a:xfrm>
            <a:custGeom>
              <a:avLst/>
              <a:gdLst>
                <a:gd name="T0" fmla="*/ 25 w 34"/>
                <a:gd name="T1" fmla="*/ 1 h 15"/>
                <a:gd name="T2" fmla="*/ 10 w 34"/>
                <a:gd name="T3" fmla="*/ 2 h 15"/>
                <a:gd name="T4" fmla="*/ 25 w 34"/>
                <a:gd name="T5" fmla="*/ 1 h 15"/>
              </a:gdLst>
              <a:ahLst/>
              <a:cxnLst>
                <a:cxn ang="0">
                  <a:pos x="T0" y="T1"/>
                </a:cxn>
                <a:cxn ang="0">
                  <a:pos x="T2" y="T3"/>
                </a:cxn>
                <a:cxn ang="0">
                  <a:pos x="T4" y="T5"/>
                </a:cxn>
              </a:cxnLst>
              <a:rect l="0" t="0" r="r" b="b"/>
              <a:pathLst>
                <a:path w="34" h="15">
                  <a:moveTo>
                    <a:pt x="25" y="1"/>
                  </a:moveTo>
                  <a:cubicBezTo>
                    <a:pt x="20" y="1"/>
                    <a:pt x="15" y="0"/>
                    <a:pt x="10" y="2"/>
                  </a:cubicBezTo>
                  <a:cubicBezTo>
                    <a:pt x="0" y="7"/>
                    <a:pt x="34" y="15"/>
                    <a:pt x="25" y="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5" name="Freeform 203"/>
            <p:cNvSpPr>
              <a:spLocks/>
            </p:cNvSpPr>
            <p:nvPr/>
          </p:nvSpPr>
          <p:spPr bwMode="auto">
            <a:xfrm>
              <a:off x="1882107" y="3328229"/>
              <a:ext cx="1291738" cy="429661"/>
            </a:xfrm>
            <a:custGeom>
              <a:avLst/>
              <a:gdLst>
                <a:gd name="T0" fmla="*/ 742 w 2218"/>
                <a:gd name="T1" fmla="*/ 32 h 762"/>
                <a:gd name="T2" fmla="*/ 511 w 2218"/>
                <a:gd name="T3" fmla="*/ 27 h 762"/>
                <a:gd name="T4" fmla="*/ 334 w 2218"/>
                <a:gd name="T5" fmla="*/ 75 h 762"/>
                <a:gd name="T6" fmla="*/ 242 w 2218"/>
                <a:gd name="T7" fmla="*/ 132 h 762"/>
                <a:gd name="T8" fmla="*/ 259 w 2218"/>
                <a:gd name="T9" fmla="*/ 190 h 762"/>
                <a:gd name="T10" fmla="*/ 122 w 2218"/>
                <a:gd name="T11" fmla="*/ 264 h 762"/>
                <a:gd name="T12" fmla="*/ 187 w 2218"/>
                <a:gd name="T13" fmla="*/ 310 h 762"/>
                <a:gd name="T14" fmla="*/ 127 w 2218"/>
                <a:gd name="T15" fmla="*/ 358 h 762"/>
                <a:gd name="T16" fmla="*/ 170 w 2218"/>
                <a:gd name="T17" fmla="*/ 368 h 762"/>
                <a:gd name="T18" fmla="*/ 300 w 2218"/>
                <a:gd name="T19" fmla="*/ 298 h 762"/>
                <a:gd name="T20" fmla="*/ 377 w 2218"/>
                <a:gd name="T21" fmla="*/ 300 h 762"/>
                <a:gd name="T22" fmla="*/ 535 w 2218"/>
                <a:gd name="T23" fmla="*/ 279 h 762"/>
                <a:gd name="T24" fmla="*/ 643 w 2218"/>
                <a:gd name="T25" fmla="*/ 322 h 762"/>
                <a:gd name="T26" fmla="*/ 667 w 2218"/>
                <a:gd name="T27" fmla="*/ 384 h 762"/>
                <a:gd name="T28" fmla="*/ 684 w 2218"/>
                <a:gd name="T29" fmla="*/ 492 h 762"/>
                <a:gd name="T30" fmla="*/ 670 w 2218"/>
                <a:gd name="T31" fmla="*/ 540 h 762"/>
                <a:gd name="T32" fmla="*/ 1349 w 2218"/>
                <a:gd name="T33" fmla="*/ 569 h 762"/>
                <a:gd name="T34" fmla="*/ 1531 w 2218"/>
                <a:gd name="T35" fmla="*/ 579 h 762"/>
                <a:gd name="T36" fmla="*/ 1615 w 2218"/>
                <a:gd name="T37" fmla="*/ 648 h 762"/>
                <a:gd name="T38" fmla="*/ 1572 w 2218"/>
                <a:gd name="T39" fmla="*/ 728 h 762"/>
                <a:gd name="T40" fmla="*/ 1632 w 2218"/>
                <a:gd name="T41" fmla="*/ 732 h 762"/>
                <a:gd name="T42" fmla="*/ 1848 w 2218"/>
                <a:gd name="T43" fmla="*/ 660 h 762"/>
                <a:gd name="T44" fmla="*/ 1970 w 2218"/>
                <a:gd name="T45" fmla="*/ 668 h 762"/>
                <a:gd name="T46" fmla="*/ 2033 w 2218"/>
                <a:gd name="T47" fmla="*/ 680 h 762"/>
                <a:gd name="T48" fmla="*/ 2052 w 2218"/>
                <a:gd name="T49" fmla="*/ 646 h 762"/>
                <a:gd name="T50" fmla="*/ 2002 w 2218"/>
                <a:gd name="T51" fmla="*/ 636 h 762"/>
                <a:gd name="T52" fmla="*/ 1958 w 2218"/>
                <a:gd name="T53" fmla="*/ 596 h 762"/>
                <a:gd name="T54" fmla="*/ 1865 w 2218"/>
                <a:gd name="T55" fmla="*/ 608 h 762"/>
                <a:gd name="T56" fmla="*/ 1946 w 2218"/>
                <a:gd name="T57" fmla="*/ 560 h 762"/>
                <a:gd name="T58" fmla="*/ 2218 w 2218"/>
                <a:gd name="T59" fmla="*/ 483 h 762"/>
                <a:gd name="T60" fmla="*/ 2162 w 2218"/>
                <a:gd name="T61" fmla="*/ 411 h 762"/>
                <a:gd name="T62" fmla="*/ 2102 w 2218"/>
                <a:gd name="T63" fmla="*/ 296 h 762"/>
                <a:gd name="T64" fmla="*/ 1992 w 2218"/>
                <a:gd name="T65" fmla="*/ 302 h 762"/>
                <a:gd name="T66" fmla="*/ 1927 w 2218"/>
                <a:gd name="T67" fmla="*/ 221 h 762"/>
                <a:gd name="T68" fmla="*/ 1802 w 2218"/>
                <a:gd name="T69" fmla="*/ 310 h 762"/>
                <a:gd name="T70" fmla="*/ 1802 w 2218"/>
                <a:gd name="T71" fmla="*/ 380 h 762"/>
                <a:gd name="T72" fmla="*/ 1716 w 2218"/>
                <a:gd name="T73" fmla="*/ 504 h 762"/>
                <a:gd name="T74" fmla="*/ 1615 w 2218"/>
                <a:gd name="T75" fmla="*/ 396 h 762"/>
                <a:gd name="T76" fmla="*/ 1548 w 2218"/>
                <a:gd name="T77" fmla="*/ 356 h 762"/>
                <a:gd name="T78" fmla="*/ 1524 w 2218"/>
                <a:gd name="T79" fmla="*/ 260 h 762"/>
                <a:gd name="T80" fmla="*/ 1618 w 2218"/>
                <a:gd name="T81" fmla="*/ 212 h 762"/>
                <a:gd name="T82" fmla="*/ 1714 w 2218"/>
                <a:gd name="T83" fmla="*/ 156 h 762"/>
                <a:gd name="T84" fmla="*/ 1750 w 2218"/>
                <a:gd name="T85" fmla="*/ 118 h 762"/>
                <a:gd name="T86" fmla="*/ 1802 w 2218"/>
                <a:gd name="T87" fmla="*/ 116 h 762"/>
                <a:gd name="T88" fmla="*/ 1865 w 2218"/>
                <a:gd name="T89" fmla="*/ 106 h 762"/>
                <a:gd name="T90" fmla="*/ 1802 w 2218"/>
                <a:gd name="T91" fmla="*/ 70 h 762"/>
                <a:gd name="T92" fmla="*/ 1716 w 2218"/>
                <a:gd name="T93" fmla="*/ 77 h 762"/>
                <a:gd name="T94" fmla="*/ 1704 w 2218"/>
                <a:gd name="T95" fmla="*/ 8 h 762"/>
                <a:gd name="T96" fmla="*/ 1661 w 2218"/>
                <a:gd name="T97" fmla="*/ 56 h 762"/>
                <a:gd name="T98" fmla="*/ 1606 w 2218"/>
                <a:gd name="T99" fmla="*/ 51 h 762"/>
                <a:gd name="T100" fmla="*/ 1546 w 2218"/>
                <a:gd name="T101" fmla="*/ 96 h 762"/>
                <a:gd name="T102" fmla="*/ 1368 w 2218"/>
                <a:gd name="T103" fmla="*/ 120 h 762"/>
                <a:gd name="T104" fmla="*/ 1174 w 2218"/>
                <a:gd name="T105" fmla="*/ 46 h 762"/>
                <a:gd name="T106" fmla="*/ 1102 w 2218"/>
                <a:gd name="T107" fmla="*/ 48 h 762"/>
                <a:gd name="T108" fmla="*/ 962 w 2218"/>
                <a:gd name="T109" fmla="*/ 46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18" h="762">
                  <a:moveTo>
                    <a:pt x="922" y="60"/>
                  </a:moveTo>
                  <a:cubicBezTo>
                    <a:pt x="914" y="63"/>
                    <a:pt x="908" y="68"/>
                    <a:pt x="900" y="70"/>
                  </a:cubicBezTo>
                  <a:cubicBezTo>
                    <a:pt x="887" y="68"/>
                    <a:pt x="881" y="66"/>
                    <a:pt x="869" y="63"/>
                  </a:cubicBezTo>
                  <a:cubicBezTo>
                    <a:pt x="862" y="46"/>
                    <a:pt x="839" y="45"/>
                    <a:pt x="823" y="44"/>
                  </a:cubicBezTo>
                  <a:cubicBezTo>
                    <a:pt x="791" y="30"/>
                    <a:pt x="793" y="34"/>
                    <a:pt x="742" y="32"/>
                  </a:cubicBezTo>
                  <a:cubicBezTo>
                    <a:pt x="727" y="26"/>
                    <a:pt x="715" y="26"/>
                    <a:pt x="698" y="24"/>
                  </a:cubicBezTo>
                  <a:cubicBezTo>
                    <a:pt x="682" y="28"/>
                    <a:pt x="679" y="29"/>
                    <a:pt x="662" y="27"/>
                  </a:cubicBezTo>
                  <a:cubicBezTo>
                    <a:pt x="629" y="13"/>
                    <a:pt x="679" y="36"/>
                    <a:pt x="653" y="17"/>
                  </a:cubicBezTo>
                  <a:cubicBezTo>
                    <a:pt x="638" y="6"/>
                    <a:pt x="616" y="13"/>
                    <a:pt x="598" y="12"/>
                  </a:cubicBezTo>
                  <a:cubicBezTo>
                    <a:pt x="568" y="15"/>
                    <a:pt x="542" y="24"/>
                    <a:pt x="511" y="27"/>
                  </a:cubicBezTo>
                  <a:cubicBezTo>
                    <a:pt x="497" y="31"/>
                    <a:pt x="483" y="36"/>
                    <a:pt x="468" y="36"/>
                  </a:cubicBezTo>
                  <a:cubicBezTo>
                    <a:pt x="457" y="37"/>
                    <a:pt x="444" y="35"/>
                    <a:pt x="434" y="41"/>
                  </a:cubicBezTo>
                  <a:cubicBezTo>
                    <a:pt x="422" y="48"/>
                    <a:pt x="409" y="62"/>
                    <a:pt x="394" y="63"/>
                  </a:cubicBezTo>
                  <a:cubicBezTo>
                    <a:pt x="378" y="64"/>
                    <a:pt x="362" y="64"/>
                    <a:pt x="346" y="65"/>
                  </a:cubicBezTo>
                  <a:cubicBezTo>
                    <a:pt x="343" y="69"/>
                    <a:pt x="335" y="70"/>
                    <a:pt x="334" y="75"/>
                  </a:cubicBezTo>
                  <a:cubicBezTo>
                    <a:pt x="332" y="83"/>
                    <a:pt x="343" y="83"/>
                    <a:pt x="346" y="84"/>
                  </a:cubicBezTo>
                  <a:cubicBezTo>
                    <a:pt x="364" y="90"/>
                    <a:pt x="371" y="108"/>
                    <a:pt x="389" y="113"/>
                  </a:cubicBezTo>
                  <a:cubicBezTo>
                    <a:pt x="380" y="143"/>
                    <a:pt x="344" y="117"/>
                    <a:pt x="319" y="128"/>
                  </a:cubicBezTo>
                  <a:cubicBezTo>
                    <a:pt x="323" y="118"/>
                    <a:pt x="321" y="116"/>
                    <a:pt x="310" y="116"/>
                  </a:cubicBezTo>
                  <a:cubicBezTo>
                    <a:pt x="285" y="111"/>
                    <a:pt x="267" y="129"/>
                    <a:pt x="242" y="132"/>
                  </a:cubicBezTo>
                  <a:cubicBezTo>
                    <a:pt x="230" y="141"/>
                    <a:pt x="225" y="140"/>
                    <a:pt x="209" y="142"/>
                  </a:cubicBezTo>
                  <a:cubicBezTo>
                    <a:pt x="214" y="160"/>
                    <a:pt x="238" y="146"/>
                    <a:pt x="218" y="156"/>
                  </a:cubicBezTo>
                  <a:cubicBezTo>
                    <a:pt x="230" y="160"/>
                    <a:pt x="228" y="160"/>
                    <a:pt x="235" y="168"/>
                  </a:cubicBezTo>
                  <a:cubicBezTo>
                    <a:pt x="246" y="180"/>
                    <a:pt x="267" y="175"/>
                    <a:pt x="283" y="176"/>
                  </a:cubicBezTo>
                  <a:cubicBezTo>
                    <a:pt x="315" y="185"/>
                    <a:pt x="283" y="189"/>
                    <a:pt x="259" y="190"/>
                  </a:cubicBezTo>
                  <a:cubicBezTo>
                    <a:pt x="243" y="202"/>
                    <a:pt x="223" y="201"/>
                    <a:pt x="204" y="202"/>
                  </a:cubicBezTo>
                  <a:cubicBezTo>
                    <a:pt x="191" y="208"/>
                    <a:pt x="179" y="213"/>
                    <a:pt x="166" y="219"/>
                  </a:cubicBezTo>
                  <a:cubicBezTo>
                    <a:pt x="158" y="223"/>
                    <a:pt x="142" y="228"/>
                    <a:pt x="142" y="228"/>
                  </a:cubicBezTo>
                  <a:cubicBezTo>
                    <a:pt x="131" y="239"/>
                    <a:pt x="131" y="243"/>
                    <a:pt x="137" y="257"/>
                  </a:cubicBezTo>
                  <a:cubicBezTo>
                    <a:pt x="133" y="260"/>
                    <a:pt x="124" y="259"/>
                    <a:pt x="122" y="264"/>
                  </a:cubicBezTo>
                  <a:cubicBezTo>
                    <a:pt x="119" y="271"/>
                    <a:pt x="130" y="280"/>
                    <a:pt x="134" y="281"/>
                  </a:cubicBezTo>
                  <a:cubicBezTo>
                    <a:pt x="147" y="279"/>
                    <a:pt x="154" y="277"/>
                    <a:pt x="166" y="274"/>
                  </a:cubicBezTo>
                  <a:cubicBezTo>
                    <a:pt x="161" y="286"/>
                    <a:pt x="150" y="297"/>
                    <a:pt x="139" y="305"/>
                  </a:cubicBezTo>
                  <a:cubicBezTo>
                    <a:pt x="134" y="323"/>
                    <a:pt x="164" y="309"/>
                    <a:pt x="173" y="305"/>
                  </a:cubicBezTo>
                  <a:cubicBezTo>
                    <a:pt x="178" y="307"/>
                    <a:pt x="185" y="306"/>
                    <a:pt x="187" y="310"/>
                  </a:cubicBezTo>
                  <a:cubicBezTo>
                    <a:pt x="191" y="317"/>
                    <a:pt x="176" y="320"/>
                    <a:pt x="192" y="315"/>
                  </a:cubicBezTo>
                  <a:cubicBezTo>
                    <a:pt x="200" y="304"/>
                    <a:pt x="210" y="310"/>
                    <a:pt x="223" y="308"/>
                  </a:cubicBezTo>
                  <a:cubicBezTo>
                    <a:pt x="245" y="312"/>
                    <a:pt x="230" y="311"/>
                    <a:pt x="221" y="315"/>
                  </a:cubicBezTo>
                  <a:cubicBezTo>
                    <a:pt x="209" y="332"/>
                    <a:pt x="181" y="342"/>
                    <a:pt x="161" y="346"/>
                  </a:cubicBezTo>
                  <a:cubicBezTo>
                    <a:pt x="151" y="353"/>
                    <a:pt x="139" y="355"/>
                    <a:pt x="127" y="358"/>
                  </a:cubicBezTo>
                  <a:cubicBezTo>
                    <a:pt x="109" y="376"/>
                    <a:pt x="86" y="377"/>
                    <a:pt x="62" y="380"/>
                  </a:cubicBezTo>
                  <a:cubicBezTo>
                    <a:pt x="45" y="385"/>
                    <a:pt x="30" y="395"/>
                    <a:pt x="12" y="399"/>
                  </a:cubicBezTo>
                  <a:cubicBezTo>
                    <a:pt x="0" y="416"/>
                    <a:pt x="33" y="400"/>
                    <a:pt x="41" y="399"/>
                  </a:cubicBezTo>
                  <a:cubicBezTo>
                    <a:pt x="65" y="389"/>
                    <a:pt x="92" y="389"/>
                    <a:pt x="118" y="387"/>
                  </a:cubicBezTo>
                  <a:cubicBezTo>
                    <a:pt x="131" y="374"/>
                    <a:pt x="152" y="371"/>
                    <a:pt x="170" y="368"/>
                  </a:cubicBezTo>
                  <a:cubicBezTo>
                    <a:pt x="181" y="364"/>
                    <a:pt x="189" y="357"/>
                    <a:pt x="199" y="351"/>
                  </a:cubicBezTo>
                  <a:cubicBezTo>
                    <a:pt x="216" y="342"/>
                    <a:pt x="241" y="335"/>
                    <a:pt x="259" y="329"/>
                  </a:cubicBezTo>
                  <a:cubicBezTo>
                    <a:pt x="275" y="318"/>
                    <a:pt x="295" y="312"/>
                    <a:pt x="314" y="310"/>
                  </a:cubicBezTo>
                  <a:cubicBezTo>
                    <a:pt x="315" y="308"/>
                    <a:pt x="319" y="305"/>
                    <a:pt x="317" y="303"/>
                  </a:cubicBezTo>
                  <a:cubicBezTo>
                    <a:pt x="313" y="299"/>
                    <a:pt x="300" y="298"/>
                    <a:pt x="300" y="298"/>
                  </a:cubicBezTo>
                  <a:cubicBezTo>
                    <a:pt x="318" y="285"/>
                    <a:pt x="293" y="301"/>
                    <a:pt x="336" y="291"/>
                  </a:cubicBezTo>
                  <a:cubicBezTo>
                    <a:pt x="347" y="288"/>
                    <a:pt x="358" y="277"/>
                    <a:pt x="370" y="274"/>
                  </a:cubicBezTo>
                  <a:cubicBezTo>
                    <a:pt x="373" y="272"/>
                    <a:pt x="393" y="258"/>
                    <a:pt x="377" y="272"/>
                  </a:cubicBezTo>
                  <a:cubicBezTo>
                    <a:pt x="369" y="279"/>
                    <a:pt x="368" y="285"/>
                    <a:pt x="358" y="288"/>
                  </a:cubicBezTo>
                  <a:cubicBezTo>
                    <a:pt x="347" y="306"/>
                    <a:pt x="362" y="302"/>
                    <a:pt x="377" y="300"/>
                  </a:cubicBezTo>
                  <a:cubicBezTo>
                    <a:pt x="402" y="286"/>
                    <a:pt x="395" y="284"/>
                    <a:pt x="432" y="281"/>
                  </a:cubicBezTo>
                  <a:cubicBezTo>
                    <a:pt x="443" y="270"/>
                    <a:pt x="455" y="258"/>
                    <a:pt x="470" y="255"/>
                  </a:cubicBezTo>
                  <a:cubicBezTo>
                    <a:pt x="499" y="257"/>
                    <a:pt x="491" y="251"/>
                    <a:pt x="502" y="262"/>
                  </a:cubicBezTo>
                  <a:cubicBezTo>
                    <a:pt x="503" y="262"/>
                    <a:pt x="522" y="263"/>
                    <a:pt x="526" y="267"/>
                  </a:cubicBezTo>
                  <a:cubicBezTo>
                    <a:pt x="532" y="273"/>
                    <a:pt x="523" y="278"/>
                    <a:pt x="535" y="279"/>
                  </a:cubicBezTo>
                  <a:cubicBezTo>
                    <a:pt x="552" y="281"/>
                    <a:pt x="569" y="280"/>
                    <a:pt x="586" y="281"/>
                  </a:cubicBezTo>
                  <a:cubicBezTo>
                    <a:pt x="594" y="282"/>
                    <a:pt x="603" y="280"/>
                    <a:pt x="610" y="284"/>
                  </a:cubicBezTo>
                  <a:cubicBezTo>
                    <a:pt x="613" y="285"/>
                    <a:pt x="606" y="288"/>
                    <a:pt x="605" y="291"/>
                  </a:cubicBezTo>
                  <a:cubicBezTo>
                    <a:pt x="603" y="302"/>
                    <a:pt x="614" y="308"/>
                    <a:pt x="622" y="310"/>
                  </a:cubicBezTo>
                  <a:cubicBezTo>
                    <a:pt x="626" y="317"/>
                    <a:pt x="643" y="322"/>
                    <a:pt x="643" y="322"/>
                  </a:cubicBezTo>
                  <a:cubicBezTo>
                    <a:pt x="640" y="332"/>
                    <a:pt x="636" y="335"/>
                    <a:pt x="626" y="339"/>
                  </a:cubicBezTo>
                  <a:cubicBezTo>
                    <a:pt x="629" y="348"/>
                    <a:pt x="632" y="354"/>
                    <a:pt x="629" y="363"/>
                  </a:cubicBezTo>
                  <a:cubicBezTo>
                    <a:pt x="632" y="377"/>
                    <a:pt x="636" y="377"/>
                    <a:pt x="650" y="375"/>
                  </a:cubicBezTo>
                  <a:cubicBezTo>
                    <a:pt x="660" y="369"/>
                    <a:pt x="668" y="365"/>
                    <a:pt x="679" y="360"/>
                  </a:cubicBezTo>
                  <a:cubicBezTo>
                    <a:pt x="689" y="376"/>
                    <a:pt x="680" y="377"/>
                    <a:pt x="667" y="384"/>
                  </a:cubicBezTo>
                  <a:cubicBezTo>
                    <a:pt x="670" y="397"/>
                    <a:pt x="670" y="402"/>
                    <a:pt x="682" y="408"/>
                  </a:cubicBezTo>
                  <a:cubicBezTo>
                    <a:pt x="685" y="421"/>
                    <a:pt x="677" y="437"/>
                    <a:pt x="665" y="444"/>
                  </a:cubicBezTo>
                  <a:cubicBezTo>
                    <a:pt x="657" y="457"/>
                    <a:pt x="665" y="454"/>
                    <a:pt x="677" y="456"/>
                  </a:cubicBezTo>
                  <a:cubicBezTo>
                    <a:pt x="671" y="471"/>
                    <a:pt x="676" y="473"/>
                    <a:pt x="691" y="476"/>
                  </a:cubicBezTo>
                  <a:cubicBezTo>
                    <a:pt x="695" y="486"/>
                    <a:pt x="694" y="489"/>
                    <a:pt x="684" y="492"/>
                  </a:cubicBezTo>
                  <a:cubicBezTo>
                    <a:pt x="678" y="502"/>
                    <a:pt x="678" y="507"/>
                    <a:pt x="689" y="512"/>
                  </a:cubicBezTo>
                  <a:cubicBezTo>
                    <a:pt x="691" y="514"/>
                    <a:pt x="695" y="516"/>
                    <a:pt x="696" y="519"/>
                  </a:cubicBezTo>
                  <a:cubicBezTo>
                    <a:pt x="701" y="536"/>
                    <a:pt x="677" y="523"/>
                    <a:pt x="672" y="521"/>
                  </a:cubicBezTo>
                  <a:cubicBezTo>
                    <a:pt x="666" y="522"/>
                    <a:pt x="660" y="521"/>
                    <a:pt x="655" y="524"/>
                  </a:cubicBezTo>
                  <a:cubicBezTo>
                    <a:pt x="649" y="528"/>
                    <a:pt x="668" y="540"/>
                    <a:pt x="670" y="540"/>
                  </a:cubicBezTo>
                  <a:cubicBezTo>
                    <a:pt x="674" y="555"/>
                    <a:pt x="678" y="566"/>
                    <a:pt x="694" y="572"/>
                  </a:cubicBezTo>
                  <a:cubicBezTo>
                    <a:pt x="697" y="582"/>
                    <a:pt x="702" y="579"/>
                    <a:pt x="708" y="588"/>
                  </a:cubicBezTo>
                  <a:cubicBezTo>
                    <a:pt x="727" y="585"/>
                    <a:pt x="720" y="585"/>
                    <a:pt x="734" y="574"/>
                  </a:cubicBezTo>
                  <a:cubicBezTo>
                    <a:pt x="744" y="566"/>
                    <a:pt x="775" y="569"/>
                    <a:pt x="780" y="569"/>
                  </a:cubicBezTo>
                  <a:lnTo>
                    <a:pt x="1349" y="569"/>
                  </a:lnTo>
                  <a:cubicBezTo>
                    <a:pt x="1357" y="580"/>
                    <a:pt x="1359" y="581"/>
                    <a:pt x="1373" y="579"/>
                  </a:cubicBezTo>
                  <a:cubicBezTo>
                    <a:pt x="1396" y="569"/>
                    <a:pt x="1414" y="588"/>
                    <a:pt x="1435" y="593"/>
                  </a:cubicBezTo>
                  <a:cubicBezTo>
                    <a:pt x="1451" y="605"/>
                    <a:pt x="1469" y="595"/>
                    <a:pt x="1486" y="591"/>
                  </a:cubicBezTo>
                  <a:cubicBezTo>
                    <a:pt x="1489" y="580"/>
                    <a:pt x="1494" y="579"/>
                    <a:pt x="1505" y="576"/>
                  </a:cubicBezTo>
                  <a:cubicBezTo>
                    <a:pt x="1514" y="577"/>
                    <a:pt x="1524" y="574"/>
                    <a:pt x="1531" y="579"/>
                  </a:cubicBezTo>
                  <a:cubicBezTo>
                    <a:pt x="1536" y="583"/>
                    <a:pt x="1531" y="592"/>
                    <a:pt x="1534" y="598"/>
                  </a:cubicBezTo>
                  <a:cubicBezTo>
                    <a:pt x="1535" y="600"/>
                    <a:pt x="1539" y="599"/>
                    <a:pt x="1541" y="600"/>
                  </a:cubicBezTo>
                  <a:cubicBezTo>
                    <a:pt x="1551" y="617"/>
                    <a:pt x="1548" y="610"/>
                    <a:pt x="1553" y="622"/>
                  </a:cubicBezTo>
                  <a:cubicBezTo>
                    <a:pt x="1547" y="635"/>
                    <a:pt x="1552" y="636"/>
                    <a:pt x="1565" y="639"/>
                  </a:cubicBezTo>
                  <a:cubicBezTo>
                    <a:pt x="1580" y="660"/>
                    <a:pt x="1561" y="637"/>
                    <a:pt x="1615" y="648"/>
                  </a:cubicBezTo>
                  <a:cubicBezTo>
                    <a:pt x="1618" y="649"/>
                    <a:pt x="1616" y="654"/>
                    <a:pt x="1618" y="656"/>
                  </a:cubicBezTo>
                  <a:cubicBezTo>
                    <a:pt x="1623" y="663"/>
                    <a:pt x="1629" y="669"/>
                    <a:pt x="1634" y="677"/>
                  </a:cubicBezTo>
                  <a:cubicBezTo>
                    <a:pt x="1631" y="692"/>
                    <a:pt x="1628" y="693"/>
                    <a:pt x="1613" y="689"/>
                  </a:cubicBezTo>
                  <a:cubicBezTo>
                    <a:pt x="1595" y="676"/>
                    <a:pt x="1600" y="699"/>
                    <a:pt x="1586" y="704"/>
                  </a:cubicBezTo>
                  <a:cubicBezTo>
                    <a:pt x="1580" y="714"/>
                    <a:pt x="1583" y="723"/>
                    <a:pt x="1572" y="728"/>
                  </a:cubicBezTo>
                  <a:cubicBezTo>
                    <a:pt x="1566" y="736"/>
                    <a:pt x="1568" y="741"/>
                    <a:pt x="1558" y="744"/>
                  </a:cubicBezTo>
                  <a:cubicBezTo>
                    <a:pt x="1550" y="752"/>
                    <a:pt x="1545" y="753"/>
                    <a:pt x="1536" y="759"/>
                  </a:cubicBezTo>
                  <a:cubicBezTo>
                    <a:pt x="1551" y="762"/>
                    <a:pt x="1556" y="755"/>
                    <a:pt x="1570" y="752"/>
                  </a:cubicBezTo>
                  <a:cubicBezTo>
                    <a:pt x="1584" y="742"/>
                    <a:pt x="1592" y="743"/>
                    <a:pt x="1610" y="742"/>
                  </a:cubicBezTo>
                  <a:cubicBezTo>
                    <a:pt x="1617" y="737"/>
                    <a:pt x="1624" y="735"/>
                    <a:pt x="1632" y="732"/>
                  </a:cubicBezTo>
                  <a:cubicBezTo>
                    <a:pt x="1635" y="720"/>
                    <a:pt x="1628" y="728"/>
                    <a:pt x="1625" y="716"/>
                  </a:cubicBezTo>
                  <a:cubicBezTo>
                    <a:pt x="1639" y="713"/>
                    <a:pt x="1648" y="707"/>
                    <a:pt x="1661" y="701"/>
                  </a:cubicBezTo>
                  <a:cubicBezTo>
                    <a:pt x="1687" y="707"/>
                    <a:pt x="1670" y="704"/>
                    <a:pt x="1711" y="704"/>
                  </a:cubicBezTo>
                  <a:cubicBezTo>
                    <a:pt x="1740" y="675"/>
                    <a:pt x="1782" y="665"/>
                    <a:pt x="1822" y="665"/>
                  </a:cubicBezTo>
                  <a:cubicBezTo>
                    <a:pt x="1825" y="665"/>
                    <a:pt x="1846" y="661"/>
                    <a:pt x="1848" y="660"/>
                  </a:cubicBezTo>
                  <a:cubicBezTo>
                    <a:pt x="1863" y="649"/>
                    <a:pt x="1861" y="636"/>
                    <a:pt x="1882" y="632"/>
                  </a:cubicBezTo>
                  <a:cubicBezTo>
                    <a:pt x="1886" y="623"/>
                    <a:pt x="1886" y="618"/>
                    <a:pt x="1896" y="615"/>
                  </a:cubicBezTo>
                  <a:cubicBezTo>
                    <a:pt x="1922" y="620"/>
                    <a:pt x="1929" y="624"/>
                    <a:pt x="1910" y="651"/>
                  </a:cubicBezTo>
                  <a:cubicBezTo>
                    <a:pt x="1915" y="670"/>
                    <a:pt x="1907" y="678"/>
                    <a:pt x="1930" y="675"/>
                  </a:cubicBezTo>
                  <a:cubicBezTo>
                    <a:pt x="1944" y="669"/>
                    <a:pt x="1954" y="669"/>
                    <a:pt x="1970" y="668"/>
                  </a:cubicBezTo>
                  <a:cubicBezTo>
                    <a:pt x="1982" y="661"/>
                    <a:pt x="1983" y="659"/>
                    <a:pt x="1997" y="663"/>
                  </a:cubicBezTo>
                  <a:cubicBezTo>
                    <a:pt x="1989" y="682"/>
                    <a:pt x="1970" y="684"/>
                    <a:pt x="1951" y="689"/>
                  </a:cubicBezTo>
                  <a:cubicBezTo>
                    <a:pt x="1942" y="695"/>
                    <a:pt x="1938" y="693"/>
                    <a:pt x="1934" y="704"/>
                  </a:cubicBezTo>
                  <a:cubicBezTo>
                    <a:pt x="1952" y="713"/>
                    <a:pt x="1964" y="704"/>
                    <a:pt x="1980" y="699"/>
                  </a:cubicBezTo>
                  <a:cubicBezTo>
                    <a:pt x="1997" y="687"/>
                    <a:pt x="2012" y="683"/>
                    <a:pt x="2033" y="680"/>
                  </a:cubicBezTo>
                  <a:cubicBezTo>
                    <a:pt x="2046" y="674"/>
                    <a:pt x="2060" y="670"/>
                    <a:pt x="2074" y="668"/>
                  </a:cubicBezTo>
                  <a:cubicBezTo>
                    <a:pt x="2085" y="660"/>
                    <a:pt x="2080" y="658"/>
                    <a:pt x="2071" y="651"/>
                  </a:cubicBezTo>
                  <a:cubicBezTo>
                    <a:pt x="2068" y="640"/>
                    <a:pt x="2075" y="643"/>
                    <a:pt x="2081" y="634"/>
                  </a:cubicBezTo>
                  <a:cubicBezTo>
                    <a:pt x="2084" y="623"/>
                    <a:pt x="2078" y="622"/>
                    <a:pt x="2069" y="627"/>
                  </a:cubicBezTo>
                  <a:cubicBezTo>
                    <a:pt x="2062" y="631"/>
                    <a:pt x="2052" y="646"/>
                    <a:pt x="2052" y="646"/>
                  </a:cubicBezTo>
                  <a:cubicBezTo>
                    <a:pt x="2051" y="649"/>
                    <a:pt x="2052" y="653"/>
                    <a:pt x="2050" y="656"/>
                  </a:cubicBezTo>
                  <a:cubicBezTo>
                    <a:pt x="2046" y="660"/>
                    <a:pt x="2039" y="658"/>
                    <a:pt x="2033" y="660"/>
                  </a:cubicBezTo>
                  <a:cubicBezTo>
                    <a:pt x="2031" y="661"/>
                    <a:pt x="2026" y="666"/>
                    <a:pt x="2026" y="663"/>
                  </a:cubicBezTo>
                  <a:cubicBezTo>
                    <a:pt x="2026" y="660"/>
                    <a:pt x="2031" y="660"/>
                    <a:pt x="2033" y="658"/>
                  </a:cubicBezTo>
                  <a:cubicBezTo>
                    <a:pt x="2040" y="634"/>
                    <a:pt x="2021" y="638"/>
                    <a:pt x="2002" y="636"/>
                  </a:cubicBezTo>
                  <a:cubicBezTo>
                    <a:pt x="1990" y="630"/>
                    <a:pt x="1989" y="638"/>
                    <a:pt x="1999" y="641"/>
                  </a:cubicBezTo>
                  <a:cubicBezTo>
                    <a:pt x="2007" y="647"/>
                    <a:pt x="2014" y="648"/>
                    <a:pt x="2023" y="651"/>
                  </a:cubicBezTo>
                  <a:cubicBezTo>
                    <a:pt x="2017" y="671"/>
                    <a:pt x="1995" y="652"/>
                    <a:pt x="1987" y="644"/>
                  </a:cubicBezTo>
                  <a:cubicBezTo>
                    <a:pt x="1993" y="588"/>
                    <a:pt x="1990" y="637"/>
                    <a:pt x="1999" y="605"/>
                  </a:cubicBezTo>
                  <a:cubicBezTo>
                    <a:pt x="1985" y="601"/>
                    <a:pt x="1971" y="601"/>
                    <a:pt x="1958" y="596"/>
                  </a:cubicBezTo>
                  <a:cubicBezTo>
                    <a:pt x="1943" y="579"/>
                    <a:pt x="1974" y="585"/>
                    <a:pt x="1990" y="584"/>
                  </a:cubicBezTo>
                  <a:cubicBezTo>
                    <a:pt x="2001" y="579"/>
                    <a:pt x="2012" y="571"/>
                    <a:pt x="1994" y="567"/>
                  </a:cubicBezTo>
                  <a:cubicBezTo>
                    <a:pt x="1970" y="568"/>
                    <a:pt x="1954" y="573"/>
                    <a:pt x="1932" y="576"/>
                  </a:cubicBezTo>
                  <a:cubicBezTo>
                    <a:pt x="1921" y="581"/>
                    <a:pt x="1913" y="585"/>
                    <a:pt x="1901" y="588"/>
                  </a:cubicBezTo>
                  <a:cubicBezTo>
                    <a:pt x="1897" y="591"/>
                    <a:pt x="1865" y="607"/>
                    <a:pt x="1865" y="608"/>
                  </a:cubicBezTo>
                  <a:cubicBezTo>
                    <a:pt x="1865" y="613"/>
                    <a:pt x="1874" y="604"/>
                    <a:pt x="1879" y="603"/>
                  </a:cubicBezTo>
                  <a:cubicBezTo>
                    <a:pt x="1883" y="594"/>
                    <a:pt x="1881" y="589"/>
                    <a:pt x="1891" y="586"/>
                  </a:cubicBezTo>
                  <a:cubicBezTo>
                    <a:pt x="1897" y="578"/>
                    <a:pt x="1900" y="577"/>
                    <a:pt x="1910" y="574"/>
                  </a:cubicBezTo>
                  <a:cubicBezTo>
                    <a:pt x="1917" y="570"/>
                    <a:pt x="1924" y="567"/>
                    <a:pt x="1932" y="564"/>
                  </a:cubicBezTo>
                  <a:cubicBezTo>
                    <a:pt x="1937" y="562"/>
                    <a:pt x="1946" y="560"/>
                    <a:pt x="1946" y="560"/>
                  </a:cubicBezTo>
                  <a:cubicBezTo>
                    <a:pt x="1954" y="540"/>
                    <a:pt x="1981" y="538"/>
                    <a:pt x="1999" y="533"/>
                  </a:cubicBezTo>
                  <a:cubicBezTo>
                    <a:pt x="2062" y="537"/>
                    <a:pt x="2034" y="536"/>
                    <a:pt x="2083" y="536"/>
                  </a:cubicBezTo>
                  <a:cubicBezTo>
                    <a:pt x="2100" y="538"/>
                    <a:pt x="2106" y="539"/>
                    <a:pt x="2122" y="536"/>
                  </a:cubicBezTo>
                  <a:cubicBezTo>
                    <a:pt x="2132" y="515"/>
                    <a:pt x="2158" y="509"/>
                    <a:pt x="2179" y="507"/>
                  </a:cubicBezTo>
                  <a:cubicBezTo>
                    <a:pt x="2193" y="493"/>
                    <a:pt x="2209" y="504"/>
                    <a:pt x="2218" y="483"/>
                  </a:cubicBezTo>
                  <a:cubicBezTo>
                    <a:pt x="2212" y="461"/>
                    <a:pt x="2209" y="470"/>
                    <a:pt x="2218" y="449"/>
                  </a:cubicBezTo>
                  <a:cubicBezTo>
                    <a:pt x="2208" y="442"/>
                    <a:pt x="2205" y="446"/>
                    <a:pt x="2194" y="449"/>
                  </a:cubicBezTo>
                  <a:cubicBezTo>
                    <a:pt x="2193" y="443"/>
                    <a:pt x="2194" y="437"/>
                    <a:pt x="2191" y="432"/>
                  </a:cubicBezTo>
                  <a:cubicBezTo>
                    <a:pt x="2188" y="427"/>
                    <a:pt x="2175" y="447"/>
                    <a:pt x="2189" y="428"/>
                  </a:cubicBezTo>
                  <a:cubicBezTo>
                    <a:pt x="2184" y="411"/>
                    <a:pt x="2180" y="413"/>
                    <a:pt x="2162" y="411"/>
                  </a:cubicBezTo>
                  <a:cubicBezTo>
                    <a:pt x="2152" y="400"/>
                    <a:pt x="2148" y="390"/>
                    <a:pt x="2134" y="394"/>
                  </a:cubicBezTo>
                  <a:cubicBezTo>
                    <a:pt x="2125" y="393"/>
                    <a:pt x="2119" y="395"/>
                    <a:pt x="2117" y="384"/>
                  </a:cubicBezTo>
                  <a:cubicBezTo>
                    <a:pt x="2115" y="376"/>
                    <a:pt x="2131" y="365"/>
                    <a:pt x="2131" y="365"/>
                  </a:cubicBezTo>
                  <a:cubicBezTo>
                    <a:pt x="2139" y="354"/>
                    <a:pt x="2131" y="356"/>
                    <a:pt x="2124" y="346"/>
                  </a:cubicBezTo>
                  <a:cubicBezTo>
                    <a:pt x="2122" y="328"/>
                    <a:pt x="2116" y="309"/>
                    <a:pt x="2102" y="296"/>
                  </a:cubicBezTo>
                  <a:cubicBezTo>
                    <a:pt x="2099" y="283"/>
                    <a:pt x="2105" y="273"/>
                    <a:pt x="2088" y="276"/>
                  </a:cubicBezTo>
                  <a:cubicBezTo>
                    <a:pt x="2080" y="285"/>
                    <a:pt x="2076" y="296"/>
                    <a:pt x="2064" y="300"/>
                  </a:cubicBezTo>
                  <a:cubicBezTo>
                    <a:pt x="2058" y="309"/>
                    <a:pt x="2049" y="314"/>
                    <a:pt x="2038" y="317"/>
                  </a:cubicBezTo>
                  <a:cubicBezTo>
                    <a:pt x="2029" y="322"/>
                    <a:pt x="2026" y="325"/>
                    <a:pt x="2016" y="322"/>
                  </a:cubicBezTo>
                  <a:cubicBezTo>
                    <a:pt x="2012" y="317"/>
                    <a:pt x="1994" y="313"/>
                    <a:pt x="1992" y="302"/>
                  </a:cubicBezTo>
                  <a:cubicBezTo>
                    <a:pt x="1990" y="291"/>
                    <a:pt x="2005" y="263"/>
                    <a:pt x="2002" y="254"/>
                  </a:cubicBezTo>
                  <a:lnTo>
                    <a:pt x="1973" y="250"/>
                  </a:lnTo>
                  <a:cubicBezTo>
                    <a:pt x="1973" y="250"/>
                    <a:pt x="1958" y="240"/>
                    <a:pt x="1958" y="240"/>
                  </a:cubicBezTo>
                  <a:cubicBezTo>
                    <a:pt x="1951" y="233"/>
                    <a:pt x="1956" y="227"/>
                    <a:pt x="1944" y="224"/>
                  </a:cubicBezTo>
                  <a:cubicBezTo>
                    <a:pt x="1928" y="213"/>
                    <a:pt x="1932" y="209"/>
                    <a:pt x="1927" y="221"/>
                  </a:cubicBezTo>
                  <a:cubicBezTo>
                    <a:pt x="1865" y="219"/>
                    <a:pt x="1887" y="219"/>
                    <a:pt x="1862" y="219"/>
                  </a:cubicBezTo>
                  <a:cubicBezTo>
                    <a:pt x="1854" y="232"/>
                    <a:pt x="1857" y="245"/>
                    <a:pt x="1841" y="250"/>
                  </a:cubicBezTo>
                  <a:cubicBezTo>
                    <a:pt x="1835" y="263"/>
                    <a:pt x="1844" y="270"/>
                    <a:pt x="1850" y="281"/>
                  </a:cubicBezTo>
                  <a:cubicBezTo>
                    <a:pt x="1840" y="285"/>
                    <a:pt x="1832" y="292"/>
                    <a:pt x="1822" y="296"/>
                  </a:cubicBezTo>
                  <a:cubicBezTo>
                    <a:pt x="1816" y="304"/>
                    <a:pt x="1811" y="305"/>
                    <a:pt x="1802" y="310"/>
                  </a:cubicBezTo>
                  <a:cubicBezTo>
                    <a:pt x="1804" y="312"/>
                    <a:pt x="1805" y="315"/>
                    <a:pt x="1807" y="317"/>
                  </a:cubicBezTo>
                  <a:cubicBezTo>
                    <a:pt x="1809" y="319"/>
                    <a:pt x="1812" y="320"/>
                    <a:pt x="1814" y="322"/>
                  </a:cubicBezTo>
                  <a:cubicBezTo>
                    <a:pt x="1819" y="329"/>
                    <a:pt x="1822" y="343"/>
                    <a:pt x="1824" y="351"/>
                  </a:cubicBezTo>
                  <a:cubicBezTo>
                    <a:pt x="1822" y="361"/>
                    <a:pt x="1823" y="367"/>
                    <a:pt x="1812" y="370"/>
                  </a:cubicBezTo>
                  <a:cubicBezTo>
                    <a:pt x="1806" y="392"/>
                    <a:pt x="1816" y="362"/>
                    <a:pt x="1802" y="380"/>
                  </a:cubicBezTo>
                  <a:cubicBezTo>
                    <a:pt x="1798" y="385"/>
                    <a:pt x="1798" y="391"/>
                    <a:pt x="1795" y="396"/>
                  </a:cubicBezTo>
                  <a:cubicBezTo>
                    <a:pt x="1786" y="410"/>
                    <a:pt x="1759" y="406"/>
                    <a:pt x="1745" y="408"/>
                  </a:cubicBezTo>
                  <a:cubicBezTo>
                    <a:pt x="1735" y="416"/>
                    <a:pt x="1729" y="418"/>
                    <a:pt x="1716" y="418"/>
                  </a:cubicBezTo>
                  <a:cubicBezTo>
                    <a:pt x="1751" y="415"/>
                    <a:pt x="1749" y="422"/>
                    <a:pt x="1730" y="452"/>
                  </a:cubicBezTo>
                  <a:cubicBezTo>
                    <a:pt x="1727" y="499"/>
                    <a:pt x="1723" y="473"/>
                    <a:pt x="1716" y="504"/>
                  </a:cubicBezTo>
                  <a:cubicBezTo>
                    <a:pt x="1705" y="501"/>
                    <a:pt x="1696" y="502"/>
                    <a:pt x="1687" y="509"/>
                  </a:cubicBezTo>
                  <a:cubicBezTo>
                    <a:pt x="1678" y="496"/>
                    <a:pt x="1684" y="490"/>
                    <a:pt x="1668" y="485"/>
                  </a:cubicBezTo>
                  <a:cubicBezTo>
                    <a:pt x="1667" y="468"/>
                    <a:pt x="1661" y="457"/>
                    <a:pt x="1675" y="447"/>
                  </a:cubicBezTo>
                  <a:cubicBezTo>
                    <a:pt x="1670" y="431"/>
                    <a:pt x="1670" y="424"/>
                    <a:pt x="1685" y="413"/>
                  </a:cubicBezTo>
                  <a:cubicBezTo>
                    <a:pt x="1664" y="398"/>
                    <a:pt x="1641" y="398"/>
                    <a:pt x="1615" y="396"/>
                  </a:cubicBezTo>
                  <a:cubicBezTo>
                    <a:pt x="1604" y="380"/>
                    <a:pt x="1599" y="395"/>
                    <a:pt x="1594" y="372"/>
                  </a:cubicBezTo>
                  <a:cubicBezTo>
                    <a:pt x="1592" y="362"/>
                    <a:pt x="1586" y="341"/>
                    <a:pt x="1586" y="341"/>
                  </a:cubicBezTo>
                  <a:cubicBezTo>
                    <a:pt x="1581" y="348"/>
                    <a:pt x="1577" y="357"/>
                    <a:pt x="1570" y="363"/>
                  </a:cubicBezTo>
                  <a:cubicBezTo>
                    <a:pt x="1568" y="365"/>
                    <a:pt x="1565" y="361"/>
                    <a:pt x="1562" y="360"/>
                  </a:cubicBezTo>
                  <a:cubicBezTo>
                    <a:pt x="1557" y="359"/>
                    <a:pt x="1548" y="356"/>
                    <a:pt x="1548" y="356"/>
                  </a:cubicBezTo>
                  <a:cubicBezTo>
                    <a:pt x="1536" y="347"/>
                    <a:pt x="1535" y="348"/>
                    <a:pt x="1519" y="351"/>
                  </a:cubicBezTo>
                  <a:cubicBezTo>
                    <a:pt x="1509" y="358"/>
                    <a:pt x="1504" y="357"/>
                    <a:pt x="1507" y="344"/>
                  </a:cubicBezTo>
                  <a:cubicBezTo>
                    <a:pt x="1505" y="306"/>
                    <a:pt x="1511" y="309"/>
                    <a:pt x="1478" y="312"/>
                  </a:cubicBezTo>
                  <a:cubicBezTo>
                    <a:pt x="1489" y="302"/>
                    <a:pt x="1485" y="293"/>
                    <a:pt x="1498" y="288"/>
                  </a:cubicBezTo>
                  <a:cubicBezTo>
                    <a:pt x="1505" y="277"/>
                    <a:pt x="1511" y="264"/>
                    <a:pt x="1524" y="260"/>
                  </a:cubicBezTo>
                  <a:cubicBezTo>
                    <a:pt x="1532" y="250"/>
                    <a:pt x="1535" y="246"/>
                    <a:pt x="1548" y="243"/>
                  </a:cubicBezTo>
                  <a:cubicBezTo>
                    <a:pt x="1550" y="242"/>
                    <a:pt x="1553" y="241"/>
                    <a:pt x="1555" y="240"/>
                  </a:cubicBezTo>
                  <a:cubicBezTo>
                    <a:pt x="1558" y="238"/>
                    <a:pt x="1559" y="235"/>
                    <a:pt x="1562" y="233"/>
                  </a:cubicBezTo>
                  <a:cubicBezTo>
                    <a:pt x="1570" y="229"/>
                    <a:pt x="1580" y="229"/>
                    <a:pt x="1589" y="226"/>
                  </a:cubicBezTo>
                  <a:cubicBezTo>
                    <a:pt x="1597" y="215"/>
                    <a:pt x="1606" y="214"/>
                    <a:pt x="1618" y="212"/>
                  </a:cubicBezTo>
                  <a:cubicBezTo>
                    <a:pt x="1621" y="206"/>
                    <a:pt x="1627" y="199"/>
                    <a:pt x="1620" y="192"/>
                  </a:cubicBezTo>
                  <a:cubicBezTo>
                    <a:pt x="1617" y="189"/>
                    <a:pt x="1611" y="189"/>
                    <a:pt x="1606" y="188"/>
                  </a:cubicBezTo>
                  <a:cubicBezTo>
                    <a:pt x="1596" y="185"/>
                    <a:pt x="1627" y="189"/>
                    <a:pt x="1637" y="190"/>
                  </a:cubicBezTo>
                  <a:cubicBezTo>
                    <a:pt x="1655" y="187"/>
                    <a:pt x="1668" y="178"/>
                    <a:pt x="1687" y="176"/>
                  </a:cubicBezTo>
                  <a:cubicBezTo>
                    <a:pt x="1693" y="167"/>
                    <a:pt x="1704" y="160"/>
                    <a:pt x="1714" y="156"/>
                  </a:cubicBezTo>
                  <a:cubicBezTo>
                    <a:pt x="1695" y="154"/>
                    <a:pt x="1692" y="156"/>
                    <a:pt x="1682" y="142"/>
                  </a:cubicBezTo>
                  <a:cubicBezTo>
                    <a:pt x="1702" y="130"/>
                    <a:pt x="1701" y="146"/>
                    <a:pt x="1714" y="154"/>
                  </a:cubicBezTo>
                  <a:cubicBezTo>
                    <a:pt x="1715" y="152"/>
                    <a:pt x="1714" y="148"/>
                    <a:pt x="1716" y="147"/>
                  </a:cubicBezTo>
                  <a:cubicBezTo>
                    <a:pt x="1724" y="144"/>
                    <a:pt x="1740" y="144"/>
                    <a:pt x="1740" y="144"/>
                  </a:cubicBezTo>
                  <a:cubicBezTo>
                    <a:pt x="1728" y="129"/>
                    <a:pt x="1736" y="127"/>
                    <a:pt x="1750" y="118"/>
                  </a:cubicBezTo>
                  <a:cubicBezTo>
                    <a:pt x="1762" y="119"/>
                    <a:pt x="1770" y="122"/>
                    <a:pt x="1781" y="125"/>
                  </a:cubicBezTo>
                  <a:cubicBezTo>
                    <a:pt x="1791" y="139"/>
                    <a:pt x="1792" y="143"/>
                    <a:pt x="1810" y="147"/>
                  </a:cubicBezTo>
                  <a:cubicBezTo>
                    <a:pt x="1802" y="140"/>
                    <a:pt x="1796" y="138"/>
                    <a:pt x="1793" y="128"/>
                  </a:cubicBezTo>
                  <a:cubicBezTo>
                    <a:pt x="1795" y="126"/>
                    <a:pt x="1798" y="125"/>
                    <a:pt x="1800" y="123"/>
                  </a:cubicBezTo>
                  <a:cubicBezTo>
                    <a:pt x="1801" y="121"/>
                    <a:pt x="1800" y="116"/>
                    <a:pt x="1802" y="116"/>
                  </a:cubicBezTo>
                  <a:cubicBezTo>
                    <a:pt x="1805" y="116"/>
                    <a:pt x="1805" y="121"/>
                    <a:pt x="1807" y="123"/>
                  </a:cubicBezTo>
                  <a:cubicBezTo>
                    <a:pt x="1809" y="124"/>
                    <a:pt x="1812" y="124"/>
                    <a:pt x="1814" y="125"/>
                  </a:cubicBezTo>
                  <a:cubicBezTo>
                    <a:pt x="1826" y="108"/>
                    <a:pt x="1809" y="128"/>
                    <a:pt x="1836" y="116"/>
                  </a:cubicBezTo>
                  <a:cubicBezTo>
                    <a:pt x="1839" y="115"/>
                    <a:pt x="1838" y="109"/>
                    <a:pt x="1841" y="108"/>
                  </a:cubicBezTo>
                  <a:cubicBezTo>
                    <a:pt x="1849" y="105"/>
                    <a:pt x="1857" y="107"/>
                    <a:pt x="1865" y="106"/>
                  </a:cubicBezTo>
                  <a:cubicBezTo>
                    <a:pt x="1864" y="101"/>
                    <a:pt x="1864" y="96"/>
                    <a:pt x="1862" y="92"/>
                  </a:cubicBezTo>
                  <a:cubicBezTo>
                    <a:pt x="1861" y="89"/>
                    <a:pt x="1855" y="90"/>
                    <a:pt x="1855" y="87"/>
                  </a:cubicBezTo>
                  <a:cubicBezTo>
                    <a:pt x="1855" y="73"/>
                    <a:pt x="1883" y="71"/>
                    <a:pt x="1891" y="70"/>
                  </a:cubicBezTo>
                  <a:cubicBezTo>
                    <a:pt x="1885" y="49"/>
                    <a:pt x="1867" y="52"/>
                    <a:pt x="1848" y="51"/>
                  </a:cubicBezTo>
                  <a:cubicBezTo>
                    <a:pt x="1818" y="30"/>
                    <a:pt x="1824" y="64"/>
                    <a:pt x="1802" y="70"/>
                  </a:cubicBezTo>
                  <a:cubicBezTo>
                    <a:pt x="1795" y="77"/>
                    <a:pt x="1788" y="80"/>
                    <a:pt x="1781" y="87"/>
                  </a:cubicBezTo>
                  <a:cubicBezTo>
                    <a:pt x="1761" y="73"/>
                    <a:pt x="1766" y="94"/>
                    <a:pt x="1757" y="106"/>
                  </a:cubicBezTo>
                  <a:cubicBezTo>
                    <a:pt x="1749" y="100"/>
                    <a:pt x="1748" y="97"/>
                    <a:pt x="1745" y="87"/>
                  </a:cubicBezTo>
                  <a:cubicBezTo>
                    <a:pt x="1749" y="68"/>
                    <a:pt x="1755" y="79"/>
                    <a:pt x="1752" y="56"/>
                  </a:cubicBezTo>
                  <a:cubicBezTo>
                    <a:pt x="1737" y="59"/>
                    <a:pt x="1725" y="64"/>
                    <a:pt x="1716" y="77"/>
                  </a:cubicBezTo>
                  <a:cubicBezTo>
                    <a:pt x="1714" y="70"/>
                    <a:pt x="1719" y="61"/>
                    <a:pt x="1711" y="56"/>
                  </a:cubicBezTo>
                  <a:cubicBezTo>
                    <a:pt x="1707" y="54"/>
                    <a:pt x="1699" y="53"/>
                    <a:pt x="1699" y="53"/>
                  </a:cubicBezTo>
                  <a:cubicBezTo>
                    <a:pt x="1702" y="39"/>
                    <a:pt x="1703" y="35"/>
                    <a:pt x="1716" y="29"/>
                  </a:cubicBezTo>
                  <a:cubicBezTo>
                    <a:pt x="1710" y="4"/>
                    <a:pt x="1720" y="33"/>
                    <a:pt x="1706" y="17"/>
                  </a:cubicBezTo>
                  <a:cubicBezTo>
                    <a:pt x="1704" y="15"/>
                    <a:pt x="1706" y="10"/>
                    <a:pt x="1704" y="8"/>
                  </a:cubicBezTo>
                  <a:cubicBezTo>
                    <a:pt x="1701" y="4"/>
                    <a:pt x="1694" y="3"/>
                    <a:pt x="1690" y="0"/>
                  </a:cubicBezTo>
                  <a:cubicBezTo>
                    <a:pt x="1676" y="2"/>
                    <a:pt x="1670" y="7"/>
                    <a:pt x="1658" y="10"/>
                  </a:cubicBezTo>
                  <a:cubicBezTo>
                    <a:pt x="1650" y="24"/>
                    <a:pt x="1645" y="33"/>
                    <a:pt x="1630" y="39"/>
                  </a:cubicBezTo>
                  <a:cubicBezTo>
                    <a:pt x="1632" y="47"/>
                    <a:pt x="1632" y="44"/>
                    <a:pt x="1632" y="48"/>
                  </a:cubicBezTo>
                  <a:cubicBezTo>
                    <a:pt x="1642" y="52"/>
                    <a:pt x="1650" y="54"/>
                    <a:pt x="1661" y="56"/>
                  </a:cubicBezTo>
                  <a:cubicBezTo>
                    <a:pt x="1659" y="61"/>
                    <a:pt x="1647" y="78"/>
                    <a:pt x="1642" y="80"/>
                  </a:cubicBezTo>
                  <a:cubicBezTo>
                    <a:pt x="1636" y="82"/>
                    <a:pt x="1622" y="84"/>
                    <a:pt x="1622" y="84"/>
                  </a:cubicBezTo>
                  <a:cubicBezTo>
                    <a:pt x="1608" y="90"/>
                    <a:pt x="1610" y="103"/>
                    <a:pt x="1594" y="108"/>
                  </a:cubicBezTo>
                  <a:cubicBezTo>
                    <a:pt x="1587" y="91"/>
                    <a:pt x="1605" y="79"/>
                    <a:pt x="1620" y="75"/>
                  </a:cubicBezTo>
                  <a:cubicBezTo>
                    <a:pt x="1634" y="65"/>
                    <a:pt x="1618" y="54"/>
                    <a:pt x="1606" y="51"/>
                  </a:cubicBezTo>
                  <a:cubicBezTo>
                    <a:pt x="1592" y="52"/>
                    <a:pt x="1580" y="54"/>
                    <a:pt x="1567" y="58"/>
                  </a:cubicBezTo>
                  <a:cubicBezTo>
                    <a:pt x="1555" y="67"/>
                    <a:pt x="1565" y="64"/>
                    <a:pt x="1574" y="68"/>
                  </a:cubicBezTo>
                  <a:cubicBezTo>
                    <a:pt x="1573" y="73"/>
                    <a:pt x="1571" y="77"/>
                    <a:pt x="1570" y="82"/>
                  </a:cubicBezTo>
                  <a:cubicBezTo>
                    <a:pt x="1569" y="85"/>
                    <a:pt x="1565" y="83"/>
                    <a:pt x="1562" y="84"/>
                  </a:cubicBezTo>
                  <a:cubicBezTo>
                    <a:pt x="1555" y="86"/>
                    <a:pt x="1549" y="89"/>
                    <a:pt x="1546" y="96"/>
                  </a:cubicBezTo>
                  <a:cubicBezTo>
                    <a:pt x="1521" y="102"/>
                    <a:pt x="1504" y="97"/>
                    <a:pt x="1478" y="94"/>
                  </a:cubicBezTo>
                  <a:cubicBezTo>
                    <a:pt x="1474" y="80"/>
                    <a:pt x="1468" y="82"/>
                    <a:pt x="1454" y="84"/>
                  </a:cubicBezTo>
                  <a:cubicBezTo>
                    <a:pt x="1430" y="81"/>
                    <a:pt x="1414" y="84"/>
                    <a:pt x="1390" y="87"/>
                  </a:cubicBezTo>
                  <a:cubicBezTo>
                    <a:pt x="1369" y="100"/>
                    <a:pt x="1396" y="81"/>
                    <a:pt x="1378" y="106"/>
                  </a:cubicBezTo>
                  <a:cubicBezTo>
                    <a:pt x="1375" y="111"/>
                    <a:pt x="1368" y="120"/>
                    <a:pt x="1368" y="120"/>
                  </a:cubicBezTo>
                  <a:cubicBezTo>
                    <a:pt x="1364" y="106"/>
                    <a:pt x="1362" y="89"/>
                    <a:pt x="1344" y="89"/>
                  </a:cubicBezTo>
                  <a:cubicBezTo>
                    <a:pt x="1311" y="99"/>
                    <a:pt x="1317" y="98"/>
                    <a:pt x="1253" y="94"/>
                  </a:cubicBezTo>
                  <a:cubicBezTo>
                    <a:pt x="1245" y="93"/>
                    <a:pt x="1272" y="77"/>
                    <a:pt x="1272" y="77"/>
                  </a:cubicBezTo>
                  <a:cubicBezTo>
                    <a:pt x="1267" y="56"/>
                    <a:pt x="1233" y="61"/>
                    <a:pt x="1217" y="60"/>
                  </a:cubicBezTo>
                  <a:cubicBezTo>
                    <a:pt x="1201" y="56"/>
                    <a:pt x="1189" y="52"/>
                    <a:pt x="1174" y="46"/>
                  </a:cubicBezTo>
                  <a:cubicBezTo>
                    <a:pt x="1163" y="35"/>
                    <a:pt x="1154" y="24"/>
                    <a:pt x="1138" y="29"/>
                  </a:cubicBezTo>
                  <a:cubicBezTo>
                    <a:pt x="1136" y="38"/>
                    <a:pt x="1136" y="55"/>
                    <a:pt x="1128" y="53"/>
                  </a:cubicBezTo>
                  <a:cubicBezTo>
                    <a:pt x="1125" y="52"/>
                    <a:pt x="1128" y="46"/>
                    <a:pt x="1126" y="44"/>
                  </a:cubicBezTo>
                  <a:cubicBezTo>
                    <a:pt x="1125" y="43"/>
                    <a:pt x="1123" y="44"/>
                    <a:pt x="1121" y="44"/>
                  </a:cubicBezTo>
                  <a:cubicBezTo>
                    <a:pt x="1115" y="46"/>
                    <a:pt x="1108" y="45"/>
                    <a:pt x="1102" y="48"/>
                  </a:cubicBezTo>
                  <a:cubicBezTo>
                    <a:pt x="1099" y="50"/>
                    <a:pt x="1099" y="54"/>
                    <a:pt x="1097" y="56"/>
                  </a:cubicBezTo>
                  <a:cubicBezTo>
                    <a:pt x="1095" y="58"/>
                    <a:pt x="1092" y="57"/>
                    <a:pt x="1090" y="58"/>
                  </a:cubicBezTo>
                  <a:cubicBezTo>
                    <a:pt x="1078" y="55"/>
                    <a:pt x="1084" y="40"/>
                    <a:pt x="1082" y="27"/>
                  </a:cubicBezTo>
                  <a:cubicBezTo>
                    <a:pt x="1068" y="29"/>
                    <a:pt x="1051" y="35"/>
                    <a:pt x="1039" y="44"/>
                  </a:cubicBezTo>
                  <a:cubicBezTo>
                    <a:pt x="1027" y="35"/>
                    <a:pt x="971" y="46"/>
                    <a:pt x="962" y="46"/>
                  </a:cubicBezTo>
                  <a:cubicBezTo>
                    <a:pt x="953" y="49"/>
                    <a:pt x="943" y="52"/>
                    <a:pt x="934" y="56"/>
                  </a:cubicBezTo>
                  <a:cubicBezTo>
                    <a:pt x="928" y="65"/>
                    <a:pt x="932" y="64"/>
                    <a:pt x="922" y="6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6" name="Freeform 204"/>
            <p:cNvSpPr>
              <a:spLocks/>
            </p:cNvSpPr>
            <p:nvPr/>
          </p:nvSpPr>
          <p:spPr bwMode="auto">
            <a:xfrm>
              <a:off x="1924241" y="3472176"/>
              <a:ext cx="18849" cy="18539"/>
            </a:xfrm>
            <a:custGeom>
              <a:avLst/>
              <a:gdLst>
                <a:gd name="T0" fmla="*/ 29 w 34"/>
                <a:gd name="T1" fmla="*/ 11 h 31"/>
                <a:gd name="T2" fmla="*/ 0 w 34"/>
                <a:gd name="T3" fmla="*/ 18 h 31"/>
                <a:gd name="T4" fmla="*/ 34 w 34"/>
                <a:gd name="T5" fmla="*/ 16 h 31"/>
                <a:gd name="T6" fmla="*/ 29 w 34"/>
                <a:gd name="T7" fmla="*/ 11 h 31"/>
              </a:gdLst>
              <a:ahLst/>
              <a:cxnLst>
                <a:cxn ang="0">
                  <a:pos x="T0" y="T1"/>
                </a:cxn>
                <a:cxn ang="0">
                  <a:pos x="T2" y="T3"/>
                </a:cxn>
                <a:cxn ang="0">
                  <a:pos x="T4" y="T5"/>
                </a:cxn>
                <a:cxn ang="0">
                  <a:pos x="T6" y="T7"/>
                </a:cxn>
              </a:cxnLst>
              <a:rect l="0" t="0" r="r" b="b"/>
              <a:pathLst>
                <a:path w="34" h="31">
                  <a:moveTo>
                    <a:pt x="29" y="11"/>
                  </a:moveTo>
                  <a:cubicBezTo>
                    <a:pt x="19" y="7"/>
                    <a:pt x="11" y="15"/>
                    <a:pt x="0" y="18"/>
                  </a:cubicBezTo>
                  <a:cubicBezTo>
                    <a:pt x="9" y="31"/>
                    <a:pt x="25" y="29"/>
                    <a:pt x="34" y="16"/>
                  </a:cubicBezTo>
                  <a:cubicBezTo>
                    <a:pt x="30" y="10"/>
                    <a:pt x="14" y="0"/>
                    <a:pt x="29" y="1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7" name="Freeform 205"/>
            <p:cNvSpPr>
              <a:spLocks/>
            </p:cNvSpPr>
            <p:nvPr/>
          </p:nvSpPr>
          <p:spPr bwMode="auto">
            <a:xfrm>
              <a:off x="2021814" y="3507072"/>
              <a:ext cx="51004" cy="26172"/>
            </a:xfrm>
            <a:custGeom>
              <a:avLst/>
              <a:gdLst>
                <a:gd name="T0" fmla="*/ 52 w 86"/>
                <a:gd name="T1" fmla="*/ 12 h 48"/>
                <a:gd name="T2" fmla="*/ 4 w 86"/>
                <a:gd name="T3" fmla="*/ 29 h 48"/>
                <a:gd name="T4" fmla="*/ 18 w 86"/>
                <a:gd name="T5" fmla="*/ 43 h 48"/>
                <a:gd name="T6" fmla="*/ 47 w 86"/>
                <a:gd name="T7" fmla="*/ 31 h 48"/>
                <a:gd name="T8" fmla="*/ 54 w 86"/>
                <a:gd name="T9" fmla="*/ 27 h 48"/>
                <a:gd name="T10" fmla="*/ 57 w 86"/>
                <a:gd name="T11" fmla="*/ 19 h 48"/>
                <a:gd name="T12" fmla="*/ 71 w 86"/>
                <a:gd name="T13" fmla="*/ 15 h 48"/>
                <a:gd name="T14" fmla="*/ 73 w 86"/>
                <a:gd name="T15" fmla="*/ 0 h 48"/>
                <a:gd name="T16" fmla="*/ 52 w 86"/>
                <a:gd name="T1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48">
                  <a:moveTo>
                    <a:pt x="52" y="12"/>
                  </a:moveTo>
                  <a:cubicBezTo>
                    <a:pt x="29" y="16"/>
                    <a:pt x="26" y="27"/>
                    <a:pt x="4" y="29"/>
                  </a:cubicBezTo>
                  <a:cubicBezTo>
                    <a:pt x="0" y="44"/>
                    <a:pt x="3" y="48"/>
                    <a:pt x="18" y="43"/>
                  </a:cubicBezTo>
                  <a:cubicBezTo>
                    <a:pt x="27" y="34"/>
                    <a:pt x="35" y="34"/>
                    <a:pt x="47" y="31"/>
                  </a:cubicBezTo>
                  <a:cubicBezTo>
                    <a:pt x="49" y="30"/>
                    <a:pt x="52" y="29"/>
                    <a:pt x="54" y="27"/>
                  </a:cubicBezTo>
                  <a:cubicBezTo>
                    <a:pt x="56" y="25"/>
                    <a:pt x="55" y="21"/>
                    <a:pt x="57" y="19"/>
                  </a:cubicBezTo>
                  <a:cubicBezTo>
                    <a:pt x="61" y="16"/>
                    <a:pt x="71" y="15"/>
                    <a:pt x="71" y="15"/>
                  </a:cubicBezTo>
                  <a:cubicBezTo>
                    <a:pt x="80" y="9"/>
                    <a:pt x="86" y="5"/>
                    <a:pt x="73" y="0"/>
                  </a:cubicBezTo>
                  <a:cubicBezTo>
                    <a:pt x="62" y="5"/>
                    <a:pt x="65" y="12"/>
                    <a:pt x="52" y="1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8" name="Freeform 206"/>
            <p:cNvSpPr>
              <a:spLocks/>
            </p:cNvSpPr>
            <p:nvPr/>
          </p:nvSpPr>
          <p:spPr bwMode="auto">
            <a:xfrm>
              <a:off x="2234701" y="3565960"/>
              <a:ext cx="23285" cy="40349"/>
            </a:xfrm>
            <a:custGeom>
              <a:avLst/>
              <a:gdLst>
                <a:gd name="T0" fmla="*/ 39 w 39"/>
                <a:gd name="T1" fmla="*/ 0 h 69"/>
                <a:gd name="T2" fmla="*/ 10 w 39"/>
                <a:gd name="T3" fmla="*/ 9 h 69"/>
                <a:gd name="T4" fmla="*/ 10 w 39"/>
                <a:gd name="T5" fmla="*/ 45 h 69"/>
                <a:gd name="T6" fmla="*/ 17 w 39"/>
                <a:gd name="T7" fmla="*/ 53 h 69"/>
                <a:gd name="T8" fmla="*/ 12 w 39"/>
                <a:gd name="T9" fmla="*/ 45 h 69"/>
                <a:gd name="T10" fmla="*/ 19 w 39"/>
                <a:gd name="T11" fmla="*/ 38 h 69"/>
                <a:gd name="T12" fmla="*/ 34 w 39"/>
                <a:gd name="T13" fmla="*/ 9 h 69"/>
                <a:gd name="T14" fmla="*/ 31 w 39"/>
                <a:gd name="T15" fmla="*/ 2 h 69"/>
                <a:gd name="T16" fmla="*/ 39 w 39"/>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9">
                  <a:moveTo>
                    <a:pt x="39" y="0"/>
                  </a:moveTo>
                  <a:cubicBezTo>
                    <a:pt x="29" y="6"/>
                    <a:pt x="21" y="7"/>
                    <a:pt x="10" y="9"/>
                  </a:cubicBezTo>
                  <a:cubicBezTo>
                    <a:pt x="5" y="23"/>
                    <a:pt x="0" y="31"/>
                    <a:pt x="10" y="45"/>
                  </a:cubicBezTo>
                  <a:cubicBezTo>
                    <a:pt x="11" y="51"/>
                    <a:pt x="13" y="69"/>
                    <a:pt x="17" y="53"/>
                  </a:cubicBezTo>
                  <a:cubicBezTo>
                    <a:pt x="15" y="50"/>
                    <a:pt x="12" y="48"/>
                    <a:pt x="12" y="45"/>
                  </a:cubicBezTo>
                  <a:cubicBezTo>
                    <a:pt x="12" y="42"/>
                    <a:pt x="17" y="41"/>
                    <a:pt x="19" y="38"/>
                  </a:cubicBezTo>
                  <a:cubicBezTo>
                    <a:pt x="25" y="30"/>
                    <a:pt x="28" y="18"/>
                    <a:pt x="34" y="9"/>
                  </a:cubicBezTo>
                  <a:cubicBezTo>
                    <a:pt x="33" y="7"/>
                    <a:pt x="30" y="4"/>
                    <a:pt x="31" y="2"/>
                  </a:cubicBezTo>
                  <a:cubicBezTo>
                    <a:pt x="32" y="0"/>
                    <a:pt x="39" y="0"/>
                    <a:pt x="39"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09" name="Freeform 207"/>
            <p:cNvSpPr>
              <a:spLocks/>
            </p:cNvSpPr>
            <p:nvPr/>
          </p:nvSpPr>
          <p:spPr bwMode="auto">
            <a:xfrm>
              <a:off x="2251333" y="3541968"/>
              <a:ext cx="17741" cy="21810"/>
            </a:xfrm>
            <a:custGeom>
              <a:avLst/>
              <a:gdLst>
                <a:gd name="T0" fmla="*/ 20 w 32"/>
                <a:gd name="T1" fmla="*/ 0 h 38"/>
                <a:gd name="T2" fmla="*/ 10 w 32"/>
                <a:gd name="T3" fmla="*/ 14 h 38"/>
                <a:gd name="T4" fmla="*/ 5 w 32"/>
                <a:gd name="T5" fmla="*/ 21 h 38"/>
                <a:gd name="T6" fmla="*/ 17 w 32"/>
                <a:gd name="T7" fmla="*/ 33 h 38"/>
                <a:gd name="T8" fmla="*/ 22 w 32"/>
                <a:gd name="T9" fmla="*/ 16 h 38"/>
                <a:gd name="T10" fmla="*/ 20 w 32"/>
                <a:gd name="T11" fmla="*/ 0 h 38"/>
              </a:gdLst>
              <a:ahLst/>
              <a:cxnLst>
                <a:cxn ang="0">
                  <a:pos x="T0" y="T1"/>
                </a:cxn>
                <a:cxn ang="0">
                  <a:pos x="T2" y="T3"/>
                </a:cxn>
                <a:cxn ang="0">
                  <a:pos x="T4" y="T5"/>
                </a:cxn>
                <a:cxn ang="0">
                  <a:pos x="T6" y="T7"/>
                </a:cxn>
                <a:cxn ang="0">
                  <a:pos x="T8" y="T9"/>
                </a:cxn>
                <a:cxn ang="0">
                  <a:pos x="T10" y="T11"/>
                </a:cxn>
              </a:cxnLst>
              <a:rect l="0" t="0" r="r" b="b"/>
              <a:pathLst>
                <a:path w="32" h="38">
                  <a:moveTo>
                    <a:pt x="20" y="0"/>
                  </a:moveTo>
                  <a:cubicBezTo>
                    <a:pt x="17" y="5"/>
                    <a:pt x="13" y="9"/>
                    <a:pt x="10" y="14"/>
                  </a:cubicBezTo>
                  <a:cubicBezTo>
                    <a:pt x="8" y="16"/>
                    <a:pt x="5" y="21"/>
                    <a:pt x="5" y="21"/>
                  </a:cubicBezTo>
                  <a:cubicBezTo>
                    <a:pt x="0" y="38"/>
                    <a:pt x="7" y="16"/>
                    <a:pt x="17" y="33"/>
                  </a:cubicBezTo>
                  <a:cubicBezTo>
                    <a:pt x="29" y="30"/>
                    <a:pt x="28" y="26"/>
                    <a:pt x="22" y="16"/>
                  </a:cubicBezTo>
                  <a:cubicBezTo>
                    <a:pt x="32" y="10"/>
                    <a:pt x="31" y="3"/>
                    <a:pt x="20"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0" name="Freeform 208"/>
            <p:cNvSpPr>
              <a:spLocks/>
            </p:cNvSpPr>
            <p:nvPr/>
          </p:nvSpPr>
          <p:spPr bwMode="auto">
            <a:xfrm>
              <a:off x="2220287" y="3648839"/>
              <a:ext cx="785022" cy="376226"/>
            </a:xfrm>
            <a:custGeom>
              <a:avLst/>
              <a:gdLst>
                <a:gd name="T0" fmla="*/ 98 w 1349"/>
                <a:gd name="T1" fmla="*/ 63 h 668"/>
                <a:gd name="T2" fmla="*/ 41 w 1349"/>
                <a:gd name="T3" fmla="*/ 156 h 668"/>
                <a:gd name="T4" fmla="*/ 12 w 1349"/>
                <a:gd name="T5" fmla="*/ 219 h 668"/>
                <a:gd name="T6" fmla="*/ 7 w 1349"/>
                <a:gd name="T7" fmla="*/ 259 h 668"/>
                <a:gd name="T8" fmla="*/ 14 w 1349"/>
                <a:gd name="T9" fmla="*/ 317 h 668"/>
                <a:gd name="T10" fmla="*/ 29 w 1349"/>
                <a:gd name="T11" fmla="*/ 387 h 668"/>
                <a:gd name="T12" fmla="*/ 81 w 1349"/>
                <a:gd name="T13" fmla="*/ 435 h 668"/>
                <a:gd name="T14" fmla="*/ 122 w 1349"/>
                <a:gd name="T15" fmla="*/ 454 h 668"/>
                <a:gd name="T16" fmla="*/ 269 w 1349"/>
                <a:gd name="T17" fmla="*/ 492 h 668"/>
                <a:gd name="T18" fmla="*/ 396 w 1349"/>
                <a:gd name="T19" fmla="*/ 550 h 668"/>
                <a:gd name="T20" fmla="*/ 456 w 1349"/>
                <a:gd name="T21" fmla="*/ 571 h 668"/>
                <a:gd name="T22" fmla="*/ 504 w 1349"/>
                <a:gd name="T23" fmla="*/ 641 h 668"/>
                <a:gd name="T24" fmla="*/ 528 w 1349"/>
                <a:gd name="T25" fmla="*/ 591 h 668"/>
                <a:gd name="T26" fmla="*/ 602 w 1349"/>
                <a:gd name="T27" fmla="*/ 540 h 668"/>
                <a:gd name="T28" fmla="*/ 686 w 1349"/>
                <a:gd name="T29" fmla="*/ 540 h 668"/>
                <a:gd name="T30" fmla="*/ 708 w 1349"/>
                <a:gd name="T31" fmla="*/ 552 h 668"/>
                <a:gd name="T32" fmla="*/ 744 w 1349"/>
                <a:gd name="T33" fmla="*/ 509 h 668"/>
                <a:gd name="T34" fmla="*/ 816 w 1349"/>
                <a:gd name="T35" fmla="*/ 533 h 668"/>
                <a:gd name="T36" fmla="*/ 878 w 1349"/>
                <a:gd name="T37" fmla="*/ 557 h 668"/>
                <a:gd name="T38" fmla="*/ 905 w 1349"/>
                <a:gd name="T39" fmla="*/ 658 h 668"/>
                <a:gd name="T40" fmla="*/ 938 w 1349"/>
                <a:gd name="T41" fmla="*/ 622 h 668"/>
                <a:gd name="T42" fmla="*/ 929 w 1349"/>
                <a:gd name="T43" fmla="*/ 559 h 668"/>
                <a:gd name="T44" fmla="*/ 969 w 1349"/>
                <a:gd name="T45" fmla="*/ 449 h 668"/>
                <a:gd name="T46" fmla="*/ 1005 w 1349"/>
                <a:gd name="T47" fmla="*/ 423 h 668"/>
                <a:gd name="T48" fmla="*/ 1063 w 1349"/>
                <a:gd name="T49" fmla="*/ 375 h 668"/>
                <a:gd name="T50" fmla="*/ 1075 w 1349"/>
                <a:gd name="T51" fmla="*/ 329 h 668"/>
                <a:gd name="T52" fmla="*/ 1082 w 1349"/>
                <a:gd name="T53" fmla="*/ 293 h 668"/>
                <a:gd name="T54" fmla="*/ 1085 w 1349"/>
                <a:gd name="T55" fmla="*/ 281 h 668"/>
                <a:gd name="T56" fmla="*/ 1128 w 1349"/>
                <a:gd name="T57" fmla="*/ 271 h 668"/>
                <a:gd name="T58" fmla="*/ 1176 w 1349"/>
                <a:gd name="T59" fmla="*/ 226 h 668"/>
                <a:gd name="T60" fmla="*/ 1233 w 1349"/>
                <a:gd name="T61" fmla="*/ 195 h 668"/>
                <a:gd name="T62" fmla="*/ 1265 w 1349"/>
                <a:gd name="T63" fmla="*/ 166 h 668"/>
                <a:gd name="T64" fmla="*/ 1301 w 1349"/>
                <a:gd name="T65" fmla="*/ 130 h 668"/>
                <a:gd name="T66" fmla="*/ 1349 w 1349"/>
                <a:gd name="T67" fmla="*/ 106 h 668"/>
                <a:gd name="T68" fmla="*/ 1327 w 1349"/>
                <a:gd name="T69" fmla="*/ 94 h 668"/>
                <a:gd name="T70" fmla="*/ 1334 w 1349"/>
                <a:gd name="T71" fmla="*/ 53 h 668"/>
                <a:gd name="T72" fmla="*/ 1303 w 1349"/>
                <a:gd name="T73" fmla="*/ 55 h 668"/>
                <a:gd name="T74" fmla="*/ 1291 w 1349"/>
                <a:gd name="T75" fmla="*/ 67 h 668"/>
                <a:gd name="T76" fmla="*/ 1267 w 1349"/>
                <a:gd name="T77" fmla="*/ 94 h 668"/>
                <a:gd name="T78" fmla="*/ 1236 w 1349"/>
                <a:gd name="T79" fmla="*/ 96 h 668"/>
                <a:gd name="T80" fmla="*/ 1193 w 1349"/>
                <a:gd name="T81" fmla="*/ 103 h 668"/>
                <a:gd name="T82" fmla="*/ 1161 w 1349"/>
                <a:gd name="T83" fmla="*/ 115 h 668"/>
                <a:gd name="T84" fmla="*/ 1113 w 1349"/>
                <a:gd name="T85" fmla="*/ 154 h 668"/>
                <a:gd name="T86" fmla="*/ 1020 w 1349"/>
                <a:gd name="T87" fmla="*/ 185 h 668"/>
                <a:gd name="T88" fmla="*/ 945 w 1349"/>
                <a:gd name="T89" fmla="*/ 197 h 668"/>
                <a:gd name="T90" fmla="*/ 984 w 1349"/>
                <a:gd name="T91" fmla="*/ 171 h 668"/>
                <a:gd name="T92" fmla="*/ 993 w 1349"/>
                <a:gd name="T93" fmla="*/ 151 h 668"/>
                <a:gd name="T94" fmla="*/ 965 w 1349"/>
                <a:gd name="T95" fmla="*/ 137 h 668"/>
                <a:gd name="T96" fmla="*/ 977 w 1349"/>
                <a:gd name="T97" fmla="*/ 108 h 668"/>
                <a:gd name="T98" fmla="*/ 921 w 1349"/>
                <a:gd name="T99" fmla="*/ 115 h 668"/>
                <a:gd name="T100" fmla="*/ 902 w 1349"/>
                <a:gd name="T101" fmla="*/ 171 h 668"/>
                <a:gd name="T102" fmla="*/ 857 w 1349"/>
                <a:gd name="T103" fmla="*/ 199 h 668"/>
                <a:gd name="T104" fmla="*/ 888 w 1349"/>
                <a:gd name="T105" fmla="*/ 113 h 668"/>
                <a:gd name="T106" fmla="*/ 948 w 1349"/>
                <a:gd name="T107" fmla="*/ 75 h 668"/>
                <a:gd name="T108" fmla="*/ 967 w 1349"/>
                <a:gd name="T109" fmla="*/ 84 h 668"/>
                <a:gd name="T110" fmla="*/ 943 w 1349"/>
                <a:gd name="T111" fmla="*/ 63 h 668"/>
                <a:gd name="T112" fmla="*/ 902 w 1349"/>
                <a:gd name="T113" fmla="*/ 41 h 668"/>
                <a:gd name="T114" fmla="*/ 830 w 1349"/>
                <a:gd name="T115" fmla="*/ 60 h 668"/>
                <a:gd name="T116" fmla="*/ 833 w 1349"/>
                <a:gd name="T117" fmla="*/ 46 h 668"/>
                <a:gd name="T118" fmla="*/ 823 w 1349"/>
                <a:gd name="T119" fmla="*/ 12 h 668"/>
                <a:gd name="T120" fmla="*/ 792 w 1349"/>
                <a:gd name="T121" fmla="*/ 7 h 668"/>
                <a:gd name="T122" fmla="*/ 717 w 1349"/>
                <a:gd name="T123" fmla="*/ 0 h 668"/>
                <a:gd name="T124" fmla="*/ 139 w 1349"/>
                <a:gd name="T125" fmla="*/ 1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9" h="668">
                  <a:moveTo>
                    <a:pt x="113" y="0"/>
                  </a:moveTo>
                  <a:cubicBezTo>
                    <a:pt x="118" y="17"/>
                    <a:pt x="104" y="46"/>
                    <a:pt x="98" y="63"/>
                  </a:cubicBezTo>
                  <a:cubicBezTo>
                    <a:pt x="93" y="98"/>
                    <a:pt x="85" y="97"/>
                    <a:pt x="67" y="123"/>
                  </a:cubicBezTo>
                  <a:cubicBezTo>
                    <a:pt x="58" y="136"/>
                    <a:pt x="59" y="151"/>
                    <a:pt x="41" y="156"/>
                  </a:cubicBezTo>
                  <a:cubicBezTo>
                    <a:pt x="36" y="163"/>
                    <a:pt x="29" y="169"/>
                    <a:pt x="26" y="178"/>
                  </a:cubicBezTo>
                  <a:cubicBezTo>
                    <a:pt x="20" y="194"/>
                    <a:pt x="23" y="206"/>
                    <a:pt x="12" y="219"/>
                  </a:cubicBezTo>
                  <a:cubicBezTo>
                    <a:pt x="9" y="227"/>
                    <a:pt x="5" y="233"/>
                    <a:pt x="0" y="240"/>
                  </a:cubicBezTo>
                  <a:cubicBezTo>
                    <a:pt x="1" y="247"/>
                    <a:pt x="6" y="252"/>
                    <a:pt x="7" y="259"/>
                  </a:cubicBezTo>
                  <a:cubicBezTo>
                    <a:pt x="8" y="267"/>
                    <a:pt x="2" y="278"/>
                    <a:pt x="0" y="286"/>
                  </a:cubicBezTo>
                  <a:cubicBezTo>
                    <a:pt x="3" y="308"/>
                    <a:pt x="6" y="300"/>
                    <a:pt x="14" y="317"/>
                  </a:cubicBezTo>
                  <a:cubicBezTo>
                    <a:pt x="11" y="327"/>
                    <a:pt x="13" y="332"/>
                    <a:pt x="19" y="341"/>
                  </a:cubicBezTo>
                  <a:cubicBezTo>
                    <a:pt x="7" y="357"/>
                    <a:pt x="13" y="377"/>
                    <a:pt x="29" y="387"/>
                  </a:cubicBezTo>
                  <a:cubicBezTo>
                    <a:pt x="34" y="404"/>
                    <a:pt x="46" y="408"/>
                    <a:pt x="62" y="415"/>
                  </a:cubicBezTo>
                  <a:cubicBezTo>
                    <a:pt x="68" y="424"/>
                    <a:pt x="74" y="427"/>
                    <a:pt x="81" y="435"/>
                  </a:cubicBezTo>
                  <a:cubicBezTo>
                    <a:pt x="85" y="444"/>
                    <a:pt x="85" y="453"/>
                    <a:pt x="91" y="461"/>
                  </a:cubicBezTo>
                  <a:cubicBezTo>
                    <a:pt x="101" y="458"/>
                    <a:pt x="111" y="456"/>
                    <a:pt x="122" y="454"/>
                  </a:cubicBezTo>
                  <a:cubicBezTo>
                    <a:pt x="158" y="456"/>
                    <a:pt x="156" y="459"/>
                    <a:pt x="182" y="478"/>
                  </a:cubicBezTo>
                  <a:cubicBezTo>
                    <a:pt x="203" y="493"/>
                    <a:pt x="248" y="491"/>
                    <a:pt x="269" y="492"/>
                  </a:cubicBezTo>
                  <a:cubicBezTo>
                    <a:pt x="302" y="490"/>
                    <a:pt x="297" y="493"/>
                    <a:pt x="317" y="480"/>
                  </a:cubicBezTo>
                  <a:cubicBezTo>
                    <a:pt x="352" y="489"/>
                    <a:pt x="362" y="535"/>
                    <a:pt x="396" y="550"/>
                  </a:cubicBezTo>
                  <a:cubicBezTo>
                    <a:pt x="417" y="545"/>
                    <a:pt x="402" y="542"/>
                    <a:pt x="417" y="538"/>
                  </a:cubicBezTo>
                  <a:cubicBezTo>
                    <a:pt x="453" y="545"/>
                    <a:pt x="439" y="547"/>
                    <a:pt x="456" y="571"/>
                  </a:cubicBezTo>
                  <a:cubicBezTo>
                    <a:pt x="461" y="589"/>
                    <a:pt x="474" y="599"/>
                    <a:pt x="482" y="615"/>
                  </a:cubicBezTo>
                  <a:cubicBezTo>
                    <a:pt x="486" y="623"/>
                    <a:pt x="494" y="637"/>
                    <a:pt x="504" y="641"/>
                  </a:cubicBezTo>
                  <a:cubicBezTo>
                    <a:pt x="510" y="643"/>
                    <a:pt x="515" y="643"/>
                    <a:pt x="521" y="643"/>
                  </a:cubicBezTo>
                  <a:cubicBezTo>
                    <a:pt x="517" y="633"/>
                    <a:pt x="525" y="597"/>
                    <a:pt x="528" y="591"/>
                  </a:cubicBezTo>
                  <a:cubicBezTo>
                    <a:pt x="532" y="583"/>
                    <a:pt x="542" y="581"/>
                    <a:pt x="549" y="579"/>
                  </a:cubicBezTo>
                  <a:cubicBezTo>
                    <a:pt x="551" y="574"/>
                    <a:pt x="594" y="541"/>
                    <a:pt x="602" y="540"/>
                  </a:cubicBezTo>
                  <a:cubicBezTo>
                    <a:pt x="616" y="539"/>
                    <a:pt x="631" y="539"/>
                    <a:pt x="645" y="538"/>
                  </a:cubicBezTo>
                  <a:cubicBezTo>
                    <a:pt x="659" y="539"/>
                    <a:pt x="673" y="537"/>
                    <a:pt x="686" y="540"/>
                  </a:cubicBezTo>
                  <a:cubicBezTo>
                    <a:pt x="688" y="541"/>
                    <a:pt x="687" y="545"/>
                    <a:pt x="689" y="547"/>
                  </a:cubicBezTo>
                  <a:cubicBezTo>
                    <a:pt x="696" y="552"/>
                    <a:pt x="702" y="555"/>
                    <a:pt x="708" y="552"/>
                  </a:cubicBezTo>
                  <a:cubicBezTo>
                    <a:pt x="693" y="541"/>
                    <a:pt x="715" y="543"/>
                    <a:pt x="725" y="528"/>
                  </a:cubicBezTo>
                  <a:cubicBezTo>
                    <a:pt x="728" y="517"/>
                    <a:pt x="734" y="514"/>
                    <a:pt x="744" y="509"/>
                  </a:cubicBezTo>
                  <a:cubicBezTo>
                    <a:pt x="767" y="511"/>
                    <a:pt x="783" y="514"/>
                    <a:pt x="806" y="516"/>
                  </a:cubicBezTo>
                  <a:cubicBezTo>
                    <a:pt x="809" y="523"/>
                    <a:pt x="808" y="530"/>
                    <a:pt x="816" y="533"/>
                  </a:cubicBezTo>
                  <a:cubicBezTo>
                    <a:pt x="831" y="531"/>
                    <a:pt x="836" y="528"/>
                    <a:pt x="849" y="523"/>
                  </a:cubicBezTo>
                  <a:cubicBezTo>
                    <a:pt x="873" y="529"/>
                    <a:pt x="859" y="543"/>
                    <a:pt x="878" y="557"/>
                  </a:cubicBezTo>
                  <a:cubicBezTo>
                    <a:pt x="874" y="584"/>
                    <a:pt x="871" y="602"/>
                    <a:pt x="893" y="622"/>
                  </a:cubicBezTo>
                  <a:cubicBezTo>
                    <a:pt x="896" y="634"/>
                    <a:pt x="898" y="648"/>
                    <a:pt x="905" y="658"/>
                  </a:cubicBezTo>
                  <a:cubicBezTo>
                    <a:pt x="908" y="668"/>
                    <a:pt x="911" y="668"/>
                    <a:pt x="921" y="665"/>
                  </a:cubicBezTo>
                  <a:cubicBezTo>
                    <a:pt x="931" y="651"/>
                    <a:pt x="929" y="635"/>
                    <a:pt x="938" y="622"/>
                  </a:cubicBezTo>
                  <a:cubicBezTo>
                    <a:pt x="942" y="610"/>
                    <a:pt x="939" y="602"/>
                    <a:pt x="931" y="591"/>
                  </a:cubicBezTo>
                  <a:cubicBezTo>
                    <a:pt x="927" y="576"/>
                    <a:pt x="926" y="577"/>
                    <a:pt x="929" y="559"/>
                  </a:cubicBezTo>
                  <a:cubicBezTo>
                    <a:pt x="926" y="542"/>
                    <a:pt x="921" y="534"/>
                    <a:pt x="914" y="519"/>
                  </a:cubicBezTo>
                  <a:cubicBezTo>
                    <a:pt x="919" y="490"/>
                    <a:pt x="940" y="457"/>
                    <a:pt x="969" y="449"/>
                  </a:cubicBezTo>
                  <a:cubicBezTo>
                    <a:pt x="978" y="444"/>
                    <a:pt x="983" y="439"/>
                    <a:pt x="993" y="437"/>
                  </a:cubicBezTo>
                  <a:cubicBezTo>
                    <a:pt x="998" y="434"/>
                    <a:pt x="1000" y="426"/>
                    <a:pt x="1005" y="423"/>
                  </a:cubicBezTo>
                  <a:cubicBezTo>
                    <a:pt x="1019" y="414"/>
                    <a:pt x="1022" y="406"/>
                    <a:pt x="1039" y="401"/>
                  </a:cubicBezTo>
                  <a:cubicBezTo>
                    <a:pt x="1056" y="390"/>
                    <a:pt x="1063" y="392"/>
                    <a:pt x="1063" y="375"/>
                  </a:cubicBezTo>
                  <a:cubicBezTo>
                    <a:pt x="1081" y="373"/>
                    <a:pt x="1107" y="368"/>
                    <a:pt x="1077" y="353"/>
                  </a:cubicBezTo>
                  <a:cubicBezTo>
                    <a:pt x="1084" y="343"/>
                    <a:pt x="1090" y="333"/>
                    <a:pt x="1075" y="329"/>
                  </a:cubicBezTo>
                  <a:cubicBezTo>
                    <a:pt x="1077" y="321"/>
                    <a:pt x="1082" y="315"/>
                    <a:pt x="1085" y="307"/>
                  </a:cubicBezTo>
                  <a:cubicBezTo>
                    <a:pt x="1084" y="302"/>
                    <a:pt x="1085" y="297"/>
                    <a:pt x="1082" y="293"/>
                  </a:cubicBezTo>
                  <a:cubicBezTo>
                    <a:pt x="1081" y="291"/>
                    <a:pt x="1076" y="293"/>
                    <a:pt x="1075" y="291"/>
                  </a:cubicBezTo>
                  <a:cubicBezTo>
                    <a:pt x="1071" y="282"/>
                    <a:pt x="1081" y="282"/>
                    <a:pt x="1085" y="281"/>
                  </a:cubicBezTo>
                  <a:cubicBezTo>
                    <a:pt x="1103" y="268"/>
                    <a:pt x="1092" y="341"/>
                    <a:pt x="1097" y="315"/>
                  </a:cubicBezTo>
                  <a:cubicBezTo>
                    <a:pt x="1112" y="320"/>
                    <a:pt x="1112" y="266"/>
                    <a:pt x="1128" y="271"/>
                  </a:cubicBezTo>
                  <a:cubicBezTo>
                    <a:pt x="1139" y="269"/>
                    <a:pt x="1140" y="263"/>
                    <a:pt x="1149" y="257"/>
                  </a:cubicBezTo>
                  <a:cubicBezTo>
                    <a:pt x="1154" y="233"/>
                    <a:pt x="1151" y="229"/>
                    <a:pt x="1176" y="226"/>
                  </a:cubicBezTo>
                  <a:cubicBezTo>
                    <a:pt x="1190" y="207"/>
                    <a:pt x="1179" y="211"/>
                    <a:pt x="1212" y="209"/>
                  </a:cubicBezTo>
                  <a:cubicBezTo>
                    <a:pt x="1218" y="200"/>
                    <a:pt x="1222" y="197"/>
                    <a:pt x="1233" y="195"/>
                  </a:cubicBezTo>
                  <a:cubicBezTo>
                    <a:pt x="1243" y="196"/>
                    <a:pt x="1263" y="196"/>
                    <a:pt x="1245" y="185"/>
                  </a:cubicBezTo>
                  <a:cubicBezTo>
                    <a:pt x="1235" y="168"/>
                    <a:pt x="1251" y="168"/>
                    <a:pt x="1265" y="166"/>
                  </a:cubicBezTo>
                  <a:cubicBezTo>
                    <a:pt x="1262" y="158"/>
                    <a:pt x="1257" y="152"/>
                    <a:pt x="1255" y="144"/>
                  </a:cubicBezTo>
                  <a:cubicBezTo>
                    <a:pt x="1271" y="143"/>
                    <a:pt x="1287" y="139"/>
                    <a:pt x="1301" y="130"/>
                  </a:cubicBezTo>
                  <a:cubicBezTo>
                    <a:pt x="1318" y="123"/>
                    <a:pt x="1326" y="118"/>
                    <a:pt x="1346" y="115"/>
                  </a:cubicBezTo>
                  <a:cubicBezTo>
                    <a:pt x="1347" y="112"/>
                    <a:pt x="1349" y="106"/>
                    <a:pt x="1349" y="106"/>
                  </a:cubicBezTo>
                  <a:lnTo>
                    <a:pt x="1334" y="106"/>
                  </a:lnTo>
                  <a:lnTo>
                    <a:pt x="1327" y="94"/>
                  </a:lnTo>
                  <a:lnTo>
                    <a:pt x="1337" y="75"/>
                  </a:lnTo>
                  <a:lnTo>
                    <a:pt x="1334" y="53"/>
                  </a:lnTo>
                  <a:lnTo>
                    <a:pt x="1320" y="46"/>
                  </a:lnTo>
                  <a:lnTo>
                    <a:pt x="1303" y="55"/>
                  </a:lnTo>
                  <a:lnTo>
                    <a:pt x="1310" y="67"/>
                  </a:lnTo>
                  <a:lnTo>
                    <a:pt x="1291" y="67"/>
                  </a:lnTo>
                  <a:lnTo>
                    <a:pt x="1279" y="75"/>
                  </a:lnTo>
                  <a:lnTo>
                    <a:pt x="1267" y="94"/>
                  </a:lnTo>
                  <a:lnTo>
                    <a:pt x="1250" y="94"/>
                  </a:lnTo>
                  <a:lnTo>
                    <a:pt x="1236" y="96"/>
                  </a:lnTo>
                  <a:lnTo>
                    <a:pt x="1209" y="99"/>
                  </a:lnTo>
                  <a:lnTo>
                    <a:pt x="1193" y="103"/>
                  </a:lnTo>
                  <a:lnTo>
                    <a:pt x="1176" y="106"/>
                  </a:lnTo>
                  <a:lnTo>
                    <a:pt x="1161" y="115"/>
                  </a:lnTo>
                  <a:lnTo>
                    <a:pt x="1142" y="123"/>
                  </a:lnTo>
                  <a:cubicBezTo>
                    <a:pt x="1130" y="138"/>
                    <a:pt x="1130" y="148"/>
                    <a:pt x="1113" y="154"/>
                  </a:cubicBezTo>
                  <a:cubicBezTo>
                    <a:pt x="1080" y="151"/>
                    <a:pt x="1087" y="151"/>
                    <a:pt x="1065" y="156"/>
                  </a:cubicBezTo>
                  <a:cubicBezTo>
                    <a:pt x="1050" y="183"/>
                    <a:pt x="1057" y="182"/>
                    <a:pt x="1020" y="185"/>
                  </a:cubicBezTo>
                  <a:cubicBezTo>
                    <a:pt x="1012" y="190"/>
                    <a:pt x="1010" y="196"/>
                    <a:pt x="1001" y="199"/>
                  </a:cubicBezTo>
                  <a:cubicBezTo>
                    <a:pt x="982" y="198"/>
                    <a:pt x="963" y="200"/>
                    <a:pt x="945" y="197"/>
                  </a:cubicBezTo>
                  <a:cubicBezTo>
                    <a:pt x="940" y="196"/>
                    <a:pt x="944" y="184"/>
                    <a:pt x="945" y="183"/>
                  </a:cubicBezTo>
                  <a:cubicBezTo>
                    <a:pt x="952" y="176"/>
                    <a:pt x="975" y="173"/>
                    <a:pt x="984" y="171"/>
                  </a:cubicBezTo>
                  <a:cubicBezTo>
                    <a:pt x="985" y="166"/>
                    <a:pt x="984" y="161"/>
                    <a:pt x="986" y="156"/>
                  </a:cubicBezTo>
                  <a:cubicBezTo>
                    <a:pt x="987" y="153"/>
                    <a:pt x="993" y="154"/>
                    <a:pt x="993" y="151"/>
                  </a:cubicBezTo>
                  <a:cubicBezTo>
                    <a:pt x="993" y="148"/>
                    <a:pt x="988" y="148"/>
                    <a:pt x="986" y="147"/>
                  </a:cubicBezTo>
                  <a:cubicBezTo>
                    <a:pt x="979" y="144"/>
                    <a:pt x="972" y="140"/>
                    <a:pt x="965" y="137"/>
                  </a:cubicBezTo>
                  <a:cubicBezTo>
                    <a:pt x="946" y="149"/>
                    <a:pt x="964" y="134"/>
                    <a:pt x="969" y="132"/>
                  </a:cubicBezTo>
                  <a:cubicBezTo>
                    <a:pt x="972" y="124"/>
                    <a:pt x="977" y="108"/>
                    <a:pt x="977" y="108"/>
                  </a:cubicBezTo>
                  <a:cubicBezTo>
                    <a:pt x="972" y="101"/>
                    <a:pt x="965" y="96"/>
                    <a:pt x="960" y="89"/>
                  </a:cubicBezTo>
                  <a:cubicBezTo>
                    <a:pt x="942" y="91"/>
                    <a:pt x="932" y="100"/>
                    <a:pt x="921" y="115"/>
                  </a:cubicBezTo>
                  <a:cubicBezTo>
                    <a:pt x="918" y="128"/>
                    <a:pt x="904" y="135"/>
                    <a:pt x="902" y="147"/>
                  </a:cubicBezTo>
                  <a:cubicBezTo>
                    <a:pt x="901" y="155"/>
                    <a:pt x="902" y="163"/>
                    <a:pt x="902" y="171"/>
                  </a:cubicBezTo>
                  <a:cubicBezTo>
                    <a:pt x="892" y="174"/>
                    <a:pt x="883" y="178"/>
                    <a:pt x="873" y="180"/>
                  </a:cubicBezTo>
                  <a:cubicBezTo>
                    <a:pt x="863" y="197"/>
                    <a:pt x="869" y="192"/>
                    <a:pt x="857" y="199"/>
                  </a:cubicBezTo>
                  <a:cubicBezTo>
                    <a:pt x="838" y="194"/>
                    <a:pt x="848" y="199"/>
                    <a:pt x="852" y="163"/>
                  </a:cubicBezTo>
                  <a:cubicBezTo>
                    <a:pt x="853" y="157"/>
                    <a:pt x="882" y="122"/>
                    <a:pt x="888" y="113"/>
                  </a:cubicBezTo>
                  <a:cubicBezTo>
                    <a:pt x="891" y="103"/>
                    <a:pt x="895" y="100"/>
                    <a:pt x="905" y="96"/>
                  </a:cubicBezTo>
                  <a:cubicBezTo>
                    <a:pt x="919" y="72"/>
                    <a:pt x="912" y="77"/>
                    <a:pt x="948" y="75"/>
                  </a:cubicBezTo>
                  <a:cubicBezTo>
                    <a:pt x="954" y="76"/>
                    <a:pt x="960" y="75"/>
                    <a:pt x="965" y="77"/>
                  </a:cubicBezTo>
                  <a:cubicBezTo>
                    <a:pt x="967" y="78"/>
                    <a:pt x="967" y="86"/>
                    <a:pt x="967" y="84"/>
                  </a:cubicBezTo>
                  <a:cubicBezTo>
                    <a:pt x="967" y="73"/>
                    <a:pt x="966" y="71"/>
                    <a:pt x="957" y="67"/>
                  </a:cubicBezTo>
                  <a:cubicBezTo>
                    <a:pt x="953" y="65"/>
                    <a:pt x="943" y="63"/>
                    <a:pt x="943" y="63"/>
                  </a:cubicBezTo>
                  <a:cubicBezTo>
                    <a:pt x="925" y="64"/>
                    <a:pt x="911" y="69"/>
                    <a:pt x="895" y="63"/>
                  </a:cubicBezTo>
                  <a:cubicBezTo>
                    <a:pt x="892" y="52"/>
                    <a:pt x="896" y="50"/>
                    <a:pt x="902" y="41"/>
                  </a:cubicBezTo>
                  <a:cubicBezTo>
                    <a:pt x="893" y="38"/>
                    <a:pt x="885" y="40"/>
                    <a:pt x="876" y="43"/>
                  </a:cubicBezTo>
                  <a:cubicBezTo>
                    <a:pt x="864" y="57"/>
                    <a:pt x="847" y="55"/>
                    <a:pt x="830" y="60"/>
                  </a:cubicBezTo>
                  <a:cubicBezTo>
                    <a:pt x="823" y="59"/>
                    <a:pt x="813" y="64"/>
                    <a:pt x="809" y="58"/>
                  </a:cubicBezTo>
                  <a:cubicBezTo>
                    <a:pt x="804" y="50"/>
                    <a:pt x="830" y="47"/>
                    <a:pt x="833" y="46"/>
                  </a:cubicBezTo>
                  <a:cubicBezTo>
                    <a:pt x="842" y="40"/>
                    <a:pt x="846" y="31"/>
                    <a:pt x="857" y="27"/>
                  </a:cubicBezTo>
                  <a:lnTo>
                    <a:pt x="823" y="12"/>
                  </a:lnTo>
                  <a:lnTo>
                    <a:pt x="809" y="15"/>
                  </a:lnTo>
                  <a:lnTo>
                    <a:pt x="792" y="7"/>
                  </a:lnTo>
                  <a:lnTo>
                    <a:pt x="775" y="5"/>
                  </a:lnTo>
                  <a:lnTo>
                    <a:pt x="717" y="0"/>
                  </a:lnTo>
                  <a:lnTo>
                    <a:pt x="170" y="0"/>
                  </a:lnTo>
                  <a:cubicBezTo>
                    <a:pt x="156" y="4"/>
                    <a:pt x="148" y="5"/>
                    <a:pt x="139" y="17"/>
                  </a:cubicBezTo>
                  <a:cubicBezTo>
                    <a:pt x="121" y="15"/>
                    <a:pt x="107" y="19"/>
                    <a:pt x="113"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1" name="Freeform 209"/>
            <p:cNvSpPr>
              <a:spLocks/>
            </p:cNvSpPr>
            <p:nvPr/>
          </p:nvSpPr>
          <p:spPr bwMode="auto">
            <a:xfrm>
              <a:off x="2272400" y="3902928"/>
              <a:ext cx="383641" cy="286804"/>
            </a:xfrm>
            <a:custGeom>
              <a:avLst/>
              <a:gdLst>
                <a:gd name="T0" fmla="*/ 7 w 660"/>
                <a:gd name="T1" fmla="*/ 48 h 509"/>
                <a:gd name="T2" fmla="*/ 38 w 660"/>
                <a:gd name="T3" fmla="*/ 135 h 509"/>
                <a:gd name="T4" fmla="*/ 26 w 660"/>
                <a:gd name="T5" fmla="*/ 154 h 509"/>
                <a:gd name="T6" fmla="*/ 74 w 660"/>
                <a:gd name="T7" fmla="*/ 190 h 509"/>
                <a:gd name="T8" fmla="*/ 84 w 660"/>
                <a:gd name="T9" fmla="*/ 233 h 509"/>
                <a:gd name="T10" fmla="*/ 100 w 660"/>
                <a:gd name="T11" fmla="*/ 238 h 509"/>
                <a:gd name="T12" fmla="*/ 81 w 660"/>
                <a:gd name="T13" fmla="*/ 149 h 509"/>
                <a:gd name="T14" fmla="*/ 64 w 660"/>
                <a:gd name="T15" fmla="*/ 130 h 509"/>
                <a:gd name="T16" fmla="*/ 38 w 660"/>
                <a:gd name="T17" fmla="*/ 65 h 509"/>
                <a:gd name="T18" fmla="*/ 67 w 660"/>
                <a:gd name="T19" fmla="*/ 32 h 509"/>
                <a:gd name="T20" fmla="*/ 86 w 660"/>
                <a:gd name="T21" fmla="*/ 101 h 509"/>
                <a:gd name="T22" fmla="*/ 93 w 660"/>
                <a:gd name="T23" fmla="*/ 118 h 509"/>
                <a:gd name="T24" fmla="*/ 132 w 660"/>
                <a:gd name="T25" fmla="*/ 161 h 509"/>
                <a:gd name="T26" fmla="*/ 136 w 660"/>
                <a:gd name="T27" fmla="*/ 190 h 509"/>
                <a:gd name="T28" fmla="*/ 165 w 660"/>
                <a:gd name="T29" fmla="*/ 219 h 509"/>
                <a:gd name="T30" fmla="*/ 199 w 660"/>
                <a:gd name="T31" fmla="*/ 276 h 509"/>
                <a:gd name="T32" fmla="*/ 201 w 660"/>
                <a:gd name="T33" fmla="*/ 320 h 509"/>
                <a:gd name="T34" fmla="*/ 252 w 660"/>
                <a:gd name="T35" fmla="*/ 399 h 509"/>
                <a:gd name="T36" fmla="*/ 288 w 660"/>
                <a:gd name="T37" fmla="*/ 416 h 509"/>
                <a:gd name="T38" fmla="*/ 376 w 660"/>
                <a:gd name="T39" fmla="*/ 466 h 509"/>
                <a:gd name="T40" fmla="*/ 458 w 660"/>
                <a:gd name="T41" fmla="*/ 473 h 509"/>
                <a:gd name="T42" fmla="*/ 511 w 660"/>
                <a:gd name="T43" fmla="*/ 509 h 509"/>
                <a:gd name="T44" fmla="*/ 544 w 660"/>
                <a:gd name="T45" fmla="*/ 461 h 509"/>
                <a:gd name="T46" fmla="*/ 633 w 660"/>
                <a:gd name="T47" fmla="*/ 392 h 509"/>
                <a:gd name="T48" fmla="*/ 652 w 660"/>
                <a:gd name="T49" fmla="*/ 339 h 509"/>
                <a:gd name="T50" fmla="*/ 633 w 660"/>
                <a:gd name="T51" fmla="*/ 310 h 509"/>
                <a:gd name="T52" fmla="*/ 540 w 660"/>
                <a:gd name="T53" fmla="*/ 387 h 509"/>
                <a:gd name="T54" fmla="*/ 501 w 660"/>
                <a:gd name="T55" fmla="*/ 392 h 509"/>
                <a:gd name="T56" fmla="*/ 422 w 660"/>
                <a:gd name="T57" fmla="*/ 365 h 509"/>
                <a:gd name="T58" fmla="*/ 398 w 660"/>
                <a:gd name="T59" fmla="*/ 293 h 509"/>
                <a:gd name="T60" fmla="*/ 412 w 660"/>
                <a:gd name="T61" fmla="*/ 209 h 509"/>
                <a:gd name="T62" fmla="*/ 405 w 660"/>
                <a:gd name="T63" fmla="*/ 183 h 509"/>
                <a:gd name="T64" fmla="*/ 384 w 660"/>
                <a:gd name="T65" fmla="*/ 144 h 509"/>
                <a:gd name="T66" fmla="*/ 362 w 660"/>
                <a:gd name="T67" fmla="*/ 104 h 509"/>
                <a:gd name="T68" fmla="*/ 326 w 660"/>
                <a:gd name="T69" fmla="*/ 89 h 509"/>
                <a:gd name="T70" fmla="*/ 285 w 660"/>
                <a:gd name="T71" fmla="*/ 80 h 509"/>
                <a:gd name="T72" fmla="*/ 256 w 660"/>
                <a:gd name="T73" fmla="*/ 46 h 509"/>
                <a:gd name="T74" fmla="*/ 225 w 660"/>
                <a:gd name="T75" fmla="*/ 29 h 509"/>
                <a:gd name="T76" fmla="*/ 187 w 660"/>
                <a:gd name="T77" fmla="*/ 41 h 509"/>
                <a:gd name="T78" fmla="*/ 124 w 660"/>
                <a:gd name="T79" fmla="*/ 32 h 509"/>
                <a:gd name="T80" fmla="*/ 86 w 660"/>
                <a:gd name="T81" fmla="*/ 20 h 509"/>
                <a:gd name="T82" fmla="*/ 52 w 660"/>
                <a:gd name="T83"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0" h="509">
                  <a:moveTo>
                    <a:pt x="0" y="12"/>
                  </a:moveTo>
                  <a:cubicBezTo>
                    <a:pt x="3" y="24"/>
                    <a:pt x="3" y="36"/>
                    <a:pt x="7" y="48"/>
                  </a:cubicBezTo>
                  <a:cubicBezTo>
                    <a:pt x="9" y="72"/>
                    <a:pt x="7" y="84"/>
                    <a:pt x="28" y="96"/>
                  </a:cubicBezTo>
                  <a:cubicBezTo>
                    <a:pt x="35" y="107"/>
                    <a:pt x="58" y="116"/>
                    <a:pt x="38" y="135"/>
                  </a:cubicBezTo>
                  <a:cubicBezTo>
                    <a:pt x="31" y="142"/>
                    <a:pt x="19" y="136"/>
                    <a:pt x="9" y="137"/>
                  </a:cubicBezTo>
                  <a:cubicBezTo>
                    <a:pt x="13" y="146"/>
                    <a:pt x="16" y="151"/>
                    <a:pt x="26" y="154"/>
                  </a:cubicBezTo>
                  <a:cubicBezTo>
                    <a:pt x="34" y="162"/>
                    <a:pt x="38" y="163"/>
                    <a:pt x="48" y="166"/>
                  </a:cubicBezTo>
                  <a:cubicBezTo>
                    <a:pt x="57" y="173"/>
                    <a:pt x="67" y="181"/>
                    <a:pt x="74" y="190"/>
                  </a:cubicBezTo>
                  <a:cubicBezTo>
                    <a:pt x="76" y="197"/>
                    <a:pt x="67" y="212"/>
                    <a:pt x="67" y="212"/>
                  </a:cubicBezTo>
                  <a:cubicBezTo>
                    <a:pt x="69" y="228"/>
                    <a:pt x="69" y="229"/>
                    <a:pt x="84" y="233"/>
                  </a:cubicBezTo>
                  <a:cubicBezTo>
                    <a:pt x="99" y="248"/>
                    <a:pt x="91" y="269"/>
                    <a:pt x="115" y="276"/>
                  </a:cubicBezTo>
                  <a:cubicBezTo>
                    <a:pt x="136" y="264"/>
                    <a:pt x="112" y="245"/>
                    <a:pt x="100" y="238"/>
                  </a:cubicBezTo>
                  <a:cubicBezTo>
                    <a:pt x="95" y="222"/>
                    <a:pt x="100" y="197"/>
                    <a:pt x="84" y="188"/>
                  </a:cubicBezTo>
                  <a:cubicBezTo>
                    <a:pt x="83" y="175"/>
                    <a:pt x="84" y="162"/>
                    <a:pt x="81" y="149"/>
                  </a:cubicBezTo>
                  <a:cubicBezTo>
                    <a:pt x="80" y="146"/>
                    <a:pt x="76" y="146"/>
                    <a:pt x="74" y="144"/>
                  </a:cubicBezTo>
                  <a:cubicBezTo>
                    <a:pt x="70" y="140"/>
                    <a:pt x="64" y="130"/>
                    <a:pt x="64" y="130"/>
                  </a:cubicBezTo>
                  <a:cubicBezTo>
                    <a:pt x="61" y="88"/>
                    <a:pt x="66" y="110"/>
                    <a:pt x="48" y="92"/>
                  </a:cubicBezTo>
                  <a:cubicBezTo>
                    <a:pt x="44" y="83"/>
                    <a:pt x="43" y="74"/>
                    <a:pt x="38" y="65"/>
                  </a:cubicBezTo>
                  <a:cubicBezTo>
                    <a:pt x="41" y="51"/>
                    <a:pt x="46" y="44"/>
                    <a:pt x="48" y="29"/>
                  </a:cubicBezTo>
                  <a:cubicBezTo>
                    <a:pt x="54" y="30"/>
                    <a:pt x="62" y="28"/>
                    <a:pt x="67" y="32"/>
                  </a:cubicBezTo>
                  <a:cubicBezTo>
                    <a:pt x="70" y="34"/>
                    <a:pt x="68" y="40"/>
                    <a:pt x="69" y="44"/>
                  </a:cubicBezTo>
                  <a:cubicBezTo>
                    <a:pt x="74" y="63"/>
                    <a:pt x="81" y="82"/>
                    <a:pt x="86" y="101"/>
                  </a:cubicBezTo>
                  <a:cubicBezTo>
                    <a:pt x="84" y="103"/>
                    <a:pt x="79" y="103"/>
                    <a:pt x="79" y="106"/>
                  </a:cubicBezTo>
                  <a:cubicBezTo>
                    <a:pt x="79" y="112"/>
                    <a:pt x="89" y="113"/>
                    <a:pt x="93" y="118"/>
                  </a:cubicBezTo>
                  <a:cubicBezTo>
                    <a:pt x="103" y="130"/>
                    <a:pt x="114" y="139"/>
                    <a:pt x="122" y="152"/>
                  </a:cubicBezTo>
                  <a:cubicBezTo>
                    <a:pt x="126" y="167"/>
                    <a:pt x="120" y="152"/>
                    <a:pt x="132" y="161"/>
                  </a:cubicBezTo>
                  <a:cubicBezTo>
                    <a:pt x="135" y="163"/>
                    <a:pt x="138" y="173"/>
                    <a:pt x="139" y="176"/>
                  </a:cubicBezTo>
                  <a:cubicBezTo>
                    <a:pt x="138" y="181"/>
                    <a:pt x="139" y="186"/>
                    <a:pt x="136" y="190"/>
                  </a:cubicBezTo>
                  <a:cubicBezTo>
                    <a:pt x="135" y="192"/>
                    <a:pt x="129" y="190"/>
                    <a:pt x="129" y="192"/>
                  </a:cubicBezTo>
                  <a:cubicBezTo>
                    <a:pt x="129" y="205"/>
                    <a:pt x="156" y="216"/>
                    <a:pt x="165" y="219"/>
                  </a:cubicBezTo>
                  <a:cubicBezTo>
                    <a:pt x="179" y="233"/>
                    <a:pt x="181" y="253"/>
                    <a:pt x="192" y="269"/>
                  </a:cubicBezTo>
                  <a:cubicBezTo>
                    <a:pt x="194" y="272"/>
                    <a:pt x="197" y="273"/>
                    <a:pt x="199" y="276"/>
                  </a:cubicBezTo>
                  <a:cubicBezTo>
                    <a:pt x="201" y="278"/>
                    <a:pt x="202" y="281"/>
                    <a:pt x="204" y="284"/>
                  </a:cubicBezTo>
                  <a:cubicBezTo>
                    <a:pt x="208" y="298"/>
                    <a:pt x="217" y="308"/>
                    <a:pt x="201" y="320"/>
                  </a:cubicBezTo>
                  <a:cubicBezTo>
                    <a:pt x="193" y="348"/>
                    <a:pt x="207" y="378"/>
                    <a:pt x="235" y="389"/>
                  </a:cubicBezTo>
                  <a:cubicBezTo>
                    <a:pt x="247" y="406"/>
                    <a:pt x="230" y="385"/>
                    <a:pt x="252" y="399"/>
                  </a:cubicBezTo>
                  <a:cubicBezTo>
                    <a:pt x="254" y="400"/>
                    <a:pt x="254" y="404"/>
                    <a:pt x="256" y="406"/>
                  </a:cubicBezTo>
                  <a:cubicBezTo>
                    <a:pt x="264" y="414"/>
                    <a:pt x="278" y="414"/>
                    <a:pt x="288" y="416"/>
                  </a:cubicBezTo>
                  <a:cubicBezTo>
                    <a:pt x="298" y="434"/>
                    <a:pt x="318" y="432"/>
                    <a:pt x="336" y="437"/>
                  </a:cubicBezTo>
                  <a:cubicBezTo>
                    <a:pt x="349" y="447"/>
                    <a:pt x="360" y="461"/>
                    <a:pt x="376" y="466"/>
                  </a:cubicBezTo>
                  <a:cubicBezTo>
                    <a:pt x="391" y="475"/>
                    <a:pt x="407" y="469"/>
                    <a:pt x="424" y="466"/>
                  </a:cubicBezTo>
                  <a:cubicBezTo>
                    <a:pt x="437" y="468"/>
                    <a:pt x="446" y="471"/>
                    <a:pt x="458" y="473"/>
                  </a:cubicBezTo>
                  <a:cubicBezTo>
                    <a:pt x="471" y="478"/>
                    <a:pt x="481" y="481"/>
                    <a:pt x="494" y="485"/>
                  </a:cubicBezTo>
                  <a:cubicBezTo>
                    <a:pt x="504" y="492"/>
                    <a:pt x="503" y="501"/>
                    <a:pt x="511" y="509"/>
                  </a:cubicBezTo>
                  <a:cubicBezTo>
                    <a:pt x="513" y="496"/>
                    <a:pt x="514" y="493"/>
                    <a:pt x="525" y="485"/>
                  </a:cubicBezTo>
                  <a:cubicBezTo>
                    <a:pt x="531" y="462"/>
                    <a:pt x="527" y="468"/>
                    <a:pt x="544" y="461"/>
                  </a:cubicBezTo>
                  <a:cubicBezTo>
                    <a:pt x="549" y="410"/>
                    <a:pt x="549" y="417"/>
                    <a:pt x="602" y="413"/>
                  </a:cubicBezTo>
                  <a:cubicBezTo>
                    <a:pt x="606" y="399"/>
                    <a:pt x="622" y="398"/>
                    <a:pt x="633" y="392"/>
                  </a:cubicBezTo>
                  <a:cubicBezTo>
                    <a:pt x="636" y="384"/>
                    <a:pt x="640" y="376"/>
                    <a:pt x="640" y="368"/>
                  </a:cubicBezTo>
                  <a:cubicBezTo>
                    <a:pt x="642" y="355"/>
                    <a:pt x="639" y="343"/>
                    <a:pt x="652" y="339"/>
                  </a:cubicBezTo>
                  <a:cubicBezTo>
                    <a:pt x="655" y="332"/>
                    <a:pt x="657" y="324"/>
                    <a:pt x="660" y="317"/>
                  </a:cubicBezTo>
                  <a:cubicBezTo>
                    <a:pt x="638" y="311"/>
                    <a:pt x="647" y="314"/>
                    <a:pt x="633" y="310"/>
                  </a:cubicBezTo>
                  <a:cubicBezTo>
                    <a:pt x="581" y="313"/>
                    <a:pt x="601" y="309"/>
                    <a:pt x="573" y="329"/>
                  </a:cubicBezTo>
                  <a:cubicBezTo>
                    <a:pt x="568" y="348"/>
                    <a:pt x="560" y="378"/>
                    <a:pt x="540" y="387"/>
                  </a:cubicBezTo>
                  <a:cubicBezTo>
                    <a:pt x="538" y="390"/>
                    <a:pt x="533" y="398"/>
                    <a:pt x="528" y="399"/>
                  </a:cubicBezTo>
                  <a:cubicBezTo>
                    <a:pt x="519" y="400"/>
                    <a:pt x="501" y="392"/>
                    <a:pt x="501" y="392"/>
                  </a:cubicBezTo>
                  <a:cubicBezTo>
                    <a:pt x="490" y="387"/>
                    <a:pt x="475" y="394"/>
                    <a:pt x="468" y="404"/>
                  </a:cubicBezTo>
                  <a:cubicBezTo>
                    <a:pt x="451" y="393"/>
                    <a:pt x="439" y="377"/>
                    <a:pt x="422" y="365"/>
                  </a:cubicBezTo>
                  <a:cubicBezTo>
                    <a:pt x="420" y="354"/>
                    <a:pt x="419" y="341"/>
                    <a:pt x="408" y="336"/>
                  </a:cubicBezTo>
                  <a:cubicBezTo>
                    <a:pt x="402" y="322"/>
                    <a:pt x="405" y="307"/>
                    <a:pt x="398" y="293"/>
                  </a:cubicBezTo>
                  <a:cubicBezTo>
                    <a:pt x="400" y="271"/>
                    <a:pt x="404" y="252"/>
                    <a:pt x="410" y="231"/>
                  </a:cubicBezTo>
                  <a:cubicBezTo>
                    <a:pt x="411" y="224"/>
                    <a:pt x="409" y="216"/>
                    <a:pt x="412" y="209"/>
                  </a:cubicBezTo>
                  <a:cubicBezTo>
                    <a:pt x="415" y="200"/>
                    <a:pt x="430" y="204"/>
                    <a:pt x="420" y="192"/>
                  </a:cubicBezTo>
                  <a:lnTo>
                    <a:pt x="405" y="183"/>
                  </a:lnTo>
                  <a:lnTo>
                    <a:pt x="391" y="164"/>
                  </a:lnTo>
                  <a:lnTo>
                    <a:pt x="384" y="144"/>
                  </a:lnTo>
                  <a:lnTo>
                    <a:pt x="372" y="128"/>
                  </a:lnTo>
                  <a:lnTo>
                    <a:pt x="362" y="104"/>
                  </a:lnTo>
                  <a:lnTo>
                    <a:pt x="343" y="89"/>
                  </a:lnTo>
                  <a:lnTo>
                    <a:pt x="326" y="89"/>
                  </a:lnTo>
                  <a:lnTo>
                    <a:pt x="309" y="96"/>
                  </a:lnTo>
                  <a:lnTo>
                    <a:pt x="285" y="80"/>
                  </a:lnTo>
                  <a:lnTo>
                    <a:pt x="271" y="63"/>
                  </a:lnTo>
                  <a:lnTo>
                    <a:pt x="256" y="46"/>
                  </a:lnTo>
                  <a:lnTo>
                    <a:pt x="242" y="36"/>
                  </a:lnTo>
                  <a:lnTo>
                    <a:pt x="225" y="29"/>
                  </a:lnTo>
                  <a:lnTo>
                    <a:pt x="208" y="41"/>
                  </a:lnTo>
                  <a:lnTo>
                    <a:pt x="187" y="41"/>
                  </a:lnTo>
                  <a:lnTo>
                    <a:pt x="151" y="39"/>
                  </a:lnTo>
                  <a:lnTo>
                    <a:pt x="124" y="32"/>
                  </a:lnTo>
                  <a:lnTo>
                    <a:pt x="105" y="32"/>
                  </a:lnTo>
                  <a:lnTo>
                    <a:pt x="86" y="20"/>
                  </a:lnTo>
                  <a:lnTo>
                    <a:pt x="72" y="10"/>
                  </a:lnTo>
                  <a:lnTo>
                    <a:pt x="52" y="0"/>
                  </a:ln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2" name="Freeform 210"/>
            <p:cNvSpPr>
              <a:spLocks/>
            </p:cNvSpPr>
            <p:nvPr/>
          </p:nvSpPr>
          <p:spPr bwMode="auto">
            <a:xfrm>
              <a:off x="2611689" y="4123210"/>
              <a:ext cx="31046" cy="53435"/>
            </a:xfrm>
            <a:custGeom>
              <a:avLst/>
              <a:gdLst>
                <a:gd name="T0" fmla="*/ 16 w 53"/>
                <a:gd name="T1" fmla="*/ 24 h 93"/>
                <a:gd name="T2" fmla="*/ 8 w 53"/>
                <a:gd name="T3" fmla="*/ 45 h 93"/>
                <a:gd name="T4" fmla="*/ 4 w 53"/>
                <a:gd name="T5" fmla="*/ 69 h 93"/>
                <a:gd name="T6" fmla="*/ 23 w 53"/>
                <a:gd name="T7" fmla="*/ 62 h 93"/>
                <a:gd name="T8" fmla="*/ 30 w 53"/>
                <a:gd name="T9" fmla="*/ 40 h 93"/>
                <a:gd name="T10" fmla="*/ 40 w 53"/>
                <a:gd name="T11" fmla="*/ 28 h 93"/>
                <a:gd name="T12" fmla="*/ 44 w 53"/>
                <a:gd name="T13" fmla="*/ 12 h 93"/>
                <a:gd name="T14" fmla="*/ 52 w 53"/>
                <a:gd name="T15" fmla="*/ 4 h 93"/>
                <a:gd name="T16" fmla="*/ 47 w 53"/>
                <a:gd name="T17" fmla="*/ 0 h 93"/>
                <a:gd name="T18" fmla="*/ 30 w 53"/>
                <a:gd name="T19" fmla="*/ 7 h 93"/>
                <a:gd name="T20" fmla="*/ 16 w 53"/>
                <a:gd name="T21" fmla="*/ 2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93">
                  <a:moveTo>
                    <a:pt x="16" y="24"/>
                  </a:moveTo>
                  <a:cubicBezTo>
                    <a:pt x="13" y="31"/>
                    <a:pt x="11" y="38"/>
                    <a:pt x="8" y="45"/>
                  </a:cubicBezTo>
                  <a:cubicBezTo>
                    <a:pt x="6" y="56"/>
                    <a:pt x="0" y="59"/>
                    <a:pt x="4" y="69"/>
                  </a:cubicBezTo>
                  <a:cubicBezTo>
                    <a:pt x="9" y="93"/>
                    <a:pt x="13" y="65"/>
                    <a:pt x="23" y="62"/>
                  </a:cubicBezTo>
                  <a:cubicBezTo>
                    <a:pt x="33" y="55"/>
                    <a:pt x="32" y="52"/>
                    <a:pt x="30" y="40"/>
                  </a:cubicBezTo>
                  <a:cubicBezTo>
                    <a:pt x="35" y="19"/>
                    <a:pt x="27" y="41"/>
                    <a:pt x="40" y="28"/>
                  </a:cubicBezTo>
                  <a:cubicBezTo>
                    <a:pt x="44" y="24"/>
                    <a:pt x="41" y="17"/>
                    <a:pt x="44" y="12"/>
                  </a:cubicBezTo>
                  <a:cubicBezTo>
                    <a:pt x="46" y="9"/>
                    <a:pt x="51" y="8"/>
                    <a:pt x="52" y="4"/>
                  </a:cubicBezTo>
                  <a:cubicBezTo>
                    <a:pt x="53" y="2"/>
                    <a:pt x="49" y="1"/>
                    <a:pt x="47" y="0"/>
                  </a:cubicBezTo>
                  <a:lnTo>
                    <a:pt x="30" y="7"/>
                  </a:lnTo>
                  <a:lnTo>
                    <a:pt x="16" y="24"/>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3" name="Freeform 211"/>
            <p:cNvSpPr>
              <a:spLocks/>
            </p:cNvSpPr>
            <p:nvPr/>
          </p:nvSpPr>
          <p:spPr bwMode="auto">
            <a:xfrm>
              <a:off x="2570664" y="4135206"/>
              <a:ext cx="63201" cy="68702"/>
            </a:xfrm>
            <a:custGeom>
              <a:avLst/>
              <a:gdLst>
                <a:gd name="T0" fmla="*/ 0 w 108"/>
                <a:gd name="T1" fmla="*/ 96 h 120"/>
                <a:gd name="T2" fmla="*/ 36 w 108"/>
                <a:gd name="T3" fmla="*/ 113 h 120"/>
                <a:gd name="T4" fmla="*/ 55 w 108"/>
                <a:gd name="T5" fmla="*/ 106 h 120"/>
                <a:gd name="T6" fmla="*/ 84 w 108"/>
                <a:gd name="T7" fmla="*/ 108 h 120"/>
                <a:gd name="T8" fmla="*/ 96 w 108"/>
                <a:gd name="T9" fmla="*/ 75 h 120"/>
                <a:gd name="T10" fmla="*/ 77 w 108"/>
                <a:gd name="T11" fmla="*/ 55 h 120"/>
                <a:gd name="T12" fmla="*/ 70 w 108"/>
                <a:gd name="T13" fmla="*/ 39 h 120"/>
                <a:gd name="T14" fmla="*/ 82 w 108"/>
                <a:gd name="T15" fmla="*/ 22 h 120"/>
                <a:gd name="T16" fmla="*/ 87 w 108"/>
                <a:gd name="T17" fmla="*/ 5 h 120"/>
                <a:gd name="T18" fmla="*/ 65 w 108"/>
                <a:gd name="T19" fmla="*/ 0 h 120"/>
                <a:gd name="T20" fmla="*/ 46 w 108"/>
                <a:gd name="T21" fmla="*/ 7 h 120"/>
                <a:gd name="T22" fmla="*/ 34 w 108"/>
                <a:gd name="T23" fmla="*/ 19 h 120"/>
                <a:gd name="T24" fmla="*/ 34 w 108"/>
                <a:gd name="T25" fmla="*/ 34 h 120"/>
                <a:gd name="T26" fmla="*/ 29 w 108"/>
                <a:gd name="T27" fmla="*/ 48 h 120"/>
                <a:gd name="T28" fmla="*/ 12 w 108"/>
                <a:gd name="T29" fmla="*/ 51 h 120"/>
                <a:gd name="T30" fmla="*/ 12 w 108"/>
                <a:gd name="T31" fmla="*/ 65 h 120"/>
                <a:gd name="T32" fmla="*/ 3 w 108"/>
                <a:gd name="T33" fmla="*/ 77 h 120"/>
                <a:gd name="T34" fmla="*/ 0 w 108"/>
                <a:gd name="T35"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20">
                  <a:moveTo>
                    <a:pt x="0" y="96"/>
                  </a:moveTo>
                  <a:cubicBezTo>
                    <a:pt x="17" y="108"/>
                    <a:pt x="10" y="110"/>
                    <a:pt x="36" y="113"/>
                  </a:cubicBezTo>
                  <a:cubicBezTo>
                    <a:pt x="46" y="120"/>
                    <a:pt x="49" y="116"/>
                    <a:pt x="55" y="106"/>
                  </a:cubicBezTo>
                  <a:cubicBezTo>
                    <a:pt x="65" y="107"/>
                    <a:pt x="84" y="108"/>
                    <a:pt x="84" y="108"/>
                  </a:cubicBezTo>
                  <a:cubicBezTo>
                    <a:pt x="81" y="96"/>
                    <a:pt x="86" y="81"/>
                    <a:pt x="96" y="75"/>
                  </a:cubicBezTo>
                  <a:cubicBezTo>
                    <a:pt x="108" y="55"/>
                    <a:pt x="98" y="55"/>
                    <a:pt x="77" y="55"/>
                  </a:cubicBezTo>
                  <a:lnTo>
                    <a:pt x="70" y="39"/>
                  </a:lnTo>
                  <a:lnTo>
                    <a:pt x="82" y="22"/>
                  </a:lnTo>
                  <a:lnTo>
                    <a:pt x="87" y="5"/>
                  </a:lnTo>
                  <a:lnTo>
                    <a:pt x="65" y="0"/>
                  </a:lnTo>
                  <a:lnTo>
                    <a:pt x="46" y="7"/>
                  </a:lnTo>
                  <a:lnTo>
                    <a:pt x="34" y="19"/>
                  </a:lnTo>
                  <a:lnTo>
                    <a:pt x="34" y="34"/>
                  </a:lnTo>
                  <a:lnTo>
                    <a:pt x="29" y="48"/>
                  </a:lnTo>
                  <a:lnTo>
                    <a:pt x="12" y="51"/>
                  </a:lnTo>
                  <a:lnTo>
                    <a:pt x="12" y="65"/>
                  </a:lnTo>
                  <a:lnTo>
                    <a:pt x="3" y="77"/>
                  </a:lnTo>
                  <a:lnTo>
                    <a:pt x="0" y="96"/>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4" name="Freeform 212"/>
            <p:cNvSpPr>
              <a:spLocks/>
            </p:cNvSpPr>
            <p:nvPr/>
          </p:nvSpPr>
          <p:spPr bwMode="auto">
            <a:xfrm>
              <a:off x="2605037" y="4163560"/>
              <a:ext cx="97573" cy="55616"/>
            </a:xfrm>
            <a:custGeom>
              <a:avLst/>
              <a:gdLst>
                <a:gd name="T0" fmla="*/ 0 w 168"/>
                <a:gd name="T1" fmla="*/ 56 h 97"/>
                <a:gd name="T2" fmla="*/ 19 w 168"/>
                <a:gd name="T3" fmla="*/ 77 h 97"/>
                <a:gd name="T4" fmla="*/ 29 w 168"/>
                <a:gd name="T5" fmla="*/ 92 h 97"/>
                <a:gd name="T6" fmla="*/ 43 w 168"/>
                <a:gd name="T7" fmla="*/ 97 h 97"/>
                <a:gd name="T8" fmla="*/ 57 w 168"/>
                <a:gd name="T9" fmla="*/ 75 h 97"/>
                <a:gd name="T10" fmla="*/ 60 w 168"/>
                <a:gd name="T11" fmla="*/ 85 h 97"/>
                <a:gd name="T12" fmla="*/ 72 w 168"/>
                <a:gd name="T13" fmla="*/ 73 h 97"/>
                <a:gd name="T14" fmla="*/ 89 w 168"/>
                <a:gd name="T15" fmla="*/ 68 h 97"/>
                <a:gd name="T16" fmla="*/ 125 w 168"/>
                <a:gd name="T17" fmla="*/ 44 h 97"/>
                <a:gd name="T18" fmla="*/ 141 w 168"/>
                <a:gd name="T19" fmla="*/ 39 h 97"/>
                <a:gd name="T20" fmla="*/ 168 w 168"/>
                <a:gd name="T21" fmla="*/ 20 h 97"/>
                <a:gd name="T22" fmla="*/ 137 w 168"/>
                <a:gd name="T23" fmla="*/ 27 h 97"/>
                <a:gd name="T24" fmla="*/ 105 w 168"/>
                <a:gd name="T25" fmla="*/ 8 h 97"/>
                <a:gd name="T26" fmla="*/ 43 w 168"/>
                <a:gd name="T27" fmla="*/ 10 h 97"/>
                <a:gd name="T28" fmla="*/ 38 w 168"/>
                <a:gd name="T29" fmla="*/ 25 h 97"/>
                <a:gd name="T30" fmla="*/ 31 w 168"/>
                <a:gd name="T31" fmla="*/ 39 h 97"/>
                <a:gd name="T32" fmla="*/ 26 w 168"/>
                <a:gd name="T33" fmla="*/ 58 h 97"/>
                <a:gd name="T34" fmla="*/ 0 w 168"/>
                <a:gd name="T3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 h="97">
                  <a:moveTo>
                    <a:pt x="0" y="56"/>
                  </a:moveTo>
                  <a:cubicBezTo>
                    <a:pt x="2" y="77"/>
                    <a:pt x="1" y="73"/>
                    <a:pt x="19" y="77"/>
                  </a:cubicBezTo>
                  <a:cubicBezTo>
                    <a:pt x="36" y="84"/>
                    <a:pt x="16" y="73"/>
                    <a:pt x="29" y="92"/>
                  </a:cubicBezTo>
                  <a:cubicBezTo>
                    <a:pt x="32" y="96"/>
                    <a:pt x="38" y="95"/>
                    <a:pt x="43" y="97"/>
                  </a:cubicBezTo>
                  <a:cubicBezTo>
                    <a:pt x="39" y="82"/>
                    <a:pt x="43" y="79"/>
                    <a:pt x="57" y="75"/>
                  </a:cubicBezTo>
                  <a:cubicBezTo>
                    <a:pt x="58" y="78"/>
                    <a:pt x="57" y="83"/>
                    <a:pt x="60" y="85"/>
                  </a:cubicBezTo>
                  <a:cubicBezTo>
                    <a:pt x="64" y="87"/>
                    <a:pt x="71" y="74"/>
                    <a:pt x="72" y="73"/>
                  </a:cubicBezTo>
                  <a:cubicBezTo>
                    <a:pt x="76" y="70"/>
                    <a:pt x="85" y="69"/>
                    <a:pt x="89" y="68"/>
                  </a:cubicBezTo>
                  <a:cubicBezTo>
                    <a:pt x="104" y="57"/>
                    <a:pt x="106" y="50"/>
                    <a:pt x="125" y="44"/>
                  </a:cubicBezTo>
                  <a:cubicBezTo>
                    <a:pt x="128" y="33"/>
                    <a:pt x="132" y="33"/>
                    <a:pt x="141" y="39"/>
                  </a:cubicBezTo>
                  <a:cubicBezTo>
                    <a:pt x="162" y="35"/>
                    <a:pt x="157" y="35"/>
                    <a:pt x="168" y="20"/>
                  </a:cubicBezTo>
                  <a:cubicBezTo>
                    <a:pt x="160" y="2"/>
                    <a:pt x="146" y="20"/>
                    <a:pt x="137" y="27"/>
                  </a:cubicBezTo>
                  <a:cubicBezTo>
                    <a:pt x="129" y="9"/>
                    <a:pt x="126" y="11"/>
                    <a:pt x="105" y="8"/>
                  </a:cubicBezTo>
                  <a:cubicBezTo>
                    <a:pt x="87" y="0"/>
                    <a:pt x="63" y="10"/>
                    <a:pt x="43" y="10"/>
                  </a:cubicBezTo>
                  <a:lnTo>
                    <a:pt x="38" y="25"/>
                  </a:lnTo>
                  <a:lnTo>
                    <a:pt x="31" y="39"/>
                  </a:lnTo>
                  <a:lnTo>
                    <a:pt x="26" y="58"/>
                  </a:lnTo>
                  <a:lnTo>
                    <a:pt x="0" y="56"/>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5" name="Freeform 213"/>
            <p:cNvSpPr>
              <a:spLocks/>
            </p:cNvSpPr>
            <p:nvPr/>
          </p:nvSpPr>
          <p:spPr bwMode="auto">
            <a:xfrm>
              <a:off x="2626104" y="4185370"/>
              <a:ext cx="76506" cy="61068"/>
            </a:xfrm>
            <a:custGeom>
              <a:avLst/>
              <a:gdLst>
                <a:gd name="T0" fmla="*/ 11 w 130"/>
                <a:gd name="T1" fmla="*/ 43 h 111"/>
                <a:gd name="T2" fmla="*/ 19 w 130"/>
                <a:gd name="T3" fmla="*/ 62 h 111"/>
                <a:gd name="T4" fmla="*/ 29 w 130"/>
                <a:gd name="T5" fmla="*/ 76 h 111"/>
                <a:gd name="T6" fmla="*/ 31 w 130"/>
                <a:gd name="T7" fmla="*/ 91 h 111"/>
                <a:gd name="T8" fmla="*/ 51 w 130"/>
                <a:gd name="T9" fmla="*/ 96 h 111"/>
                <a:gd name="T10" fmla="*/ 96 w 130"/>
                <a:gd name="T11" fmla="*/ 103 h 111"/>
                <a:gd name="T12" fmla="*/ 99 w 130"/>
                <a:gd name="T13" fmla="*/ 91 h 111"/>
                <a:gd name="T14" fmla="*/ 111 w 130"/>
                <a:gd name="T15" fmla="*/ 67 h 111"/>
                <a:gd name="T16" fmla="*/ 106 w 130"/>
                <a:gd name="T17" fmla="*/ 36 h 111"/>
                <a:gd name="T18" fmla="*/ 130 w 130"/>
                <a:gd name="T19" fmla="*/ 16 h 111"/>
                <a:gd name="T20" fmla="*/ 118 w 130"/>
                <a:gd name="T21" fmla="*/ 0 h 111"/>
                <a:gd name="T22" fmla="*/ 101 w 130"/>
                <a:gd name="T23" fmla="*/ 0 h 111"/>
                <a:gd name="T24" fmla="*/ 87 w 130"/>
                <a:gd name="T25" fmla="*/ 0 h 111"/>
                <a:gd name="T26" fmla="*/ 72 w 130"/>
                <a:gd name="T27" fmla="*/ 14 h 111"/>
                <a:gd name="T28" fmla="*/ 58 w 130"/>
                <a:gd name="T29" fmla="*/ 26 h 111"/>
                <a:gd name="T30" fmla="*/ 43 w 130"/>
                <a:gd name="T31" fmla="*/ 33 h 111"/>
                <a:gd name="T32" fmla="*/ 11 w 130"/>
                <a:gd name="T33" fmla="*/ 4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11">
                  <a:moveTo>
                    <a:pt x="11" y="43"/>
                  </a:moveTo>
                  <a:cubicBezTo>
                    <a:pt x="0" y="57"/>
                    <a:pt x="2" y="57"/>
                    <a:pt x="19" y="62"/>
                  </a:cubicBezTo>
                  <a:cubicBezTo>
                    <a:pt x="22" y="67"/>
                    <a:pt x="28" y="70"/>
                    <a:pt x="29" y="76"/>
                  </a:cubicBezTo>
                  <a:cubicBezTo>
                    <a:pt x="30" y="81"/>
                    <a:pt x="27" y="88"/>
                    <a:pt x="31" y="91"/>
                  </a:cubicBezTo>
                  <a:cubicBezTo>
                    <a:pt x="36" y="96"/>
                    <a:pt x="51" y="96"/>
                    <a:pt x="51" y="96"/>
                  </a:cubicBezTo>
                  <a:cubicBezTo>
                    <a:pt x="60" y="111"/>
                    <a:pt x="81" y="104"/>
                    <a:pt x="96" y="103"/>
                  </a:cubicBezTo>
                  <a:cubicBezTo>
                    <a:pt x="105" y="99"/>
                    <a:pt x="115" y="94"/>
                    <a:pt x="99" y="91"/>
                  </a:cubicBezTo>
                  <a:cubicBezTo>
                    <a:pt x="102" y="82"/>
                    <a:pt x="106" y="75"/>
                    <a:pt x="111" y="67"/>
                  </a:cubicBezTo>
                  <a:cubicBezTo>
                    <a:pt x="105" y="53"/>
                    <a:pt x="118" y="53"/>
                    <a:pt x="106" y="36"/>
                  </a:cubicBezTo>
                  <a:cubicBezTo>
                    <a:pt x="109" y="20"/>
                    <a:pt x="117" y="22"/>
                    <a:pt x="130" y="16"/>
                  </a:cubicBezTo>
                  <a:cubicBezTo>
                    <a:pt x="127" y="6"/>
                    <a:pt x="125" y="7"/>
                    <a:pt x="118" y="0"/>
                  </a:cubicBezTo>
                  <a:lnTo>
                    <a:pt x="101" y="0"/>
                  </a:lnTo>
                  <a:lnTo>
                    <a:pt x="87" y="0"/>
                  </a:lnTo>
                  <a:lnTo>
                    <a:pt x="72" y="14"/>
                  </a:lnTo>
                  <a:lnTo>
                    <a:pt x="58" y="26"/>
                  </a:lnTo>
                  <a:lnTo>
                    <a:pt x="43" y="33"/>
                  </a:lnTo>
                  <a:lnTo>
                    <a:pt x="11" y="43"/>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6" name="Freeform 214"/>
            <p:cNvSpPr>
              <a:spLocks/>
            </p:cNvSpPr>
            <p:nvPr/>
          </p:nvSpPr>
          <p:spPr bwMode="auto">
            <a:xfrm>
              <a:off x="2653823" y="4242076"/>
              <a:ext cx="48787" cy="50163"/>
            </a:xfrm>
            <a:custGeom>
              <a:avLst/>
              <a:gdLst>
                <a:gd name="T0" fmla="*/ 6 w 84"/>
                <a:gd name="T1" fmla="*/ 3 h 90"/>
                <a:gd name="T2" fmla="*/ 0 w 84"/>
                <a:gd name="T3" fmla="*/ 25 h 90"/>
                <a:gd name="T4" fmla="*/ 17 w 84"/>
                <a:gd name="T5" fmla="*/ 40 h 90"/>
                <a:gd name="T6" fmla="*/ 18 w 84"/>
                <a:gd name="T7" fmla="*/ 45 h 90"/>
                <a:gd name="T8" fmla="*/ 32 w 84"/>
                <a:gd name="T9" fmla="*/ 42 h 90"/>
                <a:gd name="T10" fmla="*/ 56 w 84"/>
                <a:gd name="T11" fmla="*/ 61 h 90"/>
                <a:gd name="T12" fmla="*/ 62 w 84"/>
                <a:gd name="T13" fmla="*/ 76 h 90"/>
                <a:gd name="T14" fmla="*/ 77 w 84"/>
                <a:gd name="T15" fmla="*/ 90 h 90"/>
                <a:gd name="T16" fmla="*/ 80 w 84"/>
                <a:gd name="T17" fmla="*/ 69 h 90"/>
                <a:gd name="T18" fmla="*/ 84 w 84"/>
                <a:gd name="T19" fmla="*/ 49 h 90"/>
                <a:gd name="T20" fmla="*/ 68 w 84"/>
                <a:gd name="T21" fmla="*/ 25 h 90"/>
                <a:gd name="T22" fmla="*/ 57 w 84"/>
                <a:gd name="T23" fmla="*/ 12 h 90"/>
                <a:gd name="T24" fmla="*/ 56 w 84"/>
                <a:gd name="T25" fmla="*/ 0 h 90"/>
                <a:gd name="T26" fmla="*/ 39 w 84"/>
                <a:gd name="T27" fmla="*/ 3 h 90"/>
                <a:gd name="T28" fmla="*/ 20 w 84"/>
                <a:gd name="T29" fmla="*/ 6 h 90"/>
                <a:gd name="T30" fmla="*/ 6 w 84"/>
                <a:gd name="T31" fmla="*/ 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90">
                  <a:moveTo>
                    <a:pt x="6" y="3"/>
                  </a:moveTo>
                  <a:cubicBezTo>
                    <a:pt x="9" y="9"/>
                    <a:pt x="4" y="20"/>
                    <a:pt x="0" y="25"/>
                  </a:cubicBezTo>
                  <a:cubicBezTo>
                    <a:pt x="3" y="34"/>
                    <a:pt x="7" y="38"/>
                    <a:pt x="17" y="40"/>
                  </a:cubicBezTo>
                  <a:cubicBezTo>
                    <a:pt x="17" y="42"/>
                    <a:pt x="16" y="45"/>
                    <a:pt x="18" y="45"/>
                  </a:cubicBezTo>
                  <a:cubicBezTo>
                    <a:pt x="23" y="46"/>
                    <a:pt x="32" y="42"/>
                    <a:pt x="32" y="42"/>
                  </a:cubicBezTo>
                  <a:cubicBezTo>
                    <a:pt x="38" y="39"/>
                    <a:pt x="51" y="54"/>
                    <a:pt x="56" y="61"/>
                  </a:cubicBezTo>
                  <a:cubicBezTo>
                    <a:pt x="53" y="70"/>
                    <a:pt x="51" y="74"/>
                    <a:pt x="62" y="76"/>
                  </a:cubicBezTo>
                  <a:cubicBezTo>
                    <a:pt x="66" y="83"/>
                    <a:pt x="69" y="87"/>
                    <a:pt x="77" y="90"/>
                  </a:cubicBezTo>
                  <a:cubicBezTo>
                    <a:pt x="75" y="82"/>
                    <a:pt x="70" y="71"/>
                    <a:pt x="80" y="69"/>
                  </a:cubicBezTo>
                  <a:cubicBezTo>
                    <a:pt x="75" y="56"/>
                    <a:pt x="69" y="60"/>
                    <a:pt x="84" y="49"/>
                  </a:cubicBezTo>
                  <a:cubicBezTo>
                    <a:pt x="78" y="41"/>
                    <a:pt x="73" y="33"/>
                    <a:pt x="68" y="25"/>
                  </a:cubicBezTo>
                  <a:cubicBezTo>
                    <a:pt x="70" y="16"/>
                    <a:pt x="66" y="13"/>
                    <a:pt x="57" y="12"/>
                  </a:cubicBezTo>
                  <a:cubicBezTo>
                    <a:pt x="57" y="8"/>
                    <a:pt x="56" y="0"/>
                    <a:pt x="56" y="0"/>
                  </a:cubicBezTo>
                  <a:lnTo>
                    <a:pt x="39" y="3"/>
                  </a:lnTo>
                  <a:lnTo>
                    <a:pt x="20" y="6"/>
                  </a:lnTo>
                  <a:lnTo>
                    <a:pt x="6" y="3"/>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7" name="Freeform 215"/>
            <p:cNvSpPr>
              <a:spLocks/>
            </p:cNvSpPr>
            <p:nvPr/>
          </p:nvSpPr>
          <p:spPr bwMode="auto">
            <a:xfrm>
              <a:off x="2695957" y="4262796"/>
              <a:ext cx="85377" cy="45802"/>
            </a:xfrm>
            <a:custGeom>
              <a:avLst/>
              <a:gdLst>
                <a:gd name="T0" fmla="*/ 14 w 147"/>
                <a:gd name="T1" fmla="*/ 10 h 82"/>
                <a:gd name="T2" fmla="*/ 32 w 147"/>
                <a:gd name="T3" fmla="*/ 22 h 82"/>
                <a:gd name="T4" fmla="*/ 39 w 147"/>
                <a:gd name="T5" fmla="*/ 33 h 82"/>
                <a:gd name="T6" fmla="*/ 77 w 147"/>
                <a:gd name="T7" fmla="*/ 19 h 82"/>
                <a:gd name="T8" fmla="*/ 119 w 147"/>
                <a:gd name="T9" fmla="*/ 15 h 82"/>
                <a:gd name="T10" fmla="*/ 140 w 147"/>
                <a:gd name="T11" fmla="*/ 40 h 82"/>
                <a:gd name="T12" fmla="*/ 131 w 147"/>
                <a:gd name="T13" fmla="*/ 58 h 82"/>
                <a:gd name="T14" fmla="*/ 119 w 147"/>
                <a:gd name="T15" fmla="*/ 66 h 82"/>
                <a:gd name="T16" fmla="*/ 116 w 147"/>
                <a:gd name="T17" fmla="*/ 54 h 82"/>
                <a:gd name="T18" fmla="*/ 108 w 147"/>
                <a:gd name="T19" fmla="*/ 43 h 82"/>
                <a:gd name="T20" fmla="*/ 104 w 147"/>
                <a:gd name="T21" fmla="*/ 30 h 82"/>
                <a:gd name="T22" fmla="*/ 83 w 147"/>
                <a:gd name="T23" fmla="*/ 28 h 82"/>
                <a:gd name="T24" fmla="*/ 63 w 147"/>
                <a:gd name="T25" fmla="*/ 40 h 82"/>
                <a:gd name="T26" fmla="*/ 65 w 147"/>
                <a:gd name="T27" fmla="*/ 61 h 82"/>
                <a:gd name="T28" fmla="*/ 53 w 147"/>
                <a:gd name="T29" fmla="*/ 79 h 82"/>
                <a:gd name="T30" fmla="*/ 45 w 147"/>
                <a:gd name="T31" fmla="*/ 61 h 82"/>
                <a:gd name="T32" fmla="*/ 35 w 147"/>
                <a:gd name="T33" fmla="*/ 57 h 82"/>
                <a:gd name="T34" fmla="*/ 24 w 147"/>
                <a:gd name="T35" fmla="*/ 45 h 82"/>
                <a:gd name="T36" fmla="*/ 0 w 147"/>
                <a:gd name="T37" fmla="*/ 46 h 82"/>
                <a:gd name="T38" fmla="*/ 5 w 147"/>
                <a:gd name="T39" fmla="*/ 34 h 82"/>
                <a:gd name="T40" fmla="*/ 6 w 147"/>
                <a:gd name="T41" fmla="*/ 24 h 82"/>
                <a:gd name="T42" fmla="*/ 3 w 147"/>
                <a:gd name="T43" fmla="*/ 13 h 82"/>
                <a:gd name="T44" fmla="*/ 14 w 147"/>
                <a:gd name="T45" fmla="*/ 1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82">
                  <a:moveTo>
                    <a:pt x="14" y="10"/>
                  </a:moveTo>
                  <a:cubicBezTo>
                    <a:pt x="16" y="21"/>
                    <a:pt x="22" y="21"/>
                    <a:pt x="32" y="22"/>
                  </a:cubicBezTo>
                  <a:cubicBezTo>
                    <a:pt x="33" y="28"/>
                    <a:pt x="33" y="30"/>
                    <a:pt x="39" y="33"/>
                  </a:cubicBezTo>
                  <a:cubicBezTo>
                    <a:pt x="55" y="30"/>
                    <a:pt x="59" y="21"/>
                    <a:pt x="77" y="19"/>
                  </a:cubicBezTo>
                  <a:cubicBezTo>
                    <a:pt x="80" y="0"/>
                    <a:pt x="77" y="9"/>
                    <a:pt x="119" y="15"/>
                  </a:cubicBezTo>
                  <a:cubicBezTo>
                    <a:pt x="120" y="15"/>
                    <a:pt x="134" y="36"/>
                    <a:pt x="140" y="40"/>
                  </a:cubicBezTo>
                  <a:cubicBezTo>
                    <a:pt x="142" y="52"/>
                    <a:pt x="147" y="56"/>
                    <a:pt x="131" y="58"/>
                  </a:cubicBezTo>
                  <a:cubicBezTo>
                    <a:pt x="124" y="60"/>
                    <a:pt x="125" y="63"/>
                    <a:pt x="119" y="66"/>
                  </a:cubicBezTo>
                  <a:cubicBezTo>
                    <a:pt x="108" y="63"/>
                    <a:pt x="110" y="62"/>
                    <a:pt x="116" y="54"/>
                  </a:cubicBezTo>
                  <a:cubicBezTo>
                    <a:pt x="117" y="47"/>
                    <a:pt x="114" y="47"/>
                    <a:pt x="108" y="43"/>
                  </a:cubicBezTo>
                  <a:cubicBezTo>
                    <a:pt x="104" y="38"/>
                    <a:pt x="101" y="36"/>
                    <a:pt x="104" y="30"/>
                  </a:cubicBezTo>
                  <a:cubicBezTo>
                    <a:pt x="96" y="27"/>
                    <a:pt x="92" y="27"/>
                    <a:pt x="83" y="28"/>
                  </a:cubicBezTo>
                  <a:cubicBezTo>
                    <a:pt x="75" y="33"/>
                    <a:pt x="73" y="38"/>
                    <a:pt x="63" y="40"/>
                  </a:cubicBezTo>
                  <a:cubicBezTo>
                    <a:pt x="58" y="48"/>
                    <a:pt x="61" y="53"/>
                    <a:pt x="65" y="61"/>
                  </a:cubicBezTo>
                  <a:cubicBezTo>
                    <a:pt x="62" y="82"/>
                    <a:pt x="64" y="70"/>
                    <a:pt x="53" y="79"/>
                  </a:cubicBezTo>
                  <a:cubicBezTo>
                    <a:pt x="49" y="73"/>
                    <a:pt x="48" y="67"/>
                    <a:pt x="45" y="61"/>
                  </a:cubicBezTo>
                  <a:cubicBezTo>
                    <a:pt x="44" y="53"/>
                    <a:pt x="41" y="52"/>
                    <a:pt x="35" y="57"/>
                  </a:cubicBezTo>
                  <a:cubicBezTo>
                    <a:pt x="28" y="53"/>
                    <a:pt x="30" y="50"/>
                    <a:pt x="24" y="45"/>
                  </a:cubicBezTo>
                  <a:cubicBezTo>
                    <a:pt x="1" y="46"/>
                    <a:pt x="9" y="46"/>
                    <a:pt x="0" y="46"/>
                  </a:cubicBezTo>
                  <a:lnTo>
                    <a:pt x="5" y="34"/>
                  </a:lnTo>
                  <a:lnTo>
                    <a:pt x="6" y="24"/>
                  </a:lnTo>
                  <a:lnTo>
                    <a:pt x="3" y="13"/>
                  </a:lnTo>
                  <a:lnTo>
                    <a:pt x="14" y="10"/>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8" name="Freeform 216"/>
            <p:cNvSpPr>
              <a:spLocks/>
            </p:cNvSpPr>
            <p:nvPr/>
          </p:nvSpPr>
          <p:spPr bwMode="auto">
            <a:xfrm>
              <a:off x="2748070" y="4220266"/>
              <a:ext cx="172971" cy="267175"/>
            </a:xfrm>
            <a:custGeom>
              <a:avLst/>
              <a:gdLst>
                <a:gd name="T0" fmla="*/ 205 w 299"/>
                <a:gd name="T1" fmla="*/ 12 h 474"/>
                <a:gd name="T2" fmla="*/ 160 w 299"/>
                <a:gd name="T3" fmla="*/ 16 h 474"/>
                <a:gd name="T4" fmla="*/ 131 w 299"/>
                <a:gd name="T5" fmla="*/ 33 h 474"/>
                <a:gd name="T6" fmla="*/ 113 w 299"/>
                <a:gd name="T7" fmla="*/ 42 h 474"/>
                <a:gd name="T8" fmla="*/ 91 w 299"/>
                <a:gd name="T9" fmla="*/ 78 h 474"/>
                <a:gd name="T10" fmla="*/ 56 w 299"/>
                <a:gd name="T11" fmla="*/ 114 h 474"/>
                <a:gd name="T12" fmla="*/ 65 w 299"/>
                <a:gd name="T13" fmla="*/ 130 h 474"/>
                <a:gd name="T14" fmla="*/ 55 w 299"/>
                <a:gd name="T15" fmla="*/ 130 h 474"/>
                <a:gd name="T16" fmla="*/ 31 w 299"/>
                <a:gd name="T17" fmla="*/ 142 h 474"/>
                <a:gd name="T18" fmla="*/ 44 w 299"/>
                <a:gd name="T19" fmla="*/ 175 h 474"/>
                <a:gd name="T20" fmla="*/ 43 w 299"/>
                <a:gd name="T21" fmla="*/ 219 h 474"/>
                <a:gd name="T22" fmla="*/ 50 w 299"/>
                <a:gd name="T23" fmla="*/ 246 h 474"/>
                <a:gd name="T24" fmla="*/ 14 w 299"/>
                <a:gd name="T25" fmla="*/ 285 h 474"/>
                <a:gd name="T26" fmla="*/ 8 w 299"/>
                <a:gd name="T27" fmla="*/ 316 h 474"/>
                <a:gd name="T28" fmla="*/ 49 w 299"/>
                <a:gd name="T29" fmla="*/ 340 h 474"/>
                <a:gd name="T30" fmla="*/ 109 w 299"/>
                <a:gd name="T31" fmla="*/ 358 h 474"/>
                <a:gd name="T32" fmla="*/ 130 w 299"/>
                <a:gd name="T33" fmla="*/ 384 h 474"/>
                <a:gd name="T34" fmla="*/ 151 w 299"/>
                <a:gd name="T35" fmla="*/ 417 h 474"/>
                <a:gd name="T36" fmla="*/ 214 w 299"/>
                <a:gd name="T37" fmla="*/ 418 h 474"/>
                <a:gd name="T38" fmla="*/ 226 w 299"/>
                <a:gd name="T39" fmla="*/ 474 h 474"/>
                <a:gd name="T40" fmla="*/ 238 w 299"/>
                <a:gd name="T41" fmla="*/ 429 h 474"/>
                <a:gd name="T42" fmla="*/ 241 w 299"/>
                <a:gd name="T43" fmla="*/ 336 h 474"/>
                <a:gd name="T44" fmla="*/ 268 w 299"/>
                <a:gd name="T45" fmla="*/ 298 h 474"/>
                <a:gd name="T46" fmla="*/ 299 w 299"/>
                <a:gd name="T47" fmla="*/ 255 h 474"/>
                <a:gd name="T48" fmla="*/ 284 w 299"/>
                <a:gd name="T49" fmla="*/ 226 h 474"/>
                <a:gd name="T50" fmla="*/ 292 w 299"/>
                <a:gd name="T51" fmla="*/ 184 h 474"/>
                <a:gd name="T52" fmla="*/ 281 w 299"/>
                <a:gd name="T53" fmla="*/ 162 h 474"/>
                <a:gd name="T54" fmla="*/ 223 w 299"/>
                <a:gd name="T55" fmla="*/ 150 h 474"/>
                <a:gd name="T56" fmla="*/ 175 w 299"/>
                <a:gd name="T57" fmla="*/ 115 h 474"/>
                <a:gd name="T58" fmla="*/ 175 w 299"/>
                <a:gd name="T59" fmla="*/ 70 h 474"/>
                <a:gd name="T60" fmla="*/ 182 w 299"/>
                <a:gd name="T61" fmla="*/ 40 h 474"/>
                <a:gd name="T62" fmla="*/ 188 w 299"/>
                <a:gd name="T63" fmla="*/ 2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9" h="474">
                  <a:moveTo>
                    <a:pt x="188" y="22"/>
                  </a:moveTo>
                  <a:cubicBezTo>
                    <a:pt x="201" y="21"/>
                    <a:pt x="200" y="22"/>
                    <a:pt x="205" y="12"/>
                  </a:cubicBezTo>
                  <a:cubicBezTo>
                    <a:pt x="207" y="0"/>
                    <a:pt x="195" y="5"/>
                    <a:pt x="187" y="6"/>
                  </a:cubicBezTo>
                  <a:cubicBezTo>
                    <a:pt x="174" y="17"/>
                    <a:pt x="185" y="15"/>
                    <a:pt x="160" y="16"/>
                  </a:cubicBezTo>
                  <a:cubicBezTo>
                    <a:pt x="154" y="22"/>
                    <a:pt x="155" y="29"/>
                    <a:pt x="148" y="34"/>
                  </a:cubicBezTo>
                  <a:cubicBezTo>
                    <a:pt x="141" y="33"/>
                    <a:pt x="138" y="31"/>
                    <a:pt x="131" y="33"/>
                  </a:cubicBezTo>
                  <a:cubicBezTo>
                    <a:pt x="131" y="37"/>
                    <a:pt x="134" y="43"/>
                    <a:pt x="130" y="45"/>
                  </a:cubicBezTo>
                  <a:cubicBezTo>
                    <a:pt x="125" y="48"/>
                    <a:pt x="113" y="42"/>
                    <a:pt x="113" y="42"/>
                  </a:cubicBezTo>
                  <a:cubicBezTo>
                    <a:pt x="102" y="43"/>
                    <a:pt x="99" y="47"/>
                    <a:pt x="95" y="57"/>
                  </a:cubicBezTo>
                  <a:cubicBezTo>
                    <a:pt x="94" y="64"/>
                    <a:pt x="91" y="78"/>
                    <a:pt x="91" y="78"/>
                  </a:cubicBezTo>
                  <a:cubicBezTo>
                    <a:pt x="96" y="84"/>
                    <a:pt x="98" y="87"/>
                    <a:pt x="89" y="88"/>
                  </a:cubicBezTo>
                  <a:cubicBezTo>
                    <a:pt x="76" y="94"/>
                    <a:pt x="56" y="114"/>
                    <a:pt x="56" y="114"/>
                  </a:cubicBezTo>
                  <a:cubicBezTo>
                    <a:pt x="54" y="127"/>
                    <a:pt x="54" y="115"/>
                    <a:pt x="61" y="121"/>
                  </a:cubicBezTo>
                  <a:cubicBezTo>
                    <a:pt x="63" y="123"/>
                    <a:pt x="63" y="127"/>
                    <a:pt x="65" y="130"/>
                  </a:cubicBezTo>
                  <a:cubicBezTo>
                    <a:pt x="64" y="131"/>
                    <a:pt x="63" y="133"/>
                    <a:pt x="61" y="133"/>
                  </a:cubicBezTo>
                  <a:cubicBezTo>
                    <a:pt x="59" y="133"/>
                    <a:pt x="55" y="130"/>
                    <a:pt x="55" y="130"/>
                  </a:cubicBezTo>
                  <a:lnTo>
                    <a:pt x="44" y="132"/>
                  </a:lnTo>
                  <a:lnTo>
                    <a:pt x="31" y="142"/>
                  </a:lnTo>
                  <a:cubicBezTo>
                    <a:pt x="40" y="148"/>
                    <a:pt x="38" y="161"/>
                    <a:pt x="49" y="163"/>
                  </a:cubicBezTo>
                  <a:cubicBezTo>
                    <a:pt x="50" y="170"/>
                    <a:pt x="47" y="169"/>
                    <a:pt x="44" y="175"/>
                  </a:cubicBezTo>
                  <a:cubicBezTo>
                    <a:pt x="52" y="180"/>
                    <a:pt x="52" y="187"/>
                    <a:pt x="44" y="192"/>
                  </a:cubicBezTo>
                  <a:cubicBezTo>
                    <a:pt x="46" y="202"/>
                    <a:pt x="54" y="211"/>
                    <a:pt x="43" y="219"/>
                  </a:cubicBezTo>
                  <a:cubicBezTo>
                    <a:pt x="44" y="227"/>
                    <a:pt x="42" y="228"/>
                    <a:pt x="38" y="234"/>
                  </a:cubicBezTo>
                  <a:cubicBezTo>
                    <a:pt x="42" y="239"/>
                    <a:pt x="46" y="241"/>
                    <a:pt x="50" y="246"/>
                  </a:cubicBezTo>
                  <a:cubicBezTo>
                    <a:pt x="49" y="259"/>
                    <a:pt x="48" y="256"/>
                    <a:pt x="38" y="261"/>
                  </a:cubicBezTo>
                  <a:cubicBezTo>
                    <a:pt x="35" y="279"/>
                    <a:pt x="34" y="282"/>
                    <a:pt x="14" y="285"/>
                  </a:cubicBezTo>
                  <a:cubicBezTo>
                    <a:pt x="9" y="291"/>
                    <a:pt x="12" y="296"/>
                    <a:pt x="5" y="300"/>
                  </a:cubicBezTo>
                  <a:cubicBezTo>
                    <a:pt x="0" y="306"/>
                    <a:pt x="2" y="311"/>
                    <a:pt x="8" y="316"/>
                  </a:cubicBezTo>
                  <a:cubicBezTo>
                    <a:pt x="15" y="327"/>
                    <a:pt x="33" y="327"/>
                    <a:pt x="44" y="328"/>
                  </a:cubicBezTo>
                  <a:cubicBezTo>
                    <a:pt x="32" y="334"/>
                    <a:pt x="39" y="339"/>
                    <a:pt x="49" y="340"/>
                  </a:cubicBezTo>
                  <a:cubicBezTo>
                    <a:pt x="61" y="346"/>
                    <a:pt x="67" y="346"/>
                    <a:pt x="82" y="348"/>
                  </a:cubicBezTo>
                  <a:cubicBezTo>
                    <a:pt x="89" y="357"/>
                    <a:pt x="98" y="356"/>
                    <a:pt x="109" y="358"/>
                  </a:cubicBezTo>
                  <a:cubicBezTo>
                    <a:pt x="110" y="364"/>
                    <a:pt x="111" y="366"/>
                    <a:pt x="116" y="370"/>
                  </a:cubicBezTo>
                  <a:cubicBezTo>
                    <a:pt x="119" y="378"/>
                    <a:pt x="122" y="381"/>
                    <a:pt x="130" y="384"/>
                  </a:cubicBezTo>
                  <a:cubicBezTo>
                    <a:pt x="136" y="390"/>
                    <a:pt x="140" y="399"/>
                    <a:pt x="145" y="406"/>
                  </a:cubicBezTo>
                  <a:cubicBezTo>
                    <a:pt x="146" y="411"/>
                    <a:pt x="147" y="413"/>
                    <a:pt x="151" y="417"/>
                  </a:cubicBezTo>
                  <a:cubicBezTo>
                    <a:pt x="161" y="414"/>
                    <a:pt x="172" y="417"/>
                    <a:pt x="181" y="412"/>
                  </a:cubicBezTo>
                  <a:cubicBezTo>
                    <a:pt x="192" y="414"/>
                    <a:pt x="204" y="412"/>
                    <a:pt x="214" y="418"/>
                  </a:cubicBezTo>
                  <a:cubicBezTo>
                    <a:pt x="217" y="433"/>
                    <a:pt x="218" y="438"/>
                    <a:pt x="212" y="453"/>
                  </a:cubicBezTo>
                  <a:cubicBezTo>
                    <a:pt x="225" y="460"/>
                    <a:pt x="223" y="457"/>
                    <a:pt x="226" y="474"/>
                  </a:cubicBezTo>
                  <a:cubicBezTo>
                    <a:pt x="232" y="470"/>
                    <a:pt x="235" y="467"/>
                    <a:pt x="236" y="460"/>
                  </a:cubicBezTo>
                  <a:cubicBezTo>
                    <a:pt x="235" y="448"/>
                    <a:pt x="231" y="439"/>
                    <a:pt x="238" y="429"/>
                  </a:cubicBezTo>
                  <a:cubicBezTo>
                    <a:pt x="239" y="407"/>
                    <a:pt x="251" y="370"/>
                    <a:pt x="229" y="354"/>
                  </a:cubicBezTo>
                  <a:cubicBezTo>
                    <a:pt x="221" y="341"/>
                    <a:pt x="229" y="338"/>
                    <a:pt x="241" y="336"/>
                  </a:cubicBezTo>
                  <a:cubicBezTo>
                    <a:pt x="247" y="326"/>
                    <a:pt x="239" y="325"/>
                    <a:pt x="232" y="319"/>
                  </a:cubicBezTo>
                  <a:cubicBezTo>
                    <a:pt x="220" y="295"/>
                    <a:pt x="263" y="303"/>
                    <a:pt x="268" y="298"/>
                  </a:cubicBezTo>
                  <a:cubicBezTo>
                    <a:pt x="280" y="297"/>
                    <a:pt x="287" y="300"/>
                    <a:pt x="292" y="289"/>
                  </a:cubicBezTo>
                  <a:cubicBezTo>
                    <a:pt x="290" y="272"/>
                    <a:pt x="290" y="267"/>
                    <a:pt x="299" y="255"/>
                  </a:cubicBezTo>
                  <a:cubicBezTo>
                    <a:pt x="298" y="248"/>
                    <a:pt x="294" y="246"/>
                    <a:pt x="290" y="240"/>
                  </a:cubicBezTo>
                  <a:cubicBezTo>
                    <a:pt x="289" y="234"/>
                    <a:pt x="287" y="231"/>
                    <a:pt x="284" y="226"/>
                  </a:cubicBezTo>
                  <a:cubicBezTo>
                    <a:pt x="282" y="217"/>
                    <a:pt x="282" y="208"/>
                    <a:pt x="286" y="199"/>
                  </a:cubicBezTo>
                  <a:cubicBezTo>
                    <a:pt x="287" y="193"/>
                    <a:pt x="289" y="190"/>
                    <a:pt x="292" y="184"/>
                  </a:cubicBezTo>
                  <a:cubicBezTo>
                    <a:pt x="293" y="178"/>
                    <a:pt x="295" y="174"/>
                    <a:pt x="295" y="168"/>
                  </a:cubicBezTo>
                  <a:cubicBezTo>
                    <a:pt x="290" y="165"/>
                    <a:pt x="287" y="163"/>
                    <a:pt x="281" y="162"/>
                  </a:cubicBezTo>
                  <a:cubicBezTo>
                    <a:pt x="275" y="165"/>
                    <a:pt x="269" y="166"/>
                    <a:pt x="263" y="168"/>
                  </a:cubicBezTo>
                  <a:cubicBezTo>
                    <a:pt x="223" y="164"/>
                    <a:pt x="244" y="166"/>
                    <a:pt x="223" y="150"/>
                  </a:cubicBezTo>
                  <a:cubicBezTo>
                    <a:pt x="211" y="150"/>
                    <a:pt x="184" y="155"/>
                    <a:pt x="170" y="147"/>
                  </a:cubicBezTo>
                  <a:cubicBezTo>
                    <a:pt x="160" y="135"/>
                    <a:pt x="170" y="126"/>
                    <a:pt x="175" y="115"/>
                  </a:cubicBezTo>
                  <a:cubicBezTo>
                    <a:pt x="173" y="103"/>
                    <a:pt x="169" y="98"/>
                    <a:pt x="164" y="88"/>
                  </a:cubicBezTo>
                  <a:cubicBezTo>
                    <a:pt x="167" y="82"/>
                    <a:pt x="171" y="76"/>
                    <a:pt x="175" y="70"/>
                  </a:cubicBezTo>
                  <a:cubicBezTo>
                    <a:pt x="176" y="57"/>
                    <a:pt x="177" y="60"/>
                    <a:pt x="187" y="55"/>
                  </a:cubicBezTo>
                  <a:cubicBezTo>
                    <a:pt x="188" y="47"/>
                    <a:pt x="190" y="43"/>
                    <a:pt x="182" y="40"/>
                  </a:cubicBezTo>
                  <a:cubicBezTo>
                    <a:pt x="177" y="34"/>
                    <a:pt x="181" y="32"/>
                    <a:pt x="187" y="28"/>
                  </a:cubicBezTo>
                  <a:cubicBezTo>
                    <a:pt x="191" y="23"/>
                    <a:pt x="191" y="25"/>
                    <a:pt x="188" y="2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19" name="Freeform 217"/>
            <p:cNvSpPr>
              <a:spLocks/>
            </p:cNvSpPr>
            <p:nvPr/>
          </p:nvSpPr>
          <p:spPr bwMode="auto">
            <a:xfrm>
              <a:off x="2842317" y="4237714"/>
              <a:ext cx="186276" cy="167939"/>
            </a:xfrm>
            <a:custGeom>
              <a:avLst/>
              <a:gdLst>
                <a:gd name="T0" fmla="*/ 138 w 318"/>
                <a:gd name="T1" fmla="*/ 285 h 298"/>
                <a:gd name="T2" fmla="*/ 179 w 318"/>
                <a:gd name="T3" fmla="*/ 294 h 298"/>
                <a:gd name="T4" fmla="*/ 231 w 318"/>
                <a:gd name="T5" fmla="*/ 258 h 298"/>
                <a:gd name="T6" fmla="*/ 207 w 318"/>
                <a:gd name="T7" fmla="*/ 214 h 298"/>
                <a:gd name="T8" fmla="*/ 215 w 318"/>
                <a:gd name="T9" fmla="*/ 199 h 298"/>
                <a:gd name="T10" fmla="*/ 240 w 318"/>
                <a:gd name="T11" fmla="*/ 213 h 298"/>
                <a:gd name="T12" fmla="*/ 281 w 318"/>
                <a:gd name="T13" fmla="*/ 192 h 298"/>
                <a:gd name="T14" fmla="*/ 291 w 318"/>
                <a:gd name="T15" fmla="*/ 165 h 298"/>
                <a:gd name="T16" fmla="*/ 306 w 318"/>
                <a:gd name="T17" fmla="*/ 127 h 298"/>
                <a:gd name="T18" fmla="*/ 308 w 318"/>
                <a:gd name="T19" fmla="*/ 102 h 298"/>
                <a:gd name="T20" fmla="*/ 299 w 318"/>
                <a:gd name="T21" fmla="*/ 78 h 298"/>
                <a:gd name="T22" fmla="*/ 279 w 318"/>
                <a:gd name="T23" fmla="*/ 43 h 298"/>
                <a:gd name="T24" fmla="*/ 240 w 318"/>
                <a:gd name="T25" fmla="*/ 22 h 298"/>
                <a:gd name="T26" fmla="*/ 192 w 318"/>
                <a:gd name="T27" fmla="*/ 37 h 298"/>
                <a:gd name="T28" fmla="*/ 153 w 318"/>
                <a:gd name="T29" fmla="*/ 18 h 298"/>
                <a:gd name="T30" fmla="*/ 126 w 318"/>
                <a:gd name="T31" fmla="*/ 30 h 298"/>
                <a:gd name="T32" fmla="*/ 90 w 318"/>
                <a:gd name="T33" fmla="*/ 0 h 298"/>
                <a:gd name="T34" fmla="*/ 48 w 318"/>
                <a:gd name="T35" fmla="*/ 0 h 298"/>
                <a:gd name="T36" fmla="*/ 41 w 318"/>
                <a:gd name="T37" fmla="*/ 36 h 298"/>
                <a:gd name="T38" fmla="*/ 18 w 318"/>
                <a:gd name="T39" fmla="*/ 42 h 298"/>
                <a:gd name="T40" fmla="*/ 20 w 318"/>
                <a:gd name="T41" fmla="*/ 24 h 298"/>
                <a:gd name="T42" fmla="*/ 8 w 318"/>
                <a:gd name="T43" fmla="*/ 46 h 298"/>
                <a:gd name="T44" fmla="*/ 8 w 318"/>
                <a:gd name="T45" fmla="*/ 66 h 298"/>
                <a:gd name="T46" fmla="*/ 9 w 318"/>
                <a:gd name="T47" fmla="*/ 94 h 298"/>
                <a:gd name="T48" fmla="*/ 14 w 318"/>
                <a:gd name="T49" fmla="*/ 123 h 298"/>
                <a:gd name="T50" fmla="*/ 44 w 318"/>
                <a:gd name="T51" fmla="*/ 120 h 298"/>
                <a:gd name="T52" fmla="*/ 72 w 318"/>
                <a:gd name="T53" fmla="*/ 132 h 298"/>
                <a:gd name="T54" fmla="*/ 105 w 318"/>
                <a:gd name="T55" fmla="*/ 138 h 298"/>
                <a:gd name="T56" fmla="*/ 134 w 318"/>
                <a:gd name="T57" fmla="*/ 141 h 298"/>
                <a:gd name="T58" fmla="*/ 123 w 318"/>
                <a:gd name="T59" fmla="*/ 166 h 298"/>
                <a:gd name="T60" fmla="*/ 122 w 318"/>
                <a:gd name="T61" fmla="*/ 202 h 298"/>
                <a:gd name="T62" fmla="*/ 132 w 318"/>
                <a:gd name="T63" fmla="*/ 234 h 298"/>
                <a:gd name="T64" fmla="*/ 129 w 318"/>
                <a:gd name="T65" fmla="*/ 26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8" h="298">
                  <a:moveTo>
                    <a:pt x="129" y="261"/>
                  </a:moveTo>
                  <a:cubicBezTo>
                    <a:pt x="142" y="264"/>
                    <a:pt x="135" y="274"/>
                    <a:pt x="138" y="285"/>
                  </a:cubicBezTo>
                  <a:cubicBezTo>
                    <a:pt x="139" y="290"/>
                    <a:pt x="156" y="297"/>
                    <a:pt x="161" y="298"/>
                  </a:cubicBezTo>
                  <a:cubicBezTo>
                    <a:pt x="167" y="297"/>
                    <a:pt x="173" y="295"/>
                    <a:pt x="179" y="294"/>
                  </a:cubicBezTo>
                  <a:cubicBezTo>
                    <a:pt x="188" y="283"/>
                    <a:pt x="195" y="281"/>
                    <a:pt x="209" y="279"/>
                  </a:cubicBezTo>
                  <a:cubicBezTo>
                    <a:pt x="213" y="259"/>
                    <a:pt x="210" y="264"/>
                    <a:pt x="231" y="258"/>
                  </a:cubicBezTo>
                  <a:cubicBezTo>
                    <a:pt x="236" y="246"/>
                    <a:pt x="221" y="245"/>
                    <a:pt x="213" y="244"/>
                  </a:cubicBezTo>
                  <a:cubicBezTo>
                    <a:pt x="200" y="234"/>
                    <a:pt x="218" y="249"/>
                    <a:pt x="207" y="214"/>
                  </a:cubicBezTo>
                  <a:cubicBezTo>
                    <a:pt x="206" y="210"/>
                    <a:pt x="198" y="205"/>
                    <a:pt x="198" y="205"/>
                  </a:cubicBezTo>
                  <a:cubicBezTo>
                    <a:pt x="201" y="195"/>
                    <a:pt x="206" y="198"/>
                    <a:pt x="215" y="199"/>
                  </a:cubicBezTo>
                  <a:cubicBezTo>
                    <a:pt x="220" y="203"/>
                    <a:pt x="220" y="207"/>
                    <a:pt x="227" y="208"/>
                  </a:cubicBezTo>
                  <a:cubicBezTo>
                    <a:pt x="231" y="210"/>
                    <a:pt x="236" y="211"/>
                    <a:pt x="240" y="213"/>
                  </a:cubicBezTo>
                  <a:cubicBezTo>
                    <a:pt x="248" y="211"/>
                    <a:pt x="251" y="211"/>
                    <a:pt x="254" y="204"/>
                  </a:cubicBezTo>
                  <a:cubicBezTo>
                    <a:pt x="256" y="196"/>
                    <a:pt x="272" y="196"/>
                    <a:pt x="281" y="192"/>
                  </a:cubicBezTo>
                  <a:cubicBezTo>
                    <a:pt x="285" y="186"/>
                    <a:pt x="286" y="184"/>
                    <a:pt x="293" y="183"/>
                  </a:cubicBezTo>
                  <a:cubicBezTo>
                    <a:pt x="294" y="176"/>
                    <a:pt x="294" y="171"/>
                    <a:pt x="291" y="165"/>
                  </a:cubicBezTo>
                  <a:cubicBezTo>
                    <a:pt x="289" y="155"/>
                    <a:pt x="284" y="140"/>
                    <a:pt x="296" y="138"/>
                  </a:cubicBezTo>
                  <a:cubicBezTo>
                    <a:pt x="301" y="134"/>
                    <a:pt x="305" y="134"/>
                    <a:pt x="306" y="127"/>
                  </a:cubicBezTo>
                  <a:cubicBezTo>
                    <a:pt x="304" y="118"/>
                    <a:pt x="302" y="123"/>
                    <a:pt x="297" y="115"/>
                  </a:cubicBezTo>
                  <a:cubicBezTo>
                    <a:pt x="299" y="107"/>
                    <a:pt x="300" y="104"/>
                    <a:pt x="308" y="102"/>
                  </a:cubicBezTo>
                  <a:cubicBezTo>
                    <a:pt x="313" y="98"/>
                    <a:pt x="317" y="98"/>
                    <a:pt x="318" y="91"/>
                  </a:cubicBezTo>
                  <a:cubicBezTo>
                    <a:pt x="317" y="79"/>
                    <a:pt x="311" y="79"/>
                    <a:pt x="299" y="78"/>
                  </a:cubicBezTo>
                  <a:cubicBezTo>
                    <a:pt x="297" y="75"/>
                    <a:pt x="294" y="67"/>
                    <a:pt x="294" y="67"/>
                  </a:cubicBezTo>
                  <a:cubicBezTo>
                    <a:pt x="290" y="54"/>
                    <a:pt x="290" y="50"/>
                    <a:pt x="279" y="43"/>
                  </a:cubicBezTo>
                  <a:cubicBezTo>
                    <a:pt x="271" y="45"/>
                    <a:pt x="260" y="48"/>
                    <a:pt x="252" y="43"/>
                  </a:cubicBezTo>
                  <a:cubicBezTo>
                    <a:pt x="248" y="41"/>
                    <a:pt x="254" y="28"/>
                    <a:pt x="240" y="22"/>
                  </a:cubicBezTo>
                  <a:cubicBezTo>
                    <a:pt x="230" y="23"/>
                    <a:pt x="220" y="23"/>
                    <a:pt x="210" y="24"/>
                  </a:cubicBezTo>
                  <a:cubicBezTo>
                    <a:pt x="203" y="25"/>
                    <a:pt x="201" y="36"/>
                    <a:pt x="192" y="37"/>
                  </a:cubicBezTo>
                  <a:cubicBezTo>
                    <a:pt x="185" y="36"/>
                    <a:pt x="181" y="34"/>
                    <a:pt x="174" y="33"/>
                  </a:cubicBezTo>
                  <a:cubicBezTo>
                    <a:pt x="166" y="27"/>
                    <a:pt x="163" y="20"/>
                    <a:pt x="153" y="18"/>
                  </a:cubicBezTo>
                  <a:cubicBezTo>
                    <a:pt x="139" y="20"/>
                    <a:pt x="146" y="26"/>
                    <a:pt x="141" y="28"/>
                  </a:cubicBezTo>
                  <a:cubicBezTo>
                    <a:pt x="136" y="30"/>
                    <a:pt x="126" y="30"/>
                    <a:pt x="126" y="30"/>
                  </a:cubicBezTo>
                  <a:cubicBezTo>
                    <a:pt x="115" y="28"/>
                    <a:pt x="102" y="28"/>
                    <a:pt x="95" y="19"/>
                  </a:cubicBezTo>
                  <a:cubicBezTo>
                    <a:pt x="96" y="10"/>
                    <a:pt x="102" y="2"/>
                    <a:pt x="90" y="0"/>
                  </a:cubicBezTo>
                  <a:cubicBezTo>
                    <a:pt x="80" y="1"/>
                    <a:pt x="76" y="5"/>
                    <a:pt x="68" y="9"/>
                  </a:cubicBezTo>
                  <a:cubicBezTo>
                    <a:pt x="61" y="6"/>
                    <a:pt x="53" y="1"/>
                    <a:pt x="48" y="0"/>
                  </a:cubicBezTo>
                  <a:cubicBezTo>
                    <a:pt x="36" y="2"/>
                    <a:pt x="39" y="11"/>
                    <a:pt x="33" y="19"/>
                  </a:cubicBezTo>
                  <a:cubicBezTo>
                    <a:pt x="35" y="25"/>
                    <a:pt x="41" y="36"/>
                    <a:pt x="41" y="36"/>
                  </a:cubicBezTo>
                  <a:cubicBezTo>
                    <a:pt x="42" y="48"/>
                    <a:pt x="45" y="64"/>
                    <a:pt x="30" y="67"/>
                  </a:cubicBezTo>
                  <a:cubicBezTo>
                    <a:pt x="17" y="65"/>
                    <a:pt x="20" y="55"/>
                    <a:pt x="18" y="42"/>
                  </a:cubicBezTo>
                  <a:cubicBezTo>
                    <a:pt x="18" y="40"/>
                    <a:pt x="17" y="36"/>
                    <a:pt x="17" y="36"/>
                  </a:cubicBezTo>
                  <a:cubicBezTo>
                    <a:pt x="18" y="33"/>
                    <a:pt x="27" y="24"/>
                    <a:pt x="20" y="24"/>
                  </a:cubicBezTo>
                  <a:lnTo>
                    <a:pt x="12" y="33"/>
                  </a:lnTo>
                  <a:lnTo>
                    <a:pt x="8" y="46"/>
                  </a:lnTo>
                  <a:lnTo>
                    <a:pt x="0" y="58"/>
                  </a:lnTo>
                  <a:lnTo>
                    <a:pt x="8" y="66"/>
                  </a:lnTo>
                  <a:lnTo>
                    <a:pt x="9" y="76"/>
                  </a:lnTo>
                  <a:lnTo>
                    <a:pt x="9" y="94"/>
                  </a:lnTo>
                  <a:lnTo>
                    <a:pt x="2" y="111"/>
                  </a:lnTo>
                  <a:lnTo>
                    <a:pt x="14" y="123"/>
                  </a:lnTo>
                  <a:lnTo>
                    <a:pt x="32" y="120"/>
                  </a:lnTo>
                  <a:lnTo>
                    <a:pt x="44" y="120"/>
                  </a:lnTo>
                  <a:lnTo>
                    <a:pt x="63" y="123"/>
                  </a:lnTo>
                  <a:lnTo>
                    <a:pt x="72" y="132"/>
                  </a:lnTo>
                  <a:lnTo>
                    <a:pt x="81" y="138"/>
                  </a:lnTo>
                  <a:lnTo>
                    <a:pt x="105" y="138"/>
                  </a:lnTo>
                  <a:lnTo>
                    <a:pt x="117" y="136"/>
                  </a:lnTo>
                  <a:lnTo>
                    <a:pt x="134" y="141"/>
                  </a:lnTo>
                  <a:lnTo>
                    <a:pt x="128" y="157"/>
                  </a:lnTo>
                  <a:lnTo>
                    <a:pt x="123" y="166"/>
                  </a:lnTo>
                  <a:lnTo>
                    <a:pt x="120" y="184"/>
                  </a:lnTo>
                  <a:lnTo>
                    <a:pt x="122" y="202"/>
                  </a:lnTo>
                  <a:lnTo>
                    <a:pt x="132" y="220"/>
                  </a:lnTo>
                  <a:lnTo>
                    <a:pt x="132" y="234"/>
                  </a:lnTo>
                  <a:lnTo>
                    <a:pt x="128" y="246"/>
                  </a:lnTo>
                  <a:lnTo>
                    <a:pt x="129" y="261"/>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0" name="Freeform 218"/>
            <p:cNvSpPr>
              <a:spLocks/>
            </p:cNvSpPr>
            <p:nvPr/>
          </p:nvSpPr>
          <p:spPr bwMode="auto">
            <a:xfrm>
              <a:off x="3009744" y="4283516"/>
              <a:ext cx="62092" cy="115594"/>
            </a:xfrm>
            <a:custGeom>
              <a:avLst/>
              <a:gdLst>
                <a:gd name="T0" fmla="*/ 30 w 105"/>
                <a:gd name="T1" fmla="*/ 0 h 204"/>
                <a:gd name="T2" fmla="*/ 45 w 105"/>
                <a:gd name="T3" fmla="*/ 8 h 204"/>
                <a:gd name="T4" fmla="*/ 63 w 105"/>
                <a:gd name="T5" fmla="*/ 36 h 204"/>
                <a:gd name="T6" fmla="*/ 72 w 105"/>
                <a:gd name="T7" fmla="*/ 48 h 204"/>
                <a:gd name="T8" fmla="*/ 87 w 105"/>
                <a:gd name="T9" fmla="*/ 53 h 204"/>
                <a:gd name="T10" fmla="*/ 93 w 105"/>
                <a:gd name="T11" fmla="*/ 75 h 204"/>
                <a:gd name="T12" fmla="*/ 84 w 105"/>
                <a:gd name="T13" fmla="*/ 95 h 204"/>
                <a:gd name="T14" fmla="*/ 73 w 105"/>
                <a:gd name="T15" fmla="*/ 113 h 204"/>
                <a:gd name="T16" fmla="*/ 79 w 105"/>
                <a:gd name="T17" fmla="*/ 134 h 204"/>
                <a:gd name="T18" fmla="*/ 99 w 105"/>
                <a:gd name="T19" fmla="*/ 167 h 204"/>
                <a:gd name="T20" fmla="*/ 105 w 105"/>
                <a:gd name="T21" fmla="*/ 185 h 204"/>
                <a:gd name="T22" fmla="*/ 72 w 105"/>
                <a:gd name="T23" fmla="*/ 191 h 204"/>
                <a:gd name="T24" fmla="*/ 54 w 105"/>
                <a:gd name="T25" fmla="*/ 204 h 204"/>
                <a:gd name="T26" fmla="*/ 34 w 105"/>
                <a:gd name="T27" fmla="*/ 195 h 204"/>
                <a:gd name="T28" fmla="*/ 25 w 105"/>
                <a:gd name="T29" fmla="*/ 170 h 204"/>
                <a:gd name="T30" fmla="*/ 30 w 105"/>
                <a:gd name="T31" fmla="*/ 141 h 204"/>
                <a:gd name="T32" fmla="*/ 28 w 105"/>
                <a:gd name="T33" fmla="*/ 119 h 204"/>
                <a:gd name="T34" fmla="*/ 22 w 105"/>
                <a:gd name="T35" fmla="*/ 104 h 204"/>
                <a:gd name="T36" fmla="*/ 13 w 105"/>
                <a:gd name="T37" fmla="*/ 86 h 204"/>
                <a:gd name="T38" fmla="*/ 4 w 105"/>
                <a:gd name="T39" fmla="*/ 87 h 204"/>
                <a:gd name="T40" fmla="*/ 1 w 105"/>
                <a:gd name="T41" fmla="*/ 75 h 204"/>
                <a:gd name="T42" fmla="*/ 0 w 105"/>
                <a:gd name="T43" fmla="*/ 65 h 204"/>
                <a:gd name="T44" fmla="*/ 4 w 105"/>
                <a:gd name="T45" fmla="*/ 54 h 204"/>
                <a:gd name="T46" fmla="*/ 16 w 105"/>
                <a:gd name="T47" fmla="*/ 51 h 204"/>
                <a:gd name="T48" fmla="*/ 16 w 105"/>
                <a:gd name="T49" fmla="*/ 41 h 204"/>
                <a:gd name="T50" fmla="*/ 12 w 105"/>
                <a:gd name="T51" fmla="*/ 29 h 204"/>
                <a:gd name="T52" fmla="*/ 19 w 105"/>
                <a:gd name="T53" fmla="*/ 20 h 204"/>
                <a:gd name="T54" fmla="*/ 28 w 105"/>
                <a:gd name="T55" fmla="*/ 15 h 204"/>
                <a:gd name="T56" fmla="*/ 30 w 105"/>
                <a:gd name="T5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5" h="204">
                  <a:moveTo>
                    <a:pt x="30" y="0"/>
                  </a:moveTo>
                  <a:cubicBezTo>
                    <a:pt x="35" y="4"/>
                    <a:pt x="40" y="5"/>
                    <a:pt x="45" y="8"/>
                  </a:cubicBezTo>
                  <a:cubicBezTo>
                    <a:pt x="55" y="21"/>
                    <a:pt x="44" y="32"/>
                    <a:pt x="63" y="36"/>
                  </a:cubicBezTo>
                  <a:cubicBezTo>
                    <a:pt x="67" y="42"/>
                    <a:pt x="64" y="46"/>
                    <a:pt x="72" y="48"/>
                  </a:cubicBezTo>
                  <a:cubicBezTo>
                    <a:pt x="77" y="50"/>
                    <a:pt x="82" y="51"/>
                    <a:pt x="87" y="53"/>
                  </a:cubicBezTo>
                  <a:cubicBezTo>
                    <a:pt x="88" y="62"/>
                    <a:pt x="88" y="68"/>
                    <a:pt x="93" y="75"/>
                  </a:cubicBezTo>
                  <a:cubicBezTo>
                    <a:pt x="95" y="86"/>
                    <a:pt x="94" y="90"/>
                    <a:pt x="84" y="95"/>
                  </a:cubicBezTo>
                  <a:cubicBezTo>
                    <a:pt x="80" y="103"/>
                    <a:pt x="81" y="108"/>
                    <a:pt x="73" y="113"/>
                  </a:cubicBezTo>
                  <a:cubicBezTo>
                    <a:pt x="67" y="121"/>
                    <a:pt x="71" y="130"/>
                    <a:pt x="79" y="134"/>
                  </a:cubicBezTo>
                  <a:cubicBezTo>
                    <a:pt x="88" y="146"/>
                    <a:pt x="83" y="161"/>
                    <a:pt x="99" y="167"/>
                  </a:cubicBezTo>
                  <a:cubicBezTo>
                    <a:pt x="103" y="173"/>
                    <a:pt x="103" y="178"/>
                    <a:pt x="105" y="185"/>
                  </a:cubicBezTo>
                  <a:cubicBezTo>
                    <a:pt x="95" y="191"/>
                    <a:pt x="83" y="187"/>
                    <a:pt x="72" y="191"/>
                  </a:cubicBezTo>
                  <a:cubicBezTo>
                    <a:pt x="67" y="201"/>
                    <a:pt x="65" y="203"/>
                    <a:pt x="54" y="204"/>
                  </a:cubicBezTo>
                  <a:cubicBezTo>
                    <a:pt x="45" y="203"/>
                    <a:pt x="38" y="204"/>
                    <a:pt x="34" y="195"/>
                  </a:cubicBezTo>
                  <a:cubicBezTo>
                    <a:pt x="33" y="186"/>
                    <a:pt x="29" y="178"/>
                    <a:pt x="25" y="170"/>
                  </a:cubicBezTo>
                  <a:cubicBezTo>
                    <a:pt x="23" y="159"/>
                    <a:pt x="20" y="147"/>
                    <a:pt x="30" y="141"/>
                  </a:cubicBezTo>
                  <a:cubicBezTo>
                    <a:pt x="36" y="134"/>
                    <a:pt x="37" y="124"/>
                    <a:pt x="28" y="119"/>
                  </a:cubicBezTo>
                  <a:cubicBezTo>
                    <a:pt x="25" y="114"/>
                    <a:pt x="25" y="109"/>
                    <a:pt x="22" y="104"/>
                  </a:cubicBezTo>
                  <a:cubicBezTo>
                    <a:pt x="19" y="85"/>
                    <a:pt x="25" y="88"/>
                    <a:pt x="13" y="86"/>
                  </a:cubicBezTo>
                  <a:cubicBezTo>
                    <a:pt x="10" y="86"/>
                    <a:pt x="4" y="87"/>
                    <a:pt x="4" y="87"/>
                  </a:cubicBezTo>
                  <a:lnTo>
                    <a:pt x="1" y="75"/>
                  </a:lnTo>
                  <a:lnTo>
                    <a:pt x="0" y="65"/>
                  </a:lnTo>
                  <a:lnTo>
                    <a:pt x="4" y="54"/>
                  </a:lnTo>
                  <a:lnTo>
                    <a:pt x="16" y="51"/>
                  </a:lnTo>
                  <a:lnTo>
                    <a:pt x="16" y="41"/>
                  </a:lnTo>
                  <a:lnTo>
                    <a:pt x="12" y="29"/>
                  </a:lnTo>
                  <a:lnTo>
                    <a:pt x="19" y="20"/>
                  </a:lnTo>
                  <a:lnTo>
                    <a:pt x="28" y="15"/>
                  </a:lnTo>
                  <a:lnTo>
                    <a:pt x="30" y="0"/>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1" name="Freeform 219"/>
            <p:cNvSpPr>
              <a:spLocks/>
            </p:cNvSpPr>
            <p:nvPr/>
          </p:nvSpPr>
          <p:spPr bwMode="auto">
            <a:xfrm>
              <a:off x="3050769" y="4320593"/>
              <a:ext cx="60983" cy="71974"/>
            </a:xfrm>
            <a:custGeom>
              <a:avLst/>
              <a:gdLst>
                <a:gd name="T0" fmla="*/ 26 w 104"/>
                <a:gd name="T1" fmla="*/ 7 h 129"/>
                <a:gd name="T2" fmla="*/ 56 w 104"/>
                <a:gd name="T3" fmla="*/ 14 h 129"/>
                <a:gd name="T4" fmla="*/ 87 w 104"/>
                <a:gd name="T5" fmla="*/ 8 h 129"/>
                <a:gd name="T6" fmla="*/ 102 w 104"/>
                <a:gd name="T7" fmla="*/ 16 h 129"/>
                <a:gd name="T8" fmla="*/ 90 w 104"/>
                <a:gd name="T9" fmla="*/ 28 h 129"/>
                <a:gd name="T10" fmla="*/ 101 w 104"/>
                <a:gd name="T11" fmla="*/ 71 h 129"/>
                <a:gd name="T12" fmla="*/ 96 w 104"/>
                <a:gd name="T13" fmla="*/ 83 h 129"/>
                <a:gd name="T14" fmla="*/ 87 w 104"/>
                <a:gd name="T15" fmla="*/ 113 h 129"/>
                <a:gd name="T16" fmla="*/ 75 w 104"/>
                <a:gd name="T17" fmla="*/ 103 h 129"/>
                <a:gd name="T18" fmla="*/ 65 w 104"/>
                <a:gd name="T19" fmla="*/ 113 h 129"/>
                <a:gd name="T20" fmla="*/ 60 w 104"/>
                <a:gd name="T21" fmla="*/ 121 h 129"/>
                <a:gd name="T22" fmla="*/ 32 w 104"/>
                <a:gd name="T23" fmla="*/ 121 h 129"/>
                <a:gd name="T24" fmla="*/ 32 w 104"/>
                <a:gd name="T25" fmla="*/ 104 h 129"/>
                <a:gd name="T26" fmla="*/ 23 w 104"/>
                <a:gd name="T27" fmla="*/ 98 h 129"/>
                <a:gd name="T28" fmla="*/ 15 w 104"/>
                <a:gd name="T29" fmla="*/ 91 h 129"/>
                <a:gd name="T30" fmla="*/ 14 w 104"/>
                <a:gd name="T31" fmla="*/ 77 h 129"/>
                <a:gd name="T32" fmla="*/ 8 w 104"/>
                <a:gd name="T33" fmla="*/ 68 h 129"/>
                <a:gd name="T34" fmla="*/ 0 w 104"/>
                <a:gd name="T35" fmla="*/ 55 h 129"/>
                <a:gd name="T36" fmla="*/ 6 w 104"/>
                <a:gd name="T37" fmla="*/ 46 h 129"/>
                <a:gd name="T38" fmla="*/ 14 w 104"/>
                <a:gd name="T39" fmla="*/ 34 h 129"/>
                <a:gd name="T40" fmla="*/ 24 w 104"/>
                <a:gd name="T41" fmla="*/ 19 h 129"/>
                <a:gd name="T42" fmla="*/ 26 w 104"/>
                <a:gd name="T43"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129">
                  <a:moveTo>
                    <a:pt x="26" y="7"/>
                  </a:moveTo>
                  <a:cubicBezTo>
                    <a:pt x="62" y="9"/>
                    <a:pt x="36" y="11"/>
                    <a:pt x="56" y="14"/>
                  </a:cubicBezTo>
                  <a:cubicBezTo>
                    <a:pt x="58" y="0"/>
                    <a:pt x="74" y="7"/>
                    <a:pt x="87" y="8"/>
                  </a:cubicBezTo>
                  <a:cubicBezTo>
                    <a:pt x="94" y="10"/>
                    <a:pt x="100" y="8"/>
                    <a:pt x="102" y="16"/>
                  </a:cubicBezTo>
                  <a:cubicBezTo>
                    <a:pt x="94" y="17"/>
                    <a:pt x="94" y="21"/>
                    <a:pt x="90" y="28"/>
                  </a:cubicBezTo>
                  <a:cubicBezTo>
                    <a:pt x="91" y="52"/>
                    <a:pt x="81" y="67"/>
                    <a:pt x="101" y="71"/>
                  </a:cubicBezTo>
                  <a:cubicBezTo>
                    <a:pt x="102" y="78"/>
                    <a:pt x="104" y="81"/>
                    <a:pt x="96" y="83"/>
                  </a:cubicBezTo>
                  <a:cubicBezTo>
                    <a:pt x="91" y="92"/>
                    <a:pt x="100" y="110"/>
                    <a:pt x="87" y="113"/>
                  </a:cubicBezTo>
                  <a:cubicBezTo>
                    <a:pt x="82" y="110"/>
                    <a:pt x="80" y="106"/>
                    <a:pt x="75" y="103"/>
                  </a:cubicBezTo>
                  <a:cubicBezTo>
                    <a:pt x="66" y="104"/>
                    <a:pt x="60" y="104"/>
                    <a:pt x="65" y="113"/>
                  </a:cubicBezTo>
                  <a:cubicBezTo>
                    <a:pt x="59" y="117"/>
                    <a:pt x="48" y="115"/>
                    <a:pt x="60" y="121"/>
                  </a:cubicBezTo>
                  <a:cubicBezTo>
                    <a:pt x="52" y="129"/>
                    <a:pt x="42" y="123"/>
                    <a:pt x="32" y="121"/>
                  </a:cubicBezTo>
                  <a:lnTo>
                    <a:pt x="32" y="104"/>
                  </a:lnTo>
                  <a:lnTo>
                    <a:pt x="23" y="98"/>
                  </a:lnTo>
                  <a:lnTo>
                    <a:pt x="15" y="91"/>
                  </a:lnTo>
                  <a:lnTo>
                    <a:pt x="14" y="77"/>
                  </a:lnTo>
                  <a:lnTo>
                    <a:pt x="8" y="68"/>
                  </a:lnTo>
                  <a:lnTo>
                    <a:pt x="0" y="55"/>
                  </a:lnTo>
                  <a:lnTo>
                    <a:pt x="6" y="46"/>
                  </a:lnTo>
                  <a:cubicBezTo>
                    <a:pt x="15" y="37"/>
                    <a:pt x="14" y="42"/>
                    <a:pt x="14" y="34"/>
                  </a:cubicBezTo>
                  <a:lnTo>
                    <a:pt x="24" y="19"/>
                  </a:lnTo>
                  <a:lnTo>
                    <a:pt x="26" y="7"/>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2" name="Freeform 220"/>
            <p:cNvSpPr>
              <a:spLocks/>
            </p:cNvSpPr>
            <p:nvPr/>
          </p:nvSpPr>
          <p:spPr bwMode="auto">
            <a:xfrm>
              <a:off x="3102882" y="4324955"/>
              <a:ext cx="44352" cy="59978"/>
            </a:xfrm>
            <a:custGeom>
              <a:avLst/>
              <a:gdLst>
                <a:gd name="T0" fmla="*/ 11 w 76"/>
                <a:gd name="T1" fmla="*/ 0 h 106"/>
                <a:gd name="T2" fmla="*/ 35 w 76"/>
                <a:gd name="T3" fmla="*/ 13 h 106"/>
                <a:gd name="T4" fmla="*/ 42 w 76"/>
                <a:gd name="T5" fmla="*/ 24 h 106"/>
                <a:gd name="T6" fmla="*/ 68 w 76"/>
                <a:gd name="T7" fmla="*/ 37 h 106"/>
                <a:gd name="T8" fmla="*/ 68 w 76"/>
                <a:gd name="T9" fmla="*/ 51 h 106"/>
                <a:gd name="T10" fmla="*/ 30 w 76"/>
                <a:gd name="T11" fmla="*/ 103 h 106"/>
                <a:gd name="T12" fmla="*/ 14 w 76"/>
                <a:gd name="T13" fmla="*/ 105 h 106"/>
                <a:gd name="T14" fmla="*/ 3 w 76"/>
                <a:gd name="T15" fmla="*/ 93 h 106"/>
                <a:gd name="T16" fmla="*/ 6 w 76"/>
                <a:gd name="T17" fmla="*/ 82 h 106"/>
                <a:gd name="T18" fmla="*/ 15 w 76"/>
                <a:gd name="T19" fmla="*/ 69 h 106"/>
                <a:gd name="T20" fmla="*/ 5 w 76"/>
                <a:gd name="T21" fmla="*/ 57 h 106"/>
                <a:gd name="T22" fmla="*/ 0 w 76"/>
                <a:gd name="T23" fmla="*/ 34 h 106"/>
                <a:gd name="T24" fmla="*/ 0 w 76"/>
                <a:gd name="T25" fmla="*/ 19 h 106"/>
                <a:gd name="T26" fmla="*/ 3 w 76"/>
                <a:gd name="T27" fmla="*/ 9 h 106"/>
                <a:gd name="T28" fmla="*/ 11 w 76"/>
                <a:gd name="T2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6">
                  <a:moveTo>
                    <a:pt x="11" y="0"/>
                  </a:moveTo>
                  <a:cubicBezTo>
                    <a:pt x="28" y="3"/>
                    <a:pt x="19" y="10"/>
                    <a:pt x="35" y="13"/>
                  </a:cubicBezTo>
                  <a:cubicBezTo>
                    <a:pt x="42" y="16"/>
                    <a:pt x="38" y="19"/>
                    <a:pt x="42" y="24"/>
                  </a:cubicBezTo>
                  <a:cubicBezTo>
                    <a:pt x="47" y="31"/>
                    <a:pt x="60" y="36"/>
                    <a:pt x="68" y="37"/>
                  </a:cubicBezTo>
                  <a:cubicBezTo>
                    <a:pt x="75" y="42"/>
                    <a:pt x="76" y="47"/>
                    <a:pt x="68" y="51"/>
                  </a:cubicBezTo>
                  <a:cubicBezTo>
                    <a:pt x="61" y="66"/>
                    <a:pt x="49" y="100"/>
                    <a:pt x="30" y="103"/>
                  </a:cubicBezTo>
                  <a:cubicBezTo>
                    <a:pt x="24" y="106"/>
                    <a:pt x="21" y="106"/>
                    <a:pt x="14" y="105"/>
                  </a:cubicBezTo>
                  <a:cubicBezTo>
                    <a:pt x="12" y="100"/>
                    <a:pt x="3" y="93"/>
                    <a:pt x="3" y="93"/>
                  </a:cubicBezTo>
                  <a:lnTo>
                    <a:pt x="6" y="82"/>
                  </a:lnTo>
                  <a:lnTo>
                    <a:pt x="15" y="69"/>
                  </a:lnTo>
                  <a:lnTo>
                    <a:pt x="5" y="57"/>
                  </a:lnTo>
                  <a:lnTo>
                    <a:pt x="0" y="34"/>
                  </a:lnTo>
                  <a:lnTo>
                    <a:pt x="0" y="19"/>
                  </a:lnTo>
                  <a:lnTo>
                    <a:pt x="3" y="9"/>
                  </a:lnTo>
                  <a:lnTo>
                    <a:pt x="11" y="0"/>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3" name="Freeform 221"/>
            <p:cNvSpPr>
              <a:spLocks/>
            </p:cNvSpPr>
            <p:nvPr/>
          </p:nvSpPr>
          <p:spPr bwMode="auto">
            <a:xfrm>
              <a:off x="2720350" y="4395838"/>
              <a:ext cx="80942" cy="100327"/>
            </a:xfrm>
            <a:custGeom>
              <a:avLst/>
              <a:gdLst>
                <a:gd name="T0" fmla="*/ 48 w 140"/>
                <a:gd name="T1" fmla="*/ 0 h 177"/>
                <a:gd name="T2" fmla="*/ 21 w 140"/>
                <a:gd name="T3" fmla="*/ 10 h 177"/>
                <a:gd name="T4" fmla="*/ 17 w 140"/>
                <a:gd name="T5" fmla="*/ 43 h 177"/>
                <a:gd name="T6" fmla="*/ 12 w 140"/>
                <a:gd name="T7" fmla="*/ 58 h 177"/>
                <a:gd name="T8" fmla="*/ 2 w 140"/>
                <a:gd name="T9" fmla="*/ 72 h 177"/>
                <a:gd name="T10" fmla="*/ 0 w 140"/>
                <a:gd name="T11" fmla="*/ 88 h 177"/>
                <a:gd name="T12" fmla="*/ 5 w 140"/>
                <a:gd name="T13" fmla="*/ 106 h 177"/>
                <a:gd name="T14" fmla="*/ 23 w 140"/>
                <a:gd name="T15" fmla="*/ 117 h 177"/>
                <a:gd name="T16" fmla="*/ 20 w 140"/>
                <a:gd name="T17" fmla="*/ 132 h 177"/>
                <a:gd name="T18" fmla="*/ 32 w 140"/>
                <a:gd name="T19" fmla="*/ 163 h 177"/>
                <a:gd name="T20" fmla="*/ 50 w 140"/>
                <a:gd name="T21" fmla="*/ 177 h 177"/>
                <a:gd name="T22" fmla="*/ 65 w 140"/>
                <a:gd name="T23" fmla="*/ 160 h 177"/>
                <a:gd name="T24" fmla="*/ 74 w 140"/>
                <a:gd name="T25" fmla="*/ 135 h 177"/>
                <a:gd name="T26" fmla="*/ 95 w 140"/>
                <a:gd name="T27" fmla="*/ 118 h 177"/>
                <a:gd name="T28" fmla="*/ 111 w 140"/>
                <a:gd name="T29" fmla="*/ 105 h 177"/>
                <a:gd name="T30" fmla="*/ 122 w 140"/>
                <a:gd name="T31" fmla="*/ 93 h 177"/>
                <a:gd name="T32" fmla="*/ 132 w 140"/>
                <a:gd name="T33" fmla="*/ 82 h 177"/>
                <a:gd name="T34" fmla="*/ 140 w 140"/>
                <a:gd name="T35" fmla="*/ 45 h 177"/>
                <a:gd name="T36" fmla="*/ 128 w 140"/>
                <a:gd name="T37" fmla="*/ 34 h 177"/>
                <a:gd name="T38" fmla="*/ 107 w 140"/>
                <a:gd name="T39" fmla="*/ 33 h 177"/>
                <a:gd name="T40" fmla="*/ 84 w 140"/>
                <a:gd name="T41" fmla="*/ 27 h 177"/>
                <a:gd name="T42" fmla="*/ 89 w 140"/>
                <a:gd name="T43" fmla="*/ 18 h 177"/>
                <a:gd name="T44" fmla="*/ 69 w 140"/>
                <a:gd name="T45" fmla="*/ 13 h 177"/>
                <a:gd name="T46" fmla="*/ 48 w 140"/>
                <a:gd name="T47"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0" h="177">
                  <a:moveTo>
                    <a:pt x="48" y="0"/>
                  </a:moveTo>
                  <a:cubicBezTo>
                    <a:pt x="41" y="9"/>
                    <a:pt x="33" y="9"/>
                    <a:pt x="21" y="10"/>
                  </a:cubicBezTo>
                  <a:cubicBezTo>
                    <a:pt x="22" y="19"/>
                    <a:pt x="30" y="41"/>
                    <a:pt x="17" y="43"/>
                  </a:cubicBezTo>
                  <a:cubicBezTo>
                    <a:pt x="9" y="46"/>
                    <a:pt x="11" y="50"/>
                    <a:pt x="12" y="58"/>
                  </a:cubicBezTo>
                  <a:cubicBezTo>
                    <a:pt x="10" y="69"/>
                    <a:pt x="4" y="61"/>
                    <a:pt x="2" y="72"/>
                  </a:cubicBezTo>
                  <a:cubicBezTo>
                    <a:pt x="3" y="79"/>
                    <a:pt x="3" y="82"/>
                    <a:pt x="0" y="88"/>
                  </a:cubicBezTo>
                  <a:cubicBezTo>
                    <a:pt x="2" y="93"/>
                    <a:pt x="2" y="101"/>
                    <a:pt x="5" y="106"/>
                  </a:cubicBezTo>
                  <a:cubicBezTo>
                    <a:pt x="9" y="112"/>
                    <a:pt x="23" y="117"/>
                    <a:pt x="23" y="117"/>
                  </a:cubicBezTo>
                  <a:cubicBezTo>
                    <a:pt x="27" y="123"/>
                    <a:pt x="27" y="129"/>
                    <a:pt x="20" y="132"/>
                  </a:cubicBezTo>
                  <a:cubicBezTo>
                    <a:pt x="12" y="147"/>
                    <a:pt x="15" y="161"/>
                    <a:pt x="32" y="163"/>
                  </a:cubicBezTo>
                  <a:cubicBezTo>
                    <a:pt x="40" y="167"/>
                    <a:pt x="42" y="174"/>
                    <a:pt x="50" y="177"/>
                  </a:cubicBezTo>
                  <a:cubicBezTo>
                    <a:pt x="58" y="174"/>
                    <a:pt x="59" y="166"/>
                    <a:pt x="65" y="160"/>
                  </a:cubicBezTo>
                  <a:cubicBezTo>
                    <a:pt x="66" y="144"/>
                    <a:pt x="63" y="142"/>
                    <a:pt x="74" y="135"/>
                  </a:cubicBezTo>
                  <a:cubicBezTo>
                    <a:pt x="79" y="127"/>
                    <a:pt x="86" y="122"/>
                    <a:pt x="95" y="118"/>
                  </a:cubicBezTo>
                  <a:cubicBezTo>
                    <a:pt x="100" y="113"/>
                    <a:pt x="105" y="109"/>
                    <a:pt x="111" y="105"/>
                  </a:cubicBezTo>
                  <a:cubicBezTo>
                    <a:pt x="114" y="99"/>
                    <a:pt x="116" y="96"/>
                    <a:pt x="122" y="93"/>
                  </a:cubicBezTo>
                  <a:cubicBezTo>
                    <a:pt x="125" y="88"/>
                    <a:pt x="127" y="85"/>
                    <a:pt x="132" y="82"/>
                  </a:cubicBezTo>
                  <a:cubicBezTo>
                    <a:pt x="138" y="69"/>
                    <a:pt x="140" y="59"/>
                    <a:pt x="140" y="45"/>
                  </a:cubicBezTo>
                  <a:lnTo>
                    <a:pt x="128" y="34"/>
                  </a:lnTo>
                  <a:lnTo>
                    <a:pt x="107" y="33"/>
                  </a:lnTo>
                  <a:lnTo>
                    <a:pt x="84" y="27"/>
                  </a:lnTo>
                  <a:lnTo>
                    <a:pt x="89" y="18"/>
                  </a:lnTo>
                  <a:lnTo>
                    <a:pt x="69" y="13"/>
                  </a:lnTo>
                  <a:lnTo>
                    <a:pt x="48" y="0"/>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4" name="Freeform 222"/>
            <p:cNvSpPr>
              <a:spLocks/>
            </p:cNvSpPr>
            <p:nvPr/>
          </p:nvSpPr>
          <p:spPr bwMode="auto">
            <a:xfrm>
              <a:off x="2712589" y="4420920"/>
              <a:ext cx="192929" cy="292257"/>
            </a:xfrm>
            <a:custGeom>
              <a:avLst/>
              <a:gdLst>
                <a:gd name="T0" fmla="*/ 18 w 330"/>
                <a:gd name="T1" fmla="*/ 95 h 519"/>
                <a:gd name="T2" fmla="*/ 14 w 330"/>
                <a:gd name="T3" fmla="*/ 141 h 519"/>
                <a:gd name="T4" fmla="*/ 29 w 330"/>
                <a:gd name="T5" fmla="*/ 177 h 519"/>
                <a:gd name="T6" fmla="*/ 56 w 330"/>
                <a:gd name="T7" fmla="*/ 207 h 519"/>
                <a:gd name="T8" fmla="*/ 95 w 330"/>
                <a:gd name="T9" fmla="*/ 293 h 519"/>
                <a:gd name="T10" fmla="*/ 119 w 330"/>
                <a:gd name="T11" fmla="*/ 347 h 519"/>
                <a:gd name="T12" fmla="*/ 137 w 330"/>
                <a:gd name="T13" fmla="*/ 375 h 519"/>
                <a:gd name="T14" fmla="*/ 159 w 330"/>
                <a:gd name="T15" fmla="*/ 414 h 519"/>
                <a:gd name="T16" fmla="*/ 245 w 330"/>
                <a:gd name="T17" fmla="*/ 467 h 519"/>
                <a:gd name="T18" fmla="*/ 267 w 330"/>
                <a:gd name="T19" fmla="*/ 489 h 519"/>
                <a:gd name="T20" fmla="*/ 299 w 330"/>
                <a:gd name="T21" fmla="*/ 513 h 519"/>
                <a:gd name="T22" fmla="*/ 327 w 330"/>
                <a:gd name="T23" fmla="*/ 492 h 519"/>
                <a:gd name="T24" fmla="*/ 318 w 330"/>
                <a:gd name="T25" fmla="*/ 456 h 519"/>
                <a:gd name="T26" fmla="*/ 297 w 330"/>
                <a:gd name="T27" fmla="*/ 435 h 519"/>
                <a:gd name="T28" fmla="*/ 309 w 330"/>
                <a:gd name="T29" fmla="*/ 374 h 519"/>
                <a:gd name="T30" fmla="*/ 308 w 330"/>
                <a:gd name="T31" fmla="*/ 311 h 519"/>
                <a:gd name="T32" fmla="*/ 266 w 330"/>
                <a:gd name="T33" fmla="*/ 279 h 519"/>
                <a:gd name="T34" fmla="*/ 272 w 330"/>
                <a:gd name="T35" fmla="*/ 252 h 519"/>
                <a:gd name="T36" fmla="*/ 246 w 330"/>
                <a:gd name="T37" fmla="*/ 267 h 519"/>
                <a:gd name="T38" fmla="*/ 210 w 330"/>
                <a:gd name="T39" fmla="*/ 243 h 519"/>
                <a:gd name="T40" fmla="*/ 200 w 330"/>
                <a:gd name="T41" fmla="*/ 182 h 519"/>
                <a:gd name="T42" fmla="*/ 240 w 330"/>
                <a:gd name="T43" fmla="*/ 126 h 519"/>
                <a:gd name="T44" fmla="*/ 281 w 330"/>
                <a:gd name="T45" fmla="*/ 113 h 519"/>
                <a:gd name="T46" fmla="*/ 270 w 330"/>
                <a:gd name="T47" fmla="*/ 89 h 519"/>
                <a:gd name="T48" fmla="*/ 272 w 330"/>
                <a:gd name="T49" fmla="*/ 63 h 519"/>
                <a:gd name="T50" fmla="*/ 243 w 330"/>
                <a:gd name="T51" fmla="*/ 59 h 519"/>
                <a:gd name="T52" fmla="*/ 207 w 330"/>
                <a:gd name="T53" fmla="*/ 62 h 519"/>
                <a:gd name="T54" fmla="*/ 192 w 330"/>
                <a:gd name="T55" fmla="*/ 32 h 519"/>
                <a:gd name="T56" fmla="*/ 171 w 330"/>
                <a:gd name="T57" fmla="*/ 11 h 519"/>
                <a:gd name="T58" fmla="*/ 150 w 330"/>
                <a:gd name="T59" fmla="*/ 3 h 519"/>
                <a:gd name="T60" fmla="*/ 147 w 330"/>
                <a:gd name="T61" fmla="*/ 39 h 519"/>
                <a:gd name="T62" fmla="*/ 123 w 330"/>
                <a:gd name="T63" fmla="*/ 5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0" h="519">
                  <a:moveTo>
                    <a:pt x="33" y="83"/>
                  </a:moveTo>
                  <a:cubicBezTo>
                    <a:pt x="26" y="93"/>
                    <a:pt x="31" y="91"/>
                    <a:pt x="18" y="95"/>
                  </a:cubicBezTo>
                  <a:cubicBezTo>
                    <a:pt x="13" y="99"/>
                    <a:pt x="11" y="101"/>
                    <a:pt x="9" y="107"/>
                  </a:cubicBezTo>
                  <a:cubicBezTo>
                    <a:pt x="8" y="120"/>
                    <a:pt x="0" y="132"/>
                    <a:pt x="14" y="141"/>
                  </a:cubicBezTo>
                  <a:cubicBezTo>
                    <a:pt x="19" y="149"/>
                    <a:pt x="21" y="156"/>
                    <a:pt x="12" y="161"/>
                  </a:cubicBezTo>
                  <a:cubicBezTo>
                    <a:pt x="10" y="172"/>
                    <a:pt x="19" y="175"/>
                    <a:pt x="29" y="177"/>
                  </a:cubicBezTo>
                  <a:cubicBezTo>
                    <a:pt x="34" y="180"/>
                    <a:pt x="38" y="182"/>
                    <a:pt x="42" y="186"/>
                  </a:cubicBezTo>
                  <a:cubicBezTo>
                    <a:pt x="45" y="194"/>
                    <a:pt x="56" y="207"/>
                    <a:pt x="56" y="207"/>
                  </a:cubicBezTo>
                  <a:cubicBezTo>
                    <a:pt x="57" y="213"/>
                    <a:pt x="60" y="217"/>
                    <a:pt x="62" y="224"/>
                  </a:cubicBezTo>
                  <a:cubicBezTo>
                    <a:pt x="65" y="250"/>
                    <a:pt x="84" y="270"/>
                    <a:pt x="95" y="293"/>
                  </a:cubicBezTo>
                  <a:cubicBezTo>
                    <a:pt x="101" y="305"/>
                    <a:pt x="100" y="311"/>
                    <a:pt x="111" y="318"/>
                  </a:cubicBezTo>
                  <a:cubicBezTo>
                    <a:pt x="115" y="329"/>
                    <a:pt x="107" y="342"/>
                    <a:pt x="119" y="347"/>
                  </a:cubicBezTo>
                  <a:cubicBezTo>
                    <a:pt x="124" y="352"/>
                    <a:pt x="127" y="352"/>
                    <a:pt x="131" y="359"/>
                  </a:cubicBezTo>
                  <a:cubicBezTo>
                    <a:pt x="132" y="365"/>
                    <a:pt x="137" y="375"/>
                    <a:pt x="137" y="375"/>
                  </a:cubicBezTo>
                  <a:cubicBezTo>
                    <a:pt x="138" y="381"/>
                    <a:pt x="141" y="387"/>
                    <a:pt x="141" y="393"/>
                  </a:cubicBezTo>
                  <a:cubicBezTo>
                    <a:pt x="147" y="400"/>
                    <a:pt x="155" y="406"/>
                    <a:pt x="159" y="414"/>
                  </a:cubicBezTo>
                  <a:cubicBezTo>
                    <a:pt x="171" y="438"/>
                    <a:pt x="173" y="442"/>
                    <a:pt x="200" y="447"/>
                  </a:cubicBezTo>
                  <a:cubicBezTo>
                    <a:pt x="210" y="460"/>
                    <a:pt x="229" y="465"/>
                    <a:pt x="245" y="467"/>
                  </a:cubicBezTo>
                  <a:cubicBezTo>
                    <a:pt x="250" y="470"/>
                    <a:pt x="254" y="472"/>
                    <a:pt x="257" y="477"/>
                  </a:cubicBezTo>
                  <a:cubicBezTo>
                    <a:pt x="258" y="482"/>
                    <a:pt x="267" y="489"/>
                    <a:pt x="267" y="489"/>
                  </a:cubicBezTo>
                  <a:cubicBezTo>
                    <a:pt x="270" y="496"/>
                    <a:pt x="273" y="497"/>
                    <a:pt x="279" y="501"/>
                  </a:cubicBezTo>
                  <a:cubicBezTo>
                    <a:pt x="283" y="507"/>
                    <a:pt x="292" y="512"/>
                    <a:pt x="299" y="513"/>
                  </a:cubicBezTo>
                  <a:cubicBezTo>
                    <a:pt x="309" y="513"/>
                    <a:pt x="328" y="519"/>
                    <a:pt x="329" y="509"/>
                  </a:cubicBezTo>
                  <a:cubicBezTo>
                    <a:pt x="330" y="503"/>
                    <a:pt x="329" y="497"/>
                    <a:pt x="327" y="492"/>
                  </a:cubicBezTo>
                  <a:cubicBezTo>
                    <a:pt x="325" y="489"/>
                    <a:pt x="318" y="485"/>
                    <a:pt x="318" y="485"/>
                  </a:cubicBezTo>
                  <a:cubicBezTo>
                    <a:pt x="316" y="474"/>
                    <a:pt x="316" y="467"/>
                    <a:pt x="318" y="456"/>
                  </a:cubicBezTo>
                  <a:cubicBezTo>
                    <a:pt x="314" y="448"/>
                    <a:pt x="312" y="449"/>
                    <a:pt x="306" y="444"/>
                  </a:cubicBezTo>
                  <a:cubicBezTo>
                    <a:pt x="303" y="441"/>
                    <a:pt x="297" y="435"/>
                    <a:pt x="297" y="435"/>
                  </a:cubicBezTo>
                  <a:cubicBezTo>
                    <a:pt x="300" y="426"/>
                    <a:pt x="302" y="420"/>
                    <a:pt x="311" y="417"/>
                  </a:cubicBezTo>
                  <a:cubicBezTo>
                    <a:pt x="324" y="407"/>
                    <a:pt x="315" y="386"/>
                    <a:pt x="309" y="374"/>
                  </a:cubicBezTo>
                  <a:cubicBezTo>
                    <a:pt x="311" y="364"/>
                    <a:pt x="315" y="358"/>
                    <a:pt x="321" y="350"/>
                  </a:cubicBezTo>
                  <a:cubicBezTo>
                    <a:pt x="320" y="334"/>
                    <a:pt x="321" y="321"/>
                    <a:pt x="308" y="311"/>
                  </a:cubicBezTo>
                  <a:cubicBezTo>
                    <a:pt x="302" y="301"/>
                    <a:pt x="289" y="304"/>
                    <a:pt x="278" y="302"/>
                  </a:cubicBezTo>
                  <a:cubicBezTo>
                    <a:pt x="274" y="292"/>
                    <a:pt x="277" y="284"/>
                    <a:pt x="266" y="279"/>
                  </a:cubicBezTo>
                  <a:cubicBezTo>
                    <a:pt x="267" y="272"/>
                    <a:pt x="269" y="270"/>
                    <a:pt x="273" y="264"/>
                  </a:cubicBezTo>
                  <a:cubicBezTo>
                    <a:pt x="273" y="260"/>
                    <a:pt x="275" y="255"/>
                    <a:pt x="272" y="252"/>
                  </a:cubicBezTo>
                  <a:cubicBezTo>
                    <a:pt x="266" y="246"/>
                    <a:pt x="260" y="262"/>
                    <a:pt x="258" y="263"/>
                  </a:cubicBezTo>
                  <a:cubicBezTo>
                    <a:pt x="254" y="266"/>
                    <a:pt x="250" y="266"/>
                    <a:pt x="246" y="267"/>
                  </a:cubicBezTo>
                  <a:cubicBezTo>
                    <a:pt x="240" y="270"/>
                    <a:pt x="243" y="269"/>
                    <a:pt x="236" y="269"/>
                  </a:cubicBezTo>
                  <a:cubicBezTo>
                    <a:pt x="221" y="259"/>
                    <a:pt x="217" y="258"/>
                    <a:pt x="210" y="243"/>
                  </a:cubicBezTo>
                  <a:cubicBezTo>
                    <a:pt x="208" y="230"/>
                    <a:pt x="200" y="223"/>
                    <a:pt x="195" y="212"/>
                  </a:cubicBezTo>
                  <a:cubicBezTo>
                    <a:pt x="193" y="201"/>
                    <a:pt x="186" y="185"/>
                    <a:pt x="200" y="182"/>
                  </a:cubicBezTo>
                  <a:cubicBezTo>
                    <a:pt x="208" y="169"/>
                    <a:pt x="200" y="155"/>
                    <a:pt x="215" y="146"/>
                  </a:cubicBezTo>
                  <a:cubicBezTo>
                    <a:pt x="227" y="131"/>
                    <a:pt x="220" y="130"/>
                    <a:pt x="240" y="126"/>
                  </a:cubicBezTo>
                  <a:cubicBezTo>
                    <a:pt x="248" y="121"/>
                    <a:pt x="253" y="120"/>
                    <a:pt x="257" y="111"/>
                  </a:cubicBezTo>
                  <a:cubicBezTo>
                    <a:pt x="276" y="113"/>
                    <a:pt x="268" y="113"/>
                    <a:pt x="281" y="113"/>
                  </a:cubicBezTo>
                  <a:lnTo>
                    <a:pt x="275" y="99"/>
                  </a:lnTo>
                  <a:lnTo>
                    <a:pt x="270" y="89"/>
                  </a:lnTo>
                  <a:lnTo>
                    <a:pt x="276" y="74"/>
                  </a:lnTo>
                  <a:lnTo>
                    <a:pt x="272" y="63"/>
                  </a:lnTo>
                  <a:lnTo>
                    <a:pt x="263" y="59"/>
                  </a:lnTo>
                  <a:lnTo>
                    <a:pt x="243" y="59"/>
                  </a:lnTo>
                  <a:lnTo>
                    <a:pt x="227" y="60"/>
                  </a:lnTo>
                  <a:lnTo>
                    <a:pt x="207" y="62"/>
                  </a:lnTo>
                  <a:lnTo>
                    <a:pt x="197" y="44"/>
                  </a:lnTo>
                  <a:lnTo>
                    <a:pt x="192" y="32"/>
                  </a:lnTo>
                  <a:lnTo>
                    <a:pt x="179" y="24"/>
                  </a:lnTo>
                  <a:lnTo>
                    <a:pt x="171" y="11"/>
                  </a:lnTo>
                  <a:lnTo>
                    <a:pt x="162" y="0"/>
                  </a:lnTo>
                  <a:lnTo>
                    <a:pt x="150" y="3"/>
                  </a:lnTo>
                  <a:lnTo>
                    <a:pt x="152" y="27"/>
                  </a:lnTo>
                  <a:lnTo>
                    <a:pt x="147" y="39"/>
                  </a:lnTo>
                  <a:lnTo>
                    <a:pt x="140" y="48"/>
                  </a:lnTo>
                  <a:lnTo>
                    <a:pt x="123" y="57"/>
                  </a:lnTo>
                  <a:lnTo>
                    <a:pt x="119" y="66"/>
                  </a:ln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5" name="Freeform 223"/>
            <p:cNvSpPr>
              <a:spLocks/>
            </p:cNvSpPr>
            <p:nvPr/>
          </p:nvSpPr>
          <p:spPr bwMode="auto">
            <a:xfrm>
              <a:off x="2887777" y="4569229"/>
              <a:ext cx="179624" cy="210469"/>
            </a:xfrm>
            <a:custGeom>
              <a:avLst/>
              <a:gdLst>
                <a:gd name="T0" fmla="*/ 0 w 309"/>
                <a:gd name="T1" fmla="*/ 39 h 373"/>
                <a:gd name="T2" fmla="*/ 36 w 309"/>
                <a:gd name="T3" fmla="*/ 33 h 373"/>
                <a:gd name="T4" fmla="*/ 45 w 309"/>
                <a:gd name="T5" fmla="*/ 29 h 373"/>
                <a:gd name="T6" fmla="*/ 46 w 309"/>
                <a:gd name="T7" fmla="*/ 24 h 373"/>
                <a:gd name="T8" fmla="*/ 64 w 309"/>
                <a:gd name="T9" fmla="*/ 20 h 373"/>
                <a:gd name="T10" fmla="*/ 78 w 309"/>
                <a:gd name="T11" fmla="*/ 12 h 373"/>
                <a:gd name="T12" fmla="*/ 105 w 309"/>
                <a:gd name="T13" fmla="*/ 2 h 373"/>
                <a:gd name="T14" fmla="*/ 118 w 309"/>
                <a:gd name="T15" fmla="*/ 54 h 373"/>
                <a:gd name="T16" fmla="*/ 132 w 309"/>
                <a:gd name="T17" fmla="*/ 71 h 373"/>
                <a:gd name="T18" fmla="*/ 174 w 309"/>
                <a:gd name="T19" fmla="*/ 95 h 373"/>
                <a:gd name="T20" fmla="*/ 198 w 309"/>
                <a:gd name="T21" fmla="*/ 105 h 373"/>
                <a:gd name="T22" fmla="*/ 222 w 309"/>
                <a:gd name="T23" fmla="*/ 113 h 373"/>
                <a:gd name="T24" fmla="*/ 231 w 309"/>
                <a:gd name="T25" fmla="*/ 126 h 373"/>
                <a:gd name="T26" fmla="*/ 232 w 309"/>
                <a:gd name="T27" fmla="*/ 153 h 373"/>
                <a:gd name="T28" fmla="*/ 234 w 309"/>
                <a:gd name="T29" fmla="*/ 159 h 373"/>
                <a:gd name="T30" fmla="*/ 238 w 309"/>
                <a:gd name="T31" fmla="*/ 182 h 373"/>
                <a:gd name="T32" fmla="*/ 279 w 309"/>
                <a:gd name="T33" fmla="*/ 183 h 373"/>
                <a:gd name="T34" fmla="*/ 292 w 309"/>
                <a:gd name="T35" fmla="*/ 212 h 373"/>
                <a:gd name="T36" fmla="*/ 301 w 309"/>
                <a:gd name="T37" fmla="*/ 227 h 373"/>
                <a:gd name="T38" fmla="*/ 309 w 309"/>
                <a:gd name="T39" fmla="*/ 245 h 373"/>
                <a:gd name="T40" fmla="*/ 304 w 309"/>
                <a:gd name="T41" fmla="*/ 267 h 373"/>
                <a:gd name="T42" fmla="*/ 295 w 309"/>
                <a:gd name="T43" fmla="*/ 279 h 373"/>
                <a:gd name="T44" fmla="*/ 294 w 309"/>
                <a:gd name="T45" fmla="*/ 288 h 373"/>
                <a:gd name="T46" fmla="*/ 286 w 309"/>
                <a:gd name="T47" fmla="*/ 278 h 373"/>
                <a:gd name="T48" fmla="*/ 271 w 309"/>
                <a:gd name="T49" fmla="*/ 272 h 373"/>
                <a:gd name="T50" fmla="*/ 226 w 309"/>
                <a:gd name="T51" fmla="*/ 276 h 373"/>
                <a:gd name="T52" fmla="*/ 208 w 309"/>
                <a:gd name="T53" fmla="*/ 287 h 373"/>
                <a:gd name="T54" fmla="*/ 202 w 309"/>
                <a:gd name="T55" fmla="*/ 300 h 373"/>
                <a:gd name="T56" fmla="*/ 196 w 309"/>
                <a:gd name="T57" fmla="*/ 321 h 373"/>
                <a:gd name="T58" fmla="*/ 190 w 309"/>
                <a:gd name="T59" fmla="*/ 353 h 373"/>
                <a:gd name="T60" fmla="*/ 186 w 309"/>
                <a:gd name="T61" fmla="*/ 356 h 373"/>
                <a:gd name="T62" fmla="*/ 175 w 309"/>
                <a:gd name="T63" fmla="*/ 347 h 373"/>
                <a:gd name="T64" fmla="*/ 148 w 309"/>
                <a:gd name="T65" fmla="*/ 362 h 373"/>
                <a:gd name="T66" fmla="*/ 138 w 309"/>
                <a:gd name="T67" fmla="*/ 350 h 373"/>
                <a:gd name="T68" fmla="*/ 120 w 309"/>
                <a:gd name="T69" fmla="*/ 347 h 373"/>
                <a:gd name="T70" fmla="*/ 97 w 309"/>
                <a:gd name="T71" fmla="*/ 351 h 373"/>
                <a:gd name="T72" fmla="*/ 88 w 309"/>
                <a:gd name="T73" fmla="*/ 363 h 373"/>
                <a:gd name="T74" fmla="*/ 63 w 309"/>
                <a:gd name="T75" fmla="*/ 366 h 373"/>
                <a:gd name="T76" fmla="*/ 60 w 309"/>
                <a:gd name="T77" fmla="*/ 348 h 373"/>
                <a:gd name="T78" fmla="*/ 54 w 309"/>
                <a:gd name="T79" fmla="*/ 321 h 373"/>
                <a:gd name="T80" fmla="*/ 40 w 309"/>
                <a:gd name="T81" fmla="*/ 302 h 373"/>
                <a:gd name="T82" fmla="*/ 39 w 309"/>
                <a:gd name="T83" fmla="*/ 272 h 373"/>
                <a:gd name="T84" fmla="*/ 27 w 309"/>
                <a:gd name="T85" fmla="*/ 254 h 373"/>
                <a:gd name="T86" fmla="*/ 31 w 309"/>
                <a:gd name="T87" fmla="*/ 236 h 373"/>
                <a:gd name="T88" fmla="*/ 27 w 309"/>
                <a:gd name="T89" fmla="*/ 225 h 373"/>
                <a:gd name="T90" fmla="*/ 16 w 309"/>
                <a:gd name="T91" fmla="*/ 215 h 373"/>
                <a:gd name="T92" fmla="*/ 33 w 309"/>
                <a:gd name="T93" fmla="*/ 191 h 373"/>
                <a:gd name="T94" fmla="*/ 19 w 309"/>
                <a:gd name="T95" fmla="*/ 165 h 373"/>
                <a:gd name="T96" fmla="*/ 16 w 309"/>
                <a:gd name="T97" fmla="*/ 149 h 373"/>
                <a:gd name="T98" fmla="*/ 19 w 309"/>
                <a:gd name="T99" fmla="*/ 137 h 373"/>
                <a:gd name="T100" fmla="*/ 16 w 309"/>
                <a:gd name="T101" fmla="*/ 116 h 373"/>
                <a:gd name="T102" fmla="*/ 13 w 309"/>
                <a:gd name="T103" fmla="*/ 111 h 373"/>
                <a:gd name="T104" fmla="*/ 18 w 309"/>
                <a:gd name="T105" fmla="*/ 99 h 373"/>
                <a:gd name="T106" fmla="*/ 24 w 309"/>
                <a:gd name="T107" fmla="*/ 65 h 373"/>
                <a:gd name="T108" fmla="*/ 1 w 309"/>
                <a:gd name="T109" fmla="*/ 38 h 373"/>
                <a:gd name="T110" fmla="*/ 19 w 309"/>
                <a:gd name="T111" fmla="*/ 3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9" h="373">
                  <a:moveTo>
                    <a:pt x="0" y="39"/>
                  </a:moveTo>
                  <a:cubicBezTo>
                    <a:pt x="9" y="32"/>
                    <a:pt x="27" y="34"/>
                    <a:pt x="36" y="33"/>
                  </a:cubicBezTo>
                  <a:cubicBezTo>
                    <a:pt x="39" y="31"/>
                    <a:pt x="43" y="31"/>
                    <a:pt x="45" y="29"/>
                  </a:cubicBezTo>
                  <a:cubicBezTo>
                    <a:pt x="46" y="28"/>
                    <a:pt x="45" y="25"/>
                    <a:pt x="46" y="24"/>
                  </a:cubicBezTo>
                  <a:cubicBezTo>
                    <a:pt x="50" y="19"/>
                    <a:pt x="60" y="20"/>
                    <a:pt x="64" y="20"/>
                  </a:cubicBezTo>
                  <a:cubicBezTo>
                    <a:pt x="71" y="17"/>
                    <a:pt x="74" y="19"/>
                    <a:pt x="78" y="12"/>
                  </a:cubicBezTo>
                  <a:cubicBezTo>
                    <a:pt x="80" y="0"/>
                    <a:pt x="94" y="4"/>
                    <a:pt x="105" y="2"/>
                  </a:cubicBezTo>
                  <a:cubicBezTo>
                    <a:pt x="103" y="26"/>
                    <a:pt x="99" y="40"/>
                    <a:pt x="118" y="54"/>
                  </a:cubicBezTo>
                  <a:cubicBezTo>
                    <a:pt x="121" y="62"/>
                    <a:pt x="125" y="67"/>
                    <a:pt x="132" y="71"/>
                  </a:cubicBezTo>
                  <a:cubicBezTo>
                    <a:pt x="141" y="88"/>
                    <a:pt x="157" y="91"/>
                    <a:pt x="174" y="95"/>
                  </a:cubicBezTo>
                  <a:cubicBezTo>
                    <a:pt x="181" y="100"/>
                    <a:pt x="190" y="104"/>
                    <a:pt x="198" y="105"/>
                  </a:cubicBezTo>
                  <a:cubicBezTo>
                    <a:pt x="206" y="109"/>
                    <a:pt x="213" y="111"/>
                    <a:pt x="222" y="113"/>
                  </a:cubicBezTo>
                  <a:cubicBezTo>
                    <a:pt x="226" y="116"/>
                    <a:pt x="231" y="126"/>
                    <a:pt x="231" y="126"/>
                  </a:cubicBezTo>
                  <a:cubicBezTo>
                    <a:pt x="231" y="135"/>
                    <a:pt x="231" y="144"/>
                    <a:pt x="232" y="153"/>
                  </a:cubicBezTo>
                  <a:cubicBezTo>
                    <a:pt x="232" y="155"/>
                    <a:pt x="234" y="157"/>
                    <a:pt x="234" y="159"/>
                  </a:cubicBezTo>
                  <a:cubicBezTo>
                    <a:pt x="235" y="163"/>
                    <a:pt x="236" y="181"/>
                    <a:pt x="238" y="182"/>
                  </a:cubicBezTo>
                  <a:cubicBezTo>
                    <a:pt x="251" y="186"/>
                    <a:pt x="265" y="183"/>
                    <a:pt x="279" y="183"/>
                  </a:cubicBezTo>
                  <a:cubicBezTo>
                    <a:pt x="280" y="195"/>
                    <a:pt x="282" y="204"/>
                    <a:pt x="292" y="212"/>
                  </a:cubicBezTo>
                  <a:cubicBezTo>
                    <a:pt x="294" y="218"/>
                    <a:pt x="298" y="221"/>
                    <a:pt x="301" y="227"/>
                  </a:cubicBezTo>
                  <a:cubicBezTo>
                    <a:pt x="303" y="234"/>
                    <a:pt x="305" y="239"/>
                    <a:pt x="309" y="245"/>
                  </a:cubicBezTo>
                  <a:cubicBezTo>
                    <a:pt x="303" y="254"/>
                    <a:pt x="303" y="255"/>
                    <a:pt x="304" y="267"/>
                  </a:cubicBezTo>
                  <a:cubicBezTo>
                    <a:pt x="301" y="272"/>
                    <a:pt x="297" y="274"/>
                    <a:pt x="295" y="279"/>
                  </a:cubicBezTo>
                  <a:cubicBezTo>
                    <a:pt x="295" y="282"/>
                    <a:pt x="296" y="286"/>
                    <a:pt x="294" y="288"/>
                  </a:cubicBezTo>
                  <a:cubicBezTo>
                    <a:pt x="290" y="293"/>
                    <a:pt x="287" y="279"/>
                    <a:pt x="286" y="278"/>
                  </a:cubicBezTo>
                  <a:cubicBezTo>
                    <a:pt x="282" y="274"/>
                    <a:pt x="276" y="273"/>
                    <a:pt x="271" y="272"/>
                  </a:cubicBezTo>
                  <a:cubicBezTo>
                    <a:pt x="256" y="273"/>
                    <a:pt x="241" y="274"/>
                    <a:pt x="226" y="276"/>
                  </a:cubicBezTo>
                  <a:cubicBezTo>
                    <a:pt x="220" y="279"/>
                    <a:pt x="214" y="283"/>
                    <a:pt x="208" y="287"/>
                  </a:cubicBezTo>
                  <a:cubicBezTo>
                    <a:pt x="205" y="291"/>
                    <a:pt x="204" y="295"/>
                    <a:pt x="202" y="300"/>
                  </a:cubicBezTo>
                  <a:cubicBezTo>
                    <a:pt x="201" y="307"/>
                    <a:pt x="199" y="315"/>
                    <a:pt x="196" y="321"/>
                  </a:cubicBezTo>
                  <a:cubicBezTo>
                    <a:pt x="194" y="332"/>
                    <a:pt x="193" y="342"/>
                    <a:pt x="190" y="353"/>
                  </a:cubicBezTo>
                  <a:cubicBezTo>
                    <a:pt x="190" y="355"/>
                    <a:pt x="186" y="356"/>
                    <a:pt x="186" y="356"/>
                  </a:cubicBezTo>
                  <a:cubicBezTo>
                    <a:pt x="183" y="350"/>
                    <a:pt x="182" y="348"/>
                    <a:pt x="175" y="347"/>
                  </a:cubicBezTo>
                  <a:cubicBezTo>
                    <a:pt x="161" y="340"/>
                    <a:pt x="159" y="358"/>
                    <a:pt x="148" y="362"/>
                  </a:cubicBezTo>
                  <a:cubicBezTo>
                    <a:pt x="138" y="359"/>
                    <a:pt x="145" y="355"/>
                    <a:pt x="138" y="350"/>
                  </a:cubicBezTo>
                  <a:cubicBezTo>
                    <a:pt x="134" y="347"/>
                    <a:pt x="123" y="347"/>
                    <a:pt x="120" y="347"/>
                  </a:cubicBezTo>
                  <a:cubicBezTo>
                    <a:pt x="110" y="345"/>
                    <a:pt x="105" y="345"/>
                    <a:pt x="97" y="351"/>
                  </a:cubicBezTo>
                  <a:cubicBezTo>
                    <a:pt x="96" y="358"/>
                    <a:pt x="92" y="358"/>
                    <a:pt x="88" y="363"/>
                  </a:cubicBezTo>
                  <a:cubicBezTo>
                    <a:pt x="86" y="373"/>
                    <a:pt x="72" y="366"/>
                    <a:pt x="63" y="366"/>
                  </a:cubicBezTo>
                  <a:cubicBezTo>
                    <a:pt x="54" y="360"/>
                    <a:pt x="55" y="357"/>
                    <a:pt x="60" y="348"/>
                  </a:cubicBezTo>
                  <a:cubicBezTo>
                    <a:pt x="57" y="339"/>
                    <a:pt x="56" y="330"/>
                    <a:pt x="54" y="321"/>
                  </a:cubicBezTo>
                  <a:cubicBezTo>
                    <a:pt x="61" y="312"/>
                    <a:pt x="48" y="304"/>
                    <a:pt x="40" y="302"/>
                  </a:cubicBezTo>
                  <a:cubicBezTo>
                    <a:pt x="29" y="297"/>
                    <a:pt x="35" y="281"/>
                    <a:pt x="39" y="272"/>
                  </a:cubicBezTo>
                  <a:cubicBezTo>
                    <a:pt x="41" y="262"/>
                    <a:pt x="36" y="256"/>
                    <a:pt x="27" y="254"/>
                  </a:cubicBezTo>
                  <a:lnTo>
                    <a:pt x="31" y="236"/>
                  </a:lnTo>
                  <a:lnTo>
                    <a:pt x="27" y="225"/>
                  </a:lnTo>
                  <a:lnTo>
                    <a:pt x="16" y="215"/>
                  </a:lnTo>
                  <a:cubicBezTo>
                    <a:pt x="20" y="203"/>
                    <a:pt x="23" y="197"/>
                    <a:pt x="33" y="191"/>
                  </a:cubicBezTo>
                  <a:cubicBezTo>
                    <a:pt x="38" y="182"/>
                    <a:pt x="28" y="169"/>
                    <a:pt x="19" y="165"/>
                  </a:cubicBezTo>
                  <a:cubicBezTo>
                    <a:pt x="14" y="158"/>
                    <a:pt x="16" y="163"/>
                    <a:pt x="16" y="149"/>
                  </a:cubicBezTo>
                  <a:lnTo>
                    <a:pt x="19" y="137"/>
                  </a:lnTo>
                  <a:cubicBezTo>
                    <a:pt x="18" y="130"/>
                    <a:pt x="18" y="123"/>
                    <a:pt x="16" y="116"/>
                  </a:cubicBezTo>
                  <a:cubicBezTo>
                    <a:pt x="15" y="114"/>
                    <a:pt x="13" y="111"/>
                    <a:pt x="13" y="111"/>
                  </a:cubicBezTo>
                  <a:lnTo>
                    <a:pt x="18" y="99"/>
                  </a:lnTo>
                  <a:lnTo>
                    <a:pt x="24" y="65"/>
                  </a:lnTo>
                  <a:lnTo>
                    <a:pt x="1" y="38"/>
                  </a:lnTo>
                  <a:lnTo>
                    <a:pt x="19" y="35"/>
                  </a:ln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6" name="Freeform 224"/>
            <p:cNvSpPr>
              <a:spLocks/>
            </p:cNvSpPr>
            <p:nvPr/>
          </p:nvSpPr>
          <p:spPr bwMode="auto">
            <a:xfrm>
              <a:off x="2999765" y="4722992"/>
              <a:ext cx="120858" cy="131952"/>
            </a:xfrm>
            <a:custGeom>
              <a:avLst/>
              <a:gdLst>
                <a:gd name="T0" fmla="*/ 1 w 208"/>
                <a:gd name="T1" fmla="*/ 84 h 233"/>
                <a:gd name="T2" fmla="*/ 10 w 208"/>
                <a:gd name="T3" fmla="*/ 92 h 233"/>
                <a:gd name="T4" fmla="*/ 19 w 208"/>
                <a:gd name="T5" fmla="*/ 99 h 233"/>
                <a:gd name="T6" fmla="*/ 40 w 208"/>
                <a:gd name="T7" fmla="*/ 120 h 233"/>
                <a:gd name="T8" fmla="*/ 46 w 208"/>
                <a:gd name="T9" fmla="*/ 128 h 233"/>
                <a:gd name="T10" fmla="*/ 76 w 208"/>
                <a:gd name="T11" fmla="*/ 129 h 233"/>
                <a:gd name="T12" fmla="*/ 99 w 208"/>
                <a:gd name="T13" fmla="*/ 146 h 233"/>
                <a:gd name="T14" fmla="*/ 135 w 208"/>
                <a:gd name="T15" fmla="*/ 158 h 233"/>
                <a:gd name="T16" fmla="*/ 124 w 208"/>
                <a:gd name="T17" fmla="*/ 176 h 233"/>
                <a:gd name="T18" fmla="*/ 117 w 208"/>
                <a:gd name="T19" fmla="*/ 191 h 233"/>
                <a:gd name="T20" fmla="*/ 109 w 208"/>
                <a:gd name="T21" fmla="*/ 210 h 233"/>
                <a:gd name="T22" fmla="*/ 129 w 208"/>
                <a:gd name="T23" fmla="*/ 219 h 233"/>
                <a:gd name="T24" fmla="*/ 187 w 208"/>
                <a:gd name="T25" fmla="*/ 213 h 233"/>
                <a:gd name="T26" fmla="*/ 201 w 208"/>
                <a:gd name="T27" fmla="*/ 206 h 233"/>
                <a:gd name="T28" fmla="*/ 208 w 208"/>
                <a:gd name="T29" fmla="*/ 179 h 233"/>
                <a:gd name="T30" fmla="*/ 202 w 208"/>
                <a:gd name="T31" fmla="*/ 162 h 233"/>
                <a:gd name="T32" fmla="*/ 204 w 208"/>
                <a:gd name="T33" fmla="*/ 123 h 233"/>
                <a:gd name="T34" fmla="*/ 178 w 208"/>
                <a:gd name="T35" fmla="*/ 117 h 233"/>
                <a:gd name="T36" fmla="*/ 174 w 208"/>
                <a:gd name="T37" fmla="*/ 107 h 233"/>
                <a:gd name="T38" fmla="*/ 169 w 208"/>
                <a:gd name="T39" fmla="*/ 86 h 233"/>
                <a:gd name="T40" fmla="*/ 157 w 208"/>
                <a:gd name="T41" fmla="*/ 74 h 233"/>
                <a:gd name="T42" fmla="*/ 114 w 208"/>
                <a:gd name="T43" fmla="*/ 75 h 233"/>
                <a:gd name="T44" fmla="*/ 105 w 208"/>
                <a:gd name="T45" fmla="*/ 32 h 233"/>
                <a:gd name="T46" fmla="*/ 103 w 208"/>
                <a:gd name="T47" fmla="*/ 21 h 233"/>
                <a:gd name="T48" fmla="*/ 99 w 208"/>
                <a:gd name="T49" fmla="*/ 17 h 233"/>
                <a:gd name="T50" fmla="*/ 99 w 208"/>
                <a:gd name="T51" fmla="*/ 6 h 233"/>
                <a:gd name="T52" fmla="*/ 90 w 208"/>
                <a:gd name="T53" fmla="*/ 0 h 233"/>
                <a:gd name="T54" fmla="*/ 73 w 208"/>
                <a:gd name="T55" fmla="*/ 0 h 233"/>
                <a:gd name="T56" fmla="*/ 27 w 208"/>
                <a:gd name="T57" fmla="*/ 6 h 233"/>
                <a:gd name="T58" fmla="*/ 13 w 208"/>
                <a:gd name="T59" fmla="*/ 23 h 233"/>
                <a:gd name="T60" fmla="*/ 6 w 208"/>
                <a:gd name="T61" fmla="*/ 44 h 233"/>
                <a:gd name="T62" fmla="*/ 4 w 208"/>
                <a:gd name="T63" fmla="*/ 71 h 233"/>
                <a:gd name="T64" fmla="*/ 1 w 208"/>
                <a:gd name="T65" fmla="*/ 8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 h="233">
                  <a:moveTo>
                    <a:pt x="1" y="84"/>
                  </a:moveTo>
                  <a:cubicBezTo>
                    <a:pt x="13" y="91"/>
                    <a:pt x="0" y="82"/>
                    <a:pt x="10" y="92"/>
                  </a:cubicBezTo>
                  <a:cubicBezTo>
                    <a:pt x="13" y="95"/>
                    <a:pt x="19" y="99"/>
                    <a:pt x="19" y="99"/>
                  </a:cubicBezTo>
                  <a:cubicBezTo>
                    <a:pt x="24" y="108"/>
                    <a:pt x="35" y="111"/>
                    <a:pt x="40" y="120"/>
                  </a:cubicBezTo>
                  <a:cubicBezTo>
                    <a:pt x="42" y="123"/>
                    <a:pt x="42" y="127"/>
                    <a:pt x="46" y="128"/>
                  </a:cubicBezTo>
                  <a:cubicBezTo>
                    <a:pt x="56" y="129"/>
                    <a:pt x="66" y="129"/>
                    <a:pt x="76" y="129"/>
                  </a:cubicBezTo>
                  <a:cubicBezTo>
                    <a:pt x="84" y="134"/>
                    <a:pt x="91" y="141"/>
                    <a:pt x="99" y="146"/>
                  </a:cubicBezTo>
                  <a:cubicBezTo>
                    <a:pt x="107" y="162"/>
                    <a:pt x="128" y="142"/>
                    <a:pt x="135" y="158"/>
                  </a:cubicBezTo>
                  <a:cubicBezTo>
                    <a:pt x="133" y="167"/>
                    <a:pt x="132" y="171"/>
                    <a:pt x="124" y="176"/>
                  </a:cubicBezTo>
                  <a:cubicBezTo>
                    <a:pt x="121" y="181"/>
                    <a:pt x="119" y="186"/>
                    <a:pt x="117" y="191"/>
                  </a:cubicBezTo>
                  <a:cubicBezTo>
                    <a:pt x="114" y="197"/>
                    <a:pt x="109" y="210"/>
                    <a:pt x="109" y="210"/>
                  </a:cubicBezTo>
                  <a:cubicBezTo>
                    <a:pt x="113" y="217"/>
                    <a:pt x="121" y="218"/>
                    <a:pt x="129" y="219"/>
                  </a:cubicBezTo>
                  <a:cubicBezTo>
                    <a:pt x="147" y="233"/>
                    <a:pt x="177" y="230"/>
                    <a:pt x="187" y="213"/>
                  </a:cubicBezTo>
                  <a:cubicBezTo>
                    <a:pt x="190" y="208"/>
                    <a:pt x="196" y="207"/>
                    <a:pt x="201" y="206"/>
                  </a:cubicBezTo>
                  <a:cubicBezTo>
                    <a:pt x="206" y="197"/>
                    <a:pt x="202" y="187"/>
                    <a:pt x="208" y="179"/>
                  </a:cubicBezTo>
                  <a:cubicBezTo>
                    <a:pt x="207" y="171"/>
                    <a:pt x="206" y="169"/>
                    <a:pt x="202" y="162"/>
                  </a:cubicBezTo>
                  <a:cubicBezTo>
                    <a:pt x="200" y="149"/>
                    <a:pt x="199" y="135"/>
                    <a:pt x="204" y="123"/>
                  </a:cubicBezTo>
                  <a:cubicBezTo>
                    <a:pt x="198" y="110"/>
                    <a:pt x="207" y="126"/>
                    <a:pt x="178" y="117"/>
                  </a:cubicBezTo>
                  <a:cubicBezTo>
                    <a:pt x="175" y="116"/>
                    <a:pt x="176" y="110"/>
                    <a:pt x="174" y="107"/>
                  </a:cubicBezTo>
                  <a:cubicBezTo>
                    <a:pt x="172" y="100"/>
                    <a:pt x="172" y="92"/>
                    <a:pt x="169" y="86"/>
                  </a:cubicBezTo>
                  <a:cubicBezTo>
                    <a:pt x="167" y="78"/>
                    <a:pt x="165" y="76"/>
                    <a:pt x="157" y="74"/>
                  </a:cubicBezTo>
                  <a:cubicBezTo>
                    <a:pt x="143" y="74"/>
                    <a:pt x="127" y="81"/>
                    <a:pt x="114" y="75"/>
                  </a:cubicBezTo>
                  <a:cubicBezTo>
                    <a:pt x="111" y="23"/>
                    <a:pt x="116" y="54"/>
                    <a:pt x="105" y="32"/>
                  </a:cubicBezTo>
                  <a:cubicBezTo>
                    <a:pt x="104" y="28"/>
                    <a:pt x="104" y="24"/>
                    <a:pt x="103" y="21"/>
                  </a:cubicBezTo>
                  <a:cubicBezTo>
                    <a:pt x="99" y="11"/>
                    <a:pt x="99" y="21"/>
                    <a:pt x="99" y="17"/>
                  </a:cubicBezTo>
                  <a:lnTo>
                    <a:pt x="99" y="6"/>
                  </a:lnTo>
                  <a:lnTo>
                    <a:pt x="90" y="0"/>
                  </a:lnTo>
                  <a:lnTo>
                    <a:pt x="73" y="0"/>
                  </a:lnTo>
                  <a:lnTo>
                    <a:pt x="27" y="6"/>
                  </a:lnTo>
                  <a:lnTo>
                    <a:pt x="13" y="23"/>
                  </a:lnTo>
                  <a:lnTo>
                    <a:pt x="6" y="44"/>
                  </a:lnTo>
                  <a:lnTo>
                    <a:pt x="4" y="71"/>
                  </a:lnTo>
                  <a:lnTo>
                    <a:pt x="1" y="84"/>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7" name="Freeform 225"/>
            <p:cNvSpPr>
              <a:spLocks/>
            </p:cNvSpPr>
            <p:nvPr/>
          </p:nvSpPr>
          <p:spPr bwMode="auto">
            <a:xfrm>
              <a:off x="2876690" y="4707724"/>
              <a:ext cx="111988" cy="557251"/>
            </a:xfrm>
            <a:custGeom>
              <a:avLst/>
              <a:gdLst>
                <a:gd name="T0" fmla="*/ 15 w 191"/>
                <a:gd name="T1" fmla="*/ 11 h 987"/>
                <a:gd name="T2" fmla="*/ 18 w 191"/>
                <a:gd name="T3" fmla="*/ 62 h 987"/>
                <a:gd name="T4" fmla="*/ 16 w 191"/>
                <a:gd name="T5" fmla="*/ 127 h 987"/>
                <a:gd name="T6" fmla="*/ 23 w 191"/>
                <a:gd name="T7" fmla="*/ 189 h 987"/>
                <a:gd name="T8" fmla="*/ 21 w 191"/>
                <a:gd name="T9" fmla="*/ 312 h 987"/>
                <a:gd name="T10" fmla="*/ 27 w 191"/>
                <a:gd name="T11" fmla="*/ 393 h 987"/>
                <a:gd name="T12" fmla="*/ 3 w 191"/>
                <a:gd name="T13" fmla="*/ 527 h 987"/>
                <a:gd name="T14" fmla="*/ 21 w 191"/>
                <a:gd name="T15" fmla="*/ 566 h 987"/>
                <a:gd name="T16" fmla="*/ 21 w 191"/>
                <a:gd name="T17" fmla="*/ 659 h 987"/>
                <a:gd name="T18" fmla="*/ 37 w 191"/>
                <a:gd name="T19" fmla="*/ 650 h 987"/>
                <a:gd name="T20" fmla="*/ 61 w 191"/>
                <a:gd name="T21" fmla="*/ 717 h 987"/>
                <a:gd name="T22" fmla="*/ 52 w 191"/>
                <a:gd name="T23" fmla="*/ 741 h 987"/>
                <a:gd name="T24" fmla="*/ 47 w 191"/>
                <a:gd name="T25" fmla="*/ 750 h 987"/>
                <a:gd name="T26" fmla="*/ 56 w 191"/>
                <a:gd name="T27" fmla="*/ 772 h 987"/>
                <a:gd name="T28" fmla="*/ 35 w 191"/>
                <a:gd name="T29" fmla="*/ 775 h 987"/>
                <a:gd name="T30" fmla="*/ 39 w 191"/>
                <a:gd name="T31" fmla="*/ 784 h 987"/>
                <a:gd name="T32" fmla="*/ 75 w 191"/>
                <a:gd name="T33" fmla="*/ 810 h 987"/>
                <a:gd name="T34" fmla="*/ 71 w 191"/>
                <a:gd name="T35" fmla="*/ 827 h 987"/>
                <a:gd name="T36" fmla="*/ 75 w 191"/>
                <a:gd name="T37" fmla="*/ 882 h 987"/>
                <a:gd name="T38" fmla="*/ 105 w 191"/>
                <a:gd name="T39" fmla="*/ 907 h 987"/>
                <a:gd name="T40" fmla="*/ 147 w 191"/>
                <a:gd name="T41" fmla="*/ 948 h 987"/>
                <a:gd name="T42" fmla="*/ 191 w 191"/>
                <a:gd name="T43" fmla="*/ 986 h 987"/>
                <a:gd name="T44" fmla="*/ 167 w 191"/>
                <a:gd name="T45" fmla="*/ 945 h 987"/>
                <a:gd name="T46" fmla="*/ 111 w 191"/>
                <a:gd name="T47" fmla="*/ 866 h 987"/>
                <a:gd name="T48" fmla="*/ 97 w 191"/>
                <a:gd name="T49" fmla="*/ 818 h 987"/>
                <a:gd name="T50" fmla="*/ 112 w 191"/>
                <a:gd name="T51" fmla="*/ 763 h 987"/>
                <a:gd name="T52" fmla="*/ 97 w 191"/>
                <a:gd name="T53" fmla="*/ 732 h 987"/>
                <a:gd name="T54" fmla="*/ 83 w 191"/>
                <a:gd name="T55" fmla="*/ 691 h 987"/>
                <a:gd name="T56" fmla="*/ 71 w 191"/>
                <a:gd name="T57" fmla="*/ 638 h 987"/>
                <a:gd name="T58" fmla="*/ 78 w 191"/>
                <a:gd name="T59" fmla="*/ 542 h 987"/>
                <a:gd name="T60" fmla="*/ 59 w 191"/>
                <a:gd name="T61" fmla="*/ 511 h 987"/>
                <a:gd name="T62" fmla="*/ 76 w 191"/>
                <a:gd name="T63" fmla="*/ 443 h 987"/>
                <a:gd name="T64" fmla="*/ 49 w 191"/>
                <a:gd name="T65" fmla="*/ 360 h 987"/>
                <a:gd name="T66" fmla="*/ 49 w 191"/>
                <a:gd name="T67" fmla="*/ 288 h 987"/>
                <a:gd name="T68" fmla="*/ 75 w 191"/>
                <a:gd name="T69" fmla="*/ 240 h 987"/>
                <a:gd name="T70" fmla="*/ 83 w 191"/>
                <a:gd name="T71" fmla="*/ 162 h 987"/>
                <a:gd name="T72" fmla="*/ 100 w 191"/>
                <a:gd name="T73" fmla="*/ 124 h 987"/>
                <a:gd name="T74" fmla="*/ 71 w 191"/>
                <a:gd name="T75" fmla="*/ 115 h 987"/>
                <a:gd name="T76" fmla="*/ 75 w 191"/>
                <a:gd name="T77" fmla="*/ 93 h 987"/>
                <a:gd name="T78" fmla="*/ 73 w 191"/>
                <a:gd name="T79" fmla="*/ 64 h 987"/>
                <a:gd name="T80" fmla="*/ 49 w 191"/>
                <a:gd name="T81" fmla="*/ 38 h 987"/>
                <a:gd name="T82" fmla="*/ 54 w 191"/>
                <a:gd name="T83" fmla="*/ 16 h 987"/>
                <a:gd name="T84" fmla="*/ 25 w 191"/>
                <a:gd name="T85" fmla="*/ 2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1" h="987">
                  <a:moveTo>
                    <a:pt x="6" y="0"/>
                  </a:moveTo>
                  <a:cubicBezTo>
                    <a:pt x="10" y="5"/>
                    <a:pt x="13" y="5"/>
                    <a:pt x="15" y="11"/>
                  </a:cubicBezTo>
                  <a:cubicBezTo>
                    <a:pt x="16" y="31"/>
                    <a:pt x="17" y="30"/>
                    <a:pt x="23" y="45"/>
                  </a:cubicBezTo>
                  <a:cubicBezTo>
                    <a:pt x="21" y="51"/>
                    <a:pt x="20" y="56"/>
                    <a:pt x="18" y="62"/>
                  </a:cubicBezTo>
                  <a:cubicBezTo>
                    <a:pt x="20" y="77"/>
                    <a:pt x="22" y="75"/>
                    <a:pt x="27" y="86"/>
                  </a:cubicBezTo>
                  <a:cubicBezTo>
                    <a:pt x="26" y="101"/>
                    <a:pt x="30" y="119"/>
                    <a:pt x="16" y="127"/>
                  </a:cubicBezTo>
                  <a:cubicBezTo>
                    <a:pt x="14" y="138"/>
                    <a:pt x="15" y="145"/>
                    <a:pt x="23" y="153"/>
                  </a:cubicBezTo>
                  <a:cubicBezTo>
                    <a:pt x="28" y="165"/>
                    <a:pt x="27" y="176"/>
                    <a:pt x="23" y="189"/>
                  </a:cubicBezTo>
                  <a:cubicBezTo>
                    <a:pt x="20" y="216"/>
                    <a:pt x="22" y="244"/>
                    <a:pt x="16" y="270"/>
                  </a:cubicBezTo>
                  <a:cubicBezTo>
                    <a:pt x="18" y="295"/>
                    <a:pt x="18" y="295"/>
                    <a:pt x="21" y="312"/>
                  </a:cubicBezTo>
                  <a:cubicBezTo>
                    <a:pt x="20" y="323"/>
                    <a:pt x="19" y="324"/>
                    <a:pt x="16" y="333"/>
                  </a:cubicBezTo>
                  <a:cubicBezTo>
                    <a:pt x="13" y="356"/>
                    <a:pt x="15" y="374"/>
                    <a:pt x="27" y="393"/>
                  </a:cubicBezTo>
                  <a:cubicBezTo>
                    <a:pt x="16" y="420"/>
                    <a:pt x="21" y="453"/>
                    <a:pt x="15" y="482"/>
                  </a:cubicBezTo>
                  <a:cubicBezTo>
                    <a:pt x="13" y="519"/>
                    <a:pt x="17" y="508"/>
                    <a:pt x="3" y="527"/>
                  </a:cubicBezTo>
                  <a:cubicBezTo>
                    <a:pt x="4" y="547"/>
                    <a:pt x="0" y="544"/>
                    <a:pt x="13" y="552"/>
                  </a:cubicBezTo>
                  <a:cubicBezTo>
                    <a:pt x="16" y="558"/>
                    <a:pt x="20" y="560"/>
                    <a:pt x="21" y="566"/>
                  </a:cubicBezTo>
                  <a:cubicBezTo>
                    <a:pt x="20" y="596"/>
                    <a:pt x="12" y="623"/>
                    <a:pt x="30" y="647"/>
                  </a:cubicBezTo>
                  <a:cubicBezTo>
                    <a:pt x="28" y="653"/>
                    <a:pt x="24" y="653"/>
                    <a:pt x="21" y="659"/>
                  </a:cubicBezTo>
                  <a:cubicBezTo>
                    <a:pt x="23" y="680"/>
                    <a:pt x="21" y="687"/>
                    <a:pt x="37" y="696"/>
                  </a:cubicBezTo>
                  <a:cubicBezTo>
                    <a:pt x="53" y="687"/>
                    <a:pt x="45" y="664"/>
                    <a:pt x="37" y="650"/>
                  </a:cubicBezTo>
                  <a:cubicBezTo>
                    <a:pt x="43" y="648"/>
                    <a:pt x="46" y="647"/>
                    <a:pt x="52" y="648"/>
                  </a:cubicBezTo>
                  <a:cubicBezTo>
                    <a:pt x="56" y="668"/>
                    <a:pt x="49" y="708"/>
                    <a:pt x="61" y="717"/>
                  </a:cubicBezTo>
                  <a:cubicBezTo>
                    <a:pt x="65" y="727"/>
                    <a:pt x="64" y="731"/>
                    <a:pt x="63" y="743"/>
                  </a:cubicBezTo>
                  <a:cubicBezTo>
                    <a:pt x="59" y="742"/>
                    <a:pt x="55" y="743"/>
                    <a:pt x="52" y="741"/>
                  </a:cubicBezTo>
                  <a:cubicBezTo>
                    <a:pt x="46" y="736"/>
                    <a:pt x="55" y="728"/>
                    <a:pt x="44" y="726"/>
                  </a:cubicBezTo>
                  <a:cubicBezTo>
                    <a:pt x="35" y="733"/>
                    <a:pt x="38" y="745"/>
                    <a:pt x="47" y="750"/>
                  </a:cubicBezTo>
                  <a:cubicBezTo>
                    <a:pt x="52" y="753"/>
                    <a:pt x="55" y="755"/>
                    <a:pt x="61" y="756"/>
                  </a:cubicBezTo>
                  <a:cubicBezTo>
                    <a:pt x="65" y="763"/>
                    <a:pt x="68" y="779"/>
                    <a:pt x="56" y="772"/>
                  </a:cubicBezTo>
                  <a:cubicBezTo>
                    <a:pt x="53" y="766"/>
                    <a:pt x="52" y="763"/>
                    <a:pt x="47" y="758"/>
                  </a:cubicBezTo>
                  <a:cubicBezTo>
                    <a:pt x="28" y="761"/>
                    <a:pt x="31" y="760"/>
                    <a:pt x="35" y="775"/>
                  </a:cubicBezTo>
                  <a:cubicBezTo>
                    <a:pt x="33" y="778"/>
                    <a:pt x="27" y="777"/>
                    <a:pt x="27" y="780"/>
                  </a:cubicBezTo>
                  <a:cubicBezTo>
                    <a:pt x="27" y="784"/>
                    <a:pt x="35" y="783"/>
                    <a:pt x="39" y="784"/>
                  </a:cubicBezTo>
                  <a:cubicBezTo>
                    <a:pt x="46" y="786"/>
                    <a:pt x="59" y="791"/>
                    <a:pt x="59" y="791"/>
                  </a:cubicBezTo>
                  <a:cubicBezTo>
                    <a:pt x="61" y="803"/>
                    <a:pt x="64" y="806"/>
                    <a:pt x="75" y="810"/>
                  </a:cubicBezTo>
                  <a:cubicBezTo>
                    <a:pt x="80" y="815"/>
                    <a:pt x="80" y="818"/>
                    <a:pt x="83" y="825"/>
                  </a:cubicBezTo>
                  <a:cubicBezTo>
                    <a:pt x="71" y="828"/>
                    <a:pt x="75" y="819"/>
                    <a:pt x="71" y="827"/>
                  </a:cubicBezTo>
                  <a:cubicBezTo>
                    <a:pt x="74" y="839"/>
                    <a:pt x="68" y="838"/>
                    <a:pt x="57" y="840"/>
                  </a:cubicBezTo>
                  <a:cubicBezTo>
                    <a:pt x="58" y="848"/>
                    <a:pt x="65" y="869"/>
                    <a:pt x="75" y="882"/>
                  </a:cubicBezTo>
                  <a:cubicBezTo>
                    <a:pt x="80" y="891"/>
                    <a:pt x="83" y="890"/>
                    <a:pt x="88" y="894"/>
                  </a:cubicBezTo>
                  <a:cubicBezTo>
                    <a:pt x="93" y="898"/>
                    <a:pt x="98" y="901"/>
                    <a:pt x="105" y="907"/>
                  </a:cubicBezTo>
                  <a:cubicBezTo>
                    <a:pt x="112" y="913"/>
                    <a:pt x="121" y="923"/>
                    <a:pt x="128" y="930"/>
                  </a:cubicBezTo>
                  <a:cubicBezTo>
                    <a:pt x="135" y="937"/>
                    <a:pt x="142" y="941"/>
                    <a:pt x="147" y="948"/>
                  </a:cubicBezTo>
                  <a:cubicBezTo>
                    <a:pt x="152" y="955"/>
                    <a:pt x="153" y="968"/>
                    <a:pt x="160" y="974"/>
                  </a:cubicBezTo>
                  <a:cubicBezTo>
                    <a:pt x="167" y="980"/>
                    <a:pt x="188" y="987"/>
                    <a:pt x="191" y="986"/>
                  </a:cubicBezTo>
                  <a:lnTo>
                    <a:pt x="179" y="966"/>
                  </a:lnTo>
                  <a:lnTo>
                    <a:pt x="167" y="945"/>
                  </a:lnTo>
                  <a:lnTo>
                    <a:pt x="148" y="911"/>
                  </a:lnTo>
                  <a:lnTo>
                    <a:pt x="111" y="866"/>
                  </a:lnTo>
                  <a:lnTo>
                    <a:pt x="107" y="840"/>
                  </a:lnTo>
                  <a:cubicBezTo>
                    <a:pt x="104" y="832"/>
                    <a:pt x="100" y="826"/>
                    <a:pt x="97" y="818"/>
                  </a:cubicBezTo>
                  <a:cubicBezTo>
                    <a:pt x="100" y="811"/>
                    <a:pt x="105" y="805"/>
                    <a:pt x="111" y="801"/>
                  </a:cubicBezTo>
                  <a:cubicBezTo>
                    <a:pt x="112" y="788"/>
                    <a:pt x="115" y="775"/>
                    <a:pt x="112" y="763"/>
                  </a:cubicBezTo>
                  <a:cubicBezTo>
                    <a:pt x="87" y="767"/>
                    <a:pt x="85" y="765"/>
                    <a:pt x="102" y="751"/>
                  </a:cubicBezTo>
                  <a:cubicBezTo>
                    <a:pt x="105" y="743"/>
                    <a:pt x="106" y="736"/>
                    <a:pt x="97" y="732"/>
                  </a:cubicBezTo>
                  <a:cubicBezTo>
                    <a:pt x="91" y="721"/>
                    <a:pt x="98" y="707"/>
                    <a:pt x="92" y="698"/>
                  </a:cubicBezTo>
                  <a:cubicBezTo>
                    <a:pt x="90" y="695"/>
                    <a:pt x="83" y="691"/>
                    <a:pt x="83" y="691"/>
                  </a:cubicBezTo>
                  <a:cubicBezTo>
                    <a:pt x="78" y="683"/>
                    <a:pt x="77" y="673"/>
                    <a:pt x="71" y="666"/>
                  </a:cubicBezTo>
                  <a:cubicBezTo>
                    <a:pt x="73" y="655"/>
                    <a:pt x="80" y="647"/>
                    <a:pt x="71" y="638"/>
                  </a:cubicBezTo>
                  <a:cubicBezTo>
                    <a:pt x="67" y="628"/>
                    <a:pt x="69" y="617"/>
                    <a:pt x="66" y="607"/>
                  </a:cubicBezTo>
                  <a:cubicBezTo>
                    <a:pt x="68" y="556"/>
                    <a:pt x="62" y="569"/>
                    <a:pt x="78" y="542"/>
                  </a:cubicBezTo>
                  <a:cubicBezTo>
                    <a:pt x="74" y="536"/>
                    <a:pt x="70" y="530"/>
                    <a:pt x="66" y="523"/>
                  </a:cubicBezTo>
                  <a:cubicBezTo>
                    <a:pt x="64" y="519"/>
                    <a:pt x="59" y="511"/>
                    <a:pt x="59" y="511"/>
                  </a:cubicBezTo>
                  <a:cubicBezTo>
                    <a:pt x="60" y="501"/>
                    <a:pt x="61" y="491"/>
                    <a:pt x="66" y="482"/>
                  </a:cubicBezTo>
                  <a:cubicBezTo>
                    <a:pt x="67" y="472"/>
                    <a:pt x="58" y="443"/>
                    <a:pt x="76" y="443"/>
                  </a:cubicBezTo>
                  <a:cubicBezTo>
                    <a:pt x="75" y="428"/>
                    <a:pt x="81" y="386"/>
                    <a:pt x="59" y="383"/>
                  </a:cubicBezTo>
                  <a:cubicBezTo>
                    <a:pt x="55" y="375"/>
                    <a:pt x="53" y="367"/>
                    <a:pt x="49" y="360"/>
                  </a:cubicBezTo>
                  <a:cubicBezTo>
                    <a:pt x="50" y="342"/>
                    <a:pt x="55" y="329"/>
                    <a:pt x="57" y="312"/>
                  </a:cubicBezTo>
                  <a:cubicBezTo>
                    <a:pt x="56" y="302"/>
                    <a:pt x="53" y="297"/>
                    <a:pt x="49" y="288"/>
                  </a:cubicBezTo>
                  <a:cubicBezTo>
                    <a:pt x="51" y="273"/>
                    <a:pt x="50" y="266"/>
                    <a:pt x="63" y="259"/>
                  </a:cubicBezTo>
                  <a:cubicBezTo>
                    <a:pt x="67" y="252"/>
                    <a:pt x="69" y="246"/>
                    <a:pt x="75" y="240"/>
                  </a:cubicBezTo>
                  <a:cubicBezTo>
                    <a:pt x="77" y="230"/>
                    <a:pt x="89" y="214"/>
                    <a:pt x="73" y="208"/>
                  </a:cubicBezTo>
                  <a:cubicBezTo>
                    <a:pt x="71" y="189"/>
                    <a:pt x="60" y="167"/>
                    <a:pt x="83" y="162"/>
                  </a:cubicBezTo>
                  <a:cubicBezTo>
                    <a:pt x="87" y="155"/>
                    <a:pt x="91" y="147"/>
                    <a:pt x="97" y="141"/>
                  </a:cubicBezTo>
                  <a:cubicBezTo>
                    <a:pt x="99" y="135"/>
                    <a:pt x="100" y="130"/>
                    <a:pt x="100" y="124"/>
                  </a:cubicBezTo>
                  <a:lnTo>
                    <a:pt x="87" y="122"/>
                  </a:lnTo>
                  <a:lnTo>
                    <a:pt x="71" y="115"/>
                  </a:lnTo>
                  <a:lnTo>
                    <a:pt x="73" y="103"/>
                  </a:lnTo>
                  <a:lnTo>
                    <a:pt x="75" y="93"/>
                  </a:lnTo>
                  <a:lnTo>
                    <a:pt x="71" y="84"/>
                  </a:lnTo>
                  <a:lnTo>
                    <a:pt x="73" y="64"/>
                  </a:lnTo>
                  <a:lnTo>
                    <a:pt x="52" y="52"/>
                  </a:lnTo>
                  <a:lnTo>
                    <a:pt x="49" y="38"/>
                  </a:lnTo>
                  <a:lnTo>
                    <a:pt x="57" y="26"/>
                  </a:lnTo>
                  <a:lnTo>
                    <a:pt x="54" y="16"/>
                  </a:lnTo>
                  <a:lnTo>
                    <a:pt x="40" y="2"/>
                  </a:lnTo>
                  <a:lnTo>
                    <a:pt x="25" y="2"/>
                  </a:lnTo>
                  <a:lnTo>
                    <a:pt x="6" y="0"/>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8" name="Freeform 226"/>
            <p:cNvSpPr>
              <a:spLocks/>
            </p:cNvSpPr>
            <p:nvPr/>
          </p:nvSpPr>
          <p:spPr bwMode="auto">
            <a:xfrm>
              <a:off x="3066292" y="4888749"/>
              <a:ext cx="83159" cy="77426"/>
            </a:xfrm>
            <a:custGeom>
              <a:avLst/>
              <a:gdLst>
                <a:gd name="T0" fmla="*/ 29 w 143"/>
                <a:gd name="T1" fmla="*/ 0 h 138"/>
                <a:gd name="T2" fmla="*/ 13 w 143"/>
                <a:gd name="T3" fmla="*/ 102 h 138"/>
                <a:gd name="T4" fmla="*/ 47 w 143"/>
                <a:gd name="T5" fmla="*/ 122 h 138"/>
                <a:gd name="T6" fmla="*/ 71 w 143"/>
                <a:gd name="T7" fmla="*/ 138 h 138"/>
                <a:gd name="T8" fmla="*/ 89 w 143"/>
                <a:gd name="T9" fmla="*/ 134 h 138"/>
                <a:gd name="T10" fmla="*/ 113 w 143"/>
                <a:gd name="T11" fmla="*/ 138 h 138"/>
                <a:gd name="T12" fmla="*/ 123 w 143"/>
                <a:gd name="T13" fmla="*/ 122 h 138"/>
                <a:gd name="T14" fmla="*/ 125 w 143"/>
                <a:gd name="T15" fmla="*/ 116 h 138"/>
                <a:gd name="T16" fmla="*/ 137 w 143"/>
                <a:gd name="T17" fmla="*/ 112 h 138"/>
                <a:gd name="T18" fmla="*/ 131 w 143"/>
                <a:gd name="T19" fmla="*/ 96 h 138"/>
                <a:gd name="T20" fmla="*/ 139 w 143"/>
                <a:gd name="T21" fmla="*/ 64 h 138"/>
                <a:gd name="T22" fmla="*/ 129 w 143"/>
                <a:gd name="T23" fmla="*/ 54 h 138"/>
                <a:gd name="T24" fmla="*/ 119 w 143"/>
                <a:gd name="T25" fmla="*/ 48 h 138"/>
                <a:gd name="T26" fmla="*/ 97 w 143"/>
                <a:gd name="T27" fmla="*/ 38 h 138"/>
                <a:gd name="T28" fmla="*/ 79 w 143"/>
                <a:gd name="T29" fmla="*/ 26 h 138"/>
                <a:gd name="T30" fmla="*/ 53 w 143"/>
                <a:gd name="T31" fmla="*/ 12 h 138"/>
                <a:gd name="T32" fmla="*/ 29 w 143"/>
                <a:gd name="T3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138">
                  <a:moveTo>
                    <a:pt x="29" y="0"/>
                  </a:moveTo>
                  <a:cubicBezTo>
                    <a:pt x="0" y="10"/>
                    <a:pt x="23" y="71"/>
                    <a:pt x="13" y="102"/>
                  </a:cubicBezTo>
                  <a:cubicBezTo>
                    <a:pt x="16" y="122"/>
                    <a:pt x="30" y="116"/>
                    <a:pt x="47" y="122"/>
                  </a:cubicBezTo>
                  <a:cubicBezTo>
                    <a:pt x="53" y="131"/>
                    <a:pt x="61" y="135"/>
                    <a:pt x="71" y="138"/>
                  </a:cubicBezTo>
                  <a:cubicBezTo>
                    <a:pt x="77" y="137"/>
                    <a:pt x="83" y="134"/>
                    <a:pt x="89" y="134"/>
                  </a:cubicBezTo>
                  <a:cubicBezTo>
                    <a:pt x="97" y="135"/>
                    <a:pt x="113" y="138"/>
                    <a:pt x="113" y="138"/>
                  </a:cubicBezTo>
                  <a:cubicBezTo>
                    <a:pt x="125" y="136"/>
                    <a:pt x="127" y="134"/>
                    <a:pt x="123" y="122"/>
                  </a:cubicBezTo>
                  <a:cubicBezTo>
                    <a:pt x="124" y="120"/>
                    <a:pt x="123" y="117"/>
                    <a:pt x="125" y="116"/>
                  </a:cubicBezTo>
                  <a:cubicBezTo>
                    <a:pt x="128" y="114"/>
                    <a:pt x="137" y="112"/>
                    <a:pt x="137" y="112"/>
                  </a:cubicBezTo>
                  <a:cubicBezTo>
                    <a:pt x="143" y="103"/>
                    <a:pt x="141" y="101"/>
                    <a:pt x="131" y="96"/>
                  </a:cubicBezTo>
                  <a:cubicBezTo>
                    <a:pt x="121" y="80"/>
                    <a:pt x="128" y="75"/>
                    <a:pt x="139" y="64"/>
                  </a:cubicBezTo>
                  <a:cubicBezTo>
                    <a:pt x="136" y="60"/>
                    <a:pt x="129" y="54"/>
                    <a:pt x="129" y="54"/>
                  </a:cubicBezTo>
                  <a:lnTo>
                    <a:pt x="119" y="48"/>
                  </a:lnTo>
                  <a:lnTo>
                    <a:pt x="97" y="38"/>
                  </a:lnTo>
                  <a:lnTo>
                    <a:pt x="79" y="26"/>
                  </a:lnTo>
                  <a:lnTo>
                    <a:pt x="53" y="12"/>
                  </a:lnTo>
                  <a:lnTo>
                    <a:pt x="29" y="0"/>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29" name="Freeform 227"/>
            <p:cNvSpPr>
              <a:spLocks/>
            </p:cNvSpPr>
            <p:nvPr/>
          </p:nvSpPr>
          <p:spPr bwMode="auto">
            <a:xfrm>
              <a:off x="2906627" y="4765522"/>
              <a:ext cx="223975" cy="515811"/>
            </a:xfrm>
            <a:custGeom>
              <a:avLst/>
              <a:gdLst>
                <a:gd name="T0" fmla="*/ 330 w 384"/>
                <a:gd name="T1" fmla="*/ 372 h 916"/>
                <a:gd name="T2" fmla="*/ 340 w 384"/>
                <a:gd name="T3" fmla="*/ 418 h 916"/>
                <a:gd name="T4" fmla="*/ 226 w 384"/>
                <a:gd name="T5" fmla="*/ 472 h 916"/>
                <a:gd name="T6" fmla="*/ 218 w 384"/>
                <a:gd name="T7" fmla="*/ 526 h 916"/>
                <a:gd name="T8" fmla="*/ 182 w 384"/>
                <a:gd name="T9" fmla="*/ 556 h 916"/>
                <a:gd name="T10" fmla="*/ 218 w 384"/>
                <a:gd name="T11" fmla="*/ 568 h 916"/>
                <a:gd name="T12" fmla="*/ 188 w 384"/>
                <a:gd name="T13" fmla="*/ 592 h 916"/>
                <a:gd name="T14" fmla="*/ 152 w 384"/>
                <a:gd name="T15" fmla="*/ 654 h 916"/>
                <a:gd name="T16" fmla="*/ 196 w 384"/>
                <a:gd name="T17" fmla="*/ 694 h 916"/>
                <a:gd name="T18" fmla="*/ 174 w 384"/>
                <a:gd name="T19" fmla="*/ 752 h 916"/>
                <a:gd name="T20" fmla="*/ 166 w 384"/>
                <a:gd name="T21" fmla="*/ 846 h 916"/>
                <a:gd name="T22" fmla="*/ 174 w 384"/>
                <a:gd name="T23" fmla="*/ 916 h 916"/>
                <a:gd name="T24" fmla="*/ 138 w 384"/>
                <a:gd name="T25" fmla="*/ 880 h 916"/>
                <a:gd name="T26" fmla="*/ 106 w 384"/>
                <a:gd name="T27" fmla="*/ 824 h 916"/>
                <a:gd name="T28" fmla="*/ 76 w 384"/>
                <a:gd name="T29" fmla="*/ 780 h 916"/>
                <a:gd name="T30" fmla="*/ 50 w 384"/>
                <a:gd name="T31" fmla="*/ 714 h 916"/>
                <a:gd name="T32" fmla="*/ 62 w 384"/>
                <a:gd name="T33" fmla="*/ 658 h 916"/>
                <a:gd name="T34" fmla="*/ 54 w 384"/>
                <a:gd name="T35" fmla="*/ 644 h 916"/>
                <a:gd name="T36" fmla="*/ 46 w 384"/>
                <a:gd name="T37" fmla="*/ 594 h 916"/>
                <a:gd name="T38" fmla="*/ 18 w 384"/>
                <a:gd name="T39" fmla="*/ 560 h 916"/>
                <a:gd name="T40" fmla="*/ 16 w 384"/>
                <a:gd name="T41" fmla="*/ 512 h 916"/>
                <a:gd name="T42" fmla="*/ 18 w 384"/>
                <a:gd name="T43" fmla="*/ 456 h 916"/>
                <a:gd name="T44" fmla="*/ 10 w 384"/>
                <a:gd name="T45" fmla="*/ 406 h 916"/>
                <a:gd name="T46" fmla="*/ 14 w 384"/>
                <a:gd name="T47" fmla="*/ 360 h 916"/>
                <a:gd name="T48" fmla="*/ 26 w 384"/>
                <a:gd name="T49" fmla="*/ 322 h 916"/>
                <a:gd name="T50" fmla="*/ 6 w 384"/>
                <a:gd name="T51" fmla="*/ 276 h 916"/>
                <a:gd name="T52" fmla="*/ 8 w 384"/>
                <a:gd name="T53" fmla="*/ 210 h 916"/>
                <a:gd name="T54" fmla="*/ 4 w 384"/>
                <a:gd name="T55" fmla="*/ 168 h 916"/>
                <a:gd name="T56" fmla="*/ 36 w 384"/>
                <a:gd name="T57" fmla="*/ 120 h 916"/>
                <a:gd name="T58" fmla="*/ 20 w 384"/>
                <a:gd name="T59" fmla="*/ 86 h 916"/>
                <a:gd name="T60" fmla="*/ 44 w 384"/>
                <a:gd name="T61" fmla="*/ 48 h 916"/>
                <a:gd name="T62" fmla="*/ 62 w 384"/>
                <a:gd name="T63" fmla="*/ 4 h 916"/>
                <a:gd name="T64" fmla="*/ 112 w 384"/>
                <a:gd name="T65" fmla="*/ 10 h 916"/>
                <a:gd name="T66" fmla="*/ 170 w 384"/>
                <a:gd name="T67" fmla="*/ 18 h 916"/>
                <a:gd name="T68" fmla="*/ 220 w 384"/>
                <a:gd name="T69" fmla="*/ 54 h 916"/>
                <a:gd name="T70" fmla="*/ 278 w 384"/>
                <a:gd name="T71" fmla="*/ 80 h 916"/>
                <a:gd name="T72" fmla="*/ 278 w 384"/>
                <a:gd name="T73" fmla="*/ 112 h 916"/>
                <a:gd name="T74" fmla="*/ 284 w 384"/>
                <a:gd name="T75" fmla="*/ 148 h 916"/>
                <a:gd name="T76" fmla="*/ 328 w 384"/>
                <a:gd name="T77" fmla="*/ 150 h 916"/>
                <a:gd name="T78" fmla="*/ 364 w 384"/>
                <a:gd name="T79" fmla="*/ 128 h 916"/>
                <a:gd name="T80" fmla="*/ 382 w 384"/>
                <a:gd name="T81" fmla="*/ 122 h 916"/>
                <a:gd name="T82" fmla="*/ 338 w 384"/>
                <a:gd name="T83" fmla="*/ 174 h 916"/>
                <a:gd name="T84" fmla="*/ 288 w 384"/>
                <a:gd name="T85" fmla="*/ 30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4" h="916">
                  <a:moveTo>
                    <a:pt x="290" y="338"/>
                  </a:moveTo>
                  <a:cubicBezTo>
                    <a:pt x="296" y="356"/>
                    <a:pt x="305" y="356"/>
                    <a:pt x="324" y="360"/>
                  </a:cubicBezTo>
                  <a:cubicBezTo>
                    <a:pt x="324" y="360"/>
                    <a:pt x="332" y="370"/>
                    <a:pt x="330" y="372"/>
                  </a:cubicBezTo>
                  <a:cubicBezTo>
                    <a:pt x="327" y="375"/>
                    <a:pt x="318" y="376"/>
                    <a:pt x="318" y="376"/>
                  </a:cubicBezTo>
                  <a:cubicBezTo>
                    <a:pt x="321" y="391"/>
                    <a:pt x="324" y="390"/>
                    <a:pt x="340" y="392"/>
                  </a:cubicBezTo>
                  <a:cubicBezTo>
                    <a:pt x="353" y="396"/>
                    <a:pt x="348" y="410"/>
                    <a:pt x="340" y="418"/>
                  </a:cubicBezTo>
                  <a:cubicBezTo>
                    <a:pt x="337" y="434"/>
                    <a:pt x="336" y="428"/>
                    <a:pt x="326" y="438"/>
                  </a:cubicBezTo>
                  <a:cubicBezTo>
                    <a:pt x="323" y="459"/>
                    <a:pt x="321" y="454"/>
                    <a:pt x="304" y="460"/>
                  </a:cubicBezTo>
                  <a:cubicBezTo>
                    <a:pt x="287" y="485"/>
                    <a:pt x="260" y="471"/>
                    <a:pt x="226" y="472"/>
                  </a:cubicBezTo>
                  <a:cubicBezTo>
                    <a:pt x="229" y="484"/>
                    <a:pt x="241" y="490"/>
                    <a:pt x="226" y="500"/>
                  </a:cubicBezTo>
                  <a:cubicBezTo>
                    <a:pt x="231" y="527"/>
                    <a:pt x="222" y="496"/>
                    <a:pt x="238" y="512"/>
                  </a:cubicBezTo>
                  <a:cubicBezTo>
                    <a:pt x="244" y="518"/>
                    <a:pt x="226" y="523"/>
                    <a:pt x="218" y="526"/>
                  </a:cubicBezTo>
                  <a:cubicBezTo>
                    <a:pt x="204" y="531"/>
                    <a:pt x="189" y="527"/>
                    <a:pt x="174" y="528"/>
                  </a:cubicBezTo>
                  <a:cubicBezTo>
                    <a:pt x="176" y="534"/>
                    <a:pt x="179" y="540"/>
                    <a:pt x="180" y="546"/>
                  </a:cubicBezTo>
                  <a:cubicBezTo>
                    <a:pt x="181" y="549"/>
                    <a:pt x="182" y="556"/>
                    <a:pt x="182" y="556"/>
                  </a:cubicBezTo>
                  <a:cubicBezTo>
                    <a:pt x="203" y="551"/>
                    <a:pt x="172" y="562"/>
                    <a:pt x="208" y="558"/>
                  </a:cubicBezTo>
                  <a:cubicBezTo>
                    <a:pt x="210" y="557"/>
                    <a:pt x="213" y="555"/>
                    <a:pt x="214" y="556"/>
                  </a:cubicBezTo>
                  <a:cubicBezTo>
                    <a:pt x="217" y="559"/>
                    <a:pt x="218" y="568"/>
                    <a:pt x="218" y="568"/>
                  </a:cubicBezTo>
                  <a:cubicBezTo>
                    <a:pt x="217" y="570"/>
                    <a:pt x="218" y="573"/>
                    <a:pt x="216" y="574"/>
                  </a:cubicBezTo>
                  <a:cubicBezTo>
                    <a:pt x="213" y="576"/>
                    <a:pt x="204" y="578"/>
                    <a:pt x="204" y="578"/>
                  </a:cubicBezTo>
                  <a:cubicBezTo>
                    <a:pt x="201" y="587"/>
                    <a:pt x="197" y="590"/>
                    <a:pt x="188" y="592"/>
                  </a:cubicBezTo>
                  <a:cubicBezTo>
                    <a:pt x="185" y="601"/>
                    <a:pt x="179" y="602"/>
                    <a:pt x="188" y="608"/>
                  </a:cubicBezTo>
                  <a:cubicBezTo>
                    <a:pt x="196" y="631"/>
                    <a:pt x="188" y="638"/>
                    <a:pt x="168" y="640"/>
                  </a:cubicBezTo>
                  <a:cubicBezTo>
                    <a:pt x="163" y="647"/>
                    <a:pt x="158" y="648"/>
                    <a:pt x="152" y="654"/>
                  </a:cubicBezTo>
                  <a:cubicBezTo>
                    <a:pt x="150" y="660"/>
                    <a:pt x="144" y="672"/>
                    <a:pt x="150" y="678"/>
                  </a:cubicBezTo>
                  <a:cubicBezTo>
                    <a:pt x="153" y="681"/>
                    <a:pt x="162" y="682"/>
                    <a:pt x="162" y="682"/>
                  </a:cubicBezTo>
                  <a:cubicBezTo>
                    <a:pt x="171" y="691"/>
                    <a:pt x="183" y="692"/>
                    <a:pt x="196" y="694"/>
                  </a:cubicBezTo>
                  <a:cubicBezTo>
                    <a:pt x="205" y="703"/>
                    <a:pt x="210" y="705"/>
                    <a:pt x="200" y="724"/>
                  </a:cubicBezTo>
                  <a:cubicBezTo>
                    <a:pt x="198" y="728"/>
                    <a:pt x="188" y="728"/>
                    <a:pt x="188" y="728"/>
                  </a:cubicBezTo>
                  <a:cubicBezTo>
                    <a:pt x="182" y="737"/>
                    <a:pt x="181" y="745"/>
                    <a:pt x="174" y="752"/>
                  </a:cubicBezTo>
                  <a:cubicBezTo>
                    <a:pt x="168" y="771"/>
                    <a:pt x="188" y="776"/>
                    <a:pt x="156" y="780"/>
                  </a:cubicBezTo>
                  <a:cubicBezTo>
                    <a:pt x="149" y="790"/>
                    <a:pt x="152" y="800"/>
                    <a:pt x="160" y="808"/>
                  </a:cubicBezTo>
                  <a:cubicBezTo>
                    <a:pt x="162" y="820"/>
                    <a:pt x="159" y="836"/>
                    <a:pt x="166" y="846"/>
                  </a:cubicBezTo>
                  <a:cubicBezTo>
                    <a:pt x="179" y="865"/>
                    <a:pt x="199" y="877"/>
                    <a:pt x="220" y="884"/>
                  </a:cubicBezTo>
                  <a:cubicBezTo>
                    <a:pt x="224" y="896"/>
                    <a:pt x="212" y="895"/>
                    <a:pt x="202" y="896"/>
                  </a:cubicBezTo>
                  <a:cubicBezTo>
                    <a:pt x="192" y="902"/>
                    <a:pt x="184" y="909"/>
                    <a:pt x="174" y="916"/>
                  </a:cubicBezTo>
                  <a:cubicBezTo>
                    <a:pt x="162" y="908"/>
                    <a:pt x="172" y="903"/>
                    <a:pt x="156" y="900"/>
                  </a:cubicBezTo>
                  <a:cubicBezTo>
                    <a:pt x="153" y="892"/>
                    <a:pt x="150" y="891"/>
                    <a:pt x="142" y="888"/>
                  </a:cubicBezTo>
                  <a:cubicBezTo>
                    <a:pt x="140" y="881"/>
                    <a:pt x="141" y="883"/>
                    <a:pt x="138" y="880"/>
                  </a:cubicBezTo>
                  <a:lnTo>
                    <a:pt x="128" y="864"/>
                  </a:lnTo>
                  <a:lnTo>
                    <a:pt x="116" y="848"/>
                  </a:lnTo>
                  <a:lnTo>
                    <a:pt x="106" y="824"/>
                  </a:lnTo>
                  <a:lnTo>
                    <a:pt x="96" y="808"/>
                  </a:lnTo>
                  <a:lnTo>
                    <a:pt x="88" y="794"/>
                  </a:lnTo>
                  <a:lnTo>
                    <a:pt x="76" y="780"/>
                  </a:lnTo>
                  <a:lnTo>
                    <a:pt x="62" y="764"/>
                  </a:lnTo>
                  <a:lnTo>
                    <a:pt x="58" y="740"/>
                  </a:lnTo>
                  <a:lnTo>
                    <a:pt x="50" y="714"/>
                  </a:lnTo>
                  <a:lnTo>
                    <a:pt x="58" y="696"/>
                  </a:lnTo>
                  <a:lnTo>
                    <a:pt x="62" y="684"/>
                  </a:lnTo>
                  <a:lnTo>
                    <a:pt x="62" y="658"/>
                  </a:lnTo>
                  <a:lnTo>
                    <a:pt x="48" y="664"/>
                  </a:lnTo>
                  <a:cubicBezTo>
                    <a:pt x="39" y="662"/>
                    <a:pt x="37" y="661"/>
                    <a:pt x="44" y="654"/>
                  </a:cubicBezTo>
                  <a:lnTo>
                    <a:pt x="54" y="644"/>
                  </a:lnTo>
                  <a:lnTo>
                    <a:pt x="44" y="628"/>
                  </a:lnTo>
                  <a:lnTo>
                    <a:pt x="42" y="610"/>
                  </a:lnTo>
                  <a:lnTo>
                    <a:pt x="46" y="594"/>
                  </a:lnTo>
                  <a:lnTo>
                    <a:pt x="34" y="584"/>
                  </a:lnTo>
                  <a:lnTo>
                    <a:pt x="22" y="574"/>
                  </a:lnTo>
                  <a:lnTo>
                    <a:pt x="18" y="560"/>
                  </a:lnTo>
                  <a:lnTo>
                    <a:pt x="24" y="550"/>
                  </a:lnTo>
                  <a:lnTo>
                    <a:pt x="18" y="526"/>
                  </a:lnTo>
                  <a:lnTo>
                    <a:pt x="16" y="512"/>
                  </a:lnTo>
                  <a:lnTo>
                    <a:pt x="14" y="486"/>
                  </a:lnTo>
                  <a:lnTo>
                    <a:pt x="14" y="468"/>
                  </a:lnTo>
                  <a:lnTo>
                    <a:pt x="18" y="456"/>
                  </a:lnTo>
                  <a:lnTo>
                    <a:pt x="28" y="444"/>
                  </a:lnTo>
                  <a:lnTo>
                    <a:pt x="20" y="420"/>
                  </a:lnTo>
                  <a:lnTo>
                    <a:pt x="10" y="406"/>
                  </a:lnTo>
                  <a:lnTo>
                    <a:pt x="18" y="388"/>
                  </a:lnTo>
                  <a:lnTo>
                    <a:pt x="18" y="372"/>
                  </a:lnTo>
                  <a:lnTo>
                    <a:pt x="14" y="360"/>
                  </a:lnTo>
                  <a:lnTo>
                    <a:pt x="18" y="348"/>
                  </a:lnTo>
                  <a:lnTo>
                    <a:pt x="26" y="338"/>
                  </a:lnTo>
                  <a:lnTo>
                    <a:pt x="26" y="322"/>
                  </a:lnTo>
                  <a:lnTo>
                    <a:pt x="22" y="304"/>
                  </a:lnTo>
                  <a:lnTo>
                    <a:pt x="14" y="286"/>
                  </a:lnTo>
                  <a:lnTo>
                    <a:pt x="6" y="276"/>
                  </a:lnTo>
                  <a:lnTo>
                    <a:pt x="0" y="264"/>
                  </a:lnTo>
                  <a:lnTo>
                    <a:pt x="4" y="242"/>
                  </a:lnTo>
                  <a:lnTo>
                    <a:pt x="8" y="210"/>
                  </a:lnTo>
                  <a:lnTo>
                    <a:pt x="6" y="198"/>
                  </a:lnTo>
                  <a:lnTo>
                    <a:pt x="0" y="182"/>
                  </a:lnTo>
                  <a:lnTo>
                    <a:pt x="4" y="168"/>
                  </a:lnTo>
                  <a:lnTo>
                    <a:pt x="14" y="160"/>
                  </a:lnTo>
                  <a:lnTo>
                    <a:pt x="20" y="144"/>
                  </a:lnTo>
                  <a:lnTo>
                    <a:pt x="36" y="120"/>
                  </a:lnTo>
                  <a:lnTo>
                    <a:pt x="26" y="110"/>
                  </a:lnTo>
                  <a:lnTo>
                    <a:pt x="18" y="98"/>
                  </a:lnTo>
                  <a:lnTo>
                    <a:pt x="20" y="86"/>
                  </a:lnTo>
                  <a:lnTo>
                    <a:pt x="18" y="74"/>
                  </a:lnTo>
                  <a:lnTo>
                    <a:pt x="30" y="60"/>
                  </a:lnTo>
                  <a:lnTo>
                    <a:pt x="44" y="48"/>
                  </a:lnTo>
                  <a:lnTo>
                    <a:pt x="50" y="28"/>
                  </a:lnTo>
                  <a:lnTo>
                    <a:pt x="58" y="18"/>
                  </a:lnTo>
                  <a:lnTo>
                    <a:pt x="62" y="4"/>
                  </a:lnTo>
                  <a:lnTo>
                    <a:pt x="78" y="0"/>
                  </a:lnTo>
                  <a:lnTo>
                    <a:pt x="102" y="4"/>
                  </a:lnTo>
                  <a:lnTo>
                    <a:pt x="112" y="10"/>
                  </a:lnTo>
                  <a:lnTo>
                    <a:pt x="144" y="0"/>
                  </a:lnTo>
                  <a:lnTo>
                    <a:pt x="158" y="6"/>
                  </a:lnTo>
                  <a:lnTo>
                    <a:pt x="170" y="18"/>
                  </a:lnTo>
                  <a:lnTo>
                    <a:pt x="196" y="38"/>
                  </a:lnTo>
                  <a:lnTo>
                    <a:pt x="204" y="50"/>
                  </a:lnTo>
                  <a:lnTo>
                    <a:pt x="220" y="54"/>
                  </a:lnTo>
                  <a:lnTo>
                    <a:pt x="236" y="54"/>
                  </a:lnTo>
                  <a:lnTo>
                    <a:pt x="264" y="78"/>
                  </a:lnTo>
                  <a:lnTo>
                    <a:pt x="278" y="80"/>
                  </a:lnTo>
                  <a:lnTo>
                    <a:pt x="298" y="80"/>
                  </a:lnTo>
                  <a:lnTo>
                    <a:pt x="288" y="104"/>
                  </a:lnTo>
                  <a:lnTo>
                    <a:pt x="278" y="112"/>
                  </a:lnTo>
                  <a:lnTo>
                    <a:pt x="274" y="126"/>
                  </a:lnTo>
                  <a:lnTo>
                    <a:pt x="274" y="142"/>
                  </a:lnTo>
                  <a:lnTo>
                    <a:pt x="284" y="148"/>
                  </a:lnTo>
                  <a:lnTo>
                    <a:pt x="296" y="146"/>
                  </a:lnTo>
                  <a:lnTo>
                    <a:pt x="310" y="152"/>
                  </a:lnTo>
                  <a:lnTo>
                    <a:pt x="328" y="150"/>
                  </a:lnTo>
                  <a:lnTo>
                    <a:pt x="338" y="142"/>
                  </a:lnTo>
                  <a:lnTo>
                    <a:pt x="352" y="130"/>
                  </a:lnTo>
                  <a:lnTo>
                    <a:pt x="364" y="128"/>
                  </a:lnTo>
                  <a:lnTo>
                    <a:pt x="368" y="112"/>
                  </a:lnTo>
                  <a:lnTo>
                    <a:pt x="384" y="102"/>
                  </a:lnTo>
                  <a:lnTo>
                    <a:pt x="382" y="122"/>
                  </a:lnTo>
                  <a:lnTo>
                    <a:pt x="384" y="138"/>
                  </a:lnTo>
                  <a:lnTo>
                    <a:pt x="374" y="144"/>
                  </a:lnTo>
                  <a:lnTo>
                    <a:pt x="338" y="174"/>
                  </a:lnTo>
                  <a:lnTo>
                    <a:pt x="294" y="226"/>
                  </a:lnTo>
                  <a:lnTo>
                    <a:pt x="290" y="246"/>
                  </a:lnTo>
                  <a:lnTo>
                    <a:pt x="288" y="302"/>
                  </a:lnTo>
                  <a:lnTo>
                    <a:pt x="288" y="338"/>
                  </a:lnTo>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0" name="Freeform 228"/>
            <p:cNvSpPr>
              <a:spLocks/>
            </p:cNvSpPr>
            <p:nvPr/>
          </p:nvSpPr>
          <p:spPr bwMode="auto">
            <a:xfrm>
              <a:off x="3120623" y="5220265"/>
              <a:ext cx="31046" cy="11996"/>
            </a:xfrm>
            <a:custGeom>
              <a:avLst/>
              <a:gdLst>
                <a:gd name="T0" fmla="*/ 25 w 53"/>
                <a:gd name="T1" fmla="*/ 0 h 20"/>
                <a:gd name="T2" fmla="*/ 53 w 53"/>
                <a:gd name="T3" fmla="*/ 14 h 20"/>
                <a:gd name="T4" fmla="*/ 27 w 53"/>
                <a:gd name="T5" fmla="*/ 12 h 20"/>
                <a:gd name="T6" fmla="*/ 9 w 53"/>
                <a:gd name="T7" fmla="*/ 14 h 20"/>
                <a:gd name="T8" fmla="*/ 25 w 53"/>
                <a:gd name="T9" fmla="*/ 0 h 20"/>
              </a:gdLst>
              <a:ahLst/>
              <a:cxnLst>
                <a:cxn ang="0">
                  <a:pos x="T0" y="T1"/>
                </a:cxn>
                <a:cxn ang="0">
                  <a:pos x="T2" y="T3"/>
                </a:cxn>
                <a:cxn ang="0">
                  <a:pos x="T4" y="T5"/>
                </a:cxn>
                <a:cxn ang="0">
                  <a:pos x="T6" y="T7"/>
                </a:cxn>
                <a:cxn ang="0">
                  <a:pos x="T8" y="T9"/>
                </a:cxn>
              </a:cxnLst>
              <a:rect l="0" t="0" r="r" b="b"/>
              <a:pathLst>
                <a:path w="53" h="20">
                  <a:moveTo>
                    <a:pt x="25" y="0"/>
                  </a:moveTo>
                  <a:cubicBezTo>
                    <a:pt x="42" y="6"/>
                    <a:pt x="32" y="11"/>
                    <a:pt x="53" y="14"/>
                  </a:cubicBezTo>
                  <a:cubicBezTo>
                    <a:pt x="44" y="20"/>
                    <a:pt x="37" y="15"/>
                    <a:pt x="27" y="12"/>
                  </a:cubicBezTo>
                  <a:cubicBezTo>
                    <a:pt x="13" y="17"/>
                    <a:pt x="19" y="17"/>
                    <a:pt x="9" y="14"/>
                  </a:cubicBezTo>
                  <a:cubicBezTo>
                    <a:pt x="14" y="0"/>
                    <a:pt x="0" y="0"/>
                    <a:pt x="25" y="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1" name="Freeform 229"/>
            <p:cNvSpPr>
              <a:spLocks/>
            </p:cNvSpPr>
            <p:nvPr/>
          </p:nvSpPr>
          <p:spPr bwMode="auto">
            <a:xfrm>
              <a:off x="3088468" y="5213722"/>
              <a:ext cx="31046" cy="17448"/>
            </a:xfrm>
            <a:custGeom>
              <a:avLst/>
              <a:gdLst>
                <a:gd name="T0" fmla="*/ 39 w 53"/>
                <a:gd name="T1" fmla="*/ 7 h 31"/>
                <a:gd name="T2" fmla="*/ 21 w 53"/>
                <a:gd name="T3" fmla="*/ 9 h 31"/>
                <a:gd name="T4" fmla="*/ 13 w 53"/>
                <a:gd name="T5" fmla="*/ 9 h 31"/>
                <a:gd name="T6" fmla="*/ 27 w 53"/>
                <a:gd name="T7" fmla="*/ 21 h 31"/>
                <a:gd name="T8" fmla="*/ 43 w 53"/>
                <a:gd name="T9" fmla="*/ 31 h 31"/>
                <a:gd name="T10" fmla="*/ 53 w 53"/>
                <a:gd name="T11" fmla="*/ 15 h 31"/>
                <a:gd name="T12" fmla="*/ 39 w 53"/>
                <a:gd name="T13" fmla="*/ 7 h 31"/>
              </a:gdLst>
              <a:ahLst/>
              <a:cxnLst>
                <a:cxn ang="0">
                  <a:pos x="T0" y="T1"/>
                </a:cxn>
                <a:cxn ang="0">
                  <a:pos x="T2" y="T3"/>
                </a:cxn>
                <a:cxn ang="0">
                  <a:pos x="T4" y="T5"/>
                </a:cxn>
                <a:cxn ang="0">
                  <a:pos x="T6" y="T7"/>
                </a:cxn>
                <a:cxn ang="0">
                  <a:pos x="T8" y="T9"/>
                </a:cxn>
                <a:cxn ang="0">
                  <a:pos x="T10" y="T11"/>
                </a:cxn>
                <a:cxn ang="0">
                  <a:pos x="T12" y="T13"/>
                </a:cxn>
              </a:cxnLst>
              <a:rect l="0" t="0" r="r" b="b"/>
              <a:pathLst>
                <a:path w="53" h="31">
                  <a:moveTo>
                    <a:pt x="39" y="7"/>
                  </a:moveTo>
                  <a:cubicBezTo>
                    <a:pt x="31" y="12"/>
                    <a:pt x="29" y="15"/>
                    <a:pt x="21" y="9"/>
                  </a:cubicBezTo>
                  <a:cubicBezTo>
                    <a:pt x="17" y="2"/>
                    <a:pt x="0" y="0"/>
                    <a:pt x="13" y="9"/>
                  </a:cubicBezTo>
                  <a:cubicBezTo>
                    <a:pt x="16" y="17"/>
                    <a:pt x="19" y="18"/>
                    <a:pt x="27" y="21"/>
                  </a:cubicBezTo>
                  <a:cubicBezTo>
                    <a:pt x="30" y="26"/>
                    <a:pt x="43" y="31"/>
                    <a:pt x="43" y="31"/>
                  </a:cubicBezTo>
                  <a:cubicBezTo>
                    <a:pt x="46" y="20"/>
                    <a:pt x="50" y="25"/>
                    <a:pt x="53" y="15"/>
                  </a:cubicBezTo>
                  <a:cubicBezTo>
                    <a:pt x="45" y="9"/>
                    <a:pt x="49" y="12"/>
                    <a:pt x="39" y="7"/>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2" name="Freeform 230"/>
            <p:cNvSpPr>
              <a:spLocks/>
            </p:cNvSpPr>
            <p:nvPr/>
          </p:nvSpPr>
          <p:spPr bwMode="auto">
            <a:xfrm>
              <a:off x="3119514" y="5227898"/>
              <a:ext cx="19958" cy="14176"/>
            </a:xfrm>
            <a:custGeom>
              <a:avLst/>
              <a:gdLst>
                <a:gd name="T0" fmla="*/ 16 w 34"/>
                <a:gd name="T1" fmla="*/ 8 h 24"/>
                <a:gd name="T2" fmla="*/ 0 w 34"/>
                <a:gd name="T3" fmla="*/ 10 h 24"/>
                <a:gd name="T4" fmla="*/ 18 w 34"/>
                <a:gd name="T5" fmla="*/ 24 h 24"/>
                <a:gd name="T6" fmla="*/ 34 w 34"/>
                <a:gd name="T7" fmla="*/ 10 h 24"/>
                <a:gd name="T8" fmla="*/ 16 w 34"/>
                <a:gd name="T9" fmla="*/ 8 h 24"/>
              </a:gdLst>
              <a:ahLst/>
              <a:cxnLst>
                <a:cxn ang="0">
                  <a:pos x="T0" y="T1"/>
                </a:cxn>
                <a:cxn ang="0">
                  <a:pos x="T2" y="T3"/>
                </a:cxn>
                <a:cxn ang="0">
                  <a:pos x="T4" y="T5"/>
                </a:cxn>
                <a:cxn ang="0">
                  <a:pos x="T6" y="T7"/>
                </a:cxn>
                <a:cxn ang="0">
                  <a:pos x="T8" y="T9"/>
                </a:cxn>
              </a:cxnLst>
              <a:rect l="0" t="0" r="r" b="b"/>
              <a:pathLst>
                <a:path w="34" h="24">
                  <a:moveTo>
                    <a:pt x="16" y="8"/>
                  </a:moveTo>
                  <a:cubicBezTo>
                    <a:pt x="2" y="3"/>
                    <a:pt x="6" y="0"/>
                    <a:pt x="0" y="10"/>
                  </a:cubicBezTo>
                  <a:cubicBezTo>
                    <a:pt x="10" y="13"/>
                    <a:pt x="11" y="17"/>
                    <a:pt x="18" y="24"/>
                  </a:cubicBezTo>
                  <a:cubicBezTo>
                    <a:pt x="25" y="22"/>
                    <a:pt x="34" y="10"/>
                    <a:pt x="34" y="10"/>
                  </a:cubicBezTo>
                  <a:cubicBezTo>
                    <a:pt x="29" y="7"/>
                    <a:pt x="3" y="2"/>
                    <a:pt x="16" y="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3" name="Freeform 231"/>
            <p:cNvSpPr>
              <a:spLocks/>
            </p:cNvSpPr>
            <p:nvPr/>
          </p:nvSpPr>
          <p:spPr bwMode="auto">
            <a:xfrm>
              <a:off x="3051878" y="3635753"/>
              <a:ext cx="35481" cy="15267"/>
            </a:xfrm>
            <a:custGeom>
              <a:avLst/>
              <a:gdLst>
                <a:gd name="T0" fmla="*/ 44 w 61"/>
                <a:gd name="T1" fmla="*/ 24 h 27"/>
                <a:gd name="T2" fmla="*/ 44 w 61"/>
                <a:gd name="T3" fmla="*/ 14 h 27"/>
                <a:gd name="T4" fmla="*/ 28 w 61"/>
                <a:gd name="T5" fmla="*/ 4 h 27"/>
                <a:gd name="T6" fmla="*/ 16 w 61"/>
                <a:gd name="T7" fmla="*/ 0 h 27"/>
                <a:gd name="T8" fmla="*/ 2 w 61"/>
                <a:gd name="T9" fmla="*/ 2 h 27"/>
                <a:gd name="T10" fmla="*/ 8 w 61"/>
                <a:gd name="T11" fmla="*/ 4 h 27"/>
                <a:gd name="T12" fmla="*/ 16 w 61"/>
                <a:gd name="T13" fmla="*/ 14 h 27"/>
                <a:gd name="T14" fmla="*/ 52 w 61"/>
                <a:gd name="T15" fmla="*/ 26 h 27"/>
                <a:gd name="T16" fmla="*/ 44 w 61"/>
                <a:gd name="T1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27">
                  <a:moveTo>
                    <a:pt x="44" y="24"/>
                  </a:moveTo>
                  <a:cubicBezTo>
                    <a:pt x="61" y="21"/>
                    <a:pt x="58" y="17"/>
                    <a:pt x="44" y="14"/>
                  </a:cubicBezTo>
                  <a:cubicBezTo>
                    <a:pt x="41" y="5"/>
                    <a:pt x="37" y="7"/>
                    <a:pt x="28" y="4"/>
                  </a:cubicBezTo>
                  <a:cubicBezTo>
                    <a:pt x="24" y="3"/>
                    <a:pt x="16" y="0"/>
                    <a:pt x="16" y="0"/>
                  </a:cubicBezTo>
                  <a:cubicBezTo>
                    <a:pt x="11" y="1"/>
                    <a:pt x="6" y="0"/>
                    <a:pt x="2" y="2"/>
                  </a:cubicBezTo>
                  <a:cubicBezTo>
                    <a:pt x="0" y="3"/>
                    <a:pt x="7" y="3"/>
                    <a:pt x="8" y="4"/>
                  </a:cubicBezTo>
                  <a:cubicBezTo>
                    <a:pt x="18" y="14"/>
                    <a:pt x="0" y="7"/>
                    <a:pt x="16" y="14"/>
                  </a:cubicBezTo>
                  <a:cubicBezTo>
                    <a:pt x="27" y="19"/>
                    <a:pt x="40" y="22"/>
                    <a:pt x="52" y="26"/>
                  </a:cubicBezTo>
                  <a:cubicBezTo>
                    <a:pt x="55" y="27"/>
                    <a:pt x="47" y="25"/>
                    <a:pt x="44" y="24"/>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4" name="Freeform 232"/>
            <p:cNvSpPr>
              <a:spLocks/>
            </p:cNvSpPr>
            <p:nvPr/>
          </p:nvSpPr>
          <p:spPr bwMode="auto">
            <a:xfrm>
              <a:off x="3108426" y="3611761"/>
              <a:ext cx="89812" cy="75245"/>
            </a:xfrm>
            <a:custGeom>
              <a:avLst/>
              <a:gdLst>
                <a:gd name="T0" fmla="*/ 44 w 154"/>
                <a:gd name="T1" fmla="*/ 57 h 132"/>
                <a:gd name="T2" fmla="*/ 16 w 154"/>
                <a:gd name="T3" fmla="*/ 77 h 132"/>
                <a:gd name="T4" fmla="*/ 0 w 154"/>
                <a:gd name="T5" fmla="*/ 101 h 132"/>
                <a:gd name="T6" fmla="*/ 28 w 154"/>
                <a:gd name="T7" fmla="*/ 97 h 132"/>
                <a:gd name="T8" fmla="*/ 56 w 154"/>
                <a:gd name="T9" fmla="*/ 107 h 132"/>
                <a:gd name="T10" fmla="*/ 74 w 154"/>
                <a:gd name="T11" fmla="*/ 99 h 132"/>
                <a:gd name="T12" fmla="*/ 84 w 154"/>
                <a:gd name="T13" fmla="*/ 109 h 132"/>
                <a:gd name="T14" fmla="*/ 72 w 154"/>
                <a:gd name="T15" fmla="*/ 117 h 132"/>
                <a:gd name="T16" fmla="*/ 60 w 154"/>
                <a:gd name="T17" fmla="*/ 121 h 132"/>
                <a:gd name="T18" fmla="*/ 82 w 154"/>
                <a:gd name="T19" fmla="*/ 125 h 132"/>
                <a:gd name="T20" fmla="*/ 110 w 154"/>
                <a:gd name="T21" fmla="*/ 109 h 132"/>
                <a:gd name="T22" fmla="*/ 122 w 154"/>
                <a:gd name="T23" fmla="*/ 101 h 132"/>
                <a:gd name="T24" fmla="*/ 108 w 154"/>
                <a:gd name="T25" fmla="*/ 123 h 132"/>
                <a:gd name="T26" fmla="*/ 128 w 154"/>
                <a:gd name="T27" fmla="*/ 131 h 132"/>
                <a:gd name="T28" fmla="*/ 142 w 154"/>
                <a:gd name="T29" fmla="*/ 127 h 132"/>
                <a:gd name="T30" fmla="*/ 138 w 154"/>
                <a:gd name="T31" fmla="*/ 115 h 132"/>
                <a:gd name="T32" fmla="*/ 142 w 154"/>
                <a:gd name="T33" fmla="*/ 105 h 132"/>
                <a:gd name="T34" fmla="*/ 136 w 154"/>
                <a:gd name="T35" fmla="*/ 87 h 132"/>
                <a:gd name="T36" fmla="*/ 150 w 154"/>
                <a:gd name="T37" fmla="*/ 75 h 132"/>
                <a:gd name="T38" fmla="*/ 136 w 154"/>
                <a:gd name="T39" fmla="*/ 65 h 132"/>
                <a:gd name="T40" fmla="*/ 92 w 154"/>
                <a:gd name="T41" fmla="*/ 53 h 132"/>
                <a:gd name="T42" fmla="*/ 96 w 154"/>
                <a:gd name="T43" fmla="*/ 37 h 132"/>
                <a:gd name="T44" fmla="*/ 82 w 154"/>
                <a:gd name="T45" fmla="*/ 39 h 132"/>
                <a:gd name="T46" fmla="*/ 74 w 154"/>
                <a:gd name="T47" fmla="*/ 35 h 132"/>
                <a:gd name="T48" fmla="*/ 104 w 154"/>
                <a:gd name="T49" fmla="*/ 11 h 132"/>
                <a:gd name="T50" fmla="*/ 94 w 154"/>
                <a:gd name="T51" fmla="*/ 3 h 132"/>
                <a:gd name="T52" fmla="*/ 66 w 154"/>
                <a:gd name="T53" fmla="*/ 25 h 132"/>
                <a:gd name="T54" fmla="*/ 44 w 154"/>
                <a:gd name="T55" fmla="*/ 45 h 132"/>
                <a:gd name="T56" fmla="*/ 44 w 154"/>
                <a:gd name="T57" fmla="*/ 5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 h="132">
                  <a:moveTo>
                    <a:pt x="44" y="57"/>
                  </a:moveTo>
                  <a:cubicBezTo>
                    <a:pt x="33" y="68"/>
                    <a:pt x="32" y="73"/>
                    <a:pt x="16" y="77"/>
                  </a:cubicBezTo>
                  <a:cubicBezTo>
                    <a:pt x="12" y="89"/>
                    <a:pt x="11" y="94"/>
                    <a:pt x="0" y="101"/>
                  </a:cubicBezTo>
                  <a:cubicBezTo>
                    <a:pt x="11" y="108"/>
                    <a:pt x="17" y="101"/>
                    <a:pt x="28" y="97"/>
                  </a:cubicBezTo>
                  <a:cubicBezTo>
                    <a:pt x="35" y="107"/>
                    <a:pt x="45" y="103"/>
                    <a:pt x="56" y="107"/>
                  </a:cubicBezTo>
                  <a:cubicBezTo>
                    <a:pt x="63" y="105"/>
                    <a:pt x="67" y="101"/>
                    <a:pt x="74" y="99"/>
                  </a:cubicBezTo>
                  <a:cubicBezTo>
                    <a:pt x="78" y="100"/>
                    <a:pt x="92" y="101"/>
                    <a:pt x="84" y="109"/>
                  </a:cubicBezTo>
                  <a:cubicBezTo>
                    <a:pt x="81" y="112"/>
                    <a:pt x="77" y="115"/>
                    <a:pt x="72" y="117"/>
                  </a:cubicBezTo>
                  <a:cubicBezTo>
                    <a:pt x="68" y="118"/>
                    <a:pt x="60" y="121"/>
                    <a:pt x="60" y="121"/>
                  </a:cubicBezTo>
                  <a:cubicBezTo>
                    <a:pt x="68" y="126"/>
                    <a:pt x="73" y="128"/>
                    <a:pt x="82" y="125"/>
                  </a:cubicBezTo>
                  <a:cubicBezTo>
                    <a:pt x="90" y="113"/>
                    <a:pt x="96" y="111"/>
                    <a:pt x="110" y="109"/>
                  </a:cubicBezTo>
                  <a:cubicBezTo>
                    <a:pt x="112" y="102"/>
                    <a:pt x="114" y="101"/>
                    <a:pt x="122" y="101"/>
                  </a:cubicBezTo>
                  <a:cubicBezTo>
                    <a:pt x="124" y="113"/>
                    <a:pt x="118" y="116"/>
                    <a:pt x="108" y="123"/>
                  </a:cubicBezTo>
                  <a:cubicBezTo>
                    <a:pt x="115" y="127"/>
                    <a:pt x="121" y="129"/>
                    <a:pt x="128" y="131"/>
                  </a:cubicBezTo>
                  <a:cubicBezTo>
                    <a:pt x="133" y="129"/>
                    <a:pt x="141" y="132"/>
                    <a:pt x="142" y="127"/>
                  </a:cubicBezTo>
                  <a:cubicBezTo>
                    <a:pt x="143" y="123"/>
                    <a:pt x="138" y="115"/>
                    <a:pt x="138" y="115"/>
                  </a:cubicBezTo>
                  <a:cubicBezTo>
                    <a:pt x="146" y="113"/>
                    <a:pt x="154" y="109"/>
                    <a:pt x="142" y="105"/>
                  </a:cubicBezTo>
                  <a:cubicBezTo>
                    <a:pt x="140" y="99"/>
                    <a:pt x="136" y="87"/>
                    <a:pt x="136" y="87"/>
                  </a:cubicBezTo>
                  <a:cubicBezTo>
                    <a:pt x="143" y="82"/>
                    <a:pt x="147" y="83"/>
                    <a:pt x="150" y="75"/>
                  </a:cubicBezTo>
                  <a:cubicBezTo>
                    <a:pt x="142" y="72"/>
                    <a:pt x="132" y="76"/>
                    <a:pt x="136" y="65"/>
                  </a:cubicBezTo>
                  <a:cubicBezTo>
                    <a:pt x="130" y="41"/>
                    <a:pt x="140" y="70"/>
                    <a:pt x="92" y="53"/>
                  </a:cubicBezTo>
                  <a:cubicBezTo>
                    <a:pt x="87" y="51"/>
                    <a:pt x="101" y="39"/>
                    <a:pt x="96" y="37"/>
                  </a:cubicBezTo>
                  <a:cubicBezTo>
                    <a:pt x="92" y="36"/>
                    <a:pt x="87" y="38"/>
                    <a:pt x="82" y="39"/>
                  </a:cubicBezTo>
                  <a:cubicBezTo>
                    <a:pt x="81" y="39"/>
                    <a:pt x="70" y="45"/>
                    <a:pt x="74" y="35"/>
                  </a:cubicBezTo>
                  <a:cubicBezTo>
                    <a:pt x="75" y="32"/>
                    <a:pt x="100" y="14"/>
                    <a:pt x="104" y="11"/>
                  </a:cubicBezTo>
                  <a:cubicBezTo>
                    <a:pt x="107" y="2"/>
                    <a:pt x="102" y="0"/>
                    <a:pt x="94" y="3"/>
                  </a:cubicBezTo>
                  <a:cubicBezTo>
                    <a:pt x="89" y="11"/>
                    <a:pt x="75" y="22"/>
                    <a:pt x="66" y="25"/>
                  </a:cubicBezTo>
                  <a:cubicBezTo>
                    <a:pt x="61" y="33"/>
                    <a:pt x="52" y="40"/>
                    <a:pt x="44" y="45"/>
                  </a:cubicBezTo>
                  <a:cubicBezTo>
                    <a:pt x="40" y="58"/>
                    <a:pt x="36" y="57"/>
                    <a:pt x="44" y="57"/>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5" name="Freeform 233"/>
            <p:cNvSpPr>
              <a:spLocks/>
            </p:cNvSpPr>
            <p:nvPr/>
          </p:nvSpPr>
          <p:spPr bwMode="auto">
            <a:xfrm>
              <a:off x="2687087" y="4053418"/>
              <a:ext cx="151904" cy="54526"/>
            </a:xfrm>
            <a:custGeom>
              <a:avLst/>
              <a:gdLst>
                <a:gd name="T0" fmla="*/ 164 w 262"/>
                <a:gd name="T1" fmla="*/ 12 h 96"/>
                <a:gd name="T2" fmla="*/ 94 w 262"/>
                <a:gd name="T3" fmla="*/ 0 h 96"/>
                <a:gd name="T4" fmla="*/ 28 w 262"/>
                <a:gd name="T5" fmla="*/ 10 h 96"/>
                <a:gd name="T6" fmla="*/ 12 w 262"/>
                <a:gd name="T7" fmla="*/ 24 h 96"/>
                <a:gd name="T8" fmla="*/ 0 w 262"/>
                <a:gd name="T9" fmla="*/ 32 h 96"/>
                <a:gd name="T10" fmla="*/ 20 w 262"/>
                <a:gd name="T11" fmla="*/ 30 h 96"/>
                <a:gd name="T12" fmla="*/ 40 w 262"/>
                <a:gd name="T13" fmla="*/ 24 h 96"/>
                <a:gd name="T14" fmla="*/ 58 w 262"/>
                <a:gd name="T15" fmla="*/ 14 h 96"/>
                <a:gd name="T16" fmla="*/ 104 w 262"/>
                <a:gd name="T17" fmla="*/ 28 h 96"/>
                <a:gd name="T18" fmla="*/ 152 w 262"/>
                <a:gd name="T19" fmla="*/ 50 h 96"/>
                <a:gd name="T20" fmla="*/ 170 w 262"/>
                <a:gd name="T21" fmla="*/ 78 h 96"/>
                <a:gd name="T22" fmla="*/ 172 w 262"/>
                <a:gd name="T23" fmla="*/ 84 h 96"/>
                <a:gd name="T24" fmla="*/ 166 w 262"/>
                <a:gd name="T25" fmla="*/ 86 h 96"/>
                <a:gd name="T26" fmla="*/ 172 w 262"/>
                <a:gd name="T27" fmla="*/ 90 h 96"/>
                <a:gd name="T28" fmla="*/ 212 w 262"/>
                <a:gd name="T29" fmla="*/ 96 h 96"/>
                <a:gd name="T30" fmla="*/ 260 w 262"/>
                <a:gd name="T31" fmla="*/ 96 h 96"/>
                <a:gd name="T32" fmla="*/ 262 w 262"/>
                <a:gd name="T33" fmla="*/ 74 h 96"/>
                <a:gd name="T34" fmla="*/ 230 w 262"/>
                <a:gd name="T35" fmla="*/ 62 h 96"/>
                <a:gd name="T36" fmla="*/ 204 w 262"/>
                <a:gd name="T37" fmla="*/ 52 h 96"/>
                <a:gd name="T38" fmla="*/ 186 w 262"/>
                <a:gd name="T39" fmla="*/ 34 h 96"/>
                <a:gd name="T40" fmla="*/ 170 w 262"/>
                <a:gd name="T41" fmla="*/ 18 h 96"/>
                <a:gd name="T42" fmla="*/ 164 w 262"/>
                <a:gd name="T43"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2" h="96">
                  <a:moveTo>
                    <a:pt x="164" y="12"/>
                  </a:moveTo>
                  <a:cubicBezTo>
                    <a:pt x="143" y="17"/>
                    <a:pt x="116" y="2"/>
                    <a:pt x="94" y="0"/>
                  </a:cubicBezTo>
                  <a:cubicBezTo>
                    <a:pt x="64" y="2"/>
                    <a:pt x="54" y="7"/>
                    <a:pt x="28" y="10"/>
                  </a:cubicBezTo>
                  <a:cubicBezTo>
                    <a:pt x="19" y="13"/>
                    <a:pt x="19" y="19"/>
                    <a:pt x="12" y="24"/>
                  </a:cubicBezTo>
                  <a:cubicBezTo>
                    <a:pt x="8" y="27"/>
                    <a:pt x="0" y="32"/>
                    <a:pt x="0" y="32"/>
                  </a:cubicBezTo>
                  <a:cubicBezTo>
                    <a:pt x="5" y="47"/>
                    <a:pt x="13" y="34"/>
                    <a:pt x="20" y="30"/>
                  </a:cubicBezTo>
                  <a:cubicBezTo>
                    <a:pt x="23" y="28"/>
                    <a:pt x="35" y="25"/>
                    <a:pt x="40" y="24"/>
                  </a:cubicBezTo>
                  <a:cubicBezTo>
                    <a:pt x="45" y="19"/>
                    <a:pt x="58" y="14"/>
                    <a:pt x="58" y="14"/>
                  </a:cubicBezTo>
                  <a:cubicBezTo>
                    <a:pt x="74" y="19"/>
                    <a:pt x="87" y="26"/>
                    <a:pt x="104" y="28"/>
                  </a:cubicBezTo>
                  <a:cubicBezTo>
                    <a:pt x="108" y="41"/>
                    <a:pt x="139" y="47"/>
                    <a:pt x="152" y="50"/>
                  </a:cubicBezTo>
                  <a:cubicBezTo>
                    <a:pt x="162" y="56"/>
                    <a:pt x="161" y="69"/>
                    <a:pt x="170" y="78"/>
                  </a:cubicBezTo>
                  <a:cubicBezTo>
                    <a:pt x="171" y="80"/>
                    <a:pt x="173" y="82"/>
                    <a:pt x="172" y="84"/>
                  </a:cubicBezTo>
                  <a:cubicBezTo>
                    <a:pt x="171" y="86"/>
                    <a:pt x="166" y="84"/>
                    <a:pt x="166" y="86"/>
                  </a:cubicBezTo>
                  <a:cubicBezTo>
                    <a:pt x="166" y="88"/>
                    <a:pt x="170" y="89"/>
                    <a:pt x="172" y="90"/>
                  </a:cubicBezTo>
                  <a:cubicBezTo>
                    <a:pt x="186" y="93"/>
                    <a:pt x="199" y="92"/>
                    <a:pt x="212" y="96"/>
                  </a:cubicBezTo>
                  <a:cubicBezTo>
                    <a:pt x="230" y="95"/>
                    <a:pt x="243" y="96"/>
                    <a:pt x="260" y="96"/>
                  </a:cubicBezTo>
                  <a:cubicBezTo>
                    <a:pt x="254" y="85"/>
                    <a:pt x="251" y="81"/>
                    <a:pt x="262" y="74"/>
                  </a:cubicBezTo>
                  <a:cubicBezTo>
                    <a:pt x="257" y="60"/>
                    <a:pt x="242" y="70"/>
                    <a:pt x="230" y="62"/>
                  </a:cubicBezTo>
                  <a:cubicBezTo>
                    <a:pt x="223" y="52"/>
                    <a:pt x="217" y="54"/>
                    <a:pt x="204" y="52"/>
                  </a:cubicBezTo>
                  <a:cubicBezTo>
                    <a:pt x="199" y="43"/>
                    <a:pt x="194" y="40"/>
                    <a:pt x="186" y="34"/>
                  </a:cubicBezTo>
                  <a:cubicBezTo>
                    <a:pt x="171" y="39"/>
                    <a:pt x="176" y="26"/>
                    <a:pt x="170" y="18"/>
                  </a:cubicBezTo>
                  <a:cubicBezTo>
                    <a:pt x="163" y="10"/>
                    <a:pt x="164" y="17"/>
                    <a:pt x="164" y="1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6" name="Freeform 234"/>
            <p:cNvSpPr>
              <a:spLocks/>
            </p:cNvSpPr>
            <p:nvPr/>
          </p:nvSpPr>
          <p:spPr bwMode="auto">
            <a:xfrm>
              <a:off x="2812380" y="4101401"/>
              <a:ext cx="99791" cy="45802"/>
            </a:xfrm>
            <a:custGeom>
              <a:avLst/>
              <a:gdLst>
                <a:gd name="T0" fmla="*/ 90 w 172"/>
                <a:gd name="T1" fmla="*/ 8 h 81"/>
                <a:gd name="T2" fmla="*/ 54 w 172"/>
                <a:gd name="T3" fmla="*/ 8 h 81"/>
                <a:gd name="T4" fmla="*/ 68 w 172"/>
                <a:gd name="T5" fmla="*/ 22 h 81"/>
                <a:gd name="T6" fmla="*/ 54 w 172"/>
                <a:gd name="T7" fmla="*/ 34 h 81"/>
                <a:gd name="T8" fmla="*/ 10 w 172"/>
                <a:gd name="T9" fmla="*/ 38 h 81"/>
                <a:gd name="T10" fmla="*/ 30 w 172"/>
                <a:gd name="T11" fmla="*/ 50 h 81"/>
                <a:gd name="T12" fmla="*/ 66 w 172"/>
                <a:gd name="T13" fmla="*/ 54 h 81"/>
                <a:gd name="T14" fmla="*/ 88 w 172"/>
                <a:gd name="T15" fmla="*/ 72 h 81"/>
                <a:gd name="T16" fmla="*/ 108 w 172"/>
                <a:gd name="T17" fmla="*/ 56 h 81"/>
                <a:gd name="T18" fmla="*/ 150 w 172"/>
                <a:gd name="T19" fmla="*/ 44 h 81"/>
                <a:gd name="T20" fmla="*/ 172 w 172"/>
                <a:gd name="T21" fmla="*/ 36 h 81"/>
                <a:gd name="T22" fmla="*/ 136 w 172"/>
                <a:gd name="T23" fmla="*/ 12 h 81"/>
                <a:gd name="T24" fmla="*/ 118 w 172"/>
                <a:gd name="T25" fmla="*/ 2 h 81"/>
                <a:gd name="T26" fmla="*/ 90 w 172"/>
                <a:gd name="T27" fmla="*/ 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81">
                  <a:moveTo>
                    <a:pt x="90" y="8"/>
                  </a:moveTo>
                  <a:cubicBezTo>
                    <a:pt x="78" y="7"/>
                    <a:pt x="62" y="0"/>
                    <a:pt x="54" y="8"/>
                  </a:cubicBezTo>
                  <a:cubicBezTo>
                    <a:pt x="49" y="13"/>
                    <a:pt x="68" y="22"/>
                    <a:pt x="68" y="22"/>
                  </a:cubicBezTo>
                  <a:cubicBezTo>
                    <a:pt x="67" y="26"/>
                    <a:pt x="59" y="32"/>
                    <a:pt x="54" y="34"/>
                  </a:cubicBezTo>
                  <a:cubicBezTo>
                    <a:pt x="26" y="27"/>
                    <a:pt x="0" y="24"/>
                    <a:pt x="10" y="38"/>
                  </a:cubicBezTo>
                  <a:cubicBezTo>
                    <a:pt x="9" y="39"/>
                    <a:pt x="21" y="47"/>
                    <a:pt x="30" y="50"/>
                  </a:cubicBezTo>
                  <a:cubicBezTo>
                    <a:pt x="39" y="53"/>
                    <a:pt x="56" y="50"/>
                    <a:pt x="66" y="54"/>
                  </a:cubicBezTo>
                  <a:cubicBezTo>
                    <a:pt x="76" y="58"/>
                    <a:pt x="81" y="72"/>
                    <a:pt x="88" y="72"/>
                  </a:cubicBezTo>
                  <a:cubicBezTo>
                    <a:pt x="116" y="81"/>
                    <a:pt x="100" y="64"/>
                    <a:pt x="108" y="56"/>
                  </a:cubicBezTo>
                  <a:cubicBezTo>
                    <a:pt x="116" y="48"/>
                    <a:pt x="142" y="45"/>
                    <a:pt x="150" y="44"/>
                  </a:cubicBezTo>
                  <a:cubicBezTo>
                    <a:pt x="160" y="37"/>
                    <a:pt x="165" y="46"/>
                    <a:pt x="172" y="36"/>
                  </a:cubicBezTo>
                  <a:cubicBezTo>
                    <a:pt x="168" y="25"/>
                    <a:pt x="147" y="19"/>
                    <a:pt x="136" y="12"/>
                  </a:cubicBezTo>
                  <a:cubicBezTo>
                    <a:pt x="131" y="4"/>
                    <a:pt x="126" y="5"/>
                    <a:pt x="118" y="2"/>
                  </a:cubicBezTo>
                  <a:cubicBezTo>
                    <a:pt x="96" y="4"/>
                    <a:pt x="77" y="8"/>
                    <a:pt x="90" y="8"/>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7" name="Freeform 235"/>
            <p:cNvSpPr>
              <a:spLocks/>
            </p:cNvSpPr>
            <p:nvPr/>
          </p:nvSpPr>
          <p:spPr bwMode="auto">
            <a:xfrm>
              <a:off x="2764702" y="4123210"/>
              <a:ext cx="37699" cy="17448"/>
            </a:xfrm>
            <a:custGeom>
              <a:avLst/>
              <a:gdLst>
                <a:gd name="T0" fmla="*/ 56 w 65"/>
                <a:gd name="T1" fmla="*/ 10 h 30"/>
                <a:gd name="T2" fmla="*/ 38 w 65"/>
                <a:gd name="T3" fmla="*/ 0 h 30"/>
                <a:gd name="T4" fmla="*/ 20 w 65"/>
                <a:gd name="T5" fmla="*/ 2 h 30"/>
                <a:gd name="T6" fmla="*/ 14 w 65"/>
                <a:gd name="T7" fmla="*/ 14 h 30"/>
                <a:gd name="T8" fmla="*/ 0 w 65"/>
                <a:gd name="T9" fmla="*/ 20 h 30"/>
                <a:gd name="T10" fmla="*/ 16 w 65"/>
                <a:gd name="T11" fmla="*/ 24 h 30"/>
                <a:gd name="T12" fmla="*/ 28 w 65"/>
                <a:gd name="T13" fmla="*/ 20 h 30"/>
                <a:gd name="T14" fmla="*/ 62 w 65"/>
                <a:gd name="T15" fmla="*/ 22 h 30"/>
                <a:gd name="T16" fmla="*/ 56 w 65"/>
                <a:gd name="T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0">
                  <a:moveTo>
                    <a:pt x="56" y="10"/>
                  </a:moveTo>
                  <a:cubicBezTo>
                    <a:pt x="42" y="7"/>
                    <a:pt x="49" y="4"/>
                    <a:pt x="38" y="0"/>
                  </a:cubicBezTo>
                  <a:cubicBezTo>
                    <a:pt x="32" y="1"/>
                    <a:pt x="26" y="0"/>
                    <a:pt x="20" y="2"/>
                  </a:cubicBezTo>
                  <a:cubicBezTo>
                    <a:pt x="15" y="4"/>
                    <a:pt x="16" y="11"/>
                    <a:pt x="14" y="14"/>
                  </a:cubicBezTo>
                  <a:cubicBezTo>
                    <a:pt x="11" y="18"/>
                    <a:pt x="5" y="19"/>
                    <a:pt x="0" y="20"/>
                  </a:cubicBezTo>
                  <a:cubicBezTo>
                    <a:pt x="3" y="30"/>
                    <a:pt x="0" y="28"/>
                    <a:pt x="16" y="24"/>
                  </a:cubicBezTo>
                  <a:cubicBezTo>
                    <a:pt x="20" y="23"/>
                    <a:pt x="28" y="20"/>
                    <a:pt x="28" y="20"/>
                  </a:cubicBezTo>
                  <a:cubicBezTo>
                    <a:pt x="41" y="23"/>
                    <a:pt x="48" y="24"/>
                    <a:pt x="62" y="22"/>
                  </a:cubicBezTo>
                  <a:cubicBezTo>
                    <a:pt x="65" y="13"/>
                    <a:pt x="62" y="16"/>
                    <a:pt x="56" y="10"/>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8" name="Freeform 236"/>
            <p:cNvSpPr>
              <a:spLocks/>
            </p:cNvSpPr>
            <p:nvPr/>
          </p:nvSpPr>
          <p:spPr bwMode="auto">
            <a:xfrm>
              <a:off x="2927694" y="4121030"/>
              <a:ext cx="25502" cy="19629"/>
            </a:xfrm>
            <a:custGeom>
              <a:avLst/>
              <a:gdLst>
                <a:gd name="T0" fmla="*/ 26 w 42"/>
                <a:gd name="T1" fmla="*/ 2 h 33"/>
                <a:gd name="T2" fmla="*/ 0 w 42"/>
                <a:gd name="T3" fmla="*/ 22 h 33"/>
                <a:gd name="T4" fmla="*/ 16 w 42"/>
                <a:gd name="T5" fmla="*/ 30 h 33"/>
                <a:gd name="T6" fmla="*/ 42 w 42"/>
                <a:gd name="T7" fmla="*/ 16 h 33"/>
                <a:gd name="T8" fmla="*/ 30 w 42"/>
                <a:gd name="T9" fmla="*/ 0 h 33"/>
                <a:gd name="T10" fmla="*/ 26 w 42"/>
                <a:gd name="T11" fmla="*/ 2 h 33"/>
              </a:gdLst>
              <a:ahLst/>
              <a:cxnLst>
                <a:cxn ang="0">
                  <a:pos x="T0" y="T1"/>
                </a:cxn>
                <a:cxn ang="0">
                  <a:pos x="T2" y="T3"/>
                </a:cxn>
                <a:cxn ang="0">
                  <a:pos x="T4" y="T5"/>
                </a:cxn>
                <a:cxn ang="0">
                  <a:pos x="T6" y="T7"/>
                </a:cxn>
                <a:cxn ang="0">
                  <a:pos x="T8" y="T9"/>
                </a:cxn>
                <a:cxn ang="0">
                  <a:pos x="T10" y="T11"/>
                </a:cxn>
              </a:cxnLst>
              <a:rect l="0" t="0" r="r" b="b"/>
              <a:pathLst>
                <a:path w="42" h="33">
                  <a:moveTo>
                    <a:pt x="26" y="2"/>
                  </a:moveTo>
                  <a:cubicBezTo>
                    <a:pt x="15" y="13"/>
                    <a:pt x="5" y="6"/>
                    <a:pt x="0" y="22"/>
                  </a:cubicBezTo>
                  <a:cubicBezTo>
                    <a:pt x="9" y="28"/>
                    <a:pt x="4" y="33"/>
                    <a:pt x="16" y="30"/>
                  </a:cubicBezTo>
                  <a:cubicBezTo>
                    <a:pt x="21" y="15"/>
                    <a:pt x="37" y="31"/>
                    <a:pt x="42" y="16"/>
                  </a:cubicBezTo>
                  <a:cubicBezTo>
                    <a:pt x="39" y="8"/>
                    <a:pt x="37" y="5"/>
                    <a:pt x="30" y="0"/>
                  </a:cubicBezTo>
                  <a:cubicBezTo>
                    <a:pt x="23" y="2"/>
                    <a:pt x="22" y="2"/>
                    <a:pt x="26" y="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9" name="Freeform 237"/>
            <p:cNvSpPr>
              <a:spLocks/>
            </p:cNvSpPr>
            <p:nvPr/>
          </p:nvSpPr>
          <p:spPr bwMode="auto">
            <a:xfrm>
              <a:off x="1844408" y="3555054"/>
              <a:ext cx="38808" cy="18539"/>
            </a:xfrm>
            <a:custGeom>
              <a:avLst/>
              <a:gdLst>
                <a:gd name="T0" fmla="*/ 64 w 68"/>
                <a:gd name="T1" fmla="*/ 0 h 34"/>
                <a:gd name="T2" fmla="*/ 36 w 68"/>
                <a:gd name="T3" fmla="*/ 12 h 34"/>
                <a:gd name="T4" fmla="*/ 18 w 68"/>
                <a:gd name="T5" fmla="*/ 22 h 34"/>
                <a:gd name="T6" fmla="*/ 0 w 68"/>
                <a:gd name="T7" fmla="*/ 28 h 34"/>
                <a:gd name="T8" fmla="*/ 28 w 68"/>
                <a:gd name="T9" fmla="*/ 28 h 34"/>
                <a:gd name="T10" fmla="*/ 46 w 68"/>
                <a:gd name="T11" fmla="*/ 20 h 34"/>
                <a:gd name="T12" fmla="*/ 68 w 68"/>
                <a:gd name="T13" fmla="*/ 10 h 34"/>
                <a:gd name="T14" fmla="*/ 64 w 68"/>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34">
                  <a:moveTo>
                    <a:pt x="64" y="0"/>
                  </a:moveTo>
                  <a:cubicBezTo>
                    <a:pt x="53" y="4"/>
                    <a:pt x="47" y="10"/>
                    <a:pt x="36" y="12"/>
                  </a:cubicBezTo>
                  <a:cubicBezTo>
                    <a:pt x="33" y="22"/>
                    <a:pt x="28" y="19"/>
                    <a:pt x="18" y="22"/>
                  </a:cubicBezTo>
                  <a:cubicBezTo>
                    <a:pt x="12" y="24"/>
                    <a:pt x="0" y="28"/>
                    <a:pt x="0" y="28"/>
                  </a:cubicBezTo>
                  <a:cubicBezTo>
                    <a:pt x="9" y="34"/>
                    <a:pt x="17" y="30"/>
                    <a:pt x="28" y="28"/>
                  </a:cubicBezTo>
                  <a:cubicBezTo>
                    <a:pt x="33" y="24"/>
                    <a:pt x="46" y="20"/>
                    <a:pt x="46" y="20"/>
                  </a:cubicBezTo>
                  <a:cubicBezTo>
                    <a:pt x="52" y="11"/>
                    <a:pt x="57" y="12"/>
                    <a:pt x="68" y="10"/>
                  </a:cubicBezTo>
                  <a:cubicBezTo>
                    <a:pt x="66" y="3"/>
                    <a:pt x="67" y="6"/>
                    <a:pt x="64"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0" name="Freeform 238"/>
            <p:cNvSpPr>
              <a:spLocks/>
            </p:cNvSpPr>
            <p:nvPr/>
          </p:nvSpPr>
          <p:spPr bwMode="auto">
            <a:xfrm>
              <a:off x="5136399" y="3262798"/>
              <a:ext cx="82050" cy="19629"/>
            </a:xfrm>
            <a:custGeom>
              <a:avLst/>
              <a:gdLst>
                <a:gd name="T0" fmla="*/ 131 w 141"/>
                <a:gd name="T1" fmla="*/ 12 h 34"/>
                <a:gd name="T2" fmla="*/ 95 w 141"/>
                <a:gd name="T3" fmla="*/ 0 h 34"/>
                <a:gd name="T4" fmla="*/ 74 w 141"/>
                <a:gd name="T5" fmla="*/ 10 h 34"/>
                <a:gd name="T6" fmla="*/ 50 w 141"/>
                <a:gd name="T7" fmla="*/ 5 h 34"/>
                <a:gd name="T8" fmla="*/ 30 w 141"/>
                <a:gd name="T9" fmla="*/ 7 h 34"/>
                <a:gd name="T10" fmla="*/ 16 w 141"/>
                <a:gd name="T11" fmla="*/ 3 h 34"/>
                <a:gd name="T12" fmla="*/ 2 w 141"/>
                <a:gd name="T13" fmla="*/ 5 h 34"/>
                <a:gd name="T14" fmla="*/ 4 w 141"/>
                <a:gd name="T15" fmla="*/ 15 h 34"/>
                <a:gd name="T16" fmla="*/ 26 w 141"/>
                <a:gd name="T17" fmla="*/ 17 h 34"/>
                <a:gd name="T18" fmla="*/ 47 w 141"/>
                <a:gd name="T19" fmla="*/ 34 h 34"/>
                <a:gd name="T20" fmla="*/ 141 w 141"/>
                <a:gd name="T21" fmla="*/ 19 h 34"/>
                <a:gd name="T22" fmla="*/ 131 w 141"/>
                <a:gd name="T23"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1" h="34">
                  <a:moveTo>
                    <a:pt x="131" y="12"/>
                  </a:moveTo>
                  <a:cubicBezTo>
                    <a:pt x="105" y="10"/>
                    <a:pt x="114" y="6"/>
                    <a:pt x="95" y="0"/>
                  </a:cubicBezTo>
                  <a:cubicBezTo>
                    <a:pt x="88" y="5"/>
                    <a:pt x="82" y="7"/>
                    <a:pt x="74" y="10"/>
                  </a:cubicBezTo>
                  <a:cubicBezTo>
                    <a:pt x="64" y="4"/>
                    <a:pt x="61" y="2"/>
                    <a:pt x="50" y="5"/>
                  </a:cubicBezTo>
                  <a:cubicBezTo>
                    <a:pt x="39" y="12"/>
                    <a:pt x="45" y="11"/>
                    <a:pt x="30" y="7"/>
                  </a:cubicBezTo>
                  <a:cubicBezTo>
                    <a:pt x="25" y="6"/>
                    <a:pt x="16" y="3"/>
                    <a:pt x="16" y="3"/>
                  </a:cubicBezTo>
                  <a:cubicBezTo>
                    <a:pt x="11" y="4"/>
                    <a:pt x="5" y="2"/>
                    <a:pt x="2" y="5"/>
                  </a:cubicBezTo>
                  <a:cubicBezTo>
                    <a:pt x="0" y="7"/>
                    <a:pt x="1" y="13"/>
                    <a:pt x="4" y="15"/>
                  </a:cubicBezTo>
                  <a:cubicBezTo>
                    <a:pt x="11" y="18"/>
                    <a:pt x="19" y="16"/>
                    <a:pt x="26" y="17"/>
                  </a:cubicBezTo>
                  <a:cubicBezTo>
                    <a:pt x="31" y="26"/>
                    <a:pt x="37" y="30"/>
                    <a:pt x="47" y="34"/>
                  </a:cubicBezTo>
                  <a:cubicBezTo>
                    <a:pt x="79" y="28"/>
                    <a:pt x="108" y="22"/>
                    <a:pt x="141" y="19"/>
                  </a:cubicBezTo>
                  <a:cubicBezTo>
                    <a:pt x="133" y="14"/>
                    <a:pt x="136" y="17"/>
                    <a:pt x="131" y="12"/>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1" name="Freeform 239"/>
            <p:cNvSpPr>
              <a:spLocks/>
            </p:cNvSpPr>
            <p:nvPr/>
          </p:nvSpPr>
          <p:spPr bwMode="auto">
            <a:xfrm>
              <a:off x="5228429" y="3267160"/>
              <a:ext cx="72071" cy="11996"/>
            </a:xfrm>
            <a:custGeom>
              <a:avLst/>
              <a:gdLst>
                <a:gd name="T0" fmla="*/ 40 w 125"/>
                <a:gd name="T1" fmla="*/ 5 h 22"/>
                <a:gd name="T2" fmla="*/ 0 w 125"/>
                <a:gd name="T3" fmla="*/ 8 h 22"/>
                <a:gd name="T4" fmla="*/ 40 w 125"/>
                <a:gd name="T5" fmla="*/ 22 h 22"/>
                <a:gd name="T6" fmla="*/ 52 w 125"/>
                <a:gd name="T7" fmla="*/ 10 h 22"/>
                <a:gd name="T8" fmla="*/ 40 w 125"/>
                <a:gd name="T9" fmla="*/ 5 h 22"/>
              </a:gdLst>
              <a:ahLst/>
              <a:cxnLst>
                <a:cxn ang="0">
                  <a:pos x="T0" y="T1"/>
                </a:cxn>
                <a:cxn ang="0">
                  <a:pos x="T2" y="T3"/>
                </a:cxn>
                <a:cxn ang="0">
                  <a:pos x="T4" y="T5"/>
                </a:cxn>
                <a:cxn ang="0">
                  <a:pos x="T6" y="T7"/>
                </a:cxn>
                <a:cxn ang="0">
                  <a:pos x="T8" y="T9"/>
                </a:cxn>
              </a:cxnLst>
              <a:rect l="0" t="0" r="r" b="b"/>
              <a:pathLst>
                <a:path w="125" h="22">
                  <a:moveTo>
                    <a:pt x="40" y="5"/>
                  </a:moveTo>
                  <a:cubicBezTo>
                    <a:pt x="28" y="10"/>
                    <a:pt x="13" y="6"/>
                    <a:pt x="0" y="8"/>
                  </a:cubicBezTo>
                  <a:cubicBezTo>
                    <a:pt x="14" y="12"/>
                    <a:pt x="26" y="18"/>
                    <a:pt x="40" y="22"/>
                  </a:cubicBezTo>
                  <a:cubicBezTo>
                    <a:pt x="125" y="19"/>
                    <a:pt x="100" y="12"/>
                    <a:pt x="52" y="10"/>
                  </a:cubicBezTo>
                  <a:cubicBezTo>
                    <a:pt x="49" y="0"/>
                    <a:pt x="52" y="3"/>
                    <a:pt x="40" y="5"/>
                  </a:cubicBez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2" name="Freeform 240"/>
            <p:cNvSpPr>
              <a:spLocks/>
            </p:cNvSpPr>
            <p:nvPr/>
          </p:nvSpPr>
          <p:spPr bwMode="auto">
            <a:xfrm>
              <a:off x="3940017" y="3517977"/>
              <a:ext cx="44352" cy="47983"/>
            </a:xfrm>
            <a:custGeom>
              <a:avLst/>
              <a:gdLst>
                <a:gd name="T0" fmla="*/ 32 w 77"/>
                <a:gd name="T1" fmla="*/ 77 h 84"/>
                <a:gd name="T2" fmla="*/ 13 w 77"/>
                <a:gd name="T3" fmla="*/ 45 h 84"/>
                <a:gd name="T4" fmla="*/ 28 w 77"/>
                <a:gd name="T5" fmla="*/ 14 h 84"/>
                <a:gd name="T6" fmla="*/ 44 w 77"/>
                <a:gd name="T7" fmla="*/ 0 h 84"/>
                <a:gd name="T8" fmla="*/ 61 w 77"/>
                <a:gd name="T9" fmla="*/ 19 h 84"/>
                <a:gd name="T10" fmla="*/ 59 w 77"/>
                <a:gd name="T11" fmla="*/ 38 h 84"/>
                <a:gd name="T12" fmla="*/ 71 w 77"/>
                <a:gd name="T13" fmla="*/ 53 h 84"/>
                <a:gd name="T14" fmla="*/ 73 w 77"/>
                <a:gd name="T15" fmla="*/ 65 h 84"/>
                <a:gd name="T16" fmla="*/ 76 w 77"/>
                <a:gd name="T17" fmla="*/ 72 h 84"/>
                <a:gd name="T18" fmla="*/ 68 w 77"/>
                <a:gd name="T19" fmla="*/ 74 h 84"/>
                <a:gd name="T20" fmla="*/ 68 w 77"/>
                <a:gd name="T21" fmla="*/ 84 h 84"/>
                <a:gd name="T22" fmla="*/ 54 w 77"/>
                <a:gd name="T23" fmla="*/ 84 h 84"/>
                <a:gd name="T24" fmla="*/ 32 w 77"/>
                <a:gd name="T25"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84">
                  <a:moveTo>
                    <a:pt x="32" y="77"/>
                  </a:moveTo>
                  <a:cubicBezTo>
                    <a:pt x="19" y="68"/>
                    <a:pt x="26" y="54"/>
                    <a:pt x="13" y="45"/>
                  </a:cubicBezTo>
                  <a:cubicBezTo>
                    <a:pt x="4" y="20"/>
                    <a:pt x="0" y="18"/>
                    <a:pt x="28" y="14"/>
                  </a:cubicBezTo>
                  <a:cubicBezTo>
                    <a:pt x="36" y="8"/>
                    <a:pt x="41" y="10"/>
                    <a:pt x="44" y="0"/>
                  </a:cubicBezTo>
                  <a:cubicBezTo>
                    <a:pt x="68" y="5"/>
                    <a:pt x="37" y="12"/>
                    <a:pt x="61" y="19"/>
                  </a:cubicBezTo>
                  <a:cubicBezTo>
                    <a:pt x="65" y="29"/>
                    <a:pt x="69" y="31"/>
                    <a:pt x="59" y="38"/>
                  </a:cubicBezTo>
                  <a:cubicBezTo>
                    <a:pt x="50" y="59"/>
                    <a:pt x="71" y="39"/>
                    <a:pt x="71" y="53"/>
                  </a:cubicBezTo>
                  <a:cubicBezTo>
                    <a:pt x="72" y="57"/>
                    <a:pt x="72" y="61"/>
                    <a:pt x="73" y="65"/>
                  </a:cubicBezTo>
                  <a:cubicBezTo>
                    <a:pt x="74" y="67"/>
                    <a:pt x="77" y="70"/>
                    <a:pt x="76" y="72"/>
                  </a:cubicBezTo>
                  <a:cubicBezTo>
                    <a:pt x="75" y="74"/>
                    <a:pt x="70" y="72"/>
                    <a:pt x="68" y="74"/>
                  </a:cubicBezTo>
                  <a:cubicBezTo>
                    <a:pt x="66" y="77"/>
                    <a:pt x="68" y="81"/>
                    <a:pt x="68" y="84"/>
                  </a:cubicBezTo>
                  <a:lnTo>
                    <a:pt x="54" y="84"/>
                  </a:lnTo>
                  <a:lnTo>
                    <a:pt x="32" y="77"/>
                  </a:ln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3" name="Freeform 241"/>
            <p:cNvSpPr>
              <a:spLocks/>
            </p:cNvSpPr>
            <p:nvPr/>
          </p:nvSpPr>
          <p:spPr bwMode="auto">
            <a:xfrm>
              <a:off x="3978824" y="3536516"/>
              <a:ext cx="31046" cy="31625"/>
            </a:xfrm>
            <a:custGeom>
              <a:avLst/>
              <a:gdLst>
                <a:gd name="T0" fmla="*/ 41 w 51"/>
                <a:gd name="T1" fmla="*/ 0 h 53"/>
                <a:gd name="T2" fmla="*/ 10 w 51"/>
                <a:gd name="T3" fmla="*/ 15 h 53"/>
                <a:gd name="T4" fmla="*/ 22 w 51"/>
                <a:gd name="T5" fmla="*/ 36 h 53"/>
                <a:gd name="T6" fmla="*/ 32 w 51"/>
                <a:gd name="T7" fmla="*/ 53 h 53"/>
                <a:gd name="T8" fmla="*/ 41 w 51"/>
                <a:gd name="T9" fmla="*/ 29 h 53"/>
                <a:gd name="T10" fmla="*/ 51 w 51"/>
                <a:gd name="T11" fmla="*/ 10 h 53"/>
                <a:gd name="T12" fmla="*/ 44 w 51"/>
                <a:gd name="T13" fmla="*/ 8 h 53"/>
                <a:gd name="T14" fmla="*/ 41 w 51"/>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3">
                  <a:moveTo>
                    <a:pt x="41" y="0"/>
                  </a:moveTo>
                  <a:cubicBezTo>
                    <a:pt x="31" y="7"/>
                    <a:pt x="21" y="12"/>
                    <a:pt x="10" y="15"/>
                  </a:cubicBezTo>
                  <a:cubicBezTo>
                    <a:pt x="13" y="24"/>
                    <a:pt x="19" y="27"/>
                    <a:pt x="22" y="36"/>
                  </a:cubicBezTo>
                  <a:cubicBezTo>
                    <a:pt x="0" y="45"/>
                    <a:pt x="17" y="51"/>
                    <a:pt x="32" y="53"/>
                  </a:cubicBezTo>
                  <a:cubicBezTo>
                    <a:pt x="45" y="49"/>
                    <a:pt x="29" y="46"/>
                    <a:pt x="41" y="29"/>
                  </a:cubicBezTo>
                  <a:cubicBezTo>
                    <a:pt x="38" y="16"/>
                    <a:pt x="44" y="20"/>
                    <a:pt x="51" y="10"/>
                  </a:cubicBezTo>
                  <a:cubicBezTo>
                    <a:pt x="49" y="9"/>
                    <a:pt x="46" y="10"/>
                    <a:pt x="44" y="8"/>
                  </a:cubicBezTo>
                  <a:cubicBezTo>
                    <a:pt x="42" y="6"/>
                    <a:pt x="41" y="0"/>
                    <a:pt x="41" y="0"/>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4" name="Freeform 242"/>
            <p:cNvSpPr>
              <a:spLocks/>
            </p:cNvSpPr>
            <p:nvPr/>
          </p:nvSpPr>
          <p:spPr bwMode="auto">
            <a:xfrm>
              <a:off x="4060875" y="3509253"/>
              <a:ext cx="19958" cy="18539"/>
            </a:xfrm>
            <a:custGeom>
              <a:avLst/>
              <a:gdLst>
                <a:gd name="T0" fmla="*/ 17 w 34"/>
                <a:gd name="T1" fmla="*/ 21 h 33"/>
                <a:gd name="T2" fmla="*/ 10 w 34"/>
                <a:gd name="T3" fmla="*/ 9 h 33"/>
                <a:gd name="T4" fmla="*/ 15 w 34"/>
                <a:gd name="T5" fmla="*/ 33 h 33"/>
                <a:gd name="T6" fmla="*/ 17 w 34"/>
                <a:gd name="T7" fmla="*/ 21 h 33"/>
              </a:gdLst>
              <a:ahLst/>
              <a:cxnLst>
                <a:cxn ang="0">
                  <a:pos x="T0" y="T1"/>
                </a:cxn>
                <a:cxn ang="0">
                  <a:pos x="T2" y="T3"/>
                </a:cxn>
                <a:cxn ang="0">
                  <a:pos x="T4" y="T5"/>
                </a:cxn>
                <a:cxn ang="0">
                  <a:pos x="T6" y="T7"/>
                </a:cxn>
              </a:cxnLst>
              <a:rect l="0" t="0" r="r" b="b"/>
              <a:pathLst>
                <a:path w="34" h="33">
                  <a:moveTo>
                    <a:pt x="17" y="21"/>
                  </a:moveTo>
                  <a:cubicBezTo>
                    <a:pt x="21" y="12"/>
                    <a:pt x="23" y="0"/>
                    <a:pt x="10" y="9"/>
                  </a:cubicBezTo>
                  <a:cubicBezTo>
                    <a:pt x="7" y="20"/>
                    <a:pt x="0" y="29"/>
                    <a:pt x="15" y="33"/>
                  </a:cubicBezTo>
                  <a:cubicBezTo>
                    <a:pt x="19" y="20"/>
                    <a:pt x="34" y="21"/>
                    <a:pt x="17" y="21"/>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5" name="Freeform 243"/>
            <p:cNvSpPr>
              <a:spLocks/>
            </p:cNvSpPr>
            <p:nvPr/>
          </p:nvSpPr>
          <p:spPr bwMode="auto">
            <a:xfrm>
              <a:off x="4098574" y="3527792"/>
              <a:ext cx="75398" cy="44711"/>
            </a:xfrm>
            <a:custGeom>
              <a:avLst/>
              <a:gdLst>
                <a:gd name="T0" fmla="*/ 81 w 129"/>
                <a:gd name="T1" fmla="*/ 80 h 80"/>
                <a:gd name="T2" fmla="*/ 50 w 129"/>
                <a:gd name="T3" fmla="*/ 63 h 80"/>
                <a:gd name="T4" fmla="*/ 14 w 129"/>
                <a:gd name="T5" fmla="*/ 43 h 80"/>
                <a:gd name="T6" fmla="*/ 7 w 129"/>
                <a:gd name="T7" fmla="*/ 22 h 80"/>
                <a:gd name="T8" fmla="*/ 33 w 129"/>
                <a:gd name="T9" fmla="*/ 7 h 80"/>
                <a:gd name="T10" fmla="*/ 57 w 129"/>
                <a:gd name="T11" fmla="*/ 10 h 80"/>
                <a:gd name="T12" fmla="*/ 95 w 129"/>
                <a:gd name="T13" fmla="*/ 10 h 80"/>
                <a:gd name="T14" fmla="*/ 119 w 129"/>
                <a:gd name="T15" fmla="*/ 29 h 80"/>
                <a:gd name="T16" fmla="*/ 122 w 129"/>
                <a:gd name="T17" fmla="*/ 39 h 80"/>
                <a:gd name="T18" fmla="*/ 129 w 129"/>
                <a:gd name="T19" fmla="*/ 43 h 80"/>
                <a:gd name="T20" fmla="*/ 110 w 129"/>
                <a:gd name="T21" fmla="*/ 51 h 80"/>
                <a:gd name="T22" fmla="*/ 103 w 129"/>
                <a:gd name="T23" fmla="*/ 63 h 80"/>
                <a:gd name="T24" fmla="*/ 91 w 129"/>
                <a:gd name="T25" fmla="*/ 72 h 80"/>
                <a:gd name="T26" fmla="*/ 81 w 129"/>
                <a:gd name="T2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80">
                  <a:moveTo>
                    <a:pt x="81" y="80"/>
                  </a:moveTo>
                  <a:cubicBezTo>
                    <a:pt x="60" y="75"/>
                    <a:pt x="65" y="67"/>
                    <a:pt x="50" y="63"/>
                  </a:cubicBezTo>
                  <a:cubicBezTo>
                    <a:pt x="31" y="49"/>
                    <a:pt x="44" y="48"/>
                    <a:pt x="14" y="43"/>
                  </a:cubicBezTo>
                  <a:cubicBezTo>
                    <a:pt x="6" y="35"/>
                    <a:pt x="2" y="33"/>
                    <a:pt x="7" y="22"/>
                  </a:cubicBezTo>
                  <a:cubicBezTo>
                    <a:pt x="0" y="0"/>
                    <a:pt x="13" y="5"/>
                    <a:pt x="33" y="7"/>
                  </a:cubicBezTo>
                  <a:cubicBezTo>
                    <a:pt x="43" y="11"/>
                    <a:pt x="46" y="12"/>
                    <a:pt x="57" y="10"/>
                  </a:cubicBezTo>
                  <a:cubicBezTo>
                    <a:pt x="70" y="1"/>
                    <a:pt x="81" y="4"/>
                    <a:pt x="95" y="10"/>
                  </a:cubicBezTo>
                  <a:cubicBezTo>
                    <a:pt x="101" y="25"/>
                    <a:pt x="103" y="25"/>
                    <a:pt x="119" y="29"/>
                  </a:cubicBezTo>
                  <a:cubicBezTo>
                    <a:pt x="120" y="32"/>
                    <a:pt x="120" y="36"/>
                    <a:pt x="122" y="39"/>
                  </a:cubicBezTo>
                  <a:cubicBezTo>
                    <a:pt x="124" y="41"/>
                    <a:pt x="129" y="43"/>
                    <a:pt x="129" y="43"/>
                  </a:cubicBezTo>
                  <a:lnTo>
                    <a:pt x="110" y="51"/>
                  </a:lnTo>
                  <a:lnTo>
                    <a:pt x="103" y="63"/>
                  </a:lnTo>
                  <a:lnTo>
                    <a:pt x="91" y="72"/>
                  </a:lnTo>
                  <a:lnTo>
                    <a:pt x="81" y="80"/>
                  </a:ln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6" name="Freeform 244"/>
            <p:cNvSpPr>
              <a:spLocks/>
            </p:cNvSpPr>
            <p:nvPr/>
          </p:nvSpPr>
          <p:spPr bwMode="auto">
            <a:xfrm>
              <a:off x="4099682" y="3510344"/>
              <a:ext cx="98682" cy="35987"/>
            </a:xfrm>
            <a:custGeom>
              <a:avLst/>
              <a:gdLst>
                <a:gd name="T0" fmla="*/ 5 w 168"/>
                <a:gd name="T1" fmla="*/ 34 h 65"/>
                <a:gd name="T2" fmla="*/ 12 w 168"/>
                <a:gd name="T3" fmla="*/ 8 h 65"/>
                <a:gd name="T4" fmla="*/ 33 w 168"/>
                <a:gd name="T5" fmla="*/ 22 h 65"/>
                <a:gd name="T6" fmla="*/ 55 w 168"/>
                <a:gd name="T7" fmla="*/ 27 h 65"/>
                <a:gd name="T8" fmla="*/ 67 w 168"/>
                <a:gd name="T9" fmla="*/ 5 h 65"/>
                <a:gd name="T10" fmla="*/ 120 w 168"/>
                <a:gd name="T11" fmla="*/ 12 h 65"/>
                <a:gd name="T12" fmla="*/ 132 w 168"/>
                <a:gd name="T13" fmla="*/ 20 h 65"/>
                <a:gd name="T14" fmla="*/ 144 w 168"/>
                <a:gd name="T15" fmla="*/ 34 h 65"/>
                <a:gd name="T16" fmla="*/ 161 w 168"/>
                <a:gd name="T17" fmla="*/ 36 h 65"/>
                <a:gd name="T18" fmla="*/ 168 w 168"/>
                <a:gd name="T19" fmla="*/ 51 h 65"/>
                <a:gd name="T20" fmla="*/ 153 w 168"/>
                <a:gd name="T21" fmla="*/ 46 h 65"/>
                <a:gd name="T22" fmla="*/ 139 w 168"/>
                <a:gd name="T23" fmla="*/ 53 h 65"/>
                <a:gd name="T24" fmla="*/ 132 w 168"/>
                <a:gd name="T25" fmla="*/ 65 h 65"/>
                <a:gd name="T26" fmla="*/ 117 w 168"/>
                <a:gd name="T27" fmla="*/ 65 h 65"/>
                <a:gd name="T28" fmla="*/ 108 w 168"/>
                <a:gd name="T29" fmla="*/ 53 h 65"/>
                <a:gd name="T30" fmla="*/ 96 w 168"/>
                <a:gd name="T31" fmla="*/ 46 h 65"/>
                <a:gd name="T32" fmla="*/ 79 w 168"/>
                <a:gd name="T33" fmla="*/ 34 h 65"/>
                <a:gd name="T34" fmla="*/ 65 w 168"/>
                <a:gd name="T35" fmla="*/ 34 h 65"/>
                <a:gd name="T36" fmla="*/ 48 w 168"/>
                <a:gd name="T37" fmla="*/ 39 h 65"/>
                <a:gd name="T38" fmla="*/ 29 w 168"/>
                <a:gd name="T39" fmla="*/ 36 h 65"/>
                <a:gd name="T40" fmla="*/ 5 w 168"/>
                <a:gd name="T41" fmla="*/ 3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65">
                  <a:moveTo>
                    <a:pt x="5" y="34"/>
                  </a:moveTo>
                  <a:cubicBezTo>
                    <a:pt x="2" y="21"/>
                    <a:pt x="0" y="15"/>
                    <a:pt x="12" y="8"/>
                  </a:cubicBezTo>
                  <a:cubicBezTo>
                    <a:pt x="25" y="11"/>
                    <a:pt x="24" y="15"/>
                    <a:pt x="33" y="22"/>
                  </a:cubicBezTo>
                  <a:cubicBezTo>
                    <a:pt x="39" y="27"/>
                    <a:pt x="48" y="25"/>
                    <a:pt x="55" y="27"/>
                  </a:cubicBezTo>
                  <a:cubicBezTo>
                    <a:pt x="68" y="21"/>
                    <a:pt x="71" y="19"/>
                    <a:pt x="67" y="5"/>
                  </a:cubicBezTo>
                  <a:cubicBezTo>
                    <a:pt x="85" y="0"/>
                    <a:pt x="102" y="9"/>
                    <a:pt x="120" y="12"/>
                  </a:cubicBezTo>
                  <a:cubicBezTo>
                    <a:pt x="129" y="16"/>
                    <a:pt x="125" y="13"/>
                    <a:pt x="132" y="20"/>
                  </a:cubicBezTo>
                  <a:lnTo>
                    <a:pt x="144" y="34"/>
                  </a:lnTo>
                  <a:lnTo>
                    <a:pt x="161" y="36"/>
                  </a:lnTo>
                  <a:lnTo>
                    <a:pt x="168" y="51"/>
                  </a:lnTo>
                  <a:lnTo>
                    <a:pt x="153" y="46"/>
                  </a:lnTo>
                  <a:lnTo>
                    <a:pt x="139" y="53"/>
                  </a:lnTo>
                  <a:lnTo>
                    <a:pt x="132" y="65"/>
                  </a:lnTo>
                  <a:lnTo>
                    <a:pt x="117" y="65"/>
                  </a:lnTo>
                  <a:lnTo>
                    <a:pt x="108" y="53"/>
                  </a:lnTo>
                  <a:lnTo>
                    <a:pt x="96" y="46"/>
                  </a:lnTo>
                  <a:lnTo>
                    <a:pt x="79" y="34"/>
                  </a:lnTo>
                  <a:lnTo>
                    <a:pt x="65" y="34"/>
                  </a:lnTo>
                  <a:lnTo>
                    <a:pt x="48" y="39"/>
                  </a:lnTo>
                  <a:lnTo>
                    <a:pt x="29" y="36"/>
                  </a:lnTo>
                  <a:lnTo>
                    <a:pt x="5" y="34"/>
                  </a:ln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7" name="Freeform 245"/>
            <p:cNvSpPr>
              <a:spLocks/>
            </p:cNvSpPr>
            <p:nvPr/>
          </p:nvSpPr>
          <p:spPr bwMode="auto">
            <a:xfrm>
              <a:off x="4101900" y="3476538"/>
              <a:ext cx="77615" cy="44711"/>
            </a:xfrm>
            <a:custGeom>
              <a:avLst/>
              <a:gdLst>
                <a:gd name="T0" fmla="*/ 113 w 135"/>
                <a:gd name="T1" fmla="*/ 26 h 77"/>
                <a:gd name="T2" fmla="*/ 12 w 135"/>
                <a:gd name="T3" fmla="*/ 47 h 77"/>
                <a:gd name="T4" fmla="*/ 24 w 135"/>
                <a:gd name="T5" fmla="*/ 59 h 77"/>
                <a:gd name="T6" fmla="*/ 46 w 135"/>
                <a:gd name="T7" fmla="*/ 50 h 77"/>
                <a:gd name="T8" fmla="*/ 63 w 135"/>
                <a:gd name="T9" fmla="*/ 62 h 77"/>
                <a:gd name="T10" fmla="*/ 72 w 135"/>
                <a:gd name="T11" fmla="*/ 67 h 77"/>
                <a:gd name="T12" fmla="*/ 89 w 135"/>
                <a:gd name="T13" fmla="*/ 62 h 77"/>
                <a:gd name="T14" fmla="*/ 108 w 135"/>
                <a:gd name="T15" fmla="*/ 69 h 77"/>
                <a:gd name="T16" fmla="*/ 127 w 135"/>
                <a:gd name="T17" fmla="*/ 71 h 77"/>
                <a:gd name="T18" fmla="*/ 135 w 135"/>
                <a:gd name="T19" fmla="*/ 55 h 77"/>
                <a:gd name="T20" fmla="*/ 125 w 135"/>
                <a:gd name="T21" fmla="*/ 35 h 77"/>
                <a:gd name="T22" fmla="*/ 113 w 135"/>
                <a:gd name="T23"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77">
                  <a:moveTo>
                    <a:pt x="113" y="26"/>
                  </a:moveTo>
                  <a:cubicBezTo>
                    <a:pt x="53" y="0"/>
                    <a:pt x="52" y="36"/>
                    <a:pt x="12" y="47"/>
                  </a:cubicBezTo>
                  <a:cubicBezTo>
                    <a:pt x="2" y="63"/>
                    <a:pt x="0" y="63"/>
                    <a:pt x="24" y="59"/>
                  </a:cubicBezTo>
                  <a:cubicBezTo>
                    <a:pt x="31" y="55"/>
                    <a:pt x="38" y="52"/>
                    <a:pt x="46" y="50"/>
                  </a:cubicBezTo>
                  <a:cubicBezTo>
                    <a:pt x="62" y="54"/>
                    <a:pt x="55" y="55"/>
                    <a:pt x="63" y="62"/>
                  </a:cubicBezTo>
                  <a:cubicBezTo>
                    <a:pt x="80" y="77"/>
                    <a:pt x="65" y="56"/>
                    <a:pt x="72" y="67"/>
                  </a:cubicBezTo>
                  <a:lnTo>
                    <a:pt x="89" y="62"/>
                  </a:lnTo>
                  <a:lnTo>
                    <a:pt x="108" y="69"/>
                  </a:lnTo>
                  <a:lnTo>
                    <a:pt x="127" y="71"/>
                  </a:lnTo>
                  <a:lnTo>
                    <a:pt x="135" y="55"/>
                  </a:lnTo>
                  <a:lnTo>
                    <a:pt x="125" y="35"/>
                  </a:lnTo>
                  <a:lnTo>
                    <a:pt x="113" y="26"/>
                  </a:ln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8" name="Freeform 246"/>
            <p:cNvSpPr>
              <a:spLocks/>
            </p:cNvSpPr>
            <p:nvPr/>
          </p:nvSpPr>
          <p:spPr bwMode="auto">
            <a:xfrm>
              <a:off x="3896775" y="3331500"/>
              <a:ext cx="250586" cy="182115"/>
            </a:xfrm>
            <a:custGeom>
              <a:avLst/>
              <a:gdLst>
                <a:gd name="T0" fmla="*/ 159 w 428"/>
                <a:gd name="T1" fmla="*/ 79 h 325"/>
                <a:gd name="T2" fmla="*/ 135 w 428"/>
                <a:gd name="T3" fmla="*/ 103 h 325"/>
                <a:gd name="T4" fmla="*/ 129 w 428"/>
                <a:gd name="T5" fmla="*/ 112 h 325"/>
                <a:gd name="T6" fmla="*/ 113 w 428"/>
                <a:gd name="T7" fmla="*/ 148 h 325"/>
                <a:gd name="T8" fmla="*/ 60 w 428"/>
                <a:gd name="T9" fmla="*/ 193 h 325"/>
                <a:gd name="T10" fmla="*/ 30 w 428"/>
                <a:gd name="T11" fmla="*/ 211 h 325"/>
                <a:gd name="T12" fmla="*/ 6 w 428"/>
                <a:gd name="T13" fmla="*/ 226 h 325"/>
                <a:gd name="T14" fmla="*/ 27 w 428"/>
                <a:gd name="T15" fmla="*/ 267 h 325"/>
                <a:gd name="T16" fmla="*/ 29 w 428"/>
                <a:gd name="T17" fmla="*/ 295 h 325"/>
                <a:gd name="T18" fmla="*/ 59 w 428"/>
                <a:gd name="T19" fmla="*/ 325 h 325"/>
                <a:gd name="T20" fmla="*/ 93 w 428"/>
                <a:gd name="T21" fmla="*/ 315 h 325"/>
                <a:gd name="T22" fmla="*/ 132 w 428"/>
                <a:gd name="T23" fmla="*/ 291 h 325"/>
                <a:gd name="T24" fmla="*/ 132 w 428"/>
                <a:gd name="T25" fmla="*/ 265 h 325"/>
                <a:gd name="T26" fmla="*/ 135 w 428"/>
                <a:gd name="T27" fmla="*/ 237 h 325"/>
                <a:gd name="T28" fmla="*/ 135 w 428"/>
                <a:gd name="T29" fmla="*/ 216 h 325"/>
                <a:gd name="T30" fmla="*/ 123 w 428"/>
                <a:gd name="T31" fmla="*/ 180 h 325"/>
                <a:gd name="T32" fmla="*/ 150 w 428"/>
                <a:gd name="T33" fmla="*/ 162 h 325"/>
                <a:gd name="T34" fmla="*/ 153 w 428"/>
                <a:gd name="T35" fmla="*/ 147 h 325"/>
                <a:gd name="T36" fmla="*/ 158 w 428"/>
                <a:gd name="T37" fmla="*/ 126 h 325"/>
                <a:gd name="T38" fmla="*/ 170 w 428"/>
                <a:gd name="T39" fmla="*/ 103 h 325"/>
                <a:gd name="T40" fmla="*/ 188 w 428"/>
                <a:gd name="T41" fmla="*/ 79 h 325"/>
                <a:gd name="T42" fmla="*/ 216 w 428"/>
                <a:gd name="T43" fmla="*/ 49 h 325"/>
                <a:gd name="T44" fmla="*/ 258 w 428"/>
                <a:gd name="T45" fmla="*/ 51 h 325"/>
                <a:gd name="T46" fmla="*/ 284 w 428"/>
                <a:gd name="T47" fmla="*/ 51 h 325"/>
                <a:gd name="T48" fmla="*/ 341 w 428"/>
                <a:gd name="T49" fmla="*/ 55 h 325"/>
                <a:gd name="T50" fmla="*/ 363 w 428"/>
                <a:gd name="T51" fmla="*/ 27 h 325"/>
                <a:gd name="T52" fmla="*/ 401 w 428"/>
                <a:gd name="T53" fmla="*/ 34 h 325"/>
                <a:gd name="T54" fmla="*/ 428 w 428"/>
                <a:gd name="T55" fmla="*/ 13 h 325"/>
                <a:gd name="T56" fmla="*/ 372 w 428"/>
                <a:gd name="T57" fmla="*/ 7 h 325"/>
                <a:gd name="T58" fmla="*/ 342 w 428"/>
                <a:gd name="T59" fmla="*/ 7 h 325"/>
                <a:gd name="T60" fmla="*/ 321 w 428"/>
                <a:gd name="T61" fmla="*/ 18 h 325"/>
                <a:gd name="T62" fmla="*/ 314 w 428"/>
                <a:gd name="T63" fmla="*/ 6 h 325"/>
                <a:gd name="T64" fmla="*/ 281 w 428"/>
                <a:gd name="T65" fmla="*/ 19 h 325"/>
                <a:gd name="T66" fmla="*/ 243 w 428"/>
                <a:gd name="T67" fmla="*/ 34 h 325"/>
                <a:gd name="T68" fmla="*/ 204 w 428"/>
                <a:gd name="T69" fmla="*/ 40 h 325"/>
                <a:gd name="T70" fmla="*/ 186 w 428"/>
                <a:gd name="T71" fmla="*/ 60 h 325"/>
                <a:gd name="T72" fmla="*/ 159 w 428"/>
                <a:gd name="T73" fmla="*/ 57 h 325"/>
                <a:gd name="T74" fmla="*/ 168 w 428"/>
                <a:gd name="T75" fmla="*/ 6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8" h="325">
                  <a:moveTo>
                    <a:pt x="170" y="72"/>
                  </a:moveTo>
                  <a:cubicBezTo>
                    <a:pt x="164" y="73"/>
                    <a:pt x="162" y="73"/>
                    <a:pt x="159" y="79"/>
                  </a:cubicBezTo>
                  <a:cubicBezTo>
                    <a:pt x="158" y="86"/>
                    <a:pt x="154" y="93"/>
                    <a:pt x="147" y="94"/>
                  </a:cubicBezTo>
                  <a:cubicBezTo>
                    <a:pt x="142" y="97"/>
                    <a:pt x="138" y="98"/>
                    <a:pt x="135" y="103"/>
                  </a:cubicBezTo>
                  <a:cubicBezTo>
                    <a:pt x="135" y="106"/>
                    <a:pt x="135" y="109"/>
                    <a:pt x="134" y="111"/>
                  </a:cubicBezTo>
                  <a:cubicBezTo>
                    <a:pt x="133" y="112"/>
                    <a:pt x="130" y="111"/>
                    <a:pt x="129" y="112"/>
                  </a:cubicBezTo>
                  <a:cubicBezTo>
                    <a:pt x="117" y="134"/>
                    <a:pt x="133" y="121"/>
                    <a:pt x="122" y="129"/>
                  </a:cubicBezTo>
                  <a:cubicBezTo>
                    <a:pt x="120" y="138"/>
                    <a:pt x="119" y="142"/>
                    <a:pt x="113" y="148"/>
                  </a:cubicBezTo>
                  <a:cubicBezTo>
                    <a:pt x="110" y="155"/>
                    <a:pt x="113" y="158"/>
                    <a:pt x="105" y="160"/>
                  </a:cubicBezTo>
                  <a:cubicBezTo>
                    <a:pt x="92" y="170"/>
                    <a:pt x="77" y="190"/>
                    <a:pt x="60" y="193"/>
                  </a:cubicBezTo>
                  <a:cubicBezTo>
                    <a:pt x="55" y="196"/>
                    <a:pt x="51" y="198"/>
                    <a:pt x="45" y="199"/>
                  </a:cubicBezTo>
                  <a:cubicBezTo>
                    <a:pt x="38" y="203"/>
                    <a:pt x="38" y="209"/>
                    <a:pt x="30" y="211"/>
                  </a:cubicBezTo>
                  <a:cubicBezTo>
                    <a:pt x="27" y="214"/>
                    <a:pt x="22" y="215"/>
                    <a:pt x="20" y="219"/>
                  </a:cubicBezTo>
                  <a:cubicBezTo>
                    <a:pt x="14" y="220"/>
                    <a:pt x="11" y="222"/>
                    <a:pt x="6" y="226"/>
                  </a:cubicBezTo>
                  <a:cubicBezTo>
                    <a:pt x="5" y="242"/>
                    <a:pt x="0" y="247"/>
                    <a:pt x="15" y="259"/>
                  </a:cubicBezTo>
                  <a:cubicBezTo>
                    <a:pt x="19" y="265"/>
                    <a:pt x="21" y="264"/>
                    <a:pt x="27" y="267"/>
                  </a:cubicBezTo>
                  <a:cubicBezTo>
                    <a:pt x="25" y="278"/>
                    <a:pt x="23" y="282"/>
                    <a:pt x="14" y="289"/>
                  </a:cubicBezTo>
                  <a:cubicBezTo>
                    <a:pt x="19" y="293"/>
                    <a:pt x="23" y="294"/>
                    <a:pt x="29" y="295"/>
                  </a:cubicBezTo>
                  <a:cubicBezTo>
                    <a:pt x="31" y="304"/>
                    <a:pt x="20" y="313"/>
                    <a:pt x="38" y="313"/>
                  </a:cubicBezTo>
                  <a:cubicBezTo>
                    <a:pt x="50" y="316"/>
                    <a:pt x="46" y="323"/>
                    <a:pt x="59" y="325"/>
                  </a:cubicBezTo>
                  <a:cubicBezTo>
                    <a:pt x="68" y="324"/>
                    <a:pt x="74" y="323"/>
                    <a:pt x="83" y="321"/>
                  </a:cubicBezTo>
                  <a:cubicBezTo>
                    <a:pt x="85" y="310"/>
                    <a:pt x="81" y="321"/>
                    <a:pt x="93" y="315"/>
                  </a:cubicBezTo>
                  <a:cubicBezTo>
                    <a:pt x="98" y="313"/>
                    <a:pt x="100" y="301"/>
                    <a:pt x="104" y="297"/>
                  </a:cubicBezTo>
                  <a:cubicBezTo>
                    <a:pt x="111" y="290"/>
                    <a:pt x="123" y="293"/>
                    <a:pt x="132" y="291"/>
                  </a:cubicBezTo>
                  <a:lnTo>
                    <a:pt x="131" y="280"/>
                  </a:lnTo>
                  <a:lnTo>
                    <a:pt x="132" y="265"/>
                  </a:lnTo>
                  <a:lnTo>
                    <a:pt x="140" y="252"/>
                  </a:lnTo>
                  <a:lnTo>
                    <a:pt x="135" y="237"/>
                  </a:lnTo>
                  <a:lnTo>
                    <a:pt x="135" y="226"/>
                  </a:lnTo>
                  <a:lnTo>
                    <a:pt x="135" y="216"/>
                  </a:lnTo>
                  <a:lnTo>
                    <a:pt x="123" y="198"/>
                  </a:lnTo>
                  <a:lnTo>
                    <a:pt x="123" y="180"/>
                  </a:lnTo>
                  <a:lnTo>
                    <a:pt x="132" y="169"/>
                  </a:lnTo>
                  <a:lnTo>
                    <a:pt x="150" y="162"/>
                  </a:lnTo>
                  <a:lnTo>
                    <a:pt x="159" y="156"/>
                  </a:lnTo>
                  <a:lnTo>
                    <a:pt x="153" y="147"/>
                  </a:lnTo>
                  <a:lnTo>
                    <a:pt x="152" y="135"/>
                  </a:lnTo>
                  <a:lnTo>
                    <a:pt x="158" y="126"/>
                  </a:lnTo>
                  <a:lnTo>
                    <a:pt x="162" y="111"/>
                  </a:lnTo>
                  <a:lnTo>
                    <a:pt x="170" y="103"/>
                  </a:lnTo>
                  <a:lnTo>
                    <a:pt x="179" y="88"/>
                  </a:lnTo>
                  <a:lnTo>
                    <a:pt x="188" y="79"/>
                  </a:lnTo>
                  <a:lnTo>
                    <a:pt x="201" y="67"/>
                  </a:lnTo>
                  <a:lnTo>
                    <a:pt x="216" y="49"/>
                  </a:lnTo>
                  <a:lnTo>
                    <a:pt x="230" y="49"/>
                  </a:lnTo>
                  <a:lnTo>
                    <a:pt x="258" y="51"/>
                  </a:lnTo>
                  <a:lnTo>
                    <a:pt x="272" y="51"/>
                  </a:lnTo>
                  <a:lnTo>
                    <a:pt x="284" y="51"/>
                  </a:lnTo>
                  <a:lnTo>
                    <a:pt x="299" y="55"/>
                  </a:lnTo>
                  <a:lnTo>
                    <a:pt x="341" y="55"/>
                  </a:lnTo>
                  <a:lnTo>
                    <a:pt x="350" y="40"/>
                  </a:lnTo>
                  <a:cubicBezTo>
                    <a:pt x="360" y="36"/>
                    <a:pt x="354" y="31"/>
                    <a:pt x="363" y="27"/>
                  </a:cubicBezTo>
                  <a:cubicBezTo>
                    <a:pt x="385" y="17"/>
                    <a:pt x="352" y="26"/>
                    <a:pt x="375" y="21"/>
                  </a:cubicBezTo>
                  <a:cubicBezTo>
                    <a:pt x="391" y="22"/>
                    <a:pt x="389" y="27"/>
                    <a:pt x="401" y="34"/>
                  </a:cubicBezTo>
                  <a:cubicBezTo>
                    <a:pt x="410" y="33"/>
                    <a:pt x="409" y="31"/>
                    <a:pt x="413" y="24"/>
                  </a:cubicBezTo>
                  <a:cubicBezTo>
                    <a:pt x="415" y="14"/>
                    <a:pt x="423" y="22"/>
                    <a:pt x="428" y="13"/>
                  </a:cubicBezTo>
                  <a:cubicBezTo>
                    <a:pt x="421" y="12"/>
                    <a:pt x="415" y="12"/>
                    <a:pt x="411" y="6"/>
                  </a:cubicBezTo>
                  <a:cubicBezTo>
                    <a:pt x="398" y="7"/>
                    <a:pt x="385" y="9"/>
                    <a:pt x="372" y="7"/>
                  </a:cubicBezTo>
                  <a:cubicBezTo>
                    <a:pt x="368" y="1"/>
                    <a:pt x="367" y="0"/>
                    <a:pt x="360" y="3"/>
                  </a:cubicBezTo>
                  <a:cubicBezTo>
                    <a:pt x="354" y="11"/>
                    <a:pt x="351" y="10"/>
                    <a:pt x="342" y="7"/>
                  </a:cubicBezTo>
                  <a:cubicBezTo>
                    <a:pt x="336" y="8"/>
                    <a:pt x="329" y="6"/>
                    <a:pt x="323" y="9"/>
                  </a:cubicBezTo>
                  <a:cubicBezTo>
                    <a:pt x="320" y="10"/>
                    <a:pt x="323" y="16"/>
                    <a:pt x="321" y="18"/>
                  </a:cubicBezTo>
                  <a:cubicBezTo>
                    <a:pt x="320" y="19"/>
                    <a:pt x="321" y="15"/>
                    <a:pt x="320" y="13"/>
                  </a:cubicBezTo>
                  <a:cubicBezTo>
                    <a:pt x="318" y="8"/>
                    <a:pt x="318" y="9"/>
                    <a:pt x="314" y="6"/>
                  </a:cubicBezTo>
                  <a:cubicBezTo>
                    <a:pt x="309" y="9"/>
                    <a:pt x="306" y="12"/>
                    <a:pt x="300" y="13"/>
                  </a:cubicBezTo>
                  <a:cubicBezTo>
                    <a:pt x="291" y="20"/>
                    <a:pt x="294" y="22"/>
                    <a:pt x="281" y="19"/>
                  </a:cubicBezTo>
                  <a:cubicBezTo>
                    <a:pt x="270" y="21"/>
                    <a:pt x="260" y="24"/>
                    <a:pt x="249" y="27"/>
                  </a:cubicBezTo>
                  <a:cubicBezTo>
                    <a:pt x="245" y="32"/>
                    <a:pt x="247" y="30"/>
                    <a:pt x="243" y="34"/>
                  </a:cubicBezTo>
                  <a:cubicBezTo>
                    <a:pt x="229" y="31"/>
                    <a:pt x="231" y="32"/>
                    <a:pt x="219" y="34"/>
                  </a:cubicBezTo>
                  <a:cubicBezTo>
                    <a:pt x="214" y="37"/>
                    <a:pt x="210" y="39"/>
                    <a:pt x="204" y="40"/>
                  </a:cubicBezTo>
                  <a:cubicBezTo>
                    <a:pt x="197" y="43"/>
                    <a:pt x="196" y="49"/>
                    <a:pt x="192" y="55"/>
                  </a:cubicBezTo>
                  <a:cubicBezTo>
                    <a:pt x="191" y="62"/>
                    <a:pt x="193" y="60"/>
                    <a:pt x="186" y="60"/>
                  </a:cubicBezTo>
                  <a:cubicBezTo>
                    <a:pt x="180" y="56"/>
                    <a:pt x="170" y="59"/>
                    <a:pt x="176" y="51"/>
                  </a:cubicBezTo>
                  <a:cubicBezTo>
                    <a:pt x="165" y="47"/>
                    <a:pt x="165" y="52"/>
                    <a:pt x="159" y="57"/>
                  </a:cubicBezTo>
                  <a:cubicBezTo>
                    <a:pt x="156" y="60"/>
                    <a:pt x="151" y="59"/>
                    <a:pt x="147" y="60"/>
                  </a:cubicBezTo>
                  <a:cubicBezTo>
                    <a:pt x="154" y="66"/>
                    <a:pt x="159" y="67"/>
                    <a:pt x="168" y="69"/>
                  </a:cubicBezTo>
                  <a:cubicBezTo>
                    <a:pt x="170" y="73"/>
                    <a:pt x="170" y="74"/>
                    <a:pt x="170" y="72"/>
                  </a:cubicBezTo>
                  <a:close/>
                </a:path>
              </a:pathLst>
            </a:custGeom>
            <a:grpFill/>
            <a:ln w="6350" cmpd="sng">
              <a:solidFill>
                <a:srgbClr val="968C6D"/>
              </a:solidFill>
              <a:round/>
              <a:headEnd/>
              <a:tailEnd/>
            </a:ln>
            <a:effec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49" name="Freeform 247"/>
            <p:cNvSpPr>
              <a:spLocks/>
            </p:cNvSpPr>
            <p:nvPr/>
          </p:nvSpPr>
          <p:spPr bwMode="auto">
            <a:xfrm>
              <a:off x="2825685" y="4334770"/>
              <a:ext cx="564373" cy="609596"/>
            </a:xfrm>
            <a:custGeom>
              <a:avLst/>
              <a:gdLst>
                <a:gd name="T0" fmla="*/ 581 w 970"/>
                <a:gd name="T1" fmla="*/ 86 h 1082"/>
                <a:gd name="T2" fmla="*/ 572 w 970"/>
                <a:gd name="T3" fmla="*/ 137 h 1082"/>
                <a:gd name="T4" fmla="*/ 647 w 970"/>
                <a:gd name="T5" fmla="*/ 167 h 1082"/>
                <a:gd name="T6" fmla="*/ 718 w 970"/>
                <a:gd name="T7" fmla="*/ 199 h 1082"/>
                <a:gd name="T8" fmla="*/ 756 w 970"/>
                <a:gd name="T9" fmla="*/ 208 h 1082"/>
                <a:gd name="T10" fmla="*/ 885 w 970"/>
                <a:gd name="T11" fmla="*/ 270 h 1082"/>
                <a:gd name="T12" fmla="*/ 962 w 970"/>
                <a:gd name="T13" fmla="*/ 345 h 1082"/>
                <a:gd name="T14" fmla="*/ 874 w 970"/>
                <a:gd name="T15" fmla="*/ 510 h 1082"/>
                <a:gd name="T16" fmla="*/ 857 w 970"/>
                <a:gd name="T17" fmla="*/ 645 h 1082"/>
                <a:gd name="T18" fmla="*/ 831 w 970"/>
                <a:gd name="T19" fmla="*/ 714 h 1082"/>
                <a:gd name="T20" fmla="*/ 735 w 970"/>
                <a:gd name="T21" fmla="*/ 791 h 1082"/>
                <a:gd name="T22" fmla="*/ 641 w 970"/>
                <a:gd name="T23" fmla="*/ 870 h 1082"/>
                <a:gd name="T24" fmla="*/ 643 w 970"/>
                <a:gd name="T25" fmla="*/ 941 h 1082"/>
                <a:gd name="T26" fmla="*/ 617 w 970"/>
                <a:gd name="T27" fmla="*/ 971 h 1082"/>
                <a:gd name="T28" fmla="*/ 572 w 970"/>
                <a:gd name="T29" fmla="*/ 1009 h 1082"/>
                <a:gd name="T30" fmla="*/ 551 w 970"/>
                <a:gd name="T31" fmla="*/ 1082 h 1082"/>
                <a:gd name="T32" fmla="*/ 551 w 970"/>
                <a:gd name="T33" fmla="*/ 1039 h 1082"/>
                <a:gd name="T34" fmla="*/ 497 w 970"/>
                <a:gd name="T35" fmla="*/ 1011 h 1082"/>
                <a:gd name="T36" fmla="*/ 456 w 970"/>
                <a:gd name="T37" fmla="*/ 971 h 1082"/>
                <a:gd name="T38" fmla="*/ 501 w 970"/>
                <a:gd name="T39" fmla="*/ 919 h 1082"/>
                <a:gd name="T40" fmla="*/ 521 w 970"/>
                <a:gd name="T41" fmla="*/ 889 h 1082"/>
                <a:gd name="T42" fmla="*/ 504 w 970"/>
                <a:gd name="T43" fmla="*/ 861 h 1082"/>
                <a:gd name="T44" fmla="*/ 501 w 970"/>
                <a:gd name="T45" fmla="*/ 804 h 1082"/>
                <a:gd name="T46" fmla="*/ 467 w 970"/>
                <a:gd name="T47" fmla="*/ 786 h 1082"/>
                <a:gd name="T48" fmla="*/ 418 w 970"/>
                <a:gd name="T49" fmla="*/ 769 h 1082"/>
                <a:gd name="T50" fmla="*/ 407 w 970"/>
                <a:gd name="T51" fmla="*/ 692 h 1082"/>
                <a:gd name="T52" fmla="*/ 409 w 970"/>
                <a:gd name="T53" fmla="*/ 641 h 1082"/>
                <a:gd name="T54" fmla="*/ 369 w 970"/>
                <a:gd name="T55" fmla="*/ 604 h 1082"/>
                <a:gd name="T56" fmla="*/ 339 w 970"/>
                <a:gd name="T57" fmla="*/ 549 h 1082"/>
                <a:gd name="T58" fmla="*/ 294 w 970"/>
                <a:gd name="T59" fmla="*/ 521 h 1082"/>
                <a:gd name="T60" fmla="*/ 242 w 970"/>
                <a:gd name="T61" fmla="*/ 493 h 1082"/>
                <a:gd name="T62" fmla="*/ 212 w 970"/>
                <a:gd name="T63" fmla="*/ 448 h 1082"/>
                <a:gd name="T64" fmla="*/ 193 w 970"/>
                <a:gd name="T65" fmla="*/ 429 h 1082"/>
                <a:gd name="T66" fmla="*/ 148 w 970"/>
                <a:gd name="T67" fmla="*/ 450 h 1082"/>
                <a:gd name="T68" fmla="*/ 86 w 970"/>
                <a:gd name="T69" fmla="*/ 450 h 1082"/>
                <a:gd name="T70" fmla="*/ 79 w 970"/>
                <a:gd name="T71" fmla="*/ 401 h 1082"/>
                <a:gd name="T72" fmla="*/ 30 w 970"/>
                <a:gd name="T73" fmla="*/ 411 h 1082"/>
                <a:gd name="T74" fmla="*/ 0 w 970"/>
                <a:gd name="T75" fmla="*/ 349 h 1082"/>
                <a:gd name="T76" fmla="*/ 28 w 970"/>
                <a:gd name="T77" fmla="*/ 298 h 1082"/>
                <a:gd name="T78" fmla="*/ 71 w 970"/>
                <a:gd name="T79" fmla="*/ 259 h 1082"/>
                <a:gd name="T80" fmla="*/ 105 w 970"/>
                <a:gd name="T81" fmla="*/ 244 h 1082"/>
                <a:gd name="T82" fmla="*/ 103 w 970"/>
                <a:gd name="T83" fmla="*/ 165 h 1082"/>
                <a:gd name="T84" fmla="*/ 94 w 970"/>
                <a:gd name="T85" fmla="*/ 111 h 1082"/>
                <a:gd name="T86" fmla="*/ 139 w 970"/>
                <a:gd name="T87" fmla="*/ 96 h 1082"/>
                <a:gd name="T88" fmla="*/ 189 w 970"/>
                <a:gd name="T89" fmla="*/ 126 h 1082"/>
                <a:gd name="T90" fmla="*/ 242 w 970"/>
                <a:gd name="T91" fmla="*/ 101 h 1082"/>
                <a:gd name="T92" fmla="*/ 251 w 970"/>
                <a:gd name="T93" fmla="*/ 69 h 1082"/>
                <a:gd name="T94" fmla="*/ 236 w 970"/>
                <a:gd name="T95" fmla="*/ 24 h 1082"/>
                <a:gd name="T96" fmla="*/ 294 w 970"/>
                <a:gd name="T97" fmla="*/ 26 h 1082"/>
                <a:gd name="T98" fmla="*/ 339 w 970"/>
                <a:gd name="T99" fmla="*/ 0 h 1082"/>
                <a:gd name="T100" fmla="*/ 345 w 970"/>
                <a:gd name="T101" fmla="*/ 56 h 1082"/>
                <a:gd name="T102" fmla="*/ 354 w 970"/>
                <a:gd name="T103" fmla="*/ 109 h 1082"/>
                <a:gd name="T104" fmla="*/ 407 w 970"/>
                <a:gd name="T105" fmla="*/ 96 h 1082"/>
                <a:gd name="T106" fmla="*/ 450 w 970"/>
                <a:gd name="T107" fmla="*/ 75 h 1082"/>
                <a:gd name="T108" fmla="*/ 504 w 970"/>
                <a:gd name="T109" fmla="*/ 86 h 1082"/>
                <a:gd name="T110" fmla="*/ 544 w 970"/>
                <a:gd name="T111" fmla="*/ 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0" h="1082">
                  <a:moveTo>
                    <a:pt x="555" y="32"/>
                  </a:moveTo>
                  <a:cubicBezTo>
                    <a:pt x="571" y="37"/>
                    <a:pt x="563" y="71"/>
                    <a:pt x="566" y="81"/>
                  </a:cubicBezTo>
                  <a:cubicBezTo>
                    <a:pt x="566" y="82"/>
                    <a:pt x="580" y="86"/>
                    <a:pt x="581" y="86"/>
                  </a:cubicBezTo>
                  <a:cubicBezTo>
                    <a:pt x="589" y="91"/>
                    <a:pt x="589" y="94"/>
                    <a:pt x="591" y="103"/>
                  </a:cubicBezTo>
                  <a:cubicBezTo>
                    <a:pt x="589" y="116"/>
                    <a:pt x="587" y="116"/>
                    <a:pt x="579" y="126"/>
                  </a:cubicBezTo>
                  <a:cubicBezTo>
                    <a:pt x="576" y="129"/>
                    <a:pt x="572" y="137"/>
                    <a:pt x="572" y="137"/>
                  </a:cubicBezTo>
                  <a:cubicBezTo>
                    <a:pt x="583" y="148"/>
                    <a:pt x="591" y="146"/>
                    <a:pt x="606" y="144"/>
                  </a:cubicBezTo>
                  <a:cubicBezTo>
                    <a:pt x="625" y="148"/>
                    <a:pt x="619" y="157"/>
                    <a:pt x="621" y="178"/>
                  </a:cubicBezTo>
                  <a:cubicBezTo>
                    <a:pt x="631" y="175"/>
                    <a:pt x="638" y="170"/>
                    <a:pt x="647" y="167"/>
                  </a:cubicBezTo>
                  <a:cubicBezTo>
                    <a:pt x="659" y="168"/>
                    <a:pt x="673" y="165"/>
                    <a:pt x="684" y="171"/>
                  </a:cubicBezTo>
                  <a:cubicBezTo>
                    <a:pt x="692" y="176"/>
                    <a:pt x="691" y="181"/>
                    <a:pt x="701" y="184"/>
                  </a:cubicBezTo>
                  <a:cubicBezTo>
                    <a:pt x="707" y="191"/>
                    <a:pt x="713" y="191"/>
                    <a:pt x="718" y="199"/>
                  </a:cubicBezTo>
                  <a:cubicBezTo>
                    <a:pt x="719" y="208"/>
                    <a:pt x="715" y="218"/>
                    <a:pt x="720" y="225"/>
                  </a:cubicBezTo>
                  <a:cubicBezTo>
                    <a:pt x="724" y="229"/>
                    <a:pt x="737" y="223"/>
                    <a:pt x="737" y="223"/>
                  </a:cubicBezTo>
                  <a:cubicBezTo>
                    <a:pt x="743" y="218"/>
                    <a:pt x="748" y="210"/>
                    <a:pt x="756" y="208"/>
                  </a:cubicBezTo>
                  <a:cubicBezTo>
                    <a:pt x="778" y="203"/>
                    <a:pt x="780" y="222"/>
                    <a:pt x="795" y="225"/>
                  </a:cubicBezTo>
                  <a:cubicBezTo>
                    <a:pt x="808" y="228"/>
                    <a:pt x="821" y="228"/>
                    <a:pt x="834" y="229"/>
                  </a:cubicBezTo>
                  <a:cubicBezTo>
                    <a:pt x="842" y="239"/>
                    <a:pt x="874" y="266"/>
                    <a:pt x="885" y="270"/>
                  </a:cubicBezTo>
                  <a:cubicBezTo>
                    <a:pt x="898" y="289"/>
                    <a:pt x="923" y="288"/>
                    <a:pt x="943" y="291"/>
                  </a:cubicBezTo>
                  <a:cubicBezTo>
                    <a:pt x="948" y="297"/>
                    <a:pt x="950" y="303"/>
                    <a:pt x="954" y="309"/>
                  </a:cubicBezTo>
                  <a:cubicBezTo>
                    <a:pt x="957" y="321"/>
                    <a:pt x="962" y="345"/>
                    <a:pt x="962" y="345"/>
                  </a:cubicBezTo>
                  <a:cubicBezTo>
                    <a:pt x="961" y="376"/>
                    <a:pt x="970" y="400"/>
                    <a:pt x="943" y="414"/>
                  </a:cubicBezTo>
                  <a:cubicBezTo>
                    <a:pt x="935" y="438"/>
                    <a:pt x="910" y="447"/>
                    <a:pt x="896" y="467"/>
                  </a:cubicBezTo>
                  <a:cubicBezTo>
                    <a:pt x="893" y="477"/>
                    <a:pt x="881" y="504"/>
                    <a:pt x="874" y="510"/>
                  </a:cubicBezTo>
                  <a:cubicBezTo>
                    <a:pt x="872" y="507"/>
                    <a:pt x="868" y="497"/>
                    <a:pt x="866" y="510"/>
                  </a:cubicBezTo>
                  <a:cubicBezTo>
                    <a:pt x="857" y="564"/>
                    <a:pt x="870" y="541"/>
                    <a:pt x="857" y="561"/>
                  </a:cubicBezTo>
                  <a:cubicBezTo>
                    <a:pt x="860" y="596"/>
                    <a:pt x="861" y="595"/>
                    <a:pt x="857" y="645"/>
                  </a:cubicBezTo>
                  <a:cubicBezTo>
                    <a:pt x="856" y="656"/>
                    <a:pt x="846" y="659"/>
                    <a:pt x="846" y="673"/>
                  </a:cubicBezTo>
                  <a:cubicBezTo>
                    <a:pt x="851" y="695"/>
                    <a:pt x="855" y="693"/>
                    <a:pt x="840" y="703"/>
                  </a:cubicBezTo>
                  <a:cubicBezTo>
                    <a:pt x="837" y="707"/>
                    <a:pt x="833" y="710"/>
                    <a:pt x="831" y="714"/>
                  </a:cubicBezTo>
                  <a:cubicBezTo>
                    <a:pt x="828" y="720"/>
                    <a:pt x="829" y="729"/>
                    <a:pt x="825" y="735"/>
                  </a:cubicBezTo>
                  <a:cubicBezTo>
                    <a:pt x="823" y="739"/>
                    <a:pt x="817" y="741"/>
                    <a:pt x="814" y="744"/>
                  </a:cubicBezTo>
                  <a:cubicBezTo>
                    <a:pt x="796" y="797"/>
                    <a:pt x="809" y="788"/>
                    <a:pt x="735" y="791"/>
                  </a:cubicBezTo>
                  <a:cubicBezTo>
                    <a:pt x="727" y="815"/>
                    <a:pt x="713" y="812"/>
                    <a:pt x="690" y="816"/>
                  </a:cubicBezTo>
                  <a:cubicBezTo>
                    <a:pt x="678" y="826"/>
                    <a:pt x="676" y="829"/>
                    <a:pt x="660" y="831"/>
                  </a:cubicBezTo>
                  <a:cubicBezTo>
                    <a:pt x="645" y="838"/>
                    <a:pt x="650" y="858"/>
                    <a:pt x="641" y="870"/>
                  </a:cubicBezTo>
                  <a:cubicBezTo>
                    <a:pt x="639" y="873"/>
                    <a:pt x="635" y="876"/>
                    <a:pt x="632" y="879"/>
                  </a:cubicBezTo>
                  <a:cubicBezTo>
                    <a:pt x="633" y="896"/>
                    <a:pt x="631" y="905"/>
                    <a:pt x="641" y="917"/>
                  </a:cubicBezTo>
                  <a:cubicBezTo>
                    <a:pt x="642" y="925"/>
                    <a:pt x="642" y="933"/>
                    <a:pt x="643" y="941"/>
                  </a:cubicBezTo>
                  <a:cubicBezTo>
                    <a:pt x="643" y="943"/>
                    <a:pt x="646" y="945"/>
                    <a:pt x="645" y="947"/>
                  </a:cubicBezTo>
                  <a:cubicBezTo>
                    <a:pt x="641" y="953"/>
                    <a:pt x="633" y="955"/>
                    <a:pt x="628" y="960"/>
                  </a:cubicBezTo>
                  <a:cubicBezTo>
                    <a:pt x="624" y="964"/>
                    <a:pt x="617" y="971"/>
                    <a:pt x="617" y="971"/>
                  </a:cubicBezTo>
                  <a:cubicBezTo>
                    <a:pt x="620" y="981"/>
                    <a:pt x="615" y="983"/>
                    <a:pt x="606" y="986"/>
                  </a:cubicBezTo>
                  <a:cubicBezTo>
                    <a:pt x="600" y="990"/>
                    <a:pt x="594" y="992"/>
                    <a:pt x="587" y="994"/>
                  </a:cubicBezTo>
                  <a:cubicBezTo>
                    <a:pt x="582" y="1002"/>
                    <a:pt x="581" y="1006"/>
                    <a:pt x="572" y="1009"/>
                  </a:cubicBezTo>
                  <a:cubicBezTo>
                    <a:pt x="566" y="1029"/>
                    <a:pt x="576" y="1053"/>
                    <a:pt x="553" y="1059"/>
                  </a:cubicBezTo>
                  <a:cubicBezTo>
                    <a:pt x="551" y="1063"/>
                    <a:pt x="545" y="1065"/>
                    <a:pt x="544" y="1069"/>
                  </a:cubicBezTo>
                  <a:cubicBezTo>
                    <a:pt x="543" y="1074"/>
                    <a:pt x="551" y="1082"/>
                    <a:pt x="551" y="1082"/>
                  </a:cubicBezTo>
                  <a:lnTo>
                    <a:pt x="544" y="1067"/>
                  </a:lnTo>
                  <a:lnTo>
                    <a:pt x="549" y="1054"/>
                  </a:lnTo>
                  <a:lnTo>
                    <a:pt x="551" y="1039"/>
                  </a:lnTo>
                  <a:lnTo>
                    <a:pt x="529" y="1033"/>
                  </a:lnTo>
                  <a:lnTo>
                    <a:pt x="519" y="1024"/>
                  </a:lnTo>
                  <a:lnTo>
                    <a:pt x="497" y="1011"/>
                  </a:lnTo>
                  <a:lnTo>
                    <a:pt x="476" y="996"/>
                  </a:lnTo>
                  <a:lnTo>
                    <a:pt x="450" y="986"/>
                  </a:lnTo>
                  <a:lnTo>
                    <a:pt x="456" y="971"/>
                  </a:lnTo>
                  <a:lnTo>
                    <a:pt x="467" y="958"/>
                  </a:lnTo>
                  <a:lnTo>
                    <a:pt x="484" y="934"/>
                  </a:lnTo>
                  <a:lnTo>
                    <a:pt x="501" y="919"/>
                  </a:lnTo>
                  <a:lnTo>
                    <a:pt x="512" y="909"/>
                  </a:lnTo>
                  <a:lnTo>
                    <a:pt x="527" y="904"/>
                  </a:lnTo>
                  <a:lnTo>
                    <a:pt x="521" y="889"/>
                  </a:lnTo>
                  <a:lnTo>
                    <a:pt x="521" y="874"/>
                  </a:lnTo>
                  <a:lnTo>
                    <a:pt x="508" y="879"/>
                  </a:lnTo>
                  <a:lnTo>
                    <a:pt x="504" y="861"/>
                  </a:lnTo>
                  <a:lnTo>
                    <a:pt x="501" y="842"/>
                  </a:lnTo>
                  <a:lnTo>
                    <a:pt x="508" y="819"/>
                  </a:lnTo>
                  <a:lnTo>
                    <a:pt x="501" y="804"/>
                  </a:lnTo>
                  <a:lnTo>
                    <a:pt x="486" y="812"/>
                  </a:lnTo>
                  <a:lnTo>
                    <a:pt x="476" y="808"/>
                  </a:lnTo>
                  <a:lnTo>
                    <a:pt x="467" y="786"/>
                  </a:lnTo>
                  <a:lnTo>
                    <a:pt x="463" y="761"/>
                  </a:lnTo>
                  <a:lnTo>
                    <a:pt x="448" y="771"/>
                  </a:lnTo>
                  <a:lnTo>
                    <a:pt x="418" y="769"/>
                  </a:lnTo>
                  <a:lnTo>
                    <a:pt x="414" y="737"/>
                  </a:lnTo>
                  <a:lnTo>
                    <a:pt x="405" y="707"/>
                  </a:lnTo>
                  <a:lnTo>
                    <a:pt x="407" y="692"/>
                  </a:lnTo>
                  <a:lnTo>
                    <a:pt x="414" y="673"/>
                  </a:lnTo>
                  <a:lnTo>
                    <a:pt x="416" y="656"/>
                  </a:lnTo>
                  <a:lnTo>
                    <a:pt x="409" y="641"/>
                  </a:lnTo>
                  <a:lnTo>
                    <a:pt x="399" y="621"/>
                  </a:lnTo>
                  <a:lnTo>
                    <a:pt x="392" y="600"/>
                  </a:lnTo>
                  <a:lnTo>
                    <a:pt x="369" y="604"/>
                  </a:lnTo>
                  <a:lnTo>
                    <a:pt x="347" y="598"/>
                  </a:lnTo>
                  <a:lnTo>
                    <a:pt x="343" y="583"/>
                  </a:lnTo>
                  <a:lnTo>
                    <a:pt x="339" y="549"/>
                  </a:lnTo>
                  <a:lnTo>
                    <a:pt x="330" y="527"/>
                  </a:lnTo>
                  <a:lnTo>
                    <a:pt x="315" y="527"/>
                  </a:lnTo>
                  <a:lnTo>
                    <a:pt x="294" y="521"/>
                  </a:lnTo>
                  <a:lnTo>
                    <a:pt x="283" y="512"/>
                  </a:lnTo>
                  <a:lnTo>
                    <a:pt x="255" y="504"/>
                  </a:lnTo>
                  <a:lnTo>
                    <a:pt x="242" y="493"/>
                  </a:lnTo>
                  <a:lnTo>
                    <a:pt x="236" y="480"/>
                  </a:lnTo>
                  <a:lnTo>
                    <a:pt x="225" y="469"/>
                  </a:lnTo>
                  <a:lnTo>
                    <a:pt x="212" y="448"/>
                  </a:lnTo>
                  <a:lnTo>
                    <a:pt x="214" y="433"/>
                  </a:lnTo>
                  <a:lnTo>
                    <a:pt x="204" y="418"/>
                  </a:lnTo>
                  <a:lnTo>
                    <a:pt x="193" y="429"/>
                  </a:lnTo>
                  <a:lnTo>
                    <a:pt x="186" y="448"/>
                  </a:lnTo>
                  <a:lnTo>
                    <a:pt x="161" y="437"/>
                  </a:lnTo>
                  <a:lnTo>
                    <a:pt x="148" y="450"/>
                  </a:lnTo>
                  <a:lnTo>
                    <a:pt x="118" y="450"/>
                  </a:lnTo>
                  <a:lnTo>
                    <a:pt x="103" y="454"/>
                  </a:lnTo>
                  <a:lnTo>
                    <a:pt x="86" y="450"/>
                  </a:lnTo>
                  <a:lnTo>
                    <a:pt x="77" y="433"/>
                  </a:lnTo>
                  <a:lnTo>
                    <a:pt x="84" y="414"/>
                  </a:lnTo>
                  <a:lnTo>
                    <a:pt x="79" y="401"/>
                  </a:lnTo>
                  <a:lnTo>
                    <a:pt x="66" y="414"/>
                  </a:lnTo>
                  <a:lnTo>
                    <a:pt x="54" y="424"/>
                  </a:lnTo>
                  <a:lnTo>
                    <a:pt x="30" y="411"/>
                  </a:lnTo>
                  <a:lnTo>
                    <a:pt x="17" y="392"/>
                  </a:lnTo>
                  <a:lnTo>
                    <a:pt x="6" y="369"/>
                  </a:lnTo>
                  <a:lnTo>
                    <a:pt x="0" y="349"/>
                  </a:lnTo>
                  <a:lnTo>
                    <a:pt x="9" y="334"/>
                  </a:lnTo>
                  <a:lnTo>
                    <a:pt x="15" y="317"/>
                  </a:lnTo>
                  <a:lnTo>
                    <a:pt x="28" y="298"/>
                  </a:lnTo>
                  <a:lnTo>
                    <a:pt x="34" y="283"/>
                  </a:lnTo>
                  <a:lnTo>
                    <a:pt x="58" y="276"/>
                  </a:lnTo>
                  <a:lnTo>
                    <a:pt x="71" y="259"/>
                  </a:lnTo>
                  <a:lnTo>
                    <a:pt x="84" y="266"/>
                  </a:lnTo>
                  <a:lnTo>
                    <a:pt x="94" y="261"/>
                  </a:lnTo>
                  <a:lnTo>
                    <a:pt x="105" y="244"/>
                  </a:lnTo>
                  <a:lnTo>
                    <a:pt x="111" y="216"/>
                  </a:lnTo>
                  <a:lnTo>
                    <a:pt x="107" y="180"/>
                  </a:lnTo>
                  <a:lnTo>
                    <a:pt x="103" y="165"/>
                  </a:lnTo>
                  <a:lnTo>
                    <a:pt x="99" y="146"/>
                  </a:lnTo>
                  <a:lnTo>
                    <a:pt x="107" y="131"/>
                  </a:lnTo>
                  <a:lnTo>
                    <a:pt x="94" y="111"/>
                  </a:lnTo>
                  <a:lnTo>
                    <a:pt x="109" y="99"/>
                  </a:lnTo>
                  <a:lnTo>
                    <a:pt x="124" y="96"/>
                  </a:lnTo>
                  <a:lnTo>
                    <a:pt x="139" y="96"/>
                  </a:lnTo>
                  <a:lnTo>
                    <a:pt x="163" y="90"/>
                  </a:lnTo>
                  <a:lnTo>
                    <a:pt x="171" y="111"/>
                  </a:lnTo>
                  <a:lnTo>
                    <a:pt x="189" y="126"/>
                  </a:lnTo>
                  <a:lnTo>
                    <a:pt x="208" y="124"/>
                  </a:lnTo>
                  <a:lnTo>
                    <a:pt x="225" y="111"/>
                  </a:lnTo>
                  <a:lnTo>
                    <a:pt x="242" y="101"/>
                  </a:lnTo>
                  <a:lnTo>
                    <a:pt x="251" y="92"/>
                  </a:lnTo>
                  <a:lnTo>
                    <a:pt x="261" y="81"/>
                  </a:lnTo>
                  <a:lnTo>
                    <a:pt x="251" y="69"/>
                  </a:lnTo>
                  <a:lnTo>
                    <a:pt x="234" y="54"/>
                  </a:lnTo>
                  <a:lnTo>
                    <a:pt x="231" y="39"/>
                  </a:lnTo>
                  <a:lnTo>
                    <a:pt x="236" y="24"/>
                  </a:lnTo>
                  <a:lnTo>
                    <a:pt x="261" y="41"/>
                  </a:lnTo>
                  <a:lnTo>
                    <a:pt x="285" y="36"/>
                  </a:lnTo>
                  <a:lnTo>
                    <a:pt x="294" y="26"/>
                  </a:lnTo>
                  <a:lnTo>
                    <a:pt x="311" y="19"/>
                  </a:lnTo>
                  <a:lnTo>
                    <a:pt x="321" y="4"/>
                  </a:lnTo>
                  <a:lnTo>
                    <a:pt x="339" y="0"/>
                  </a:lnTo>
                  <a:lnTo>
                    <a:pt x="341" y="19"/>
                  </a:lnTo>
                  <a:lnTo>
                    <a:pt x="351" y="36"/>
                  </a:lnTo>
                  <a:lnTo>
                    <a:pt x="345" y="56"/>
                  </a:lnTo>
                  <a:lnTo>
                    <a:pt x="341" y="73"/>
                  </a:lnTo>
                  <a:lnTo>
                    <a:pt x="349" y="92"/>
                  </a:lnTo>
                  <a:lnTo>
                    <a:pt x="354" y="109"/>
                  </a:lnTo>
                  <a:lnTo>
                    <a:pt x="371" y="111"/>
                  </a:lnTo>
                  <a:lnTo>
                    <a:pt x="390" y="107"/>
                  </a:lnTo>
                  <a:lnTo>
                    <a:pt x="407" y="96"/>
                  </a:lnTo>
                  <a:lnTo>
                    <a:pt x="429" y="94"/>
                  </a:lnTo>
                  <a:lnTo>
                    <a:pt x="448" y="94"/>
                  </a:lnTo>
                  <a:lnTo>
                    <a:pt x="450" y="75"/>
                  </a:lnTo>
                  <a:lnTo>
                    <a:pt x="467" y="81"/>
                  </a:lnTo>
                  <a:lnTo>
                    <a:pt x="480" y="86"/>
                  </a:lnTo>
                  <a:lnTo>
                    <a:pt x="504" y="86"/>
                  </a:lnTo>
                  <a:lnTo>
                    <a:pt x="519" y="75"/>
                  </a:lnTo>
                  <a:lnTo>
                    <a:pt x="534" y="58"/>
                  </a:lnTo>
                  <a:lnTo>
                    <a:pt x="544" y="41"/>
                  </a:lnTo>
                  <a:lnTo>
                    <a:pt x="555" y="32"/>
                  </a:lnTo>
                  <a:close/>
                </a:path>
              </a:pathLst>
            </a:custGeom>
            <a:grpFill/>
            <a:ln w="6350" cmpd="sng">
              <a:solidFill>
                <a:srgbClr val="968C6D"/>
              </a:solidFill>
              <a:round/>
              <a:headEnd/>
              <a:tailEnd/>
            </a:ln>
            <a:effectLst/>
            <a:extLst/>
          </p:spPr>
          <p:txBody>
            <a:bodyPr wrap="none"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grpSp>
      <p:sp>
        <p:nvSpPr>
          <p:cNvPr id="250" name="矩形圖說文字 249"/>
          <p:cNvSpPr/>
          <p:nvPr/>
        </p:nvSpPr>
        <p:spPr bwMode="ltGray">
          <a:xfrm>
            <a:off x="395288" y="1382713"/>
            <a:ext cx="1876425" cy="1327150"/>
          </a:xfrm>
          <a:prstGeom prst="wedgeRectCallout">
            <a:avLst>
              <a:gd name="adj1" fmla="val 46341"/>
              <a:gd name="adj2" fmla="val 91101"/>
            </a:avLst>
          </a:prstGeom>
          <a:solidFill>
            <a:srgbClr val="E0301E">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美　國</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zh-TW" altLang="en-US" b="1" kern="0" dirty="0">
                <a:solidFill>
                  <a:srgbClr val="000000"/>
                </a:solidFill>
                <a:latin typeface="Arial"/>
                <a:ea typeface="SimSun" panose="02010600030101010101" pitchFamily="2" charset="-122"/>
              </a:rPr>
              <a:t>投資人呼籲提高</a:t>
            </a:r>
            <a:r>
              <a:rPr lang="zh-TW" altLang="en-US" b="1" kern="0" dirty="0">
                <a:solidFill>
                  <a:srgbClr val="C00000"/>
                </a:solidFill>
                <a:latin typeface="Arial"/>
                <a:ea typeface="SimSun" panose="02010600030101010101" pitchFamily="2" charset="-122"/>
              </a:rPr>
              <a:t>董事性別多元性</a:t>
            </a:r>
          </a:p>
        </p:txBody>
      </p:sp>
      <p:sp>
        <p:nvSpPr>
          <p:cNvPr id="251" name="矩形圖說文字 250"/>
          <p:cNvSpPr/>
          <p:nvPr/>
        </p:nvSpPr>
        <p:spPr bwMode="ltGray">
          <a:xfrm>
            <a:off x="6684963" y="1382713"/>
            <a:ext cx="1865312" cy="1327150"/>
          </a:xfrm>
          <a:prstGeom prst="wedgeRectCallout">
            <a:avLst>
              <a:gd name="adj1" fmla="val -78570"/>
              <a:gd name="adj2" fmla="val 92749"/>
            </a:avLst>
          </a:prstGeom>
          <a:solidFill>
            <a:srgbClr val="E0301E">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韓　國</a:t>
            </a:r>
            <a:r>
              <a:rPr lang="en-US" altLang="zh-TW" b="1" u="sng" kern="0" dirty="0">
                <a:solidFill>
                  <a:srgbClr val="000000"/>
                </a:solidFill>
                <a:latin typeface="Arial"/>
                <a:ea typeface="SimSun" panose="02010600030101010101" pitchFamily="2" charset="-122"/>
              </a:rPr>
              <a:t>  </a:t>
            </a:r>
          </a:p>
          <a:p>
            <a:pPr fontAlgn="base">
              <a:lnSpc>
                <a:spcPct val="120000"/>
              </a:lnSpc>
              <a:spcBef>
                <a:spcPct val="0"/>
              </a:spcBef>
              <a:spcAft>
                <a:spcPct val="0"/>
              </a:spcAft>
              <a:defRPr/>
            </a:pPr>
            <a:r>
              <a:rPr lang="zh-TW" altLang="en-US" b="1" kern="0" dirty="0">
                <a:solidFill>
                  <a:srgbClr val="000000"/>
                </a:solidFill>
                <a:latin typeface="Arial"/>
                <a:ea typeface="SimSun" panose="02010600030101010101" pitchFamily="2" charset="-122"/>
              </a:rPr>
              <a:t>國家退休基金擬遊說大型財團強化</a:t>
            </a:r>
            <a:r>
              <a:rPr lang="zh-TW" altLang="en-US" b="1" kern="0" dirty="0">
                <a:solidFill>
                  <a:srgbClr val="C00000"/>
                </a:solidFill>
                <a:latin typeface="Arial"/>
                <a:ea typeface="SimSun" panose="02010600030101010101" pitchFamily="2" charset="-122"/>
              </a:rPr>
              <a:t>公司治理</a:t>
            </a:r>
          </a:p>
        </p:txBody>
      </p:sp>
      <p:sp>
        <p:nvSpPr>
          <p:cNvPr id="252" name="矩形圖說文字 251"/>
          <p:cNvSpPr/>
          <p:nvPr/>
        </p:nvSpPr>
        <p:spPr bwMode="ltGray">
          <a:xfrm>
            <a:off x="6732588" y="3100388"/>
            <a:ext cx="1816100" cy="1514475"/>
          </a:xfrm>
          <a:prstGeom prst="wedgeRectCallout">
            <a:avLst>
              <a:gd name="adj1" fmla="val -81648"/>
              <a:gd name="adj2" fmla="val -22036"/>
            </a:avLst>
          </a:prstGeom>
          <a:solidFill>
            <a:srgbClr val="FFB600">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台　灣</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en-US" altLang="zh-TW" b="1" kern="0" dirty="0">
                <a:solidFill>
                  <a:srgbClr val="000000"/>
                </a:solidFill>
                <a:latin typeface="Arial"/>
                <a:ea typeface="SimSun" panose="02010600030101010101" pitchFamily="2" charset="-122"/>
              </a:rPr>
              <a:t>2014</a:t>
            </a:r>
            <a:r>
              <a:rPr lang="zh-TW" altLang="en-US" b="1" kern="0" dirty="0">
                <a:solidFill>
                  <a:srgbClr val="000000"/>
                </a:solidFill>
                <a:latin typeface="Arial"/>
                <a:ea typeface="SimSun" panose="02010600030101010101" pitchFamily="2" charset="-122"/>
              </a:rPr>
              <a:t>年強制</a:t>
            </a:r>
            <a:r>
              <a:rPr lang="zh-TW" altLang="en-US" b="1" kern="0" dirty="0">
                <a:solidFill>
                  <a:srgbClr val="DC6900"/>
                </a:solidFill>
                <a:latin typeface="Arial"/>
                <a:ea typeface="SimSun" panose="02010600030101010101" pitchFamily="2" charset="-122"/>
              </a:rPr>
              <a:t>上市櫃特定產業</a:t>
            </a:r>
            <a:r>
              <a:rPr lang="zh-TW" altLang="en-US" b="1" kern="0" dirty="0">
                <a:solidFill>
                  <a:srgbClr val="000000"/>
                </a:solidFill>
                <a:latin typeface="Arial"/>
                <a:ea typeface="SimSun" panose="02010600030101010101" pitchFamily="2" charset="-122"/>
              </a:rPr>
              <a:t>遵循</a:t>
            </a:r>
            <a:r>
              <a:rPr lang="en-US" altLang="zh-TW" b="1" kern="0" dirty="0">
                <a:solidFill>
                  <a:srgbClr val="000000"/>
                </a:solidFill>
                <a:latin typeface="Arial"/>
                <a:ea typeface="SimSun" panose="02010600030101010101" pitchFamily="2" charset="-122"/>
              </a:rPr>
              <a:t>GRI</a:t>
            </a:r>
            <a:r>
              <a:rPr lang="zh-TW" altLang="en-US" b="1" kern="0" dirty="0">
                <a:solidFill>
                  <a:srgbClr val="000000"/>
                </a:solidFill>
                <a:latin typeface="Arial"/>
                <a:ea typeface="SimSun" panose="02010600030101010101" pitchFamily="2" charset="-122"/>
              </a:rPr>
              <a:t>編製</a:t>
            </a:r>
            <a:r>
              <a:rPr lang="en-US" altLang="zh-TW" b="1" kern="0" dirty="0">
                <a:solidFill>
                  <a:srgbClr val="000000"/>
                </a:solidFill>
                <a:latin typeface="Arial"/>
                <a:ea typeface="SimSun" panose="02010600030101010101" pitchFamily="2" charset="-122"/>
              </a:rPr>
              <a:t>CSR</a:t>
            </a:r>
            <a:r>
              <a:rPr lang="zh-TW" altLang="en-US" b="1" kern="0" dirty="0">
                <a:solidFill>
                  <a:srgbClr val="000000"/>
                </a:solidFill>
                <a:latin typeface="Arial"/>
                <a:ea typeface="SimSun" panose="02010600030101010101" pitchFamily="2" charset="-122"/>
              </a:rPr>
              <a:t>報告書</a:t>
            </a:r>
          </a:p>
        </p:txBody>
      </p:sp>
      <p:sp>
        <p:nvSpPr>
          <p:cNvPr id="253" name="矩形圖說文字 252"/>
          <p:cNvSpPr/>
          <p:nvPr/>
        </p:nvSpPr>
        <p:spPr bwMode="ltGray">
          <a:xfrm>
            <a:off x="2449513" y="4889500"/>
            <a:ext cx="2193925" cy="1347788"/>
          </a:xfrm>
          <a:prstGeom prst="wedgeRectCallout">
            <a:avLst>
              <a:gd name="adj1" fmla="val 103929"/>
              <a:gd name="adj2" fmla="val -137852"/>
            </a:avLst>
          </a:prstGeom>
          <a:solidFill>
            <a:srgbClr val="FFB600">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新加坡</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zh-TW" altLang="en-US" b="1" kern="0" dirty="0">
                <a:solidFill>
                  <a:srgbClr val="000000"/>
                </a:solidFill>
                <a:latin typeface="Arial"/>
                <a:ea typeface="SimSun" panose="02010600030101010101" pitchFamily="2" charset="-122"/>
              </a:rPr>
              <a:t>宣布</a:t>
            </a:r>
            <a:r>
              <a:rPr lang="en-US" altLang="zh-TW" b="1" kern="0" dirty="0">
                <a:solidFill>
                  <a:srgbClr val="000000"/>
                </a:solidFill>
                <a:latin typeface="Arial"/>
                <a:ea typeface="SimSun" panose="02010600030101010101" pitchFamily="2" charset="-122"/>
              </a:rPr>
              <a:t>2017</a:t>
            </a:r>
            <a:r>
              <a:rPr lang="zh-TW" altLang="en-US" b="1" kern="0" dirty="0">
                <a:solidFill>
                  <a:srgbClr val="000000"/>
                </a:solidFill>
                <a:latin typeface="Arial"/>
                <a:ea typeface="SimSun" panose="02010600030101010101" pitchFamily="2" charset="-122"/>
              </a:rPr>
              <a:t>或 </a:t>
            </a:r>
            <a:r>
              <a:rPr lang="en-US" altLang="zh-TW" b="1" kern="0" dirty="0">
                <a:solidFill>
                  <a:srgbClr val="000000"/>
                </a:solidFill>
                <a:latin typeface="Arial"/>
                <a:ea typeface="SimSun" panose="02010600030101010101" pitchFamily="2" charset="-122"/>
              </a:rPr>
              <a:t>2018</a:t>
            </a:r>
            <a:r>
              <a:rPr lang="zh-TW" altLang="en-US" b="1" kern="0" dirty="0">
                <a:solidFill>
                  <a:srgbClr val="000000"/>
                </a:solidFill>
                <a:latin typeface="Arial"/>
                <a:ea typeface="SimSun" panose="02010600030101010101" pitchFamily="2" charset="-122"/>
              </a:rPr>
              <a:t>將</a:t>
            </a:r>
            <a:endParaRPr lang="en-US" altLang="zh-TW" b="1"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zh-TW" altLang="en-US" b="1" kern="0" dirty="0">
                <a:solidFill>
                  <a:srgbClr val="000000"/>
                </a:solidFill>
                <a:latin typeface="Arial"/>
                <a:ea typeface="SimSun" panose="02010600030101010101" pitchFamily="2" charset="-122"/>
              </a:rPr>
              <a:t>強制所有上市公司發布永續報告書</a:t>
            </a:r>
          </a:p>
        </p:txBody>
      </p:sp>
      <p:sp>
        <p:nvSpPr>
          <p:cNvPr id="254" name="矩形圖說文字 253"/>
          <p:cNvSpPr/>
          <p:nvPr/>
        </p:nvSpPr>
        <p:spPr bwMode="ltGray">
          <a:xfrm>
            <a:off x="4716463" y="4889500"/>
            <a:ext cx="1833562" cy="1347788"/>
          </a:xfrm>
          <a:prstGeom prst="wedgeRectCallout">
            <a:avLst>
              <a:gd name="adj1" fmla="val 32422"/>
              <a:gd name="adj2" fmla="val -75185"/>
            </a:avLst>
          </a:prstGeom>
          <a:solidFill>
            <a:srgbClr val="FFB600">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澳　洲</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zh-TW" altLang="en-US" b="1" kern="0" dirty="0">
                <a:solidFill>
                  <a:srgbClr val="000000"/>
                </a:solidFill>
                <a:latin typeface="Arial"/>
                <a:ea typeface="SimSun" panose="02010600030101010101" pitchFamily="2" charset="-122"/>
              </a:rPr>
              <a:t>要求上市公司</a:t>
            </a:r>
            <a:r>
              <a:rPr lang="zh-TW" altLang="en-US" b="1" kern="0" dirty="0">
                <a:solidFill>
                  <a:srgbClr val="C00000"/>
                </a:solidFill>
                <a:latin typeface="Arial"/>
                <a:ea typeface="SimSun" panose="02010600030101010101" pitchFamily="2" charset="-122"/>
              </a:rPr>
              <a:t>揭露</a:t>
            </a:r>
            <a:r>
              <a:rPr lang="zh-TW" altLang="en-US" b="1" kern="0" dirty="0">
                <a:solidFill>
                  <a:srgbClr val="000000"/>
                </a:solidFill>
                <a:latin typeface="Arial"/>
                <a:ea typeface="SimSun" panose="02010600030101010101" pitchFamily="2" charset="-122"/>
              </a:rPr>
              <a:t>經濟、環境及社會</a:t>
            </a:r>
            <a:r>
              <a:rPr lang="zh-TW" altLang="en-US" b="1" kern="0" dirty="0">
                <a:solidFill>
                  <a:srgbClr val="C00000"/>
                </a:solidFill>
                <a:latin typeface="Arial"/>
                <a:ea typeface="SimSun" panose="02010600030101010101" pitchFamily="2" charset="-122"/>
              </a:rPr>
              <a:t>永續風險</a:t>
            </a:r>
          </a:p>
        </p:txBody>
      </p:sp>
      <p:sp>
        <p:nvSpPr>
          <p:cNvPr id="255" name="橢圓 254"/>
          <p:cNvSpPr/>
          <p:nvPr/>
        </p:nvSpPr>
        <p:spPr bwMode="ltGray">
          <a:xfrm>
            <a:off x="500063" y="2989263"/>
            <a:ext cx="3695700" cy="501650"/>
          </a:xfrm>
          <a:prstGeom prst="ellipse">
            <a:avLst/>
          </a:prstGeom>
          <a:solidFill>
            <a:srgbClr val="E0301E"/>
          </a:solidFill>
          <a:ln w="3175" cap="flat" cmpd="sng" algn="ctr">
            <a:solidFill>
              <a:srgbClr val="FFFFFF"/>
            </a:solidFill>
            <a:prstDash val="solid"/>
          </a:ln>
          <a:effectLst/>
        </p:spPr>
        <p:txBody>
          <a:bodyPr wrap="none" lIns="0" rIns="0" anchor="ctr"/>
          <a:lstStyle/>
          <a:p>
            <a:pPr algn="ctr" fontAlgn="base">
              <a:spcBef>
                <a:spcPct val="0"/>
              </a:spcBef>
              <a:spcAft>
                <a:spcPct val="0"/>
              </a:spcAft>
              <a:defRPr/>
            </a:pPr>
            <a:r>
              <a:rPr lang="zh-TW" altLang="en-US" sz="2200" b="1" kern="0" dirty="0">
                <a:solidFill>
                  <a:srgbClr val="FFFFFF"/>
                </a:solidFill>
                <a:latin typeface="Arial"/>
                <a:ea typeface="SimSun" pitchFamily="2" charset="-122"/>
              </a:rPr>
              <a:t>公司治理更具效能</a:t>
            </a:r>
          </a:p>
        </p:txBody>
      </p:sp>
      <p:sp>
        <p:nvSpPr>
          <p:cNvPr id="256" name="橢圓 255"/>
          <p:cNvSpPr/>
          <p:nvPr/>
        </p:nvSpPr>
        <p:spPr bwMode="ltGray">
          <a:xfrm>
            <a:off x="1479550" y="3589338"/>
            <a:ext cx="3695700" cy="501650"/>
          </a:xfrm>
          <a:prstGeom prst="ellipse">
            <a:avLst/>
          </a:prstGeom>
          <a:solidFill>
            <a:srgbClr val="DC6900"/>
          </a:solidFill>
          <a:ln w="3175" cap="flat" cmpd="sng" algn="ctr">
            <a:solidFill>
              <a:srgbClr val="FFFFFF"/>
            </a:solidFill>
            <a:prstDash val="solid"/>
          </a:ln>
          <a:effectLst/>
        </p:spPr>
        <p:txBody>
          <a:bodyPr wrap="none" lIns="0" rIns="0" anchor="ctr"/>
          <a:lstStyle/>
          <a:p>
            <a:pPr algn="ctr" fontAlgn="base">
              <a:spcBef>
                <a:spcPct val="0"/>
              </a:spcBef>
              <a:spcAft>
                <a:spcPct val="0"/>
              </a:spcAft>
              <a:defRPr/>
            </a:pPr>
            <a:r>
              <a:rPr lang="zh-TW" altLang="en-US" sz="2200" b="1" kern="0" dirty="0">
                <a:solidFill>
                  <a:srgbClr val="FFFFFF"/>
                </a:solidFill>
                <a:latin typeface="Arial"/>
                <a:ea typeface="SimSun" pitchFamily="2" charset="-122"/>
              </a:rPr>
              <a:t>資訊揭露更透明</a:t>
            </a:r>
          </a:p>
        </p:txBody>
      </p:sp>
      <p:sp>
        <p:nvSpPr>
          <p:cNvPr id="257" name="橢圓 256"/>
          <p:cNvSpPr/>
          <p:nvPr/>
        </p:nvSpPr>
        <p:spPr bwMode="ltGray">
          <a:xfrm>
            <a:off x="2459038" y="4189413"/>
            <a:ext cx="3695700" cy="501650"/>
          </a:xfrm>
          <a:prstGeom prst="ellipse">
            <a:avLst/>
          </a:prstGeom>
          <a:solidFill>
            <a:srgbClr val="C00000"/>
          </a:solidFill>
          <a:ln w="3175" cap="flat" cmpd="sng" algn="ctr">
            <a:solidFill>
              <a:srgbClr val="FFFFFF"/>
            </a:solidFill>
            <a:prstDash val="solid"/>
          </a:ln>
          <a:effectLst/>
        </p:spPr>
        <p:txBody>
          <a:bodyPr wrap="none" lIns="0" rIns="0" anchor="ctr"/>
          <a:lstStyle/>
          <a:p>
            <a:pPr algn="ctr" fontAlgn="base">
              <a:spcBef>
                <a:spcPct val="0"/>
              </a:spcBef>
              <a:spcAft>
                <a:spcPct val="0"/>
              </a:spcAft>
              <a:defRPr/>
            </a:pPr>
            <a:r>
              <a:rPr lang="zh-TW" altLang="en-US" sz="2200" b="1" kern="0" dirty="0">
                <a:solidFill>
                  <a:srgbClr val="FFFFFF"/>
                </a:solidFill>
                <a:latin typeface="Arial"/>
                <a:ea typeface="SimSun" pitchFamily="2" charset="-122"/>
              </a:rPr>
              <a:t>更善盡社會責任</a:t>
            </a:r>
          </a:p>
        </p:txBody>
      </p:sp>
      <p:sp>
        <p:nvSpPr>
          <p:cNvPr id="258" name="矩形圖說文字 257"/>
          <p:cNvSpPr/>
          <p:nvPr/>
        </p:nvSpPr>
        <p:spPr bwMode="ltGray">
          <a:xfrm>
            <a:off x="6732588" y="4724400"/>
            <a:ext cx="1816100" cy="1512888"/>
          </a:xfrm>
          <a:prstGeom prst="wedgeRectCallout">
            <a:avLst>
              <a:gd name="adj1" fmla="val -71054"/>
              <a:gd name="adj2" fmla="val -43654"/>
            </a:avLst>
          </a:prstGeom>
          <a:solidFill>
            <a:srgbClr val="E0301E">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日　本</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zh-TW" altLang="en-US" b="1" kern="0" dirty="0">
                <a:solidFill>
                  <a:srgbClr val="000000"/>
                </a:solidFill>
                <a:latin typeface="Arial"/>
                <a:ea typeface="SimSun" panose="02010600030101010101" pitchFamily="2" charset="-122"/>
              </a:rPr>
              <a:t>首相呼籲企業任命更多</a:t>
            </a:r>
            <a:r>
              <a:rPr lang="zh-TW" altLang="en-US" b="1" kern="0" dirty="0">
                <a:solidFill>
                  <a:srgbClr val="C00000"/>
                </a:solidFill>
                <a:latin typeface="Arial"/>
                <a:ea typeface="SimSun" panose="02010600030101010101" pitchFamily="2" charset="-122"/>
              </a:rPr>
              <a:t>外部董事</a:t>
            </a:r>
          </a:p>
        </p:txBody>
      </p:sp>
      <p:sp>
        <p:nvSpPr>
          <p:cNvPr id="259" name="矩形圖說文字 258"/>
          <p:cNvSpPr/>
          <p:nvPr/>
        </p:nvSpPr>
        <p:spPr bwMode="ltGray">
          <a:xfrm>
            <a:off x="2339975" y="1382713"/>
            <a:ext cx="1406525" cy="1538287"/>
          </a:xfrm>
          <a:prstGeom prst="wedgeRectCallout">
            <a:avLst>
              <a:gd name="adj1" fmla="val 91210"/>
              <a:gd name="adj2" fmla="val 45954"/>
            </a:avLst>
          </a:prstGeom>
          <a:solidFill>
            <a:srgbClr val="FFB600">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挪  威</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zh-TW" altLang="en-US" b="1" kern="0" dirty="0">
                <a:solidFill>
                  <a:srgbClr val="000000"/>
                </a:solidFill>
                <a:latin typeface="Arial"/>
                <a:ea typeface="SimSun" panose="02010600030101010101" pitchFamily="2" charset="-122"/>
              </a:rPr>
              <a:t>強制上市公司遵循</a:t>
            </a:r>
            <a:r>
              <a:rPr lang="en-US" altLang="zh-TW" b="1" kern="0" dirty="0">
                <a:solidFill>
                  <a:srgbClr val="000000"/>
                </a:solidFill>
                <a:latin typeface="Arial"/>
                <a:ea typeface="SimSun" panose="02010600030101010101" pitchFamily="2" charset="-122"/>
              </a:rPr>
              <a:t>GRI</a:t>
            </a:r>
            <a:r>
              <a:rPr lang="zh-TW" altLang="en-US" b="1" kern="0" dirty="0">
                <a:solidFill>
                  <a:srgbClr val="000000"/>
                </a:solidFill>
                <a:latin typeface="Arial"/>
                <a:ea typeface="SimSun" panose="02010600030101010101" pitchFamily="2" charset="-122"/>
              </a:rPr>
              <a:t>編製</a:t>
            </a:r>
            <a:r>
              <a:rPr lang="en-US" altLang="zh-TW" b="1" kern="0" dirty="0">
                <a:solidFill>
                  <a:srgbClr val="000000"/>
                </a:solidFill>
                <a:latin typeface="Arial"/>
                <a:ea typeface="SimSun" panose="02010600030101010101" pitchFamily="2" charset="-122"/>
              </a:rPr>
              <a:t>CSR</a:t>
            </a:r>
            <a:r>
              <a:rPr lang="zh-TW" altLang="en-US" b="1" kern="0" dirty="0">
                <a:solidFill>
                  <a:srgbClr val="000000"/>
                </a:solidFill>
                <a:latin typeface="Arial"/>
                <a:ea typeface="SimSun" panose="02010600030101010101" pitchFamily="2" charset="-122"/>
              </a:rPr>
              <a:t>報告書</a:t>
            </a:r>
            <a:endParaRPr lang="zh-TW" altLang="en-US" b="1" kern="0" dirty="0">
              <a:solidFill>
                <a:srgbClr val="C00000"/>
              </a:solidFill>
              <a:latin typeface="Arial"/>
              <a:ea typeface="SimSun" panose="02010600030101010101" pitchFamily="2" charset="-122"/>
            </a:endParaRPr>
          </a:p>
        </p:txBody>
      </p:sp>
      <p:sp>
        <p:nvSpPr>
          <p:cNvPr id="260" name="矩形圖說文字 259"/>
          <p:cNvSpPr/>
          <p:nvPr/>
        </p:nvSpPr>
        <p:spPr bwMode="ltGray">
          <a:xfrm>
            <a:off x="3827463" y="1382713"/>
            <a:ext cx="2760662" cy="1327150"/>
          </a:xfrm>
          <a:prstGeom prst="wedgeRectCallout">
            <a:avLst>
              <a:gd name="adj1" fmla="val -10329"/>
              <a:gd name="adj2" fmla="val 76107"/>
            </a:avLst>
          </a:prstGeom>
          <a:solidFill>
            <a:srgbClr val="FFB600">
              <a:lumMod val="20000"/>
              <a:lumOff val="80000"/>
            </a:srgbClr>
          </a:solidFill>
          <a:ln w="3175" cap="flat" cmpd="sng" algn="ctr">
            <a:solidFill>
              <a:srgbClr val="000000">
                <a:lumMod val="65000"/>
                <a:lumOff val="35000"/>
              </a:srgbClr>
            </a:solidFill>
            <a:prstDash val="solid"/>
          </a:ln>
          <a:effectLst/>
        </p:spPr>
        <p:txBody>
          <a:bodyPr anchor="ctr"/>
          <a:lstStyle/>
          <a:p>
            <a:pPr algn="ctr" fontAlgn="base">
              <a:lnSpc>
                <a:spcPct val="120000"/>
              </a:lnSpc>
              <a:spcBef>
                <a:spcPct val="0"/>
              </a:spcBef>
              <a:spcAft>
                <a:spcPct val="0"/>
              </a:spcAft>
              <a:defRPr/>
            </a:pPr>
            <a:r>
              <a:rPr lang="zh-TW" altLang="en-US" b="1" u="sng" kern="0" dirty="0">
                <a:solidFill>
                  <a:srgbClr val="000000"/>
                </a:solidFill>
                <a:latin typeface="Arial"/>
                <a:ea typeface="SimSun" panose="02010600030101010101" pitchFamily="2" charset="-122"/>
              </a:rPr>
              <a:t>歐　洲</a:t>
            </a:r>
            <a:endParaRPr lang="en-US" altLang="zh-TW" b="1" u="sng" kern="0" dirty="0">
              <a:solidFill>
                <a:srgbClr val="000000"/>
              </a:solidFill>
              <a:latin typeface="Arial"/>
              <a:ea typeface="SimSun" panose="02010600030101010101" pitchFamily="2" charset="-122"/>
            </a:endParaRPr>
          </a:p>
          <a:p>
            <a:pPr fontAlgn="base">
              <a:lnSpc>
                <a:spcPct val="120000"/>
              </a:lnSpc>
              <a:spcBef>
                <a:spcPct val="0"/>
              </a:spcBef>
              <a:spcAft>
                <a:spcPct val="0"/>
              </a:spcAft>
              <a:defRPr/>
            </a:pPr>
            <a:r>
              <a:rPr lang="en-US" altLang="zh-TW" b="1" kern="0" dirty="0">
                <a:solidFill>
                  <a:srgbClr val="000000"/>
                </a:solidFill>
                <a:latin typeface="Arial"/>
                <a:ea typeface="SimSun" panose="02010600030101010101" pitchFamily="2" charset="-122"/>
              </a:rPr>
              <a:t>2014</a:t>
            </a:r>
            <a:r>
              <a:rPr lang="zh-TW" altLang="en-US" b="1" kern="0" dirty="0">
                <a:solidFill>
                  <a:srgbClr val="000000"/>
                </a:solidFill>
                <a:latin typeface="Arial"/>
                <a:ea typeface="SimSun" panose="02010600030101010101" pitchFamily="2" charset="-122"/>
              </a:rPr>
              <a:t>年修法要</a:t>
            </a:r>
            <a:r>
              <a:rPr lang="zh-TW" altLang="en-US" b="1" kern="0" dirty="0">
                <a:solidFill>
                  <a:srgbClr val="DC6900"/>
                </a:solidFill>
                <a:latin typeface="Arial"/>
                <a:ea typeface="SimSun" panose="02010600030101010101" pitchFamily="2" charset="-122"/>
              </a:rPr>
              <a:t>大型企業</a:t>
            </a:r>
            <a:r>
              <a:rPr lang="zh-TW" altLang="en-US" b="1" kern="0" dirty="0">
                <a:solidFill>
                  <a:srgbClr val="000000"/>
                </a:solidFill>
                <a:latin typeface="Arial"/>
                <a:ea typeface="SimSun" panose="02010600030101010101" pitchFamily="2" charset="-122"/>
              </a:rPr>
              <a:t>揭露董事會多元性、環境、社會、人權等</a:t>
            </a:r>
            <a:r>
              <a:rPr lang="zh-TW" altLang="en-US" b="1" kern="0" dirty="0">
                <a:solidFill>
                  <a:srgbClr val="C00000"/>
                </a:solidFill>
                <a:latin typeface="Arial"/>
                <a:ea typeface="SimSun" panose="02010600030101010101" pitchFamily="2" charset="-122"/>
              </a:rPr>
              <a:t>非財務資訊</a:t>
            </a:r>
          </a:p>
        </p:txBody>
      </p:sp>
      <p:grpSp>
        <p:nvGrpSpPr>
          <p:cNvPr id="261" name="群組 7"/>
          <p:cNvGrpSpPr>
            <a:grpSpLocks/>
          </p:cNvGrpSpPr>
          <p:nvPr/>
        </p:nvGrpSpPr>
        <p:grpSpPr bwMode="auto">
          <a:xfrm>
            <a:off x="442913" y="3917950"/>
            <a:ext cx="1465262" cy="781050"/>
            <a:chOff x="342135" y="3918360"/>
            <a:chExt cx="1464373" cy="781311"/>
          </a:xfrm>
        </p:grpSpPr>
        <p:sp>
          <p:nvSpPr>
            <p:cNvPr id="262" name="矩形 261"/>
            <p:cNvSpPr/>
            <p:nvPr/>
          </p:nvSpPr>
          <p:spPr bwMode="auto">
            <a:xfrm>
              <a:off x="384971" y="4039050"/>
              <a:ext cx="369664" cy="252497"/>
            </a:xfrm>
            <a:prstGeom prst="rect">
              <a:avLst/>
            </a:prstGeom>
            <a:solidFill>
              <a:srgbClr val="E27588">
                <a:lumMod val="20000"/>
                <a:lumOff val="80000"/>
              </a:srgbClr>
            </a:solidFill>
            <a:ln w="9525" algn="ctr">
              <a:solidFill>
                <a:srgbClr val="E27588"/>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263" name="矩形 262"/>
            <p:cNvSpPr/>
            <p:nvPr/>
          </p:nvSpPr>
          <p:spPr bwMode="auto">
            <a:xfrm>
              <a:off x="394490" y="4391593"/>
              <a:ext cx="360144" cy="215972"/>
            </a:xfrm>
            <a:prstGeom prst="rect">
              <a:avLst/>
            </a:prstGeom>
            <a:solidFill>
              <a:srgbClr val="FFB600">
                <a:lumMod val="20000"/>
                <a:lumOff val="80000"/>
              </a:srgbClr>
            </a:solidFill>
            <a:ln w="9525" algn="ctr">
              <a:solidFill>
                <a:srgbClr val="E27588"/>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264" name="文字方塊 4"/>
            <p:cNvSpPr txBox="1">
              <a:spLocks noChangeArrowheads="1"/>
            </p:cNvSpPr>
            <p:nvPr/>
          </p:nvSpPr>
          <p:spPr bwMode="auto">
            <a:xfrm>
              <a:off x="806841" y="4035476"/>
              <a:ext cx="990408"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1600200" indent="-22860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eaLnBrk="1" fontAlgn="base" hangingPunct="1">
                <a:spcBef>
                  <a:spcPct val="0"/>
                </a:spcBef>
                <a:spcAft>
                  <a:spcPts val="900"/>
                </a:spcAft>
                <a:defRPr/>
              </a:pPr>
              <a:r>
                <a:rPr lang="zh-TW" altLang="en-US" kern="0" smtClean="0">
                  <a:solidFill>
                    <a:srgbClr val="000000"/>
                  </a:solidFill>
                </a:rPr>
                <a:t>鼓勵</a:t>
              </a:r>
            </a:p>
          </p:txBody>
        </p:sp>
        <p:sp>
          <p:nvSpPr>
            <p:cNvPr id="265" name="文字方塊 517"/>
            <p:cNvSpPr txBox="1">
              <a:spLocks noChangeArrowheads="1"/>
            </p:cNvSpPr>
            <p:nvPr/>
          </p:nvSpPr>
          <p:spPr bwMode="auto">
            <a:xfrm>
              <a:off x="816100" y="4319794"/>
              <a:ext cx="990408"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1600200" indent="-22860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eaLnBrk="1" fontAlgn="base" hangingPunct="1">
                <a:spcBef>
                  <a:spcPct val="0"/>
                </a:spcBef>
                <a:spcAft>
                  <a:spcPts val="900"/>
                </a:spcAft>
                <a:defRPr/>
              </a:pPr>
              <a:r>
                <a:rPr lang="zh-TW" altLang="en-US" kern="0" smtClean="0">
                  <a:solidFill>
                    <a:srgbClr val="000000"/>
                  </a:solidFill>
                </a:rPr>
                <a:t>強制</a:t>
              </a:r>
            </a:p>
          </p:txBody>
        </p:sp>
        <p:sp>
          <p:nvSpPr>
            <p:cNvPr id="266" name="矩形 6"/>
            <p:cNvSpPr>
              <a:spLocks noChangeArrowheads="1"/>
            </p:cNvSpPr>
            <p:nvPr/>
          </p:nvSpPr>
          <p:spPr bwMode="auto">
            <a:xfrm>
              <a:off x="342135" y="3918360"/>
              <a:ext cx="1093871" cy="781311"/>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1600200" indent="-22860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algn="ctr" fontAlgn="base">
                <a:lnSpc>
                  <a:spcPct val="150000"/>
                </a:lnSpc>
                <a:spcBef>
                  <a:spcPct val="0"/>
                </a:spcBef>
                <a:spcAft>
                  <a:spcPct val="0"/>
                </a:spcAft>
                <a:buClr>
                  <a:srgbClr val="DC6900"/>
                </a:buClr>
                <a:buSzPct val="120000"/>
                <a:defRPr/>
              </a:pPr>
              <a:endParaRPr lang="zh-TW" altLang="en-US" sz="2200" kern="0" smtClean="0">
                <a:solidFill>
                  <a:srgbClr val="DC6900"/>
                </a:solidFill>
                <a:latin typeface="Arial" pitchFamily="34" charset="0"/>
              </a:endParaRPr>
            </a:p>
          </p:txBody>
        </p:sp>
      </p:grpSp>
      <p:sp>
        <p:nvSpPr>
          <p:cNvPr id="267" name="文字方塊 8"/>
          <p:cNvSpPr txBox="1">
            <a:spLocks noChangeArrowheads="1"/>
          </p:cNvSpPr>
          <p:nvPr/>
        </p:nvSpPr>
        <p:spPr bwMode="auto">
          <a:xfrm>
            <a:off x="10260013" y="43418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indent="-273050" eaLnBrk="0" hangingPunct="0">
              <a:defRPr sz="2000" b="1">
                <a:solidFill>
                  <a:schemeClr val="bg1"/>
                </a:solidFill>
                <a:latin typeface="Georgia" pitchFamily="18" charset="0"/>
                <a:ea typeface="SimSun" pitchFamily="2" charset="-122"/>
              </a:defRPr>
            </a:lvl1pPr>
            <a:lvl2pPr marL="742950" indent="-285750" eaLnBrk="0" hangingPunct="0">
              <a:defRPr sz="2000" b="1">
                <a:solidFill>
                  <a:schemeClr val="bg1"/>
                </a:solidFill>
                <a:latin typeface="Georgia" pitchFamily="18" charset="0"/>
                <a:ea typeface="SimSun" pitchFamily="2" charset="-122"/>
              </a:defRPr>
            </a:lvl2pPr>
            <a:lvl3pPr marL="1143000" indent="-228600" eaLnBrk="0" hangingPunct="0">
              <a:defRPr sz="2000" b="1">
                <a:solidFill>
                  <a:schemeClr val="bg1"/>
                </a:solidFill>
                <a:latin typeface="Georgia" pitchFamily="18" charset="0"/>
                <a:ea typeface="SimSun" pitchFamily="2" charset="-122"/>
              </a:defRPr>
            </a:lvl3pPr>
            <a:lvl4pPr marL="1600200" indent="-228600" eaLnBrk="0" hangingPunct="0">
              <a:defRPr sz="2000" b="1">
                <a:solidFill>
                  <a:schemeClr val="bg1"/>
                </a:solidFill>
                <a:latin typeface="Georgia" pitchFamily="18" charset="0"/>
                <a:ea typeface="SimSun" pitchFamily="2" charset="-122"/>
              </a:defRPr>
            </a:lvl4pPr>
            <a:lvl5pPr marL="2057400" indent="-228600" eaLnBrk="0" hangingPunct="0">
              <a:defRPr sz="2000" b="1">
                <a:solidFill>
                  <a:schemeClr val="bg1"/>
                </a:solidFill>
                <a:latin typeface="Georgia" pitchFamily="18" charset="0"/>
                <a:ea typeface="SimSun" pitchFamily="2" charset="-122"/>
              </a:defRPr>
            </a:lvl5pPr>
            <a:lvl6pPr marL="2514600" indent="-228600" eaLnBrk="0" fontAlgn="base" hangingPunct="0">
              <a:spcBef>
                <a:spcPct val="0"/>
              </a:spcBef>
              <a:spcAft>
                <a:spcPct val="0"/>
              </a:spcAft>
              <a:defRPr sz="2000" b="1">
                <a:solidFill>
                  <a:schemeClr val="bg1"/>
                </a:solidFill>
                <a:latin typeface="Georgia" pitchFamily="18" charset="0"/>
                <a:ea typeface="SimSun" pitchFamily="2" charset="-122"/>
              </a:defRPr>
            </a:lvl6pPr>
            <a:lvl7pPr marL="2971800" indent="-228600" eaLnBrk="0" fontAlgn="base" hangingPunct="0">
              <a:spcBef>
                <a:spcPct val="0"/>
              </a:spcBef>
              <a:spcAft>
                <a:spcPct val="0"/>
              </a:spcAft>
              <a:defRPr sz="2000" b="1">
                <a:solidFill>
                  <a:schemeClr val="bg1"/>
                </a:solidFill>
                <a:latin typeface="Georgia" pitchFamily="18" charset="0"/>
                <a:ea typeface="SimSun" pitchFamily="2" charset="-122"/>
              </a:defRPr>
            </a:lvl7pPr>
            <a:lvl8pPr marL="3429000" indent="-228600" eaLnBrk="0" fontAlgn="base" hangingPunct="0">
              <a:spcBef>
                <a:spcPct val="0"/>
              </a:spcBef>
              <a:spcAft>
                <a:spcPct val="0"/>
              </a:spcAft>
              <a:defRPr sz="2000" b="1">
                <a:solidFill>
                  <a:schemeClr val="bg1"/>
                </a:solidFill>
                <a:latin typeface="Georgia" pitchFamily="18" charset="0"/>
                <a:ea typeface="SimSun" pitchFamily="2" charset="-122"/>
              </a:defRPr>
            </a:lvl8pPr>
            <a:lvl9pPr marL="3886200" indent="-228600" eaLnBrk="0" fontAlgn="base" hangingPunct="0">
              <a:spcBef>
                <a:spcPct val="0"/>
              </a:spcBef>
              <a:spcAft>
                <a:spcPct val="0"/>
              </a:spcAft>
              <a:defRPr sz="2000" b="1">
                <a:solidFill>
                  <a:schemeClr val="bg1"/>
                </a:solidFill>
                <a:latin typeface="Georgia" pitchFamily="18" charset="0"/>
                <a:ea typeface="SimSun" pitchFamily="2" charset="-122"/>
              </a:defRPr>
            </a:lvl9pPr>
          </a:lstStyle>
          <a:p>
            <a:pPr eaLnBrk="1" fontAlgn="base" hangingPunct="1">
              <a:spcBef>
                <a:spcPct val="0"/>
              </a:spcBef>
              <a:spcAft>
                <a:spcPts val="900"/>
              </a:spcAft>
              <a:defRPr/>
            </a:pPr>
            <a:endParaRPr lang="zh-TW" altLang="en-US" kern="0" smtClean="0">
              <a:solidFill>
                <a:srgbClr val="000000"/>
              </a:solidFill>
            </a:endParaRPr>
          </a:p>
        </p:txBody>
      </p:sp>
      <p:sp>
        <p:nvSpPr>
          <p:cNvPr id="268" name="投影片編號版面配置區 267"/>
          <p:cNvSpPr>
            <a:spLocks noGrp="1"/>
          </p:cNvSpPr>
          <p:nvPr>
            <p:ph type="sldNum" sz="quarter" idx="4"/>
          </p:nvPr>
        </p:nvSpPr>
        <p:spPr>
          <a:xfrm>
            <a:off x="7010400" y="6356350"/>
            <a:ext cx="2133600" cy="365125"/>
          </a:xfrm>
        </p:spPr>
        <p:txBody>
          <a:bodyPr/>
          <a:lstStyle/>
          <a:p>
            <a:fld id="{1C7858B1-76B0-43A1-BD85-92CBAD88C864}" type="slidenum">
              <a:rPr lang="zh-TW" altLang="en-US" smtClean="0"/>
              <a:t>27</a:t>
            </a:fld>
            <a:endParaRPr lang="zh-TW" altLang="en-US"/>
          </a:p>
        </p:txBody>
      </p:sp>
    </p:spTree>
    <p:extLst>
      <p:ext uri="{BB962C8B-B14F-4D97-AF65-F5344CB8AC3E}">
        <p14:creationId xmlns:p14="http://schemas.microsoft.com/office/powerpoint/2010/main" val="2816390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39750" y="1196975"/>
          <a:ext cx="7993064" cy="4464050"/>
        </p:xfrm>
        <a:graphic>
          <a:graphicData uri="http://schemas.openxmlformats.org/drawingml/2006/table">
            <a:tbl>
              <a:tblPr firstRow="1" bandRow="1"/>
              <a:tblGrid>
                <a:gridCol w="2524606">
                  <a:extLst>
                    <a:ext uri="{9D8B030D-6E8A-4147-A177-3AD203B41FA5}">
                      <a16:colId xmlns="" xmlns:a16="http://schemas.microsoft.com/office/drawing/2014/main" val="20000"/>
                    </a:ext>
                  </a:extLst>
                </a:gridCol>
                <a:gridCol w="1363628">
                  <a:extLst>
                    <a:ext uri="{9D8B030D-6E8A-4147-A177-3AD203B41FA5}">
                      <a16:colId xmlns="" xmlns:a16="http://schemas.microsoft.com/office/drawing/2014/main" val="20001"/>
                    </a:ext>
                  </a:extLst>
                </a:gridCol>
                <a:gridCol w="1943939">
                  <a:extLst>
                    <a:ext uri="{9D8B030D-6E8A-4147-A177-3AD203B41FA5}">
                      <a16:colId xmlns="" xmlns:a16="http://schemas.microsoft.com/office/drawing/2014/main" val="20002"/>
                    </a:ext>
                  </a:extLst>
                </a:gridCol>
                <a:gridCol w="2160891">
                  <a:extLst>
                    <a:ext uri="{9D8B030D-6E8A-4147-A177-3AD203B41FA5}">
                      <a16:colId xmlns="" xmlns:a16="http://schemas.microsoft.com/office/drawing/2014/main" val="20003"/>
                    </a:ext>
                  </a:extLst>
                </a:gridCol>
              </a:tblGrid>
              <a:tr h="936010">
                <a:tc gridSpan="4">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TW" altLang="en-US" sz="2000" b="1" dirty="0" smtClean="0">
                          <a:latin typeface="微軟正黑體" panose="020B0604030504040204" pitchFamily="34" charset="-120"/>
                          <a:ea typeface="微軟正黑體" panose="020B0604030504040204" pitchFamily="34" charset="-120"/>
                        </a:rPr>
                        <a:t>證交所及櫃買中心修正</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營業細則</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及</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資訊申報作業辦法</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algn="ctr"/>
                      <a:r>
                        <a:rPr lang="zh-TW" altLang="en-US" sz="2000" b="1" dirty="0" smtClean="0">
                          <a:latin typeface="微軟正黑體" panose="020B0604030504040204" pitchFamily="34" charset="-120"/>
                          <a:ea typeface="微軟正黑體" panose="020B0604030504040204" pitchFamily="34" charset="-120"/>
                        </a:rPr>
                        <a:t>並新增</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上市公司編製與申報企業社會責任報告書作業辦法</a:t>
                      </a:r>
                      <a:r>
                        <a:rPr lang="en-US" altLang="zh-TW" sz="2000" b="1" dirty="0" smtClean="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a:txBody>
                  <a:tcPr marL="91435" marR="91435" marT="45715" marB="4571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02320">
                        <a:lumMod val="50000"/>
                      </a:srgbClr>
                    </a:solidFill>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 xmlns:a16="http://schemas.microsoft.com/office/drawing/2014/main" val="10000"/>
                  </a:ext>
                </a:extLst>
              </a:tr>
              <a:tr h="35280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1800" b="1" dirty="0" smtClean="0">
                          <a:latin typeface="微軟正黑體" panose="020B0604030504040204" pitchFamily="34" charset="-120"/>
                          <a:ea typeface="微軟正黑體" panose="020B0604030504040204" pitchFamily="34" charset="-120"/>
                        </a:rPr>
                        <a:t>必須編製與申報者：</a:t>
                      </a:r>
                      <a:endParaRPr lang="en-US" altLang="zh-TW" sz="1800" b="1" dirty="0" smtClean="0">
                        <a:latin typeface="微軟正黑體" panose="020B0604030504040204" pitchFamily="34" charset="-120"/>
                        <a:ea typeface="微軟正黑體" panose="020B0604030504040204" pitchFamily="34" charset="-120"/>
                      </a:endParaRPr>
                    </a:p>
                    <a:p>
                      <a:pPr marL="285750" indent="-285750">
                        <a:spcBef>
                          <a:spcPts val="600"/>
                        </a:spcBef>
                        <a:buFontTx/>
                        <a:buChar char="-"/>
                      </a:pPr>
                      <a:r>
                        <a:rPr lang="zh-TW" altLang="en-US" sz="1800" b="1" baseline="0" dirty="0" smtClean="0">
                          <a:latin typeface="微軟正黑體" panose="020B0604030504040204" pitchFamily="34" charset="-120"/>
                          <a:ea typeface="微軟正黑體" panose="020B0604030504040204" pitchFamily="34" charset="-120"/>
                        </a:rPr>
                        <a:t>食品工業</a:t>
                      </a:r>
                      <a:endParaRPr lang="en-US" altLang="zh-TW" sz="1800" b="1" baseline="0" dirty="0" smtClean="0">
                        <a:latin typeface="微軟正黑體" panose="020B0604030504040204" pitchFamily="34" charset="-120"/>
                        <a:ea typeface="微軟正黑體" panose="020B0604030504040204" pitchFamily="34" charset="-120"/>
                      </a:endParaRPr>
                    </a:p>
                    <a:p>
                      <a:pPr marL="285750" indent="-285750">
                        <a:spcBef>
                          <a:spcPts val="600"/>
                        </a:spcBef>
                        <a:buFontTx/>
                        <a:buChar char="-"/>
                      </a:pPr>
                      <a:r>
                        <a:rPr lang="zh-TW" altLang="en-US" sz="1800" b="1" baseline="0" dirty="0" smtClean="0">
                          <a:latin typeface="微軟正黑體" panose="020B0604030504040204" pitchFamily="34" charset="-120"/>
                          <a:ea typeface="微軟正黑體" panose="020B0604030504040204" pitchFamily="34" charset="-120"/>
                        </a:rPr>
                        <a:t>餐飲收入占總營收比率達</a:t>
                      </a:r>
                      <a:r>
                        <a:rPr lang="en-US" altLang="zh-TW" sz="1800" b="1" baseline="0" dirty="0" smtClean="0">
                          <a:latin typeface="微軟正黑體" panose="020B0604030504040204" pitchFamily="34" charset="-120"/>
                          <a:ea typeface="微軟正黑體" panose="020B0604030504040204" pitchFamily="34" charset="-120"/>
                        </a:rPr>
                        <a:t>50%</a:t>
                      </a:r>
                      <a:r>
                        <a:rPr lang="zh-TW" altLang="en-US" sz="1800" b="1" baseline="0" dirty="0" smtClean="0">
                          <a:latin typeface="微軟正黑體" panose="020B0604030504040204" pitchFamily="34" charset="-120"/>
                          <a:ea typeface="微軟正黑體" panose="020B0604030504040204" pitchFamily="34" charset="-120"/>
                        </a:rPr>
                        <a:t>以上</a:t>
                      </a:r>
                      <a:endParaRPr lang="en-US" altLang="zh-TW" sz="1800" b="1" baseline="0" dirty="0" smtClean="0">
                        <a:latin typeface="微軟正黑體" panose="020B0604030504040204" pitchFamily="34" charset="-120"/>
                        <a:ea typeface="微軟正黑體" panose="020B0604030504040204" pitchFamily="34" charset="-120"/>
                      </a:endParaRPr>
                    </a:p>
                    <a:p>
                      <a:pPr marL="285750" indent="-285750">
                        <a:spcBef>
                          <a:spcPts val="600"/>
                        </a:spcBef>
                        <a:buFontTx/>
                        <a:buChar char="-"/>
                      </a:pPr>
                      <a:r>
                        <a:rPr lang="zh-TW" altLang="en-US" sz="1800" b="1" baseline="0" dirty="0" smtClean="0">
                          <a:latin typeface="微軟正黑體" panose="020B0604030504040204" pitchFamily="34" charset="-120"/>
                          <a:ea typeface="微軟正黑體" panose="020B0604030504040204" pitchFamily="34" charset="-120"/>
                        </a:rPr>
                        <a:t>金融保險業</a:t>
                      </a:r>
                      <a:endParaRPr lang="en-US" altLang="zh-TW" sz="1800" b="1" baseline="0" dirty="0" smtClean="0">
                        <a:latin typeface="微軟正黑體" panose="020B0604030504040204" pitchFamily="34" charset="-120"/>
                        <a:ea typeface="微軟正黑體" panose="020B0604030504040204" pitchFamily="34" charset="-120"/>
                      </a:endParaRPr>
                    </a:p>
                    <a:p>
                      <a:pPr marL="285750" indent="-285750">
                        <a:spcBef>
                          <a:spcPts val="600"/>
                        </a:spcBef>
                        <a:buFontTx/>
                        <a:buChar char="-"/>
                      </a:pPr>
                      <a:r>
                        <a:rPr lang="zh-TW" altLang="en-US" sz="1800" b="1" dirty="0" smtClean="0">
                          <a:latin typeface="微軟正黑體" panose="020B0604030504040204" pitchFamily="34" charset="-120"/>
                          <a:ea typeface="微軟正黑體" panose="020B0604030504040204" pitchFamily="34" charset="-120"/>
                        </a:rPr>
                        <a:t>化學工業</a:t>
                      </a:r>
                      <a:endParaRPr lang="en-US" altLang="zh-TW" sz="1800" b="1" dirty="0" smtClean="0">
                        <a:latin typeface="微軟正黑體" panose="020B0604030504040204" pitchFamily="34" charset="-120"/>
                        <a:ea typeface="微軟正黑體" panose="020B0604030504040204" pitchFamily="34" charset="-120"/>
                      </a:endParaRPr>
                    </a:p>
                    <a:p>
                      <a:pPr marL="285750" indent="-285750">
                        <a:spcBef>
                          <a:spcPts val="600"/>
                        </a:spcBef>
                        <a:buFontTx/>
                        <a:buChar char="-"/>
                      </a:pPr>
                      <a:r>
                        <a:rPr lang="zh-TW" altLang="en-US" sz="1800" b="1" dirty="0" smtClean="0">
                          <a:latin typeface="微軟正黑體" panose="020B0604030504040204" pitchFamily="34" charset="-120"/>
                          <a:ea typeface="微軟正黑體" panose="020B0604030504040204" pitchFamily="34" charset="-120"/>
                        </a:rPr>
                        <a:t>股本達</a:t>
                      </a:r>
                      <a:r>
                        <a:rPr lang="en-US" altLang="zh-TW" sz="1800" b="1" dirty="0" smtClean="0">
                          <a:latin typeface="微軟正黑體" panose="020B0604030504040204" pitchFamily="34" charset="-120"/>
                          <a:ea typeface="微軟正黑體" panose="020B0604030504040204" pitchFamily="34" charset="-120"/>
                        </a:rPr>
                        <a:t>NT$100</a:t>
                      </a:r>
                      <a:r>
                        <a:rPr lang="zh-TW" altLang="en-US" sz="1800" b="1" dirty="0" smtClean="0">
                          <a:latin typeface="微軟正黑體" panose="020B0604030504040204" pitchFamily="34" charset="-120"/>
                          <a:ea typeface="微軟正黑體" panose="020B0604030504040204" pitchFamily="34" charset="-120"/>
                        </a:rPr>
                        <a:t>億元以上之上市櫃公司</a:t>
                      </a:r>
                      <a:endParaRPr lang="zh-TW" altLang="en-US" sz="1800" b="1" dirty="0">
                        <a:latin typeface="微軟正黑體" panose="020B0604030504040204" pitchFamily="34" charset="-120"/>
                        <a:ea typeface="微軟正黑體" panose="020B0604030504040204" pitchFamily="34" charset="-120"/>
                      </a:endParaRPr>
                    </a:p>
                  </a:txBody>
                  <a:tcPr marL="91435" marR="91435" marT="45715" marB="4571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1800" b="1" dirty="0" smtClean="0">
                          <a:latin typeface="微軟正黑體" panose="020B0604030504040204" pitchFamily="34" charset="-120"/>
                          <a:ea typeface="微軟正黑體" panose="020B0604030504040204" pitchFamily="34" charset="-120"/>
                        </a:rPr>
                        <a:t>遵循指南：</a:t>
                      </a:r>
                      <a:endParaRPr lang="en-US" altLang="zh-TW" sz="1800" b="1" dirty="0" smtClean="0">
                        <a:latin typeface="微軟正黑體" panose="020B0604030504040204" pitchFamily="34" charset="-120"/>
                        <a:ea typeface="微軟正黑體" panose="020B0604030504040204" pitchFamily="34" charset="-120"/>
                      </a:endParaRPr>
                    </a:p>
                    <a:p>
                      <a:r>
                        <a:rPr lang="en-US" altLang="zh-TW" sz="1800" b="1" dirty="0" smtClean="0">
                          <a:latin typeface="微軟正黑體" panose="020B0604030504040204" pitchFamily="34" charset="-120"/>
                          <a:ea typeface="微軟正黑體" panose="020B0604030504040204" pitchFamily="34" charset="-120"/>
                        </a:rPr>
                        <a:t>GRI 4.0</a:t>
                      </a:r>
                    </a:p>
                    <a:p>
                      <a:pPr marL="87313" indent="-87313">
                        <a:spcBef>
                          <a:spcPts val="600"/>
                        </a:spcBef>
                        <a:buFontTx/>
                        <a:buChar char="-"/>
                      </a:pPr>
                      <a:r>
                        <a:rPr lang="zh-TW" altLang="en-US" sz="1800" b="1" dirty="0" smtClean="0">
                          <a:latin typeface="微軟正黑體" panose="020B0604030504040204" pitchFamily="34" charset="-120"/>
                          <a:ea typeface="微軟正黑體" panose="020B0604030504040204" pitchFamily="34" charset="-120"/>
                        </a:rPr>
                        <a:t>核心        </a:t>
                      </a:r>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最低要求</a:t>
                      </a:r>
                      <a:r>
                        <a:rPr lang="en-US" altLang="zh-TW" sz="1800" b="1" dirty="0" smtClean="0">
                          <a:latin typeface="微軟正黑體" panose="020B0604030504040204" pitchFamily="34" charset="-120"/>
                          <a:ea typeface="微軟正黑體" panose="020B0604030504040204" pitchFamily="34" charset="-120"/>
                        </a:rPr>
                        <a:t>)</a:t>
                      </a:r>
                    </a:p>
                    <a:p>
                      <a:pPr marL="87313" indent="-87313">
                        <a:spcBef>
                          <a:spcPts val="600"/>
                        </a:spcBef>
                        <a:buFontTx/>
                        <a:buChar char="-"/>
                      </a:pPr>
                      <a:r>
                        <a:rPr lang="zh-TW" altLang="en-US" sz="1800" b="1" dirty="0" smtClean="0">
                          <a:latin typeface="微軟正黑體" panose="020B0604030504040204" pitchFamily="34" charset="-120"/>
                          <a:ea typeface="微軟正黑體" panose="020B0604030504040204" pitchFamily="34" charset="-120"/>
                        </a:rPr>
                        <a:t>全面遵循</a:t>
                      </a:r>
                      <a:endParaRPr lang="zh-TW" altLang="en-US" sz="1800" b="1" dirty="0">
                        <a:latin typeface="微軟正黑體" panose="020B0604030504040204" pitchFamily="34" charset="-120"/>
                        <a:ea typeface="微軟正黑體" panose="020B0604030504040204" pitchFamily="34" charset="-120"/>
                      </a:endParaRPr>
                    </a:p>
                  </a:txBody>
                  <a:tcPr marL="91435" marR="91435" marT="45715" marB="4571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C6900">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1800" b="1" dirty="0" smtClean="0">
                          <a:latin typeface="微軟正黑體" panose="020B0604030504040204" pitchFamily="34" charset="-120"/>
                          <a:ea typeface="微軟正黑體" panose="020B0604030504040204" pitchFamily="34" charset="-120"/>
                        </a:rPr>
                        <a:t>必須取得會計師確信者：</a:t>
                      </a:r>
                      <a:endParaRPr lang="en-US" altLang="zh-TW" sz="1800" b="1" dirty="0" smtClean="0">
                        <a:latin typeface="微軟正黑體" panose="020B0604030504040204" pitchFamily="34" charset="-120"/>
                        <a:ea typeface="微軟正黑體" panose="020B0604030504040204" pitchFamily="34" charset="-120"/>
                      </a:endParaRPr>
                    </a:p>
                    <a:p>
                      <a:endParaRPr lang="en-US" altLang="zh-TW" sz="1800" b="1" dirty="0" smtClean="0">
                        <a:latin typeface="微軟正黑體" panose="020B0604030504040204" pitchFamily="34" charset="-120"/>
                        <a:ea typeface="微軟正黑體" panose="020B0604030504040204" pitchFamily="34" charset="-120"/>
                      </a:endParaRPr>
                    </a:p>
                    <a:p>
                      <a:r>
                        <a:rPr lang="zh-TW" altLang="en-US" sz="1800" b="1" dirty="0" smtClean="0">
                          <a:latin typeface="微軟正黑體" panose="020B0604030504040204" pitchFamily="34" charset="-120"/>
                          <a:ea typeface="微軟正黑體" panose="020B0604030504040204" pitchFamily="34" charset="-120"/>
                        </a:rPr>
                        <a:t>食品工業及餐飲收入占總營收比率達</a:t>
                      </a:r>
                      <a:r>
                        <a:rPr lang="en-US" altLang="zh-TW" sz="1800" b="1" dirty="0" smtClean="0">
                          <a:latin typeface="微軟正黑體" panose="020B0604030504040204" pitchFamily="34" charset="-120"/>
                          <a:ea typeface="微軟正黑體" panose="020B0604030504040204" pitchFamily="34" charset="-120"/>
                        </a:rPr>
                        <a:t>50%</a:t>
                      </a:r>
                      <a:r>
                        <a:rPr lang="zh-TW" altLang="en-US" sz="1800" b="1" dirty="0" smtClean="0">
                          <a:latin typeface="微軟正黑體" panose="020B0604030504040204" pitchFamily="34" charset="-120"/>
                          <a:ea typeface="微軟正黑體" panose="020B0604030504040204" pitchFamily="34" charset="-120"/>
                        </a:rPr>
                        <a:t>以上之上市櫃公司</a:t>
                      </a:r>
                      <a:endParaRPr lang="en-US" altLang="zh-TW" sz="1800" b="1" dirty="0" smtClean="0">
                        <a:latin typeface="微軟正黑體" panose="020B0604030504040204" pitchFamily="34" charset="-120"/>
                        <a:ea typeface="微軟正黑體" panose="020B0604030504040204" pitchFamily="34" charset="-120"/>
                      </a:endParaRPr>
                    </a:p>
                    <a:p>
                      <a:endParaRPr lang="en-US" altLang="zh-TW" sz="1800" b="1" dirty="0" smtClean="0">
                        <a:latin typeface="微軟正黑體" panose="020B0604030504040204" pitchFamily="34" charset="-120"/>
                        <a:ea typeface="微軟正黑體" panose="020B0604030504040204" pitchFamily="34" charset="-120"/>
                      </a:endParaRPr>
                    </a:p>
                    <a:p>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其餘公司得</a:t>
                      </a:r>
                      <a:endParaRPr lang="en-US" altLang="zh-TW" sz="1800" b="1" dirty="0" smtClean="0">
                        <a:latin typeface="微軟正黑體" panose="020B0604030504040204" pitchFamily="34" charset="-120"/>
                        <a:ea typeface="微軟正黑體" panose="020B0604030504040204" pitchFamily="34" charset="-120"/>
                      </a:endParaRPr>
                    </a:p>
                    <a:p>
                      <a:r>
                        <a:rPr lang="zh-TW" altLang="en-US" sz="1800" b="1" dirty="0" smtClean="0">
                          <a:latin typeface="微軟正黑體" panose="020B0604030504040204" pitchFamily="34" charset="-120"/>
                          <a:ea typeface="微軟正黑體" panose="020B0604030504040204" pitchFamily="34" charset="-120"/>
                        </a:rPr>
                        <a:t>自願取得第三方確認、確信或保證</a:t>
                      </a:r>
                      <a:endParaRPr lang="zh-TW" altLang="en-US" sz="1800" b="1" dirty="0">
                        <a:latin typeface="微軟正黑體" panose="020B0604030504040204" pitchFamily="34" charset="-120"/>
                        <a:ea typeface="微軟正黑體" panose="020B0604030504040204" pitchFamily="34" charset="-120"/>
                      </a:endParaRPr>
                    </a:p>
                  </a:txBody>
                  <a:tcPr marL="91435" marR="91435" marT="45715" marB="4571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1800" b="1" dirty="0" smtClean="0">
                          <a:latin typeface="微軟正黑體" panose="020B0604030504040204" pitchFamily="34" charset="-120"/>
                          <a:ea typeface="微軟正黑體" panose="020B0604030504040204" pitchFamily="34" charset="-120"/>
                        </a:rPr>
                        <a:t>申報期限：</a:t>
                      </a:r>
                      <a:endParaRPr lang="en-US" altLang="zh-TW" sz="1800" b="1" dirty="0" smtClean="0">
                        <a:latin typeface="微軟正黑體" panose="020B0604030504040204" pitchFamily="34" charset="-120"/>
                        <a:ea typeface="微軟正黑體" panose="020B0604030504040204" pitchFamily="34" charset="-120"/>
                      </a:endParaRPr>
                    </a:p>
                    <a:p>
                      <a:pPr marL="285750" indent="-285750">
                        <a:spcBef>
                          <a:spcPts val="600"/>
                        </a:spcBef>
                        <a:buFontTx/>
                        <a:buChar char="-"/>
                      </a:pPr>
                      <a:r>
                        <a:rPr lang="zh-TW" altLang="en-US" sz="1800" b="1" dirty="0" smtClean="0">
                          <a:latin typeface="微軟正黑體" panose="020B0604030504040204" pitchFamily="34" charset="-120"/>
                          <a:ea typeface="微軟正黑體" panose="020B0604030504040204" pitchFamily="34" charset="-120"/>
                        </a:rPr>
                        <a:t>每年</a:t>
                      </a:r>
                      <a:r>
                        <a:rPr lang="en-US" altLang="zh-TW" sz="1800" b="1" dirty="0" smtClean="0">
                          <a:latin typeface="微軟正黑體" panose="020B0604030504040204" pitchFamily="34" charset="-120"/>
                          <a:ea typeface="微軟正黑體" panose="020B0604030504040204" pitchFamily="34" charset="-120"/>
                        </a:rPr>
                        <a:t>6</a:t>
                      </a:r>
                      <a:r>
                        <a:rPr lang="zh-TW" altLang="en-US"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30</a:t>
                      </a:r>
                      <a:r>
                        <a:rPr lang="zh-TW" altLang="en-US" sz="1800" b="1" dirty="0" smtClean="0">
                          <a:latin typeface="微軟正黑體" panose="020B0604030504040204" pitchFamily="34" charset="-120"/>
                          <a:ea typeface="微軟正黑體" panose="020B0604030504040204" pitchFamily="34" charset="-120"/>
                        </a:rPr>
                        <a:t>日前，但首次編製</a:t>
                      </a:r>
                      <a:r>
                        <a:rPr lang="en-US" altLang="zh-TW" sz="1800" b="1" dirty="0" smtClean="0">
                          <a:latin typeface="微軟正黑體" panose="020B0604030504040204" pitchFamily="34" charset="-120"/>
                          <a:ea typeface="微軟正黑體" panose="020B0604030504040204" pitchFamily="34" charset="-120"/>
                        </a:rPr>
                        <a:t>GRI</a:t>
                      </a:r>
                      <a:r>
                        <a:rPr lang="zh-TW" altLang="en-US" sz="1800" b="1" dirty="0" smtClean="0">
                          <a:latin typeface="微軟正黑體" panose="020B0604030504040204" pitchFamily="34" charset="-120"/>
                          <a:ea typeface="微軟正黑體" panose="020B0604030504040204" pitchFamily="34" charset="-120"/>
                        </a:rPr>
                        <a:t>報告者或企業社會責任報告書經會計師出具意見書者可延至</a:t>
                      </a:r>
                      <a:r>
                        <a:rPr lang="en-US" altLang="zh-TW" sz="1800" b="1" dirty="0" smtClean="0">
                          <a:latin typeface="微軟正黑體" panose="020B0604030504040204" pitchFamily="34" charset="-120"/>
                          <a:ea typeface="微軟正黑體" panose="020B0604030504040204" pitchFamily="34" charset="-120"/>
                        </a:rPr>
                        <a:t>12</a:t>
                      </a:r>
                      <a:r>
                        <a:rPr lang="zh-TW" altLang="en-US"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31</a:t>
                      </a:r>
                      <a:r>
                        <a:rPr lang="zh-TW" altLang="en-US" sz="1800" b="1" dirty="0" smtClean="0">
                          <a:latin typeface="微軟正黑體" panose="020B0604030504040204" pitchFamily="34" charset="-120"/>
                          <a:ea typeface="微軟正黑體" panose="020B0604030504040204" pitchFamily="34" charset="-120"/>
                        </a:rPr>
                        <a:t>日</a:t>
                      </a:r>
                      <a:endParaRPr lang="en-US" altLang="zh-TW" sz="1800" b="1" dirty="0" smtClean="0">
                        <a:latin typeface="微軟正黑體" panose="020B0604030504040204" pitchFamily="34" charset="-120"/>
                        <a:ea typeface="微軟正黑體" panose="020B0604030504040204" pitchFamily="34" charset="-120"/>
                      </a:endParaRPr>
                    </a:p>
                    <a:p>
                      <a:pPr marL="285750" indent="-285750">
                        <a:spcBef>
                          <a:spcPts val="600"/>
                        </a:spcBef>
                        <a:buFontTx/>
                        <a:buChar char="-"/>
                      </a:pPr>
                      <a:r>
                        <a:rPr lang="zh-TW" altLang="en-US" sz="1800" b="1" dirty="0" smtClean="0">
                          <a:latin typeface="微軟正黑體" panose="020B0604030504040204" pitchFamily="34" charset="-120"/>
                          <a:ea typeface="微軟正黑體" panose="020B0604030504040204" pitchFamily="34" charset="-120"/>
                        </a:rPr>
                        <a:t>上傳至公司網站之連結及公開資訊觀測站</a:t>
                      </a:r>
                      <a:endParaRPr lang="zh-TW" altLang="en-US" sz="1800" b="1" dirty="0">
                        <a:latin typeface="微軟正黑體" panose="020B0604030504040204" pitchFamily="34" charset="-120"/>
                        <a:ea typeface="微軟正黑體" panose="020B0604030504040204" pitchFamily="34" charset="-120"/>
                      </a:endParaRPr>
                    </a:p>
                  </a:txBody>
                  <a:tcPr marL="91435" marR="91435" marT="45715" marB="4571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C6900">
                        <a:lumMod val="40000"/>
                        <a:lumOff val="60000"/>
                      </a:srgbClr>
                    </a:solidFill>
                  </a:tcPr>
                </a:tc>
                <a:extLst>
                  <a:ext uri="{0D108BD9-81ED-4DB2-BD59-A6C34878D82A}">
                    <a16:rowId xmlns="" xmlns:a16="http://schemas.microsoft.com/office/drawing/2014/main" val="10001"/>
                  </a:ext>
                </a:extLst>
              </a:tr>
            </a:tbl>
          </a:graphicData>
        </a:graphic>
      </p:graphicFrame>
      <p:sp>
        <p:nvSpPr>
          <p:cNvPr id="3" name="標題 1"/>
          <p:cNvSpPr txBox="1">
            <a:spLocks/>
          </p:cNvSpPr>
          <p:nvPr/>
        </p:nvSpPr>
        <p:spPr bwMode="auto">
          <a:xfrm>
            <a:off x="587375" y="102437"/>
            <a:ext cx="832543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主管機關強制特定產業上市櫃公司編製</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報告書</a:t>
            </a:r>
          </a:p>
        </p:txBody>
      </p:sp>
      <p:sp>
        <p:nvSpPr>
          <p:cNvPr id="4" name="矩形 1"/>
          <p:cNvSpPr>
            <a:spLocks noChangeArrowheads="1"/>
          </p:cNvSpPr>
          <p:nvPr/>
        </p:nvSpPr>
        <p:spPr bwMode="auto">
          <a:xfrm>
            <a:off x="587375" y="2492375"/>
            <a:ext cx="2471738" cy="939800"/>
          </a:xfrm>
          <a:prstGeom prst="rect">
            <a:avLst/>
          </a:prstGeom>
          <a:noFill/>
          <a:ln w="57150" algn="ctr">
            <a:solidFill>
              <a:srgbClr val="DC69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5" name="矩形 4"/>
          <p:cNvSpPr>
            <a:spLocks noChangeArrowheads="1"/>
          </p:cNvSpPr>
          <p:nvPr/>
        </p:nvSpPr>
        <p:spPr bwMode="auto">
          <a:xfrm>
            <a:off x="4427538" y="2133600"/>
            <a:ext cx="1873250" cy="2063750"/>
          </a:xfrm>
          <a:prstGeom prst="rect">
            <a:avLst/>
          </a:prstGeom>
          <a:noFill/>
          <a:ln w="57150" algn="ctr">
            <a:solidFill>
              <a:srgbClr val="DC69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6" name="矩形 5"/>
          <p:cNvSpPr/>
          <p:nvPr/>
        </p:nvSpPr>
        <p:spPr>
          <a:xfrm>
            <a:off x="1835696" y="5680067"/>
            <a:ext cx="5760640" cy="664797"/>
          </a:xfrm>
          <a:prstGeom prst="rect">
            <a:avLst/>
          </a:prstGeom>
          <a:noFill/>
          <a:ln>
            <a:noFill/>
          </a:ln>
          <a:effectLst/>
          <a:scene3d>
            <a:camera prst="orthographicFront">
              <a:rot lat="0" lon="0" rev="0"/>
            </a:camera>
            <a:lightRig rig="threePt" dir="t">
              <a:rot lat="0" lon="0" rev="1200000"/>
            </a:lightRig>
          </a:scene3d>
          <a:sp3d/>
        </p:spPr>
        <p:txBody>
          <a:bodyPr lIns="0" tIns="0" rIns="0" bIns="0">
            <a:spAutoFit/>
          </a:bodyPr>
          <a:lstStyle/>
          <a:p>
            <a:pPr indent="-274320" fontAlgn="base">
              <a:lnSpc>
                <a:spcPct val="120000"/>
              </a:lnSpc>
              <a:spcBef>
                <a:spcPct val="0"/>
              </a:spcBef>
              <a:spcAft>
                <a:spcPct val="0"/>
              </a:spcAft>
              <a:defRPr/>
            </a:pPr>
            <a:r>
              <a:rPr lang="zh-TW" altLang="en-US" sz="1200" b="1" kern="0" dirty="0">
                <a:solidFill>
                  <a:srgbClr val="000000"/>
                </a:solidFill>
                <a:latin typeface="Arial"/>
              </a:rPr>
              <a:t>資料來源：</a:t>
            </a:r>
            <a:endParaRPr lang="en-US" altLang="zh-TW" sz="1200" b="1" kern="0" dirty="0">
              <a:solidFill>
                <a:srgbClr val="000000"/>
              </a:solidFill>
              <a:latin typeface="Arial"/>
            </a:endParaRPr>
          </a:p>
          <a:p>
            <a:pPr indent="-274320" fontAlgn="base">
              <a:lnSpc>
                <a:spcPct val="120000"/>
              </a:lnSpc>
              <a:spcBef>
                <a:spcPct val="0"/>
              </a:spcBef>
              <a:spcAft>
                <a:spcPct val="0"/>
              </a:spcAft>
              <a:defRPr/>
            </a:pPr>
            <a:r>
              <a:rPr lang="zh-TW" altLang="en-US" sz="1200" b="1" kern="0" dirty="0">
                <a:solidFill>
                  <a:srgbClr val="000000"/>
                </a:solidFill>
                <a:latin typeface="Arial"/>
              </a:rPr>
              <a:t>證交所 </a:t>
            </a:r>
            <a:r>
              <a:rPr lang="en-US" altLang="zh-TW" sz="1200" b="1" kern="0" dirty="0">
                <a:solidFill>
                  <a:srgbClr val="000000"/>
                </a:solidFill>
                <a:latin typeface="Arial"/>
              </a:rPr>
              <a:t>2014</a:t>
            </a:r>
            <a:r>
              <a:rPr lang="zh-TW" altLang="en-US" sz="1200" b="1" kern="0" dirty="0">
                <a:solidFill>
                  <a:srgbClr val="000000"/>
                </a:solidFill>
                <a:latin typeface="Arial"/>
              </a:rPr>
              <a:t>年</a:t>
            </a:r>
            <a:r>
              <a:rPr lang="en-US" altLang="zh-TW" sz="1200" b="1" kern="0" dirty="0">
                <a:solidFill>
                  <a:srgbClr val="000000"/>
                </a:solidFill>
                <a:latin typeface="Arial"/>
              </a:rPr>
              <a:t>11</a:t>
            </a:r>
            <a:r>
              <a:rPr lang="zh-TW" altLang="en-US" sz="1200" b="1" kern="0" dirty="0">
                <a:solidFill>
                  <a:srgbClr val="000000"/>
                </a:solidFill>
                <a:latin typeface="Arial"/>
              </a:rPr>
              <a:t>月</a:t>
            </a:r>
            <a:r>
              <a:rPr lang="en-US" altLang="zh-TW" sz="1200" b="1" kern="0" dirty="0">
                <a:solidFill>
                  <a:srgbClr val="000000"/>
                </a:solidFill>
                <a:latin typeface="Arial"/>
              </a:rPr>
              <a:t>26</a:t>
            </a:r>
            <a:r>
              <a:rPr lang="zh-TW" altLang="en-US" sz="1200" b="1" kern="0" dirty="0">
                <a:solidFill>
                  <a:srgbClr val="000000"/>
                </a:solidFill>
                <a:latin typeface="Arial"/>
              </a:rPr>
              <a:t>日制訂之「上市公司編製與申報企業社會責任報告書作業辦法」</a:t>
            </a:r>
            <a:endParaRPr lang="en-US" altLang="zh-TW" sz="1200" b="1" kern="0" dirty="0">
              <a:solidFill>
                <a:srgbClr val="000000"/>
              </a:solidFill>
              <a:latin typeface="Arial"/>
            </a:endParaRPr>
          </a:p>
          <a:p>
            <a:pPr indent="-274320" fontAlgn="base">
              <a:lnSpc>
                <a:spcPct val="120000"/>
              </a:lnSpc>
              <a:spcBef>
                <a:spcPct val="0"/>
              </a:spcBef>
              <a:spcAft>
                <a:spcPct val="0"/>
              </a:spcAft>
              <a:defRPr/>
            </a:pPr>
            <a:r>
              <a:rPr lang="zh-TW" altLang="en-US" sz="1200" b="1" kern="0" dirty="0">
                <a:solidFill>
                  <a:srgbClr val="000000"/>
                </a:solidFill>
                <a:latin typeface="Arial"/>
              </a:rPr>
              <a:t>櫃買中心 </a:t>
            </a:r>
            <a:r>
              <a:rPr lang="en-US" altLang="zh-TW" sz="1200" b="1" kern="0" dirty="0">
                <a:solidFill>
                  <a:srgbClr val="000000"/>
                </a:solidFill>
                <a:latin typeface="Arial"/>
              </a:rPr>
              <a:t>2014</a:t>
            </a:r>
            <a:r>
              <a:rPr lang="zh-TW" altLang="en-US" sz="1200" b="1" kern="0" dirty="0">
                <a:solidFill>
                  <a:srgbClr val="000000"/>
                </a:solidFill>
                <a:latin typeface="Arial"/>
              </a:rPr>
              <a:t>年</a:t>
            </a:r>
            <a:r>
              <a:rPr lang="en-US" altLang="zh-TW" sz="1200" b="1" kern="0" dirty="0">
                <a:solidFill>
                  <a:srgbClr val="000000"/>
                </a:solidFill>
                <a:latin typeface="Arial"/>
              </a:rPr>
              <a:t>12</a:t>
            </a:r>
            <a:r>
              <a:rPr lang="zh-TW" altLang="en-US" sz="1200" b="1" kern="0" dirty="0">
                <a:solidFill>
                  <a:srgbClr val="000000"/>
                </a:solidFill>
                <a:latin typeface="Arial"/>
              </a:rPr>
              <a:t>月</a:t>
            </a:r>
            <a:r>
              <a:rPr lang="en-US" altLang="zh-TW" sz="1200" b="1" kern="0" dirty="0">
                <a:solidFill>
                  <a:srgbClr val="000000"/>
                </a:solidFill>
                <a:latin typeface="Arial"/>
              </a:rPr>
              <a:t>4</a:t>
            </a:r>
            <a:r>
              <a:rPr lang="zh-TW" altLang="en-US" sz="1200" b="1" kern="0" dirty="0">
                <a:solidFill>
                  <a:srgbClr val="000000"/>
                </a:solidFill>
                <a:latin typeface="Arial"/>
              </a:rPr>
              <a:t>日制訂之「上櫃公司編製與申報企業社會責任報告書作業辦法」</a:t>
            </a:r>
            <a:endParaRPr lang="en-US" altLang="zh-TW" sz="1200" b="1" kern="0" dirty="0">
              <a:solidFill>
                <a:srgbClr val="000000"/>
              </a:solidFill>
              <a:latin typeface="Arial"/>
            </a:endParaRPr>
          </a:p>
        </p:txBody>
      </p:sp>
      <p:sp>
        <p:nvSpPr>
          <p:cNvPr id="7" name="文字方塊 1"/>
          <p:cNvSpPr txBox="1">
            <a:spLocks noChangeArrowheads="1"/>
          </p:cNvSpPr>
          <p:nvPr/>
        </p:nvSpPr>
        <p:spPr bwMode="auto">
          <a:xfrm>
            <a:off x="7524750" y="981075"/>
            <a:ext cx="14398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pPr>
            <a:r>
              <a:rPr lang="en-US" altLang="zh-TW" sz="1200" b="1" smtClean="0">
                <a:solidFill>
                  <a:srgbClr val="000000"/>
                </a:solidFill>
                <a:ea typeface="SimSun" pitchFamily="2" charset="-122"/>
              </a:rPr>
              <a:t>(2014.9.18)</a:t>
            </a:r>
            <a:endParaRPr lang="zh-TW" altLang="en-US" sz="1200" b="1" smtClean="0">
              <a:solidFill>
                <a:srgbClr val="000000"/>
              </a:solidFill>
              <a:ea typeface="SimSun" pitchFamily="2" charset="-122"/>
            </a:endParaRPr>
          </a:p>
        </p:txBody>
      </p:sp>
      <p:sp>
        <p:nvSpPr>
          <p:cNvPr id="8" name="投影片編號版面配置區 7"/>
          <p:cNvSpPr>
            <a:spLocks noGrp="1"/>
          </p:cNvSpPr>
          <p:nvPr>
            <p:ph type="sldNum" sz="quarter" idx="4"/>
          </p:nvPr>
        </p:nvSpPr>
        <p:spPr>
          <a:xfrm>
            <a:off x="7010400" y="6356350"/>
            <a:ext cx="2133600" cy="365125"/>
          </a:xfrm>
        </p:spPr>
        <p:txBody>
          <a:bodyPr/>
          <a:lstStyle/>
          <a:p>
            <a:fld id="{1C7858B1-76B0-43A1-BD85-92CBAD88C864}" type="slidenum">
              <a:rPr lang="zh-TW" altLang="en-US" smtClean="0"/>
              <a:t>28</a:t>
            </a:fld>
            <a:endParaRPr lang="zh-TW" altLang="en-US"/>
          </a:p>
        </p:txBody>
      </p:sp>
    </p:spTree>
    <p:extLst>
      <p:ext uri="{BB962C8B-B14F-4D97-AF65-F5344CB8AC3E}">
        <p14:creationId xmlns:p14="http://schemas.microsoft.com/office/powerpoint/2010/main" val="4020837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按鈕形 1"/>
          <p:cNvSpPr/>
          <p:nvPr/>
        </p:nvSpPr>
        <p:spPr bwMode="auto">
          <a:xfrm>
            <a:off x="539750" y="1093788"/>
            <a:ext cx="8078788" cy="534987"/>
          </a:xfrm>
          <a:prstGeom prst="bevel">
            <a:avLst/>
          </a:prstGeom>
          <a:solidFill>
            <a:srgbClr val="FFB600"/>
          </a:solidFill>
          <a:ln w="9525" algn="ctr">
            <a:noFill/>
            <a:miter lim="800000"/>
            <a:headEnd/>
            <a:tailEnd/>
          </a:ln>
          <a:effectLst>
            <a:outerShdw blurRad="50800" dist="38100" dir="2700000" algn="tl" rotWithShape="0">
              <a:prstClr val="black">
                <a:alpha val="40000"/>
              </a:prstClr>
            </a:outerShdw>
          </a:effectLst>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3" name="標題 2"/>
          <p:cNvSpPr txBox="1">
            <a:spLocks/>
          </p:cNvSpPr>
          <p:nvPr/>
        </p:nvSpPr>
        <p:spPr bwMode="auto">
          <a:xfrm>
            <a:off x="598488" y="180353"/>
            <a:ext cx="8077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CSR </a:t>
            </a:r>
            <a:r>
              <a:rPr lang="zh-TW" altLang="en-US" sz="2800" b="0" i="0" dirty="0" smtClean="0">
                <a:solidFill>
                  <a:schemeClr val="bg1"/>
                </a:solidFill>
                <a:latin typeface="微軟正黑體" panose="020B0604030504040204" pitchFamily="34" charset="-120"/>
                <a:ea typeface="微軟正黑體" panose="020B0604030504040204" pitchFamily="34" charset="-120"/>
              </a:rPr>
              <a:t>報告中的非財務資訊亦被納入內部控制規範</a:t>
            </a:r>
            <a:endParaRPr lang="en-GB" altLang="zh-TW" sz="2800" b="0" i="0" dirty="0" smtClean="0">
              <a:solidFill>
                <a:schemeClr val="bg1"/>
              </a:solidFill>
              <a:latin typeface="微軟正黑體" panose="020B0604030504040204" pitchFamily="34" charset="-120"/>
              <a:ea typeface="微軟正黑體" panose="020B0604030504040204" pitchFamily="34" charset="-120"/>
            </a:endParaRPr>
          </a:p>
        </p:txBody>
      </p:sp>
      <p:sp>
        <p:nvSpPr>
          <p:cNvPr id="4" name="Section Footer"/>
          <p:cNvSpPr txBox="1">
            <a:spLocks noChangeArrowheads="1"/>
          </p:cNvSpPr>
          <p:nvPr>
            <p:custDataLst>
              <p:tags r:id="rId1"/>
            </p:custDataLst>
          </p:nvPr>
        </p:nvSpPr>
        <p:spPr bwMode="auto">
          <a:xfrm>
            <a:off x="484188" y="6259513"/>
            <a:ext cx="280828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pPr>
            <a:r>
              <a:rPr lang="zh-TW" altLang="en-GB" sz="1000" b="1" smtClean="0">
                <a:solidFill>
                  <a:srgbClr val="FFFFFF"/>
                </a:solidFill>
                <a:ea typeface="SimSun" pitchFamily="2" charset="-122"/>
              </a:rPr>
              <a:t>台灣資本市場對企業社會責任的重視與推廣現況 </a:t>
            </a:r>
            <a:r>
              <a:rPr lang="en-GB" altLang="zh-TW" sz="1000" b="1" smtClean="0">
                <a:solidFill>
                  <a:srgbClr val="FFFFFF"/>
                </a:solidFill>
                <a:ea typeface="SimSun" pitchFamily="2" charset="-122"/>
              </a:rPr>
              <a:t>• </a:t>
            </a:r>
          </a:p>
        </p:txBody>
      </p:sp>
      <p:grpSp>
        <p:nvGrpSpPr>
          <p:cNvPr id="5" name="群組 52"/>
          <p:cNvGrpSpPr>
            <a:grpSpLocks/>
          </p:cNvGrpSpPr>
          <p:nvPr/>
        </p:nvGrpSpPr>
        <p:grpSpPr bwMode="auto">
          <a:xfrm>
            <a:off x="279400" y="2020888"/>
            <a:ext cx="3363913" cy="3975100"/>
            <a:chOff x="482600" y="2673350"/>
            <a:chExt cx="4264025" cy="3213100"/>
          </a:xfrm>
        </p:grpSpPr>
        <p:grpSp>
          <p:nvGrpSpPr>
            <p:cNvPr id="6" name="Group 3"/>
            <p:cNvGrpSpPr>
              <a:grpSpLocks/>
            </p:cNvGrpSpPr>
            <p:nvPr/>
          </p:nvGrpSpPr>
          <p:grpSpPr bwMode="auto">
            <a:xfrm>
              <a:off x="633413" y="4527550"/>
              <a:ext cx="4113212" cy="1358900"/>
              <a:chOff x="368" y="2813"/>
              <a:chExt cx="3229" cy="1067"/>
            </a:xfrm>
          </p:grpSpPr>
          <p:sp>
            <p:nvSpPr>
              <p:cNvPr id="32" name="Freeform 4"/>
              <p:cNvSpPr>
                <a:spLocks/>
              </p:cNvSpPr>
              <p:nvPr/>
            </p:nvSpPr>
            <p:spPr bwMode="auto">
              <a:xfrm>
                <a:off x="369" y="2813"/>
                <a:ext cx="3167" cy="552"/>
              </a:xfrm>
              <a:custGeom>
                <a:avLst/>
                <a:gdLst>
                  <a:gd name="T0" fmla="*/ 48527 w 2763"/>
                  <a:gd name="T1" fmla="*/ 15205 h 450"/>
                  <a:gd name="T2" fmla="*/ 36280 w 2763"/>
                  <a:gd name="T3" fmla="*/ 0 h 450"/>
                  <a:gd name="T4" fmla="*/ 0 w 2763"/>
                  <a:gd name="T5" fmla="*/ 13482 h 450"/>
                  <a:gd name="T6" fmla="*/ 11533 w 2763"/>
                  <a:gd name="T7" fmla="*/ 32815 h 450"/>
                  <a:gd name="T8" fmla="*/ 11640 w 2763"/>
                  <a:gd name="T9" fmla="*/ 32302 h 450"/>
                  <a:gd name="T10" fmla="*/ 48527 w 2763"/>
                  <a:gd name="T11" fmla="*/ 15205 h 450"/>
                  <a:gd name="T12" fmla="*/ 0 60000 65536"/>
                  <a:gd name="T13" fmla="*/ 0 60000 65536"/>
                  <a:gd name="T14" fmla="*/ 0 60000 65536"/>
                  <a:gd name="T15" fmla="*/ 0 60000 65536"/>
                  <a:gd name="T16" fmla="*/ 0 60000 65536"/>
                  <a:gd name="T17" fmla="*/ 0 60000 65536"/>
                  <a:gd name="T18" fmla="*/ 0 w 2763"/>
                  <a:gd name="T19" fmla="*/ 0 h 450"/>
                  <a:gd name="T20" fmla="*/ 2763 w 2763"/>
                  <a:gd name="T21" fmla="*/ 450 h 450"/>
                </a:gdLst>
                <a:ahLst/>
                <a:cxnLst>
                  <a:cxn ang="T12">
                    <a:pos x="T0" y="T1"/>
                  </a:cxn>
                  <a:cxn ang="T13">
                    <a:pos x="T2" y="T3"/>
                  </a:cxn>
                  <a:cxn ang="T14">
                    <a:pos x="T4" y="T5"/>
                  </a:cxn>
                  <a:cxn ang="T15">
                    <a:pos x="T6" y="T7"/>
                  </a:cxn>
                  <a:cxn ang="T16">
                    <a:pos x="T8" y="T9"/>
                  </a:cxn>
                  <a:cxn ang="T17">
                    <a:pos x="T10" y="T11"/>
                  </a:cxn>
                </a:cxnLst>
                <a:rect l="T18" t="T19" r="T20" b="T21"/>
                <a:pathLst>
                  <a:path w="2763" h="450">
                    <a:moveTo>
                      <a:pt x="2763" y="209"/>
                    </a:moveTo>
                    <a:lnTo>
                      <a:pt x="2066" y="0"/>
                    </a:lnTo>
                    <a:lnTo>
                      <a:pt x="0" y="185"/>
                    </a:lnTo>
                    <a:lnTo>
                      <a:pt x="656" y="450"/>
                    </a:lnTo>
                    <a:lnTo>
                      <a:pt x="663" y="443"/>
                    </a:lnTo>
                    <a:lnTo>
                      <a:pt x="2763" y="209"/>
                    </a:lnTo>
                    <a:close/>
                  </a:path>
                </a:pathLst>
              </a:custGeom>
              <a:gradFill rotWithShape="1">
                <a:gsLst>
                  <a:gs pos="0">
                    <a:srgbClr val="333333"/>
                  </a:gs>
                  <a:gs pos="100000">
                    <a:srgbClr val="5F5F5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grpSp>
            <p:nvGrpSpPr>
              <p:cNvPr id="33" name="Group 5"/>
              <p:cNvGrpSpPr>
                <a:grpSpLocks/>
              </p:cNvGrpSpPr>
              <p:nvPr/>
            </p:nvGrpSpPr>
            <p:grpSpPr bwMode="auto">
              <a:xfrm>
                <a:off x="368" y="3040"/>
                <a:ext cx="3229" cy="840"/>
                <a:chOff x="368" y="3040"/>
                <a:chExt cx="3229" cy="840"/>
              </a:xfrm>
            </p:grpSpPr>
            <p:sp>
              <p:nvSpPr>
                <p:cNvPr id="34" name="Freeform 6"/>
                <p:cNvSpPr>
                  <a:spLocks/>
                </p:cNvSpPr>
                <p:nvPr/>
              </p:nvSpPr>
              <p:spPr bwMode="auto">
                <a:xfrm>
                  <a:off x="381" y="3459"/>
                  <a:ext cx="900" cy="403"/>
                </a:xfrm>
                <a:custGeom>
                  <a:avLst/>
                  <a:gdLst>
                    <a:gd name="T0" fmla="*/ 3287 w 785"/>
                    <a:gd name="T1" fmla="*/ 0 h 328"/>
                    <a:gd name="T2" fmla="*/ 0 w 785"/>
                    <a:gd name="T3" fmla="*/ 688 h 328"/>
                    <a:gd name="T4" fmla="*/ 11335 w 785"/>
                    <a:gd name="T5" fmla="*/ 24756 h 328"/>
                    <a:gd name="T6" fmla="*/ 13849 w 785"/>
                    <a:gd name="T7" fmla="*/ 23459 h 328"/>
                    <a:gd name="T8" fmla="*/ 3287 w 785"/>
                    <a:gd name="T9" fmla="*/ 0 h 328"/>
                    <a:gd name="T10" fmla="*/ 0 60000 65536"/>
                    <a:gd name="T11" fmla="*/ 0 60000 65536"/>
                    <a:gd name="T12" fmla="*/ 0 60000 65536"/>
                    <a:gd name="T13" fmla="*/ 0 60000 65536"/>
                    <a:gd name="T14" fmla="*/ 0 60000 65536"/>
                    <a:gd name="T15" fmla="*/ 0 w 785"/>
                    <a:gd name="T16" fmla="*/ 0 h 328"/>
                    <a:gd name="T17" fmla="*/ 785 w 785"/>
                    <a:gd name="T18" fmla="*/ 328 h 328"/>
                  </a:gdLst>
                  <a:ahLst/>
                  <a:cxnLst>
                    <a:cxn ang="T10">
                      <a:pos x="T0" y="T1"/>
                    </a:cxn>
                    <a:cxn ang="T11">
                      <a:pos x="T2" y="T3"/>
                    </a:cxn>
                    <a:cxn ang="T12">
                      <a:pos x="T4" y="T5"/>
                    </a:cxn>
                    <a:cxn ang="T13">
                      <a:pos x="T6" y="T7"/>
                    </a:cxn>
                    <a:cxn ang="T14">
                      <a:pos x="T8" y="T9"/>
                    </a:cxn>
                  </a:cxnLst>
                  <a:rect l="T15" t="T16" r="T17" b="T18"/>
                  <a:pathLst>
                    <a:path w="785" h="328">
                      <a:moveTo>
                        <a:pt x="187" y="0"/>
                      </a:moveTo>
                      <a:lnTo>
                        <a:pt x="0" y="9"/>
                      </a:lnTo>
                      <a:lnTo>
                        <a:pt x="642" y="328"/>
                      </a:lnTo>
                      <a:lnTo>
                        <a:pt x="785" y="311"/>
                      </a:lnTo>
                      <a:lnTo>
                        <a:pt x="187" y="0"/>
                      </a:lnTo>
                      <a:close/>
                    </a:path>
                  </a:pathLst>
                </a:custGeom>
                <a:gradFill rotWithShape="1">
                  <a:gsLst>
                    <a:gs pos="0">
                      <a:srgbClr val="969696"/>
                    </a:gs>
                    <a:gs pos="100000">
                      <a:srgbClr val="4D4D4D"/>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35" name="Freeform 7"/>
                <p:cNvSpPr>
                  <a:spLocks/>
                </p:cNvSpPr>
                <p:nvPr/>
              </p:nvSpPr>
              <p:spPr bwMode="auto">
                <a:xfrm>
                  <a:off x="456" y="3085"/>
                  <a:ext cx="718" cy="764"/>
                </a:xfrm>
                <a:custGeom>
                  <a:avLst/>
                  <a:gdLst>
                    <a:gd name="T0" fmla="*/ 0 w 593"/>
                    <a:gd name="T1" fmla="*/ 0 h 590"/>
                    <a:gd name="T2" fmla="*/ 0 w 593"/>
                    <a:gd name="T3" fmla="*/ 68616 h 590"/>
                    <a:gd name="T4" fmla="*/ 32919 w 593"/>
                    <a:gd name="T5" fmla="*/ 134219 h 590"/>
                    <a:gd name="T6" fmla="*/ 32919 w 593"/>
                    <a:gd name="T7" fmla="*/ 53208 h 590"/>
                    <a:gd name="T8" fmla="*/ 0 w 593"/>
                    <a:gd name="T9" fmla="*/ 0 h 590"/>
                    <a:gd name="T10" fmla="*/ 0 60000 65536"/>
                    <a:gd name="T11" fmla="*/ 0 60000 65536"/>
                    <a:gd name="T12" fmla="*/ 0 60000 65536"/>
                    <a:gd name="T13" fmla="*/ 0 60000 65536"/>
                    <a:gd name="T14" fmla="*/ 0 60000 65536"/>
                    <a:gd name="T15" fmla="*/ 0 w 593"/>
                    <a:gd name="T16" fmla="*/ 0 h 590"/>
                    <a:gd name="T17" fmla="*/ 593 w 593"/>
                    <a:gd name="T18" fmla="*/ 590 h 590"/>
                  </a:gdLst>
                  <a:ahLst/>
                  <a:cxnLst>
                    <a:cxn ang="T10">
                      <a:pos x="T0" y="T1"/>
                    </a:cxn>
                    <a:cxn ang="T11">
                      <a:pos x="T2" y="T3"/>
                    </a:cxn>
                    <a:cxn ang="T12">
                      <a:pos x="T4" y="T5"/>
                    </a:cxn>
                    <a:cxn ang="T13">
                      <a:pos x="T6" y="T7"/>
                    </a:cxn>
                    <a:cxn ang="T14">
                      <a:pos x="T8" y="T9"/>
                    </a:cxn>
                  </a:cxnLst>
                  <a:rect l="T15" t="T16" r="T17" b="T18"/>
                  <a:pathLst>
                    <a:path w="593" h="590">
                      <a:moveTo>
                        <a:pt x="0" y="0"/>
                      </a:moveTo>
                      <a:cubicBezTo>
                        <a:pt x="0" y="0"/>
                        <a:pt x="11" y="143"/>
                        <a:pt x="0" y="302"/>
                      </a:cubicBezTo>
                      <a:cubicBezTo>
                        <a:pt x="593" y="590"/>
                        <a:pt x="593" y="590"/>
                        <a:pt x="593" y="590"/>
                      </a:cubicBezTo>
                      <a:cubicBezTo>
                        <a:pt x="593" y="234"/>
                        <a:pt x="593" y="234"/>
                        <a:pt x="593" y="234"/>
                      </a:cubicBezTo>
                      <a:lnTo>
                        <a:pt x="0"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36" name="Freeform 8"/>
                <p:cNvSpPr>
                  <a:spLocks/>
                </p:cNvSpPr>
                <p:nvPr/>
              </p:nvSpPr>
              <p:spPr bwMode="auto">
                <a:xfrm>
                  <a:off x="368" y="3040"/>
                  <a:ext cx="778" cy="840"/>
                </a:xfrm>
                <a:custGeom>
                  <a:avLst/>
                  <a:gdLst>
                    <a:gd name="T0" fmla="*/ 34063 w 643"/>
                    <a:gd name="T1" fmla="*/ 58103 h 648"/>
                    <a:gd name="T2" fmla="*/ 1 w 643"/>
                    <a:gd name="T3" fmla="*/ 0 h 648"/>
                    <a:gd name="T4" fmla="*/ 0 w 643"/>
                    <a:gd name="T5" fmla="*/ 3153 h 648"/>
                    <a:gd name="T6" fmla="*/ 33344 w 643"/>
                    <a:gd name="T7" fmla="*/ 61189 h 648"/>
                    <a:gd name="T8" fmla="*/ 33669 w 643"/>
                    <a:gd name="T9" fmla="*/ 147351 h 648"/>
                    <a:gd name="T10" fmla="*/ 572 w 643"/>
                    <a:gd name="T11" fmla="*/ 77119 h 648"/>
                    <a:gd name="T12" fmla="*/ 590 w 643"/>
                    <a:gd name="T13" fmla="*/ 79905 h 648"/>
                    <a:gd name="T14" fmla="*/ 33576 w 643"/>
                    <a:gd name="T15" fmla="*/ 150805 h 648"/>
                    <a:gd name="T16" fmla="*/ 34409 w 643"/>
                    <a:gd name="T17" fmla="*/ 150805 h 648"/>
                    <a:gd name="T18" fmla="*/ 34063 w 643"/>
                    <a:gd name="T19" fmla="*/ 58103 h 6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3"/>
                    <a:gd name="T31" fmla="*/ 0 h 648"/>
                    <a:gd name="T32" fmla="*/ 643 w 643"/>
                    <a:gd name="T33" fmla="*/ 648 h 6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3" h="648">
                      <a:moveTo>
                        <a:pt x="623" y="250"/>
                      </a:moveTo>
                      <a:cubicBezTo>
                        <a:pt x="1" y="0"/>
                        <a:pt x="1" y="0"/>
                        <a:pt x="1" y="0"/>
                      </a:cubicBezTo>
                      <a:cubicBezTo>
                        <a:pt x="0" y="13"/>
                        <a:pt x="0" y="13"/>
                        <a:pt x="0" y="13"/>
                      </a:cubicBezTo>
                      <a:cubicBezTo>
                        <a:pt x="609" y="263"/>
                        <a:pt x="609" y="263"/>
                        <a:pt x="609" y="263"/>
                      </a:cubicBezTo>
                      <a:cubicBezTo>
                        <a:pt x="609" y="263"/>
                        <a:pt x="631" y="330"/>
                        <a:pt x="616" y="633"/>
                      </a:cubicBezTo>
                      <a:cubicBezTo>
                        <a:pt x="10" y="332"/>
                        <a:pt x="10" y="332"/>
                        <a:pt x="10" y="332"/>
                      </a:cubicBezTo>
                      <a:cubicBezTo>
                        <a:pt x="11" y="343"/>
                        <a:pt x="11" y="343"/>
                        <a:pt x="11" y="343"/>
                      </a:cubicBezTo>
                      <a:cubicBezTo>
                        <a:pt x="614" y="648"/>
                        <a:pt x="614" y="648"/>
                        <a:pt x="614" y="648"/>
                      </a:cubicBezTo>
                      <a:cubicBezTo>
                        <a:pt x="629" y="648"/>
                        <a:pt x="629" y="648"/>
                        <a:pt x="629" y="648"/>
                      </a:cubicBezTo>
                      <a:cubicBezTo>
                        <a:pt x="643" y="363"/>
                        <a:pt x="623" y="250"/>
                        <a:pt x="623" y="250"/>
                      </a:cubicBezTo>
                      <a:close/>
                    </a:path>
                  </a:pathLst>
                </a:custGeom>
                <a:solidFill>
                  <a:srgbClr val="B7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37" name="Freeform 9"/>
                <p:cNvSpPr>
                  <a:spLocks/>
                </p:cNvSpPr>
                <p:nvPr/>
              </p:nvSpPr>
              <p:spPr bwMode="auto">
                <a:xfrm>
                  <a:off x="1122" y="3069"/>
                  <a:ext cx="2475" cy="811"/>
                </a:xfrm>
                <a:custGeom>
                  <a:avLst/>
                  <a:gdLst/>
                  <a:ahLst/>
                  <a:cxnLst>
                    <a:cxn ang="0">
                      <a:pos x="7" y="221"/>
                    </a:cxn>
                    <a:cxn ang="0">
                      <a:pos x="0" y="228"/>
                    </a:cxn>
                    <a:cxn ang="0">
                      <a:pos x="7" y="625"/>
                    </a:cxn>
                    <a:cxn ang="0">
                      <a:pos x="2014" y="328"/>
                    </a:cxn>
                    <a:cxn ang="0">
                      <a:pos x="1997" y="0"/>
                    </a:cxn>
                    <a:cxn ang="0">
                      <a:pos x="7" y="221"/>
                    </a:cxn>
                  </a:cxnLst>
                  <a:rect l="0" t="0" r="r" b="b"/>
                  <a:pathLst>
                    <a:path w="2047" h="625">
                      <a:moveTo>
                        <a:pt x="7" y="221"/>
                      </a:moveTo>
                      <a:cubicBezTo>
                        <a:pt x="0" y="228"/>
                        <a:pt x="0" y="228"/>
                        <a:pt x="0" y="228"/>
                      </a:cubicBezTo>
                      <a:cubicBezTo>
                        <a:pt x="0" y="228"/>
                        <a:pt x="21" y="340"/>
                        <a:pt x="7" y="625"/>
                      </a:cubicBezTo>
                      <a:cubicBezTo>
                        <a:pt x="2014" y="328"/>
                        <a:pt x="2014" y="328"/>
                        <a:pt x="2014" y="328"/>
                      </a:cubicBezTo>
                      <a:cubicBezTo>
                        <a:pt x="2014" y="328"/>
                        <a:pt x="2047" y="125"/>
                        <a:pt x="1997" y="0"/>
                      </a:cubicBezTo>
                      <a:lnTo>
                        <a:pt x="7" y="221"/>
                      </a:lnTo>
                      <a:close/>
                    </a:path>
                  </a:pathLst>
                </a:custGeom>
                <a:gradFill rotWithShape="1">
                  <a:gsLst>
                    <a:gs pos="0">
                      <a:srgbClr val="FFFFFF"/>
                    </a:gs>
                    <a:gs pos="50000">
                      <a:srgbClr val="C0C0C0"/>
                    </a:gs>
                    <a:gs pos="100000">
                      <a:srgbClr val="FFFFFF"/>
                    </a:gs>
                  </a:gsLst>
                  <a:lin ang="18900000" scaled="1"/>
                </a:gradFill>
                <a:ln w="9525">
                  <a:noFill/>
                  <a:round/>
                  <a:headEnd/>
                  <a:tailEnd/>
                </a:ln>
              </p:spPr>
              <p:txBody>
                <a:bodyPr/>
                <a:lstStyle/>
                <a:p>
                  <a:pPr fontAlgn="base">
                    <a:spcBef>
                      <a:spcPct val="0"/>
                    </a:spcBef>
                    <a:spcAft>
                      <a:spcPct val="0"/>
                    </a:spcAft>
                    <a:defRPr/>
                  </a:pPr>
                  <a:endParaRPr lang="en-GB" altLang="zh-CN" sz="2000" kern="0" dirty="0">
                    <a:solidFill>
                      <a:srgbClr val="FFFFFF"/>
                    </a:solidFill>
                    <a:latin typeface="華康中黑體" panose="02010609010101010101" pitchFamily="49" charset="-120"/>
                    <a:ea typeface="華康中黑體" panose="02010609010101010101" pitchFamily="49" charset="-120"/>
                  </a:endParaRPr>
                </a:p>
              </p:txBody>
            </p:sp>
          </p:grpSp>
        </p:grpSp>
        <p:grpSp>
          <p:nvGrpSpPr>
            <p:cNvPr id="7" name="Group 10"/>
            <p:cNvGrpSpPr>
              <a:grpSpLocks/>
            </p:cNvGrpSpPr>
            <p:nvPr/>
          </p:nvGrpSpPr>
          <p:grpSpPr bwMode="auto">
            <a:xfrm>
              <a:off x="598488" y="4232275"/>
              <a:ext cx="3676650" cy="933450"/>
              <a:chOff x="340" y="2581"/>
              <a:chExt cx="2887" cy="733"/>
            </a:xfrm>
          </p:grpSpPr>
          <p:sp>
            <p:nvSpPr>
              <p:cNvPr id="27" name="Freeform 11"/>
              <p:cNvSpPr>
                <a:spLocks/>
              </p:cNvSpPr>
              <p:nvPr/>
            </p:nvSpPr>
            <p:spPr bwMode="auto">
              <a:xfrm>
                <a:off x="340" y="3024"/>
                <a:ext cx="1331" cy="273"/>
              </a:xfrm>
              <a:custGeom>
                <a:avLst/>
                <a:gdLst>
                  <a:gd name="T0" fmla="*/ 3185 w 1162"/>
                  <a:gd name="T1" fmla="*/ 0 h 223"/>
                  <a:gd name="T2" fmla="*/ 0 w 1162"/>
                  <a:gd name="T3" fmla="*/ 1235 h 223"/>
                  <a:gd name="T4" fmla="*/ 17988 w 1162"/>
                  <a:gd name="T5" fmla="*/ 15599 h 223"/>
                  <a:gd name="T6" fmla="*/ 20123 w 1162"/>
                  <a:gd name="T7" fmla="*/ 13750 h 223"/>
                  <a:gd name="T8" fmla="*/ 3185 w 1162"/>
                  <a:gd name="T9" fmla="*/ 0 h 223"/>
                  <a:gd name="T10" fmla="*/ 0 60000 65536"/>
                  <a:gd name="T11" fmla="*/ 0 60000 65536"/>
                  <a:gd name="T12" fmla="*/ 0 60000 65536"/>
                  <a:gd name="T13" fmla="*/ 0 60000 65536"/>
                  <a:gd name="T14" fmla="*/ 0 60000 65536"/>
                  <a:gd name="T15" fmla="*/ 0 w 1162"/>
                  <a:gd name="T16" fmla="*/ 0 h 223"/>
                  <a:gd name="T17" fmla="*/ 1162 w 1162"/>
                  <a:gd name="T18" fmla="*/ 223 h 223"/>
                </a:gdLst>
                <a:ahLst/>
                <a:cxnLst>
                  <a:cxn ang="T10">
                    <a:pos x="T0" y="T1"/>
                  </a:cxn>
                  <a:cxn ang="T11">
                    <a:pos x="T2" y="T3"/>
                  </a:cxn>
                  <a:cxn ang="T12">
                    <a:pos x="T4" y="T5"/>
                  </a:cxn>
                  <a:cxn ang="T13">
                    <a:pos x="T6" y="T7"/>
                  </a:cxn>
                  <a:cxn ang="T14">
                    <a:pos x="T8" y="T9"/>
                  </a:cxn>
                </a:cxnLst>
                <a:rect l="T15" t="T16" r="T17" b="T18"/>
                <a:pathLst>
                  <a:path w="1162" h="223">
                    <a:moveTo>
                      <a:pt x="184" y="0"/>
                    </a:moveTo>
                    <a:lnTo>
                      <a:pt x="0" y="18"/>
                    </a:lnTo>
                    <a:lnTo>
                      <a:pt x="1039" y="223"/>
                    </a:lnTo>
                    <a:lnTo>
                      <a:pt x="1162" y="197"/>
                    </a:lnTo>
                    <a:lnTo>
                      <a:pt x="184" y="0"/>
                    </a:lnTo>
                    <a:close/>
                  </a:path>
                </a:pathLst>
              </a:custGeom>
              <a:gradFill rotWithShape="1">
                <a:gsLst>
                  <a:gs pos="0">
                    <a:srgbClr val="4D4D4D"/>
                  </a:gs>
                  <a:gs pos="100000">
                    <a:srgbClr val="24242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28" name="Freeform 12"/>
              <p:cNvSpPr>
                <a:spLocks/>
              </p:cNvSpPr>
              <p:nvPr/>
            </p:nvSpPr>
            <p:spPr bwMode="auto">
              <a:xfrm>
                <a:off x="426" y="2752"/>
                <a:ext cx="1129" cy="537"/>
              </a:xfrm>
              <a:custGeom>
                <a:avLst/>
                <a:gdLst>
                  <a:gd name="T0" fmla="*/ 0 w 933"/>
                  <a:gd name="T1" fmla="*/ 0 h 413"/>
                  <a:gd name="T2" fmla="*/ 0 w 933"/>
                  <a:gd name="T3" fmla="*/ 55853 h 413"/>
                  <a:gd name="T4" fmla="*/ 51112 w 933"/>
                  <a:gd name="T5" fmla="*/ 102525 h 413"/>
                  <a:gd name="T6" fmla="*/ 51141 w 933"/>
                  <a:gd name="T7" fmla="*/ 30400 h 413"/>
                  <a:gd name="T8" fmla="*/ 0 w 933"/>
                  <a:gd name="T9" fmla="*/ 0 h 413"/>
                  <a:gd name="T10" fmla="*/ 0 60000 65536"/>
                  <a:gd name="T11" fmla="*/ 0 60000 65536"/>
                  <a:gd name="T12" fmla="*/ 0 60000 65536"/>
                  <a:gd name="T13" fmla="*/ 0 60000 65536"/>
                  <a:gd name="T14" fmla="*/ 0 60000 65536"/>
                  <a:gd name="T15" fmla="*/ 0 w 933"/>
                  <a:gd name="T16" fmla="*/ 0 h 413"/>
                  <a:gd name="T17" fmla="*/ 933 w 933"/>
                  <a:gd name="T18" fmla="*/ 413 h 413"/>
                </a:gdLst>
                <a:ahLst/>
                <a:cxnLst>
                  <a:cxn ang="T10">
                    <a:pos x="T0" y="T1"/>
                  </a:cxn>
                  <a:cxn ang="T11">
                    <a:pos x="T2" y="T3"/>
                  </a:cxn>
                  <a:cxn ang="T12">
                    <a:pos x="T4" y="T5"/>
                  </a:cxn>
                  <a:cxn ang="T13">
                    <a:pos x="T6" y="T7"/>
                  </a:cxn>
                  <a:cxn ang="T14">
                    <a:pos x="T8" y="T9"/>
                  </a:cxn>
                </a:cxnLst>
                <a:rect l="T15" t="T16" r="T17" b="T18"/>
                <a:pathLst>
                  <a:path w="933" h="413">
                    <a:moveTo>
                      <a:pt x="0" y="0"/>
                    </a:moveTo>
                    <a:cubicBezTo>
                      <a:pt x="0" y="0"/>
                      <a:pt x="11" y="66"/>
                      <a:pt x="0" y="225"/>
                    </a:cubicBezTo>
                    <a:cubicBezTo>
                      <a:pt x="932" y="413"/>
                      <a:pt x="932" y="413"/>
                      <a:pt x="932" y="413"/>
                    </a:cubicBezTo>
                    <a:cubicBezTo>
                      <a:pt x="933" y="122"/>
                      <a:pt x="933" y="122"/>
                      <a:pt x="933" y="122"/>
                    </a:cubicBezTo>
                    <a:lnTo>
                      <a:pt x="0"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29" name="Freeform 13"/>
              <p:cNvSpPr>
                <a:spLocks/>
              </p:cNvSpPr>
              <p:nvPr/>
            </p:nvSpPr>
            <p:spPr bwMode="auto">
              <a:xfrm>
                <a:off x="340" y="2581"/>
                <a:ext cx="2849" cy="314"/>
              </a:xfrm>
              <a:custGeom>
                <a:avLst/>
                <a:gdLst>
                  <a:gd name="T0" fmla="*/ 53066 w 2355"/>
                  <a:gd name="T1" fmla="*/ 57328 h 242"/>
                  <a:gd name="T2" fmla="*/ 128458 w 2355"/>
                  <a:gd name="T3" fmla="*/ 14281 h 242"/>
                  <a:gd name="T4" fmla="*/ 101677 w 2355"/>
                  <a:gd name="T5" fmla="*/ 0 h 242"/>
                  <a:gd name="T6" fmla="*/ 0 w 2355"/>
                  <a:gd name="T7" fmla="*/ 28468 h 242"/>
                  <a:gd name="T8" fmla="*/ 53066 w 2355"/>
                  <a:gd name="T9" fmla="*/ 57328 h 242"/>
                  <a:gd name="T10" fmla="*/ 53066 w 2355"/>
                  <a:gd name="T11" fmla="*/ 57328 h 242"/>
                  <a:gd name="T12" fmla="*/ 0 60000 65536"/>
                  <a:gd name="T13" fmla="*/ 0 60000 65536"/>
                  <a:gd name="T14" fmla="*/ 0 60000 65536"/>
                  <a:gd name="T15" fmla="*/ 0 60000 65536"/>
                  <a:gd name="T16" fmla="*/ 0 60000 65536"/>
                  <a:gd name="T17" fmla="*/ 0 60000 65536"/>
                  <a:gd name="T18" fmla="*/ 0 w 2355"/>
                  <a:gd name="T19" fmla="*/ 0 h 242"/>
                  <a:gd name="T20" fmla="*/ 2355 w 2355"/>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2355" h="242">
                    <a:moveTo>
                      <a:pt x="973" y="242"/>
                    </a:moveTo>
                    <a:cubicBezTo>
                      <a:pt x="2355" y="60"/>
                      <a:pt x="2355" y="60"/>
                      <a:pt x="2355" y="60"/>
                    </a:cubicBezTo>
                    <a:cubicBezTo>
                      <a:pt x="1865" y="0"/>
                      <a:pt x="1865" y="0"/>
                      <a:pt x="1865" y="0"/>
                    </a:cubicBezTo>
                    <a:cubicBezTo>
                      <a:pt x="0" y="120"/>
                      <a:pt x="0" y="120"/>
                      <a:pt x="0" y="120"/>
                    </a:cubicBezTo>
                    <a:cubicBezTo>
                      <a:pt x="973" y="242"/>
                      <a:pt x="973" y="242"/>
                      <a:pt x="973" y="242"/>
                    </a:cubicBezTo>
                    <a:cubicBezTo>
                      <a:pt x="973" y="242"/>
                      <a:pt x="973" y="242"/>
                      <a:pt x="973" y="242"/>
                    </a:cubicBezTo>
                    <a:close/>
                  </a:path>
                </a:pathLst>
              </a:custGeom>
              <a:solidFill>
                <a:srgbClr val="7271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30" name="Freeform 14"/>
              <p:cNvSpPr>
                <a:spLocks/>
              </p:cNvSpPr>
              <p:nvPr/>
            </p:nvSpPr>
            <p:spPr bwMode="auto">
              <a:xfrm>
                <a:off x="340" y="2737"/>
                <a:ext cx="1226" cy="577"/>
              </a:xfrm>
              <a:custGeom>
                <a:avLst/>
                <a:gdLst>
                  <a:gd name="T0" fmla="*/ 52483 w 1014"/>
                  <a:gd name="T1" fmla="*/ 27232 h 446"/>
                  <a:gd name="T2" fmla="*/ 52483 w 1014"/>
                  <a:gd name="T3" fmla="*/ 27232 h 446"/>
                  <a:gd name="T4" fmla="*/ 52483 w 1014"/>
                  <a:gd name="T5" fmla="*/ 27232 h 446"/>
                  <a:gd name="T6" fmla="*/ 0 w 1014"/>
                  <a:gd name="T7" fmla="*/ 0 h 446"/>
                  <a:gd name="T8" fmla="*/ 0 w 1014"/>
                  <a:gd name="T9" fmla="*/ 2763 h 446"/>
                  <a:gd name="T10" fmla="*/ 52054 w 1014"/>
                  <a:gd name="T11" fmla="*/ 29836 h 446"/>
                  <a:gd name="T12" fmla="*/ 52823 w 1014"/>
                  <a:gd name="T13" fmla="*/ 96563 h 446"/>
                  <a:gd name="T14" fmla="*/ 0 w 1014"/>
                  <a:gd name="T15" fmla="*/ 53336 h 446"/>
                  <a:gd name="T16" fmla="*/ 0 w 1014"/>
                  <a:gd name="T17" fmla="*/ 55897 h 446"/>
                  <a:gd name="T18" fmla="*/ 52823 w 1014"/>
                  <a:gd name="T19" fmla="*/ 99448 h 446"/>
                  <a:gd name="T20" fmla="*/ 53389 w 1014"/>
                  <a:gd name="T21" fmla="*/ 98187 h 446"/>
                  <a:gd name="T22" fmla="*/ 52483 w 1014"/>
                  <a:gd name="T23" fmla="*/ 27232 h 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4"/>
                  <a:gd name="T37" fmla="*/ 0 h 446"/>
                  <a:gd name="T38" fmla="*/ 1014 w 1014"/>
                  <a:gd name="T39" fmla="*/ 446 h 4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4" h="446">
                    <a:moveTo>
                      <a:pt x="974" y="122"/>
                    </a:moveTo>
                    <a:cubicBezTo>
                      <a:pt x="974" y="122"/>
                      <a:pt x="974" y="122"/>
                      <a:pt x="974" y="122"/>
                    </a:cubicBezTo>
                    <a:cubicBezTo>
                      <a:pt x="974" y="122"/>
                      <a:pt x="974" y="122"/>
                      <a:pt x="974" y="122"/>
                    </a:cubicBezTo>
                    <a:cubicBezTo>
                      <a:pt x="0" y="0"/>
                      <a:pt x="0" y="0"/>
                      <a:pt x="0" y="0"/>
                    </a:cubicBezTo>
                    <a:cubicBezTo>
                      <a:pt x="0" y="12"/>
                      <a:pt x="0" y="12"/>
                      <a:pt x="0" y="12"/>
                    </a:cubicBezTo>
                    <a:cubicBezTo>
                      <a:pt x="966" y="134"/>
                      <a:pt x="966" y="134"/>
                      <a:pt x="966" y="134"/>
                    </a:cubicBezTo>
                    <a:cubicBezTo>
                      <a:pt x="966" y="134"/>
                      <a:pt x="1005" y="189"/>
                      <a:pt x="980" y="433"/>
                    </a:cubicBezTo>
                    <a:cubicBezTo>
                      <a:pt x="0" y="239"/>
                      <a:pt x="0" y="239"/>
                      <a:pt x="0" y="239"/>
                    </a:cubicBezTo>
                    <a:cubicBezTo>
                      <a:pt x="0" y="251"/>
                      <a:pt x="0" y="251"/>
                      <a:pt x="0" y="251"/>
                    </a:cubicBezTo>
                    <a:cubicBezTo>
                      <a:pt x="980" y="446"/>
                      <a:pt x="980" y="446"/>
                      <a:pt x="980" y="446"/>
                    </a:cubicBezTo>
                    <a:cubicBezTo>
                      <a:pt x="991" y="440"/>
                      <a:pt x="991" y="440"/>
                      <a:pt x="991" y="440"/>
                    </a:cubicBezTo>
                    <a:cubicBezTo>
                      <a:pt x="1014" y="190"/>
                      <a:pt x="975" y="125"/>
                      <a:pt x="974" y="122"/>
                    </a:cubicBezTo>
                    <a:close/>
                  </a:path>
                </a:pathLst>
              </a:custGeom>
              <a:gradFill rotWithShape="1">
                <a:gsLst>
                  <a:gs pos="0">
                    <a:srgbClr val="969696"/>
                  </a:gs>
                  <a:gs pos="100000">
                    <a:srgbClr val="C0C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31" name="Freeform 15"/>
              <p:cNvSpPr>
                <a:spLocks/>
              </p:cNvSpPr>
              <p:nvPr/>
            </p:nvSpPr>
            <p:spPr bwMode="auto">
              <a:xfrm>
                <a:off x="1517" y="2658"/>
                <a:ext cx="1710" cy="649"/>
              </a:xfrm>
              <a:custGeom>
                <a:avLst/>
                <a:gdLst>
                  <a:gd name="T0" fmla="*/ 74801 w 1414"/>
                  <a:gd name="T1" fmla="*/ 0 h 500"/>
                  <a:gd name="T2" fmla="*/ 0 w 1414"/>
                  <a:gd name="T3" fmla="*/ 43348 h 500"/>
                  <a:gd name="T4" fmla="*/ 1012 w 1414"/>
                  <a:gd name="T5" fmla="*/ 119626 h 500"/>
                  <a:gd name="T6" fmla="*/ 75290 w 1414"/>
                  <a:gd name="T7" fmla="*/ 40912 h 500"/>
                  <a:gd name="T8" fmla="*/ 74801 w 1414"/>
                  <a:gd name="T9" fmla="*/ 0 h 500"/>
                  <a:gd name="T10" fmla="*/ 0 60000 65536"/>
                  <a:gd name="T11" fmla="*/ 0 60000 65536"/>
                  <a:gd name="T12" fmla="*/ 0 60000 65536"/>
                  <a:gd name="T13" fmla="*/ 0 60000 65536"/>
                  <a:gd name="T14" fmla="*/ 0 60000 65536"/>
                  <a:gd name="T15" fmla="*/ 0 w 1414"/>
                  <a:gd name="T16" fmla="*/ 0 h 500"/>
                  <a:gd name="T17" fmla="*/ 1414 w 1414"/>
                  <a:gd name="T18" fmla="*/ 500 h 500"/>
                </a:gdLst>
                <a:ahLst/>
                <a:cxnLst>
                  <a:cxn ang="T10">
                    <a:pos x="T0" y="T1"/>
                  </a:cxn>
                  <a:cxn ang="T11">
                    <a:pos x="T2" y="T3"/>
                  </a:cxn>
                  <a:cxn ang="T12">
                    <a:pos x="T4" y="T5"/>
                  </a:cxn>
                  <a:cxn ang="T13">
                    <a:pos x="T6" y="T7"/>
                  </a:cxn>
                  <a:cxn ang="T14">
                    <a:pos x="T8" y="T9"/>
                  </a:cxn>
                </a:cxnLst>
                <a:rect l="T15" t="T16" r="T17" b="T18"/>
                <a:pathLst>
                  <a:path w="1414" h="500">
                    <a:moveTo>
                      <a:pt x="1382" y="0"/>
                    </a:moveTo>
                    <a:cubicBezTo>
                      <a:pt x="0" y="182"/>
                      <a:pt x="0" y="182"/>
                      <a:pt x="0" y="182"/>
                    </a:cubicBezTo>
                    <a:cubicBezTo>
                      <a:pt x="1" y="185"/>
                      <a:pt x="41" y="236"/>
                      <a:pt x="18" y="500"/>
                    </a:cubicBezTo>
                    <a:cubicBezTo>
                      <a:pt x="1390" y="171"/>
                      <a:pt x="1390" y="171"/>
                      <a:pt x="1390" y="171"/>
                    </a:cubicBezTo>
                    <a:cubicBezTo>
                      <a:pt x="1390" y="171"/>
                      <a:pt x="1414" y="78"/>
                      <a:pt x="1382" y="0"/>
                    </a:cubicBezTo>
                    <a:close/>
                  </a:path>
                </a:pathLst>
              </a:custGeom>
              <a:solidFill>
                <a:srgbClr val="61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grpSp>
        <p:grpSp>
          <p:nvGrpSpPr>
            <p:cNvPr id="8" name="Group 16"/>
            <p:cNvGrpSpPr>
              <a:grpSpLocks/>
            </p:cNvGrpSpPr>
            <p:nvPr/>
          </p:nvGrpSpPr>
          <p:grpSpPr bwMode="auto">
            <a:xfrm>
              <a:off x="482600" y="3765550"/>
              <a:ext cx="4125913" cy="869950"/>
              <a:chOff x="249" y="2215"/>
              <a:chExt cx="3239" cy="683"/>
            </a:xfrm>
          </p:grpSpPr>
          <p:sp>
            <p:nvSpPr>
              <p:cNvPr id="22" name="Freeform 17"/>
              <p:cNvSpPr>
                <a:spLocks/>
              </p:cNvSpPr>
              <p:nvPr/>
            </p:nvSpPr>
            <p:spPr bwMode="auto">
              <a:xfrm>
                <a:off x="249" y="2605"/>
                <a:ext cx="777" cy="273"/>
              </a:xfrm>
              <a:custGeom>
                <a:avLst/>
                <a:gdLst>
                  <a:gd name="T0" fmla="*/ 1382 w 678"/>
                  <a:gd name="T1" fmla="*/ 0 h 222"/>
                  <a:gd name="T2" fmla="*/ 0 w 678"/>
                  <a:gd name="T3" fmla="*/ 73 h 222"/>
                  <a:gd name="T4" fmla="*/ 4504 w 678"/>
                  <a:gd name="T5" fmla="*/ 4946 h 222"/>
                  <a:gd name="T6" fmla="*/ 5237 w 678"/>
                  <a:gd name="T7" fmla="*/ 4727 h 222"/>
                  <a:gd name="T8" fmla="*/ 1382 w 678"/>
                  <a:gd name="T9" fmla="*/ 0 h 222"/>
                  <a:gd name="T10" fmla="*/ 0 60000 65536"/>
                  <a:gd name="T11" fmla="*/ 0 60000 65536"/>
                  <a:gd name="T12" fmla="*/ 0 60000 65536"/>
                  <a:gd name="T13" fmla="*/ 0 60000 65536"/>
                  <a:gd name="T14" fmla="*/ 0 60000 65536"/>
                  <a:gd name="T15" fmla="*/ 0 w 678"/>
                  <a:gd name="T16" fmla="*/ 0 h 222"/>
                  <a:gd name="T17" fmla="*/ 678 w 678"/>
                  <a:gd name="T18" fmla="*/ 222 h 222"/>
                </a:gdLst>
                <a:ahLst/>
                <a:cxnLst>
                  <a:cxn ang="T10">
                    <a:pos x="T0" y="T1"/>
                  </a:cxn>
                  <a:cxn ang="T11">
                    <a:pos x="T2" y="T3"/>
                  </a:cxn>
                  <a:cxn ang="T12">
                    <a:pos x="T4" y="T5"/>
                  </a:cxn>
                  <a:cxn ang="T13">
                    <a:pos x="T6" y="T7"/>
                  </a:cxn>
                  <a:cxn ang="T14">
                    <a:pos x="T8" y="T9"/>
                  </a:cxn>
                </a:cxnLst>
                <a:rect l="T15" t="T16" r="T17" b="T18"/>
                <a:pathLst>
                  <a:path w="678" h="222">
                    <a:moveTo>
                      <a:pt x="179" y="0"/>
                    </a:moveTo>
                    <a:lnTo>
                      <a:pt x="0" y="3"/>
                    </a:lnTo>
                    <a:lnTo>
                      <a:pt x="583" y="222"/>
                    </a:lnTo>
                    <a:lnTo>
                      <a:pt x="678" y="212"/>
                    </a:lnTo>
                    <a:lnTo>
                      <a:pt x="179" y="0"/>
                    </a:lnTo>
                    <a:close/>
                  </a:path>
                </a:pathLst>
              </a:custGeom>
              <a:solidFill>
                <a:srgbClr val="602320"/>
              </a:solidFill>
              <a:ln>
                <a:noFill/>
              </a:ln>
              <a:extLst/>
            </p:spPr>
            <p:txBody>
              <a:bodyP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3" name="Freeform 18"/>
              <p:cNvSpPr>
                <a:spLocks/>
              </p:cNvSpPr>
              <p:nvPr/>
            </p:nvSpPr>
            <p:spPr bwMode="auto">
              <a:xfrm>
                <a:off x="348" y="2318"/>
                <a:ext cx="598" cy="541"/>
              </a:xfrm>
              <a:custGeom>
                <a:avLst/>
                <a:gdLst>
                  <a:gd name="T0" fmla="*/ 1 w 494"/>
                  <a:gd name="T1" fmla="*/ 0 h 417"/>
                  <a:gd name="T2" fmla="*/ 0 w 494"/>
                  <a:gd name="T3" fmla="*/ 55147 h 417"/>
                  <a:gd name="T4" fmla="*/ 27277 w 494"/>
                  <a:gd name="T5" fmla="*/ 98719 h 417"/>
                  <a:gd name="T6" fmla="*/ 27277 w 494"/>
                  <a:gd name="T7" fmla="*/ 36078 h 417"/>
                  <a:gd name="T8" fmla="*/ 1 w 494"/>
                  <a:gd name="T9" fmla="*/ 0 h 417"/>
                  <a:gd name="T10" fmla="*/ 0 60000 65536"/>
                  <a:gd name="T11" fmla="*/ 0 60000 65536"/>
                  <a:gd name="T12" fmla="*/ 0 60000 65536"/>
                  <a:gd name="T13" fmla="*/ 0 60000 65536"/>
                  <a:gd name="T14" fmla="*/ 0 60000 65536"/>
                  <a:gd name="T15" fmla="*/ 0 w 494"/>
                  <a:gd name="T16" fmla="*/ 0 h 417"/>
                  <a:gd name="T17" fmla="*/ 494 w 494"/>
                  <a:gd name="T18" fmla="*/ 417 h 417"/>
                </a:gdLst>
                <a:ahLst/>
                <a:cxnLst>
                  <a:cxn ang="T10">
                    <a:pos x="T0" y="T1"/>
                  </a:cxn>
                  <a:cxn ang="T11">
                    <a:pos x="T2" y="T3"/>
                  </a:cxn>
                  <a:cxn ang="T12">
                    <a:pos x="T4" y="T5"/>
                  </a:cxn>
                  <a:cxn ang="T13">
                    <a:pos x="T6" y="T7"/>
                  </a:cxn>
                  <a:cxn ang="T14">
                    <a:pos x="T8" y="T9"/>
                  </a:cxn>
                </a:cxnLst>
                <a:rect l="T15" t="T16" r="T17" b="T18"/>
                <a:pathLst>
                  <a:path w="494" h="417">
                    <a:moveTo>
                      <a:pt x="1" y="0"/>
                    </a:moveTo>
                    <a:cubicBezTo>
                      <a:pt x="1" y="0"/>
                      <a:pt x="11" y="74"/>
                      <a:pt x="0" y="233"/>
                    </a:cubicBezTo>
                    <a:cubicBezTo>
                      <a:pt x="494" y="417"/>
                      <a:pt x="494" y="417"/>
                      <a:pt x="494" y="417"/>
                    </a:cubicBezTo>
                    <a:cubicBezTo>
                      <a:pt x="494" y="153"/>
                      <a:pt x="494" y="153"/>
                      <a:pt x="494" y="153"/>
                    </a:cubicBezTo>
                    <a:lnTo>
                      <a:pt x="1"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24" name="Freeform 19"/>
              <p:cNvSpPr>
                <a:spLocks/>
              </p:cNvSpPr>
              <p:nvPr/>
            </p:nvSpPr>
            <p:spPr bwMode="auto">
              <a:xfrm>
                <a:off x="255" y="2215"/>
                <a:ext cx="3185" cy="291"/>
              </a:xfrm>
              <a:custGeom>
                <a:avLst/>
                <a:gdLst>
                  <a:gd name="T0" fmla="*/ 9876 w 2633"/>
                  <a:gd name="T1" fmla="*/ 11345 h 224"/>
                  <a:gd name="T2" fmla="*/ 45750 w 2633"/>
                  <a:gd name="T3" fmla="*/ 3638 h 224"/>
                  <a:gd name="T4" fmla="*/ 33165 w 2633"/>
                  <a:gd name="T5" fmla="*/ 0 h 224"/>
                  <a:gd name="T6" fmla="*/ 0 w 2633"/>
                  <a:gd name="T7" fmla="*/ 2488 h 224"/>
                  <a:gd name="T8" fmla="*/ 0 w 2633"/>
                  <a:gd name="T9" fmla="*/ 2522 h 224"/>
                  <a:gd name="T10" fmla="*/ 9876 w 2633"/>
                  <a:gd name="T11" fmla="*/ 11345 h 224"/>
                  <a:gd name="T12" fmla="*/ 9876 w 2633"/>
                  <a:gd name="T13" fmla="*/ 11345 h 224"/>
                  <a:gd name="T14" fmla="*/ 0 60000 65536"/>
                  <a:gd name="T15" fmla="*/ 0 60000 65536"/>
                  <a:gd name="T16" fmla="*/ 0 60000 65536"/>
                  <a:gd name="T17" fmla="*/ 0 60000 65536"/>
                  <a:gd name="T18" fmla="*/ 0 60000 65536"/>
                  <a:gd name="T19" fmla="*/ 0 60000 65536"/>
                  <a:gd name="T20" fmla="*/ 0 60000 65536"/>
                  <a:gd name="T21" fmla="*/ 0 w 2633"/>
                  <a:gd name="T22" fmla="*/ 0 h 224"/>
                  <a:gd name="T23" fmla="*/ 2633 w 2633"/>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3" h="224">
                    <a:moveTo>
                      <a:pt x="569" y="224"/>
                    </a:moveTo>
                    <a:cubicBezTo>
                      <a:pt x="2633" y="72"/>
                      <a:pt x="2633" y="72"/>
                      <a:pt x="2633" y="72"/>
                    </a:cubicBezTo>
                    <a:cubicBezTo>
                      <a:pt x="1909" y="0"/>
                      <a:pt x="1909" y="0"/>
                      <a:pt x="1909" y="0"/>
                    </a:cubicBezTo>
                    <a:cubicBezTo>
                      <a:pt x="0" y="49"/>
                      <a:pt x="0" y="49"/>
                      <a:pt x="0" y="49"/>
                    </a:cubicBezTo>
                    <a:cubicBezTo>
                      <a:pt x="0" y="50"/>
                      <a:pt x="0" y="50"/>
                      <a:pt x="0" y="50"/>
                    </a:cubicBezTo>
                    <a:cubicBezTo>
                      <a:pt x="569" y="224"/>
                      <a:pt x="569" y="224"/>
                      <a:pt x="569" y="224"/>
                    </a:cubicBezTo>
                    <a:cubicBezTo>
                      <a:pt x="569" y="224"/>
                      <a:pt x="569" y="224"/>
                      <a:pt x="569" y="224"/>
                    </a:cubicBezTo>
                    <a:close/>
                  </a:path>
                </a:pathLst>
              </a:custGeom>
              <a:solidFill>
                <a:srgbClr val="602320"/>
              </a:solidFill>
              <a:ln>
                <a:noFill/>
              </a:ln>
              <a:extLst/>
            </p:spPr>
            <p:txBody>
              <a:bodyP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5" name="Freeform 20"/>
              <p:cNvSpPr>
                <a:spLocks/>
              </p:cNvSpPr>
              <p:nvPr/>
            </p:nvSpPr>
            <p:spPr bwMode="auto">
              <a:xfrm>
                <a:off x="249" y="2280"/>
                <a:ext cx="736" cy="618"/>
              </a:xfrm>
              <a:custGeom>
                <a:avLst/>
                <a:gdLst>
                  <a:gd name="T0" fmla="*/ 10076 w 608"/>
                  <a:gd name="T1" fmla="*/ 8462 h 477"/>
                  <a:gd name="T2" fmla="*/ 10076 w 608"/>
                  <a:gd name="T3" fmla="*/ 8462 h 477"/>
                  <a:gd name="T4" fmla="*/ 10076 w 608"/>
                  <a:gd name="T5" fmla="*/ 8462 h 477"/>
                  <a:gd name="T6" fmla="*/ 85 w 608"/>
                  <a:gd name="T7" fmla="*/ 0 h 477"/>
                  <a:gd name="T8" fmla="*/ 85 w 608"/>
                  <a:gd name="T9" fmla="*/ 595 h 477"/>
                  <a:gd name="T10" fmla="*/ 9918 w 608"/>
                  <a:gd name="T11" fmla="*/ 9035 h 477"/>
                  <a:gd name="T12" fmla="*/ 9683 w 608"/>
                  <a:gd name="T13" fmla="*/ 22394 h 477"/>
                  <a:gd name="T14" fmla="*/ 0 w 608"/>
                  <a:gd name="T15" fmla="*/ 12351 h 477"/>
                  <a:gd name="T16" fmla="*/ 0 w 608"/>
                  <a:gd name="T17" fmla="*/ 13219 h 477"/>
                  <a:gd name="T18" fmla="*/ 9659 w 608"/>
                  <a:gd name="T19" fmla="*/ 23220 h 477"/>
                  <a:gd name="T20" fmla="*/ 9831 w 608"/>
                  <a:gd name="T21" fmla="*/ 23141 h 477"/>
                  <a:gd name="T22" fmla="*/ 10076 w 608"/>
                  <a:gd name="T23" fmla="*/ 8462 h 4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8"/>
                  <a:gd name="T37" fmla="*/ 0 h 477"/>
                  <a:gd name="T38" fmla="*/ 608 w 608"/>
                  <a:gd name="T39" fmla="*/ 477 h 4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8" h="477">
                    <a:moveTo>
                      <a:pt x="574" y="174"/>
                    </a:moveTo>
                    <a:cubicBezTo>
                      <a:pt x="574" y="174"/>
                      <a:pt x="574" y="174"/>
                      <a:pt x="574" y="174"/>
                    </a:cubicBezTo>
                    <a:cubicBezTo>
                      <a:pt x="574" y="174"/>
                      <a:pt x="574" y="174"/>
                      <a:pt x="574" y="174"/>
                    </a:cubicBezTo>
                    <a:cubicBezTo>
                      <a:pt x="5" y="0"/>
                      <a:pt x="5" y="0"/>
                      <a:pt x="5" y="0"/>
                    </a:cubicBezTo>
                    <a:cubicBezTo>
                      <a:pt x="5" y="12"/>
                      <a:pt x="5" y="12"/>
                      <a:pt x="5" y="12"/>
                    </a:cubicBezTo>
                    <a:cubicBezTo>
                      <a:pt x="565" y="186"/>
                      <a:pt x="565" y="186"/>
                      <a:pt x="565" y="186"/>
                    </a:cubicBezTo>
                    <a:cubicBezTo>
                      <a:pt x="565" y="186"/>
                      <a:pt x="594" y="324"/>
                      <a:pt x="552" y="461"/>
                    </a:cubicBezTo>
                    <a:cubicBezTo>
                      <a:pt x="0" y="254"/>
                      <a:pt x="0" y="254"/>
                      <a:pt x="0" y="254"/>
                    </a:cubicBezTo>
                    <a:cubicBezTo>
                      <a:pt x="0" y="272"/>
                      <a:pt x="0" y="272"/>
                      <a:pt x="0" y="272"/>
                    </a:cubicBezTo>
                    <a:cubicBezTo>
                      <a:pt x="550" y="477"/>
                      <a:pt x="550" y="477"/>
                      <a:pt x="550" y="477"/>
                    </a:cubicBezTo>
                    <a:cubicBezTo>
                      <a:pt x="559" y="476"/>
                      <a:pt x="559" y="476"/>
                      <a:pt x="559" y="476"/>
                    </a:cubicBezTo>
                    <a:cubicBezTo>
                      <a:pt x="608" y="346"/>
                      <a:pt x="574" y="177"/>
                      <a:pt x="574" y="174"/>
                    </a:cubicBezTo>
                    <a:close/>
                  </a:path>
                </a:pathLst>
              </a:custGeom>
              <a:solidFill>
                <a:srgbClr val="602320"/>
              </a:solidFill>
              <a:ln>
                <a:noFill/>
              </a:ln>
              <a:extLst/>
            </p:spPr>
            <p:txBody>
              <a:bodyP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6" name="Freeform 21"/>
              <p:cNvSpPr>
                <a:spLocks/>
              </p:cNvSpPr>
              <p:nvPr/>
            </p:nvSpPr>
            <p:spPr bwMode="auto">
              <a:xfrm>
                <a:off x="924" y="2308"/>
                <a:ext cx="2564" cy="587"/>
              </a:xfrm>
              <a:custGeom>
                <a:avLst/>
                <a:gdLst/>
                <a:ahLst/>
                <a:cxnLst>
                  <a:cxn ang="0">
                    <a:pos x="2077" y="0"/>
                  </a:cxn>
                  <a:cxn ang="0">
                    <a:pos x="15" y="152"/>
                  </a:cxn>
                  <a:cxn ang="0">
                    <a:pos x="0" y="454"/>
                  </a:cxn>
                  <a:cxn ang="0">
                    <a:pos x="2100" y="242"/>
                  </a:cxn>
                  <a:cxn ang="0">
                    <a:pos x="2077" y="0"/>
                  </a:cxn>
                </a:cxnLst>
                <a:rect l="0" t="0" r="r" b="b"/>
                <a:pathLst>
                  <a:path w="2119" h="454">
                    <a:moveTo>
                      <a:pt x="2077" y="0"/>
                    </a:moveTo>
                    <a:cubicBezTo>
                      <a:pt x="15" y="152"/>
                      <a:pt x="15" y="152"/>
                      <a:pt x="15" y="152"/>
                    </a:cubicBezTo>
                    <a:cubicBezTo>
                      <a:pt x="15" y="155"/>
                      <a:pt x="49" y="324"/>
                      <a:pt x="0" y="454"/>
                    </a:cubicBezTo>
                    <a:cubicBezTo>
                      <a:pt x="2100" y="242"/>
                      <a:pt x="2100" y="242"/>
                      <a:pt x="2100" y="242"/>
                    </a:cubicBezTo>
                    <a:cubicBezTo>
                      <a:pt x="2100" y="242"/>
                      <a:pt x="2119" y="52"/>
                      <a:pt x="2077" y="0"/>
                    </a:cubicBezTo>
                    <a:close/>
                  </a:path>
                </a:pathLst>
              </a:custGeom>
              <a:solidFill>
                <a:srgbClr val="602320"/>
              </a:solidFill>
              <a:ln w="9525">
                <a:noFill/>
                <a:round/>
                <a:headEnd/>
                <a:tailEnd/>
              </a:ln>
            </p:spPr>
            <p:txBody>
              <a:bodyPr/>
              <a:lstStyle/>
              <a:p>
                <a:pPr fontAlgn="base">
                  <a:spcBef>
                    <a:spcPct val="0"/>
                  </a:spcBef>
                  <a:spcAft>
                    <a:spcPct val="0"/>
                  </a:spcAft>
                  <a:defRPr/>
                </a:pPr>
                <a:endParaRPr lang="en-GB" altLang="zh-CN" sz="2000" kern="0" dirty="0">
                  <a:solidFill>
                    <a:srgbClr val="FFFFFF"/>
                  </a:solidFill>
                  <a:latin typeface="華康中黑體" panose="02010609010101010101" pitchFamily="49" charset="-120"/>
                  <a:ea typeface="華康中黑體" panose="02010609010101010101" pitchFamily="49" charset="-120"/>
                </a:endParaRPr>
              </a:p>
            </p:txBody>
          </p:sp>
        </p:grpSp>
        <p:grpSp>
          <p:nvGrpSpPr>
            <p:cNvPr id="9" name="Group 22"/>
            <p:cNvGrpSpPr>
              <a:grpSpLocks/>
            </p:cNvGrpSpPr>
            <p:nvPr/>
          </p:nvGrpSpPr>
          <p:grpSpPr bwMode="auto">
            <a:xfrm>
              <a:off x="806450" y="3243263"/>
              <a:ext cx="3654425" cy="784225"/>
              <a:chOff x="503" y="1705"/>
              <a:chExt cx="2870" cy="715"/>
            </a:xfrm>
          </p:grpSpPr>
          <p:sp>
            <p:nvSpPr>
              <p:cNvPr id="17" name="Freeform 23"/>
              <p:cNvSpPr>
                <a:spLocks/>
              </p:cNvSpPr>
              <p:nvPr/>
            </p:nvSpPr>
            <p:spPr bwMode="auto">
              <a:xfrm>
                <a:off x="505" y="2215"/>
                <a:ext cx="699" cy="191"/>
              </a:xfrm>
              <a:custGeom>
                <a:avLst/>
                <a:gdLst>
                  <a:gd name="T0" fmla="*/ 3401 w 610"/>
                  <a:gd name="T1" fmla="*/ 0 h 156"/>
                  <a:gd name="T2" fmla="*/ 0 w 610"/>
                  <a:gd name="T3" fmla="*/ 995 h 156"/>
                  <a:gd name="T4" fmla="*/ 8655 w 610"/>
                  <a:gd name="T5" fmla="*/ 10959 h 156"/>
                  <a:gd name="T6" fmla="*/ 10649 w 610"/>
                  <a:gd name="T7" fmla="*/ 10692 h 156"/>
                  <a:gd name="T8" fmla="*/ 3401 w 610"/>
                  <a:gd name="T9" fmla="*/ 0 h 156"/>
                  <a:gd name="T10" fmla="*/ 0 60000 65536"/>
                  <a:gd name="T11" fmla="*/ 0 60000 65536"/>
                  <a:gd name="T12" fmla="*/ 0 60000 65536"/>
                  <a:gd name="T13" fmla="*/ 0 60000 65536"/>
                  <a:gd name="T14" fmla="*/ 0 60000 65536"/>
                  <a:gd name="T15" fmla="*/ 0 w 610"/>
                  <a:gd name="T16" fmla="*/ 0 h 156"/>
                  <a:gd name="T17" fmla="*/ 610 w 610"/>
                  <a:gd name="T18" fmla="*/ 156 h 156"/>
                </a:gdLst>
                <a:ahLst/>
                <a:cxnLst>
                  <a:cxn ang="T10">
                    <a:pos x="T0" y="T1"/>
                  </a:cxn>
                  <a:cxn ang="T11">
                    <a:pos x="T2" y="T3"/>
                  </a:cxn>
                  <a:cxn ang="T12">
                    <a:pos x="T4" y="T5"/>
                  </a:cxn>
                  <a:cxn ang="T13">
                    <a:pos x="T6" y="T7"/>
                  </a:cxn>
                  <a:cxn ang="T14">
                    <a:pos x="T8" y="T9"/>
                  </a:cxn>
                </a:cxnLst>
                <a:rect l="T15" t="T16" r="T17" b="T18"/>
                <a:pathLst>
                  <a:path w="610" h="156">
                    <a:moveTo>
                      <a:pt x="195" y="0"/>
                    </a:moveTo>
                    <a:lnTo>
                      <a:pt x="0" y="14"/>
                    </a:lnTo>
                    <a:lnTo>
                      <a:pt x="495" y="156"/>
                    </a:lnTo>
                    <a:lnTo>
                      <a:pt x="610" y="152"/>
                    </a:lnTo>
                    <a:lnTo>
                      <a:pt x="195"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18" name="Freeform 24"/>
              <p:cNvSpPr>
                <a:spLocks/>
              </p:cNvSpPr>
              <p:nvPr/>
            </p:nvSpPr>
            <p:spPr bwMode="auto">
              <a:xfrm>
                <a:off x="592" y="1757"/>
                <a:ext cx="503" cy="637"/>
              </a:xfrm>
              <a:custGeom>
                <a:avLst/>
                <a:gdLst>
                  <a:gd name="T0" fmla="*/ 323 w 416"/>
                  <a:gd name="T1" fmla="*/ 0 h 491"/>
                  <a:gd name="T2" fmla="*/ 0 w 416"/>
                  <a:gd name="T3" fmla="*/ 87089 h 491"/>
                  <a:gd name="T4" fmla="*/ 22454 w 416"/>
                  <a:gd name="T5" fmla="*/ 116241 h 491"/>
                  <a:gd name="T6" fmla="*/ 22454 w 416"/>
                  <a:gd name="T7" fmla="*/ 22530 h 491"/>
                  <a:gd name="T8" fmla="*/ 323 w 416"/>
                  <a:gd name="T9" fmla="*/ 0 h 491"/>
                  <a:gd name="T10" fmla="*/ 0 60000 65536"/>
                  <a:gd name="T11" fmla="*/ 0 60000 65536"/>
                  <a:gd name="T12" fmla="*/ 0 60000 65536"/>
                  <a:gd name="T13" fmla="*/ 0 60000 65536"/>
                  <a:gd name="T14" fmla="*/ 0 60000 65536"/>
                  <a:gd name="T15" fmla="*/ 0 w 416"/>
                  <a:gd name="T16" fmla="*/ 0 h 491"/>
                  <a:gd name="T17" fmla="*/ 416 w 416"/>
                  <a:gd name="T18" fmla="*/ 491 h 491"/>
                </a:gdLst>
                <a:ahLst/>
                <a:cxnLst>
                  <a:cxn ang="T10">
                    <a:pos x="T0" y="T1"/>
                  </a:cxn>
                  <a:cxn ang="T11">
                    <a:pos x="T2" y="T3"/>
                  </a:cxn>
                  <a:cxn ang="T12">
                    <a:pos x="T4" y="T5"/>
                  </a:cxn>
                  <a:cxn ang="T13">
                    <a:pos x="T6" y="T7"/>
                  </a:cxn>
                  <a:cxn ang="T14">
                    <a:pos x="T8" y="T9"/>
                  </a:cxn>
                </a:cxnLst>
                <a:rect l="T15" t="T16" r="T17" b="T18"/>
                <a:pathLst>
                  <a:path w="416" h="491">
                    <a:moveTo>
                      <a:pt x="6" y="0"/>
                    </a:moveTo>
                    <a:cubicBezTo>
                      <a:pt x="6" y="0"/>
                      <a:pt x="28" y="138"/>
                      <a:pt x="0" y="368"/>
                    </a:cubicBezTo>
                    <a:cubicBezTo>
                      <a:pt x="416" y="491"/>
                      <a:pt x="416" y="491"/>
                      <a:pt x="416" y="491"/>
                    </a:cubicBezTo>
                    <a:cubicBezTo>
                      <a:pt x="416" y="95"/>
                      <a:pt x="416" y="95"/>
                      <a:pt x="416" y="95"/>
                    </a:cubicBezTo>
                    <a:lnTo>
                      <a:pt x="6" y="0"/>
                    </a:lnTo>
                    <a:close/>
                  </a:path>
                </a:pathLst>
              </a:custGeom>
              <a:gradFill rotWithShape="1">
                <a:gsLst>
                  <a:gs pos="0">
                    <a:srgbClr val="C0C0C0"/>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19" name="Freeform 25"/>
              <p:cNvSpPr>
                <a:spLocks/>
              </p:cNvSpPr>
              <p:nvPr/>
            </p:nvSpPr>
            <p:spPr bwMode="auto">
              <a:xfrm>
                <a:off x="503" y="1726"/>
                <a:ext cx="595" cy="694"/>
              </a:xfrm>
              <a:custGeom>
                <a:avLst/>
                <a:gdLst>
                  <a:gd name="T0" fmla="*/ 25627 w 492"/>
                  <a:gd name="T1" fmla="*/ 24778 h 536"/>
                  <a:gd name="T2" fmla="*/ 1 w 492"/>
                  <a:gd name="T3" fmla="*/ 0 h 536"/>
                  <a:gd name="T4" fmla="*/ 1 w 492"/>
                  <a:gd name="T5" fmla="*/ 4616 h 536"/>
                  <a:gd name="T6" fmla="*/ 24819 w 492"/>
                  <a:gd name="T7" fmla="*/ 27686 h 536"/>
                  <a:gd name="T8" fmla="*/ 25402 w 492"/>
                  <a:gd name="T9" fmla="*/ 118062 h 536"/>
                  <a:gd name="T10" fmla="*/ 0 w 492"/>
                  <a:gd name="T11" fmla="*/ 88634 h 536"/>
                  <a:gd name="T12" fmla="*/ 1 w 492"/>
                  <a:gd name="T13" fmla="*/ 91824 h 536"/>
                  <a:gd name="T14" fmla="*/ 25402 w 492"/>
                  <a:gd name="T15" fmla="*/ 121727 h 536"/>
                  <a:gd name="T16" fmla="*/ 26118 w 492"/>
                  <a:gd name="T17" fmla="*/ 121727 h 536"/>
                  <a:gd name="T18" fmla="*/ 25627 w 492"/>
                  <a:gd name="T19" fmla="*/ 24778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2"/>
                  <a:gd name="T31" fmla="*/ 0 h 536"/>
                  <a:gd name="T32" fmla="*/ 492 w 492"/>
                  <a:gd name="T33" fmla="*/ 536 h 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2" h="536">
                    <a:moveTo>
                      <a:pt x="474" y="109"/>
                    </a:moveTo>
                    <a:cubicBezTo>
                      <a:pt x="1" y="0"/>
                      <a:pt x="1" y="0"/>
                      <a:pt x="1" y="0"/>
                    </a:cubicBezTo>
                    <a:cubicBezTo>
                      <a:pt x="1" y="20"/>
                      <a:pt x="1" y="20"/>
                      <a:pt x="1" y="20"/>
                    </a:cubicBezTo>
                    <a:cubicBezTo>
                      <a:pt x="459" y="122"/>
                      <a:pt x="459" y="122"/>
                      <a:pt x="459" y="122"/>
                    </a:cubicBezTo>
                    <a:cubicBezTo>
                      <a:pt x="459" y="122"/>
                      <a:pt x="478" y="207"/>
                      <a:pt x="469" y="520"/>
                    </a:cubicBezTo>
                    <a:cubicBezTo>
                      <a:pt x="0" y="390"/>
                      <a:pt x="0" y="390"/>
                      <a:pt x="0" y="390"/>
                    </a:cubicBezTo>
                    <a:cubicBezTo>
                      <a:pt x="1" y="404"/>
                      <a:pt x="1" y="404"/>
                      <a:pt x="1" y="404"/>
                    </a:cubicBezTo>
                    <a:cubicBezTo>
                      <a:pt x="469" y="536"/>
                      <a:pt x="469" y="536"/>
                      <a:pt x="469" y="536"/>
                    </a:cubicBezTo>
                    <a:cubicBezTo>
                      <a:pt x="482" y="536"/>
                      <a:pt x="482" y="536"/>
                      <a:pt x="482" y="536"/>
                    </a:cubicBezTo>
                    <a:cubicBezTo>
                      <a:pt x="492" y="243"/>
                      <a:pt x="474" y="109"/>
                      <a:pt x="474" y="109"/>
                    </a:cubicBezTo>
                    <a:close/>
                  </a:path>
                </a:pathLst>
              </a:custGeom>
              <a:gradFill rotWithShape="1">
                <a:gsLst>
                  <a:gs pos="0">
                    <a:srgbClr val="EAEAEA"/>
                  </a:gs>
                  <a:gs pos="100000">
                    <a:srgbClr val="B7B8B8"/>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20" name="Freeform 26"/>
              <p:cNvSpPr>
                <a:spLocks/>
              </p:cNvSpPr>
              <p:nvPr/>
            </p:nvSpPr>
            <p:spPr bwMode="auto">
              <a:xfrm>
                <a:off x="505" y="1705"/>
                <a:ext cx="2778" cy="160"/>
              </a:xfrm>
              <a:custGeom>
                <a:avLst/>
                <a:gdLst>
                  <a:gd name="T0" fmla="*/ 2778 w 2424"/>
                  <a:gd name="T1" fmla="*/ 112 h 131"/>
                  <a:gd name="T2" fmla="*/ 2402 w 2424"/>
                  <a:gd name="T3" fmla="*/ 0 h 131"/>
                  <a:gd name="T4" fmla="*/ 0 w 2424"/>
                  <a:gd name="T5" fmla="*/ 21 h 131"/>
                  <a:gd name="T6" fmla="*/ 570 w 2424"/>
                  <a:gd name="T7" fmla="*/ 160 h 131"/>
                  <a:gd name="T8" fmla="*/ 578 w 2424"/>
                  <a:gd name="T9" fmla="*/ 150 h 131"/>
                  <a:gd name="T10" fmla="*/ 2778 w 2424"/>
                  <a:gd name="T11" fmla="*/ 112 h 131"/>
                  <a:gd name="T12" fmla="*/ 0 60000 65536"/>
                  <a:gd name="T13" fmla="*/ 0 60000 65536"/>
                  <a:gd name="T14" fmla="*/ 0 60000 65536"/>
                  <a:gd name="T15" fmla="*/ 0 60000 65536"/>
                  <a:gd name="T16" fmla="*/ 0 60000 65536"/>
                  <a:gd name="T17" fmla="*/ 0 60000 65536"/>
                  <a:gd name="T18" fmla="*/ 0 w 2424"/>
                  <a:gd name="T19" fmla="*/ 0 h 131"/>
                  <a:gd name="T20" fmla="*/ 2424 w 242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2424" h="131">
                    <a:moveTo>
                      <a:pt x="2424" y="92"/>
                    </a:moveTo>
                    <a:lnTo>
                      <a:pt x="2096" y="0"/>
                    </a:lnTo>
                    <a:lnTo>
                      <a:pt x="0" y="17"/>
                    </a:lnTo>
                    <a:lnTo>
                      <a:pt x="497" y="131"/>
                    </a:lnTo>
                    <a:lnTo>
                      <a:pt x="504" y="123"/>
                    </a:lnTo>
                    <a:lnTo>
                      <a:pt x="2424" y="92"/>
                    </a:lnTo>
                    <a:close/>
                  </a:path>
                </a:pathLst>
              </a:custGeom>
              <a:solidFill>
                <a:srgbClr val="A32020">
                  <a:lumMod val="40000"/>
                  <a:lumOff val="60000"/>
                </a:srgbClr>
              </a:solidFill>
              <a:ln>
                <a:noFill/>
              </a:ln>
              <a:extLst/>
            </p:spPr>
            <p:txBody>
              <a:bodyPr/>
              <a:lstStyle/>
              <a:p>
                <a:pPr fontAlgn="base">
                  <a:spcBef>
                    <a:spcPct val="0"/>
                  </a:spcBef>
                  <a:spcAft>
                    <a:spcPct val="0"/>
                  </a:spcAft>
                  <a:defRPr/>
                </a:pPr>
                <a:endParaRPr lang="en-GB" sz="2000" b="1" kern="0" dirty="0">
                  <a:solidFill>
                    <a:srgbClr val="FFFFFF"/>
                  </a:solidFill>
                  <a:latin typeface="華康中黑體" panose="02010609010101010101" pitchFamily="49" charset="-120"/>
                  <a:ea typeface="華康中黑體" panose="02010609010101010101" pitchFamily="49" charset="-120"/>
                </a:endParaRPr>
              </a:p>
            </p:txBody>
          </p:sp>
          <p:sp>
            <p:nvSpPr>
              <p:cNvPr id="21" name="Freeform 27"/>
              <p:cNvSpPr>
                <a:spLocks/>
              </p:cNvSpPr>
              <p:nvPr/>
            </p:nvSpPr>
            <p:spPr bwMode="auto">
              <a:xfrm>
                <a:off x="1074" y="1818"/>
                <a:ext cx="2299" cy="554"/>
              </a:xfrm>
              <a:custGeom>
                <a:avLst/>
                <a:gdLst>
                  <a:gd name="T0" fmla="*/ 2208 w 1901"/>
                  <a:gd name="T1" fmla="*/ 0 h 465"/>
                  <a:gd name="T2" fmla="*/ 8 w 1901"/>
                  <a:gd name="T3" fmla="*/ 39 h 465"/>
                  <a:gd name="T4" fmla="*/ 0 w 1901"/>
                  <a:gd name="T5" fmla="*/ 48 h 465"/>
                  <a:gd name="T6" fmla="*/ 12 w 1901"/>
                  <a:gd name="T7" fmla="*/ 602 h 465"/>
                  <a:gd name="T8" fmla="*/ 2235 w 1901"/>
                  <a:gd name="T9" fmla="*/ 495 h 465"/>
                  <a:gd name="T10" fmla="*/ 2226 w 1901"/>
                  <a:gd name="T11" fmla="*/ 6 h 465"/>
                  <a:gd name="T12" fmla="*/ 2208 w 1901"/>
                  <a:gd name="T13" fmla="*/ 0 h 465"/>
                  <a:gd name="T14" fmla="*/ 0 60000 65536"/>
                  <a:gd name="T15" fmla="*/ 0 60000 65536"/>
                  <a:gd name="T16" fmla="*/ 0 60000 65536"/>
                  <a:gd name="T17" fmla="*/ 0 60000 65536"/>
                  <a:gd name="T18" fmla="*/ 0 60000 65536"/>
                  <a:gd name="T19" fmla="*/ 0 60000 65536"/>
                  <a:gd name="T20" fmla="*/ 0 60000 65536"/>
                  <a:gd name="T21" fmla="*/ 0 w 1901"/>
                  <a:gd name="T22" fmla="*/ 0 h 465"/>
                  <a:gd name="T23" fmla="*/ 1901 w 1901"/>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1" h="465">
                    <a:moveTo>
                      <a:pt x="1826" y="0"/>
                    </a:moveTo>
                    <a:cubicBezTo>
                      <a:pt x="7" y="30"/>
                      <a:pt x="7" y="30"/>
                      <a:pt x="7" y="30"/>
                    </a:cubicBezTo>
                    <a:cubicBezTo>
                      <a:pt x="0" y="37"/>
                      <a:pt x="0" y="37"/>
                      <a:pt x="0" y="37"/>
                    </a:cubicBezTo>
                    <a:cubicBezTo>
                      <a:pt x="0" y="37"/>
                      <a:pt x="19" y="175"/>
                      <a:pt x="10" y="465"/>
                    </a:cubicBezTo>
                    <a:cubicBezTo>
                      <a:pt x="1848" y="382"/>
                      <a:pt x="1848" y="382"/>
                      <a:pt x="1848" y="382"/>
                    </a:cubicBezTo>
                    <a:cubicBezTo>
                      <a:pt x="1848" y="382"/>
                      <a:pt x="1901" y="194"/>
                      <a:pt x="1841" y="5"/>
                    </a:cubicBezTo>
                    <a:lnTo>
                      <a:pt x="1826" y="0"/>
                    </a:lnTo>
                    <a:close/>
                  </a:path>
                </a:pathLst>
              </a:custGeom>
              <a:solidFill>
                <a:srgbClr val="FFB600"/>
              </a:solidFill>
              <a:ln w="9525">
                <a:solidFill>
                  <a:srgbClr val="DC6900"/>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base">
                  <a:spcBef>
                    <a:spcPct val="0"/>
                  </a:spcBef>
                  <a:spcAft>
                    <a:spcPct val="0"/>
                  </a:spcAft>
                  <a:defRPr/>
                </a:pPr>
                <a:endParaRPr lang="en-GB" sz="2000" b="1" kern="0" dirty="0">
                  <a:solidFill>
                    <a:srgbClr val="FFFFFF"/>
                  </a:solidFill>
                  <a:latin typeface="華康中黑體" panose="02010609010101010101" pitchFamily="49" charset="-120"/>
                  <a:ea typeface="華康中黑體" panose="02010609010101010101" pitchFamily="49" charset="-120"/>
                </a:endParaRPr>
              </a:p>
            </p:txBody>
          </p:sp>
        </p:grpSp>
        <p:grpSp>
          <p:nvGrpSpPr>
            <p:cNvPr id="10" name="Group 28"/>
            <p:cNvGrpSpPr>
              <a:grpSpLocks/>
            </p:cNvGrpSpPr>
            <p:nvPr/>
          </p:nvGrpSpPr>
          <p:grpSpPr bwMode="auto">
            <a:xfrm>
              <a:off x="930275" y="2673350"/>
              <a:ext cx="3619500" cy="704850"/>
              <a:chOff x="688" y="542"/>
              <a:chExt cx="2841" cy="719"/>
            </a:xfrm>
          </p:grpSpPr>
          <p:sp>
            <p:nvSpPr>
              <p:cNvPr id="12" name="Freeform 29"/>
              <p:cNvSpPr>
                <a:spLocks/>
              </p:cNvSpPr>
              <p:nvPr/>
            </p:nvSpPr>
            <p:spPr bwMode="auto">
              <a:xfrm>
                <a:off x="688" y="1079"/>
                <a:ext cx="654" cy="182"/>
              </a:xfrm>
              <a:custGeom>
                <a:avLst/>
                <a:gdLst>
                  <a:gd name="T0" fmla="*/ 3237 w 571"/>
                  <a:gd name="T1" fmla="*/ 0 h 148"/>
                  <a:gd name="T2" fmla="*/ 0 w 571"/>
                  <a:gd name="T3" fmla="*/ 726 h 148"/>
                  <a:gd name="T4" fmla="*/ 7687 w 571"/>
                  <a:gd name="T5" fmla="*/ 11397 h 148"/>
                  <a:gd name="T6" fmla="*/ 9886 w 571"/>
                  <a:gd name="T7" fmla="*/ 10972 h 148"/>
                  <a:gd name="T8" fmla="*/ 3237 w 571"/>
                  <a:gd name="T9" fmla="*/ 0 h 148"/>
                  <a:gd name="T10" fmla="*/ 0 60000 65536"/>
                  <a:gd name="T11" fmla="*/ 0 60000 65536"/>
                  <a:gd name="T12" fmla="*/ 0 60000 65536"/>
                  <a:gd name="T13" fmla="*/ 0 60000 65536"/>
                  <a:gd name="T14" fmla="*/ 0 60000 65536"/>
                  <a:gd name="T15" fmla="*/ 0 w 571"/>
                  <a:gd name="T16" fmla="*/ 0 h 148"/>
                  <a:gd name="T17" fmla="*/ 571 w 571"/>
                  <a:gd name="T18" fmla="*/ 148 h 148"/>
                </a:gdLst>
                <a:ahLst/>
                <a:cxnLst>
                  <a:cxn ang="T10">
                    <a:pos x="T0" y="T1"/>
                  </a:cxn>
                  <a:cxn ang="T11">
                    <a:pos x="T2" y="T3"/>
                  </a:cxn>
                  <a:cxn ang="T12">
                    <a:pos x="T4" y="T5"/>
                  </a:cxn>
                  <a:cxn ang="T13">
                    <a:pos x="T6" y="T7"/>
                  </a:cxn>
                  <a:cxn ang="T14">
                    <a:pos x="T8" y="T9"/>
                  </a:cxn>
                </a:cxnLst>
                <a:rect l="T15" t="T16" r="T17" b="T18"/>
                <a:pathLst>
                  <a:path w="571" h="148">
                    <a:moveTo>
                      <a:pt x="187" y="0"/>
                    </a:moveTo>
                    <a:lnTo>
                      <a:pt x="0" y="10"/>
                    </a:lnTo>
                    <a:lnTo>
                      <a:pt x="445" y="148"/>
                    </a:lnTo>
                    <a:lnTo>
                      <a:pt x="571" y="143"/>
                    </a:lnTo>
                    <a:lnTo>
                      <a:pt x="187"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13" name="Freeform 30"/>
              <p:cNvSpPr>
                <a:spLocks/>
              </p:cNvSpPr>
              <p:nvPr/>
            </p:nvSpPr>
            <p:spPr bwMode="auto">
              <a:xfrm>
                <a:off x="813" y="598"/>
                <a:ext cx="393" cy="632"/>
              </a:xfrm>
              <a:custGeom>
                <a:avLst/>
                <a:gdLst>
                  <a:gd name="T0" fmla="*/ 853 w 325"/>
                  <a:gd name="T1" fmla="*/ 0 h 487"/>
                  <a:gd name="T2" fmla="*/ 0 w 325"/>
                  <a:gd name="T3" fmla="*/ 91108 h 487"/>
                  <a:gd name="T4" fmla="*/ 17539 w 325"/>
                  <a:gd name="T5" fmla="*/ 116025 h 487"/>
                  <a:gd name="T6" fmla="*/ 17539 w 325"/>
                  <a:gd name="T7" fmla="*/ 21471 h 487"/>
                  <a:gd name="T8" fmla="*/ 853 w 325"/>
                  <a:gd name="T9" fmla="*/ 0 h 487"/>
                  <a:gd name="T10" fmla="*/ 0 60000 65536"/>
                  <a:gd name="T11" fmla="*/ 0 60000 65536"/>
                  <a:gd name="T12" fmla="*/ 0 60000 65536"/>
                  <a:gd name="T13" fmla="*/ 0 60000 65536"/>
                  <a:gd name="T14" fmla="*/ 0 60000 65536"/>
                  <a:gd name="T15" fmla="*/ 0 w 325"/>
                  <a:gd name="T16" fmla="*/ 0 h 487"/>
                  <a:gd name="T17" fmla="*/ 325 w 325"/>
                  <a:gd name="T18" fmla="*/ 487 h 487"/>
                </a:gdLst>
                <a:ahLst/>
                <a:cxnLst>
                  <a:cxn ang="T10">
                    <a:pos x="T0" y="T1"/>
                  </a:cxn>
                  <a:cxn ang="T11">
                    <a:pos x="T2" y="T3"/>
                  </a:cxn>
                  <a:cxn ang="T12">
                    <a:pos x="T4" y="T5"/>
                  </a:cxn>
                  <a:cxn ang="T13">
                    <a:pos x="T6" y="T7"/>
                  </a:cxn>
                  <a:cxn ang="T14">
                    <a:pos x="T8" y="T9"/>
                  </a:cxn>
                </a:cxnLst>
                <a:rect l="T15" t="T16" r="T17" b="T18"/>
                <a:pathLst>
                  <a:path w="325" h="487">
                    <a:moveTo>
                      <a:pt x="16" y="0"/>
                    </a:moveTo>
                    <a:cubicBezTo>
                      <a:pt x="16" y="0"/>
                      <a:pt x="37" y="218"/>
                      <a:pt x="0" y="382"/>
                    </a:cubicBezTo>
                    <a:cubicBezTo>
                      <a:pt x="325" y="487"/>
                      <a:pt x="325" y="487"/>
                      <a:pt x="325" y="487"/>
                    </a:cubicBezTo>
                    <a:cubicBezTo>
                      <a:pt x="325" y="90"/>
                      <a:pt x="325" y="90"/>
                      <a:pt x="325" y="90"/>
                    </a:cubicBezTo>
                    <a:lnTo>
                      <a:pt x="16" y="0"/>
                    </a:lnTo>
                    <a:close/>
                  </a:path>
                </a:pathLst>
              </a:custGeom>
              <a:gradFill rotWithShape="1">
                <a:gsLst>
                  <a:gs pos="0">
                    <a:srgbClr val="E9EAEA"/>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14" name="Freeform 31"/>
              <p:cNvSpPr>
                <a:spLocks/>
              </p:cNvSpPr>
              <p:nvPr/>
            </p:nvSpPr>
            <p:spPr bwMode="auto">
              <a:xfrm>
                <a:off x="688" y="542"/>
                <a:ext cx="533" cy="719"/>
              </a:xfrm>
              <a:custGeom>
                <a:avLst/>
                <a:gdLst>
                  <a:gd name="T0" fmla="*/ 22785 w 441"/>
                  <a:gd name="T1" fmla="*/ 30715 h 555"/>
                  <a:gd name="T2" fmla="*/ 898 w 441"/>
                  <a:gd name="T3" fmla="*/ 0 h 555"/>
                  <a:gd name="T4" fmla="*/ 743 w 441"/>
                  <a:gd name="T5" fmla="*/ 0 h 555"/>
                  <a:gd name="T6" fmla="*/ 827 w 441"/>
                  <a:gd name="T7" fmla="*/ 3644 h 555"/>
                  <a:gd name="T8" fmla="*/ 21971 w 441"/>
                  <a:gd name="T9" fmla="*/ 33675 h 555"/>
                  <a:gd name="T10" fmla="*/ 22055 w 441"/>
                  <a:gd name="T11" fmla="*/ 123712 h 555"/>
                  <a:gd name="T12" fmla="*/ 0 w 441"/>
                  <a:gd name="T13" fmla="*/ 97325 h 555"/>
                  <a:gd name="T14" fmla="*/ 0 w 441"/>
                  <a:gd name="T15" fmla="*/ 100128 h 555"/>
                  <a:gd name="T16" fmla="*/ 22055 w 441"/>
                  <a:gd name="T17" fmla="*/ 127418 h 555"/>
                  <a:gd name="T18" fmla="*/ 22840 w 441"/>
                  <a:gd name="T19" fmla="*/ 127418 h 555"/>
                  <a:gd name="T20" fmla="*/ 22785 w 441"/>
                  <a:gd name="T21" fmla="*/ 30715 h 5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1"/>
                  <a:gd name="T34" fmla="*/ 0 h 555"/>
                  <a:gd name="T35" fmla="*/ 441 w 441"/>
                  <a:gd name="T36" fmla="*/ 555 h 5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1" h="555">
                    <a:moveTo>
                      <a:pt x="426" y="134"/>
                    </a:moveTo>
                    <a:cubicBezTo>
                      <a:pt x="17" y="0"/>
                      <a:pt x="17" y="0"/>
                      <a:pt x="17" y="0"/>
                    </a:cubicBezTo>
                    <a:cubicBezTo>
                      <a:pt x="14" y="0"/>
                      <a:pt x="14" y="0"/>
                      <a:pt x="14" y="0"/>
                    </a:cubicBezTo>
                    <a:cubicBezTo>
                      <a:pt x="15" y="16"/>
                      <a:pt x="15" y="16"/>
                      <a:pt x="15" y="16"/>
                    </a:cubicBezTo>
                    <a:cubicBezTo>
                      <a:pt x="411" y="147"/>
                      <a:pt x="411" y="147"/>
                      <a:pt x="411" y="147"/>
                    </a:cubicBezTo>
                    <a:cubicBezTo>
                      <a:pt x="411" y="147"/>
                      <a:pt x="427" y="235"/>
                      <a:pt x="412" y="539"/>
                    </a:cubicBezTo>
                    <a:cubicBezTo>
                      <a:pt x="0" y="424"/>
                      <a:pt x="0" y="424"/>
                      <a:pt x="0" y="424"/>
                    </a:cubicBezTo>
                    <a:cubicBezTo>
                      <a:pt x="0" y="436"/>
                      <a:pt x="0" y="436"/>
                      <a:pt x="0" y="436"/>
                    </a:cubicBezTo>
                    <a:cubicBezTo>
                      <a:pt x="412" y="555"/>
                      <a:pt x="412" y="555"/>
                      <a:pt x="412" y="555"/>
                    </a:cubicBezTo>
                    <a:cubicBezTo>
                      <a:pt x="427" y="555"/>
                      <a:pt x="427" y="555"/>
                      <a:pt x="427" y="555"/>
                    </a:cubicBezTo>
                    <a:cubicBezTo>
                      <a:pt x="441" y="270"/>
                      <a:pt x="426" y="134"/>
                      <a:pt x="426" y="134"/>
                    </a:cubicBezTo>
                    <a:close/>
                  </a:path>
                </a:pathLst>
              </a:custGeom>
              <a:gradFill rotWithShape="1">
                <a:gsLst>
                  <a:gs pos="0">
                    <a:srgbClr val="C0C0C0"/>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15" name="Freeform 32"/>
              <p:cNvSpPr>
                <a:spLocks/>
              </p:cNvSpPr>
              <p:nvPr/>
            </p:nvSpPr>
            <p:spPr bwMode="auto">
              <a:xfrm>
                <a:off x="708" y="542"/>
                <a:ext cx="2735" cy="174"/>
              </a:xfrm>
              <a:custGeom>
                <a:avLst/>
                <a:gdLst>
                  <a:gd name="T0" fmla="*/ 41959 w 2386"/>
                  <a:gd name="T1" fmla="*/ 9847 h 142"/>
                  <a:gd name="T2" fmla="*/ 36093 w 2386"/>
                  <a:gd name="T3" fmla="*/ 2909 h 142"/>
                  <a:gd name="T4" fmla="*/ 0 w 2386"/>
                  <a:gd name="T5" fmla="*/ 0 h 142"/>
                  <a:gd name="T6" fmla="*/ 7578 w 2386"/>
                  <a:gd name="T7" fmla="*/ 10123 h 142"/>
                  <a:gd name="T8" fmla="*/ 7689 w 2386"/>
                  <a:gd name="T9" fmla="*/ 9641 h 142"/>
                  <a:gd name="T10" fmla="*/ 41959 w 2386"/>
                  <a:gd name="T11" fmla="*/ 9847 h 142"/>
                  <a:gd name="T12" fmla="*/ 0 60000 65536"/>
                  <a:gd name="T13" fmla="*/ 0 60000 65536"/>
                  <a:gd name="T14" fmla="*/ 0 60000 65536"/>
                  <a:gd name="T15" fmla="*/ 0 60000 65536"/>
                  <a:gd name="T16" fmla="*/ 0 60000 65536"/>
                  <a:gd name="T17" fmla="*/ 0 60000 65536"/>
                  <a:gd name="T18" fmla="*/ 0 w 2386"/>
                  <a:gd name="T19" fmla="*/ 0 h 142"/>
                  <a:gd name="T20" fmla="*/ 2386 w 238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386" h="142">
                    <a:moveTo>
                      <a:pt x="2386" y="138"/>
                    </a:moveTo>
                    <a:lnTo>
                      <a:pt x="2054" y="41"/>
                    </a:lnTo>
                    <a:lnTo>
                      <a:pt x="0" y="0"/>
                    </a:lnTo>
                    <a:lnTo>
                      <a:pt x="431" y="142"/>
                    </a:lnTo>
                    <a:lnTo>
                      <a:pt x="438" y="135"/>
                    </a:lnTo>
                    <a:lnTo>
                      <a:pt x="2386" y="138"/>
                    </a:lnTo>
                    <a:close/>
                  </a:path>
                </a:pathLst>
              </a:custGeom>
              <a:gradFill rotWithShape="1">
                <a:gsLst>
                  <a:gs pos="0">
                    <a:srgbClr val="727172"/>
                  </a:gs>
                  <a:gs pos="100000">
                    <a:srgbClr val="4D4D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16" name="Freeform 33"/>
              <p:cNvSpPr>
                <a:spLocks/>
              </p:cNvSpPr>
              <p:nvPr/>
            </p:nvSpPr>
            <p:spPr bwMode="auto">
              <a:xfrm>
                <a:off x="1202" y="708"/>
                <a:ext cx="2327" cy="553"/>
              </a:xfrm>
              <a:custGeom>
                <a:avLst/>
                <a:gdLst>
                  <a:gd name="T0" fmla="*/ 100550 w 1924"/>
                  <a:gd name="T1" fmla="*/ 620 h 427"/>
                  <a:gd name="T2" fmla="*/ 391 w 1924"/>
                  <a:gd name="T3" fmla="*/ 0 h 427"/>
                  <a:gd name="T4" fmla="*/ 0 w 1924"/>
                  <a:gd name="T5" fmla="*/ 1347 h 427"/>
                  <a:gd name="T6" fmla="*/ 2 w 1924"/>
                  <a:gd name="T7" fmla="*/ 97394 h 427"/>
                  <a:gd name="T8" fmla="*/ 101278 w 1924"/>
                  <a:gd name="T9" fmla="*/ 86375 h 427"/>
                  <a:gd name="T10" fmla="*/ 101278 w 1924"/>
                  <a:gd name="T11" fmla="*/ 1669 h 427"/>
                  <a:gd name="T12" fmla="*/ 100550 w 1924"/>
                  <a:gd name="T13" fmla="*/ 620 h 427"/>
                  <a:gd name="T14" fmla="*/ 0 60000 65536"/>
                  <a:gd name="T15" fmla="*/ 0 60000 65536"/>
                  <a:gd name="T16" fmla="*/ 0 60000 65536"/>
                  <a:gd name="T17" fmla="*/ 0 60000 65536"/>
                  <a:gd name="T18" fmla="*/ 0 60000 65536"/>
                  <a:gd name="T19" fmla="*/ 0 60000 65536"/>
                  <a:gd name="T20" fmla="*/ 0 60000 65536"/>
                  <a:gd name="T21" fmla="*/ 0 w 1924"/>
                  <a:gd name="T22" fmla="*/ 0 h 427"/>
                  <a:gd name="T23" fmla="*/ 1924 w 1924"/>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4" h="427">
                    <a:moveTo>
                      <a:pt x="1853" y="3"/>
                    </a:moveTo>
                    <a:cubicBezTo>
                      <a:pt x="7" y="0"/>
                      <a:pt x="7" y="0"/>
                      <a:pt x="7" y="0"/>
                    </a:cubicBezTo>
                    <a:cubicBezTo>
                      <a:pt x="0" y="6"/>
                      <a:pt x="0" y="6"/>
                      <a:pt x="0" y="6"/>
                    </a:cubicBezTo>
                    <a:cubicBezTo>
                      <a:pt x="0" y="6"/>
                      <a:pt x="16" y="142"/>
                      <a:pt x="2" y="427"/>
                    </a:cubicBezTo>
                    <a:cubicBezTo>
                      <a:pt x="1867" y="378"/>
                      <a:pt x="1867" y="378"/>
                      <a:pt x="1867" y="378"/>
                    </a:cubicBezTo>
                    <a:cubicBezTo>
                      <a:pt x="1867" y="378"/>
                      <a:pt x="1924" y="194"/>
                      <a:pt x="1867" y="7"/>
                    </a:cubicBezTo>
                    <a:lnTo>
                      <a:pt x="1853" y="3"/>
                    </a:lnTo>
                    <a:close/>
                  </a:path>
                </a:pathLst>
              </a:custGeom>
              <a:gradFill rotWithShape="1">
                <a:gsLst>
                  <a:gs pos="0">
                    <a:srgbClr val="969696"/>
                  </a:gs>
                  <a:gs pos="100000">
                    <a:srgbClr val="4D4D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grpSp>
        <p:sp>
          <p:nvSpPr>
            <p:cNvPr id="11" name="WordArt 38"/>
            <p:cNvSpPr>
              <a:spLocks noChangeArrowheads="1" noChangeShapeType="1" noTextEdit="1"/>
            </p:cNvSpPr>
            <p:nvPr/>
          </p:nvSpPr>
          <p:spPr bwMode="auto">
            <a:xfrm>
              <a:off x="1908175" y="3573463"/>
              <a:ext cx="2101850" cy="1889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defRPr/>
              </a:pPr>
              <a:endParaRPr lang="zh-TW" altLang="en-US" sz="3200" b="1" kern="10" smtClean="0">
                <a:solidFill>
                  <a:srgbClr val="FFFFFF"/>
                </a:solidFill>
                <a:latin typeface="SimSun"/>
                <a:ea typeface="SimSun"/>
              </a:endParaRPr>
            </a:p>
          </p:txBody>
        </p:sp>
      </p:grpSp>
      <p:sp>
        <p:nvSpPr>
          <p:cNvPr id="38" name="文字方塊 37"/>
          <p:cNvSpPr txBox="1"/>
          <p:nvPr/>
        </p:nvSpPr>
        <p:spPr>
          <a:xfrm>
            <a:off x="1216025" y="3048000"/>
            <a:ext cx="2112963" cy="384175"/>
          </a:xfrm>
          <a:prstGeom prst="rect">
            <a:avLst/>
          </a:prstGeom>
          <a:noFill/>
          <a:ln w="38100" cap="flat" cmpd="sng" algn="ctr">
            <a:noFill/>
            <a:prstDash val="solid"/>
          </a:ln>
          <a:effectLst/>
        </p:spPr>
        <p:txBody>
          <a:bodyPr lIns="0" tIns="0" rIns="0" bIns="0"/>
          <a:lstStyle/>
          <a:p>
            <a:pPr indent="-246175" fontAlgn="base">
              <a:spcBef>
                <a:spcPct val="0"/>
              </a:spcBef>
              <a:spcAft>
                <a:spcPct val="0"/>
              </a:spcAft>
              <a:defRPr/>
            </a:pPr>
            <a:r>
              <a:rPr lang="zh-TW" altLang="en-GB" sz="2500" b="1" kern="0" dirty="0">
                <a:solidFill>
                  <a:srgbClr val="000000"/>
                </a:solidFill>
                <a:latin typeface="華康中黑體" panose="02010609010101010101" pitchFamily="49" charset="-120"/>
                <a:ea typeface="華康中黑體" panose="02010609010101010101" pitchFamily="49" charset="-120"/>
                <a:cs typeface="Arial" pitchFamily="34" charset="0"/>
              </a:rPr>
              <a:t>新增控制作業</a:t>
            </a:r>
            <a:endParaRPr lang="en-GB" sz="2500" b="1" kern="0" dirty="0">
              <a:solidFill>
                <a:srgbClr val="000000"/>
              </a:solidFill>
              <a:latin typeface="華康中黑體" panose="02010609010101010101" pitchFamily="49" charset="-120"/>
              <a:ea typeface="華康中黑體" panose="02010609010101010101" pitchFamily="49" charset="-120"/>
              <a:cs typeface="Arial" pitchFamily="34" charset="0"/>
            </a:endParaRPr>
          </a:p>
        </p:txBody>
      </p:sp>
      <p:sp>
        <p:nvSpPr>
          <p:cNvPr id="39" name="文字方塊 38"/>
          <p:cNvSpPr txBox="1"/>
          <p:nvPr/>
        </p:nvSpPr>
        <p:spPr>
          <a:xfrm rot="21125197">
            <a:off x="1198563" y="3759200"/>
            <a:ext cx="2112962" cy="384175"/>
          </a:xfrm>
          <a:prstGeom prst="rect">
            <a:avLst/>
          </a:prstGeom>
          <a:noFill/>
          <a:ln w="38100" cap="flat" cmpd="sng" algn="ctr">
            <a:noFill/>
            <a:prstDash val="solid"/>
          </a:ln>
          <a:effectLst/>
        </p:spPr>
        <p:txBody>
          <a:bodyPr lIns="0" tIns="0" rIns="0" bIns="0"/>
          <a:lstStyle/>
          <a:p>
            <a:pPr indent="-246175" fontAlgn="base">
              <a:spcBef>
                <a:spcPct val="0"/>
              </a:spcBef>
              <a:spcAft>
                <a:spcPct val="0"/>
              </a:spcAft>
              <a:defRPr/>
            </a:pPr>
            <a:r>
              <a:rPr lang="zh-TW" altLang="en-GB" sz="2600" b="1" kern="0" dirty="0">
                <a:solidFill>
                  <a:srgbClr val="FFFFFF"/>
                </a:solidFill>
                <a:latin typeface="華康中黑體" panose="02010609010101010101" pitchFamily="49" charset="-120"/>
                <a:ea typeface="華康中黑體" panose="02010609010101010101" pitchFamily="49" charset="-120"/>
                <a:cs typeface="Arial" pitchFamily="34" charset="0"/>
              </a:rPr>
              <a:t>新增報導要求</a:t>
            </a:r>
            <a:endParaRPr lang="en-GB" sz="2600" b="1" kern="0" dirty="0">
              <a:solidFill>
                <a:srgbClr val="FFFFFF"/>
              </a:solidFill>
              <a:latin typeface="華康中黑體" panose="02010609010101010101" pitchFamily="49" charset="-120"/>
              <a:ea typeface="華康中黑體" panose="02010609010101010101" pitchFamily="49" charset="-120"/>
              <a:cs typeface="Arial" pitchFamily="34" charset="0"/>
            </a:endParaRPr>
          </a:p>
        </p:txBody>
      </p:sp>
      <p:grpSp>
        <p:nvGrpSpPr>
          <p:cNvPr id="40" name="群組 131"/>
          <p:cNvGrpSpPr>
            <a:grpSpLocks/>
          </p:cNvGrpSpPr>
          <p:nvPr/>
        </p:nvGrpSpPr>
        <p:grpSpPr bwMode="auto">
          <a:xfrm>
            <a:off x="4314825" y="1700213"/>
            <a:ext cx="4002088" cy="2555875"/>
            <a:chOff x="3810000" y="2401056"/>
            <a:chExt cx="2700044" cy="3352981"/>
          </a:xfrm>
        </p:grpSpPr>
        <p:sp>
          <p:nvSpPr>
            <p:cNvPr id="41" name="AutoShape 39"/>
            <p:cNvSpPr>
              <a:spLocks noChangeArrowheads="1"/>
            </p:cNvSpPr>
            <p:nvPr/>
          </p:nvSpPr>
          <p:spPr bwMode="auto">
            <a:xfrm>
              <a:off x="3810000" y="2516928"/>
              <a:ext cx="2700044" cy="3237109"/>
            </a:xfrm>
            <a:prstGeom prst="roundRect">
              <a:avLst>
                <a:gd name="adj" fmla="val 1394"/>
              </a:avLst>
            </a:prstGeom>
            <a:gradFill rotWithShape="1">
              <a:gsLst>
                <a:gs pos="0">
                  <a:srgbClr val="FFFFFF"/>
                </a:gs>
                <a:gs pos="100000">
                  <a:srgbClr val="DDDDDD"/>
                </a:gs>
              </a:gsLst>
              <a:lin ang="5400000" scaled="1"/>
            </a:gradFill>
            <a:ln w="9525" algn="ctr">
              <a:solidFill>
                <a:srgbClr val="DC6900"/>
              </a:solidFill>
              <a:round/>
              <a:headEnd/>
              <a:tailEnd/>
            </a:ln>
          </p:spPr>
          <p:txBody>
            <a:bodyPr wrap="none"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defRPr/>
              </a:pPr>
              <a:endParaRPr lang="en-GB" altLang="zh-CN" sz="1400" kern="0" smtClean="0">
                <a:solidFill>
                  <a:srgbClr val="000000"/>
                </a:solidFill>
                <a:latin typeface="華康中黑體" pitchFamily="49" charset="-120"/>
                <a:ea typeface="華康中黑體" pitchFamily="49" charset="-120"/>
              </a:endParaRPr>
            </a:p>
            <a:p>
              <a:pPr algn="ctr" eaLnBrk="1" fontAlgn="base" hangingPunct="1">
                <a:lnSpc>
                  <a:spcPct val="120000"/>
                </a:lnSpc>
                <a:spcBef>
                  <a:spcPct val="0"/>
                </a:spcBef>
                <a:spcAft>
                  <a:spcPct val="0"/>
                </a:spcAft>
                <a:buClrTx/>
                <a:buFontTx/>
                <a:buChar char="•"/>
                <a:defRPr/>
              </a:pPr>
              <a:endParaRPr lang="en-GB" altLang="zh-CN" sz="1400" kern="0" smtClean="0">
                <a:solidFill>
                  <a:srgbClr val="000000"/>
                </a:solidFill>
                <a:latin typeface="華康中黑體" pitchFamily="49" charset="-120"/>
                <a:ea typeface="華康中黑體" pitchFamily="49" charset="-120"/>
              </a:endParaRPr>
            </a:p>
            <a:p>
              <a:pPr algn="ctr" eaLnBrk="1" fontAlgn="base" hangingPunct="1">
                <a:lnSpc>
                  <a:spcPct val="120000"/>
                </a:lnSpc>
                <a:spcBef>
                  <a:spcPct val="0"/>
                </a:spcBef>
                <a:spcAft>
                  <a:spcPct val="0"/>
                </a:spcAft>
                <a:buClrTx/>
                <a:defRPr/>
              </a:pPr>
              <a:endParaRPr lang="en-GB" altLang="zh-CN" sz="1400" kern="0" smtClean="0">
                <a:solidFill>
                  <a:srgbClr val="000000"/>
                </a:solidFill>
                <a:latin typeface="華康中黑體" pitchFamily="49" charset="-120"/>
                <a:ea typeface="華康中黑體" pitchFamily="49" charset="-120"/>
              </a:endParaRPr>
            </a:p>
          </p:txBody>
        </p:sp>
        <p:sp>
          <p:nvSpPr>
            <p:cNvPr id="42" name="AutoShape 40"/>
            <p:cNvSpPr>
              <a:spLocks noChangeArrowheads="1"/>
            </p:cNvSpPr>
            <p:nvPr/>
          </p:nvSpPr>
          <p:spPr bwMode="auto">
            <a:xfrm>
              <a:off x="3810000" y="2401056"/>
              <a:ext cx="2700044" cy="558136"/>
            </a:xfrm>
            <a:prstGeom prst="roundRect">
              <a:avLst>
                <a:gd name="adj" fmla="val 5630"/>
              </a:avLst>
            </a:prstGeom>
            <a:solidFill>
              <a:srgbClr val="FFB600"/>
            </a:solidFill>
            <a:ln>
              <a:noFill/>
            </a:ln>
            <a:effectLst>
              <a:outerShdw blurRad="44450" dist="27940" dir="5400000" algn="ctr">
                <a:srgbClr val="000000">
                  <a:alpha val="32000"/>
                </a:srgbClr>
              </a:outerShdw>
            </a:effectLst>
          </p:spPr>
          <p:txBody>
            <a:bodyPr wrap="none" anchor="ctr"/>
            <a:lstStyle>
              <a:lvl1pPr eaLnBrk="0" hangingPunct="0">
                <a:defRPr b="1">
                  <a:solidFill>
                    <a:schemeClr val="tx1"/>
                  </a:solidFill>
                  <a:latin typeface="Arial" pitchFamily="34" charset="0"/>
                  <a:ea typeface="微软雅黑" pitchFamily="34" charset="-122"/>
                </a:defRPr>
              </a:lvl1pPr>
              <a:lvl2pPr marL="742950" indent="-285750" eaLnBrk="0" hangingPunct="0">
                <a:defRPr b="1">
                  <a:solidFill>
                    <a:schemeClr val="tx1"/>
                  </a:solidFill>
                  <a:latin typeface="Arial" pitchFamily="34" charset="0"/>
                  <a:ea typeface="微软雅黑" pitchFamily="34" charset="-122"/>
                </a:defRPr>
              </a:lvl2pPr>
              <a:lvl3pPr marL="1143000" indent="-228600" eaLnBrk="0" hangingPunct="0">
                <a:defRPr b="1">
                  <a:solidFill>
                    <a:schemeClr val="tx1"/>
                  </a:solidFill>
                  <a:latin typeface="Arial" pitchFamily="34" charset="0"/>
                  <a:ea typeface="微软雅黑" pitchFamily="34" charset="-122"/>
                </a:defRPr>
              </a:lvl3pPr>
              <a:lvl4pPr marL="1600200" indent="-228600" eaLnBrk="0" hangingPunct="0">
                <a:defRPr b="1">
                  <a:solidFill>
                    <a:schemeClr val="tx1"/>
                  </a:solidFill>
                  <a:latin typeface="Arial" pitchFamily="34" charset="0"/>
                  <a:ea typeface="微软雅黑" pitchFamily="34" charset="-122"/>
                </a:defRPr>
              </a:lvl4pPr>
              <a:lvl5pPr marL="2057400" indent="-228600" eaLnBrk="0" hangingPunct="0">
                <a:defRPr b="1">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defRPr b="1">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defRPr b="1">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defRPr b="1">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defRPr b="1">
                  <a:solidFill>
                    <a:schemeClr val="tx1"/>
                  </a:solidFill>
                  <a:latin typeface="Arial" pitchFamily="34" charset="0"/>
                  <a:ea typeface="微软雅黑" pitchFamily="34" charset="-122"/>
                </a:defRPr>
              </a:lvl9pPr>
            </a:lstStyle>
            <a:p>
              <a:pPr algn="ctr" eaLnBrk="1" fontAlgn="base" hangingPunct="1">
                <a:spcBef>
                  <a:spcPct val="0"/>
                </a:spcBef>
                <a:spcAft>
                  <a:spcPct val="0"/>
                </a:spcAft>
                <a:defRPr/>
              </a:pPr>
              <a:r>
                <a:rPr lang="zh-TW" altLang="en-GB" sz="2200" kern="0" dirty="0">
                  <a:solidFill>
                    <a:srgbClr val="000000"/>
                  </a:solidFill>
                  <a:latin typeface="華康中黑體" panose="02010609010101010101" pitchFamily="49" charset="-120"/>
                  <a:ea typeface="華康中黑體" panose="02010609010101010101" pitchFamily="49" charset="-120"/>
                  <a:cs typeface="Arial" pitchFamily="34" charset="0"/>
                </a:rPr>
                <a:t>新增控制作業</a:t>
              </a:r>
              <a:r>
                <a:rPr lang="zh-TW" altLang="en-US" sz="2200" kern="0" dirty="0">
                  <a:solidFill>
                    <a:srgbClr val="000000"/>
                  </a:solidFill>
                  <a:latin typeface="華康中黑體" panose="02010609010101010101" pitchFamily="49" charset="-120"/>
                  <a:ea typeface="華康中黑體" panose="02010609010101010101" pitchFamily="49" charset="-120"/>
                  <a:cs typeface="Arial" pitchFamily="34" charset="0"/>
                </a:rPr>
                <a:t>舉例</a:t>
              </a:r>
              <a:endParaRPr lang="en-GB" altLang="zh-CN" sz="2200" kern="0" dirty="0">
                <a:solidFill>
                  <a:srgbClr val="000000"/>
                </a:solidFill>
                <a:latin typeface="華康中黑體" panose="02010609010101010101" pitchFamily="49" charset="-120"/>
                <a:ea typeface="華康中黑體" panose="02010609010101010101" pitchFamily="49" charset="-120"/>
                <a:cs typeface="Arial" pitchFamily="34" charset="0"/>
              </a:endParaRPr>
            </a:p>
          </p:txBody>
        </p:sp>
        <p:sp>
          <p:nvSpPr>
            <p:cNvPr id="43" name="文字方塊 42"/>
            <p:cNvSpPr txBox="1"/>
            <p:nvPr/>
          </p:nvSpPr>
          <p:spPr>
            <a:xfrm>
              <a:off x="4020991" y="3067487"/>
              <a:ext cx="2452638" cy="1899328"/>
            </a:xfrm>
            <a:prstGeom prst="rect">
              <a:avLst/>
            </a:prstGeom>
            <a:noFill/>
            <a:ln w="38100" cap="flat" cmpd="sng" algn="ctr">
              <a:noFill/>
              <a:prstDash val="solid"/>
            </a:ln>
            <a:effectLst/>
          </p:spPr>
          <p:txBody>
            <a:bodyPr lIns="0" tIns="0" rIns="0" bIns="0"/>
            <a:lstStyle/>
            <a:p>
              <a:pPr marL="256432" indent="-256432" fontAlgn="base">
                <a:lnSpc>
                  <a:spcPct val="120000"/>
                </a:lnSpc>
                <a:spcBef>
                  <a:spcPct val="0"/>
                </a:spcBef>
                <a:spcAft>
                  <a:spcPct val="0"/>
                </a:spcAft>
                <a:buFont typeface="Arial" panose="020B0604020202020204" pitchFamily="34" charset="0"/>
                <a:buChar char="•"/>
                <a:defRPr/>
              </a:pPr>
              <a:r>
                <a:rPr lang="zh-TW" altLang="en-GB" sz="2200" b="1" u="sng" kern="0" dirty="0">
                  <a:solidFill>
                    <a:srgbClr val="DC6900"/>
                  </a:solidFill>
                  <a:latin typeface="華康中黑體" panose="02010609010101010101" pitchFamily="49" charset="-120"/>
                  <a:ea typeface="華康中黑體" panose="02010609010101010101" pitchFamily="49" charset="-120"/>
                  <a:cs typeface="Arial" pitchFamily="34" charset="0"/>
                </a:rPr>
                <a:t>採購及付款循環</a:t>
              </a:r>
              <a:r>
                <a:rPr lang="zh-TW" altLang="en-GB" sz="2200" b="1" kern="0" dirty="0">
                  <a:solidFill>
                    <a:srgbClr val="DC6900"/>
                  </a:solidFill>
                  <a:latin typeface="華康中黑體" panose="02010609010101010101" pitchFamily="49" charset="-120"/>
                  <a:ea typeface="華康中黑體" panose="02010609010101010101" pitchFamily="49" charset="-120"/>
                  <a:cs typeface="Arial" pitchFamily="34" charset="0"/>
                </a:rPr>
                <a:t>：</a:t>
              </a:r>
              <a:endParaRPr lang="en-US" altLang="zh-TW" sz="2200" b="1" kern="0" dirty="0">
                <a:solidFill>
                  <a:srgbClr val="DC6900"/>
                </a:solidFill>
                <a:latin typeface="華康中黑體" panose="02010609010101010101" pitchFamily="49" charset="-120"/>
                <a:ea typeface="華康中黑體" panose="02010609010101010101" pitchFamily="49" charset="-120"/>
                <a:cs typeface="Arial" pitchFamily="34" charset="0"/>
              </a:endParaRPr>
            </a:p>
            <a:p>
              <a:pPr marL="246460" fontAlgn="base">
                <a:lnSpc>
                  <a:spcPct val="120000"/>
                </a:lnSpc>
                <a:spcBef>
                  <a:spcPct val="0"/>
                </a:spcBef>
                <a:spcAft>
                  <a:spcPct val="0"/>
                </a:spcAft>
                <a:defRPr/>
              </a:pPr>
              <a:r>
                <a:rPr lang="zh-TW" altLang="en-GB" sz="2200" b="1" kern="0" dirty="0">
                  <a:solidFill>
                    <a:srgbClr val="000000"/>
                  </a:solidFill>
                  <a:latin typeface="華康中黑體" panose="02010609010101010101" pitchFamily="49" charset="-120"/>
                  <a:ea typeface="華康中黑體" panose="02010609010101010101" pitchFamily="49" charset="-120"/>
                  <a:cs typeface="Arial" pitchFamily="34" charset="0"/>
                </a:rPr>
                <a:t>供應商、代工廠商管理</a:t>
              </a:r>
              <a:endParaRPr lang="en-GB" altLang="zh-TW" sz="2200" b="1" kern="0" dirty="0">
                <a:solidFill>
                  <a:srgbClr val="000000"/>
                </a:solidFill>
                <a:latin typeface="華康中黑體" panose="02010609010101010101" pitchFamily="49" charset="-120"/>
                <a:ea typeface="華康中黑體" panose="02010609010101010101" pitchFamily="49" charset="-120"/>
                <a:cs typeface="Arial" pitchFamily="34" charset="0"/>
              </a:endParaRPr>
            </a:p>
            <a:p>
              <a:pPr marL="256432" indent="-256432" fontAlgn="base">
                <a:lnSpc>
                  <a:spcPct val="120000"/>
                </a:lnSpc>
                <a:spcBef>
                  <a:spcPct val="0"/>
                </a:spcBef>
                <a:spcAft>
                  <a:spcPct val="0"/>
                </a:spcAft>
                <a:buFont typeface="Arial" panose="020B0604020202020204" pitchFamily="34" charset="0"/>
                <a:buChar char="•"/>
                <a:defRPr/>
              </a:pPr>
              <a:r>
                <a:rPr lang="zh-TW" altLang="en-GB" sz="2200" b="1" u="sng" kern="0" dirty="0">
                  <a:solidFill>
                    <a:srgbClr val="DC6900"/>
                  </a:solidFill>
                  <a:latin typeface="華康中黑體" panose="02010609010101010101" pitchFamily="49" charset="-120"/>
                  <a:ea typeface="華康中黑體" panose="02010609010101010101" pitchFamily="49" charset="-120"/>
                  <a:cs typeface="Arial" pitchFamily="34" charset="0"/>
                </a:rPr>
                <a:t>生產循環</a:t>
              </a:r>
              <a:r>
                <a:rPr lang="zh-TW" altLang="en-GB" sz="2200" b="1" kern="0" dirty="0">
                  <a:solidFill>
                    <a:srgbClr val="DC6900"/>
                  </a:solidFill>
                  <a:latin typeface="華康中黑體" panose="02010609010101010101" pitchFamily="49" charset="-120"/>
                  <a:ea typeface="華康中黑體" panose="02010609010101010101" pitchFamily="49" charset="-120"/>
                  <a:cs typeface="Arial" pitchFamily="34" charset="0"/>
                </a:rPr>
                <a:t>：</a:t>
              </a:r>
              <a:endParaRPr lang="en-GB" altLang="zh-TW" sz="2200" b="1" kern="0" dirty="0">
                <a:solidFill>
                  <a:srgbClr val="DC6900"/>
                </a:solidFill>
                <a:latin typeface="華康中黑體" panose="02010609010101010101" pitchFamily="49" charset="-120"/>
                <a:ea typeface="華康中黑體" panose="02010609010101010101" pitchFamily="49" charset="-120"/>
                <a:cs typeface="Arial" pitchFamily="34" charset="0"/>
              </a:endParaRPr>
            </a:p>
            <a:p>
              <a:pPr marL="246460" fontAlgn="base">
                <a:lnSpc>
                  <a:spcPct val="120000"/>
                </a:lnSpc>
                <a:spcBef>
                  <a:spcPct val="0"/>
                </a:spcBef>
                <a:spcAft>
                  <a:spcPct val="0"/>
                </a:spcAft>
                <a:defRPr/>
              </a:pPr>
              <a:r>
                <a:rPr lang="zh-TW" altLang="en-GB" sz="2200" b="1" kern="0" dirty="0">
                  <a:solidFill>
                    <a:srgbClr val="000000"/>
                  </a:solidFill>
                  <a:latin typeface="華康中黑體" panose="02010609010101010101" pitchFamily="49" charset="-120"/>
                  <a:ea typeface="華康中黑體" panose="02010609010101010101" pitchFamily="49" charset="-120"/>
                  <a:cs typeface="Arial" pitchFamily="34" charset="0"/>
                </a:rPr>
                <a:t>環境安全、職業安全、製程安全、產品安全</a:t>
              </a:r>
              <a:endParaRPr lang="en-GB" altLang="zh-TW" sz="2200" b="1" kern="0" dirty="0">
                <a:solidFill>
                  <a:srgbClr val="000000"/>
                </a:solidFill>
                <a:latin typeface="華康中黑體" panose="02010609010101010101" pitchFamily="49" charset="-120"/>
                <a:ea typeface="華康中黑體" panose="02010609010101010101" pitchFamily="49" charset="-120"/>
                <a:cs typeface="Arial" pitchFamily="34" charset="0"/>
              </a:endParaRPr>
            </a:p>
          </p:txBody>
        </p:sp>
      </p:grpSp>
      <p:grpSp>
        <p:nvGrpSpPr>
          <p:cNvPr id="44" name="群組 130"/>
          <p:cNvGrpSpPr>
            <a:grpSpLocks/>
          </p:cNvGrpSpPr>
          <p:nvPr/>
        </p:nvGrpSpPr>
        <p:grpSpPr bwMode="auto">
          <a:xfrm>
            <a:off x="4314825" y="4365625"/>
            <a:ext cx="4013200" cy="1984375"/>
            <a:chOff x="6991077" y="3022104"/>
            <a:chExt cx="2870446" cy="2324610"/>
          </a:xfrm>
        </p:grpSpPr>
        <p:sp>
          <p:nvSpPr>
            <p:cNvPr id="45" name="AutoShape 39"/>
            <p:cNvSpPr>
              <a:spLocks noChangeArrowheads="1"/>
            </p:cNvSpPr>
            <p:nvPr/>
          </p:nvSpPr>
          <p:spPr bwMode="auto">
            <a:xfrm>
              <a:off x="6991077" y="3372941"/>
              <a:ext cx="2862658" cy="1973773"/>
            </a:xfrm>
            <a:prstGeom prst="roundRect">
              <a:avLst>
                <a:gd name="adj" fmla="val 1394"/>
              </a:avLst>
            </a:prstGeom>
            <a:gradFill rotWithShape="1">
              <a:gsLst>
                <a:gs pos="0">
                  <a:srgbClr val="FFFFFF"/>
                </a:gs>
                <a:gs pos="100000">
                  <a:srgbClr val="DDDDDD"/>
                </a:gs>
              </a:gsLst>
              <a:lin ang="5400000" scaled="1"/>
            </a:gradFill>
            <a:ln w="9525" algn="ctr">
              <a:solidFill>
                <a:srgbClr val="DC6900"/>
              </a:solidFill>
              <a:round/>
              <a:headEnd/>
              <a:tailEnd/>
            </a:ln>
          </p:spPr>
          <p:txBody>
            <a:bodyPr wrap="none"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defRPr/>
              </a:pPr>
              <a:endParaRPr lang="en-GB" altLang="zh-CN" sz="1400" kern="0" smtClean="0">
                <a:solidFill>
                  <a:srgbClr val="000000"/>
                </a:solidFill>
                <a:latin typeface="華康中黑體" pitchFamily="49" charset="-120"/>
                <a:ea typeface="華康中黑體" pitchFamily="49" charset="-120"/>
              </a:endParaRPr>
            </a:p>
            <a:p>
              <a:pPr algn="ctr" eaLnBrk="1" fontAlgn="base" hangingPunct="1">
                <a:lnSpc>
                  <a:spcPct val="120000"/>
                </a:lnSpc>
                <a:spcBef>
                  <a:spcPct val="0"/>
                </a:spcBef>
                <a:spcAft>
                  <a:spcPct val="0"/>
                </a:spcAft>
                <a:buClrTx/>
                <a:defRPr/>
              </a:pPr>
              <a:endParaRPr lang="en-GB" altLang="zh-CN" sz="1400" kern="0" smtClean="0">
                <a:solidFill>
                  <a:srgbClr val="000000"/>
                </a:solidFill>
                <a:latin typeface="華康中黑體" pitchFamily="49" charset="-120"/>
                <a:ea typeface="華康中黑體" pitchFamily="49" charset="-120"/>
              </a:endParaRPr>
            </a:p>
          </p:txBody>
        </p:sp>
        <p:sp>
          <p:nvSpPr>
            <p:cNvPr id="46" name="AutoShape 40"/>
            <p:cNvSpPr>
              <a:spLocks noChangeArrowheads="1"/>
            </p:cNvSpPr>
            <p:nvPr/>
          </p:nvSpPr>
          <p:spPr bwMode="auto">
            <a:xfrm>
              <a:off x="6999026" y="3022104"/>
              <a:ext cx="2862497" cy="662049"/>
            </a:xfrm>
            <a:prstGeom prst="roundRect">
              <a:avLst>
                <a:gd name="adj" fmla="val 5630"/>
              </a:avLst>
            </a:prstGeom>
            <a:solidFill>
              <a:srgbClr val="602320"/>
            </a:solidFill>
            <a:ln>
              <a:noFill/>
            </a:ln>
            <a:extLst/>
          </p:spPr>
          <p:txBody>
            <a:bodyPr wrap="none"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lang="zh-TW" altLang="en-GB" sz="2200" b="1" kern="0" dirty="0" smtClean="0">
                  <a:solidFill>
                    <a:srgbClr val="FFFFFF"/>
                  </a:solidFill>
                  <a:latin typeface="華康中黑體" pitchFamily="49" charset="-120"/>
                  <a:ea typeface="華康中黑體" pitchFamily="49" charset="-120"/>
                  <a:cs typeface="Arial" pitchFamily="34" charset="0"/>
                </a:rPr>
                <a:t>新增</a:t>
              </a:r>
              <a:r>
                <a:rPr lang="zh-TW" altLang="en-US" sz="2200" b="1" kern="0" dirty="0" smtClean="0">
                  <a:solidFill>
                    <a:srgbClr val="FFFFFF"/>
                  </a:solidFill>
                  <a:latin typeface="華康中黑體" pitchFamily="49" charset="-120"/>
                  <a:ea typeface="華康中黑體" pitchFamily="49" charset="-120"/>
                  <a:cs typeface="Arial" pitchFamily="34" charset="0"/>
                </a:rPr>
                <a:t>對非財務資訊</a:t>
              </a:r>
              <a:r>
                <a:rPr lang="zh-TW" altLang="en-GB" sz="2200" b="1" kern="0" dirty="0" smtClean="0">
                  <a:solidFill>
                    <a:srgbClr val="FFFFFF"/>
                  </a:solidFill>
                  <a:latin typeface="華康中黑體" pitchFamily="49" charset="-120"/>
                  <a:ea typeface="華康中黑體" pitchFamily="49" charset="-120"/>
                  <a:cs typeface="Arial" pitchFamily="34" charset="0"/>
                </a:rPr>
                <a:t>報導</a:t>
              </a:r>
              <a:r>
                <a:rPr lang="zh-TW" altLang="en-US" sz="2200" b="1" kern="0" dirty="0" smtClean="0">
                  <a:solidFill>
                    <a:srgbClr val="FFFFFF"/>
                  </a:solidFill>
                  <a:latin typeface="華康中黑體" pitchFamily="49" charset="-120"/>
                  <a:ea typeface="華康中黑體" pitchFamily="49" charset="-120"/>
                  <a:cs typeface="Arial" pitchFamily="34" charset="0"/>
                </a:rPr>
                <a:t>之</a:t>
              </a:r>
              <a:r>
                <a:rPr lang="zh-TW" altLang="en-GB" sz="2200" b="1" kern="0" dirty="0" smtClean="0">
                  <a:solidFill>
                    <a:srgbClr val="FFFFFF"/>
                  </a:solidFill>
                  <a:latin typeface="華康中黑體" pitchFamily="49" charset="-120"/>
                  <a:ea typeface="華康中黑體" pitchFamily="49" charset="-120"/>
                  <a:cs typeface="Arial" pitchFamily="34" charset="0"/>
                </a:rPr>
                <a:t>要求</a:t>
              </a:r>
              <a:endParaRPr lang="en-GB" altLang="zh-TW" sz="2200" b="1" kern="0" dirty="0" smtClean="0">
                <a:solidFill>
                  <a:srgbClr val="FFFFFF"/>
                </a:solidFill>
                <a:latin typeface="華康中黑體" pitchFamily="49" charset="-120"/>
                <a:ea typeface="華康中黑體" pitchFamily="49" charset="-120"/>
                <a:cs typeface="Arial" pitchFamily="34" charset="0"/>
              </a:endParaRPr>
            </a:p>
          </p:txBody>
        </p:sp>
        <p:sp>
          <p:nvSpPr>
            <p:cNvPr id="47" name="文字方塊 46"/>
            <p:cNvSpPr txBox="1"/>
            <p:nvPr/>
          </p:nvSpPr>
          <p:spPr>
            <a:xfrm>
              <a:off x="7033089" y="3686013"/>
              <a:ext cx="2736462" cy="1197639"/>
            </a:xfrm>
            <a:prstGeom prst="rect">
              <a:avLst/>
            </a:prstGeom>
            <a:noFill/>
            <a:ln w="38100" cap="flat" cmpd="sng" algn="ctr">
              <a:noFill/>
              <a:prstDash val="solid"/>
            </a:ln>
            <a:effectLst/>
          </p:spPr>
          <p:txBody>
            <a:bodyPr lIns="0" tIns="0" rIns="0" bIns="0"/>
            <a:lstStyle/>
            <a:p>
              <a:pPr marL="256432" indent="-256432" fontAlgn="base">
                <a:spcBef>
                  <a:spcPct val="0"/>
                </a:spcBef>
                <a:spcAft>
                  <a:spcPct val="0"/>
                </a:spcAft>
                <a:buFont typeface="Arial" panose="020B0604020202020204" pitchFamily="34" charset="0"/>
                <a:buChar char="•"/>
                <a:defRPr/>
              </a:pPr>
              <a:r>
                <a:rPr lang="en-US" altLang="zh-TW" sz="2000" b="1" kern="0" dirty="0">
                  <a:solidFill>
                    <a:srgbClr val="000000"/>
                  </a:solidFill>
                  <a:latin typeface="Arial"/>
                  <a:ea typeface="華康中黑體" panose="02010609010101010101" pitchFamily="49" charset="-120"/>
                </a:rPr>
                <a:t>CSR </a:t>
              </a:r>
              <a:r>
                <a:rPr lang="zh-TW" altLang="en-US" sz="2000" b="1" kern="0" dirty="0">
                  <a:solidFill>
                    <a:srgbClr val="000000"/>
                  </a:solidFill>
                  <a:latin typeface="Arial"/>
                  <a:ea typeface="華康中黑體" panose="02010609010101010101" pitchFamily="49" charset="-120"/>
                </a:rPr>
                <a:t>報告中的非財務資訊亦被納入規範</a:t>
              </a:r>
              <a:endParaRPr lang="en-US" altLang="zh-TW" sz="2000" b="1" kern="0" dirty="0">
                <a:solidFill>
                  <a:srgbClr val="000000"/>
                </a:solidFill>
                <a:latin typeface="Arial"/>
                <a:ea typeface="華康中黑體" panose="02010609010101010101" pitchFamily="49" charset="-120"/>
              </a:endParaRPr>
            </a:p>
            <a:p>
              <a:pPr marL="256432" indent="-256432" fontAlgn="base">
                <a:spcBef>
                  <a:spcPct val="0"/>
                </a:spcBef>
                <a:spcAft>
                  <a:spcPct val="0"/>
                </a:spcAft>
                <a:buFont typeface="Arial" panose="020B0604020202020204" pitchFamily="34" charset="0"/>
                <a:buChar char="•"/>
                <a:defRPr/>
              </a:pPr>
              <a:r>
                <a:rPr lang="zh-TW" altLang="en-GB" sz="2000" b="1" kern="0" dirty="0">
                  <a:solidFill>
                    <a:srgbClr val="000000"/>
                  </a:solidFill>
                  <a:latin typeface="華康中黑體" panose="02010609010101010101" pitchFamily="49" charset="-120"/>
                  <a:ea typeface="華康中黑體" panose="02010609010101010101" pitchFamily="49" charset="-120"/>
                </a:rPr>
                <a:t>報導須具可靠性、及時性、透明性及符合相關規範</a:t>
              </a:r>
              <a:endParaRPr lang="en-GB" altLang="zh-TW" sz="2000" b="1" kern="0" dirty="0">
                <a:solidFill>
                  <a:srgbClr val="000000"/>
                </a:solidFill>
                <a:latin typeface="華康中黑體" panose="02010609010101010101" pitchFamily="49" charset="-120"/>
                <a:ea typeface="華康中黑體" panose="02010609010101010101" pitchFamily="49" charset="-120"/>
                <a:cs typeface="Arial" pitchFamily="34" charset="0"/>
              </a:endParaRPr>
            </a:p>
          </p:txBody>
        </p:sp>
      </p:grpSp>
      <p:sp>
        <p:nvSpPr>
          <p:cNvPr id="48" name="圓形箭號 47"/>
          <p:cNvSpPr/>
          <p:nvPr/>
        </p:nvSpPr>
        <p:spPr>
          <a:xfrm rot="15690708">
            <a:off x="2724944" y="2480469"/>
            <a:ext cx="3660775" cy="3770313"/>
          </a:xfrm>
          <a:prstGeom prst="circularArrow">
            <a:avLst>
              <a:gd name="adj1" fmla="val 5202"/>
              <a:gd name="adj2" fmla="val 336015"/>
              <a:gd name="adj3" fmla="val 21292825"/>
              <a:gd name="adj4" fmla="val 19972889"/>
              <a:gd name="adj5" fmla="val 6627"/>
            </a:avLst>
          </a:prstGeom>
          <a:solidFill>
            <a:srgbClr val="DC6900"/>
          </a:solidFill>
          <a:ln w="25400" cap="flat" cmpd="sng" algn="ctr">
            <a:solidFill>
              <a:srgbClr val="FFFFFF">
                <a:hueOff val="0"/>
                <a:satOff val="0"/>
                <a:lumOff val="0"/>
                <a:alphaOff val="0"/>
              </a:srgbClr>
            </a:solidFill>
            <a:prstDash val="solid"/>
          </a:ln>
          <a:effectLst/>
        </p:spPr>
        <p:txBody>
          <a:bodyPr lIns="82058" tIns="41029" rIns="82058" bIns="41029"/>
          <a:lstStyle/>
          <a:p>
            <a:pPr fontAlgn="base">
              <a:spcBef>
                <a:spcPct val="0"/>
              </a:spcBef>
              <a:spcAft>
                <a:spcPct val="0"/>
              </a:spcAft>
              <a:defRPr/>
            </a:pPr>
            <a:endParaRPr lang="en-GB" sz="2000" b="1" kern="0" dirty="0">
              <a:solidFill>
                <a:srgbClr val="FFFFFF"/>
              </a:solidFill>
              <a:latin typeface="Arial"/>
            </a:endParaRPr>
          </a:p>
        </p:txBody>
      </p:sp>
      <p:sp>
        <p:nvSpPr>
          <p:cNvPr id="49" name="圓形箭號 48"/>
          <p:cNvSpPr/>
          <p:nvPr/>
        </p:nvSpPr>
        <p:spPr>
          <a:xfrm flipH="1" flipV="1">
            <a:off x="1354138" y="3889375"/>
            <a:ext cx="3416300" cy="2935288"/>
          </a:xfrm>
          <a:prstGeom prst="circularArrow">
            <a:avLst>
              <a:gd name="adj1" fmla="val 5831"/>
              <a:gd name="adj2" fmla="val 560385"/>
              <a:gd name="adj3" fmla="val 7957936"/>
              <a:gd name="adj4" fmla="val 6449719"/>
              <a:gd name="adj5" fmla="val 7085"/>
            </a:avLst>
          </a:prstGeom>
          <a:solidFill>
            <a:srgbClr val="602320"/>
          </a:solidFill>
          <a:ln w="25400" cap="flat" cmpd="sng" algn="ctr">
            <a:solidFill>
              <a:srgbClr val="FFFFFF">
                <a:hueOff val="0"/>
                <a:satOff val="0"/>
                <a:lumOff val="0"/>
                <a:alphaOff val="0"/>
              </a:srgbClr>
            </a:solidFill>
            <a:prstDash val="solid"/>
          </a:ln>
          <a:effectLst/>
        </p:spPr>
        <p:txBody>
          <a:bodyPr lIns="82058" tIns="41029" rIns="82058" bIns="41029"/>
          <a:lstStyle/>
          <a:p>
            <a:pPr fontAlgn="base">
              <a:spcBef>
                <a:spcPct val="0"/>
              </a:spcBef>
              <a:spcAft>
                <a:spcPct val="0"/>
              </a:spcAft>
              <a:defRPr/>
            </a:pPr>
            <a:endParaRPr lang="en-GB" sz="2000" b="1" kern="0" dirty="0">
              <a:solidFill>
                <a:srgbClr val="FFFFFF"/>
              </a:solidFill>
              <a:latin typeface="Arial"/>
            </a:endParaRPr>
          </a:p>
        </p:txBody>
      </p:sp>
      <p:sp>
        <p:nvSpPr>
          <p:cNvPr id="50" name="矩形 1"/>
          <p:cNvSpPr>
            <a:spLocks noChangeArrowheads="1"/>
          </p:cNvSpPr>
          <p:nvPr/>
        </p:nvSpPr>
        <p:spPr bwMode="auto">
          <a:xfrm>
            <a:off x="957263" y="1127125"/>
            <a:ext cx="73596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pPr>
            <a:r>
              <a:rPr lang="zh-TW" altLang="en-GB" sz="2200" b="1" smtClean="0">
                <a:solidFill>
                  <a:srgbClr val="000000"/>
                </a:solidFill>
                <a:ea typeface="SimSun" pitchFamily="2" charset="-122"/>
              </a:rPr>
              <a:t>金管會</a:t>
            </a:r>
            <a:r>
              <a:rPr lang="zh-TW" altLang="en-US" sz="2200" b="1" smtClean="0">
                <a:solidFill>
                  <a:srgbClr val="000000"/>
                </a:solidFill>
                <a:ea typeface="SimSun" pitchFamily="2" charset="-122"/>
              </a:rPr>
              <a:t>發布</a:t>
            </a:r>
            <a:r>
              <a:rPr lang="zh-TW" altLang="en-GB" sz="2200" b="1" smtClean="0">
                <a:solidFill>
                  <a:srgbClr val="000000"/>
                </a:solidFill>
                <a:ea typeface="SimSun" pitchFamily="2" charset="-122"/>
              </a:rPr>
              <a:t>修訂</a:t>
            </a:r>
            <a:r>
              <a:rPr lang="zh-TW" altLang="en-US" sz="2200" b="1" smtClean="0">
                <a:solidFill>
                  <a:srgbClr val="000000"/>
                </a:solidFill>
                <a:ea typeface="SimSun" pitchFamily="2" charset="-122"/>
              </a:rPr>
              <a:t>「</a:t>
            </a:r>
            <a:r>
              <a:rPr lang="zh-TW" altLang="en-GB" sz="2200" b="1" smtClean="0">
                <a:solidFill>
                  <a:srgbClr val="000000"/>
                </a:solidFill>
                <a:ea typeface="SimSun" pitchFamily="2" charset="-122"/>
              </a:rPr>
              <a:t>內部控制處理準則</a:t>
            </a:r>
            <a:r>
              <a:rPr lang="zh-TW" altLang="en-US" sz="2200" b="1" smtClean="0">
                <a:solidFill>
                  <a:srgbClr val="000000"/>
                </a:solidFill>
                <a:latin typeface="SimSun" pitchFamily="2" charset="-122"/>
                <a:ea typeface="SimSun" pitchFamily="2" charset="-122"/>
              </a:rPr>
              <a:t>」相關規定 </a:t>
            </a:r>
            <a:r>
              <a:rPr lang="en-US" altLang="zh-TW" sz="1100" b="1" smtClean="0">
                <a:solidFill>
                  <a:srgbClr val="000000"/>
                </a:solidFill>
                <a:ea typeface="SimSun" pitchFamily="2" charset="-122"/>
              </a:rPr>
              <a:t>(2014.</a:t>
            </a:r>
            <a:r>
              <a:rPr lang="en-GB" altLang="zh-TW" sz="1100" b="1" smtClean="0">
                <a:solidFill>
                  <a:srgbClr val="000000"/>
                </a:solidFill>
                <a:ea typeface="SimSun" pitchFamily="2" charset="-122"/>
              </a:rPr>
              <a:t>9.22)</a:t>
            </a:r>
            <a:endParaRPr lang="zh-TW" altLang="en-US" b="1" smtClean="0">
              <a:solidFill>
                <a:srgbClr val="000000"/>
              </a:solidFill>
              <a:ea typeface="SimSun" pitchFamily="2" charset="-122"/>
            </a:endParaRPr>
          </a:p>
        </p:txBody>
      </p:sp>
      <p:sp>
        <p:nvSpPr>
          <p:cNvPr id="51" name="投影片編號版面配置區 50"/>
          <p:cNvSpPr>
            <a:spLocks noGrp="1"/>
          </p:cNvSpPr>
          <p:nvPr>
            <p:ph type="sldNum" sz="quarter" idx="4"/>
          </p:nvPr>
        </p:nvSpPr>
        <p:spPr>
          <a:xfrm>
            <a:off x="7010400" y="6356350"/>
            <a:ext cx="2133600" cy="365125"/>
          </a:xfrm>
        </p:spPr>
        <p:txBody>
          <a:bodyPr/>
          <a:lstStyle/>
          <a:p>
            <a:fld id="{1C7858B1-76B0-43A1-BD85-92CBAD88C864}" type="slidenum">
              <a:rPr lang="zh-TW" altLang="en-US" smtClean="0"/>
              <a:t>29</a:t>
            </a:fld>
            <a:endParaRPr lang="zh-TW" altLang="en-US"/>
          </a:p>
        </p:txBody>
      </p:sp>
    </p:spTree>
    <p:extLst>
      <p:ext uri="{BB962C8B-B14F-4D97-AF65-F5344CB8AC3E}">
        <p14:creationId xmlns:p14="http://schemas.microsoft.com/office/powerpoint/2010/main" val="2963680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8460" y="152214"/>
            <a:ext cx="1826142" cy="584775"/>
          </a:xfrm>
          <a:prstGeom prst="rect">
            <a:avLst/>
          </a:prstGeom>
        </p:spPr>
        <p:txBody>
          <a:bodyPr wrap="none">
            <a:spAutoFit/>
          </a:bodyPr>
          <a:lstStyle/>
          <a:p>
            <a:pPr algn="ctr">
              <a:lnSpc>
                <a:spcPct val="100000"/>
              </a:lnSpc>
              <a:spcBef>
                <a:spcPct val="0"/>
              </a:spcBef>
              <a:buFontTx/>
              <a:buNone/>
            </a:pP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閱前須知</a:t>
            </a:r>
          </a:p>
        </p:txBody>
      </p:sp>
      <p:sp>
        <p:nvSpPr>
          <p:cNvPr id="5" name="矩形 4"/>
          <p:cNvSpPr/>
          <p:nvPr/>
        </p:nvSpPr>
        <p:spPr>
          <a:xfrm>
            <a:off x="661744" y="1529152"/>
            <a:ext cx="8025062" cy="3970318"/>
          </a:xfrm>
          <a:prstGeom prst="rect">
            <a:avLst/>
          </a:prstGeom>
        </p:spPr>
        <p:txBody>
          <a:bodyPr wrap="square">
            <a:spAutoFit/>
          </a:bodyPr>
          <a:lstStyle/>
          <a:p>
            <a:r>
              <a:rPr lang="zh-TW" altLang="zh-TW" sz="2800" dirty="0">
                <a:latin typeface="微軟正黑體" panose="020B0604030504040204" pitchFamily="34" charset="-120"/>
                <a:ea typeface="微軟正黑體" panose="020B0604030504040204" pitchFamily="34" charset="-120"/>
              </a:rPr>
              <a:t>本參考教材資料僅供參酌，請各位教師依據本身課程性質及教學呈現，自行調整及增刪本教材資料，適切地融入您的授課內容</a:t>
            </a:r>
            <a:r>
              <a:rPr lang="zh-TW" altLang="zh-TW"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smtClean="0">
              <a:latin typeface="微軟正黑體" panose="020B0604030504040204" pitchFamily="34" charset="-120"/>
              <a:ea typeface="微軟正黑體" panose="020B0604030504040204" pitchFamily="34" charset="-120"/>
            </a:endParaRPr>
          </a:p>
          <a:p>
            <a:r>
              <a:rPr lang="zh-TW" altLang="zh-TW" sz="2800" dirty="0" smtClean="0">
                <a:latin typeface="微軟正黑體" panose="020B0604030504040204" pitchFamily="34" charset="-120"/>
                <a:ea typeface="微軟正黑體" panose="020B0604030504040204" pitchFamily="34" charset="-120"/>
              </a:rPr>
              <a:t>本</a:t>
            </a:r>
            <a:r>
              <a:rPr lang="zh-TW" altLang="zh-TW" sz="2800" dirty="0">
                <a:latin typeface="微軟正黑體" panose="020B0604030504040204" pitchFamily="34" charset="-120"/>
                <a:ea typeface="微軟正黑體" panose="020B0604030504040204" pitchFamily="34" charset="-120"/>
              </a:rPr>
              <a:t>參考資料涉及著作及智慧財產權，僅供教師校內授課用途，請勿上網傳送、散布、發布或複製予他人，謝謝您的配合</a:t>
            </a:r>
            <a:r>
              <a:rPr lang="zh-TW" altLang="zh-TW"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a:latin typeface="微軟正黑體" panose="020B0604030504040204" pitchFamily="34" charset="-120"/>
              <a:ea typeface="微軟正黑體" panose="020B0604030504040204" pitchFamily="34" charset="-120"/>
            </a:endParaRPr>
          </a:p>
          <a:p>
            <a:endParaRPr lang="zh-TW" altLang="zh-TW" sz="28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848726" y="5776206"/>
            <a:ext cx="4102769" cy="400110"/>
          </a:xfrm>
          <a:prstGeom prst="rect">
            <a:avLst/>
          </a:prstGeom>
          <a:noFill/>
        </p:spPr>
        <p:txBody>
          <a:bodyPr wrap="square" rtlCol="0">
            <a:spAutoFit/>
          </a:bodyPr>
          <a:lstStyle/>
          <a:p>
            <a:pPr algn="r"/>
            <a:r>
              <a:rPr lang="zh-TW" altLang="en-US" sz="2000" dirty="0" smtClean="0">
                <a:latin typeface="微軟正黑體" panose="020B0604030504040204" pitchFamily="34" charset="-120"/>
                <a:ea typeface="微軟正黑體" panose="020B0604030504040204" pitchFamily="34" charset="-120"/>
              </a:rPr>
              <a:t>南臺科技大學  通識教育中心敬上</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8258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593725" y="1937084"/>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00000"/>
              </a:lnSpc>
              <a:spcBef>
                <a:spcPct val="0"/>
              </a:spcBef>
              <a:spcAft>
                <a:spcPct val="0"/>
              </a:spcAft>
              <a:defRPr sz="2400" b="1" i="1" kern="1200" baseline="0">
                <a:solidFill>
                  <a:schemeClr val="bg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gn="ctr"/>
            <a:r>
              <a:rPr lang="zh-TW" altLang="en-US" sz="4800" b="0" i="0" dirty="0" smtClean="0">
                <a:solidFill>
                  <a:prstClr val="black"/>
                </a:solidFill>
                <a:latin typeface="微軟正黑體" panose="020B0604030504040204" pitchFamily="34" charset="-120"/>
                <a:ea typeface="微軟正黑體" panose="020B0604030504040204" pitchFamily="34" charset="-120"/>
              </a:rPr>
              <a:t>落實</a:t>
            </a:r>
            <a:r>
              <a:rPr lang="en-US" altLang="zh-TW" sz="4800" b="0" i="0" dirty="0" smtClean="0">
                <a:solidFill>
                  <a:prstClr val="black"/>
                </a:solidFill>
                <a:latin typeface="微軟正黑體" panose="020B0604030504040204" pitchFamily="34" charset="-120"/>
                <a:ea typeface="微軟正黑體" panose="020B0604030504040204" pitchFamily="34" charset="-120"/>
              </a:rPr>
              <a:t>CSR</a:t>
            </a:r>
            <a:r>
              <a:rPr lang="zh-TW" altLang="en-US" sz="4800" b="0" i="0" dirty="0" smtClean="0">
                <a:solidFill>
                  <a:prstClr val="black"/>
                </a:solidFill>
                <a:latin typeface="微軟正黑體" panose="020B0604030504040204" pitchFamily="34" charset="-120"/>
                <a:ea typeface="微軟正黑體" panose="020B0604030504040204" pitchFamily="34" charset="-120"/>
              </a:rPr>
              <a:t>之策略性思維</a:t>
            </a:r>
            <a:endParaRPr lang="en-GB" altLang="zh-TW" sz="4800" b="0" dirty="0" smtClean="0">
              <a:solidFill>
                <a:prstClr val="black"/>
              </a:solidFill>
              <a:latin typeface="微軟正黑體" panose="020B0604030504040204" pitchFamily="34" charset="-120"/>
              <a:ea typeface="微軟正黑體" panose="020B0604030504040204" pitchFamily="34" charset="-120"/>
            </a:endParaRPr>
          </a:p>
        </p:txBody>
      </p:sp>
      <p:sp>
        <p:nvSpPr>
          <p:cNvPr id="3" name="Rectangle 6"/>
          <p:cNvSpPr>
            <a:spLocks noChangeArrowheads="1"/>
          </p:cNvSpPr>
          <p:nvPr/>
        </p:nvSpPr>
        <p:spPr bwMode="auto">
          <a:xfrm>
            <a:off x="6759575" y="3141663"/>
            <a:ext cx="1911350"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ts val="17950"/>
              </a:lnSpc>
              <a:spcBef>
                <a:spcPct val="0"/>
              </a:spcBef>
              <a:spcAft>
                <a:spcPct val="0"/>
              </a:spcAft>
              <a:buClrTx/>
            </a:pPr>
            <a:r>
              <a:rPr lang="en-US" altLang="zh-TW" sz="21500" b="1" i="1" smtClean="0">
                <a:solidFill>
                  <a:prstClr val="black"/>
                </a:solidFill>
                <a:ea typeface="SimSun" pitchFamily="2" charset="-122"/>
              </a:rPr>
              <a:t>2</a:t>
            </a:r>
          </a:p>
        </p:txBody>
      </p:sp>
      <p:sp>
        <p:nvSpPr>
          <p:cNvPr id="4" name="投影片編號版面配置區 3"/>
          <p:cNvSpPr>
            <a:spLocks noGrp="1"/>
          </p:cNvSpPr>
          <p:nvPr>
            <p:ph type="sldNum" sz="quarter" idx="4"/>
          </p:nvPr>
        </p:nvSpPr>
        <p:spPr>
          <a:xfrm>
            <a:off x="7010400" y="6356350"/>
            <a:ext cx="2133600" cy="365125"/>
          </a:xfrm>
        </p:spPr>
        <p:txBody>
          <a:bodyPr/>
          <a:lstStyle/>
          <a:p>
            <a:fld id="{1C7858B1-76B0-43A1-BD85-92CBAD88C864}" type="slidenum">
              <a:rPr lang="zh-TW" altLang="en-US" smtClean="0"/>
              <a:t>30</a:t>
            </a:fld>
            <a:endParaRPr lang="zh-TW" altLang="en-US"/>
          </a:p>
        </p:txBody>
      </p:sp>
    </p:spTree>
    <p:extLst>
      <p:ext uri="{BB962C8B-B14F-4D97-AF65-F5344CB8AC3E}">
        <p14:creationId xmlns:p14="http://schemas.microsoft.com/office/powerpoint/2010/main" val="132664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156737" y="-22678"/>
            <a:ext cx="9473281"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尊重</a:t>
            </a: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利害關係人</a:t>
            </a: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權益</a:t>
            </a:r>
            <a:endParaRPr lang="en-US" altLang="zh-TW" sz="2800" b="0" i="0" dirty="0" smtClean="0">
              <a:solidFill>
                <a:schemeClr val="bg1"/>
              </a:solidFill>
              <a:latin typeface="微軟正黑體" panose="020B0604030504040204" pitchFamily="34" charset="-120"/>
              <a:ea typeface="微軟正黑體" panose="020B0604030504040204" pitchFamily="34" charset="-120"/>
            </a:endParaRPr>
          </a:p>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－在善盡本分之餘，創造共享價值</a:t>
            </a:r>
          </a:p>
        </p:txBody>
      </p:sp>
      <p:sp>
        <p:nvSpPr>
          <p:cNvPr id="3" name="文字方塊 8"/>
          <p:cNvSpPr txBox="1">
            <a:spLocks noChangeArrowheads="1"/>
          </p:cNvSpPr>
          <p:nvPr/>
        </p:nvSpPr>
        <p:spPr bwMode="auto">
          <a:xfrm>
            <a:off x="539750" y="4991100"/>
            <a:ext cx="7704138"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271463" indent="4763"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lvl="3" eaLnBrk="1" fontAlgn="base" hangingPunct="1">
              <a:lnSpc>
                <a:spcPts val="3000"/>
              </a:lnSpc>
              <a:spcBef>
                <a:spcPts val="600"/>
              </a:spcBef>
              <a:spcAft>
                <a:spcPts val="600"/>
              </a:spcAft>
              <a:buClr>
                <a:srgbClr val="C00000"/>
              </a:buClr>
              <a:buFontTx/>
              <a:buNone/>
            </a:pPr>
            <a:r>
              <a:rPr lang="zh-TW" altLang="en-US" sz="2200" b="1" smtClean="0">
                <a:solidFill>
                  <a:srgbClr val="000000"/>
                </a:solidFill>
                <a:latin typeface="Arial" pitchFamily="34" charset="0"/>
                <a:ea typeface="SimSun" pitchFamily="2" charset="-122"/>
              </a:rPr>
              <a:t>我們要重新思考資本主義，企業要當一個更好的資本家，在</a:t>
            </a:r>
            <a:r>
              <a:rPr lang="zh-TW" altLang="en-US" sz="2200" b="1" smtClean="0">
                <a:solidFill>
                  <a:srgbClr val="DC6900"/>
                </a:solidFill>
                <a:latin typeface="Arial" pitchFamily="34" charset="0"/>
                <a:ea typeface="SimSun" pitchFamily="2" charset="-122"/>
              </a:rPr>
              <a:t>為某個社會問題創造價值的同時，也可以從中獲得利益</a:t>
            </a:r>
            <a:r>
              <a:rPr lang="zh-TW" altLang="en-US" sz="2200" b="1" smtClean="0">
                <a:solidFill>
                  <a:srgbClr val="000000"/>
                </a:solidFill>
                <a:latin typeface="Arial" pitchFamily="34" charset="0"/>
                <a:ea typeface="SimSun" pitchFamily="2" charset="-122"/>
              </a:rPr>
              <a:t>，</a:t>
            </a:r>
            <a:r>
              <a:rPr lang="zh-TW" altLang="en-US" sz="2200" b="1" smtClean="0">
                <a:solidFill>
                  <a:srgbClr val="C00000"/>
                </a:solidFill>
                <a:latin typeface="Arial" pitchFamily="34" charset="0"/>
                <a:ea typeface="SimSun" pitchFamily="2" charset="-122"/>
              </a:rPr>
              <a:t>創造共享價值</a:t>
            </a:r>
            <a:r>
              <a:rPr lang="zh-TW" altLang="en-US" sz="2200" b="1" smtClean="0">
                <a:solidFill>
                  <a:srgbClr val="000000"/>
                </a:solidFill>
                <a:latin typeface="Arial" pitchFamily="34" charset="0"/>
                <a:ea typeface="SimSun" pitchFamily="2" charset="-122"/>
              </a:rPr>
              <a:t>，讓社會與企業達到雙贏。　－麥可波特</a:t>
            </a:r>
            <a:endParaRPr lang="en-US" altLang="zh-TW" sz="2200" b="1" smtClean="0">
              <a:solidFill>
                <a:srgbClr val="000000"/>
              </a:solidFill>
              <a:latin typeface="Arial" pitchFamily="34" charset="0"/>
              <a:ea typeface="SimSun" pitchFamily="2" charset="-122"/>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557338"/>
            <a:ext cx="5813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8"/>
          <p:cNvGrpSpPr>
            <a:grpSpLocks/>
          </p:cNvGrpSpPr>
          <p:nvPr/>
        </p:nvGrpSpPr>
        <p:grpSpPr bwMode="auto">
          <a:xfrm>
            <a:off x="5608638" y="2911475"/>
            <a:ext cx="2995612" cy="1865313"/>
            <a:chOff x="5608212" y="2348880"/>
            <a:chExt cx="2995525" cy="1865756"/>
          </a:xfrm>
        </p:grpSpPr>
        <p:sp>
          <p:nvSpPr>
            <p:cNvPr id="6" name="文字方塊 34"/>
            <p:cNvSpPr txBox="1">
              <a:spLocks noChangeArrowheads="1"/>
            </p:cNvSpPr>
            <p:nvPr/>
          </p:nvSpPr>
          <p:spPr bwMode="auto">
            <a:xfrm>
              <a:off x="5966673" y="2348880"/>
              <a:ext cx="2637064" cy="1749726"/>
            </a:xfrm>
            <a:prstGeom prst="rect">
              <a:avLst/>
            </a:prstGeom>
            <a:solidFill>
              <a:srgbClr val="DC6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eaLnBrk="1" fontAlgn="base" hangingPunct="1">
                <a:lnSpc>
                  <a:spcPts val="3000"/>
                </a:lnSpc>
                <a:spcBef>
                  <a:spcPts val="600"/>
                </a:spcBef>
                <a:spcAft>
                  <a:spcPts val="600"/>
                </a:spcAft>
                <a:buClr>
                  <a:srgbClr val="C00000"/>
                </a:buClr>
                <a:buFontTx/>
                <a:buNone/>
              </a:pPr>
              <a:r>
                <a:rPr lang="zh-TW" altLang="en-US" sz="2200" b="1" smtClean="0">
                  <a:solidFill>
                    <a:srgbClr val="FFFFFF"/>
                  </a:solidFill>
                  <a:latin typeface="Arial" pitchFamily="34" charset="0"/>
                  <a:ea typeface="SimSun" pitchFamily="2" charset="-122"/>
                </a:rPr>
                <a:t>結合「願景、核心競爭力、策略」，才能對社會及企業發揮最大幫助。</a:t>
              </a:r>
            </a:p>
          </p:txBody>
        </p:sp>
        <p:sp>
          <p:nvSpPr>
            <p:cNvPr id="7" name="文字方塊 35"/>
            <p:cNvSpPr txBox="1">
              <a:spLocks noChangeArrowheads="1"/>
            </p:cNvSpPr>
            <p:nvPr/>
          </p:nvSpPr>
          <p:spPr bwMode="auto">
            <a:xfrm>
              <a:off x="5608212" y="4106636"/>
              <a:ext cx="360000" cy="108000"/>
            </a:xfrm>
            <a:prstGeom prst="rect">
              <a:avLst/>
            </a:prstGeom>
            <a:solidFill>
              <a:srgbClr val="DC6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eaLnBrk="1" fontAlgn="base" hangingPunct="1">
                <a:lnSpc>
                  <a:spcPts val="3000"/>
                </a:lnSpc>
                <a:spcBef>
                  <a:spcPts val="600"/>
                </a:spcBef>
                <a:spcAft>
                  <a:spcPts val="600"/>
                </a:spcAft>
                <a:buClr>
                  <a:srgbClr val="C00000"/>
                </a:buClr>
                <a:buFontTx/>
                <a:buNone/>
              </a:pPr>
              <a:endParaRPr lang="zh-TW" altLang="en-US" sz="2200" b="1" smtClean="0">
                <a:solidFill>
                  <a:srgbClr val="FFFFFF"/>
                </a:solidFill>
                <a:latin typeface="Arial" pitchFamily="34" charset="0"/>
                <a:ea typeface="SimSun" pitchFamily="2" charset="-122"/>
              </a:endParaRPr>
            </a:p>
          </p:txBody>
        </p:sp>
      </p:grpSp>
      <p:sp>
        <p:nvSpPr>
          <p:cNvPr id="8" name="文字方塊 2"/>
          <p:cNvSpPr txBox="1">
            <a:spLocks noChangeArrowheads="1"/>
          </p:cNvSpPr>
          <p:nvPr/>
        </p:nvSpPr>
        <p:spPr bwMode="auto">
          <a:xfrm>
            <a:off x="6516688" y="1268413"/>
            <a:ext cx="1727200" cy="1223962"/>
          </a:xfrm>
          <a:prstGeom prst="rect">
            <a:avLst/>
          </a:prstGeom>
          <a:solidFill>
            <a:srgbClr val="FFB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defRPr/>
            </a:pPr>
            <a:endParaRPr lang="zh-TW" altLang="en-US" b="1" kern="0" smtClean="0">
              <a:solidFill>
                <a:srgbClr val="000000"/>
              </a:solidFill>
              <a:ea typeface="SimSun" pitchFamily="2" charset="-122"/>
            </a:endParaRPr>
          </a:p>
        </p:txBody>
      </p:sp>
      <p:sp>
        <p:nvSpPr>
          <p:cNvPr id="9" name="矩形 3"/>
          <p:cNvSpPr>
            <a:spLocks noChangeArrowheads="1"/>
          </p:cNvSpPr>
          <p:nvPr/>
        </p:nvSpPr>
        <p:spPr bwMode="auto">
          <a:xfrm>
            <a:off x="6732588" y="1246188"/>
            <a:ext cx="138588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pPr>
            <a:r>
              <a:rPr lang="en-US" altLang="zh-TW" b="1" smtClean="0">
                <a:solidFill>
                  <a:srgbClr val="000000"/>
                </a:solidFill>
                <a:ea typeface="SimSun" pitchFamily="2" charset="-122"/>
              </a:rPr>
              <a:t>Creating </a:t>
            </a:r>
          </a:p>
          <a:p>
            <a:pPr eaLnBrk="1" fontAlgn="base" hangingPunct="1">
              <a:spcBef>
                <a:spcPct val="0"/>
              </a:spcBef>
              <a:buClrTx/>
            </a:pPr>
            <a:r>
              <a:rPr lang="en-US" altLang="zh-TW" b="1" smtClean="0">
                <a:solidFill>
                  <a:srgbClr val="000000"/>
                </a:solidFill>
                <a:ea typeface="SimSun" pitchFamily="2" charset="-122"/>
              </a:rPr>
              <a:t>Shared </a:t>
            </a:r>
          </a:p>
          <a:p>
            <a:pPr eaLnBrk="1" fontAlgn="base" hangingPunct="1">
              <a:spcBef>
                <a:spcPct val="0"/>
              </a:spcBef>
              <a:buClrTx/>
            </a:pPr>
            <a:r>
              <a:rPr lang="en-US" altLang="zh-TW" b="1" smtClean="0">
                <a:solidFill>
                  <a:srgbClr val="000000"/>
                </a:solidFill>
                <a:ea typeface="SimSun" pitchFamily="2" charset="-122"/>
              </a:rPr>
              <a:t>Value</a:t>
            </a:r>
            <a:endParaRPr lang="zh-TW" altLang="en-US" b="1" smtClean="0">
              <a:solidFill>
                <a:srgbClr val="000000"/>
              </a:solidFill>
              <a:ea typeface="SimSun" pitchFamily="2" charset="-122"/>
            </a:endParaRPr>
          </a:p>
        </p:txBody>
      </p:sp>
      <p:sp>
        <p:nvSpPr>
          <p:cNvPr id="10" name="矩形 4"/>
          <p:cNvSpPr>
            <a:spLocks noChangeArrowheads="1"/>
          </p:cNvSpPr>
          <p:nvPr/>
        </p:nvSpPr>
        <p:spPr bwMode="auto">
          <a:xfrm>
            <a:off x="6156325" y="2492375"/>
            <a:ext cx="360363" cy="144463"/>
          </a:xfrm>
          <a:prstGeom prst="rect">
            <a:avLst/>
          </a:prstGeom>
          <a:solidFill>
            <a:srgbClr val="FFB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11" name="投影片編號版面配置區 10"/>
          <p:cNvSpPr>
            <a:spLocks noGrp="1"/>
          </p:cNvSpPr>
          <p:nvPr>
            <p:ph type="sldNum" sz="quarter" idx="4"/>
          </p:nvPr>
        </p:nvSpPr>
        <p:spPr>
          <a:xfrm>
            <a:off x="7010400" y="6356350"/>
            <a:ext cx="2133600" cy="365125"/>
          </a:xfrm>
        </p:spPr>
        <p:txBody>
          <a:bodyPr/>
          <a:lstStyle/>
          <a:p>
            <a:fld id="{1C7858B1-76B0-43A1-BD85-92CBAD88C864}" type="slidenum">
              <a:rPr lang="zh-TW" altLang="en-US" smtClean="0"/>
              <a:t>31</a:t>
            </a:fld>
            <a:endParaRPr lang="zh-TW" altLang="en-US"/>
          </a:p>
        </p:txBody>
      </p:sp>
    </p:spTree>
    <p:extLst>
      <p:ext uri="{BB962C8B-B14F-4D97-AF65-F5344CB8AC3E}">
        <p14:creationId xmlns:p14="http://schemas.microsoft.com/office/powerpoint/2010/main" val="66675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630472" y="220662"/>
            <a:ext cx="849788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利害關係人</a:t>
            </a: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之範圍</a:t>
            </a:r>
          </a:p>
        </p:txBody>
      </p:sp>
      <p:sp>
        <p:nvSpPr>
          <p:cNvPr id="3" name="文字方塊 8"/>
          <p:cNvSpPr txBox="1">
            <a:spLocks noChangeArrowheads="1"/>
          </p:cNvSpPr>
          <p:nvPr/>
        </p:nvSpPr>
        <p:spPr bwMode="auto">
          <a:xfrm>
            <a:off x="539750" y="1125538"/>
            <a:ext cx="8064500" cy="1057275"/>
          </a:xfrm>
          <a:prstGeom prst="rect">
            <a:avLst/>
          </a:prstGeom>
          <a:noFill/>
          <a:ln>
            <a:noFill/>
          </a:ln>
          <a:extLst/>
        </p:spPr>
        <p:txBody>
          <a:bodyPr>
            <a:spAutoFit/>
          </a:bodyP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625475" indent="-625475" eaLnBrk="0" hangingPunct="0">
              <a:spcAft>
                <a:spcPts val="900"/>
              </a:spcAft>
              <a:buClr>
                <a:schemeClr val="tx1"/>
              </a:buClr>
              <a:buFont typeface="Georgia" pitchFamily="18" charset="0"/>
              <a:buChar char="-"/>
              <a:defRPr sz="2000">
                <a:solidFill>
                  <a:schemeClr val="tx1"/>
                </a:solidFill>
                <a:latin typeface="Georgia" pitchFamily="18" charset="0"/>
              </a:defRPr>
            </a:lvl3pPr>
            <a:lvl4pPr marL="539750" indent="-1588"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271463" lvl="2" indent="-271463" eaLnBrk="1" fontAlgn="base" hangingPunct="1">
              <a:lnSpc>
                <a:spcPct val="120000"/>
              </a:lnSpc>
              <a:spcBef>
                <a:spcPts val="600"/>
              </a:spcBef>
              <a:spcAft>
                <a:spcPts val="600"/>
              </a:spcAft>
              <a:buClr>
                <a:srgbClr val="C00000"/>
              </a:buClr>
              <a:buFont typeface="Wingdings" panose="05000000000000000000" pitchFamily="2" charset="2"/>
              <a:buChar char="n"/>
              <a:defRPr/>
            </a:pPr>
            <a:r>
              <a:rPr lang="zh-TW" altLang="en-US" sz="2200" b="1" dirty="0" smtClean="0">
                <a:solidFill>
                  <a:srgbClr val="C00000"/>
                </a:solidFill>
                <a:latin typeface="Arial" pitchFamily="34" charset="0"/>
                <a:ea typeface="SimSun" pitchFamily="2" charset="-122"/>
                <a:cs typeface="Arial" pitchFamily="34" charset="0"/>
              </a:rPr>
              <a:t>美國學者愛德華． 弗里曼</a:t>
            </a:r>
            <a:r>
              <a:rPr lang="en-US" altLang="zh-TW" sz="2200" b="1" dirty="0" smtClean="0">
                <a:solidFill>
                  <a:srgbClr val="C00000"/>
                </a:solidFill>
                <a:latin typeface="Arial" pitchFamily="34" charset="0"/>
                <a:ea typeface="SimSun" pitchFamily="2" charset="-122"/>
                <a:cs typeface="Arial" pitchFamily="34" charset="0"/>
              </a:rPr>
              <a:t>《</a:t>
            </a:r>
            <a:r>
              <a:rPr lang="zh-TW" altLang="en-US" sz="2200" b="1" dirty="0" smtClean="0">
                <a:solidFill>
                  <a:srgbClr val="C00000"/>
                </a:solidFill>
                <a:latin typeface="Arial" pitchFamily="34" charset="0"/>
                <a:ea typeface="SimSun" pitchFamily="2" charset="-122"/>
                <a:cs typeface="Arial" pitchFamily="34" charset="0"/>
              </a:rPr>
              <a:t>策略管理：利害關係人法則</a:t>
            </a:r>
            <a:r>
              <a:rPr lang="en-US" altLang="zh-TW" sz="2200" b="1" dirty="0" smtClean="0">
                <a:solidFill>
                  <a:srgbClr val="C00000"/>
                </a:solidFill>
                <a:latin typeface="Arial" pitchFamily="34" charset="0"/>
                <a:ea typeface="SimSun" pitchFamily="2" charset="-122"/>
                <a:cs typeface="Arial" pitchFamily="34" charset="0"/>
              </a:rPr>
              <a:t>》</a:t>
            </a:r>
          </a:p>
          <a:p>
            <a:pPr lvl="2" indent="-354013" eaLnBrk="1" fontAlgn="base" hangingPunct="1">
              <a:lnSpc>
                <a:spcPct val="120000"/>
              </a:lnSpc>
              <a:spcBef>
                <a:spcPts val="600"/>
              </a:spcBef>
              <a:spcAft>
                <a:spcPts val="600"/>
              </a:spcAft>
              <a:buClr>
                <a:srgbClr val="C00000"/>
              </a:buClr>
              <a:buFontTx/>
              <a:buNone/>
              <a:defRPr/>
            </a:pPr>
            <a:r>
              <a:rPr lang="zh-TW" altLang="en-US" sz="2200" b="1" dirty="0" smtClean="0">
                <a:solidFill>
                  <a:srgbClr val="000000"/>
                </a:solidFill>
                <a:latin typeface="Arial" pitchFamily="34" charset="0"/>
                <a:ea typeface="SimSun" pitchFamily="2" charset="-122"/>
                <a:cs typeface="Arial" pitchFamily="34" charset="0"/>
              </a:rPr>
              <a:t>「會影響組織目標或被組織影響的團體或個人。」</a:t>
            </a:r>
            <a:endParaRPr lang="en-US" altLang="zh-TW" sz="2200" b="1" dirty="0" smtClean="0">
              <a:solidFill>
                <a:srgbClr val="000000"/>
              </a:solidFill>
              <a:latin typeface="Arial" pitchFamily="34" charset="0"/>
              <a:ea typeface="SimSun" pitchFamily="2" charset="-122"/>
              <a:cs typeface="Arial" pitchFamily="34" charset="0"/>
            </a:endParaRPr>
          </a:p>
        </p:txBody>
      </p:sp>
      <p:sp>
        <p:nvSpPr>
          <p:cNvPr id="4" name="AutoShape 4"/>
          <p:cNvSpPr>
            <a:spLocks noChangeArrowheads="1"/>
          </p:cNvSpPr>
          <p:nvPr/>
        </p:nvSpPr>
        <p:spPr bwMode="auto">
          <a:xfrm>
            <a:off x="4149725" y="21828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供應商</a:t>
            </a:r>
            <a:endParaRPr kumimoji="1" lang="zh-TW" altLang="zh-TW" b="1" smtClean="0">
              <a:solidFill>
                <a:srgbClr val="000000"/>
              </a:solidFill>
              <a:latin typeface="Arial" pitchFamily="34" charset="0"/>
              <a:ea typeface="SimSun" pitchFamily="2" charset="-122"/>
            </a:endParaRPr>
          </a:p>
        </p:txBody>
      </p:sp>
      <p:sp>
        <p:nvSpPr>
          <p:cNvPr id="5" name="AutoShape 5"/>
          <p:cNvSpPr>
            <a:spLocks noChangeArrowheads="1"/>
          </p:cNvSpPr>
          <p:nvPr/>
        </p:nvSpPr>
        <p:spPr bwMode="auto">
          <a:xfrm>
            <a:off x="7112000" y="3786188"/>
            <a:ext cx="989013" cy="584200"/>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代理商</a:t>
            </a:r>
            <a:endParaRPr kumimoji="1" lang="zh-TW" altLang="zh-TW" b="1" smtClean="0">
              <a:solidFill>
                <a:srgbClr val="000000"/>
              </a:solidFill>
              <a:latin typeface="Arial" pitchFamily="34" charset="0"/>
              <a:ea typeface="SimSun" pitchFamily="2" charset="-122"/>
            </a:endParaRPr>
          </a:p>
        </p:txBody>
      </p:sp>
      <p:sp>
        <p:nvSpPr>
          <p:cNvPr id="6" name="AutoShape 6"/>
          <p:cNvSpPr>
            <a:spLocks noChangeArrowheads="1"/>
          </p:cNvSpPr>
          <p:nvPr/>
        </p:nvSpPr>
        <p:spPr bwMode="auto">
          <a:xfrm>
            <a:off x="7112000" y="4799013"/>
            <a:ext cx="989013"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客戶</a:t>
            </a:r>
            <a:endParaRPr kumimoji="1" lang="zh-TW" altLang="zh-TW" b="1" smtClean="0">
              <a:solidFill>
                <a:srgbClr val="000000"/>
              </a:solidFill>
              <a:latin typeface="Arial" pitchFamily="34" charset="0"/>
              <a:ea typeface="SimSun" pitchFamily="2" charset="-122"/>
            </a:endParaRPr>
          </a:p>
        </p:txBody>
      </p:sp>
      <p:sp>
        <p:nvSpPr>
          <p:cNvPr id="7" name="AutoShape 7"/>
          <p:cNvSpPr>
            <a:spLocks noChangeArrowheads="1"/>
          </p:cNvSpPr>
          <p:nvPr/>
        </p:nvSpPr>
        <p:spPr bwMode="auto">
          <a:xfrm>
            <a:off x="4149725" y="55102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合作</a:t>
            </a:r>
          </a:p>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對象</a:t>
            </a:r>
            <a:endParaRPr kumimoji="1" lang="zh-TW" altLang="zh-TW" b="1" smtClean="0">
              <a:solidFill>
                <a:srgbClr val="000000"/>
              </a:solidFill>
              <a:latin typeface="Arial" pitchFamily="34" charset="0"/>
              <a:ea typeface="SimSun" pitchFamily="2" charset="-122"/>
            </a:endParaRPr>
          </a:p>
        </p:txBody>
      </p:sp>
      <p:sp>
        <p:nvSpPr>
          <p:cNvPr id="8" name="AutoShape 8"/>
          <p:cNvSpPr>
            <a:spLocks noChangeArrowheads="1"/>
          </p:cNvSpPr>
          <p:nvPr/>
        </p:nvSpPr>
        <p:spPr bwMode="auto">
          <a:xfrm>
            <a:off x="5875338" y="55102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員工</a:t>
            </a:r>
            <a:endParaRPr kumimoji="1" lang="zh-TW" altLang="zh-TW" b="1" smtClean="0">
              <a:solidFill>
                <a:srgbClr val="000000"/>
              </a:solidFill>
              <a:latin typeface="Arial" pitchFamily="34" charset="0"/>
              <a:ea typeface="SimSun" pitchFamily="2" charset="-122"/>
            </a:endParaRPr>
          </a:p>
        </p:txBody>
      </p:sp>
      <p:sp>
        <p:nvSpPr>
          <p:cNvPr id="9" name="AutoShape 9"/>
          <p:cNvSpPr>
            <a:spLocks noChangeArrowheads="1"/>
          </p:cNvSpPr>
          <p:nvPr/>
        </p:nvSpPr>
        <p:spPr bwMode="auto">
          <a:xfrm>
            <a:off x="1203325" y="47990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債權人</a:t>
            </a:r>
            <a:endParaRPr kumimoji="1" lang="zh-TW" altLang="zh-TW" b="1" smtClean="0">
              <a:solidFill>
                <a:srgbClr val="000000"/>
              </a:solidFill>
              <a:latin typeface="Arial" pitchFamily="34" charset="0"/>
              <a:ea typeface="SimSun" pitchFamily="2" charset="-122"/>
            </a:endParaRPr>
          </a:p>
        </p:txBody>
      </p:sp>
      <p:sp>
        <p:nvSpPr>
          <p:cNvPr id="10" name="AutoShape 10"/>
          <p:cNvSpPr>
            <a:spLocks noChangeArrowheads="1"/>
          </p:cNvSpPr>
          <p:nvPr/>
        </p:nvSpPr>
        <p:spPr bwMode="auto">
          <a:xfrm>
            <a:off x="2425700" y="55102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銀行</a:t>
            </a:r>
            <a:endParaRPr kumimoji="1" lang="zh-TW" altLang="zh-TW" b="1" smtClean="0">
              <a:solidFill>
                <a:srgbClr val="000000"/>
              </a:solidFill>
              <a:latin typeface="Arial" pitchFamily="34" charset="0"/>
              <a:ea typeface="SimSun" pitchFamily="2" charset="-122"/>
            </a:endParaRPr>
          </a:p>
        </p:txBody>
      </p:sp>
      <p:sp>
        <p:nvSpPr>
          <p:cNvPr id="11" name="AutoShape 11"/>
          <p:cNvSpPr>
            <a:spLocks noChangeArrowheads="1"/>
          </p:cNvSpPr>
          <p:nvPr/>
        </p:nvSpPr>
        <p:spPr bwMode="auto">
          <a:xfrm>
            <a:off x="2425700" y="21828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媒體</a:t>
            </a:r>
            <a:endParaRPr kumimoji="1" lang="zh-TW" altLang="zh-TW" b="1" smtClean="0">
              <a:solidFill>
                <a:srgbClr val="000000"/>
              </a:solidFill>
              <a:latin typeface="Arial" pitchFamily="34" charset="0"/>
              <a:ea typeface="SimSun" pitchFamily="2" charset="-122"/>
            </a:endParaRPr>
          </a:p>
        </p:txBody>
      </p:sp>
      <p:sp>
        <p:nvSpPr>
          <p:cNvPr id="12" name="AutoShape 12"/>
          <p:cNvSpPr>
            <a:spLocks noChangeArrowheads="1"/>
          </p:cNvSpPr>
          <p:nvPr/>
        </p:nvSpPr>
        <p:spPr bwMode="auto">
          <a:xfrm>
            <a:off x="1187450" y="3786188"/>
            <a:ext cx="987425" cy="584200"/>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投資人</a:t>
            </a:r>
            <a:endParaRPr kumimoji="1" lang="zh-TW" altLang="zh-TW" b="1" smtClean="0">
              <a:solidFill>
                <a:srgbClr val="000000"/>
              </a:solidFill>
              <a:latin typeface="Arial" pitchFamily="34" charset="0"/>
              <a:ea typeface="SimSun" pitchFamily="2" charset="-122"/>
            </a:endParaRPr>
          </a:p>
        </p:txBody>
      </p:sp>
      <p:sp>
        <p:nvSpPr>
          <p:cNvPr id="13" name="AutoShape 13"/>
          <p:cNvSpPr>
            <a:spLocks noChangeArrowheads="1"/>
          </p:cNvSpPr>
          <p:nvPr/>
        </p:nvSpPr>
        <p:spPr bwMode="auto">
          <a:xfrm>
            <a:off x="1203325" y="28940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社區</a:t>
            </a:r>
            <a:endParaRPr kumimoji="1" lang="zh-TW" altLang="zh-TW" b="1" smtClean="0">
              <a:solidFill>
                <a:srgbClr val="000000"/>
              </a:solidFill>
              <a:latin typeface="Arial" pitchFamily="34" charset="0"/>
              <a:ea typeface="SimSun" pitchFamily="2" charset="-122"/>
            </a:endParaRPr>
          </a:p>
        </p:txBody>
      </p:sp>
      <p:sp>
        <p:nvSpPr>
          <p:cNvPr id="14" name="AutoShape 14"/>
          <p:cNvSpPr>
            <a:spLocks noChangeArrowheads="1"/>
          </p:cNvSpPr>
          <p:nvPr/>
        </p:nvSpPr>
        <p:spPr bwMode="auto">
          <a:xfrm>
            <a:off x="7112000" y="2894013"/>
            <a:ext cx="989013"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環境</a:t>
            </a:r>
            <a:endParaRPr kumimoji="1" lang="zh-TW" altLang="zh-TW" b="1" smtClean="0">
              <a:solidFill>
                <a:srgbClr val="000000"/>
              </a:solidFill>
              <a:latin typeface="Arial" pitchFamily="34" charset="0"/>
              <a:ea typeface="SimSun" pitchFamily="2" charset="-122"/>
            </a:endParaRPr>
          </a:p>
        </p:txBody>
      </p:sp>
      <p:sp>
        <p:nvSpPr>
          <p:cNvPr id="15" name="AutoShape 15"/>
          <p:cNvSpPr>
            <a:spLocks noChangeArrowheads="1"/>
          </p:cNvSpPr>
          <p:nvPr/>
        </p:nvSpPr>
        <p:spPr bwMode="auto">
          <a:xfrm>
            <a:off x="5875338" y="2182813"/>
            <a:ext cx="987425" cy="587375"/>
          </a:xfrm>
          <a:prstGeom prst="roundRect">
            <a:avLst>
              <a:gd name="adj" fmla="val 16667"/>
            </a:avLst>
          </a:prstGeom>
          <a:solidFill>
            <a:srgbClr val="F9D5D2"/>
          </a:solidFill>
          <a:ln w="9525">
            <a:solidFill>
              <a:srgbClr val="F9D5D2"/>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政府</a:t>
            </a:r>
            <a:endParaRPr kumimoji="1" lang="zh-TW" altLang="zh-TW" b="1" smtClean="0">
              <a:solidFill>
                <a:srgbClr val="000000"/>
              </a:solidFill>
              <a:latin typeface="Arial" pitchFamily="34" charset="0"/>
              <a:ea typeface="SimSun" pitchFamily="2" charset="-122"/>
            </a:endParaRPr>
          </a:p>
        </p:txBody>
      </p:sp>
      <p:sp>
        <p:nvSpPr>
          <p:cNvPr id="16" name="Oval 17"/>
          <p:cNvSpPr>
            <a:spLocks noChangeArrowheads="1"/>
          </p:cNvSpPr>
          <p:nvPr/>
        </p:nvSpPr>
        <p:spPr bwMode="auto">
          <a:xfrm>
            <a:off x="4149725" y="4779963"/>
            <a:ext cx="989013" cy="606425"/>
          </a:xfrm>
          <a:prstGeom prst="ellipse">
            <a:avLst/>
          </a:prstGeom>
          <a:noFill/>
          <a:ln w="9525">
            <a:solidFill>
              <a:srgbClr val="E0301E"/>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研發活動</a:t>
            </a:r>
            <a:endParaRPr kumimoji="1" lang="zh-TW" altLang="zh-TW" b="1" smtClean="0">
              <a:solidFill>
                <a:srgbClr val="000000"/>
              </a:solidFill>
              <a:latin typeface="Arial" pitchFamily="34" charset="0"/>
              <a:ea typeface="SimSun" pitchFamily="2" charset="-122"/>
            </a:endParaRPr>
          </a:p>
        </p:txBody>
      </p:sp>
      <p:sp>
        <p:nvSpPr>
          <p:cNvPr id="17" name="Oval 18"/>
          <p:cNvSpPr>
            <a:spLocks noChangeArrowheads="1"/>
          </p:cNvSpPr>
          <p:nvPr/>
        </p:nvSpPr>
        <p:spPr bwMode="auto">
          <a:xfrm>
            <a:off x="3819525" y="3643313"/>
            <a:ext cx="1647825" cy="1009650"/>
          </a:xfrm>
          <a:prstGeom prst="ellipse">
            <a:avLst/>
          </a:prstGeom>
          <a:solidFill>
            <a:srgbClr val="E0301E"/>
          </a:solidFill>
          <a:ln w="9525">
            <a:solidFill>
              <a:srgbClr val="E0301E"/>
            </a:solidFill>
            <a:round/>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F8F8F8"/>
                </a:solidFill>
                <a:latin typeface="Arial" pitchFamily="34" charset="0"/>
                <a:ea typeface="SimSun" pitchFamily="2" charset="-122"/>
              </a:rPr>
              <a:t>企業</a:t>
            </a:r>
            <a:endParaRPr kumimoji="1" lang="zh-TW" altLang="zh-TW" b="1" smtClean="0">
              <a:solidFill>
                <a:srgbClr val="000000"/>
              </a:solidFill>
              <a:latin typeface="Arial" pitchFamily="34" charset="0"/>
              <a:ea typeface="SimSun" pitchFamily="2" charset="-122"/>
            </a:endParaRPr>
          </a:p>
        </p:txBody>
      </p:sp>
      <p:sp>
        <p:nvSpPr>
          <p:cNvPr id="18" name="Oval 19"/>
          <p:cNvSpPr>
            <a:spLocks noChangeArrowheads="1"/>
          </p:cNvSpPr>
          <p:nvPr/>
        </p:nvSpPr>
        <p:spPr bwMode="auto">
          <a:xfrm>
            <a:off x="4149725" y="2894013"/>
            <a:ext cx="989013" cy="606425"/>
          </a:xfrm>
          <a:prstGeom prst="ellipse">
            <a:avLst/>
          </a:prstGeom>
          <a:noFill/>
          <a:ln w="9525">
            <a:solidFill>
              <a:srgbClr val="E0301E"/>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生產活動</a:t>
            </a:r>
            <a:endParaRPr kumimoji="1" lang="zh-TW" altLang="zh-TW" b="1" smtClean="0">
              <a:solidFill>
                <a:srgbClr val="000000"/>
              </a:solidFill>
              <a:latin typeface="Arial" pitchFamily="34" charset="0"/>
              <a:ea typeface="SimSun" pitchFamily="2" charset="-122"/>
            </a:endParaRPr>
          </a:p>
        </p:txBody>
      </p:sp>
      <p:sp>
        <p:nvSpPr>
          <p:cNvPr id="19" name="Oval 20"/>
          <p:cNvSpPr>
            <a:spLocks noChangeArrowheads="1"/>
          </p:cNvSpPr>
          <p:nvPr/>
        </p:nvSpPr>
        <p:spPr bwMode="auto">
          <a:xfrm>
            <a:off x="2425700" y="3443288"/>
            <a:ext cx="989013" cy="606425"/>
          </a:xfrm>
          <a:prstGeom prst="ellipse">
            <a:avLst/>
          </a:prstGeom>
          <a:noFill/>
          <a:ln w="9525">
            <a:solidFill>
              <a:srgbClr val="E0301E"/>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公關活動</a:t>
            </a:r>
            <a:endParaRPr kumimoji="1" lang="zh-TW" altLang="zh-TW" b="1" smtClean="0">
              <a:solidFill>
                <a:srgbClr val="000000"/>
              </a:solidFill>
              <a:latin typeface="Arial" pitchFamily="34" charset="0"/>
              <a:ea typeface="SimSun" pitchFamily="2" charset="-122"/>
            </a:endParaRPr>
          </a:p>
        </p:txBody>
      </p:sp>
      <p:sp>
        <p:nvSpPr>
          <p:cNvPr id="20" name="Oval 21"/>
          <p:cNvSpPr>
            <a:spLocks noChangeArrowheads="1"/>
          </p:cNvSpPr>
          <p:nvPr/>
        </p:nvSpPr>
        <p:spPr bwMode="auto">
          <a:xfrm>
            <a:off x="2425700" y="4459288"/>
            <a:ext cx="989013" cy="606425"/>
          </a:xfrm>
          <a:prstGeom prst="ellipse">
            <a:avLst/>
          </a:prstGeom>
          <a:noFill/>
          <a:ln w="9525">
            <a:solidFill>
              <a:srgbClr val="E0301E"/>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財務活動</a:t>
            </a:r>
            <a:endParaRPr kumimoji="1" lang="zh-TW" altLang="zh-TW" b="1" smtClean="0">
              <a:solidFill>
                <a:srgbClr val="000000"/>
              </a:solidFill>
              <a:latin typeface="Arial" pitchFamily="34" charset="0"/>
              <a:ea typeface="SimSun" pitchFamily="2" charset="-122"/>
            </a:endParaRPr>
          </a:p>
        </p:txBody>
      </p:sp>
      <p:sp>
        <p:nvSpPr>
          <p:cNvPr id="21" name="Oval 22"/>
          <p:cNvSpPr>
            <a:spLocks noChangeArrowheads="1"/>
          </p:cNvSpPr>
          <p:nvPr/>
        </p:nvSpPr>
        <p:spPr bwMode="auto">
          <a:xfrm>
            <a:off x="5873750" y="3443288"/>
            <a:ext cx="989013" cy="606425"/>
          </a:xfrm>
          <a:prstGeom prst="ellipse">
            <a:avLst/>
          </a:prstGeom>
          <a:noFill/>
          <a:ln w="9525">
            <a:solidFill>
              <a:srgbClr val="E0301E"/>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銷售活動</a:t>
            </a:r>
            <a:endParaRPr kumimoji="1" lang="zh-TW" altLang="zh-TW" b="1" smtClean="0">
              <a:solidFill>
                <a:srgbClr val="000000"/>
              </a:solidFill>
              <a:latin typeface="Arial" pitchFamily="34" charset="0"/>
              <a:ea typeface="SimSun" pitchFamily="2" charset="-122"/>
            </a:endParaRPr>
          </a:p>
        </p:txBody>
      </p:sp>
      <p:sp>
        <p:nvSpPr>
          <p:cNvPr id="22" name="Oval 23"/>
          <p:cNvSpPr>
            <a:spLocks noChangeArrowheads="1"/>
          </p:cNvSpPr>
          <p:nvPr/>
        </p:nvSpPr>
        <p:spPr bwMode="auto">
          <a:xfrm>
            <a:off x="5873750" y="4459288"/>
            <a:ext cx="989013" cy="606425"/>
          </a:xfrm>
          <a:prstGeom prst="ellipse">
            <a:avLst/>
          </a:prstGeom>
          <a:noFill/>
          <a:ln w="9525">
            <a:solidFill>
              <a:srgbClr val="E0301E"/>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pPr>
            <a:r>
              <a:rPr kumimoji="1" lang="zh-TW" altLang="en-US" b="1" smtClean="0">
                <a:solidFill>
                  <a:srgbClr val="000000"/>
                </a:solidFill>
                <a:latin typeface="Arial" pitchFamily="34" charset="0"/>
                <a:ea typeface="SimSun" pitchFamily="2" charset="-122"/>
              </a:rPr>
              <a:t>人資活動</a:t>
            </a:r>
            <a:endParaRPr kumimoji="1" lang="zh-TW" altLang="zh-TW" b="1" smtClean="0">
              <a:solidFill>
                <a:srgbClr val="000000"/>
              </a:solidFill>
              <a:latin typeface="Arial" pitchFamily="34" charset="0"/>
              <a:ea typeface="SimSun" pitchFamily="2" charset="-122"/>
            </a:endParaRPr>
          </a:p>
        </p:txBody>
      </p:sp>
      <p:cxnSp>
        <p:nvCxnSpPr>
          <p:cNvPr id="23" name="AutoShape 24"/>
          <p:cNvCxnSpPr>
            <a:cxnSpLocks noChangeShapeType="1"/>
          </p:cNvCxnSpPr>
          <p:nvPr/>
        </p:nvCxnSpPr>
        <p:spPr bwMode="auto">
          <a:xfrm>
            <a:off x="4643438" y="3500438"/>
            <a:ext cx="0" cy="244475"/>
          </a:xfrm>
          <a:prstGeom prst="straightConnector1">
            <a:avLst/>
          </a:prstGeom>
          <a:noFill/>
          <a:ln w="9525">
            <a:solidFill>
              <a:srgbClr val="E0301E"/>
            </a:solidFill>
            <a:round/>
            <a:headEnd/>
            <a:tailEnd/>
          </a:ln>
          <a:extLst>
            <a:ext uri="{909E8E84-426E-40DD-AFC4-6F175D3DCCD1}">
              <a14:hiddenFill xmlns:a14="http://schemas.microsoft.com/office/drawing/2010/main">
                <a:noFill/>
              </a14:hiddenFill>
            </a:ext>
          </a:extLst>
        </p:spPr>
      </p:cxnSp>
      <p:cxnSp>
        <p:nvCxnSpPr>
          <p:cNvPr id="24" name="AutoShape 25"/>
          <p:cNvCxnSpPr>
            <a:cxnSpLocks noChangeShapeType="1"/>
          </p:cNvCxnSpPr>
          <p:nvPr/>
        </p:nvCxnSpPr>
        <p:spPr bwMode="auto">
          <a:xfrm flipH="1">
            <a:off x="5411788" y="3900488"/>
            <a:ext cx="523875" cy="98425"/>
          </a:xfrm>
          <a:prstGeom prst="straightConnector1">
            <a:avLst/>
          </a:prstGeom>
          <a:noFill/>
          <a:ln w="9525">
            <a:solidFill>
              <a:srgbClr val="E0301E"/>
            </a:solidFill>
            <a:round/>
            <a:headEnd/>
            <a:tailEnd/>
          </a:ln>
          <a:extLst>
            <a:ext uri="{909E8E84-426E-40DD-AFC4-6F175D3DCCD1}">
              <a14:hiddenFill xmlns:a14="http://schemas.microsoft.com/office/drawing/2010/main">
                <a:noFill/>
              </a14:hiddenFill>
            </a:ext>
          </a:extLst>
        </p:spPr>
      </p:cxnSp>
      <p:cxnSp>
        <p:nvCxnSpPr>
          <p:cNvPr id="25" name="AutoShape 26"/>
          <p:cNvCxnSpPr>
            <a:cxnSpLocks noChangeShapeType="1"/>
          </p:cNvCxnSpPr>
          <p:nvPr/>
        </p:nvCxnSpPr>
        <p:spPr bwMode="auto">
          <a:xfrm flipH="1" flipV="1">
            <a:off x="5260975" y="4459288"/>
            <a:ext cx="620713" cy="193675"/>
          </a:xfrm>
          <a:prstGeom prst="straightConnector1">
            <a:avLst/>
          </a:prstGeom>
          <a:noFill/>
          <a:ln w="9525">
            <a:solidFill>
              <a:srgbClr val="E0301E"/>
            </a:solidFill>
            <a:round/>
            <a:headEnd/>
            <a:tailEnd/>
          </a:ln>
          <a:extLst>
            <a:ext uri="{909E8E84-426E-40DD-AFC4-6F175D3DCCD1}">
              <a14:hiddenFill xmlns:a14="http://schemas.microsoft.com/office/drawing/2010/main">
                <a:noFill/>
              </a14:hiddenFill>
            </a:ext>
          </a:extLst>
        </p:spPr>
      </p:cxnSp>
      <p:cxnSp>
        <p:nvCxnSpPr>
          <p:cNvPr id="26" name="AutoShape 27"/>
          <p:cNvCxnSpPr>
            <a:cxnSpLocks noChangeShapeType="1"/>
          </p:cNvCxnSpPr>
          <p:nvPr/>
        </p:nvCxnSpPr>
        <p:spPr bwMode="auto">
          <a:xfrm>
            <a:off x="4643438" y="4652963"/>
            <a:ext cx="0" cy="127000"/>
          </a:xfrm>
          <a:prstGeom prst="straightConnector1">
            <a:avLst/>
          </a:prstGeom>
          <a:noFill/>
          <a:ln w="9525">
            <a:solidFill>
              <a:srgbClr val="E0301E"/>
            </a:solidFill>
            <a:round/>
            <a:headEnd/>
            <a:tailEnd/>
          </a:ln>
          <a:extLst>
            <a:ext uri="{909E8E84-426E-40DD-AFC4-6F175D3DCCD1}">
              <a14:hiddenFill xmlns:a14="http://schemas.microsoft.com/office/drawing/2010/main">
                <a:noFill/>
              </a14:hiddenFill>
            </a:ext>
          </a:extLst>
        </p:spPr>
      </p:cxnSp>
      <p:cxnSp>
        <p:nvCxnSpPr>
          <p:cNvPr id="27" name="AutoShape 28"/>
          <p:cNvCxnSpPr>
            <a:cxnSpLocks noChangeShapeType="1"/>
          </p:cNvCxnSpPr>
          <p:nvPr/>
        </p:nvCxnSpPr>
        <p:spPr bwMode="auto">
          <a:xfrm flipH="1">
            <a:off x="3297238" y="4360863"/>
            <a:ext cx="644525" cy="228600"/>
          </a:xfrm>
          <a:prstGeom prst="straightConnector1">
            <a:avLst/>
          </a:prstGeom>
          <a:noFill/>
          <a:ln w="9525">
            <a:solidFill>
              <a:srgbClr val="E0301E"/>
            </a:solidFill>
            <a:round/>
            <a:headEnd/>
            <a:tailEnd/>
          </a:ln>
          <a:extLst>
            <a:ext uri="{909E8E84-426E-40DD-AFC4-6F175D3DCCD1}">
              <a14:hiddenFill xmlns:a14="http://schemas.microsoft.com/office/drawing/2010/main">
                <a:noFill/>
              </a14:hiddenFill>
            </a:ext>
          </a:extLst>
        </p:spPr>
      </p:cxnSp>
      <p:cxnSp>
        <p:nvCxnSpPr>
          <p:cNvPr id="28" name="AutoShape 29"/>
          <p:cNvCxnSpPr>
            <a:cxnSpLocks noChangeShapeType="1"/>
          </p:cNvCxnSpPr>
          <p:nvPr/>
        </p:nvCxnSpPr>
        <p:spPr bwMode="auto">
          <a:xfrm flipH="1" flipV="1">
            <a:off x="3359150" y="3878263"/>
            <a:ext cx="619125" cy="120650"/>
          </a:xfrm>
          <a:prstGeom prst="straightConnector1">
            <a:avLst/>
          </a:prstGeom>
          <a:noFill/>
          <a:ln w="9525">
            <a:solidFill>
              <a:srgbClr val="E0301E"/>
            </a:solidFill>
            <a:round/>
            <a:headEnd/>
            <a:tailEnd/>
          </a:ln>
          <a:extLst>
            <a:ext uri="{909E8E84-426E-40DD-AFC4-6F175D3DCCD1}">
              <a14:hiddenFill xmlns:a14="http://schemas.microsoft.com/office/drawing/2010/main">
                <a:noFill/>
              </a14:hiddenFill>
            </a:ext>
          </a:extLst>
        </p:spPr>
      </p:cxnSp>
      <p:sp>
        <p:nvSpPr>
          <p:cNvPr id="29" name="投影片編號版面配置區 28"/>
          <p:cNvSpPr>
            <a:spLocks noGrp="1"/>
          </p:cNvSpPr>
          <p:nvPr>
            <p:ph type="sldNum" sz="quarter" idx="4"/>
          </p:nvPr>
        </p:nvSpPr>
        <p:spPr>
          <a:xfrm>
            <a:off x="7010400" y="6356350"/>
            <a:ext cx="2133600" cy="365125"/>
          </a:xfrm>
        </p:spPr>
        <p:txBody>
          <a:bodyPr/>
          <a:lstStyle/>
          <a:p>
            <a:fld id="{1C7858B1-76B0-43A1-BD85-92CBAD88C864}" type="slidenum">
              <a:rPr lang="zh-TW" altLang="en-US" smtClean="0"/>
              <a:t>32</a:t>
            </a:fld>
            <a:endParaRPr lang="zh-TW" altLang="en-US"/>
          </a:p>
        </p:txBody>
      </p:sp>
    </p:spTree>
    <p:extLst>
      <p:ext uri="{BB962C8B-B14F-4D97-AF65-F5344CB8AC3E}">
        <p14:creationId xmlns:p14="http://schemas.microsoft.com/office/powerpoint/2010/main" val="1724930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346511" y="223836"/>
            <a:ext cx="8604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利害關係人</a:t>
            </a: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關心之議題</a:t>
            </a:r>
          </a:p>
        </p:txBody>
      </p:sp>
      <p:grpSp>
        <p:nvGrpSpPr>
          <p:cNvPr id="3" name="群組 2"/>
          <p:cNvGrpSpPr>
            <a:grpSpLocks/>
          </p:cNvGrpSpPr>
          <p:nvPr/>
        </p:nvGrpSpPr>
        <p:grpSpPr bwMode="auto">
          <a:xfrm>
            <a:off x="760413" y="1939925"/>
            <a:ext cx="7627937" cy="4441825"/>
            <a:chOff x="759843" y="1556792"/>
            <a:chExt cx="7628581" cy="4440783"/>
          </a:xfrm>
        </p:grpSpPr>
        <p:grpSp>
          <p:nvGrpSpPr>
            <p:cNvPr id="4" name="群組 1"/>
            <p:cNvGrpSpPr>
              <a:grpSpLocks/>
            </p:cNvGrpSpPr>
            <p:nvPr/>
          </p:nvGrpSpPr>
          <p:grpSpPr bwMode="auto">
            <a:xfrm>
              <a:off x="759843" y="1556792"/>
              <a:ext cx="7628581" cy="4440783"/>
              <a:chOff x="759843" y="1556817"/>
              <a:chExt cx="7628581" cy="4440783"/>
            </a:xfrm>
          </p:grpSpPr>
          <p:grpSp>
            <p:nvGrpSpPr>
              <p:cNvPr id="17" name="群組 78"/>
              <p:cNvGrpSpPr>
                <a:grpSpLocks/>
              </p:cNvGrpSpPr>
              <p:nvPr/>
            </p:nvGrpSpPr>
            <p:grpSpPr bwMode="auto">
              <a:xfrm>
                <a:off x="777875" y="1556817"/>
                <a:ext cx="7534275" cy="3723537"/>
                <a:chOff x="395536" y="2016046"/>
                <a:chExt cx="8298513" cy="4233140"/>
              </a:xfrm>
            </p:grpSpPr>
            <p:grpSp>
              <p:nvGrpSpPr>
                <p:cNvPr id="29" name="群組 30"/>
                <p:cNvGrpSpPr>
                  <a:grpSpLocks/>
                </p:cNvGrpSpPr>
                <p:nvPr/>
              </p:nvGrpSpPr>
              <p:grpSpPr bwMode="auto">
                <a:xfrm>
                  <a:off x="395536" y="2016046"/>
                  <a:ext cx="8298513" cy="4233140"/>
                  <a:chOff x="2798105" y="4549693"/>
                  <a:chExt cx="3871912" cy="1975094"/>
                </a:xfrm>
              </p:grpSpPr>
              <p:sp>
                <p:nvSpPr>
                  <p:cNvPr id="44" name="Freeform 17"/>
                  <p:cNvSpPr>
                    <a:spLocks/>
                  </p:cNvSpPr>
                  <p:nvPr/>
                </p:nvSpPr>
                <p:spPr bwMode="gray">
                  <a:xfrm>
                    <a:off x="2798105" y="5113743"/>
                    <a:ext cx="1936772" cy="1411044"/>
                  </a:xfrm>
                  <a:custGeom>
                    <a:avLst/>
                    <a:gdLst>
                      <a:gd name="T0" fmla="*/ 2147483647 w 174"/>
                      <a:gd name="T1" fmla="*/ 0 h 124"/>
                      <a:gd name="T2" fmla="*/ 0 w 174"/>
                      <a:gd name="T3" fmla="*/ 2147483647 h 124"/>
                      <a:gd name="T4" fmla="*/ 2147483647 w 174"/>
                      <a:gd name="T5" fmla="*/ 2147483647 h 124"/>
                      <a:gd name="T6" fmla="*/ 2147483647 w 174"/>
                      <a:gd name="T7" fmla="*/ 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50" y="0"/>
                        </a:moveTo>
                        <a:cubicBezTo>
                          <a:pt x="18" y="33"/>
                          <a:pt x="0" y="77"/>
                          <a:pt x="0" y="123"/>
                        </a:cubicBezTo>
                        <a:lnTo>
                          <a:pt x="174" y="124"/>
                        </a:lnTo>
                        <a:lnTo>
                          <a:pt x="50" y="0"/>
                        </a:lnTo>
                        <a:close/>
                      </a:path>
                    </a:pathLst>
                  </a:custGeom>
                  <a:solidFill>
                    <a:srgbClr val="FFFFFF"/>
                  </a:solidFill>
                  <a:ln w="25400" cap="flat" cmpd="sng">
                    <a:solidFill>
                      <a:srgbClr val="C00000"/>
                    </a:solidFill>
                    <a:prstDash val="solid"/>
                    <a:round/>
                    <a:headEnd/>
                    <a:tailEnd/>
                  </a:ln>
                </p:spPr>
                <p:txBody>
                  <a:bodyPr wrap="none" lIns="46800" tIns="43200" rIns="46800" bIns="43200" anchor="ct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45" name="Freeform 11"/>
                  <p:cNvSpPr>
                    <a:spLocks/>
                  </p:cNvSpPr>
                  <p:nvPr/>
                </p:nvSpPr>
                <p:spPr bwMode="gray">
                  <a:xfrm>
                    <a:off x="4734748" y="4549693"/>
                    <a:ext cx="1368257" cy="1975022"/>
                  </a:xfrm>
                  <a:custGeom>
                    <a:avLst/>
                    <a:gdLst>
                      <a:gd name="T0" fmla="*/ 2147483647 w 123"/>
                      <a:gd name="T1" fmla="*/ 2147483647 h 174"/>
                      <a:gd name="T2" fmla="*/ 0 w 123"/>
                      <a:gd name="T3" fmla="*/ 0 h 174"/>
                      <a:gd name="T4" fmla="*/ 0 w 123"/>
                      <a:gd name="T5" fmla="*/ 2147483647 h 174"/>
                      <a:gd name="T6" fmla="*/ 2147483647 w 123"/>
                      <a:gd name="T7" fmla="*/ 2147483647 h 174"/>
                      <a:gd name="T8" fmla="*/ 0 60000 65536"/>
                      <a:gd name="T9" fmla="*/ 0 60000 65536"/>
                      <a:gd name="T10" fmla="*/ 0 60000 65536"/>
                      <a:gd name="T11" fmla="*/ 0 60000 65536"/>
                      <a:gd name="T12" fmla="*/ 0 w 123"/>
                      <a:gd name="T13" fmla="*/ 0 h 174"/>
                      <a:gd name="T14" fmla="*/ 123 w 123"/>
                      <a:gd name="T15" fmla="*/ 174 h 174"/>
                    </a:gdLst>
                    <a:ahLst/>
                    <a:cxnLst>
                      <a:cxn ang="T8">
                        <a:pos x="T0" y="T1"/>
                      </a:cxn>
                      <a:cxn ang="T9">
                        <a:pos x="T2" y="T3"/>
                      </a:cxn>
                      <a:cxn ang="T10">
                        <a:pos x="T4" y="T5"/>
                      </a:cxn>
                      <a:cxn ang="T11">
                        <a:pos x="T6" y="T7"/>
                      </a:cxn>
                    </a:cxnLst>
                    <a:rect l="T12" t="T13" r="T14" b="T15"/>
                    <a:pathLst>
                      <a:path w="123" h="174">
                        <a:moveTo>
                          <a:pt x="123" y="50"/>
                        </a:moveTo>
                        <a:cubicBezTo>
                          <a:pt x="90" y="18"/>
                          <a:pt x="46" y="0"/>
                          <a:pt x="0" y="0"/>
                        </a:cubicBezTo>
                        <a:lnTo>
                          <a:pt x="0" y="174"/>
                        </a:lnTo>
                        <a:lnTo>
                          <a:pt x="123" y="50"/>
                        </a:lnTo>
                        <a:close/>
                      </a:path>
                    </a:pathLst>
                  </a:custGeom>
                  <a:solidFill>
                    <a:srgbClr val="FFFFFF"/>
                  </a:solidFill>
                  <a:ln w="25400" cap="flat" cmpd="sng">
                    <a:solidFill>
                      <a:srgbClr val="A32020"/>
                    </a:solidFill>
                    <a:prstDash val="solid"/>
                    <a:round/>
                    <a:headEnd/>
                    <a:tailEnd/>
                  </a:ln>
                </p:spPr>
                <p:txBody>
                  <a:bodyPr wrap="none" lIns="46800" tIns="43200" rIns="46800" bIns="43200"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46" name="Freeform 12"/>
                  <p:cNvSpPr>
                    <a:spLocks/>
                  </p:cNvSpPr>
                  <p:nvPr/>
                </p:nvSpPr>
                <p:spPr bwMode="gray">
                  <a:xfrm>
                    <a:off x="4734748" y="5113744"/>
                    <a:ext cx="1935304" cy="1410970"/>
                  </a:xfrm>
                  <a:custGeom>
                    <a:avLst/>
                    <a:gdLst>
                      <a:gd name="T0" fmla="*/ 16124 w 174"/>
                      <a:gd name="T1" fmla="*/ 11497 h 124"/>
                      <a:gd name="T2" fmla="*/ 11398 w 174"/>
                      <a:gd name="T3" fmla="*/ 0 h 124"/>
                      <a:gd name="T4" fmla="*/ 0 w 174"/>
                      <a:gd name="T5" fmla="*/ 11497 h 124"/>
                      <a:gd name="T6" fmla="*/ 16124 w 174"/>
                      <a:gd name="T7" fmla="*/ 11497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174" y="124"/>
                        </a:moveTo>
                        <a:cubicBezTo>
                          <a:pt x="174" y="77"/>
                          <a:pt x="155" y="33"/>
                          <a:pt x="123" y="0"/>
                        </a:cubicBezTo>
                        <a:lnTo>
                          <a:pt x="0" y="124"/>
                        </a:lnTo>
                        <a:lnTo>
                          <a:pt x="174" y="124"/>
                        </a:lnTo>
                        <a:close/>
                      </a:path>
                    </a:pathLst>
                  </a:custGeom>
                  <a:solidFill>
                    <a:srgbClr val="FFFFFF"/>
                  </a:solidFill>
                  <a:ln w="25400" cap="flat" cmpd="sng">
                    <a:solidFill>
                      <a:srgbClr val="A32020"/>
                    </a:solidFill>
                    <a:prstDash val="solid"/>
                    <a:round/>
                    <a:headEnd/>
                    <a:tailEnd/>
                  </a:ln>
                </p:spPr>
                <p:txBody>
                  <a:bodyPr wrap="none" lIns="46800" tIns="43200" rIns="46800" bIns="43200" anchor="ctr"/>
                  <a:lstStyle/>
                  <a:p>
                    <a:pPr fontAlgn="base">
                      <a:spcBef>
                        <a:spcPct val="0"/>
                      </a:spcBef>
                      <a:spcAft>
                        <a:spcPct val="0"/>
                      </a:spcAft>
                      <a:defRPr/>
                    </a:pPr>
                    <a:endParaRPr lang="zh-TW" altLang="en-US" b="1" kern="0">
                      <a:solidFill>
                        <a:srgbClr val="FFFFFF"/>
                      </a:solidFill>
                      <a:latin typeface="Georgia" pitchFamily="18" charset="0"/>
                      <a:ea typeface="SimSun" pitchFamily="2" charset="-122"/>
                    </a:endParaRPr>
                  </a:p>
                </p:txBody>
              </p:sp>
              <p:sp>
                <p:nvSpPr>
                  <p:cNvPr id="47" name="Freeform 18"/>
                  <p:cNvSpPr>
                    <a:spLocks/>
                  </p:cNvSpPr>
                  <p:nvPr/>
                </p:nvSpPr>
                <p:spPr bwMode="gray">
                  <a:xfrm>
                    <a:off x="3355070" y="4549693"/>
                    <a:ext cx="1379679" cy="1975022"/>
                  </a:xfrm>
                  <a:custGeom>
                    <a:avLst/>
                    <a:gdLst>
                      <a:gd name="T0" fmla="*/ 2147483647 w 124"/>
                      <a:gd name="T1" fmla="*/ 0 h 174"/>
                      <a:gd name="T2" fmla="*/ 0 w 124"/>
                      <a:gd name="T3" fmla="*/ 2147483647 h 174"/>
                      <a:gd name="T4" fmla="*/ 2147483647 w 124"/>
                      <a:gd name="T5" fmla="*/ 2147483647 h 174"/>
                      <a:gd name="T6" fmla="*/ 2147483647 w 124"/>
                      <a:gd name="T7" fmla="*/ 0 h 174"/>
                      <a:gd name="T8" fmla="*/ 0 60000 65536"/>
                      <a:gd name="T9" fmla="*/ 0 60000 65536"/>
                      <a:gd name="T10" fmla="*/ 0 60000 65536"/>
                      <a:gd name="T11" fmla="*/ 0 60000 65536"/>
                      <a:gd name="T12" fmla="*/ 0 w 124"/>
                      <a:gd name="T13" fmla="*/ 0 h 174"/>
                      <a:gd name="T14" fmla="*/ 124 w 124"/>
                      <a:gd name="T15" fmla="*/ 174 h 174"/>
                    </a:gdLst>
                    <a:ahLst/>
                    <a:cxnLst>
                      <a:cxn ang="T8">
                        <a:pos x="T0" y="T1"/>
                      </a:cxn>
                      <a:cxn ang="T9">
                        <a:pos x="T2" y="T3"/>
                      </a:cxn>
                      <a:cxn ang="T10">
                        <a:pos x="T4" y="T5"/>
                      </a:cxn>
                      <a:cxn ang="T11">
                        <a:pos x="T6" y="T7"/>
                      </a:cxn>
                    </a:cxnLst>
                    <a:rect l="T12" t="T13" r="T14" b="T15"/>
                    <a:pathLst>
                      <a:path w="124" h="174">
                        <a:moveTo>
                          <a:pt x="123" y="0"/>
                        </a:moveTo>
                        <a:cubicBezTo>
                          <a:pt x="77" y="0"/>
                          <a:pt x="33" y="18"/>
                          <a:pt x="0" y="50"/>
                        </a:cubicBezTo>
                        <a:lnTo>
                          <a:pt x="124" y="174"/>
                        </a:lnTo>
                        <a:lnTo>
                          <a:pt x="123" y="0"/>
                        </a:lnTo>
                        <a:close/>
                      </a:path>
                    </a:pathLst>
                  </a:custGeom>
                  <a:solidFill>
                    <a:srgbClr val="FFFFFF"/>
                  </a:solidFill>
                  <a:ln w="25400" cap="flat" cmpd="sng">
                    <a:solidFill>
                      <a:srgbClr val="A32020"/>
                    </a:solidFill>
                    <a:prstDash val="solid"/>
                    <a:round/>
                    <a:headEnd/>
                    <a:tailEnd/>
                  </a:ln>
                </p:spPr>
                <p:txBody>
                  <a:bodyPr wrap="none" lIns="46800" tIns="43200" rIns="46800" bIns="43200"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grpSp>
            <p:sp>
              <p:nvSpPr>
                <p:cNvPr id="30" name="AutoShape 12"/>
                <p:cNvSpPr>
                  <a:spLocks noChangeArrowheads="1"/>
                </p:cNvSpPr>
                <p:nvPr/>
              </p:nvSpPr>
              <p:spPr bwMode="auto">
                <a:xfrm>
                  <a:off x="4476326" y="2303663"/>
                  <a:ext cx="1450203" cy="52925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善待員工</a:t>
                  </a:r>
                  <a:endParaRPr kumimoji="1" lang="zh-TW" altLang="zh-TW" b="1" kern="0" smtClean="0">
                    <a:solidFill>
                      <a:srgbClr val="000000"/>
                    </a:solidFill>
                    <a:latin typeface="Arial" pitchFamily="34" charset="0"/>
                    <a:ea typeface="SimSun" pitchFamily="2" charset="-122"/>
                  </a:endParaRPr>
                </a:p>
              </p:txBody>
            </p:sp>
            <p:sp>
              <p:nvSpPr>
                <p:cNvPr id="31" name="AutoShape 12"/>
                <p:cNvSpPr>
                  <a:spLocks noChangeArrowheads="1"/>
                </p:cNvSpPr>
                <p:nvPr/>
              </p:nvSpPr>
              <p:spPr bwMode="auto">
                <a:xfrm>
                  <a:off x="4495205" y="3286386"/>
                  <a:ext cx="1449529" cy="52884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社區發展</a:t>
                  </a:r>
                  <a:endParaRPr kumimoji="1" lang="zh-TW" altLang="zh-TW" b="1" kern="0" smtClean="0">
                    <a:solidFill>
                      <a:srgbClr val="000000"/>
                    </a:solidFill>
                    <a:latin typeface="Arial" pitchFamily="34" charset="0"/>
                    <a:ea typeface="SimSun" pitchFamily="2" charset="-122"/>
                  </a:endParaRPr>
                </a:p>
              </p:txBody>
            </p:sp>
            <p:sp>
              <p:nvSpPr>
                <p:cNvPr id="32" name="AutoShape 12"/>
                <p:cNvSpPr>
                  <a:spLocks noChangeArrowheads="1"/>
                </p:cNvSpPr>
                <p:nvPr/>
              </p:nvSpPr>
              <p:spPr bwMode="auto">
                <a:xfrm>
                  <a:off x="4495205" y="3613838"/>
                  <a:ext cx="1451278" cy="53064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關懷弱勢</a:t>
                  </a:r>
                  <a:endParaRPr kumimoji="1" lang="zh-TW" altLang="zh-TW" b="1" kern="0" smtClean="0">
                    <a:solidFill>
                      <a:srgbClr val="000000"/>
                    </a:solidFill>
                    <a:latin typeface="Arial" pitchFamily="34" charset="0"/>
                    <a:ea typeface="SimSun" pitchFamily="2" charset="-122"/>
                  </a:endParaRPr>
                </a:p>
              </p:txBody>
            </p:sp>
            <p:sp>
              <p:nvSpPr>
                <p:cNvPr id="33" name="AutoShape 12"/>
                <p:cNvSpPr>
                  <a:spLocks noChangeArrowheads="1"/>
                </p:cNvSpPr>
                <p:nvPr/>
              </p:nvSpPr>
              <p:spPr bwMode="auto">
                <a:xfrm>
                  <a:off x="4631245" y="2631482"/>
                  <a:ext cx="1450203" cy="52925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對產品負責</a:t>
                  </a:r>
                  <a:endParaRPr kumimoji="1" lang="zh-TW" altLang="zh-TW" b="1" kern="0" smtClean="0">
                    <a:solidFill>
                      <a:srgbClr val="000000"/>
                    </a:solidFill>
                    <a:latin typeface="Arial" pitchFamily="34" charset="0"/>
                    <a:ea typeface="SimSun" pitchFamily="2" charset="-122"/>
                  </a:endParaRPr>
                </a:p>
              </p:txBody>
            </p:sp>
            <p:sp>
              <p:nvSpPr>
                <p:cNvPr id="34" name="AutoShape 12"/>
                <p:cNvSpPr>
                  <a:spLocks noChangeArrowheads="1"/>
                </p:cNvSpPr>
                <p:nvPr/>
              </p:nvSpPr>
              <p:spPr bwMode="auto">
                <a:xfrm>
                  <a:off x="4495205" y="2958934"/>
                  <a:ext cx="1450203" cy="52925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採購行為</a:t>
                  </a:r>
                  <a:endParaRPr kumimoji="1" lang="zh-TW" altLang="zh-TW" b="1" kern="0" smtClean="0">
                    <a:solidFill>
                      <a:srgbClr val="000000"/>
                    </a:solidFill>
                    <a:latin typeface="Arial" pitchFamily="34" charset="0"/>
                    <a:ea typeface="SimSun" pitchFamily="2" charset="-122"/>
                  </a:endParaRPr>
                </a:p>
              </p:txBody>
            </p:sp>
            <p:sp>
              <p:nvSpPr>
                <p:cNvPr id="35" name="AutoShape 12"/>
                <p:cNvSpPr>
                  <a:spLocks noChangeArrowheads="1"/>
                </p:cNvSpPr>
                <p:nvPr/>
              </p:nvSpPr>
              <p:spPr bwMode="auto">
                <a:xfrm>
                  <a:off x="6861717" y="5288288"/>
                  <a:ext cx="1450203" cy="5292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en-US" altLang="zh-TW" b="1" kern="0" smtClean="0">
                      <a:solidFill>
                        <a:srgbClr val="000000"/>
                      </a:solidFill>
                      <a:latin typeface="Arial" pitchFamily="34" charset="0"/>
                      <a:ea typeface="SimSun" pitchFamily="2" charset="-122"/>
                    </a:rPr>
                    <a:t>CSR</a:t>
                  </a:r>
                  <a:r>
                    <a:rPr kumimoji="1" lang="zh-TW" altLang="en-US" b="1" kern="0" smtClean="0">
                      <a:solidFill>
                        <a:srgbClr val="000000"/>
                      </a:solidFill>
                      <a:latin typeface="Arial" pitchFamily="34" charset="0"/>
                      <a:ea typeface="SimSun" pitchFamily="2" charset="-122"/>
                    </a:rPr>
                    <a:t>報告書</a:t>
                  </a:r>
                  <a:endParaRPr kumimoji="1" lang="zh-TW" altLang="zh-TW" b="1" kern="0" smtClean="0">
                    <a:solidFill>
                      <a:srgbClr val="000000"/>
                    </a:solidFill>
                    <a:latin typeface="Arial" pitchFamily="34" charset="0"/>
                    <a:ea typeface="SimSun" pitchFamily="2" charset="-122"/>
                  </a:endParaRPr>
                </a:p>
              </p:txBody>
            </p:sp>
            <p:sp>
              <p:nvSpPr>
                <p:cNvPr id="36" name="AutoShape 12"/>
                <p:cNvSpPr>
                  <a:spLocks noChangeArrowheads="1"/>
                </p:cNvSpPr>
                <p:nvPr/>
              </p:nvSpPr>
              <p:spPr bwMode="auto">
                <a:xfrm>
                  <a:off x="6693360" y="4925032"/>
                  <a:ext cx="1450203" cy="5292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en-US" altLang="zh-TW" b="1" kern="0" smtClean="0">
                      <a:solidFill>
                        <a:srgbClr val="000000"/>
                      </a:solidFill>
                      <a:latin typeface="Arial" pitchFamily="34" charset="0"/>
                      <a:ea typeface="SimSun" pitchFamily="2" charset="-122"/>
                    </a:rPr>
                    <a:t>CSR</a:t>
                  </a:r>
                  <a:r>
                    <a:rPr kumimoji="1" lang="zh-TW" altLang="en-US" b="1" kern="0" smtClean="0">
                      <a:solidFill>
                        <a:srgbClr val="000000"/>
                      </a:solidFill>
                      <a:latin typeface="Arial" pitchFamily="34" charset="0"/>
                      <a:ea typeface="SimSun" pitchFamily="2" charset="-122"/>
                    </a:rPr>
                    <a:t>資訊</a:t>
                  </a:r>
                  <a:endParaRPr kumimoji="1" lang="zh-TW" altLang="zh-TW" b="1" kern="0" smtClean="0">
                    <a:solidFill>
                      <a:srgbClr val="000000"/>
                    </a:solidFill>
                    <a:latin typeface="Arial" pitchFamily="34" charset="0"/>
                    <a:ea typeface="SimSun" pitchFamily="2" charset="-122"/>
                  </a:endParaRPr>
                </a:p>
              </p:txBody>
            </p:sp>
            <p:sp>
              <p:nvSpPr>
                <p:cNvPr id="37" name="AutoShape 12"/>
                <p:cNvSpPr>
                  <a:spLocks noChangeArrowheads="1"/>
                </p:cNvSpPr>
                <p:nvPr/>
              </p:nvSpPr>
              <p:spPr bwMode="auto">
                <a:xfrm>
                  <a:off x="2343038" y="2960320"/>
                  <a:ext cx="1450203" cy="5292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資源效率</a:t>
                  </a:r>
                  <a:endParaRPr kumimoji="1" lang="zh-TW" altLang="zh-TW" b="1" kern="0" smtClean="0">
                    <a:solidFill>
                      <a:srgbClr val="000000"/>
                    </a:solidFill>
                    <a:latin typeface="Arial" pitchFamily="34" charset="0"/>
                    <a:ea typeface="SimSun" pitchFamily="2" charset="-122"/>
                  </a:endParaRPr>
                </a:p>
              </p:txBody>
            </p:sp>
            <p:sp>
              <p:nvSpPr>
                <p:cNvPr id="38" name="AutoShape 12"/>
                <p:cNvSpPr>
                  <a:spLocks noChangeArrowheads="1"/>
                </p:cNvSpPr>
                <p:nvPr/>
              </p:nvSpPr>
              <p:spPr bwMode="auto">
                <a:xfrm>
                  <a:off x="2343807" y="2589086"/>
                  <a:ext cx="1450203" cy="5292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節能減碳</a:t>
                  </a:r>
                  <a:endParaRPr kumimoji="1" lang="zh-TW" altLang="zh-TW" b="1" kern="0" smtClean="0">
                    <a:solidFill>
                      <a:srgbClr val="000000"/>
                    </a:solidFill>
                    <a:latin typeface="Arial" pitchFamily="34" charset="0"/>
                    <a:ea typeface="SimSun" pitchFamily="2" charset="-122"/>
                  </a:endParaRPr>
                </a:p>
              </p:txBody>
            </p:sp>
            <p:sp>
              <p:nvSpPr>
                <p:cNvPr id="39" name="AutoShape 12"/>
                <p:cNvSpPr>
                  <a:spLocks noChangeArrowheads="1"/>
                </p:cNvSpPr>
                <p:nvPr/>
              </p:nvSpPr>
              <p:spPr bwMode="auto">
                <a:xfrm>
                  <a:off x="2484777" y="3668012"/>
                  <a:ext cx="1739785" cy="5288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推廣永續消費</a:t>
                  </a:r>
                  <a:endParaRPr kumimoji="1" lang="zh-TW" altLang="zh-TW" b="1" kern="0" smtClean="0">
                    <a:solidFill>
                      <a:srgbClr val="000000"/>
                    </a:solidFill>
                    <a:latin typeface="Arial" pitchFamily="34" charset="0"/>
                    <a:ea typeface="SimSun" pitchFamily="2" charset="-122"/>
                  </a:endParaRPr>
                </a:p>
              </p:txBody>
            </p:sp>
            <p:sp>
              <p:nvSpPr>
                <p:cNvPr id="40" name="AutoShape 12"/>
                <p:cNvSpPr>
                  <a:spLocks noChangeArrowheads="1"/>
                </p:cNvSpPr>
                <p:nvPr/>
              </p:nvSpPr>
              <p:spPr bwMode="auto">
                <a:xfrm>
                  <a:off x="2342495" y="3334847"/>
                  <a:ext cx="1451278" cy="5288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推廣環保</a:t>
                  </a:r>
                  <a:endParaRPr kumimoji="1" lang="zh-TW" altLang="zh-TW" b="1" kern="0" smtClean="0">
                    <a:solidFill>
                      <a:srgbClr val="000000"/>
                    </a:solidFill>
                    <a:latin typeface="Arial" pitchFamily="34" charset="0"/>
                    <a:ea typeface="SimSun" pitchFamily="2" charset="-122"/>
                  </a:endParaRPr>
                </a:p>
              </p:txBody>
            </p:sp>
            <p:sp>
              <p:nvSpPr>
                <p:cNvPr id="41" name="AutoShape 12"/>
                <p:cNvSpPr>
                  <a:spLocks noChangeArrowheads="1"/>
                </p:cNvSpPr>
                <p:nvPr/>
              </p:nvSpPr>
              <p:spPr bwMode="auto">
                <a:xfrm>
                  <a:off x="679103" y="4635661"/>
                  <a:ext cx="1833300" cy="5292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董事會效能</a:t>
                  </a:r>
                  <a:endParaRPr kumimoji="1" lang="zh-TW" altLang="zh-TW" b="1" kern="0" smtClean="0">
                    <a:solidFill>
                      <a:srgbClr val="000000"/>
                    </a:solidFill>
                    <a:latin typeface="Arial" pitchFamily="34" charset="0"/>
                    <a:ea typeface="SimSun" pitchFamily="2" charset="-122"/>
                  </a:endParaRPr>
                </a:p>
              </p:txBody>
            </p:sp>
            <p:sp>
              <p:nvSpPr>
                <p:cNvPr id="42" name="AutoShape 12"/>
                <p:cNvSpPr>
                  <a:spLocks noChangeArrowheads="1"/>
                </p:cNvSpPr>
                <p:nvPr/>
              </p:nvSpPr>
              <p:spPr bwMode="auto">
                <a:xfrm>
                  <a:off x="721455" y="5006422"/>
                  <a:ext cx="1450203" cy="5292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保障股東</a:t>
                  </a:r>
                </a:p>
              </p:txBody>
            </p:sp>
            <p:sp>
              <p:nvSpPr>
                <p:cNvPr id="43" name="AutoShape 12"/>
                <p:cNvSpPr>
                  <a:spLocks noChangeArrowheads="1"/>
                </p:cNvSpPr>
                <p:nvPr/>
              </p:nvSpPr>
              <p:spPr bwMode="auto">
                <a:xfrm>
                  <a:off x="656747" y="5432473"/>
                  <a:ext cx="1832160" cy="5292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kumimoji="1" lang="zh-TW" altLang="en-US" b="1" kern="0" smtClean="0">
                      <a:solidFill>
                        <a:srgbClr val="000000"/>
                      </a:solidFill>
                      <a:latin typeface="Arial" pitchFamily="34" charset="0"/>
                      <a:ea typeface="SimSun" pitchFamily="2" charset="-122"/>
                    </a:rPr>
                    <a:t>利害關係人</a:t>
                  </a:r>
                </a:p>
              </p:txBody>
            </p:sp>
          </p:grpSp>
          <p:grpSp>
            <p:nvGrpSpPr>
              <p:cNvPr id="18" name="群組 1"/>
              <p:cNvGrpSpPr>
                <a:grpSpLocks/>
              </p:cNvGrpSpPr>
              <p:nvPr/>
            </p:nvGrpSpPr>
            <p:grpSpPr bwMode="auto">
              <a:xfrm>
                <a:off x="2573339" y="3335362"/>
                <a:ext cx="3943352" cy="1974850"/>
                <a:chOff x="3235325" y="4370388"/>
                <a:chExt cx="2619376" cy="1290637"/>
              </a:xfrm>
            </p:grpSpPr>
            <p:grpSp>
              <p:nvGrpSpPr>
                <p:cNvPr id="20" name="群組 2"/>
                <p:cNvGrpSpPr>
                  <a:grpSpLocks/>
                </p:cNvGrpSpPr>
                <p:nvPr/>
              </p:nvGrpSpPr>
              <p:grpSpPr bwMode="auto">
                <a:xfrm>
                  <a:off x="3235325" y="4370388"/>
                  <a:ext cx="2619376" cy="1269999"/>
                  <a:chOff x="5034433" y="4887647"/>
                  <a:chExt cx="3269082" cy="1636978"/>
                </a:xfrm>
              </p:grpSpPr>
              <p:sp>
                <p:nvSpPr>
                  <p:cNvPr id="25" name="Freeform 43"/>
                  <p:cNvSpPr>
                    <a:spLocks/>
                  </p:cNvSpPr>
                  <p:nvPr/>
                </p:nvSpPr>
                <p:spPr bwMode="gray">
                  <a:xfrm>
                    <a:off x="5034086" y="5358787"/>
                    <a:ext cx="1634678" cy="1165837"/>
                  </a:xfrm>
                  <a:custGeom>
                    <a:avLst/>
                    <a:gdLst>
                      <a:gd name="T0" fmla="*/ 2147483647 w 174"/>
                      <a:gd name="T1" fmla="*/ 0 h 124"/>
                      <a:gd name="T2" fmla="*/ 0 w 174"/>
                      <a:gd name="T3" fmla="*/ 2147483647 h 124"/>
                      <a:gd name="T4" fmla="*/ 2147483647 w 174"/>
                      <a:gd name="T5" fmla="*/ 2147483647 h 124"/>
                      <a:gd name="T6" fmla="*/ 2147483647 w 174"/>
                      <a:gd name="T7" fmla="*/ 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50" y="0"/>
                        </a:moveTo>
                        <a:cubicBezTo>
                          <a:pt x="18" y="33"/>
                          <a:pt x="0" y="77"/>
                          <a:pt x="0" y="123"/>
                        </a:cubicBezTo>
                        <a:lnTo>
                          <a:pt x="174" y="124"/>
                        </a:lnTo>
                        <a:lnTo>
                          <a:pt x="50" y="0"/>
                        </a:lnTo>
                        <a:close/>
                      </a:path>
                    </a:pathLst>
                  </a:custGeom>
                  <a:solidFill>
                    <a:srgbClr val="FFFFFF">
                      <a:lumMod val="95000"/>
                    </a:srgbClr>
                  </a:solidFill>
                  <a:ln w="25400" cap="flat" cmpd="sng">
                    <a:solidFill>
                      <a:srgbClr val="C00000"/>
                    </a:solidFill>
                    <a:prstDash val="solid"/>
                    <a:round/>
                    <a:headEnd/>
                    <a:tailEnd/>
                  </a:ln>
                </p:spPr>
                <p:txBody>
                  <a:bodyPr wrap="none" lIns="46800" tIns="43200" rIns="46800" bIns="43200" anchor="ctr"/>
                  <a:lstStyle/>
                  <a:p>
                    <a:pPr fontAlgn="base">
                      <a:spcBef>
                        <a:spcPct val="0"/>
                      </a:spcBef>
                      <a:spcAft>
                        <a:spcPct val="0"/>
                      </a:spcAft>
                      <a:defRPr/>
                    </a:pPr>
                    <a:endParaRPr lang="zh-TW" altLang="en-US" sz="2000" b="1" kern="0">
                      <a:solidFill>
                        <a:srgbClr val="FFFFFF"/>
                      </a:solidFill>
                      <a:latin typeface="Georgia" pitchFamily="18" charset="0"/>
                      <a:ea typeface="SimSun" pitchFamily="2" charset="-122"/>
                    </a:endParaRPr>
                  </a:p>
                </p:txBody>
              </p:sp>
              <p:sp>
                <p:nvSpPr>
                  <p:cNvPr id="26" name="Freeform 41"/>
                  <p:cNvSpPr>
                    <a:spLocks/>
                  </p:cNvSpPr>
                  <p:nvPr/>
                </p:nvSpPr>
                <p:spPr bwMode="gray">
                  <a:xfrm>
                    <a:off x="6668765" y="4888174"/>
                    <a:ext cx="1156910" cy="1636450"/>
                  </a:xfrm>
                  <a:custGeom>
                    <a:avLst/>
                    <a:gdLst>
                      <a:gd name="T0" fmla="*/ 149143859 w 123"/>
                      <a:gd name="T1" fmla="*/ 60891207 h 174"/>
                      <a:gd name="T2" fmla="*/ 0 w 123"/>
                      <a:gd name="T3" fmla="*/ 0 h 174"/>
                      <a:gd name="T4" fmla="*/ 0 w 123"/>
                      <a:gd name="T5" fmla="*/ 212035164 h 174"/>
                      <a:gd name="T6" fmla="*/ 149143859 w 123"/>
                      <a:gd name="T7" fmla="*/ 60891207 h 174"/>
                      <a:gd name="T8" fmla="*/ 0 60000 65536"/>
                      <a:gd name="T9" fmla="*/ 0 60000 65536"/>
                      <a:gd name="T10" fmla="*/ 0 60000 65536"/>
                      <a:gd name="T11" fmla="*/ 0 60000 65536"/>
                      <a:gd name="T12" fmla="*/ 0 w 123"/>
                      <a:gd name="T13" fmla="*/ 0 h 174"/>
                      <a:gd name="T14" fmla="*/ 123 w 123"/>
                      <a:gd name="T15" fmla="*/ 174 h 174"/>
                    </a:gdLst>
                    <a:ahLst/>
                    <a:cxnLst>
                      <a:cxn ang="T8">
                        <a:pos x="T0" y="T1"/>
                      </a:cxn>
                      <a:cxn ang="T9">
                        <a:pos x="T2" y="T3"/>
                      </a:cxn>
                      <a:cxn ang="T10">
                        <a:pos x="T4" y="T5"/>
                      </a:cxn>
                      <a:cxn ang="T11">
                        <a:pos x="T6" y="T7"/>
                      </a:cxn>
                    </a:cxnLst>
                    <a:rect l="T12" t="T13" r="T14" b="T15"/>
                    <a:pathLst>
                      <a:path w="123" h="174">
                        <a:moveTo>
                          <a:pt x="123" y="50"/>
                        </a:moveTo>
                        <a:cubicBezTo>
                          <a:pt x="90" y="18"/>
                          <a:pt x="46" y="0"/>
                          <a:pt x="0" y="0"/>
                        </a:cubicBezTo>
                        <a:lnTo>
                          <a:pt x="0" y="174"/>
                        </a:lnTo>
                        <a:lnTo>
                          <a:pt x="123" y="50"/>
                        </a:lnTo>
                        <a:close/>
                      </a:path>
                    </a:pathLst>
                  </a:custGeom>
                  <a:solidFill>
                    <a:srgbClr val="FFFFFF">
                      <a:lumMod val="95000"/>
                    </a:srgbClr>
                  </a:solidFill>
                  <a:ln w="25400" cap="flat" cmpd="sng">
                    <a:solidFill>
                      <a:srgbClr val="A32020"/>
                    </a:solidFill>
                    <a:prstDash val="solid"/>
                    <a:round/>
                    <a:headEnd/>
                    <a:tailEnd/>
                  </a:ln>
                </p:spPr>
                <p:txBody>
                  <a:bodyPr wrap="none" lIns="46800" tIns="43200" rIns="46800" bIns="43200" anchor="ctr"/>
                  <a:lstStyle/>
                  <a:p>
                    <a:pPr fontAlgn="base">
                      <a:spcBef>
                        <a:spcPct val="0"/>
                      </a:spcBef>
                      <a:spcAft>
                        <a:spcPct val="0"/>
                      </a:spcAft>
                      <a:defRPr/>
                    </a:pPr>
                    <a:endParaRPr lang="zh-TW" altLang="en-US" sz="2200" b="1" kern="0">
                      <a:solidFill>
                        <a:srgbClr val="FFFFFF"/>
                      </a:solidFill>
                      <a:latin typeface="Georgia" pitchFamily="18" charset="0"/>
                      <a:ea typeface="SimSun" pitchFamily="2" charset="-122"/>
                    </a:endParaRPr>
                  </a:p>
                </p:txBody>
              </p:sp>
              <p:sp>
                <p:nvSpPr>
                  <p:cNvPr id="27" name="Freeform 42"/>
                  <p:cNvSpPr>
                    <a:spLocks/>
                  </p:cNvSpPr>
                  <p:nvPr/>
                </p:nvSpPr>
                <p:spPr bwMode="gray">
                  <a:xfrm>
                    <a:off x="6668765" y="5358787"/>
                    <a:ext cx="1634678" cy="1165837"/>
                  </a:xfrm>
                  <a:custGeom>
                    <a:avLst/>
                    <a:gdLst>
                      <a:gd name="T0" fmla="*/ 211149085 w 174"/>
                      <a:gd name="T1" fmla="*/ 151189835 h 124"/>
                      <a:gd name="T2" fmla="*/ 149219115 w 174"/>
                      <a:gd name="T3" fmla="*/ 0 h 124"/>
                      <a:gd name="T4" fmla="*/ 0 w 174"/>
                      <a:gd name="T5" fmla="*/ 151189835 h 124"/>
                      <a:gd name="T6" fmla="*/ 211149085 w 174"/>
                      <a:gd name="T7" fmla="*/ 151189835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174" y="124"/>
                        </a:moveTo>
                        <a:cubicBezTo>
                          <a:pt x="174" y="77"/>
                          <a:pt x="155" y="33"/>
                          <a:pt x="123" y="0"/>
                        </a:cubicBezTo>
                        <a:lnTo>
                          <a:pt x="0" y="124"/>
                        </a:lnTo>
                        <a:lnTo>
                          <a:pt x="174" y="124"/>
                        </a:lnTo>
                        <a:close/>
                      </a:path>
                    </a:pathLst>
                  </a:custGeom>
                  <a:solidFill>
                    <a:srgbClr val="DC6900">
                      <a:lumMod val="20000"/>
                      <a:lumOff val="80000"/>
                    </a:srgbClr>
                  </a:solidFill>
                  <a:ln w="25400" cap="flat" cmpd="sng">
                    <a:solidFill>
                      <a:srgbClr val="A32020"/>
                    </a:solidFill>
                    <a:prstDash val="solid"/>
                    <a:round/>
                    <a:headEnd/>
                    <a:tailEnd/>
                  </a:ln>
                </p:spPr>
                <p:txBody>
                  <a:bodyPr wrap="none" lIns="46800" tIns="43200" rIns="46800" bIns="43200" anchor="ctr"/>
                  <a:lstStyle/>
                  <a:p>
                    <a:pPr fontAlgn="base">
                      <a:spcBef>
                        <a:spcPct val="0"/>
                      </a:spcBef>
                      <a:spcAft>
                        <a:spcPct val="0"/>
                      </a:spcAft>
                      <a:defRPr/>
                    </a:pPr>
                    <a:endParaRPr lang="zh-TW" altLang="en-US" sz="2200" b="1" kern="0">
                      <a:solidFill>
                        <a:srgbClr val="FFFFFF"/>
                      </a:solidFill>
                      <a:latin typeface="Georgia" pitchFamily="18" charset="0"/>
                      <a:ea typeface="SimSun" pitchFamily="2" charset="-122"/>
                    </a:endParaRPr>
                  </a:p>
                </p:txBody>
              </p:sp>
              <p:sp>
                <p:nvSpPr>
                  <p:cNvPr id="28" name="Freeform 44"/>
                  <p:cNvSpPr>
                    <a:spLocks/>
                  </p:cNvSpPr>
                  <p:nvPr/>
                </p:nvSpPr>
                <p:spPr bwMode="gray">
                  <a:xfrm>
                    <a:off x="5503957" y="4888174"/>
                    <a:ext cx="1164807" cy="1636450"/>
                  </a:xfrm>
                  <a:custGeom>
                    <a:avLst/>
                    <a:gdLst>
                      <a:gd name="T0" fmla="*/ 149106248 w 124"/>
                      <a:gd name="T1" fmla="*/ 0 h 174"/>
                      <a:gd name="T2" fmla="*/ 0 w 124"/>
                      <a:gd name="T3" fmla="*/ 60891207 h 174"/>
                      <a:gd name="T4" fmla="*/ 150298511 w 124"/>
                      <a:gd name="T5" fmla="*/ 212035164 h 174"/>
                      <a:gd name="T6" fmla="*/ 149106248 w 124"/>
                      <a:gd name="T7" fmla="*/ 0 h 174"/>
                      <a:gd name="T8" fmla="*/ 0 60000 65536"/>
                      <a:gd name="T9" fmla="*/ 0 60000 65536"/>
                      <a:gd name="T10" fmla="*/ 0 60000 65536"/>
                      <a:gd name="T11" fmla="*/ 0 60000 65536"/>
                      <a:gd name="T12" fmla="*/ 0 w 124"/>
                      <a:gd name="T13" fmla="*/ 0 h 174"/>
                      <a:gd name="T14" fmla="*/ 124 w 124"/>
                      <a:gd name="T15" fmla="*/ 174 h 174"/>
                    </a:gdLst>
                    <a:ahLst/>
                    <a:cxnLst>
                      <a:cxn ang="T8">
                        <a:pos x="T0" y="T1"/>
                      </a:cxn>
                      <a:cxn ang="T9">
                        <a:pos x="T2" y="T3"/>
                      </a:cxn>
                      <a:cxn ang="T10">
                        <a:pos x="T4" y="T5"/>
                      </a:cxn>
                      <a:cxn ang="T11">
                        <a:pos x="T6" y="T7"/>
                      </a:cxn>
                    </a:cxnLst>
                    <a:rect l="T12" t="T13" r="T14" b="T15"/>
                    <a:pathLst>
                      <a:path w="124" h="174">
                        <a:moveTo>
                          <a:pt x="123" y="0"/>
                        </a:moveTo>
                        <a:cubicBezTo>
                          <a:pt x="77" y="0"/>
                          <a:pt x="33" y="18"/>
                          <a:pt x="0" y="50"/>
                        </a:cubicBezTo>
                        <a:lnTo>
                          <a:pt x="124" y="174"/>
                        </a:lnTo>
                        <a:lnTo>
                          <a:pt x="123" y="0"/>
                        </a:lnTo>
                        <a:close/>
                      </a:path>
                    </a:pathLst>
                  </a:custGeom>
                  <a:solidFill>
                    <a:srgbClr val="FFFFFF">
                      <a:lumMod val="95000"/>
                    </a:srgbClr>
                  </a:solidFill>
                  <a:ln w="25400" cap="flat" cmpd="sng">
                    <a:solidFill>
                      <a:srgbClr val="A32020"/>
                    </a:solidFill>
                    <a:prstDash val="solid"/>
                    <a:round/>
                    <a:headEnd/>
                    <a:tailEnd/>
                  </a:ln>
                </p:spPr>
                <p:txBody>
                  <a:bodyPr wrap="none" lIns="46800" tIns="43200" rIns="46800" bIns="43200" anchor="ctr"/>
                  <a:lstStyle/>
                  <a:p>
                    <a:pPr fontAlgn="base">
                      <a:spcBef>
                        <a:spcPct val="0"/>
                      </a:spcBef>
                      <a:spcAft>
                        <a:spcPct val="0"/>
                      </a:spcAft>
                      <a:defRPr/>
                    </a:pPr>
                    <a:endParaRPr lang="zh-TW" altLang="en-US" sz="2200" b="1" kern="0">
                      <a:solidFill>
                        <a:srgbClr val="FFFFFF"/>
                      </a:solidFill>
                      <a:latin typeface="Georgia" pitchFamily="18" charset="0"/>
                      <a:ea typeface="SimSun" pitchFamily="2" charset="-122"/>
                    </a:endParaRPr>
                  </a:p>
                </p:txBody>
              </p:sp>
            </p:grpSp>
            <p:sp>
              <p:nvSpPr>
                <p:cNvPr id="21" name="矩形 1"/>
                <p:cNvSpPr>
                  <a:spLocks noChangeArrowheads="1"/>
                </p:cNvSpPr>
                <p:nvPr/>
              </p:nvSpPr>
              <p:spPr bwMode="auto">
                <a:xfrm>
                  <a:off x="3341688" y="4995863"/>
                  <a:ext cx="6873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公司</a:t>
                  </a:r>
                  <a:endParaRPr lang="en-US" altLang="zh-TW" sz="2200" b="1" kern="0" smtClean="0">
                    <a:solidFill>
                      <a:srgbClr val="000000"/>
                    </a:solidFill>
                    <a:latin typeface="Arial" pitchFamily="34" charset="0"/>
                    <a:ea typeface="SimSun" pitchFamily="2" charset="-122"/>
                    <a:cs typeface="Arial" pitchFamily="34" charset="0"/>
                  </a:endParaRPr>
                </a:p>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治理</a:t>
                  </a:r>
                </a:p>
              </p:txBody>
            </p:sp>
            <p:sp>
              <p:nvSpPr>
                <p:cNvPr id="22" name="矩形 59"/>
                <p:cNvSpPr>
                  <a:spLocks noChangeArrowheads="1"/>
                </p:cNvSpPr>
                <p:nvPr/>
              </p:nvSpPr>
              <p:spPr bwMode="auto">
                <a:xfrm>
                  <a:off x="3849688" y="4510088"/>
                  <a:ext cx="6858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永續</a:t>
                  </a:r>
                  <a:endParaRPr lang="en-US" altLang="zh-TW" sz="2200" b="1" kern="0" smtClean="0">
                    <a:solidFill>
                      <a:srgbClr val="000000"/>
                    </a:solidFill>
                    <a:latin typeface="Arial" pitchFamily="34" charset="0"/>
                    <a:ea typeface="SimSun" pitchFamily="2" charset="-122"/>
                    <a:cs typeface="Arial" pitchFamily="34" charset="0"/>
                  </a:endParaRPr>
                </a:p>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環境</a:t>
                  </a:r>
                </a:p>
              </p:txBody>
            </p:sp>
            <p:sp>
              <p:nvSpPr>
                <p:cNvPr id="23" name="矩形 60"/>
                <p:cNvSpPr>
                  <a:spLocks noChangeArrowheads="1"/>
                </p:cNvSpPr>
                <p:nvPr/>
              </p:nvSpPr>
              <p:spPr bwMode="auto">
                <a:xfrm>
                  <a:off x="4503738" y="4510088"/>
                  <a:ext cx="6873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社會</a:t>
                  </a:r>
                  <a:endParaRPr lang="en-US" altLang="zh-TW" sz="2200" b="1" kern="0" smtClean="0">
                    <a:solidFill>
                      <a:srgbClr val="000000"/>
                    </a:solidFill>
                    <a:latin typeface="Arial" pitchFamily="34" charset="0"/>
                    <a:ea typeface="SimSun" pitchFamily="2" charset="-122"/>
                    <a:cs typeface="Arial" pitchFamily="34" charset="0"/>
                  </a:endParaRPr>
                </a:p>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公益</a:t>
                  </a:r>
                </a:p>
              </p:txBody>
            </p:sp>
            <p:sp>
              <p:nvSpPr>
                <p:cNvPr id="24" name="矩形 61"/>
                <p:cNvSpPr>
                  <a:spLocks noChangeArrowheads="1"/>
                </p:cNvSpPr>
                <p:nvPr/>
              </p:nvSpPr>
              <p:spPr bwMode="auto">
                <a:xfrm>
                  <a:off x="5084763" y="4956986"/>
                  <a:ext cx="687387" cy="50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資訊</a:t>
                  </a:r>
                  <a:endParaRPr lang="en-US" altLang="zh-TW" sz="2200" b="1" kern="0" smtClean="0">
                    <a:solidFill>
                      <a:srgbClr val="000000"/>
                    </a:solidFill>
                    <a:latin typeface="Arial" pitchFamily="34" charset="0"/>
                    <a:ea typeface="SimSun" pitchFamily="2" charset="-122"/>
                    <a:cs typeface="Arial" pitchFamily="34" charset="0"/>
                  </a:endParaRPr>
                </a:p>
                <a:p>
                  <a:pPr algn="ctr" eaLnBrk="1" fontAlgn="base" hangingPunct="1">
                    <a:spcBef>
                      <a:spcPct val="0"/>
                    </a:spcBef>
                    <a:spcAft>
                      <a:spcPct val="0"/>
                    </a:spcAft>
                    <a:buClrTx/>
                    <a:defRPr/>
                  </a:pPr>
                  <a:r>
                    <a:rPr lang="zh-TW" altLang="en-US" sz="2200" b="1" kern="0" smtClean="0">
                      <a:solidFill>
                        <a:srgbClr val="000000"/>
                      </a:solidFill>
                      <a:latin typeface="Arial" pitchFamily="34" charset="0"/>
                      <a:ea typeface="SimSun" pitchFamily="2" charset="-122"/>
                      <a:cs typeface="Arial" pitchFamily="34" charset="0"/>
                    </a:rPr>
                    <a:t>揭露</a:t>
                  </a:r>
                </a:p>
              </p:txBody>
            </p:sp>
          </p:grpSp>
          <p:sp>
            <p:nvSpPr>
              <p:cNvPr id="19" name="Rectangle 5"/>
              <p:cNvSpPr>
                <a:spLocks noChangeArrowheads="1"/>
              </p:cNvSpPr>
              <p:nvPr/>
            </p:nvSpPr>
            <p:spPr bwMode="auto">
              <a:xfrm>
                <a:off x="759843" y="5372272"/>
                <a:ext cx="7628581" cy="625328"/>
              </a:xfrm>
              <a:prstGeom prst="rect">
                <a:avLst/>
              </a:prstGeom>
              <a:solidFill>
                <a:srgbClr val="602320"/>
              </a:solidFill>
              <a:ln w="9525">
                <a:solidFill>
                  <a:srgbClr val="FFFFFF"/>
                </a:solidFill>
                <a:miter lim="800000"/>
                <a:headEnd/>
                <a:tailEnd/>
              </a:ln>
            </p:spPr>
            <p:txBody>
              <a:bodyPr lIns="0" anchor="ctr"/>
              <a:lstStyle>
                <a:lvl1pPr marL="87313" eaLnBrk="0" hangingPunct="0">
                  <a:spcAft>
                    <a:spcPts val="900"/>
                  </a:spcAft>
                  <a:buClr>
                    <a:schemeClr val="tx1"/>
                  </a:buClr>
                  <a:defRPr sz="2000">
                    <a:solidFill>
                      <a:schemeClr val="tx1"/>
                    </a:solidFill>
                    <a:latin typeface="Georgia" pitchFamily="18" charset="0"/>
                  </a:defRPr>
                </a:lvl1pPr>
                <a:lvl2pPr marL="804863" indent="-268288" eaLnBrk="0" hangingPunct="0">
                  <a:spcAft>
                    <a:spcPts val="900"/>
                  </a:spcAft>
                  <a:buClr>
                    <a:schemeClr val="tx1"/>
                  </a:buClr>
                  <a:buFont typeface="Georgia" pitchFamily="18" charset="0"/>
                  <a:buChar char="•"/>
                  <a:defRPr sz="2000">
                    <a:solidFill>
                      <a:schemeClr val="tx1"/>
                    </a:solidFill>
                    <a:latin typeface="Georgia" pitchFamily="18" charset="0"/>
                  </a:defRPr>
                </a:lvl2pPr>
                <a:lvl3pPr marL="987425" indent="-271463"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defRPr/>
                </a:pPr>
                <a:r>
                  <a:rPr lang="en-US" altLang="zh-TW" sz="2200" b="1" kern="0" dirty="0" smtClean="0">
                    <a:solidFill>
                      <a:srgbClr val="FFFFFF"/>
                    </a:solidFill>
                    <a:latin typeface="Arial" pitchFamily="34" charset="0"/>
                    <a:ea typeface="SimSun" pitchFamily="2" charset="-122"/>
                  </a:rPr>
                  <a:t>CSR</a:t>
                </a:r>
                <a:r>
                  <a:rPr lang="zh-TW" altLang="en-US" sz="2200" b="1" kern="0" dirty="0" smtClean="0">
                    <a:solidFill>
                      <a:srgbClr val="FFFFFF"/>
                    </a:solidFill>
                    <a:latin typeface="Arial" pitchFamily="34" charset="0"/>
                    <a:ea typeface="SimSun" pitchFamily="2" charset="-122"/>
                  </a:rPr>
                  <a:t>的議題，就是企業要善盡本分，並尊重</a:t>
                </a:r>
                <a:r>
                  <a:rPr lang="zh-TW" altLang="en-US" sz="2200" b="1" kern="0" dirty="0" smtClean="0">
                    <a:solidFill>
                      <a:srgbClr val="FFB600"/>
                    </a:solidFill>
                    <a:latin typeface="Arial" pitchFamily="34" charset="0"/>
                    <a:ea typeface="SimSun" pitchFamily="2" charset="-122"/>
                  </a:rPr>
                  <a:t>利害關係人</a:t>
                </a:r>
                <a:r>
                  <a:rPr lang="zh-TW" altLang="en-US" sz="2200" b="1" kern="0" dirty="0" smtClean="0">
                    <a:solidFill>
                      <a:srgbClr val="FFFFFF"/>
                    </a:solidFill>
                    <a:latin typeface="Arial" pitchFamily="34" charset="0"/>
                    <a:ea typeface="SimSun" pitchFamily="2" charset="-122"/>
                  </a:rPr>
                  <a:t>權益</a:t>
                </a:r>
                <a:endParaRPr lang="en-US" altLang="zh-TW" sz="2200" b="1" kern="0" dirty="0" smtClean="0">
                  <a:solidFill>
                    <a:srgbClr val="FFFFFF"/>
                  </a:solidFill>
                  <a:latin typeface="Arial" pitchFamily="34" charset="0"/>
                  <a:ea typeface="SimSun" pitchFamily="2" charset="-122"/>
                </a:endParaRPr>
              </a:p>
            </p:txBody>
          </p:sp>
        </p:grpSp>
        <p:sp>
          <p:nvSpPr>
            <p:cNvPr id="5" name="文字方塊 37"/>
            <p:cNvSpPr txBox="1">
              <a:spLocks noChangeArrowheads="1"/>
            </p:cNvSpPr>
            <p:nvPr/>
          </p:nvSpPr>
          <p:spPr bwMode="auto">
            <a:xfrm>
              <a:off x="5219506" y="5010382"/>
              <a:ext cx="936704" cy="188869"/>
            </a:xfrm>
            <a:prstGeom prst="rect">
              <a:avLst/>
            </a:prstGeom>
            <a:solidFill>
              <a:srgbClr val="A32020"/>
            </a:solidFill>
            <a:ln>
              <a:noFill/>
            </a:ln>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buClrTx/>
                <a:defRPr/>
              </a:pPr>
              <a:r>
                <a:rPr lang="en-US" altLang="zh-TW" sz="1200" b="1" kern="0" dirty="0" smtClean="0">
                  <a:solidFill>
                    <a:srgbClr val="FFFFFF"/>
                  </a:solidFill>
                  <a:ea typeface="SimSun" pitchFamily="2" charset="-122"/>
                </a:rPr>
                <a:t>Reporting</a:t>
              </a:r>
              <a:endParaRPr lang="zh-TW" altLang="en-US" sz="1200" b="1" kern="0" dirty="0" smtClean="0">
                <a:solidFill>
                  <a:srgbClr val="FFFFFF"/>
                </a:solidFill>
                <a:ea typeface="SimSun" pitchFamily="2" charset="-122"/>
              </a:endParaRPr>
            </a:p>
          </p:txBody>
        </p:sp>
        <p:sp>
          <p:nvSpPr>
            <p:cNvPr id="6" name="套索 5"/>
            <p:cNvSpPr/>
            <p:nvPr/>
          </p:nvSpPr>
          <p:spPr bwMode="auto">
            <a:xfrm rot="6828595">
              <a:off x="4270986" y="4838078"/>
              <a:ext cx="563430" cy="625528"/>
            </a:xfrm>
            <a:prstGeom prst="chord">
              <a:avLst>
                <a:gd name="adj1" fmla="val 2700000"/>
                <a:gd name="adj2" fmla="val 16178381"/>
              </a:avLst>
            </a:prstGeom>
            <a:solidFill>
              <a:srgbClr val="FFB600"/>
            </a:solidFill>
            <a:ln w="9525" algn="ctr">
              <a:no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7" name="文字方塊 74"/>
            <p:cNvSpPr txBox="1">
              <a:spLocks noChangeArrowheads="1"/>
            </p:cNvSpPr>
            <p:nvPr/>
          </p:nvSpPr>
          <p:spPr bwMode="auto">
            <a:xfrm>
              <a:off x="4265667" y="4961010"/>
              <a:ext cx="702169" cy="44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defRPr/>
              </a:pPr>
              <a:r>
                <a:rPr lang="en-US" altLang="zh-TW" b="1" kern="0" smtClean="0">
                  <a:solidFill>
                    <a:srgbClr val="000000"/>
                  </a:solidFill>
                  <a:ea typeface="SimSun" pitchFamily="2" charset="-122"/>
                </a:rPr>
                <a:t>CSR</a:t>
              </a:r>
              <a:endParaRPr lang="zh-TW" altLang="en-US" b="1" kern="0" smtClean="0">
                <a:solidFill>
                  <a:srgbClr val="000000"/>
                </a:solidFill>
                <a:ea typeface="SimSun" pitchFamily="2" charset="-122"/>
              </a:endParaRPr>
            </a:p>
          </p:txBody>
        </p:sp>
        <p:grpSp>
          <p:nvGrpSpPr>
            <p:cNvPr id="8" name="群組 40"/>
            <p:cNvGrpSpPr>
              <a:grpSpLocks/>
            </p:cNvGrpSpPr>
            <p:nvPr/>
          </p:nvGrpSpPr>
          <p:grpSpPr bwMode="auto">
            <a:xfrm>
              <a:off x="3674832" y="4838110"/>
              <a:ext cx="377080" cy="378741"/>
              <a:chOff x="7507288" y="179587"/>
              <a:chExt cx="377080" cy="378741"/>
            </a:xfrm>
          </p:grpSpPr>
          <p:sp>
            <p:nvSpPr>
              <p:cNvPr id="15" name="橢圓 14"/>
              <p:cNvSpPr/>
              <p:nvPr/>
            </p:nvSpPr>
            <p:spPr bwMode="auto">
              <a:xfrm>
                <a:off x="7507195" y="178862"/>
                <a:ext cx="377857" cy="361865"/>
              </a:xfrm>
              <a:prstGeom prst="ellipse">
                <a:avLst/>
              </a:prstGeom>
              <a:solidFill>
                <a:srgbClr val="A32020"/>
              </a:solidFill>
              <a:ln w="9525" algn="ctr">
                <a:no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16" name="文字方塊 42"/>
              <p:cNvSpPr txBox="1">
                <a:spLocks noChangeArrowheads="1"/>
              </p:cNvSpPr>
              <p:nvPr/>
            </p:nvSpPr>
            <p:spPr bwMode="auto">
              <a:xfrm>
                <a:off x="7596336" y="206746"/>
                <a:ext cx="243730" cy="35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defRPr/>
                </a:pPr>
                <a:r>
                  <a:rPr lang="en-US" altLang="zh-TW" b="1" kern="0" smtClean="0">
                    <a:solidFill>
                      <a:srgbClr val="FFFFFF"/>
                    </a:solidFill>
                    <a:ea typeface="SimSun" pitchFamily="2" charset="-122"/>
                  </a:rPr>
                  <a:t>G</a:t>
                </a:r>
                <a:endParaRPr lang="zh-TW" altLang="en-US" b="1" kern="0" smtClean="0">
                  <a:solidFill>
                    <a:srgbClr val="FFFFFF"/>
                  </a:solidFill>
                  <a:ea typeface="SimSun" pitchFamily="2" charset="-122"/>
                </a:endParaRPr>
              </a:p>
            </p:txBody>
          </p:sp>
        </p:grpSp>
        <p:grpSp>
          <p:nvGrpSpPr>
            <p:cNvPr id="9" name="群組 43"/>
            <p:cNvGrpSpPr>
              <a:grpSpLocks/>
            </p:cNvGrpSpPr>
            <p:nvPr/>
          </p:nvGrpSpPr>
          <p:grpSpPr bwMode="auto">
            <a:xfrm>
              <a:off x="4050904" y="4418411"/>
              <a:ext cx="377080" cy="378741"/>
              <a:chOff x="7507288" y="179587"/>
              <a:chExt cx="377080" cy="378741"/>
            </a:xfrm>
          </p:grpSpPr>
          <p:sp>
            <p:nvSpPr>
              <p:cNvPr id="13" name="橢圓 12"/>
              <p:cNvSpPr/>
              <p:nvPr/>
            </p:nvSpPr>
            <p:spPr bwMode="auto">
              <a:xfrm>
                <a:off x="7507392" y="179560"/>
                <a:ext cx="376270" cy="361865"/>
              </a:xfrm>
              <a:prstGeom prst="ellipse">
                <a:avLst/>
              </a:prstGeom>
              <a:solidFill>
                <a:srgbClr val="A32020"/>
              </a:solidFill>
              <a:ln w="9525" algn="ctr">
                <a:no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14" name="文字方塊 45"/>
              <p:cNvSpPr txBox="1">
                <a:spLocks noChangeArrowheads="1"/>
              </p:cNvSpPr>
              <p:nvPr/>
            </p:nvSpPr>
            <p:spPr bwMode="auto">
              <a:xfrm>
                <a:off x="7596336" y="206746"/>
                <a:ext cx="243730" cy="35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defRPr/>
                </a:pPr>
                <a:r>
                  <a:rPr lang="en-US" altLang="zh-TW" b="1" kern="0" smtClean="0">
                    <a:solidFill>
                      <a:srgbClr val="FFFFFF"/>
                    </a:solidFill>
                    <a:ea typeface="SimSun" pitchFamily="2" charset="-122"/>
                  </a:rPr>
                  <a:t>E</a:t>
                </a:r>
                <a:endParaRPr lang="zh-TW" altLang="en-US" b="1" kern="0" smtClean="0">
                  <a:solidFill>
                    <a:srgbClr val="FFFFFF"/>
                  </a:solidFill>
                  <a:ea typeface="SimSun" pitchFamily="2" charset="-122"/>
                </a:endParaRPr>
              </a:p>
            </p:txBody>
          </p:sp>
        </p:grpSp>
        <p:grpSp>
          <p:nvGrpSpPr>
            <p:cNvPr id="10" name="群組 46"/>
            <p:cNvGrpSpPr>
              <a:grpSpLocks/>
            </p:cNvGrpSpPr>
            <p:nvPr/>
          </p:nvGrpSpPr>
          <p:grpSpPr bwMode="auto">
            <a:xfrm>
              <a:off x="4716016" y="4418411"/>
              <a:ext cx="377080" cy="378741"/>
              <a:chOff x="7507288" y="179587"/>
              <a:chExt cx="377080" cy="378741"/>
            </a:xfrm>
          </p:grpSpPr>
          <p:sp>
            <p:nvSpPr>
              <p:cNvPr id="11" name="橢圓 10"/>
              <p:cNvSpPr/>
              <p:nvPr/>
            </p:nvSpPr>
            <p:spPr bwMode="auto">
              <a:xfrm>
                <a:off x="7507499" y="179560"/>
                <a:ext cx="376269" cy="361865"/>
              </a:xfrm>
              <a:prstGeom prst="ellipse">
                <a:avLst/>
              </a:prstGeom>
              <a:solidFill>
                <a:srgbClr val="A32020"/>
              </a:solidFill>
              <a:ln w="9525" algn="ctr">
                <a:no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12" name="文字方塊 48"/>
              <p:cNvSpPr txBox="1">
                <a:spLocks noChangeArrowheads="1"/>
              </p:cNvSpPr>
              <p:nvPr/>
            </p:nvSpPr>
            <p:spPr bwMode="auto">
              <a:xfrm>
                <a:off x="7623598" y="206746"/>
                <a:ext cx="243730" cy="35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defRPr/>
                </a:pPr>
                <a:r>
                  <a:rPr lang="en-US" altLang="zh-TW" b="1" kern="0" smtClean="0">
                    <a:solidFill>
                      <a:srgbClr val="FFFFFF"/>
                    </a:solidFill>
                    <a:ea typeface="SimSun" pitchFamily="2" charset="-122"/>
                  </a:rPr>
                  <a:t>S</a:t>
                </a:r>
                <a:endParaRPr lang="zh-TW" altLang="en-US" b="1" kern="0" smtClean="0">
                  <a:solidFill>
                    <a:srgbClr val="FFFFFF"/>
                  </a:solidFill>
                  <a:ea typeface="SimSun" pitchFamily="2" charset="-122"/>
                </a:endParaRPr>
              </a:p>
            </p:txBody>
          </p:sp>
        </p:grpSp>
      </p:grpSp>
      <p:sp>
        <p:nvSpPr>
          <p:cNvPr id="48" name="矩形 1"/>
          <p:cNvSpPr>
            <a:spLocks noChangeArrowheads="1"/>
          </p:cNvSpPr>
          <p:nvPr/>
        </p:nvSpPr>
        <p:spPr bwMode="auto">
          <a:xfrm>
            <a:off x="539750" y="981075"/>
            <a:ext cx="7843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pPr>
            <a:r>
              <a:rPr lang="zh-TW" altLang="en-US" sz="2400" b="1" smtClean="0">
                <a:solidFill>
                  <a:srgbClr val="C00000"/>
                </a:solidFill>
                <a:ea typeface="SimSun" pitchFamily="2" charset="-122"/>
              </a:rPr>
              <a:t>─ </a:t>
            </a:r>
            <a:r>
              <a:rPr lang="en-US" altLang="zh-TW" sz="2400" b="1" smtClean="0">
                <a:solidFill>
                  <a:srgbClr val="C00000"/>
                </a:solidFill>
                <a:ea typeface="SimSun" pitchFamily="2" charset="-122"/>
              </a:rPr>
              <a:t>G4</a:t>
            </a:r>
            <a:r>
              <a:rPr lang="zh-TW" altLang="en-US" sz="2400" b="1" smtClean="0">
                <a:solidFill>
                  <a:srgbClr val="C00000"/>
                </a:solidFill>
                <a:ea typeface="SimSun" pitchFamily="2" charset="-122"/>
              </a:rPr>
              <a:t>要求必須對</a:t>
            </a:r>
            <a:r>
              <a:rPr lang="en-US" altLang="zh-TW" sz="2400" b="1" smtClean="0">
                <a:solidFill>
                  <a:srgbClr val="C00000"/>
                </a:solidFill>
                <a:ea typeface="SimSun" pitchFamily="2" charset="-122"/>
              </a:rPr>
              <a:t>『</a:t>
            </a:r>
            <a:r>
              <a:rPr lang="zh-TW" altLang="en-US" sz="2400" b="1" smtClean="0">
                <a:solidFill>
                  <a:srgbClr val="C00000"/>
                </a:solidFill>
                <a:ea typeface="SimSun" pitchFamily="2" charset="-122"/>
              </a:rPr>
              <a:t>重大性議題</a:t>
            </a:r>
            <a:r>
              <a:rPr lang="en-US" altLang="zh-TW" sz="2400" b="1" smtClean="0">
                <a:solidFill>
                  <a:srgbClr val="C00000"/>
                </a:solidFill>
                <a:ea typeface="SimSun" pitchFamily="2" charset="-122"/>
              </a:rPr>
              <a:t>』</a:t>
            </a:r>
            <a:r>
              <a:rPr lang="zh-TW" altLang="en-US" sz="2400" b="1" smtClean="0">
                <a:solidFill>
                  <a:srgbClr val="C00000"/>
                </a:solidFill>
                <a:ea typeface="SimSun" pitchFamily="2" charset="-122"/>
              </a:rPr>
              <a:t>進行全面性報導</a:t>
            </a:r>
            <a:endParaRPr lang="en-US" altLang="zh-TW" sz="2400" b="1" smtClean="0">
              <a:solidFill>
                <a:srgbClr val="C00000"/>
              </a:solidFill>
              <a:ea typeface="SimSun" pitchFamily="2" charset="-122"/>
            </a:endParaRPr>
          </a:p>
          <a:p>
            <a:pPr eaLnBrk="1" fontAlgn="base" hangingPunct="1">
              <a:spcBef>
                <a:spcPct val="0"/>
              </a:spcBef>
              <a:spcAft>
                <a:spcPct val="0"/>
              </a:spcAft>
              <a:buClrTx/>
            </a:pPr>
            <a:r>
              <a:rPr lang="zh-TW" altLang="en-US" sz="2400" b="1" smtClean="0">
                <a:solidFill>
                  <a:srgbClr val="C00000"/>
                </a:solidFill>
                <a:ea typeface="SimSun" pitchFamily="2" charset="-122"/>
              </a:rPr>
              <a:t>─ 注重與</a:t>
            </a:r>
            <a:r>
              <a:rPr lang="en-US" altLang="zh-TW" sz="2400" b="1" smtClean="0">
                <a:solidFill>
                  <a:srgbClr val="C00000"/>
                </a:solidFill>
                <a:ea typeface="SimSun" pitchFamily="2" charset="-122"/>
              </a:rPr>
              <a:t>『</a:t>
            </a:r>
            <a:r>
              <a:rPr lang="zh-TW" altLang="en-US" sz="2400" b="1" smtClean="0">
                <a:solidFill>
                  <a:srgbClr val="C00000"/>
                </a:solidFill>
                <a:ea typeface="SimSun" pitchFamily="2" charset="-122"/>
              </a:rPr>
              <a:t>利害關係人</a:t>
            </a:r>
            <a:r>
              <a:rPr lang="en-US" altLang="zh-TW" sz="2400" b="1" smtClean="0">
                <a:solidFill>
                  <a:srgbClr val="C00000"/>
                </a:solidFill>
                <a:ea typeface="SimSun" pitchFamily="2" charset="-122"/>
              </a:rPr>
              <a:t>』</a:t>
            </a:r>
            <a:r>
              <a:rPr lang="zh-TW" altLang="en-US" sz="2400" b="1" smtClean="0">
                <a:solidFill>
                  <a:srgbClr val="C00000"/>
                </a:solidFill>
                <a:ea typeface="SimSun" pitchFamily="2" charset="-122"/>
              </a:rPr>
              <a:t>之議合</a:t>
            </a:r>
            <a:endParaRPr lang="zh-TW" altLang="en-US" sz="2400" b="1" smtClean="0">
              <a:solidFill>
                <a:srgbClr val="FFFFFF"/>
              </a:solidFill>
              <a:ea typeface="SimSun" pitchFamily="2" charset="-122"/>
            </a:endParaRPr>
          </a:p>
        </p:txBody>
      </p:sp>
      <p:sp>
        <p:nvSpPr>
          <p:cNvPr id="49" name="投影片編號版面配置區 48"/>
          <p:cNvSpPr>
            <a:spLocks noGrp="1"/>
          </p:cNvSpPr>
          <p:nvPr>
            <p:ph type="sldNum" sz="quarter" idx="4"/>
          </p:nvPr>
        </p:nvSpPr>
        <p:spPr>
          <a:xfrm>
            <a:off x="7010400" y="6356350"/>
            <a:ext cx="2133600" cy="365125"/>
          </a:xfrm>
        </p:spPr>
        <p:txBody>
          <a:bodyPr/>
          <a:lstStyle/>
          <a:p>
            <a:fld id="{1C7858B1-76B0-43A1-BD85-92CBAD88C864}" type="slidenum">
              <a:rPr lang="zh-TW" altLang="en-US" smtClean="0"/>
              <a:t>33</a:t>
            </a:fld>
            <a:endParaRPr lang="zh-TW" altLang="en-US"/>
          </a:p>
        </p:txBody>
      </p:sp>
    </p:spTree>
    <p:extLst>
      <p:ext uri="{BB962C8B-B14F-4D97-AF65-F5344CB8AC3E}">
        <p14:creationId xmlns:p14="http://schemas.microsoft.com/office/powerpoint/2010/main" val="3419571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8"/>
          <p:cNvSpPr txBox="1">
            <a:spLocks noChangeArrowheads="1"/>
          </p:cNvSpPr>
          <p:nvPr/>
        </p:nvSpPr>
        <p:spPr bwMode="auto">
          <a:xfrm>
            <a:off x="468313" y="1700213"/>
            <a:ext cx="5670550" cy="3170237"/>
          </a:xfrm>
          <a:prstGeom prst="rect">
            <a:avLst/>
          </a:prstGeom>
          <a:noFill/>
          <a:ln>
            <a:noFill/>
          </a:ln>
          <a:extLst/>
        </p:spPr>
        <p:txBody>
          <a:bodyPr>
            <a:spAutoFit/>
          </a:bodyP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269875" indent="-269875" eaLnBrk="0" hangingPunct="0">
              <a:spcAft>
                <a:spcPts val="900"/>
              </a:spcAft>
              <a:buClr>
                <a:schemeClr val="tx1"/>
              </a:buClr>
              <a:buFont typeface="Georgia" pitchFamily="18" charset="0"/>
              <a:buChar char="-"/>
              <a:defRPr sz="2000">
                <a:solidFill>
                  <a:schemeClr val="tx1"/>
                </a:solidFill>
                <a:latin typeface="Georgia" pitchFamily="18" charset="0"/>
              </a:defRPr>
            </a:lvl3pPr>
            <a:lvl4pPr marL="769938" indent="-231775"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457200" lvl="2" indent="-457200" eaLnBrk="1" fontAlgn="base" hangingPunct="1">
              <a:lnSpc>
                <a:spcPts val="3000"/>
              </a:lnSpc>
              <a:spcBef>
                <a:spcPts val="600"/>
              </a:spcBef>
              <a:spcAft>
                <a:spcPts val="600"/>
              </a:spcAft>
              <a:buClr>
                <a:srgbClr val="000000"/>
              </a:buClr>
              <a:buFont typeface="+mj-lt"/>
              <a:buAutoNum type="arabicParenR"/>
              <a:defRPr/>
            </a:pPr>
            <a:r>
              <a:rPr lang="zh-TW" altLang="en-US" sz="2200" b="1" dirty="0" smtClean="0">
                <a:solidFill>
                  <a:srgbClr val="000000"/>
                </a:solidFill>
                <a:latin typeface="Arial" pitchFamily="34" charset="0"/>
                <a:ea typeface="SimSun" pitchFamily="2" charset="-122"/>
                <a:cs typeface="Arial" pitchFamily="34" charset="0"/>
              </a:rPr>
              <a:t>永續願景與經營願景為一體兩面</a:t>
            </a:r>
            <a:endParaRPr lang="en-US" altLang="zh-TW" sz="2200" b="1" dirty="0" smtClean="0">
              <a:solidFill>
                <a:srgbClr val="000000"/>
              </a:solidFill>
              <a:latin typeface="Arial" pitchFamily="34" charset="0"/>
              <a:ea typeface="SimSun" pitchFamily="2" charset="-122"/>
              <a:cs typeface="Arial" pitchFamily="34" charset="0"/>
            </a:endParaRPr>
          </a:p>
          <a:p>
            <a:pPr marL="457200" lvl="2" indent="-457200" eaLnBrk="1" fontAlgn="base" hangingPunct="1">
              <a:lnSpc>
                <a:spcPts val="3000"/>
              </a:lnSpc>
              <a:spcBef>
                <a:spcPts val="600"/>
              </a:spcBef>
              <a:spcAft>
                <a:spcPts val="600"/>
              </a:spcAft>
              <a:buClrTx/>
              <a:buFont typeface="+mj-lt"/>
              <a:buAutoNum type="arabicParenR"/>
              <a:defRPr/>
            </a:pPr>
            <a:r>
              <a:rPr lang="zh-TW" altLang="en-US" sz="2200" b="1" dirty="0" smtClean="0">
                <a:solidFill>
                  <a:srgbClr val="000000"/>
                </a:solidFill>
                <a:latin typeface="Arial" pitchFamily="34" charset="0"/>
                <a:ea typeface="SimSun" pitchFamily="2" charset="-122"/>
                <a:cs typeface="Arial" pitchFamily="34" charset="0"/>
              </a:rPr>
              <a:t>聚焦核心競爭力，使願景與策略結合</a:t>
            </a:r>
            <a:endParaRPr lang="en-US" altLang="zh-TW" sz="2200" b="1" dirty="0" smtClean="0">
              <a:solidFill>
                <a:srgbClr val="000000"/>
              </a:solidFill>
              <a:latin typeface="Arial" pitchFamily="34" charset="0"/>
              <a:ea typeface="SimSun" pitchFamily="2" charset="-122"/>
              <a:cs typeface="Arial" pitchFamily="34" charset="0"/>
            </a:endParaRPr>
          </a:p>
          <a:p>
            <a:pPr marL="457200" lvl="2" indent="-457200" eaLnBrk="1" fontAlgn="base" hangingPunct="1">
              <a:lnSpc>
                <a:spcPts val="3000"/>
              </a:lnSpc>
              <a:spcBef>
                <a:spcPts val="600"/>
              </a:spcBef>
              <a:spcAft>
                <a:spcPts val="600"/>
              </a:spcAft>
              <a:buClrTx/>
              <a:buFont typeface="+mj-lt"/>
              <a:buAutoNum type="arabicParenR"/>
              <a:defRPr/>
            </a:pPr>
            <a:r>
              <a:rPr lang="en-US" altLang="zh-TW" sz="2200" b="1" dirty="0" smtClean="0">
                <a:solidFill>
                  <a:srgbClr val="000000"/>
                </a:solidFill>
                <a:latin typeface="Arial" pitchFamily="34" charset="0"/>
                <a:ea typeface="SimSun" pitchFamily="2" charset="-122"/>
                <a:cs typeface="Arial" pitchFamily="34" charset="0"/>
              </a:rPr>
              <a:t>CSR</a:t>
            </a:r>
            <a:r>
              <a:rPr lang="zh-TW" altLang="en-US" sz="2200" b="1" dirty="0" smtClean="0">
                <a:solidFill>
                  <a:srgbClr val="000000"/>
                </a:solidFill>
                <a:latin typeface="Arial" pitchFamily="34" charset="0"/>
                <a:ea typeface="SimSun" pitchFamily="2" charset="-122"/>
                <a:cs typeface="Arial" pitchFamily="34" charset="0"/>
              </a:rPr>
              <a:t>策略與經營策略結合</a:t>
            </a:r>
            <a:endParaRPr lang="en-US" altLang="zh-TW" sz="2200" b="1" dirty="0" smtClean="0">
              <a:solidFill>
                <a:srgbClr val="000000"/>
              </a:solidFill>
              <a:latin typeface="Arial" pitchFamily="34" charset="0"/>
              <a:ea typeface="SimSun" pitchFamily="2" charset="-122"/>
              <a:cs typeface="Arial" pitchFamily="34" charset="0"/>
            </a:endParaRPr>
          </a:p>
          <a:p>
            <a:pPr marL="457200" lvl="2" indent="-457200" eaLnBrk="1" fontAlgn="base" hangingPunct="1">
              <a:lnSpc>
                <a:spcPts val="3000"/>
              </a:lnSpc>
              <a:spcBef>
                <a:spcPts val="600"/>
              </a:spcBef>
              <a:spcAft>
                <a:spcPts val="600"/>
              </a:spcAft>
              <a:buClrTx/>
              <a:buFont typeface="+mj-lt"/>
              <a:buAutoNum type="arabicParenR"/>
              <a:defRPr/>
            </a:pPr>
            <a:r>
              <a:rPr lang="en-US" altLang="zh-TW" sz="2200" b="1" dirty="0" smtClean="0">
                <a:solidFill>
                  <a:srgbClr val="000000"/>
                </a:solidFill>
                <a:latin typeface="Arial" pitchFamily="34" charset="0"/>
                <a:ea typeface="SimSun" pitchFamily="2" charset="-122"/>
                <a:cs typeface="Arial" pitchFamily="34" charset="0"/>
              </a:rPr>
              <a:t>CSR</a:t>
            </a:r>
            <a:r>
              <a:rPr lang="zh-TW" altLang="en-US" sz="2200" b="1" dirty="0" smtClean="0">
                <a:solidFill>
                  <a:srgbClr val="000000"/>
                </a:solidFill>
                <a:latin typeface="Arial" pitchFamily="34" charset="0"/>
                <a:ea typeface="SimSun" pitchFamily="2" charset="-122"/>
                <a:cs typeface="Arial" pitchFamily="34" charset="0"/>
              </a:rPr>
              <a:t>活動與</a:t>
            </a:r>
            <a:r>
              <a:rPr lang="en-US" altLang="zh-TW" sz="2200" b="1" dirty="0" smtClean="0">
                <a:solidFill>
                  <a:srgbClr val="000000"/>
                </a:solidFill>
                <a:latin typeface="Arial" pitchFamily="34" charset="0"/>
                <a:ea typeface="SimSun" pitchFamily="2" charset="-122"/>
                <a:cs typeface="Arial" pitchFamily="34" charset="0"/>
              </a:rPr>
              <a:t>CSR</a:t>
            </a:r>
            <a:r>
              <a:rPr lang="zh-TW" altLang="en-US" sz="2200" b="1" dirty="0" smtClean="0">
                <a:solidFill>
                  <a:srgbClr val="000000"/>
                </a:solidFill>
                <a:latin typeface="Arial" pitchFamily="34" charset="0"/>
                <a:ea typeface="SimSun" pitchFamily="2" charset="-122"/>
                <a:cs typeface="Arial" pitchFamily="34" charset="0"/>
              </a:rPr>
              <a:t>策略結合</a:t>
            </a:r>
            <a:endParaRPr lang="en-US" altLang="zh-TW" sz="2200" b="1" dirty="0" smtClean="0">
              <a:solidFill>
                <a:srgbClr val="000000"/>
              </a:solidFill>
              <a:latin typeface="Arial" pitchFamily="34" charset="0"/>
              <a:ea typeface="SimSun" pitchFamily="2" charset="-122"/>
              <a:cs typeface="Arial" pitchFamily="34" charset="0"/>
            </a:endParaRPr>
          </a:p>
          <a:p>
            <a:pPr marL="457200" lvl="2" indent="-457200" eaLnBrk="1" fontAlgn="base" hangingPunct="1">
              <a:lnSpc>
                <a:spcPts val="3000"/>
              </a:lnSpc>
              <a:spcBef>
                <a:spcPts val="600"/>
              </a:spcBef>
              <a:spcAft>
                <a:spcPts val="600"/>
              </a:spcAft>
              <a:buClrTx/>
              <a:buFont typeface="+mj-lt"/>
              <a:buAutoNum type="arabicParenR"/>
              <a:defRPr/>
            </a:pPr>
            <a:r>
              <a:rPr lang="zh-TW" altLang="en-US" sz="2200" b="1" dirty="0" smtClean="0">
                <a:solidFill>
                  <a:srgbClr val="000000"/>
                </a:solidFill>
                <a:latin typeface="Arial" pitchFamily="34" charset="0"/>
                <a:ea typeface="SimSun" pitchFamily="2" charset="-122"/>
                <a:cs typeface="Arial" pitchFamily="34" charset="0"/>
              </a:rPr>
              <a:t>有效的</a:t>
            </a:r>
            <a:r>
              <a:rPr lang="en-US" altLang="zh-TW" sz="2200" b="1" dirty="0" smtClean="0">
                <a:solidFill>
                  <a:srgbClr val="000000"/>
                </a:solidFill>
                <a:latin typeface="Arial" pitchFamily="34" charset="0"/>
                <a:ea typeface="SimSun" pitchFamily="2" charset="-122"/>
                <a:cs typeface="Arial" pitchFamily="34" charset="0"/>
              </a:rPr>
              <a:t>CSR</a:t>
            </a:r>
            <a:r>
              <a:rPr lang="zh-TW" altLang="en-US" sz="2200" b="1" dirty="0" smtClean="0">
                <a:solidFill>
                  <a:srgbClr val="000000"/>
                </a:solidFill>
                <a:latin typeface="Arial" pitchFamily="34" charset="0"/>
                <a:ea typeface="SimSun" pitchFamily="2" charset="-122"/>
                <a:cs typeface="Arial" pitchFamily="34" charset="0"/>
              </a:rPr>
              <a:t>溝通</a:t>
            </a:r>
          </a:p>
          <a:p>
            <a:pPr lvl="2" eaLnBrk="1" fontAlgn="base" hangingPunct="1">
              <a:lnSpc>
                <a:spcPts val="3000"/>
              </a:lnSpc>
              <a:spcBef>
                <a:spcPts val="600"/>
              </a:spcBef>
              <a:spcAft>
                <a:spcPts val="600"/>
              </a:spcAft>
              <a:buClr>
                <a:srgbClr val="C00000"/>
              </a:buClr>
              <a:buFont typeface="Georgia" pitchFamily="18" charset="0"/>
              <a:buAutoNum type="arabicParenR"/>
              <a:defRPr/>
            </a:pPr>
            <a:endParaRPr lang="zh-TW" altLang="en-US" sz="2200" b="1" dirty="0" smtClean="0">
              <a:solidFill>
                <a:srgbClr val="000000"/>
              </a:solidFill>
              <a:latin typeface="Arial" pitchFamily="34" charset="0"/>
              <a:ea typeface="SimSun" pitchFamily="2" charset="-122"/>
              <a:cs typeface="Arial" pitchFamily="34" charset="0"/>
            </a:endParaRPr>
          </a:p>
        </p:txBody>
      </p:sp>
      <p:sp>
        <p:nvSpPr>
          <p:cNvPr id="3" name="標題 1"/>
          <p:cNvSpPr txBox="1">
            <a:spLocks/>
          </p:cNvSpPr>
          <p:nvPr/>
        </p:nvSpPr>
        <p:spPr bwMode="auto">
          <a:xfrm>
            <a:off x="2106613" y="-43543"/>
            <a:ext cx="80645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尊重</a:t>
            </a: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利害關係人</a:t>
            </a: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權益</a:t>
            </a:r>
            <a:endParaRPr lang="en-US" altLang="zh-TW" sz="2800" b="0" i="0" dirty="0" smtClean="0">
              <a:solidFill>
                <a:schemeClr val="bg1"/>
              </a:solidFill>
              <a:latin typeface="微軟正黑體" panose="020B0604030504040204" pitchFamily="34" charset="-120"/>
              <a:ea typeface="微軟正黑體" panose="020B0604030504040204" pitchFamily="34" charset="-120"/>
            </a:endParaRPr>
          </a:p>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－標竿企業創造共享價值的最佳實務模式</a:t>
            </a:r>
          </a:p>
        </p:txBody>
      </p:sp>
      <p:sp>
        <p:nvSpPr>
          <p:cNvPr id="4" name="文字方塊 6"/>
          <p:cNvSpPr>
            <a:spLocks noChangeArrowheads="1"/>
          </p:cNvSpPr>
          <p:nvPr/>
        </p:nvSpPr>
        <p:spPr bwMode="auto">
          <a:xfrm>
            <a:off x="3933825" y="4005263"/>
            <a:ext cx="1512888" cy="725487"/>
          </a:xfrm>
          <a:prstGeom prst="roundRect">
            <a:avLst>
              <a:gd name="adj" fmla="val 16667"/>
            </a:avLst>
          </a:prstGeom>
          <a:solidFill>
            <a:srgbClr val="DC6900"/>
          </a:solidFill>
          <a:ln w="28575">
            <a:solidFill>
              <a:srgbClr val="DC6900"/>
            </a:solidFill>
            <a:miter lim="800000"/>
            <a:headEnd/>
            <a:tailEnd/>
          </a:ln>
        </p:spPr>
        <p:txBody>
          <a:bodyPr wrap="none" lIns="36000" rIns="36000" anchor="b"/>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algn="ctr" eaLnBrk="1" fontAlgn="base" hangingPunct="1">
              <a:lnSpc>
                <a:spcPts val="3000"/>
              </a:lnSpc>
              <a:spcBef>
                <a:spcPts val="600"/>
              </a:spcBef>
              <a:spcAft>
                <a:spcPts val="600"/>
              </a:spcAft>
              <a:buClr>
                <a:srgbClr val="C00000"/>
              </a:buClr>
              <a:buFontTx/>
              <a:buNone/>
            </a:pPr>
            <a:r>
              <a:rPr lang="zh-TW" altLang="en-US" sz="2200" b="1" smtClean="0">
                <a:solidFill>
                  <a:srgbClr val="FFFFFF"/>
                </a:solidFill>
                <a:latin typeface="Arial" pitchFamily="34" charset="0"/>
                <a:ea typeface="SimSun" pitchFamily="2" charset="-122"/>
                <a:cs typeface="Arial" pitchFamily="34" charset="0"/>
              </a:rPr>
              <a:t>經營策略</a:t>
            </a:r>
          </a:p>
        </p:txBody>
      </p:sp>
      <p:sp>
        <p:nvSpPr>
          <p:cNvPr id="5" name="文字方塊 6"/>
          <p:cNvSpPr>
            <a:spLocks noChangeArrowheads="1"/>
          </p:cNvSpPr>
          <p:nvPr/>
        </p:nvSpPr>
        <p:spPr bwMode="auto">
          <a:xfrm>
            <a:off x="7386638" y="4005263"/>
            <a:ext cx="1511300" cy="725487"/>
          </a:xfrm>
          <a:prstGeom prst="roundRect">
            <a:avLst/>
          </a:prstGeom>
          <a:solidFill>
            <a:srgbClr val="A32020"/>
          </a:solidFill>
          <a:ln w="28575">
            <a:solidFill>
              <a:srgbClr val="A32020"/>
            </a:solidFill>
            <a:miter lim="800000"/>
            <a:headEnd/>
            <a:tailEnd/>
          </a:ln>
        </p:spPr>
        <p:txBody>
          <a:bodyPr wrap="none" lIns="36000" rIns="36000" anchor="b"/>
          <a:lstStyle>
            <a:lvl1pPr marL="342900" indent="-342900" eaLnBrk="0" hangingPunct="0">
              <a:spcBef>
                <a:spcPct val="20000"/>
              </a:spcBef>
              <a:spcAft>
                <a:spcPct val="20000"/>
              </a:spcAft>
              <a:buSzPct val="90000"/>
              <a:buFont typeface="Arial" pitchFamily="34" charset="0"/>
              <a:defRPr sz="2000">
                <a:solidFill>
                  <a:schemeClr val="bg2"/>
                </a:solidFill>
                <a:latin typeface="Arial" pitchFamily="34" charset="0"/>
                <a:cs typeface="Arial" pitchFamily="34" charset="0"/>
              </a:defRPr>
            </a:lvl1pPr>
            <a:lvl2pPr marL="742950" indent="-285750" eaLnBrk="0" hangingPunct="0">
              <a:spcAft>
                <a:spcPct val="20000"/>
              </a:spcAft>
              <a:buChar char="•"/>
              <a:defRPr sz="2000">
                <a:solidFill>
                  <a:schemeClr val="bg2"/>
                </a:solidFill>
                <a:latin typeface="Arial" pitchFamily="34" charset="0"/>
                <a:cs typeface="Arial" pitchFamily="34" charset="0"/>
              </a:defRPr>
            </a:lvl2pPr>
            <a:lvl3pPr eaLnBrk="0" hangingPunct="0">
              <a:spcAft>
                <a:spcPct val="20000"/>
              </a:spcAft>
              <a:buFont typeface="Arial" pitchFamily="34" charset="0"/>
              <a:buChar char="-"/>
              <a:defRPr sz="2000">
                <a:solidFill>
                  <a:schemeClr val="bg2"/>
                </a:solidFill>
                <a:latin typeface="Arial" pitchFamily="34" charset="0"/>
                <a:cs typeface="Arial" pitchFamily="34" charset="0"/>
              </a:defRPr>
            </a:lvl3pPr>
            <a:lvl4pPr marL="1600200" indent="-228600" eaLnBrk="0" hangingPunct="0">
              <a:spcAft>
                <a:spcPct val="20000"/>
              </a:spcAft>
              <a:buChar char="•"/>
              <a:defRPr sz="2000">
                <a:solidFill>
                  <a:schemeClr val="bg2"/>
                </a:solidFill>
                <a:latin typeface="Arial" pitchFamily="34" charset="0"/>
                <a:cs typeface="Arial" pitchFamily="34" charset="0"/>
              </a:defRPr>
            </a:lvl4pPr>
            <a:lvl5pPr marL="2057400" indent="-228600" eaLnBrk="0" hangingPunct="0">
              <a:spcAft>
                <a:spcPct val="20000"/>
              </a:spcAft>
              <a:buFont typeface="Arial" pitchFamily="34" charset="0"/>
              <a:buChar char="-"/>
              <a:defRPr sz="2000">
                <a:solidFill>
                  <a:schemeClr val="bg2"/>
                </a:solidFill>
                <a:latin typeface="Arial" pitchFamily="34" charset="0"/>
                <a:cs typeface="Arial" pitchFamily="34" charset="0"/>
              </a:defRPr>
            </a:lvl5pPr>
            <a:lvl6pPr marL="25146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6pPr>
            <a:lvl7pPr marL="29718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7pPr>
            <a:lvl8pPr marL="34290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8pPr>
            <a:lvl9pPr marL="38862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9pPr>
          </a:lstStyle>
          <a:p>
            <a:pPr marL="0" lvl="2" algn="ctr" eaLnBrk="1" fontAlgn="base" hangingPunct="1">
              <a:lnSpc>
                <a:spcPts val="3000"/>
              </a:lnSpc>
              <a:spcBef>
                <a:spcPts val="600"/>
              </a:spcBef>
              <a:spcAft>
                <a:spcPts val="600"/>
              </a:spcAft>
              <a:buClr>
                <a:srgbClr val="C00000"/>
              </a:buClr>
              <a:buFontTx/>
              <a:buNone/>
              <a:defRPr/>
            </a:pPr>
            <a:r>
              <a:rPr lang="en-US" altLang="zh-TW" sz="2200" b="1" kern="0" dirty="0" smtClean="0">
                <a:solidFill>
                  <a:srgbClr val="FFFFFF"/>
                </a:solidFill>
                <a:ea typeface="SimSun" pitchFamily="2" charset="-122"/>
              </a:rPr>
              <a:t>CSR</a:t>
            </a:r>
            <a:r>
              <a:rPr lang="zh-TW" altLang="en-US" sz="2200" b="1" kern="0" dirty="0" smtClean="0">
                <a:solidFill>
                  <a:srgbClr val="FFFFFF"/>
                </a:solidFill>
                <a:ea typeface="SimSun" pitchFamily="2" charset="-122"/>
              </a:rPr>
              <a:t>策略</a:t>
            </a:r>
          </a:p>
        </p:txBody>
      </p:sp>
      <p:grpSp>
        <p:nvGrpSpPr>
          <p:cNvPr id="6" name="群組 13"/>
          <p:cNvGrpSpPr>
            <a:grpSpLocks/>
          </p:cNvGrpSpPr>
          <p:nvPr/>
        </p:nvGrpSpPr>
        <p:grpSpPr bwMode="auto">
          <a:xfrm>
            <a:off x="4456113" y="2593975"/>
            <a:ext cx="4006850" cy="3125788"/>
            <a:chOff x="2452506" y="2208395"/>
            <a:chExt cx="4006113" cy="3125620"/>
          </a:xfrm>
        </p:grpSpPr>
        <p:grpSp>
          <p:nvGrpSpPr>
            <p:cNvPr id="7" name="群組 14"/>
            <p:cNvGrpSpPr/>
            <p:nvPr/>
          </p:nvGrpSpPr>
          <p:grpSpPr>
            <a:xfrm>
              <a:off x="2452506" y="2208395"/>
              <a:ext cx="4006113" cy="3125620"/>
              <a:chOff x="2639165" y="2166301"/>
              <a:chExt cx="4006113" cy="3125620"/>
            </a:xfrm>
            <a:solidFill>
              <a:srgbClr val="E0301E"/>
            </a:solidFill>
          </p:grpSpPr>
          <p:sp>
            <p:nvSpPr>
              <p:cNvPr id="13" name="AutoShape 3"/>
              <p:cNvSpPr>
                <a:spLocks noChangeArrowheads="1"/>
              </p:cNvSpPr>
              <p:nvPr/>
            </p:nvSpPr>
            <p:spPr bwMode="gray">
              <a:xfrm rot="769472">
                <a:off x="2779609" y="2191845"/>
                <a:ext cx="3865669" cy="3100076"/>
              </a:xfrm>
              <a:custGeom>
                <a:avLst/>
                <a:gdLst>
                  <a:gd name="T0" fmla="*/ 5 w 21600"/>
                  <a:gd name="T1" fmla="*/ 0 h 21600"/>
                  <a:gd name="T2" fmla="*/ 1 w 21600"/>
                  <a:gd name="T3" fmla="*/ 8 h 21600"/>
                  <a:gd name="T4" fmla="*/ 6 w 21600"/>
                  <a:gd name="T5" fmla="*/ 2 h 21600"/>
                  <a:gd name="T6" fmla="*/ 15 w 21600"/>
                  <a:gd name="T7" fmla="*/ 2 h 21600"/>
                  <a:gd name="T8" fmla="*/ 15 w 21600"/>
                  <a:gd name="T9" fmla="*/ 6 h 21600"/>
                  <a:gd name="T10" fmla="*/ 11 w 21600"/>
                  <a:gd name="T11" fmla="*/ 5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73" y="6268"/>
                    </a:moveTo>
                    <a:cubicBezTo>
                      <a:pt x="16239" y="3907"/>
                      <a:pt x="13615" y="2483"/>
                      <a:pt x="10800" y="2483"/>
                    </a:cubicBezTo>
                    <a:cubicBezTo>
                      <a:pt x="6206" y="2483"/>
                      <a:pt x="2483" y="6206"/>
                      <a:pt x="2483" y="10800"/>
                    </a:cubicBezTo>
                    <a:lnTo>
                      <a:pt x="0" y="10800"/>
                    </a:lnTo>
                    <a:cubicBezTo>
                      <a:pt x="0" y="4835"/>
                      <a:pt x="4835" y="0"/>
                      <a:pt x="10800" y="0"/>
                    </a:cubicBezTo>
                    <a:cubicBezTo>
                      <a:pt x="14455" y="0"/>
                      <a:pt x="17863" y="1849"/>
                      <a:pt x="19855" y="4915"/>
                    </a:cubicBezTo>
                    <a:lnTo>
                      <a:pt x="22119" y="3443"/>
                    </a:lnTo>
                    <a:lnTo>
                      <a:pt x="20963" y="8897"/>
                    </a:lnTo>
                    <a:lnTo>
                      <a:pt x="15509" y="7739"/>
                    </a:lnTo>
                    <a:lnTo>
                      <a:pt x="17773" y="6268"/>
                    </a:lnTo>
                    <a:close/>
                  </a:path>
                </a:pathLst>
              </a:custGeom>
              <a:grpFill/>
              <a:ln w="25400" algn="ctr">
                <a:solidFill>
                  <a:srgbClr val="FFFFFF"/>
                </a:solidFill>
                <a:miter lim="800000"/>
                <a:headEnd/>
                <a:tailEnd/>
              </a:ln>
            </p:spPr>
            <p:txBody>
              <a:bodyPr lIns="45720" tIns="44450" rIns="45720" bIns="44450" anchor="ctr" anchorCtr="1"/>
              <a:lstStyle/>
              <a:p>
                <a:pPr fontAlgn="base">
                  <a:spcBef>
                    <a:spcPct val="0"/>
                  </a:spcBef>
                  <a:spcAft>
                    <a:spcPct val="0"/>
                  </a:spcAft>
                  <a:defRPr/>
                </a:pPr>
                <a:endParaRPr lang="zh-TW" altLang="en-US" sz="2000" b="1" kern="0" dirty="0">
                  <a:solidFill>
                    <a:srgbClr val="FFFFFF"/>
                  </a:solidFill>
                  <a:latin typeface="Georgia" pitchFamily="18" charset="0"/>
                  <a:ea typeface="SimSun" pitchFamily="2" charset="-122"/>
                </a:endParaRPr>
              </a:p>
            </p:txBody>
          </p:sp>
          <p:sp>
            <p:nvSpPr>
              <p:cNvPr id="14" name="AutoShape 3"/>
              <p:cNvSpPr>
                <a:spLocks noChangeArrowheads="1"/>
              </p:cNvSpPr>
              <p:nvPr/>
            </p:nvSpPr>
            <p:spPr bwMode="gray">
              <a:xfrm rot="20830528" flipH="1">
                <a:off x="2639165" y="2166301"/>
                <a:ext cx="3865669" cy="3100076"/>
              </a:xfrm>
              <a:custGeom>
                <a:avLst/>
                <a:gdLst>
                  <a:gd name="T0" fmla="*/ 5 w 21600"/>
                  <a:gd name="T1" fmla="*/ 0 h 21600"/>
                  <a:gd name="T2" fmla="*/ 1 w 21600"/>
                  <a:gd name="T3" fmla="*/ 8 h 21600"/>
                  <a:gd name="T4" fmla="*/ 6 w 21600"/>
                  <a:gd name="T5" fmla="*/ 2 h 21600"/>
                  <a:gd name="T6" fmla="*/ 15 w 21600"/>
                  <a:gd name="T7" fmla="*/ 2 h 21600"/>
                  <a:gd name="T8" fmla="*/ 15 w 21600"/>
                  <a:gd name="T9" fmla="*/ 6 h 21600"/>
                  <a:gd name="T10" fmla="*/ 11 w 21600"/>
                  <a:gd name="T11" fmla="*/ 5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73" y="6268"/>
                    </a:moveTo>
                    <a:cubicBezTo>
                      <a:pt x="16239" y="3907"/>
                      <a:pt x="13615" y="2483"/>
                      <a:pt x="10800" y="2483"/>
                    </a:cubicBezTo>
                    <a:cubicBezTo>
                      <a:pt x="6206" y="2483"/>
                      <a:pt x="2483" y="6206"/>
                      <a:pt x="2483" y="10800"/>
                    </a:cubicBezTo>
                    <a:lnTo>
                      <a:pt x="0" y="10800"/>
                    </a:lnTo>
                    <a:cubicBezTo>
                      <a:pt x="0" y="4835"/>
                      <a:pt x="4835" y="0"/>
                      <a:pt x="10800" y="0"/>
                    </a:cubicBezTo>
                    <a:cubicBezTo>
                      <a:pt x="14455" y="0"/>
                      <a:pt x="17863" y="1849"/>
                      <a:pt x="19855" y="4915"/>
                    </a:cubicBezTo>
                    <a:lnTo>
                      <a:pt x="22119" y="3443"/>
                    </a:lnTo>
                    <a:lnTo>
                      <a:pt x="20963" y="8897"/>
                    </a:lnTo>
                    <a:lnTo>
                      <a:pt x="15509" y="7739"/>
                    </a:lnTo>
                    <a:lnTo>
                      <a:pt x="17773" y="6268"/>
                    </a:lnTo>
                    <a:close/>
                  </a:path>
                </a:pathLst>
              </a:custGeom>
              <a:grpFill/>
              <a:ln w="25400" algn="ctr">
                <a:solidFill>
                  <a:srgbClr val="FFFFFF"/>
                </a:solidFill>
                <a:miter lim="800000"/>
                <a:headEnd/>
                <a:tailEnd/>
              </a:ln>
            </p:spPr>
            <p:txBody>
              <a:bodyPr lIns="45720" tIns="44450" rIns="45720" bIns="44450" anchor="ctr" anchorCtr="1"/>
              <a:lstStyle/>
              <a:p>
                <a:pPr fontAlgn="base">
                  <a:spcBef>
                    <a:spcPct val="0"/>
                  </a:spcBef>
                  <a:spcAft>
                    <a:spcPct val="0"/>
                  </a:spcAft>
                  <a:defRPr/>
                </a:pPr>
                <a:endParaRPr lang="zh-TW" altLang="en-US" sz="2000" b="1" kern="0" dirty="0">
                  <a:solidFill>
                    <a:srgbClr val="FFFFFF"/>
                  </a:solidFill>
                  <a:latin typeface="Georgia" pitchFamily="18" charset="0"/>
                  <a:ea typeface="SimSun" pitchFamily="2" charset="-122"/>
                </a:endParaRPr>
              </a:p>
            </p:txBody>
          </p:sp>
        </p:grpSp>
        <p:sp>
          <p:nvSpPr>
            <p:cNvPr id="8" name="矩形 16"/>
            <p:cNvSpPr>
              <a:spLocks noChangeArrowheads="1"/>
            </p:cNvSpPr>
            <p:nvPr/>
          </p:nvSpPr>
          <p:spPr bwMode="auto">
            <a:xfrm>
              <a:off x="2754979" y="28956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b="1" kern="0" smtClean="0">
                  <a:solidFill>
                    <a:srgbClr val="FFFFFF"/>
                  </a:solidFill>
                  <a:ea typeface="SimSun" pitchFamily="2" charset="-122"/>
                </a:rPr>
                <a:t>核</a:t>
              </a:r>
            </a:p>
          </p:txBody>
        </p:sp>
        <p:sp>
          <p:nvSpPr>
            <p:cNvPr id="9" name="矩形 38"/>
            <p:cNvSpPr>
              <a:spLocks noChangeArrowheads="1"/>
            </p:cNvSpPr>
            <p:nvPr/>
          </p:nvSpPr>
          <p:spPr bwMode="auto">
            <a:xfrm>
              <a:off x="3089941" y="2535238"/>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b="1" kern="0" smtClean="0">
                  <a:solidFill>
                    <a:srgbClr val="FFFFFF"/>
                  </a:solidFill>
                  <a:ea typeface="SimSun" pitchFamily="2" charset="-122"/>
                </a:rPr>
                <a:t>心</a:t>
              </a:r>
            </a:p>
          </p:txBody>
        </p:sp>
        <p:sp>
          <p:nvSpPr>
            <p:cNvPr id="10" name="矩形 39"/>
            <p:cNvSpPr>
              <a:spLocks noChangeArrowheads="1"/>
            </p:cNvSpPr>
            <p:nvPr/>
          </p:nvSpPr>
          <p:spPr bwMode="auto">
            <a:xfrm>
              <a:off x="5425231" y="2524894"/>
              <a:ext cx="44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b="1" kern="0" smtClean="0">
                  <a:solidFill>
                    <a:srgbClr val="FFFFFF"/>
                  </a:solidFill>
                  <a:ea typeface="SimSun" pitchFamily="2" charset="-122"/>
                </a:rPr>
                <a:t>競</a:t>
              </a:r>
            </a:p>
          </p:txBody>
        </p:sp>
        <p:sp>
          <p:nvSpPr>
            <p:cNvPr id="11" name="矩形 40"/>
            <p:cNvSpPr>
              <a:spLocks noChangeArrowheads="1"/>
            </p:cNvSpPr>
            <p:nvPr/>
          </p:nvSpPr>
          <p:spPr bwMode="auto">
            <a:xfrm>
              <a:off x="5680741" y="2895600"/>
              <a:ext cx="44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b="1" kern="0" smtClean="0">
                  <a:solidFill>
                    <a:srgbClr val="FFFFFF"/>
                  </a:solidFill>
                  <a:ea typeface="SimSun" pitchFamily="2" charset="-122"/>
                </a:rPr>
                <a:t>爭</a:t>
              </a:r>
            </a:p>
          </p:txBody>
        </p:sp>
        <p:sp>
          <p:nvSpPr>
            <p:cNvPr id="12" name="矩形 41"/>
            <p:cNvSpPr>
              <a:spLocks noChangeArrowheads="1"/>
            </p:cNvSpPr>
            <p:nvPr/>
          </p:nvSpPr>
          <p:spPr bwMode="auto">
            <a:xfrm>
              <a:off x="5898229" y="335915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b="1" kern="0" smtClean="0">
                  <a:solidFill>
                    <a:srgbClr val="FFFFFF"/>
                  </a:solidFill>
                  <a:ea typeface="SimSun" pitchFamily="2" charset="-122"/>
                </a:rPr>
                <a:t>力</a:t>
              </a:r>
            </a:p>
          </p:txBody>
        </p:sp>
      </p:grpSp>
      <p:grpSp>
        <p:nvGrpSpPr>
          <p:cNvPr id="15" name="群組 19"/>
          <p:cNvGrpSpPr>
            <a:grpSpLocks/>
          </p:cNvGrpSpPr>
          <p:nvPr/>
        </p:nvGrpSpPr>
        <p:grpSpPr bwMode="auto">
          <a:xfrm>
            <a:off x="5564758" y="4076502"/>
            <a:ext cx="1779587" cy="654843"/>
            <a:chOff x="3750925" y="3789040"/>
            <a:chExt cx="1779333" cy="654200"/>
          </a:xfrm>
          <a:solidFill>
            <a:srgbClr val="968C6D"/>
          </a:solidFill>
        </p:grpSpPr>
        <p:sp>
          <p:nvSpPr>
            <p:cNvPr id="16" name="向右箭號 17"/>
            <p:cNvSpPr>
              <a:spLocks noChangeArrowheads="1"/>
            </p:cNvSpPr>
            <p:nvPr/>
          </p:nvSpPr>
          <p:spPr bwMode="auto">
            <a:xfrm>
              <a:off x="3750925" y="3789040"/>
              <a:ext cx="1368152" cy="360040"/>
            </a:xfrm>
            <a:prstGeom prst="rightArrow">
              <a:avLst>
                <a:gd name="adj1" fmla="val 50000"/>
                <a:gd name="adj2" fmla="val 49998"/>
              </a:avLst>
            </a:prstGeom>
            <a:grpFill/>
            <a:ln>
              <a:noFill/>
            </a:ln>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smtClean="0">
                <a:solidFill>
                  <a:srgbClr val="DC6900"/>
                </a:solidFill>
                <a:latin typeface="Arial" pitchFamily="34" charset="0"/>
                <a:ea typeface="SimSun" pitchFamily="2" charset="-122"/>
              </a:endParaRPr>
            </a:p>
          </p:txBody>
        </p:sp>
        <p:sp>
          <p:nvSpPr>
            <p:cNvPr id="17" name="向右箭號 16"/>
            <p:cNvSpPr/>
            <p:nvPr/>
          </p:nvSpPr>
          <p:spPr bwMode="auto">
            <a:xfrm flipH="1">
              <a:off x="4162028" y="4083231"/>
              <a:ext cx="1368230" cy="360009"/>
            </a:xfrm>
            <a:prstGeom prst="rightArrow">
              <a:avLst/>
            </a:prstGeom>
            <a:grpFill/>
            <a:ln w="9525" algn="ctr">
              <a:no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dirty="0">
                <a:solidFill>
                  <a:srgbClr val="DC6900"/>
                </a:solidFill>
                <a:latin typeface="Arial" pitchFamily="34" charset="0"/>
                <a:ea typeface="SimSun" pitchFamily="2" charset="-122"/>
              </a:endParaRPr>
            </a:p>
          </p:txBody>
        </p:sp>
      </p:grpSp>
      <p:grpSp>
        <p:nvGrpSpPr>
          <p:cNvPr id="18" name="群組 25"/>
          <p:cNvGrpSpPr>
            <a:grpSpLocks/>
          </p:cNvGrpSpPr>
          <p:nvPr/>
        </p:nvGrpSpPr>
        <p:grpSpPr bwMode="auto">
          <a:xfrm flipH="1">
            <a:off x="6032500" y="4730750"/>
            <a:ext cx="2643188" cy="1300163"/>
            <a:chOff x="6681271" y="4767263"/>
            <a:chExt cx="2643257" cy="1901825"/>
          </a:xfrm>
        </p:grpSpPr>
        <p:sp>
          <p:nvSpPr>
            <p:cNvPr id="19" name="文字方塊 6"/>
            <p:cNvSpPr>
              <a:spLocks noChangeArrowheads="1"/>
            </p:cNvSpPr>
            <p:nvPr/>
          </p:nvSpPr>
          <p:spPr bwMode="auto">
            <a:xfrm>
              <a:off x="7253185" y="4868863"/>
              <a:ext cx="2071343" cy="504825"/>
            </a:xfrm>
            <a:prstGeom prst="roundRect">
              <a:avLst>
                <a:gd name="adj" fmla="val 16667"/>
              </a:avLst>
            </a:prstGeom>
            <a:solidFill>
              <a:srgbClr val="FFFFFF"/>
            </a:solidFill>
            <a:ln w="9525">
              <a:solidFill>
                <a:srgbClr val="C00000"/>
              </a:solidFill>
              <a:miter lim="800000"/>
              <a:headEnd/>
              <a:tailEnd/>
            </a:ln>
          </p:spPr>
          <p:txBody>
            <a:bodyPr wrap="none" lIns="36000" rIns="36000" anchor="ct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eaLnBrk="1" fontAlgn="base" hangingPunct="1">
                <a:lnSpc>
                  <a:spcPts val="3000"/>
                </a:lnSpc>
                <a:spcBef>
                  <a:spcPts val="600"/>
                </a:spcBef>
                <a:spcAft>
                  <a:spcPts val="600"/>
                </a:spcAft>
                <a:buClr>
                  <a:srgbClr val="C00000"/>
                </a:buClr>
                <a:buFontTx/>
                <a:buNone/>
                <a:defRPr/>
              </a:pPr>
              <a:r>
                <a:rPr lang="zh-TW" altLang="en-US" sz="1800" b="1" kern="0" smtClean="0">
                  <a:solidFill>
                    <a:srgbClr val="000000"/>
                  </a:solidFill>
                  <a:latin typeface="Arial" pitchFamily="34" charset="0"/>
                  <a:ea typeface="SimSun" pitchFamily="2" charset="-122"/>
                  <a:cs typeface="Arial" pitchFamily="34" charset="0"/>
                </a:rPr>
                <a:t>提高獨董席次</a:t>
              </a:r>
            </a:p>
          </p:txBody>
        </p:sp>
        <p:sp>
          <p:nvSpPr>
            <p:cNvPr id="20" name="文字方塊 6"/>
            <p:cNvSpPr>
              <a:spLocks noChangeArrowheads="1"/>
            </p:cNvSpPr>
            <p:nvPr/>
          </p:nvSpPr>
          <p:spPr bwMode="auto">
            <a:xfrm>
              <a:off x="7253185" y="5472113"/>
              <a:ext cx="2071343" cy="504825"/>
            </a:xfrm>
            <a:prstGeom prst="roundRect">
              <a:avLst>
                <a:gd name="adj" fmla="val 16667"/>
              </a:avLst>
            </a:prstGeom>
            <a:solidFill>
              <a:srgbClr val="FFFFFF"/>
            </a:solidFill>
            <a:ln w="9525">
              <a:solidFill>
                <a:srgbClr val="C00000"/>
              </a:solidFill>
              <a:miter lim="800000"/>
              <a:headEnd/>
              <a:tailEnd/>
            </a:ln>
          </p:spPr>
          <p:txBody>
            <a:bodyPr wrap="none" lIns="36000" rIns="36000" anchor="ct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eaLnBrk="1" fontAlgn="base" hangingPunct="1">
                <a:lnSpc>
                  <a:spcPts val="3000"/>
                </a:lnSpc>
                <a:spcBef>
                  <a:spcPts val="600"/>
                </a:spcBef>
                <a:spcAft>
                  <a:spcPts val="600"/>
                </a:spcAft>
                <a:buClr>
                  <a:srgbClr val="C00000"/>
                </a:buClr>
                <a:buFontTx/>
                <a:buNone/>
                <a:defRPr/>
              </a:pPr>
              <a:r>
                <a:rPr lang="zh-TW" altLang="en-US" sz="1800" b="1" kern="0" smtClean="0">
                  <a:solidFill>
                    <a:srgbClr val="000000"/>
                  </a:solidFill>
                  <a:latin typeface="Arial" pitchFamily="34" charset="0"/>
                  <a:ea typeface="SimSun" pitchFamily="2" charset="-122"/>
                  <a:cs typeface="Arial" pitchFamily="34" charset="0"/>
                </a:rPr>
                <a:t>增加綠色採購</a:t>
              </a:r>
            </a:p>
          </p:txBody>
        </p:sp>
        <p:sp>
          <p:nvSpPr>
            <p:cNvPr id="21" name="文字方塊 6"/>
            <p:cNvSpPr>
              <a:spLocks noChangeArrowheads="1"/>
            </p:cNvSpPr>
            <p:nvPr/>
          </p:nvSpPr>
          <p:spPr bwMode="auto">
            <a:xfrm>
              <a:off x="7253185" y="6067426"/>
              <a:ext cx="2071343" cy="503238"/>
            </a:xfrm>
            <a:prstGeom prst="roundRect">
              <a:avLst>
                <a:gd name="adj" fmla="val 16667"/>
              </a:avLst>
            </a:prstGeom>
            <a:solidFill>
              <a:srgbClr val="FFFFFF"/>
            </a:solidFill>
            <a:ln w="9525">
              <a:solidFill>
                <a:srgbClr val="C00000"/>
              </a:solidFill>
              <a:miter lim="800000"/>
              <a:headEnd/>
              <a:tailEnd/>
            </a:ln>
          </p:spPr>
          <p:txBody>
            <a:bodyPr wrap="none" lIns="36000" rIns="36000" anchor="ct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eaLnBrk="1" fontAlgn="base" hangingPunct="1">
                <a:lnSpc>
                  <a:spcPts val="3000"/>
                </a:lnSpc>
                <a:spcBef>
                  <a:spcPts val="600"/>
                </a:spcBef>
                <a:spcAft>
                  <a:spcPts val="600"/>
                </a:spcAft>
                <a:buClr>
                  <a:srgbClr val="C00000"/>
                </a:buClr>
                <a:buFontTx/>
                <a:buNone/>
                <a:defRPr/>
              </a:pPr>
              <a:r>
                <a:rPr lang="zh-TW" altLang="en-US" sz="1800" b="1" kern="0" smtClean="0">
                  <a:solidFill>
                    <a:srgbClr val="000000"/>
                  </a:solidFill>
                  <a:latin typeface="Arial" pitchFamily="34" charset="0"/>
                  <a:ea typeface="SimSun" pitchFamily="2" charset="-122"/>
                  <a:cs typeface="Arial" pitchFamily="34" charset="0"/>
                </a:rPr>
                <a:t>照顧社區弱勢</a:t>
              </a:r>
            </a:p>
          </p:txBody>
        </p:sp>
        <p:cxnSp>
          <p:nvCxnSpPr>
            <p:cNvPr id="22" name="直線接點 21"/>
            <p:cNvCxnSpPr/>
            <p:nvPr/>
          </p:nvCxnSpPr>
          <p:spPr>
            <a:xfrm>
              <a:off x="7109907" y="4767263"/>
              <a:ext cx="0" cy="1551183"/>
            </a:xfrm>
            <a:prstGeom prst="line">
              <a:avLst/>
            </a:prstGeom>
            <a:noFill/>
            <a:ln w="9525" cap="flat" cmpd="sng" algn="ctr">
              <a:solidFill>
                <a:srgbClr val="C00000"/>
              </a:solidFill>
              <a:prstDash val="solid"/>
            </a:ln>
            <a:effectLst/>
          </p:spPr>
        </p:cxnSp>
        <p:cxnSp>
          <p:nvCxnSpPr>
            <p:cNvPr id="23" name="直線接點 22"/>
            <p:cNvCxnSpPr>
              <a:endCxn id="19" idx="1"/>
            </p:cNvCxnSpPr>
            <p:nvPr/>
          </p:nvCxnSpPr>
          <p:spPr>
            <a:xfrm>
              <a:off x="7109907" y="5120227"/>
              <a:ext cx="142879" cy="0"/>
            </a:xfrm>
            <a:prstGeom prst="line">
              <a:avLst/>
            </a:prstGeom>
            <a:noFill/>
            <a:ln w="9525" cap="flat" cmpd="sng" algn="ctr">
              <a:solidFill>
                <a:srgbClr val="C00000"/>
              </a:solidFill>
              <a:prstDash val="solid"/>
            </a:ln>
            <a:effectLst/>
          </p:spPr>
        </p:cxnSp>
        <p:cxnSp>
          <p:nvCxnSpPr>
            <p:cNvPr id="24" name="直線接點 23"/>
            <p:cNvCxnSpPr/>
            <p:nvPr/>
          </p:nvCxnSpPr>
          <p:spPr>
            <a:xfrm>
              <a:off x="7109907" y="5723980"/>
              <a:ext cx="142879" cy="0"/>
            </a:xfrm>
            <a:prstGeom prst="line">
              <a:avLst/>
            </a:prstGeom>
            <a:noFill/>
            <a:ln w="9525" cap="flat" cmpd="sng" algn="ctr">
              <a:solidFill>
                <a:srgbClr val="C00000"/>
              </a:solidFill>
              <a:prstDash val="solid"/>
            </a:ln>
            <a:effectLst/>
          </p:spPr>
        </p:cxnSp>
        <p:cxnSp>
          <p:nvCxnSpPr>
            <p:cNvPr id="25" name="直線接點 24"/>
            <p:cNvCxnSpPr/>
            <p:nvPr/>
          </p:nvCxnSpPr>
          <p:spPr>
            <a:xfrm>
              <a:off x="7109907" y="6330057"/>
              <a:ext cx="142879" cy="0"/>
            </a:xfrm>
            <a:prstGeom prst="line">
              <a:avLst/>
            </a:prstGeom>
            <a:noFill/>
            <a:ln w="9525" cap="flat" cmpd="sng" algn="ctr">
              <a:solidFill>
                <a:srgbClr val="C00000"/>
              </a:solidFill>
              <a:prstDash val="solid"/>
            </a:ln>
            <a:effectLst/>
          </p:spPr>
        </p:cxnSp>
        <p:sp>
          <p:nvSpPr>
            <p:cNvPr id="26" name="文字方塊 51"/>
            <p:cNvSpPr txBox="1">
              <a:spLocks noChangeArrowheads="1"/>
            </p:cNvSpPr>
            <p:nvPr/>
          </p:nvSpPr>
          <p:spPr bwMode="auto">
            <a:xfrm>
              <a:off x="6681271" y="4838700"/>
              <a:ext cx="35083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en-US" altLang="zh-TW" sz="1800" b="1" kern="0" smtClean="0">
                  <a:solidFill>
                    <a:srgbClr val="000000"/>
                  </a:solidFill>
                  <a:ea typeface="SimSun" pitchFamily="2" charset="-122"/>
                </a:rPr>
                <a:t>C</a:t>
              </a:r>
            </a:p>
            <a:p>
              <a:pPr eaLnBrk="1" fontAlgn="base" hangingPunct="1">
                <a:spcBef>
                  <a:spcPct val="0"/>
                </a:spcBef>
                <a:spcAft>
                  <a:spcPct val="0"/>
                </a:spcAft>
                <a:buClrTx/>
                <a:defRPr/>
              </a:pPr>
              <a:r>
                <a:rPr lang="en-US" altLang="zh-TW" sz="1800" b="1" kern="0" smtClean="0">
                  <a:solidFill>
                    <a:srgbClr val="000000"/>
                  </a:solidFill>
                  <a:ea typeface="SimSun" pitchFamily="2" charset="-122"/>
                </a:rPr>
                <a:t>S</a:t>
              </a:r>
            </a:p>
            <a:p>
              <a:pPr eaLnBrk="1" fontAlgn="base" hangingPunct="1">
                <a:spcBef>
                  <a:spcPct val="0"/>
                </a:spcBef>
                <a:spcAft>
                  <a:spcPct val="0"/>
                </a:spcAft>
                <a:buClrTx/>
                <a:defRPr/>
              </a:pPr>
              <a:r>
                <a:rPr lang="en-US" altLang="zh-TW" sz="1800" b="1" kern="0" smtClean="0">
                  <a:solidFill>
                    <a:srgbClr val="000000"/>
                  </a:solidFill>
                  <a:ea typeface="SimSun" pitchFamily="2" charset="-122"/>
                </a:rPr>
                <a:t>R</a:t>
              </a:r>
            </a:p>
            <a:p>
              <a:pPr eaLnBrk="1" fontAlgn="base" hangingPunct="1">
                <a:spcBef>
                  <a:spcPct val="0"/>
                </a:spcBef>
                <a:spcAft>
                  <a:spcPct val="0"/>
                </a:spcAft>
                <a:buClrTx/>
                <a:defRPr/>
              </a:pPr>
              <a:r>
                <a:rPr lang="zh-TW" altLang="en-US" sz="1800" b="1" kern="0" smtClean="0">
                  <a:solidFill>
                    <a:srgbClr val="000000"/>
                  </a:solidFill>
                  <a:ea typeface="SimSun" pitchFamily="2" charset="-122"/>
                </a:rPr>
                <a:t>活</a:t>
              </a:r>
              <a:endParaRPr lang="en-US" altLang="zh-TW" sz="1800" b="1" kern="0" smtClean="0">
                <a:solidFill>
                  <a:srgbClr val="000000"/>
                </a:solidFill>
                <a:ea typeface="SimSun" pitchFamily="2" charset="-122"/>
              </a:endParaRPr>
            </a:p>
            <a:p>
              <a:pPr eaLnBrk="1" fontAlgn="base" hangingPunct="1">
                <a:spcBef>
                  <a:spcPct val="0"/>
                </a:spcBef>
                <a:spcAft>
                  <a:spcPct val="0"/>
                </a:spcAft>
                <a:buClrTx/>
                <a:defRPr/>
              </a:pPr>
              <a:r>
                <a:rPr lang="zh-TW" altLang="en-US" sz="1800" b="1" kern="0" smtClean="0">
                  <a:solidFill>
                    <a:srgbClr val="000000"/>
                  </a:solidFill>
                  <a:ea typeface="SimSun" pitchFamily="2" charset="-122"/>
                </a:rPr>
                <a:t>動</a:t>
              </a:r>
            </a:p>
          </p:txBody>
        </p:sp>
      </p:grpSp>
      <p:grpSp>
        <p:nvGrpSpPr>
          <p:cNvPr id="27" name="群組 2"/>
          <p:cNvGrpSpPr>
            <a:grpSpLocks/>
          </p:cNvGrpSpPr>
          <p:nvPr/>
        </p:nvGrpSpPr>
        <p:grpSpPr bwMode="auto">
          <a:xfrm>
            <a:off x="5559425" y="1641475"/>
            <a:ext cx="1800225" cy="1800225"/>
            <a:chOff x="6495066" y="1255605"/>
            <a:chExt cx="1800001" cy="1800000"/>
          </a:xfrm>
        </p:grpSpPr>
        <p:grpSp>
          <p:nvGrpSpPr>
            <p:cNvPr id="28" name="Group 1385"/>
            <p:cNvGrpSpPr>
              <a:grpSpLocks/>
            </p:cNvGrpSpPr>
            <p:nvPr/>
          </p:nvGrpSpPr>
          <p:grpSpPr bwMode="auto">
            <a:xfrm>
              <a:off x="6495066" y="1255605"/>
              <a:ext cx="1800001" cy="1800000"/>
              <a:chOff x="1667" y="2264"/>
              <a:chExt cx="529" cy="533"/>
            </a:xfrm>
          </p:grpSpPr>
          <p:sp>
            <p:nvSpPr>
              <p:cNvPr id="31" name="Freeform 1386"/>
              <p:cNvSpPr>
                <a:spLocks/>
              </p:cNvSpPr>
              <p:nvPr/>
            </p:nvSpPr>
            <p:spPr bwMode="auto">
              <a:xfrm>
                <a:off x="1667" y="2264"/>
                <a:ext cx="335" cy="515"/>
              </a:xfrm>
              <a:custGeom>
                <a:avLst/>
                <a:gdLst>
                  <a:gd name="T0" fmla="*/ 0 w 1928"/>
                  <a:gd name="T1" fmla="*/ 0 h 2947"/>
                  <a:gd name="T2" fmla="*/ 0 w 1928"/>
                  <a:gd name="T3" fmla="*/ 0 h 2947"/>
                  <a:gd name="T4" fmla="*/ 0 w 1928"/>
                  <a:gd name="T5" fmla="*/ 0 h 2947"/>
                  <a:gd name="T6" fmla="*/ 0 w 1928"/>
                  <a:gd name="T7" fmla="*/ 0 h 2947"/>
                  <a:gd name="T8" fmla="*/ 0 w 1928"/>
                  <a:gd name="T9" fmla="*/ 0 h 2947"/>
                  <a:gd name="T10" fmla="*/ 0 w 1928"/>
                  <a:gd name="T11" fmla="*/ 0 h 2947"/>
                  <a:gd name="T12" fmla="*/ 0 w 1928"/>
                  <a:gd name="T13" fmla="*/ 0 h 2947"/>
                  <a:gd name="T14" fmla="*/ 0 w 1928"/>
                  <a:gd name="T15" fmla="*/ 0 h 2947"/>
                  <a:gd name="T16" fmla="*/ 0 w 1928"/>
                  <a:gd name="T17" fmla="*/ 0 h 2947"/>
                  <a:gd name="T18" fmla="*/ 0 w 1928"/>
                  <a:gd name="T19" fmla="*/ 0 h 2947"/>
                  <a:gd name="T20" fmla="*/ 0 w 1928"/>
                  <a:gd name="T21" fmla="*/ 0 h 2947"/>
                  <a:gd name="T22" fmla="*/ 0 w 1928"/>
                  <a:gd name="T23" fmla="*/ 0 h 2947"/>
                  <a:gd name="T24" fmla="*/ 0 w 1928"/>
                  <a:gd name="T25" fmla="*/ 0 h 2947"/>
                  <a:gd name="T26" fmla="*/ 0 w 1928"/>
                  <a:gd name="T27" fmla="*/ 0 h 2947"/>
                  <a:gd name="T28" fmla="*/ 0 w 1928"/>
                  <a:gd name="T29" fmla="*/ 0 h 2947"/>
                  <a:gd name="T30" fmla="*/ 0 w 1928"/>
                  <a:gd name="T31" fmla="*/ 0 h 2947"/>
                  <a:gd name="T32" fmla="*/ 0 w 1928"/>
                  <a:gd name="T33" fmla="*/ 0 h 2947"/>
                  <a:gd name="T34" fmla="*/ 0 w 1928"/>
                  <a:gd name="T35" fmla="*/ 0 h 2947"/>
                  <a:gd name="T36" fmla="*/ 0 w 1928"/>
                  <a:gd name="T37" fmla="*/ 0 h 2947"/>
                  <a:gd name="T38" fmla="*/ 0 w 1928"/>
                  <a:gd name="T39" fmla="*/ 0 h 2947"/>
                  <a:gd name="T40" fmla="*/ 0 w 1928"/>
                  <a:gd name="T41" fmla="*/ 0 h 2947"/>
                  <a:gd name="T42" fmla="*/ 0 w 1928"/>
                  <a:gd name="T43" fmla="*/ 0 h 2947"/>
                  <a:gd name="T44" fmla="*/ 0 w 1928"/>
                  <a:gd name="T45" fmla="*/ 0 h 2947"/>
                  <a:gd name="T46" fmla="*/ 0 w 1928"/>
                  <a:gd name="T47" fmla="*/ 0 h 2947"/>
                  <a:gd name="T48" fmla="*/ 0 w 1928"/>
                  <a:gd name="T49" fmla="*/ 0 h 2947"/>
                  <a:gd name="T50" fmla="*/ 0 w 1928"/>
                  <a:gd name="T51" fmla="*/ 0 h 2947"/>
                  <a:gd name="T52" fmla="*/ 0 w 1928"/>
                  <a:gd name="T53" fmla="*/ 0 h 2947"/>
                  <a:gd name="T54" fmla="*/ 0 w 1928"/>
                  <a:gd name="T55" fmla="*/ 0 h 2947"/>
                  <a:gd name="T56" fmla="*/ 0 w 1928"/>
                  <a:gd name="T57" fmla="*/ 0 h 2947"/>
                  <a:gd name="T58" fmla="*/ 0 w 1928"/>
                  <a:gd name="T59" fmla="*/ 0 h 2947"/>
                  <a:gd name="T60" fmla="*/ 0 w 1928"/>
                  <a:gd name="T61" fmla="*/ 0 h 2947"/>
                  <a:gd name="T62" fmla="*/ 0 w 1928"/>
                  <a:gd name="T63" fmla="*/ 0 h 2947"/>
                  <a:gd name="T64" fmla="*/ 0 w 1928"/>
                  <a:gd name="T65" fmla="*/ 0 h 2947"/>
                  <a:gd name="T66" fmla="*/ 0 w 1928"/>
                  <a:gd name="T67" fmla="*/ 0 h 2947"/>
                  <a:gd name="T68" fmla="*/ 0 w 1928"/>
                  <a:gd name="T69" fmla="*/ 0 h 2947"/>
                  <a:gd name="T70" fmla="*/ 0 w 1928"/>
                  <a:gd name="T71" fmla="*/ 0 h 2947"/>
                  <a:gd name="T72" fmla="*/ 0 w 1928"/>
                  <a:gd name="T73" fmla="*/ 0 h 2947"/>
                  <a:gd name="T74" fmla="*/ 0 w 1928"/>
                  <a:gd name="T75" fmla="*/ 0 h 2947"/>
                  <a:gd name="T76" fmla="*/ 0 w 1928"/>
                  <a:gd name="T77" fmla="*/ 0 h 2947"/>
                  <a:gd name="T78" fmla="*/ 0 w 1928"/>
                  <a:gd name="T79" fmla="*/ 0 h 2947"/>
                  <a:gd name="T80" fmla="*/ 0 w 1928"/>
                  <a:gd name="T81" fmla="*/ 0 h 2947"/>
                  <a:gd name="T82" fmla="*/ 0 w 1928"/>
                  <a:gd name="T83" fmla="*/ 0 h 2947"/>
                  <a:gd name="T84" fmla="*/ 0 w 1928"/>
                  <a:gd name="T85" fmla="*/ 0 h 2947"/>
                  <a:gd name="T86" fmla="*/ 0 w 1928"/>
                  <a:gd name="T87" fmla="*/ 0 h 2947"/>
                  <a:gd name="T88" fmla="*/ 0 w 1928"/>
                  <a:gd name="T89" fmla="*/ 0 h 2947"/>
                  <a:gd name="T90" fmla="*/ 0 w 1928"/>
                  <a:gd name="T91" fmla="*/ 0 h 2947"/>
                  <a:gd name="T92" fmla="*/ 0 w 1928"/>
                  <a:gd name="T93" fmla="*/ 0 h 2947"/>
                  <a:gd name="T94" fmla="*/ 0 w 1928"/>
                  <a:gd name="T95" fmla="*/ 0 h 2947"/>
                  <a:gd name="T96" fmla="*/ 0 w 1928"/>
                  <a:gd name="T97" fmla="*/ 0 h 2947"/>
                  <a:gd name="T98" fmla="*/ 0 w 1928"/>
                  <a:gd name="T99" fmla="*/ 0 h 2947"/>
                  <a:gd name="T100" fmla="*/ 0 w 1928"/>
                  <a:gd name="T101" fmla="*/ 0 h 29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8"/>
                  <a:gd name="T154" fmla="*/ 0 h 2947"/>
                  <a:gd name="T155" fmla="*/ 1928 w 1928"/>
                  <a:gd name="T156" fmla="*/ 2947 h 29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8" h="2947">
                    <a:moveTo>
                      <a:pt x="1585" y="1654"/>
                    </a:moveTo>
                    <a:lnTo>
                      <a:pt x="1517" y="1588"/>
                    </a:lnTo>
                    <a:lnTo>
                      <a:pt x="1446" y="1532"/>
                    </a:lnTo>
                    <a:lnTo>
                      <a:pt x="1294" y="1419"/>
                    </a:lnTo>
                    <a:lnTo>
                      <a:pt x="1215" y="1346"/>
                    </a:lnTo>
                    <a:lnTo>
                      <a:pt x="1159" y="1273"/>
                    </a:lnTo>
                    <a:lnTo>
                      <a:pt x="1099" y="1160"/>
                    </a:lnTo>
                    <a:lnTo>
                      <a:pt x="1065" y="1069"/>
                    </a:lnTo>
                    <a:lnTo>
                      <a:pt x="1034" y="975"/>
                    </a:lnTo>
                    <a:lnTo>
                      <a:pt x="1023" y="889"/>
                    </a:lnTo>
                    <a:lnTo>
                      <a:pt x="1020" y="803"/>
                    </a:lnTo>
                    <a:lnTo>
                      <a:pt x="1026" y="730"/>
                    </a:lnTo>
                    <a:lnTo>
                      <a:pt x="1043" y="628"/>
                    </a:lnTo>
                    <a:lnTo>
                      <a:pt x="1076" y="533"/>
                    </a:lnTo>
                    <a:lnTo>
                      <a:pt x="1118" y="448"/>
                    </a:lnTo>
                    <a:lnTo>
                      <a:pt x="1174" y="358"/>
                    </a:lnTo>
                    <a:lnTo>
                      <a:pt x="1253" y="266"/>
                    </a:lnTo>
                    <a:lnTo>
                      <a:pt x="1315" y="203"/>
                    </a:lnTo>
                    <a:lnTo>
                      <a:pt x="1379" y="154"/>
                    </a:lnTo>
                    <a:lnTo>
                      <a:pt x="1444" y="115"/>
                    </a:lnTo>
                    <a:lnTo>
                      <a:pt x="1512" y="85"/>
                    </a:lnTo>
                    <a:lnTo>
                      <a:pt x="1585" y="62"/>
                    </a:lnTo>
                    <a:lnTo>
                      <a:pt x="1663" y="51"/>
                    </a:lnTo>
                    <a:lnTo>
                      <a:pt x="1716" y="47"/>
                    </a:lnTo>
                    <a:lnTo>
                      <a:pt x="1778" y="45"/>
                    </a:lnTo>
                    <a:lnTo>
                      <a:pt x="1928" y="56"/>
                    </a:lnTo>
                    <a:lnTo>
                      <a:pt x="1817" y="30"/>
                    </a:lnTo>
                    <a:lnTo>
                      <a:pt x="1736" y="17"/>
                    </a:lnTo>
                    <a:lnTo>
                      <a:pt x="1647" y="5"/>
                    </a:lnTo>
                    <a:lnTo>
                      <a:pt x="1556" y="0"/>
                    </a:lnTo>
                    <a:lnTo>
                      <a:pt x="1479" y="0"/>
                    </a:lnTo>
                    <a:lnTo>
                      <a:pt x="1399" y="5"/>
                    </a:lnTo>
                    <a:lnTo>
                      <a:pt x="1311" y="14"/>
                    </a:lnTo>
                    <a:lnTo>
                      <a:pt x="1231" y="29"/>
                    </a:lnTo>
                    <a:lnTo>
                      <a:pt x="1134" y="51"/>
                    </a:lnTo>
                    <a:lnTo>
                      <a:pt x="1030" y="81"/>
                    </a:lnTo>
                    <a:lnTo>
                      <a:pt x="928" y="120"/>
                    </a:lnTo>
                    <a:lnTo>
                      <a:pt x="848" y="158"/>
                    </a:lnTo>
                    <a:lnTo>
                      <a:pt x="760" y="205"/>
                    </a:lnTo>
                    <a:lnTo>
                      <a:pt x="667" y="262"/>
                    </a:lnTo>
                    <a:lnTo>
                      <a:pt x="600" y="315"/>
                    </a:lnTo>
                    <a:lnTo>
                      <a:pt x="534" y="369"/>
                    </a:lnTo>
                    <a:lnTo>
                      <a:pt x="465" y="433"/>
                    </a:lnTo>
                    <a:lnTo>
                      <a:pt x="403" y="493"/>
                    </a:lnTo>
                    <a:lnTo>
                      <a:pt x="353" y="555"/>
                    </a:lnTo>
                    <a:lnTo>
                      <a:pt x="299" y="623"/>
                    </a:lnTo>
                    <a:lnTo>
                      <a:pt x="251" y="690"/>
                    </a:lnTo>
                    <a:lnTo>
                      <a:pt x="202" y="764"/>
                    </a:lnTo>
                    <a:lnTo>
                      <a:pt x="164" y="839"/>
                    </a:lnTo>
                    <a:lnTo>
                      <a:pt x="127" y="918"/>
                    </a:lnTo>
                    <a:lnTo>
                      <a:pt x="94" y="1001"/>
                    </a:lnTo>
                    <a:lnTo>
                      <a:pt x="65" y="1091"/>
                    </a:lnTo>
                    <a:lnTo>
                      <a:pt x="40" y="1178"/>
                    </a:lnTo>
                    <a:lnTo>
                      <a:pt x="23" y="1266"/>
                    </a:lnTo>
                    <a:lnTo>
                      <a:pt x="9" y="1368"/>
                    </a:lnTo>
                    <a:lnTo>
                      <a:pt x="3" y="1453"/>
                    </a:lnTo>
                    <a:lnTo>
                      <a:pt x="0" y="1537"/>
                    </a:lnTo>
                    <a:lnTo>
                      <a:pt x="3" y="1626"/>
                    </a:lnTo>
                    <a:lnTo>
                      <a:pt x="15" y="1728"/>
                    </a:lnTo>
                    <a:lnTo>
                      <a:pt x="32" y="1833"/>
                    </a:lnTo>
                    <a:lnTo>
                      <a:pt x="54" y="1923"/>
                    </a:lnTo>
                    <a:lnTo>
                      <a:pt x="78" y="2014"/>
                    </a:lnTo>
                    <a:lnTo>
                      <a:pt x="107" y="2087"/>
                    </a:lnTo>
                    <a:lnTo>
                      <a:pt x="144" y="2166"/>
                    </a:lnTo>
                    <a:lnTo>
                      <a:pt x="178" y="2239"/>
                    </a:lnTo>
                    <a:lnTo>
                      <a:pt x="225" y="2324"/>
                    </a:lnTo>
                    <a:lnTo>
                      <a:pt x="279" y="2407"/>
                    </a:lnTo>
                    <a:lnTo>
                      <a:pt x="335" y="2477"/>
                    </a:lnTo>
                    <a:lnTo>
                      <a:pt x="388" y="2543"/>
                    </a:lnTo>
                    <a:lnTo>
                      <a:pt x="448" y="2607"/>
                    </a:lnTo>
                    <a:lnTo>
                      <a:pt x="510" y="2667"/>
                    </a:lnTo>
                    <a:lnTo>
                      <a:pt x="563" y="2712"/>
                    </a:lnTo>
                    <a:lnTo>
                      <a:pt x="630" y="2767"/>
                    </a:lnTo>
                    <a:lnTo>
                      <a:pt x="702" y="2811"/>
                    </a:lnTo>
                    <a:lnTo>
                      <a:pt x="760" y="2846"/>
                    </a:lnTo>
                    <a:lnTo>
                      <a:pt x="819" y="2876"/>
                    </a:lnTo>
                    <a:lnTo>
                      <a:pt x="876" y="2898"/>
                    </a:lnTo>
                    <a:lnTo>
                      <a:pt x="932" y="2915"/>
                    </a:lnTo>
                    <a:lnTo>
                      <a:pt x="1016" y="2936"/>
                    </a:lnTo>
                    <a:lnTo>
                      <a:pt x="1080" y="2944"/>
                    </a:lnTo>
                    <a:lnTo>
                      <a:pt x="1146" y="2947"/>
                    </a:lnTo>
                    <a:lnTo>
                      <a:pt x="1207" y="2944"/>
                    </a:lnTo>
                    <a:lnTo>
                      <a:pt x="1288" y="2933"/>
                    </a:lnTo>
                    <a:lnTo>
                      <a:pt x="1368" y="2913"/>
                    </a:lnTo>
                    <a:lnTo>
                      <a:pt x="1439" y="2885"/>
                    </a:lnTo>
                    <a:lnTo>
                      <a:pt x="1497" y="2851"/>
                    </a:lnTo>
                    <a:lnTo>
                      <a:pt x="1563" y="2811"/>
                    </a:lnTo>
                    <a:lnTo>
                      <a:pt x="1614" y="2767"/>
                    </a:lnTo>
                    <a:lnTo>
                      <a:pt x="1669" y="2716"/>
                    </a:lnTo>
                    <a:lnTo>
                      <a:pt x="1716" y="2656"/>
                    </a:lnTo>
                    <a:lnTo>
                      <a:pt x="1760" y="2592"/>
                    </a:lnTo>
                    <a:lnTo>
                      <a:pt x="1793" y="2523"/>
                    </a:lnTo>
                    <a:lnTo>
                      <a:pt x="1817" y="2447"/>
                    </a:lnTo>
                    <a:lnTo>
                      <a:pt x="1838" y="2368"/>
                    </a:lnTo>
                    <a:lnTo>
                      <a:pt x="1849" y="2286"/>
                    </a:lnTo>
                    <a:lnTo>
                      <a:pt x="1851" y="2202"/>
                    </a:lnTo>
                    <a:lnTo>
                      <a:pt x="1840" y="2108"/>
                    </a:lnTo>
                    <a:lnTo>
                      <a:pt x="1821" y="2027"/>
                    </a:lnTo>
                    <a:lnTo>
                      <a:pt x="1789" y="1948"/>
                    </a:lnTo>
                    <a:lnTo>
                      <a:pt x="1753" y="1874"/>
                    </a:lnTo>
                    <a:lnTo>
                      <a:pt x="1709" y="1809"/>
                    </a:lnTo>
                    <a:lnTo>
                      <a:pt x="1652" y="1730"/>
                    </a:lnTo>
                    <a:lnTo>
                      <a:pt x="1585" y="1654"/>
                    </a:lnTo>
                    <a:close/>
                  </a:path>
                </a:pathLst>
              </a:custGeom>
              <a:gradFill rotWithShape="0">
                <a:gsLst>
                  <a:gs pos="0">
                    <a:srgbClr val="DC6900"/>
                  </a:gs>
                  <a:gs pos="100000">
                    <a:srgbClr val="DC6900"/>
                  </a:gs>
                </a:gsLst>
                <a:lin ang="5400000" scaled="1"/>
              </a:gradFill>
              <a:ln w="9525">
                <a:round/>
                <a:headEnd/>
                <a:tailEnd/>
              </a:ln>
              <a:scene3d>
                <a:camera prst="legacyPerspectiveBottom"/>
                <a:lightRig rig="legacyFlat3" dir="t"/>
              </a:scene3d>
              <a:sp3d extrusionH="100000" prstMaterial="legacyMatte">
                <a:bevelT w="13500" h="13500" prst="angle"/>
                <a:bevelB w="13500" h="13500" prst="angle"/>
                <a:extrusionClr>
                  <a:srgbClr val="DC6900"/>
                </a:extrusionClr>
              </a:sp3d>
            </p:spPr>
            <p:txBody>
              <a:bodyPr>
                <a:flatTx/>
              </a:bodyPr>
              <a:lstStyle/>
              <a:p>
                <a:pPr fontAlgn="base">
                  <a:spcBef>
                    <a:spcPct val="0"/>
                  </a:spcBef>
                  <a:spcAft>
                    <a:spcPct val="0"/>
                  </a:spcAft>
                  <a:defRPr/>
                </a:pPr>
                <a:endParaRPr lang="zh-TW" altLang="en-US" sz="2000" b="1" kern="0" smtClean="0">
                  <a:solidFill>
                    <a:srgbClr val="FFFFFF"/>
                  </a:solidFill>
                  <a:latin typeface="Georgia" pitchFamily="18" charset="0"/>
                  <a:ea typeface="SimSun" pitchFamily="2" charset="-122"/>
                </a:endParaRPr>
              </a:p>
            </p:txBody>
          </p:sp>
          <p:sp>
            <p:nvSpPr>
              <p:cNvPr id="32" name="Freeform 1387"/>
              <p:cNvSpPr>
                <a:spLocks/>
              </p:cNvSpPr>
              <p:nvPr/>
            </p:nvSpPr>
            <p:spPr bwMode="auto">
              <a:xfrm>
                <a:off x="1861" y="2282"/>
                <a:ext cx="335" cy="515"/>
              </a:xfrm>
              <a:custGeom>
                <a:avLst/>
                <a:gdLst>
                  <a:gd name="T0" fmla="*/ 411 w 1928"/>
                  <a:gd name="T1" fmla="*/ 1359 h 2947"/>
                  <a:gd name="T2" fmla="*/ 634 w 1928"/>
                  <a:gd name="T3" fmla="*/ 1528 h 2947"/>
                  <a:gd name="T4" fmla="*/ 769 w 1928"/>
                  <a:gd name="T5" fmla="*/ 1674 h 2947"/>
                  <a:gd name="T6" fmla="*/ 863 w 1928"/>
                  <a:gd name="T7" fmla="*/ 1878 h 2947"/>
                  <a:gd name="T8" fmla="*/ 905 w 1928"/>
                  <a:gd name="T9" fmla="*/ 2058 h 2947"/>
                  <a:gd name="T10" fmla="*/ 902 w 1928"/>
                  <a:gd name="T11" fmla="*/ 2217 h 2947"/>
                  <a:gd name="T12" fmla="*/ 852 w 1928"/>
                  <a:gd name="T13" fmla="*/ 2414 h 2947"/>
                  <a:gd name="T14" fmla="*/ 754 w 1928"/>
                  <a:gd name="T15" fmla="*/ 2589 h 2947"/>
                  <a:gd name="T16" fmla="*/ 613 w 1928"/>
                  <a:gd name="T17" fmla="*/ 2744 h 2947"/>
                  <a:gd name="T18" fmla="*/ 484 w 1928"/>
                  <a:gd name="T19" fmla="*/ 2832 h 2947"/>
                  <a:gd name="T20" fmla="*/ 343 w 1928"/>
                  <a:gd name="T21" fmla="*/ 2885 h 2947"/>
                  <a:gd name="T22" fmla="*/ 212 w 1928"/>
                  <a:gd name="T23" fmla="*/ 2900 h 2947"/>
                  <a:gd name="T24" fmla="*/ 0 w 1928"/>
                  <a:gd name="T25" fmla="*/ 2891 h 2947"/>
                  <a:gd name="T26" fmla="*/ 192 w 1928"/>
                  <a:gd name="T27" fmla="*/ 2930 h 2947"/>
                  <a:gd name="T28" fmla="*/ 371 w 1928"/>
                  <a:gd name="T29" fmla="*/ 2947 h 2947"/>
                  <a:gd name="T30" fmla="*/ 529 w 1928"/>
                  <a:gd name="T31" fmla="*/ 2942 h 2947"/>
                  <a:gd name="T32" fmla="*/ 697 w 1928"/>
                  <a:gd name="T33" fmla="*/ 2918 h 2947"/>
                  <a:gd name="T34" fmla="*/ 898 w 1928"/>
                  <a:gd name="T35" fmla="*/ 2866 h 2947"/>
                  <a:gd name="T36" fmla="*/ 1080 w 1928"/>
                  <a:gd name="T37" fmla="*/ 2789 h 2947"/>
                  <a:gd name="T38" fmla="*/ 1261 w 1928"/>
                  <a:gd name="T39" fmla="*/ 2685 h 2947"/>
                  <a:gd name="T40" fmla="*/ 1394 w 1928"/>
                  <a:gd name="T41" fmla="*/ 2578 h 2947"/>
                  <a:gd name="T42" fmla="*/ 1525 w 1928"/>
                  <a:gd name="T43" fmla="*/ 2454 h 2947"/>
                  <a:gd name="T44" fmla="*/ 1629 w 1928"/>
                  <a:gd name="T45" fmla="*/ 2324 h 2947"/>
                  <a:gd name="T46" fmla="*/ 1726 w 1928"/>
                  <a:gd name="T47" fmla="*/ 2183 h 2947"/>
                  <a:gd name="T48" fmla="*/ 1801 w 1928"/>
                  <a:gd name="T49" fmla="*/ 2029 h 2947"/>
                  <a:gd name="T50" fmla="*/ 1863 w 1928"/>
                  <a:gd name="T51" fmla="*/ 1856 h 2947"/>
                  <a:gd name="T52" fmla="*/ 1905 w 1928"/>
                  <a:gd name="T53" fmla="*/ 1680 h 2947"/>
                  <a:gd name="T54" fmla="*/ 1925 w 1928"/>
                  <a:gd name="T55" fmla="*/ 1494 h 2947"/>
                  <a:gd name="T56" fmla="*/ 1925 w 1928"/>
                  <a:gd name="T57" fmla="*/ 1321 h 2947"/>
                  <a:gd name="T58" fmla="*/ 1896 w 1928"/>
                  <a:gd name="T59" fmla="*/ 1114 h 2947"/>
                  <a:gd name="T60" fmla="*/ 1849 w 1928"/>
                  <a:gd name="T61" fmla="*/ 933 h 2947"/>
                  <a:gd name="T62" fmla="*/ 1784 w 1928"/>
                  <a:gd name="T63" fmla="*/ 781 h 2947"/>
                  <a:gd name="T64" fmla="*/ 1703 w 1928"/>
                  <a:gd name="T65" fmla="*/ 623 h 2947"/>
                  <a:gd name="T66" fmla="*/ 1593 w 1928"/>
                  <a:gd name="T67" fmla="*/ 470 h 2947"/>
                  <a:gd name="T68" fmla="*/ 1480 w 1928"/>
                  <a:gd name="T69" fmla="*/ 340 h 2947"/>
                  <a:gd name="T70" fmla="*/ 1365 w 1928"/>
                  <a:gd name="T71" fmla="*/ 235 h 2947"/>
                  <a:gd name="T72" fmla="*/ 1226 w 1928"/>
                  <a:gd name="T73" fmla="*/ 135 h 2947"/>
                  <a:gd name="T74" fmla="*/ 1108 w 1928"/>
                  <a:gd name="T75" fmla="*/ 71 h 2947"/>
                  <a:gd name="T76" fmla="*/ 996 w 1928"/>
                  <a:gd name="T77" fmla="*/ 32 h 2947"/>
                  <a:gd name="T78" fmla="*/ 848 w 1928"/>
                  <a:gd name="T79" fmla="*/ 3 h 2947"/>
                  <a:gd name="T80" fmla="*/ 721 w 1928"/>
                  <a:gd name="T81" fmla="*/ 3 h 2947"/>
                  <a:gd name="T82" fmla="*/ 560 w 1928"/>
                  <a:gd name="T83" fmla="*/ 34 h 2947"/>
                  <a:gd name="T84" fmla="*/ 431 w 1928"/>
                  <a:gd name="T85" fmla="*/ 96 h 2947"/>
                  <a:gd name="T86" fmla="*/ 314 w 1928"/>
                  <a:gd name="T87" fmla="*/ 180 h 2947"/>
                  <a:gd name="T88" fmla="*/ 212 w 1928"/>
                  <a:gd name="T89" fmla="*/ 291 h 2947"/>
                  <a:gd name="T90" fmla="*/ 135 w 1928"/>
                  <a:gd name="T91" fmla="*/ 423 h 2947"/>
                  <a:gd name="T92" fmla="*/ 90 w 1928"/>
                  <a:gd name="T93" fmla="*/ 579 h 2947"/>
                  <a:gd name="T94" fmla="*/ 77 w 1928"/>
                  <a:gd name="T95" fmla="*/ 745 h 2947"/>
                  <a:gd name="T96" fmla="*/ 106 w 1928"/>
                  <a:gd name="T97" fmla="*/ 920 h 2947"/>
                  <a:gd name="T98" fmla="*/ 174 w 1928"/>
                  <a:gd name="T99" fmla="*/ 1073 h 2947"/>
                  <a:gd name="T100" fmla="*/ 276 w 1928"/>
                  <a:gd name="T101" fmla="*/ 1217 h 2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8" h="2947">
                    <a:moveTo>
                      <a:pt x="343" y="1293"/>
                    </a:moveTo>
                    <a:lnTo>
                      <a:pt x="411" y="1359"/>
                    </a:lnTo>
                    <a:lnTo>
                      <a:pt x="482" y="1415"/>
                    </a:lnTo>
                    <a:lnTo>
                      <a:pt x="634" y="1528"/>
                    </a:lnTo>
                    <a:lnTo>
                      <a:pt x="713" y="1601"/>
                    </a:lnTo>
                    <a:lnTo>
                      <a:pt x="769" y="1674"/>
                    </a:lnTo>
                    <a:lnTo>
                      <a:pt x="829" y="1787"/>
                    </a:lnTo>
                    <a:lnTo>
                      <a:pt x="863" y="1878"/>
                    </a:lnTo>
                    <a:lnTo>
                      <a:pt x="894" y="1972"/>
                    </a:lnTo>
                    <a:lnTo>
                      <a:pt x="905" y="2058"/>
                    </a:lnTo>
                    <a:lnTo>
                      <a:pt x="907" y="2144"/>
                    </a:lnTo>
                    <a:lnTo>
                      <a:pt x="902" y="2217"/>
                    </a:lnTo>
                    <a:lnTo>
                      <a:pt x="885" y="2319"/>
                    </a:lnTo>
                    <a:lnTo>
                      <a:pt x="852" y="2414"/>
                    </a:lnTo>
                    <a:lnTo>
                      <a:pt x="810" y="2499"/>
                    </a:lnTo>
                    <a:lnTo>
                      <a:pt x="754" y="2589"/>
                    </a:lnTo>
                    <a:lnTo>
                      <a:pt x="675" y="2681"/>
                    </a:lnTo>
                    <a:lnTo>
                      <a:pt x="613" y="2744"/>
                    </a:lnTo>
                    <a:lnTo>
                      <a:pt x="549" y="2793"/>
                    </a:lnTo>
                    <a:lnTo>
                      <a:pt x="484" y="2832"/>
                    </a:lnTo>
                    <a:lnTo>
                      <a:pt x="416" y="2862"/>
                    </a:lnTo>
                    <a:lnTo>
                      <a:pt x="343" y="2885"/>
                    </a:lnTo>
                    <a:lnTo>
                      <a:pt x="265" y="2896"/>
                    </a:lnTo>
                    <a:lnTo>
                      <a:pt x="212" y="2900"/>
                    </a:lnTo>
                    <a:lnTo>
                      <a:pt x="150" y="2902"/>
                    </a:lnTo>
                    <a:lnTo>
                      <a:pt x="0" y="2891"/>
                    </a:lnTo>
                    <a:lnTo>
                      <a:pt x="111" y="2917"/>
                    </a:lnTo>
                    <a:lnTo>
                      <a:pt x="192" y="2930"/>
                    </a:lnTo>
                    <a:lnTo>
                      <a:pt x="281" y="2942"/>
                    </a:lnTo>
                    <a:lnTo>
                      <a:pt x="371" y="2947"/>
                    </a:lnTo>
                    <a:lnTo>
                      <a:pt x="449" y="2947"/>
                    </a:lnTo>
                    <a:lnTo>
                      <a:pt x="529" y="2942"/>
                    </a:lnTo>
                    <a:lnTo>
                      <a:pt x="617" y="2933"/>
                    </a:lnTo>
                    <a:lnTo>
                      <a:pt x="697" y="2918"/>
                    </a:lnTo>
                    <a:lnTo>
                      <a:pt x="794" y="2896"/>
                    </a:lnTo>
                    <a:lnTo>
                      <a:pt x="898" y="2866"/>
                    </a:lnTo>
                    <a:lnTo>
                      <a:pt x="1000" y="2827"/>
                    </a:lnTo>
                    <a:lnTo>
                      <a:pt x="1080" y="2789"/>
                    </a:lnTo>
                    <a:lnTo>
                      <a:pt x="1168" y="2742"/>
                    </a:lnTo>
                    <a:lnTo>
                      <a:pt x="1261" y="2685"/>
                    </a:lnTo>
                    <a:lnTo>
                      <a:pt x="1328" y="2632"/>
                    </a:lnTo>
                    <a:lnTo>
                      <a:pt x="1394" y="2578"/>
                    </a:lnTo>
                    <a:lnTo>
                      <a:pt x="1463" y="2514"/>
                    </a:lnTo>
                    <a:lnTo>
                      <a:pt x="1525" y="2454"/>
                    </a:lnTo>
                    <a:lnTo>
                      <a:pt x="1575" y="2392"/>
                    </a:lnTo>
                    <a:lnTo>
                      <a:pt x="1629" y="2324"/>
                    </a:lnTo>
                    <a:lnTo>
                      <a:pt x="1677" y="2257"/>
                    </a:lnTo>
                    <a:lnTo>
                      <a:pt x="1726" y="2183"/>
                    </a:lnTo>
                    <a:lnTo>
                      <a:pt x="1764" y="2108"/>
                    </a:lnTo>
                    <a:lnTo>
                      <a:pt x="1801" y="2029"/>
                    </a:lnTo>
                    <a:lnTo>
                      <a:pt x="1834" y="1946"/>
                    </a:lnTo>
                    <a:lnTo>
                      <a:pt x="1863" y="1856"/>
                    </a:lnTo>
                    <a:lnTo>
                      <a:pt x="1888" y="1769"/>
                    </a:lnTo>
                    <a:lnTo>
                      <a:pt x="1905" y="1680"/>
                    </a:lnTo>
                    <a:lnTo>
                      <a:pt x="1919" y="1579"/>
                    </a:lnTo>
                    <a:lnTo>
                      <a:pt x="1925" y="1494"/>
                    </a:lnTo>
                    <a:lnTo>
                      <a:pt x="1928" y="1410"/>
                    </a:lnTo>
                    <a:lnTo>
                      <a:pt x="1925" y="1321"/>
                    </a:lnTo>
                    <a:lnTo>
                      <a:pt x="1912" y="1219"/>
                    </a:lnTo>
                    <a:lnTo>
                      <a:pt x="1896" y="1114"/>
                    </a:lnTo>
                    <a:lnTo>
                      <a:pt x="1874" y="1024"/>
                    </a:lnTo>
                    <a:lnTo>
                      <a:pt x="1849" y="933"/>
                    </a:lnTo>
                    <a:lnTo>
                      <a:pt x="1821" y="860"/>
                    </a:lnTo>
                    <a:lnTo>
                      <a:pt x="1784" y="781"/>
                    </a:lnTo>
                    <a:lnTo>
                      <a:pt x="1750" y="707"/>
                    </a:lnTo>
                    <a:lnTo>
                      <a:pt x="1703" y="623"/>
                    </a:lnTo>
                    <a:lnTo>
                      <a:pt x="1648" y="540"/>
                    </a:lnTo>
                    <a:lnTo>
                      <a:pt x="1593" y="470"/>
                    </a:lnTo>
                    <a:lnTo>
                      <a:pt x="1540" y="404"/>
                    </a:lnTo>
                    <a:lnTo>
                      <a:pt x="1480" y="340"/>
                    </a:lnTo>
                    <a:lnTo>
                      <a:pt x="1418" y="280"/>
                    </a:lnTo>
                    <a:lnTo>
                      <a:pt x="1365" y="235"/>
                    </a:lnTo>
                    <a:lnTo>
                      <a:pt x="1298" y="180"/>
                    </a:lnTo>
                    <a:lnTo>
                      <a:pt x="1226" y="135"/>
                    </a:lnTo>
                    <a:lnTo>
                      <a:pt x="1168" y="101"/>
                    </a:lnTo>
                    <a:lnTo>
                      <a:pt x="1108" y="71"/>
                    </a:lnTo>
                    <a:lnTo>
                      <a:pt x="1052" y="49"/>
                    </a:lnTo>
                    <a:lnTo>
                      <a:pt x="996" y="32"/>
                    </a:lnTo>
                    <a:lnTo>
                      <a:pt x="911" y="11"/>
                    </a:lnTo>
                    <a:lnTo>
                      <a:pt x="848" y="3"/>
                    </a:lnTo>
                    <a:lnTo>
                      <a:pt x="782" y="0"/>
                    </a:lnTo>
                    <a:lnTo>
                      <a:pt x="721" y="3"/>
                    </a:lnTo>
                    <a:lnTo>
                      <a:pt x="639" y="14"/>
                    </a:lnTo>
                    <a:lnTo>
                      <a:pt x="560" y="34"/>
                    </a:lnTo>
                    <a:lnTo>
                      <a:pt x="489" y="62"/>
                    </a:lnTo>
                    <a:lnTo>
                      <a:pt x="431" y="96"/>
                    </a:lnTo>
                    <a:lnTo>
                      <a:pt x="365" y="135"/>
                    </a:lnTo>
                    <a:lnTo>
                      <a:pt x="314" y="180"/>
                    </a:lnTo>
                    <a:lnTo>
                      <a:pt x="259" y="231"/>
                    </a:lnTo>
                    <a:lnTo>
                      <a:pt x="212" y="291"/>
                    </a:lnTo>
                    <a:lnTo>
                      <a:pt x="168" y="355"/>
                    </a:lnTo>
                    <a:lnTo>
                      <a:pt x="135" y="423"/>
                    </a:lnTo>
                    <a:lnTo>
                      <a:pt x="111" y="500"/>
                    </a:lnTo>
                    <a:lnTo>
                      <a:pt x="90" y="579"/>
                    </a:lnTo>
                    <a:lnTo>
                      <a:pt x="79" y="661"/>
                    </a:lnTo>
                    <a:lnTo>
                      <a:pt x="77" y="745"/>
                    </a:lnTo>
                    <a:lnTo>
                      <a:pt x="88" y="839"/>
                    </a:lnTo>
                    <a:lnTo>
                      <a:pt x="106" y="920"/>
                    </a:lnTo>
                    <a:lnTo>
                      <a:pt x="139" y="999"/>
                    </a:lnTo>
                    <a:lnTo>
                      <a:pt x="174" y="1073"/>
                    </a:lnTo>
                    <a:lnTo>
                      <a:pt x="219" y="1138"/>
                    </a:lnTo>
                    <a:lnTo>
                      <a:pt x="276" y="1217"/>
                    </a:lnTo>
                    <a:lnTo>
                      <a:pt x="343" y="1293"/>
                    </a:lnTo>
                    <a:close/>
                  </a:path>
                </a:pathLst>
              </a:custGeom>
              <a:solidFill>
                <a:srgbClr val="E0301E"/>
              </a:solidFill>
              <a:ln w="3175">
                <a:solidFill>
                  <a:srgbClr val="FFFFFF"/>
                </a:solidFill>
                <a:prstDash val="solid"/>
                <a:round/>
                <a:headEnd/>
                <a:tailEnd/>
              </a:ln>
              <a:effectLst/>
              <a:scene3d>
                <a:camera prst="legacyPerspectiveBottom"/>
                <a:lightRig rig="legacyFlat3" dir="t"/>
              </a:scene3d>
              <a:sp3d extrusionH="100000" prstMaterial="legacyMatte">
                <a:bevelT w="13500" h="13500" prst="angle"/>
                <a:bevelB w="13500" h="13500" prst="angle"/>
                <a:extrusionClr>
                  <a:srgbClr val="0000FF"/>
                </a:extrusionClr>
              </a:sp3d>
              <a:extLst/>
            </p:spPr>
            <p:txBody>
              <a:bodyPr>
                <a:flatTx/>
              </a:bodyPr>
              <a:lstStyle/>
              <a:p>
                <a:pPr fontAlgn="base">
                  <a:spcBef>
                    <a:spcPct val="0"/>
                  </a:spcBef>
                  <a:spcAft>
                    <a:spcPct val="0"/>
                  </a:spcAft>
                  <a:defRPr/>
                </a:pPr>
                <a:endParaRPr lang="zh-TW" altLang="en-US" sz="2000" b="1" kern="0" dirty="0">
                  <a:solidFill>
                    <a:srgbClr val="FFFFFF"/>
                  </a:solidFill>
                  <a:latin typeface="Georgia" pitchFamily="18" charset="0"/>
                  <a:ea typeface="SimSun" pitchFamily="2" charset="-122"/>
                </a:endParaRPr>
              </a:p>
            </p:txBody>
          </p:sp>
        </p:grpSp>
        <p:sp>
          <p:nvSpPr>
            <p:cNvPr id="29" name="矩形 1"/>
            <p:cNvSpPr>
              <a:spLocks noChangeArrowheads="1"/>
            </p:cNvSpPr>
            <p:nvPr/>
          </p:nvSpPr>
          <p:spPr bwMode="auto">
            <a:xfrm>
              <a:off x="7380312" y="1484784"/>
              <a:ext cx="7521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eaLnBrk="1" fontAlgn="base" hangingPunct="1">
                <a:spcBef>
                  <a:spcPct val="0"/>
                </a:spcBef>
                <a:spcAft>
                  <a:spcPct val="0"/>
                </a:spcAft>
                <a:buClrTx/>
                <a:buFontTx/>
                <a:buNone/>
                <a:defRPr/>
              </a:pPr>
              <a:r>
                <a:rPr lang="zh-TW" altLang="en-US" sz="2200" b="1" kern="0" smtClean="0">
                  <a:solidFill>
                    <a:srgbClr val="FFFFFF"/>
                  </a:solidFill>
                  <a:ea typeface="SimSun" pitchFamily="2" charset="-122"/>
                </a:rPr>
                <a:t>永續</a:t>
              </a:r>
              <a:endParaRPr lang="en-US" altLang="zh-TW" sz="2200" b="1" kern="0" smtClean="0">
                <a:solidFill>
                  <a:srgbClr val="FFFFFF"/>
                </a:solidFill>
                <a:ea typeface="SimSun" pitchFamily="2" charset="-122"/>
              </a:endParaRPr>
            </a:p>
            <a:p>
              <a:pPr marL="0" lvl="2" eaLnBrk="1" fontAlgn="base" hangingPunct="1">
                <a:spcBef>
                  <a:spcPct val="0"/>
                </a:spcBef>
                <a:spcAft>
                  <a:spcPct val="0"/>
                </a:spcAft>
                <a:buClrTx/>
                <a:buFontTx/>
                <a:buNone/>
                <a:defRPr/>
              </a:pPr>
              <a:r>
                <a:rPr lang="zh-TW" altLang="en-US" sz="2200" b="1" kern="0" smtClean="0">
                  <a:solidFill>
                    <a:srgbClr val="FFFFFF"/>
                  </a:solidFill>
                  <a:ea typeface="SimSun" pitchFamily="2" charset="-122"/>
                </a:rPr>
                <a:t>願景</a:t>
              </a:r>
            </a:p>
          </p:txBody>
        </p:sp>
        <p:sp>
          <p:nvSpPr>
            <p:cNvPr id="30" name="矩形 30"/>
            <p:cNvSpPr>
              <a:spLocks noChangeArrowheads="1"/>
            </p:cNvSpPr>
            <p:nvPr/>
          </p:nvSpPr>
          <p:spPr bwMode="auto">
            <a:xfrm>
              <a:off x="6688941" y="2125211"/>
              <a:ext cx="7521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eaLnBrk="1" fontAlgn="base" hangingPunct="1">
                <a:spcBef>
                  <a:spcPct val="0"/>
                </a:spcBef>
                <a:spcAft>
                  <a:spcPct val="0"/>
                </a:spcAft>
                <a:buClrTx/>
                <a:buFontTx/>
                <a:buNone/>
                <a:defRPr/>
              </a:pPr>
              <a:r>
                <a:rPr lang="zh-TW" altLang="en-US" sz="2200" b="1" kern="0" smtClean="0">
                  <a:solidFill>
                    <a:srgbClr val="FFFFFF"/>
                  </a:solidFill>
                  <a:ea typeface="SimSun" pitchFamily="2" charset="-122"/>
                </a:rPr>
                <a:t>經營</a:t>
              </a:r>
              <a:endParaRPr lang="en-US" altLang="zh-TW" sz="2200" b="1" kern="0" smtClean="0">
                <a:solidFill>
                  <a:srgbClr val="FFFFFF"/>
                </a:solidFill>
                <a:ea typeface="SimSun" pitchFamily="2" charset="-122"/>
              </a:endParaRPr>
            </a:p>
            <a:p>
              <a:pPr marL="0" lvl="2" eaLnBrk="1" fontAlgn="base" hangingPunct="1">
                <a:spcBef>
                  <a:spcPct val="0"/>
                </a:spcBef>
                <a:spcAft>
                  <a:spcPct val="0"/>
                </a:spcAft>
                <a:buClrTx/>
                <a:buFontTx/>
                <a:buNone/>
                <a:defRPr/>
              </a:pPr>
              <a:r>
                <a:rPr lang="zh-TW" altLang="en-US" sz="2200" b="1" kern="0" smtClean="0">
                  <a:solidFill>
                    <a:srgbClr val="FFFFFF"/>
                  </a:solidFill>
                  <a:ea typeface="SimSun" pitchFamily="2" charset="-122"/>
                </a:rPr>
                <a:t>願景</a:t>
              </a:r>
            </a:p>
          </p:txBody>
        </p:sp>
      </p:grpSp>
      <p:sp>
        <p:nvSpPr>
          <p:cNvPr id="33" name="右中括弧 32"/>
          <p:cNvSpPr/>
          <p:nvPr/>
        </p:nvSpPr>
        <p:spPr>
          <a:xfrm rot="5400000">
            <a:off x="6307138" y="3790950"/>
            <a:ext cx="217487" cy="4964113"/>
          </a:xfrm>
          <a:prstGeom prst="rightBracket">
            <a:avLst/>
          </a:prstGeom>
          <a:noFill/>
          <a:ln w="28575" cap="flat" cmpd="sng" algn="ctr">
            <a:solidFill>
              <a:srgbClr val="C00000"/>
            </a:solidFill>
            <a:prstDash val="solid"/>
          </a:ln>
          <a:effectLst/>
        </p:spPr>
        <p:txBody>
          <a:bodyPr anchor="ctr"/>
          <a:lstStyle/>
          <a:p>
            <a:pPr algn="ctr" fontAlgn="base">
              <a:spcBef>
                <a:spcPct val="0"/>
              </a:spcBef>
              <a:spcAft>
                <a:spcPct val="0"/>
              </a:spcAft>
              <a:defRPr/>
            </a:pPr>
            <a:endParaRPr lang="zh-TW" altLang="en-US" sz="2000" b="1" kern="0">
              <a:solidFill>
                <a:srgbClr val="000000"/>
              </a:solidFill>
              <a:latin typeface="Arial"/>
            </a:endParaRPr>
          </a:p>
        </p:txBody>
      </p:sp>
      <p:sp>
        <p:nvSpPr>
          <p:cNvPr id="34" name="文字方塊 6"/>
          <p:cNvSpPr>
            <a:spLocks noChangeArrowheads="1"/>
          </p:cNvSpPr>
          <p:nvPr/>
        </p:nvSpPr>
        <p:spPr bwMode="auto">
          <a:xfrm>
            <a:off x="5351463" y="6065838"/>
            <a:ext cx="2008187" cy="414337"/>
          </a:xfrm>
          <a:prstGeom prst="roundRect">
            <a:avLst>
              <a:gd name="adj" fmla="val 16667"/>
            </a:avLst>
          </a:prstGeom>
          <a:solidFill>
            <a:srgbClr val="FFB600"/>
          </a:solidFill>
          <a:ln w="28575">
            <a:solidFill>
              <a:srgbClr val="FFFFFF"/>
            </a:solidFill>
            <a:miter lim="800000"/>
            <a:headEnd/>
            <a:tailEnd/>
          </a:ln>
        </p:spPr>
        <p:txBody>
          <a:bodyPr wrap="none" lIns="36000" rIns="36000" anchor="ctr"/>
          <a:lstStyle>
            <a:lvl1pPr marL="342900" indent="-34290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lvl="2" algn="ctr" eaLnBrk="1" fontAlgn="base" hangingPunct="1">
              <a:lnSpc>
                <a:spcPts val="3000"/>
              </a:lnSpc>
              <a:spcBef>
                <a:spcPts val="600"/>
              </a:spcBef>
              <a:spcAft>
                <a:spcPts val="600"/>
              </a:spcAft>
              <a:buClr>
                <a:srgbClr val="C00000"/>
              </a:buClr>
              <a:buFontTx/>
              <a:buNone/>
              <a:defRPr/>
            </a:pPr>
            <a:r>
              <a:rPr lang="zh-TW" altLang="en-US" sz="2200" b="1" kern="0" smtClean="0">
                <a:solidFill>
                  <a:srgbClr val="FFFFFF"/>
                </a:solidFill>
                <a:latin typeface="Arial" pitchFamily="34" charset="0"/>
                <a:ea typeface="SimSun" pitchFamily="2" charset="-122"/>
                <a:cs typeface="Arial" pitchFamily="34" charset="0"/>
              </a:rPr>
              <a:t>內／外溝通</a:t>
            </a:r>
          </a:p>
        </p:txBody>
      </p:sp>
      <p:sp>
        <p:nvSpPr>
          <p:cNvPr id="35" name="投影片編號版面配置區 34"/>
          <p:cNvSpPr>
            <a:spLocks noGrp="1"/>
          </p:cNvSpPr>
          <p:nvPr>
            <p:ph type="sldNum" sz="quarter" idx="4"/>
          </p:nvPr>
        </p:nvSpPr>
        <p:spPr>
          <a:xfrm>
            <a:off x="7010400" y="6356350"/>
            <a:ext cx="2133600" cy="365125"/>
          </a:xfrm>
        </p:spPr>
        <p:txBody>
          <a:bodyPr/>
          <a:lstStyle/>
          <a:p>
            <a:fld id="{1C7858B1-76B0-43A1-BD85-92CBAD88C864}" type="slidenum">
              <a:rPr lang="zh-TW" altLang="en-US" smtClean="0"/>
              <a:t>34</a:t>
            </a:fld>
            <a:endParaRPr lang="zh-TW" altLang="en-US"/>
          </a:p>
        </p:txBody>
      </p:sp>
    </p:spTree>
    <p:extLst>
      <p:ext uri="{BB962C8B-B14F-4D97-AF65-F5344CB8AC3E}">
        <p14:creationId xmlns:p14="http://schemas.microsoft.com/office/powerpoint/2010/main" val="3447036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1560285" y="1625601"/>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00000"/>
              </a:lnSpc>
              <a:spcBef>
                <a:spcPct val="0"/>
              </a:spcBef>
              <a:spcAft>
                <a:spcPct val="0"/>
              </a:spcAft>
              <a:defRPr sz="2400" b="1" i="1" kern="1200" baseline="0">
                <a:solidFill>
                  <a:schemeClr val="bg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r>
              <a:rPr lang="zh-TW" altLang="en-US" sz="3200" b="0" i="0" dirty="0" smtClean="0">
                <a:solidFill>
                  <a:prstClr val="black"/>
                </a:solidFill>
                <a:latin typeface="微軟正黑體" panose="020B0604030504040204" pitchFamily="34" charset="-120"/>
                <a:ea typeface="微軟正黑體" panose="020B0604030504040204" pitchFamily="34" charset="-120"/>
              </a:rPr>
              <a:t>國內外 </a:t>
            </a:r>
            <a:r>
              <a:rPr lang="en-US" altLang="zh-TW" sz="3200" b="0" i="0" dirty="0" smtClean="0">
                <a:solidFill>
                  <a:prstClr val="black"/>
                </a:solidFill>
                <a:latin typeface="微軟正黑體" panose="020B0604030504040204" pitchFamily="34" charset="-120"/>
                <a:ea typeface="微軟正黑體" panose="020B0604030504040204" pitchFamily="34" charset="-120"/>
              </a:rPr>
              <a:t>CSR</a:t>
            </a:r>
            <a:r>
              <a:rPr lang="zh-TW" altLang="en-US" sz="3200" b="0" i="0" dirty="0" smtClean="0">
                <a:solidFill>
                  <a:prstClr val="black"/>
                </a:solidFill>
                <a:latin typeface="微軟正黑體" panose="020B0604030504040204" pitchFamily="34" charset="-120"/>
                <a:ea typeface="微軟正黑體" panose="020B0604030504040204" pitchFamily="34" charset="-120"/>
              </a:rPr>
              <a:t> 標竿企業案例分享</a:t>
            </a:r>
            <a:r>
              <a:rPr lang="en-US" altLang="zh-TW" sz="3200" b="0" i="0" dirty="0" smtClean="0">
                <a:solidFill>
                  <a:prstClr val="black"/>
                </a:solidFill>
                <a:latin typeface="微軟正黑體" panose="020B0604030504040204" pitchFamily="34" charset="-120"/>
                <a:ea typeface="微軟正黑體" panose="020B0604030504040204" pitchFamily="34" charset="-120"/>
              </a:rPr>
              <a:t/>
            </a:r>
            <a:br>
              <a:rPr lang="en-US" altLang="zh-TW" sz="3200" b="0" i="0" dirty="0" smtClean="0">
                <a:solidFill>
                  <a:prstClr val="black"/>
                </a:solidFill>
                <a:latin typeface="微軟正黑體" panose="020B0604030504040204" pitchFamily="34" charset="-120"/>
                <a:ea typeface="微軟正黑體" panose="020B0604030504040204" pitchFamily="34" charset="-120"/>
              </a:rPr>
            </a:br>
            <a:r>
              <a:rPr lang="zh-TW" altLang="en-US" sz="3200" b="0" i="0" dirty="0" smtClean="0">
                <a:solidFill>
                  <a:prstClr val="black"/>
                </a:solidFill>
                <a:latin typeface="微軟正黑體" panose="020B0604030504040204" pitchFamily="34" charset="-120"/>
                <a:ea typeface="微軟正黑體" panose="020B0604030504040204" pitchFamily="34" charset="-120"/>
              </a:rPr>
              <a:t>─ 如何將</a:t>
            </a:r>
            <a:r>
              <a:rPr lang="en-US" altLang="zh-TW" sz="3200" b="0" i="0" dirty="0" smtClean="0">
                <a:solidFill>
                  <a:prstClr val="black"/>
                </a:solidFill>
                <a:latin typeface="微軟正黑體" panose="020B0604030504040204" pitchFamily="34" charset="-120"/>
                <a:ea typeface="微軟正黑體" panose="020B0604030504040204" pitchFamily="34" charset="-120"/>
              </a:rPr>
              <a:t>CSR</a:t>
            </a:r>
            <a:r>
              <a:rPr lang="zh-TW" altLang="en-US" sz="3200" b="0" i="0" dirty="0" smtClean="0">
                <a:solidFill>
                  <a:prstClr val="black"/>
                </a:solidFill>
                <a:latin typeface="微軟正黑體" panose="020B0604030504040204" pitchFamily="34" charset="-120"/>
                <a:ea typeface="微軟正黑體" panose="020B0604030504040204" pitchFamily="34" charset="-120"/>
              </a:rPr>
              <a:t>與公司策略相結合</a:t>
            </a:r>
            <a:br>
              <a:rPr lang="zh-TW" altLang="en-US" sz="3200" b="0" i="0" dirty="0" smtClean="0">
                <a:solidFill>
                  <a:prstClr val="black"/>
                </a:solidFill>
                <a:latin typeface="微軟正黑體" panose="020B0604030504040204" pitchFamily="34" charset="-120"/>
                <a:ea typeface="微軟正黑體" panose="020B0604030504040204" pitchFamily="34" charset="-120"/>
              </a:rPr>
            </a:br>
            <a:r>
              <a:rPr lang="en-US" altLang="zh-TW" sz="3200" b="0" i="0" dirty="0" smtClean="0">
                <a:solidFill>
                  <a:prstClr val="black"/>
                </a:solidFill>
                <a:latin typeface="微軟正黑體" panose="020B0604030504040204" pitchFamily="34" charset="-120"/>
                <a:ea typeface="微軟正黑體" panose="020B0604030504040204" pitchFamily="34" charset="-120"/>
              </a:rPr>
              <a:t/>
            </a:r>
            <a:br>
              <a:rPr lang="en-US" altLang="zh-TW" sz="3200" b="0" i="0" dirty="0" smtClean="0">
                <a:solidFill>
                  <a:prstClr val="black"/>
                </a:solidFill>
                <a:latin typeface="微軟正黑體" panose="020B0604030504040204" pitchFamily="34" charset="-120"/>
                <a:ea typeface="微軟正黑體" panose="020B0604030504040204" pitchFamily="34" charset="-120"/>
              </a:rPr>
            </a:br>
            <a:endParaRPr lang="en-GB" altLang="zh-TW" sz="3200" b="0" i="0" dirty="0" smtClean="0">
              <a:solidFill>
                <a:prstClr val="black"/>
              </a:solidFill>
              <a:latin typeface="微軟正黑體" panose="020B0604030504040204" pitchFamily="34" charset="-120"/>
              <a:ea typeface="微軟正黑體" panose="020B0604030504040204" pitchFamily="34" charset="-120"/>
            </a:endParaRPr>
          </a:p>
        </p:txBody>
      </p:sp>
      <p:sp>
        <p:nvSpPr>
          <p:cNvPr id="3" name="Rectangle 6"/>
          <p:cNvSpPr>
            <a:spLocks noChangeArrowheads="1"/>
          </p:cNvSpPr>
          <p:nvPr/>
        </p:nvSpPr>
        <p:spPr bwMode="auto">
          <a:xfrm>
            <a:off x="6762750" y="3141663"/>
            <a:ext cx="1905000"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ts val="17950"/>
              </a:lnSpc>
              <a:spcBef>
                <a:spcPct val="0"/>
              </a:spcBef>
              <a:spcAft>
                <a:spcPct val="0"/>
              </a:spcAft>
              <a:buClrTx/>
            </a:pPr>
            <a:r>
              <a:rPr lang="en-US" altLang="zh-TW" sz="21500" b="1" i="1" smtClean="0">
                <a:solidFill>
                  <a:prstClr val="black"/>
                </a:solidFill>
                <a:ea typeface="SimSun" pitchFamily="2" charset="-122"/>
              </a:rPr>
              <a:t>3</a:t>
            </a:r>
          </a:p>
        </p:txBody>
      </p:sp>
      <p:sp>
        <p:nvSpPr>
          <p:cNvPr id="4" name="投影片編號版面配置區 3"/>
          <p:cNvSpPr>
            <a:spLocks noGrp="1"/>
          </p:cNvSpPr>
          <p:nvPr>
            <p:ph type="sldNum" sz="quarter" idx="4"/>
          </p:nvPr>
        </p:nvSpPr>
        <p:spPr>
          <a:xfrm>
            <a:off x="7010400" y="6356350"/>
            <a:ext cx="2133600" cy="365125"/>
          </a:xfrm>
        </p:spPr>
        <p:txBody>
          <a:bodyPr/>
          <a:lstStyle/>
          <a:p>
            <a:fld id="{1C7858B1-76B0-43A1-BD85-92CBAD88C864}" type="slidenum">
              <a:rPr lang="zh-TW" altLang="en-US" smtClean="0"/>
              <a:t>35</a:t>
            </a:fld>
            <a:endParaRPr lang="zh-TW" altLang="en-US"/>
          </a:p>
        </p:txBody>
      </p:sp>
    </p:spTree>
    <p:extLst>
      <p:ext uri="{BB962C8B-B14F-4D97-AF65-F5344CB8AC3E}">
        <p14:creationId xmlns:p14="http://schemas.microsoft.com/office/powerpoint/2010/main" val="514591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590800" y="15422"/>
            <a:ext cx="6553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國外標竿企業之公司治理</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－積極提升董事會效能</a:t>
            </a:r>
          </a:p>
        </p:txBody>
      </p:sp>
      <p:sp>
        <p:nvSpPr>
          <p:cNvPr id="3" name="Rectangle 5"/>
          <p:cNvSpPr>
            <a:spLocks noChangeArrowheads="1"/>
          </p:cNvSpPr>
          <p:nvPr/>
        </p:nvSpPr>
        <p:spPr bwMode="auto">
          <a:xfrm>
            <a:off x="533400" y="6208713"/>
            <a:ext cx="80772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lnSpc>
                <a:spcPct val="120000"/>
              </a:lnSpc>
              <a:spcBef>
                <a:spcPct val="0"/>
              </a:spcBef>
              <a:spcAft>
                <a:spcPts val="600"/>
              </a:spcAft>
              <a:buClr>
                <a:srgbClr val="C00000"/>
              </a:buClr>
              <a:buSzPct val="120000"/>
            </a:pPr>
            <a:r>
              <a:rPr lang="zh-TW" altLang="en-US" sz="1400" b="1" smtClean="0">
                <a:solidFill>
                  <a:srgbClr val="968C6D"/>
                </a:solidFill>
                <a:latin typeface="Arial" pitchFamily="34" charset="0"/>
                <a:ea typeface="SimSun" pitchFamily="2" charset="-122"/>
              </a:rPr>
              <a:t>資料來源：資誠彙整。</a:t>
            </a:r>
            <a:endParaRPr lang="en-US" altLang="zh-TW" sz="1400" b="1" smtClean="0">
              <a:solidFill>
                <a:srgbClr val="968C6D"/>
              </a:solidFill>
              <a:latin typeface="Arial" pitchFamily="34" charset="0"/>
              <a:ea typeface="SimSun" pitchFamily="2" charset="-122"/>
            </a:endParaRPr>
          </a:p>
        </p:txBody>
      </p:sp>
      <p:graphicFrame>
        <p:nvGraphicFramePr>
          <p:cNvPr id="4" name="表格 3"/>
          <p:cNvGraphicFramePr>
            <a:graphicFrameLocks noGrp="1"/>
          </p:cNvGraphicFramePr>
          <p:nvPr/>
        </p:nvGraphicFramePr>
        <p:xfrm>
          <a:off x="533400" y="1450975"/>
          <a:ext cx="6342064" cy="4779962"/>
        </p:xfrm>
        <a:graphic>
          <a:graphicData uri="http://schemas.openxmlformats.org/drawingml/2006/table">
            <a:tbl>
              <a:tblPr firstRow="1" bandRow="1"/>
              <a:tblGrid>
                <a:gridCol w="419400">
                  <a:extLst>
                    <a:ext uri="{9D8B030D-6E8A-4147-A177-3AD203B41FA5}">
                      <a16:colId xmlns="" xmlns:a16="http://schemas.microsoft.com/office/drawing/2014/main" val="20000"/>
                    </a:ext>
                  </a:extLst>
                </a:gridCol>
                <a:gridCol w="1905340">
                  <a:extLst>
                    <a:ext uri="{9D8B030D-6E8A-4147-A177-3AD203B41FA5}">
                      <a16:colId xmlns="" xmlns:a16="http://schemas.microsoft.com/office/drawing/2014/main" val="20001"/>
                    </a:ext>
                  </a:extLst>
                </a:gridCol>
                <a:gridCol w="1094609">
                  <a:extLst>
                    <a:ext uri="{9D8B030D-6E8A-4147-A177-3AD203B41FA5}">
                      <a16:colId xmlns="" xmlns:a16="http://schemas.microsoft.com/office/drawing/2014/main" val="20002"/>
                    </a:ext>
                  </a:extLst>
                </a:gridCol>
                <a:gridCol w="762745">
                  <a:extLst>
                    <a:ext uri="{9D8B030D-6E8A-4147-A177-3AD203B41FA5}">
                      <a16:colId xmlns="" xmlns:a16="http://schemas.microsoft.com/office/drawing/2014/main" val="20003"/>
                    </a:ext>
                  </a:extLst>
                </a:gridCol>
                <a:gridCol w="1079985">
                  <a:extLst>
                    <a:ext uri="{9D8B030D-6E8A-4147-A177-3AD203B41FA5}">
                      <a16:colId xmlns="" xmlns:a16="http://schemas.microsoft.com/office/drawing/2014/main" val="20004"/>
                    </a:ext>
                  </a:extLst>
                </a:gridCol>
                <a:gridCol w="1079985">
                  <a:extLst>
                    <a:ext uri="{9D8B030D-6E8A-4147-A177-3AD203B41FA5}">
                      <a16:colId xmlns="" xmlns:a16="http://schemas.microsoft.com/office/drawing/2014/main" val="20005"/>
                    </a:ext>
                  </a:extLst>
                </a:gridCol>
              </a:tblGrid>
              <a:tr h="3657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zh-TW" altLang="en-US" sz="1800" b="1" kern="1200" baseline="0" dirty="0">
                        <a:solidFill>
                          <a:schemeClr val="bg1"/>
                        </a:solidFill>
                        <a:effectLst/>
                        <a:latin typeface="Arial" panose="020B0604020202020204" pitchFamily="34" charset="0"/>
                        <a:ea typeface="SimSun" panose="02010600030101010101" pitchFamily="2" charset="-122"/>
                        <a:cs typeface="Times New Roman"/>
                      </a:endParaRPr>
                    </a:p>
                  </a:txBody>
                  <a:tcPr marL="91418" marR="91418" marT="45715" marB="45715" anchor="ctr">
                    <a:lnL w="12700" cap="flat" cmpd="sng" algn="ctr">
                      <a:solidFill>
                        <a:srgbClr val="968C6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968C6D"/>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02320">
                        <a:lumMod val="75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800" b="1" i="1" kern="1200" baseline="0" dirty="0">
                          <a:solidFill>
                            <a:schemeClr val="bg1"/>
                          </a:solidFill>
                          <a:effectLst/>
                          <a:latin typeface="Georgia" panose="02040502050405020303" pitchFamily="18" charset="0"/>
                          <a:ea typeface="SimSun" panose="02010600030101010101" pitchFamily="2" charset="-122"/>
                          <a:cs typeface="Times New Roman"/>
                        </a:rPr>
                        <a:t>Intel</a:t>
                      </a:r>
                      <a:endParaRPr lang="zh-TW" sz="1800" b="1" i="1" kern="1200" baseline="0" dirty="0">
                        <a:solidFill>
                          <a:schemeClr val="bg1"/>
                        </a:solidFill>
                        <a:effectLst/>
                        <a:latin typeface="Georgia" panose="02040502050405020303" pitchFamily="18" charset="0"/>
                        <a:ea typeface="SimSun" panose="02010600030101010101" pitchFamily="2" charset="-122"/>
                        <a:cs typeface="Times New Roman"/>
                      </a:endParaRPr>
                    </a:p>
                  </a:txBody>
                  <a:tcPr marL="68563" marR="6856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968C6D"/>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02320">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800" b="1" i="1" kern="1200" baseline="0" dirty="0">
                          <a:solidFill>
                            <a:schemeClr val="bg1"/>
                          </a:solidFill>
                          <a:effectLst/>
                          <a:latin typeface="Georgia" panose="02040502050405020303" pitchFamily="18" charset="0"/>
                          <a:ea typeface="SimSun" panose="02010600030101010101" pitchFamily="2" charset="-122"/>
                          <a:cs typeface="Times New Roman"/>
                        </a:rPr>
                        <a:t>Citi</a:t>
                      </a:r>
                      <a:endParaRPr lang="zh-TW" sz="1800" b="1" i="1" kern="1200" baseline="0" dirty="0">
                        <a:solidFill>
                          <a:schemeClr val="bg1"/>
                        </a:solidFill>
                        <a:effectLst/>
                        <a:latin typeface="Georgia" panose="02040502050405020303" pitchFamily="18" charset="0"/>
                        <a:ea typeface="SimSun" panose="02010600030101010101" pitchFamily="2" charset="-122"/>
                        <a:cs typeface="Times New Roman"/>
                      </a:endParaRPr>
                    </a:p>
                  </a:txBody>
                  <a:tcPr marL="68563" marR="6856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968C6D"/>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02320">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altLang="zh-TW" sz="1800" b="1" i="1" kern="1200" baseline="0" dirty="0" smtClean="0">
                          <a:solidFill>
                            <a:schemeClr val="bg1"/>
                          </a:solidFill>
                          <a:effectLst/>
                          <a:latin typeface="Georgia" panose="02040502050405020303" pitchFamily="18" charset="0"/>
                          <a:ea typeface="SimSun" panose="02010600030101010101" pitchFamily="2" charset="-122"/>
                          <a:cs typeface="Times New Roman"/>
                        </a:rPr>
                        <a:t>DuPont</a:t>
                      </a:r>
                      <a:endParaRPr lang="zh-TW" sz="1800" b="1" i="1" kern="1200" baseline="0" dirty="0">
                        <a:solidFill>
                          <a:schemeClr val="bg1"/>
                        </a:solidFill>
                        <a:effectLst/>
                        <a:latin typeface="Georgia" panose="02040502050405020303" pitchFamily="18" charset="0"/>
                        <a:ea typeface="SimSun" panose="02010600030101010101" pitchFamily="2" charset="-122"/>
                        <a:cs typeface="Times New Roman"/>
                      </a:endParaRPr>
                    </a:p>
                  </a:txBody>
                  <a:tcPr marL="68563" marR="68563"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968C6D"/>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02320">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altLang="zh-TW" sz="1400" b="1" i="1" kern="1200" baseline="0" dirty="0" smtClean="0">
                          <a:solidFill>
                            <a:schemeClr val="bg1"/>
                          </a:solidFill>
                          <a:effectLst/>
                          <a:latin typeface="Georgia" panose="02040502050405020303" pitchFamily="18" charset="0"/>
                          <a:ea typeface="SimSun" panose="02010600030101010101" pitchFamily="2" charset="-122"/>
                          <a:cs typeface="Times New Roman"/>
                        </a:rPr>
                        <a:t>Microsoft</a:t>
                      </a:r>
                      <a:endParaRPr lang="zh-TW" sz="1400" b="1" i="1" kern="1200" baseline="0" dirty="0">
                        <a:solidFill>
                          <a:schemeClr val="bg1"/>
                        </a:solidFill>
                        <a:effectLst/>
                        <a:latin typeface="Georgia" panose="02040502050405020303" pitchFamily="18" charset="0"/>
                        <a:ea typeface="SimSun" panose="02010600030101010101" pitchFamily="2" charset="-122"/>
                        <a:cs typeface="Times New Roman"/>
                      </a:endParaRPr>
                    </a:p>
                  </a:txBody>
                  <a:tcPr marL="68563" marR="68563" marT="0" marB="0" anchor="ctr">
                    <a:lnL w="12700" cap="flat" cmpd="sng" algn="ctr">
                      <a:solidFill>
                        <a:srgbClr val="FFFFFF"/>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968C6D"/>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02320">
                        <a:lumMod val="75000"/>
                      </a:srgbClr>
                    </a:solidFill>
                  </a:tcPr>
                </a:tc>
                <a:extLst>
                  <a:ext uri="{0D108BD9-81ED-4DB2-BD59-A6C34878D82A}">
                    <a16:rowId xmlns="" xmlns:a16="http://schemas.microsoft.com/office/drawing/2014/main" val="10000"/>
                  </a:ext>
                </a:extLst>
              </a:tr>
              <a:tr h="367851">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zh-TW" sz="1800" b="1" kern="1200" baseline="0" dirty="0">
                          <a:solidFill>
                            <a:schemeClr val="tx1"/>
                          </a:solidFill>
                          <a:effectLst/>
                          <a:latin typeface="Arial" panose="020B0604020202020204" pitchFamily="34" charset="0"/>
                          <a:ea typeface="SimSun" panose="02010600030101010101" pitchFamily="2" charset="-122"/>
                          <a:cs typeface="Times New Roman"/>
                        </a:rPr>
                        <a:t>現任董事人數</a:t>
                      </a:r>
                    </a:p>
                  </a:txBody>
                  <a:tcPr marL="68563" marR="68563"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11</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位</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13</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位</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13</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位</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9</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67851">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zh-TW" sz="1800" b="1" kern="1200" baseline="0" dirty="0">
                          <a:solidFill>
                            <a:schemeClr val="tx1"/>
                          </a:solidFill>
                          <a:effectLst/>
                          <a:latin typeface="Arial" panose="020B0604020202020204" pitchFamily="34" charset="0"/>
                          <a:ea typeface="SimSun" panose="02010600030101010101" pitchFamily="2" charset="-122"/>
                          <a:cs typeface="Times New Roman"/>
                        </a:rPr>
                        <a:t>章定</a:t>
                      </a:r>
                      <a:r>
                        <a:rPr 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獨董人數</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68563" marR="68563"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絕對多數</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2/3</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絕對多數</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實際過半</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extLst>
                  <a:ext uri="{0D108BD9-81ED-4DB2-BD59-A6C34878D82A}">
                    <a16:rowId xmlns="" xmlns:a16="http://schemas.microsoft.com/office/drawing/2014/main" val="10002"/>
                  </a:ext>
                </a:extLst>
              </a:tr>
              <a:tr h="367851">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zh-TW" sz="1800" b="1" kern="1200" baseline="0" dirty="0">
                          <a:solidFill>
                            <a:schemeClr val="tx1"/>
                          </a:solidFill>
                          <a:effectLst/>
                          <a:latin typeface="Arial" panose="020B0604020202020204" pitchFamily="34" charset="0"/>
                          <a:ea typeface="SimSun" panose="02010600030101010101" pitchFamily="2" charset="-122"/>
                          <a:cs typeface="Times New Roman"/>
                        </a:rPr>
                        <a:t>現任女性</a:t>
                      </a:r>
                      <a:r>
                        <a:rPr 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董事</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68563" marR="68563"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2</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位</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3</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位</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3</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位</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2</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位</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B600">
                        <a:lumMod val="20000"/>
                        <a:lumOff val="80000"/>
                      </a:srgbClr>
                    </a:solidFill>
                  </a:tcPr>
                </a:tc>
                <a:extLst>
                  <a:ext uri="{0D108BD9-81ED-4DB2-BD59-A6C34878D82A}">
                    <a16:rowId xmlns="" xmlns:a16="http://schemas.microsoft.com/office/drawing/2014/main" val="10003"/>
                  </a:ext>
                </a:extLst>
              </a:tr>
              <a:tr h="367851">
                <a:tc rowSpan="9">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功能性</a:t>
                      </a:r>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委員會</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68563" marR="68563" marT="0" marB="0" anchor="ctr">
                    <a:lnL w="12700" cap="flat" cmpd="sng" algn="ctr">
                      <a:solidFill>
                        <a:srgbClr val="968C6D"/>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968C6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Aft>
                          <a:spcPts val="0"/>
                        </a:spcAft>
                      </a:pPr>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審計</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68563" marR="68563" marT="0" marB="0"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a:lnSpc>
                          <a:spcPct val="115000"/>
                        </a:lnSpc>
                        <a:spcAft>
                          <a:spcPts val="0"/>
                        </a:spcAft>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a:lnSpc>
                          <a:spcPct val="115000"/>
                        </a:lnSpc>
                        <a:spcAft>
                          <a:spcPts val="0"/>
                        </a:spcAft>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 typeface="+mj-lt"/>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15000"/>
                        </a:lnSpc>
                        <a:spcBef>
                          <a:spcPts val="0"/>
                        </a:spcBef>
                        <a:spcAft>
                          <a:spcPts val="0"/>
                        </a:spcAft>
                        <a:buClrTx/>
                        <a:buSzTx/>
                        <a:buFont typeface="+mj-lt"/>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0" marR="0" marT="0" marB="0"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67851">
                <a:tc vMerge="1">
                  <a:txBody>
                    <a:bodyPr/>
                    <a:lstStyle/>
                    <a:p>
                      <a:endParaRPr lang="zh-TW" altLang="en-US" sz="22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薪酬</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67851">
                <a:tc vMerge="1">
                  <a:txBody>
                    <a:bodyPr/>
                    <a:lstStyle/>
                    <a:p>
                      <a:endParaRPr lang="zh-TW" altLang="en-US" sz="22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治理</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（含</a:t>
                      </a:r>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提名</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6785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永續</a:t>
                      </a: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／環境</a:t>
                      </a: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DC6900">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6785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法規及公共政策</a:t>
                      </a: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DC6900">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6785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風險管理及</a:t>
                      </a:r>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財務</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DC6900">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 typeface="+mj-lt"/>
                        <a:buNone/>
                        <a:tabLst/>
                        <a:defRPr/>
                      </a:pPr>
                      <a:endPar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36785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財務</a:t>
                      </a:r>
                      <a:endPar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endParaRP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DC6900">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defTabSz="914400" rtl="0" eaLnBrk="1" latinLnBrk="0" hangingPunct="1">
                        <a:buFont typeface="+mj-lt"/>
                        <a:buNone/>
                      </a:pPr>
                      <a:endParaRPr lang="zh-TW" altLang="en-US" sz="1800" b="1" kern="1200" baseline="0" dirty="0">
                        <a:solidFill>
                          <a:srgbClr val="C00000"/>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367851">
                <a:tc vMerge="1">
                  <a:txBody>
                    <a:bodyPr/>
                    <a:lstStyle/>
                    <a:p>
                      <a:endParaRPr lang="zh-TW" altLang="en-US" sz="22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zh-TW" altLang="zh-TW" sz="1800" b="1" kern="1200" baseline="0" dirty="0" smtClean="0">
                          <a:solidFill>
                            <a:schemeClr val="tx1"/>
                          </a:solidFill>
                          <a:effectLst/>
                          <a:latin typeface="Arial" panose="020B0604020202020204" pitchFamily="34" charset="0"/>
                          <a:ea typeface="SimSun" panose="02010600030101010101" pitchFamily="2" charset="-122"/>
                          <a:cs typeface="Times New Roman"/>
                        </a:rPr>
                        <a:t>執行</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DC6900">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367851">
                <a:tc vMerge="1">
                  <a:txBody>
                    <a:bodyPr/>
                    <a:lstStyle/>
                    <a:p>
                      <a:pPr algn="l">
                        <a:lnSpc>
                          <a:spcPct val="115000"/>
                        </a:lnSpc>
                        <a:spcAft>
                          <a:spcPts val="0"/>
                        </a:spcAft>
                      </a:pPr>
                      <a:endParaRPr lang="zh-TW"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68580" marR="68580" marT="0" marB="0" anchor="ctr">
                    <a:lnL w="12700" cap="flat" cmpd="sng" algn="ctr">
                      <a:solidFill>
                        <a:srgbClr val="968C6D"/>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rgbClr val="968C6D"/>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操守及文化</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91418" marR="91418" marT="45715" marB="45715" anchor="ctr">
                    <a:lnL w="12700" cap="flat" cmpd="sng" algn="ctr">
                      <a:solidFill>
                        <a:srgbClr val="FFFFFF">
                          <a:lumMod val="85000"/>
                        </a:srgbClr>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968C6D"/>
                      </a:solidFill>
                      <a:prstDash val="solid"/>
                      <a:round/>
                      <a:headEnd type="none" w="med" len="med"/>
                      <a:tailEnd type="none" w="med" len="med"/>
                    </a:lnB>
                    <a:lnTlToBr w="12700" cmpd="sng">
                      <a:noFill/>
                      <a:prstDash val="solid"/>
                    </a:lnTlToBr>
                    <a:lnBlToTr w="12700" cmpd="sng">
                      <a:noFill/>
                      <a:prstDash val="solid"/>
                    </a:lnBlToTr>
                    <a:solidFill>
                      <a:srgbClr val="DC6900">
                        <a:lumMod val="40000"/>
                        <a:lumOff val="6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968C6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r>
                        <a:rPr lang="zh-TW" altLang="en-US" sz="1800" b="1" kern="1200" baseline="0" dirty="0" smtClean="0">
                          <a:solidFill>
                            <a:schemeClr val="tx1"/>
                          </a:solidFill>
                          <a:effectLst/>
                          <a:latin typeface="Arial" panose="020B0604020202020204" pitchFamily="34" charset="0"/>
                          <a:ea typeface="SimSun" panose="02010600030101010101" pitchFamily="2" charset="-122"/>
                          <a:cs typeface="Times New Roman"/>
                        </a:rPr>
                        <a:t>●</a:t>
                      </a: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968C6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968C6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buFont typeface="+mj-lt"/>
                        <a:buNone/>
                      </a:pPr>
                      <a:endParaRPr lang="zh-TW" altLang="en-US" sz="1800" b="1" kern="1200" baseline="0" dirty="0">
                        <a:solidFill>
                          <a:schemeClr val="tx1"/>
                        </a:solidFill>
                        <a:effectLst/>
                        <a:latin typeface="Arial" panose="020B0604020202020204" pitchFamily="34" charset="0"/>
                        <a:ea typeface="SimSun" panose="02010600030101010101" pitchFamily="2" charset="-122"/>
                        <a:cs typeface="Times New Roman"/>
                      </a:endParaRPr>
                    </a:p>
                  </a:txBody>
                  <a:tcPr marL="0" marR="0" marT="45715" marB="45715" anchor="ctr">
                    <a:lnL w="12700" cap="flat" cmpd="sng" algn="ctr">
                      <a:solidFill>
                        <a:srgbClr val="968C6D"/>
                      </a:solidFill>
                      <a:prstDash val="solid"/>
                      <a:round/>
                      <a:headEnd type="none" w="med" len="med"/>
                      <a:tailEnd type="none" w="med" len="med"/>
                    </a:lnL>
                    <a:lnR w="12700" cap="flat" cmpd="sng" algn="ctr">
                      <a:solidFill>
                        <a:srgbClr val="968C6D"/>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968C6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bl>
          </a:graphicData>
        </a:graphic>
      </p:graphicFrame>
      <p:sp>
        <p:nvSpPr>
          <p:cNvPr id="5" name="圓角矩形 4"/>
          <p:cNvSpPr/>
          <p:nvPr/>
        </p:nvSpPr>
        <p:spPr bwMode="ltGray">
          <a:xfrm>
            <a:off x="6875463" y="2173288"/>
            <a:ext cx="1800225" cy="338137"/>
          </a:xfrm>
          <a:prstGeom prst="roundRect">
            <a:avLst/>
          </a:prstGeom>
          <a:solidFill>
            <a:srgbClr val="602320"/>
          </a:solidFill>
          <a:ln w="3175" cap="flat" cmpd="sng" algn="ctr">
            <a:noFill/>
            <a:prstDash val="solid"/>
          </a:ln>
          <a:effectLst/>
        </p:spPr>
        <p:txBody>
          <a:bodyPr wrap="none" lIns="0" rIns="0" anchor="ctr"/>
          <a:lstStyle/>
          <a:p>
            <a:pPr algn="ctr" fontAlgn="base">
              <a:spcBef>
                <a:spcPct val="0"/>
              </a:spcBef>
              <a:spcAft>
                <a:spcPct val="0"/>
              </a:spcAft>
              <a:defRPr/>
            </a:pPr>
            <a:r>
              <a:rPr lang="zh-TW" altLang="en-US" b="1" kern="0" dirty="0">
                <a:solidFill>
                  <a:srgbClr val="FFFFFF"/>
                </a:solidFill>
                <a:latin typeface="Arial"/>
                <a:ea typeface="SimSun" pitchFamily="2" charset="-122"/>
              </a:rPr>
              <a:t>獨董過半</a:t>
            </a:r>
          </a:p>
        </p:txBody>
      </p:sp>
      <p:sp>
        <p:nvSpPr>
          <p:cNvPr id="6" name="圓角矩形 5"/>
          <p:cNvSpPr/>
          <p:nvPr/>
        </p:nvSpPr>
        <p:spPr bwMode="ltGray">
          <a:xfrm>
            <a:off x="6875463" y="2540000"/>
            <a:ext cx="1800225" cy="338138"/>
          </a:xfrm>
          <a:prstGeom prst="roundRect">
            <a:avLst/>
          </a:prstGeom>
          <a:solidFill>
            <a:srgbClr val="602320"/>
          </a:solidFill>
          <a:ln w="3175" cap="flat" cmpd="sng" algn="ctr">
            <a:noFill/>
            <a:prstDash val="solid"/>
          </a:ln>
          <a:effectLst/>
        </p:spPr>
        <p:txBody>
          <a:bodyPr wrap="none" lIns="0" rIns="0" anchor="ctr"/>
          <a:lstStyle/>
          <a:p>
            <a:pPr algn="ctr" fontAlgn="base">
              <a:spcBef>
                <a:spcPct val="0"/>
              </a:spcBef>
              <a:spcAft>
                <a:spcPct val="0"/>
              </a:spcAft>
              <a:defRPr/>
            </a:pPr>
            <a:r>
              <a:rPr lang="zh-TW" altLang="en-US" b="1" kern="0" dirty="0">
                <a:solidFill>
                  <a:srgbClr val="FFFFFF"/>
                </a:solidFill>
                <a:latin typeface="Arial"/>
                <a:ea typeface="SimSun" pitchFamily="2" charset="-122"/>
              </a:rPr>
              <a:t>女性董事</a:t>
            </a:r>
          </a:p>
        </p:txBody>
      </p:sp>
      <p:sp>
        <p:nvSpPr>
          <p:cNvPr id="7" name="圓角矩形 6"/>
          <p:cNvSpPr/>
          <p:nvPr/>
        </p:nvSpPr>
        <p:spPr bwMode="ltGray">
          <a:xfrm>
            <a:off x="6875463" y="2900363"/>
            <a:ext cx="1800225" cy="719137"/>
          </a:xfrm>
          <a:prstGeom prst="roundRect">
            <a:avLst>
              <a:gd name="adj" fmla="val 8334"/>
            </a:avLst>
          </a:prstGeom>
          <a:solidFill>
            <a:srgbClr val="602320"/>
          </a:solidFill>
          <a:ln w="3175" cap="flat" cmpd="sng" algn="ctr">
            <a:noFill/>
            <a:prstDash val="solid"/>
          </a:ln>
          <a:effectLst/>
        </p:spPr>
        <p:txBody>
          <a:bodyPr wrap="none" lIns="0" rIns="0" anchor="ctr"/>
          <a:lstStyle/>
          <a:p>
            <a:pPr algn="ctr" fontAlgn="base">
              <a:spcBef>
                <a:spcPct val="0"/>
              </a:spcBef>
              <a:spcAft>
                <a:spcPct val="0"/>
              </a:spcAft>
              <a:defRPr/>
            </a:pPr>
            <a:r>
              <a:rPr lang="zh-TW" altLang="en-US" b="1" kern="0" dirty="0">
                <a:solidFill>
                  <a:srgbClr val="FFFFFF"/>
                </a:solidFill>
                <a:latin typeface="Arial"/>
                <a:ea typeface="SimSun" pitchFamily="2" charset="-122"/>
              </a:rPr>
              <a:t>審計</a:t>
            </a:r>
            <a:r>
              <a:rPr lang="en-US" altLang="zh-TW" b="1" kern="0" dirty="0">
                <a:solidFill>
                  <a:srgbClr val="FFFFFF"/>
                </a:solidFill>
                <a:latin typeface="Arial"/>
                <a:ea typeface="SimSun" pitchFamily="2" charset="-122"/>
              </a:rPr>
              <a:t>/</a:t>
            </a:r>
            <a:r>
              <a:rPr lang="zh-TW" altLang="en-US" b="1" kern="0" dirty="0">
                <a:solidFill>
                  <a:srgbClr val="FFFFFF"/>
                </a:solidFill>
                <a:latin typeface="Arial"/>
                <a:ea typeface="SimSun" pitchFamily="2" charset="-122"/>
              </a:rPr>
              <a:t>薪酬</a:t>
            </a:r>
            <a:r>
              <a:rPr lang="en-US" altLang="zh-TW" b="1" kern="0" dirty="0">
                <a:solidFill>
                  <a:srgbClr val="FFFFFF"/>
                </a:solidFill>
                <a:latin typeface="Arial"/>
                <a:ea typeface="SimSun" pitchFamily="2" charset="-122"/>
              </a:rPr>
              <a:t>/</a:t>
            </a:r>
            <a:r>
              <a:rPr lang="zh-TW" altLang="en-US" b="1" kern="0" dirty="0">
                <a:solidFill>
                  <a:srgbClr val="FFFFFF"/>
                </a:solidFill>
                <a:latin typeface="Arial"/>
                <a:ea typeface="SimSun" pitchFamily="2" charset="-122"/>
              </a:rPr>
              <a:t>提名</a:t>
            </a:r>
            <a:endParaRPr lang="en-US" altLang="zh-TW" b="1" kern="0" dirty="0">
              <a:solidFill>
                <a:srgbClr val="FFFFFF"/>
              </a:solidFill>
              <a:latin typeface="Arial"/>
              <a:ea typeface="SimSun" pitchFamily="2" charset="-122"/>
            </a:endParaRPr>
          </a:p>
          <a:p>
            <a:pPr algn="ctr" fontAlgn="base">
              <a:spcBef>
                <a:spcPct val="0"/>
              </a:spcBef>
              <a:spcAft>
                <a:spcPct val="0"/>
              </a:spcAft>
              <a:defRPr/>
            </a:pPr>
            <a:r>
              <a:rPr lang="zh-TW" altLang="en-US" b="1" kern="0" dirty="0">
                <a:solidFill>
                  <a:srgbClr val="FFFFFF"/>
                </a:solidFill>
                <a:latin typeface="Arial"/>
                <a:ea typeface="SimSun" pitchFamily="2" charset="-122"/>
              </a:rPr>
              <a:t>為共通性委員會</a:t>
            </a:r>
            <a:endParaRPr lang="en-US" altLang="zh-TW" b="1" kern="0" dirty="0">
              <a:solidFill>
                <a:srgbClr val="FFFFFF"/>
              </a:solidFill>
              <a:latin typeface="Arial"/>
              <a:ea typeface="SimSun" pitchFamily="2" charset="-122"/>
            </a:endParaRPr>
          </a:p>
        </p:txBody>
      </p:sp>
      <p:sp>
        <p:nvSpPr>
          <p:cNvPr id="8" name="圓角矩形 7"/>
          <p:cNvSpPr/>
          <p:nvPr/>
        </p:nvSpPr>
        <p:spPr bwMode="ltGray">
          <a:xfrm>
            <a:off x="2857500" y="2900363"/>
            <a:ext cx="5818188" cy="1093787"/>
          </a:xfrm>
          <a:prstGeom prst="roundRect">
            <a:avLst>
              <a:gd name="adj" fmla="val 8334"/>
            </a:avLst>
          </a:prstGeom>
          <a:noFill/>
          <a:ln w="12700" cap="flat" cmpd="sng" algn="ctr">
            <a:noFill/>
            <a:prstDash val="solid"/>
          </a:ln>
          <a:effectLst/>
        </p:spPr>
        <p:txBody>
          <a:bodyPr wrap="none" lIns="0" rIns="0" anchor="ctr"/>
          <a:lstStyle/>
          <a:p>
            <a:pPr algn="ctr" fontAlgn="base">
              <a:spcBef>
                <a:spcPct val="0"/>
              </a:spcBef>
              <a:spcAft>
                <a:spcPct val="0"/>
              </a:spcAft>
              <a:defRPr/>
            </a:pPr>
            <a:endParaRPr lang="en-US" altLang="zh-TW" sz="2200" b="1" kern="0" dirty="0">
              <a:solidFill>
                <a:srgbClr val="FFFFFF"/>
              </a:solidFill>
              <a:latin typeface="Arial"/>
              <a:ea typeface="SimSun" pitchFamily="2" charset="-122"/>
            </a:endParaRPr>
          </a:p>
        </p:txBody>
      </p:sp>
      <p:sp>
        <p:nvSpPr>
          <p:cNvPr id="9" name="圓角矩形 8"/>
          <p:cNvSpPr/>
          <p:nvPr/>
        </p:nvSpPr>
        <p:spPr bwMode="ltGray">
          <a:xfrm>
            <a:off x="6875463" y="4027488"/>
            <a:ext cx="1800225" cy="2181225"/>
          </a:xfrm>
          <a:prstGeom prst="roundRect">
            <a:avLst>
              <a:gd name="adj" fmla="val 8334"/>
            </a:avLst>
          </a:prstGeom>
          <a:solidFill>
            <a:srgbClr val="602320"/>
          </a:solidFill>
          <a:ln w="3175" cap="flat" cmpd="sng" algn="ctr">
            <a:noFill/>
            <a:prstDash val="solid"/>
          </a:ln>
          <a:effectLst/>
        </p:spPr>
        <p:txBody>
          <a:bodyPr wrap="none" lIns="0" rIns="0" anchor="ctr"/>
          <a:lstStyle/>
          <a:p>
            <a:pPr algn="ctr" fontAlgn="base">
              <a:spcBef>
                <a:spcPct val="0"/>
              </a:spcBef>
              <a:spcAft>
                <a:spcPct val="0"/>
              </a:spcAft>
              <a:defRPr/>
            </a:pPr>
            <a:r>
              <a:rPr lang="zh-TW" altLang="en-US" b="1" kern="0" dirty="0">
                <a:solidFill>
                  <a:srgbClr val="FFFFFF"/>
                </a:solidFill>
                <a:latin typeface="Arial"/>
                <a:ea typeface="SimSun" pitchFamily="2" charset="-122"/>
              </a:rPr>
              <a:t>因應產業</a:t>
            </a:r>
            <a:endParaRPr lang="en-US" altLang="zh-TW" b="1" kern="0" dirty="0">
              <a:solidFill>
                <a:srgbClr val="FFFFFF"/>
              </a:solidFill>
              <a:latin typeface="Arial"/>
              <a:ea typeface="SimSun" pitchFamily="2" charset="-122"/>
            </a:endParaRPr>
          </a:p>
          <a:p>
            <a:pPr algn="ctr" fontAlgn="base">
              <a:spcBef>
                <a:spcPct val="0"/>
              </a:spcBef>
              <a:spcAft>
                <a:spcPct val="0"/>
              </a:spcAft>
              <a:defRPr/>
            </a:pPr>
            <a:r>
              <a:rPr lang="zh-TW" altLang="en-US" b="1" kern="0" dirty="0">
                <a:solidFill>
                  <a:srgbClr val="FFFFFF"/>
                </a:solidFill>
                <a:latin typeface="Arial"/>
                <a:ea typeface="SimSun" pitchFamily="2" charset="-122"/>
              </a:rPr>
              <a:t>特性設置</a:t>
            </a:r>
            <a:endParaRPr lang="en-US" altLang="zh-TW" b="1" kern="0" dirty="0">
              <a:solidFill>
                <a:srgbClr val="FFFFFF"/>
              </a:solidFill>
              <a:latin typeface="Arial"/>
              <a:ea typeface="SimSun" pitchFamily="2" charset="-122"/>
            </a:endParaRPr>
          </a:p>
        </p:txBody>
      </p:sp>
      <p:sp>
        <p:nvSpPr>
          <p:cNvPr id="10" name="圓角矩形 9"/>
          <p:cNvSpPr/>
          <p:nvPr/>
        </p:nvSpPr>
        <p:spPr bwMode="ltGray">
          <a:xfrm>
            <a:off x="971550" y="4027488"/>
            <a:ext cx="7704138" cy="2181225"/>
          </a:xfrm>
          <a:prstGeom prst="roundRect">
            <a:avLst>
              <a:gd name="adj" fmla="val 8334"/>
            </a:avLst>
          </a:prstGeom>
          <a:noFill/>
          <a:ln w="12700" cap="flat" cmpd="sng" algn="ctr">
            <a:solidFill>
              <a:srgbClr val="C00000"/>
            </a:solidFill>
            <a:prstDash val="solid"/>
          </a:ln>
          <a:effectLst/>
        </p:spPr>
        <p:txBody>
          <a:bodyPr wrap="none" lIns="0" rIns="0" anchor="ctr"/>
          <a:lstStyle/>
          <a:p>
            <a:pPr algn="ctr" fontAlgn="base">
              <a:spcBef>
                <a:spcPct val="0"/>
              </a:spcBef>
              <a:spcAft>
                <a:spcPct val="0"/>
              </a:spcAft>
              <a:defRPr/>
            </a:pPr>
            <a:endParaRPr lang="en-US" altLang="zh-TW" sz="2200" b="1" kern="0" dirty="0">
              <a:solidFill>
                <a:srgbClr val="FFFFFF"/>
              </a:solidFill>
              <a:latin typeface="Arial"/>
              <a:ea typeface="SimSun" pitchFamily="2" charset="-122"/>
            </a:endParaRPr>
          </a:p>
        </p:txBody>
      </p:sp>
      <p:sp>
        <p:nvSpPr>
          <p:cNvPr id="11" name="圓角矩形 10"/>
          <p:cNvSpPr/>
          <p:nvPr/>
        </p:nvSpPr>
        <p:spPr bwMode="ltGray">
          <a:xfrm>
            <a:off x="6875463" y="3656013"/>
            <a:ext cx="1800225" cy="338137"/>
          </a:xfrm>
          <a:prstGeom prst="roundRect">
            <a:avLst/>
          </a:prstGeom>
          <a:solidFill>
            <a:srgbClr val="602320"/>
          </a:solidFill>
          <a:ln w="3175" cap="flat" cmpd="sng" algn="ctr">
            <a:solidFill>
              <a:srgbClr val="FFFFFF"/>
            </a:solidFill>
            <a:prstDash val="solid"/>
          </a:ln>
          <a:effectLst/>
        </p:spPr>
        <p:txBody>
          <a:bodyPr wrap="none" lIns="0" rIns="0" anchor="ctr"/>
          <a:lstStyle/>
          <a:p>
            <a:pPr algn="ctr" fontAlgn="base">
              <a:spcBef>
                <a:spcPct val="0"/>
              </a:spcBef>
              <a:spcAft>
                <a:spcPct val="0"/>
              </a:spcAft>
              <a:defRPr/>
            </a:pPr>
            <a:r>
              <a:rPr lang="zh-TW" altLang="en-US" b="1" kern="0" dirty="0">
                <a:solidFill>
                  <a:srgbClr val="FFFFFF"/>
                </a:solidFill>
                <a:latin typeface="Arial"/>
                <a:ea typeface="SimSun" pitchFamily="2" charset="-122"/>
              </a:rPr>
              <a:t>提名結合治理</a:t>
            </a:r>
          </a:p>
        </p:txBody>
      </p:sp>
      <p:sp>
        <p:nvSpPr>
          <p:cNvPr id="12" name="矩形 11"/>
          <p:cNvSpPr/>
          <p:nvPr/>
        </p:nvSpPr>
        <p:spPr bwMode="auto">
          <a:xfrm>
            <a:off x="468313" y="2173288"/>
            <a:ext cx="8280400" cy="727075"/>
          </a:xfrm>
          <a:prstGeom prst="rect">
            <a:avLst/>
          </a:prstGeom>
          <a:noFill/>
          <a:ln w="38100" algn="ctr">
            <a:solidFill>
              <a:srgbClr val="E0301E"/>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grpSp>
        <p:nvGrpSpPr>
          <p:cNvPr id="13" name="群組 9"/>
          <p:cNvGrpSpPr>
            <a:grpSpLocks/>
          </p:cNvGrpSpPr>
          <p:nvPr/>
        </p:nvGrpSpPr>
        <p:grpSpPr bwMode="auto">
          <a:xfrm>
            <a:off x="7451725" y="967582"/>
            <a:ext cx="1158875" cy="647700"/>
            <a:chOff x="7506530" y="548680"/>
            <a:chExt cx="1159040" cy="648072"/>
          </a:xfrm>
        </p:grpSpPr>
        <p:sp>
          <p:nvSpPr>
            <p:cNvPr id="14" name="流程圖: 文件 13"/>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15" name="文字方塊 14"/>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16" name="投影片編號版面配置區 15"/>
          <p:cNvSpPr>
            <a:spLocks noGrp="1"/>
          </p:cNvSpPr>
          <p:nvPr>
            <p:ph type="sldNum" sz="quarter" idx="4"/>
          </p:nvPr>
        </p:nvSpPr>
        <p:spPr>
          <a:xfrm>
            <a:off x="7010400" y="6356350"/>
            <a:ext cx="2133600" cy="365125"/>
          </a:xfrm>
        </p:spPr>
        <p:txBody>
          <a:bodyPr/>
          <a:lstStyle/>
          <a:p>
            <a:fld id="{1C7858B1-76B0-43A1-BD85-92CBAD88C864}" type="slidenum">
              <a:rPr lang="zh-TW" altLang="en-US" smtClean="0"/>
              <a:t>36</a:t>
            </a:fld>
            <a:endParaRPr lang="zh-TW" altLang="en-US"/>
          </a:p>
        </p:txBody>
      </p:sp>
    </p:spTree>
    <p:extLst>
      <p:ext uri="{BB962C8B-B14F-4D97-AF65-F5344CB8AC3E}">
        <p14:creationId xmlns:p14="http://schemas.microsoft.com/office/powerpoint/2010/main" val="2461665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640593" y="0"/>
            <a:ext cx="641826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台積電：公司治理典範</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－有效決策及監督的董事會</a:t>
            </a:r>
          </a:p>
        </p:txBody>
      </p:sp>
      <p:grpSp>
        <p:nvGrpSpPr>
          <p:cNvPr id="3" name="群組 35"/>
          <p:cNvGrpSpPr>
            <a:grpSpLocks/>
          </p:cNvGrpSpPr>
          <p:nvPr/>
        </p:nvGrpSpPr>
        <p:grpSpPr bwMode="auto">
          <a:xfrm>
            <a:off x="1836738" y="1401763"/>
            <a:ext cx="6623050" cy="895350"/>
            <a:chOff x="1920522" y="1617770"/>
            <a:chExt cx="6624022" cy="896894"/>
          </a:xfrm>
        </p:grpSpPr>
        <p:sp>
          <p:nvSpPr>
            <p:cNvPr id="4" name="矩形 3"/>
            <p:cNvSpPr/>
            <p:nvPr/>
          </p:nvSpPr>
          <p:spPr bwMode="ltGray">
            <a:xfrm>
              <a:off x="1920522" y="1737037"/>
              <a:ext cx="2087868" cy="597929"/>
            </a:xfrm>
            <a:prstGeom prst="rect">
              <a:avLst/>
            </a:prstGeom>
            <a:noFill/>
            <a:ln w="3175" cap="flat" cmpd="sng" algn="ctr">
              <a:solidFill>
                <a:srgbClr val="FFFFFF"/>
              </a:solidFill>
              <a:prstDash val="solid"/>
            </a:ln>
            <a:effectLst/>
          </p:spPr>
          <p:txBody>
            <a:bodyPr wrap="none" lIns="0" rIns="0" anchor="ctr"/>
            <a:lstStyle/>
            <a:p>
              <a:pPr marL="90488" fontAlgn="base">
                <a:spcBef>
                  <a:spcPct val="0"/>
                </a:spcBef>
                <a:spcAft>
                  <a:spcPct val="0"/>
                </a:spcAft>
                <a:defRPr/>
              </a:pPr>
              <a:r>
                <a:rPr lang="zh-TW" altLang="en-US" sz="2200" b="1" kern="0" dirty="0">
                  <a:solidFill>
                    <a:srgbClr val="DC6900"/>
                  </a:solidFill>
                  <a:latin typeface="Arial"/>
                  <a:ea typeface="SimSun" pitchFamily="2" charset="-122"/>
                </a:rPr>
                <a:t>獨立董事過半</a:t>
              </a:r>
            </a:p>
          </p:txBody>
        </p:sp>
        <p:sp>
          <p:nvSpPr>
            <p:cNvPr id="5" name="矩形 4"/>
            <p:cNvSpPr/>
            <p:nvPr/>
          </p:nvSpPr>
          <p:spPr bwMode="ltGray">
            <a:xfrm>
              <a:off x="6455087" y="1916735"/>
              <a:ext cx="2089457" cy="597929"/>
            </a:xfrm>
            <a:prstGeom prst="rect">
              <a:avLst/>
            </a:prstGeom>
            <a:noFill/>
            <a:ln w="3175" cap="flat" cmpd="sng" algn="ctr">
              <a:solidFill>
                <a:srgbClr val="FFFFFF"/>
              </a:solidFill>
              <a:prstDash val="solid"/>
            </a:ln>
            <a:effectLst/>
          </p:spPr>
          <p:txBody>
            <a:bodyPr wrap="none" lIns="0" rIns="0" anchor="ctr"/>
            <a:lstStyle/>
            <a:p>
              <a:pPr fontAlgn="base">
                <a:spcBef>
                  <a:spcPct val="0"/>
                </a:spcBef>
                <a:spcAft>
                  <a:spcPct val="0"/>
                </a:spcAft>
                <a:defRPr/>
              </a:pPr>
              <a:r>
                <a:rPr lang="en-US" altLang="zh-TW" sz="1400" b="1" kern="0" dirty="0">
                  <a:solidFill>
                    <a:srgbClr val="968C6D"/>
                  </a:solidFill>
                  <a:latin typeface="Arial"/>
                  <a:ea typeface="SimSun" pitchFamily="2" charset="-122"/>
                </a:rPr>
                <a:t>(</a:t>
              </a:r>
              <a:r>
                <a:rPr lang="zh-TW" altLang="en-US" sz="1400" b="1" kern="0" dirty="0">
                  <a:solidFill>
                    <a:srgbClr val="968C6D"/>
                  </a:solidFill>
                  <a:latin typeface="Arial"/>
                  <a:ea typeface="SimSun" pitchFamily="2" charset="-122"/>
                </a:rPr>
                <a:t>截至</a:t>
              </a:r>
              <a:r>
                <a:rPr lang="en-US" altLang="zh-TW" sz="1400" b="1" kern="0" dirty="0">
                  <a:solidFill>
                    <a:srgbClr val="968C6D"/>
                  </a:solidFill>
                  <a:latin typeface="Arial"/>
                  <a:ea typeface="SimSun" pitchFamily="2" charset="-122"/>
                </a:rPr>
                <a:t>2015.4.3</a:t>
              </a:r>
              <a:r>
                <a:rPr lang="zh-TW" altLang="en-US" sz="1400" b="1" kern="0" dirty="0">
                  <a:solidFill>
                    <a:srgbClr val="968C6D"/>
                  </a:solidFill>
                  <a:latin typeface="Arial"/>
                  <a:ea typeface="SimSun" pitchFamily="2" charset="-122"/>
                </a:rPr>
                <a:t>總席次為</a:t>
              </a:r>
              <a:r>
                <a:rPr lang="en-US" altLang="zh-TW" sz="1400" b="1" kern="0" dirty="0">
                  <a:solidFill>
                    <a:srgbClr val="968C6D"/>
                  </a:solidFill>
                  <a:latin typeface="Arial"/>
                  <a:ea typeface="SimSun" pitchFamily="2" charset="-122"/>
                </a:rPr>
                <a:t>8</a:t>
              </a:r>
              <a:r>
                <a:rPr lang="zh-TW" altLang="en-US" sz="1400" b="1" kern="0" dirty="0">
                  <a:solidFill>
                    <a:srgbClr val="968C6D"/>
                  </a:solidFill>
                  <a:latin typeface="Arial"/>
                  <a:ea typeface="SimSun" pitchFamily="2" charset="-122"/>
                </a:rPr>
                <a:t>席</a:t>
              </a:r>
              <a:r>
                <a:rPr lang="en-US" altLang="zh-TW" sz="1400" b="1" kern="0" dirty="0">
                  <a:solidFill>
                    <a:srgbClr val="968C6D"/>
                  </a:solidFill>
                  <a:latin typeface="Arial"/>
                  <a:ea typeface="SimSun" pitchFamily="2" charset="-122"/>
                </a:rPr>
                <a:t>)</a:t>
              </a:r>
              <a:endParaRPr lang="zh-TW" altLang="en-US" sz="1400" b="1" kern="0" dirty="0">
                <a:solidFill>
                  <a:srgbClr val="968C6D"/>
                </a:solidFill>
                <a:latin typeface="Arial"/>
                <a:ea typeface="SimSun" pitchFamily="2" charset="-122"/>
              </a:endParaRPr>
            </a:p>
          </p:txBody>
        </p:sp>
        <p:pic>
          <p:nvPicPr>
            <p:cNvPr id="6" name="Picture 20"/>
            <p:cNvPicPr>
              <a:picLocks noChangeAspect="1" noChangeArrowheads="1"/>
            </p:cNvPicPr>
            <p:nvPr/>
          </p:nvPicPr>
          <p:blipFill>
            <a:blip r:embed="rId2" cstate="print">
              <a:duotone>
                <a:srgbClr val="A32020">
                  <a:shade val="45000"/>
                  <a:satMod val="135000"/>
                </a:srgbClr>
                <a:prstClr val="white"/>
              </a:duotone>
              <a:extLst/>
            </a:blip>
            <a:srcRect/>
            <a:stretch>
              <a:fillRect/>
            </a:stretch>
          </p:blipFill>
          <p:spPr bwMode="auto">
            <a:xfrm>
              <a:off x="4402802" y="1617770"/>
              <a:ext cx="347662" cy="796925"/>
            </a:xfrm>
            <a:prstGeom prst="rect">
              <a:avLst/>
            </a:prstGeom>
            <a:noFill/>
            <a:ln>
              <a:noFill/>
            </a:ln>
            <a:extLst/>
          </p:spPr>
        </p:pic>
        <p:pic>
          <p:nvPicPr>
            <p:cNvPr id="7" name="Picture 20"/>
            <p:cNvPicPr>
              <a:picLocks noChangeAspect="1" noChangeArrowheads="1"/>
            </p:cNvPicPr>
            <p:nvPr/>
          </p:nvPicPr>
          <p:blipFill>
            <a:blip r:embed="rId2" cstate="print">
              <a:duotone>
                <a:srgbClr val="A32020">
                  <a:shade val="45000"/>
                  <a:satMod val="135000"/>
                </a:srgbClr>
                <a:prstClr val="white"/>
              </a:duotone>
              <a:extLst/>
            </a:blip>
            <a:srcRect/>
            <a:stretch>
              <a:fillRect/>
            </a:stretch>
          </p:blipFill>
          <p:spPr bwMode="auto">
            <a:xfrm>
              <a:off x="4831252" y="1617770"/>
              <a:ext cx="347662" cy="796925"/>
            </a:xfrm>
            <a:prstGeom prst="rect">
              <a:avLst/>
            </a:prstGeom>
            <a:noFill/>
            <a:ln>
              <a:noFill/>
            </a:ln>
            <a:extLst/>
          </p:spPr>
        </p:pic>
        <p:pic>
          <p:nvPicPr>
            <p:cNvPr id="8" name="Picture 20"/>
            <p:cNvPicPr>
              <a:picLocks noChangeAspect="1" noChangeArrowheads="1"/>
            </p:cNvPicPr>
            <p:nvPr/>
          </p:nvPicPr>
          <p:blipFill>
            <a:blip r:embed="rId2" cstate="print">
              <a:duotone>
                <a:srgbClr val="A32020">
                  <a:shade val="45000"/>
                  <a:satMod val="135000"/>
                </a:srgbClr>
                <a:prstClr val="white"/>
              </a:duotone>
              <a:extLst/>
            </a:blip>
            <a:srcRect/>
            <a:stretch>
              <a:fillRect/>
            </a:stretch>
          </p:blipFill>
          <p:spPr bwMode="auto">
            <a:xfrm>
              <a:off x="5259702" y="1617770"/>
              <a:ext cx="347662" cy="796925"/>
            </a:xfrm>
            <a:prstGeom prst="rect">
              <a:avLst/>
            </a:prstGeom>
            <a:noFill/>
            <a:ln>
              <a:noFill/>
            </a:ln>
            <a:extLst/>
          </p:spPr>
        </p:pic>
        <p:pic>
          <p:nvPicPr>
            <p:cNvPr id="9" name="Picture 20"/>
            <p:cNvPicPr>
              <a:picLocks noChangeAspect="1" noChangeArrowheads="1"/>
            </p:cNvPicPr>
            <p:nvPr/>
          </p:nvPicPr>
          <p:blipFill>
            <a:blip r:embed="rId2" cstate="print">
              <a:duotone>
                <a:srgbClr val="A32020">
                  <a:shade val="45000"/>
                  <a:satMod val="135000"/>
                </a:srgbClr>
                <a:prstClr val="white"/>
              </a:duotone>
              <a:extLst/>
            </a:blip>
            <a:srcRect/>
            <a:stretch>
              <a:fillRect/>
            </a:stretch>
          </p:blipFill>
          <p:spPr bwMode="auto">
            <a:xfrm>
              <a:off x="5679345" y="1617770"/>
              <a:ext cx="347662" cy="796925"/>
            </a:xfrm>
            <a:prstGeom prst="rect">
              <a:avLst/>
            </a:prstGeom>
            <a:noFill/>
            <a:ln>
              <a:noFill/>
            </a:ln>
            <a:extLst/>
          </p:spPr>
        </p:pic>
        <p:pic>
          <p:nvPicPr>
            <p:cNvPr id="10" name="Picture 20"/>
            <p:cNvPicPr>
              <a:picLocks noChangeAspect="1" noChangeArrowheads="1"/>
            </p:cNvPicPr>
            <p:nvPr/>
          </p:nvPicPr>
          <p:blipFill>
            <a:blip r:embed="rId2" cstate="print">
              <a:duotone>
                <a:srgbClr val="A32020">
                  <a:shade val="45000"/>
                  <a:satMod val="135000"/>
                </a:srgbClr>
                <a:prstClr val="white"/>
              </a:duotone>
              <a:extLst/>
            </a:blip>
            <a:srcRect/>
            <a:stretch>
              <a:fillRect/>
            </a:stretch>
          </p:blipFill>
          <p:spPr bwMode="auto">
            <a:xfrm>
              <a:off x="6107795" y="1617770"/>
              <a:ext cx="347662" cy="796925"/>
            </a:xfrm>
            <a:prstGeom prst="rect">
              <a:avLst/>
            </a:prstGeom>
            <a:noFill/>
            <a:ln>
              <a:noFill/>
            </a:ln>
            <a:extLst/>
          </p:spPr>
        </p:pic>
      </p:grpSp>
      <p:grpSp>
        <p:nvGrpSpPr>
          <p:cNvPr id="11" name="群組 7"/>
          <p:cNvGrpSpPr>
            <a:grpSpLocks/>
          </p:cNvGrpSpPr>
          <p:nvPr/>
        </p:nvGrpSpPr>
        <p:grpSpPr bwMode="auto">
          <a:xfrm>
            <a:off x="1500188" y="2419350"/>
            <a:ext cx="6456362" cy="898525"/>
            <a:chOff x="1583626" y="5453942"/>
            <a:chExt cx="6456866" cy="899215"/>
          </a:xfrm>
        </p:grpSpPr>
        <p:sp>
          <p:nvSpPr>
            <p:cNvPr id="12" name="矩形 11"/>
            <p:cNvSpPr/>
            <p:nvPr/>
          </p:nvSpPr>
          <p:spPr bwMode="ltGray">
            <a:xfrm>
              <a:off x="1583626" y="5552443"/>
              <a:ext cx="2087725" cy="699036"/>
            </a:xfrm>
            <a:prstGeom prst="rect">
              <a:avLst/>
            </a:prstGeom>
            <a:noFill/>
            <a:ln w="3175" cap="flat" cmpd="sng" algn="ctr">
              <a:solidFill>
                <a:srgbClr val="FFFFFF"/>
              </a:solidFill>
              <a:prstDash val="solid"/>
            </a:ln>
            <a:effectLst/>
          </p:spPr>
          <p:txBody>
            <a:bodyPr wrap="none" lIns="0" rIns="0" anchor="ctr"/>
            <a:lstStyle/>
            <a:p>
              <a:pPr marL="90488" fontAlgn="base">
                <a:spcBef>
                  <a:spcPct val="0"/>
                </a:spcBef>
                <a:spcAft>
                  <a:spcPct val="0"/>
                </a:spcAft>
                <a:defRPr/>
              </a:pPr>
              <a:r>
                <a:rPr lang="zh-TW" altLang="en-US" sz="2200" b="1" kern="0" dirty="0">
                  <a:solidFill>
                    <a:srgbClr val="DC6900"/>
                  </a:solidFill>
                  <a:latin typeface="Arial"/>
                  <a:ea typeface="SimSun" pitchFamily="2" charset="-122"/>
                </a:rPr>
                <a:t>多元的董事組成</a:t>
              </a:r>
            </a:p>
          </p:txBody>
        </p:sp>
        <p:sp>
          <p:nvSpPr>
            <p:cNvPr id="13" name="Content Placeholder 2"/>
            <p:cNvSpPr>
              <a:spLocks/>
            </p:cNvSpPr>
            <p:nvPr/>
          </p:nvSpPr>
          <p:spPr bwMode="auto">
            <a:xfrm>
              <a:off x="4146051" y="5453942"/>
              <a:ext cx="900182" cy="899215"/>
            </a:xfrm>
            <a:prstGeom prst="rect">
              <a:avLst/>
            </a:prstGeom>
            <a:solidFill>
              <a:srgbClr val="602320"/>
            </a:solidFill>
            <a:ln w="9525">
              <a:solidFill>
                <a:srgbClr val="FFFFFF"/>
              </a:solidFill>
              <a:miter lim="800000"/>
              <a:headEnd/>
              <a:tailEnd/>
            </a:ln>
          </p:spPr>
          <p:txBody>
            <a:bodyPr lIns="0" tIns="0" rIns="0" bIns="0" anchor="ctr"/>
            <a:lstStyle>
              <a:lvl1pPr marL="85725" eaLnBrk="0" hangingPunct="0">
                <a:spcAft>
                  <a:spcPts val="900"/>
                </a:spcAft>
                <a:buClr>
                  <a:schemeClr val="tx1"/>
                </a:buClr>
                <a:defRPr sz="2000">
                  <a:solidFill>
                    <a:schemeClr val="tx1"/>
                  </a:solidFill>
                  <a:latin typeface="Georgia" pitchFamily="18" charset="0"/>
                </a:defRPr>
              </a:lvl1pPr>
              <a:lvl2pPr marL="273050" indent="-2730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547688" indent="-273050" eaLnBrk="0" hangingPunct="0">
                <a:spcAft>
                  <a:spcPts val="900"/>
                </a:spcAft>
                <a:buClr>
                  <a:schemeClr val="tx1"/>
                </a:buClr>
                <a:buFont typeface="Georgia" pitchFamily="18" charset="0"/>
                <a:buChar char="-"/>
                <a:defRPr sz="2000">
                  <a:solidFill>
                    <a:schemeClr val="tx1"/>
                  </a:solidFill>
                  <a:latin typeface="Georgia" pitchFamily="18" charset="0"/>
                </a:defRPr>
              </a:lvl3pPr>
              <a:lvl4pPr marL="822325" indent="-273050" eaLnBrk="0" hangingPunct="0">
                <a:spcAft>
                  <a:spcPts val="900"/>
                </a:spcAft>
                <a:buClr>
                  <a:schemeClr val="tx1"/>
                </a:buClr>
                <a:buFont typeface="Georgia" pitchFamily="18" charset="0"/>
                <a:buChar char="◦"/>
                <a:defRPr sz="2000">
                  <a:solidFill>
                    <a:schemeClr val="tx1"/>
                  </a:solidFill>
                  <a:latin typeface="Georgia" pitchFamily="18" charset="0"/>
                </a:defRPr>
              </a:lvl4pPr>
              <a:lvl5pPr marL="1096963" indent="-273050" eaLnBrk="0" hangingPunct="0">
                <a:spcAft>
                  <a:spcPts val="900"/>
                </a:spcAft>
                <a:buClr>
                  <a:schemeClr val="tx1"/>
                </a:buClr>
                <a:buFont typeface="Georgia" pitchFamily="18" charset="0"/>
                <a:buChar char="›"/>
                <a:defRPr sz="2000">
                  <a:solidFill>
                    <a:schemeClr val="tx1"/>
                  </a:solidFill>
                  <a:latin typeface="Georgia" pitchFamily="18" charset="0"/>
                </a:defRPr>
              </a:lvl5pPr>
              <a:lvl6pPr marL="15541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0113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24685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29257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algn="ctr" eaLnBrk="1" fontAlgn="base" hangingPunct="1">
                <a:lnSpc>
                  <a:spcPct val="80000"/>
                </a:lnSpc>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經濟學</a:t>
              </a:r>
              <a:endParaRPr lang="en-US" altLang="zh-TW" sz="2200" b="1" kern="0" dirty="0" smtClean="0">
                <a:solidFill>
                  <a:srgbClr val="FFFFFF"/>
                </a:solidFill>
                <a:latin typeface="Arial" pitchFamily="34" charset="0"/>
                <a:ea typeface="SimSun" pitchFamily="2" charset="-122"/>
              </a:endParaRPr>
            </a:p>
            <a:p>
              <a:pPr marL="0" algn="ctr" eaLnBrk="1" fontAlgn="base" hangingPunct="1">
                <a:lnSpc>
                  <a:spcPct val="80000"/>
                </a:lnSpc>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教授</a:t>
              </a:r>
              <a:endParaRPr lang="en-US" altLang="zh-TW" sz="2200" b="1" kern="0" dirty="0" smtClean="0">
                <a:solidFill>
                  <a:srgbClr val="FFFFFF"/>
                </a:solidFill>
                <a:latin typeface="Arial" pitchFamily="34" charset="0"/>
                <a:ea typeface="SimSun" pitchFamily="2" charset="-122"/>
              </a:endParaRPr>
            </a:p>
            <a:p>
              <a:pPr marL="0" algn="ctr" eaLnBrk="1" fontAlgn="base" hangingPunct="1">
                <a:lnSpc>
                  <a:spcPct val="80000"/>
                </a:lnSpc>
                <a:spcBef>
                  <a:spcPct val="0"/>
                </a:spcBef>
                <a:spcAft>
                  <a:spcPct val="0"/>
                </a:spcAft>
                <a:buClr>
                  <a:srgbClr val="C00000"/>
                </a:buClr>
                <a:defRPr/>
              </a:pPr>
              <a:r>
                <a:rPr lang="en-US" altLang="zh-TW" sz="2200" b="1" kern="0" dirty="0" smtClean="0">
                  <a:solidFill>
                    <a:srgbClr val="FFFFFF"/>
                  </a:solidFill>
                  <a:latin typeface="Arial" pitchFamily="34" charset="0"/>
                  <a:ea typeface="SimSun" pitchFamily="2" charset="-122"/>
                </a:rPr>
                <a:t>x1</a:t>
              </a:r>
              <a:endParaRPr lang="zh-TW" altLang="en-US" sz="2200" b="1" kern="0" dirty="0" smtClean="0">
                <a:solidFill>
                  <a:srgbClr val="FFFFFF"/>
                </a:solidFill>
                <a:latin typeface="Arial" pitchFamily="34" charset="0"/>
                <a:ea typeface="SimSun" pitchFamily="2" charset="-122"/>
              </a:endParaRPr>
            </a:p>
          </p:txBody>
        </p:sp>
        <p:sp>
          <p:nvSpPr>
            <p:cNvPr id="14" name="Content Placeholder 2"/>
            <p:cNvSpPr>
              <a:spLocks/>
            </p:cNvSpPr>
            <p:nvPr/>
          </p:nvSpPr>
          <p:spPr bwMode="auto">
            <a:xfrm>
              <a:off x="5144666" y="5453942"/>
              <a:ext cx="900183" cy="899215"/>
            </a:xfrm>
            <a:prstGeom prst="rect">
              <a:avLst/>
            </a:prstGeom>
            <a:solidFill>
              <a:srgbClr val="602320"/>
            </a:solidFill>
            <a:ln w="9525">
              <a:solidFill>
                <a:srgbClr val="FFFFFF"/>
              </a:solidFill>
              <a:miter lim="800000"/>
              <a:headEnd/>
              <a:tailEnd/>
            </a:ln>
          </p:spPr>
          <p:txBody>
            <a:bodyPr lIns="0" tIns="0" rIns="0" bIns="0" anchor="ctr"/>
            <a:lstStyle>
              <a:lvl1pPr marL="85725" eaLnBrk="0" hangingPunct="0">
                <a:spcAft>
                  <a:spcPts val="900"/>
                </a:spcAft>
                <a:buClr>
                  <a:schemeClr val="tx1"/>
                </a:buClr>
                <a:defRPr sz="2000">
                  <a:solidFill>
                    <a:schemeClr val="tx1"/>
                  </a:solidFill>
                  <a:latin typeface="Georgia" pitchFamily="18" charset="0"/>
                </a:defRPr>
              </a:lvl1pPr>
              <a:lvl2pPr marL="273050" indent="-2730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547688" indent="-273050" eaLnBrk="0" hangingPunct="0">
                <a:spcAft>
                  <a:spcPts val="900"/>
                </a:spcAft>
                <a:buClr>
                  <a:schemeClr val="tx1"/>
                </a:buClr>
                <a:buFont typeface="Georgia" pitchFamily="18" charset="0"/>
                <a:buChar char="-"/>
                <a:defRPr sz="2000">
                  <a:solidFill>
                    <a:schemeClr val="tx1"/>
                  </a:solidFill>
                  <a:latin typeface="Georgia" pitchFamily="18" charset="0"/>
                </a:defRPr>
              </a:lvl3pPr>
              <a:lvl4pPr marL="822325" indent="-273050" eaLnBrk="0" hangingPunct="0">
                <a:spcAft>
                  <a:spcPts val="900"/>
                </a:spcAft>
                <a:buClr>
                  <a:schemeClr val="tx1"/>
                </a:buClr>
                <a:buFont typeface="Georgia" pitchFamily="18" charset="0"/>
                <a:buChar char="◦"/>
                <a:defRPr sz="2000">
                  <a:solidFill>
                    <a:schemeClr val="tx1"/>
                  </a:solidFill>
                  <a:latin typeface="Georgia" pitchFamily="18" charset="0"/>
                </a:defRPr>
              </a:lvl4pPr>
              <a:lvl5pPr marL="1096963" indent="-273050" eaLnBrk="0" hangingPunct="0">
                <a:spcAft>
                  <a:spcPts val="900"/>
                </a:spcAft>
                <a:buClr>
                  <a:schemeClr val="tx1"/>
                </a:buClr>
                <a:buFont typeface="Georgia" pitchFamily="18" charset="0"/>
                <a:buChar char="›"/>
                <a:defRPr sz="2000">
                  <a:solidFill>
                    <a:schemeClr val="tx1"/>
                  </a:solidFill>
                  <a:latin typeface="Georgia" pitchFamily="18" charset="0"/>
                </a:defRPr>
              </a:lvl5pPr>
              <a:lvl6pPr marL="15541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0113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24685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29257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algn="ctr" eaLnBrk="1" fontAlgn="base" hangingPunct="1">
                <a:lnSpc>
                  <a:spcPct val="80000"/>
                </a:lnSpc>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律師</a:t>
              </a:r>
              <a:endParaRPr lang="en-US" altLang="zh-TW" sz="2200" b="1" kern="0" dirty="0" smtClean="0">
                <a:solidFill>
                  <a:srgbClr val="FFFFFF"/>
                </a:solidFill>
                <a:latin typeface="Arial" pitchFamily="34" charset="0"/>
                <a:ea typeface="SimSun" pitchFamily="2" charset="-122"/>
              </a:endParaRPr>
            </a:p>
            <a:p>
              <a:pPr marL="0" algn="ctr" eaLnBrk="1" fontAlgn="base" hangingPunct="1">
                <a:lnSpc>
                  <a:spcPct val="80000"/>
                </a:lnSpc>
                <a:spcBef>
                  <a:spcPct val="0"/>
                </a:spcBef>
                <a:spcAft>
                  <a:spcPct val="0"/>
                </a:spcAft>
                <a:buClr>
                  <a:srgbClr val="C00000"/>
                </a:buClr>
                <a:defRPr/>
              </a:pPr>
              <a:r>
                <a:rPr lang="en-US" altLang="zh-TW" sz="2200" b="1" kern="0" dirty="0" smtClean="0">
                  <a:solidFill>
                    <a:srgbClr val="FFFFFF"/>
                  </a:solidFill>
                  <a:latin typeface="Arial" pitchFamily="34" charset="0"/>
                  <a:ea typeface="SimSun" pitchFamily="2" charset="-122"/>
                </a:rPr>
                <a:t>x1</a:t>
              </a:r>
              <a:endParaRPr lang="zh-TW" altLang="en-US" sz="2200" b="1" kern="0" dirty="0" smtClean="0">
                <a:solidFill>
                  <a:srgbClr val="FFFFFF"/>
                </a:solidFill>
                <a:latin typeface="Arial" pitchFamily="34" charset="0"/>
                <a:ea typeface="SimSun" pitchFamily="2" charset="-122"/>
              </a:endParaRPr>
            </a:p>
          </p:txBody>
        </p:sp>
        <p:sp>
          <p:nvSpPr>
            <p:cNvPr id="15" name="Content Placeholder 2"/>
            <p:cNvSpPr>
              <a:spLocks/>
            </p:cNvSpPr>
            <p:nvPr/>
          </p:nvSpPr>
          <p:spPr bwMode="auto">
            <a:xfrm>
              <a:off x="6142201" y="5453942"/>
              <a:ext cx="900107" cy="899214"/>
            </a:xfrm>
            <a:prstGeom prst="rect">
              <a:avLst/>
            </a:prstGeom>
            <a:solidFill>
              <a:srgbClr val="DC6900"/>
            </a:solidFill>
            <a:ln w="9525">
              <a:solidFill>
                <a:srgbClr val="FFFFFF"/>
              </a:solidFill>
              <a:miter lim="800000"/>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80000"/>
                </a:lnSpc>
                <a:spcBef>
                  <a:spcPct val="0"/>
                </a:spcBef>
                <a:spcAft>
                  <a:spcPct val="0"/>
                </a:spcAft>
                <a:buClr>
                  <a:srgbClr val="C00000"/>
                </a:buClr>
                <a:defRPr/>
              </a:pPr>
              <a:r>
                <a:rPr lang="zh-TW" altLang="en-US" sz="2200" b="1" kern="0" smtClean="0">
                  <a:solidFill>
                    <a:srgbClr val="FFFFFF"/>
                  </a:solidFill>
                  <a:latin typeface="Arial" pitchFamily="34" charset="0"/>
                  <a:ea typeface="SimSun" pitchFamily="2" charset="-122"/>
                </a:rPr>
                <a:t>外籍</a:t>
              </a:r>
              <a:endParaRPr lang="en-US" altLang="zh-TW" sz="2200" b="1" kern="0" smtClean="0">
                <a:solidFill>
                  <a:srgbClr val="FFFFFF"/>
                </a:solidFill>
                <a:latin typeface="Arial" pitchFamily="34" charset="0"/>
                <a:ea typeface="SimSun" pitchFamily="2" charset="-122"/>
              </a:endParaRPr>
            </a:p>
            <a:p>
              <a:pPr algn="ctr" eaLnBrk="1" fontAlgn="base" hangingPunct="1">
                <a:lnSpc>
                  <a:spcPct val="80000"/>
                </a:lnSpc>
                <a:spcBef>
                  <a:spcPct val="0"/>
                </a:spcBef>
                <a:spcAft>
                  <a:spcPct val="0"/>
                </a:spcAft>
                <a:buClr>
                  <a:srgbClr val="C00000"/>
                </a:buClr>
                <a:defRPr/>
              </a:pPr>
              <a:r>
                <a:rPr lang="en-US" altLang="zh-TW" sz="2200" b="1" kern="0" smtClean="0">
                  <a:solidFill>
                    <a:srgbClr val="FFFFFF"/>
                  </a:solidFill>
                  <a:latin typeface="Arial" pitchFamily="34" charset="0"/>
                  <a:ea typeface="SimSun" pitchFamily="2" charset="-122"/>
                </a:rPr>
                <a:t>x2</a:t>
              </a:r>
              <a:endParaRPr lang="zh-TW" altLang="en-US" sz="2200" b="1" kern="0" smtClean="0">
                <a:solidFill>
                  <a:srgbClr val="FFFFFF"/>
                </a:solidFill>
                <a:latin typeface="Arial" pitchFamily="34" charset="0"/>
                <a:ea typeface="SimSun" pitchFamily="2" charset="-122"/>
              </a:endParaRPr>
            </a:p>
          </p:txBody>
        </p:sp>
        <p:sp>
          <p:nvSpPr>
            <p:cNvPr id="16" name="Content Placeholder 2"/>
            <p:cNvSpPr>
              <a:spLocks/>
            </p:cNvSpPr>
            <p:nvPr/>
          </p:nvSpPr>
          <p:spPr bwMode="auto">
            <a:xfrm>
              <a:off x="7140385" y="5453942"/>
              <a:ext cx="900107" cy="899214"/>
            </a:xfrm>
            <a:prstGeom prst="rect">
              <a:avLst/>
            </a:prstGeom>
            <a:solidFill>
              <a:srgbClr val="DC6900"/>
            </a:solidFill>
            <a:ln w="9525">
              <a:solidFill>
                <a:srgbClr val="FFFFFF"/>
              </a:solidFill>
              <a:miter lim="800000"/>
              <a:headEnd/>
              <a:tailEnd/>
            </a:ln>
          </p:spPr>
          <p:txBody>
            <a:bodyPr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80000"/>
                </a:lnSpc>
                <a:spcBef>
                  <a:spcPct val="0"/>
                </a:spcBef>
                <a:spcAft>
                  <a:spcPct val="0"/>
                </a:spcAft>
                <a:buClr>
                  <a:srgbClr val="C00000"/>
                </a:buClr>
                <a:defRPr/>
              </a:pPr>
              <a:r>
                <a:rPr lang="zh-TW" altLang="en-US" sz="2200" b="1" kern="0" smtClean="0">
                  <a:solidFill>
                    <a:srgbClr val="FFFFFF"/>
                  </a:solidFill>
                  <a:latin typeface="Arial" pitchFamily="34" charset="0"/>
                  <a:ea typeface="SimSun" pitchFamily="2" charset="-122"/>
                </a:rPr>
                <a:t>女性</a:t>
              </a:r>
              <a:endParaRPr lang="en-US" altLang="zh-TW" sz="2200" b="1" kern="0" smtClean="0">
                <a:solidFill>
                  <a:srgbClr val="FFFFFF"/>
                </a:solidFill>
                <a:latin typeface="Arial" pitchFamily="34" charset="0"/>
                <a:ea typeface="SimSun" pitchFamily="2" charset="-122"/>
              </a:endParaRPr>
            </a:p>
            <a:p>
              <a:pPr algn="ctr" eaLnBrk="1" fontAlgn="base" hangingPunct="1">
                <a:lnSpc>
                  <a:spcPct val="80000"/>
                </a:lnSpc>
                <a:spcBef>
                  <a:spcPct val="0"/>
                </a:spcBef>
                <a:spcAft>
                  <a:spcPct val="0"/>
                </a:spcAft>
                <a:buClr>
                  <a:srgbClr val="C00000"/>
                </a:buClr>
                <a:defRPr/>
              </a:pPr>
              <a:r>
                <a:rPr lang="en-US" altLang="zh-TW" sz="2200" b="1" kern="0" smtClean="0">
                  <a:solidFill>
                    <a:srgbClr val="FFFFFF"/>
                  </a:solidFill>
                  <a:latin typeface="Arial" pitchFamily="34" charset="0"/>
                  <a:ea typeface="SimSun" pitchFamily="2" charset="-122"/>
                </a:rPr>
                <a:t>x1</a:t>
              </a:r>
              <a:endParaRPr lang="zh-TW" altLang="en-US" sz="2200" b="1" kern="0" smtClean="0">
                <a:solidFill>
                  <a:srgbClr val="FFFFFF"/>
                </a:solidFill>
                <a:latin typeface="Arial" pitchFamily="34" charset="0"/>
                <a:ea typeface="SimSun" pitchFamily="2" charset="-122"/>
              </a:endParaRPr>
            </a:p>
          </p:txBody>
        </p:sp>
      </p:grpSp>
      <p:grpSp>
        <p:nvGrpSpPr>
          <p:cNvPr id="17" name="群組 2"/>
          <p:cNvGrpSpPr>
            <a:grpSpLocks/>
          </p:cNvGrpSpPr>
          <p:nvPr/>
        </p:nvGrpSpPr>
        <p:grpSpPr bwMode="auto">
          <a:xfrm>
            <a:off x="1223962" y="3429000"/>
            <a:ext cx="7343775" cy="1031875"/>
            <a:chOff x="1188294" y="3457624"/>
            <a:chExt cx="7344519" cy="1031875"/>
          </a:xfrm>
        </p:grpSpPr>
        <p:grpSp>
          <p:nvGrpSpPr>
            <p:cNvPr id="18" name="群組 38"/>
            <p:cNvGrpSpPr>
              <a:grpSpLocks/>
            </p:cNvGrpSpPr>
            <p:nvPr/>
          </p:nvGrpSpPr>
          <p:grpSpPr bwMode="auto">
            <a:xfrm>
              <a:off x="1188294" y="3457624"/>
              <a:ext cx="5388718" cy="900113"/>
              <a:chOff x="1272454" y="4681685"/>
              <a:chExt cx="5388683" cy="899308"/>
            </a:xfrm>
          </p:grpSpPr>
          <p:sp>
            <p:nvSpPr>
              <p:cNvPr id="20" name="矩形 19"/>
              <p:cNvSpPr/>
              <p:nvPr/>
            </p:nvSpPr>
            <p:spPr bwMode="ltGray">
              <a:xfrm>
                <a:off x="1272454" y="4780022"/>
                <a:ext cx="2087760" cy="697875"/>
              </a:xfrm>
              <a:prstGeom prst="rect">
                <a:avLst/>
              </a:prstGeom>
              <a:noFill/>
              <a:ln w="3175" cap="flat" cmpd="sng" algn="ctr">
                <a:solidFill>
                  <a:srgbClr val="FFFFFF"/>
                </a:solidFill>
                <a:prstDash val="solid"/>
              </a:ln>
              <a:effectLst/>
            </p:spPr>
            <p:txBody>
              <a:bodyPr wrap="none" lIns="0" rIns="0" anchor="ctr"/>
              <a:lstStyle/>
              <a:p>
                <a:pPr marL="90488" fontAlgn="base">
                  <a:spcBef>
                    <a:spcPct val="0"/>
                  </a:spcBef>
                  <a:spcAft>
                    <a:spcPct val="0"/>
                  </a:spcAft>
                  <a:defRPr/>
                </a:pPr>
                <a:r>
                  <a:rPr lang="zh-TW" altLang="en-US" sz="2200" b="1" kern="0" dirty="0">
                    <a:solidFill>
                      <a:srgbClr val="DC6900"/>
                    </a:solidFill>
                    <a:latin typeface="Arial"/>
                    <a:ea typeface="SimSun" pitchFamily="2" charset="-122"/>
                  </a:rPr>
                  <a:t>專業委員會</a:t>
                </a:r>
              </a:p>
            </p:txBody>
          </p:sp>
          <p:sp>
            <p:nvSpPr>
              <p:cNvPr id="21" name="Content Placeholder 2"/>
              <p:cNvSpPr>
                <a:spLocks/>
              </p:cNvSpPr>
              <p:nvPr/>
            </p:nvSpPr>
            <p:spPr bwMode="auto">
              <a:xfrm>
                <a:off x="3533268" y="4681685"/>
                <a:ext cx="898610" cy="899307"/>
              </a:xfrm>
              <a:prstGeom prst="ellipse">
                <a:avLst/>
              </a:prstGeom>
              <a:solidFill>
                <a:srgbClr val="602320"/>
              </a:solidFill>
              <a:ln w="38100">
                <a:solidFill>
                  <a:srgbClr val="FFFFFF"/>
                </a:solidFill>
                <a:miter lim="800000"/>
                <a:headEnd/>
                <a:tailEnd/>
              </a:ln>
            </p:spPr>
            <p:txBody>
              <a:bodyPr lIns="0" tIns="0" rIns="0" bIns="0" anchor="ctr"/>
              <a:lstStyle>
                <a:lvl1pPr marL="85725" eaLnBrk="0" hangingPunct="0">
                  <a:spcAft>
                    <a:spcPts val="900"/>
                  </a:spcAft>
                  <a:buClr>
                    <a:schemeClr val="tx1"/>
                  </a:buClr>
                  <a:defRPr sz="2000">
                    <a:solidFill>
                      <a:schemeClr val="tx1"/>
                    </a:solidFill>
                    <a:latin typeface="Georgia" pitchFamily="18" charset="0"/>
                  </a:defRPr>
                </a:lvl1pPr>
                <a:lvl2pPr marL="273050" indent="-2730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547688" indent="-273050" eaLnBrk="0" hangingPunct="0">
                  <a:spcAft>
                    <a:spcPts val="900"/>
                  </a:spcAft>
                  <a:buClr>
                    <a:schemeClr val="tx1"/>
                  </a:buClr>
                  <a:buFont typeface="Georgia" pitchFamily="18" charset="0"/>
                  <a:buChar char="-"/>
                  <a:defRPr sz="2000">
                    <a:solidFill>
                      <a:schemeClr val="tx1"/>
                    </a:solidFill>
                    <a:latin typeface="Georgia" pitchFamily="18" charset="0"/>
                  </a:defRPr>
                </a:lvl3pPr>
                <a:lvl4pPr marL="822325" indent="-273050" eaLnBrk="0" hangingPunct="0">
                  <a:spcAft>
                    <a:spcPts val="900"/>
                  </a:spcAft>
                  <a:buClr>
                    <a:schemeClr val="tx1"/>
                  </a:buClr>
                  <a:buFont typeface="Georgia" pitchFamily="18" charset="0"/>
                  <a:buChar char="◦"/>
                  <a:defRPr sz="2000">
                    <a:solidFill>
                      <a:schemeClr val="tx1"/>
                    </a:solidFill>
                    <a:latin typeface="Georgia" pitchFamily="18" charset="0"/>
                  </a:defRPr>
                </a:lvl4pPr>
                <a:lvl5pPr marL="1096963" indent="-273050" eaLnBrk="0" hangingPunct="0">
                  <a:spcAft>
                    <a:spcPts val="900"/>
                  </a:spcAft>
                  <a:buClr>
                    <a:schemeClr val="tx1"/>
                  </a:buClr>
                  <a:buFont typeface="Georgia" pitchFamily="18" charset="0"/>
                  <a:buChar char="›"/>
                  <a:defRPr sz="2000">
                    <a:solidFill>
                      <a:schemeClr val="tx1"/>
                    </a:solidFill>
                    <a:latin typeface="Georgia" pitchFamily="18" charset="0"/>
                  </a:defRPr>
                </a:lvl5pPr>
                <a:lvl6pPr marL="15541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0113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24685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29257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algn="ctr" eaLnBrk="1" fontAlgn="base" hangingPunct="1">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審計</a:t>
                </a:r>
              </a:p>
            </p:txBody>
          </p:sp>
          <p:sp>
            <p:nvSpPr>
              <p:cNvPr id="22" name="Content Placeholder 2"/>
              <p:cNvSpPr>
                <a:spLocks/>
              </p:cNvSpPr>
              <p:nvPr/>
            </p:nvSpPr>
            <p:spPr bwMode="auto">
              <a:xfrm>
                <a:off x="4665263" y="4681685"/>
                <a:ext cx="900198" cy="899307"/>
              </a:xfrm>
              <a:prstGeom prst="ellipse">
                <a:avLst/>
              </a:prstGeom>
              <a:solidFill>
                <a:srgbClr val="602320"/>
              </a:solidFill>
              <a:ln w="38100">
                <a:solidFill>
                  <a:srgbClr val="FFFFFF"/>
                </a:solidFill>
                <a:miter lim="800000"/>
                <a:headEnd/>
                <a:tailEnd/>
              </a:ln>
            </p:spPr>
            <p:txBody>
              <a:bodyPr lIns="0" tIns="0" rIns="0" bIns="0" anchor="ctr"/>
              <a:lstStyle>
                <a:lvl1pPr marL="85725" eaLnBrk="0" hangingPunct="0">
                  <a:spcAft>
                    <a:spcPts val="900"/>
                  </a:spcAft>
                  <a:buClr>
                    <a:schemeClr val="tx1"/>
                  </a:buClr>
                  <a:defRPr sz="2000">
                    <a:solidFill>
                      <a:schemeClr val="tx1"/>
                    </a:solidFill>
                    <a:latin typeface="Georgia" pitchFamily="18" charset="0"/>
                  </a:defRPr>
                </a:lvl1pPr>
                <a:lvl2pPr marL="273050" indent="-2730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547688" indent="-273050" eaLnBrk="0" hangingPunct="0">
                  <a:spcAft>
                    <a:spcPts val="900"/>
                  </a:spcAft>
                  <a:buClr>
                    <a:schemeClr val="tx1"/>
                  </a:buClr>
                  <a:buFont typeface="Georgia" pitchFamily="18" charset="0"/>
                  <a:buChar char="-"/>
                  <a:defRPr sz="2000">
                    <a:solidFill>
                      <a:schemeClr val="tx1"/>
                    </a:solidFill>
                    <a:latin typeface="Georgia" pitchFamily="18" charset="0"/>
                  </a:defRPr>
                </a:lvl3pPr>
                <a:lvl4pPr marL="822325" indent="-273050" eaLnBrk="0" hangingPunct="0">
                  <a:spcAft>
                    <a:spcPts val="900"/>
                  </a:spcAft>
                  <a:buClr>
                    <a:schemeClr val="tx1"/>
                  </a:buClr>
                  <a:buFont typeface="Georgia" pitchFamily="18" charset="0"/>
                  <a:buChar char="◦"/>
                  <a:defRPr sz="2000">
                    <a:solidFill>
                      <a:schemeClr val="tx1"/>
                    </a:solidFill>
                    <a:latin typeface="Georgia" pitchFamily="18" charset="0"/>
                  </a:defRPr>
                </a:lvl4pPr>
                <a:lvl5pPr marL="1096963" indent="-273050" eaLnBrk="0" hangingPunct="0">
                  <a:spcAft>
                    <a:spcPts val="900"/>
                  </a:spcAft>
                  <a:buClr>
                    <a:schemeClr val="tx1"/>
                  </a:buClr>
                  <a:buFont typeface="Georgia" pitchFamily="18" charset="0"/>
                  <a:buChar char="›"/>
                  <a:defRPr sz="2000">
                    <a:solidFill>
                      <a:schemeClr val="tx1"/>
                    </a:solidFill>
                    <a:latin typeface="Georgia" pitchFamily="18" charset="0"/>
                  </a:defRPr>
                </a:lvl5pPr>
                <a:lvl6pPr marL="15541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0113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24685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29257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0" algn="ctr" eaLnBrk="1" fontAlgn="base" hangingPunct="1">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薪酬</a:t>
                </a:r>
              </a:p>
            </p:txBody>
          </p:sp>
          <p:sp>
            <p:nvSpPr>
              <p:cNvPr id="23" name="Content Placeholder 2"/>
              <p:cNvSpPr>
                <a:spLocks/>
              </p:cNvSpPr>
              <p:nvPr/>
            </p:nvSpPr>
            <p:spPr bwMode="auto">
              <a:xfrm>
                <a:off x="5761030" y="4681685"/>
                <a:ext cx="900107" cy="899308"/>
              </a:xfrm>
              <a:prstGeom prst="ellipse">
                <a:avLst/>
              </a:prstGeom>
              <a:solidFill>
                <a:srgbClr val="DC6900"/>
              </a:solidFill>
              <a:ln w="38100">
                <a:solidFill>
                  <a:srgbClr val="FFFFFF"/>
                </a:solidFill>
                <a:miter lim="800000"/>
                <a:headEnd/>
                <a:tailEnd/>
              </a:ln>
            </p:spPr>
            <p:txBody>
              <a:bodyPr wrap="none" lIns="0" tIns="0" rIns="0" b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spcBef>
                    <a:spcPct val="0"/>
                  </a:spcBef>
                  <a:spcAft>
                    <a:spcPct val="0"/>
                  </a:spcAft>
                  <a:buClr>
                    <a:srgbClr val="C00000"/>
                  </a:buClr>
                  <a:defRPr/>
                </a:pPr>
                <a:r>
                  <a:rPr lang="zh-TW" altLang="en-US" sz="1800" b="1" kern="0" smtClean="0">
                    <a:solidFill>
                      <a:srgbClr val="FFFFFF"/>
                    </a:solidFill>
                    <a:latin typeface="Arial" pitchFamily="34" charset="0"/>
                    <a:ea typeface="SimSun" pitchFamily="2" charset="-122"/>
                  </a:rPr>
                  <a:t>企業社</a:t>
                </a:r>
                <a:endParaRPr lang="en-US" altLang="zh-TW" sz="1800" b="1" kern="0" smtClean="0">
                  <a:solidFill>
                    <a:srgbClr val="FFFFFF"/>
                  </a:solidFill>
                  <a:latin typeface="Arial" pitchFamily="34" charset="0"/>
                  <a:ea typeface="SimSun" pitchFamily="2" charset="-122"/>
                </a:endParaRPr>
              </a:p>
              <a:p>
                <a:pPr algn="ctr" eaLnBrk="1" fontAlgn="base" hangingPunct="1">
                  <a:spcBef>
                    <a:spcPct val="0"/>
                  </a:spcBef>
                  <a:spcAft>
                    <a:spcPct val="0"/>
                  </a:spcAft>
                  <a:buClr>
                    <a:srgbClr val="C00000"/>
                  </a:buClr>
                  <a:defRPr/>
                </a:pPr>
                <a:r>
                  <a:rPr lang="zh-TW" altLang="en-US" sz="1800" b="1" kern="0" smtClean="0">
                    <a:solidFill>
                      <a:srgbClr val="FFFFFF"/>
                    </a:solidFill>
                    <a:latin typeface="Arial" pitchFamily="34" charset="0"/>
                    <a:ea typeface="SimSun" pitchFamily="2" charset="-122"/>
                  </a:rPr>
                  <a:t>會責任</a:t>
                </a:r>
              </a:p>
            </p:txBody>
          </p:sp>
        </p:grpSp>
        <p:sp>
          <p:nvSpPr>
            <p:cNvPr id="19" name="矩形 18"/>
            <p:cNvSpPr/>
            <p:nvPr/>
          </p:nvSpPr>
          <p:spPr bwMode="ltGray">
            <a:xfrm>
              <a:off x="6443451" y="3892599"/>
              <a:ext cx="2089362" cy="596900"/>
            </a:xfrm>
            <a:prstGeom prst="rect">
              <a:avLst/>
            </a:prstGeom>
            <a:noFill/>
            <a:ln w="3175" cap="flat" cmpd="sng" algn="ctr">
              <a:noFill/>
              <a:prstDash val="solid"/>
            </a:ln>
            <a:effectLst/>
          </p:spPr>
          <p:txBody>
            <a:bodyPr wrap="none" lIns="0" rIns="0" anchor="ctr"/>
            <a:lstStyle/>
            <a:p>
              <a:pPr fontAlgn="base">
                <a:spcBef>
                  <a:spcPct val="0"/>
                </a:spcBef>
                <a:spcAft>
                  <a:spcPct val="0"/>
                </a:spcAft>
                <a:defRPr/>
              </a:pPr>
              <a:r>
                <a:rPr lang="en-US" altLang="zh-TW" b="1" kern="0" dirty="0">
                  <a:solidFill>
                    <a:srgbClr val="968C6D"/>
                  </a:solidFill>
                  <a:latin typeface="Arial"/>
                  <a:ea typeface="SimSun" pitchFamily="2" charset="-122"/>
                </a:rPr>
                <a:t>(</a:t>
              </a:r>
              <a:r>
                <a:rPr lang="zh-TW" altLang="en-US" b="1" kern="0" dirty="0">
                  <a:solidFill>
                    <a:srgbClr val="968C6D"/>
                  </a:solidFill>
                  <a:latin typeface="Arial"/>
                  <a:ea typeface="SimSun" pitchFamily="2" charset="-122"/>
                </a:rPr>
                <a:t>直接向董事長報告</a:t>
              </a:r>
              <a:r>
                <a:rPr lang="en-US" altLang="zh-TW" b="1" kern="0" dirty="0">
                  <a:solidFill>
                    <a:srgbClr val="968C6D"/>
                  </a:solidFill>
                  <a:latin typeface="Arial"/>
                  <a:ea typeface="SimSun" pitchFamily="2" charset="-122"/>
                </a:rPr>
                <a:t>)</a:t>
              </a:r>
              <a:endParaRPr lang="zh-TW" altLang="en-US" b="1" kern="0" dirty="0">
                <a:solidFill>
                  <a:srgbClr val="968C6D"/>
                </a:solidFill>
                <a:latin typeface="Arial"/>
                <a:ea typeface="SimSun" pitchFamily="2" charset="-122"/>
              </a:endParaRPr>
            </a:p>
          </p:txBody>
        </p:sp>
      </p:grpSp>
      <p:grpSp>
        <p:nvGrpSpPr>
          <p:cNvPr id="24" name="群組 38"/>
          <p:cNvGrpSpPr>
            <a:grpSpLocks/>
          </p:cNvGrpSpPr>
          <p:nvPr/>
        </p:nvGrpSpPr>
        <p:grpSpPr bwMode="auto">
          <a:xfrm>
            <a:off x="893762" y="4460875"/>
            <a:ext cx="7572375" cy="1703388"/>
            <a:chOff x="971575" y="4708024"/>
            <a:chExt cx="7572971" cy="1701345"/>
          </a:xfrm>
        </p:grpSpPr>
        <p:sp>
          <p:nvSpPr>
            <p:cNvPr id="25" name="矩形 24"/>
            <p:cNvSpPr/>
            <p:nvPr/>
          </p:nvSpPr>
          <p:spPr bwMode="ltGray">
            <a:xfrm>
              <a:off x="971575" y="4708025"/>
              <a:ext cx="2087726" cy="697662"/>
            </a:xfrm>
            <a:prstGeom prst="rect">
              <a:avLst/>
            </a:prstGeom>
            <a:noFill/>
            <a:ln w="3175" cap="flat" cmpd="sng" algn="ctr">
              <a:solidFill>
                <a:srgbClr val="FFFFFF"/>
              </a:solidFill>
              <a:prstDash val="solid"/>
            </a:ln>
            <a:effectLst/>
          </p:spPr>
          <p:txBody>
            <a:bodyPr wrap="none" lIns="0" rIns="0"/>
            <a:lstStyle/>
            <a:p>
              <a:pPr marL="90488" fontAlgn="base">
                <a:spcBef>
                  <a:spcPct val="0"/>
                </a:spcBef>
                <a:spcAft>
                  <a:spcPct val="0"/>
                </a:spcAft>
                <a:defRPr/>
              </a:pPr>
              <a:r>
                <a:rPr lang="zh-TW" altLang="en-US" sz="2200" b="1" kern="0" dirty="0">
                  <a:solidFill>
                    <a:srgbClr val="DC6900"/>
                  </a:solidFill>
                  <a:latin typeface="Arial"/>
                  <a:ea typeface="SimSun" pitchFamily="2" charset="-122"/>
                </a:rPr>
                <a:t>董事會議召開</a:t>
              </a:r>
            </a:p>
          </p:txBody>
        </p:sp>
        <p:sp>
          <p:nvSpPr>
            <p:cNvPr id="26" name="Content Placeholder 2"/>
            <p:cNvSpPr>
              <a:spLocks/>
            </p:cNvSpPr>
            <p:nvPr/>
          </p:nvSpPr>
          <p:spPr bwMode="auto">
            <a:xfrm>
              <a:off x="2856085" y="4708024"/>
              <a:ext cx="5688461" cy="401156"/>
            </a:xfrm>
            <a:prstGeom prst="rect">
              <a:avLst/>
            </a:prstGeom>
            <a:solidFill>
              <a:srgbClr val="602320">
                <a:lumMod val="50000"/>
              </a:srgbClr>
            </a:solidFill>
            <a:ln w="9525">
              <a:solidFill>
                <a:srgbClr val="FFFFFF"/>
              </a:solidFill>
              <a:miter lim="800000"/>
              <a:headEnd/>
              <a:tailEnd/>
            </a:ln>
          </p:spPr>
          <p:txBody>
            <a:bodyPr lIns="0" tIns="0" rIns="0" bIns="0" anchor="ctr"/>
            <a:lstStyle>
              <a:lvl1pPr marL="85725" eaLnBrk="0" hangingPunct="0">
                <a:spcAft>
                  <a:spcPts val="900"/>
                </a:spcAft>
                <a:buClr>
                  <a:schemeClr val="tx1"/>
                </a:buClr>
                <a:defRPr sz="2000">
                  <a:solidFill>
                    <a:schemeClr val="tx1"/>
                  </a:solidFill>
                  <a:latin typeface="Georgia" pitchFamily="18" charset="0"/>
                </a:defRPr>
              </a:lvl1pPr>
              <a:lvl2pPr marL="273050" indent="-2730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547688" indent="-273050" eaLnBrk="0" hangingPunct="0">
                <a:spcAft>
                  <a:spcPts val="900"/>
                </a:spcAft>
                <a:buClr>
                  <a:schemeClr val="tx1"/>
                </a:buClr>
                <a:buFont typeface="Georgia" pitchFamily="18" charset="0"/>
                <a:buChar char="-"/>
                <a:defRPr sz="2000">
                  <a:solidFill>
                    <a:schemeClr val="tx1"/>
                  </a:solidFill>
                  <a:latin typeface="Georgia" pitchFamily="18" charset="0"/>
                </a:defRPr>
              </a:lvl3pPr>
              <a:lvl4pPr marL="822325" indent="-273050" eaLnBrk="0" hangingPunct="0">
                <a:spcAft>
                  <a:spcPts val="900"/>
                </a:spcAft>
                <a:buClr>
                  <a:schemeClr val="tx1"/>
                </a:buClr>
                <a:buFont typeface="Georgia" pitchFamily="18" charset="0"/>
                <a:buChar char="◦"/>
                <a:defRPr sz="2000">
                  <a:solidFill>
                    <a:schemeClr val="tx1"/>
                  </a:solidFill>
                  <a:latin typeface="Georgia" pitchFamily="18" charset="0"/>
                </a:defRPr>
              </a:lvl4pPr>
              <a:lvl5pPr marL="1096963" indent="-273050" eaLnBrk="0" hangingPunct="0">
                <a:spcAft>
                  <a:spcPts val="900"/>
                </a:spcAft>
                <a:buClr>
                  <a:schemeClr val="tx1"/>
                </a:buClr>
                <a:buFont typeface="Georgia" pitchFamily="18" charset="0"/>
                <a:buChar char="›"/>
                <a:defRPr sz="2000">
                  <a:solidFill>
                    <a:schemeClr val="tx1"/>
                  </a:solidFill>
                  <a:latin typeface="Georgia" pitchFamily="18" charset="0"/>
                </a:defRPr>
              </a:lvl5pPr>
              <a:lvl6pPr marL="15541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0113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24685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29257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marL="46038" eaLnBrk="1" fontAlgn="base" hangingPunct="1">
                <a:spcBef>
                  <a:spcPct val="0"/>
                </a:spcBef>
                <a:spcAft>
                  <a:spcPct val="0"/>
                </a:spcAft>
                <a:buClr>
                  <a:srgbClr val="C00000"/>
                </a:buClr>
                <a:defRPr/>
              </a:pPr>
              <a:r>
                <a:rPr lang="zh-TW" altLang="en-US" sz="2200" b="1" kern="0" dirty="0">
                  <a:solidFill>
                    <a:srgbClr val="FFFFFF"/>
                  </a:solidFill>
                  <a:latin typeface="Arial" pitchFamily="34" charset="0"/>
                  <a:ea typeface="SimSun" pitchFamily="2" charset="-122"/>
                </a:rPr>
                <a:t>至少每</a:t>
              </a:r>
              <a:r>
                <a:rPr lang="zh-TW" altLang="en-US" sz="2200" b="1" kern="0" dirty="0" smtClean="0">
                  <a:solidFill>
                    <a:srgbClr val="FFFFFF"/>
                  </a:solidFill>
                  <a:latin typeface="Arial" pitchFamily="34" charset="0"/>
                  <a:ea typeface="SimSun" pitchFamily="2" charset="-122"/>
                </a:rPr>
                <a:t>季一次</a:t>
              </a:r>
            </a:p>
          </p:txBody>
        </p:sp>
        <p:sp>
          <p:nvSpPr>
            <p:cNvPr id="27" name="Content Placeholder 2"/>
            <p:cNvSpPr>
              <a:spLocks/>
            </p:cNvSpPr>
            <p:nvPr/>
          </p:nvSpPr>
          <p:spPr bwMode="auto">
            <a:xfrm>
              <a:off x="2855951" y="5141644"/>
              <a:ext cx="5688595" cy="400485"/>
            </a:xfrm>
            <a:prstGeom prst="rect">
              <a:avLst/>
            </a:prstGeom>
            <a:solidFill>
              <a:srgbClr val="FFFFFF"/>
            </a:solidFill>
            <a:ln w="9525">
              <a:solidFill>
                <a:srgbClr val="C00000"/>
              </a:solidFill>
              <a:miter lim="800000"/>
              <a:headEnd/>
              <a:tailEnd/>
            </a:ln>
          </p:spPr>
          <p:txBody>
            <a:bodyPr lIns="0" tIns="0" rIns="0" bIns="0" anchor="ctr"/>
            <a:lstStyle>
              <a:lvl1pPr marL="46038"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
                  <a:srgbClr val="C00000"/>
                </a:buClr>
                <a:defRPr/>
              </a:pPr>
              <a:r>
                <a:rPr lang="zh-TW" altLang="en-US" sz="2200" b="1" kern="0" dirty="0" smtClean="0">
                  <a:solidFill>
                    <a:srgbClr val="000000"/>
                  </a:solidFill>
                  <a:latin typeface="Arial" pitchFamily="34" charset="0"/>
                  <a:ea typeface="SimSun" pitchFamily="2" charset="-122"/>
                </a:rPr>
                <a:t>前一晚：簡報公司近況、市場與產業變化</a:t>
              </a:r>
            </a:p>
          </p:txBody>
        </p:sp>
        <p:sp>
          <p:nvSpPr>
            <p:cNvPr id="28" name="Content Placeholder 2"/>
            <p:cNvSpPr>
              <a:spLocks/>
            </p:cNvSpPr>
            <p:nvPr/>
          </p:nvSpPr>
          <p:spPr bwMode="auto">
            <a:xfrm>
              <a:off x="2855951" y="5575264"/>
              <a:ext cx="5688595" cy="400485"/>
            </a:xfrm>
            <a:prstGeom prst="rect">
              <a:avLst/>
            </a:prstGeom>
            <a:solidFill>
              <a:srgbClr val="FFFFFF"/>
            </a:solidFill>
            <a:ln w="9525">
              <a:solidFill>
                <a:srgbClr val="C00000"/>
              </a:solidFill>
              <a:miter lim="800000"/>
              <a:headEnd/>
              <a:tailEnd/>
            </a:ln>
          </p:spPr>
          <p:txBody>
            <a:bodyPr lIns="0" tIns="0" rIns="0" bIns="0" anchor="ctr"/>
            <a:lstStyle>
              <a:lvl1pPr marL="46038"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
                  <a:srgbClr val="C00000"/>
                </a:buClr>
                <a:defRPr/>
              </a:pPr>
              <a:r>
                <a:rPr lang="zh-TW" altLang="en-US" sz="2200" b="1" kern="0" smtClean="0">
                  <a:solidFill>
                    <a:srgbClr val="000000"/>
                  </a:solidFill>
                  <a:latin typeface="Arial" pitchFamily="34" charset="0"/>
                  <a:ea typeface="SimSun" pitchFamily="2" charset="-122"/>
                </a:rPr>
                <a:t>周一：審計</a:t>
              </a:r>
              <a:r>
                <a:rPr lang="en-US" altLang="zh-TW" sz="1800" b="1" kern="0" smtClean="0">
                  <a:solidFill>
                    <a:srgbClr val="968C6D"/>
                  </a:solidFill>
                  <a:latin typeface="Arial" pitchFamily="34" charset="0"/>
                  <a:ea typeface="SimSun" pitchFamily="2" charset="-122"/>
                </a:rPr>
                <a:t>3H</a:t>
              </a:r>
              <a:r>
                <a:rPr lang="zh-TW" altLang="en-US" sz="2200" b="1" kern="0" smtClean="0">
                  <a:solidFill>
                    <a:srgbClr val="000000"/>
                  </a:solidFill>
                  <a:latin typeface="Arial" pitchFamily="34" charset="0"/>
                  <a:ea typeface="SimSun" pitchFamily="2" charset="-122"/>
                </a:rPr>
                <a:t>／薪酬委員會</a:t>
              </a:r>
              <a:r>
                <a:rPr lang="en-US" altLang="zh-TW" sz="1800" b="1" kern="0" smtClean="0">
                  <a:solidFill>
                    <a:srgbClr val="968C6D"/>
                  </a:solidFill>
                  <a:latin typeface="Arial" pitchFamily="34" charset="0"/>
                  <a:ea typeface="SimSun" pitchFamily="2" charset="-122"/>
                </a:rPr>
                <a:t>2H</a:t>
              </a:r>
              <a:r>
                <a:rPr lang="zh-TW" altLang="en-US" sz="2200" b="1" kern="0" smtClean="0">
                  <a:solidFill>
                    <a:srgbClr val="000000"/>
                  </a:solidFill>
                  <a:latin typeface="Arial" pitchFamily="34" charset="0"/>
                  <a:ea typeface="SimSun" pitchFamily="2" charset="-122"/>
                </a:rPr>
                <a:t>／董事會</a:t>
              </a:r>
            </a:p>
          </p:txBody>
        </p:sp>
        <p:sp>
          <p:nvSpPr>
            <p:cNvPr id="29" name="Content Placeholder 2"/>
            <p:cNvSpPr>
              <a:spLocks/>
            </p:cNvSpPr>
            <p:nvPr/>
          </p:nvSpPr>
          <p:spPr bwMode="auto">
            <a:xfrm>
              <a:off x="2855951" y="6008884"/>
              <a:ext cx="5688595" cy="400485"/>
            </a:xfrm>
            <a:prstGeom prst="rect">
              <a:avLst/>
            </a:prstGeom>
            <a:solidFill>
              <a:srgbClr val="FFFFFF"/>
            </a:solidFill>
            <a:ln w="9525">
              <a:solidFill>
                <a:srgbClr val="C00000"/>
              </a:solidFill>
              <a:miter lim="800000"/>
              <a:headEnd/>
              <a:tailEnd/>
            </a:ln>
          </p:spPr>
          <p:txBody>
            <a:bodyPr lIns="0" tIns="0" rIns="0" bIns="0" anchor="ctr"/>
            <a:lstStyle>
              <a:lvl1pPr marL="46038"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
                  <a:srgbClr val="C00000"/>
                </a:buClr>
                <a:defRPr/>
              </a:pPr>
              <a:r>
                <a:rPr lang="zh-TW" altLang="en-US" sz="2200" b="1" kern="0" dirty="0" smtClean="0">
                  <a:solidFill>
                    <a:srgbClr val="000000"/>
                  </a:solidFill>
                  <a:latin typeface="Arial" pitchFamily="34" charset="0"/>
                  <a:ea typeface="SimSun" pitchFamily="2" charset="-122"/>
                </a:rPr>
                <a:t>周二：董事會</a:t>
              </a:r>
              <a:r>
                <a:rPr lang="zh-TW" altLang="en-US" sz="1800" b="1" kern="0" dirty="0" smtClean="0">
                  <a:solidFill>
                    <a:srgbClr val="968C6D"/>
                  </a:solidFill>
                  <a:latin typeface="Arial" pitchFamily="34" charset="0"/>
                  <a:ea typeface="SimSun" pitchFamily="2" charset="-122"/>
                </a:rPr>
                <a:t>上午</a:t>
              </a:r>
              <a:r>
                <a:rPr lang="zh-TW" altLang="en-US" sz="2200" b="1" kern="0" dirty="0" smtClean="0">
                  <a:solidFill>
                    <a:srgbClr val="000000"/>
                  </a:solidFill>
                  <a:latin typeface="Arial" pitchFamily="34" charset="0"/>
                  <a:ea typeface="SimSun" pitchFamily="2" charset="-122"/>
                </a:rPr>
                <a:t>／經營團隊報告／策略會議</a:t>
              </a:r>
            </a:p>
          </p:txBody>
        </p:sp>
      </p:grpSp>
      <p:sp>
        <p:nvSpPr>
          <p:cNvPr id="30" name="矩形 2"/>
          <p:cNvSpPr>
            <a:spLocks noChangeArrowheads="1"/>
          </p:cNvSpPr>
          <p:nvPr/>
        </p:nvSpPr>
        <p:spPr bwMode="auto">
          <a:xfrm>
            <a:off x="2676525" y="6172655"/>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pPr>
            <a:r>
              <a:rPr lang="zh-TW" altLang="en-US" sz="1000" b="1" dirty="0" smtClean="0">
                <a:solidFill>
                  <a:srgbClr val="968C6D"/>
                </a:solidFill>
                <a:latin typeface="Arial" pitchFamily="34" charset="0"/>
                <a:ea typeface="SimSun" pitchFamily="2" charset="-122"/>
              </a:rPr>
              <a:t>資料來源：</a:t>
            </a:r>
            <a:r>
              <a:rPr lang="en-US" altLang="zh-TW" sz="1000" b="1" dirty="0" smtClean="0">
                <a:solidFill>
                  <a:srgbClr val="968C6D"/>
                </a:solidFill>
                <a:latin typeface="Arial" pitchFamily="34" charset="0"/>
                <a:ea typeface="SimSun" pitchFamily="2" charset="-122"/>
              </a:rPr>
              <a:t>2011/04/01 </a:t>
            </a:r>
            <a:r>
              <a:rPr lang="zh-TW" altLang="en-US" sz="1000" b="1" dirty="0" smtClean="0">
                <a:solidFill>
                  <a:srgbClr val="968C6D"/>
                </a:solidFill>
                <a:latin typeface="Arial" pitchFamily="34" charset="0"/>
                <a:ea typeface="SimSun" pitchFamily="2" charset="-122"/>
              </a:rPr>
              <a:t>經濟日報，</a:t>
            </a:r>
            <a:r>
              <a:rPr lang="en-US" altLang="zh-TW" sz="1000" b="1" dirty="0" smtClean="0">
                <a:solidFill>
                  <a:srgbClr val="968C6D"/>
                </a:solidFill>
                <a:latin typeface="Arial" pitchFamily="34" charset="0"/>
                <a:ea typeface="SimSun" pitchFamily="2" charset="-122"/>
              </a:rPr>
              <a:t>《</a:t>
            </a:r>
            <a:r>
              <a:rPr lang="zh-TW" altLang="en-US" sz="1000" b="1" dirty="0" smtClean="0">
                <a:solidFill>
                  <a:srgbClr val="968C6D"/>
                </a:solidFill>
                <a:latin typeface="Arial" pitchFamily="34" charset="0"/>
                <a:ea typeface="SimSun" pitchFamily="2" charset="-122"/>
              </a:rPr>
              <a:t>財務長開講／何麗梅 揭開台積董事會面紗</a:t>
            </a:r>
            <a:r>
              <a:rPr lang="en-US" altLang="zh-TW" sz="1000" b="1" dirty="0" smtClean="0">
                <a:solidFill>
                  <a:srgbClr val="968C6D"/>
                </a:solidFill>
                <a:latin typeface="Arial" pitchFamily="34" charset="0"/>
                <a:ea typeface="SimSun" pitchFamily="2" charset="-122"/>
              </a:rPr>
              <a:t>》</a:t>
            </a:r>
            <a:endParaRPr lang="zh-TW" altLang="en-US" sz="1000" b="1" dirty="0" smtClean="0">
              <a:solidFill>
                <a:srgbClr val="968C6D"/>
              </a:solidFill>
              <a:latin typeface="Arial" pitchFamily="34" charset="0"/>
              <a:ea typeface="SimSun" pitchFamily="2" charset="-122"/>
            </a:endParaRPr>
          </a:p>
        </p:txBody>
      </p:sp>
      <p:cxnSp>
        <p:nvCxnSpPr>
          <p:cNvPr id="31" name="直線接點 30"/>
          <p:cNvCxnSpPr/>
          <p:nvPr/>
        </p:nvCxnSpPr>
        <p:spPr>
          <a:xfrm>
            <a:off x="1836738" y="2339975"/>
            <a:ext cx="6696075" cy="0"/>
          </a:xfrm>
          <a:prstGeom prst="line">
            <a:avLst/>
          </a:prstGeom>
          <a:noFill/>
          <a:ln w="19050" cap="flat" cmpd="sng" algn="ctr">
            <a:solidFill>
              <a:srgbClr val="968C6D"/>
            </a:solidFill>
            <a:prstDash val="solid"/>
          </a:ln>
          <a:effectLst/>
        </p:spPr>
      </p:cxnSp>
      <p:cxnSp>
        <p:nvCxnSpPr>
          <p:cNvPr id="32" name="直線接點 31"/>
          <p:cNvCxnSpPr/>
          <p:nvPr/>
        </p:nvCxnSpPr>
        <p:spPr>
          <a:xfrm>
            <a:off x="1500188" y="3429000"/>
            <a:ext cx="7032625" cy="0"/>
          </a:xfrm>
          <a:prstGeom prst="line">
            <a:avLst/>
          </a:prstGeom>
          <a:noFill/>
          <a:ln w="19050" cap="flat" cmpd="sng" algn="ctr">
            <a:solidFill>
              <a:srgbClr val="968C6D"/>
            </a:solidFill>
            <a:prstDash val="solid"/>
          </a:ln>
          <a:effectLst/>
        </p:spPr>
      </p:cxnSp>
      <p:cxnSp>
        <p:nvCxnSpPr>
          <p:cNvPr id="33" name="直線接點 32"/>
          <p:cNvCxnSpPr/>
          <p:nvPr/>
        </p:nvCxnSpPr>
        <p:spPr>
          <a:xfrm>
            <a:off x="1258888" y="4429125"/>
            <a:ext cx="7273925" cy="0"/>
          </a:xfrm>
          <a:prstGeom prst="line">
            <a:avLst/>
          </a:prstGeom>
          <a:noFill/>
          <a:ln w="19050" cap="flat" cmpd="sng" algn="ctr">
            <a:solidFill>
              <a:srgbClr val="968C6D"/>
            </a:solidFill>
            <a:prstDash val="solid"/>
          </a:ln>
          <a:effectLst/>
        </p:spPr>
      </p:cxnSp>
      <p:cxnSp>
        <p:nvCxnSpPr>
          <p:cNvPr id="34" name="直線接點 33"/>
          <p:cNvCxnSpPr/>
          <p:nvPr/>
        </p:nvCxnSpPr>
        <p:spPr>
          <a:xfrm>
            <a:off x="763586" y="6418717"/>
            <a:ext cx="7705725" cy="0"/>
          </a:xfrm>
          <a:prstGeom prst="line">
            <a:avLst/>
          </a:prstGeom>
          <a:noFill/>
          <a:ln w="19050" cap="flat" cmpd="sng" algn="ctr">
            <a:solidFill>
              <a:srgbClr val="968C6D"/>
            </a:solidFill>
            <a:prstDash val="solid"/>
          </a:ln>
          <a:effectLst/>
        </p:spPr>
      </p:cxnSp>
      <p:grpSp>
        <p:nvGrpSpPr>
          <p:cNvPr id="35" name="群組 9"/>
          <p:cNvGrpSpPr>
            <a:grpSpLocks/>
          </p:cNvGrpSpPr>
          <p:nvPr/>
        </p:nvGrpSpPr>
        <p:grpSpPr bwMode="auto">
          <a:xfrm>
            <a:off x="7645265" y="896938"/>
            <a:ext cx="1158875" cy="647700"/>
            <a:chOff x="7506530" y="548680"/>
            <a:chExt cx="1159040" cy="648072"/>
          </a:xfrm>
        </p:grpSpPr>
        <p:sp>
          <p:nvSpPr>
            <p:cNvPr id="36" name="流程圖: 文件 35"/>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37" name="文字方塊 36"/>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38" name="投影片編號版面配置區 37"/>
          <p:cNvSpPr>
            <a:spLocks noGrp="1"/>
          </p:cNvSpPr>
          <p:nvPr>
            <p:ph type="sldNum" sz="quarter" idx="4"/>
          </p:nvPr>
        </p:nvSpPr>
        <p:spPr>
          <a:xfrm>
            <a:off x="7010400" y="6356350"/>
            <a:ext cx="2133600" cy="365125"/>
          </a:xfrm>
        </p:spPr>
        <p:txBody>
          <a:bodyPr/>
          <a:lstStyle/>
          <a:p>
            <a:fld id="{1C7858B1-76B0-43A1-BD85-92CBAD88C864}" type="slidenum">
              <a:rPr lang="zh-TW" altLang="en-US" smtClean="0"/>
              <a:t>37</a:t>
            </a:fld>
            <a:endParaRPr lang="zh-TW" altLang="en-US"/>
          </a:p>
        </p:txBody>
      </p:sp>
    </p:spTree>
    <p:extLst>
      <p:ext uri="{BB962C8B-B14F-4D97-AF65-F5344CB8AC3E}">
        <p14:creationId xmlns:p14="http://schemas.microsoft.com/office/powerpoint/2010/main" val="67618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46615"/>
            <a:ext cx="8420100"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2336347"/>
            <a:ext cx="6270625" cy="4071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標題 1"/>
          <p:cNvSpPr txBox="1">
            <a:spLocks/>
          </p:cNvSpPr>
          <p:nvPr/>
        </p:nvSpPr>
        <p:spPr bwMode="auto">
          <a:xfrm>
            <a:off x="1439862" y="-34473"/>
            <a:ext cx="77041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台積電：創新且有效的社會參與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－高雄氣爆專案進度透明化</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952" y="3634243"/>
            <a:ext cx="3198813"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642258"/>
            <a:ext cx="32051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a:spLocks noChangeArrowheads="1"/>
          </p:cNvSpPr>
          <p:nvPr/>
        </p:nvSpPr>
        <p:spPr bwMode="auto">
          <a:xfrm>
            <a:off x="5759450" y="476249"/>
            <a:ext cx="323215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sz="1400" b="1" kern="0" smtClean="0">
                <a:solidFill>
                  <a:srgbClr val="000000"/>
                </a:solidFill>
                <a:ea typeface="SimSun" pitchFamily="2" charset="-122"/>
              </a:rPr>
              <a:t>工程進度</a:t>
            </a:r>
          </a:p>
        </p:txBody>
      </p:sp>
      <p:sp>
        <p:nvSpPr>
          <p:cNvPr id="8" name="矩形 12"/>
          <p:cNvSpPr>
            <a:spLocks noChangeArrowheads="1"/>
          </p:cNvSpPr>
          <p:nvPr/>
        </p:nvSpPr>
        <p:spPr bwMode="auto">
          <a:xfrm>
            <a:off x="5747202" y="3603625"/>
            <a:ext cx="3230563"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r>
              <a:rPr lang="zh-TW" altLang="en-US" sz="1400" b="1" kern="0" dirty="0" smtClean="0">
                <a:solidFill>
                  <a:srgbClr val="000000"/>
                </a:solidFill>
                <a:ea typeface="SimSun" pitchFamily="2" charset="-122"/>
              </a:rPr>
              <a:t>重要預算</a:t>
            </a:r>
          </a:p>
        </p:txBody>
      </p:sp>
      <p:sp>
        <p:nvSpPr>
          <p:cNvPr id="9" name="投影片編號版面配置區 8"/>
          <p:cNvSpPr>
            <a:spLocks noGrp="1"/>
          </p:cNvSpPr>
          <p:nvPr>
            <p:ph type="sldNum" sz="quarter" idx="4"/>
          </p:nvPr>
        </p:nvSpPr>
        <p:spPr>
          <a:xfrm>
            <a:off x="7010400" y="6356350"/>
            <a:ext cx="2133600" cy="365125"/>
          </a:xfrm>
        </p:spPr>
        <p:txBody>
          <a:bodyPr/>
          <a:lstStyle/>
          <a:p>
            <a:fld id="{1C7858B1-76B0-43A1-BD85-92CBAD88C864}" type="slidenum">
              <a:rPr lang="zh-TW" altLang="en-US" smtClean="0"/>
              <a:t>38</a:t>
            </a:fld>
            <a:endParaRPr lang="zh-TW" altLang="en-US"/>
          </a:p>
        </p:txBody>
      </p:sp>
    </p:spTree>
    <p:extLst>
      <p:ext uri="{BB962C8B-B14F-4D97-AF65-F5344CB8AC3E}">
        <p14:creationId xmlns:p14="http://schemas.microsoft.com/office/powerpoint/2010/main" val="176637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629792" y="-20185"/>
            <a:ext cx="77041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台積電：水資源管理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－用水製程回收率達</a:t>
            </a:r>
            <a:r>
              <a:rPr lang="en-US" altLang="zh-TW" sz="2800" b="0" i="0" dirty="0" smtClean="0">
                <a:solidFill>
                  <a:schemeClr val="bg1"/>
                </a:solidFill>
                <a:latin typeface="微軟正黑體" panose="020B0604030504040204" pitchFamily="34" charset="-120"/>
                <a:ea typeface="微軟正黑體" panose="020B0604030504040204" pitchFamily="34" charset="-120"/>
              </a:rPr>
              <a:t>87%</a:t>
            </a:r>
            <a:br>
              <a:rPr lang="en-US" altLang="zh-TW" sz="2800" b="0" i="0" dirty="0" smtClean="0">
                <a:solidFill>
                  <a:schemeClr val="bg1"/>
                </a:solidFill>
                <a:latin typeface="微軟正黑體" panose="020B0604030504040204" pitchFamily="34" charset="-120"/>
                <a:ea typeface="微軟正黑體" panose="020B0604030504040204" pitchFamily="34" charset="-120"/>
              </a:rPr>
            </a:b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grpSp>
        <p:nvGrpSpPr>
          <p:cNvPr id="3" name="群組 9"/>
          <p:cNvGrpSpPr>
            <a:grpSpLocks/>
          </p:cNvGrpSpPr>
          <p:nvPr/>
        </p:nvGrpSpPr>
        <p:grpSpPr bwMode="auto">
          <a:xfrm>
            <a:off x="7507288" y="712901"/>
            <a:ext cx="1158875" cy="647700"/>
            <a:chOff x="7506530" y="548680"/>
            <a:chExt cx="1159040" cy="648072"/>
          </a:xfrm>
        </p:grpSpPr>
        <p:sp>
          <p:nvSpPr>
            <p:cNvPr id="4" name="流程圖: 文件 3"/>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5" name="文字方塊 4"/>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grpSp>
        <p:nvGrpSpPr>
          <p:cNvPr id="6" name="群組 3"/>
          <p:cNvGrpSpPr>
            <a:grpSpLocks/>
          </p:cNvGrpSpPr>
          <p:nvPr/>
        </p:nvGrpSpPr>
        <p:grpSpPr bwMode="auto">
          <a:xfrm>
            <a:off x="1763713" y="3370263"/>
            <a:ext cx="6657975" cy="3046412"/>
            <a:chOff x="2162394" y="3478143"/>
            <a:chExt cx="6658078" cy="3047201"/>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394" y="3478143"/>
              <a:ext cx="6658078" cy="30472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直線接點 7"/>
            <p:cNvCxnSpPr/>
            <p:nvPr/>
          </p:nvCxnSpPr>
          <p:spPr>
            <a:xfrm>
              <a:off x="4411916" y="3716330"/>
              <a:ext cx="3644956" cy="0"/>
            </a:xfrm>
            <a:prstGeom prst="line">
              <a:avLst/>
            </a:prstGeom>
            <a:noFill/>
            <a:ln w="9525" cap="flat" cmpd="sng" algn="ctr">
              <a:solidFill>
                <a:srgbClr val="DC6900">
                  <a:shade val="95000"/>
                  <a:satMod val="105000"/>
                </a:srgbClr>
              </a:solidFill>
              <a:prstDash val="solid"/>
            </a:ln>
            <a:effectLst/>
          </p:spPr>
        </p:cxnSp>
      </p:grpSp>
      <p:sp>
        <p:nvSpPr>
          <p:cNvPr id="9" name="矩形 8"/>
          <p:cNvSpPr/>
          <p:nvPr/>
        </p:nvSpPr>
        <p:spPr>
          <a:xfrm>
            <a:off x="568325" y="1557338"/>
            <a:ext cx="7853363" cy="1784350"/>
          </a:xfrm>
          <a:prstGeom prst="rect">
            <a:avLst/>
          </a:prstGeom>
        </p:spPr>
        <p:txBody>
          <a:bodyPr>
            <a:spAutoFit/>
          </a:bodyPr>
          <a:lstStyle/>
          <a:p>
            <a:pPr fontAlgn="base">
              <a:spcBef>
                <a:spcPts val="600"/>
              </a:spcBef>
              <a:spcAft>
                <a:spcPct val="0"/>
              </a:spcAft>
              <a:defRPr/>
            </a:pPr>
            <a:r>
              <a:rPr lang="zh-TW" altLang="en-US" b="1" dirty="0">
                <a:solidFill>
                  <a:srgbClr val="000000"/>
                </a:solidFill>
                <a:latin typeface="Georgia" pitchFamily="18" charset="0"/>
                <a:ea typeface="SimSun" pitchFamily="2" charset="-122"/>
              </a:rPr>
              <a:t>台積電水資源管理的核心活動是：</a:t>
            </a:r>
            <a:endParaRPr lang="en-US" altLang="zh-TW" b="1" dirty="0">
              <a:solidFill>
                <a:srgbClr val="000000"/>
              </a:solidFill>
              <a:latin typeface="Georgia" pitchFamily="18" charset="0"/>
              <a:ea typeface="SimSun" pitchFamily="2" charset="-122"/>
            </a:endParaRPr>
          </a:p>
          <a:p>
            <a:pPr marL="342900" indent="-342900" fontAlgn="base">
              <a:spcBef>
                <a:spcPts val="600"/>
              </a:spcBef>
              <a:spcAft>
                <a:spcPct val="0"/>
              </a:spcAft>
              <a:buFont typeface="Arial" panose="020B0604020202020204" pitchFamily="34" charset="0"/>
              <a:buChar char="•"/>
              <a:defRPr/>
            </a:pPr>
            <a:r>
              <a:rPr lang="zh-TW" altLang="en-US" dirty="0">
                <a:solidFill>
                  <a:srgbClr val="000000"/>
                </a:solidFill>
                <a:latin typeface="Georgia" pitchFamily="18" charset="0"/>
                <a:ea typeface="SimSun" pitchFamily="2" charset="-122"/>
              </a:rPr>
              <a:t>與主管機關合作</a:t>
            </a:r>
            <a:r>
              <a:rPr lang="zh-TW" altLang="en-US" b="1" dirty="0">
                <a:solidFill>
                  <a:srgbClr val="A32020"/>
                </a:solidFill>
                <a:latin typeface="Georgia" pitchFamily="18" charset="0"/>
                <a:ea typeface="SimSun" pitchFamily="2" charset="-122"/>
              </a:rPr>
              <a:t>水資源保護</a:t>
            </a:r>
            <a:endParaRPr lang="en-US" altLang="zh-TW" b="1" dirty="0">
              <a:solidFill>
                <a:srgbClr val="A32020"/>
              </a:solidFill>
              <a:latin typeface="Georgia" pitchFamily="18" charset="0"/>
              <a:ea typeface="SimSun" pitchFamily="2" charset="-122"/>
            </a:endParaRPr>
          </a:p>
          <a:p>
            <a:pPr marL="342900" indent="-342900" fontAlgn="base">
              <a:spcBef>
                <a:spcPts val="600"/>
              </a:spcBef>
              <a:spcAft>
                <a:spcPct val="0"/>
              </a:spcAft>
              <a:buFont typeface="Arial" panose="020B0604020202020204" pitchFamily="34" charset="0"/>
              <a:buChar char="•"/>
              <a:defRPr/>
            </a:pPr>
            <a:r>
              <a:rPr lang="zh-TW" altLang="en-US" dirty="0">
                <a:solidFill>
                  <a:srgbClr val="000000"/>
                </a:solidFill>
                <a:latin typeface="Georgia" pitchFamily="18" charset="0"/>
                <a:ea typeface="SimSun" pitchFamily="2" charset="-122"/>
              </a:rPr>
              <a:t>與外部各方積極</a:t>
            </a:r>
            <a:r>
              <a:rPr lang="zh-TW" altLang="en-US" b="1" dirty="0">
                <a:solidFill>
                  <a:srgbClr val="A32020"/>
                </a:solidFill>
                <a:latin typeface="Georgia" pitchFamily="18" charset="0"/>
                <a:ea typeface="SimSun" pitchFamily="2" charset="-122"/>
              </a:rPr>
              <a:t>分享經驗</a:t>
            </a:r>
            <a:endParaRPr lang="en-US" altLang="zh-TW" b="1" dirty="0">
              <a:solidFill>
                <a:srgbClr val="A32020"/>
              </a:solidFill>
              <a:latin typeface="Georgia" pitchFamily="18" charset="0"/>
              <a:ea typeface="SimSun" pitchFamily="2" charset="-122"/>
            </a:endParaRPr>
          </a:p>
          <a:p>
            <a:pPr marL="342900" indent="-342900" fontAlgn="base">
              <a:spcBef>
                <a:spcPts val="600"/>
              </a:spcBef>
              <a:spcAft>
                <a:spcPct val="0"/>
              </a:spcAft>
              <a:buFont typeface="Arial" panose="020B0604020202020204" pitchFamily="34" charset="0"/>
              <a:buChar char="•"/>
              <a:defRPr/>
            </a:pPr>
            <a:r>
              <a:rPr lang="zh-TW" altLang="en-US" dirty="0">
                <a:solidFill>
                  <a:srgbClr val="000000"/>
                </a:solidFill>
                <a:latin typeface="Georgia" pitchFamily="18" charset="0"/>
                <a:ea typeface="SimSun" pitchFamily="2" charset="-122"/>
              </a:rPr>
              <a:t>積極鑑別與</a:t>
            </a:r>
            <a:r>
              <a:rPr lang="zh-TW" altLang="en-US" b="1" dirty="0">
                <a:solidFill>
                  <a:srgbClr val="A32020"/>
                </a:solidFill>
                <a:latin typeface="Georgia" pitchFamily="18" charset="0"/>
                <a:ea typeface="SimSun" pitchFamily="2" charset="-122"/>
              </a:rPr>
              <a:t>因應水資源風險</a:t>
            </a:r>
            <a:endParaRPr lang="en-US" altLang="zh-TW" b="1" dirty="0">
              <a:solidFill>
                <a:srgbClr val="A32020"/>
              </a:solidFill>
              <a:latin typeface="Georgia" pitchFamily="18" charset="0"/>
              <a:ea typeface="SimSun" pitchFamily="2" charset="-122"/>
            </a:endParaRPr>
          </a:p>
          <a:p>
            <a:pPr marL="342900" indent="-342900" fontAlgn="base">
              <a:spcBef>
                <a:spcPts val="600"/>
              </a:spcBef>
              <a:spcAft>
                <a:spcPct val="0"/>
              </a:spcAft>
              <a:buFont typeface="Arial" panose="020B0604020202020204" pitchFamily="34" charset="0"/>
              <a:buChar char="•"/>
              <a:defRPr/>
            </a:pPr>
            <a:r>
              <a:rPr lang="zh-TW" altLang="en-US" dirty="0">
                <a:solidFill>
                  <a:srgbClr val="000000"/>
                </a:solidFill>
                <a:latin typeface="Georgia" pitchFamily="18" charset="0"/>
                <a:ea typeface="SimSun" pitchFamily="2" charset="-122"/>
              </a:rPr>
              <a:t>節約用水－</a:t>
            </a:r>
            <a:r>
              <a:rPr lang="zh-TW" altLang="en-US" b="1" dirty="0">
                <a:solidFill>
                  <a:srgbClr val="A32020"/>
                </a:solidFill>
                <a:latin typeface="Georgia" pitchFamily="18" charset="0"/>
                <a:ea typeface="SimSun" pitchFamily="2" charset="-122"/>
              </a:rPr>
              <a:t>減量與回收再利用</a:t>
            </a:r>
          </a:p>
        </p:txBody>
      </p:sp>
      <p:sp>
        <p:nvSpPr>
          <p:cNvPr id="10" name="文字方塊 9"/>
          <p:cNvSpPr txBox="1"/>
          <p:nvPr/>
        </p:nvSpPr>
        <p:spPr>
          <a:xfrm>
            <a:off x="6948488" y="6308725"/>
            <a:ext cx="1368425" cy="215900"/>
          </a:xfrm>
          <a:prstGeom prst="rect">
            <a:avLst/>
          </a:prstGeom>
          <a:noFill/>
        </p:spPr>
        <p:txBody>
          <a:bodyPr lIns="0" tIns="0" rIns="0" bIns="0"/>
          <a:lstStyle/>
          <a:p>
            <a:pPr indent="-274320" fontAlgn="base">
              <a:spcBef>
                <a:spcPct val="0"/>
              </a:spcBef>
              <a:spcAft>
                <a:spcPts val="900"/>
              </a:spcAft>
              <a:defRPr/>
            </a:pPr>
            <a:r>
              <a:rPr lang="en-US" altLang="zh-TW" sz="1000" dirty="0">
                <a:solidFill>
                  <a:srgbClr val="000000"/>
                </a:solidFill>
                <a:latin typeface="Arial"/>
                <a:ea typeface="SimSun" pitchFamily="2" charset="-122"/>
              </a:rPr>
              <a:t>(</a:t>
            </a:r>
            <a:r>
              <a:rPr lang="zh-TW" altLang="en-US" sz="1000" dirty="0">
                <a:solidFill>
                  <a:srgbClr val="000000"/>
                </a:solidFill>
                <a:latin typeface="Arial"/>
                <a:ea typeface="SimSun" pitchFamily="2" charset="-122"/>
              </a:rPr>
              <a:t>中央社  </a:t>
            </a:r>
            <a:r>
              <a:rPr lang="en-US" altLang="zh-TW" sz="1000" dirty="0">
                <a:solidFill>
                  <a:srgbClr val="000000"/>
                </a:solidFill>
                <a:latin typeface="Arial"/>
                <a:ea typeface="SimSun" pitchFamily="2" charset="-122"/>
              </a:rPr>
              <a:t>2015.4.9)</a:t>
            </a:r>
            <a:endParaRPr lang="zh-TW" altLang="en-US" sz="1000" dirty="0">
              <a:solidFill>
                <a:srgbClr val="000000"/>
              </a:solidFill>
              <a:latin typeface="Arial"/>
              <a:ea typeface="SimSun" pitchFamily="2" charset="-122"/>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475" y="1620838"/>
            <a:ext cx="44243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投影片編號版面配置區 11"/>
          <p:cNvSpPr>
            <a:spLocks noGrp="1"/>
          </p:cNvSpPr>
          <p:nvPr>
            <p:ph type="sldNum" sz="quarter" idx="4"/>
          </p:nvPr>
        </p:nvSpPr>
        <p:spPr>
          <a:xfrm>
            <a:off x="7010400" y="6356350"/>
            <a:ext cx="2133600" cy="365125"/>
          </a:xfrm>
        </p:spPr>
        <p:txBody>
          <a:bodyPr/>
          <a:lstStyle/>
          <a:p>
            <a:fld id="{1C7858B1-76B0-43A1-BD85-92CBAD88C864}" type="slidenum">
              <a:rPr lang="zh-TW" altLang="en-US" smtClean="0"/>
              <a:t>39</a:t>
            </a:fld>
            <a:endParaRPr lang="zh-TW" altLang="en-US"/>
          </a:p>
        </p:txBody>
      </p:sp>
    </p:spTree>
    <p:extLst>
      <p:ext uri="{BB962C8B-B14F-4D97-AF65-F5344CB8AC3E}">
        <p14:creationId xmlns:p14="http://schemas.microsoft.com/office/powerpoint/2010/main" val="4286699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474114" y="-63723"/>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3465101" y="84224"/>
            <a:ext cx="5342021" cy="584775"/>
          </a:xfrm>
          <a:prstGeom prst="rect">
            <a:avLst/>
          </a:prstGeom>
          <a:noFill/>
        </p:spPr>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職業倫理教學暨分享平臺</a:t>
            </a:r>
            <a:endParaRPr lang="zh-TW" altLang="en-US" sz="3200" dirty="0">
              <a:solidFill>
                <a:schemeClr val="bg1"/>
              </a:solidFill>
              <a:latin typeface="微軟正黑體" panose="020B0604030504040204" pitchFamily="34" charset="-120"/>
              <a:ea typeface="微軟正黑體" panose="020B0604030504040204" pitchFamily="34" charset="-120"/>
            </a:endParaRPr>
          </a:p>
        </p:txBody>
      </p:sp>
      <p:pic>
        <p:nvPicPr>
          <p:cNvPr id="6" name="圖片 1" descr="畫面剪輯"/>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432" y="1123076"/>
            <a:ext cx="8481595" cy="50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4814562" y="1433972"/>
            <a:ext cx="4134465" cy="1384995"/>
          </a:xfrm>
          <a:prstGeom prst="rect">
            <a:avLst/>
          </a:prstGeom>
          <a:noFill/>
        </p:spPr>
        <p:txBody>
          <a:bodyPr wrap="none" rtlCol="0">
            <a:spAutoFit/>
          </a:bodyPr>
          <a:lstStyle/>
          <a:p>
            <a:pPr algn="ctr"/>
            <a:r>
              <a:rPr lang="zh-TW" altLang="en-US" sz="2800" dirty="0" smtClean="0">
                <a:solidFill>
                  <a:schemeClr val="bg1"/>
                </a:solidFill>
                <a:latin typeface="微軟正黑體" panose="020B0604030504040204" pitchFamily="34" charset="-120"/>
                <a:ea typeface="微軟正黑體" panose="020B0604030504040204" pitchFamily="34" charset="-120"/>
              </a:rPr>
              <a:t>撰稿人</a:t>
            </a:r>
            <a:endParaRPr lang="en-US" altLang="zh-TW" sz="28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800" dirty="0">
                <a:solidFill>
                  <a:schemeClr val="bg1"/>
                </a:solidFill>
                <a:latin typeface="微軟正黑體" panose="020B0604030504040204" pitchFamily="34" charset="-120"/>
                <a:ea typeface="微軟正黑體" panose="020B0604030504040204" pitchFamily="34" charset="-120"/>
              </a:rPr>
              <a:t>台南企業文化藝術</a:t>
            </a:r>
            <a:r>
              <a:rPr lang="zh-TW" altLang="en-US" sz="2800" dirty="0" smtClean="0">
                <a:solidFill>
                  <a:schemeClr val="bg1"/>
                </a:solidFill>
                <a:latin typeface="微軟正黑體" panose="020B0604030504040204" pitchFamily="34" charset="-120"/>
                <a:ea typeface="微軟正黑體" panose="020B0604030504040204" pitchFamily="34" charset="-120"/>
              </a:rPr>
              <a:t>基金會</a:t>
            </a:r>
            <a:endParaRPr lang="en-US" altLang="zh-TW" sz="28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800" dirty="0" smtClean="0">
                <a:solidFill>
                  <a:schemeClr val="bg1"/>
                </a:solidFill>
                <a:latin typeface="微軟正黑體" panose="020B0604030504040204" pitchFamily="34" charset="-120"/>
                <a:ea typeface="微軟正黑體" panose="020B0604030504040204" pitchFamily="34" charset="-120"/>
              </a:rPr>
              <a:t>葉重利執行長</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19190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213" y="900341"/>
            <a:ext cx="56896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1"/>
          <p:cNvSpPr txBox="1">
            <a:spLocks/>
          </p:cNvSpPr>
          <p:nvPr/>
        </p:nvSpPr>
        <p:spPr bwMode="auto">
          <a:xfrm>
            <a:off x="1403350" y="170091"/>
            <a:ext cx="8064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台達電：以環保、節能、愛地球為經營使命</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sp>
        <p:nvSpPr>
          <p:cNvPr id="4" name="Content Placeholder 2"/>
          <p:cNvSpPr txBox="1">
            <a:spLocks/>
          </p:cNvSpPr>
          <p:nvPr/>
        </p:nvSpPr>
        <p:spPr bwMode="auto">
          <a:xfrm>
            <a:off x="468313" y="1484313"/>
            <a:ext cx="2171700" cy="935037"/>
          </a:xfrm>
          <a:prstGeom prst="rect">
            <a:avLst/>
          </a:prstGeom>
          <a:solidFill>
            <a:srgbClr val="DC6900"/>
          </a:solidFill>
          <a:ln w="9525">
            <a:solidFill>
              <a:srgbClr val="FFFFFF"/>
            </a:solidFill>
            <a:miter lim="800000"/>
            <a:headEnd/>
            <a:tailEnd/>
          </a:ln>
        </p:spPr>
        <p:txBody>
          <a:bodyPr lIns="0" tIns="0" rIns="0" bIns="0" anchor="ctr"/>
          <a:lstStyle>
            <a:lvl1pPr marL="21907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lnSpc>
                <a:spcPct val="120000"/>
              </a:lnSpc>
              <a:spcBef>
                <a:spcPts val="300"/>
              </a:spcBef>
              <a:spcAft>
                <a:spcPts val="300"/>
              </a:spcAft>
              <a:buClr>
                <a:srgbClr val="C00000"/>
              </a:buClr>
              <a:defRPr/>
            </a:pPr>
            <a:r>
              <a:rPr lang="zh-TW" altLang="en-US" sz="2200" b="1" kern="0" smtClean="0">
                <a:solidFill>
                  <a:srgbClr val="FFFFFF"/>
                </a:solidFill>
                <a:latin typeface="Arial" pitchFamily="34" charset="0"/>
                <a:ea typeface="SimSun" pitchFamily="2" charset="-122"/>
              </a:rPr>
              <a:t>從上到下的</a:t>
            </a:r>
            <a:endParaRPr lang="en-US" altLang="zh-TW" sz="2200" b="1" kern="0" smtClean="0">
              <a:solidFill>
                <a:srgbClr val="FFFFFF"/>
              </a:solidFill>
              <a:latin typeface="Arial" pitchFamily="34" charset="0"/>
              <a:ea typeface="SimSun" pitchFamily="2" charset="-122"/>
            </a:endParaRPr>
          </a:p>
          <a:p>
            <a:pPr eaLnBrk="1" fontAlgn="base" hangingPunct="1">
              <a:lnSpc>
                <a:spcPct val="120000"/>
              </a:lnSpc>
              <a:spcBef>
                <a:spcPts val="300"/>
              </a:spcBef>
              <a:spcAft>
                <a:spcPts val="300"/>
              </a:spcAft>
              <a:buClr>
                <a:srgbClr val="C00000"/>
              </a:buClr>
              <a:defRPr/>
            </a:pPr>
            <a:r>
              <a:rPr lang="zh-TW" altLang="en-US" sz="2200" b="1" kern="0" smtClean="0">
                <a:solidFill>
                  <a:srgbClr val="FFFFFF"/>
                </a:solidFill>
                <a:latin typeface="Arial" pitchFamily="34" charset="0"/>
                <a:ea typeface="SimSun" pitchFamily="2" charset="-122"/>
              </a:rPr>
              <a:t>決心與共識</a:t>
            </a:r>
          </a:p>
        </p:txBody>
      </p:sp>
      <p:sp>
        <p:nvSpPr>
          <p:cNvPr id="5" name="矩形 19"/>
          <p:cNvSpPr>
            <a:spLocks noChangeArrowheads="1"/>
          </p:cNvSpPr>
          <p:nvPr/>
        </p:nvSpPr>
        <p:spPr bwMode="auto">
          <a:xfrm>
            <a:off x="468313" y="3933825"/>
            <a:ext cx="2171700" cy="963613"/>
          </a:xfrm>
          <a:prstGeom prst="rect">
            <a:avLst/>
          </a:prstGeom>
          <a:solidFill>
            <a:srgbClr val="FFB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6" name="文字方塊 21"/>
          <p:cNvSpPr txBox="1">
            <a:spLocks noChangeArrowheads="1"/>
          </p:cNvSpPr>
          <p:nvPr/>
        </p:nvSpPr>
        <p:spPr bwMode="auto">
          <a:xfrm>
            <a:off x="704850" y="4057650"/>
            <a:ext cx="156368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pPr>
            <a:r>
              <a:rPr lang="zh-TW" altLang="en-US" sz="2200" b="1" smtClean="0">
                <a:solidFill>
                  <a:srgbClr val="000000"/>
                </a:solidFill>
                <a:ea typeface="SimSun" pitchFamily="2" charset="-122"/>
              </a:rPr>
              <a:t>共享美好</a:t>
            </a:r>
            <a:endParaRPr lang="en-US" altLang="zh-TW" sz="2200" b="1" smtClean="0">
              <a:solidFill>
                <a:srgbClr val="000000"/>
              </a:solidFill>
              <a:ea typeface="SimSun" pitchFamily="2" charset="-122"/>
            </a:endParaRPr>
          </a:p>
          <a:p>
            <a:pPr eaLnBrk="1" fontAlgn="base" hangingPunct="1">
              <a:spcBef>
                <a:spcPct val="0"/>
              </a:spcBef>
              <a:buClrTx/>
            </a:pPr>
            <a:r>
              <a:rPr lang="zh-TW" altLang="en-US" sz="2200" b="1" smtClean="0">
                <a:solidFill>
                  <a:srgbClr val="000000"/>
                </a:solidFill>
                <a:ea typeface="SimSun" pitchFamily="2" charset="-122"/>
              </a:rPr>
              <a:t>經營成果</a:t>
            </a:r>
          </a:p>
        </p:txBody>
      </p:sp>
      <p:grpSp>
        <p:nvGrpSpPr>
          <p:cNvPr id="7" name="群組 14"/>
          <p:cNvGrpSpPr>
            <a:grpSpLocks/>
          </p:cNvGrpSpPr>
          <p:nvPr/>
        </p:nvGrpSpPr>
        <p:grpSpPr bwMode="auto">
          <a:xfrm>
            <a:off x="7985125" y="681266"/>
            <a:ext cx="1158875" cy="647700"/>
            <a:chOff x="7506530" y="548680"/>
            <a:chExt cx="1159040" cy="648072"/>
          </a:xfrm>
        </p:grpSpPr>
        <p:sp>
          <p:nvSpPr>
            <p:cNvPr id="8" name="流程圖: 文件 7"/>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9" name="文字方塊 8"/>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10" name="矩形 9"/>
          <p:cNvSpPr/>
          <p:nvPr/>
        </p:nvSpPr>
        <p:spPr bwMode="auto">
          <a:xfrm>
            <a:off x="468313" y="2679700"/>
            <a:ext cx="2171700" cy="965200"/>
          </a:xfrm>
          <a:prstGeom prst="rect">
            <a:avLst/>
          </a:prstGeom>
          <a:solidFill>
            <a:srgbClr val="DC6900">
              <a:lumMod val="40000"/>
              <a:lumOff val="60000"/>
            </a:srgbClr>
          </a:solidFill>
          <a:ln w="9525" algn="ctr">
            <a:no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11" name="文字方塊 26"/>
          <p:cNvSpPr txBox="1">
            <a:spLocks noChangeArrowheads="1"/>
          </p:cNvSpPr>
          <p:nvPr/>
        </p:nvSpPr>
        <p:spPr bwMode="auto">
          <a:xfrm>
            <a:off x="704850" y="2824163"/>
            <a:ext cx="19351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pPr>
            <a:r>
              <a:rPr lang="zh-TW" altLang="en-US" sz="2200" b="1" smtClean="0">
                <a:solidFill>
                  <a:srgbClr val="000000"/>
                </a:solidFill>
                <a:ea typeface="SimSun" pitchFamily="2" charset="-122"/>
              </a:rPr>
              <a:t>將經營策略與</a:t>
            </a:r>
            <a:endParaRPr lang="en-US" altLang="zh-TW" sz="2200" b="1" smtClean="0">
              <a:solidFill>
                <a:srgbClr val="000000"/>
              </a:solidFill>
              <a:ea typeface="SimSun" pitchFamily="2" charset="-122"/>
            </a:endParaRPr>
          </a:p>
          <a:p>
            <a:pPr eaLnBrk="1" fontAlgn="base" hangingPunct="1">
              <a:spcBef>
                <a:spcPct val="0"/>
              </a:spcBef>
              <a:buClrTx/>
            </a:pPr>
            <a:r>
              <a:rPr lang="en-US" altLang="zh-TW" sz="2200" b="1" smtClean="0">
                <a:solidFill>
                  <a:srgbClr val="000000"/>
                </a:solidFill>
                <a:ea typeface="SimSun" pitchFamily="2" charset="-122"/>
              </a:rPr>
              <a:t>CSR</a:t>
            </a:r>
            <a:r>
              <a:rPr lang="zh-TW" altLang="en-US" sz="2200" b="1" smtClean="0">
                <a:solidFill>
                  <a:srgbClr val="000000"/>
                </a:solidFill>
                <a:ea typeface="SimSun" pitchFamily="2" charset="-122"/>
              </a:rPr>
              <a:t>策略結合</a:t>
            </a:r>
          </a:p>
        </p:txBody>
      </p:sp>
      <p:sp>
        <p:nvSpPr>
          <p:cNvPr id="12" name="向下箭號 11"/>
          <p:cNvSpPr/>
          <p:nvPr/>
        </p:nvSpPr>
        <p:spPr bwMode="auto">
          <a:xfrm>
            <a:off x="1403350" y="2419350"/>
            <a:ext cx="241300" cy="260350"/>
          </a:xfrm>
          <a:prstGeom prst="downArrow">
            <a:avLst/>
          </a:prstGeom>
          <a:solidFill>
            <a:srgbClr val="A32020"/>
          </a:solidFill>
          <a:ln w="9525" algn="ctr">
            <a:solidFill>
              <a:srgbClr val="A3202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13" name="向下箭號 12"/>
          <p:cNvSpPr/>
          <p:nvPr/>
        </p:nvSpPr>
        <p:spPr bwMode="auto">
          <a:xfrm>
            <a:off x="1403350" y="3644900"/>
            <a:ext cx="241300" cy="260350"/>
          </a:xfrm>
          <a:prstGeom prst="downArrow">
            <a:avLst/>
          </a:prstGeom>
          <a:solidFill>
            <a:srgbClr val="A32020"/>
          </a:solidFill>
          <a:ln w="9525" algn="ctr">
            <a:solidFill>
              <a:srgbClr val="A3202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14" name="投影片編號版面配置區 13"/>
          <p:cNvSpPr>
            <a:spLocks noGrp="1"/>
          </p:cNvSpPr>
          <p:nvPr>
            <p:ph type="sldNum" sz="quarter" idx="4"/>
          </p:nvPr>
        </p:nvSpPr>
        <p:spPr>
          <a:xfrm>
            <a:off x="7010400" y="6356350"/>
            <a:ext cx="2133600" cy="365125"/>
          </a:xfrm>
        </p:spPr>
        <p:txBody>
          <a:bodyPr/>
          <a:lstStyle/>
          <a:p>
            <a:fld id="{1C7858B1-76B0-43A1-BD85-92CBAD88C864}" type="slidenum">
              <a:rPr lang="zh-TW" altLang="en-US" smtClean="0"/>
              <a:t>40</a:t>
            </a:fld>
            <a:endParaRPr lang="zh-TW" altLang="en-US"/>
          </a:p>
        </p:txBody>
      </p:sp>
    </p:spTree>
    <p:extLst>
      <p:ext uri="{BB962C8B-B14F-4D97-AF65-F5344CB8AC3E}">
        <p14:creationId xmlns:p14="http://schemas.microsoft.com/office/powerpoint/2010/main" val="22128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6050" y="988106"/>
            <a:ext cx="7259638"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1"/>
          <p:cNvSpPr txBox="1">
            <a:spLocks/>
          </p:cNvSpPr>
          <p:nvPr/>
        </p:nvSpPr>
        <p:spPr bwMode="auto">
          <a:xfrm>
            <a:off x="1555750" y="681"/>
            <a:ext cx="80645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台達電：內容完整資訊透明的公司網站</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－詳實完整的企業社會責任資訊</a:t>
            </a:r>
          </a:p>
        </p:txBody>
      </p:sp>
      <p:sp>
        <p:nvSpPr>
          <p:cNvPr id="4" name="矩形 12"/>
          <p:cNvSpPr>
            <a:spLocks noChangeArrowheads="1"/>
          </p:cNvSpPr>
          <p:nvPr/>
        </p:nvSpPr>
        <p:spPr bwMode="auto">
          <a:xfrm>
            <a:off x="5046663" y="1044806"/>
            <a:ext cx="661987" cy="403225"/>
          </a:xfrm>
          <a:prstGeom prst="rect">
            <a:avLst/>
          </a:prstGeom>
          <a:noFill/>
          <a:ln w="28575" algn="ctr">
            <a:solidFill>
              <a:srgbClr val="DC69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5" name="矩形 13"/>
          <p:cNvSpPr>
            <a:spLocks noChangeArrowheads="1"/>
          </p:cNvSpPr>
          <p:nvPr/>
        </p:nvSpPr>
        <p:spPr bwMode="auto">
          <a:xfrm>
            <a:off x="827088" y="3306763"/>
            <a:ext cx="2449512" cy="2951162"/>
          </a:xfrm>
          <a:prstGeom prst="rect">
            <a:avLst/>
          </a:prstGeom>
          <a:solidFill>
            <a:srgbClr val="FFFFFF"/>
          </a:solidFill>
          <a:ln w="28575" algn="ctr">
            <a:solidFill>
              <a:srgbClr val="C00000"/>
            </a:solidFill>
            <a:miter lim="800000"/>
            <a:headEnd/>
            <a:tailEnd/>
          </a:ln>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6" name="矩形 15"/>
          <p:cNvSpPr>
            <a:spLocks noChangeArrowheads="1"/>
          </p:cNvSpPr>
          <p:nvPr/>
        </p:nvSpPr>
        <p:spPr bwMode="auto">
          <a:xfrm>
            <a:off x="3378200" y="2757714"/>
            <a:ext cx="5297488" cy="3675524"/>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sp>
        <p:nvSpPr>
          <p:cNvPr id="7" name="文字方塊 6"/>
          <p:cNvSpPr txBox="1"/>
          <p:nvPr/>
        </p:nvSpPr>
        <p:spPr>
          <a:xfrm>
            <a:off x="971550" y="3340100"/>
            <a:ext cx="2232025" cy="2879725"/>
          </a:xfrm>
          <a:prstGeom prst="rect">
            <a:avLst/>
          </a:prstGeom>
          <a:noFill/>
        </p:spPr>
        <p:txBody>
          <a:bodyPr lIns="0" tIns="0" rIns="0" bIns="0"/>
          <a:lstStyle/>
          <a:p>
            <a:pPr fontAlgn="base">
              <a:spcBef>
                <a:spcPct val="0"/>
              </a:spcBef>
              <a:spcAft>
                <a:spcPts val="900"/>
              </a:spcAft>
              <a:defRPr/>
            </a:pPr>
            <a:r>
              <a:rPr lang="zh-TW" altLang="en-US" sz="1600" b="1" dirty="0">
                <a:solidFill>
                  <a:srgbClr val="000000"/>
                </a:solidFill>
                <a:latin typeface="Georgia" pitchFamily="18" charset="0"/>
                <a:ea typeface="SimSun" pitchFamily="2" charset="-122"/>
              </a:rPr>
              <a:t>企業社會責任</a:t>
            </a:r>
            <a:endParaRPr lang="en-US" altLang="zh-TW" sz="16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創辦人的話</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董事長及執行長的話</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en-US" altLang="zh-TW" sz="1200" b="1" dirty="0">
                <a:solidFill>
                  <a:srgbClr val="000000"/>
                </a:solidFill>
                <a:latin typeface="Georgia" pitchFamily="18" charset="0"/>
                <a:ea typeface="SimSun" pitchFamily="2" charset="-122"/>
              </a:rPr>
              <a:t>CSR</a:t>
            </a:r>
            <a:r>
              <a:rPr lang="zh-TW" altLang="en-US" sz="1200" b="1" dirty="0">
                <a:solidFill>
                  <a:srgbClr val="000000"/>
                </a:solidFill>
                <a:latin typeface="Georgia" pitchFamily="18" charset="0"/>
                <a:ea typeface="SimSun" pitchFamily="2" charset="-122"/>
              </a:rPr>
              <a:t>承諾與組織</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與利害關係人的對話</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精進公司治理</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致力環保節能</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擴展社會參與</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台達綠建築</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zh-TW" altLang="en-US" sz="1200" b="1" dirty="0">
                <a:solidFill>
                  <a:srgbClr val="000000"/>
                </a:solidFill>
                <a:latin typeface="Georgia" pitchFamily="18" charset="0"/>
                <a:ea typeface="SimSun" pitchFamily="2" charset="-122"/>
              </a:rPr>
              <a:t>下載報告書</a:t>
            </a:r>
            <a:endParaRPr lang="en-US" altLang="zh-TW" sz="1200" b="1" dirty="0">
              <a:solidFill>
                <a:srgbClr val="000000"/>
              </a:solidFill>
              <a:latin typeface="Georgia" pitchFamily="18" charset="0"/>
              <a:ea typeface="SimSun" pitchFamily="2" charset="-122"/>
            </a:endParaRPr>
          </a:p>
          <a:p>
            <a:pPr indent="-274320" fontAlgn="base">
              <a:spcBef>
                <a:spcPct val="0"/>
              </a:spcBef>
              <a:spcAft>
                <a:spcPts val="600"/>
              </a:spcAft>
              <a:buFont typeface="Arial" panose="020B0604020202020204" pitchFamily="34" charset="0"/>
              <a:buChar char="•"/>
              <a:defRPr/>
            </a:pPr>
            <a:r>
              <a:rPr lang="en-US" altLang="zh-TW" sz="1200" b="1" dirty="0">
                <a:solidFill>
                  <a:srgbClr val="000000"/>
                </a:solidFill>
                <a:latin typeface="Georgia" pitchFamily="18" charset="0"/>
                <a:ea typeface="SimSun" pitchFamily="2" charset="-122"/>
              </a:rPr>
              <a:t>CSR</a:t>
            </a:r>
            <a:r>
              <a:rPr lang="zh-TW" altLang="en-US" sz="1200" b="1" dirty="0">
                <a:solidFill>
                  <a:srgbClr val="000000"/>
                </a:solidFill>
                <a:latin typeface="Georgia" pitchFamily="18" charset="0"/>
                <a:ea typeface="SimSun" pitchFamily="2" charset="-122"/>
              </a:rPr>
              <a:t>社群資源</a:t>
            </a:r>
          </a:p>
        </p:txBody>
      </p:sp>
      <p:grpSp>
        <p:nvGrpSpPr>
          <p:cNvPr id="8" name="群組 14"/>
          <p:cNvGrpSpPr>
            <a:grpSpLocks/>
          </p:cNvGrpSpPr>
          <p:nvPr/>
        </p:nvGrpSpPr>
        <p:grpSpPr bwMode="auto">
          <a:xfrm>
            <a:off x="7855630" y="282575"/>
            <a:ext cx="1158875" cy="647700"/>
            <a:chOff x="7506530" y="548680"/>
            <a:chExt cx="1159040" cy="648072"/>
          </a:xfrm>
        </p:grpSpPr>
        <p:sp>
          <p:nvSpPr>
            <p:cNvPr id="9" name="流程圖: 文件 8"/>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10" name="文字方塊 9"/>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11" name="投影片編號版面配置區 10"/>
          <p:cNvSpPr>
            <a:spLocks noGrp="1"/>
          </p:cNvSpPr>
          <p:nvPr>
            <p:ph type="sldNum" sz="quarter" idx="4"/>
          </p:nvPr>
        </p:nvSpPr>
        <p:spPr>
          <a:xfrm>
            <a:off x="7010400" y="6356350"/>
            <a:ext cx="2133600" cy="365125"/>
          </a:xfrm>
        </p:spPr>
        <p:txBody>
          <a:bodyPr/>
          <a:lstStyle/>
          <a:p>
            <a:fld id="{1C7858B1-76B0-43A1-BD85-92CBAD88C864}" type="slidenum">
              <a:rPr lang="zh-TW" altLang="en-US" smtClean="0"/>
              <a:t>41</a:t>
            </a:fld>
            <a:endParaRPr lang="zh-TW" altLang="en-US"/>
          </a:p>
        </p:txBody>
      </p:sp>
    </p:spTree>
    <p:extLst>
      <p:ext uri="{BB962C8B-B14F-4D97-AF65-F5344CB8AC3E}">
        <p14:creationId xmlns:p14="http://schemas.microsoft.com/office/powerpoint/2010/main" val="129309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1563688" y="-27782"/>
            <a:ext cx="80645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台達電：以核心能力推動</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之策略與願景</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－董事長及執行長的話</a:t>
            </a:r>
          </a:p>
        </p:txBody>
      </p:sp>
      <p:grpSp>
        <p:nvGrpSpPr>
          <p:cNvPr id="3" name="群組 18"/>
          <p:cNvGrpSpPr>
            <a:grpSpLocks/>
          </p:cNvGrpSpPr>
          <p:nvPr/>
        </p:nvGrpSpPr>
        <p:grpSpPr bwMode="auto">
          <a:xfrm>
            <a:off x="642938" y="1773238"/>
            <a:ext cx="8118475" cy="4679950"/>
            <a:chOff x="120650" y="1352575"/>
            <a:chExt cx="8901113" cy="4884737"/>
          </a:xfrm>
        </p:grpSpPr>
        <p:sp>
          <p:nvSpPr>
            <p:cNvPr id="4" name="矩形 15"/>
            <p:cNvSpPr>
              <a:spLocks noChangeArrowheads="1"/>
            </p:cNvSpPr>
            <p:nvPr/>
          </p:nvSpPr>
          <p:spPr bwMode="auto">
            <a:xfrm>
              <a:off x="4591050" y="1684338"/>
              <a:ext cx="879475" cy="415925"/>
            </a:xfrm>
            <a:prstGeom prst="rect">
              <a:avLst/>
            </a:prstGeom>
            <a:noFill/>
            <a:ln w="28575" algn="ctr">
              <a:solidFill>
                <a:srgbClr val="DC69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5" name="矩形圖說文字 17"/>
            <p:cNvSpPr>
              <a:spLocks noChangeArrowheads="1"/>
            </p:cNvSpPr>
            <p:nvPr/>
          </p:nvSpPr>
          <p:spPr bwMode="auto">
            <a:xfrm>
              <a:off x="3132138" y="2517775"/>
              <a:ext cx="3240087" cy="550863"/>
            </a:xfrm>
            <a:prstGeom prst="wedgeRectCallout">
              <a:avLst>
                <a:gd name="adj1" fmla="val -45134"/>
                <a:gd name="adj2" fmla="val 126435"/>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pic>
          <p:nvPicPr>
            <p:cNvPr id="6"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650" y="1352575"/>
              <a:ext cx="8901113"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接點 6"/>
            <p:cNvCxnSpPr/>
            <p:nvPr/>
          </p:nvCxnSpPr>
          <p:spPr>
            <a:xfrm>
              <a:off x="3852364" y="3284598"/>
              <a:ext cx="3672536" cy="0"/>
            </a:xfrm>
            <a:prstGeom prst="line">
              <a:avLst/>
            </a:prstGeom>
            <a:noFill/>
            <a:ln w="9525" cap="flat" cmpd="sng" algn="ctr">
              <a:solidFill>
                <a:srgbClr val="DC6900">
                  <a:shade val="95000"/>
                  <a:satMod val="105000"/>
                </a:srgbClr>
              </a:solidFill>
              <a:prstDash val="solid"/>
            </a:ln>
            <a:effectLst/>
          </p:spPr>
        </p:cxnSp>
        <p:cxnSp>
          <p:nvCxnSpPr>
            <p:cNvPr id="8" name="直線接點 7"/>
            <p:cNvCxnSpPr/>
            <p:nvPr/>
          </p:nvCxnSpPr>
          <p:spPr>
            <a:xfrm>
              <a:off x="5030708" y="3501660"/>
              <a:ext cx="3286136" cy="0"/>
            </a:xfrm>
            <a:prstGeom prst="line">
              <a:avLst/>
            </a:prstGeom>
            <a:noFill/>
            <a:ln w="9525" cap="flat" cmpd="sng" algn="ctr">
              <a:solidFill>
                <a:srgbClr val="DC6900">
                  <a:shade val="95000"/>
                  <a:satMod val="105000"/>
                </a:srgbClr>
              </a:solidFill>
              <a:prstDash val="solid"/>
            </a:ln>
            <a:effectLst/>
          </p:spPr>
        </p:cxnSp>
        <p:cxnSp>
          <p:nvCxnSpPr>
            <p:cNvPr id="9" name="直線接點 8"/>
            <p:cNvCxnSpPr/>
            <p:nvPr/>
          </p:nvCxnSpPr>
          <p:spPr>
            <a:xfrm>
              <a:off x="3852364" y="3794944"/>
              <a:ext cx="2821412" cy="0"/>
            </a:xfrm>
            <a:prstGeom prst="line">
              <a:avLst/>
            </a:prstGeom>
            <a:noFill/>
            <a:ln w="9525" cap="flat" cmpd="sng" algn="ctr">
              <a:solidFill>
                <a:srgbClr val="DC6900">
                  <a:shade val="95000"/>
                  <a:satMod val="105000"/>
                </a:srgbClr>
              </a:solidFill>
              <a:prstDash val="solid"/>
            </a:ln>
            <a:effectLst/>
          </p:spPr>
        </p:cxnSp>
        <p:cxnSp>
          <p:nvCxnSpPr>
            <p:cNvPr id="10" name="直線接點 9"/>
            <p:cNvCxnSpPr/>
            <p:nvPr/>
          </p:nvCxnSpPr>
          <p:spPr>
            <a:xfrm>
              <a:off x="3829737" y="4005378"/>
              <a:ext cx="431654" cy="0"/>
            </a:xfrm>
            <a:prstGeom prst="line">
              <a:avLst/>
            </a:prstGeom>
            <a:noFill/>
            <a:ln w="9525" cap="flat" cmpd="sng" algn="ctr">
              <a:solidFill>
                <a:srgbClr val="DC6900">
                  <a:shade val="95000"/>
                  <a:satMod val="105000"/>
                </a:srgbClr>
              </a:solidFill>
              <a:prstDash val="solid"/>
            </a:ln>
            <a:effectLst/>
          </p:spPr>
        </p:cxnSp>
        <p:cxnSp>
          <p:nvCxnSpPr>
            <p:cNvPr id="11" name="直線接點 10"/>
            <p:cNvCxnSpPr/>
            <p:nvPr/>
          </p:nvCxnSpPr>
          <p:spPr>
            <a:xfrm>
              <a:off x="6875679" y="3794944"/>
              <a:ext cx="1872819" cy="0"/>
            </a:xfrm>
            <a:prstGeom prst="line">
              <a:avLst/>
            </a:prstGeom>
            <a:noFill/>
            <a:ln w="9525" cap="flat" cmpd="sng" algn="ctr">
              <a:solidFill>
                <a:srgbClr val="DC6900">
                  <a:shade val="95000"/>
                  <a:satMod val="105000"/>
                </a:srgbClr>
              </a:solidFill>
              <a:prstDash val="solid"/>
            </a:ln>
            <a:effectLst/>
          </p:spPr>
        </p:cxnSp>
        <p:cxnSp>
          <p:nvCxnSpPr>
            <p:cNvPr id="12" name="直線接點 11"/>
            <p:cNvCxnSpPr/>
            <p:nvPr/>
          </p:nvCxnSpPr>
          <p:spPr>
            <a:xfrm>
              <a:off x="4428482" y="4005378"/>
              <a:ext cx="4104189" cy="0"/>
            </a:xfrm>
            <a:prstGeom prst="line">
              <a:avLst/>
            </a:prstGeom>
            <a:noFill/>
            <a:ln w="9525" cap="flat" cmpd="sng" algn="ctr">
              <a:solidFill>
                <a:srgbClr val="DC6900">
                  <a:shade val="95000"/>
                  <a:satMod val="105000"/>
                </a:srgbClr>
              </a:solidFill>
              <a:prstDash val="solid"/>
            </a:ln>
            <a:effectLst/>
          </p:spPr>
        </p:cxnSp>
        <p:cxnSp>
          <p:nvCxnSpPr>
            <p:cNvPr id="13" name="直線接點 12"/>
            <p:cNvCxnSpPr/>
            <p:nvPr/>
          </p:nvCxnSpPr>
          <p:spPr>
            <a:xfrm>
              <a:off x="120650" y="5012813"/>
              <a:ext cx="1138312" cy="0"/>
            </a:xfrm>
            <a:prstGeom prst="line">
              <a:avLst/>
            </a:prstGeom>
            <a:noFill/>
            <a:ln w="38100" cap="flat" cmpd="sng" algn="ctr">
              <a:solidFill>
                <a:srgbClr val="DC6900">
                  <a:shade val="95000"/>
                  <a:satMod val="105000"/>
                </a:srgbClr>
              </a:solidFill>
              <a:prstDash val="solid"/>
            </a:ln>
            <a:effectLst/>
          </p:spPr>
        </p:cxnSp>
      </p:grpSp>
      <p:grpSp>
        <p:nvGrpSpPr>
          <p:cNvPr id="14" name="群組 29"/>
          <p:cNvGrpSpPr>
            <a:grpSpLocks/>
          </p:cNvGrpSpPr>
          <p:nvPr/>
        </p:nvGrpSpPr>
        <p:grpSpPr bwMode="auto">
          <a:xfrm>
            <a:off x="6375400" y="1290638"/>
            <a:ext cx="2012950" cy="769937"/>
            <a:chOff x="6444208" y="476672"/>
            <a:chExt cx="2012345" cy="770316"/>
          </a:xfrm>
        </p:grpSpPr>
        <p:sp>
          <p:nvSpPr>
            <p:cNvPr id="15" name="矩形 20"/>
            <p:cNvSpPr>
              <a:spLocks noChangeArrowheads="1"/>
            </p:cNvSpPr>
            <p:nvPr/>
          </p:nvSpPr>
          <p:spPr bwMode="auto">
            <a:xfrm>
              <a:off x="6758719" y="476672"/>
              <a:ext cx="1697834" cy="676536"/>
            </a:xfrm>
            <a:prstGeom prst="rect">
              <a:avLst/>
            </a:prstGeom>
            <a:solidFill>
              <a:srgbClr val="FFB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16" name="文字方塊 19"/>
            <p:cNvSpPr txBox="1">
              <a:spLocks noChangeArrowheads="1"/>
            </p:cNvSpPr>
            <p:nvPr/>
          </p:nvSpPr>
          <p:spPr bwMode="auto">
            <a:xfrm>
              <a:off x="6821735" y="548867"/>
              <a:ext cx="1634818" cy="6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buClrTx/>
                <a:defRPr/>
              </a:pPr>
              <a:r>
                <a:rPr lang="zh-TW" altLang="en-US" b="1" kern="0" smtClean="0">
                  <a:solidFill>
                    <a:srgbClr val="000000"/>
                  </a:solidFill>
                  <a:ea typeface="SimSun" pitchFamily="2" charset="-122"/>
                </a:rPr>
                <a:t>明確的成果、目標和</a:t>
              </a:r>
              <a:r>
                <a:rPr lang="en-US" altLang="zh-TW" b="1" kern="0" smtClean="0">
                  <a:solidFill>
                    <a:srgbClr val="000000"/>
                  </a:solidFill>
                  <a:ea typeface="SimSun" pitchFamily="2" charset="-122"/>
                </a:rPr>
                <a:t>KPIs</a:t>
              </a:r>
              <a:endParaRPr lang="zh-TW" altLang="en-US" b="1" kern="0" smtClean="0">
                <a:solidFill>
                  <a:srgbClr val="000000"/>
                </a:solidFill>
                <a:ea typeface="SimSun" pitchFamily="2" charset="-122"/>
              </a:endParaRPr>
            </a:p>
          </p:txBody>
        </p:sp>
        <p:sp>
          <p:nvSpPr>
            <p:cNvPr id="17" name="矩形 21"/>
            <p:cNvSpPr>
              <a:spLocks noChangeArrowheads="1"/>
            </p:cNvSpPr>
            <p:nvPr/>
          </p:nvSpPr>
          <p:spPr bwMode="auto">
            <a:xfrm>
              <a:off x="6444208" y="1153208"/>
              <a:ext cx="314511" cy="93780"/>
            </a:xfrm>
            <a:prstGeom prst="rect">
              <a:avLst/>
            </a:prstGeom>
            <a:solidFill>
              <a:srgbClr val="FFB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grpSp>
      <p:grpSp>
        <p:nvGrpSpPr>
          <p:cNvPr id="18" name="群組 9"/>
          <p:cNvGrpSpPr>
            <a:grpSpLocks/>
          </p:cNvGrpSpPr>
          <p:nvPr/>
        </p:nvGrpSpPr>
        <p:grpSpPr bwMode="auto">
          <a:xfrm>
            <a:off x="7640638" y="561067"/>
            <a:ext cx="1158875" cy="647700"/>
            <a:chOff x="7506530" y="548680"/>
            <a:chExt cx="1159040" cy="648072"/>
          </a:xfrm>
        </p:grpSpPr>
        <p:sp>
          <p:nvSpPr>
            <p:cNvPr id="19" name="流程圖: 文件 18"/>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20" name="文字方塊 19"/>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cxnSp>
        <p:nvCxnSpPr>
          <p:cNvPr id="21" name="直線接點 20"/>
          <p:cNvCxnSpPr/>
          <p:nvPr/>
        </p:nvCxnSpPr>
        <p:spPr>
          <a:xfrm>
            <a:off x="7235825" y="6165850"/>
            <a:ext cx="1296988" cy="0"/>
          </a:xfrm>
          <a:prstGeom prst="line">
            <a:avLst/>
          </a:prstGeom>
          <a:noFill/>
          <a:ln w="9525" cap="flat" cmpd="sng" algn="ctr">
            <a:solidFill>
              <a:srgbClr val="DC6900">
                <a:shade val="95000"/>
                <a:satMod val="105000"/>
              </a:srgbClr>
            </a:solidFill>
            <a:prstDash val="solid"/>
          </a:ln>
          <a:effectLst/>
        </p:spPr>
      </p:cxnSp>
      <p:cxnSp>
        <p:nvCxnSpPr>
          <p:cNvPr id="22" name="直線接點 21"/>
          <p:cNvCxnSpPr/>
          <p:nvPr/>
        </p:nvCxnSpPr>
        <p:spPr>
          <a:xfrm>
            <a:off x="642938" y="6383338"/>
            <a:ext cx="6137275" cy="0"/>
          </a:xfrm>
          <a:prstGeom prst="line">
            <a:avLst/>
          </a:prstGeom>
          <a:noFill/>
          <a:ln w="9525" cap="flat" cmpd="sng" algn="ctr">
            <a:solidFill>
              <a:srgbClr val="DC6900">
                <a:shade val="95000"/>
                <a:satMod val="105000"/>
              </a:srgbClr>
            </a:solidFill>
            <a:prstDash val="solid"/>
          </a:ln>
          <a:effectLst/>
        </p:spPr>
      </p:cxnSp>
      <p:cxnSp>
        <p:nvCxnSpPr>
          <p:cNvPr id="23" name="直線接點 22"/>
          <p:cNvCxnSpPr/>
          <p:nvPr/>
        </p:nvCxnSpPr>
        <p:spPr>
          <a:xfrm>
            <a:off x="2659063" y="5013325"/>
            <a:ext cx="5873750" cy="0"/>
          </a:xfrm>
          <a:prstGeom prst="line">
            <a:avLst/>
          </a:prstGeom>
          <a:noFill/>
          <a:ln w="38100" cap="flat" cmpd="sng" algn="ctr">
            <a:solidFill>
              <a:srgbClr val="DC6900">
                <a:shade val="95000"/>
                <a:satMod val="105000"/>
              </a:srgbClr>
            </a:solidFill>
            <a:prstDash val="solid"/>
          </a:ln>
          <a:effectLst/>
        </p:spPr>
      </p:cxnSp>
      <p:sp>
        <p:nvSpPr>
          <p:cNvPr id="24" name="投影片編號版面配置區 23"/>
          <p:cNvSpPr>
            <a:spLocks noGrp="1"/>
          </p:cNvSpPr>
          <p:nvPr>
            <p:ph type="sldNum" sz="quarter" idx="4"/>
          </p:nvPr>
        </p:nvSpPr>
        <p:spPr>
          <a:xfrm>
            <a:off x="7010400" y="6356350"/>
            <a:ext cx="2133600" cy="365125"/>
          </a:xfrm>
        </p:spPr>
        <p:txBody>
          <a:bodyPr/>
          <a:lstStyle/>
          <a:p>
            <a:fld id="{1C7858B1-76B0-43A1-BD85-92CBAD88C864}" type="slidenum">
              <a:rPr lang="zh-TW" altLang="en-US" smtClean="0"/>
              <a:t>42</a:t>
            </a:fld>
            <a:endParaRPr lang="zh-TW" altLang="en-US"/>
          </a:p>
        </p:txBody>
      </p:sp>
    </p:spTree>
    <p:extLst>
      <p:ext uri="{BB962C8B-B14F-4D97-AF65-F5344CB8AC3E}">
        <p14:creationId xmlns:p14="http://schemas.microsoft.com/office/powerpoint/2010/main" val="264237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734" y="1298575"/>
            <a:ext cx="71516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1"/>
          <p:cNvSpPr txBox="1">
            <a:spLocks/>
          </p:cNvSpPr>
          <p:nvPr/>
        </p:nvSpPr>
        <p:spPr bwMode="auto">
          <a:xfrm>
            <a:off x="1904082" y="-5442"/>
            <a:ext cx="8064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台達電：內容完整資訊透明的公司網站</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－鑑別利害關係人關注之議題</a:t>
            </a:r>
          </a:p>
        </p:txBody>
      </p:sp>
      <p:sp>
        <p:nvSpPr>
          <p:cNvPr id="4" name="矩形 12"/>
          <p:cNvSpPr>
            <a:spLocks noChangeArrowheads="1"/>
          </p:cNvSpPr>
          <p:nvPr/>
        </p:nvSpPr>
        <p:spPr bwMode="auto">
          <a:xfrm>
            <a:off x="4690830" y="1424447"/>
            <a:ext cx="663575" cy="433387"/>
          </a:xfrm>
          <a:prstGeom prst="rect">
            <a:avLst/>
          </a:prstGeom>
          <a:noFill/>
          <a:ln w="28575" algn="ctr">
            <a:solidFill>
              <a:srgbClr val="DC69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5" name="矩形 13"/>
          <p:cNvSpPr>
            <a:spLocks noChangeArrowheads="1"/>
          </p:cNvSpPr>
          <p:nvPr/>
        </p:nvSpPr>
        <p:spPr bwMode="auto">
          <a:xfrm>
            <a:off x="881057" y="4026586"/>
            <a:ext cx="1871662" cy="220662"/>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grpSp>
        <p:nvGrpSpPr>
          <p:cNvPr id="6" name="群組 14"/>
          <p:cNvGrpSpPr>
            <a:grpSpLocks/>
          </p:cNvGrpSpPr>
          <p:nvPr/>
        </p:nvGrpSpPr>
        <p:grpSpPr bwMode="auto">
          <a:xfrm>
            <a:off x="7507288" y="549275"/>
            <a:ext cx="1158875" cy="647700"/>
            <a:chOff x="7506530" y="548680"/>
            <a:chExt cx="1159040" cy="648072"/>
          </a:xfrm>
        </p:grpSpPr>
        <p:sp>
          <p:nvSpPr>
            <p:cNvPr id="7" name="流程圖: 文件 6"/>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8" name="文字方塊 7"/>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9" name="投影片編號版面配置區 8"/>
          <p:cNvSpPr>
            <a:spLocks noGrp="1"/>
          </p:cNvSpPr>
          <p:nvPr>
            <p:ph type="sldNum" sz="quarter" idx="4"/>
          </p:nvPr>
        </p:nvSpPr>
        <p:spPr>
          <a:xfrm>
            <a:off x="7010400" y="6356350"/>
            <a:ext cx="2133600" cy="365125"/>
          </a:xfrm>
        </p:spPr>
        <p:txBody>
          <a:bodyPr/>
          <a:lstStyle/>
          <a:p>
            <a:fld id="{1C7858B1-76B0-43A1-BD85-92CBAD88C864}" type="slidenum">
              <a:rPr lang="zh-TW" altLang="en-US" smtClean="0"/>
              <a:t>43</a:t>
            </a:fld>
            <a:endParaRPr lang="zh-TW" altLang="en-US"/>
          </a:p>
        </p:txBody>
      </p:sp>
    </p:spTree>
    <p:extLst>
      <p:ext uri="{BB962C8B-B14F-4D97-AF65-F5344CB8AC3E}">
        <p14:creationId xmlns:p14="http://schemas.microsoft.com/office/powerpoint/2010/main" val="1587784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4134" y="1283384"/>
            <a:ext cx="7716838"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2"/>
          <p:cNvSpPr>
            <a:spLocks noChangeArrowheads="1"/>
          </p:cNvSpPr>
          <p:nvPr/>
        </p:nvSpPr>
        <p:spPr bwMode="auto">
          <a:xfrm>
            <a:off x="4952545" y="1334863"/>
            <a:ext cx="661988" cy="409575"/>
          </a:xfrm>
          <a:prstGeom prst="rect">
            <a:avLst/>
          </a:prstGeom>
          <a:noFill/>
          <a:ln w="28575" algn="ctr">
            <a:solidFill>
              <a:srgbClr val="DC69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sp>
        <p:nvSpPr>
          <p:cNvPr id="4" name="矩形 13"/>
          <p:cNvSpPr>
            <a:spLocks noChangeArrowheads="1"/>
          </p:cNvSpPr>
          <p:nvPr/>
        </p:nvSpPr>
        <p:spPr bwMode="auto">
          <a:xfrm>
            <a:off x="721403" y="3424921"/>
            <a:ext cx="1871662" cy="211138"/>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sp>
        <p:nvSpPr>
          <p:cNvPr id="5" name="矩形 14"/>
          <p:cNvSpPr>
            <a:spLocks noChangeArrowheads="1"/>
          </p:cNvSpPr>
          <p:nvPr/>
        </p:nvSpPr>
        <p:spPr bwMode="auto">
          <a:xfrm>
            <a:off x="2930752" y="1848760"/>
            <a:ext cx="5111750" cy="1403350"/>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sp>
        <p:nvSpPr>
          <p:cNvPr id="6" name="矩形 15"/>
          <p:cNvSpPr>
            <a:spLocks noChangeArrowheads="1"/>
          </p:cNvSpPr>
          <p:nvPr/>
        </p:nvSpPr>
        <p:spPr bwMode="auto">
          <a:xfrm>
            <a:off x="2930752" y="3223082"/>
            <a:ext cx="5111750" cy="1214438"/>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sp>
        <p:nvSpPr>
          <p:cNvPr id="7" name="矩形 16"/>
          <p:cNvSpPr>
            <a:spLocks noChangeArrowheads="1"/>
          </p:cNvSpPr>
          <p:nvPr/>
        </p:nvSpPr>
        <p:spPr bwMode="auto">
          <a:xfrm>
            <a:off x="2930752" y="4452942"/>
            <a:ext cx="5111750" cy="1879600"/>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sp>
        <p:nvSpPr>
          <p:cNvPr id="8" name="標題 1"/>
          <p:cNvSpPr txBox="1">
            <a:spLocks/>
          </p:cNvSpPr>
          <p:nvPr/>
        </p:nvSpPr>
        <p:spPr bwMode="auto">
          <a:xfrm>
            <a:off x="2237910" y="0"/>
            <a:ext cx="8064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台達電：不斷精進的公司治理</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－量化的資訊、具有可比性</a:t>
            </a:r>
          </a:p>
        </p:txBody>
      </p:sp>
      <p:grpSp>
        <p:nvGrpSpPr>
          <p:cNvPr id="9" name="群組 14"/>
          <p:cNvGrpSpPr>
            <a:grpSpLocks/>
          </p:cNvGrpSpPr>
          <p:nvPr/>
        </p:nvGrpSpPr>
        <p:grpSpPr bwMode="auto">
          <a:xfrm>
            <a:off x="7507288" y="549275"/>
            <a:ext cx="1158875" cy="647700"/>
            <a:chOff x="7506530" y="548680"/>
            <a:chExt cx="1159040" cy="648072"/>
          </a:xfrm>
        </p:grpSpPr>
        <p:sp>
          <p:nvSpPr>
            <p:cNvPr id="10" name="流程圖: 文件 9"/>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11" name="文字方塊 10"/>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12" name="投影片編號版面配置區 11"/>
          <p:cNvSpPr>
            <a:spLocks noGrp="1"/>
          </p:cNvSpPr>
          <p:nvPr>
            <p:ph type="sldNum" sz="quarter" idx="4"/>
          </p:nvPr>
        </p:nvSpPr>
        <p:spPr>
          <a:xfrm>
            <a:off x="7010400" y="6356350"/>
            <a:ext cx="2133600" cy="365125"/>
          </a:xfrm>
        </p:spPr>
        <p:txBody>
          <a:bodyPr/>
          <a:lstStyle/>
          <a:p>
            <a:fld id="{1C7858B1-76B0-43A1-BD85-92CBAD88C864}" type="slidenum">
              <a:rPr lang="zh-TW" altLang="en-US" smtClean="0"/>
              <a:t>44</a:t>
            </a:fld>
            <a:endParaRPr lang="zh-TW" altLang="en-US"/>
          </a:p>
        </p:txBody>
      </p:sp>
    </p:spTree>
    <p:extLst>
      <p:ext uri="{BB962C8B-B14F-4D97-AF65-F5344CB8AC3E}">
        <p14:creationId xmlns:p14="http://schemas.microsoft.com/office/powerpoint/2010/main" val="3344792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231453" y="-20185"/>
            <a:ext cx="52562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台達電：以核心能力推動</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－聚焦環境保護及節能</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1975" y="1401762"/>
            <a:ext cx="338455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950" y="3846513"/>
            <a:ext cx="33305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2225" y="562434"/>
            <a:ext cx="194151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3347815" y="4320949"/>
            <a:ext cx="2878138" cy="935037"/>
          </a:xfrm>
          <a:prstGeom prst="rect">
            <a:avLst/>
          </a:prstGeom>
          <a:solidFill>
            <a:srgbClr val="DC6900"/>
          </a:solidFill>
          <a:ln w="9525">
            <a:solidFill>
              <a:srgbClr val="FFFFFF"/>
            </a:solidFill>
            <a:miter lim="800000"/>
            <a:headEnd/>
            <a:tailEnd/>
          </a:ln>
        </p:spPr>
        <p:txBody>
          <a:bodyPr lIns="0" tIns="0" rIns="0" bIns="0" anchor="ctr"/>
          <a:lstStyle>
            <a:lvl1pPr marL="21907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lnSpc>
                <a:spcPct val="120000"/>
              </a:lnSpc>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捐贈六座綠建築予</a:t>
            </a:r>
            <a:endParaRPr lang="en-US" altLang="zh-TW" sz="2200" b="1" kern="0" dirty="0" smtClean="0">
              <a:solidFill>
                <a:srgbClr val="FFFFFF"/>
              </a:solidFill>
              <a:latin typeface="Arial" pitchFamily="34" charset="0"/>
              <a:ea typeface="SimSun" pitchFamily="2" charset="-122"/>
            </a:endParaRPr>
          </a:p>
          <a:p>
            <a:pPr eaLnBrk="1" fontAlgn="base" hangingPunct="1">
              <a:lnSpc>
                <a:spcPct val="120000"/>
              </a:lnSpc>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國內外大學及小學。</a:t>
            </a:r>
          </a:p>
        </p:txBody>
      </p:sp>
      <p:sp>
        <p:nvSpPr>
          <p:cNvPr id="7" name="Content Placeholder 2"/>
          <p:cNvSpPr txBox="1">
            <a:spLocks/>
          </p:cNvSpPr>
          <p:nvPr/>
        </p:nvSpPr>
        <p:spPr bwMode="auto">
          <a:xfrm>
            <a:off x="3323095" y="2087563"/>
            <a:ext cx="2682875" cy="935037"/>
          </a:xfrm>
          <a:prstGeom prst="rect">
            <a:avLst/>
          </a:prstGeom>
          <a:solidFill>
            <a:srgbClr val="DC6900"/>
          </a:solidFill>
          <a:ln w="9525">
            <a:solidFill>
              <a:srgbClr val="FFFFFF"/>
            </a:solidFill>
            <a:miter lim="800000"/>
            <a:headEnd/>
            <a:tailEnd/>
          </a:ln>
        </p:spPr>
        <p:txBody>
          <a:bodyPr lIns="0" tIns="0" rIns="0" bIns="0" anchor="ctr"/>
          <a:lstStyle>
            <a:lvl1pPr marL="21907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lnSpc>
                <a:spcPct val="120000"/>
              </a:lnSpc>
              <a:spcBef>
                <a:spcPts val="300"/>
              </a:spcBef>
              <a:spcAft>
                <a:spcPts val="300"/>
              </a:spcAft>
              <a:buClr>
                <a:srgbClr val="C00000"/>
              </a:buClr>
              <a:defRPr/>
            </a:pPr>
            <a:r>
              <a:rPr lang="zh-TW" altLang="en-US" sz="2200" b="1" kern="0" dirty="0" smtClean="0">
                <a:solidFill>
                  <a:srgbClr val="FFFFFF"/>
                </a:solidFill>
                <a:latin typeface="Arial" pitchFamily="34" charset="0"/>
                <a:ea typeface="SimSun" pitchFamily="2" charset="-122"/>
              </a:rPr>
              <a:t>贊助</a:t>
            </a:r>
            <a:r>
              <a:rPr lang="en-US" altLang="zh-TW" sz="2200" b="1" kern="0" dirty="0" smtClean="0">
                <a:solidFill>
                  <a:srgbClr val="FFFFFF"/>
                </a:solidFill>
                <a:latin typeface="Arial" pitchFamily="34" charset="0"/>
                <a:ea typeface="SimSun" pitchFamily="2" charset="-122"/>
              </a:rPr>
              <a:t>《</a:t>
            </a:r>
            <a:r>
              <a:rPr lang="zh-TW" altLang="en-US" sz="2200" b="1" kern="0" dirty="0" smtClean="0">
                <a:solidFill>
                  <a:srgbClr val="FFFFFF"/>
                </a:solidFill>
                <a:latin typeface="Arial" pitchFamily="34" charset="0"/>
                <a:ea typeface="SimSun" pitchFamily="2" charset="-122"/>
              </a:rPr>
              <a:t>看見台灣</a:t>
            </a:r>
            <a:r>
              <a:rPr lang="en-US" altLang="zh-TW" sz="2200" b="1" kern="0" dirty="0" smtClean="0">
                <a:solidFill>
                  <a:srgbClr val="FFFFFF"/>
                </a:solidFill>
                <a:latin typeface="Arial" pitchFamily="34" charset="0"/>
                <a:ea typeface="SimSun" pitchFamily="2" charset="-122"/>
              </a:rPr>
              <a:t>》</a:t>
            </a:r>
            <a:r>
              <a:rPr lang="zh-TW" altLang="en-US" sz="2200" b="1" kern="0" dirty="0" smtClean="0">
                <a:solidFill>
                  <a:srgbClr val="FFFFFF"/>
                </a:solidFill>
                <a:latin typeface="Arial" pitchFamily="34" charset="0"/>
                <a:ea typeface="SimSun" pitchFamily="2" charset="-122"/>
              </a:rPr>
              <a:t>紀錄片。</a:t>
            </a:r>
          </a:p>
        </p:txBody>
      </p:sp>
      <p:sp>
        <p:nvSpPr>
          <p:cNvPr id="8" name="Content Placeholder 2"/>
          <p:cNvSpPr txBox="1">
            <a:spLocks/>
          </p:cNvSpPr>
          <p:nvPr/>
        </p:nvSpPr>
        <p:spPr bwMode="auto">
          <a:xfrm>
            <a:off x="4185564" y="5770224"/>
            <a:ext cx="3106738" cy="588962"/>
          </a:xfrm>
          <a:prstGeom prst="rect">
            <a:avLst/>
          </a:prstGeom>
          <a:solidFill>
            <a:srgbClr val="DC6900"/>
          </a:solidFill>
          <a:ln w="9525">
            <a:solidFill>
              <a:srgbClr val="FFFFFF"/>
            </a:solidFill>
            <a:miter lim="800000"/>
            <a:headEnd/>
            <a:tailEnd/>
          </a:ln>
        </p:spPr>
        <p:txBody>
          <a:bodyPr lIns="0" tIns="0" rIns="0" bIns="0" anchor="ctr"/>
          <a:lstStyle>
            <a:lvl1pPr marL="21907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lnSpc>
                <a:spcPct val="120000"/>
              </a:lnSpc>
              <a:spcBef>
                <a:spcPct val="0"/>
              </a:spcBef>
              <a:spcAft>
                <a:spcPct val="0"/>
              </a:spcAft>
              <a:buClr>
                <a:srgbClr val="C00000"/>
              </a:buClr>
              <a:defRPr/>
            </a:pPr>
            <a:r>
              <a:rPr lang="zh-TW" altLang="en-US" sz="2200" b="1" kern="0" dirty="0" smtClean="0">
                <a:solidFill>
                  <a:srgbClr val="FFFFFF"/>
                </a:solidFill>
                <a:latin typeface="Arial" pitchFamily="34" charset="0"/>
                <a:ea typeface="SimSun" pitchFamily="2" charset="-122"/>
              </a:rPr>
              <a:t>興建</a:t>
            </a:r>
            <a:r>
              <a:rPr lang="en-US" altLang="zh-TW" sz="2200" b="1" kern="0" dirty="0" smtClean="0">
                <a:solidFill>
                  <a:srgbClr val="FFFFFF"/>
                </a:solidFill>
                <a:latin typeface="Arial" pitchFamily="34" charset="0"/>
                <a:ea typeface="SimSun" pitchFamily="2" charset="-122"/>
              </a:rPr>
              <a:t>7</a:t>
            </a:r>
            <a:r>
              <a:rPr lang="zh-TW" altLang="en-US" sz="2200" b="1" kern="0" dirty="0" smtClean="0">
                <a:solidFill>
                  <a:srgbClr val="FFFFFF"/>
                </a:solidFill>
                <a:latin typeface="Arial" pitchFamily="34" charset="0"/>
                <a:ea typeface="SimSun" pitchFamily="2" charset="-122"/>
              </a:rPr>
              <a:t>座綠建築廠辦。</a:t>
            </a:r>
          </a:p>
        </p:txBody>
      </p:sp>
      <p:grpSp>
        <p:nvGrpSpPr>
          <p:cNvPr id="9" name="群組 14"/>
          <p:cNvGrpSpPr>
            <a:grpSpLocks/>
          </p:cNvGrpSpPr>
          <p:nvPr/>
        </p:nvGrpSpPr>
        <p:grpSpPr bwMode="auto">
          <a:xfrm>
            <a:off x="7695970" y="128369"/>
            <a:ext cx="1158875" cy="647700"/>
            <a:chOff x="7506530" y="548680"/>
            <a:chExt cx="1159040" cy="648072"/>
          </a:xfrm>
        </p:grpSpPr>
        <p:sp>
          <p:nvSpPr>
            <p:cNvPr id="10" name="流程圖: 文件 9"/>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11" name="文字方塊 10"/>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12" name="投影片編號版面配置區 11"/>
          <p:cNvSpPr>
            <a:spLocks noGrp="1"/>
          </p:cNvSpPr>
          <p:nvPr>
            <p:ph type="sldNum" sz="quarter" idx="4"/>
          </p:nvPr>
        </p:nvSpPr>
        <p:spPr>
          <a:xfrm>
            <a:off x="7010400" y="6356350"/>
            <a:ext cx="2133600" cy="365125"/>
          </a:xfrm>
        </p:spPr>
        <p:txBody>
          <a:bodyPr/>
          <a:lstStyle/>
          <a:p>
            <a:fld id="{1C7858B1-76B0-43A1-BD85-92CBAD88C864}" type="slidenum">
              <a:rPr lang="zh-TW" altLang="en-US" smtClean="0"/>
              <a:t>45</a:t>
            </a:fld>
            <a:endParaRPr lang="zh-TW" altLang="en-US"/>
          </a:p>
        </p:txBody>
      </p:sp>
    </p:spTree>
    <p:extLst>
      <p:ext uri="{BB962C8B-B14F-4D97-AF65-F5344CB8AC3E}">
        <p14:creationId xmlns:p14="http://schemas.microsoft.com/office/powerpoint/2010/main" val="233638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4730522" y="1051835"/>
            <a:ext cx="3960812" cy="5327650"/>
          </a:xfrm>
          <a:prstGeom prst="rect">
            <a:avLst/>
          </a:prstGeom>
          <a:solidFill>
            <a:srgbClr val="FFB600">
              <a:lumMod val="20000"/>
              <a:lumOff val="80000"/>
            </a:srgbClr>
          </a:solidFill>
          <a:ln w="28575" algn="ctr">
            <a:solidFill>
              <a:srgbClr val="FFB600">
                <a:lumMod val="20000"/>
                <a:lumOff val="80000"/>
              </a:srgbClr>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3" name="標題 1"/>
          <p:cNvSpPr txBox="1">
            <a:spLocks/>
          </p:cNvSpPr>
          <p:nvPr/>
        </p:nvSpPr>
        <p:spPr bwMode="auto">
          <a:xfrm>
            <a:off x="2034712" y="160338"/>
            <a:ext cx="8064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台達電：內容完整的</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報告書</a:t>
            </a:r>
          </a:p>
        </p:txBody>
      </p:sp>
      <p:pic>
        <p:nvPicPr>
          <p:cNvPr id="4"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55369" y="1138238"/>
            <a:ext cx="3678238" cy="5019675"/>
          </a:xfrm>
          <a:prstGeom prst="rect">
            <a:avLst/>
          </a:prstGeom>
          <a:noFill/>
          <a:ln w="9525">
            <a:solidFill>
              <a:srgbClr val="968C6D"/>
            </a:solidFill>
            <a:miter lim="800000"/>
            <a:headEnd/>
            <a:tailEnd/>
          </a:ln>
          <a:extLst>
            <a:ext uri="{909E8E84-426E-40DD-AFC4-6F175D3DCCD1}">
              <a14:hiddenFill xmlns:a14="http://schemas.microsoft.com/office/drawing/2010/main">
                <a:solidFill>
                  <a:srgbClr val="FFFFFF"/>
                </a:solidFill>
              </a14:hiddenFill>
            </a:ext>
          </a:extLst>
        </p:spPr>
      </p:pic>
      <p:sp>
        <p:nvSpPr>
          <p:cNvPr id="5" name="矩形 11"/>
          <p:cNvSpPr>
            <a:spLocks noChangeArrowheads="1"/>
          </p:cNvSpPr>
          <p:nvPr/>
        </p:nvSpPr>
        <p:spPr bwMode="auto">
          <a:xfrm>
            <a:off x="5018314" y="3773039"/>
            <a:ext cx="1584325" cy="160337"/>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C00000"/>
              </a:solidFill>
              <a:latin typeface="Arial" pitchFamily="34" charset="0"/>
              <a:ea typeface="SimSun" pitchFamily="2" charset="-122"/>
            </a:endParaRPr>
          </a:p>
        </p:txBody>
      </p:sp>
      <p:sp>
        <p:nvSpPr>
          <p:cNvPr id="6" name="矩形 12"/>
          <p:cNvSpPr>
            <a:spLocks noChangeArrowheads="1"/>
          </p:cNvSpPr>
          <p:nvPr/>
        </p:nvSpPr>
        <p:spPr bwMode="auto">
          <a:xfrm>
            <a:off x="6694488" y="2590804"/>
            <a:ext cx="1582737" cy="160338"/>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C00000"/>
              </a:solidFill>
              <a:latin typeface="Arial" pitchFamily="34" charset="0"/>
              <a:ea typeface="SimSun" pitchFamily="2" charset="-122"/>
            </a:endParaRPr>
          </a:p>
        </p:txBody>
      </p:sp>
      <p:sp>
        <p:nvSpPr>
          <p:cNvPr id="7" name="矩形 13"/>
          <p:cNvSpPr>
            <a:spLocks noChangeArrowheads="1"/>
          </p:cNvSpPr>
          <p:nvPr/>
        </p:nvSpPr>
        <p:spPr bwMode="auto">
          <a:xfrm>
            <a:off x="6694488" y="1614718"/>
            <a:ext cx="1582737" cy="160338"/>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C00000"/>
              </a:solidFill>
              <a:latin typeface="Arial" pitchFamily="34" charset="0"/>
              <a:ea typeface="SimSun" pitchFamily="2" charset="-122"/>
            </a:endParaRPr>
          </a:p>
        </p:txBody>
      </p:sp>
      <p:sp>
        <p:nvSpPr>
          <p:cNvPr id="8" name="矩形 15"/>
          <p:cNvSpPr>
            <a:spLocks noChangeArrowheads="1"/>
          </p:cNvSpPr>
          <p:nvPr/>
        </p:nvSpPr>
        <p:spPr bwMode="auto">
          <a:xfrm>
            <a:off x="5018314" y="2989267"/>
            <a:ext cx="1584325" cy="160337"/>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C00000"/>
              </a:solidFill>
              <a:latin typeface="Arial" pitchFamily="34" charset="0"/>
              <a:ea typeface="SimSun" pitchFamily="2" charset="-122"/>
            </a:endParaRPr>
          </a:p>
        </p:txBody>
      </p:sp>
      <p:sp>
        <p:nvSpPr>
          <p:cNvPr id="9" name="矩形 16"/>
          <p:cNvSpPr>
            <a:spLocks noChangeArrowheads="1"/>
          </p:cNvSpPr>
          <p:nvPr/>
        </p:nvSpPr>
        <p:spPr bwMode="auto">
          <a:xfrm>
            <a:off x="6738030" y="5940203"/>
            <a:ext cx="1582737" cy="160337"/>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C00000"/>
              </a:solidFill>
              <a:latin typeface="Arial" pitchFamily="34" charset="0"/>
              <a:ea typeface="SimSun" pitchFamily="2" charset="-122"/>
            </a:endParaRPr>
          </a:p>
        </p:txBody>
      </p:sp>
      <p:pic>
        <p:nvPicPr>
          <p:cNvPr id="10"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400" y="1040496"/>
            <a:ext cx="38481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14"/>
          <p:cNvGrpSpPr>
            <a:grpSpLocks/>
          </p:cNvGrpSpPr>
          <p:nvPr/>
        </p:nvGrpSpPr>
        <p:grpSpPr bwMode="auto">
          <a:xfrm>
            <a:off x="7697787" y="490538"/>
            <a:ext cx="1158875" cy="647700"/>
            <a:chOff x="7506530" y="548680"/>
            <a:chExt cx="1159040" cy="648072"/>
          </a:xfrm>
        </p:grpSpPr>
        <p:sp>
          <p:nvSpPr>
            <p:cNvPr id="12" name="流程圖: 文件 11"/>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13" name="文字方塊 12"/>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科技業</a:t>
              </a:r>
            </a:p>
          </p:txBody>
        </p:sp>
      </p:grpSp>
      <p:sp>
        <p:nvSpPr>
          <p:cNvPr id="14" name="投影片編號版面配置區 13"/>
          <p:cNvSpPr>
            <a:spLocks noGrp="1"/>
          </p:cNvSpPr>
          <p:nvPr>
            <p:ph type="sldNum" sz="quarter" idx="4"/>
          </p:nvPr>
        </p:nvSpPr>
        <p:spPr>
          <a:xfrm>
            <a:off x="7010400" y="6356350"/>
            <a:ext cx="2133600" cy="365125"/>
          </a:xfrm>
        </p:spPr>
        <p:txBody>
          <a:bodyPr/>
          <a:lstStyle/>
          <a:p>
            <a:fld id="{1C7858B1-76B0-43A1-BD85-92CBAD88C864}" type="slidenum">
              <a:rPr lang="zh-TW" altLang="en-US" smtClean="0"/>
              <a:t>46</a:t>
            </a:fld>
            <a:endParaRPr lang="zh-TW" altLang="en-US"/>
          </a:p>
        </p:txBody>
      </p:sp>
    </p:spTree>
    <p:extLst>
      <p:ext uri="{BB962C8B-B14F-4D97-AF65-F5344CB8AC3E}">
        <p14:creationId xmlns:p14="http://schemas.microsoft.com/office/powerpoint/2010/main" val="47327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750" y="1555528"/>
            <a:ext cx="8064500" cy="4092575"/>
          </a:xfrm>
          <a:prstGeom prst="rect">
            <a:avLst/>
          </a:prstGeom>
          <a:ln>
            <a:solidFill>
              <a:srgbClr val="000000">
                <a:lumMod val="50000"/>
                <a:lumOff val="50000"/>
              </a:srgbClr>
            </a:solidFill>
          </a:ln>
        </p:spPr>
        <p:txBody>
          <a:bodyPr>
            <a:spAutoFit/>
          </a:bodyPr>
          <a:lstStyle/>
          <a:p>
            <a:pPr fontAlgn="base">
              <a:spcBef>
                <a:spcPct val="0"/>
              </a:spcBef>
              <a:spcAft>
                <a:spcPct val="0"/>
              </a:spcAft>
              <a:defRPr/>
            </a:pPr>
            <a:r>
              <a:rPr lang="zh-TW" altLang="en-US" sz="2000" b="1" kern="0" dirty="0">
                <a:solidFill>
                  <a:srgbClr val="000000"/>
                </a:solidFill>
                <a:latin typeface="Georgia" pitchFamily="18" charset="0"/>
                <a:ea typeface="SimSun" pitchFamily="2" charset="-122"/>
              </a:rPr>
              <a:t>瑞士再保險公司身為世界主要的再保險公司之一，已在</a:t>
            </a:r>
            <a:r>
              <a:rPr lang="en-US" altLang="zh-TW" sz="2000" b="1" kern="0" dirty="0">
                <a:solidFill>
                  <a:srgbClr val="000000"/>
                </a:solidFill>
                <a:latin typeface="Georgia" pitchFamily="18" charset="0"/>
                <a:ea typeface="SimSun" pitchFamily="2" charset="-122"/>
              </a:rPr>
              <a:t>30</a:t>
            </a:r>
            <a:r>
              <a:rPr lang="zh-TW" altLang="en-US" sz="2000" b="1" kern="0" dirty="0">
                <a:solidFill>
                  <a:srgbClr val="000000"/>
                </a:solidFill>
                <a:latin typeface="Georgia" pitchFamily="18" charset="0"/>
                <a:ea typeface="SimSun" pitchFamily="2" charset="-122"/>
              </a:rPr>
              <a:t>多個國家和地區設有辦事處，提供多元化的資金及風險管理產品。</a:t>
            </a:r>
            <a:endParaRPr lang="en-US" altLang="zh-TW" sz="2000" b="1" kern="0" dirty="0">
              <a:solidFill>
                <a:srgbClr val="000000"/>
              </a:solidFill>
              <a:latin typeface="Georgia" pitchFamily="18" charset="0"/>
              <a:ea typeface="SimSun" pitchFamily="2" charset="-122"/>
            </a:endParaRPr>
          </a:p>
          <a:p>
            <a:pPr fontAlgn="base">
              <a:spcBef>
                <a:spcPct val="0"/>
              </a:spcBef>
              <a:spcAft>
                <a:spcPct val="0"/>
              </a:spcAft>
              <a:defRPr/>
            </a:pPr>
            <a:endParaRPr lang="en-US" altLang="zh-TW" sz="2000" b="1" kern="0" dirty="0">
              <a:solidFill>
                <a:srgbClr val="000000"/>
              </a:solidFill>
              <a:latin typeface="Georgia" pitchFamily="18" charset="0"/>
              <a:ea typeface="SimSun" pitchFamily="2" charset="-122"/>
            </a:endParaRPr>
          </a:p>
          <a:p>
            <a:pPr fontAlgn="base">
              <a:spcBef>
                <a:spcPct val="0"/>
              </a:spcBef>
              <a:spcAft>
                <a:spcPct val="0"/>
              </a:spcAft>
              <a:defRPr/>
            </a:pPr>
            <a:r>
              <a:rPr lang="zh-TW" altLang="en-US" sz="2000" b="1" kern="0" dirty="0">
                <a:solidFill>
                  <a:srgbClr val="DC6900"/>
                </a:solidFill>
                <a:latin typeface="Georgia" pitchFamily="18" charset="0"/>
                <a:ea typeface="SimSun" pitchFamily="2" charset="-122"/>
              </a:rPr>
              <a:t>氣候變遷算是一種新興風險，它牽涉到許多公司的長期風險管理策略。既然瑞士再保險公司主要是幫客戶解決大量的風險問題，他們自然必須投入了許多資源來了解這些造成風險的因素，像是市場、管制和環境趨勢等。</a:t>
            </a:r>
            <a:endParaRPr lang="en-US" altLang="zh-TW" sz="2000" b="1" kern="0" dirty="0">
              <a:solidFill>
                <a:srgbClr val="DC6900"/>
              </a:solidFill>
              <a:latin typeface="Georgia" pitchFamily="18" charset="0"/>
              <a:ea typeface="SimSun" pitchFamily="2" charset="-122"/>
            </a:endParaRPr>
          </a:p>
          <a:p>
            <a:pPr fontAlgn="base">
              <a:spcBef>
                <a:spcPct val="0"/>
              </a:spcBef>
              <a:spcAft>
                <a:spcPct val="0"/>
              </a:spcAft>
              <a:defRPr/>
            </a:pPr>
            <a:endParaRPr lang="en-US" altLang="zh-TW" sz="2000" b="1" kern="0" dirty="0">
              <a:solidFill>
                <a:srgbClr val="E0301E"/>
              </a:solidFill>
              <a:latin typeface="Georgia" pitchFamily="18" charset="0"/>
              <a:ea typeface="SimSun" pitchFamily="2" charset="-122"/>
            </a:endParaRPr>
          </a:p>
          <a:p>
            <a:pPr fontAlgn="base">
              <a:spcBef>
                <a:spcPct val="0"/>
              </a:spcBef>
              <a:spcAft>
                <a:spcPct val="0"/>
              </a:spcAft>
              <a:defRPr/>
            </a:pPr>
            <a:r>
              <a:rPr lang="zh-TW" altLang="en-US" sz="2000" b="1" kern="0" dirty="0">
                <a:solidFill>
                  <a:srgbClr val="000000"/>
                </a:solidFill>
                <a:latin typeface="Georgia" pitchFamily="18" charset="0"/>
                <a:ea typeface="SimSun" pitchFamily="2" charset="-122"/>
              </a:rPr>
              <a:t>當然，他們也樂於將這些資訊和客戶或社會分享，希望能夠確保所有利害關係人的利益。</a:t>
            </a:r>
            <a:r>
              <a:rPr lang="zh-TW" altLang="en-US" sz="2000" b="1" kern="0" dirty="0">
                <a:solidFill>
                  <a:srgbClr val="DC6900"/>
                </a:solidFill>
                <a:latin typeface="Georgia" pitchFamily="18" charset="0"/>
                <a:ea typeface="SimSun" pitchFamily="2" charset="-122"/>
              </a:rPr>
              <a:t>但實際一點來說</a:t>
            </a:r>
            <a:r>
              <a:rPr lang="zh-TW" altLang="en-US" sz="2000" b="1" kern="0" dirty="0">
                <a:solidFill>
                  <a:srgbClr val="000000"/>
                </a:solidFill>
                <a:latin typeface="Georgia" pitchFamily="18" charset="0"/>
                <a:ea typeface="SimSun" pitchFamily="2" charset="-122"/>
              </a:rPr>
              <a:t>，瑞士再保險公司投入氣候變遷的議題，</a:t>
            </a:r>
            <a:r>
              <a:rPr lang="zh-TW" altLang="en-US" sz="2000" b="1" kern="0" dirty="0">
                <a:solidFill>
                  <a:srgbClr val="DC6900"/>
                </a:solidFill>
                <a:latin typeface="Georgia" pitchFamily="18" charset="0"/>
                <a:ea typeface="SimSun" pitchFamily="2" charset="-122"/>
              </a:rPr>
              <a:t>不僅僅是為了客戶和大眾，更重要的是如果不能合理分析氣候的風險，公司的壽險和產險都有可能遭受嚴重受損，因此他們不得不身先士卒。 </a:t>
            </a:r>
            <a:endParaRPr lang="en-US" altLang="zh-TW" sz="2000" b="1" kern="0" dirty="0">
              <a:solidFill>
                <a:srgbClr val="DC6900"/>
              </a:solidFill>
              <a:latin typeface="Georgia" pitchFamily="18" charset="0"/>
              <a:ea typeface="SimSun" pitchFamily="2" charset="-122"/>
            </a:endParaRPr>
          </a:p>
        </p:txBody>
      </p:sp>
      <p:sp>
        <p:nvSpPr>
          <p:cNvPr id="3" name="標題 1"/>
          <p:cNvSpPr txBox="1">
            <a:spLocks/>
          </p:cNvSpPr>
          <p:nvPr/>
        </p:nvSpPr>
        <p:spPr bwMode="auto">
          <a:xfrm>
            <a:off x="1281097" y="26316"/>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en-US" altLang="zh-TW" sz="2800" b="0" i="0" smtClean="0">
                <a:solidFill>
                  <a:schemeClr val="bg1"/>
                </a:solidFill>
                <a:latin typeface="微軟正黑體" panose="020B0604030504040204" pitchFamily="34" charset="-120"/>
                <a:ea typeface="微軟正黑體" panose="020B0604030504040204" pitchFamily="34" charset="-120"/>
              </a:rPr>
              <a:t>Swiss Re</a:t>
            </a:r>
            <a:r>
              <a:rPr lang="zh-TW" altLang="en-US" sz="2800" b="0" i="0" smtClean="0">
                <a:solidFill>
                  <a:schemeClr val="bg1"/>
                </a:solidFill>
                <a:latin typeface="微軟正黑體" panose="020B0604030504040204" pitchFamily="34" charset="-120"/>
                <a:ea typeface="微軟正黑體" panose="020B0604030504040204" pitchFamily="34" charset="-120"/>
              </a:rPr>
              <a:t>：結合風險管理能力創造共享價值</a:t>
            </a:r>
            <a:r>
              <a:rPr lang="en-US" altLang="zh-TW" sz="2800" b="0" i="0" smtClean="0">
                <a:solidFill>
                  <a:schemeClr val="bg1"/>
                </a:solidFill>
                <a:latin typeface="微軟正黑體" panose="020B0604030504040204" pitchFamily="34" charset="-120"/>
                <a:ea typeface="微軟正黑體" panose="020B0604030504040204" pitchFamily="34" charset="-120"/>
              </a:rPr>
              <a:t/>
            </a:r>
            <a:br>
              <a:rPr lang="en-US" altLang="zh-TW" sz="2800" b="0" i="0" smtClean="0">
                <a:solidFill>
                  <a:schemeClr val="bg1"/>
                </a:solidFill>
                <a:latin typeface="微軟正黑體" panose="020B0604030504040204" pitchFamily="34" charset="-120"/>
                <a:ea typeface="微軟正黑體" panose="020B0604030504040204" pitchFamily="34" charset="-120"/>
              </a:rPr>
            </a:br>
            <a:r>
              <a:rPr lang="zh-TW" altLang="en-US" sz="2800" b="0" i="0" smtClean="0">
                <a:solidFill>
                  <a:schemeClr val="bg1"/>
                </a:solidFill>
                <a:latin typeface="微軟正黑體" panose="020B0604030504040204" pitchFamily="34" charset="-120"/>
                <a:ea typeface="微軟正黑體" panose="020B0604030504040204" pitchFamily="34" charset="-120"/>
              </a:rPr>
              <a:t>－認為自己有責任成為氣候議題的領導先驅</a:t>
            </a:r>
          </a:p>
        </p:txBody>
      </p:sp>
      <p:grpSp>
        <p:nvGrpSpPr>
          <p:cNvPr id="4" name="群組 9"/>
          <p:cNvGrpSpPr>
            <a:grpSpLocks/>
          </p:cNvGrpSpPr>
          <p:nvPr/>
        </p:nvGrpSpPr>
        <p:grpSpPr bwMode="auto">
          <a:xfrm>
            <a:off x="7870138" y="868583"/>
            <a:ext cx="1158875" cy="647700"/>
            <a:chOff x="7506530" y="548680"/>
            <a:chExt cx="1159040" cy="648072"/>
          </a:xfrm>
        </p:grpSpPr>
        <p:sp>
          <p:nvSpPr>
            <p:cNvPr id="5" name="流程圖: 文件 4"/>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6" name="文字方塊 5"/>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再保業</a:t>
              </a:r>
            </a:p>
          </p:txBody>
        </p:sp>
      </p:grpSp>
      <p:sp>
        <p:nvSpPr>
          <p:cNvPr id="7" name="投影片編號版面配置區 6"/>
          <p:cNvSpPr>
            <a:spLocks noGrp="1"/>
          </p:cNvSpPr>
          <p:nvPr>
            <p:ph type="sldNum" sz="quarter" idx="4"/>
          </p:nvPr>
        </p:nvSpPr>
        <p:spPr>
          <a:xfrm>
            <a:off x="7010400" y="6356350"/>
            <a:ext cx="2133600" cy="365125"/>
          </a:xfrm>
        </p:spPr>
        <p:txBody>
          <a:bodyPr/>
          <a:lstStyle/>
          <a:p>
            <a:fld id="{1C7858B1-76B0-43A1-BD85-92CBAD88C864}" type="slidenum">
              <a:rPr lang="zh-TW" altLang="en-US" smtClean="0"/>
              <a:t>47</a:t>
            </a:fld>
            <a:endParaRPr lang="zh-TW" altLang="en-US"/>
          </a:p>
        </p:txBody>
      </p:sp>
    </p:spTree>
    <p:extLst>
      <p:ext uri="{BB962C8B-B14F-4D97-AF65-F5344CB8AC3E}">
        <p14:creationId xmlns:p14="http://schemas.microsoft.com/office/powerpoint/2010/main" val="16298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8313" y="1557338"/>
            <a:ext cx="8164512" cy="3784600"/>
          </a:xfrm>
          <a:prstGeom prst="rect">
            <a:avLst/>
          </a:prstGeom>
          <a:ln>
            <a:solidFill>
              <a:srgbClr val="000000">
                <a:lumMod val="50000"/>
                <a:lumOff val="50000"/>
              </a:srgbClr>
            </a:solidFill>
          </a:ln>
        </p:spPr>
        <p:txBody>
          <a:bodyPr>
            <a:spAutoFit/>
          </a:bodyPr>
          <a:lstStyle/>
          <a:p>
            <a:pPr fontAlgn="base">
              <a:lnSpc>
                <a:spcPct val="150000"/>
              </a:lnSpc>
              <a:defRPr/>
            </a:pPr>
            <a:r>
              <a:rPr lang="zh-TW" altLang="en-US" sz="2000" b="1" kern="0" dirty="0">
                <a:solidFill>
                  <a:srgbClr val="000000"/>
                </a:solidFill>
                <a:latin typeface="Georgia" pitchFamily="18" charset="0"/>
                <a:ea typeface="SimSun" pitchFamily="2" charset="-122"/>
              </a:rPr>
              <a:t>氣候變遷議題的主要目標如下：</a:t>
            </a:r>
            <a:endParaRPr lang="en-US" altLang="zh-TW" sz="2000" b="1" kern="0" dirty="0">
              <a:solidFill>
                <a:srgbClr val="000000"/>
              </a:solidFill>
              <a:latin typeface="Georgia" pitchFamily="18" charset="0"/>
              <a:ea typeface="SimSun" pitchFamily="2" charset="-122"/>
            </a:endParaRPr>
          </a:p>
          <a:p>
            <a:pPr marL="457200" indent="-457200" fontAlgn="base">
              <a:lnSpc>
                <a:spcPct val="150000"/>
              </a:lnSpc>
              <a:buFont typeface="+mj-lt"/>
              <a:buAutoNum type="arabicParenR"/>
              <a:defRPr/>
            </a:pPr>
            <a:r>
              <a:rPr lang="zh-TW" altLang="en-US" sz="2000" b="1" kern="0" dirty="0">
                <a:solidFill>
                  <a:srgbClr val="000000"/>
                </a:solidFill>
                <a:latin typeface="Georgia" pitchFamily="18" charset="0"/>
                <a:ea typeface="SimSun" pitchFamily="2" charset="-122"/>
              </a:rPr>
              <a:t>不斷地增進對氣候變遷風險的了解和</a:t>
            </a:r>
            <a:r>
              <a:rPr lang="zh-TW" altLang="en-US" sz="2000" b="1" kern="0" dirty="0">
                <a:solidFill>
                  <a:srgbClr val="DC6900"/>
                </a:solidFill>
                <a:latin typeface="Georgia" pitchFamily="18" charset="0"/>
                <a:ea typeface="SimSun" pitchFamily="2" charset="-122"/>
              </a:rPr>
              <a:t>知識</a:t>
            </a:r>
            <a:r>
              <a:rPr lang="zh-TW" altLang="en-US" sz="2000" b="1" kern="0" dirty="0">
                <a:solidFill>
                  <a:srgbClr val="000000"/>
                </a:solidFill>
                <a:latin typeface="Georgia" pitchFamily="18" charset="0"/>
                <a:ea typeface="SimSun" pitchFamily="2" charset="-122"/>
              </a:rPr>
              <a:t>，並整合進入風險管理和保險業務 </a:t>
            </a:r>
            <a:endParaRPr lang="en-US" altLang="zh-TW" sz="2000" b="1" kern="0" dirty="0">
              <a:solidFill>
                <a:srgbClr val="000000"/>
              </a:solidFill>
              <a:latin typeface="Georgia" pitchFamily="18" charset="0"/>
              <a:ea typeface="SimSun" pitchFamily="2" charset="-122"/>
            </a:endParaRPr>
          </a:p>
          <a:p>
            <a:pPr marL="457200" indent="-457200" fontAlgn="base">
              <a:lnSpc>
                <a:spcPct val="150000"/>
              </a:lnSpc>
              <a:buFont typeface="+mj-lt"/>
              <a:buAutoNum type="arabicParenR"/>
              <a:defRPr/>
            </a:pPr>
            <a:r>
              <a:rPr lang="zh-TW" altLang="en-US" sz="2000" b="1" kern="0" dirty="0">
                <a:solidFill>
                  <a:srgbClr val="000000"/>
                </a:solidFill>
                <a:latin typeface="Georgia" pitchFamily="18" charset="0"/>
                <a:ea typeface="SimSun" pitchFamily="2" charset="-122"/>
              </a:rPr>
              <a:t>發展</a:t>
            </a:r>
            <a:r>
              <a:rPr lang="zh-TW" altLang="en-US" sz="2000" b="1" kern="0" dirty="0">
                <a:solidFill>
                  <a:srgbClr val="DC6900"/>
                </a:solidFill>
                <a:latin typeface="Georgia" pitchFamily="18" charset="0"/>
                <a:ea typeface="SimSun" pitchFamily="2" charset="-122"/>
              </a:rPr>
              <a:t>產品</a:t>
            </a:r>
            <a:r>
              <a:rPr lang="zh-TW" altLang="en-US" sz="2000" b="1" kern="0" dirty="0">
                <a:solidFill>
                  <a:srgbClr val="000000"/>
                </a:solidFill>
                <a:latin typeface="Georgia" pitchFamily="18" charset="0"/>
                <a:ea typeface="SimSun" pitchFamily="2" charset="-122"/>
              </a:rPr>
              <a:t>和</a:t>
            </a:r>
            <a:r>
              <a:rPr lang="zh-TW" altLang="en-US" sz="2000" b="1" kern="0" dirty="0">
                <a:solidFill>
                  <a:srgbClr val="DC6900"/>
                </a:solidFill>
                <a:latin typeface="Georgia" pitchFamily="18" charset="0"/>
                <a:ea typeface="SimSun" pitchFamily="2" charset="-122"/>
              </a:rPr>
              <a:t>服務</a:t>
            </a:r>
            <a:r>
              <a:rPr lang="zh-TW" altLang="en-US" sz="2000" b="1" kern="0" dirty="0">
                <a:solidFill>
                  <a:srgbClr val="000000"/>
                </a:solidFill>
                <a:latin typeface="Georgia" pitchFamily="18" charset="0"/>
                <a:ea typeface="SimSun" pitchFamily="2" charset="-122"/>
              </a:rPr>
              <a:t>來降低或適應氣候風險 </a:t>
            </a:r>
            <a:endParaRPr lang="en-US" altLang="zh-TW" sz="2000" b="1" kern="0" dirty="0">
              <a:solidFill>
                <a:srgbClr val="000000"/>
              </a:solidFill>
              <a:latin typeface="Georgia" pitchFamily="18" charset="0"/>
              <a:ea typeface="SimSun" pitchFamily="2" charset="-122"/>
            </a:endParaRPr>
          </a:p>
          <a:p>
            <a:pPr marL="457200" indent="-457200" fontAlgn="base">
              <a:lnSpc>
                <a:spcPct val="150000"/>
              </a:lnSpc>
              <a:buFont typeface="+mj-lt"/>
              <a:buAutoNum type="arabicParenR"/>
              <a:defRPr/>
            </a:pPr>
            <a:r>
              <a:rPr lang="zh-TW" altLang="en-US" sz="2000" b="1" kern="0" dirty="0">
                <a:solidFill>
                  <a:srgbClr val="000000"/>
                </a:solidFill>
                <a:latin typeface="Georgia" pitchFamily="18" charset="0"/>
                <a:ea typeface="SimSun" pitchFamily="2" charset="-122"/>
              </a:rPr>
              <a:t>讓客戶、員工和大眾</a:t>
            </a:r>
            <a:r>
              <a:rPr lang="zh-TW" altLang="en-US" sz="2000" b="1" kern="0" dirty="0">
                <a:solidFill>
                  <a:srgbClr val="DC6900"/>
                </a:solidFill>
                <a:latin typeface="Georgia" pitchFamily="18" charset="0"/>
                <a:ea typeface="SimSun" pitchFamily="2" charset="-122"/>
              </a:rPr>
              <a:t>提高對氣候變遷風險的警覺性 </a:t>
            </a:r>
            <a:endParaRPr lang="en-US" altLang="zh-TW" sz="2000" b="1" kern="0" dirty="0">
              <a:solidFill>
                <a:srgbClr val="DC6900"/>
              </a:solidFill>
              <a:latin typeface="Georgia" pitchFamily="18" charset="0"/>
              <a:ea typeface="SimSun" pitchFamily="2" charset="-122"/>
            </a:endParaRPr>
          </a:p>
          <a:p>
            <a:pPr marL="457200" indent="-457200" fontAlgn="base">
              <a:lnSpc>
                <a:spcPct val="150000"/>
              </a:lnSpc>
              <a:buFont typeface="+mj-lt"/>
              <a:buAutoNum type="arabicParenR"/>
              <a:defRPr/>
            </a:pPr>
            <a:r>
              <a:rPr lang="zh-TW" altLang="en-US" sz="2000" b="1" kern="0" dirty="0">
                <a:solidFill>
                  <a:srgbClr val="000000"/>
                </a:solidFill>
                <a:latin typeface="Georgia" pitchFamily="18" charset="0"/>
                <a:ea typeface="SimSun" pitchFamily="2" charset="-122"/>
              </a:rPr>
              <a:t>揭露</a:t>
            </a:r>
            <a:r>
              <a:rPr lang="zh-TW" altLang="en-US" sz="2000" b="1" kern="0" dirty="0">
                <a:solidFill>
                  <a:srgbClr val="DC6900"/>
                </a:solidFill>
                <a:latin typeface="Georgia" pitchFamily="18" charset="0"/>
                <a:ea typeface="SimSun" pitchFamily="2" charset="-122"/>
              </a:rPr>
              <a:t>碳足跡</a:t>
            </a:r>
            <a:r>
              <a:rPr lang="zh-TW" altLang="en-US" sz="2000" b="1" kern="0" dirty="0">
                <a:solidFill>
                  <a:srgbClr val="000000"/>
                </a:solidFill>
                <a:latin typeface="Georgia" pitchFamily="18" charset="0"/>
                <a:ea typeface="SimSun" pitchFamily="2" charset="-122"/>
              </a:rPr>
              <a:t>，並確保透明和定期的報告 </a:t>
            </a:r>
            <a:r>
              <a:rPr lang="en-US" altLang="zh-TW" sz="2000" b="1" kern="0" dirty="0">
                <a:solidFill>
                  <a:srgbClr val="000000"/>
                </a:solidFill>
                <a:latin typeface="Georgia" pitchFamily="18" charset="0"/>
                <a:ea typeface="SimSun" pitchFamily="2" charset="-122"/>
              </a:rPr>
              <a:t>2003</a:t>
            </a:r>
            <a:r>
              <a:rPr lang="zh-TW" altLang="en-US" sz="2000" b="1" kern="0" dirty="0">
                <a:solidFill>
                  <a:srgbClr val="000000"/>
                </a:solidFill>
                <a:latin typeface="Georgia" pitchFamily="18" charset="0"/>
                <a:ea typeface="SimSun" pitchFamily="2" charset="-122"/>
              </a:rPr>
              <a:t>年，瑞士再保險公司宣布計畫成為溫室中立 </a:t>
            </a:r>
            <a:r>
              <a:rPr lang="en-US" altLang="zh-TW" sz="2000" b="1" kern="0" dirty="0">
                <a:solidFill>
                  <a:srgbClr val="000000"/>
                </a:solidFill>
                <a:latin typeface="Georgia" pitchFamily="18" charset="0"/>
                <a:ea typeface="SimSun" pitchFamily="2" charset="-122"/>
              </a:rPr>
              <a:t>(greenhouse neutral) </a:t>
            </a:r>
            <a:r>
              <a:rPr lang="zh-TW" altLang="en-US" sz="2000" b="1" kern="0" dirty="0">
                <a:solidFill>
                  <a:srgbClr val="000000"/>
                </a:solidFill>
                <a:latin typeface="Georgia" pitchFamily="18" charset="0"/>
                <a:ea typeface="SimSun" pitchFamily="2" charset="-122"/>
              </a:rPr>
              <a:t>的公司，執行一套</a:t>
            </a:r>
            <a:r>
              <a:rPr lang="en-US" altLang="zh-TW" sz="2000" b="1" kern="0" dirty="0">
                <a:solidFill>
                  <a:srgbClr val="000000"/>
                </a:solidFill>
                <a:latin typeface="Georgia" pitchFamily="18" charset="0"/>
                <a:ea typeface="SimSun" pitchFamily="2" charset="-122"/>
              </a:rPr>
              <a:t>10</a:t>
            </a:r>
            <a:r>
              <a:rPr lang="zh-TW" altLang="en-US" sz="2000" b="1" kern="0" dirty="0">
                <a:solidFill>
                  <a:srgbClr val="000000"/>
                </a:solidFill>
                <a:latin typeface="Georgia" pitchFamily="18" charset="0"/>
                <a:ea typeface="SimSun" pitchFamily="2" charset="-122"/>
              </a:rPr>
              <a:t>年計劃，自</a:t>
            </a:r>
            <a:r>
              <a:rPr lang="en-US" altLang="zh-TW" sz="2000" b="1" kern="0" dirty="0">
                <a:solidFill>
                  <a:srgbClr val="000000"/>
                </a:solidFill>
                <a:latin typeface="Georgia" pitchFamily="18" charset="0"/>
                <a:ea typeface="SimSun" pitchFamily="2" charset="-122"/>
              </a:rPr>
              <a:t>2003</a:t>
            </a:r>
            <a:r>
              <a:rPr lang="zh-TW" altLang="en-US" sz="2000" b="1" kern="0" dirty="0">
                <a:solidFill>
                  <a:srgbClr val="000000"/>
                </a:solidFill>
                <a:latin typeface="Georgia" pitchFamily="18" charset="0"/>
                <a:ea typeface="SimSun" pitchFamily="2" charset="-122"/>
              </a:rPr>
              <a:t>至</a:t>
            </a:r>
            <a:r>
              <a:rPr lang="en-US" altLang="zh-TW" sz="2000" b="1" kern="0" dirty="0">
                <a:solidFill>
                  <a:srgbClr val="000000"/>
                </a:solidFill>
                <a:latin typeface="Georgia" pitchFamily="18" charset="0"/>
                <a:ea typeface="SimSun" pitchFamily="2" charset="-122"/>
              </a:rPr>
              <a:t>2013</a:t>
            </a:r>
            <a:r>
              <a:rPr lang="zh-TW" altLang="en-US" sz="2000" b="1" kern="0" dirty="0">
                <a:solidFill>
                  <a:srgbClr val="000000"/>
                </a:solidFill>
                <a:latin typeface="Georgia" pitchFamily="18" charset="0"/>
                <a:ea typeface="SimSun" pitchFamily="2" charset="-122"/>
              </a:rPr>
              <a:t>年間，每位員工減排</a:t>
            </a:r>
            <a:r>
              <a:rPr lang="en-US" altLang="zh-TW" sz="2000" b="1" kern="0" dirty="0">
                <a:solidFill>
                  <a:srgbClr val="000000"/>
                </a:solidFill>
                <a:latin typeface="Georgia" pitchFamily="18" charset="0"/>
                <a:ea typeface="SimSun" pitchFamily="2" charset="-122"/>
              </a:rPr>
              <a:t>CO2</a:t>
            </a:r>
            <a:r>
              <a:rPr lang="zh-TW" altLang="en-US" sz="2000" b="1" kern="0" dirty="0">
                <a:solidFill>
                  <a:srgbClr val="000000"/>
                </a:solidFill>
                <a:latin typeface="Georgia" pitchFamily="18" charset="0"/>
                <a:ea typeface="SimSun" pitchFamily="2" charset="-122"/>
              </a:rPr>
              <a:t>當量達</a:t>
            </a:r>
            <a:r>
              <a:rPr lang="en-US" altLang="zh-TW" sz="2000" b="1" kern="0" dirty="0">
                <a:solidFill>
                  <a:srgbClr val="000000"/>
                </a:solidFill>
                <a:latin typeface="Georgia" pitchFamily="18" charset="0"/>
                <a:ea typeface="SimSun" pitchFamily="2" charset="-122"/>
              </a:rPr>
              <a:t>56.5%</a:t>
            </a:r>
          </a:p>
        </p:txBody>
      </p:sp>
      <p:sp>
        <p:nvSpPr>
          <p:cNvPr id="3" name="標題 1"/>
          <p:cNvSpPr txBox="1">
            <a:spLocks/>
          </p:cNvSpPr>
          <p:nvPr/>
        </p:nvSpPr>
        <p:spPr bwMode="auto">
          <a:xfrm>
            <a:off x="1284961" y="7937"/>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en-US" altLang="zh-TW" sz="2800" b="0" i="0" smtClean="0">
                <a:solidFill>
                  <a:schemeClr val="bg1"/>
                </a:solidFill>
                <a:latin typeface="微軟正黑體" panose="020B0604030504040204" pitchFamily="34" charset="-120"/>
                <a:ea typeface="微軟正黑體" panose="020B0604030504040204" pitchFamily="34" charset="-120"/>
              </a:rPr>
              <a:t>Swiss Re</a:t>
            </a:r>
            <a:r>
              <a:rPr lang="zh-TW" altLang="en-US" sz="2800" b="0" i="0" smtClean="0">
                <a:solidFill>
                  <a:schemeClr val="bg1"/>
                </a:solidFill>
                <a:latin typeface="微軟正黑體" panose="020B0604030504040204" pitchFamily="34" charset="-120"/>
                <a:ea typeface="微軟正黑體" panose="020B0604030504040204" pitchFamily="34" charset="-120"/>
              </a:rPr>
              <a:t>：結合風險管理能力創造共享價值</a:t>
            </a:r>
            <a:r>
              <a:rPr lang="en-US" altLang="zh-TW" sz="2800" b="0" i="0" smtClean="0">
                <a:solidFill>
                  <a:schemeClr val="bg1"/>
                </a:solidFill>
                <a:latin typeface="微軟正黑體" panose="020B0604030504040204" pitchFamily="34" charset="-120"/>
                <a:ea typeface="微軟正黑體" panose="020B0604030504040204" pitchFamily="34" charset="-120"/>
              </a:rPr>
              <a:t/>
            </a:r>
            <a:br>
              <a:rPr lang="en-US" altLang="zh-TW" sz="2800" b="0" i="0" smtClean="0">
                <a:solidFill>
                  <a:schemeClr val="bg1"/>
                </a:solidFill>
                <a:latin typeface="微軟正黑體" panose="020B0604030504040204" pitchFamily="34" charset="-120"/>
                <a:ea typeface="微軟正黑體" panose="020B0604030504040204" pitchFamily="34" charset="-120"/>
              </a:rPr>
            </a:br>
            <a:r>
              <a:rPr lang="zh-TW" altLang="en-US" sz="2800" b="0" i="0" smtClean="0">
                <a:solidFill>
                  <a:schemeClr val="bg1"/>
                </a:solidFill>
                <a:latin typeface="微軟正黑體" panose="020B0604030504040204" pitchFamily="34" charset="-120"/>
                <a:ea typeface="微軟正黑體" panose="020B0604030504040204" pitchFamily="34" charset="-120"/>
              </a:rPr>
              <a:t>－明確的減碳目標，正視氣候變遷議題</a:t>
            </a:r>
          </a:p>
        </p:txBody>
      </p:sp>
      <p:grpSp>
        <p:nvGrpSpPr>
          <p:cNvPr id="4" name="群組 9"/>
          <p:cNvGrpSpPr>
            <a:grpSpLocks/>
          </p:cNvGrpSpPr>
          <p:nvPr/>
        </p:nvGrpSpPr>
        <p:grpSpPr bwMode="auto">
          <a:xfrm>
            <a:off x="7695970" y="723443"/>
            <a:ext cx="1158875" cy="647700"/>
            <a:chOff x="7506530" y="548680"/>
            <a:chExt cx="1159040" cy="648072"/>
          </a:xfrm>
        </p:grpSpPr>
        <p:sp>
          <p:nvSpPr>
            <p:cNvPr id="5" name="流程圖: 文件 4"/>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6" name="文字方塊 5"/>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再保業</a:t>
              </a:r>
            </a:p>
          </p:txBody>
        </p:sp>
      </p:grpSp>
      <p:sp>
        <p:nvSpPr>
          <p:cNvPr id="7" name="投影片編號版面配置區 6"/>
          <p:cNvSpPr>
            <a:spLocks noGrp="1"/>
          </p:cNvSpPr>
          <p:nvPr>
            <p:ph type="sldNum" sz="quarter" idx="4"/>
          </p:nvPr>
        </p:nvSpPr>
        <p:spPr>
          <a:xfrm>
            <a:off x="7010400" y="6356350"/>
            <a:ext cx="2133600" cy="365125"/>
          </a:xfrm>
        </p:spPr>
        <p:txBody>
          <a:bodyPr/>
          <a:lstStyle/>
          <a:p>
            <a:fld id="{1C7858B1-76B0-43A1-BD85-92CBAD88C864}" type="slidenum">
              <a:rPr lang="zh-TW" altLang="en-US" smtClean="0"/>
              <a:t>48</a:t>
            </a:fld>
            <a:endParaRPr lang="zh-TW" altLang="en-US"/>
          </a:p>
        </p:txBody>
      </p:sp>
    </p:spTree>
    <p:extLst>
      <p:ext uri="{BB962C8B-B14F-4D97-AF65-F5344CB8AC3E}">
        <p14:creationId xmlns:p14="http://schemas.microsoft.com/office/powerpoint/2010/main" val="393902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750" y="1547813"/>
            <a:ext cx="8064500" cy="4708525"/>
          </a:xfrm>
          <a:prstGeom prst="rect">
            <a:avLst/>
          </a:prstGeom>
          <a:ln>
            <a:solidFill>
              <a:srgbClr val="000000">
                <a:lumMod val="50000"/>
                <a:lumOff val="50000"/>
              </a:srgbClr>
            </a:solidFill>
          </a:ln>
        </p:spPr>
        <p:txBody>
          <a:bodyPr>
            <a:spAutoFit/>
          </a:bodyPr>
          <a:lstStyle/>
          <a:p>
            <a:pPr marL="457200" indent="-457200" fontAlgn="base">
              <a:spcBef>
                <a:spcPct val="0"/>
              </a:spcBef>
              <a:spcAft>
                <a:spcPct val="0"/>
              </a:spcAft>
              <a:buFont typeface="+mj-lt"/>
              <a:buAutoNum type="arabicParenR"/>
              <a:defRPr/>
            </a:pPr>
            <a:r>
              <a:rPr lang="zh-TW" altLang="en-US" sz="2000" b="1" kern="0" dirty="0">
                <a:solidFill>
                  <a:srgbClr val="000000"/>
                </a:solidFill>
                <a:latin typeface="Georgia" pitchFamily="18" charset="0"/>
                <a:ea typeface="SimSun" pitchFamily="2" charset="-122"/>
              </a:rPr>
              <a:t>公司</a:t>
            </a:r>
            <a:r>
              <a:rPr lang="zh-TW" altLang="en-US" sz="2000" b="1" kern="0" dirty="0">
                <a:solidFill>
                  <a:srgbClr val="DC6900"/>
                </a:solidFill>
                <a:latin typeface="Georgia" pitchFamily="18" charset="0"/>
                <a:ea typeface="SimSun" pitchFamily="2" charset="-122"/>
              </a:rPr>
              <a:t>內部將二氧化碳減量到</a:t>
            </a:r>
            <a:r>
              <a:rPr lang="en-US" altLang="zh-TW" sz="2000" b="1" kern="0" dirty="0">
                <a:solidFill>
                  <a:srgbClr val="DC6900"/>
                </a:solidFill>
                <a:latin typeface="Georgia" pitchFamily="18" charset="0"/>
                <a:ea typeface="SimSun" pitchFamily="2" charset="-122"/>
              </a:rPr>
              <a:t>15%</a:t>
            </a:r>
            <a:r>
              <a:rPr lang="zh-TW" altLang="en-US" sz="2000" b="1" kern="0" dirty="0">
                <a:solidFill>
                  <a:srgbClr val="000000"/>
                </a:solidFill>
                <a:latin typeface="Georgia" pitchFamily="18" charset="0"/>
                <a:ea typeface="SimSun" pitchFamily="2" charset="-122"/>
              </a:rPr>
              <a:t>，</a:t>
            </a:r>
            <a:r>
              <a:rPr lang="zh-TW" altLang="en-US" sz="2000" b="1" kern="0" dirty="0">
                <a:solidFill>
                  <a:srgbClr val="DC6900"/>
                </a:solidFill>
                <a:latin typeface="Georgia" pitchFamily="18" charset="0"/>
                <a:ea typeface="SimSun" pitchFamily="2" charset="-122"/>
              </a:rPr>
              <a:t>其餘</a:t>
            </a:r>
            <a:r>
              <a:rPr lang="en-US" altLang="zh-TW" sz="2000" b="1" kern="0" dirty="0">
                <a:solidFill>
                  <a:srgbClr val="DC6900"/>
                </a:solidFill>
                <a:latin typeface="Georgia" pitchFamily="18" charset="0"/>
                <a:ea typeface="SimSun" pitchFamily="2" charset="-122"/>
              </a:rPr>
              <a:t>85%</a:t>
            </a:r>
            <a:r>
              <a:rPr lang="zh-TW" altLang="en-US" sz="2000" b="1" kern="0" dirty="0">
                <a:solidFill>
                  <a:srgbClr val="DC6900"/>
                </a:solidFill>
                <a:latin typeface="Georgia" pitchFamily="18" charset="0"/>
                <a:ea typeface="SimSun" pitchFamily="2" charset="-122"/>
              </a:rPr>
              <a:t>以</a:t>
            </a:r>
            <a:r>
              <a:rPr lang="zh-TW" altLang="en-US" sz="2000" b="1" kern="0" dirty="0">
                <a:solidFill>
                  <a:srgbClr val="000000"/>
                </a:solidFill>
                <a:latin typeface="Georgia" pitchFamily="18" charset="0"/>
                <a:ea typeface="SimSun" pitchFamily="2" charset="-122"/>
              </a:rPr>
              <a:t>參與世界銀行的社區發展碳基金（</a:t>
            </a:r>
            <a:r>
              <a:rPr lang="en-US" altLang="zh-TW" sz="2000" b="1" kern="0" dirty="0">
                <a:solidFill>
                  <a:srgbClr val="000000"/>
                </a:solidFill>
                <a:latin typeface="Georgia" pitchFamily="18" charset="0"/>
                <a:ea typeface="SimSun" pitchFamily="2" charset="-122"/>
              </a:rPr>
              <a:t>World Bank Community Development Carbon Fund</a:t>
            </a:r>
            <a:r>
              <a:rPr lang="zh-TW" altLang="en-US" sz="2000" b="1" kern="0" dirty="0">
                <a:solidFill>
                  <a:srgbClr val="000000"/>
                </a:solidFill>
                <a:latin typeface="Georgia" pitchFamily="18" charset="0"/>
                <a:ea typeface="SimSun" pitchFamily="2" charset="-122"/>
              </a:rPr>
              <a:t>）的</a:t>
            </a:r>
            <a:r>
              <a:rPr lang="zh-TW" altLang="en-US" sz="2000" b="1" kern="0" dirty="0">
                <a:solidFill>
                  <a:srgbClr val="DC6900"/>
                </a:solidFill>
                <a:latin typeface="Georgia" pitchFamily="18" charset="0"/>
                <a:ea typeface="SimSun" pitchFamily="2" charset="-122"/>
              </a:rPr>
              <a:t>投資所取得的減量排放權</a:t>
            </a:r>
            <a:r>
              <a:rPr lang="zh-TW" altLang="en-US" sz="2000" b="1" kern="0" dirty="0">
                <a:solidFill>
                  <a:srgbClr val="000000"/>
                </a:solidFill>
                <a:latin typeface="Georgia" pitchFamily="18" charset="0"/>
                <a:ea typeface="SimSun" pitchFamily="2" charset="-122"/>
              </a:rPr>
              <a:t>（</a:t>
            </a:r>
            <a:r>
              <a:rPr lang="en-US" altLang="zh-TW" sz="2000" b="1" kern="0" dirty="0">
                <a:solidFill>
                  <a:srgbClr val="000000"/>
                </a:solidFill>
                <a:latin typeface="Georgia" pitchFamily="18" charset="0"/>
                <a:ea typeface="SimSun" pitchFamily="2" charset="-122"/>
              </a:rPr>
              <a:t>emission reduction units, ERUs</a:t>
            </a:r>
            <a:r>
              <a:rPr lang="zh-TW" altLang="en-US" sz="2000" b="1" kern="0" dirty="0">
                <a:solidFill>
                  <a:srgbClr val="000000"/>
                </a:solidFill>
                <a:latin typeface="Georgia" pitchFamily="18" charset="0"/>
                <a:ea typeface="SimSun" pitchFamily="2" charset="-122"/>
              </a:rPr>
              <a:t>）</a:t>
            </a:r>
            <a:r>
              <a:rPr lang="zh-TW" altLang="en-US" sz="2000" b="1" kern="0" dirty="0">
                <a:solidFill>
                  <a:srgbClr val="DC6900"/>
                </a:solidFill>
                <a:latin typeface="Georgia" pitchFamily="18" charset="0"/>
                <a:ea typeface="SimSun" pitchFamily="2" charset="-122"/>
              </a:rPr>
              <a:t>來抵銷</a:t>
            </a:r>
            <a:r>
              <a:rPr lang="zh-TW" altLang="en-US" sz="2000" b="1" kern="0" dirty="0">
                <a:solidFill>
                  <a:srgbClr val="000000"/>
                </a:solidFill>
                <a:latin typeface="Georgia" pitchFamily="18" charset="0"/>
                <a:ea typeface="SimSun" pitchFamily="2" charset="-122"/>
              </a:rPr>
              <a:t>，估計每年至少可以抵銷</a:t>
            </a:r>
            <a:r>
              <a:rPr lang="en-US" altLang="zh-TW" sz="2000" b="1" kern="0" dirty="0">
                <a:solidFill>
                  <a:srgbClr val="000000"/>
                </a:solidFill>
                <a:latin typeface="Georgia" pitchFamily="18" charset="0"/>
                <a:ea typeface="SimSun" pitchFamily="2" charset="-122"/>
              </a:rPr>
              <a:t>37,000</a:t>
            </a:r>
            <a:r>
              <a:rPr lang="zh-TW" altLang="en-US" sz="2000" b="1" kern="0" dirty="0">
                <a:solidFill>
                  <a:srgbClr val="000000"/>
                </a:solidFill>
                <a:latin typeface="Georgia" pitchFamily="18" charset="0"/>
                <a:ea typeface="SimSun" pitchFamily="2" charset="-122"/>
              </a:rPr>
              <a:t>公噸的量。</a:t>
            </a:r>
            <a:endParaRPr lang="en-US" altLang="zh-TW" sz="2000" b="1" kern="0" dirty="0">
              <a:solidFill>
                <a:srgbClr val="000000"/>
              </a:solidFill>
              <a:latin typeface="Georgia" pitchFamily="18" charset="0"/>
              <a:ea typeface="SimSun" pitchFamily="2" charset="-122"/>
            </a:endParaRPr>
          </a:p>
          <a:p>
            <a:pPr marL="457200" indent="-457200" fontAlgn="base">
              <a:spcBef>
                <a:spcPct val="0"/>
              </a:spcBef>
              <a:spcAft>
                <a:spcPct val="0"/>
              </a:spcAft>
              <a:buFont typeface="+mj-lt"/>
              <a:buAutoNum type="arabicParenR"/>
              <a:defRPr/>
            </a:pPr>
            <a:endParaRPr lang="en-US" altLang="zh-TW" sz="2000" b="1" kern="0" dirty="0">
              <a:solidFill>
                <a:srgbClr val="000000"/>
              </a:solidFill>
              <a:latin typeface="Georgia" pitchFamily="18" charset="0"/>
              <a:ea typeface="SimSun" pitchFamily="2" charset="-122"/>
            </a:endParaRPr>
          </a:p>
          <a:p>
            <a:pPr marL="457200" indent="-457200" fontAlgn="base">
              <a:spcBef>
                <a:spcPct val="0"/>
              </a:spcBef>
              <a:spcAft>
                <a:spcPct val="0"/>
              </a:spcAft>
              <a:buFont typeface="+mj-lt"/>
              <a:buAutoNum type="arabicParenR"/>
              <a:defRPr/>
            </a:pPr>
            <a:r>
              <a:rPr lang="zh-TW" altLang="en-US" sz="2000" b="1" kern="0" dirty="0">
                <a:solidFill>
                  <a:srgbClr val="000000"/>
                </a:solidFill>
                <a:latin typeface="Georgia" pitchFamily="18" charset="0"/>
                <a:ea typeface="SimSun" pitchFamily="2" charset="-122"/>
              </a:rPr>
              <a:t>設立了</a:t>
            </a:r>
            <a:r>
              <a:rPr lang="zh-TW" altLang="en-US" sz="2000" b="1" kern="0" dirty="0">
                <a:solidFill>
                  <a:srgbClr val="DC6900"/>
                </a:solidFill>
                <a:latin typeface="Georgia" pitchFamily="18" charset="0"/>
                <a:ea typeface="SimSun" pitchFamily="2" charset="-122"/>
              </a:rPr>
              <a:t>溫室效應氣體風險解決方案單位</a:t>
            </a:r>
            <a:r>
              <a:rPr lang="zh-TW" altLang="en-US" sz="2000" b="1" kern="0" dirty="0">
                <a:solidFill>
                  <a:srgbClr val="000000"/>
                </a:solidFill>
                <a:latin typeface="Georgia" pitchFamily="18" charset="0"/>
                <a:ea typeface="SimSun" pitchFamily="2" charset="-122"/>
              </a:rPr>
              <a:t>（</a:t>
            </a:r>
            <a:r>
              <a:rPr lang="en-US" altLang="zh-TW" sz="2000" b="1" kern="0" dirty="0">
                <a:solidFill>
                  <a:srgbClr val="000000"/>
                </a:solidFill>
                <a:latin typeface="Georgia" pitchFamily="18" charset="0"/>
                <a:ea typeface="SimSun" pitchFamily="2" charset="-122"/>
              </a:rPr>
              <a:t>Greenhouse Gas Risk Solutions Unit</a:t>
            </a:r>
            <a:r>
              <a:rPr lang="zh-TW" altLang="en-US" sz="2000" b="1" kern="0" dirty="0">
                <a:solidFill>
                  <a:srgbClr val="000000"/>
                </a:solidFill>
                <a:latin typeface="Georgia" pitchFamily="18" charset="0"/>
                <a:ea typeface="SimSun" pitchFamily="2" charset="-122"/>
              </a:rPr>
              <a:t>）來具體地估算出瑞士再保險公司排放量減少的地點和時間。</a:t>
            </a:r>
            <a:endParaRPr lang="en-US" altLang="zh-TW" sz="2000" b="1" kern="0" dirty="0">
              <a:solidFill>
                <a:srgbClr val="000000"/>
              </a:solidFill>
              <a:latin typeface="Georgia" pitchFamily="18" charset="0"/>
              <a:ea typeface="SimSun" pitchFamily="2" charset="-122"/>
            </a:endParaRPr>
          </a:p>
          <a:p>
            <a:pPr marL="457200" indent="-457200" fontAlgn="base">
              <a:spcBef>
                <a:spcPct val="0"/>
              </a:spcBef>
              <a:spcAft>
                <a:spcPct val="0"/>
              </a:spcAft>
              <a:buFont typeface="+mj-lt"/>
              <a:buAutoNum type="arabicParenR"/>
              <a:defRPr/>
            </a:pPr>
            <a:endParaRPr lang="en-US" altLang="zh-TW" sz="2000" b="1" kern="0" dirty="0">
              <a:solidFill>
                <a:srgbClr val="000000"/>
              </a:solidFill>
              <a:latin typeface="Georgia" pitchFamily="18" charset="0"/>
              <a:ea typeface="SimSun" pitchFamily="2" charset="-122"/>
            </a:endParaRPr>
          </a:p>
          <a:p>
            <a:pPr marL="457200" indent="-457200" fontAlgn="base">
              <a:spcBef>
                <a:spcPct val="0"/>
              </a:spcBef>
              <a:spcAft>
                <a:spcPct val="0"/>
              </a:spcAft>
              <a:buFont typeface="+mj-lt"/>
              <a:buAutoNum type="arabicParenR"/>
              <a:defRPr/>
            </a:pPr>
            <a:r>
              <a:rPr lang="zh-TW" altLang="en-US" sz="2000" b="1" kern="0" dirty="0">
                <a:solidFill>
                  <a:srgbClr val="000000"/>
                </a:solidFill>
                <a:latin typeface="Georgia" pitchFamily="18" charset="0"/>
                <a:ea typeface="SimSun" pitchFamily="2" charset="-122"/>
              </a:rPr>
              <a:t>積極地</a:t>
            </a:r>
            <a:r>
              <a:rPr lang="zh-TW" altLang="en-US" sz="2000" b="1" kern="0" dirty="0">
                <a:solidFill>
                  <a:srgbClr val="DC6900"/>
                </a:solidFill>
                <a:latin typeface="Georgia" pitchFamily="18" charset="0"/>
                <a:ea typeface="SimSun" pitchFamily="2" charset="-122"/>
              </a:rPr>
              <a:t>加入許多國際組織</a:t>
            </a:r>
            <a:r>
              <a:rPr lang="zh-TW" altLang="en-US" sz="2000" b="1" kern="0" dirty="0">
                <a:solidFill>
                  <a:srgbClr val="000000"/>
                </a:solidFill>
                <a:latin typeface="Georgia" pitchFamily="18" charset="0"/>
                <a:ea typeface="SimSun" pitchFamily="2" charset="-122"/>
              </a:rPr>
              <a:t>，像是氣候團體 </a:t>
            </a:r>
            <a:r>
              <a:rPr lang="en-US" altLang="zh-TW" sz="2000" b="1" kern="0" dirty="0">
                <a:solidFill>
                  <a:srgbClr val="000000"/>
                </a:solidFill>
                <a:latin typeface="Georgia" pitchFamily="18" charset="0"/>
                <a:ea typeface="SimSun" pitchFamily="2" charset="-122"/>
              </a:rPr>
              <a:t>(Climate Group)</a:t>
            </a:r>
            <a:r>
              <a:rPr lang="zh-TW" altLang="en-US" sz="2000" b="1" kern="0" dirty="0">
                <a:solidFill>
                  <a:srgbClr val="000000"/>
                </a:solidFill>
                <a:latin typeface="Georgia" pitchFamily="18" charset="0"/>
                <a:ea typeface="SimSun" pitchFamily="2" charset="-122"/>
              </a:rPr>
              <a:t>。氣候集團是</a:t>
            </a:r>
            <a:r>
              <a:rPr lang="en-US" altLang="zh-TW" sz="2000" b="1" kern="0" dirty="0">
                <a:solidFill>
                  <a:srgbClr val="000000"/>
                </a:solidFill>
                <a:latin typeface="Georgia" pitchFamily="18" charset="0"/>
                <a:ea typeface="SimSun" pitchFamily="2" charset="-122"/>
              </a:rPr>
              <a:t>2004</a:t>
            </a:r>
            <a:r>
              <a:rPr lang="zh-TW" altLang="en-US" sz="2000" b="1" kern="0" dirty="0">
                <a:solidFill>
                  <a:srgbClr val="000000"/>
                </a:solidFill>
                <a:latin typeface="Georgia" pitchFamily="18" charset="0"/>
                <a:ea typeface="SimSun" pitchFamily="2" charset="-122"/>
              </a:rPr>
              <a:t>年成立的獨立非營利組織，以英國、美國和澳洲為根據地並在世界各地運作，</a:t>
            </a:r>
            <a:r>
              <a:rPr lang="zh-TW" altLang="en-US" sz="2000" b="1" kern="0" dirty="0">
                <a:solidFill>
                  <a:srgbClr val="DC6900"/>
                </a:solidFill>
                <a:latin typeface="Georgia" pitchFamily="18" charset="0"/>
                <a:ea typeface="SimSun" pitchFamily="2" charset="-122"/>
              </a:rPr>
              <a:t>致力於關心企業和政府領導層關注氣候變化的問題</a:t>
            </a:r>
            <a:r>
              <a:rPr lang="zh-TW" altLang="en-US" sz="2000" b="1" kern="0" dirty="0">
                <a:solidFill>
                  <a:srgbClr val="000000"/>
                </a:solidFill>
                <a:latin typeface="Georgia" pitchFamily="18" charset="0"/>
                <a:ea typeface="SimSun" pitchFamily="2" charset="-122"/>
              </a:rPr>
              <a:t>。瑞士再保險公司更是</a:t>
            </a:r>
            <a:r>
              <a:rPr lang="en-US" altLang="zh-TW" sz="2000" b="1" kern="0" dirty="0">
                <a:solidFill>
                  <a:srgbClr val="000000"/>
                </a:solidFill>
                <a:latin typeface="Georgia" pitchFamily="18" charset="0"/>
                <a:ea typeface="SimSun" pitchFamily="2" charset="-122"/>
              </a:rPr>
              <a:t>2008</a:t>
            </a:r>
            <a:r>
              <a:rPr lang="zh-TW" altLang="en-US" sz="2000" b="1" kern="0" dirty="0">
                <a:solidFill>
                  <a:srgbClr val="000000"/>
                </a:solidFill>
                <a:latin typeface="Georgia" pitchFamily="18" charset="0"/>
                <a:ea typeface="SimSun" pitchFamily="2" charset="-122"/>
              </a:rPr>
              <a:t>年環境成本會計的工作團隊 </a:t>
            </a:r>
            <a:r>
              <a:rPr lang="en-US" altLang="zh-TW" sz="2000" b="1" kern="0" dirty="0">
                <a:solidFill>
                  <a:srgbClr val="000000"/>
                </a:solidFill>
                <a:latin typeface="Georgia" pitchFamily="18" charset="0"/>
                <a:ea typeface="SimSun" pitchFamily="2" charset="-122"/>
              </a:rPr>
              <a:t>(ECA Working Group) </a:t>
            </a:r>
            <a:r>
              <a:rPr lang="zh-TW" altLang="en-US" sz="2000" b="1" kern="0" dirty="0">
                <a:solidFill>
                  <a:srgbClr val="000000"/>
                </a:solidFill>
                <a:latin typeface="Georgia" pitchFamily="18" charset="0"/>
                <a:ea typeface="SimSun" pitchFamily="2" charset="-122"/>
              </a:rPr>
              <a:t>的主要成員。</a:t>
            </a:r>
          </a:p>
        </p:txBody>
      </p:sp>
      <p:sp>
        <p:nvSpPr>
          <p:cNvPr id="3" name="標題 1"/>
          <p:cNvSpPr txBox="1">
            <a:spLocks/>
          </p:cNvSpPr>
          <p:nvPr/>
        </p:nvSpPr>
        <p:spPr bwMode="auto">
          <a:xfrm>
            <a:off x="1498807" y="-2712"/>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en-US" altLang="zh-TW" sz="2800" b="0" i="0" dirty="0" smtClean="0">
                <a:solidFill>
                  <a:schemeClr val="bg1"/>
                </a:solidFill>
                <a:latin typeface="Georgia"/>
                <a:ea typeface="SimSun" pitchFamily="2" charset="-122"/>
              </a:rPr>
              <a:t>Swiss Re</a:t>
            </a:r>
            <a:r>
              <a:rPr lang="zh-TW" altLang="en-US" sz="2800" b="0" i="0" dirty="0" smtClean="0">
                <a:solidFill>
                  <a:schemeClr val="bg1"/>
                </a:solidFill>
                <a:latin typeface="Georgia"/>
                <a:ea typeface="SimSun" pitchFamily="2" charset="-122"/>
              </a:rPr>
              <a:t>：結合風險管理能力創造共享價值</a:t>
            </a:r>
            <a:r>
              <a:rPr lang="en-US" altLang="zh-TW" sz="2800" b="0" i="0" dirty="0" smtClean="0">
                <a:solidFill>
                  <a:schemeClr val="bg1"/>
                </a:solidFill>
                <a:latin typeface="Georgia"/>
                <a:ea typeface="SimSun" pitchFamily="2" charset="-122"/>
              </a:rPr>
              <a:t/>
            </a:r>
            <a:br>
              <a:rPr lang="en-US" altLang="zh-TW" sz="2800" b="0" i="0" dirty="0" smtClean="0">
                <a:solidFill>
                  <a:schemeClr val="bg1"/>
                </a:solidFill>
                <a:latin typeface="Georgia"/>
                <a:ea typeface="SimSun" pitchFamily="2" charset="-122"/>
              </a:rPr>
            </a:br>
            <a:r>
              <a:rPr lang="zh-TW" altLang="en-US" sz="2800" b="0" i="0" dirty="0" smtClean="0">
                <a:solidFill>
                  <a:schemeClr val="bg1"/>
                </a:solidFill>
                <a:latin typeface="Georgia"/>
                <a:ea typeface="SimSun" pitchFamily="2" charset="-122"/>
              </a:rPr>
              <a:t>－積極作為</a:t>
            </a:r>
          </a:p>
        </p:txBody>
      </p:sp>
      <p:grpSp>
        <p:nvGrpSpPr>
          <p:cNvPr id="4" name="群組 9"/>
          <p:cNvGrpSpPr>
            <a:grpSpLocks/>
          </p:cNvGrpSpPr>
          <p:nvPr/>
        </p:nvGrpSpPr>
        <p:grpSpPr bwMode="auto">
          <a:xfrm>
            <a:off x="7565344" y="679901"/>
            <a:ext cx="1158875" cy="647700"/>
            <a:chOff x="7506530" y="548680"/>
            <a:chExt cx="1159040" cy="648072"/>
          </a:xfrm>
        </p:grpSpPr>
        <p:sp>
          <p:nvSpPr>
            <p:cNvPr id="5" name="流程圖: 文件 4"/>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6" name="文字方塊 5"/>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再保業</a:t>
              </a:r>
            </a:p>
          </p:txBody>
        </p:sp>
      </p:grpSp>
      <p:sp>
        <p:nvSpPr>
          <p:cNvPr id="7" name="投影片編號版面配置區 6"/>
          <p:cNvSpPr>
            <a:spLocks noGrp="1"/>
          </p:cNvSpPr>
          <p:nvPr>
            <p:ph type="sldNum" sz="quarter" idx="4"/>
          </p:nvPr>
        </p:nvSpPr>
        <p:spPr>
          <a:xfrm>
            <a:off x="7010400" y="6356350"/>
            <a:ext cx="2133600" cy="365125"/>
          </a:xfrm>
        </p:spPr>
        <p:txBody>
          <a:bodyPr/>
          <a:lstStyle/>
          <a:p>
            <a:fld id="{1C7858B1-76B0-43A1-BD85-92CBAD88C864}" type="slidenum">
              <a:rPr lang="zh-TW" altLang="en-US" smtClean="0"/>
              <a:t>49</a:t>
            </a:fld>
            <a:endParaRPr lang="zh-TW" altLang="en-US"/>
          </a:p>
        </p:txBody>
      </p:sp>
    </p:spTree>
    <p:extLst>
      <p:ext uri="{BB962C8B-B14F-4D97-AF65-F5344CB8AC3E}">
        <p14:creationId xmlns:p14="http://schemas.microsoft.com/office/powerpoint/2010/main" val="170669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9" name="Text Box 5"/>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0" name="Text Box 6"/>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1" name="Text Box 7"/>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2" name="Text Box 8"/>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3" name="Text Box 9"/>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4" name="Text Box 10"/>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5" name="Text Box 11"/>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6" name="Text Box 12"/>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7" name="Text Box 13"/>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8" name="Text Box 14"/>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19" name="Text Box 15"/>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0" name="Text Box 26"/>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1" name="Text Box 27"/>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2" name="Text Box 28"/>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3" name="Text Box 29"/>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4" name="Text Box 30"/>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5" name="Text Box 31"/>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6" name="Text Box 32"/>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7" name="Text Box 33"/>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8" name="Text Box 34"/>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29" name="Text Box 35"/>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30" name="Text Box 36"/>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sp>
        <p:nvSpPr>
          <p:cNvPr id="31" name="Text Box 37"/>
          <p:cNvSpPr txBox="1">
            <a:spLocks noChangeArrowheads="1"/>
          </p:cNvSpPr>
          <p:nvPr/>
        </p:nvSpPr>
        <p:spPr bwMode="auto">
          <a:xfrm>
            <a:off x="5035550" y="-7302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endParaRPr lang="zh-TW" altLang="zh-TW" sz="4800" b="1" baseline="-25000">
              <a:solidFill>
                <a:schemeClr val="bg1"/>
              </a:solidFill>
              <a:latin typeface="Arial" pitchFamily="34" charset="0"/>
            </a:endParaRPr>
          </a:p>
        </p:txBody>
      </p:sp>
      <p:pic>
        <p:nvPicPr>
          <p:cNvPr id="35" name="Picture 2" descr="_DSC9764-1小黨"/>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4767" y="1070018"/>
            <a:ext cx="3316253" cy="223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
          <p:cNvSpPr txBox="1">
            <a:spLocks noChangeArrowheads="1"/>
          </p:cNvSpPr>
          <p:nvPr/>
        </p:nvSpPr>
        <p:spPr bwMode="auto">
          <a:xfrm>
            <a:off x="301695" y="2776813"/>
            <a:ext cx="85693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nSpc>
                <a:spcPct val="100000"/>
              </a:lnSpc>
              <a:spcBef>
                <a:spcPct val="0"/>
              </a:spcBef>
              <a:buFontTx/>
              <a:buNone/>
            </a:pP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中國時報記者</a:t>
            </a:r>
            <a:endParaRPr lang="en-US" altLang="zh-TW" dirty="0" smtClean="0">
              <a:solidFill>
                <a:schemeClr val="tx1"/>
              </a:solidFill>
              <a:latin typeface="微軟正黑體" panose="020B0604030504040204" pitchFamily="34" charset="-120"/>
              <a:ea typeface="微軟正黑體" panose="020B0604030504040204" pitchFamily="34" charset="-120"/>
              <a:cs typeface="新細明體" pitchFamily="18" charset="-120"/>
            </a:endParaRPr>
          </a:p>
          <a:p>
            <a:pPr>
              <a:lnSpc>
                <a:spcPct val="100000"/>
              </a:lnSpc>
              <a:spcBef>
                <a:spcPct val="0"/>
              </a:spcBef>
              <a:buFontTx/>
              <a:buNone/>
            </a:pP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台南企業品牌事業</a:t>
            </a:r>
            <a:r>
              <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rPr>
              <a:t>處協理</a:t>
            </a:r>
          </a:p>
          <a:p>
            <a:pPr>
              <a:lnSpc>
                <a:spcPct val="100000"/>
              </a:lnSpc>
              <a:spcBef>
                <a:spcPct val="0"/>
              </a:spcBef>
              <a:buFontTx/>
              <a:buNone/>
            </a:pPr>
            <a:r>
              <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rPr>
              <a:t>台南企業董事長特別助理</a:t>
            </a:r>
          </a:p>
          <a:p>
            <a:pPr>
              <a:lnSpc>
                <a:spcPct val="100000"/>
              </a:lnSpc>
              <a:spcBef>
                <a:spcPct val="0"/>
              </a:spcBef>
              <a:buFontTx/>
              <a:buNone/>
            </a:pPr>
            <a:r>
              <a:rPr lang="en-US" altLang="zh-TW" dirty="0">
                <a:solidFill>
                  <a:schemeClr val="tx1"/>
                </a:solidFill>
                <a:latin typeface="微軟正黑體" panose="020B0604030504040204" pitchFamily="34" charset="-120"/>
                <a:ea typeface="微軟正黑體" panose="020B0604030504040204" pitchFamily="34" charset="-120"/>
                <a:cs typeface="新細明體" pitchFamily="18" charset="-120"/>
              </a:rPr>
              <a:t>focus</a:t>
            </a:r>
            <a:r>
              <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rPr>
              <a:t>百貨</a:t>
            </a: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監察人  成功大學工學院在職碩士專班業界執行長 </a:t>
            </a:r>
            <a:endPar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endParaRPr>
          </a:p>
          <a:p>
            <a:pPr>
              <a:lnSpc>
                <a:spcPct val="100000"/>
              </a:lnSpc>
              <a:spcBef>
                <a:spcPct val="0"/>
              </a:spcBef>
              <a:buFontTx/>
              <a:buNone/>
            </a:pPr>
            <a:r>
              <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rPr>
              <a:t>台南企業</a:t>
            </a: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發言人   成功大學</a:t>
            </a:r>
            <a:r>
              <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rPr>
              <a:t>創意產業設計研究所</a:t>
            </a: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企業導師</a:t>
            </a:r>
            <a:endParaRPr lang="en-US" altLang="zh-TW" dirty="0" smtClean="0">
              <a:solidFill>
                <a:schemeClr val="tx1"/>
              </a:solidFill>
              <a:latin typeface="微軟正黑體" panose="020B0604030504040204" pitchFamily="34" charset="-120"/>
              <a:ea typeface="微軟正黑體" panose="020B0604030504040204" pitchFamily="34" charset="-120"/>
              <a:cs typeface="新細明體" pitchFamily="18" charset="-120"/>
            </a:endParaRPr>
          </a:p>
          <a:p>
            <a:pPr>
              <a:lnSpc>
                <a:spcPct val="100000"/>
              </a:lnSpc>
              <a:spcBef>
                <a:spcPct val="0"/>
              </a:spcBef>
              <a:buFontTx/>
              <a:buNone/>
            </a:pPr>
            <a:r>
              <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rPr>
              <a:t>成功</a:t>
            </a: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大學職業生涯</a:t>
            </a:r>
            <a:r>
              <a:rPr lang="en-US" altLang="zh-TW" dirty="0" smtClean="0">
                <a:solidFill>
                  <a:schemeClr val="tx1"/>
                </a:solidFill>
                <a:latin typeface="微軟正黑體" panose="020B0604030504040204" pitchFamily="34" charset="-120"/>
                <a:ea typeface="微軟正黑體" panose="020B0604030504040204" pitchFamily="34" charset="-120"/>
                <a:cs typeface="新細明體" pitchFamily="18" charset="-120"/>
              </a:rPr>
              <a:t>COACH  </a:t>
            </a: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成功大學</a:t>
            </a:r>
            <a:r>
              <a:rPr lang="zh-TW" altLang="en-US" dirty="0">
                <a:solidFill>
                  <a:schemeClr val="tx1"/>
                </a:solidFill>
                <a:latin typeface="微軟正黑體" panose="020B0604030504040204" pitchFamily="34" charset="-120"/>
                <a:ea typeface="微軟正黑體" panose="020B0604030504040204" pitchFamily="34" charset="-120"/>
                <a:cs typeface="新細明體" pitchFamily="18" charset="-120"/>
              </a:rPr>
              <a:t>育成</a:t>
            </a:r>
            <a:r>
              <a:rPr lang="zh-TW" altLang="en-US" dirty="0" smtClean="0">
                <a:solidFill>
                  <a:schemeClr val="tx1"/>
                </a:solidFill>
                <a:latin typeface="微軟正黑體" panose="020B0604030504040204" pitchFamily="34" charset="-120"/>
                <a:ea typeface="微軟正黑體" panose="020B0604030504040204" pitchFamily="34" charset="-120"/>
                <a:cs typeface="新細明體" pitchFamily="18" charset="-120"/>
              </a:rPr>
              <a:t>中心</a:t>
            </a:r>
            <a:r>
              <a:rPr lang="en-US" altLang="zh-TW" dirty="0" smtClean="0">
                <a:solidFill>
                  <a:schemeClr val="tx1"/>
                </a:solidFill>
                <a:latin typeface="微軟正黑體" panose="020B0604030504040204" pitchFamily="34" charset="-120"/>
                <a:ea typeface="微軟正黑體" panose="020B0604030504040204" pitchFamily="34" charset="-120"/>
                <a:cs typeface="新細明體" pitchFamily="18" charset="-120"/>
              </a:rPr>
              <a:t>COACH</a:t>
            </a:r>
            <a:endParaRPr lang="en-US" altLang="zh-TW" sz="1800" b="1" dirty="0">
              <a:solidFill>
                <a:schemeClr val="tx1"/>
              </a:solidFill>
              <a:latin typeface="微軟正黑體" panose="020B0604030504040204" pitchFamily="34" charset="-120"/>
              <a:ea typeface="微軟正黑體" panose="020B0604030504040204" pitchFamily="34" charset="-120"/>
              <a:cs typeface="新細明體" pitchFamily="18" charset="-120"/>
            </a:endParaRPr>
          </a:p>
        </p:txBody>
      </p:sp>
      <p:sp>
        <p:nvSpPr>
          <p:cNvPr id="37" name="Text Box 4"/>
          <p:cNvSpPr txBox="1">
            <a:spLocks noChangeArrowheads="1"/>
          </p:cNvSpPr>
          <p:nvPr/>
        </p:nvSpPr>
        <p:spPr bwMode="auto">
          <a:xfrm>
            <a:off x="303450" y="5085137"/>
            <a:ext cx="8122741"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nSpc>
                <a:spcPct val="100000"/>
              </a:lnSpc>
              <a:spcBef>
                <a:spcPct val="0"/>
              </a:spcBef>
              <a:buFontTx/>
              <a:buNone/>
            </a:pPr>
            <a:r>
              <a:rPr lang="zh-TW" altLang="en-US" b="1" dirty="0">
                <a:solidFill>
                  <a:schemeClr val="tx1"/>
                </a:solidFill>
                <a:latin typeface="微軟正黑體" panose="020B0604030504040204" pitchFamily="34" charset="-120"/>
                <a:ea typeface="微軟正黑體" panose="020B0604030504040204" pitchFamily="34" charset="-120"/>
                <a:cs typeface="華康中黑體" pitchFamily="49" charset="-120"/>
              </a:rPr>
              <a:t>現任：</a:t>
            </a:r>
            <a:r>
              <a:rPr lang="zh-TW" altLang="en-US" dirty="0">
                <a:solidFill>
                  <a:schemeClr val="tx1"/>
                </a:solidFill>
                <a:latin typeface="微軟正黑體" panose="020B0604030504040204" pitchFamily="34" charset="-120"/>
                <a:ea typeface="微軟正黑體" panose="020B0604030504040204" pitchFamily="34" charset="-120"/>
                <a:cs typeface="華康中黑體" pitchFamily="49" charset="-120"/>
              </a:rPr>
              <a:t>台南企業文化藝術基金會董事兼執行長</a:t>
            </a:r>
          </a:p>
          <a:p>
            <a:pPr>
              <a:lnSpc>
                <a:spcPct val="100000"/>
              </a:lnSpc>
              <a:spcBef>
                <a:spcPct val="0"/>
              </a:spcBef>
              <a:buFontTx/>
              <a:buNone/>
            </a:pPr>
            <a:r>
              <a:rPr lang="zh-TW" altLang="en-US" dirty="0">
                <a:solidFill>
                  <a:schemeClr val="tx1"/>
                </a:solidFill>
                <a:latin typeface="微軟正黑體" panose="020B0604030504040204" pitchFamily="34" charset="-120"/>
                <a:ea typeface="微軟正黑體" panose="020B0604030504040204" pitchFamily="34" charset="-120"/>
                <a:cs typeface="華康中黑體" pitchFamily="49" charset="-120"/>
              </a:rPr>
              <a:t>      </a:t>
            </a:r>
            <a:r>
              <a:rPr lang="zh-TW" altLang="en-US" dirty="0" smtClean="0">
                <a:solidFill>
                  <a:schemeClr val="tx1"/>
                </a:solidFill>
                <a:latin typeface="微軟正黑體" panose="020B0604030504040204" pitchFamily="34" charset="-120"/>
                <a:ea typeface="微軟正黑體" panose="020B0604030504040204" pitchFamily="34" charset="-120"/>
                <a:cs typeface="華康中黑體" pitchFamily="49" charset="-120"/>
              </a:rPr>
              <a:t>      台南</a:t>
            </a:r>
            <a:r>
              <a:rPr lang="zh-TW" altLang="en-US" dirty="0">
                <a:solidFill>
                  <a:schemeClr val="tx1"/>
                </a:solidFill>
                <a:latin typeface="微軟正黑體" panose="020B0604030504040204" pitchFamily="34" charset="-120"/>
                <a:ea typeface="微軟正黑體" panose="020B0604030504040204" pitchFamily="34" charset="-120"/>
                <a:cs typeface="華康中黑體" pitchFamily="49" charset="-120"/>
              </a:rPr>
              <a:t>企業社會責任部執行長兼發言人</a:t>
            </a:r>
            <a:endParaRPr lang="en-US" altLang="zh-TW" dirty="0">
              <a:solidFill>
                <a:schemeClr val="tx1"/>
              </a:solidFill>
              <a:latin typeface="微軟正黑體" panose="020B0604030504040204" pitchFamily="34" charset="-120"/>
              <a:ea typeface="微軟正黑體" panose="020B0604030504040204" pitchFamily="34" charset="-120"/>
              <a:cs typeface="華康中黑體" pitchFamily="49" charset="-120"/>
            </a:endParaRPr>
          </a:p>
          <a:p>
            <a:pPr>
              <a:lnSpc>
                <a:spcPct val="100000"/>
              </a:lnSpc>
              <a:spcBef>
                <a:spcPct val="0"/>
              </a:spcBef>
              <a:buFontTx/>
              <a:buNone/>
            </a:pPr>
            <a:r>
              <a:rPr lang="en-US" altLang="zh-TW" dirty="0">
                <a:solidFill>
                  <a:schemeClr val="tx1"/>
                </a:solidFill>
                <a:latin typeface="微軟正黑體" panose="020B0604030504040204" pitchFamily="34" charset="-120"/>
                <a:ea typeface="微軟正黑體" panose="020B0604030504040204" pitchFamily="34" charset="-120"/>
                <a:cs typeface="華康中黑體" pitchFamily="49" charset="-120"/>
              </a:rPr>
              <a:t>      </a:t>
            </a:r>
            <a:r>
              <a:rPr lang="zh-TW" altLang="en-US" dirty="0" smtClean="0">
                <a:solidFill>
                  <a:schemeClr val="tx1"/>
                </a:solidFill>
                <a:latin typeface="微軟正黑體" panose="020B0604030504040204" pitchFamily="34" charset="-120"/>
                <a:ea typeface="微軟正黑體" panose="020B0604030504040204" pitchFamily="34" charset="-120"/>
                <a:cs typeface="華康中黑體" pitchFamily="49" charset="-120"/>
              </a:rPr>
              <a:t>      林百貨</a:t>
            </a:r>
            <a:r>
              <a:rPr lang="en-US" altLang="zh-TW" dirty="0" smtClean="0">
                <a:solidFill>
                  <a:schemeClr val="tx1"/>
                </a:solidFill>
                <a:latin typeface="微軟正黑體" panose="020B0604030504040204" pitchFamily="34" charset="-120"/>
                <a:ea typeface="微軟正黑體" panose="020B0604030504040204" pitchFamily="34" charset="-120"/>
                <a:cs typeface="華康中黑體" pitchFamily="49" charset="-120"/>
              </a:rPr>
              <a:t>/</a:t>
            </a:r>
            <a:r>
              <a:rPr lang="zh-TW" altLang="en-US" dirty="0" smtClean="0">
                <a:solidFill>
                  <a:schemeClr val="tx1"/>
                </a:solidFill>
                <a:latin typeface="微軟正黑體" panose="020B0604030504040204" pitchFamily="34" charset="-120"/>
                <a:ea typeface="微軟正黑體" panose="020B0604030504040204" pitchFamily="34" charset="-120"/>
                <a:cs typeface="華康中黑體" pitchFamily="49" charset="-120"/>
              </a:rPr>
              <a:t>知事官邸顧問  台南市文化局文創諮詢委員</a:t>
            </a:r>
            <a:endParaRPr lang="zh-TW" altLang="en-US" dirty="0">
              <a:solidFill>
                <a:schemeClr val="tx1"/>
              </a:solidFill>
              <a:latin typeface="微軟正黑體" panose="020B0604030504040204" pitchFamily="34" charset="-120"/>
              <a:ea typeface="微軟正黑體" panose="020B0604030504040204" pitchFamily="34" charset="-120"/>
              <a:cs typeface="華康中黑體" pitchFamily="49" charset="-120"/>
            </a:endParaRPr>
          </a:p>
          <a:p>
            <a:pPr>
              <a:lnSpc>
                <a:spcPct val="100000"/>
              </a:lnSpc>
              <a:spcBef>
                <a:spcPct val="50000"/>
              </a:spcBef>
              <a:buFontTx/>
              <a:buNone/>
            </a:pPr>
            <a:endParaRPr lang="en-US" altLang="zh-TW" sz="1800" dirty="0">
              <a:solidFill>
                <a:schemeClr val="tx1"/>
              </a:solidFill>
              <a:latin typeface="標楷體" pitchFamily="65" charset="-120"/>
              <a:ea typeface="標楷體" pitchFamily="65" charset="-120"/>
              <a:cs typeface="華康中黑體" pitchFamily="49" charset="-120"/>
            </a:endParaRPr>
          </a:p>
        </p:txBody>
      </p:sp>
      <p:sp>
        <p:nvSpPr>
          <p:cNvPr id="38" name="Rectangle 9"/>
          <p:cNvSpPr>
            <a:spLocks noChangeArrowheads="1"/>
          </p:cNvSpPr>
          <p:nvPr/>
        </p:nvSpPr>
        <p:spPr bwMode="auto">
          <a:xfrm>
            <a:off x="1227226" y="108287"/>
            <a:ext cx="7018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300"/>
              </a:spcBef>
              <a:buFont typeface="Arial" pitchFamily="34" charset="0"/>
              <a:buChar char=" "/>
              <a:defRPr sz="2400">
                <a:solidFill>
                  <a:schemeClr val="accent1"/>
                </a:solidFill>
                <a:latin typeface="Calibri Light" pitchFamily="34" charset="0"/>
              </a:defRPr>
            </a:lvl1pPr>
            <a:lvl2pPr marL="742950" indent="-285750">
              <a:lnSpc>
                <a:spcPct val="85000"/>
              </a:lnSpc>
              <a:spcBef>
                <a:spcPts val="600"/>
              </a:spcBef>
              <a:buFont typeface="Arial" pitchFamily="34" charset="0"/>
              <a:buChar char=" "/>
              <a:defRPr sz="2400">
                <a:solidFill>
                  <a:srgbClr val="FFFFFF"/>
                </a:solidFill>
                <a:latin typeface="Calibri Light" pitchFamily="34" charset="0"/>
              </a:defRPr>
            </a:lvl2pPr>
            <a:lvl3pPr marL="1143000" indent="-228600">
              <a:lnSpc>
                <a:spcPct val="85000"/>
              </a:lnSpc>
              <a:spcBef>
                <a:spcPts val="600"/>
              </a:spcBef>
              <a:buFont typeface="Arial" pitchFamily="34" charset="0"/>
              <a:buChar char=" "/>
              <a:defRPr sz="2000" i="1">
                <a:solidFill>
                  <a:srgbClr val="FFFFFF"/>
                </a:solidFill>
                <a:latin typeface="Calibri Light" pitchFamily="34" charset="0"/>
              </a:defRPr>
            </a:lvl3pPr>
            <a:lvl4pPr marL="1600200" indent="-228600">
              <a:lnSpc>
                <a:spcPct val="85000"/>
              </a:lnSpc>
              <a:spcBef>
                <a:spcPts val="600"/>
              </a:spcBef>
              <a:buFont typeface="Arial" pitchFamily="34" charset="0"/>
              <a:buChar char=" "/>
              <a:defRPr>
                <a:solidFill>
                  <a:srgbClr val="FFFFFF"/>
                </a:solidFill>
                <a:latin typeface="Calibri Light" pitchFamily="34" charset="0"/>
              </a:defRPr>
            </a:lvl4pPr>
            <a:lvl5pPr marL="2057400" indent="-228600">
              <a:lnSpc>
                <a:spcPct val="85000"/>
              </a:lnSpc>
              <a:spcBef>
                <a:spcPts val="600"/>
              </a:spcBef>
              <a:buFont typeface="Arial" pitchFamily="34" charset="0"/>
              <a:buChar char=" "/>
              <a:defRPr>
                <a:solidFill>
                  <a:srgbClr val="FFFFFF"/>
                </a:solidFill>
                <a:latin typeface="Calibri Light" pitchFamily="34" charset="0"/>
              </a:defRPr>
            </a:lvl5pPr>
            <a:lvl6pPr marL="25146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6pPr>
            <a:lvl7pPr marL="29718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7pPr>
            <a:lvl8pPr marL="34290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8pPr>
            <a:lvl9pPr marL="3886200" indent="-228600" defTabSz="457200" eaLnBrk="0" fontAlgn="base" hangingPunct="0">
              <a:lnSpc>
                <a:spcPct val="85000"/>
              </a:lnSpc>
              <a:spcBef>
                <a:spcPts val="600"/>
              </a:spcBef>
              <a:spcAft>
                <a:spcPct val="0"/>
              </a:spcAft>
              <a:buFont typeface="Arial" pitchFamily="34" charset="0"/>
              <a:buChar char=" "/>
              <a:defRPr>
                <a:solidFill>
                  <a:srgbClr val="FFFFFF"/>
                </a:solidFill>
                <a:latin typeface="Calibri Light" pitchFamily="34" charset="0"/>
              </a:defRPr>
            </a:lvl9pPr>
          </a:lstStyle>
          <a:p>
            <a:pPr algn="ctr">
              <a:lnSpc>
                <a:spcPct val="100000"/>
              </a:lnSpc>
              <a:spcBef>
                <a:spcPct val="0"/>
              </a:spcBef>
              <a:buFontTx/>
              <a:buNone/>
            </a:pP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撰稿人</a:t>
            </a:r>
            <a:r>
              <a:rPr lang="zh-TW" altLang="en-US"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介紹</a:t>
            </a:r>
            <a:r>
              <a:rPr lang="en-US" altLang="zh-TW"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a:t>
            </a:r>
            <a:r>
              <a:rPr lang="zh-TW" altLang="en-US"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葉重利執行長</a:t>
            </a:r>
            <a:endPar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endParaRPr>
          </a:p>
        </p:txBody>
      </p:sp>
      <p:sp>
        <p:nvSpPr>
          <p:cNvPr id="39" name="矩形 1"/>
          <p:cNvSpPr>
            <a:spLocks noChangeArrowheads="1"/>
          </p:cNvSpPr>
          <p:nvPr/>
        </p:nvSpPr>
        <p:spPr bwMode="auto">
          <a:xfrm>
            <a:off x="313727" y="1218038"/>
            <a:ext cx="490597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nSpc>
                <a:spcPct val="100000"/>
              </a:lnSpc>
              <a:spcBef>
                <a:spcPct val="0"/>
              </a:spcBef>
              <a:buFontTx/>
              <a:buNone/>
            </a:pPr>
            <a:r>
              <a:rPr lang="zh-TW" altLang="en-US" sz="2400" b="1" dirty="0">
                <a:latin typeface="微軟正黑體" panose="020B0604030504040204" pitchFamily="34" charset="-120"/>
                <a:ea typeface="微軟正黑體" panose="020B0604030504040204" pitchFamily="34" charset="-120"/>
                <a:cs typeface="華康中黑體" pitchFamily="49" charset="-120"/>
              </a:rPr>
              <a:t>學歷</a:t>
            </a:r>
            <a:r>
              <a:rPr lang="zh-TW" altLang="en-US" sz="2400" b="1" dirty="0" smtClean="0">
                <a:latin typeface="微軟正黑體" panose="020B0604030504040204" pitchFamily="34" charset="-120"/>
                <a:ea typeface="微軟正黑體" panose="020B0604030504040204" pitchFamily="34" charset="-120"/>
                <a:cs typeface="華康中黑體" pitchFamily="49" charset="-120"/>
              </a:rPr>
              <a:t>：</a:t>
            </a:r>
            <a:endParaRPr lang="en-US" altLang="zh-TW" sz="2400" b="1" dirty="0" smtClean="0">
              <a:latin typeface="微軟正黑體" panose="020B0604030504040204" pitchFamily="34" charset="-120"/>
              <a:ea typeface="微軟正黑體" panose="020B0604030504040204" pitchFamily="34" charset="-120"/>
              <a:cs typeface="華康中黑體" pitchFamily="49" charset="-120"/>
            </a:endParaRPr>
          </a:p>
          <a:p>
            <a:pPr>
              <a:lnSpc>
                <a:spcPct val="100000"/>
              </a:lnSpc>
              <a:spcBef>
                <a:spcPct val="0"/>
              </a:spcBef>
              <a:buFontTx/>
              <a:buNone/>
            </a:pPr>
            <a:r>
              <a:rPr lang="zh-TW" altLang="en-US" sz="2400" dirty="0" smtClean="0">
                <a:latin typeface="微軟正黑體" panose="020B0604030504040204" pitchFamily="34" charset="-120"/>
                <a:ea typeface="微軟正黑體" panose="020B0604030504040204" pitchFamily="34" charset="-120"/>
                <a:cs typeface="華康中黑體" pitchFamily="49" charset="-120"/>
              </a:rPr>
              <a:t>政大</a:t>
            </a:r>
            <a:r>
              <a:rPr lang="zh-TW" altLang="en-US" sz="2400" dirty="0">
                <a:latin typeface="微軟正黑體" panose="020B0604030504040204" pitchFamily="34" charset="-120"/>
                <a:ea typeface="微軟正黑體" panose="020B0604030504040204" pitchFamily="34" charset="-120"/>
                <a:cs typeface="華康中黑體" pitchFamily="49" charset="-120"/>
              </a:rPr>
              <a:t>新聞</a:t>
            </a:r>
            <a:r>
              <a:rPr lang="zh-TW" altLang="en-US" sz="2400" dirty="0" smtClean="0">
                <a:latin typeface="微軟正黑體" panose="020B0604030504040204" pitchFamily="34" charset="-120"/>
                <a:ea typeface="微軟正黑體" panose="020B0604030504040204" pitchFamily="34" charset="-120"/>
                <a:cs typeface="華康中黑體" pitchFamily="49" charset="-120"/>
              </a:rPr>
              <a:t>系、政大</a:t>
            </a:r>
            <a:r>
              <a:rPr lang="zh-TW" altLang="en-US" sz="2400" dirty="0">
                <a:latin typeface="微軟正黑體" panose="020B0604030504040204" pitchFamily="34" charset="-120"/>
                <a:ea typeface="微軟正黑體" panose="020B0604030504040204" pitchFamily="34" charset="-120"/>
                <a:cs typeface="華康中黑體" pitchFamily="49" charset="-120"/>
              </a:rPr>
              <a:t>新聞研究所碩士</a:t>
            </a:r>
          </a:p>
          <a:p>
            <a:pPr>
              <a:lnSpc>
                <a:spcPct val="100000"/>
              </a:lnSpc>
              <a:spcBef>
                <a:spcPct val="0"/>
              </a:spcBef>
              <a:buFontTx/>
              <a:buNone/>
            </a:pPr>
            <a:r>
              <a:rPr lang="zh-TW" altLang="en-US" sz="2400" dirty="0" smtClean="0">
                <a:latin typeface="微軟正黑體" panose="020B0604030504040204" pitchFamily="34" charset="-120"/>
                <a:ea typeface="微軟正黑體" panose="020B0604030504040204" pitchFamily="34" charset="-120"/>
                <a:cs typeface="華康中黑體" pitchFamily="49" charset="-120"/>
              </a:rPr>
              <a:t>政大</a:t>
            </a:r>
            <a:r>
              <a:rPr lang="en-US" altLang="zh-TW" sz="2400" dirty="0">
                <a:latin typeface="微軟正黑體" panose="020B0604030504040204" pitchFamily="34" charset="-120"/>
                <a:ea typeface="微軟正黑體" panose="020B0604030504040204" pitchFamily="34" charset="-120"/>
                <a:cs typeface="華康中黑體" pitchFamily="49" charset="-120"/>
              </a:rPr>
              <a:t>EMBA</a:t>
            </a:r>
          </a:p>
          <a:p>
            <a:r>
              <a:rPr lang="zh-TW" altLang="en-US" sz="2400" b="1" dirty="0" smtClean="0">
                <a:latin typeface="微軟正黑體" panose="020B0604030504040204" pitchFamily="34" charset="-120"/>
                <a:ea typeface="微軟正黑體" panose="020B0604030504040204" pitchFamily="34" charset="-120"/>
                <a:cs typeface="新細明體" pitchFamily="18" charset="-120"/>
              </a:rPr>
              <a:t>歷任</a:t>
            </a:r>
            <a:r>
              <a:rPr lang="zh-TW" altLang="en-US" sz="2400" b="1" dirty="0">
                <a:latin typeface="微軟正黑體" panose="020B0604030504040204" pitchFamily="34" charset="-120"/>
                <a:ea typeface="微軟正黑體" panose="020B0604030504040204" pitchFamily="34" charset="-120"/>
                <a:cs typeface="新細明體" pitchFamily="18" charset="-120"/>
              </a:rPr>
              <a:t>：</a:t>
            </a:r>
            <a:endParaRPr lang="en-US" altLang="zh-TW" sz="2400" b="1" dirty="0">
              <a:latin typeface="微軟正黑體" panose="020B0604030504040204" pitchFamily="34" charset="-120"/>
              <a:ea typeface="微軟正黑體" panose="020B0604030504040204" pitchFamily="34" charset="-120"/>
              <a:cs typeface="新細明體" pitchFamily="18" charset="-120"/>
            </a:endParaRP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5</a:t>
            </a:fld>
            <a:endParaRPr lang="zh-TW" altLang="en-US"/>
          </a:p>
        </p:txBody>
      </p:sp>
    </p:spTree>
    <p:extLst>
      <p:ext uri="{BB962C8B-B14F-4D97-AF65-F5344CB8AC3E}">
        <p14:creationId xmlns:p14="http://schemas.microsoft.com/office/powerpoint/2010/main" val="2572304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550864" y="223608"/>
            <a:ext cx="80772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銀行業：以赤道原則為例</a:t>
            </a:r>
          </a:p>
        </p:txBody>
      </p:sp>
      <p:sp>
        <p:nvSpPr>
          <p:cNvPr id="3" name="矩形 2"/>
          <p:cNvSpPr/>
          <p:nvPr/>
        </p:nvSpPr>
        <p:spPr>
          <a:xfrm>
            <a:off x="554038" y="1125538"/>
            <a:ext cx="7794625" cy="1708150"/>
          </a:xfrm>
          <a:prstGeom prst="rect">
            <a:avLst/>
          </a:prstGeom>
          <a:noFill/>
        </p:spPr>
        <p:txBody>
          <a:bodyPr>
            <a:spAutoFit/>
          </a:bodyPr>
          <a:lstStyle/>
          <a:p>
            <a:pPr fontAlgn="base">
              <a:spcBef>
                <a:spcPct val="0"/>
              </a:spcBef>
              <a:spcAft>
                <a:spcPct val="0"/>
              </a:spcAft>
              <a:defRPr/>
            </a:pPr>
            <a:r>
              <a:rPr lang="en-US" altLang="zh-TW" sz="2000" b="1" dirty="0">
                <a:solidFill>
                  <a:srgbClr val="000000"/>
                </a:solidFill>
                <a:latin typeface="Georgia" pitchFamily="18" charset="0"/>
                <a:ea typeface="SimSun" pitchFamily="2" charset="-122"/>
              </a:rPr>
              <a:t>【</a:t>
            </a:r>
            <a:r>
              <a:rPr lang="zh-TW" altLang="en-US" sz="2000" b="1" dirty="0">
                <a:solidFill>
                  <a:srgbClr val="000000"/>
                </a:solidFill>
                <a:latin typeface="Georgia" pitchFamily="18" charset="0"/>
                <a:ea typeface="SimSun" pitchFamily="2" charset="-122"/>
              </a:rPr>
              <a:t>赤道原則</a:t>
            </a:r>
            <a:r>
              <a:rPr lang="en-US" altLang="zh-TW" sz="2000" b="1" dirty="0">
                <a:solidFill>
                  <a:srgbClr val="000000"/>
                </a:solidFill>
                <a:latin typeface="Georgia" pitchFamily="18" charset="0"/>
                <a:ea typeface="SimSun" pitchFamily="2" charset="-122"/>
              </a:rPr>
              <a:t>】(Equator Principles)</a:t>
            </a:r>
          </a:p>
          <a:p>
            <a:pPr fontAlgn="base">
              <a:spcBef>
                <a:spcPts val="600"/>
              </a:spcBef>
              <a:spcAft>
                <a:spcPct val="0"/>
              </a:spcAft>
              <a:defRPr/>
            </a:pPr>
            <a:r>
              <a:rPr lang="en-US" altLang="zh-TW" sz="2000" dirty="0">
                <a:solidFill>
                  <a:srgbClr val="000000"/>
                </a:solidFill>
                <a:latin typeface="Georgia" pitchFamily="18" charset="0"/>
                <a:ea typeface="SimSun" pitchFamily="2" charset="-122"/>
              </a:rPr>
              <a:t>2013</a:t>
            </a:r>
            <a:r>
              <a:rPr lang="zh-TW" altLang="en-US" sz="2000" dirty="0">
                <a:solidFill>
                  <a:srgbClr val="000000"/>
                </a:solidFill>
                <a:latin typeface="Georgia" pitchFamily="18" charset="0"/>
                <a:ea typeface="SimSun" pitchFamily="2" charset="-122"/>
              </a:rPr>
              <a:t>年由</a:t>
            </a:r>
            <a:r>
              <a:rPr lang="zh-TW" altLang="zh-TW" sz="2000" b="1" dirty="0">
                <a:solidFill>
                  <a:srgbClr val="E0301E"/>
                </a:solidFill>
                <a:latin typeface="Georgia" pitchFamily="18" charset="0"/>
                <a:ea typeface="SimSun" pitchFamily="2" charset="-122"/>
              </a:rPr>
              <a:t>花旗集團</a:t>
            </a:r>
            <a:r>
              <a:rPr lang="zh-TW" altLang="zh-TW" sz="2000" dirty="0">
                <a:solidFill>
                  <a:srgbClr val="000000"/>
                </a:solidFill>
                <a:latin typeface="Georgia" pitchFamily="18" charset="0"/>
                <a:ea typeface="SimSun" pitchFamily="2" charset="-122"/>
              </a:rPr>
              <a:t>、</a:t>
            </a:r>
            <a:r>
              <a:rPr lang="zh-TW" altLang="zh-TW" sz="2000" b="1" dirty="0">
                <a:solidFill>
                  <a:srgbClr val="E0301E"/>
                </a:solidFill>
                <a:latin typeface="Georgia" pitchFamily="18" charset="0"/>
                <a:ea typeface="SimSun" pitchFamily="2" charset="-122"/>
              </a:rPr>
              <a:t>荷蘭銀行</a:t>
            </a:r>
            <a:r>
              <a:rPr lang="zh-TW" altLang="zh-TW" sz="2000" dirty="0">
                <a:solidFill>
                  <a:srgbClr val="000000"/>
                </a:solidFill>
                <a:latin typeface="Georgia" pitchFamily="18" charset="0"/>
                <a:ea typeface="SimSun" pitchFamily="2" charset="-122"/>
              </a:rPr>
              <a:t>、</a:t>
            </a:r>
            <a:r>
              <a:rPr lang="zh-TW" altLang="zh-TW" sz="2000" b="1" dirty="0">
                <a:solidFill>
                  <a:srgbClr val="E0301E"/>
                </a:solidFill>
                <a:latin typeface="Georgia" pitchFamily="18" charset="0"/>
                <a:ea typeface="SimSun" pitchFamily="2" charset="-122"/>
              </a:rPr>
              <a:t>巴克萊銀行</a:t>
            </a:r>
            <a:r>
              <a:rPr lang="zh-TW" altLang="zh-TW" sz="2000" dirty="0">
                <a:solidFill>
                  <a:srgbClr val="000000"/>
                </a:solidFill>
                <a:latin typeface="Georgia" pitchFamily="18" charset="0"/>
                <a:ea typeface="SimSun" pitchFamily="2" charset="-122"/>
              </a:rPr>
              <a:t>、與</a:t>
            </a:r>
            <a:r>
              <a:rPr lang="zh-TW" altLang="zh-TW" sz="2000" b="1" dirty="0">
                <a:solidFill>
                  <a:srgbClr val="E0301E"/>
                </a:solidFill>
                <a:latin typeface="Georgia" pitchFamily="18" charset="0"/>
                <a:ea typeface="SimSun" pitchFamily="2" charset="-122"/>
              </a:rPr>
              <a:t>西德意志銀行</a:t>
            </a:r>
            <a:r>
              <a:rPr lang="zh-TW" altLang="en-US" sz="2000" dirty="0">
                <a:solidFill>
                  <a:srgbClr val="000000"/>
                </a:solidFill>
                <a:latin typeface="Georgia" pitchFamily="18" charset="0"/>
                <a:ea typeface="SimSun" pitchFamily="2" charset="-122"/>
              </a:rPr>
              <a:t>發起</a:t>
            </a:r>
            <a:endParaRPr lang="en-US" altLang="zh-TW" sz="2000" dirty="0">
              <a:solidFill>
                <a:srgbClr val="000000"/>
              </a:solidFill>
              <a:latin typeface="Georgia" pitchFamily="18" charset="0"/>
              <a:ea typeface="SimSun" pitchFamily="2" charset="-122"/>
            </a:endParaRPr>
          </a:p>
          <a:p>
            <a:pPr fontAlgn="base">
              <a:spcBef>
                <a:spcPct val="0"/>
              </a:spcBef>
              <a:spcAft>
                <a:spcPts val="600"/>
              </a:spcAft>
              <a:defRPr/>
            </a:pPr>
            <a:r>
              <a:rPr lang="zh-TW" altLang="zh-TW" sz="2000" dirty="0">
                <a:solidFill>
                  <a:srgbClr val="000000"/>
                </a:solidFill>
                <a:latin typeface="Georgia" pitchFamily="18" charset="0"/>
                <a:ea typeface="SimSun" pitchFamily="2" charset="-122"/>
              </a:rPr>
              <a:t>採用世界銀行</a:t>
            </a:r>
            <a:r>
              <a:rPr lang="en-US" altLang="zh-TW" sz="2000" dirty="0">
                <a:solidFill>
                  <a:srgbClr val="000000"/>
                </a:solidFill>
                <a:latin typeface="Georgia" pitchFamily="18" charset="0"/>
                <a:ea typeface="SimSun" pitchFamily="2" charset="-122"/>
              </a:rPr>
              <a:t>(World Bank)</a:t>
            </a:r>
            <a:r>
              <a:rPr lang="zh-TW" altLang="zh-TW" sz="2000" dirty="0">
                <a:solidFill>
                  <a:srgbClr val="000000"/>
                </a:solidFill>
                <a:latin typeface="Georgia" pitchFamily="18" charset="0"/>
                <a:ea typeface="SimSun" pitchFamily="2" charset="-122"/>
              </a:rPr>
              <a:t>的環境保護標準與國際金融公司</a:t>
            </a:r>
            <a:r>
              <a:rPr lang="en-US" altLang="zh-TW" sz="2000" dirty="0">
                <a:solidFill>
                  <a:srgbClr val="000000"/>
                </a:solidFill>
                <a:latin typeface="Georgia" pitchFamily="18" charset="0"/>
                <a:ea typeface="SimSun" pitchFamily="2" charset="-122"/>
              </a:rPr>
              <a:t>(IFC)</a:t>
            </a:r>
            <a:r>
              <a:rPr lang="zh-TW" altLang="zh-TW" sz="2000" dirty="0">
                <a:solidFill>
                  <a:srgbClr val="000000"/>
                </a:solidFill>
                <a:latin typeface="Georgia" pitchFamily="18" charset="0"/>
                <a:ea typeface="SimSun" pitchFamily="2" charset="-122"/>
              </a:rPr>
              <a:t>的社會責任方針，形成了一套非強制的自願性準則，用以決定、衡量以及管理</a:t>
            </a:r>
            <a:r>
              <a:rPr lang="zh-TW" altLang="zh-TW" sz="2000" b="1" dirty="0">
                <a:solidFill>
                  <a:srgbClr val="A32020"/>
                </a:solidFill>
                <a:latin typeface="Georgia" pitchFamily="18" charset="0"/>
                <a:ea typeface="SimSun" pitchFamily="2" charset="-122"/>
              </a:rPr>
              <a:t>社會及環境風險</a:t>
            </a:r>
            <a:r>
              <a:rPr lang="zh-TW" altLang="zh-TW" sz="2000" dirty="0">
                <a:solidFill>
                  <a:srgbClr val="000000"/>
                </a:solidFill>
                <a:latin typeface="Georgia" pitchFamily="18" charset="0"/>
                <a:ea typeface="SimSun" pitchFamily="2" charset="-122"/>
              </a:rPr>
              <a:t>，以進行</a:t>
            </a:r>
            <a:r>
              <a:rPr lang="zh-TW" altLang="zh-TW" sz="2000" b="1" dirty="0">
                <a:solidFill>
                  <a:srgbClr val="000000"/>
                </a:solidFill>
                <a:latin typeface="Georgia" pitchFamily="18" charset="0"/>
                <a:ea typeface="SimSun" pitchFamily="2" charset="-122"/>
              </a:rPr>
              <a:t>專案融資</a:t>
            </a:r>
            <a:r>
              <a:rPr lang="zh-TW" altLang="zh-TW" sz="2000" dirty="0">
                <a:solidFill>
                  <a:srgbClr val="000000"/>
                </a:solidFill>
                <a:latin typeface="Georgia" pitchFamily="18" charset="0"/>
                <a:ea typeface="SimSun" pitchFamily="2" charset="-122"/>
              </a:rPr>
              <a:t>或</a:t>
            </a:r>
            <a:r>
              <a:rPr lang="zh-TW" altLang="zh-TW" sz="2000" b="1" dirty="0">
                <a:solidFill>
                  <a:srgbClr val="000000"/>
                </a:solidFill>
                <a:latin typeface="Georgia" pitchFamily="18" charset="0"/>
                <a:ea typeface="SimSun" pitchFamily="2" charset="-122"/>
              </a:rPr>
              <a:t>信用緊縮</a:t>
            </a:r>
            <a:r>
              <a:rPr lang="zh-TW" altLang="zh-TW" sz="2000" dirty="0">
                <a:solidFill>
                  <a:srgbClr val="000000"/>
                </a:solidFill>
                <a:latin typeface="Georgia" pitchFamily="18" charset="0"/>
                <a:ea typeface="SimSun" pitchFamily="2" charset="-122"/>
              </a:rPr>
              <a:t>的管理。</a:t>
            </a:r>
            <a:endParaRPr lang="zh-TW" altLang="en-US" sz="2000" dirty="0">
              <a:solidFill>
                <a:srgbClr val="000000"/>
              </a:solidFill>
              <a:latin typeface="Georgia" pitchFamily="18" charset="0"/>
              <a:ea typeface="SimSun" pitchFamily="2" charset="-122"/>
            </a:endParaRPr>
          </a:p>
        </p:txBody>
      </p:sp>
      <p:sp>
        <p:nvSpPr>
          <p:cNvPr id="4" name="矩形 3"/>
          <p:cNvSpPr/>
          <p:nvPr/>
        </p:nvSpPr>
        <p:spPr>
          <a:xfrm>
            <a:off x="539750" y="2889250"/>
            <a:ext cx="7778750" cy="2124075"/>
          </a:xfrm>
          <a:prstGeom prst="rect">
            <a:avLst/>
          </a:prstGeom>
          <a:noFill/>
        </p:spPr>
        <p:txBody>
          <a:bodyPr>
            <a:spAutoFit/>
          </a:bodyPr>
          <a:lstStyle/>
          <a:p>
            <a:pPr fontAlgn="base">
              <a:spcBef>
                <a:spcPct val="0"/>
              </a:spcBef>
              <a:spcAft>
                <a:spcPct val="0"/>
              </a:spcAft>
              <a:defRPr/>
            </a:pPr>
            <a:r>
              <a:rPr lang="zh-TW" altLang="en-US" sz="2000" b="1" dirty="0">
                <a:solidFill>
                  <a:srgbClr val="000000"/>
                </a:solidFill>
                <a:latin typeface="Georgia" pitchFamily="18" charset="0"/>
                <a:ea typeface="SimSun" pitchFamily="2" charset="-122"/>
              </a:rPr>
              <a:t>遵循赤道原則的金融機構</a:t>
            </a:r>
            <a:r>
              <a:rPr lang="en-US" altLang="zh-TW" sz="2000" b="1" dirty="0">
                <a:solidFill>
                  <a:srgbClr val="000000"/>
                </a:solidFill>
                <a:latin typeface="Georgia" pitchFamily="18" charset="0"/>
                <a:ea typeface="SimSun" pitchFamily="2" charset="-122"/>
              </a:rPr>
              <a:t>(EPFI)</a:t>
            </a:r>
            <a:r>
              <a:rPr lang="zh-TW" altLang="en-US" sz="2000" dirty="0">
                <a:solidFill>
                  <a:srgbClr val="000000"/>
                </a:solidFill>
                <a:latin typeface="Georgia" pitchFamily="18" charset="0"/>
                <a:ea typeface="SimSun" pitchFamily="2" charset="-122"/>
              </a:rPr>
              <a:t>應對受規範的貸款項目，按照潛在的環境社會風險和影響程度，分為高、中、低三類。</a:t>
            </a:r>
          </a:p>
          <a:p>
            <a:pPr fontAlgn="base">
              <a:spcBef>
                <a:spcPct val="0"/>
              </a:spcBef>
              <a:spcAft>
                <a:spcPct val="0"/>
              </a:spcAft>
              <a:defRPr/>
            </a:pPr>
            <a:endParaRPr lang="zh-TW" altLang="en-US" sz="1200" dirty="0">
              <a:solidFill>
                <a:srgbClr val="000000"/>
              </a:solidFill>
              <a:latin typeface="Georgia" pitchFamily="18" charset="0"/>
              <a:ea typeface="SimSun" pitchFamily="2" charset="-122"/>
            </a:endParaRPr>
          </a:p>
          <a:p>
            <a:pPr fontAlgn="base">
              <a:spcBef>
                <a:spcPct val="0"/>
              </a:spcBef>
              <a:spcAft>
                <a:spcPct val="0"/>
              </a:spcAft>
              <a:defRPr/>
            </a:pPr>
            <a:r>
              <a:rPr lang="zh-TW" altLang="en-US" sz="2000" dirty="0">
                <a:solidFill>
                  <a:srgbClr val="000000"/>
                </a:solidFill>
                <a:latin typeface="Georgia" pitchFamily="18" charset="0"/>
                <a:ea typeface="SimSun" pitchFamily="2" charset="-122"/>
              </a:rPr>
              <a:t>銀行在放款前，須對不同風險級別的專案，給予不同程度的</a:t>
            </a:r>
            <a:r>
              <a:rPr lang="zh-TW" altLang="en-US" sz="2000" b="1" dirty="0">
                <a:solidFill>
                  <a:srgbClr val="A32020"/>
                </a:solidFill>
                <a:latin typeface="Georgia" pitchFamily="18" charset="0"/>
                <a:ea typeface="SimSun" pitchFamily="2" charset="-122"/>
              </a:rPr>
              <a:t>環境和社會風險審查</a:t>
            </a:r>
            <a:r>
              <a:rPr lang="zh-TW" altLang="en-US" sz="2000" dirty="0">
                <a:solidFill>
                  <a:srgbClr val="000000"/>
                </a:solidFill>
                <a:latin typeface="Georgia" pitchFamily="18" charset="0"/>
                <a:ea typeface="SimSun" pitchFamily="2" charset="-122"/>
              </a:rPr>
              <a:t>；放款時，以此基礎要求借款企業針對風險點編制</a:t>
            </a:r>
            <a:r>
              <a:rPr lang="en-US" altLang="zh-TW" sz="2000" dirty="0">
                <a:solidFill>
                  <a:srgbClr val="000000"/>
                </a:solidFill>
                <a:latin typeface="Georgia" pitchFamily="18" charset="0"/>
                <a:ea typeface="SimSun" pitchFamily="2" charset="-122"/>
              </a:rPr>
              <a:t>《</a:t>
            </a:r>
            <a:r>
              <a:rPr lang="zh-TW" altLang="en-US" sz="2000" dirty="0">
                <a:solidFill>
                  <a:srgbClr val="000000"/>
                </a:solidFill>
                <a:latin typeface="Georgia" pitchFamily="18" charset="0"/>
                <a:ea typeface="SimSun" pitchFamily="2" charset="-122"/>
              </a:rPr>
              <a:t>行動計畫</a:t>
            </a:r>
            <a:r>
              <a:rPr lang="en-US" altLang="zh-TW" sz="2000" dirty="0">
                <a:solidFill>
                  <a:srgbClr val="000000"/>
                </a:solidFill>
                <a:latin typeface="Georgia" pitchFamily="18" charset="0"/>
                <a:ea typeface="SimSun" pitchFamily="2" charset="-122"/>
              </a:rPr>
              <a:t>》</a:t>
            </a:r>
            <a:r>
              <a:rPr lang="zh-TW" altLang="en-US" sz="2000" dirty="0">
                <a:solidFill>
                  <a:srgbClr val="000000"/>
                </a:solidFill>
                <a:latin typeface="Georgia" pitchFamily="18" charset="0"/>
                <a:ea typeface="SimSun" pitchFamily="2" charset="-122"/>
              </a:rPr>
              <a:t>，並寫入借款合約；放款後，銀行須對專案建設和運營實施持續性監測，並定期揭露銀行的赤道原則實施情況。</a:t>
            </a:r>
          </a:p>
        </p:txBody>
      </p:sp>
      <p:pic>
        <p:nvPicPr>
          <p:cNvPr id="5"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5005618"/>
            <a:ext cx="84963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9"/>
          <p:cNvGrpSpPr>
            <a:grpSpLocks/>
          </p:cNvGrpSpPr>
          <p:nvPr/>
        </p:nvGrpSpPr>
        <p:grpSpPr bwMode="auto">
          <a:xfrm>
            <a:off x="7507288" y="549275"/>
            <a:ext cx="1158875" cy="647700"/>
            <a:chOff x="7506530" y="548680"/>
            <a:chExt cx="1159040" cy="648072"/>
          </a:xfrm>
        </p:grpSpPr>
        <p:sp>
          <p:nvSpPr>
            <p:cNvPr id="7" name="流程圖: 文件 6"/>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8" name="文字方塊 7"/>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銀行業</a:t>
              </a:r>
            </a:p>
          </p:txBody>
        </p:sp>
      </p:grpSp>
      <p:sp>
        <p:nvSpPr>
          <p:cNvPr id="9" name="投影片編號版面配置區 8"/>
          <p:cNvSpPr>
            <a:spLocks noGrp="1"/>
          </p:cNvSpPr>
          <p:nvPr>
            <p:ph type="sldNum" sz="quarter" idx="4"/>
          </p:nvPr>
        </p:nvSpPr>
        <p:spPr>
          <a:xfrm>
            <a:off x="7010400" y="6356350"/>
            <a:ext cx="2133600" cy="365125"/>
          </a:xfrm>
        </p:spPr>
        <p:txBody>
          <a:bodyPr/>
          <a:lstStyle/>
          <a:p>
            <a:fld id="{1C7858B1-76B0-43A1-BD85-92CBAD88C864}" type="slidenum">
              <a:rPr lang="zh-TW" altLang="en-US" smtClean="0"/>
              <a:t>50</a:t>
            </a:fld>
            <a:endParaRPr lang="zh-TW" altLang="en-US"/>
          </a:p>
        </p:txBody>
      </p:sp>
    </p:spTree>
    <p:extLst>
      <p:ext uri="{BB962C8B-B14F-4D97-AF65-F5344CB8AC3E}">
        <p14:creationId xmlns:p14="http://schemas.microsoft.com/office/powerpoint/2010/main" val="448588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750" y="1196975"/>
            <a:ext cx="7993063" cy="5016500"/>
          </a:xfrm>
          <a:prstGeom prst="rect">
            <a:avLst/>
          </a:prstGeom>
          <a:ln>
            <a:solidFill>
              <a:srgbClr val="000000">
                <a:lumMod val="50000"/>
                <a:lumOff val="50000"/>
              </a:srgbClr>
            </a:solidFill>
          </a:ln>
        </p:spPr>
        <p:txBody>
          <a:bodyPr>
            <a:spAutoFit/>
          </a:bodyPr>
          <a:lstStyle/>
          <a:p>
            <a:pPr fontAlgn="base">
              <a:defRPr/>
            </a:pPr>
            <a:r>
              <a:rPr lang="zh-TW" altLang="en-US" sz="2400" kern="0" dirty="0">
                <a:solidFill>
                  <a:srgbClr val="000000"/>
                </a:solidFill>
                <a:latin typeface="Georgia" pitchFamily="18" charset="0"/>
                <a:ea typeface="SimSun" pitchFamily="2" charset="-122"/>
              </a:rPr>
              <a:t>例如：花旗銀行對於超過</a:t>
            </a:r>
            <a:r>
              <a:rPr lang="en-US" altLang="zh-TW" sz="2400" kern="0" dirty="0">
                <a:solidFill>
                  <a:srgbClr val="000000"/>
                </a:solidFill>
                <a:latin typeface="Georgia" pitchFamily="18" charset="0"/>
                <a:ea typeface="SimSun" pitchFamily="2" charset="-122"/>
              </a:rPr>
              <a:t>1000</a:t>
            </a:r>
            <a:r>
              <a:rPr lang="zh-TW" altLang="en-US" sz="2400" kern="0" dirty="0">
                <a:solidFill>
                  <a:srgbClr val="000000"/>
                </a:solidFill>
                <a:latin typeface="Georgia" pitchFamily="18" charset="0"/>
                <a:ea typeface="SimSun" pitchFamily="2" charset="-122"/>
              </a:rPr>
              <a:t>萬美元的項目融資程序</a:t>
            </a:r>
            <a:endParaRPr lang="en-US" altLang="zh-TW" sz="2400" kern="0" dirty="0">
              <a:solidFill>
                <a:srgbClr val="000000"/>
              </a:solidFill>
              <a:latin typeface="Georgia" pitchFamily="18" charset="0"/>
              <a:ea typeface="SimSun" pitchFamily="2" charset="-122"/>
            </a:endParaRPr>
          </a:p>
          <a:p>
            <a:pPr fontAlgn="base">
              <a:defRPr/>
            </a:pPr>
            <a:endParaRPr lang="en-US" altLang="zh-TW" sz="1600" b="1" kern="0" dirty="0">
              <a:solidFill>
                <a:srgbClr val="000000"/>
              </a:solidFill>
              <a:latin typeface="Georgia" pitchFamily="18" charset="0"/>
              <a:ea typeface="SimSun" pitchFamily="2" charset="-122"/>
            </a:endParaRPr>
          </a:p>
          <a:p>
            <a:pPr fontAlgn="base">
              <a:defRPr/>
            </a:pPr>
            <a:r>
              <a:rPr lang="en-US" altLang="zh-TW" b="1" kern="0" dirty="0">
                <a:solidFill>
                  <a:srgbClr val="000000"/>
                </a:solidFill>
                <a:latin typeface="Georgia" pitchFamily="18" charset="0"/>
                <a:ea typeface="SimSun" pitchFamily="2" charset="-122"/>
              </a:rPr>
              <a:t>《</a:t>
            </a:r>
            <a:r>
              <a:rPr lang="zh-TW" altLang="en-US" b="1" kern="0" dirty="0">
                <a:solidFill>
                  <a:srgbClr val="000000"/>
                </a:solidFill>
                <a:latin typeface="Georgia" pitchFamily="18" charset="0"/>
                <a:ea typeface="SimSun" pitchFamily="2" charset="-122"/>
              </a:rPr>
              <a:t>第一道程序</a:t>
            </a:r>
            <a:r>
              <a:rPr lang="en-US" altLang="zh-TW" b="1" kern="0" dirty="0">
                <a:solidFill>
                  <a:srgbClr val="000000"/>
                </a:solidFill>
                <a:latin typeface="Georgia" pitchFamily="18" charset="0"/>
                <a:ea typeface="SimSun" pitchFamily="2" charset="-122"/>
              </a:rPr>
              <a:t>》</a:t>
            </a:r>
            <a:r>
              <a:rPr lang="zh-TW" altLang="en-US" b="1" kern="0" dirty="0">
                <a:solidFill>
                  <a:srgbClr val="000000"/>
                </a:solidFill>
                <a:latin typeface="Georgia" pitchFamily="18" charset="0"/>
                <a:ea typeface="SimSun" pitchFamily="2" charset="-122"/>
              </a:rPr>
              <a:t>對</a:t>
            </a:r>
            <a:r>
              <a:rPr lang="zh-TW" altLang="en-US" b="1" kern="0" dirty="0">
                <a:solidFill>
                  <a:srgbClr val="A32020"/>
                </a:solidFill>
                <a:latin typeface="Georgia" pitchFamily="18" charset="0"/>
                <a:ea typeface="SimSun" pitchFamily="2" charset="-122"/>
              </a:rPr>
              <a:t>環境風險</a:t>
            </a:r>
            <a:r>
              <a:rPr lang="zh-TW" altLang="en-US" b="1" kern="0" dirty="0">
                <a:solidFill>
                  <a:srgbClr val="000000"/>
                </a:solidFill>
                <a:latin typeface="Georgia" pitchFamily="18" charset="0"/>
                <a:ea typeface="SimSun" pitchFamily="2" charset="-122"/>
              </a:rPr>
              <a:t>作出初步評估</a:t>
            </a:r>
            <a:endParaRPr lang="en-US" altLang="zh-TW" kern="0" dirty="0">
              <a:solidFill>
                <a:srgbClr val="000000"/>
              </a:solidFill>
              <a:latin typeface="Georgia" pitchFamily="18" charset="0"/>
              <a:ea typeface="SimSun" pitchFamily="2" charset="-122"/>
            </a:endParaRPr>
          </a:p>
          <a:p>
            <a:pPr fontAlgn="base">
              <a:defRPr/>
            </a:pPr>
            <a:r>
              <a:rPr lang="zh-TW" altLang="en-US" sz="1600" kern="0" dirty="0">
                <a:solidFill>
                  <a:srgbClr val="000000"/>
                </a:solidFill>
                <a:latin typeface="Georgia" pitchFamily="18" charset="0"/>
                <a:ea typeface="SimSun" pitchFamily="2" charset="-122"/>
              </a:rPr>
              <a:t>如果項目屬於“赤道原則”重點審查的高社會或環境風險類，則將該項目提交給</a:t>
            </a:r>
            <a:r>
              <a:rPr lang="zh-TW" altLang="en-US" sz="1600" b="1" kern="0" dirty="0">
                <a:solidFill>
                  <a:srgbClr val="FFB600"/>
                </a:solidFill>
                <a:latin typeface="Georgia" pitchFamily="18" charset="0"/>
                <a:ea typeface="SimSun" pitchFamily="2" charset="-122"/>
              </a:rPr>
              <a:t>花旗環保和社會風險政策審查委員</a:t>
            </a:r>
            <a:r>
              <a:rPr lang="zh-TW" altLang="en-US" sz="1600" kern="0" dirty="0">
                <a:solidFill>
                  <a:srgbClr val="000000"/>
                </a:solidFill>
                <a:latin typeface="Georgia" pitchFamily="18" charset="0"/>
                <a:ea typeface="SimSun" pitchFamily="2" charset="-122"/>
              </a:rPr>
              <a:t>審查。</a:t>
            </a:r>
            <a:br>
              <a:rPr lang="zh-TW" altLang="en-US" sz="1600" kern="0" dirty="0">
                <a:solidFill>
                  <a:srgbClr val="000000"/>
                </a:solidFill>
                <a:latin typeface="Georgia" pitchFamily="18" charset="0"/>
                <a:ea typeface="SimSun" pitchFamily="2" charset="-122"/>
              </a:rPr>
            </a:br>
            <a:endParaRPr lang="en-US" altLang="zh-TW" sz="1600" kern="0" dirty="0">
              <a:solidFill>
                <a:srgbClr val="000000"/>
              </a:solidFill>
              <a:latin typeface="Georgia" pitchFamily="18" charset="0"/>
              <a:ea typeface="SimSun" pitchFamily="2" charset="-122"/>
            </a:endParaRPr>
          </a:p>
          <a:p>
            <a:pPr fontAlgn="base">
              <a:defRPr/>
            </a:pPr>
            <a:r>
              <a:rPr lang="en-US" altLang="zh-TW" b="1" kern="0" dirty="0">
                <a:solidFill>
                  <a:srgbClr val="000000"/>
                </a:solidFill>
                <a:latin typeface="Georgia" pitchFamily="18" charset="0"/>
                <a:ea typeface="SimSun" pitchFamily="2" charset="-122"/>
              </a:rPr>
              <a:t>《</a:t>
            </a:r>
            <a:r>
              <a:rPr lang="zh-TW" altLang="en-US" b="1" kern="0" dirty="0">
                <a:solidFill>
                  <a:srgbClr val="000000"/>
                </a:solidFill>
                <a:latin typeface="Georgia" pitchFamily="18" charset="0"/>
                <a:ea typeface="SimSun" pitchFamily="2" charset="-122"/>
              </a:rPr>
              <a:t>第二道程序</a:t>
            </a:r>
            <a:r>
              <a:rPr lang="en-US" altLang="zh-TW" b="1" kern="0" dirty="0">
                <a:solidFill>
                  <a:srgbClr val="000000"/>
                </a:solidFill>
                <a:latin typeface="Georgia" pitchFamily="18" charset="0"/>
                <a:ea typeface="SimSun" pitchFamily="2" charset="-122"/>
              </a:rPr>
              <a:t>》</a:t>
            </a:r>
            <a:r>
              <a:rPr lang="zh-TW" altLang="en-US" b="1" kern="0" dirty="0">
                <a:solidFill>
                  <a:srgbClr val="000000"/>
                </a:solidFill>
                <a:latin typeface="Georgia" pitchFamily="18" charset="0"/>
                <a:ea typeface="SimSun" pitchFamily="2" charset="-122"/>
              </a:rPr>
              <a:t>對</a:t>
            </a:r>
            <a:r>
              <a:rPr lang="zh-TW" altLang="en-US" b="1" kern="0" dirty="0">
                <a:solidFill>
                  <a:srgbClr val="A32020"/>
                </a:solidFill>
                <a:latin typeface="Georgia" pitchFamily="18" charset="0"/>
                <a:ea typeface="SimSun" pitchFamily="2" charset="-122"/>
              </a:rPr>
              <a:t>項目風險</a:t>
            </a:r>
            <a:r>
              <a:rPr lang="zh-TW" altLang="en-US" b="1" kern="0" dirty="0">
                <a:solidFill>
                  <a:srgbClr val="000000"/>
                </a:solidFill>
                <a:latin typeface="Georgia" pitchFamily="18" charset="0"/>
                <a:ea typeface="SimSun" pitchFamily="2" charset="-122"/>
              </a:rPr>
              <a:t>進行分類</a:t>
            </a:r>
            <a:endParaRPr lang="en-US" altLang="zh-TW" kern="0" dirty="0">
              <a:solidFill>
                <a:srgbClr val="000000"/>
              </a:solidFill>
              <a:latin typeface="Georgia" pitchFamily="18" charset="0"/>
              <a:ea typeface="SimSun" pitchFamily="2" charset="-122"/>
            </a:endParaRPr>
          </a:p>
          <a:p>
            <a:pPr fontAlgn="base">
              <a:defRPr/>
            </a:pPr>
            <a:r>
              <a:rPr lang="zh-TW" altLang="en-US" sz="1600" kern="0" dirty="0">
                <a:solidFill>
                  <a:srgbClr val="000000"/>
                </a:solidFill>
                <a:latin typeface="Georgia" pitchFamily="18" charset="0"/>
                <a:ea typeface="SimSun" pitchFamily="2" charset="-122"/>
              </a:rPr>
              <a:t>根據環境風險的大小，花旗銀行通常將</a:t>
            </a:r>
            <a:r>
              <a:rPr lang="zh-TW" altLang="en-US" sz="1600" b="1" kern="0" dirty="0">
                <a:solidFill>
                  <a:srgbClr val="A32020"/>
                </a:solidFill>
                <a:latin typeface="Georgia" pitchFamily="18" charset="0"/>
                <a:ea typeface="SimSun" pitchFamily="2" charset="-122"/>
              </a:rPr>
              <a:t>項目分成</a:t>
            </a:r>
            <a:r>
              <a:rPr lang="en-US" altLang="zh-TW" sz="1600" b="1" kern="0" dirty="0">
                <a:solidFill>
                  <a:srgbClr val="A32020"/>
                </a:solidFill>
                <a:latin typeface="Georgia" pitchFamily="18" charset="0"/>
                <a:ea typeface="SimSun" pitchFamily="2" charset="-122"/>
              </a:rPr>
              <a:t>A</a:t>
            </a:r>
            <a:r>
              <a:rPr lang="zh-TW" altLang="en-US" sz="1600" b="1" kern="0" dirty="0">
                <a:solidFill>
                  <a:srgbClr val="A32020"/>
                </a:solidFill>
                <a:latin typeface="Georgia" pitchFamily="18" charset="0"/>
                <a:ea typeface="SimSun" pitchFamily="2" charset="-122"/>
              </a:rPr>
              <a:t>、</a:t>
            </a:r>
            <a:r>
              <a:rPr lang="en-US" altLang="zh-TW" sz="1600" b="1" kern="0" dirty="0">
                <a:solidFill>
                  <a:srgbClr val="A32020"/>
                </a:solidFill>
                <a:latin typeface="Georgia" pitchFamily="18" charset="0"/>
                <a:ea typeface="SimSun" pitchFamily="2" charset="-122"/>
              </a:rPr>
              <a:t>B</a:t>
            </a:r>
            <a:r>
              <a:rPr lang="zh-TW" altLang="en-US" sz="1600" b="1" kern="0" dirty="0">
                <a:solidFill>
                  <a:srgbClr val="A32020"/>
                </a:solidFill>
                <a:latin typeface="Georgia" pitchFamily="18" charset="0"/>
                <a:ea typeface="SimSun" pitchFamily="2" charset="-122"/>
              </a:rPr>
              <a:t>、</a:t>
            </a:r>
            <a:r>
              <a:rPr lang="en-US" altLang="zh-TW" sz="1600" b="1" kern="0" dirty="0">
                <a:solidFill>
                  <a:srgbClr val="A32020"/>
                </a:solidFill>
                <a:latin typeface="Georgia" pitchFamily="18" charset="0"/>
                <a:ea typeface="SimSun" pitchFamily="2" charset="-122"/>
              </a:rPr>
              <a:t>C</a:t>
            </a:r>
            <a:r>
              <a:rPr lang="zh-TW" altLang="en-US" sz="1600" b="1" kern="0" dirty="0">
                <a:solidFill>
                  <a:srgbClr val="A32020"/>
                </a:solidFill>
                <a:latin typeface="Georgia" pitchFamily="18" charset="0"/>
                <a:ea typeface="SimSun" pitchFamily="2" charset="-122"/>
              </a:rPr>
              <a:t>三類</a:t>
            </a:r>
            <a:r>
              <a:rPr lang="zh-TW" altLang="en-US" sz="1600" kern="0" dirty="0">
                <a:solidFill>
                  <a:srgbClr val="000000"/>
                </a:solidFill>
                <a:latin typeface="Georgia" pitchFamily="18" charset="0"/>
                <a:ea typeface="SimSun" pitchFamily="2" charset="-122"/>
              </a:rPr>
              <a:t>，由</a:t>
            </a:r>
            <a:r>
              <a:rPr lang="zh-TW" altLang="en-US" sz="1600" b="1" kern="0" dirty="0">
                <a:solidFill>
                  <a:srgbClr val="FFB600"/>
                </a:solidFill>
                <a:latin typeface="Georgia" pitchFamily="18" charset="0"/>
                <a:ea typeface="SimSun" pitchFamily="2" charset="-122"/>
              </a:rPr>
              <a:t>環保和社會風險政策審查委員</a:t>
            </a:r>
            <a:r>
              <a:rPr lang="zh-TW" altLang="en-US" sz="1600" kern="0" dirty="0">
                <a:solidFill>
                  <a:srgbClr val="000000"/>
                </a:solidFill>
                <a:latin typeface="Georgia" pitchFamily="18" charset="0"/>
                <a:ea typeface="SimSun" pitchFamily="2" charset="-122"/>
              </a:rPr>
              <a:t>負責審訂。</a:t>
            </a:r>
            <a:endParaRPr lang="en-US" altLang="zh-TW" sz="1600" kern="0" dirty="0">
              <a:solidFill>
                <a:srgbClr val="000000"/>
              </a:solidFill>
              <a:latin typeface="Georgia" pitchFamily="18" charset="0"/>
              <a:ea typeface="SimSun" pitchFamily="2" charset="-122"/>
            </a:endParaRPr>
          </a:p>
          <a:p>
            <a:pPr fontAlgn="base">
              <a:defRPr/>
            </a:pPr>
            <a:r>
              <a:rPr lang="en-US" altLang="zh-TW" sz="1600" b="1" kern="0" dirty="0">
                <a:solidFill>
                  <a:srgbClr val="A32020"/>
                </a:solidFill>
                <a:latin typeface="Georgia" pitchFamily="18" charset="0"/>
                <a:ea typeface="SimSun" pitchFamily="2" charset="-122"/>
              </a:rPr>
              <a:t>A</a:t>
            </a:r>
            <a:r>
              <a:rPr lang="zh-TW" altLang="en-US" sz="1600" b="1" kern="0" dirty="0">
                <a:solidFill>
                  <a:srgbClr val="A32020"/>
                </a:solidFill>
                <a:latin typeface="Georgia" pitchFamily="18" charset="0"/>
                <a:ea typeface="SimSun" pitchFamily="2" charset="-122"/>
              </a:rPr>
              <a:t>類</a:t>
            </a:r>
            <a:r>
              <a:rPr lang="zh-TW" altLang="en-US" sz="1600" kern="0" dirty="0">
                <a:solidFill>
                  <a:srgbClr val="000000"/>
                </a:solidFill>
                <a:latin typeface="Georgia" pitchFamily="18" charset="0"/>
                <a:ea typeface="SimSun" pitchFamily="2" charset="-122"/>
              </a:rPr>
              <a:t>預計交易的收益會對環境與社會造成的</a:t>
            </a:r>
            <a:r>
              <a:rPr lang="zh-TW" altLang="en-US" sz="1600" b="1" kern="0" dirty="0">
                <a:solidFill>
                  <a:srgbClr val="000000"/>
                </a:solidFill>
                <a:latin typeface="Georgia" pitchFamily="18" charset="0"/>
                <a:ea typeface="SimSun" pitchFamily="2" charset="-122"/>
              </a:rPr>
              <a:t>負面影響非常不利</a:t>
            </a:r>
            <a:r>
              <a:rPr lang="zh-TW" altLang="en-US" sz="1600" kern="0" dirty="0">
                <a:solidFill>
                  <a:srgbClr val="000000"/>
                </a:solidFill>
                <a:latin typeface="Georgia" pitchFamily="18" charset="0"/>
                <a:ea typeface="SimSun" pitchFamily="2" charset="-122"/>
              </a:rPr>
              <a:t>，結果不可逆轉，需得到指定的高級信貸員和</a:t>
            </a:r>
            <a:r>
              <a:rPr lang="en-US" altLang="zh-TW" sz="1600" kern="0" dirty="0">
                <a:solidFill>
                  <a:srgbClr val="000000"/>
                </a:solidFill>
                <a:latin typeface="Georgia" pitchFamily="18" charset="0"/>
                <a:ea typeface="SimSun" pitchFamily="2" charset="-122"/>
              </a:rPr>
              <a:t>ESRM</a:t>
            </a:r>
            <a:r>
              <a:rPr lang="zh-TW" altLang="en-US" sz="1600" kern="0" dirty="0">
                <a:solidFill>
                  <a:srgbClr val="000000"/>
                </a:solidFill>
                <a:latin typeface="Georgia" pitchFamily="18" charset="0"/>
                <a:ea typeface="SimSun" pitchFamily="2" charset="-122"/>
              </a:rPr>
              <a:t>部門總監的共同評估。</a:t>
            </a:r>
            <a:endParaRPr lang="en-US" altLang="zh-TW" sz="1600" kern="0" dirty="0">
              <a:solidFill>
                <a:srgbClr val="000000"/>
              </a:solidFill>
              <a:latin typeface="Georgia" pitchFamily="18" charset="0"/>
              <a:ea typeface="SimSun" pitchFamily="2" charset="-122"/>
            </a:endParaRPr>
          </a:p>
          <a:p>
            <a:pPr fontAlgn="base">
              <a:defRPr/>
            </a:pPr>
            <a:endParaRPr lang="en-US" altLang="zh-TW" sz="1600" kern="0" dirty="0">
              <a:solidFill>
                <a:srgbClr val="000000"/>
              </a:solidFill>
              <a:latin typeface="Georgia" pitchFamily="18" charset="0"/>
              <a:ea typeface="SimSun" pitchFamily="2" charset="-122"/>
            </a:endParaRPr>
          </a:p>
          <a:p>
            <a:pPr fontAlgn="base">
              <a:defRPr/>
            </a:pPr>
            <a:r>
              <a:rPr lang="en-US" altLang="zh-TW" b="1" kern="0" dirty="0">
                <a:solidFill>
                  <a:srgbClr val="000000"/>
                </a:solidFill>
                <a:latin typeface="Georgia" pitchFamily="18" charset="0"/>
                <a:ea typeface="SimSun" pitchFamily="2" charset="-122"/>
              </a:rPr>
              <a:t>《</a:t>
            </a:r>
            <a:r>
              <a:rPr lang="zh-TW" altLang="en-US" b="1" kern="0" dirty="0">
                <a:solidFill>
                  <a:srgbClr val="000000"/>
                </a:solidFill>
                <a:latin typeface="Georgia" pitchFamily="18" charset="0"/>
                <a:ea typeface="SimSun" pitchFamily="2" charset="-122"/>
              </a:rPr>
              <a:t>第三道程序</a:t>
            </a:r>
            <a:r>
              <a:rPr lang="en-US" altLang="zh-TW" b="1" kern="0" dirty="0">
                <a:solidFill>
                  <a:srgbClr val="000000"/>
                </a:solidFill>
                <a:latin typeface="Georgia" pitchFamily="18" charset="0"/>
                <a:ea typeface="SimSun" pitchFamily="2" charset="-122"/>
              </a:rPr>
              <a:t>》</a:t>
            </a:r>
            <a:r>
              <a:rPr lang="zh-TW" altLang="en-US" b="1" kern="0" dirty="0">
                <a:solidFill>
                  <a:srgbClr val="000000"/>
                </a:solidFill>
                <a:latin typeface="Georgia" pitchFamily="18" charset="0"/>
                <a:ea typeface="SimSun" pitchFamily="2" charset="-122"/>
              </a:rPr>
              <a:t>風險評估</a:t>
            </a:r>
            <a:r>
              <a:rPr lang="zh-TW" altLang="en-US" b="1" kern="0" dirty="0">
                <a:solidFill>
                  <a:srgbClr val="A32020"/>
                </a:solidFill>
                <a:latin typeface="Georgia" pitchFamily="18" charset="0"/>
                <a:ea typeface="SimSun" pitchFamily="2" charset="-122"/>
              </a:rPr>
              <a:t>決策</a:t>
            </a:r>
            <a:r>
              <a:rPr lang="zh-TW" altLang="en-US" b="1" kern="0" dirty="0">
                <a:solidFill>
                  <a:srgbClr val="000000"/>
                </a:solidFill>
                <a:latin typeface="Georgia" pitchFamily="18" charset="0"/>
                <a:ea typeface="SimSun" pitchFamily="2" charset="-122"/>
              </a:rPr>
              <a:t>階段</a:t>
            </a:r>
            <a:endParaRPr lang="en-US" altLang="zh-TW" kern="0" dirty="0">
              <a:solidFill>
                <a:srgbClr val="000000"/>
              </a:solidFill>
              <a:latin typeface="Georgia" pitchFamily="18" charset="0"/>
              <a:ea typeface="SimSun" pitchFamily="2" charset="-122"/>
            </a:endParaRPr>
          </a:p>
          <a:p>
            <a:pPr fontAlgn="base">
              <a:defRPr/>
            </a:pPr>
            <a:r>
              <a:rPr lang="zh-TW" altLang="en-US" sz="1600" kern="0" dirty="0">
                <a:solidFill>
                  <a:srgbClr val="000000"/>
                </a:solidFill>
                <a:latin typeface="Georgia" pitchFamily="18" charset="0"/>
                <a:ea typeface="SimSun" pitchFamily="2" charset="-122"/>
              </a:rPr>
              <a:t>由高級信貸風險總監負責審查上述社會和環境風險評估結果以及可行性解決方案，如果建議獲得高級別管理者的認可，則可以提供項目融資。</a:t>
            </a:r>
            <a:br>
              <a:rPr lang="zh-TW" altLang="en-US" sz="1600" kern="0" dirty="0">
                <a:solidFill>
                  <a:srgbClr val="000000"/>
                </a:solidFill>
                <a:latin typeface="Georgia" pitchFamily="18" charset="0"/>
                <a:ea typeface="SimSun" pitchFamily="2" charset="-122"/>
              </a:rPr>
            </a:br>
            <a:endParaRPr lang="en-US" altLang="zh-TW" sz="1600" kern="0" dirty="0">
              <a:solidFill>
                <a:srgbClr val="000000"/>
              </a:solidFill>
              <a:latin typeface="Georgia" pitchFamily="18" charset="0"/>
              <a:ea typeface="SimSun" pitchFamily="2" charset="-122"/>
            </a:endParaRPr>
          </a:p>
          <a:p>
            <a:pPr fontAlgn="base">
              <a:defRPr/>
            </a:pPr>
            <a:r>
              <a:rPr lang="en-US" altLang="zh-TW" b="1" kern="0" dirty="0">
                <a:solidFill>
                  <a:srgbClr val="000000"/>
                </a:solidFill>
                <a:latin typeface="Georgia" pitchFamily="18" charset="0"/>
                <a:ea typeface="SimSun" pitchFamily="2" charset="-122"/>
              </a:rPr>
              <a:t>《</a:t>
            </a:r>
            <a:r>
              <a:rPr lang="zh-TW" altLang="en-US" b="1" kern="0" dirty="0">
                <a:solidFill>
                  <a:srgbClr val="000000"/>
                </a:solidFill>
                <a:latin typeface="Georgia" pitchFamily="18" charset="0"/>
                <a:ea typeface="SimSun" pitchFamily="2" charset="-122"/>
              </a:rPr>
              <a:t>第四道程序</a:t>
            </a:r>
            <a:r>
              <a:rPr lang="en-US" altLang="zh-TW" b="1" kern="0" dirty="0">
                <a:solidFill>
                  <a:srgbClr val="000000"/>
                </a:solidFill>
                <a:latin typeface="Georgia" pitchFamily="18" charset="0"/>
                <a:ea typeface="SimSun" pitchFamily="2" charset="-122"/>
              </a:rPr>
              <a:t>》</a:t>
            </a:r>
            <a:r>
              <a:rPr lang="zh-TW" altLang="en-US" b="1" kern="0" dirty="0">
                <a:solidFill>
                  <a:srgbClr val="A32020"/>
                </a:solidFill>
                <a:latin typeface="Georgia" pitchFamily="18" charset="0"/>
                <a:ea typeface="SimSun" pitchFamily="2" charset="-122"/>
              </a:rPr>
              <a:t>按“赤道原則”全面審查項目</a:t>
            </a:r>
            <a:endParaRPr lang="en-US" altLang="zh-TW" kern="0" dirty="0">
              <a:solidFill>
                <a:srgbClr val="000000"/>
              </a:solidFill>
              <a:latin typeface="Georgia" pitchFamily="18" charset="0"/>
              <a:ea typeface="SimSun" pitchFamily="2" charset="-122"/>
            </a:endParaRPr>
          </a:p>
          <a:p>
            <a:pPr fontAlgn="base">
              <a:defRPr/>
            </a:pPr>
            <a:r>
              <a:rPr lang="zh-TW" altLang="en-US" sz="1600" kern="0" dirty="0">
                <a:solidFill>
                  <a:srgbClr val="000000"/>
                </a:solidFill>
                <a:latin typeface="Georgia" pitchFamily="18" charset="0"/>
                <a:ea typeface="SimSun" pitchFamily="2" charset="-122"/>
              </a:rPr>
              <a:t>項目融資發放後，信貸資産管理團隊則通過一套授信管理體係，監管項目並確保項目融資使用全過程全都合規。</a:t>
            </a:r>
            <a:endParaRPr lang="en-US" altLang="zh-TW" sz="1600" kern="0" dirty="0">
              <a:solidFill>
                <a:srgbClr val="000000"/>
              </a:solidFill>
              <a:latin typeface="Georgia" pitchFamily="18" charset="0"/>
              <a:ea typeface="SimSun" pitchFamily="2" charset="-122"/>
            </a:endParaRPr>
          </a:p>
        </p:txBody>
      </p:sp>
      <p:sp>
        <p:nvSpPr>
          <p:cNvPr id="3" name="標題 1"/>
          <p:cNvSpPr txBox="1">
            <a:spLocks/>
          </p:cNvSpPr>
          <p:nvPr/>
        </p:nvSpPr>
        <p:spPr bwMode="auto">
          <a:xfrm>
            <a:off x="1462296" y="164653"/>
            <a:ext cx="8077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Citi </a:t>
            </a:r>
            <a:r>
              <a:rPr lang="zh-TW" altLang="en-US" sz="2800" b="0" i="0" dirty="0" smtClean="0">
                <a:solidFill>
                  <a:schemeClr val="bg1"/>
                </a:solidFill>
                <a:latin typeface="微軟正黑體" panose="020B0604030504040204" pitchFamily="34" charset="-120"/>
                <a:ea typeface="微軟正黑體" panose="020B0604030504040204" pitchFamily="34" charset="-120"/>
              </a:rPr>
              <a:t>：落實赤道原則 </a:t>
            </a:r>
            <a:r>
              <a:rPr lang="en-US" altLang="zh-TW" sz="2800" b="0" i="0" dirty="0" smtClean="0">
                <a:solidFill>
                  <a:schemeClr val="bg1"/>
                </a:solidFill>
                <a:latin typeface="微軟正黑體" panose="020B0604030504040204" pitchFamily="34" charset="-120"/>
                <a:ea typeface="微軟正黑體" panose="020B0604030504040204" pitchFamily="34" charset="-120"/>
              </a:rPr>
              <a:t>– ESRM</a:t>
            </a:r>
            <a:r>
              <a:rPr lang="zh-TW" altLang="en-US" sz="2800" b="0" i="0" dirty="0" smtClean="0">
                <a:solidFill>
                  <a:schemeClr val="bg1"/>
                </a:solidFill>
                <a:latin typeface="微軟正黑體" panose="020B0604030504040204" pitchFamily="34" charset="-120"/>
                <a:ea typeface="微軟正黑體" panose="020B0604030504040204" pitchFamily="34" charset="-120"/>
              </a:rPr>
              <a:t>信貸審查程序</a:t>
            </a:r>
          </a:p>
        </p:txBody>
      </p:sp>
      <p:grpSp>
        <p:nvGrpSpPr>
          <p:cNvPr id="4" name="群組 9"/>
          <p:cNvGrpSpPr>
            <a:grpSpLocks/>
          </p:cNvGrpSpPr>
          <p:nvPr/>
        </p:nvGrpSpPr>
        <p:grpSpPr bwMode="auto">
          <a:xfrm>
            <a:off x="7754026" y="607331"/>
            <a:ext cx="1158875" cy="647700"/>
            <a:chOff x="7506530" y="548680"/>
            <a:chExt cx="1159040" cy="648072"/>
          </a:xfrm>
        </p:grpSpPr>
        <p:sp>
          <p:nvSpPr>
            <p:cNvPr id="5" name="流程圖: 文件 4"/>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6" name="文字方塊 5"/>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銀行業</a:t>
              </a:r>
            </a:p>
          </p:txBody>
        </p:sp>
      </p:grpSp>
      <p:sp>
        <p:nvSpPr>
          <p:cNvPr id="7" name="投影片編號版面配置區 6"/>
          <p:cNvSpPr>
            <a:spLocks noGrp="1"/>
          </p:cNvSpPr>
          <p:nvPr>
            <p:ph type="sldNum" sz="quarter" idx="4"/>
          </p:nvPr>
        </p:nvSpPr>
        <p:spPr>
          <a:xfrm>
            <a:off x="7010400" y="6356350"/>
            <a:ext cx="2133600" cy="365125"/>
          </a:xfrm>
        </p:spPr>
        <p:txBody>
          <a:bodyPr/>
          <a:lstStyle/>
          <a:p>
            <a:fld id="{1C7858B1-76B0-43A1-BD85-92CBAD88C864}" type="slidenum">
              <a:rPr lang="zh-TW" altLang="en-US" smtClean="0"/>
              <a:t>51</a:t>
            </a:fld>
            <a:endParaRPr lang="zh-TW" altLang="en-US"/>
          </a:p>
        </p:txBody>
      </p:sp>
    </p:spTree>
    <p:extLst>
      <p:ext uri="{BB962C8B-B14F-4D97-AF65-F5344CB8AC3E}">
        <p14:creationId xmlns:p14="http://schemas.microsoft.com/office/powerpoint/2010/main" val="149964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8313" y="1882775"/>
            <a:ext cx="8304212" cy="2554288"/>
          </a:xfrm>
          <a:prstGeom prst="rect">
            <a:avLst/>
          </a:prstGeom>
        </p:spPr>
        <p:txBody>
          <a:bodyPr>
            <a:spAutoFit/>
          </a:bodyPr>
          <a:lstStyle/>
          <a:p>
            <a:pPr fontAlgn="base">
              <a:spcBef>
                <a:spcPts val="600"/>
              </a:spcBef>
              <a:spcAft>
                <a:spcPts val="600"/>
              </a:spcAft>
              <a:defRPr/>
            </a:pPr>
            <a:r>
              <a:rPr lang="zh-TW" altLang="en-US" sz="2400" b="1" dirty="0">
                <a:solidFill>
                  <a:srgbClr val="000000"/>
                </a:solidFill>
                <a:latin typeface="Georgia" pitchFamily="18" charset="0"/>
                <a:ea typeface="SimSun" pitchFamily="2" charset="-122"/>
              </a:rPr>
              <a:t>使用國際通行的環境和社會責任評估標準，可以：</a:t>
            </a:r>
            <a:endParaRPr lang="en-US" altLang="zh-TW" sz="2400" b="1" dirty="0">
              <a:solidFill>
                <a:srgbClr val="000000"/>
              </a:solidFill>
              <a:latin typeface="Georgia" pitchFamily="18" charset="0"/>
              <a:ea typeface="SimSun" pitchFamily="2" charset="-122"/>
            </a:endParaRPr>
          </a:p>
          <a:p>
            <a:pPr marL="457200" indent="-457200" fontAlgn="base">
              <a:spcBef>
                <a:spcPts val="600"/>
              </a:spcBef>
              <a:spcAft>
                <a:spcPts val="600"/>
              </a:spcAft>
              <a:buFont typeface="Arial" panose="020B0604020202020204" pitchFamily="34" charset="0"/>
              <a:buChar char="•"/>
              <a:defRPr/>
            </a:pPr>
            <a:r>
              <a:rPr lang="zh-TW" altLang="en-US" sz="2400" b="1" dirty="0">
                <a:solidFill>
                  <a:srgbClr val="000000"/>
                </a:solidFill>
                <a:latin typeface="Georgia" pitchFamily="18" charset="0"/>
                <a:ea typeface="SimSun" pitchFamily="2" charset="-122"/>
              </a:rPr>
              <a:t>為發起人減少融資交易成本</a:t>
            </a:r>
            <a:endParaRPr lang="en-US" altLang="zh-TW" sz="2400" b="1" dirty="0">
              <a:solidFill>
                <a:srgbClr val="000000"/>
              </a:solidFill>
              <a:latin typeface="Georgia" pitchFamily="18" charset="0"/>
              <a:ea typeface="SimSun" pitchFamily="2" charset="-122"/>
            </a:endParaRPr>
          </a:p>
          <a:p>
            <a:pPr marL="457200" indent="-457200" fontAlgn="base">
              <a:spcBef>
                <a:spcPts val="600"/>
              </a:spcBef>
              <a:spcAft>
                <a:spcPts val="600"/>
              </a:spcAft>
              <a:buFont typeface="Arial" panose="020B0604020202020204" pitchFamily="34" charset="0"/>
              <a:buChar char="•"/>
              <a:defRPr/>
            </a:pPr>
            <a:r>
              <a:rPr lang="zh-TW" altLang="en-US" sz="2400" b="1" dirty="0">
                <a:solidFill>
                  <a:srgbClr val="000000"/>
                </a:solidFill>
                <a:latin typeface="Georgia" pitchFamily="18" charset="0"/>
                <a:ea typeface="SimSun" pitchFamily="2" charset="-122"/>
              </a:rPr>
              <a:t>提高項目評審和貸款安排的效率</a:t>
            </a:r>
            <a:endParaRPr lang="en-US" altLang="zh-TW" sz="2400" b="1" dirty="0">
              <a:solidFill>
                <a:srgbClr val="000000"/>
              </a:solidFill>
              <a:latin typeface="Georgia" pitchFamily="18" charset="0"/>
              <a:ea typeface="SimSun" pitchFamily="2" charset="-122"/>
            </a:endParaRPr>
          </a:p>
          <a:p>
            <a:pPr marL="457200" indent="-457200" fontAlgn="base">
              <a:spcBef>
                <a:spcPts val="600"/>
              </a:spcBef>
              <a:spcAft>
                <a:spcPts val="600"/>
              </a:spcAft>
              <a:buFont typeface="Arial" panose="020B0604020202020204" pitchFamily="34" charset="0"/>
              <a:buChar char="•"/>
              <a:defRPr/>
            </a:pPr>
            <a:r>
              <a:rPr lang="zh-TW" altLang="en-US" sz="2400" b="1" dirty="0">
                <a:solidFill>
                  <a:srgbClr val="000000"/>
                </a:solidFill>
                <a:latin typeface="Georgia" pitchFamily="18" charset="0"/>
                <a:ea typeface="SimSun" pitchFamily="2" charset="-122"/>
              </a:rPr>
              <a:t>使項目融資上具有更多的確定性和安全性</a:t>
            </a:r>
            <a:endParaRPr lang="en-US" altLang="zh-TW" sz="2400" b="1" dirty="0">
              <a:solidFill>
                <a:srgbClr val="000000"/>
              </a:solidFill>
              <a:latin typeface="Georgia" pitchFamily="18" charset="0"/>
              <a:ea typeface="SimSun" pitchFamily="2" charset="-122"/>
            </a:endParaRPr>
          </a:p>
          <a:p>
            <a:pPr marL="457200" indent="-457200" fontAlgn="base">
              <a:spcBef>
                <a:spcPts val="600"/>
              </a:spcBef>
              <a:spcAft>
                <a:spcPts val="600"/>
              </a:spcAft>
              <a:buFont typeface="Arial" panose="020B0604020202020204" pitchFamily="34" charset="0"/>
              <a:buChar char="•"/>
              <a:defRPr/>
            </a:pPr>
            <a:r>
              <a:rPr lang="zh-TW" altLang="en-US" sz="2400" b="1" dirty="0">
                <a:solidFill>
                  <a:srgbClr val="000000"/>
                </a:solidFill>
                <a:latin typeface="Georgia" pitchFamily="18" charset="0"/>
                <a:ea typeface="SimSun" pitchFamily="2" charset="-122"/>
              </a:rPr>
              <a:t>為金融機構贏得良好的社會聲譽</a:t>
            </a:r>
          </a:p>
        </p:txBody>
      </p:sp>
      <p:sp>
        <p:nvSpPr>
          <p:cNvPr id="3" name="標題 1"/>
          <p:cNvSpPr txBox="1">
            <a:spLocks/>
          </p:cNvSpPr>
          <p:nvPr/>
        </p:nvSpPr>
        <p:spPr bwMode="auto">
          <a:xfrm>
            <a:off x="2405706" y="4999"/>
            <a:ext cx="67024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Citi</a:t>
            </a:r>
            <a:r>
              <a:rPr lang="zh-TW" altLang="en-US" sz="2800" b="0" i="0" dirty="0" smtClean="0">
                <a:solidFill>
                  <a:schemeClr val="bg1"/>
                </a:solidFill>
                <a:latin typeface="微軟正黑體" panose="020B0604030504040204" pitchFamily="34" charset="-120"/>
                <a:ea typeface="微軟正黑體" panose="020B0604030504040204" pitchFamily="34" charset="-120"/>
              </a:rPr>
              <a:t>：落實赤道原則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en-US" altLang="zh-TW" sz="2800" b="0" i="0" dirty="0" smtClean="0">
                <a:solidFill>
                  <a:schemeClr val="bg1"/>
                </a:solidFill>
                <a:latin typeface="微軟正黑體" panose="020B0604030504040204" pitchFamily="34" charset="-120"/>
                <a:ea typeface="微軟正黑體" panose="020B0604030504040204" pitchFamily="34" charset="-120"/>
              </a:rPr>
              <a:t>–</a:t>
            </a:r>
            <a:r>
              <a:rPr lang="zh-TW" altLang="en-US" sz="2800" b="0" i="0" dirty="0" smtClean="0">
                <a:solidFill>
                  <a:schemeClr val="bg1"/>
                </a:solidFill>
                <a:latin typeface="微軟正黑體" panose="020B0604030504040204" pitchFamily="34" charset="-120"/>
                <a:ea typeface="微軟正黑體" panose="020B0604030504040204" pitchFamily="34" charset="-120"/>
              </a:rPr>
              <a:t> 對花旗銀行所帶來的好處</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pic>
        <p:nvPicPr>
          <p:cNvPr id="4" name="Picture 79" descr="j043395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80313" y="4025900"/>
            <a:ext cx="6905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2" descr="j04349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2838" y="2349500"/>
            <a:ext cx="80803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8" descr="j043488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6975" y="3179763"/>
            <a:ext cx="757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9"/>
          <p:cNvGrpSpPr>
            <a:grpSpLocks/>
          </p:cNvGrpSpPr>
          <p:nvPr/>
        </p:nvGrpSpPr>
        <p:grpSpPr bwMode="auto">
          <a:xfrm>
            <a:off x="7463746" y="679901"/>
            <a:ext cx="1158875" cy="647700"/>
            <a:chOff x="7506530" y="548680"/>
            <a:chExt cx="1159040" cy="648072"/>
          </a:xfrm>
        </p:grpSpPr>
        <p:sp>
          <p:nvSpPr>
            <p:cNvPr id="8" name="流程圖: 文件 7"/>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9" name="文字方塊 8"/>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銀行業</a:t>
              </a:r>
            </a:p>
          </p:txBody>
        </p:sp>
      </p:grpSp>
      <p:sp>
        <p:nvSpPr>
          <p:cNvPr id="10" name="投影片編號版面配置區 9"/>
          <p:cNvSpPr>
            <a:spLocks noGrp="1"/>
          </p:cNvSpPr>
          <p:nvPr>
            <p:ph type="sldNum" sz="quarter" idx="4"/>
          </p:nvPr>
        </p:nvSpPr>
        <p:spPr>
          <a:xfrm>
            <a:off x="7010400" y="6356350"/>
            <a:ext cx="2133600" cy="365125"/>
          </a:xfrm>
        </p:spPr>
        <p:txBody>
          <a:bodyPr/>
          <a:lstStyle/>
          <a:p>
            <a:fld id="{1C7858B1-76B0-43A1-BD85-92CBAD88C864}" type="slidenum">
              <a:rPr lang="zh-TW" altLang="en-US" smtClean="0"/>
              <a:t>52</a:t>
            </a:fld>
            <a:endParaRPr lang="zh-TW" altLang="en-US"/>
          </a:p>
        </p:txBody>
      </p:sp>
    </p:spTree>
    <p:extLst>
      <p:ext uri="{BB962C8B-B14F-4D97-AF65-F5344CB8AC3E}">
        <p14:creationId xmlns:p14="http://schemas.microsoft.com/office/powerpoint/2010/main" val="2971068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150" y="1373188"/>
            <a:ext cx="5838825" cy="4935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標題 1"/>
          <p:cNvSpPr txBox="1">
            <a:spLocks/>
          </p:cNvSpPr>
          <p:nvPr/>
        </p:nvSpPr>
        <p:spPr bwMode="auto">
          <a:xfrm>
            <a:off x="2247888" y="0"/>
            <a:ext cx="69675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國泰世華：率先簽署赤道原則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－將</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策略與經營策略結合</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grpSp>
        <p:nvGrpSpPr>
          <p:cNvPr id="4" name="群組 9"/>
          <p:cNvGrpSpPr>
            <a:grpSpLocks/>
          </p:cNvGrpSpPr>
          <p:nvPr/>
        </p:nvGrpSpPr>
        <p:grpSpPr bwMode="auto">
          <a:xfrm>
            <a:off x="7507288" y="665387"/>
            <a:ext cx="1158875" cy="647700"/>
            <a:chOff x="7506530" y="548680"/>
            <a:chExt cx="1159040" cy="648072"/>
          </a:xfrm>
        </p:grpSpPr>
        <p:sp>
          <p:nvSpPr>
            <p:cNvPr id="5" name="流程圖: 文件 4"/>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6" name="文字方塊 5"/>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銀行業</a:t>
              </a:r>
            </a:p>
          </p:txBody>
        </p:sp>
      </p:grpSp>
      <p:sp>
        <p:nvSpPr>
          <p:cNvPr id="7" name="圓角矩形 6"/>
          <p:cNvSpPr/>
          <p:nvPr/>
        </p:nvSpPr>
        <p:spPr bwMode="auto">
          <a:xfrm>
            <a:off x="1835150" y="6021388"/>
            <a:ext cx="5400675" cy="287337"/>
          </a:xfrm>
          <a:prstGeom prst="roundRect">
            <a:avLst/>
          </a:prstGeom>
          <a:noFill/>
          <a:ln w="28575" algn="ctr">
            <a:solidFill>
              <a:srgbClr val="A3202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8" name="投影片編號版面配置區 7"/>
          <p:cNvSpPr>
            <a:spLocks noGrp="1"/>
          </p:cNvSpPr>
          <p:nvPr>
            <p:ph type="sldNum" sz="quarter" idx="4"/>
          </p:nvPr>
        </p:nvSpPr>
        <p:spPr>
          <a:xfrm>
            <a:off x="7010400" y="6356350"/>
            <a:ext cx="2133600" cy="365125"/>
          </a:xfrm>
        </p:spPr>
        <p:txBody>
          <a:bodyPr/>
          <a:lstStyle/>
          <a:p>
            <a:fld id="{1C7858B1-76B0-43A1-BD85-92CBAD88C864}" type="slidenum">
              <a:rPr lang="zh-TW" altLang="en-US" smtClean="0"/>
              <a:t>53</a:t>
            </a:fld>
            <a:endParaRPr lang="zh-TW" altLang="en-US"/>
          </a:p>
        </p:txBody>
      </p:sp>
    </p:spTree>
    <p:extLst>
      <p:ext uri="{BB962C8B-B14F-4D97-AF65-F5344CB8AC3E}">
        <p14:creationId xmlns:p14="http://schemas.microsoft.com/office/powerpoint/2010/main" val="117995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150" y="1015551"/>
            <a:ext cx="65992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7"/>
          <p:cNvSpPr>
            <a:spLocks noChangeArrowheads="1"/>
          </p:cNvSpPr>
          <p:nvPr/>
        </p:nvSpPr>
        <p:spPr bwMode="auto">
          <a:xfrm>
            <a:off x="6443663" y="1793200"/>
            <a:ext cx="1728787" cy="1077912"/>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sp>
        <p:nvSpPr>
          <p:cNvPr id="4" name="標題 1"/>
          <p:cNvSpPr txBox="1">
            <a:spLocks/>
          </p:cNvSpPr>
          <p:nvPr/>
        </p:nvSpPr>
        <p:spPr bwMode="auto">
          <a:xfrm>
            <a:off x="1802468" y="35384"/>
            <a:ext cx="67691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國泰金控：揭露與利害關係人之溝通管道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－鼓勵利害關係人參與回饋</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pic>
        <p:nvPicPr>
          <p:cNvPr id="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3128963"/>
            <a:ext cx="31686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9"/>
          <p:cNvGrpSpPr>
            <a:grpSpLocks/>
          </p:cNvGrpSpPr>
          <p:nvPr/>
        </p:nvGrpSpPr>
        <p:grpSpPr bwMode="auto">
          <a:xfrm>
            <a:off x="7536316" y="471259"/>
            <a:ext cx="1158875" cy="647700"/>
            <a:chOff x="7506530" y="548680"/>
            <a:chExt cx="1159040" cy="648072"/>
          </a:xfrm>
        </p:grpSpPr>
        <p:sp>
          <p:nvSpPr>
            <p:cNvPr id="7" name="流程圖: 文件 6"/>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8" name="文字方塊 7"/>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金融業</a:t>
              </a:r>
            </a:p>
          </p:txBody>
        </p:sp>
      </p:grpSp>
      <p:sp>
        <p:nvSpPr>
          <p:cNvPr id="9" name="矩形 7"/>
          <p:cNvSpPr>
            <a:spLocks noChangeArrowheads="1"/>
          </p:cNvSpPr>
          <p:nvPr/>
        </p:nvSpPr>
        <p:spPr bwMode="auto">
          <a:xfrm>
            <a:off x="3276600" y="3314251"/>
            <a:ext cx="2232025" cy="3146425"/>
          </a:xfrm>
          <a:prstGeom prst="rect">
            <a:avLst/>
          </a:prstGeom>
          <a:noFill/>
          <a:ln w="2857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pPr>
            <a:endParaRPr lang="zh-TW" altLang="en-US" sz="2200" b="1" smtClean="0">
              <a:solidFill>
                <a:srgbClr val="DC6900"/>
              </a:solidFill>
              <a:latin typeface="Arial" pitchFamily="34" charset="0"/>
              <a:ea typeface="SimSun" pitchFamily="2" charset="-122"/>
            </a:endParaRPr>
          </a:p>
        </p:txBody>
      </p:sp>
      <p:sp>
        <p:nvSpPr>
          <p:cNvPr id="10" name="投影片編號版面配置區 9"/>
          <p:cNvSpPr>
            <a:spLocks noGrp="1"/>
          </p:cNvSpPr>
          <p:nvPr>
            <p:ph type="sldNum" sz="quarter" idx="4"/>
          </p:nvPr>
        </p:nvSpPr>
        <p:spPr>
          <a:xfrm>
            <a:off x="7010400" y="6356350"/>
            <a:ext cx="2133600" cy="365125"/>
          </a:xfrm>
        </p:spPr>
        <p:txBody>
          <a:bodyPr/>
          <a:lstStyle/>
          <a:p>
            <a:fld id="{1C7858B1-76B0-43A1-BD85-92CBAD88C864}" type="slidenum">
              <a:rPr lang="zh-TW" altLang="en-US" smtClean="0"/>
              <a:t>54</a:t>
            </a:fld>
            <a:endParaRPr lang="zh-TW" altLang="en-US"/>
          </a:p>
        </p:txBody>
      </p:sp>
    </p:spTree>
    <p:extLst>
      <p:ext uri="{BB962C8B-B14F-4D97-AF65-F5344CB8AC3E}">
        <p14:creationId xmlns:p14="http://schemas.microsoft.com/office/powerpoint/2010/main" val="1093984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8272" y="1728788"/>
            <a:ext cx="76327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1"/>
          <p:cNvSpPr txBox="1">
            <a:spLocks/>
          </p:cNvSpPr>
          <p:nvPr/>
        </p:nvSpPr>
        <p:spPr bwMode="auto">
          <a:xfrm>
            <a:off x="1476810" y="-9515"/>
            <a:ext cx="6846888" cy="914400"/>
          </a:xfrm>
          <a:prstGeom prst="rect">
            <a:avLst/>
          </a:prstGeom>
          <a:noFill/>
          <a:ln>
            <a:noFill/>
          </a:ln>
          <a:extLst/>
        </p:spPr>
        <p:txBody>
          <a:bodyPr lIns="0" tIns="0" rIns="0" bIns="0"/>
          <a:lstStyle>
            <a:lvl1pPr eaLnBrk="0" hangingPunct="0">
              <a:spcAft>
                <a:spcPts val="900"/>
              </a:spcAft>
              <a:buClr>
                <a:schemeClr val="tx1"/>
              </a:buClr>
              <a:defRPr sz="2000">
                <a:solidFill>
                  <a:schemeClr val="tx1"/>
                </a:solidFill>
                <a:latin typeface="Georgia" pitchFamily="18" charset="0"/>
              </a:defRPr>
            </a:lvl1pPr>
            <a:lvl2pPr marL="273050" indent="-2730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547688" indent="-273050" eaLnBrk="0" hangingPunct="0">
              <a:spcAft>
                <a:spcPts val="900"/>
              </a:spcAft>
              <a:buClr>
                <a:schemeClr val="tx1"/>
              </a:buClr>
              <a:buFont typeface="Georgia" pitchFamily="18" charset="0"/>
              <a:buChar char="-"/>
              <a:defRPr sz="2000">
                <a:solidFill>
                  <a:schemeClr val="tx1"/>
                </a:solidFill>
                <a:latin typeface="Georgia" pitchFamily="18" charset="0"/>
              </a:defRPr>
            </a:lvl3pPr>
            <a:lvl4pPr marL="822325" indent="-273050" eaLnBrk="0" hangingPunct="0">
              <a:spcAft>
                <a:spcPts val="900"/>
              </a:spcAft>
              <a:buClr>
                <a:schemeClr val="tx1"/>
              </a:buClr>
              <a:buFont typeface="Georgia" pitchFamily="18" charset="0"/>
              <a:buChar char="◦"/>
              <a:defRPr sz="2000">
                <a:solidFill>
                  <a:schemeClr val="tx1"/>
                </a:solidFill>
                <a:latin typeface="Georgia" pitchFamily="18" charset="0"/>
              </a:defRPr>
            </a:lvl4pPr>
            <a:lvl5pPr marL="1096963" indent="-273050" eaLnBrk="0" hangingPunct="0">
              <a:spcAft>
                <a:spcPts val="900"/>
              </a:spcAft>
              <a:buClr>
                <a:schemeClr val="tx1"/>
              </a:buClr>
              <a:buFont typeface="Georgia" pitchFamily="18" charset="0"/>
              <a:buChar char="›"/>
              <a:defRPr sz="2000">
                <a:solidFill>
                  <a:schemeClr val="tx1"/>
                </a:solidFill>
                <a:latin typeface="Georgia" pitchFamily="18" charset="0"/>
              </a:defRPr>
            </a:lvl5pPr>
            <a:lvl6pPr marL="15541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0113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24685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2925763" indent="-27305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spcBef>
                <a:spcPct val="0"/>
              </a:spcBef>
              <a:spcAft>
                <a:spcPct val="0"/>
              </a:spcAft>
              <a:buClrTx/>
              <a:defRPr/>
            </a:pPr>
            <a:r>
              <a:rPr lang="en-US" altLang="zh-TW" sz="2800" dirty="0" smtClean="0">
                <a:solidFill>
                  <a:schemeClr val="bg1"/>
                </a:solidFill>
                <a:latin typeface="微軟正黑體" panose="020B0604030504040204" pitchFamily="34" charset="-120"/>
                <a:ea typeface="微軟正黑體" panose="020B0604030504040204" pitchFamily="34" charset="-120"/>
              </a:rPr>
              <a:t>Nestle</a:t>
            </a:r>
            <a:r>
              <a:rPr lang="zh-TW" altLang="en-US" sz="2800" dirty="0" smtClean="0">
                <a:solidFill>
                  <a:schemeClr val="bg1"/>
                </a:solidFill>
                <a:latin typeface="微軟正黑體" panose="020B0604030504040204" pitchFamily="34" charset="-120"/>
                <a:ea typeface="微軟正黑體" panose="020B0604030504040204" pitchFamily="34" charset="-120"/>
              </a:rPr>
              <a:t>：</a:t>
            </a:r>
            <a:r>
              <a:rPr lang="en-US" altLang="zh-TW" sz="2800" dirty="0" smtClean="0">
                <a:solidFill>
                  <a:schemeClr val="bg1"/>
                </a:solidFill>
                <a:latin typeface="微軟正黑體" panose="020B0604030504040204" pitchFamily="34" charset="-120"/>
                <a:ea typeface="微軟正黑體" panose="020B0604030504040204" pitchFamily="34" charset="-120"/>
              </a:rPr>
              <a:t>Creating Shared Value (CSV)</a:t>
            </a:r>
            <a:r>
              <a:rPr lang="zh-TW" altLang="en-US" sz="2800" dirty="0" smtClean="0">
                <a:solidFill>
                  <a:schemeClr val="bg1"/>
                </a:solidFill>
                <a:latin typeface="微軟正黑體" panose="020B0604030504040204" pitchFamily="34" charset="-120"/>
                <a:ea typeface="微軟正黑體" panose="020B0604030504040204" pitchFamily="34" charset="-120"/>
              </a:rPr>
              <a:t> </a:t>
            </a:r>
            <a:endParaRPr lang="en-US" altLang="zh-TW" sz="2800" dirty="0" smtClean="0">
              <a:solidFill>
                <a:schemeClr val="bg1"/>
              </a:solidFill>
              <a:latin typeface="微軟正黑體" panose="020B0604030504040204" pitchFamily="34" charset="-120"/>
              <a:ea typeface="微軟正黑體" panose="020B0604030504040204" pitchFamily="34" charset="-120"/>
            </a:endParaRPr>
          </a:p>
          <a:p>
            <a:pPr fontAlgn="base">
              <a:spcBef>
                <a:spcPct val="0"/>
              </a:spcBef>
              <a:spcAft>
                <a:spcPct val="0"/>
              </a:spcAft>
              <a:buClrTx/>
              <a:defRPr/>
            </a:pPr>
            <a:r>
              <a:rPr lang="zh-TW" altLang="en-US" sz="2800" dirty="0" smtClean="0">
                <a:solidFill>
                  <a:schemeClr val="bg1"/>
                </a:solidFill>
                <a:latin typeface="微軟正黑體" panose="020B0604030504040204" pitchFamily="34" charset="-120"/>
                <a:ea typeface="微軟正黑體" panose="020B0604030504040204" pitchFamily="34" charset="-120"/>
              </a:rPr>
              <a:t>－</a:t>
            </a:r>
            <a:r>
              <a:rPr lang="en-US" altLang="zh-TW" sz="2800" dirty="0" smtClean="0">
                <a:solidFill>
                  <a:schemeClr val="bg1"/>
                </a:solidFill>
                <a:latin typeface="微軟正黑體" panose="020B0604030504040204" pitchFamily="34" charset="-120"/>
                <a:ea typeface="微軟正黑體" panose="020B0604030504040204" pitchFamily="34" charset="-120"/>
              </a:rPr>
              <a:t>CSR</a:t>
            </a:r>
            <a:r>
              <a:rPr lang="zh-TW" altLang="en-US" sz="2800" dirty="0">
                <a:solidFill>
                  <a:schemeClr val="bg1"/>
                </a:solidFill>
                <a:latin typeface="微軟正黑體" panose="020B0604030504040204" pitchFamily="34" charset="-120"/>
                <a:ea typeface="微軟正黑體" panose="020B0604030504040204" pitchFamily="34" charset="-120"/>
              </a:rPr>
              <a:t>與經營策略結合：創造共享價值</a:t>
            </a:r>
            <a:endParaRPr lang="en-US" altLang="zh-TW" sz="2800" dirty="0">
              <a:solidFill>
                <a:schemeClr val="bg1"/>
              </a:solidFill>
              <a:latin typeface="微軟正黑體" panose="020B0604030504040204" pitchFamily="34" charset="-120"/>
              <a:ea typeface="微軟正黑體" panose="020B0604030504040204" pitchFamily="34" charset="-120"/>
            </a:endParaRPr>
          </a:p>
          <a:p>
            <a:pPr fontAlgn="base">
              <a:spcBef>
                <a:spcPct val="0"/>
              </a:spcBef>
              <a:spcAft>
                <a:spcPct val="0"/>
              </a:spcAft>
              <a:buClrTx/>
              <a:defRPr/>
            </a:pPr>
            <a:endParaRPr lang="zh-TW" altLang="en-US" sz="2800" dirty="0" smtClean="0">
              <a:solidFill>
                <a:schemeClr val="bg1"/>
              </a:solidFill>
              <a:latin typeface="微軟正黑體" panose="020B0604030504040204" pitchFamily="34" charset="-120"/>
              <a:ea typeface="微軟正黑體" panose="020B0604030504040204" pitchFamily="34" charset="-120"/>
            </a:endParaRPr>
          </a:p>
        </p:txBody>
      </p:sp>
      <p:sp>
        <p:nvSpPr>
          <p:cNvPr id="4" name="矩形 5"/>
          <p:cNvSpPr>
            <a:spLocks noChangeArrowheads="1"/>
          </p:cNvSpPr>
          <p:nvPr/>
        </p:nvSpPr>
        <p:spPr bwMode="auto">
          <a:xfrm>
            <a:off x="2457220" y="3213100"/>
            <a:ext cx="6048375" cy="1584325"/>
          </a:xfrm>
          <a:prstGeom prst="rect">
            <a:avLst/>
          </a:prstGeom>
          <a:noFill/>
          <a:ln w="38100" algn="ctr">
            <a:solidFill>
              <a:srgbClr val="FFB600"/>
            </a:solidFill>
            <a:miter lim="800000"/>
            <a:headEnd/>
            <a:tailEnd/>
          </a:ln>
          <a:extLst>
            <a:ext uri="{909E8E84-426E-40DD-AFC4-6F175D3DCCD1}">
              <a14:hiddenFill xmlns:a14="http://schemas.microsoft.com/office/drawing/2010/main">
                <a:solidFill>
                  <a:srgbClr val="FFFFFF"/>
                </a:solidFill>
              </a14:hiddenFill>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grpSp>
        <p:nvGrpSpPr>
          <p:cNvPr id="5" name="群組 9"/>
          <p:cNvGrpSpPr>
            <a:grpSpLocks/>
          </p:cNvGrpSpPr>
          <p:nvPr/>
        </p:nvGrpSpPr>
        <p:grpSpPr bwMode="auto">
          <a:xfrm>
            <a:off x="7724998" y="723443"/>
            <a:ext cx="1158875" cy="647700"/>
            <a:chOff x="7506530" y="548680"/>
            <a:chExt cx="1159040" cy="648072"/>
          </a:xfrm>
        </p:grpSpPr>
        <p:sp>
          <p:nvSpPr>
            <p:cNvPr id="6" name="流程圖: 文件 5"/>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7" name="文字方塊 6"/>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食品業</a:t>
              </a:r>
            </a:p>
          </p:txBody>
        </p:sp>
      </p:grpSp>
      <p:sp>
        <p:nvSpPr>
          <p:cNvPr id="8" name="投影片編號版面配置區 7"/>
          <p:cNvSpPr>
            <a:spLocks noGrp="1"/>
          </p:cNvSpPr>
          <p:nvPr>
            <p:ph type="sldNum" sz="quarter" idx="4"/>
          </p:nvPr>
        </p:nvSpPr>
        <p:spPr>
          <a:xfrm>
            <a:off x="7010400" y="6356350"/>
            <a:ext cx="2133600" cy="365125"/>
          </a:xfrm>
        </p:spPr>
        <p:txBody>
          <a:bodyPr/>
          <a:lstStyle/>
          <a:p>
            <a:fld id="{1C7858B1-76B0-43A1-BD85-92CBAD88C864}" type="slidenum">
              <a:rPr lang="zh-TW" altLang="en-US" smtClean="0"/>
              <a:t>55</a:t>
            </a:fld>
            <a:endParaRPr lang="zh-TW" altLang="en-US"/>
          </a:p>
        </p:txBody>
      </p:sp>
    </p:spTree>
    <p:extLst>
      <p:ext uri="{BB962C8B-B14F-4D97-AF65-F5344CB8AC3E}">
        <p14:creationId xmlns:p14="http://schemas.microsoft.com/office/powerpoint/2010/main" val="242993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1431668" y="34027"/>
            <a:ext cx="85026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Nestle</a:t>
            </a:r>
            <a:r>
              <a:rPr lang="zh-TW" altLang="en-US" sz="2800" b="0" i="0" dirty="0" smtClean="0">
                <a:solidFill>
                  <a:schemeClr val="bg1"/>
                </a:solidFill>
                <a:latin typeface="微軟正黑體" panose="020B0604030504040204" pitchFamily="34" charset="-120"/>
                <a:ea typeface="微軟正黑體" panose="020B0604030504040204" pitchFamily="34" charset="-120"/>
              </a:rPr>
              <a:t>：利害關係人議合，辨識重大性議題</a:t>
            </a:r>
          </a:p>
        </p:txBody>
      </p:sp>
      <p:pic>
        <p:nvPicPr>
          <p:cNvPr id="3" name="Picture 2" descr="Materiality Matrix">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0531"/>
            <a:ext cx="8964612"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5"/>
          <p:cNvSpPr txBox="1">
            <a:spLocks noChangeArrowheads="1"/>
          </p:cNvSpPr>
          <p:nvPr/>
        </p:nvSpPr>
        <p:spPr bwMode="auto">
          <a:xfrm>
            <a:off x="1471368" y="400515"/>
            <a:ext cx="7961313" cy="503238"/>
          </a:xfrm>
          <a:prstGeom prst="rect">
            <a:avLst/>
          </a:prstGeom>
          <a:noFill/>
          <a:ln>
            <a:noFill/>
          </a:ln>
          <a:extLst/>
        </p:spPr>
        <p:txBody>
          <a:bodyPr lIns="0" tIns="0" rIns="0" bIns="0"/>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lnSpc>
                <a:spcPct val="120000"/>
              </a:lnSpc>
              <a:spcBef>
                <a:spcPct val="0"/>
              </a:spcBef>
              <a:spcAft>
                <a:spcPct val="0"/>
              </a:spcAft>
              <a:buClrTx/>
              <a:defRPr/>
            </a:pPr>
            <a:r>
              <a:rPr lang="zh-TW" altLang="en-US" sz="2800" dirty="0" smtClean="0">
                <a:solidFill>
                  <a:schemeClr val="bg1"/>
                </a:solidFill>
                <a:latin typeface="Georgia"/>
                <a:ea typeface="SimSun" pitchFamily="2" charset="-122"/>
              </a:rPr>
              <a:t>－營養過剩或不良、水資源</a:t>
            </a:r>
          </a:p>
        </p:txBody>
      </p:sp>
      <p:grpSp>
        <p:nvGrpSpPr>
          <p:cNvPr id="5" name="群組 9"/>
          <p:cNvGrpSpPr>
            <a:grpSpLocks/>
          </p:cNvGrpSpPr>
          <p:nvPr/>
        </p:nvGrpSpPr>
        <p:grpSpPr bwMode="auto">
          <a:xfrm>
            <a:off x="7632699" y="652134"/>
            <a:ext cx="1158875" cy="647700"/>
            <a:chOff x="7506530" y="548680"/>
            <a:chExt cx="1159040" cy="648072"/>
          </a:xfrm>
        </p:grpSpPr>
        <p:sp>
          <p:nvSpPr>
            <p:cNvPr id="6" name="流程圖: 文件 5"/>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7" name="文字方塊 6"/>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食品業</a:t>
              </a:r>
            </a:p>
          </p:txBody>
        </p:sp>
      </p:grpSp>
      <p:sp>
        <p:nvSpPr>
          <p:cNvPr id="8" name="矩形 7"/>
          <p:cNvSpPr/>
          <p:nvPr/>
        </p:nvSpPr>
        <p:spPr bwMode="auto">
          <a:xfrm>
            <a:off x="7352392" y="1599070"/>
            <a:ext cx="1655763" cy="792162"/>
          </a:xfrm>
          <a:prstGeom prst="rect">
            <a:avLst/>
          </a:prstGeom>
          <a:noFill/>
          <a:ln w="28575" algn="ctr">
            <a:solidFill>
              <a:srgbClr val="A3202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sp>
        <p:nvSpPr>
          <p:cNvPr id="9" name="投影片編號版面配置區 8"/>
          <p:cNvSpPr>
            <a:spLocks noGrp="1"/>
          </p:cNvSpPr>
          <p:nvPr>
            <p:ph type="sldNum" sz="quarter" idx="4"/>
          </p:nvPr>
        </p:nvSpPr>
        <p:spPr>
          <a:xfrm>
            <a:off x="7010400" y="6356350"/>
            <a:ext cx="2133600" cy="365125"/>
          </a:xfrm>
        </p:spPr>
        <p:txBody>
          <a:bodyPr/>
          <a:lstStyle/>
          <a:p>
            <a:fld id="{1C7858B1-76B0-43A1-BD85-92CBAD88C864}" type="slidenum">
              <a:rPr lang="zh-TW" altLang="en-US" smtClean="0"/>
              <a:t>56</a:t>
            </a:fld>
            <a:endParaRPr lang="zh-TW" altLang="en-US"/>
          </a:p>
        </p:txBody>
      </p:sp>
    </p:spTree>
    <p:extLst>
      <p:ext uri="{BB962C8B-B14F-4D97-AF65-F5344CB8AC3E}">
        <p14:creationId xmlns:p14="http://schemas.microsoft.com/office/powerpoint/2010/main" val="48319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36888" y="1419225"/>
            <a:ext cx="559117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1"/>
          <p:cNvSpPr txBox="1">
            <a:spLocks/>
          </p:cNvSpPr>
          <p:nvPr/>
        </p:nvSpPr>
        <p:spPr bwMode="auto">
          <a:xfrm>
            <a:off x="3058836" y="4999"/>
            <a:ext cx="85026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indent="-273050">
              <a:lnSpc>
                <a:spcPct val="100000"/>
              </a:lnSpc>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Nestle</a:t>
            </a:r>
            <a:r>
              <a:rPr lang="zh-TW" altLang="en-US" sz="2800" b="0" i="0" dirty="0" smtClean="0">
                <a:solidFill>
                  <a:schemeClr val="bg1"/>
                </a:solidFill>
                <a:latin typeface="微軟正黑體" panose="020B0604030504040204" pitchFamily="34" charset="-120"/>
                <a:ea typeface="微軟正黑體" panose="020B0604030504040204" pitchFamily="34" charset="-120"/>
              </a:rPr>
              <a:t>：回應重大性議題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a:t>
            </a:r>
            <a:r>
              <a:rPr lang="en-US" altLang="zh-TW" sz="2800" b="0" i="0" dirty="0" smtClean="0">
                <a:solidFill>
                  <a:schemeClr val="bg1"/>
                </a:solidFill>
                <a:latin typeface="微軟正黑體" panose="020B0604030504040204" pitchFamily="34" charset="-120"/>
                <a:ea typeface="微軟正黑體" panose="020B0604030504040204" pitchFamily="34" charset="-120"/>
              </a:rPr>
              <a:t> </a:t>
            </a:r>
            <a:r>
              <a:rPr lang="zh-TW" altLang="en-US" sz="2800" b="0" i="0" dirty="0" smtClean="0">
                <a:solidFill>
                  <a:schemeClr val="bg1"/>
                </a:solidFill>
                <a:latin typeface="微軟正黑體" panose="020B0604030504040204" pitchFamily="34" charset="-120"/>
                <a:ea typeface="微軟正黑體" panose="020B0604030504040204" pitchFamily="34" charset="-120"/>
              </a:rPr>
              <a:t>營養問題</a:t>
            </a:r>
          </a:p>
        </p:txBody>
      </p:sp>
      <p:sp>
        <p:nvSpPr>
          <p:cNvPr id="4" name="文字方塊 3"/>
          <p:cNvSpPr txBox="1"/>
          <p:nvPr/>
        </p:nvSpPr>
        <p:spPr>
          <a:xfrm>
            <a:off x="481694" y="1788884"/>
            <a:ext cx="2497138" cy="4319588"/>
          </a:xfrm>
          <a:prstGeom prst="rect">
            <a:avLst/>
          </a:prstGeom>
          <a:noFill/>
        </p:spPr>
        <p:txBody>
          <a:bodyPr lIns="0" tIns="0" rIns="0" bIns="0"/>
          <a:lstStyle/>
          <a:p>
            <a:pPr indent="-274320" fontAlgn="base">
              <a:spcBef>
                <a:spcPct val="0"/>
              </a:spcBef>
              <a:spcAft>
                <a:spcPts val="900"/>
              </a:spcAft>
              <a:defRPr/>
            </a:pPr>
            <a:r>
              <a:rPr lang="zh-TW" altLang="en-US" sz="2000" b="1" dirty="0">
                <a:solidFill>
                  <a:srgbClr val="000000"/>
                </a:solidFill>
                <a:latin typeface="Georgia" pitchFamily="18" charset="0"/>
                <a:ea typeface="SimSun" pitchFamily="2" charset="-122"/>
              </a:rPr>
              <a:t>方法：</a:t>
            </a:r>
            <a:endParaRPr lang="en-US" altLang="zh-TW" sz="2000" b="1" dirty="0">
              <a:solidFill>
                <a:srgbClr val="000000"/>
              </a:solidFill>
              <a:latin typeface="Georgia" pitchFamily="18" charset="0"/>
              <a:ea typeface="SimSun" pitchFamily="2" charset="-122"/>
            </a:endParaRPr>
          </a:p>
          <a:p>
            <a:pPr marL="68580" indent="-342900" fontAlgn="base">
              <a:spcBef>
                <a:spcPct val="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雀巢兒童全球計畫</a:t>
            </a:r>
            <a:endParaRPr lang="en-US" altLang="zh-TW" sz="2000" b="1" dirty="0">
              <a:solidFill>
                <a:srgbClr val="000000"/>
              </a:solidFill>
              <a:latin typeface="Georgia" pitchFamily="18" charset="0"/>
              <a:ea typeface="SimSun" pitchFamily="2" charset="-122"/>
            </a:endParaRPr>
          </a:p>
          <a:p>
            <a:pPr marL="68580" indent="-342900" fontAlgn="base">
              <a:spcBef>
                <a:spcPct val="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健康研究</a:t>
            </a:r>
            <a:endParaRPr lang="en-US" altLang="zh-TW" sz="2000" b="1" dirty="0">
              <a:solidFill>
                <a:srgbClr val="000000"/>
              </a:solidFill>
              <a:latin typeface="Georgia" pitchFamily="18" charset="0"/>
              <a:ea typeface="SimSun" pitchFamily="2" charset="-122"/>
            </a:endParaRPr>
          </a:p>
          <a:p>
            <a:pPr marL="68580" indent="-342900" fontAlgn="base">
              <a:spcBef>
                <a:spcPct val="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健康產品</a:t>
            </a:r>
            <a:endParaRPr lang="en-US" altLang="zh-TW" sz="2000" b="1" dirty="0">
              <a:solidFill>
                <a:srgbClr val="000000"/>
              </a:solidFill>
              <a:latin typeface="Georgia" pitchFamily="18" charset="0"/>
              <a:ea typeface="SimSun" pitchFamily="2" charset="-122"/>
            </a:endParaRPr>
          </a:p>
          <a:p>
            <a:pPr marL="68580" indent="-342900" fontAlgn="base">
              <a:spcBef>
                <a:spcPct val="0"/>
              </a:spcBef>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分享知識</a:t>
            </a:r>
            <a:endParaRPr lang="en-US" altLang="zh-TW" sz="2000" b="1" dirty="0">
              <a:solidFill>
                <a:srgbClr val="000000"/>
              </a:solidFill>
              <a:latin typeface="Georgia" pitchFamily="18" charset="0"/>
              <a:ea typeface="SimSun" pitchFamily="2" charset="-122"/>
            </a:endParaRPr>
          </a:p>
          <a:p>
            <a:pPr marL="68580" indent="-342900" fontAlgn="base">
              <a:spcBef>
                <a:spcPts val="90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提倡運動</a:t>
            </a:r>
            <a:endParaRPr lang="en-US" altLang="zh-TW" sz="2000" b="1" dirty="0">
              <a:solidFill>
                <a:srgbClr val="000000"/>
              </a:solidFill>
              <a:latin typeface="Georgia" pitchFamily="18" charset="0"/>
              <a:ea typeface="SimSun" pitchFamily="2" charset="-122"/>
            </a:endParaRPr>
          </a:p>
          <a:p>
            <a:pPr marL="68580" indent="-342900" fontAlgn="base">
              <a:spcBef>
                <a:spcPct val="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營養食譜</a:t>
            </a:r>
            <a:endParaRPr lang="en-US" altLang="zh-TW" sz="2000" b="1" dirty="0">
              <a:solidFill>
                <a:srgbClr val="000000"/>
              </a:solidFill>
              <a:latin typeface="Georgia" pitchFamily="18" charset="0"/>
              <a:ea typeface="SimSun" pitchFamily="2" charset="-122"/>
            </a:endParaRPr>
          </a:p>
          <a:p>
            <a:pPr marL="68580" indent="-342900" fontAlgn="base">
              <a:spcBef>
                <a:spcPct val="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營養養成班</a:t>
            </a:r>
            <a:endParaRPr lang="en-US" altLang="zh-TW" sz="2000" b="1" dirty="0">
              <a:solidFill>
                <a:srgbClr val="000000"/>
              </a:solidFill>
              <a:latin typeface="Georgia" pitchFamily="18" charset="0"/>
              <a:ea typeface="SimSun" pitchFamily="2" charset="-122"/>
            </a:endParaRPr>
          </a:p>
        </p:txBody>
      </p:sp>
      <p:grpSp>
        <p:nvGrpSpPr>
          <p:cNvPr id="5" name="群組 7"/>
          <p:cNvGrpSpPr>
            <a:grpSpLocks/>
          </p:cNvGrpSpPr>
          <p:nvPr/>
        </p:nvGrpSpPr>
        <p:grpSpPr bwMode="auto">
          <a:xfrm>
            <a:off x="7754026" y="549275"/>
            <a:ext cx="1158875" cy="647700"/>
            <a:chOff x="7506530" y="548680"/>
            <a:chExt cx="1159040" cy="648072"/>
          </a:xfrm>
        </p:grpSpPr>
        <p:sp>
          <p:nvSpPr>
            <p:cNvPr id="6" name="流程圖: 文件 5"/>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7" name="文字方塊 6"/>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食品業</a:t>
              </a:r>
            </a:p>
          </p:txBody>
        </p:sp>
      </p:grpSp>
      <p:sp>
        <p:nvSpPr>
          <p:cNvPr id="8" name="投影片編號版面配置區 7"/>
          <p:cNvSpPr>
            <a:spLocks noGrp="1"/>
          </p:cNvSpPr>
          <p:nvPr>
            <p:ph type="sldNum" sz="quarter" idx="4"/>
          </p:nvPr>
        </p:nvSpPr>
        <p:spPr>
          <a:xfrm>
            <a:off x="7010400" y="6356350"/>
            <a:ext cx="2133600" cy="365125"/>
          </a:xfrm>
        </p:spPr>
        <p:txBody>
          <a:bodyPr/>
          <a:lstStyle/>
          <a:p>
            <a:fld id="{1C7858B1-76B0-43A1-BD85-92CBAD88C864}" type="slidenum">
              <a:rPr lang="zh-TW" altLang="en-US" smtClean="0"/>
              <a:t>57</a:t>
            </a:fld>
            <a:endParaRPr lang="zh-TW" altLang="en-US"/>
          </a:p>
        </p:txBody>
      </p:sp>
    </p:spTree>
    <p:extLst>
      <p:ext uri="{BB962C8B-B14F-4D97-AF65-F5344CB8AC3E}">
        <p14:creationId xmlns:p14="http://schemas.microsoft.com/office/powerpoint/2010/main" val="3194417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7675" y="877210"/>
            <a:ext cx="5580063" cy="551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1"/>
          <p:cNvSpPr txBox="1">
            <a:spLocks/>
          </p:cNvSpPr>
          <p:nvPr/>
        </p:nvSpPr>
        <p:spPr bwMode="auto">
          <a:xfrm>
            <a:off x="3017810" y="-7030"/>
            <a:ext cx="85026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indent="-273050">
              <a:lnSpc>
                <a:spcPct val="100000"/>
              </a:lnSpc>
              <a:defRPr/>
            </a:pPr>
            <a:r>
              <a:rPr lang="en-US" altLang="zh-TW" sz="2800" b="0" i="0" dirty="0" smtClean="0">
                <a:solidFill>
                  <a:schemeClr val="bg1"/>
                </a:solidFill>
                <a:latin typeface="微軟正黑體" panose="020B0604030504040204" pitchFamily="34" charset="-120"/>
                <a:ea typeface="微軟正黑體" panose="020B0604030504040204" pitchFamily="34" charset="-120"/>
              </a:rPr>
              <a:t>Nestle</a:t>
            </a:r>
            <a:r>
              <a:rPr lang="zh-TW" altLang="en-US" sz="2800" b="0" i="0" dirty="0" smtClean="0">
                <a:solidFill>
                  <a:schemeClr val="bg1"/>
                </a:solidFill>
                <a:latin typeface="微軟正黑體" panose="020B0604030504040204" pitchFamily="34" charset="-120"/>
                <a:ea typeface="微軟正黑體" panose="020B0604030504040204" pitchFamily="34" charset="-120"/>
              </a:rPr>
              <a:t>：回應重大性議題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－水資源</a:t>
            </a:r>
          </a:p>
        </p:txBody>
      </p:sp>
      <p:sp>
        <p:nvSpPr>
          <p:cNvPr id="4" name="文字方塊 3"/>
          <p:cNvSpPr txBox="1"/>
          <p:nvPr/>
        </p:nvSpPr>
        <p:spPr>
          <a:xfrm>
            <a:off x="539750" y="1844675"/>
            <a:ext cx="2232025" cy="3240088"/>
          </a:xfrm>
          <a:prstGeom prst="rect">
            <a:avLst/>
          </a:prstGeom>
          <a:noFill/>
        </p:spPr>
        <p:txBody>
          <a:bodyPr lIns="0" tIns="0" rIns="0" bIns="0"/>
          <a:lstStyle/>
          <a:p>
            <a:pPr indent="-274320" fontAlgn="base">
              <a:spcBef>
                <a:spcPct val="0"/>
              </a:spcBef>
              <a:spcAft>
                <a:spcPts val="900"/>
              </a:spcAft>
              <a:defRPr/>
            </a:pPr>
            <a:r>
              <a:rPr lang="zh-TW" altLang="en-US" sz="2000" b="1" dirty="0">
                <a:solidFill>
                  <a:srgbClr val="000000"/>
                </a:solidFill>
                <a:latin typeface="Georgia" pitchFamily="18" charset="0"/>
                <a:ea typeface="SimSun" pitchFamily="2" charset="-122"/>
              </a:rPr>
              <a:t>方法：</a:t>
            </a:r>
            <a:endParaRPr lang="en-US" altLang="zh-TW" sz="2000" b="1" dirty="0">
              <a:solidFill>
                <a:srgbClr val="000000"/>
              </a:solidFill>
              <a:latin typeface="Georgia" pitchFamily="18" charset="0"/>
              <a:ea typeface="SimSun" pitchFamily="2" charset="-122"/>
            </a:endParaRPr>
          </a:p>
          <a:p>
            <a:pPr marL="68580" indent="-342900" fontAlgn="base">
              <a:spcBef>
                <a:spcPct val="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用水更有效率</a:t>
            </a:r>
            <a:endParaRPr lang="en-US" altLang="zh-TW" sz="2000" b="1" dirty="0">
              <a:solidFill>
                <a:srgbClr val="000000"/>
              </a:solidFill>
              <a:latin typeface="Georgia" pitchFamily="18" charset="0"/>
              <a:ea typeface="SimSun" pitchFamily="2" charset="-122"/>
            </a:endParaRPr>
          </a:p>
          <a:p>
            <a:pPr marL="68580" indent="-342900" fontAlgn="base">
              <a:spcBef>
                <a:spcPct val="0"/>
              </a:spcBef>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參與跟水相關之</a:t>
            </a:r>
            <a:endParaRPr lang="en-US" altLang="zh-TW" sz="2000" b="1" dirty="0">
              <a:solidFill>
                <a:srgbClr val="000000"/>
              </a:solidFill>
              <a:latin typeface="Georgia" pitchFamily="18" charset="0"/>
              <a:ea typeface="SimSun" pitchFamily="2" charset="-122"/>
            </a:endParaRPr>
          </a:p>
          <a:p>
            <a:pPr fontAlgn="base">
              <a:spcBef>
                <a:spcPct val="0"/>
              </a:spcBef>
              <a:defRPr/>
            </a:pPr>
            <a:r>
              <a:rPr lang="zh-TW" altLang="en-US" sz="2000" b="1" dirty="0">
                <a:solidFill>
                  <a:srgbClr val="000000"/>
                </a:solidFill>
                <a:latin typeface="Georgia" pitchFamily="18" charset="0"/>
                <a:ea typeface="SimSun" pitchFamily="2" charset="-122"/>
              </a:rPr>
              <a:t>     公共政策</a:t>
            </a:r>
            <a:r>
              <a:rPr lang="en-US" altLang="zh-TW" sz="2000" b="1" dirty="0">
                <a:solidFill>
                  <a:srgbClr val="000000"/>
                </a:solidFill>
                <a:latin typeface="Georgia" pitchFamily="18" charset="0"/>
                <a:ea typeface="SimSun" pitchFamily="2" charset="-122"/>
              </a:rPr>
              <a:t>/</a:t>
            </a:r>
            <a:r>
              <a:rPr lang="zh-TW" altLang="en-US" sz="2000" b="1" dirty="0">
                <a:solidFill>
                  <a:srgbClr val="000000"/>
                </a:solidFill>
                <a:latin typeface="Georgia" pitchFamily="18" charset="0"/>
                <a:ea typeface="SimSun" pitchFamily="2" charset="-122"/>
              </a:rPr>
              <a:t>倡議</a:t>
            </a:r>
            <a:endParaRPr lang="en-US" altLang="zh-TW" sz="2000" b="1" dirty="0">
              <a:solidFill>
                <a:srgbClr val="000000"/>
              </a:solidFill>
              <a:latin typeface="Georgia" pitchFamily="18" charset="0"/>
              <a:ea typeface="SimSun" pitchFamily="2" charset="-122"/>
            </a:endParaRPr>
          </a:p>
          <a:p>
            <a:pPr marL="68580" indent="-342900" fontAlgn="base">
              <a:spcBef>
                <a:spcPts val="90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整治水</a:t>
            </a:r>
            <a:endParaRPr lang="en-US" altLang="zh-TW" sz="2000" b="1" dirty="0">
              <a:solidFill>
                <a:srgbClr val="000000"/>
              </a:solidFill>
              <a:latin typeface="Georgia" pitchFamily="18" charset="0"/>
              <a:ea typeface="SimSun" pitchFamily="2" charset="-122"/>
            </a:endParaRPr>
          </a:p>
          <a:p>
            <a:pPr marL="68580" indent="-342900" fontAlgn="base">
              <a:spcBef>
                <a:spcPct val="0"/>
              </a:spcBef>
              <a:spcAft>
                <a:spcPts val="900"/>
              </a:spcAft>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社區參與</a:t>
            </a:r>
            <a:endParaRPr lang="en-US" altLang="zh-TW" sz="2000" b="1" dirty="0">
              <a:solidFill>
                <a:srgbClr val="000000"/>
              </a:solidFill>
              <a:latin typeface="Georgia" pitchFamily="18" charset="0"/>
              <a:ea typeface="SimSun" pitchFamily="2" charset="-122"/>
            </a:endParaRPr>
          </a:p>
          <a:p>
            <a:pPr marL="68580" indent="-342900" fontAlgn="base">
              <a:spcBef>
                <a:spcPct val="0"/>
              </a:spcBef>
              <a:buFont typeface="Arial" panose="020B0604020202020204" pitchFamily="34" charset="0"/>
              <a:buChar char="•"/>
              <a:defRPr/>
            </a:pPr>
            <a:r>
              <a:rPr lang="zh-TW" altLang="en-US" sz="2000" b="1" dirty="0">
                <a:solidFill>
                  <a:srgbClr val="000000"/>
                </a:solidFill>
                <a:latin typeface="Georgia" pitchFamily="18" charset="0"/>
                <a:ea typeface="SimSun" pitchFamily="2" charset="-122"/>
              </a:rPr>
              <a:t>提高消費者對水</a:t>
            </a:r>
            <a:endParaRPr lang="en-US" altLang="zh-TW" sz="2000" b="1" dirty="0">
              <a:solidFill>
                <a:srgbClr val="000000"/>
              </a:solidFill>
              <a:latin typeface="Georgia" pitchFamily="18" charset="0"/>
              <a:ea typeface="SimSun" pitchFamily="2" charset="-122"/>
            </a:endParaRPr>
          </a:p>
          <a:p>
            <a:pPr fontAlgn="base">
              <a:spcBef>
                <a:spcPct val="0"/>
              </a:spcBef>
              <a:defRPr/>
            </a:pPr>
            <a:r>
              <a:rPr lang="zh-TW" altLang="en-US" sz="2000" b="1" dirty="0">
                <a:solidFill>
                  <a:srgbClr val="000000"/>
                </a:solidFill>
                <a:latin typeface="Georgia" pitchFamily="18" charset="0"/>
                <a:ea typeface="SimSun" pitchFamily="2" charset="-122"/>
              </a:rPr>
              <a:t>     資源缺乏之意識</a:t>
            </a:r>
          </a:p>
        </p:txBody>
      </p:sp>
      <p:grpSp>
        <p:nvGrpSpPr>
          <p:cNvPr id="5" name="群組 9"/>
          <p:cNvGrpSpPr>
            <a:grpSpLocks/>
          </p:cNvGrpSpPr>
          <p:nvPr/>
        </p:nvGrpSpPr>
        <p:grpSpPr bwMode="auto">
          <a:xfrm>
            <a:off x="7608884" y="549275"/>
            <a:ext cx="1129847" cy="647700"/>
            <a:chOff x="7535562" y="548680"/>
            <a:chExt cx="1130008" cy="648072"/>
          </a:xfrm>
        </p:grpSpPr>
        <p:sp>
          <p:nvSpPr>
            <p:cNvPr id="6" name="流程圖: 文件 5"/>
            <p:cNvSpPr/>
            <p:nvPr/>
          </p:nvSpPr>
          <p:spPr bwMode="auto">
            <a:xfrm>
              <a:off x="7535562"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7" name="文字方塊 6"/>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食品業</a:t>
              </a:r>
            </a:p>
          </p:txBody>
        </p:sp>
      </p:grpSp>
      <p:sp>
        <p:nvSpPr>
          <p:cNvPr id="8" name="投影片編號版面配置區 7"/>
          <p:cNvSpPr>
            <a:spLocks noGrp="1"/>
          </p:cNvSpPr>
          <p:nvPr>
            <p:ph type="sldNum" sz="quarter" idx="4"/>
          </p:nvPr>
        </p:nvSpPr>
        <p:spPr>
          <a:xfrm>
            <a:off x="7010400" y="6356350"/>
            <a:ext cx="2133600" cy="365125"/>
          </a:xfrm>
        </p:spPr>
        <p:txBody>
          <a:bodyPr/>
          <a:lstStyle/>
          <a:p>
            <a:fld id="{1C7858B1-76B0-43A1-BD85-92CBAD88C864}" type="slidenum">
              <a:rPr lang="zh-TW" altLang="en-US" smtClean="0"/>
              <a:t>58</a:t>
            </a:fld>
            <a:endParaRPr lang="zh-TW" altLang="en-US"/>
          </a:p>
        </p:txBody>
      </p:sp>
    </p:spTree>
    <p:extLst>
      <p:ext uri="{BB962C8B-B14F-4D97-AF65-F5344CB8AC3E}">
        <p14:creationId xmlns:p14="http://schemas.microsoft.com/office/powerpoint/2010/main" val="249909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100943" y="19050"/>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defRPr/>
            </a:pPr>
            <a:r>
              <a:rPr lang="zh-TW" altLang="en-US" sz="2800" b="0" i="0" dirty="0" smtClean="0">
                <a:solidFill>
                  <a:schemeClr val="bg1"/>
                </a:solidFill>
                <a:latin typeface="微軟正黑體" panose="020B0604030504040204" pitchFamily="34" charset="-120"/>
                <a:ea typeface="微軟正黑體" panose="020B0604030504040204" pitchFamily="34" charset="-120"/>
              </a:rPr>
              <a:t>英國電信：尊重利害關係人權益</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－員工因公司進行</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活動而引以為傲</a:t>
            </a:r>
            <a:endParaRPr lang="zh-TW" altLang="en-US" sz="2800" b="0" dirty="0" smtClean="0">
              <a:solidFill>
                <a:schemeClr val="bg1"/>
              </a:solidFill>
              <a:latin typeface="微軟正黑體" panose="020B0604030504040204" pitchFamily="34" charset="-120"/>
              <a:ea typeface="微軟正黑體" panose="020B0604030504040204" pitchFamily="34" charset="-120"/>
            </a:endParaRPr>
          </a:p>
        </p:txBody>
      </p:sp>
      <p:grpSp>
        <p:nvGrpSpPr>
          <p:cNvPr id="3" name="群組 9"/>
          <p:cNvGrpSpPr>
            <a:grpSpLocks/>
          </p:cNvGrpSpPr>
          <p:nvPr/>
        </p:nvGrpSpPr>
        <p:grpSpPr bwMode="auto">
          <a:xfrm>
            <a:off x="7594372" y="868583"/>
            <a:ext cx="1158875" cy="647700"/>
            <a:chOff x="7506530" y="548680"/>
            <a:chExt cx="1159040" cy="648072"/>
          </a:xfrm>
        </p:grpSpPr>
        <p:sp>
          <p:nvSpPr>
            <p:cNvPr id="4" name="流程圖: 文件 3"/>
            <p:cNvSpPr/>
            <p:nvPr/>
          </p:nvSpPr>
          <p:spPr bwMode="auto">
            <a:xfrm>
              <a:off x="7506530" y="548680"/>
              <a:ext cx="1098706" cy="648072"/>
            </a:xfrm>
            <a:prstGeom prst="flowChartDocument">
              <a:avLst/>
            </a:prstGeom>
            <a:solidFill>
              <a:srgbClr val="602320"/>
            </a:solidFill>
            <a:ln w="9525" algn="ctr">
              <a:solidFill>
                <a:srgbClr val="DC6900"/>
              </a:solid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FFFFFF"/>
                </a:solidFill>
                <a:latin typeface="Arial" pitchFamily="34" charset="0"/>
                <a:ea typeface="SimSun" pitchFamily="2" charset="-122"/>
              </a:endParaRPr>
            </a:p>
          </p:txBody>
        </p:sp>
        <p:sp>
          <p:nvSpPr>
            <p:cNvPr id="5" name="文字方塊 4"/>
            <p:cNvSpPr txBox="1"/>
            <p:nvPr/>
          </p:nvSpPr>
          <p:spPr>
            <a:xfrm>
              <a:off x="7639899" y="670988"/>
              <a:ext cx="1025671" cy="360569"/>
            </a:xfrm>
            <a:prstGeom prst="rect">
              <a:avLst/>
            </a:prstGeom>
            <a:noFill/>
          </p:spPr>
          <p:txBody>
            <a:bodyPr lIns="0" tIns="0" rIns="0" bIns="0"/>
            <a:lstStyle/>
            <a:p>
              <a:pPr indent="-274320" fontAlgn="base">
                <a:spcBef>
                  <a:spcPct val="0"/>
                </a:spcBef>
                <a:spcAft>
                  <a:spcPts val="900"/>
                </a:spcAft>
                <a:defRPr/>
              </a:pPr>
              <a:r>
                <a:rPr lang="zh-TW" altLang="en-US" sz="2000" b="1" kern="0" dirty="0">
                  <a:solidFill>
                    <a:srgbClr val="FFFFFF"/>
                  </a:solidFill>
                  <a:effectLst>
                    <a:outerShdw blurRad="38100" dist="38100" dir="2700000" algn="tl">
                      <a:srgbClr val="000000">
                        <a:alpha val="43137"/>
                      </a:srgbClr>
                    </a:outerShdw>
                  </a:effectLst>
                  <a:latin typeface="Georgia" pitchFamily="18" charset="0"/>
                  <a:ea typeface="SimSun" pitchFamily="2" charset="-122"/>
                </a:rPr>
                <a:t>電信業</a:t>
              </a:r>
            </a:p>
          </p:txBody>
        </p:sp>
      </p:grpSp>
      <p:pic>
        <p:nvPicPr>
          <p:cNvPr id="6"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4" y="1700213"/>
            <a:ext cx="615632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右箭號 3"/>
          <p:cNvSpPr>
            <a:spLocks noChangeArrowheads="1"/>
          </p:cNvSpPr>
          <p:nvPr/>
        </p:nvSpPr>
        <p:spPr bwMode="auto">
          <a:xfrm rot="21284964">
            <a:off x="2628900" y="3556000"/>
            <a:ext cx="2792413" cy="266700"/>
          </a:xfrm>
          <a:prstGeom prst="rightArrow">
            <a:avLst>
              <a:gd name="adj1" fmla="val 50000"/>
              <a:gd name="adj2" fmla="val 49879"/>
            </a:avLst>
          </a:prstGeom>
          <a:solidFill>
            <a:srgbClr val="DC6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50000"/>
              </a:lnSpc>
              <a:spcBef>
                <a:spcPct val="0"/>
              </a:spcBef>
              <a:spcAft>
                <a:spcPct val="0"/>
              </a:spcAft>
              <a:buClr>
                <a:srgbClr val="DC6900"/>
              </a:buClr>
              <a:buSzPct val="120000"/>
              <a:defRPr/>
            </a:pPr>
            <a:endParaRPr lang="zh-TW" altLang="en-US" sz="2200" b="1" kern="0" smtClean="0">
              <a:solidFill>
                <a:srgbClr val="DC6900"/>
              </a:solidFill>
              <a:latin typeface="Arial" pitchFamily="34" charset="0"/>
              <a:ea typeface="SimSun" pitchFamily="2" charset="-122"/>
            </a:endParaRPr>
          </a:p>
        </p:txBody>
      </p:sp>
      <p:graphicFrame>
        <p:nvGraphicFramePr>
          <p:cNvPr id="8" name="表格 7"/>
          <p:cNvGraphicFramePr>
            <a:graphicFrameLocks noGrp="1"/>
          </p:cNvGraphicFramePr>
          <p:nvPr/>
        </p:nvGraphicFramePr>
        <p:xfrm>
          <a:off x="2411413" y="2697163"/>
          <a:ext cx="3240088" cy="371475"/>
        </p:xfrm>
        <a:graphic>
          <a:graphicData uri="http://schemas.openxmlformats.org/drawingml/2006/table">
            <a:tbl>
              <a:tblPr firstRow="1" bandRow="1"/>
              <a:tblGrid>
                <a:gridCol w="792022">
                  <a:extLst>
                    <a:ext uri="{9D8B030D-6E8A-4147-A177-3AD203B41FA5}">
                      <a16:colId xmlns="" xmlns:a16="http://schemas.microsoft.com/office/drawing/2014/main" val="20000"/>
                    </a:ext>
                  </a:extLst>
                </a:gridCol>
                <a:gridCol w="794959">
                  <a:extLst>
                    <a:ext uri="{9D8B030D-6E8A-4147-A177-3AD203B41FA5}">
                      <a16:colId xmlns="" xmlns:a16="http://schemas.microsoft.com/office/drawing/2014/main" val="20001"/>
                    </a:ext>
                  </a:extLst>
                </a:gridCol>
                <a:gridCol w="727367">
                  <a:extLst>
                    <a:ext uri="{9D8B030D-6E8A-4147-A177-3AD203B41FA5}">
                      <a16:colId xmlns="" xmlns:a16="http://schemas.microsoft.com/office/drawing/2014/main" val="20002"/>
                    </a:ext>
                  </a:extLst>
                </a:gridCol>
                <a:gridCol w="925740">
                  <a:extLst>
                    <a:ext uri="{9D8B030D-6E8A-4147-A177-3AD203B41FA5}">
                      <a16:colId xmlns="" xmlns:a16="http://schemas.microsoft.com/office/drawing/2014/main" val="20003"/>
                    </a:ext>
                  </a:extLst>
                </a:gridCol>
              </a:tblGrid>
              <a:tr h="37147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TW" sz="1800" dirty="0" smtClean="0"/>
                        <a:t>3.73</a:t>
                      </a:r>
                      <a:endParaRPr lang="zh-TW" altLang="en-US" sz="1800" dirty="0"/>
                    </a:p>
                  </a:txBody>
                  <a:tcPr marL="91432" marR="91432" marT="45798" marB="4579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C69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TW" sz="1800" dirty="0" smtClean="0"/>
                        <a:t>3.85</a:t>
                      </a:r>
                      <a:endParaRPr lang="zh-TW" altLang="en-US" sz="1800" dirty="0"/>
                    </a:p>
                  </a:txBody>
                  <a:tcPr marL="91432" marR="91432" marT="45798" marB="4579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C69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TW" sz="1800" dirty="0" smtClean="0"/>
                        <a:t>3.90</a:t>
                      </a:r>
                      <a:endParaRPr lang="zh-TW" altLang="en-US" sz="1800" dirty="0"/>
                    </a:p>
                  </a:txBody>
                  <a:tcPr marL="91432" marR="91432" marT="45798" marB="4579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C690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TW" sz="1800" dirty="0" smtClean="0"/>
                        <a:t>3.93</a:t>
                      </a:r>
                      <a:endParaRPr lang="zh-TW" altLang="en-US" sz="1800" dirty="0"/>
                    </a:p>
                  </a:txBody>
                  <a:tcPr marL="91432" marR="91432" marT="45798" marB="4579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C6900"/>
                    </a:solidFill>
                  </a:tcPr>
                </a:tc>
                <a:extLst>
                  <a:ext uri="{0D108BD9-81ED-4DB2-BD59-A6C34878D82A}">
                    <a16:rowId xmlns="" xmlns:a16="http://schemas.microsoft.com/office/drawing/2014/main" val="10000"/>
                  </a:ext>
                </a:extLst>
              </a:tr>
            </a:tbl>
          </a:graphicData>
        </a:graphic>
      </p:graphicFrame>
      <p:sp>
        <p:nvSpPr>
          <p:cNvPr id="9" name="文字方塊 8"/>
          <p:cNvSpPr txBox="1"/>
          <p:nvPr/>
        </p:nvSpPr>
        <p:spPr>
          <a:xfrm>
            <a:off x="5724525" y="2335213"/>
            <a:ext cx="1123950" cy="395287"/>
          </a:xfrm>
          <a:prstGeom prst="rect">
            <a:avLst/>
          </a:prstGeom>
          <a:solidFill>
            <a:srgbClr val="DC6900"/>
          </a:solidFill>
        </p:spPr>
        <p:txBody>
          <a:bodyPr lIns="0" tIns="0" rIns="0" bIns="0" anchor="ctr"/>
          <a:lstStyle/>
          <a:p>
            <a:pPr indent="-274320" fontAlgn="base">
              <a:spcBef>
                <a:spcPct val="0"/>
              </a:spcBef>
              <a:spcAft>
                <a:spcPts val="900"/>
              </a:spcAft>
              <a:defRPr/>
            </a:pPr>
            <a:r>
              <a:rPr lang="zh-TW" altLang="en-US" sz="2000" b="1" kern="0" dirty="0">
                <a:solidFill>
                  <a:srgbClr val="FFFFFF"/>
                </a:solidFill>
                <a:latin typeface="Arial"/>
                <a:ea typeface="SimSun" pitchFamily="2" charset="-122"/>
              </a:rPr>
              <a:t>滿分</a:t>
            </a:r>
            <a:r>
              <a:rPr lang="en-US" altLang="zh-TW" sz="2000" b="1" kern="0" dirty="0">
                <a:solidFill>
                  <a:srgbClr val="FFFFFF"/>
                </a:solidFill>
                <a:latin typeface="Arial"/>
                <a:ea typeface="SimSun" pitchFamily="2" charset="-122"/>
              </a:rPr>
              <a:t>:</a:t>
            </a:r>
            <a:r>
              <a:rPr lang="zh-TW" altLang="en-US" sz="2000" b="1" kern="0" dirty="0">
                <a:solidFill>
                  <a:srgbClr val="FFFFFF"/>
                </a:solidFill>
                <a:latin typeface="Arial"/>
                <a:ea typeface="SimSun" pitchFamily="2" charset="-122"/>
              </a:rPr>
              <a:t> </a:t>
            </a:r>
            <a:r>
              <a:rPr lang="en-US" altLang="zh-TW" sz="2000" b="1" kern="0" dirty="0">
                <a:solidFill>
                  <a:srgbClr val="FFFFFF"/>
                </a:solidFill>
                <a:latin typeface="Arial"/>
                <a:ea typeface="SimSun" pitchFamily="2" charset="-122"/>
              </a:rPr>
              <a:t>5</a:t>
            </a:r>
            <a:r>
              <a:rPr lang="zh-TW" altLang="en-US" sz="2000" b="1" kern="0" dirty="0">
                <a:solidFill>
                  <a:srgbClr val="FFFFFF"/>
                </a:solidFill>
                <a:latin typeface="Arial"/>
                <a:ea typeface="SimSun" pitchFamily="2" charset="-122"/>
              </a:rPr>
              <a:t>分</a:t>
            </a:r>
          </a:p>
        </p:txBody>
      </p:sp>
      <p:sp>
        <p:nvSpPr>
          <p:cNvPr id="10" name="投影片編號版面配置區 9"/>
          <p:cNvSpPr>
            <a:spLocks noGrp="1"/>
          </p:cNvSpPr>
          <p:nvPr>
            <p:ph type="sldNum" sz="quarter" idx="4"/>
          </p:nvPr>
        </p:nvSpPr>
        <p:spPr>
          <a:xfrm>
            <a:off x="7010400" y="6356350"/>
            <a:ext cx="2133600" cy="365125"/>
          </a:xfrm>
        </p:spPr>
        <p:txBody>
          <a:bodyPr/>
          <a:lstStyle/>
          <a:p>
            <a:fld id="{1C7858B1-76B0-43A1-BD85-92CBAD88C864}" type="slidenum">
              <a:rPr lang="zh-TW" altLang="en-US" smtClean="0"/>
              <a:t>59</a:t>
            </a:fld>
            <a:endParaRPr lang="zh-TW" altLang="en-US"/>
          </a:p>
        </p:txBody>
      </p:sp>
    </p:spTree>
    <p:extLst>
      <p:ext uri="{BB962C8B-B14F-4D97-AF65-F5344CB8AC3E}">
        <p14:creationId xmlns:p14="http://schemas.microsoft.com/office/powerpoint/2010/main" val="471229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ain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27200"/>
            <a:ext cx="100806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Rectangle 3"/>
          <p:cNvSpPr>
            <a:spLocks noChangeArrowheads="1"/>
          </p:cNvSpPr>
          <p:nvPr/>
        </p:nvSpPr>
        <p:spPr bwMode="auto">
          <a:xfrm>
            <a:off x="1403350" y="1727200"/>
            <a:ext cx="4354513" cy="755650"/>
          </a:xfrm>
          <a:prstGeom prst="rect">
            <a:avLst/>
          </a:prstGeom>
          <a:gradFill rotWithShape="1">
            <a:gsLst>
              <a:gs pos="0">
                <a:schemeClr val="bg1"/>
              </a:gs>
              <a:gs pos="100000">
                <a:schemeClr val="bg1">
                  <a:gamma/>
                  <a:shade val="46275"/>
                  <a:invGamma/>
                  <a:alpha val="0"/>
                </a:schemeClr>
              </a:gs>
            </a:gsLst>
            <a:lin ang="0" scaled="1"/>
          </a:gradFill>
          <a:ln>
            <a:noFill/>
          </a:ln>
          <a:effectLst/>
          <a:extLst/>
        </p:spPr>
        <p:txBody>
          <a:bodyPr wrap="none" anchor="ctr"/>
          <a:lstStyle>
            <a:lvl1pPr>
              <a:spcBef>
                <a:spcPct val="20000"/>
              </a:spcBef>
              <a:buChar char="•"/>
              <a:defRPr kumimoji="1" sz="3200">
                <a:solidFill>
                  <a:schemeClr val="tx1"/>
                </a:solidFill>
                <a:latin typeface="Arial" pitchFamily="34" charset="0"/>
                <a:ea typeface="微軟正黑體" pitchFamily="34" charset="-120"/>
              </a:defRPr>
            </a:lvl1pPr>
            <a:lvl2pPr marL="742950" indent="-285750">
              <a:spcBef>
                <a:spcPct val="20000"/>
              </a:spcBef>
              <a:buChar char="–"/>
              <a:defRPr kumimoji="1" sz="2800">
                <a:solidFill>
                  <a:schemeClr val="tx1"/>
                </a:solidFill>
                <a:latin typeface="Arial" pitchFamily="34" charset="0"/>
                <a:ea typeface="微軟正黑體" pitchFamily="34" charset="-120"/>
              </a:defRPr>
            </a:lvl2pPr>
            <a:lvl3pPr marL="1143000" indent="-228600">
              <a:spcBef>
                <a:spcPct val="20000"/>
              </a:spcBef>
              <a:buChar char="•"/>
              <a:defRPr kumimoji="1" sz="2400">
                <a:solidFill>
                  <a:schemeClr val="tx1"/>
                </a:solidFill>
                <a:latin typeface="Arial" pitchFamily="34" charset="0"/>
                <a:ea typeface="微軟正黑體" pitchFamily="34" charset="-120"/>
              </a:defRPr>
            </a:lvl3pPr>
            <a:lvl4pPr marL="1600200" indent="-228600">
              <a:spcBef>
                <a:spcPct val="20000"/>
              </a:spcBef>
              <a:buChar char="–"/>
              <a:defRPr kumimoji="1" sz="2000">
                <a:solidFill>
                  <a:schemeClr val="tx1"/>
                </a:solidFill>
                <a:latin typeface="Arial" pitchFamily="34" charset="0"/>
                <a:ea typeface="微軟正黑體" pitchFamily="34" charset="-120"/>
              </a:defRPr>
            </a:lvl4pPr>
            <a:lvl5pPr marL="2057400" indent="-228600">
              <a:spcBef>
                <a:spcPct val="20000"/>
              </a:spcBef>
              <a:buChar char="»"/>
              <a:defRPr kumimoji="1" sz="2000">
                <a:solidFill>
                  <a:schemeClr val="tx1"/>
                </a:solidFill>
                <a:latin typeface="Arial" pitchFamily="34" charset="0"/>
                <a:ea typeface="微軟正黑體" pitchFamily="34"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9pPr>
          </a:lstStyle>
          <a:p>
            <a:pPr eaLnBrk="1" fontAlgn="auto" hangingPunct="1">
              <a:spcBef>
                <a:spcPct val="0"/>
              </a:spcBef>
              <a:spcAft>
                <a:spcPts val="0"/>
              </a:spcAft>
              <a:buFontTx/>
              <a:buNone/>
              <a:defRPr/>
            </a:pPr>
            <a:endParaRPr lang="zh-TW" altLang="en-US" sz="1800">
              <a:ea typeface="新細明體" pitchFamily="18" charset="-120"/>
            </a:endParaRPr>
          </a:p>
        </p:txBody>
      </p:sp>
      <p:sp>
        <p:nvSpPr>
          <p:cNvPr id="301060" name="Rectangle 4"/>
          <p:cNvSpPr>
            <a:spLocks noChangeArrowheads="1"/>
          </p:cNvSpPr>
          <p:nvPr/>
        </p:nvSpPr>
        <p:spPr bwMode="auto">
          <a:xfrm flipH="1">
            <a:off x="5076825" y="1727200"/>
            <a:ext cx="4067175" cy="755650"/>
          </a:xfrm>
          <a:prstGeom prst="rect">
            <a:avLst/>
          </a:prstGeom>
          <a:gradFill rotWithShape="1">
            <a:gsLst>
              <a:gs pos="0">
                <a:schemeClr val="bg1"/>
              </a:gs>
              <a:gs pos="100000">
                <a:schemeClr val="bg1">
                  <a:gamma/>
                  <a:shade val="46275"/>
                  <a:invGamma/>
                  <a:alpha val="0"/>
                </a:schemeClr>
              </a:gs>
            </a:gsLst>
            <a:lin ang="0" scaled="1"/>
          </a:gradFill>
          <a:ln>
            <a:noFill/>
          </a:ln>
          <a:effectLst/>
          <a:extLst/>
        </p:spPr>
        <p:txBody>
          <a:bodyPr wrap="none" anchor="ctr"/>
          <a:lstStyle>
            <a:lvl1pPr>
              <a:spcBef>
                <a:spcPct val="20000"/>
              </a:spcBef>
              <a:buChar char="•"/>
              <a:defRPr kumimoji="1" sz="3200">
                <a:solidFill>
                  <a:schemeClr val="tx1"/>
                </a:solidFill>
                <a:latin typeface="Arial" pitchFamily="34" charset="0"/>
                <a:ea typeface="微軟正黑體" pitchFamily="34" charset="-120"/>
              </a:defRPr>
            </a:lvl1pPr>
            <a:lvl2pPr marL="742950" indent="-285750">
              <a:spcBef>
                <a:spcPct val="20000"/>
              </a:spcBef>
              <a:buChar char="–"/>
              <a:defRPr kumimoji="1" sz="2800">
                <a:solidFill>
                  <a:schemeClr val="tx1"/>
                </a:solidFill>
                <a:latin typeface="Arial" pitchFamily="34" charset="0"/>
                <a:ea typeface="微軟正黑體" pitchFamily="34" charset="-120"/>
              </a:defRPr>
            </a:lvl2pPr>
            <a:lvl3pPr marL="1143000" indent="-228600">
              <a:spcBef>
                <a:spcPct val="20000"/>
              </a:spcBef>
              <a:buChar char="•"/>
              <a:defRPr kumimoji="1" sz="2400">
                <a:solidFill>
                  <a:schemeClr val="tx1"/>
                </a:solidFill>
                <a:latin typeface="Arial" pitchFamily="34" charset="0"/>
                <a:ea typeface="微軟正黑體" pitchFamily="34" charset="-120"/>
              </a:defRPr>
            </a:lvl3pPr>
            <a:lvl4pPr marL="1600200" indent="-228600">
              <a:spcBef>
                <a:spcPct val="20000"/>
              </a:spcBef>
              <a:buChar char="–"/>
              <a:defRPr kumimoji="1" sz="2000">
                <a:solidFill>
                  <a:schemeClr val="tx1"/>
                </a:solidFill>
                <a:latin typeface="Arial" pitchFamily="34" charset="0"/>
                <a:ea typeface="微軟正黑體" pitchFamily="34" charset="-120"/>
              </a:defRPr>
            </a:lvl4pPr>
            <a:lvl5pPr marL="2057400" indent="-228600">
              <a:spcBef>
                <a:spcPct val="20000"/>
              </a:spcBef>
              <a:buChar char="»"/>
              <a:defRPr kumimoji="1" sz="2000">
                <a:solidFill>
                  <a:schemeClr val="tx1"/>
                </a:solidFill>
                <a:latin typeface="Arial" pitchFamily="34" charset="0"/>
                <a:ea typeface="微軟正黑體" pitchFamily="34"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微軟正黑體" pitchFamily="34" charset="-120"/>
              </a:defRPr>
            </a:lvl9pPr>
          </a:lstStyle>
          <a:p>
            <a:pPr eaLnBrk="1" fontAlgn="auto" hangingPunct="1">
              <a:spcBef>
                <a:spcPct val="0"/>
              </a:spcBef>
              <a:spcAft>
                <a:spcPts val="0"/>
              </a:spcAft>
              <a:buFontTx/>
              <a:buNone/>
              <a:defRPr/>
            </a:pPr>
            <a:endParaRPr lang="zh-TW" altLang="en-US" sz="1800">
              <a:ea typeface="新細明體" pitchFamily="18" charset="-120"/>
            </a:endParaRPr>
          </a:p>
        </p:txBody>
      </p:sp>
      <p:sp>
        <p:nvSpPr>
          <p:cNvPr id="4105" name="Text Box 9"/>
          <p:cNvSpPr txBox="1">
            <a:spLocks noChangeArrowheads="1"/>
          </p:cNvSpPr>
          <p:nvPr/>
        </p:nvSpPr>
        <p:spPr bwMode="auto">
          <a:xfrm>
            <a:off x="1331913" y="1727200"/>
            <a:ext cx="78120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50000"/>
              </a:spcBef>
              <a:buFontTx/>
              <a:buNone/>
            </a:pPr>
            <a:r>
              <a:rPr kumimoji="0" lang="en-US" altLang="zh-TW" sz="3600">
                <a:latin typeface="Arial" pitchFamily="34" charset="0"/>
                <a:ea typeface="標楷體" pitchFamily="65" charset="-120"/>
              </a:rPr>
              <a:t>          </a:t>
            </a:r>
          </a:p>
        </p:txBody>
      </p:sp>
      <p:sp>
        <p:nvSpPr>
          <p:cNvPr id="4107" name="Text Box 13"/>
          <p:cNvSpPr txBox="1">
            <a:spLocks noChangeArrowheads="1"/>
          </p:cNvSpPr>
          <p:nvPr/>
        </p:nvSpPr>
        <p:spPr bwMode="auto">
          <a:xfrm>
            <a:off x="5035550"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4108" name="Text Box 14"/>
          <p:cNvSpPr txBox="1">
            <a:spLocks noChangeArrowheads="1"/>
          </p:cNvSpPr>
          <p:nvPr/>
        </p:nvSpPr>
        <p:spPr bwMode="auto">
          <a:xfrm>
            <a:off x="5035550"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4109" name="Text Box 15"/>
          <p:cNvSpPr txBox="1">
            <a:spLocks noChangeArrowheads="1"/>
          </p:cNvSpPr>
          <p:nvPr/>
        </p:nvSpPr>
        <p:spPr bwMode="auto">
          <a:xfrm>
            <a:off x="4508500" y="404813"/>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4110" name="Text Box 16"/>
          <p:cNvSpPr txBox="1">
            <a:spLocks noChangeArrowheads="1"/>
          </p:cNvSpPr>
          <p:nvPr/>
        </p:nvSpPr>
        <p:spPr bwMode="auto">
          <a:xfrm>
            <a:off x="5035550"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4111" name="Text Box 17"/>
          <p:cNvSpPr txBox="1">
            <a:spLocks noChangeArrowheads="1"/>
          </p:cNvSpPr>
          <p:nvPr/>
        </p:nvSpPr>
        <p:spPr bwMode="auto">
          <a:xfrm>
            <a:off x="4508500" y="404813"/>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4112" name="Text Box 18"/>
          <p:cNvSpPr txBox="1">
            <a:spLocks noChangeArrowheads="1"/>
          </p:cNvSpPr>
          <p:nvPr/>
        </p:nvSpPr>
        <p:spPr bwMode="auto">
          <a:xfrm>
            <a:off x="5035550"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4113" name="Text Box 19"/>
          <p:cNvSpPr txBox="1">
            <a:spLocks noChangeArrowheads="1"/>
          </p:cNvSpPr>
          <p:nvPr/>
        </p:nvSpPr>
        <p:spPr bwMode="auto">
          <a:xfrm>
            <a:off x="4508500" y="404813"/>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4114" name="Text Box 20"/>
          <p:cNvSpPr txBox="1">
            <a:spLocks noChangeArrowheads="1"/>
          </p:cNvSpPr>
          <p:nvPr/>
        </p:nvSpPr>
        <p:spPr bwMode="auto">
          <a:xfrm>
            <a:off x="5035550"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4115" name="Text Box 21"/>
          <p:cNvSpPr txBox="1">
            <a:spLocks noChangeArrowheads="1"/>
          </p:cNvSpPr>
          <p:nvPr/>
        </p:nvSpPr>
        <p:spPr bwMode="auto">
          <a:xfrm>
            <a:off x="4508500" y="404813"/>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4116" name="Text Box 22"/>
          <p:cNvSpPr txBox="1">
            <a:spLocks noChangeArrowheads="1"/>
          </p:cNvSpPr>
          <p:nvPr/>
        </p:nvSpPr>
        <p:spPr bwMode="auto">
          <a:xfrm>
            <a:off x="5035550"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4117" name="Text Box 23"/>
          <p:cNvSpPr txBox="1">
            <a:spLocks noChangeArrowheads="1"/>
          </p:cNvSpPr>
          <p:nvPr/>
        </p:nvSpPr>
        <p:spPr bwMode="auto">
          <a:xfrm>
            <a:off x="539750" y="620713"/>
            <a:ext cx="215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lang="zh-TW" altLang="zh-TW" sz="2000">
              <a:latin typeface="Arial" pitchFamily="34" charset="0"/>
            </a:endParaRPr>
          </a:p>
        </p:txBody>
      </p:sp>
      <p:sp>
        <p:nvSpPr>
          <p:cNvPr id="4118" name="Rectangle 24"/>
          <p:cNvSpPr>
            <a:spLocks noChangeArrowheads="1"/>
          </p:cNvSpPr>
          <p:nvPr/>
        </p:nvSpPr>
        <p:spPr bwMode="auto">
          <a:xfrm>
            <a:off x="331957" y="148813"/>
            <a:ext cx="91265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走過</a:t>
            </a:r>
            <a:r>
              <a:rPr lang="en-US" altLang="zh-TW" sz="3200" dirty="0">
                <a:solidFill>
                  <a:schemeClr val="bg1"/>
                </a:solidFill>
                <a:latin typeface="微軟正黑體" panose="020B0604030504040204" pitchFamily="34" charset="-120"/>
                <a:ea typeface="微軟正黑體" panose="020B0604030504040204" pitchFamily="34" charset="-120"/>
                <a:cs typeface="華康中黑體" pitchFamily="49" charset="-120"/>
              </a:rPr>
              <a:t>54</a:t>
            </a: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年 蕃薯戰士</a:t>
            </a:r>
            <a:r>
              <a:rPr lang="en-US" altLang="zh-TW" sz="3200" dirty="0">
                <a:solidFill>
                  <a:schemeClr val="bg1"/>
                </a:solidFill>
                <a:latin typeface="微軟正黑體" panose="020B0604030504040204" pitchFamily="34" charset="-120"/>
                <a:ea typeface="微軟正黑體" panose="020B0604030504040204" pitchFamily="34" charset="-120"/>
                <a:cs typeface="華康中黑體" pitchFamily="49" charset="-120"/>
              </a:rPr>
              <a:t>-</a:t>
            </a: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台南企業</a:t>
            </a:r>
          </a:p>
          <a:p>
            <a:pPr algn="ctr" eaLnBrk="1" hangingPunct="1">
              <a:lnSpc>
                <a:spcPct val="100000"/>
              </a:lnSpc>
              <a:spcBef>
                <a:spcPct val="0"/>
              </a:spcBef>
              <a:buFontTx/>
              <a:buNone/>
            </a:pPr>
            <a:endParaRPr lang="en-US" altLang="zh-TW" sz="4800" dirty="0">
              <a:latin typeface="A-OTF Ryumin Pr6N B-KL" pitchFamily="18" charset="-128"/>
              <a:ea typeface="A-OTF Ryumin Pr6N B-KL" pitchFamily="18" charset="-128"/>
            </a:endParaRPr>
          </a:p>
        </p:txBody>
      </p:sp>
      <p:pic>
        <p:nvPicPr>
          <p:cNvPr id="4101" name="Picture 5" descr="4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4300" y="1341438"/>
            <a:ext cx="33845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front cover2拷貝"/>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08850" y="1341438"/>
            <a:ext cx="18176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01大照片A31417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716338"/>
            <a:ext cx="4716463"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38-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3438" y="3716338"/>
            <a:ext cx="45005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01大照片A31416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1341438"/>
            <a:ext cx="39243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893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1825172" y="2013178"/>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00000"/>
              </a:lnSpc>
              <a:spcBef>
                <a:spcPct val="0"/>
              </a:spcBef>
              <a:spcAft>
                <a:spcPct val="0"/>
              </a:spcAft>
              <a:defRPr sz="2400" b="1" i="1" kern="1200" baseline="0">
                <a:solidFill>
                  <a:schemeClr val="bg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r>
              <a:rPr lang="zh-TW" altLang="en-US" sz="3200" b="0" i="0" dirty="0" smtClean="0">
                <a:solidFill>
                  <a:prstClr val="black"/>
                </a:solidFill>
                <a:latin typeface="微軟正黑體" panose="020B0604030504040204" pitchFamily="34" charset="-120"/>
                <a:ea typeface="微軟正黑體" panose="020B0604030504040204" pitchFamily="34" charset="-120"/>
              </a:rPr>
              <a:t>創造企業與社會共享之價值</a:t>
            </a:r>
            <a:endParaRPr lang="en-GB" altLang="zh-TW" sz="3200" b="0" dirty="0" smtClean="0">
              <a:solidFill>
                <a:prstClr val="black"/>
              </a:solidFill>
              <a:latin typeface="微軟正黑體" panose="020B0604030504040204" pitchFamily="34" charset="-120"/>
              <a:ea typeface="微軟正黑體" panose="020B0604030504040204" pitchFamily="34" charset="-120"/>
            </a:endParaRPr>
          </a:p>
        </p:txBody>
      </p:sp>
      <p:sp>
        <p:nvSpPr>
          <p:cNvPr id="3" name="Rectangle 6"/>
          <p:cNvSpPr>
            <a:spLocks noChangeArrowheads="1"/>
          </p:cNvSpPr>
          <p:nvPr/>
        </p:nvSpPr>
        <p:spPr bwMode="auto">
          <a:xfrm>
            <a:off x="6727639" y="3141663"/>
            <a:ext cx="1975221" cy="24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ts val="17950"/>
              </a:lnSpc>
              <a:spcBef>
                <a:spcPct val="0"/>
              </a:spcBef>
              <a:spcAft>
                <a:spcPct val="0"/>
              </a:spcAft>
              <a:buClrTx/>
            </a:pPr>
            <a:r>
              <a:rPr lang="en-US" altLang="zh-TW" sz="21500" b="1" i="1" dirty="0" smtClean="0">
                <a:solidFill>
                  <a:prstClr val="black"/>
                </a:solidFill>
                <a:ea typeface="SimSun" pitchFamily="2" charset="-122"/>
              </a:rPr>
              <a:t>4</a:t>
            </a:r>
          </a:p>
        </p:txBody>
      </p:sp>
      <p:sp>
        <p:nvSpPr>
          <p:cNvPr id="4" name="投影片編號版面配置區 3"/>
          <p:cNvSpPr>
            <a:spLocks noGrp="1"/>
          </p:cNvSpPr>
          <p:nvPr>
            <p:ph type="sldNum" sz="quarter" idx="4"/>
          </p:nvPr>
        </p:nvSpPr>
        <p:spPr>
          <a:xfrm>
            <a:off x="7010400" y="6356350"/>
            <a:ext cx="2133600" cy="365125"/>
          </a:xfrm>
        </p:spPr>
        <p:txBody>
          <a:bodyPr/>
          <a:lstStyle/>
          <a:p>
            <a:fld id="{1C7858B1-76B0-43A1-BD85-92CBAD88C864}" type="slidenum">
              <a:rPr lang="zh-TW" altLang="en-US" smtClean="0"/>
              <a:t>60</a:t>
            </a:fld>
            <a:endParaRPr lang="zh-TW" altLang="en-US"/>
          </a:p>
        </p:txBody>
      </p:sp>
    </p:spTree>
    <p:extLst>
      <p:ext uri="{BB962C8B-B14F-4D97-AF65-F5344CB8AC3E}">
        <p14:creationId xmlns:p14="http://schemas.microsoft.com/office/powerpoint/2010/main" val="1960339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208879" y="177574"/>
            <a:ext cx="85201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r>
              <a:rPr lang="en-US" altLang="zh-TW" sz="2800" b="0" i="0" dirty="0" smtClean="0">
                <a:solidFill>
                  <a:schemeClr val="bg1"/>
                </a:solidFill>
                <a:latin typeface="微軟正黑體" panose="020B0604030504040204" pitchFamily="34" charset="-120"/>
                <a:ea typeface="微軟正黑體" panose="020B0604030504040204" pitchFamily="34" charset="-120"/>
              </a:rPr>
              <a:t>CEO</a:t>
            </a:r>
            <a:r>
              <a:rPr lang="zh-TW" altLang="en-US" sz="2800" b="0" i="0" dirty="0" smtClean="0">
                <a:solidFill>
                  <a:schemeClr val="bg1"/>
                </a:solidFill>
                <a:latin typeface="微軟正黑體" panose="020B0604030504040204" pitchFamily="34" charset="-120"/>
                <a:ea typeface="微軟正黑體" panose="020B0604030504040204" pitchFamily="34" charset="-120"/>
              </a:rPr>
              <a:t>普遍認同非財務資訊之效益</a:t>
            </a:r>
          </a:p>
        </p:txBody>
      </p:sp>
      <p:sp>
        <p:nvSpPr>
          <p:cNvPr id="3" name="Rectangle 5"/>
          <p:cNvSpPr>
            <a:spLocks noChangeArrowheads="1"/>
          </p:cNvSpPr>
          <p:nvPr/>
        </p:nvSpPr>
        <p:spPr bwMode="auto">
          <a:xfrm>
            <a:off x="533400" y="1166815"/>
            <a:ext cx="80375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lnSpc>
                <a:spcPct val="120000"/>
              </a:lnSpc>
              <a:spcBef>
                <a:spcPct val="0"/>
              </a:spcBef>
              <a:spcAft>
                <a:spcPts val="600"/>
              </a:spcAft>
              <a:buClr>
                <a:srgbClr val="C00000"/>
              </a:buClr>
              <a:buSzPct val="120000"/>
            </a:pPr>
            <a:r>
              <a:rPr lang="zh-TW" altLang="en-US" sz="3600" b="1" dirty="0" smtClean="0">
                <a:solidFill>
                  <a:srgbClr val="C00000"/>
                </a:solidFill>
                <a:ea typeface="SimSun" pitchFamily="2" charset="-122"/>
              </a:rPr>
              <a:t>超過七成</a:t>
            </a:r>
            <a:r>
              <a:rPr lang="zh-TW" altLang="en-US" sz="2200" b="1" dirty="0" smtClean="0">
                <a:solidFill>
                  <a:srgbClr val="000000"/>
                </a:solidFill>
                <a:latin typeface="Arial" pitchFamily="34" charset="0"/>
                <a:ea typeface="SimSun" pitchFamily="2" charset="-122"/>
              </a:rPr>
              <a:t>的</a:t>
            </a:r>
            <a:r>
              <a:rPr lang="en-US" altLang="zh-TW" sz="2200" b="1" dirty="0" smtClean="0">
                <a:solidFill>
                  <a:srgbClr val="000000"/>
                </a:solidFill>
                <a:latin typeface="Arial" pitchFamily="34" charset="0"/>
                <a:ea typeface="SimSun" pitchFamily="2" charset="-122"/>
              </a:rPr>
              <a:t>CEO</a:t>
            </a:r>
            <a:r>
              <a:rPr lang="zh-TW" altLang="en-US" sz="2200" b="1" dirty="0" smtClean="0">
                <a:solidFill>
                  <a:srgbClr val="000000"/>
                </a:solidFill>
                <a:latin typeface="Arial" pitchFamily="34" charset="0"/>
                <a:ea typeface="SimSun" pitchFamily="2" charset="-122"/>
              </a:rPr>
              <a:t>認為衡量與報導</a:t>
            </a:r>
            <a:r>
              <a:rPr lang="zh-TW" altLang="en-US" sz="2200" b="1" dirty="0" smtClean="0">
                <a:solidFill>
                  <a:srgbClr val="DC6900"/>
                </a:solidFill>
                <a:latin typeface="Arial" pitchFamily="34" charset="0"/>
                <a:ea typeface="SimSun" pitchFamily="2" charset="-122"/>
              </a:rPr>
              <a:t>非財務資訊</a:t>
            </a:r>
            <a:r>
              <a:rPr lang="zh-TW" altLang="en-US" sz="2200" b="1" dirty="0" smtClean="0">
                <a:solidFill>
                  <a:srgbClr val="000000"/>
                </a:solidFill>
                <a:latin typeface="Arial" pitchFamily="34" charset="0"/>
                <a:ea typeface="SimSun" pitchFamily="2" charset="-122"/>
              </a:rPr>
              <a:t>，對企業長期的成功具有貢獻。</a:t>
            </a:r>
          </a:p>
        </p:txBody>
      </p:sp>
      <p:sp>
        <p:nvSpPr>
          <p:cNvPr id="4" name="Rectangle 5"/>
          <p:cNvSpPr>
            <a:spLocks noChangeArrowheads="1"/>
          </p:cNvSpPr>
          <p:nvPr/>
        </p:nvSpPr>
        <p:spPr bwMode="auto">
          <a:xfrm>
            <a:off x="533400" y="5761495"/>
            <a:ext cx="8077200" cy="588962"/>
          </a:xfrm>
          <a:prstGeom prst="rect">
            <a:avLst/>
          </a:prstGeom>
          <a:noFill/>
          <a:ln>
            <a:noFill/>
          </a:ln>
          <a:extLst/>
        </p:spPr>
        <p:txBody>
          <a:bodyPr lIns="0" anchor="b"/>
          <a:lstStyle>
            <a:lvl1pPr eaLnBrk="0" hangingPunct="0">
              <a:spcAft>
                <a:spcPts val="900"/>
              </a:spcAft>
              <a:buClr>
                <a:schemeClr val="tx1"/>
              </a:buClr>
              <a:defRPr sz="2000">
                <a:solidFill>
                  <a:schemeClr val="tx1"/>
                </a:solidFill>
                <a:latin typeface="Georgia" pitchFamily="18" charset="0"/>
              </a:defRPr>
            </a:lvl1pPr>
            <a:lvl2pPr marL="804863" indent="-268288" eaLnBrk="0" hangingPunct="0">
              <a:spcAft>
                <a:spcPts val="900"/>
              </a:spcAft>
              <a:buClr>
                <a:schemeClr val="tx1"/>
              </a:buClr>
              <a:buFont typeface="Georgia" pitchFamily="18" charset="0"/>
              <a:buChar char="•"/>
              <a:defRPr sz="2000">
                <a:solidFill>
                  <a:schemeClr val="tx1"/>
                </a:solidFill>
                <a:latin typeface="Georgia" pitchFamily="18" charset="0"/>
              </a:defRPr>
            </a:lvl2pPr>
            <a:lvl3pPr marL="987425" indent="-271463"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lnSpc>
                <a:spcPct val="120000"/>
              </a:lnSpc>
              <a:spcBef>
                <a:spcPct val="0"/>
              </a:spcBef>
              <a:spcAft>
                <a:spcPts val="600"/>
              </a:spcAft>
              <a:buClr>
                <a:srgbClr val="C00000"/>
              </a:buClr>
              <a:buSzPct val="120000"/>
              <a:defRPr/>
            </a:pPr>
            <a:r>
              <a:rPr lang="zh-TW" altLang="en-US" sz="1400" b="1" dirty="0" smtClean="0">
                <a:solidFill>
                  <a:srgbClr val="000000"/>
                </a:solidFill>
                <a:latin typeface="Georgia"/>
                <a:ea typeface="SimSun" pitchFamily="2" charset="-122"/>
              </a:rPr>
              <a:t>資料來源：</a:t>
            </a:r>
            <a:r>
              <a:rPr lang="en-US" altLang="zh-TW" sz="1400" b="1" dirty="0" smtClean="0">
                <a:solidFill>
                  <a:srgbClr val="000000"/>
                </a:solidFill>
                <a:latin typeface="Georgia"/>
                <a:ea typeface="SimSun" pitchFamily="2" charset="-122"/>
              </a:rPr>
              <a:t>PwC 17th Annual Global CEO Survey</a:t>
            </a:r>
            <a:r>
              <a:rPr lang="zh-TW" altLang="en-US" sz="1400" b="1" dirty="0" smtClean="0">
                <a:solidFill>
                  <a:srgbClr val="000000"/>
                </a:solidFill>
                <a:latin typeface="Georgia"/>
                <a:ea typeface="SimSun" pitchFamily="2" charset="-122"/>
              </a:rPr>
              <a:t>，第</a:t>
            </a:r>
            <a:r>
              <a:rPr lang="en-US" altLang="zh-TW" sz="1400" b="1" dirty="0" smtClean="0">
                <a:solidFill>
                  <a:srgbClr val="000000"/>
                </a:solidFill>
                <a:latin typeface="Georgia"/>
                <a:ea typeface="SimSun" pitchFamily="2" charset="-122"/>
              </a:rPr>
              <a:t>34</a:t>
            </a:r>
            <a:r>
              <a:rPr lang="zh-TW" altLang="en-US" sz="1400" b="1" dirty="0" smtClean="0">
                <a:solidFill>
                  <a:srgbClr val="000000"/>
                </a:solidFill>
                <a:latin typeface="Georgia"/>
                <a:ea typeface="SimSun" pitchFamily="2" charset="-122"/>
              </a:rPr>
              <a:t>頁。</a:t>
            </a:r>
            <a:endParaRPr lang="en-US" altLang="zh-TW" sz="1400" b="1" dirty="0" smtClean="0">
              <a:solidFill>
                <a:srgbClr val="000000"/>
              </a:solidFill>
              <a:latin typeface="Georgia"/>
              <a:ea typeface="SimSun" pitchFamily="2" charset="-122"/>
            </a:endParaRPr>
          </a:p>
          <a:p>
            <a:pPr fontAlgn="base">
              <a:lnSpc>
                <a:spcPct val="120000"/>
              </a:lnSpc>
              <a:spcBef>
                <a:spcPct val="0"/>
              </a:spcBef>
              <a:spcAft>
                <a:spcPts val="600"/>
              </a:spcAft>
              <a:buClr>
                <a:srgbClr val="C00000"/>
              </a:buClr>
              <a:buSzPct val="120000"/>
              <a:defRPr/>
            </a:pPr>
            <a:r>
              <a:rPr lang="en-US" altLang="zh-TW" sz="1400" b="1" dirty="0" smtClean="0">
                <a:solidFill>
                  <a:srgbClr val="000000"/>
                </a:solidFill>
                <a:latin typeface="Georgia"/>
                <a:ea typeface="SimSun" pitchFamily="2" charset="-122"/>
              </a:rPr>
              <a:t>2014</a:t>
            </a:r>
            <a:r>
              <a:rPr lang="zh-TW" altLang="en-US" sz="1400" b="1" dirty="0" smtClean="0">
                <a:solidFill>
                  <a:srgbClr val="000000"/>
                </a:solidFill>
                <a:latin typeface="Georgia"/>
                <a:ea typeface="SimSun" pitchFamily="2" charset="-122"/>
              </a:rPr>
              <a:t>資誠台灣企業領袖調查報告，</a:t>
            </a:r>
            <a:r>
              <a:rPr lang="en-US" altLang="zh-TW" sz="1400" b="1" dirty="0" smtClean="0">
                <a:solidFill>
                  <a:srgbClr val="000000"/>
                </a:solidFill>
                <a:latin typeface="Georgia"/>
                <a:ea typeface="SimSun" pitchFamily="2" charset="-122"/>
              </a:rPr>
              <a:t>《</a:t>
            </a:r>
            <a:r>
              <a:rPr lang="zh-TW" altLang="en-US" sz="1400" b="1" dirty="0" smtClean="0">
                <a:solidFill>
                  <a:srgbClr val="000000"/>
                </a:solidFill>
                <a:latin typeface="Georgia"/>
                <a:ea typeface="SimSun" pitchFamily="2" charset="-122"/>
              </a:rPr>
              <a:t>掌握趨勢 順應未來</a:t>
            </a:r>
            <a:r>
              <a:rPr lang="en-US" altLang="zh-TW" sz="1400" b="1" dirty="0" smtClean="0">
                <a:solidFill>
                  <a:srgbClr val="000000"/>
                </a:solidFill>
                <a:latin typeface="Georgia"/>
                <a:ea typeface="SimSun" pitchFamily="2" charset="-122"/>
              </a:rPr>
              <a:t>》</a:t>
            </a:r>
            <a:r>
              <a:rPr lang="zh-TW" altLang="en-US" sz="1400" b="1" dirty="0" smtClean="0">
                <a:solidFill>
                  <a:srgbClr val="000000"/>
                </a:solidFill>
                <a:latin typeface="Georgia"/>
                <a:ea typeface="SimSun" pitchFamily="2" charset="-122"/>
              </a:rPr>
              <a:t>，第</a:t>
            </a:r>
            <a:r>
              <a:rPr lang="en-US" altLang="zh-TW" sz="1400" b="1" dirty="0" smtClean="0">
                <a:solidFill>
                  <a:srgbClr val="000000"/>
                </a:solidFill>
                <a:latin typeface="Georgia"/>
                <a:ea typeface="SimSun" pitchFamily="2" charset="-122"/>
              </a:rPr>
              <a:t>32</a:t>
            </a:r>
            <a:r>
              <a:rPr lang="zh-TW" altLang="en-US" sz="1400" b="1" dirty="0" smtClean="0">
                <a:solidFill>
                  <a:srgbClr val="000000"/>
                </a:solidFill>
                <a:latin typeface="Georgia"/>
                <a:ea typeface="SimSun" pitchFamily="2" charset="-122"/>
              </a:rPr>
              <a:t>頁。</a:t>
            </a:r>
            <a:endParaRPr lang="en-US" altLang="zh-TW" sz="1400" b="1" dirty="0" smtClean="0">
              <a:solidFill>
                <a:srgbClr val="000000"/>
              </a:solidFill>
              <a:latin typeface="Georgia"/>
              <a:ea typeface="SimSun" pitchFamily="2" charset="-122"/>
            </a:endParaRPr>
          </a:p>
        </p:txBody>
      </p:sp>
      <p:graphicFrame>
        <p:nvGraphicFramePr>
          <p:cNvPr id="5" name="圖表 13"/>
          <p:cNvGraphicFramePr>
            <a:graphicFrameLocks/>
          </p:cNvGraphicFramePr>
          <p:nvPr>
            <p:extLst>
              <p:ext uri="{D42A27DB-BD31-4B8C-83A1-F6EECF244321}">
                <p14:modId xmlns:p14="http://schemas.microsoft.com/office/powerpoint/2010/main" val="122328250"/>
              </p:ext>
            </p:extLst>
          </p:nvPr>
        </p:nvGraphicFramePr>
        <p:xfrm>
          <a:off x="2797175" y="2512335"/>
          <a:ext cx="3981450" cy="2995613"/>
        </p:xfrm>
        <a:graphic>
          <a:graphicData uri="http://schemas.openxmlformats.org/presentationml/2006/ole">
            <mc:AlternateContent xmlns:mc="http://schemas.openxmlformats.org/markup-compatibility/2006">
              <mc:Choice xmlns:v="urn:schemas-microsoft-com:vml" Requires="v">
                <p:oleObj spid="_x0000_s1134" r:id="rId3" imgW="3981033" imgH="2993395" progId="Excel.Chart.8">
                  <p:embed/>
                </p:oleObj>
              </mc:Choice>
              <mc:Fallback>
                <p:oleObj r:id="rId3" imgW="3981033" imgH="2993395"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7175" y="2512335"/>
                        <a:ext cx="398145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a:spLocks noChangeArrowheads="1"/>
          </p:cNvSpPr>
          <p:nvPr/>
        </p:nvSpPr>
        <p:spPr bwMode="auto">
          <a:xfrm>
            <a:off x="4010478" y="4034066"/>
            <a:ext cx="20780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400" b="1" i="1" dirty="0" smtClean="0">
                <a:solidFill>
                  <a:srgbClr val="000000"/>
                </a:solidFill>
                <a:latin typeface="Arial" pitchFamily="34" charset="0"/>
                <a:ea typeface="SimSun" pitchFamily="2" charset="-122"/>
              </a:rPr>
              <a:t>74%</a:t>
            </a:r>
          </a:p>
        </p:txBody>
      </p:sp>
      <p:sp>
        <p:nvSpPr>
          <p:cNvPr id="7" name="Rectangle 5"/>
          <p:cNvSpPr>
            <a:spLocks noChangeArrowheads="1"/>
          </p:cNvSpPr>
          <p:nvPr/>
        </p:nvSpPr>
        <p:spPr bwMode="auto">
          <a:xfrm>
            <a:off x="3622675" y="2551117"/>
            <a:ext cx="27955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rIns="0" anchor="b"/>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ct val="0"/>
              </a:spcAft>
              <a:buClr>
                <a:srgbClr val="C00000"/>
              </a:buClr>
              <a:buSzPct val="120000"/>
            </a:pPr>
            <a:r>
              <a:rPr lang="zh-TW" altLang="en-US" sz="2200" b="1" dirty="0" smtClean="0">
                <a:solidFill>
                  <a:srgbClr val="000000"/>
                </a:solidFill>
                <a:latin typeface="Arial" pitchFamily="34" charset="0"/>
                <a:ea typeface="SimSun" pitchFamily="2" charset="-122"/>
              </a:rPr>
              <a:t>全球</a:t>
            </a:r>
            <a:r>
              <a:rPr lang="en-US" altLang="zh-TW" sz="2200" b="1" dirty="0" smtClean="0">
                <a:solidFill>
                  <a:srgbClr val="000000"/>
                </a:solidFill>
                <a:latin typeface="Arial" pitchFamily="34" charset="0"/>
                <a:ea typeface="SimSun" pitchFamily="2" charset="-122"/>
              </a:rPr>
              <a:t>CEO</a:t>
            </a:r>
          </a:p>
        </p:txBody>
      </p:sp>
      <p:graphicFrame>
        <p:nvGraphicFramePr>
          <p:cNvPr id="8" name="圖表 13"/>
          <p:cNvGraphicFramePr>
            <a:graphicFrameLocks/>
          </p:cNvGraphicFramePr>
          <p:nvPr>
            <p:extLst>
              <p:ext uri="{D42A27DB-BD31-4B8C-83A1-F6EECF244321}">
                <p14:modId xmlns:p14="http://schemas.microsoft.com/office/powerpoint/2010/main" val="4239383139"/>
              </p:ext>
            </p:extLst>
          </p:nvPr>
        </p:nvGraphicFramePr>
        <p:xfrm>
          <a:off x="-215900" y="2497821"/>
          <a:ext cx="3981450" cy="2995613"/>
        </p:xfrm>
        <a:graphic>
          <a:graphicData uri="http://schemas.openxmlformats.org/presentationml/2006/ole">
            <mc:AlternateContent xmlns:mc="http://schemas.openxmlformats.org/markup-compatibility/2006">
              <mc:Choice xmlns:v="urn:schemas-microsoft-com:vml" Requires="v">
                <p:oleObj spid="_x0000_s1135" r:id="rId5" imgW="3981033" imgH="2993395" progId="Excel.Chart.8">
                  <p:embed/>
                </p:oleObj>
              </mc:Choice>
              <mc:Fallback>
                <p:oleObj r:id="rId5" imgW="3981033" imgH="299339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 y="2497821"/>
                        <a:ext cx="398145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5"/>
          <p:cNvSpPr>
            <a:spLocks noChangeArrowheads="1"/>
          </p:cNvSpPr>
          <p:nvPr/>
        </p:nvSpPr>
        <p:spPr bwMode="auto">
          <a:xfrm>
            <a:off x="968375" y="3990524"/>
            <a:ext cx="20780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400" b="1" i="1" dirty="0" smtClean="0">
                <a:solidFill>
                  <a:srgbClr val="000000"/>
                </a:solidFill>
                <a:latin typeface="Arial" pitchFamily="34" charset="0"/>
                <a:ea typeface="SimSun" pitchFamily="2" charset="-122"/>
              </a:rPr>
              <a:t>85%</a:t>
            </a:r>
          </a:p>
        </p:txBody>
      </p:sp>
      <p:sp>
        <p:nvSpPr>
          <p:cNvPr id="10" name="Rectangle 5"/>
          <p:cNvSpPr>
            <a:spLocks noChangeArrowheads="1"/>
          </p:cNvSpPr>
          <p:nvPr/>
        </p:nvSpPr>
        <p:spPr bwMode="auto">
          <a:xfrm>
            <a:off x="609600" y="2638201"/>
            <a:ext cx="27955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rIns="0" anchor="b"/>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ct val="0"/>
              </a:spcAft>
              <a:buClr>
                <a:srgbClr val="C00000"/>
              </a:buClr>
              <a:buSzPct val="120000"/>
            </a:pPr>
            <a:r>
              <a:rPr lang="zh-TW" altLang="en-US" sz="2200" b="1" dirty="0" smtClean="0">
                <a:solidFill>
                  <a:srgbClr val="000000"/>
                </a:solidFill>
                <a:latin typeface="Arial" pitchFamily="34" charset="0"/>
                <a:ea typeface="SimSun" pitchFamily="2" charset="-122"/>
              </a:rPr>
              <a:t>台灣</a:t>
            </a:r>
            <a:r>
              <a:rPr lang="en-US" altLang="zh-TW" sz="2200" b="1" dirty="0" smtClean="0">
                <a:solidFill>
                  <a:srgbClr val="000000"/>
                </a:solidFill>
                <a:latin typeface="Arial" pitchFamily="34" charset="0"/>
                <a:ea typeface="SimSun" pitchFamily="2" charset="-122"/>
              </a:rPr>
              <a:t>CEO</a:t>
            </a:r>
          </a:p>
        </p:txBody>
      </p:sp>
      <p:grpSp>
        <p:nvGrpSpPr>
          <p:cNvPr id="11" name="群組 12"/>
          <p:cNvGrpSpPr/>
          <p:nvPr/>
        </p:nvGrpSpPr>
        <p:grpSpPr>
          <a:xfrm>
            <a:off x="6087811" y="4332449"/>
            <a:ext cx="2880320" cy="1897793"/>
            <a:chOff x="4079275" y="2116699"/>
            <a:chExt cx="2880320" cy="1897793"/>
          </a:xfrm>
          <a:solidFill>
            <a:srgbClr val="C00000"/>
          </a:solidFill>
        </p:grpSpPr>
        <p:sp>
          <p:nvSpPr>
            <p:cNvPr id="12" name="矩形 11"/>
            <p:cNvSpPr/>
            <p:nvPr/>
          </p:nvSpPr>
          <p:spPr bwMode="ltGray">
            <a:xfrm>
              <a:off x="4427539" y="2116699"/>
              <a:ext cx="2532056" cy="1816356"/>
            </a:xfrm>
            <a:prstGeom prst="rect">
              <a:avLst/>
            </a:prstGeom>
            <a:grpFill/>
            <a:ln w="28575" cap="flat" cmpd="sng" algn="ctr">
              <a:noFill/>
              <a:prstDash val="solid"/>
            </a:ln>
            <a:effectLst/>
          </p:spPr>
          <p:txBody>
            <a:bodyPr anchor="ctr"/>
            <a:lstStyle/>
            <a:p>
              <a:pPr fontAlgn="base">
                <a:lnSpc>
                  <a:spcPct val="120000"/>
                </a:lnSpc>
                <a:spcBef>
                  <a:spcPct val="0"/>
                </a:spcBef>
                <a:spcAft>
                  <a:spcPct val="0"/>
                </a:spcAft>
                <a:defRPr/>
              </a:pPr>
              <a:r>
                <a:rPr lang="zh-TW" altLang="en-US" sz="2200" b="1" kern="0" dirty="0">
                  <a:solidFill>
                    <a:srgbClr val="FFFFFF"/>
                  </a:solidFill>
                  <a:latin typeface="Arial"/>
                  <a:ea typeface="SimSun" pitchFamily="2" charset="-122"/>
                </a:rPr>
                <a:t>有助於：</a:t>
              </a:r>
              <a:endParaRPr lang="en-US" altLang="zh-TW" sz="2200" b="1" kern="0" dirty="0">
                <a:solidFill>
                  <a:srgbClr val="FFFFFF"/>
                </a:solidFill>
                <a:latin typeface="Arial"/>
                <a:ea typeface="SimSun" pitchFamily="2" charset="-122"/>
              </a:endParaRPr>
            </a:p>
            <a:p>
              <a:pPr fontAlgn="base">
                <a:lnSpc>
                  <a:spcPct val="120000"/>
                </a:lnSpc>
                <a:spcBef>
                  <a:spcPct val="0"/>
                </a:spcBef>
                <a:spcAft>
                  <a:spcPct val="0"/>
                </a:spcAft>
                <a:defRPr/>
              </a:pPr>
              <a:r>
                <a:rPr lang="zh-TW" altLang="en-US" sz="2200" b="1" kern="0" dirty="0">
                  <a:solidFill>
                    <a:srgbClr val="FFFFFF"/>
                  </a:solidFill>
                  <a:latin typeface="Arial"/>
                  <a:ea typeface="SimSun" pitchFamily="2" charset="-122"/>
                </a:rPr>
                <a:t>提高內部向心力，</a:t>
              </a:r>
              <a:endParaRPr lang="en-US" altLang="zh-TW" sz="2200" b="1" kern="0" dirty="0">
                <a:solidFill>
                  <a:srgbClr val="FFFFFF"/>
                </a:solidFill>
                <a:latin typeface="Arial"/>
                <a:ea typeface="SimSun" pitchFamily="2" charset="-122"/>
              </a:endParaRPr>
            </a:p>
            <a:p>
              <a:pPr fontAlgn="base">
                <a:lnSpc>
                  <a:spcPct val="120000"/>
                </a:lnSpc>
                <a:spcBef>
                  <a:spcPct val="0"/>
                </a:spcBef>
                <a:spcAft>
                  <a:spcPct val="0"/>
                </a:spcAft>
                <a:defRPr/>
              </a:pPr>
              <a:r>
                <a:rPr lang="zh-TW" altLang="en-US" sz="2200" b="1" kern="0" dirty="0">
                  <a:solidFill>
                    <a:srgbClr val="FFFFFF"/>
                  </a:solidFill>
                  <a:latin typeface="Arial"/>
                  <a:ea typeface="SimSun" pitchFamily="2" charset="-122"/>
                </a:rPr>
                <a:t>提升外部形象。</a:t>
              </a:r>
            </a:p>
          </p:txBody>
        </p:sp>
        <p:sp>
          <p:nvSpPr>
            <p:cNvPr id="13" name="矩形 12"/>
            <p:cNvSpPr/>
            <p:nvPr/>
          </p:nvSpPr>
          <p:spPr bwMode="ltGray">
            <a:xfrm>
              <a:off x="4079275" y="3920423"/>
              <a:ext cx="334467" cy="94069"/>
            </a:xfrm>
            <a:prstGeom prst="rect">
              <a:avLst/>
            </a:prstGeom>
            <a:grpFill/>
            <a:ln w="28575" cap="flat" cmpd="sng" algn="ctr">
              <a:noFill/>
              <a:prstDash val="solid"/>
            </a:ln>
            <a:effectLst/>
          </p:spPr>
          <p:txBody>
            <a:bodyPr anchor="ctr"/>
            <a:lstStyle/>
            <a:p>
              <a:pPr algn="ctr" fontAlgn="base">
                <a:spcBef>
                  <a:spcPct val="0"/>
                </a:spcBef>
                <a:spcAft>
                  <a:spcPct val="0"/>
                </a:spcAft>
                <a:defRPr/>
              </a:pPr>
              <a:endParaRPr lang="zh-TW" altLang="en-US" sz="2200" b="1" kern="0" dirty="0">
                <a:solidFill>
                  <a:srgbClr val="000000"/>
                </a:solidFill>
                <a:latin typeface="Georgia" pitchFamily="18" charset="0"/>
              </a:endParaRPr>
            </a:p>
          </p:txBody>
        </p:sp>
      </p:grpSp>
      <p:sp>
        <p:nvSpPr>
          <p:cNvPr id="14" name="投影片編號版面配置區 13"/>
          <p:cNvSpPr>
            <a:spLocks noGrp="1"/>
          </p:cNvSpPr>
          <p:nvPr>
            <p:ph type="sldNum" sz="quarter" idx="4"/>
          </p:nvPr>
        </p:nvSpPr>
        <p:spPr>
          <a:xfrm>
            <a:off x="7010400" y="6356350"/>
            <a:ext cx="2133600" cy="365125"/>
          </a:xfrm>
        </p:spPr>
        <p:txBody>
          <a:bodyPr/>
          <a:lstStyle/>
          <a:p>
            <a:fld id="{1C7858B1-76B0-43A1-BD85-92CBAD88C864}" type="slidenum">
              <a:rPr lang="zh-TW" altLang="en-US" smtClean="0"/>
              <a:t>61</a:t>
            </a:fld>
            <a:endParaRPr lang="zh-TW" altLang="en-US"/>
          </a:p>
        </p:txBody>
      </p:sp>
    </p:spTree>
    <p:extLst>
      <p:ext uri="{BB962C8B-B14F-4D97-AF65-F5344CB8AC3E}">
        <p14:creationId xmlns:p14="http://schemas.microsoft.com/office/powerpoint/2010/main" val="632201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844544" y="3959686"/>
            <a:ext cx="7848600" cy="1792288"/>
          </a:xfrm>
          <a:prstGeom prst="rect">
            <a:avLst/>
          </a:prstGeom>
          <a:solidFill>
            <a:srgbClr val="FFB600">
              <a:lumMod val="20000"/>
              <a:lumOff val="80000"/>
            </a:srgbClr>
          </a:solidFill>
          <a:ln w="9525" algn="ctr">
            <a:noFill/>
            <a:miter lim="800000"/>
            <a:headEnd/>
            <a:tailEnd/>
          </a:ln>
        </p:spPr>
        <p:txBody>
          <a:bodyPr lIns="0" anchor="ctr"/>
          <a:lstStyle/>
          <a:p>
            <a:pPr marL="174625" indent="-174625" algn="ctr" eaLnBrk="0" fontAlgn="base" hangingPunct="0">
              <a:lnSpc>
                <a:spcPct val="150000"/>
              </a:lnSpc>
              <a:spcAft>
                <a:spcPct val="0"/>
              </a:spcAft>
              <a:buClr>
                <a:srgbClr val="DC6900"/>
              </a:buClr>
              <a:buSzPct val="120000"/>
              <a:defRPr/>
            </a:pPr>
            <a:endParaRPr lang="zh-TW" altLang="en-US" sz="2200" b="1" kern="0" dirty="0">
              <a:solidFill>
                <a:srgbClr val="DC6900"/>
              </a:solidFill>
              <a:latin typeface="Arial" pitchFamily="34" charset="0"/>
              <a:ea typeface="SimSun" pitchFamily="2" charset="-122"/>
            </a:endParaRPr>
          </a:p>
        </p:txBody>
      </p:sp>
      <p:graphicFrame>
        <p:nvGraphicFramePr>
          <p:cNvPr id="3" name="內容版面配置區 8"/>
          <p:cNvGraphicFramePr>
            <a:graphicFrameLocks/>
          </p:cNvGraphicFramePr>
          <p:nvPr>
            <p:extLst>
              <p:ext uri="{D42A27DB-BD31-4B8C-83A1-F6EECF244321}">
                <p14:modId xmlns:p14="http://schemas.microsoft.com/office/powerpoint/2010/main" val="716789915"/>
              </p:ext>
            </p:extLst>
          </p:nvPr>
        </p:nvGraphicFramePr>
        <p:xfrm>
          <a:off x="844544" y="1380905"/>
          <a:ext cx="7848601" cy="2592387"/>
        </p:xfrm>
        <a:graphic>
          <a:graphicData uri="http://schemas.openxmlformats.org/drawingml/2006/table">
            <a:tbl>
              <a:tblPr firstRow="1" bandRow="1"/>
              <a:tblGrid>
                <a:gridCol w="1500270">
                  <a:extLst>
                    <a:ext uri="{9D8B030D-6E8A-4147-A177-3AD203B41FA5}">
                      <a16:colId xmlns="" xmlns:a16="http://schemas.microsoft.com/office/drawing/2014/main" val="20000"/>
                    </a:ext>
                  </a:extLst>
                </a:gridCol>
                <a:gridCol w="1452058">
                  <a:extLst>
                    <a:ext uri="{9D8B030D-6E8A-4147-A177-3AD203B41FA5}">
                      <a16:colId xmlns="" xmlns:a16="http://schemas.microsoft.com/office/drawing/2014/main" val="20001"/>
                    </a:ext>
                  </a:extLst>
                </a:gridCol>
                <a:gridCol w="1440160">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799929">
                  <a:extLst>
                    <a:ext uri="{9D8B030D-6E8A-4147-A177-3AD203B41FA5}">
                      <a16:colId xmlns="" xmlns:a16="http://schemas.microsoft.com/office/drawing/2014/main" val="20004"/>
                    </a:ext>
                  </a:extLst>
                </a:gridCol>
              </a:tblGrid>
              <a:tr h="129626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zh-TW" altLang="en-US" sz="2400" dirty="0">
                        <a:latin typeface="+mj-lt"/>
                        <a:ea typeface="SimSun" panose="02010600030101010101" pitchFamily="2" charset="-122"/>
                      </a:endParaRPr>
                    </a:p>
                  </a:txBody>
                  <a:tcPr marL="91437" marR="91437" marT="45708" marB="4570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0232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altLang="zh-TW" sz="2000" dirty="0" smtClean="0">
                          <a:latin typeface="+mj-lt"/>
                          <a:ea typeface="SimSun" panose="02010600030101010101" pitchFamily="2" charset="-122"/>
                          <a:cs typeface="Times New Roman" panose="02020603050405020304" pitchFamily="18" charset="0"/>
                        </a:rPr>
                        <a:t>101</a:t>
                      </a:r>
                      <a:r>
                        <a:rPr lang="zh-TW" altLang="en-US" sz="2000" dirty="0" smtClean="0">
                          <a:latin typeface="+mj-lt"/>
                          <a:ea typeface="SimSun" panose="02010600030101010101" pitchFamily="2" charset="-122"/>
                          <a:cs typeface="Times New Roman" panose="02020603050405020304" pitchFamily="18" charset="0"/>
                        </a:rPr>
                        <a:t>年</a:t>
                      </a:r>
                      <a:endParaRPr lang="en-US" altLang="zh-TW" sz="2000" dirty="0" smtClean="0">
                        <a:latin typeface="+mj-lt"/>
                        <a:ea typeface="SimSun" panose="02010600030101010101" pitchFamily="2" charset="-122"/>
                        <a:cs typeface="Times New Roman" panose="02020603050405020304" pitchFamily="18" charset="0"/>
                      </a:endParaRPr>
                    </a:p>
                    <a:p>
                      <a:r>
                        <a:rPr lang="zh-TW" altLang="en-US" sz="2000" dirty="0" smtClean="0">
                          <a:latin typeface="+mj-lt"/>
                          <a:ea typeface="SimSun" panose="02010600030101010101" pitchFamily="2" charset="-122"/>
                          <a:cs typeface="Times New Roman" panose="02020603050405020304" pitchFamily="18" charset="0"/>
                        </a:rPr>
                        <a:t>發布家數</a:t>
                      </a:r>
                      <a:endParaRPr lang="zh-TW" altLang="en-US" sz="2000" dirty="0">
                        <a:latin typeface="+mj-lt"/>
                        <a:ea typeface="SimSun" panose="02010600030101010101" pitchFamily="2" charset="-122"/>
                        <a:cs typeface="Times New Roman" panose="02020603050405020304" pitchFamily="18" charset="0"/>
                      </a:endParaRPr>
                    </a:p>
                  </a:txBody>
                  <a:tcPr marL="91437" marR="91437" marT="45708" marB="4570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0232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smtClean="0">
                          <a:latin typeface="+mj-lt"/>
                          <a:ea typeface="SimSun" panose="02010600030101010101" pitchFamily="2" charset="-122"/>
                          <a:cs typeface="Times New Roman" panose="02020603050405020304" pitchFamily="18" charset="0"/>
                        </a:rPr>
                        <a:t>102</a:t>
                      </a:r>
                      <a:r>
                        <a:rPr lang="zh-TW" altLang="en-US" sz="2000" dirty="0" smtClean="0">
                          <a:latin typeface="+mj-lt"/>
                          <a:ea typeface="SimSun" panose="02010600030101010101" pitchFamily="2" charset="-122"/>
                          <a:cs typeface="Times New Roman" panose="02020603050405020304" pitchFamily="18" charset="0"/>
                        </a:rPr>
                        <a:t>年</a:t>
                      </a:r>
                      <a:endParaRPr lang="en-US" altLang="zh-TW" sz="2000" dirty="0" smtClean="0">
                        <a:latin typeface="+mj-lt"/>
                        <a:ea typeface="SimSun" panose="02010600030101010101" pitchFamily="2"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mj-lt"/>
                          <a:ea typeface="SimSun" panose="02010600030101010101" pitchFamily="2" charset="-122"/>
                          <a:cs typeface="Times New Roman" panose="02020603050405020304" pitchFamily="18" charset="0"/>
                        </a:rPr>
                        <a:t>發布家數</a:t>
                      </a:r>
                    </a:p>
                    <a:p>
                      <a:endParaRPr lang="zh-TW" altLang="en-US" sz="2000" dirty="0">
                        <a:latin typeface="+mj-lt"/>
                        <a:ea typeface="SimSun" panose="02010600030101010101" pitchFamily="2" charset="-122"/>
                      </a:endParaRPr>
                    </a:p>
                  </a:txBody>
                  <a:tcPr marL="91437" marR="91437" marT="45708" marB="4570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0232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altLang="zh-TW" sz="2000" dirty="0" smtClean="0">
                          <a:latin typeface="+mj-lt"/>
                          <a:ea typeface="SimSun" panose="02010600030101010101" pitchFamily="2" charset="-122"/>
                          <a:cs typeface="Times New Roman" panose="02020603050405020304" pitchFamily="18" charset="0"/>
                        </a:rPr>
                        <a:t>102</a:t>
                      </a:r>
                      <a:r>
                        <a:rPr lang="zh-TW" altLang="en-US" sz="2000" dirty="0" smtClean="0">
                          <a:latin typeface="+mj-lt"/>
                          <a:ea typeface="SimSun" panose="02010600030101010101" pitchFamily="2" charset="-122"/>
                          <a:cs typeface="Times New Roman" panose="02020603050405020304" pitchFamily="18" charset="0"/>
                        </a:rPr>
                        <a:t>年發布</a:t>
                      </a:r>
                      <a:r>
                        <a:rPr lang="en-US" altLang="zh-TW" sz="2000" dirty="0" smtClean="0">
                          <a:latin typeface="+mj-lt"/>
                          <a:ea typeface="SimSun" panose="02010600030101010101" pitchFamily="2" charset="-122"/>
                          <a:cs typeface="Times New Roman" panose="02020603050405020304" pitchFamily="18" charset="0"/>
                        </a:rPr>
                        <a:t>CSR</a:t>
                      </a:r>
                      <a:r>
                        <a:rPr lang="zh-TW" altLang="en-US" sz="2000" dirty="0" smtClean="0">
                          <a:latin typeface="+mj-lt"/>
                          <a:ea typeface="SimSun" panose="02010600030101010101" pitchFamily="2" charset="-122"/>
                          <a:cs typeface="Times New Roman" panose="02020603050405020304" pitchFamily="18" charset="0"/>
                        </a:rPr>
                        <a:t>公司</a:t>
                      </a:r>
                      <a:endParaRPr lang="en-US" altLang="zh-TW" sz="2000" dirty="0" smtClean="0">
                        <a:latin typeface="+mj-lt"/>
                        <a:ea typeface="SimSun" panose="02010600030101010101" pitchFamily="2" charset="-122"/>
                        <a:cs typeface="Times New Roman" panose="02020603050405020304" pitchFamily="18" charset="0"/>
                      </a:endParaRPr>
                    </a:p>
                    <a:p>
                      <a:r>
                        <a:rPr lang="zh-TW" altLang="en-US" sz="2000" dirty="0" smtClean="0">
                          <a:latin typeface="+mj-lt"/>
                          <a:ea typeface="SimSun" panose="02010600030101010101" pitchFamily="2" charset="-122"/>
                          <a:cs typeface="Times New Roman" panose="02020603050405020304" pitchFamily="18" charset="0"/>
                        </a:rPr>
                        <a:t>平均</a:t>
                      </a:r>
                      <a:r>
                        <a:rPr lang="en-US" altLang="zh-TW" sz="2000" dirty="0" smtClean="0">
                          <a:latin typeface="+mj-lt"/>
                          <a:ea typeface="SimSun" panose="02010600030101010101" pitchFamily="2" charset="-122"/>
                          <a:cs typeface="Times New Roman" panose="02020603050405020304" pitchFamily="18" charset="0"/>
                        </a:rPr>
                        <a:t>EPS</a:t>
                      </a:r>
                      <a:endParaRPr lang="zh-TW" altLang="en-US" sz="2000" dirty="0">
                        <a:latin typeface="+mj-lt"/>
                        <a:ea typeface="SimSun" panose="02010600030101010101" pitchFamily="2" charset="-122"/>
                        <a:cs typeface="Times New Roman" panose="02020603050405020304" pitchFamily="18" charset="0"/>
                      </a:endParaRPr>
                    </a:p>
                  </a:txBody>
                  <a:tcPr marL="91437" marR="91437" marT="45708" marB="4570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0232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altLang="zh-TW" sz="2000" dirty="0" smtClean="0">
                          <a:latin typeface="+mj-lt"/>
                          <a:ea typeface="SimSun" panose="02010600030101010101" pitchFamily="2" charset="-122"/>
                          <a:cs typeface="Times New Roman" panose="02020603050405020304" pitchFamily="18" charset="0"/>
                        </a:rPr>
                        <a:t>102</a:t>
                      </a:r>
                      <a:r>
                        <a:rPr lang="zh-TW" altLang="en-US" sz="2000" dirty="0" smtClean="0">
                          <a:latin typeface="+mj-lt"/>
                          <a:ea typeface="SimSun" panose="02010600030101010101" pitchFamily="2" charset="-122"/>
                          <a:cs typeface="Times New Roman" panose="02020603050405020304" pitchFamily="18" charset="0"/>
                        </a:rPr>
                        <a:t>年所有</a:t>
                      </a:r>
                      <a:endParaRPr lang="en-US" altLang="zh-TW" sz="2000" dirty="0" smtClean="0">
                        <a:latin typeface="+mj-lt"/>
                        <a:ea typeface="SimSun" panose="02010600030101010101" pitchFamily="2" charset="-122"/>
                        <a:cs typeface="Times New Roman" panose="02020603050405020304" pitchFamily="18" charset="0"/>
                      </a:endParaRPr>
                    </a:p>
                    <a:p>
                      <a:r>
                        <a:rPr lang="zh-TW" altLang="en-US" sz="2000" dirty="0" smtClean="0">
                          <a:latin typeface="+mj-lt"/>
                          <a:ea typeface="SimSun" panose="02010600030101010101" pitchFamily="2" charset="-122"/>
                          <a:cs typeface="Times New Roman" panose="02020603050405020304" pitchFamily="18" charset="0"/>
                        </a:rPr>
                        <a:t>上市櫃公司</a:t>
                      </a:r>
                      <a:r>
                        <a:rPr lang="en-US" altLang="zh-TW" sz="2000" dirty="0" smtClean="0">
                          <a:latin typeface="+mj-lt"/>
                          <a:ea typeface="SimSun" panose="02010600030101010101" pitchFamily="2" charset="-122"/>
                          <a:cs typeface="Times New Roman" panose="02020603050405020304" pitchFamily="18" charset="0"/>
                        </a:rPr>
                        <a:t>EPS</a:t>
                      </a:r>
                      <a:endParaRPr lang="zh-TW" altLang="en-US" sz="2000" dirty="0">
                        <a:latin typeface="+mj-lt"/>
                        <a:ea typeface="SimSun" panose="02010600030101010101" pitchFamily="2" charset="-122"/>
                        <a:cs typeface="Times New Roman" panose="02020603050405020304" pitchFamily="18" charset="0"/>
                      </a:endParaRPr>
                    </a:p>
                  </a:txBody>
                  <a:tcPr marL="91437" marR="91437" marT="45708" marB="45708">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extLst>
                  <a:ext uri="{0D108BD9-81ED-4DB2-BD59-A6C34878D82A}">
                    <a16:rowId xmlns="" xmlns:a16="http://schemas.microsoft.com/office/drawing/2014/main" val="10000"/>
                  </a:ext>
                </a:extLst>
              </a:tr>
              <a:tr h="6480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2800" b="1" dirty="0" smtClean="0">
                          <a:solidFill>
                            <a:srgbClr val="000000"/>
                          </a:solidFill>
                          <a:latin typeface="+mj-lt"/>
                          <a:ea typeface="SimSun" panose="02010600030101010101" pitchFamily="2" charset="-122"/>
                        </a:rPr>
                        <a:t>上市</a:t>
                      </a:r>
                      <a:endParaRPr lang="zh-TW" altLang="en-US" sz="2800" b="1" dirty="0">
                        <a:solidFill>
                          <a:srgbClr val="000000"/>
                        </a:solidFill>
                        <a:latin typeface="+mj-lt"/>
                        <a:ea typeface="SimSun" panose="02010600030101010101" pitchFamily="2" charset="-122"/>
                      </a:endParaRPr>
                    </a:p>
                  </a:txBody>
                  <a:tcPr marL="91437" marR="91437" marT="45708" marB="4570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76</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109</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2.29</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2.08</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 xmlns:a16="http://schemas.microsoft.com/office/drawing/2014/main" val="10001"/>
                  </a:ext>
                </a:extLst>
              </a:tr>
              <a:tr h="6480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zh-TW" altLang="en-US" sz="2800" b="1" dirty="0" smtClean="0">
                          <a:solidFill>
                            <a:srgbClr val="000000"/>
                          </a:solidFill>
                          <a:latin typeface="+mj-lt"/>
                          <a:ea typeface="SimSun" panose="02010600030101010101" pitchFamily="2" charset="-122"/>
                        </a:rPr>
                        <a:t>上櫃</a:t>
                      </a:r>
                      <a:endParaRPr lang="zh-TW" altLang="en-US" sz="2800" b="1" dirty="0">
                        <a:solidFill>
                          <a:srgbClr val="000000"/>
                        </a:solidFill>
                        <a:latin typeface="+mj-lt"/>
                        <a:ea typeface="SimSun" panose="02010600030101010101" pitchFamily="2" charset="-122"/>
                      </a:endParaRPr>
                    </a:p>
                  </a:txBody>
                  <a:tcPr marL="91437" marR="91437" marT="45708" marB="4570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13</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33</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2.73</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69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altLang="zh-TW" sz="2800" b="1" dirty="0" smtClean="0">
                          <a:solidFill>
                            <a:srgbClr val="000000"/>
                          </a:solidFill>
                          <a:latin typeface="+mj-lt"/>
                          <a:ea typeface="SimSun" panose="02010600030101010101" pitchFamily="2" charset="-122"/>
                          <a:cs typeface="Times New Roman" pitchFamily="18" charset="0"/>
                        </a:rPr>
                        <a:t>1.45</a:t>
                      </a:r>
                      <a:endParaRPr lang="zh-TW" altLang="en-US" sz="2800" b="1" dirty="0">
                        <a:solidFill>
                          <a:srgbClr val="000000"/>
                        </a:solidFill>
                        <a:latin typeface="+mj-lt"/>
                        <a:ea typeface="SimSun" panose="02010600030101010101" pitchFamily="2" charset="-122"/>
                        <a:cs typeface="Times New Roman" pitchFamily="18" charset="0"/>
                      </a:endParaRPr>
                    </a:p>
                  </a:txBody>
                  <a:tcPr marL="91437" marR="91437" marT="45708" marB="45708">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 xmlns:a16="http://schemas.microsoft.com/office/drawing/2014/main" val="10002"/>
                  </a:ext>
                </a:extLst>
              </a:tr>
            </a:tbl>
          </a:graphicData>
        </a:graphic>
      </p:graphicFrame>
      <p:sp>
        <p:nvSpPr>
          <p:cNvPr id="4" name="矩形 3"/>
          <p:cNvSpPr/>
          <p:nvPr/>
        </p:nvSpPr>
        <p:spPr>
          <a:xfrm>
            <a:off x="1045930" y="4261762"/>
            <a:ext cx="7416800" cy="1016000"/>
          </a:xfrm>
          <a:prstGeom prst="rect">
            <a:avLst/>
          </a:prstGeom>
        </p:spPr>
        <p:txBody>
          <a:bodyPr>
            <a:spAutoFit/>
          </a:bodyPr>
          <a:lstStyle/>
          <a:p>
            <a:pPr algn="just" fontAlgn="base">
              <a:spcBef>
                <a:spcPct val="0"/>
              </a:spcBef>
              <a:spcAft>
                <a:spcPct val="0"/>
              </a:spcAft>
              <a:defRPr/>
            </a:pP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台灣發布</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CSR</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的</a:t>
            </a:r>
            <a:r>
              <a:rPr kumimoji="1" lang="zh-TW" altLang="en-US" sz="2000" b="1" dirty="0">
                <a:solidFill>
                  <a:srgbClr val="A32020"/>
                </a:solidFill>
                <a:latin typeface="Times New Roman" panose="02020603050405020304" pitchFamily="18" charset="0"/>
                <a:ea typeface="SimSun" pitchFamily="2" charset="-122"/>
                <a:cs typeface="Times New Roman" panose="02020603050405020304" pitchFamily="18" charset="0"/>
              </a:rPr>
              <a:t>上市</a:t>
            </a:r>
            <a:r>
              <a:rPr kumimoji="1" lang="en-US" altLang="zh-TW" sz="2000" b="1" dirty="0">
                <a:solidFill>
                  <a:srgbClr val="A32020"/>
                </a:solidFill>
                <a:latin typeface="Times New Roman" panose="02020603050405020304" pitchFamily="18" charset="0"/>
                <a:ea typeface="SimSun" pitchFamily="2" charset="-122"/>
                <a:cs typeface="Times New Roman" panose="02020603050405020304" pitchFamily="18" charset="0"/>
              </a:rPr>
              <a:t>(</a:t>
            </a:r>
            <a:r>
              <a:rPr kumimoji="1" lang="zh-TW" altLang="en-US" sz="2000" b="1" dirty="0">
                <a:solidFill>
                  <a:srgbClr val="A32020"/>
                </a:solidFill>
                <a:latin typeface="Times New Roman" panose="02020603050405020304" pitchFamily="18" charset="0"/>
                <a:ea typeface="SimSun" pitchFamily="2" charset="-122"/>
                <a:cs typeface="Times New Roman" panose="02020603050405020304" pitchFamily="18" charset="0"/>
              </a:rPr>
              <a:t>櫃</a:t>
            </a:r>
            <a:r>
              <a:rPr kumimoji="1" lang="en-US" altLang="zh-TW" sz="2000" b="1" dirty="0">
                <a:solidFill>
                  <a:srgbClr val="A32020"/>
                </a:solidFill>
                <a:latin typeface="Times New Roman" panose="02020603050405020304" pitchFamily="18" charset="0"/>
                <a:ea typeface="SimSun" pitchFamily="2" charset="-122"/>
                <a:cs typeface="Times New Roman" panose="02020603050405020304" pitchFamily="18" charset="0"/>
              </a:rPr>
              <a:t>)</a:t>
            </a:r>
            <a:r>
              <a:rPr kumimoji="1" lang="zh-TW" altLang="en-US" sz="2000" b="1" dirty="0">
                <a:solidFill>
                  <a:srgbClr val="A32020"/>
                </a:solidFill>
                <a:latin typeface="Times New Roman" panose="02020603050405020304" pitchFamily="18" charset="0"/>
                <a:ea typeface="SimSun" pitchFamily="2" charset="-122"/>
                <a:cs typeface="Times New Roman" panose="02020603050405020304" pitchFamily="18" charset="0"/>
              </a:rPr>
              <a:t>公司</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102</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年</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EPS</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平均為新臺幣</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2.39</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元，為全體上市</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櫃</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公司平均</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EPS</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新臺幣</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1.8</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元之</a:t>
            </a:r>
            <a:r>
              <a:rPr kumimoji="1" lang="en-US" altLang="zh-TW" sz="2000" b="1" dirty="0">
                <a:solidFill>
                  <a:srgbClr val="000000"/>
                </a:solidFill>
                <a:latin typeface="Times New Roman" panose="02020603050405020304" pitchFamily="18" charset="0"/>
                <a:ea typeface="SimSun" pitchFamily="2" charset="-122"/>
                <a:cs typeface="Times New Roman" panose="02020603050405020304" pitchFamily="18" charset="0"/>
              </a:rPr>
              <a:t>1.33</a:t>
            </a:r>
            <a:r>
              <a:rPr kumimoji="1" lang="zh-TW" altLang="en-US" sz="2000" b="1" dirty="0">
                <a:solidFill>
                  <a:srgbClr val="000000"/>
                </a:solidFill>
                <a:latin typeface="Times New Roman" panose="02020603050405020304" pitchFamily="18" charset="0"/>
                <a:ea typeface="SimSun" pitchFamily="2" charset="-122"/>
                <a:cs typeface="Times New Roman" panose="02020603050405020304" pitchFamily="18" charset="0"/>
              </a:rPr>
              <a:t>倍，顯見企業注重誠信經營及倫理之觀念已為企業帶來財務效益。 </a:t>
            </a:r>
          </a:p>
        </p:txBody>
      </p:sp>
      <p:sp>
        <p:nvSpPr>
          <p:cNvPr id="5" name="標題 1"/>
          <p:cNvSpPr txBox="1">
            <a:spLocks/>
          </p:cNvSpPr>
          <p:nvPr/>
        </p:nvSpPr>
        <p:spPr bwMode="auto">
          <a:xfrm>
            <a:off x="1563913" y="-30843"/>
            <a:ext cx="85026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indent="-273050">
              <a:lnSpc>
                <a:spcPct val="100000"/>
              </a:lnSpc>
            </a:pPr>
            <a:r>
              <a:rPr lang="zh-TW" altLang="en-US" sz="2800" b="0" i="0" dirty="0" smtClean="0">
                <a:solidFill>
                  <a:schemeClr val="bg1"/>
                </a:solidFill>
                <a:latin typeface="微軟正黑體" panose="020B0604030504040204" pitchFamily="34" charset="-120"/>
                <a:ea typeface="微軟正黑體" panose="020B0604030504040204" pitchFamily="34" charset="-120"/>
              </a:rPr>
              <a:t>主管機關將編製企業社會責任相關指數</a:t>
            </a:r>
            <a:br>
              <a:rPr lang="zh-TW" altLang="en-US"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－出具</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報告書上之市櫃公司獲利較佳</a:t>
            </a:r>
          </a:p>
        </p:txBody>
      </p:sp>
      <p:sp>
        <p:nvSpPr>
          <p:cNvPr id="6" name="Rectangle 5"/>
          <p:cNvSpPr>
            <a:spLocks noChangeArrowheads="1"/>
          </p:cNvSpPr>
          <p:nvPr/>
        </p:nvSpPr>
        <p:spPr bwMode="auto">
          <a:xfrm>
            <a:off x="3657600" y="5726113"/>
            <a:ext cx="1584325" cy="295275"/>
          </a:xfrm>
          <a:prstGeom prst="rect">
            <a:avLst/>
          </a:prstGeom>
          <a:noFill/>
          <a:ln>
            <a:noFill/>
          </a:ln>
          <a:extLst/>
        </p:spPr>
        <p:txBody>
          <a:bodyPr lIns="0" anchor="b"/>
          <a:lstStyle>
            <a:lvl1pPr eaLnBrk="0" hangingPunct="0">
              <a:spcAft>
                <a:spcPts val="900"/>
              </a:spcAft>
              <a:buClr>
                <a:schemeClr val="tx1"/>
              </a:buClr>
              <a:defRPr sz="2000">
                <a:solidFill>
                  <a:schemeClr val="tx1"/>
                </a:solidFill>
                <a:latin typeface="Georgia" pitchFamily="18" charset="0"/>
              </a:defRPr>
            </a:lvl1pPr>
            <a:lvl2pPr marL="804863" indent="-268288" eaLnBrk="0" hangingPunct="0">
              <a:spcAft>
                <a:spcPts val="900"/>
              </a:spcAft>
              <a:buClr>
                <a:schemeClr val="tx1"/>
              </a:buClr>
              <a:buFont typeface="Georgia" pitchFamily="18" charset="0"/>
              <a:buChar char="•"/>
              <a:defRPr sz="2000">
                <a:solidFill>
                  <a:schemeClr val="tx1"/>
                </a:solidFill>
                <a:latin typeface="Georgia" pitchFamily="18" charset="0"/>
              </a:defRPr>
            </a:lvl2pPr>
            <a:lvl3pPr marL="987425" indent="-271463"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lnSpc>
                <a:spcPct val="120000"/>
              </a:lnSpc>
              <a:spcBef>
                <a:spcPct val="0"/>
              </a:spcBef>
              <a:spcAft>
                <a:spcPts val="600"/>
              </a:spcAft>
              <a:buClr>
                <a:srgbClr val="C00000"/>
              </a:buClr>
              <a:buSzPct val="120000"/>
              <a:defRPr/>
            </a:pPr>
            <a:r>
              <a:rPr lang="zh-TW" altLang="en-US" sz="1400" dirty="0" smtClean="0">
                <a:solidFill>
                  <a:srgbClr val="000000"/>
                </a:solidFill>
                <a:latin typeface="Georgia"/>
                <a:ea typeface="SimSun" pitchFamily="2" charset="-122"/>
              </a:rPr>
              <a:t>資料來源：金管會</a:t>
            </a:r>
            <a:endParaRPr lang="en-US" altLang="zh-TW" sz="1400" dirty="0" smtClean="0">
              <a:solidFill>
                <a:srgbClr val="000000"/>
              </a:solidFill>
              <a:latin typeface="Georgia"/>
              <a:ea typeface="SimSun" pitchFamily="2" charset="-122"/>
            </a:endParaRPr>
          </a:p>
        </p:txBody>
      </p:sp>
      <p:sp>
        <p:nvSpPr>
          <p:cNvPr id="7" name="投影片編號版面配置區 6"/>
          <p:cNvSpPr>
            <a:spLocks noGrp="1"/>
          </p:cNvSpPr>
          <p:nvPr>
            <p:ph type="sldNum" sz="quarter" idx="4"/>
          </p:nvPr>
        </p:nvSpPr>
        <p:spPr>
          <a:xfrm>
            <a:off x="7010400" y="6356350"/>
            <a:ext cx="2133600" cy="365125"/>
          </a:xfrm>
        </p:spPr>
        <p:txBody>
          <a:bodyPr/>
          <a:lstStyle/>
          <a:p>
            <a:fld id="{1C7858B1-76B0-43A1-BD85-92CBAD88C864}" type="slidenum">
              <a:rPr lang="zh-TW" altLang="en-US" smtClean="0"/>
              <a:t>62</a:t>
            </a:fld>
            <a:endParaRPr lang="zh-TW" altLang="en-US"/>
          </a:p>
        </p:txBody>
      </p:sp>
    </p:spTree>
    <p:extLst>
      <p:ext uri="{BB962C8B-B14F-4D97-AF65-F5344CB8AC3E}">
        <p14:creationId xmlns:p14="http://schemas.microsoft.com/office/powerpoint/2010/main" val="590853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1483160" y="200484"/>
            <a:ext cx="85201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r>
              <a:rPr lang="zh-TW" altLang="en-US" sz="2800" b="0" i="0" dirty="0" smtClean="0">
                <a:solidFill>
                  <a:schemeClr val="bg1"/>
                </a:solidFill>
                <a:latin typeface="微軟正黑體" panose="020B0604030504040204" pitchFamily="34" charset="-120"/>
                <a:ea typeface="微軟正黑體" panose="020B0604030504040204" pitchFamily="34" charset="-120"/>
              </a:rPr>
              <a:t>越來越多投資機構將公司治理納入投資決策</a:t>
            </a:r>
          </a:p>
        </p:txBody>
      </p:sp>
      <p:sp>
        <p:nvSpPr>
          <p:cNvPr id="3" name="Rectangle 5"/>
          <p:cNvSpPr>
            <a:spLocks noChangeArrowheads="1"/>
          </p:cNvSpPr>
          <p:nvPr/>
        </p:nvSpPr>
        <p:spPr bwMode="auto">
          <a:xfrm>
            <a:off x="533400" y="1196975"/>
            <a:ext cx="803751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lstStyle>
            <a:lvl1pPr marL="269875" indent="-182563"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lnSpc>
                <a:spcPct val="120000"/>
              </a:lnSpc>
              <a:spcBef>
                <a:spcPct val="0"/>
              </a:spcBef>
              <a:spcAft>
                <a:spcPts val="600"/>
              </a:spcAft>
              <a:buClr>
                <a:srgbClr val="C00000"/>
              </a:buClr>
              <a:buSzPct val="120000"/>
              <a:buFontTx/>
              <a:buChar char="•"/>
            </a:pPr>
            <a:r>
              <a:rPr lang="zh-TW" altLang="en-US" sz="2200" b="1" dirty="0" smtClean="0">
                <a:solidFill>
                  <a:srgbClr val="000000"/>
                </a:solidFill>
                <a:latin typeface="Arial" pitchFamily="34" charset="0"/>
                <a:ea typeface="SimSun" pitchFamily="2" charset="-122"/>
              </a:rPr>
              <a:t>麥肯錫調查，</a:t>
            </a:r>
            <a:r>
              <a:rPr lang="en-US" altLang="zh-TW" sz="2200" b="1" dirty="0" smtClean="0">
                <a:solidFill>
                  <a:srgbClr val="000000"/>
                </a:solidFill>
                <a:latin typeface="Arial" pitchFamily="34" charset="0"/>
                <a:ea typeface="SimSun" pitchFamily="2" charset="-122"/>
              </a:rPr>
              <a:t>60%</a:t>
            </a:r>
            <a:r>
              <a:rPr lang="zh-TW" altLang="en-US" sz="2200" b="1" dirty="0" smtClean="0">
                <a:solidFill>
                  <a:srgbClr val="000000"/>
                </a:solidFill>
                <a:latin typeface="Arial" pitchFamily="34" charset="0"/>
                <a:ea typeface="SimSun" pitchFamily="2" charset="-122"/>
              </a:rPr>
              <a:t>投資人將公司治理作為投資決策重要參考。</a:t>
            </a:r>
            <a:endParaRPr lang="en-US" altLang="zh-TW" sz="2200" b="1" dirty="0" smtClean="0">
              <a:solidFill>
                <a:srgbClr val="000000"/>
              </a:solidFill>
              <a:latin typeface="Arial" pitchFamily="34" charset="0"/>
              <a:ea typeface="SimSun" pitchFamily="2" charset="-122"/>
            </a:endParaRPr>
          </a:p>
          <a:p>
            <a:pPr fontAlgn="base">
              <a:lnSpc>
                <a:spcPct val="120000"/>
              </a:lnSpc>
              <a:spcBef>
                <a:spcPct val="0"/>
              </a:spcBef>
              <a:spcAft>
                <a:spcPts val="600"/>
              </a:spcAft>
              <a:buClr>
                <a:srgbClr val="C00000"/>
              </a:buClr>
              <a:buSzPct val="120000"/>
              <a:buFontTx/>
              <a:buChar char="•"/>
            </a:pPr>
            <a:r>
              <a:rPr lang="zh-TW" altLang="en-US" sz="2200" b="1" dirty="0" smtClean="0">
                <a:solidFill>
                  <a:srgbClr val="000000"/>
                </a:solidFill>
                <a:latin typeface="Arial" pitchFamily="34" charset="0"/>
                <a:ea typeface="SimSun" pitchFamily="2" charset="-122"/>
              </a:rPr>
              <a:t>彭博 </a:t>
            </a:r>
            <a:r>
              <a:rPr lang="en-US" altLang="zh-TW" sz="2200" b="1" dirty="0" smtClean="0">
                <a:solidFill>
                  <a:srgbClr val="000000"/>
                </a:solidFill>
                <a:latin typeface="Arial" pitchFamily="34" charset="0"/>
                <a:ea typeface="SimSun" pitchFamily="2" charset="-122"/>
              </a:rPr>
              <a:t>(Bloomberg) </a:t>
            </a:r>
            <a:r>
              <a:rPr lang="zh-TW" altLang="en-US" sz="2200" b="1" dirty="0" smtClean="0">
                <a:solidFill>
                  <a:srgbClr val="000000"/>
                </a:solidFill>
                <a:latin typeface="Arial" pitchFamily="34" charset="0"/>
                <a:ea typeface="SimSun" pitchFamily="2" charset="-122"/>
              </a:rPr>
              <a:t>建置 </a:t>
            </a:r>
            <a:r>
              <a:rPr lang="en-US" altLang="zh-TW" sz="2200" b="1" dirty="0" smtClean="0">
                <a:solidFill>
                  <a:srgbClr val="000000"/>
                </a:solidFill>
                <a:latin typeface="Arial" pitchFamily="34" charset="0"/>
                <a:ea typeface="SimSun" pitchFamily="2" charset="-122"/>
              </a:rPr>
              <a:t>CSR </a:t>
            </a:r>
            <a:r>
              <a:rPr lang="zh-TW" altLang="en-US" sz="2200" b="1" dirty="0" smtClean="0">
                <a:solidFill>
                  <a:srgbClr val="000000"/>
                </a:solidFill>
                <a:latin typeface="Arial" pitchFamily="34" charset="0"/>
                <a:ea typeface="SimSun" pitchFamily="2" charset="-122"/>
              </a:rPr>
              <a:t>數據分析平台，供投資人參考。</a:t>
            </a:r>
            <a:endParaRPr lang="en-US" altLang="zh-TW" sz="2200" b="1" dirty="0" smtClean="0">
              <a:solidFill>
                <a:srgbClr val="000000"/>
              </a:solidFill>
              <a:latin typeface="Arial" pitchFamily="34" charset="0"/>
              <a:ea typeface="SimSun" pitchFamily="2" charset="-122"/>
            </a:endParaRPr>
          </a:p>
          <a:p>
            <a:pPr fontAlgn="base">
              <a:lnSpc>
                <a:spcPct val="120000"/>
              </a:lnSpc>
              <a:spcBef>
                <a:spcPct val="0"/>
              </a:spcBef>
              <a:spcAft>
                <a:spcPts val="600"/>
              </a:spcAft>
              <a:buClr>
                <a:srgbClr val="C00000"/>
              </a:buClr>
              <a:buSzPct val="120000"/>
              <a:buFontTx/>
              <a:buChar char="•"/>
            </a:pPr>
            <a:r>
              <a:rPr lang="zh-TW" altLang="en-US" sz="2200" b="1" dirty="0" smtClean="0">
                <a:solidFill>
                  <a:srgbClr val="000000"/>
                </a:solidFill>
                <a:latin typeface="Arial" pitchFamily="34" charset="0"/>
                <a:ea typeface="SimSun" pitchFamily="2" charset="-122"/>
              </a:rPr>
              <a:t>全球</a:t>
            </a:r>
            <a:r>
              <a:rPr lang="en-US" altLang="zh-TW" sz="2200" b="1" dirty="0" smtClean="0">
                <a:solidFill>
                  <a:srgbClr val="000000"/>
                </a:solidFill>
                <a:latin typeface="Arial" pitchFamily="34" charset="0"/>
                <a:ea typeface="SimSun" pitchFamily="2" charset="-122"/>
              </a:rPr>
              <a:t>1,260</a:t>
            </a:r>
            <a:r>
              <a:rPr lang="zh-TW" altLang="en-US" sz="2200" b="1" dirty="0" smtClean="0">
                <a:solidFill>
                  <a:srgbClr val="000000"/>
                </a:solidFill>
                <a:latin typeface="Arial" pitchFamily="34" charset="0"/>
                <a:ea typeface="SimSun" pitchFamily="2" charset="-122"/>
              </a:rPr>
              <a:t>個投資機構承諾將</a:t>
            </a:r>
            <a:r>
              <a:rPr lang="zh-TW" altLang="en-US" sz="2200" b="1" dirty="0" smtClean="0">
                <a:solidFill>
                  <a:srgbClr val="C00000"/>
                </a:solidFill>
                <a:latin typeface="Arial" pitchFamily="34" charset="0"/>
                <a:ea typeface="SimSun" pitchFamily="2" charset="-122"/>
              </a:rPr>
              <a:t>環境</a:t>
            </a:r>
            <a:r>
              <a:rPr lang="en-US" altLang="zh-TW" sz="2200" b="1" dirty="0" smtClean="0">
                <a:solidFill>
                  <a:srgbClr val="C00000"/>
                </a:solidFill>
                <a:latin typeface="Arial" pitchFamily="34" charset="0"/>
                <a:ea typeface="SimSun" pitchFamily="2" charset="-122"/>
              </a:rPr>
              <a:t>(E)</a:t>
            </a:r>
            <a:r>
              <a:rPr lang="zh-TW" altLang="en-US" sz="2200" b="1" dirty="0" smtClean="0">
                <a:solidFill>
                  <a:srgbClr val="000000"/>
                </a:solidFill>
                <a:latin typeface="Arial" pitchFamily="34" charset="0"/>
                <a:ea typeface="SimSun" pitchFamily="2" charset="-122"/>
              </a:rPr>
              <a:t>、</a:t>
            </a:r>
            <a:r>
              <a:rPr lang="zh-TW" altLang="en-US" sz="2200" b="1" dirty="0" smtClean="0">
                <a:solidFill>
                  <a:srgbClr val="C00000"/>
                </a:solidFill>
                <a:latin typeface="Arial" pitchFamily="34" charset="0"/>
                <a:ea typeface="SimSun" pitchFamily="2" charset="-122"/>
              </a:rPr>
              <a:t>社會</a:t>
            </a:r>
            <a:r>
              <a:rPr lang="en-US" altLang="zh-TW" sz="2200" b="1" dirty="0" smtClean="0">
                <a:solidFill>
                  <a:srgbClr val="C00000"/>
                </a:solidFill>
                <a:latin typeface="Arial" pitchFamily="34" charset="0"/>
                <a:ea typeface="SimSun" pitchFamily="2" charset="-122"/>
              </a:rPr>
              <a:t>(S)</a:t>
            </a:r>
            <a:r>
              <a:rPr lang="zh-TW" altLang="en-US" sz="2200" b="1" dirty="0" smtClean="0">
                <a:solidFill>
                  <a:srgbClr val="000000"/>
                </a:solidFill>
                <a:latin typeface="Arial" pitchFamily="34" charset="0"/>
                <a:ea typeface="SimSun" pitchFamily="2" charset="-122"/>
              </a:rPr>
              <a:t>、</a:t>
            </a:r>
            <a:r>
              <a:rPr lang="zh-TW" altLang="en-US" sz="2200" b="1" dirty="0" smtClean="0">
                <a:solidFill>
                  <a:srgbClr val="C00000"/>
                </a:solidFill>
                <a:latin typeface="Arial" pitchFamily="34" charset="0"/>
                <a:ea typeface="SimSun" pitchFamily="2" charset="-122"/>
              </a:rPr>
              <a:t>公司治理</a:t>
            </a:r>
            <a:r>
              <a:rPr lang="en-US" altLang="zh-TW" sz="2200" b="1" dirty="0" smtClean="0">
                <a:solidFill>
                  <a:srgbClr val="C00000"/>
                </a:solidFill>
                <a:latin typeface="Arial" pitchFamily="34" charset="0"/>
                <a:ea typeface="SimSun" pitchFamily="2" charset="-122"/>
              </a:rPr>
              <a:t>(G)</a:t>
            </a:r>
            <a:r>
              <a:rPr lang="zh-TW" altLang="en-US" sz="2200" b="1" dirty="0" smtClean="0">
                <a:solidFill>
                  <a:srgbClr val="000000"/>
                </a:solidFill>
                <a:latin typeface="Arial" pitchFamily="34" charset="0"/>
                <a:ea typeface="SimSun" pitchFamily="2" charset="-122"/>
              </a:rPr>
              <a:t>議題納入投資分析及決策制定過程：</a:t>
            </a:r>
            <a:endParaRPr lang="en-US" altLang="zh-TW" sz="2200" b="1" dirty="0" smtClean="0">
              <a:solidFill>
                <a:srgbClr val="000000"/>
              </a:solidFill>
              <a:latin typeface="Arial" pitchFamily="34" charset="0"/>
              <a:ea typeface="SimSun" pitchFamily="2" charset="-122"/>
            </a:endParaRPr>
          </a:p>
        </p:txBody>
      </p:sp>
      <p:sp>
        <p:nvSpPr>
          <p:cNvPr id="4" name="Rectangle 5"/>
          <p:cNvSpPr>
            <a:spLocks noChangeArrowheads="1"/>
          </p:cNvSpPr>
          <p:nvPr/>
        </p:nvSpPr>
        <p:spPr bwMode="auto">
          <a:xfrm>
            <a:off x="533400" y="5876925"/>
            <a:ext cx="8610600" cy="315913"/>
          </a:xfrm>
          <a:prstGeom prst="rect">
            <a:avLst/>
          </a:prstGeom>
          <a:noFill/>
          <a:ln>
            <a:noFill/>
          </a:ln>
          <a:extLst/>
        </p:spPr>
        <p:txBody>
          <a:bodyPr lIns="0"/>
          <a:lstStyle>
            <a:lvl1pPr eaLnBrk="0" hangingPunct="0">
              <a:spcAft>
                <a:spcPts val="900"/>
              </a:spcAft>
              <a:buClr>
                <a:schemeClr val="tx1"/>
              </a:buClr>
              <a:defRPr sz="2000">
                <a:solidFill>
                  <a:schemeClr val="tx1"/>
                </a:solidFill>
                <a:latin typeface="Georgia" pitchFamily="18" charset="0"/>
              </a:defRPr>
            </a:lvl1pPr>
            <a:lvl2pPr marL="804863" indent="-268288" eaLnBrk="0" hangingPunct="0">
              <a:spcAft>
                <a:spcPts val="900"/>
              </a:spcAft>
              <a:buClr>
                <a:schemeClr val="tx1"/>
              </a:buClr>
              <a:buFont typeface="Georgia" pitchFamily="18" charset="0"/>
              <a:buChar char="•"/>
              <a:defRPr sz="2000">
                <a:solidFill>
                  <a:schemeClr val="tx1"/>
                </a:solidFill>
                <a:latin typeface="Georgia" pitchFamily="18" charset="0"/>
              </a:defRPr>
            </a:lvl2pPr>
            <a:lvl3pPr marL="987425" indent="-271463"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spcBef>
                <a:spcPct val="0"/>
              </a:spcBef>
              <a:spcAft>
                <a:spcPct val="0"/>
              </a:spcAft>
              <a:buClr>
                <a:srgbClr val="C00000"/>
              </a:buClr>
              <a:buSzPct val="120000"/>
              <a:defRPr/>
            </a:pPr>
            <a:r>
              <a:rPr lang="zh-TW" altLang="en-US" sz="1400" b="1" dirty="0" smtClean="0">
                <a:solidFill>
                  <a:srgbClr val="000000"/>
                </a:solidFill>
                <a:latin typeface="Georgia"/>
                <a:ea typeface="SimSun" pitchFamily="2" charset="-122"/>
              </a:rPr>
              <a:t>資料來源：</a:t>
            </a:r>
            <a:r>
              <a:rPr lang="en-US" altLang="zh-TW" sz="1400" b="1" dirty="0" smtClean="0">
                <a:solidFill>
                  <a:srgbClr val="000000"/>
                </a:solidFill>
                <a:latin typeface="Georgia"/>
                <a:ea typeface="SimSun" pitchFamily="2" charset="-122"/>
              </a:rPr>
              <a:t>PRI Annual Report</a:t>
            </a:r>
            <a:r>
              <a:rPr lang="zh-TW" altLang="en-US" sz="1400" b="1" dirty="0" smtClean="0">
                <a:solidFill>
                  <a:srgbClr val="000000"/>
                </a:solidFill>
                <a:latin typeface="Georgia"/>
                <a:ea typeface="SimSun" pitchFamily="2" charset="-122"/>
              </a:rPr>
              <a:t> </a:t>
            </a:r>
            <a:r>
              <a:rPr lang="en-US" altLang="zh-TW" sz="1400" b="1" dirty="0" smtClean="0">
                <a:solidFill>
                  <a:srgbClr val="000000"/>
                </a:solidFill>
                <a:latin typeface="Georgia"/>
                <a:ea typeface="SimSun" pitchFamily="2" charset="-122"/>
              </a:rPr>
              <a:t>2013</a:t>
            </a:r>
            <a:r>
              <a:rPr lang="zh-TW" altLang="en-US" sz="1400" b="1" dirty="0" smtClean="0">
                <a:solidFill>
                  <a:srgbClr val="000000"/>
                </a:solidFill>
                <a:latin typeface="Georgia"/>
                <a:ea typeface="SimSun" pitchFamily="2" charset="-122"/>
              </a:rPr>
              <a:t>年版，</a:t>
            </a:r>
            <a:r>
              <a:rPr lang="en-US" altLang="zh-TW" sz="1400" b="1" dirty="0" smtClean="0">
                <a:solidFill>
                  <a:srgbClr val="000000"/>
                </a:solidFill>
                <a:latin typeface="Georgia"/>
                <a:ea typeface="SimSun" pitchFamily="2" charset="-122"/>
              </a:rPr>
              <a:t>2012</a:t>
            </a:r>
            <a:r>
              <a:rPr lang="zh-TW" altLang="en-US" sz="1400" b="1" dirty="0" smtClean="0">
                <a:solidFill>
                  <a:srgbClr val="000000"/>
                </a:solidFill>
                <a:latin typeface="Georgia"/>
                <a:ea typeface="SimSun" pitchFamily="2" charset="-122"/>
              </a:rPr>
              <a:t>年版，</a:t>
            </a:r>
            <a:r>
              <a:rPr lang="en-US" altLang="zh-TW" sz="1400" b="1" dirty="0" smtClean="0">
                <a:solidFill>
                  <a:srgbClr val="000000"/>
                </a:solidFill>
                <a:latin typeface="Georgia"/>
                <a:ea typeface="SimSun" pitchFamily="2" charset="-122"/>
              </a:rPr>
              <a:t>2011</a:t>
            </a:r>
            <a:r>
              <a:rPr lang="zh-TW" altLang="en-US" sz="1400" b="1" dirty="0" smtClean="0">
                <a:solidFill>
                  <a:srgbClr val="000000"/>
                </a:solidFill>
                <a:latin typeface="Georgia"/>
                <a:ea typeface="SimSun" pitchFamily="2" charset="-122"/>
              </a:rPr>
              <a:t>年版／</a:t>
            </a:r>
            <a:r>
              <a:rPr lang="en-US" altLang="zh-TW" sz="1400" b="1" dirty="0" smtClean="0">
                <a:solidFill>
                  <a:srgbClr val="000000"/>
                </a:solidFill>
                <a:latin typeface="Georgia"/>
                <a:ea typeface="SimSun" pitchFamily="2" charset="-122"/>
              </a:rPr>
              <a:t>PRI</a:t>
            </a:r>
            <a:r>
              <a:rPr lang="zh-TW" altLang="en-US" sz="1400" b="1" dirty="0" smtClean="0">
                <a:solidFill>
                  <a:srgbClr val="000000"/>
                </a:solidFill>
                <a:latin typeface="Georgia"/>
                <a:ea typeface="SimSun" pitchFamily="2" charset="-122"/>
              </a:rPr>
              <a:t>網站，</a:t>
            </a:r>
            <a:r>
              <a:rPr lang="en-US" altLang="zh-TW" sz="1400" b="1" dirty="0" smtClean="0">
                <a:solidFill>
                  <a:srgbClr val="000000"/>
                </a:solidFill>
                <a:latin typeface="Georgia"/>
                <a:ea typeface="SimSun" pitchFamily="2" charset="-122"/>
              </a:rPr>
              <a:t>PRI goes from strength-to-strength as signatory assets top US$ 45 trillion</a:t>
            </a:r>
            <a:r>
              <a:rPr lang="zh-TW" altLang="en-US" sz="1400" b="1" dirty="0" smtClean="0">
                <a:solidFill>
                  <a:srgbClr val="000000"/>
                </a:solidFill>
                <a:latin typeface="Georgia"/>
                <a:ea typeface="SimSun" pitchFamily="2" charset="-122"/>
              </a:rPr>
              <a:t>／第七屆臺北公司治理論壇活動紀要。</a:t>
            </a:r>
            <a:endParaRPr lang="en-US" altLang="zh-TW" sz="1400" b="1" dirty="0" smtClean="0">
              <a:solidFill>
                <a:srgbClr val="000000"/>
              </a:solidFill>
              <a:latin typeface="Georgia"/>
              <a:ea typeface="SimSun" pitchFamily="2" charset="-122"/>
            </a:endParaRPr>
          </a:p>
        </p:txBody>
      </p:sp>
      <p:grpSp>
        <p:nvGrpSpPr>
          <p:cNvPr id="5" name="群組 4"/>
          <p:cNvGrpSpPr>
            <a:grpSpLocks/>
          </p:cNvGrpSpPr>
          <p:nvPr/>
        </p:nvGrpSpPr>
        <p:grpSpPr bwMode="auto">
          <a:xfrm>
            <a:off x="2740025" y="3749675"/>
            <a:ext cx="1103313" cy="1908175"/>
            <a:chOff x="2740066" y="3451262"/>
            <a:chExt cx="1103364" cy="1908293"/>
          </a:xfrm>
        </p:grpSpPr>
        <p:sp>
          <p:nvSpPr>
            <p:cNvPr id="6" name="Rectangle 5"/>
            <p:cNvSpPr>
              <a:spLocks noChangeArrowheads="1"/>
            </p:cNvSpPr>
            <p:nvPr/>
          </p:nvSpPr>
          <p:spPr bwMode="auto">
            <a:xfrm>
              <a:off x="2740066" y="3451262"/>
              <a:ext cx="1080000" cy="1080000"/>
            </a:xfrm>
            <a:prstGeom prst="ellipse">
              <a:avLst/>
            </a:prstGeom>
            <a:solidFill>
              <a:srgbClr val="C00000"/>
            </a:solidFill>
            <a:ln w="9525" algn="ctr">
              <a:solidFill>
                <a:srgbClr val="FFFFFF"/>
              </a:solidFill>
              <a:miter lim="800000"/>
              <a:headEnd/>
              <a:tailEnd/>
            </a:ln>
          </p:spPr>
          <p:txBody>
            <a:bodyPr wrap="none"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spcBef>
                  <a:spcPct val="0"/>
                </a:spcBef>
                <a:spcAft>
                  <a:spcPct val="0"/>
                </a:spcAft>
                <a:buClr>
                  <a:srgbClr val="C00000"/>
                </a:buClr>
                <a:buSzPct val="120000"/>
              </a:pPr>
              <a:r>
                <a:rPr lang="en-US" altLang="zh-TW" sz="2200" b="1" kern="0" smtClean="0">
                  <a:solidFill>
                    <a:srgbClr val="FFFFFF"/>
                  </a:solidFill>
                  <a:latin typeface="Arial" pitchFamily="34" charset="0"/>
                  <a:ea typeface="SimSun" pitchFamily="2" charset="-122"/>
                </a:rPr>
                <a:t>30</a:t>
              </a:r>
              <a:r>
                <a:rPr lang="zh-TW" altLang="en-US" sz="2200" b="1" kern="0" smtClean="0">
                  <a:solidFill>
                    <a:srgbClr val="FFFFFF"/>
                  </a:solidFill>
                  <a:latin typeface="Arial" pitchFamily="34" charset="0"/>
                  <a:ea typeface="SimSun" pitchFamily="2" charset="-122"/>
                </a:rPr>
                <a:t>兆</a:t>
              </a:r>
              <a:endParaRPr lang="en-US" altLang="zh-TW" sz="2200" b="1" kern="0" smtClean="0">
                <a:solidFill>
                  <a:srgbClr val="FFFFFF"/>
                </a:solidFill>
                <a:latin typeface="Arial" pitchFamily="34" charset="0"/>
                <a:ea typeface="SimSun" pitchFamily="2" charset="-122"/>
              </a:endParaRPr>
            </a:p>
            <a:p>
              <a:pPr algn="ctr" fontAlgn="base">
                <a:spcBef>
                  <a:spcPct val="0"/>
                </a:spcBef>
                <a:spcAft>
                  <a:spcPct val="0"/>
                </a:spcAft>
                <a:buClr>
                  <a:srgbClr val="C00000"/>
                </a:buClr>
                <a:buSzPct val="120000"/>
              </a:pPr>
              <a:r>
                <a:rPr lang="zh-TW" altLang="en-US" sz="2200" b="1" kern="0" smtClean="0">
                  <a:solidFill>
                    <a:srgbClr val="FFFFFF"/>
                  </a:solidFill>
                  <a:latin typeface="Arial" pitchFamily="34" charset="0"/>
                  <a:ea typeface="SimSun" pitchFamily="2" charset="-122"/>
                </a:rPr>
                <a:t>美元</a:t>
              </a:r>
              <a:endParaRPr lang="en-US" altLang="zh-TW" sz="2200" b="1" kern="0" smtClean="0">
                <a:solidFill>
                  <a:srgbClr val="FFFFFF"/>
                </a:solidFill>
                <a:latin typeface="Arial" pitchFamily="34" charset="0"/>
                <a:ea typeface="SimSun" pitchFamily="2" charset="-122"/>
              </a:endParaRPr>
            </a:p>
          </p:txBody>
        </p:sp>
        <p:sp>
          <p:nvSpPr>
            <p:cNvPr id="7" name="Rectangle 5"/>
            <p:cNvSpPr>
              <a:spLocks noChangeArrowheads="1"/>
            </p:cNvSpPr>
            <p:nvPr/>
          </p:nvSpPr>
          <p:spPr bwMode="auto">
            <a:xfrm>
              <a:off x="2920066" y="4619337"/>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200" b="1" i="1" u="sng" kern="0" smtClean="0">
                  <a:solidFill>
                    <a:srgbClr val="000000"/>
                  </a:solidFill>
                  <a:latin typeface="Arial" pitchFamily="34" charset="0"/>
                  <a:ea typeface="SimSun" pitchFamily="2" charset="-122"/>
                </a:rPr>
                <a:t>2011</a:t>
              </a:r>
            </a:p>
          </p:txBody>
        </p:sp>
        <p:sp>
          <p:nvSpPr>
            <p:cNvPr id="8" name="Rectangle 5"/>
            <p:cNvSpPr>
              <a:spLocks noChangeArrowheads="1"/>
            </p:cNvSpPr>
            <p:nvPr/>
          </p:nvSpPr>
          <p:spPr bwMode="auto">
            <a:xfrm>
              <a:off x="2740066" y="4991189"/>
              <a:ext cx="1103364" cy="368366"/>
            </a:xfrm>
            <a:prstGeom prst="rect">
              <a:avLst/>
            </a:prstGeom>
            <a:solidFill>
              <a:srgbClr val="FFB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200" b="1" i="1" kern="0" smtClean="0">
                  <a:solidFill>
                    <a:srgbClr val="FFFFFF"/>
                  </a:solidFill>
                  <a:latin typeface="Arial" pitchFamily="34" charset="0"/>
                  <a:ea typeface="SimSun" pitchFamily="2" charset="-122"/>
                </a:rPr>
                <a:t>920</a:t>
              </a:r>
              <a:r>
                <a:rPr lang="zh-TW" altLang="en-US" sz="2200" b="1" i="1" kern="0" smtClean="0">
                  <a:solidFill>
                    <a:srgbClr val="FFFFFF"/>
                  </a:solidFill>
                  <a:latin typeface="Arial" pitchFamily="34" charset="0"/>
                  <a:ea typeface="SimSun" pitchFamily="2" charset="-122"/>
                </a:rPr>
                <a:t>家</a:t>
              </a:r>
              <a:endParaRPr lang="en-US" altLang="zh-TW" sz="2200" b="1" i="1" kern="0" smtClean="0">
                <a:solidFill>
                  <a:srgbClr val="FFFFFF"/>
                </a:solidFill>
                <a:latin typeface="Arial" pitchFamily="34" charset="0"/>
                <a:ea typeface="SimSun" pitchFamily="2" charset="-122"/>
              </a:endParaRPr>
            </a:p>
          </p:txBody>
        </p:sp>
      </p:grpSp>
      <p:grpSp>
        <p:nvGrpSpPr>
          <p:cNvPr id="9" name="群組 3"/>
          <p:cNvGrpSpPr>
            <a:grpSpLocks/>
          </p:cNvGrpSpPr>
          <p:nvPr/>
        </p:nvGrpSpPr>
        <p:grpSpPr bwMode="auto">
          <a:xfrm>
            <a:off x="4706938" y="3444875"/>
            <a:ext cx="1444625" cy="2212975"/>
            <a:chOff x="4707567" y="2902114"/>
            <a:chExt cx="1444109" cy="2212457"/>
          </a:xfrm>
        </p:grpSpPr>
        <p:sp>
          <p:nvSpPr>
            <p:cNvPr id="10" name="Rectangle 5"/>
            <p:cNvSpPr>
              <a:spLocks noChangeArrowheads="1"/>
            </p:cNvSpPr>
            <p:nvPr/>
          </p:nvSpPr>
          <p:spPr bwMode="auto">
            <a:xfrm>
              <a:off x="4707567" y="2902114"/>
              <a:ext cx="1440000" cy="1440000"/>
            </a:xfrm>
            <a:prstGeom prst="ellipse">
              <a:avLst/>
            </a:prstGeom>
            <a:solidFill>
              <a:srgbClr val="C00000"/>
            </a:solidFill>
            <a:ln w="9525" algn="ctr">
              <a:solidFill>
                <a:srgbClr val="FFFFFF"/>
              </a:solidFill>
              <a:miter lim="800000"/>
              <a:headEnd/>
              <a:tailEnd/>
            </a:ln>
          </p:spPr>
          <p:txBody>
            <a:bodyPr wrap="none"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spcBef>
                  <a:spcPct val="0"/>
                </a:spcBef>
                <a:spcAft>
                  <a:spcPct val="0"/>
                </a:spcAft>
                <a:buClr>
                  <a:srgbClr val="C00000"/>
                </a:buClr>
                <a:buSzPct val="120000"/>
              </a:pPr>
              <a:r>
                <a:rPr lang="en-US" altLang="zh-TW" sz="2200" b="1" kern="0" smtClean="0">
                  <a:solidFill>
                    <a:srgbClr val="FFFFFF"/>
                  </a:solidFill>
                  <a:latin typeface="Arial" pitchFamily="34" charset="0"/>
                  <a:ea typeface="SimSun" pitchFamily="2" charset="-122"/>
                </a:rPr>
                <a:t>32</a:t>
              </a:r>
              <a:r>
                <a:rPr lang="zh-TW" altLang="en-US" sz="2200" b="1" kern="0" smtClean="0">
                  <a:solidFill>
                    <a:srgbClr val="FFFFFF"/>
                  </a:solidFill>
                  <a:latin typeface="Arial" pitchFamily="34" charset="0"/>
                  <a:ea typeface="SimSun" pitchFamily="2" charset="-122"/>
                </a:rPr>
                <a:t>兆</a:t>
              </a:r>
              <a:endParaRPr lang="en-US" altLang="zh-TW" sz="2200" b="1" kern="0" smtClean="0">
                <a:solidFill>
                  <a:srgbClr val="FFFFFF"/>
                </a:solidFill>
                <a:latin typeface="Arial" pitchFamily="34" charset="0"/>
                <a:ea typeface="SimSun" pitchFamily="2" charset="-122"/>
              </a:endParaRPr>
            </a:p>
            <a:p>
              <a:pPr algn="ctr" fontAlgn="base">
                <a:spcBef>
                  <a:spcPct val="0"/>
                </a:spcBef>
                <a:spcAft>
                  <a:spcPct val="0"/>
                </a:spcAft>
                <a:buClr>
                  <a:srgbClr val="C00000"/>
                </a:buClr>
                <a:buSzPct val="120000"/>
              </a:pPr>
              <a:r>
                <a:rPr lang="zh-TW" altLang="en-US" sz="2200" b="1" kern="0" smtClean="0">
                  <a:solidFill>
                    <a:srgbClr val="FFFFFF"/>
                  </a:solidFill>
                  <a:latin typeface="Arial" pitchFamily="34" charset="0"/>
                  <a:ea typeface="SimSun" pitchFamily="2" charset="-122"/>
                </a:rPr>
                <a:t>美元</a:t>
              </a:r>
              <a:endParaRPr lang="en-US" altLang="zh-TW" sz="2200" b="1" kern="0" smtClean="0">
                <a:solidFill>
                  <a:srgbClr val="FFFFFF"/>
                </a:solidFill>
                <a:latin typeface="Arial" pitchFamily="34" charset="0"/>
                <a:ea typeface="SimSun" pitchFamily="2" charset="-122"/>
              </a:endParaRPr>
            </a:p>
          </p:txBody>
        </p:sp>
        <p:sp>
          <p:nvSpPr>
            <p:cNvPr id="11" name="Rectangle 5"/>
            <p:cNvSpPr>
              <a:spLocks noChangeArrowheads="1"/>
            </p:cNvSpPr>
            <p:nvPr/>
          </p:nvSpPr>
          <p:spPr bwMode="auto">
            <a:xfrm>
              <a:off x="5067567" y="4355777"/>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200" b="1" i="1" u="sng" kern="0" smtClean="0">
                  <a:solidFill>
                    <a:srgbClr val="000000"/>
                  </a:solidFill>
                  <a:latin typeface="Arial" pitchFamily="34" charset="0"/>
                  <a:ea typeface="SimSun" pitchFamily="2" charset="-122"/>
                </a:rPr>
                <a:t>2012</a:t>
              </a:r>
            </a:p>
          </p:txBody>
        </p:sp>
        <p:sp>
          <p:nvSpPr>
            <p:cNvPr id="12" name="Rectangle 5"/>
            <p:cNvSpPr>
              <a:spLocks noChangeArrowheads="1"/>
            </p:cNvSpPr>
            <p:nvPr/>
          </p:nvSpPr>
          <p:spPr bwMode="auto">
            <a:xfrm>
              <a:off x="4707567" y="4746205"/>
              <a:ext cx="1444109" cy="368366"/>
            </a:xfrm>
            <a:prstGeom prst="rect">
              <a:avLst/>
            </a:prstGeom>
            <a:solidFill>
              <a:srgbClr val="FFB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200" b="1" i="1" kern="0" smtClean="0">
                  <a:solidFill>
                    <a:srgbClr val="FFFFFF"/>
                  </a:solidFill>
                  <a:latin typeface="Arial" pitchFamily="34" charset="0"/>
                  <a:ea typeface="SimSun" pitchFamily="2" charset="-122"/>
                </a:rPr>
                <a:t>1,071</a:t>
              </a:r>
              <a:r>
                <a:rPr lang="zh-TW" altLang="en-US" sz="2200" b="1" i="1" kern="0" smtClean="0">
                  <a:solidFill>
                    <a:srgbClr val="FFFFFF"/>
                  </a:solidFill>
                  <a:latin typeface="Arial" pitchFamily="34" charset="0"/>
                  <a:ea typeface="SimSun" pitchFamily="2" charset="-122"/>
                </a:rPr>
                <a:t>家</a:t>
              </a:r>
              <a:endParaRPr lang="en-US" altLang="zh-TW" sz="2200" b="1" i="1" kern="0" smtClean="0">
                <a:solidFill>
                  <a:srgbClr val="FFFFFF"/>
                </a:solidFill>
                <a:latin typeface="Arial" pitchFamily="34" charset="0"/>
                <a:ea typeface="SimSun" pitchFamily="2" charset="-122"/>
              </a:endParaRPr>
            </a:p>
          </p:txBody>
        </p:sp>
      </p:grpSp>
      <p:grpSp>
        <p:nvGrpSpPr>
          <p:cNvPr id="13" name="群組 2"/>
          <p:cNvGrpSpPr>
            <a:grpSpLocks/>
          </p:cNvGrpSpPr>
          <p:nvPr/>
        </p:nvGrpSpPr>
        <p:grpSpPr bwMode="auto">
          <a:xfrm>
            <a:off x="6770688" y="2693988"/>
            <a:ext cx="1800225" cy="2627312"/>
            <a:chOff x="6770913" y="1992965"/>
            <a:chExt cx="1800000" cy="2626372"/>
          </a:xfrm>
        </p:grpSpPr>
        <p:sp>
          <p:nvSpPr>
            <p:cNvPr id="14" name="Rectangle 5"/>
            <p:cNvSpPr>
              <a:spLocks noChangeArrowheads="1"/>
            </p:cNvSpPr>
            <p:nvPr/>
          </p:nvSpPr>
          <p:spPr bwMode="auto">
            <a:xfrm>
              <a:off x="6770913" y="1992965"/>
              <a:ext cx="1800000" cy="1800000"/>
            </a:xfrm>
            <a:prstGeom prst="ellipse">
              <a:avLst/>
            </a:prstGeom>
            <a:solidFill>
              <a:srgbClr val="C00000"/>
            </a:solidFill>
            <a:ln w="9525" algn="ctr">
              <a:solidFill>
                <a:srgbClr val="FFFFFF"/>
              </a:solidFill>
              <a:miter lim="800000"/>
              <a:headEnd/>
              <a:tailEnd/>
            </a:ln>
          </p:spPr>
          <p:txBody>
            <a:bodyPr wrap="none"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spcBef>
                  <a:spcPct val="0"/>
                </a:spcBef>
                <a:spcAft>
                  <a:spcPct val="0"/>
                </a:spcAft>
                <a:buClr>
                  <a:srgbClr val="C00000"/>
                </a:buClr>
                <a:buSzPct val="120000"/>
              </a:pPr>
              <a:r>
                <a:rPr lang="en-US" altLang="zh-TW" sz="2200" b="1" kern="0" smtClean="0">
                  <a:solidFill>
                    <a:srgbClr val="FFFFFF"/>
                  </a:solidFill>
                  <a:latin typeface="Arial" pitchFamily="34" charset="0"/>
                  <a:ea typeface="SimSun" pitchFamily="2" charset="-122"/>
                </a:rPr>
                <a:t>45</a:t>
              </a:r>
              <a:r>
                <a:rPr lang="zh-TW" altLang="en-US" sz="2200" b="1" kern="0" smtClean="0">
                  <a:solidFill>
                    <a:srgbClr val="FFFFFF"/>
                  </a:solidFill>
                  <a:latin typeface="Arial" pitchFamily="34" charset="0"/>
                  <a:ea typeface="SimSun" pitchFamily="2" charset="-122"/>
                </a:rPr>
                <a:t>兆</a:t>
              </a:r>
              <a:endParaRPr lang="en-US" altLang="zh-TW" sz="2200" b="1" kern="0" smtClean="0">
                <a:solidFill>
                  <a:srgbClr val="FFFFFF"/>
                </a:solidFill>
                <a:latin typeface="Arial" pitchFamily="34" charset="0"/>
                <a:ea typeface="SimSun" pitchFamily="2" charset="-122"/>
              </a:endParaRPr>
            </a:p>
            <a:p>
              <a:pPr algn="ctr" fontAlgn="base">
                <a:spcBef>
                  <a:spcPct val="0"/>
                </a:spcBef>
                <a:spcAft>
                  <a:spcPct val="0"/>
                </a:spcAft>
                <a:buClr>
                  <a:srgbClr val="C00000"/>
                </a:buClr>
                <a:buSzPct val="120000"/>
              </a:pPr>
              <a:r>
                <a:rPr lang="zh-TW" altLang="en-US" sz="2200" b="1" kern="0" smtClean="0">
                  <a:solidFill>
                    <a:srgbClr val="FFFFFF"/>
                  </a:solidFill>
                  <a:latin typeface="Arial" pitchFamily="34" charset="0"/>
                  <a:ea typeface="SimSun" pitchFamily="2" charset="-122"/>
                </a:rPr>
                <a:t>美元</a:t>
              </a:r>
              <a:endParaRPr lang="en-US" altLang="zh-TW" sz="2200" b="1" kern="0" smtClean="0">
                <a:solidFill>
                  <a:srgbClr val="FFFFFF"/>
                </a:solidFill>
                <a:latin typeface="Arial" pitchFamily="34" charset="0"/>
                <a:ea typeface="SimSun" pitchFamily="2" charset="-122"/>
              </a:endParaRPr>
            </a:p>
          </p:txBody>
        </p:sp>
        <p:sp>
          <p:nvSpPr>
            <p:cNvPr id="15" name="Rectangle 5"/>
            <p:cNvSpPr>
              <a:spLocks noChangeArrowheads="1"/>
            </p:cNvSpPr>
            <p:nvPr/>
          </p:nvSpPr>
          <p:spPr bwMode="auto">
            <a:xfrm>
              <a:off x="6770913" y="4250971"/>
              <a:ext cx="1541464" cy="368366"/>
            </a:xfrm>
            <a:prstGeom prst="rect">
              <a:avLst/>
            </a:prstGeom>
            <a:solidFill>
              <a:srgbClr val="FFB6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200" b="1" i="1" kern="0" smtClean="0">
                  <a:solidFill>
                    <a:srgbClr val="FFFFFF"/>
                  </a:solidFill>
                  <a:latin typeface="Arial" pitchFamily="34" charset="0"/>
                  <a:ea typeface="SimSun" pitchFamily="2" charset="-122"/>
                </a:rPr>
                <a:t>1,260</a:t>
              </a:r>
              <a:r>
                <a:rPr lang="zh-TW" altLang="en-US" sz="2200" b="1" i="1" kern="0" smtClean="0">
                  <a:solidFill>
                    <a:srgbClr val="FFFFFF"/>
                  </a:solidFill>
                  <a:latin typeface="Arial" pitchFamily="34" charset="0"/>
                  <a:ea typeface="SimSun" pitchFamily="2" charset="-122"/>
                </a:rPr>
                <a:t>家</a:t>
              </a:r>
              <a:endParaRPr lang="en-US" altLang="zh-TW" sz="2200" b="1" i="1" kern="0" smtClean="0">
                <a:solidFill>
                  <a:srgbClr val="FFFFFF"/>
                </a:solidFill>
                <a:latin typeface="Arial" pitchFamily="34" charset="0"/>
                <a:ea typeface="SimSun" pitchFamily="2" charset="-122"/>
              </a:endParaRPr>
            </a:p>
          </p:txBody>
        </p:sp>
        <p:sp>
          <p:nvSpPr>
            <p:cNvPr id="16" name="Rectangle 5"/>
            <p:cNvSpPr>
              <a:spLocks noChangeArrowheads="1"/>
            </p:cNvSpPr>
            <p:nvPr/>
          </p:nvSpPr>
          <p:spPr bwMode="auto">
            <a:xfrm>
              <a:off x="7310913" y="3841968"/>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en-US" altLang="zh-TW" sz="2200" b="1" i="1" u="sng" kern="0" smtClean="0">
                  <a:solidFill>
                    <a:srgbClr val="000000"/>
                  </a:solidFill>
                  <a:latin typeface="Arial" pitchFamily="34" charset="0"/>
                  <a:ea typeface="SimSun" pitchFamily="2" charset="-122"/>
                </a:rPr>
                <a:t>2014.04</a:t>
              </a:r>
            </a:p>
          </p:txBody>
        </p:sp>
      </p:grpSp>
      <p:sp>
        <p:nvSpPr>
          <p:cNvPr id="17" name="Rectangle 5"/>
          <p:cNvSpPr>
            <a:spLocks noChangeArrowheads="1"/>
          </p:cNvSpPr>
          <p:nvPr/>
        </p:nvSpPr>
        <p:spPr bwMode="auto">
          <a:xfrm>
            <a:off x="1287463" y="4156075"/>
            <a:ext cx="720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anchor="ctr"/>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fontAlgn="base">
              <a:lnSpc>
                <a:spcPct val="120000"/>
              </a:lnSpc>
              <a:spcBef>
                <a:spcPct val="0"/>
              </a:spcBef>
              <a:spcAft>
                <a:spcPts val="600"/>
              </a:spcAft>
              <a:buClr>
                <a:srgbClr val="C00000"/>
              </a:buClr>
              <a:buSzPct val="120000"/>
            </a:pPr>
            <a:r>
              <a:rPr lang="zh-TW" altLang="en-US" sz="2200" b="1" smtClean="0">
                <a:solidFill>
                  <a:srgbClr val="968C6D"/>
                </a:solidFill>
                <a:latin typeface="Arial" pitchFamily="34" charset="0"/>
                <a:ea typeface="SimSun" pitchFamily="2" charset="-122"/>
              </a:rPr>
              <a:t>管理資產之規模</a:t>
            </a:r>
            <a:endParaRPr lang="en-US" altLang="zh-TW" sz="2200" b="1" smtClean="0">
              <a:solidFill>
                <a:srgbClr val="968C6D"/>
              </a:solidFill>
              <a:latin typeface="Arial" pitchFamily="34" charset="0"/>
              <a:ea typeface="SimSun" pitchFamily="2" charset="-122"/>
            </a:endParaRPr>
          </a:p>
        </p:txBody>
      </p:sp>
      <p:sp>
        <p:nvSpPr>
          <p:cNvPr id="18" name="投影片編號版面配置區 17"/>
          <p:cNvSpPr>
            <a:spLocks noGrp="1"/>
          </p:cNvSpPr>
          <p:nvPr>
            <p:ph type="sldNum" sz="quarter" idx="4"/>
          </p:nvPr>
        </p:nvSpPr>
        <p:spPr>
          <a:xfrm>
            <a:off x="7010400" y="6356350"/>
            <a:ext cx="2133600" cy="365125"/>
          </a:xfrm>
        </p:spPr>
        <p:txBody>
          <a:bodyPr/>
          <a:lstStyle/>
          <a:p>
            <a:fld id="{1C7858B1-76B0-43A1-BD85-92CBAD88C864}" type="slidenum">
              <a:rPr lang="zh-TW" altLang="en-US" smtClean="0"/>
              <a:t>63</a:t>
            </a:fld>
            <a:endParaRPr lang="zh-TW" altLang="en-US"/>
          </a:p>
        </p:txBody>
      </p:sp>
    </p:spTree>
    <p:extLst>
      <p:ext uri="{BB962C8B-B14F-4D97-AF65-F5344CB8AC3E}">
        <p14:creationId xmlns:p14="http://schemas.microsoft.com/office/powerpoint/2010/main" val="1313131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1671842" y="171456"/>
            <a:ext cx="84026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r>
              <a:rPr lang="en-US" altLang="zh-TW" sz="2800" b="0" i="0" dirty="0" smtClean="0">
                <a:solidFill>
                  <a:schemeClr val="bg1"/>
                </a:solidFill>
                <a:latin typeface="微軟正黑體" panose="020B0604030504040204" pitchFamily="34" charset="-120"/>
                <a:ea typeface="微軟正黑體" panose="020B0604030504040204" pitchFamily="34" charset="-120"/>
              </a:rPr>
              <a:t>2014</a:t>
            </a:r>
            <a:r>
              <a:rPr lang="zh-TW" altLang="en-US" sz="2800" b="0" i="0" dirty="0" smtClean="0">
                <a:solidFill>
                  <a:schemeClr val="bg1"/>
                </a:solidFill>
                <a:latin typeface="微軟正黑體" panose="020B0604030504040204" pitchFamily="34" charset="-120"/>
                <a:ea typeface="微軟正黑體" panose="020B0604030504040204" pitchFamily="34" charset="-120"/>
              </a:rPr>
              <a:t>年台灣企業入選道瓊永續指數</a:t>
            </a:r>
            <a:r>
              <a:rPr lang="en-US" altLang="zh-TW" sz="2800" b="0" i="0" dirty="0" smtClean="0">
                <a:solidFill>
                  <a:schemeClr val="bg1"/>
                </a:solidFill>
                <a:latin typeface="微軟正黑體" panose="020B0604030504040204" pitchFamily="34" charset="-120"/>
                <a:ea typeface="微軟正黑體" panose="020B0604030504040204" pitchFamily="34" charset="-120"/>
              </a:rPr>
              <a:t>(DJSI)</a:t>
            </a: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sp>
        <p:nvSpPr>
          <p:cNvPr id="3" name="Rectangle 5"/>
          <p:cNvSpPr>
            <a:spLocks noChangeArrowheads="1"/>
          </p:cNvSpPr>
          <p:nvPr/>
        </p:nvSpPr>
        <p:spPr bwMode="auto">
          <a:xfrm>
            <a:off x="1835150" y="6181725"/>
            <a:ext cx="662463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fontAlgn="base">
              <a:spcBef>
                <a:spcPct val="0"/>
              </a:spcBef>
              <a:spcAft>
                <a:spcPct val="0"/>
              </a:spcAft>
              <a:buClr>
                <a:srgbClr val="C00000"/>
              </a:buClr>
              <a:buSzPct val="120000"/>
            </a:pPr>
            <a:r>
              <a:rPr lang="zh-TW" altLang="en-US" sz="1200" smtClean="0">
                <a:solidFill>
                  <a:srgbClr val="000000"/>
                </a:solidFill>
                <a:latin typeface="Arial" pitchFamily="34" charset="0"/>
                <a:ea typeface="SimSun" pitchFamily="2" charset="-122"/>
              </a:rPr>
              <a:t>說明：</a:t>
            </a:r>
            <a:r>
              <a:rPr lang="en-US" altLang="zh-TW" sz="1200" smtClean="0">
                <a:solidFill>
                  <a:srgbClr val="000000"/>
                </a:solidFill>
                <a:latin typeface="Arial" pitchFamily="34" charset="0"/>
                <a:ea typeface="SimSun" pitchFamily="2" charset="-122"/>
              </a:rPr>
              <a:t>Leader: </a:t>
            </a:r>
            <a:r>
              <a:rPr lang="zh-TW" altLang="en-US" sz="1200" smtClean="0">
                <a:solidFill>
                  <a:srgbClr val="000000"/>
                </a:solidFill>
                <a:latin typeface="Arial" pitchFamily="34" charset="0"/>
                <a:ea typeface="SimSun" pitchFamily="2" charset="-122"/>
              </a:rPr>
              <a:t>永續績效分數為該產業別最佳。</a:t>
            </a:r>
            <a:r>
              <a:rPr lang="en-US" altLang="zh-TW" sz="1200" smtClean="0">
                <a:solidFill>
                  <a:srgbClr val="000000"/>
                </a:solidFill>
                <a:latin typeface="Arial" pitchFamily="34" charset="0"/>
                <a:ea typeface="SimSun" pitchFamily="2" charset="-122"/>
              </a:rPr>
              <a:t>Mover:</a:t>
            </a:r>
            <a:r>
              <a:rPr lang="zh-TW" altLang="en-US" sz="1200" smtClean="0">
                <a:solidFill>
                  <a:srgbClr val="000000"/>
                </a:solidFill>
                <a:latin typeface="Arial" pitchFamily="34" charset="0"/>
                <a:ea typeface="SimSun" pitchFamily="2" charset="-122"/>
              </a:rPr>
              <a:t> 永續績效相較前一年度進步幅度最大。</a:t>
            </a:r>
          </a:p>
          <a:p>
            <a:pPr fontAlgn="base">
              <a:spcBef>
                <a:spcPct val="0"/>
              </a:spcBef>
              <a:spcAft>
                <a:spcPct val="0"/>
              </a:spcAft>
              <a:buClr>
                <a:srgbClr val="C00000"/>
              </a:buClr>
              <a:buSzPct val="120000"/>
            </a:pPr>
            <a:endParaRPr lang="zh-TW" altLang="en-US" sz="1200" smtClean="0">
              <a:solidFill>
                <a:srgbClr val="000000"/>
              </a:solidFill>
              <a:latin typeface="Arial" pitchFamily="34" charset="0"/>
              <a:ea typeface="SimSun" pitchFamily="2" charset="-122"/>
            </a:endParaRPr>
          </a:p>
        </p:txBody>
      </p:sp>
      <p:graphicFrame>
        <p:nvGraphicFramePr>
          <p:cNvPr id="4" name="object 4"/>
          <p:cNvGraphicFramePr>
            <a:graphicFrameLocks noGrp="1"/>
          </p:cNvGraphicFramePr>
          <p:nvPr/>
        </p:nvGraphicFramePr>
        <p:xfrm>
          <a:off x="611188" y="1117600"/>
          <a:ext cx="7993062" cy="5035548"/>
        </p:xfrm>
        <a:graphic>
          <a:graphicData uri="http://schemas.openxmlformats.org/drawingml/2006/table">
            <a:tbl>
              <a:tblPr/>
              <a:tblGrid>
                <a:gridCol w="1296987">
                  <a:extLst>
                    <a:ext uri="{9D8B030D-6E8A-4147-A177-3AD203B41FA5}">
                      <a16:colId xmlns="" xmlns:a16="http://schemas.microsoft.com/office/drawing/2014/main" val="20000"/>
                    </a:ext>
                  </a:extLst>
                </a:gridCol>
                <a:gridCol w="1800225">
                  <a:extLst>
                    <a:ext uri="{9D8B030D-6E8A-4147-A177-3AD203B41FA5}">
                      <a16:colId xmlns="" xmlns:a16="http://schemas.microsoft.com/office/drawing/2014/main" val="20001"/>
                    </a:ext>
                  </a:extLst>
                </a:gridCol>
                <a:gridCol w="935038">
                  <a:extLst>
                    <a:ext uri="{9D8B030D-6E8A-4147-A177-3AD203B41FA5}">
                      <a16:colId xmlns="" xmlns:a16="http://schemas.microsoft.com/office/drawing/2014/main" val="20002"/>
                    </a:ext>
                  </a:extLst>
                </a:gridCol>
                <a:gridCol w="865187">
                  <a:extLst>
                    <a:ext uri="{9D8B030D-6E8A-4147-A177-3AD203B41FA5}">
                      <a16:colId xmlns="" xmlns:a16="http://schemas.microsoft.com/office/drawing/2014/main" val="20003"/>
                    </a:ext>
                  </a:extLst>
                </a:gridCol>
                <a:gridCol w="719138">
                  <a:extLst>
                    <a:ext uri="{9D8B030D-6E8A-4147-A177-3AD203B41FA5}">
                      <a16:colId xmlns="" xmlns:a16="http://schemas.microsoft.com/office/drawing/2014/main" val="20004"/>
                    </a:ext>
                  </a:extLst>
                </a:gridCol>
                <a:gridCol w="720725">
                  <a:extLst>
                    <a:ext uri="{9D8B030D-6E8A-4147-A177-3AD203B41FA5}">
                      <a16:colId xmlns="" xmlns:a16="http://schemas.microsoft.com/office/drawing/2014/main" val="20005"/>
                    </a:ext>
                  </a:extLst>
                </a:gridCol>
                <a:gridCol w="1008062">
                  <a:extLst>
                    <a:ext uri="{9D8B030D-6E8A-4147-A177-3AD203B41FA5}">
                      <a16:colId xmlns="" xmlns:a16="http://schemas.microsoft.com/office/drawing/2014/main" val="20006"/>
                    </a:ext>
                  </a:extLst>
                </a:gridCol>
                <a:gridCol w="647700">
                  <a:extLst>
                    <a:ext uri="{9D8B030D-6E8A-4147-A177-3AD203B41FA5}">
                      <a16:colId xmlns="" xmlns:a16="http://schemas.microsoft.com/office/drawing/2014/main" val="20007"/>
                    </a:ext>
                  </a:extLst>
                </a:gridCol>
              </a:tblGrid>
              <a:tr h="582649">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rgbClr val="FFFFFF"/>
                          </a:solidFill>
                          <a:effectLst/>
                          <a:latin typeface="Arial" pitchFamily="34" charset="0"/>
                          <a:ea typeface="Yu Mincho Demibold" pitchFamily="18" charset="-128"/>
                        </a:rPr>
                        <a:t> </a:t>
                      </a:r>
                      <a:r>
                        <a:rPr kumimoji="0" lang="zh-TW" altLang="zh-TW" sz="1600" b="1" i="0" u="none" strike="noStrike" cap="none" normalizeH="0" baseline="0" smtClean="0">
                          <a:ln>
                            <a:noFill/>
                          </a:ln>
                          <a:solidFill>
                            <a:srgbClr val="FFFFFF"/>
                          </a:solidFill>
                          <a:effectLst/>
                          <a:latin typeface="Arial" pitchFamily="34" charset="0"/>
                          <a:ea typeface="Yu Mincho Demibold" pitchFamily="18" charset="-128"/>
                        </a:rPr>
                        <a:t>公司名稱</a:t>
                      </a:r>
                      <a:endParaRPr kumimoji="0" lang="zh-TW" altLang="zh-TW" sz="1600" b="1" i="0" u="none" strike="noStrike" cap="none" normalizeH="0" baseline="0" smtClean="0">
                        <a:ln>
                          <a:noFill/>
                        </a:ln>
                        <a:solidFill>
                          <a:schemeClr val="tx1"/>
                        </a:solidFill>
                        <a:effectLst/>
                        <a:latin typeface="Arial" pitchFamily="34" charset="0"/>
                        <a:ea typeface="Yu Mincho Demibold" pitchFamily="18" charset="-128"/>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Yu Mincho Demibold" pitchFamily="18" charset="-128"/>
                        </a:rPr>
                        <a:t>產業別</a:t>
                      </a:r>
                      <a:endParaRPr kumimoji="0" lang="zh-TW" altLang="zh-TW" sz="1200" b="1" i="0" u="none" strike="noStrike" cap="none" normalizeH="0" baseline="0" smtClean="0">
                        <a:ln>
                          <a:noFill/>
                        </a:ln>
                        <a:solidFill>
                          <a:schemeClr val="tx1"/>
                        </a:solidFill>
                        <a:effectLst/>
                        <a:latin typeface="Arial" pitchFamily="34" charset="0"/>
                        <a:ea typeface="Yu Mincho Demibold" pitchFamily="18" charset="-128"/>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tc>
                  <a:txBody>
                    <a:bodyPr/>
                    <a:lstStyle>
                      <a:lvl1pPr marL="889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8890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Yu Mincho Demibold" pitchFamily="18" charset="-128"/>
                        </a:rPr>
                        <a:t>世界 </a:t>
                      </a:r>
                      <a:endParaRPr kumimoji="0" lang="zh-TW" altLang="en-US" sz="1200" b="1" i="0" u="none" strike="noStrike" cap="none" normalizeH="0" baseline="0" smtClean="0">
                        <a:ln>
                          <a:noFill/>
                        </a:ln>
                        <a:solidFill>
                          <a:srgbClr val="FFFFFF"/>
                        </a:solidFill>
                        <a:effectLst/>
                        <a:latin typeface="Arial" pitchFamily="34" charset="0"/>
                        <a:ea typeface="Yu Mincho Demibold" pitchFamily="18" charset="-128"/>
                      </a:endParaRPr>
                    </a:p>
                    <a:p>
                      <a:pPr marL="8890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Yu Mincho Demibold" pitchFamily="18" charset="-128"/>
                        </a:rPr>
                        <a:t>指數</a:t>
                      </a:r>
                      <a:endParaRPr kumimoji="0" lang="zh-TW" altLang="zh-TW" sz="1200" b="1" i="0" u="none" strike="noStrike" cap="none" normalizeH="0" baseline="0" smtClean="0">
                        <a:ln>
                          <a:noFill/>
                        </a:ln>
                        <a:solidFill>
                          <a:schemeClr val="tx1"/>
                        </a:solidFill>
                        <a:effectLst/>
                        <a:latin typeface="Arial" pitchFamily="34" charset="0"/>
                        <a:ea typeface="Yu Mincho Demibold" pitchFamily="18" charset="-128"/>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tc>
                  <a:txBody>
                    <a:bodyPr/>
                    <a:lstStyle>
                      <a:lvl1pPr marL="4445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4445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Yu Mincho Demibold" pitchFamily="18" charset="-128"/>
                        </a:rPr>
                        <a:t>新興</a:t>
                      </a:r>
                      <a:endParaRPr kumimoji="0" lang="zh-TW" altLang="en-US" sz="1200" b="1" i="0" u="none" strike="noStrike" cap="none" normalizeH="0" baseline="0" smtClean="0">
                        <a:ln>
                          <a:noFill/>
                        </a:ln>
                        <a:solidFill>
                          <a:srgbClr val="FFFFFF"/>
                        </a:solidFill>
                        <a:effectLst/>
                        <a:latin typeface="Arial" pitchFamily="34" charset="0"/>
                        <a:ea typeface="Yu Mincho Demibold" pitchFamily="18" charset="-128"/>
                      </a:endParaRPr>
                    </a:p>
                    <a:p>
                      <a:pPr marL="4445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Yu Mincho Demibold" pitchFamily="18" charset="-128"/>
                        </a:rPr>
                        <a:t>市場</a:t>
                      </a:r>
                      <a:endParaRPr kumimoji="0" lang="zh-TW" altLang="en-US" sz="1200" b="1" i="0" u="none" strike="noStrike" cap="none" normalizeH="0" baseline="0" smtClean="0">
                        <a:ln>
                          <a:noFill/>
                        </a:ln>
                        <a:solidFill>
                          <a:srgbClr val="FFFFFF"/>
                        </a:solidFill>
                        <a:effectLst/>
                        <a:latin typeface="Arial" pitchFamily="34" charset="0"/>
                        <a:ea typeface="Yu Mincho Demibold" pitchFamily="18" charset="-128"/>
                      </a:endParaRPr>
                    </a:p>
                    <a:p>
                      <a:pPr marL="4445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Yu Mincho Demibold" pitchFamily="18" charset="-128"/>
                        </a:rPr>
                        <a:t>指數</a:t>
                      </a:r>
                      <a:endParaRPr kumimoji="0" lang="zh-TW" altLang="zh-TW" sz="1200" b="1" i="0" u="none" strike="noStrike" cap="none" normalizeH="0" baseline="0" smtClean="0">
                        <a:ln>
                          <a:noFill/>
                        </a:ln>
                        <a:solidFill>
                          <a:schemeClr val="tx1"/>
                        </a:solidFill>
                        <a:effectLst/>
                        <a:latin typeface="Arial" pitchFamily="34" charset="0"/>
                        <a:ea typeface="Yu Mincho Demibold" pitchFamily="18" charset="-128"/>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tc>
                  <a:txBody>
                    <a:bodyPr/>
                    <a:lstStyle>
                      <a:lvl1pPr marL="1238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23825"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Yu Mincho Demibold" pitchFamily="18" charset="-128"/>
                        </a:rPr>
                        <a:t>入選 次數</a:t>
                      </a:r>
                      <a:endParaRPr kumimoji="0" lang="zh-TW" altLang="zh-TW" sz="1200" b="1" i="0" u="none" strike="noStrike" cap="none" normalizeH="0" baseline="0" smtClean="0">
                        <a:ln>
                          <a:noFill/>
                        </a:ln>
                        <a:solidFill>
                          <a:schemeClr val="tx1"/>
                        </a:solidFill>
                        <a:effectLst/>
                        <a:latin typeface="Arial" pitchFamily="34" charset="0"/>
                        <a:ea typeface="Yu Mincho Demibold" pitchFamily="18" charset="-128"/>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tc>
                  <a:txBody>
                    <a:bodyPr/>
                    <a:lstStyle>
                      <a:lvl1pPr marL="104775" indent="2381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04775" marR="0" lvl="0" indent="23813"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SimSun" pitchFamily="2" charset="-122"/>
                        </a:rPr>
                        <a:t>Group Leader</a:t>
                      </a: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SimSun" pitchFamily="2" charset="-122"/>
                        </a:rPr>
                        <a:t>Leader</a:t>
                      </a: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FFFFFF"/>
                          </a:solidFill>
                          <a:effectLst/>
                          <a:latin typeface="Arial" pitchFamily="34" charset="0"/>
                          <a:ea typeface="SimSun" pitchFamily="2" charset="-122"/>
                        </a:rPr>
                        <a:t>Mover</a:t>
                      </a: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602320"/>
                    </a:solidFill>
                  </a:tcPr>
                </a:tc>
                <a:extLst>
                  <a:ext uri="{0D108BD9-81ED-4DB2-BD59-A6C34878D82A}">
                    <a16:rowId xmlns="" xmlns:a16="http://schemas.microsoft.com/office/drawing/2014/main" val="10000"/>
                  </a:ext>
                </a:extLst>
              </a:tr>
              <a:tr h="582649">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025"/>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台積電</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rowSpan="2">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5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Semiconductors</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032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03200" marR="0" lvl="0" indent="0" algn="l" defTabSz="914400" rtl="0" eaLnBrk="1" fontAlgn="base" latinLnBrk="0" hangingPunct="1">
                        <a:lnSpc>
                          <a:spcPct val="100000"/>
                        </a:lnSpc>
                        <a:spcBef>
                          <a:spcPts val="10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10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381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38125" marR="0" lvl="0" indent="0" algn="l" defTabSz="914400" rtl="0" eaLnBrk="1" fontAlgn="base" latinLnBrk="0" hangingPunct="1">
                        <a:lnSpc>
                          <a:spcPct val="100000"/>
                        </a:lnSpc>
                        <a:spcBef>
                          <a:spcPts val="10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14</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166688"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66688" marR="0" lvl="0" indent="0" algn="l" defTabSz="914400" rtl="0" eaLnBrk="1" fontAlgn="base" latinLnBrk="0" hangingPunct="1">
                        <a:lnSpc>
                          <a:spcPts val="21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2013,</a:t>
                      </a:r>
                    </a:p>
                    <a:p>
                      <a:pPr marL="166688"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2014</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635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63500" marR="0" lvl="0" indent="0" algn="l" defTabSz="914400" rtl="0" eaLnBrk="1" fontAlgn="base" latinLnBrk="0" hangingPunct="1">
                        <a:lnSpc>
                          <a:spcPts val="21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2010, 2011,</a:t>
                      </a:r>
                    </a:p>
                    <a:p>
                      <a:pPr marL="6350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2013, 2014</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extLst>
                  <a:ext uri="{0D108BD9-81ED-4DB2-BD59-A6C34878D82A}">
                    <a16:rowId xmlns="" xmlns:a16="http://schemas.microsoft.com/office/drawing/2014/main" val="10001"/>
                  </a:ext>
                </a:extLst>
              </a:tr>
              <a:tr h="312757">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25"/>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聯電</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vMerge="1">
                  <a:txBody>
                    <a:bodyPr/>
                    <a:lstStyle/>
                    <a:p>
                      <a:endParaRPr lang="zh-TW" altLang="en-US"/>
                    </a:p>
                  </a:txBody>
                  <a:tcPr/>
                </a:tc>
                <a:tc>
                  <a:txBody>
                    <a:bodyPr/>
                    <a:lstStyle>
                      <a:lvl1pPr marL="2032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03200"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74638"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4638"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7</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extLst>
                  <a:ext uri="{0D108BD9-81ED-4DB2-BD59-A6C34878D82A}">
                    <a16:rowId xmlns="" xmlns:a16="http://schemas.microsoft.com/office/drawing/2014/main" val="10002"/>
                  </a:ext>
                </a:extLst>
              </a:tr>
              <a:tr h="582649">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10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友達</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5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Computer Hardware &amp; Electronic Office Equipment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032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03200" marR="0" lvl="0" indent="0" algn="l" defTabSz="914400" rtl="0" eaLnBrk="1" fontAlgn="base" latinLnBrk="0" hangingPunct="1">
                        <a:lnSpc>
                          <a:spcPct val="100000"/>
                        </a:lnSpc>
                        <a:spcBef>
                          <a:spcPts val="110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110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088"/>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5</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2010, 2011,</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2012</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088"/>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2010</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extLst>
                  <a:ext uri="{0D108BD9-81ED-4DB2-BD59-A6C34878D82A}">
                    <a16:rowId xmlns="" xmlns:a16="http://schemas.microsoft.com/office/drawing/2014/main" val="10003"/>
                  </a:ext>
                </a:extLst>
              </a:tr>
              <a:tr h="582649">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10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光寶</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27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Electric Components &amp; Equipment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032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03200" marR="0" lvl="0" indent="0" algn="l" defTabSz="914400" rtl="0" eaLnBrk="1" fontAlgn="base" latinLnBrk="0" hangingPunct="1">
                        <a:lnSpc>
                          <a:spcPct val="100000"/>
                        </a:lnSpc>
                        <a:spcBef>
                          <a:spcPts val="110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110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088"/>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4</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635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63500"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2011, 2012,</a:t>
                      </a:r>
                    </a:p>
                    <a:p>
                      <a:pPr marL="6350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2013, 2014</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088"/>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2011</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extLst>
                  <a:ext uri="{0D108BD9-81ED-4DB2-BD59-A6C34878D82A}">
                    <a16:rowId xmlns="" xmlns:a16="http://schemas.microsoft.com/office/drawing/2014/main" val="10004"/>
                  </a:ext>
                </a:extLst>
              </a:tr>
              <a:tr h="312757">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25"/>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台達電</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15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Electronic Equipment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032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03200"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4</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2011, 2012</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extLst>
                  <a:ext uri="{0D108BD9-81ED-4DB2-BD59-A6C34878D82A}">
                    <a16:rowId xmlns="" xmlns:a16="http://schemas.microsoft.com/office/drawing/2014/main" val="10005"/>
                  </a:ext>
                </a:extLst>
              </a:tr>
              <a:tr h="312757">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25"/>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中鋼</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15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Steel</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032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03200"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3</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2013</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extLst>
                  <a:ext uri="{0D108BD9-81ED-4DB2-BD59-A6C34878D82A}">
                    <a16:rowId xmlns="" xmlns:a16="http://schemas.microsoft.com/office/drawing/2014/main" val="10006"/>
                  </a:ext>
                </a:extLst>
              </a:tr>
              <a:tr h="365783">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25"/>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中華電信</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15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Fixed Line Communications</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0320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03200"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extLst>
                  <a:ext uri="{0D108BD9-81ED-4DB2-BD59-A6C34878D82A}">
                    <a16:rowId xmlns="" xmlns:a16="http://schemas.microsoft.com/office/drawing/2014/main" val="10007"/>
                  </a:ext>
                </a:extLst>
              </a:tr>
              <a:tr h="365783">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25"/>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台灣大哥大</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15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Mobile Telecommunications</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2013</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2013</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extLst>
                  <a:ext uri="{0D108BD9-81ED-4DB2-BD59-A6C34878D82A}">
                    <a16:rowId xmlns="" xmlns:a16="http://schemas.microsoft.com/office/drawing/2014/main" val="10008"/>
                  </a:ext>
                </a:extLst>
              </a:tr>
              <a:tr h="722358">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963"/>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宏碁</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388"/>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Computer Hardware &amp; Electronic Office Equipment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96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95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1</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E2E3EC"/>
                    </a:solidFill>
                  </a:tcPr>
                </a:tc>
                <a:extLst>
                  <a:ext uri="{0D108BD9-81ED-4DB2-BD59-A6C34878D82A}">
                    <a16:rowId xmlns="" xmlns:a16="http://schemas.microsoft.com/office/drawing/2014/main" val="10009"/>
                  </a:ext>
                </a:extLst>
              </a:tr>
              <a:tr h="312757">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ts val="25"/>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Arial" pitchFamily="34" charset="0"/>
                          <a:ea typeface="新細明體" pitchFamily="18" charset="-120"/>
                        </a:rPr>
                        <a:t> </a:t>
                      </a:r>
                      <a:r>
                        <a:rPr kumimoji="0" lang="zh-TW" altLang="zh-TW" sz="1600" b="1" i="0" u="none" strike="noStrike" cap="none" normalizeH="0" baseline="0" smtClean="0">
                          <a:ln>
                            <a:noFill/>
                          </a:ln>
                          <a:solidFill>
                            <a:schemeClr val="tx1"/>
                          </a:solidFill>
                          <a:effectLst/>
                          <a:latin typeface="Arial" pitchFamily="34" charset="0"/>
                          <a:ea typeface="新細明體" pitchFamily="18" charset="-120"/>
                        </a:rPr>
                        <a:t>玉山金控</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1587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15875"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Financial Services</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76225"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76225" marR="0" lvl="0" indent="0" algn="l" defTabSz="914400" rtl="0" eaLnBrk="1" fontAlgn="base" latinLnBrk="0" hangingPunct="1">
                        <a:lnSpc>
                          <a:spcPct val="100000"/>
                        </a:lnSpc>
                        <a:spcBef>
                          <a:spcPts val="25"/>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新細明體" pitchFamily="18" charset="-120"/>
                        </a:rPr>
                        <a:t>＊</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296863"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296863" marR="0" lvl="0" indent="0" algn="l" defTabSz="914400" rtl="0" eaLnBrk="1" fontAlgn="base" latinLnBrk="0" hangingPunct="1">
                        <a:lnSpc>
                          <a:spcPct val="100000"/>
                        </a:lnSpc>
                        <a:spcBef>
                          <a:spcPts val="13"/>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Arial" pitchFamily="34" charset="0"/>
                          <a:ea typeface="SimSun" pitchFamily="2" charset="-122"/>
                        </a:rPr>
                        <a:t>1</a:t>
                      </a: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tc>
                  <a:txBody>
                    <a:bodyPr/>
                    <a:lstStyle>
                      <a:lvl1pPr marL="0" algn="l" defTabSz="914400" rtl="0" eaLnBrk="0" latinLnBrk="0" hangingPunct="0">
                        <a:spcAft>
                          <a:spcPts val="900"/>
                        </a:spcAft>
                        <a:buClr>
                          <a:schemeClr val="tx1"/>
                        </a:buClr>
                        <a:defRPr sz="1800" kern="1200">
                          <a:solidFill>
                            <a:schemeClr val="tx1"/>
                          </a:solidFill>
                          <a:latin typeface="Georgia" pitchFamily="18" charset="0"/>
                        </a:defRPr>
                      </a:lvl1pPr>
                      <a:lvl2pPr marL="742950" indent="-28575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2pPr>
                      <a:lvl3pPr marL="11430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3pPr>
                      <a:lvl4pPr marL="16002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4pPr>
                      <a:lvl5pPr marL="2057400" indent="-228600" algn="l" defTabSz="914400" rtl="0" eaLnBrk="0" latinLnBrk="0" hangingPunct="0">
                        <a:spcAft>
                          <a:spcPts val="900"/>
                        </a:spcAft>
                        <a:buClr>
                          <a:schemeClr val="tx1"/>
                        </a:buClr>
                        <a:buFont typeface="Georgia" pitchFamily="18" charset="0"/>
                        <a:defRPr sz="1800" kern="1200">
                          <a:solidFill>
                            <a:schemeClr val="tx1"/>
                          </a:solidFill>
                          <a:latin typeface="Georgia" pitchFamily="18" charset="0"/>
                        </a:defRPr>
                      </a:lvl5pPr>
                      <a:lvl6pPr marL="25146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6pPr>
                      <a:lvl7pPr marL="29718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7pPr>
                      <a:lvl8pPr marL="34290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8pPr>
                      <a:lvl9pPr marL="3886200" indent="-228600" algn="l" defTabSz="914400" rtl="0" eaLnBrk="0" fontAlgn="base" latinLnBrk="0" hangingPunct="0">
                        <a:spcBef>
                          <a:spcPct val="0"/>
                        </a:spcBef>
                        <a:spcAft>
                          <a:spcPts val="900"/>
                        </a:spcAft>
                        <a:buClr>
                          <a:schemeClr val="tx1"/>
                        </a:buClr>
                        <a:buFont typeface="Georgia" pitchFamily="18" charset="0"/>
                        <a:defRPr sz="1800" kern="1200">
                          <a:solidFill>
                            <a:schemeClr val="tx1"/>
                          </a:solidFill>
                          <a:latin typeface="Georg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smtClean="0">
                        <a:ln>
                          <a:noFill/>
                        </a:ln>
                        <a:solidFill>
                          <a:schemeClr val="tx1"/>
                        </a:solidFill>
                        <a:effectLst/>
                        <a:latin typeface="Arial" pitchFamily="34" charset="0"/>
                        <a:ea typeface="SimSun" pitchFamily="2" charset="-122"/>
                      </a:endParaRPr>
                    </a:p>
                  </a:txBody>
                  <a:tcPr marL="0" marR="0" marT="0" marB="0"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rgbClr val="F2F2F6"/>
                    </a:solidFill>
                  </a:tcPr>
                </a:tc>
                <a:extLst>
                  <a:ext uri="{0D108BD9-81ED-4DB2-BD59-A6C34878D82A}">
                    <a16:rowId xmlns="" xmlns:a16="http://schemas.microsoft.com/office/drawing/2014/main" val="10010"/>
                  </a:ext>
                </a:extLst>
              </a:tr>
            </a:tbl>
          </a:graphicData>
        </a:graphic>
      </p:graphicFrame>
      <p:sp>
        <p:nvSpPr>
          <p:cNvPr id="5" name="投影片編號版面配置區 4"/>
          <p:cNvSpPr>
            <a:spLocks noGrp="1"/>
          </p:cNvSpPr>
          <p:nvPr>
            <p:ph type="sldNum" sz="quarter" idx="4"/>
          </p:nvPr>
        </p:nvSpPr>
        <p:spPr>
          <a:xfrm>
            <a:off x="7010400" y="6356350"/>
            <a:ext cx="2133600" cy="365125"/>
          </a:xfrm>
        </p:spPr>
        <p:txBody>
          <a:bodyPr/>
          <a:lstStyle/>
          <a:p>
            <a:fld id="{1C7858B1-76B0-43A1-BD85-92CBAD88C864}" type="slidenum">
              <a:rPr lang="zh-TW" altLang="en-US" smtClean="0"/>
              <a:t>64</a:t>
            </a:fld>
            <a:endParaRPr lang="zh-TW" altLang="en-US"/>
          </a:p>
        </p:txBody>
      </p:sp>
    </p:spTree>
    <p:extLst>
      <p:ext uri="{BB962C8B-B14F-4D97-AF65-F5344CB8AC3E}">
        <p14:creationId xmlns:p14="http://schemas.microsoft.com/office/powerpoint/2010/main" val="3765987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543815" y="185970"/>
            <a:ext cx="8569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r>
              <a:rPr lang="zh-TW" altLang="en-US" sz="2800" b="0" i="0" dirty="0" smtClean="0">
                <a:solidFill>
                  <a:schemeClr val="bg1"/>
                </a:solidFill>
                <a:latin typeface="微軟正黑體" panose="020B0604030504040204" pitchFamily="34" charset="-120"/>
                <a:ea typeface="微軟正黑體" panose="020B0604030504040204" pitchFamily="34" charset="-120"/>
              </a:rPr>
              <a:t>掌握企業永續之關鍵步驟</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endParaRPr lang="zh-TW" altLang="en-US" sz="2800" b="0" i="0" dirty="0" smtClean="0">
              <a:solidFill>
                <a:schemeClr val="bg1"/>
              </a:solidFill>
              <a:latin typeface="微軟正黑體" panose="020B0604030504040204" pitchFamily="34" charset="-120"/>
              <a:ea typeface="微軟正黑體" panose="020B0604030504040204" pitchFamily="34" charset="-12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68413"/>
            <a:ext cx="8424862"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
          </p:nvPr>
        </p:nvSpPr>
        <p:spPr>
          <a:xfrm>
            <a:off x="7010400" y="6356350"/>
            <a:ext cx="2133600" cy="365125"/>
          </a:xfrm>
        </p:spPr>
        <p:txBody>
          <a:bodyPr/>
          <a:lstStyle/>
          <a:p>
            <a:fld id="{1C7858B1-76B0-43A1-BD85-92CBAD88C864}" type="slidenum">
              <a:rPr lang="zh-TW" altLang="en-US" smtClean="0"/>
              <a:t>65</a:t>
            </a:fld>
            <a:endParaRPr lang="zh-TW" altLang="en-US"/>
          </a:p>
        </p:txBody>
      </p:sp>
    </p:spTree>
    <p:extLst>
      <p:ext uri="{BB962C8B-B14F-4D97-AF65-F5344CB8AC3E}">
        <p14:creationId xmlns:p14="http://schemas.microsoft.com/office/powerpoint/2010/main" val="4212837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1439618" y="11802"/>
            <a:ext cx="80645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20000"/>
              </a:lnSpc>
              <a:spcBef>
                <a:spcPct val="0"/>
              </a:spcBef>
              <a:spcAft>
                <a:spcPct val="0"/>
              </a:spcAft>
              <a:defRPr sz="2400" b="1" i="1" kern="1200">
                <a:solidFill>
                  <a:schemeClr val="tx1"/>
                </a:solidFill>
                <a:latin typeface="+mj-lt"/>
                <a:ea typeface="+mj-ea"/>
                <a:cs typeface="+mj-cs"/>
              </a:defRPr>
            </a:lvl1pPr>
            <a:lvl2pPr algn="l" rtl="0" eaLnBrk="0" fontAlgn="base" hangingPunct="0">
              <a:spcBef>
                <a:spcPct val="0"/>
              </a:spcBef>
              <a:spcAft>
                <a:spcPct val="0"/>
              </a:spcAft>
              <a:defRPr sz="2400" b="1" i="1">
                <a:solidFill>
                  <a:schemeClr val="tx1"/>
                </a:solidFill>
                <a:latin typeface="Georgia" pitchFamily="18" charset="0"/>
              </a:defRPr>
            </a:lvl2pPr>
            <a:lvl3pPr algn="l" rtl="0" eaLnBrk="0" fontAlgn="base" hangingPunct="0">
              <a:spcBef>
                <a:spcPct val="0"/>
              </a:spcBef>
              <a:spcAft>
                <a:spcPct val="0"/>
              </a:spcAft>
              <a:defRPr sz="2400" b="1" i="1">
                <a:solidFill>
                  <a:schemeClr val="tx1"/>
                </a:solidFill>
                <a:latin typeface="Georgia" pitchFamily="18" charset="0"/>
              </a:defRPr>
            </a:lvl3pPr>
            <a:lvl4pPr algn="l" rtl="0" eaLnBrk="0" fontAlgn="base" hangingPunct="0">
              <a:spcBef>
                <a:spcPct val="0"/>
              </a:spcBef>
              <a:spcAft>
                <a:spcPct val="0"/>
              </a:spcAft>
              <a:defRPr sz="2400" b="1" i="1">
                <a:solidFill>
                  <a:schemeClr val="tx1"/>
                </a:solidFill>
                <a:latin typeface="Georgia" pitchFamily="18" charset="0"/>
              </a:defRPr>
            </a:lvl4pPr>
            <a:lvl5pPr algn="l" rtl="0" eaLnBrk="0" fontAlgn="base" hangingPunct="0">
              <a:spcBef>
                <a:spcPct val="0"/>
              </a:spcBef>
              <a:spcAft>
                <a:spcPct val="0"/>
              </a:spcAft>
              <a:defRPr sz="2400" b="1" i="1">
                <a:solidFill>
                  <a:schemeClr val="tx1"/>
                </a:solidFill>
                <a:latin typeface="Georgia" pitchFamily="18" charset="0"/>
              </a:defRPr>
            </a:lvl5pPr>
            <a:lvl6pPr marL="457200" algn="l" rtl="0" fontAlgn="base">
              <a:spcBef>
                <a:spcPct val="0"/>
              </a:spcBef>
              <a:spcAft>
                <a:spcPct val="0"/>
              </a:spcAft>
              <a:defRPr sz="2400" b="1" i="1">
                <a:solidFill>
                  <a:schemeClr val="tx1"/>
                </a:solidFill>
                <a:latin typeface="Georgia" pitchFamily="18" charset="0"/>
              </a:defRPr>
            </a:lvl6pPr>
            <a:lvl7pPr marL="914400" algn="l" rtl="0" fontAlgn="base">
              <a:spcBef>
                <a:spcPct val="0"/>
              </a:spcBef>
              <a:spcAft>
                <a:spcPct val="0"/>
              </a:spcAft>
              <a:defRPr sz="2400" b="1" i="1">
                <a:solidFill>
                  <a:schemeClr val="tx1"/>
                </a:solidFill>
                <a:latin typeface="Georgia" pitchFamily="18" charset="0"/>
              </a:defRPr>
            </a:lvl7pPr>
            <a:lvl8pPr marL="1371600" algn="l" rtl="0" fontAlgn="base">
              <a:spcBef>
                <a:spcPct val="0"/>
              </a:spcBef>
              <a:spcAft>
                <a:spcPct val="0"/>
              </a:spcAft>
              <a:defRPr sz="2400" b="1" i="1">
                <a:solidFill>
                  <a:schemeClr val="tx1"/>
                </a:solidFill>
                <a:latin typeface="Georgia" pitchFamily="18" charset="0"/>
              </a:defRPr>
            </a:lvl8pPr>
            <a:lvl9pPr marL="1828800" algn="l" rtl="0" fontAlgn="base">
              <a:spcBef>
                <a:spcPct val="0"/>
              </a:spcBef>
              <a:spcAft>
                <a:spcPct val="0"/>
              </a:spcAft>
              <a:defRPr sz="2400" b="1" i="1">
                <a:solidFill>
                  <a:schemeClr val="tx1"/>
                </a:solidFill>
                <a:latin typeface="Georgia" pitchFamily="18" charset="0"/>
              </a:defRPr>
            </a:lvl9pPr>
          </a:lstStyle>
          <a:p>
            <a:pPr>
              <a:lnSpc>
                <a:spcPct val="100000"/>
              </a:lnSpc>
            </a:pPr>
            <a:r>
              <a:rPr lang="zh-TW" altLang="en-US" sz="2800" b="0" i="0" dirty="0" smtClean="0">
                <a:solidFill>
                  <a:schemeClr val="bg1"/>
                </a:solidFill>
                <a:latin typeface="微軟正黑體" panose="020B0604030504040204" pitchFamily="34" charset="-120"/>
                <a:ea typeface="微軟正黑體" panose="020B0604030504040204" pitchFamily="34" charset="-120"/>
              </a:rPr>
              <a:t>未來發展趨勢 </a:t>
            </a:r>
            <a:r>
              <a:rPr lang="en-US" altLang="zh-TW" sz="2800" b="0" i="0" dirty="0" smtClean="0">
                <a:solidFill>
                  <a:schemeClr val="bg1"/>
                </a:solidFill>
                <a:latin typeface="微軟正黑體" panose="020B0604030504040204" pitchFamily="34" charset="-120"/>
                <a:ea typeface="微軟正黑體" panose="020B0604030504040204" pitchFamily="34" charset="-120"/>
              </a:rPr>
              <a:t/>
            </a:r>
            <a:br>
              <a:rPr lang="en-US" altLang="zh-TW" sz="2800" b="0" i="0" dirty="0" smtClean="0">
                <a:solidFill>
                  <a:schemeClr val="bg1"/>
                </a:solidFill>
                <a:latin typeface="微軟正黑體" panose="020B0604030504040204" pitchFamily="34" charset="-120"/>
                <a:ea typeface="微軟正黑體" panose="020B0604030504040204" pitchFamily="34" charset="-120"/>
              </a:rPr>
            </a:br>
            <a:r>
              <a:rPr lang="zh-TW" altLang="en-US" sz="2800" b="0" i="0" dirty="0" smtClean="0">
                <a:solidFill>
                  <a:schemeClr val="bg1"/>
                </a:solidFill>
                <a:latin typeface="微軟正黑體" panose="020B0604030504040204" pitchFamily="34" charset="-120"/>
                <a:ea typeface="微軟正黑體" panose="020B0604030504040204" pitchFamily="34" charset="-120"/>
              </a:rPr>
              <a:t>－主管機關強制特定公司編製</a:t>
            </a:r>
            <a:r>
              <a:rPr lang="en-US" altLang="zh-TW" sz="2800" b="0" i="0" dirty="0" smtClean="0">
                <a:solidFill>
                  <a:schemeClr val="bg1"/>
                </a:solidFill>
                <a:latin typeface="微軟正黑體" panose="020B0604030504040204" pitchFamily="34" charset="-120"/>
                <a:ea typeface="微軟正黑體" panose="020B0604030504040204" pitchFamily="34" charset="-120"/>
              </a:rPr>
              <a:t>CSR</a:t>
            </a:r>
            <a:r>
              <a:rPr lang="zh-TW" altLang="en-US" sz="2800" b="0" i="0" dirty="0" smtClean="0">
                <a:solidFill>
                  <a:schemeClr val="bg1"/>
                </a:solidFill>
                <a:latin typeface="微軟正黑體" panose="020B0604030504040204" pitchFamily="34" charset="-120"/>
                <a:ea typeface="微軟正黑體" panose="020B0604030504040204" pitchFamily="34" charset="-120"/>
              </a:rPr>
              <a:t>報告書之影響</a:t>
            </a:r>
          </a:p>
        </p:txBody>
      </p:sp>
      <p:sp>
        <p:nvSpPr>
          <p:cNvPr id="3" name="AutoShape 3"/>
          <p:cNvSpPr>
            <a:spLocks noChangeArrowheads="1"/>
          </p:cNvSpPr>
          <p:nvPr/>
        </p:nvSpPr>
        <p:spPr bwMode="gray">
          <a:xfrm rot="1800000">
            <a:off x="900113" y="1771650"/>
            <a:ext cx="2201862" cy="1905000"/>
          </a:xfrm>
          <a:prstGeom prst="hexagon">
            <a:avLst>
              <a:gd name="adj" fmla="val 28912"/>
              <a:gd name="vf" fmla="val 115470"/>
            </a:avLst>
          </a:prstGeom>
          <a:solidFill>
            <a:srgbClr val="E27588"/>
          </a:solidFill>
          <a:ln>
            <a:solidFill>
              <a:srgbClr val="FFFFFF"/>
            </a:solidFill>
          </a:ln>
        </p:spPr>
        <p:txBody>
          <a:bodyPr wrap="none" lIns="45720" tIns="44450" rIns="45720" bIns="44450" anchor="ctr" anchorCtr="1"/>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fontAlgn="base" hangingPunct="1">
              <a:spcBef>
                <a:spcPct val="0"/>
              </a:spcBef>
              <a:spcAft>
                <a:spcPct val="0"/>
              </a:spcAft>
              <a:defRPr/>
            </a:pPr>
            <a:endParaRPr lang="zh-TW" altLang="en-US" sz="2200" b="1" kern="0" dirty="0" smtClean="0">
              <a:solidFill>
                <a:srgbClr val="000000"/>
              </a:solidFill>
              <a:ea typeface="SimSun" panose="02010600030101010101" pitchFamily="2" charset="-122"/>
            </a:endParaRPr>
          </a:p>
        </p:txBody>
      </p:sp>
      <p:sp>
        <p:nvSpPr>
          <p:cNvPr id="4" name="AutoShape 4"/>
          <p:cNvSpPr>
            <a:spLocks noChangeArrowheads="1"/>
          </p:cNvSpPr>
          <p:nvPr/>
        </p:nvSpPr>
        <p:spPr bwMode="gray">
          <a:xfrm rot="1800000">
            <a:off x="2901950" y="1763713"/>
            <a:ext cx="2201863" cy="1905000"/>
          </a:xfrm>
          <a:prstGeom prst="hexagon">
            <a:avLst>
              <a:gd name="adj" fmla="val 28933"/>
              <a:gd name="vf" fmla="val 115470"/>
            </a:avLst>
          </a:prstGeom>
          <a:solidFill>
            <a:srgbClr val="A32020"/>
          </a:solidFill>
          <a:ln w="9525">
            <a:solidFill>
              <a:srgbClr val="FFFFFF"/>
            </a:solidFill>
            <a:miter lim="800000"/>
            <a:headEnd/>
            <a:tailEnd/>
          </a:ln>
        </p:spPr>
        <p:txBody>
          <a:bodyPr wrap="none" lIns="45720" tIns="44450" rIns="45720" bIns="44450" anchor="ctr" anchorCtr="1"/>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endParaRPr kumimoji="1" lang="zh-TW" altLang="en-US" sz="2200" b="1" kern="0" smtClean="0">
              <a:solidFill>
                <a:srgbClr val="000000"/>
              </a:solidFill>
              <a:latin typeface="Arial" pitchFamily="34" charset="0"/>
              <a:ea typeface="SimSun" pitchFamily="2" charset="-122"/>
            </a:endParaRPr>
          </a:p>
        </p:txBody>
      </p:sp>
      <p:sp>
        <p:nvSpPr>
          <p:cNvPr id="5" name="AutoShape 5"/>
          <p:cNvSpPr>
            <a:spLocks noChangeArrowheads="1"/>
          </p:cNvSpPr>
          <p:nvPr/>
        </p:nvSpPr>
        <p:spPr bwMode="gray">
          <a:xfrm rot="1800000">
            <a:off x="4918075" y="1763713"/>
            <a:ext cx="2201863" cy="1905000"/>
          </a:xfrm>
          <a:prstGeom prst="hexagon">
            <a:avLst>
              <a:gd name="adj" fmla="val 28933"/>
              <a:gd name="vf" fmla="val 115470"/>
            </a:avLst>
          </a:prstGeom>
          <a:solidFill>
            <a:srgbClr val="602320"/>
          </a:solidFill>
          <a:ln w="9525">
            <a:solidFill>
              <a:srgbClr val="FFFFFF"/>
            </a:solidFill>
            <a:miter lim="800000"/>
            <a:headEnd/>
            <a:tailEnd/>
          </a:ln>
        </p:spPr>
        <p:txBody>
          <a:bodyPr wrap="none" lIns="45720" tIns="44450" rIns="45720" bIns="44450" anchor="ctr" anchorCtr="1"/>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defRPr/>
            </a:pPr>
            <a:endParaRPr kumimoji="1" lang="zh-TW" altLang="en-US" sz="2200" b="1" kern="0" smtClean="0">
              <a:solidFill>
                <a:srgbClr val="000000"/>
              </a:solidFill>
              <a:latin typeface="Arial" pitchFamily="34" charset="0"/>
              <a:ea typeface="SimSun" pitchFamily="2" charset="-122"/>
            </a:endParaRPr>
          </a:p>
        </p:txBody>
      </p:sp>
      <p:sp>
        <p:nvSpPr>
          <p:cNvPr id="6" name="AutoShape 8"/>
          <p:cNvSpPr>
            <a:spLocks noChangeArrowheads="1"/>
          </p:cNvSpPr>
          <p:nvPr/>
        </p:nvSpPr>
        <p:spPr bwMode="gray">
          <a:xfrm rot="1800000">
            <a:off x="1897063" y="3503613"/>
            <a:ext cx="2201862" cy="1906587"/>
          </a:xfrm>
          <a:prstGeom prst="hexagon">
            <a:avLst>
              <a:gd name="adj" fmla="val 28909"/>
              <a:gd name="vf" fmla="val 115470"/>
            </a:avLst>
          </a:prstGeom>
          <a:solidFill>
            <a:srgbClr val="000000"/>
          </a:solidFill>
          <a:ln w="9525">
            <a:solidFill>
              <a:srgbClr val="FFFFFF"/>
            </a:solidFill>
            <a:miter lim="800000"/>
            <a:headEnd/>
            <a:tailEnd/>
          </a:ln>
        </p:spPr>
        <p:txBody>
          <a:bodyPr wrap="none" lIns="45720" tIns="44450" rIns="45720" bIns="44450" anchor="ctr" anchorCtr="1"/>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pPr>
            <a:endParaRPr kumimoji="1" lang="zh-TW" altLang="en-US" sz="2200" b="1" kern="0" smtClean="0">
              <a:solidFill>
                <a:srgbClr val="000000"/>
              </a:solidFill>
              <a:latin typeface="Arial" pitchFamily="34" charset="0"/>
              <a:ea typeface="SimSun" pitchFamily="2" charset="-122"/>
            </a:endParaRPr>
          </a:p>
        </p:txBody>
      </p:sp>
      <p:sp>
        <p:nvSpPr>
          <p:cNvPr id="7" name="AutoShape 9"/>
          <p:cNvSpPr>
            <a:spLocks noChangeArrowheads="1"/>
          </p:cNvSpPr>
          <p:nvPr/>
        </p:nvSpPr>
        <p:spPr bwMode="gray">
          <a:xfrm rot="1800000">
            <a:off x="3913188" y="3503613"/>
            <a:ext cx="2200275" cy="1906587"/>
          </a:xfrm>
          <a:prstGeom prst="hexagon">
            <a:avLst>
              <a:gd name="adj" fmla="val 28910"/>
              <a:gd name="vf" fmla="val 115470"/>
            </a:avLst>
          </a:prstGeom>
          <a:solidFill>
            <a:srgbClr val="DC6900"/>
          </a:solidFill>
          <a:ln w="9525">
            <a:solidFill>
              <a:srgbClr val="FFFFFF"/>
            </a:solidFill>
            <a:miter lim="800000"/>
            <a:headEnd/>
            <a:tailEnd/>
          </a:ln>
        </p:spPr>
        <p:txBody>
          <a:bodyPr wrap="none" lIns="45720" tIns="44450" rIns="45720" bIns="44450" anchor="ctr" anchorCtr="1"/>
          <a:lstStyle>
            <a:lvl1pPr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eaLnBrk="1" fontAlgn="base" hangingPunct="1">
              <a:spcBef>
                <a:spcPct val="0"/>
              </a:spcBef>
              <a:spcAft>
                <a:spcPct val="0"/>
              </a:spcAft>
              <a:buClrTx/>
            </a:pPr>
            <a:endParaRPr kumimoji="1" lang="zh-TW" altLang="en-US" sz="2200" b="1" kern="0" smtClean="0">
              <a:solidFill>
                <a:srgbClr val="000000"/>
              </a:solidFill>
              <a:latin typeface="Arial" pitchFamily="34" charset="0"/>
              <a:ea typeface="SimSun" pitchFamily="2" charset="-122"/>
            </a:endParaRPr>
          </a:p>
        </p:txBody>
      </p:sp>
      <p:sp>
        <p:nvSpPr>
          <p:cNvPr id="8" name="文字方塊 7"/>
          <p:cNvSpPr txBox="1">
            <a:spLocks noChangeArrowheads="1"/>
          </p:cNvSpPr>
          <p:nvPr/>
        </p:nvSpPr>
        <p:spPr bwMode="auto">
          <a:xfrm>
            <a:off x="1133475" y="2344738"/>
            <a:ext cx="1735138" cy="760412"/>
          </a:xfrm>
          <a:prstGeom prst="rect">
            <a:avLst/>
          </a:prstGeom>
          <a:noFill/>
          <a:ln>
            <a:noFill/>
          </a:ln>
          <a:extLst/>
        </p:spPr>
        <p:txBody>
          <a:bodyPr wrap="none" lIns="0" tIns="0" rIns="0" bIns="0" anchor="ct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defRPr/>
            </a:pPr>
            <a:r>
              <a:rPr lang="en-US" altLang="zh-TW" sz="2200" b="1" dirty="0" smtClean="0">
                <a:solidFill>
                  <a:srgbClr val="FFFFFF"/>
                </a:solidFill>
                <a:latin typeface="Georgia"/>
                <a:ea typeface="SimSun" pitchFamily="2" charset="-122"/>
              </a:rPr>
              <a:t>CSR</a:t>
            </a:r>
            <a:r>
              <a:rPr lang="zh-TW" altLang="en-US" sz="2200" b="1" dirty="0" smtClean="0">
                <a:solidFill>
                  <a:srgbClr val="FFFFFF"/>
                </a:solidFill>
                <a:latin typeface="Georgia"/>
                <a:ea typeface="SimSun" pitchFamily="2" charset="-122"/>
              </a:rPr>
              <a:t>報告書</a:t>
            </a:r>
            <a:endParaRPr lang="en-US" altLang="zh-TW" sz="2200" b="1" dirty="0" smtClean="0">
              <a:solidFill>
                <a:srgbClr val="FFFFFF"/>
              </a:solidFill>
              <a:latin typeface="Georgia"/>
              <a:ea typeface="SimSun" pitchFamily="2" charset="-122"/>
            </a:endParaRPr>
          </a:p>
          <a:p>
            <a:pPr algn="ctr" eaLnBrk="1" fontAlgn="base" hangingPunct="1">
              <a:lnSpc>
                <a:spcPct val="120000"/>
              </a:lnSpc>
              <a:spcBef>
                <a:spcPct val="0"/>
              </a:spcBef>
              <a:spcAft>
                <a:spcPct val="0"/>
              </a:spcAft>
              <a:buClrTx/>
              <a:defRPr/>
            </a:pPr>
            <a:r>
              <a:rPr lang="zh-TW" altLang="en-US" sz="2200" b="1" dirty="0" smtClean="0">
                <a:solidFill>
                  <a:srgbClr val="FFFFFF"/>
                </a:solidFill>
                <a:latin typeface="Georgia"/>
                <a:ea typeface="SimSun" pitchFamily="2" charset="-122"/>
              </a:rPr>
              <a:t>成新常態</a:t>
            </a:r>
          </a:p>
        </p:txBody>
      </p:sp>
      <p:sp>
        <p:nvSpPr>
          <p:cNvPr id="9" name="文字方塊 8"/>
          <p:cNvSpPr txBox="1">
            <a:spLocks noChangeArrowheads="1"/>
          </p:cNvSpPr>
          <p:nvPr/>
        </p:nvSpPr>
        <p:spPr bwMode="auto">
          <a:xfrm>
            <a:off x="3135313" y="2335213"/>
            <a:ext cx="1736725" cy="760412"/>
          </a:xfrm>
          <a:prstGeom prst="rect">
            <a:avLst/>
          </a:prstGeom>
          <a:noFill/>
          <a:ln>
            <a:noFill/>
          </a:ln>
          <a:extLst/>
        </p:spPr>
        <p:txBody>
          <a:bodyPr wrap="none" lIns="0" tIns="0" rIns="0" bIns="0" anchor="ct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defRPr/>
            </a:pPr>
            <a:r>
              <a:rPr lang="zh-TW" altLang="en-US" sz="2200" b="1" dirty="0" smtClean="0">
                <a:solidFill>
                  <a:srgbClr val="FFFFFF"/>
                </a:solidFill>
                <a:latin typeface="Georgia"/>
                <a:ea typeface="SimSun" pitchFamily="2" charset="-122"/>
              </a:rPr>
              <a:t>擴大強制</a:t>
            </a:r>
            <a:endParaRPr lang="en-US" altLang="zh-TW" sz="2200" b="1" dirty="0" smtClean="0">
              <a:solidFill>
                <a:srgbClr val="FFFFFF"/>
              </a:solidFill>
              <a:latin typeface="Georgia"/>
              <a:ea typeface="SimSun" pitchFamily="2" charset="-122"/>
            </a:endParaRPr>
          </a:p>
          <a:p>
            <a:pPr algn="ctr" eaLnBrk="1" fontAlgn="base" hangingPunct="1">
              <a:lnSpc>
                <a:spcPct val="120000"/>
              </a:lnSpc>
              <a:spcBef>
                <a:spcPct val="0"/>
              </a:spcBef>
              <a:spcAft>
                <a:spcPct val="0"/>
              </a:spcAft>
              <a:buClrTx/>
              <a:defRPr/>
            </a:pPr>
            <a:r>
              <a:rPr lang="zh-TW" altLang="en-US" sz="2200" b="1" dirty="0" smtClean="0">
                <a:solidFill>
                  <a:srgbClr val="FFFFFF"/>
                </a:solidFill>
                <a:latin typeface="Georgia"/>
                <a:ea typeface="SimSun" pitchFamily="2" charset="-122"/>
              </a:rPr>
              <a:t>適用範圍</a:t>
            </a:r>
          </a:p>
        </p:txBody>
      </p:sp>
      <p:sp>
        <p:nvSpPr>
          <p:cNvPr id="10" name="文字方塊 9"/>
          <p:cNvSpPr txBox="1">
            <a:spLocks noChangeArrowheads="1"/>
          </p:cNvSpPr>
          <p:nvPr/>
        </p:nvSpPr>
        <p:spPr bwMode="auto">
          <a:xfrm>
            <a:off x="5151438" y="2335213"/>
            <a:ext cx="1735137" cy="760412"/>
          </a:xfrm>
          <a:prstGeom prst="rect">
            <a:avLst/>
          </a:prstGeom>
          <a:noFill/>
          <a:ln>
            <a:noFill/>
          </a:ln>
          <a:extLst/>
        </p:spPr>
        <p:txBody>
          <a:bodyPr wrap="none" lIns="0" tIns="0" rIns="0" bIns="0" anchor="ct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defRPr/>
            </a:pPr>
            <a:r>
              <a:rPr lang="en-US" altLang="zh-TW" sz="2200" b="1" dirty="0" smtClean="0">
                <a:solidFill>
                  <a:srgbClr val="FFFFFF"/>
                </a:solidFill>
                <a:latin typeface="Georgia"/>
                <a:ea typeface="SimSun" pitchFamily="2" charset="-122"/>
              </a:rPr>
              <a:t>CSR</a:t>
            </a:r>
            <a:r>
              <a:rPr lang="zh-TW" altLang="en-US" sz="2200" b="1" dirty="0" smtClean="0">
                <a:solidFill>
                  <a:srgbClr val="FFFFFF"/>
                </a:solidFill>
                <a:latin typeface="Georgia"/>
                <a:ea typeface="SimSun" pitchFamily="2" charset="-122"/>
              </a:rPr>
              <a:t>納入</a:t>
            </a:r>
            <a:endParaRPr lang="en-US" altLang="zh-TW" sz="2200" b="1" dirty="0" smtClean="0">
              <a:solidFill>
                <a:srgbClr val="FFFFFF"/>
              </a:solidFill>
              <a:latin typeface="Georgia"/>
              <a:ea typeface="SimSun" pitchFamily="2" charset="-122"/>
            </a:endParaRPr>
          </a:p>
          <a:p>
            <a:pPr algn="ctr" eaLnBrk="1" fontAlgn="base" hangingPunct="1">
              <a:lnSpc>
                <a:spcPct val="120000"/>
              </a:lnSpc>
              <a:spcBef>
                <a:spcPct val="0"/>
              </a:spcBef>
              <a:spcAft>
                <a:spcPct val="0"/>
              </a:spcAft>
              <a:buClrTx/>
              <a:defRPr/>
            </a:pPr>
            <a:r>
              <a:rPr lang="zh-TW" altLang="en-US" sz="2200" b="1" dirty="0" smtClean="0">
                <a:solidFill>
                  <a:srgbClr val="FFFFFF"/>
                </a:solidFill>
                <a:latin typeface="Georgia"/>
                <a:ea typeface="SimSun" pitchFamily="2" charset="-122"/>
              </a:rPr>
              <a:t>內控查核</a:t>
            </a:r>
          </a:p>
        </p:txBody>
      </p:sp>
      <p:sp>
        <p:nvSpPr>
          <p:cNvPr id="11" name="文字方塊 12"/>
          <p:cNvSpPr txBox="1">
            <a:spLocks noChangeArrowheads="1"/>
          </p:cNvSpPr>
          <p:nvPr/>
        </p:nvSpPr>
        <p:spPr bwMode="auto">
          <a:xfrm>
            <a:off x="2124075" y="3789363"/>
            <a:ext cx="17367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pPr>
            <a:r>
              <a:rPr lang="en-US" altLang="zh-TW" sz="2200" b="1" smtClean="0">
                <a:solidFill>
                  <a:srgbClr val="FFFFFF"/>
                </a:solidFill>
                <a:ea typeface="SimSun" pitchFamily="2" charset="-122"/>
              </a:rPr>
              <a:t>CSR</a:t>
            </a:r>
            <a:r>
              <a:rPr lang="zh-TW" altLang="en-US" sz="2200" b="1" smtClean="0">
                <a:solidFill>
                  <a:srgbClr val="FFFFFF"/>
                </a:solidFill>
                <a:ea typeface="SimSun" pitchFamily="2" charset="-122"/>
              </a:rPr>
              <a:t>報告書</a:t>
            </a:r>
            <a:endParaRPr lang="en-US" altLang="zh-TW" sz="2200" b="1" smtClean="0">
              <a:solidFill>
                <a:srgbClr val="FFFFFF"/>
              </a:solidFill>
              <a:ea typeface="SimSun" pitchFamily="2" charset="-122"/>
            </a:endParaRPr>
          </a:p>
          <a:p>
            <a:pPr algn="ctr" eaLnBrk="1" fontAlgn="base" hangingPunct="1">
              <a:lnSpc>
                <a:spcPct val="120000"/>
              </a:lnSpc>
              <a:spcBef>
                <a:spcPct val="0"/>
              </a:spcBef>
              <a:spcAft>
                <a:spcPct val="0"/>
              </a:spcAft>
              <a:buClrTx/>
            </a:pPr>
            <a:r>
              <a:rPr lang="zh-TW" altLang="en-US" sz="2200" b="1" smtClean="0">
                <a:solidFill>
                  <a:srgbClr val="FFFFFF"/>
                </a:solidFill>
                <a:ea typeface="SimSun" pitchFamily="2" charset="-122"/>
              </a:rPr>
              <a:t>將來皆應取</a:t>
            </a:r>
            <a:endParaRPr lang="en-US" altLang="zh-TW" sz="2200" b="1" smtClean="0">
              <a:solidFill>
                <a:srgbClr val="FFFFFF"/>
              </a:solidFill>
              <a:ea typeface="SimSun" pitchFamily="2" charset="-122"/>
            </a:endParaRPr>
          </a:p>
          <a:p>
            <a:pPr algn="ctr" eaLnBrk="1" fontAlgn="base" hangingPunct="1">
              <a:lnSpc>
                <a:spcPct val="120000"/>
              </a:lnSpc>
              <a:spcBef>
                <a:spcPct val="0"/>
              </a:spcBef>
              <a:spcAft>
                <a:spcPct val="0"/>
              </a:spcAft>
              <a:buClrTx/>
            </a:pPr>
            <a:r>
              <a:rPr lang="zh-TW" altLang="en-US" sz="2200" b="1" smtClean="0">
                <a:solidFill>
                  <a:srgbClr val="FFFFFF"/>
                </a:solidFill>
                <a:ea typeface="SimSun" pitchFamily="2" charset="-122"/>
              </a:rPr>
              <a:t>得第三方認證</a:t>
            </a:r>
          </a:p>
        </p:txBody>
      </p:sp>
      <p:sp>
        <p:nvSpPr>
          <p:cNvPr id="12" name="文字方塊 11"/>
          <p:cNvSpPr txBox="1">
            <a:spLocks noChangeArrowheads="1"/>
          </p:cNvSpPr>
          <p:nvPr/>
        </p:nvSpPr>
        <p:spPr bwMode="auto">
          <a:xfrm>
            <a:off x="4140200" y="3860800"/>
            <a:ext cx="1736725" cy="1081088"/>
          </a:xfrm>
          <a:prstGeom prst="rect">
            <a:avLst/>
          </a:prstGeom>
          <a:noFill/>
          <a:ln>
            <a:noFill/>
          </a:ln>
          <a:extLst/>
        </p:spPr>
        <p:txBody>
          <a:bodyPr wrap="none" lIns="0" tIns="0" rIns="0" bIns="0" anchor="ct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defRPr/>
            </a:pPr>
            <a:r>
              <a:rPr lang="en-US" altLang="zh-TW" sz="2200" b="1" dirty="0" smtClean="0">
                <a:solidFill>
                  <a:srgbClr val="FFFFFF"/>
                </a:solidFill>
                <a:latin typeface="Georgia"/>
                <a:ea typeface="SimSun" pitchFamily="2" charset="-122"/>
              </a:rPr>
              <a:t>CSR</a:t>
            </a:r>
            <a:r>
              <a:rPr lang="zh-TW" altLang="en-US" sz="2200" b="1" dirty="0" smtClean="0">
                <a:solidFill>
                  <a:srgbClr val="FFFFFF"/>
                </a:solidFill>
                <a:latin typeface="Georgia"/>
                <a:ea typeface="SimSun" pitchFamily="2" charset="-122"/>
              </a:rPr>
              <a:t>於</a:t>
            </a:r>
            <a:endParaRPr lang="en-US" altLang="zh-TW" sz="2200" b="1" dirty="0" smtClean="0">
              <a:solidFill>
                <a:srgbClr val="FFFFFF"/>
              </a:solidFill>
              <a:latin typeface="Georgia"/>
              <a:ea typeface="SimSun" pitchFamily="2" charset="-122"/>
            </a:endParaRPr>
          </a:p>
          <a:p>
            <a:pPr algn="ctr" eaLnBrk="1" fontAlgn="base" hangingPunct="1">
              <a:lnSpc>
                <a:spcPct val="120000"/>
              </a:lnSpc>
              <a:spcBef>
                <a:spcPct val="0"/>
              </a:spcBef>
              <a:spcAft>
                <a:spcPct val="0"/>
              </a:spcAft>
              <a:buClrTx/>
              <a:defRPr/>
            </a:pPr>
            <a:r>
              <a:rPr lang="zh-TW" altLang="en-US" sz="2200" b="1" dirty="0" smtClean="0">
                <a:solidFill>
                  <a:srgbClr val="FFFFFF"/>
                </a:solidFill>
                <a:latin typeface="Georgia"/>
                <a:ea typeface="SimSun" pitchFamily="2" charset="-122"/>
              </a:rPr>
              <a:t>公司治理評鑑</a:t>
            </a:r>
            <a:endParaRPr lang="en-US" altLang="zh-TW" sz="2200" b="1" dirty="0" smtClean="0">
              <a:solidFill>
                <a:srgbClr val="FFFFFF"/>
              </a:solidFill>
              <a:latin typeface="Georgia"/>
              <a:ea typeface="SimSun" pitchFamily="2" charset="-122"/>
            </a:endParaRPr>
          </a:p>
          <a:p>
            <a:pPr algn="ctr" eaLnBrk="1" fontAlgn="base" hangingPunct="1">
              <a:lnSpc>
                <a:spcPct val="120000"/>
              </a:lnSpc>
              <a:spcBef>
                <a:spcPct val="0"/>
              </a:spcBef>
              <a:spcAft>
                <a:spcPct val="0"/>
              </a:spcAft>
              <a:buClrTx/>
              <a:defRPr/>
            </a:pPr>
            <a:r>
              <a:rPr lang="zh-TW" altLang="en-US" sz="2200" b="1" dirty="0" smtClean="0">
                <a:solidFill>
                  <a:srgbClr val="FFFFFF"/>
                </a:solidFill>
                <a:latin typeface="Georgia"/>
                <a:ea typeface="SimSun" pitchFamily="2" charset="-122"/>
              </a:rPr>
              <a:t>佔比日增</a:t>
            </a:r>
          </a:p>
        </p:txBody>
      </p:sp>
      <p:sp>
        <p:nvSpPr>
          <p:cNvPr id="13" name="AutoShape 9"/>
          <p:cNvSpPr>
            <a:spLocks noChangeArrowheads="1"/>
          </p:cNvSpPr>
          <p:nvPr/>
        </p:nvSpPr>
        <p:spPr bwMode="gray">
          <a:xfrm rot="1800000">
            <a:off x="5930900" y="3481388"/>
            <a:ext cx="2200275" cy="1906587"/>
          </a:xfrm>
          <a:prstGeom prst="hexagon">
            <a:avLst>
              <a:gd name="adj" fmla="val 28912"/>
              <a:gd name="vf" fmla="val 115470"/>
            </a:avLst>
          </a:prstGeom>
          <a:solidFill>
            <a:srgbClr val="000000">
              <a:lumMod val="65000"/>
              <a:lumOff val="35000"/>
            </a:srgbClr>
          </a:solidFill>
          <a:ln>
            <a:solidFill>
              <a:srgbClr val="FFFFFF"/>
            </a:solidFill>
          </a:ln>
        </p:spPr>
        <p:txBody>
          <a:bodyPr wrap="none" lIns="45720" tIns="44450" rIns="45720" bIns="44450" anchor="ctr" anchorCtr="1"/>
          <a:lstStyle/>
          <a:p>
            <a:pPr fontAlgn="base">
              <a:spcBef>
                <a:spcPct val="0"/>
              </a:spcBef>
              <a:spcAft>
                <a:spcPct val="0"/>
              </a:spcAft>
              <a:defRPr/>
            </a:pPr>
            <a:endParaRPr kumimoji="1" lang="zh-TW" altLang="en-US" sz="2200" b="1" kern="0">
              <a:solidFill>
                <a:srgbClr val="000000"/>
              </a:solidFill>
              <a:latin typeface="Arial" pitchFamily="34" charset="0"/>
              <a:ea typeface="SimSun" pitchFamily="2" charset="-122"/>
            </a:endParaRPr>
          </a:p>
        </p:txBody>
      </p:sp>
      <p:sp>
        <p:nvSpPr>
          <p:cNvPr id="14" name="文字方塊 13"/>
          <p:cNvSpPr txBox="1">
            <a:spLocks noChangeArrowheads="1"/>
          </p:cNvSpPr>
          <p:nvPr/>
        </p:nvSpPr>
        <p:spPr bwMode="auto">
          <a:xfrm>
            <a:off x="6156325" y="4221163"/>
            <a:ext cx="1736725" cy="879475"/>
          </a:xfrm>
          <a:prstGeom prst="rect">
            <a:avLst/>
          </a:prstGeom>
          <a:noFill/>
          <a:ln>
            <a:noFill/>
          </a:ln>
          <a:extLst/>
        </p:spPr>
        <p:txBody>
          <a:bodyPr wrap="none" lIns="0" tIns="0" rIns="0" bIns="0" anchor="ctr"/>
          <a:lstStyle>
            <a:lvl1pPr indent="-273050"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eaLnBrk="1" fontAlgn="base" hangingPunct="1">
              <a:lnSpc>
                <a:spcPct val="120000"/>
              </a:lnSpc>
              <a:spcBef>
                <a:spcPct val="0"/>
              </a:spcBef>
              <a:spcAft>
                <a:spcPct val="0"/>
              </a:spcAft>
              <a:buClrTx/>
              <a:defRPr/>
            </a:pPr>
            <a:r>
              <a:rPr lang="en-US" altLang="zh-TW" sz="2200" b="1" dirty="0" smtClean="0">
                <a:solidFill>
                  <a:srgbClr val="FFFFFF"/>
                </a:solidFill>
                <a:ea typeface="SimSun" pitchFamily="2" charset="-122"/>
              </a:rPr>
              <a:t>CSR</a:t>
            </a:r>
            <a:r>
              <a:rPr lang="zh-TW" altLang="en-US" sz="2200" b="1" dirty="0" smtClean="0">
                <a:solidFill>
                  <a:srgbClr val="FFFFFF"/>
                </a:solidFill>
                <a:ea typeface="SimSun" pitchFamily="2" charset="-122"/>
              </a:rPr>
              <a:t>指數暨</a:t>
            </a:r>
            <a:endParaRPr lang="en-US" altLang="zh-TW" sz="2200" b="1" dirty="0" smtClean="0">
              <a:solidFill>
                <a:srgbClr val="FFFFFF"/>
              </a:solidFill>
              <a:ea typeface="SimSun" pitchFamily="2" charset="-122"/>
            </a:endParaRPr>
          </a:p>
          <a:p>
            <a:pPr algn="ctr" eaLnBrk="1" fontAlgn="base" hangingPunct="1">
              <a:lnSpc>
                <a:spcPct val="120000"/>
              </a:lnSpc>
              <a:spcBef>
                <a:spcPct val="0"/>
              </a:spcBef>
              <a:spcAft>
                <a:spcPct val="0"/>
              </a:spcAft>
              <a:buClrTx/>
              <a:defRPr/>
            </a:pPr>
            <a:r>
              <a:rPr lang="en-US" altLang="zh-TW" sz="2200" b="1" dirty="0" smtClean="0">
                <a:solidFill>
                  <a:srgbClr val="FFFFFF"/>
                </a:solidFill>
                <a:ea typeface="SimSun" pitchFamily="2" charset="-122"/>
              </a:rPr>
              <a:t>SRI</a:t>
            </a:r>
            <a:r>
              <a:rPr lang="zh-TW" altLang="en-US" sz="2200" b="1" dirty="0" smtClean="0">
                <a:solidFill>
                  <a:srgbClr val="FFFFFF"/>
                </a:solidFill>
                <a:ea typeface="SimSun" pitchFamily="2" charset="-122"/>
              </a:rPr>
              <a:t>投資</a:t>
            </a:r>
            <a:endParaRPr lang="en-US" altLang="zh-TW" sz="2200" b="1" dirty="0" smtClean="0">
              <a:solidFill>
                <a:srgbClr val="FFFFFF"/>
              </a:solidFill>
              <a:ea typeface="SimSun" pitchFamily="2" charset="-122"/>
            </a:endParaRPr>
          </a:p>
          <a:p>
            <a:pPr algn="ctr" eaLnBrk="1" fontAlgn="base" hangingPunct="1">
              <a:lnSpc>
                <a:spcPct val="120000"/>
              </a:lnSpc>
              <a:spcBef>
                <a:spcPct val="0"/>
              </a:spcBef>
              <a:spcAft>
                <a:spcPct val="0"/>
              </a:spcAft>
              <a:buClrTx/>
              <a:defRPr/>
            </a:pPr>
            <a:endParaRPr lang="zh-TW" altLang="en-US" sz="2200" b="1" dirty="0" smtClean="0">
              <a:solidFill>
                <a:srgbClr val="FFFFFF"/>
              </a:solidFill>
              <a:latin typeface="Georgia"/>
              <a:ea typeface="SimSun" pitchFamily="2" charset="-122"/>
            </a:endParaRPr>
          </a:p>
        </p:txBody>
      </p:sp>
      <p:sp>
        <p:nvSpPr>
          <p:cNvPr id="15" name="投影片編號版面配置區 14"/>
          <p:cNvSpPr>
            <a:spLocks noGrp="1"/>
          </p:cNvSpPr>
          <p:nvPr>
            <p:ph type="sldNum" sz="quarter" idx="4"/>
          </p:nvPr>
        </p:nvSpPr>
        <p:spPr>
          <a:xfrm>
            <a:off x="7010400" y="6356350"/>
            <a:ext cx="2133600" cy="365125"/>
          </a:xfrm>
        </p:spPr>
        <p:txBody>
          <a:bodyPr/>
          <a:lstStyle/>
          <a:p>
            <a:fld id="{1C7858B1-76B0-43A1-BD85-92CBAD88C864}" type="slidenum">
              <a:rPr lang="zh-TW" altLang="en-US" smtClean="0"/>
              <a:t>66</a:t>
            </a:fld>
            <a:endParaRPr lang="zh-TW" altLang="en-US"/>
          </a:p>
        </p:txBody>
      </p:sp>
    </p:spTree>
    <p:extLst>
      <p:ext uri="{BB962C8B-B14F-4D97-AF65-F5344CB8AC3E}">
        <p14:creationId xmlns:p14="http://schemas.microsoft.com/office/powerpoint/2010/main" val="2698823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098" name="Title 1"/>
          <p:cNvSpPr txBox="1">
            <a:spLocks/>
          </p:cNvSpPr>
          <p:nvPr/>
        </p:nvSpPr>
        <p:spPr bwMode="auto">
          <a:xfrm>
            <a:off x="1066800" y="2053771"/>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fontAlgn="base">
              <a:spcBef>
                <a:spcPct val="0"/>
              </a:spcBef>
              <a:spcAft>
                <a:spcPct val="0"/>
              </a:spcAft>
              <a:buFontTx/>
              <a:buNone/>
            </a:pPr>
            <a:r>
              <a:rPr lang="zh-TW" altLang="en-US" dirty="0" smtClean="0">
                <a:solidFill>
                  <a:prstClr val="black"/>
                </a:solidFill>
                <a:latin typeface="微軟正黑體" panose="020B0604030504040204" pitchFamily="34" charset="-120"/>
                <a:ea typeface="微軟正黑體" panose="020B0604030504040204" pitchFamily="34" charset="-120"/>
              </a:rPr>
              <a:t>台南企業實踐</a:t>
            </a:r>
            <a:r>
              <a:rPr lang="en-US" altLang="zh-TW" dirty="0" smtClean="0">
                <a:solidFill>
                  <a:prstClr val="black"/>
                </a:solidFill>
                <a:latin typeface="微軟正黑體" panose="020B0604030504040204" pitchFamily="34" charset="-120"/>
                <a:ea typeface="微軟正黑體" panose="020B0604030504040204" pitchFamily="34" charset="-120"/>
              </a:rPr>
              <a:t>CSR</a:t>
            </a:r>
            <a:r>
              <a:rPr lang="zh-TW" altLang="en-US" dirty="0" smtClean="0">
                <a:solidFill>
                  <a:prstClr val="black"/>
                </a:solidFill>
                <a:latin typeface="微軟正黑體" panose="020B0604030504040204" pitchFamily="34" charset="-120"/>
                <a:ea typeface="微軟正黑體" panose="020B0604030504040204" pitchFamily="34" charset="-120"/>
              </a:rPr>
              <a:t>之策略與作法</a:t>
            </a:r>
            <a:endParaRPr lang="en-GB" altLang="zh-TW" i="1" dirty="0" smtClean="0">
              <a:solidFill>
                <a:prstClr val="black"/>
              </a:solidFill>
              <a:latin typeface="微軟正黑體" panose="020B0604030504040204" pitchFamily="34" charset="-120"/>
              <a:ea typeface="微軟正黑體" panose="020B0604030504040204" pitchFamily="34" charset="-120"/>
            </a:endParaRPr>
          </a:p>
        </p:txBody>
      </p:sp>
      <p:sp>
        <p:nvSpPr>
          <p:cNvPr id="4099" name="Rectangle 6"/>
          <p:cNvSpPr>
            <a:spLocks noChangeArrowheads="1"/>
          </p:cNvSpPr>
          <p:nvPr/>
        </p:nvSpPr>
        <p:spPr bwMode="auto">
          <a:xfrm>
            <a:off x="6797675" y="3141663"/>
            <a:ext cx="18351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lnSpc>
                <a:spcPts val="17950"/>
              </a:lnSpc>
              <a:spcBef>
                <a:spcPct val="0"/>
              </a:spcBef>
              <a:spcAft>
                <a:spcPct val="0"/>
              </a:spcAft>
              <a:buFontTx/>
              <a:buNone/>
            </a:pPr>
            <a:r>
              <a:rPr lang="en-US" altLang="zh-TW" sz="21500" b="1" i="1" smtClean="0">
                <a:solidFill>
                  <a:prstClr val="black"/>
                </a:solidFill>
                <a:latin typeface="Georgia" pitchFamily="18" charset="0"/>
                <a:ea typeface="宋体" pitchFamily="2" charset="-122"/>
              </a:rPr>
              <a:t>5</a:t>
            </a: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67</a:t>
            </a:fld>
            <a:endParaRPr lang="zh-TW" altLang="en-US"/>
          </a:p>
        </p:txBody>
      </p:sp>
    </p:spTree>
    <p:extLst>
      <p:ext uri="{BB962C8B-B14F-4D97-AF65-F5344CB8AC3E}">
        <p14:creationId xmlns:p14="http://schemas.microsoft.com/office/powerpoint/2010/main" val="2657064148"/>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70558" y="196335"/>
            <a:ext cx="4493538" cy="523220"/>
          </a:xfrm>
          <a:prstGeom prst="rect">
            <a:avLst/>
          </a:prstGeom>
        </p:spPr>
        <p:txBody>
          <a:bodyPr wrap="none">
            <a:spAutoFit/>
          </a:bodyPr>
          <a:lstStyle/>
          <a:p>
            <a:r>
              <a:rPr lang="zh-TW" altLang="en-US" sz="2800" dirty="0">
                <a:solidFill>
                  <a:schemeClr val="bg1"/>
                </a:solidFill>
                <a:latin typeface="微軟正黑體" panose="020B0604030504040204" pitchFamily="34" charset="-120"/>
                <a:ea typeface="微軟正黑體" panose="020B0604030504040204" pitchFamily="34" charset="-120"/>
              </a:rPr>
              <a:t>紡織成衣業主要的環境衝擊</a:t>
            </a:r>
          </a:p>
        </p:txBody>
      </p:sp>
      <p:sp>
        <p:nvSpPr>
          <p:cNvPr id="4" name="矩形 3"/>
          <p:cNvSpPr/>
          <p:nvPr/>
        </p:nvSpPr>
        <p:spPr>
          <a:xfrm>
            <a:off x="965383" y="1224393"/>
            <a:ext cx="8055429" cy="5078313"/>
          </a:xfrm>
          <a:prstGeom prst="rect">
            <a:avLst/>
          </a:prstGeom>
        </p:spPr>
        <p:txBody>
          <a:bodyPr wrap="square">
            <a:spAutoFit/>
          </a:bodyPr>
          <a:lstStyle/>
          <a:p>
            <a:pPr marL="571500" indent="-571500">
              <a:lnSpc>
                <a:spcPct val="150000"/>
              </a:lnSpc>
              <a:buFont typeface="Arial" panose="020B0604020202020204" pitchFamily="34" charset="0"/>
              <a:buChar char="•"/>
            </a:pPr>
            <a:r>
              <a:rPr lang="zh-TW" altLang="en-US" sz="3600" dirty="0">
                <a:latin typeface="微軟正黑體" panose="020B0604030504040204" pitchFamily="34" charset="-120"/>
                <a:ea typeface="微軟正黑體" panose="020B0604030504040204" pitchFamily="34" charset="-120"/>
              </a:rPr>
              <a:t>能源</a:t>
            </a:r>
            <a:r>
              <a:rPr lang="zh-TW" altLang="en-US" sz="3600" dirty="0" smtClean="0">
                <a:latin typeface="微軟正黑體" panose="020B0604030504040204" pitchFamily="34" charset="-120"/>
                <a:ea typeface="微軟正黑體" panose="020B0604030504040204" pitchFamily="34" charset="-120"/>
              </a:rPr>
              <a:t>消耗</a:t>
            </a:r>
            <a:r>
              <a:rPr lang="zh-TW" altLang="en-US" sz="3600" dirty="0">
                <a:latin typeface="微軟正黑體" panose="020B0604030504040204" pitchFamily="34" charset="-120"/>
                <a:ea typeface="微軟正黑體" panose="020B0604030504040204" pitchFamily="34" charset="-120"/>
              </a:rPr>
              <a:t>：電力、熱源</a:t>
            </a:r>
          </a:p>
          <a:p>
            <a:pPr marL="571500" indent="-571500">
              <a:lnSpc>
                <a:spcPct val="150000"/>
              </a:lnSpc>
              <a:buFont typeface="Arial" panose="020B0604020202020204" pitchFamily="34" charset="0"/>
              <a:buChar char="•"/>
            </a:pPr>
            <a:r>
              <a:rPr lang="zh-TW" altLang="en-US" sz="3600" dirty="0">
                <a:latin typeface="微軟正黑體" panose="020B0604030504040204" pitchFamily="34" charset="-120"/>
                <a:ea typeface="微軟正黑體" panose="020B0604030504040204" pitchFamily="34" charset="-120"/>
              </a:rPr>
              <a:t>有毒化學物質：棉花種植、製程、染料與印刷</a:t>
            </a:r>
          </a:p>
          <a:p>
            <a:pPr marL="571500" indent="-571500">
              <a:lnSpc>
                <a:spcPct val="150000"/>
              </a:lnSpc>
              <a:buFont typeface="Arial" panose="020B0604020202020204" pitchFamily="34" charset="0"/>
              <a:buChar char="•"/>
            </a:pPr>
            <a:r>
              <a:rPr lang="zh-TW" altLang="en-US" sz="3600" dirty="0">
                <a:latin typeface="微軟正黑體" panose="020B0604030504040204" pitchFamily="34" charset="-120"/>
                <a:ea typeface="微軟正黑體" panose="020B0604030504040204" pitchFamily="34" charset="-120"/>
              </a:rPr>
              <a:t>廢棄物產生掩埋處理量：製程與消費者</a:t>
            </a:r>
          </a:p>
          <a:p>
            <a:pPr marL="571500" indent="-571500">
              <a:lnSpc>
                <a:spcPct val="150000"/>
              </a:lnSpc>
              <a:buFont typeface="Arial" panose="020B0604020202020204" pitchFamily="34" charset="0"/>
              <a:buChar char="•"/>
            </a:pPr>
            <a:r>
              <a:rPr lang="zh-TW" altLang="en-US" sz="3600" dirty="0">
                <a:latin typeface="微軟正黑體" panose="020B0604030504040204" pitchFamily="34" charset="-120"/>
                <a:ea typeface="微軟正黑體" panose="020B0604030504040204" pitchFamily="34" charset="-120"/>
              </a:rPr>
              <a:t>耗水：原料、製程與成品</a:t>
            </a:r>
          </a:p>
        </p:txBody>
      </p:sp>
      <p:sp>
        <p:nvSpPr>
          <p:cNvPr id="3" name="投影片編號版面配置區 2"/>
          <p:cNvSpPr>
            <a:spLocks noGrp="1"/>
          </p:cNvSpPr>
          <p:nvPr>
            <p:ph type="sldNum" sz="quarter" idx="4"/>
          </p:nvPr>
        </p:nvSpPr>
        <p:spPr>
          <a:xfrm>
            <a:off x="7010400" y="6356350"/>
            <a:ext cx="2133600" cy="365125"/>
          </a:xfrm>
        </p:spPr>
        <p:txBody>
          <a:bodyPr/>
          <a:lstStyle/>
          <a:p>
            <a:fld id="{1C7858B1-76B0-43A1-BD85-92CBAD88C864}" type="slidenum">
              <a:rPr lang="zh-TW" altLang="en-US" smtClean="0"/>
              <a:t>68</a:t>
            </a:fld>
            <a:endParaRPr lang="zh-TW" altLang="en-US"/>
          </a:p>
        </p:txBody>
      </p:sp>
    </p:spTree>
    <p:extLst>
      <p:ext uri="{BB962C8B-B14F-4D97-AF65-F5344CB8AC3E}">
        <p14:creationId xmlns:p14="http://schemas.microsoft.com/office/powerpoint/2010/main" val="296567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endParaRPr lang="zh-TW" altLang="zh-TW" smtClean="0"/>
          </a:p>
        </p:txBody>
      </p:sp>
      <p:sp>
        <p:nvSpPr>
          <p:cNvPr id="13315"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69</a:t>
            </a:fld>
            <a:endParaRPr lang="zh-TW" altLang="en-US"/>
          </a:p>
        </p:txBody>
      </p:sp>
      <p:pic>
        <p:nvPicPr>
          <p:cNvPr id="6148" name="Picture 4" descr="投影片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
            <a:ext cx="9282112" cy="70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2"/>
          <p:cNvSpPr>
            <a:spLocks noGrp="1"/>
          </p:cNvSpPr>
          <p:nvPr/>
        </p:nvSpPr>
        <p:spPr>
          <a:xfrm>
            <a:off x="7112000" y="6664275"/>
            <a:ext cx="2133600" cy="365125"/>
          </a:xfrm>
          <a:prstGeom prst="rect">
            <a:avLst/>
          </a:prstGeom>
        </p:spPr>
        <p:txBody>
          <a:bodyPr vert="horz" lIns="91440" tIns="45720" rIns="91440" bIns="45720" rtlCol="0" anchor="ctr"/>
          <a:lstStyle>
            <a:defPPr>
              <a:defRPr lang="zh-TW"/>
            </a:defPPr>
            <a:lvl1pPr marL="0" algn="r" defTabSz="914400" rtl="0" eaLnBrk="1" fontAlgn="auto" latinLnBrk="0" hangingPunct="1">
              <a:spcBef>
                <a:spcPts val="0"/>
              </a:spcBef>
              <a:spcAft>
                <a:spcPts val="0"/>
              </a:spcAft>
              <a:defRPr kumimoji="0" sz="1600" kern="1200">
                <a:solidFill>
                  <a:schemeClr val="tx1">
                    <a:tint val="75000"/>
                  </a:schemeClr>
                </a:solidFill>
                <a:latin typeface="A-OTF A1 Mincho Std Bold" panose="02020400000000000000" pitchFamily="18" charset="-128"/>
                <a:ea typeface="A-OTF A1 Mincho Std Bold" panose="02020400000000000000" pitchFamily="18"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AC8F800-020F-45CE-B060-EEA1D17DD593}" type="slidenum">
              <a:rPr lang="zh-TW" altLang="en-US" smtClean="0">
                <a:solidFill>
                  <a:schemeClr val="tx1"/>
                </a:solidFill>
                <a:latin typeface="微軟正黑體" panose="020B0604030504040204" pitchFamily="34" charset="-120"/>
                <a:ea typeface="微軟正黑體" panose="020B0604030504040204" pitchFamily="34" charset="-120"/>
              </a:rPr>
              <a:pPr>
                <a:defRPr/>
              </a:pPr>
              <a:t>69</a:t>
            </a:fld>
            <a:endParaRPr lang="zh-TW" altLang="en-US"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5275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13"/>
          <p:cNvSpPr txBox="1">
            <a:spLocks noChangeArrowheads="1"/>
          </p:cNvSpPr>
          <p:nvPr/>
        </p:nvSpPr>
        <p:spPr bwMode="auto">
          <a:xfrm>
            <a:off x="5035550" y="2603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125955" name="Text Box 14"/>
          <p:cNvSpPr txBox="1">
            <a:spLocks noChangeArrowheads="1"/>
          </p:cNvSpPr>
          <p:nvPr/>
        </p:nvSpPr>
        <p:spPr bwMode="auto">
          <a:xfrm>
            <a:off x="5035550" y="2603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125956" name="Text Box 15"/>
          <p:cNvSpPr txBox="1">
            <a:spLocks noChangeArrowheads="1"/>
          </p:cNvSpPr>
          <p:nvPr/>
        </p:nvSpPr>
        <p:spPr bwMode="auto">
          <a:xfrm>
            <a:off x="4508500" y="404813"/>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125957" name="Text Box 16"/>
          <p:cNvSpPr txBox="1">
            <a:spLocks noChangeArrowheads="1"/>
          </p:cNvSpPr>
          <p:nvPr/>
        </p:nvSpPr>
        <p:spPr bwMode="auto">
          <a:xfrm>
            <a:off x="5035550" y="2603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125958" name="Text Box 17"/>
          <p:cNvSpPr txBox="1">
            <a:spLocks noChangeArrowheads="1"/>
          </p:cNvSpPr>
          <p:nvPr/>
        </p:nvSpPr>
        <p:spPr bwMode="auto">
          <a:xfrm>
            <a:off x="4508500" y="404813"/>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125959" name="Text Box 18"/>
          <p:cNvSpPr txBox="1">
            <a:spLocks noChangeArrowheads="1"/>
          </p:cNvSpPr>
          <p:nvPr/>
        </p:nvSpPr>
        <p:spPr bwMode="auto">
          <a:xfrm>
            <a:off x="5035550" y="2603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125960" name="Text Box 19"/>
          <p:cNvSpPr txBox="1">
            <a:spLocks noChangeArrowheads="1"/>
          </p:cNvSpPr>
          <p:nvPr/>
        </p:nvSpPr>
        <p:spPr bwMode="auto">
          <a:xfrm>
            <a:off x="4508500" y="404813"/>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125961" name="Text Box 20"/>
          <p:cNvSpPr txBox="1">
            <a:spLocks noChangeArrowheads="1"/>
          </p:cNvSpPr>
          <p:nvPr/>
        </p:nvSpPr>
        <p:spPr bwMode="auto">
          <a:xfrm>
            <a:off x="5035550" y="2603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125962" name="Text Box 21"/>
          <p:cNvSpPr txBox="1">
            <a:spLocks noChangeArrowheads="1"/>
          </p:cNvSpPr>
          <p:nvPr/>
        </p:nvSpPr>
        <p:spPr bwMode="auto">
          <a:xfrm>
            <a:off x="4508500" y="404813"/>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6000" b="1" baseline="-25000">
              <a:latin typeface="Arial" pitchFamily="34" charset="0"/>
            </a:endParaRPr>
          </a:p>
        </p:txBody>
      </p:sp>
      <p:sp>
        <p:nvSpPr>
          <p:cNvPr id="125963" name="Text Box 22"/>
          <p:cNvSpPr txBox="1">
            <a:spLocks noChangeArrowheads="1"/>
          </p:cNvSpPr>
          <p:nvPr/>
        </p:nvSpPr>
        <p:spPr bwMode="auto">
          <a:xfrm>
            <a:off x="5035550" y="2603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endParaRPr lang="zh-TW" altLang="zh-TW" sz="4800" b="1" baseline="-25000">
              <a:solidFill>
                <a:schemeClr val="bg1"/>
              </a:solidFill>
              <a:latin typeface="Arial" pitchFamily="34" charset="0"/>
            </a:endParaRPr>
          </a:p>
        </p:txBody>
      </p:sp>
      <p:sp>
        <p:nvSpPr>
          <p:cNvPr id="125964" name="Text Box 23"/>
          <p:cNvSpPr txBox="1">
            <a:spLocks noChangeArrowheads="1"/>
          </p:cNvSpPr>
          <p:nvPr/>
        </p:nvSpPr>
        <p:spPr bwMode="auto">
          <a:xfrm>
            <a:off x="539750" y="620713"/>
            <a:ext cx="215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endParaRPr lang="zh-TW" altLang="zh-TW" sz="2000">
              <a:latin typeface="Arial" pitchFamily="34" charset="0"/>
            </a:endParaRPr>
          </a:p>
        </p:txBody>
      </p:sp>
      <p:sp>
        <p:nvSpPr>
          <p:cNvPr id="125965" name="Rectangle 24"/>
          <p:cNvSpPr>
            <a:spLocks noChangeArrowheads="1"/>
          </p:cNvSpPr>
          <p:nvPr/>
        </p:nvSpPr>
        <p:spPr bwMode="auto">
          <a:xfrm>
            <a:off x="401226" y="161411"/>
            <a:ext cx="914241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從傳產走向</a:t>
            </a:r>
            <a:r>
              <a:rPr lang="zh-TW" altLang="en-US" sz="3200" dirty="0" smtClean="0">
                <a:solidFill>
                  <a:schemeClr val="bg1"/>
                </a:solidFill>
                <a:latin typeface="微軟正黑體" panose="020B0604030504040204" pitchFamily="34" charset="-120"/>
                <a:ea typeface="微軟正黑體" panose="020B0604030504040204" pitchFamily="34" charset="-120"/>
                <a:cs typeface="華康中黑體" pitchFamily="49" charset="-120"/>
              </a:rPr>
              <a:t>品牌通路   </a:t>
            </a:r>
            <a:r>
              <a:rPr lang="zh-TW" altLang="en-US" sz="3200" dirty="0">
                <a:solidFill>
                  <a:schemeClr val="bg1"/>
                </a:solidFill>
                <a:latin typeface="微軟正黑體" panose="020B0604030504040204" pitchFamily="34" charset="-120"/>
                <a:ea typeface="微軟正黑體" panose="020B0604030504040204" pitchFamily="34" charset="-120"/>
                <a:cs typeface="華康中黑體" pitchFamily="49" charset="-120"/>
              </a:rPr>
              <a:t>台南企業</a:t>
            </a:r>
          </a:p>
          <a:p>
            <a:pPr algn="ctr" eaLnBrk="1" hangingPunct="1">
              <a:lnSpc>
                <a:spcPct val="100000"/>
              </a:lnSpc>
              <a:spcBef>
                <a:spcPct val="0"/>
              </a:spcBef>
              <a:buFontTx/>
              <a:buNone/>
            </a:pPr>
            <a:endParaRPr lang="en-US" altLang="zh-TW" sz="3600" dirty="0">
              <a:latin typeface="標楷體" pitchFamily="65" charset="-120"/>
              <a:ea typeface="標楷體" pitchFamily="65" charset="-120"/>
            </a:endParaRPr>
          </a:p>
        </p:txBody>
      </p:sp>
      <p:pic>
        <p:nvPicPr>
          <p:cNvPr id="17" name="圖片 16" descr="畫面剪輯"/>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6986"/>
            <a:ext cx="9144000" cy="4359767"/>
          </a:xfrm>
          <a:prstGeom prst="rect">
            <a:avLst/>
          </a:prstGeom>
        </p:spPr>
      </p:pic>
      <p:pic>
        <p:nvPicPr>
          <p:cNvPr id="15" name="圖片 14" descr="畫面剪輯"/>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1896" y="4318460"/>
            <a:ext cx="3022380" cy="1421157"/>
          </a:xfrm>
          <a:prstGeom prst="rect">
            <a:avLst/>
          </a:prstGeom>
        </p:spPr>
      </p:pic>
      <p:pic>
        <p:nvPicPr>
          <p:cNvPr id="16" name="圖片 15" descr="畫面剪輯"/>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1896" y="1905159"/>
            <a:ext cx="3036447" cy="1428397"/>
          </a:xfrm>
          <a:prstGeom prst="rect">
            <a:avLst/>
          </a:prstGeom>
        </p:spPr>
      </p:pic>
    </p:spTree>
    <p:extLst>
      <p:ext uri="{BB962C8B-B14F-4D97-AF65-F5344CB8AC3E}">
        <p14:creationId xmlns:p14="http://schemas.microsoft.com/office/powerpoint/2010/main" val="3336107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endParaRPr lang="zh-TW" altLang="zh-TW" smtClean="0"/>
          </a:p>
        </p:txBody>
      </p:sp>
      <p:sp>
        <p:nvSpPr>
          <p:cNvPr id="14339"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a:p>
        </p:txBody>
      </p:sp>
      <p:sp>
        <p:nvSpPr>
          <p:cNvPr id="3" name="投影片編號版面配置區 2"/>
          <p:cNvSpPr>
            <a:spLocks noGrp="1"/>
          </p:cNvSpPr>
          <p:nvPr>
            <p:ph type="sldNum" sz="quarter" idx="4"/>
          </p:nvPr>
        </p:nvSpPr>
        <p:spPr>
          <a:xfrm>
            <a:off x="7010400" y="6673850"/>
            <a:ext cx="2133600" cy="365125"/>
          </a:xfrm>
        </p:spPr>
        <p:txBody>
          <a:bodyPr/>
          <a:lstStyle/>
          <a:p>
            <a:pPr>
              <a:defRPr/>
            </a:pPr>
            <a:fld id="{DAC8F800-020F-45CE-B060-EEA1D17DD593}" type="slidenum">
              <a:rPr lang="zh-TW" altLang="en-US" sz="1800" smtClean="0">
                <a:solidFill>
                  <a:schemeClr val="tx1"/>
                </a:solidFill>
              </a:rPr>
              <a:pPr>
                <a:defRPr/>
              </a:pPr>
              <a:t>70</a:t>
            </a:fld>
            <a:endParaRPr lang="zh-TW" altLang="en-US" sz="1800" dirty="0">
              <a:solidFill>
                <a:schemeClr val="tx1"/>
              </a:solidFill>
            </a:endParaRPr>
          </a:p>
        </p:txBody>
      </p:sp>
      <p:pic>
        <p:nvPicPr>
          <p:cNvPr id="7172" name="Picture 4" descr="投影片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0" y="0"/>
            <a:ext cx="9274629" cy="703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058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endParaRPr lang="zh-TW" altLang="zh-TW" smtClean="0"/>
          </a:p>
        </p:txBody>
      </p:sp>
      <p:sp>
        <p:nvSpPr>
          <p:cNvPr id="15363"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a:p>
        </p:txBody>
      </p:sp>
      <p:sp>
        <p:nvSpPr>
          <p:cNvPr id="3" name="投影片編號版面配置區 2"/>
          <p:cNvSpPr>
            <a:spLocks noGrp="1"/>
          </p:cNvSpPr>
          <p:nvPr>
            <p:ph type="sldNum" sz="quarter" idx="4"/>
          </p:nvPr>
        </p:nvSpPr>
        <p:spPr>
          <a:xfrm>
            <a:off x="7010400" y="6675438"/>
            <a:ext cx="2133600" cy="365125"/>
          </a:xfrm>
        </p:spPr>
        <p:txBody>
          <a:bodyPr/>
          <a:lstStyle/>
          <a:p>
            <a:pPr>
              <a:defRPr/>
            </a:pPr>
            <a:fld id="{DAC8F800-020F-45CE-B060-EEA1D17DD593}" type="slidenum">
              <a:rPr lang="zh-TW" altLang="en-US" sz="1800">
                <a:solidFill>
                  <a:schemeClr val="tx1"/>
                </a:solidFill>
              </a:rPr>
              <a:pPr>
                <a:defRPr/>
              </a:pPr>
              <a:t>71</a:t>
            </a:fld>
            <a:endParaRPr lang="zh-TW" altLang="en-US" sz="1800" dirty="0">
              <a:solidFill>
                <a:schemeClr val="tx1"/>
              </a:solidFill>
            </a:endParaRPr>
          </a:p>
        </p:txBody>
      </p:sp>
      <p:pic>
        <p:nvPicPr>
          <p:cNvPr id="8196" name="Picture 4" descr="投影片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9" y="-1"/>
            <a:ext cx="9209541" cy="70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16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群組 8"/>
          <p:cNvGrpSpPr>
            <a:grpSpLocks/>
          </p:cNvGrpSpPr>
          <p:nvPr/>
        </p:nvGrpSpPr>
        <p:grpSpPr bwMode="auto">
          <a:xfrm>
            <a:off x="5771356" y="-127000"/>
            <a:ext cx="1876425" cy="946150"/>
            <a:chOff x="7158772" y="3323928"/>
            <a:chExt cx="1877437" cy="946521"/>
          </a:xfrm>
        </p:grpSpPr>
        <p:sp>
          <p:nvSpPr>
            <p:cNvPr id="9229" name="文字方塊 6"/>
            <p:cNvSpPr txBox="1">
              <a:spLocks noChangeArrowheads="1"/>
            </p:cNvSpPr>
            <p:nvPr/>
          </p:nvSpPr>
          <p:spPr bwMode="auto">
            <a:xfrm>
              <a:off x="7173873" y="3323928"/>
              <a:ext cx="1223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5400" smtClean="0">
                  <a:solidFill>
                    <a:schemeClr val="bg1"/>
                  </a:solidFill>
                  <a:latin typeface="微軟正黑體" pitchFamily="34" charset="-120"/>
                  <a:ea typeface="微軟正黑體" pitchFamily="34" charset="-120"/>
                </a:rPr>
                <a:t>      </a:t>
              </a:r>
              <a:endParaRPr lang="zh-TW" altLang="zh-TW" sz="5400" smtClean="0">
                <a:solidFill>
                  <a:schemeClr val="bg1"/>
                </a:solidFill>
                <a:latin typeface="微軟正黑體" pitchFamily="34" charset="-120"/>
                <a:ea typeface="微軟正黑體" pitchFamily="34" charset="-120"/>
              </a:endParaRPr>
            </a:p>
          </p:txBody>
        </p:sp>
        <p:sp>
          <p:nvSpPr>
            <p:cNvPr id="9230" name="文字方塊 7"/>
            <p:cNvSpPr txBox="1">
              <a:spLocks noChangeArrowheads="1"/>
            </p:cNvSpPr>
            <p:nvPr/>
          </p:nvSpPr>
          <p:spPr bwMode="auto">
            <a:xfrm>
              <a:off x="7158772" y="3501008"/>
              <a:ext cx="18774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4400" dirty="0" smtClean="0">
                  <a:solidFill>
                    <a:schemeClr val="bg1"/>
                  </a:solidFill>
                  <a:latin typeface="微軟正黑體" panose="020B0604030504040204" pitchFamily="34" charset="-120"/>
                  <a:ea typeface="微軟正黑體" panose="020B0604030504040204" pitchFamily="34" charset="-120"/>
                </a:rPr>
                <a:t>在海外</a:t>
              </a:r>
            </a:p>
          </p:txBody>
        </p:sp>
      </p:grpSp>
      <p:sp>
        <p:nvSpPr>
          <p:cNvPr id="29" name="橢圓 28"/>
          <p:cNvSpPr/>
          <p:nvPr/>
        </p:nvSpPr>
        <p:spPr>
          <a:xfrm>
            <a:off x="5341938" y="1273629"/>
            <a:ext cx="2828925" cy="2828925"/>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9220" name="矩形 33"/>
          <p:cNvSpPr>
            <a:spLocks noChangeArrowheads="1"/>
          </p:cNvSpPr>
          <p:nvPr/>
        </p:nvSpPr>
        <p:spPr bwMode="auto">
          <a:xfrm>
            <a:off x="5580856" y="1928132"/>
            <a:ext cx="23510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8800" b="1" dirty="0" smtClean="0">
                <a:solidFill>
                  <a:srgbClr val="970303"/>
                </a:solidFill>
                <a:latin typeface="微軟正黑體" pitchFamily="34" charset="-120"/>
                <a:ea typeface="微軟正黑體" pitchFamily="34" charset="-120"/>
              </a:rPr>
              <a:t>CSR </a:t>
            </a:r>
          </a:p>
        </p:txBody>
      </p:sp>
      <p:sp>
        <p:nvSpPr>
          <p:cNvPr id="9221" name="文字方塊 34"/>
          <p:cNvSpPr txBox="1">
            <a:spLocks noChangeArrowheads="1"/>
          </p:cNvSpPr>
          <p:nvPr/>
        </p:nvSpPr>
        <p:spPr bwMode="auto">
          <a:xfrm>
            <a:off x="4973638" y="4464507"/>
            <a:ext cx="38782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3600" b="1" dirty="0" smtClean="0">
                <a:solidFill>
                  <a:prstClr val="black"/>
                </a:solidFill>
                <a:latin typeface="A-OTF Ryumin Pr6N B-KL" pitchFamily="18" charset="-128"/>
                <a:ea typeface="A-OTF Ryumin Pr6N B-KL" pitchFamily="18" charset="-128"/>
              </a:rPr>
              <a:t>建學校、照顧孤兒</a:t>
            </a:r>
            <a:endParaRPr lang="en-US" altLang="zh-TW" sz="3600" b="1" dirty="0" smtClean="0">
              <a:solidFill>
                <a:prstClr val="black"/>
              </a:solidFill>
              <a:latin typeface="A-OTF Ryumin Pr6N B-KL" pitchFamily="18" charset="-128"/>
              <a:ea typeface="A-OTF Ryumin Pr6N B-KL" pitchFamily="18" charset="-128"/>
            </a:endParaRPr>
          </a:p>
          <a:p>
            <a:pPr eaLnBrk="1" fontAlgn="base" hangingPunct="1">
              <a:spcBef>
                <a:spcPct val="0"/>
              </a:spcBef>
              <a:spcAft>
                <a:spcPct val="0"/>
              </a:spcAft>
              <a:buFontTx/>
              <a:buNone/>
            </a:pPr>
            <a:r>
              <a:rPr lang="zh-TW" altLang="en-US" sz="3600" b="1" dirty="0" smtClean="0">
                <a:solidFill>
                  <a:prstClr val="black"/>
                </a:solidFill>
                <a:latin typeface="A-OTF Ryumin Pr6N B-KL" pitchFamily="18" charset="-128"/>
                <a:ea typeface="A-OTF Ryumin Pr6N B-KL" pitchFamily="18" charset="-128"/>
              </a:rPr>
              <a:t>老人及弱勢關懷</a:t>
            </a:r>
            <a:endParaRPr lang="en-US" altLang="zh-TW" sz="3600" b="1" dirty="0" smtClean="0">
              <a:solidFill>
                <a:prstClr val="black"/>
              </a:solidFill>
              <a:latin typeface="A-OTF Ryumin Pr6N B-KL" pitchFamily="18" charset="-128"/>
              <a:ea typeface="A-OTF Ryumin Pr6N B-KL" pitchFamily="18" charset="-128"/>
            </a:endParaRPr>
          </a:p>
          <a:p>
            <a:pPr eaLnBrk="1" fontAlgn="base" hangingPunct="1">
              <a:spcBef>
                <a:spcPct val="0"/>
              </a:spcBef>
              <a:spcAft>
                <a:spcPct val="0"/>
              </a:spcAft>
              <a:buFontTx/>
              <a:buNone/>
            </a:pPr>
            <a:r>
              <a:rPr lang="zh-TW" altLang="en-US" sz="3600" b="1" dirty="0" smtClean="0">
                <a:solidFill>
                  <a:prstClr val="black"/>
                </a:solidFill>
                <a:latin typeface="A-OTF Ryumin Pr6N B-KL" pitchFamily="18" charset="-128"/>
                <a:ea typeface="A-OTF Ryumin Pr6N B-KL" pitchFamily="18" charset="-128"/>
              </a:rPr>
              <a:t>落實企業社會責任</a:t>
            </a:r>
          </a:p>
        </p:txBody>
      </p:sp>
      <p:grpSp>
        <p:nvGrpSpPr>
          <p:cNvPr id="9223" name="群組 20"/>
          <p:cNvGrpSpPr>
            <a:grpSpLocks/>
          </p:cNvGrpSpPr>
          <p:nvPr/>
        </p:nvGrpSpPr>
        <p:grpSpPr bwMode="auto">
          <a:xfrm>
            <a:off x="124052" y="434580"/>
            <a:ext cx="3816350" cy="3036887"/>
            <a:chOff x="467544" y="3489237"/>
            <a:chExt cx="3816424" cy="3036107"/>
          </a:xfrm>
        </p:grpSpPr>
        <p:sp>
          <p:nvSpPr>
            <p:cNvPr id="22" name="矩形 21"/>
            <p:cNvSpPr/>
            <p:nvPr/>
          </p:nvSpPr>
          <p:spPr>
            <a:xfrm>
              <a:off x="467544" y="3489237"/>
              <a:ext cx="3816424" cy="3036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9226" name="Picture 11" descr="P105033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556" y="3588502"/>
              <a:ext cx="3600400" cy="283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4" name="圖片 10" descr="畫面剪輯"/>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2507" y="3375931"/>
            <a:ext cx="3598862"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6966899"/>
      </p:ext>
    </p:extLst>
  </p:cSld>
  <p:clrMapOvr>
    <a:masterClrMapping/>
  </p:clrMapOvr>
  <p:transition spd="slow" advClick="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6300788" y="6105984"/>
            <a:ext cx="25304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kumimoji="1" lang="zh-TW" altLang="en-US" sz="2400" baseline="-25000" dirty="0" smtClean="0">
                <a:solidFill>
                  <a:prstClr val="black"/>
                </a:solidFill>
                <a:latin typeface="A-OTF Ryumin Pr6N B-KL" pitchFamily="18" charset="-128"/>
                <a:ea typeface="A-OTF Ryumin Pr6N B-KL" pitchFamily="18" charset="-128"/>
              </a:rPr>
              <a:t>成立時間：</a:t>
            </a:r>
            <a:r>
              <a:rPr kumimoji="1" lang="en-US" altLang="zh-TW" sz="2400" baseline="-25000" dirty="0" smtClean="0">
                <a:solidFill>
                  <a:prstClr val="black"/>
                </a:solidFill>
                <a:latin typeface="A-OTF Ryumin Pr6N B-KL" pitchFamily="18" charset="-128"/>
                <a:ea typeface="A-OTF Ryumin Pr6N B-KL" pitchFamily="18" charset="-128"/>
              </a:rPr>
              <a:t>2001</a:t>
            </a:r>
            <a:r>
              <a:rPr kumimoji="1" lang="zh-TW" altLang="en-US" sz="2400" baseline="-25000" dirty="0" smtClean="0">
                <a:solidFill>
                  <a:prstClr val="black"/>
                </a:solidFill>
                <a:latin typeface="A-OTF Ryumin Pr6N B-KL" pitchFamily="18" charset="-128"/>
                <a:ea typeface="A-OTF Ryumin Pr6N B-KL" pitchFamily="18" charset="-128"/>
              </a:rPr>
              <a:t>年</a:t>
            </a:r>
            <a:r>
              <a:rPr kumimoji="1" lang="en-US" altLang="zh-TW" sz="2400" baseline="-25000" dirty="0" smtClean="0">
                <a:solidFill>
                  <a:prstClr val="black"/>
                </a:solidFill>
                <a:latin typeface="A-OTF Ryumin Pr6N B-KL" pitchFamily="18" charset="-128"/>
                <a:ea typeface="A-OTF Ryumin Pr6N B-KL" pitchFamily="18" charset="-128"/>
              </a:rPr>
              <a:t>11</a:t>
            </a:r>
            <a:r>
              <a:rPr kumimoji="1" lang="zh-TW" altLang="en-US" sz="2400" baseline="-25000" dirty="0" smtClean="0">
                <a:solidFill>
                  <a:prstClr val="black"/>
                </a:solidFill>
                <a:latin typeface="A-OTF Ryumin Pr6N B-KL" pitchFamily="18" charset="-128"/>
                <a:ea typeface="A-OTF Ryumin Pr6N B-KL" pitchFamily="18" charset="-128"/>
              </a:rPr>
              <a:t>月</a:t>
            </a:r>
            <a:r>
              <a:rPr kumimoji="1" lang="en-US" altLang="zh-TW" sz="2400" baseline="-25000" dirty="0" smtClean="0">
                <a:solidFill>
                  <a:prstClr val="black"/>
                </a:solidFill>
                <a:latin typeface="A-OTF Ryumin Pr6N B-KL" pitchFamily="18" charset="-128"/>
                <a:ea typeface="A-OTF Ryumin Pr6N B-KL" pitchFamily="18" charset="-128"/>
              </a:rPr>
              <a:t>1</a:t>
            </a:r>
            <a:r>
              <a:rPr kumimoji="1" lang="zh-TW" altLang="en-US" sz="2400" baseline="-25000" dirty="0" smtClean="0">
                <a:solidFill>
                  <a:prstClr val="black"/>
                </a:solidFill>
                <a:latin typeface="A-OTF Ryumin Pr6N B-KL" pitchFamily="18" charset="-128"/>
                <a:ea typeface="A-OTF Ryumin Pr6N B-KL" pitchFamily="18" charset="-128"/>
              </a:rPr>
              <a:t>日</a:t>
            </a:r>
          </a:p>
          <a:p>
            <a:pPr eaLnBrk="1" fontAlgn="base" hangingPunct="1">
              <a:spcBef>
                <a:spcPct val="0"/>
              </a:spcBef>
              <a:spcAft>
                <a:spcPct val="0"/>
              </a:spcAft>
              <a:buFontTx/>
              <a:buNone/>
            </a:pPr>
            <a:endParaRPr kumimoji="1" lang="en-US" altLang="zh-TW" baseline="-25000" dirty="0" smtClean="0">
              <a:solidFill>
                <a:prstClr val="black"/>
              </a:solidFill>
              <a:latin typeface="標楷體" pitchFamily="65" charset="-120"/>
              <a:ea typeface="標楷體" pitchFamily="65" charset="-120"/>
            </a:endParaRPr>
          </a:p>
        </p:txBody>
      </p:sp>
      <p:pic>
        <p:nvPicPr>
          <p:cNvPr id="10243" name="Picture 8" descr="P24-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1238" y="1008293"/>
            <a:ext cx="723265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9"/>
          <p:cNvSpPr txBox="1">
            <a:spLocks noChangeArrowheads="1"/>
          </p:cNvSpPr>
          <p:nvPr/>
        </p:nvSpPr>
        <p:spPr bwMode="auto">
          <a:xfrm>
            <a:off x="17463" y="5647197"/>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kumimoji="1" lang="zh-TW" altLang="en-US" sz="2400" dirty="0" smtClean="0">
                <a:solidFill>
                  <a:prstClr val="black"/>
                </a:solidFill>
                <a:latin typeface="A-OTF Ryumin Pr6N B-KL" pitchFamily="18" charset="-128"/>
                <a:ea typeface="A-OTF Ryumin Pr6N B-KL" pitchFamily="18" charset="-128"/>
              </a:rPr>
              <a:t>台南企業及楊董家族每年捐贊是基金會最大的支持力量   </a:t>
            </a:r>
          </a:p>
        </p:txBody>
      </p:sp>
      <p:sp>
        <p:nvSpPr>
          <p:cNvPr id="10245" name="Text Box 10"/>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46" name="Text Box 14"/>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47" name="Text Box 16"/>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48" name="Text Box 18"/>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49" name="Text Box 22"/>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0" name="Text Box 24"/>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1" name="Text Box 26"/>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2" name="Text Box 28"/>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3" name="Text Box 29"/>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4" name="Text Box 31"/>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5" name="Text Box 33"/>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6" name="Text Box 34"/>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7" name="Text Box 35"/>
          <p:cNvSpPr txBox="1">
            <a:spLocks noChangeArrowheads="1"/>
          </p:cNvSpPr>
          <p:nvPr/>
        </p:nvSpPr>
        <p:spPr bwMode="auto">
          <a:xfrm>
            <a:off x="-25400" y="889000"/>
            <a:ext cx="91170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en-US" altLang="zh-TW" sz="4000" smtClean="0">
              <a:solidFill>
                <a:srgbClr val="4D4D4D"/>
              </a:solidFill>
              <a:latin typeface="華康中黑體" pitchFamily="49" charset="-120"/>
              <a:ea typeface="華康中黑體" pitchFamily="49" charset="-120"/>
            </a:endParaRPr>
          </a:p>
          <a:p>
            <a:pPr algn="ctr" eaLnBrk="1" fontAlgn="base" hangingPunct="1">
              <a:spcBef>
                <a:spcPct val="0"/>
              </a:spcBef>
              <a:spcAft>
                <a:spcPct val="0"/>
              </a:spcAft>
              <a:buFontTx/>
              <a:buNone/>
            </a:pPr>
            <a:endParaRPr kumimoji="1" lang="en-US" altLang="zh-TW" sz="4000" smtClean="0">
              <a:solidFill>
                <a:prstClr val="white"/>
              </a:solidFill>
              <a:latin typeface="華康中黑體" pitchFamily="49" charset="-120"/>
              <a:ea typeface="華康中黑體" pitchFamily="49" charset="-120"/>
            </a:endParaRPr>
          </a:p>
        </p:txBody>
      </p:sp>
      <p:sp>
        <p:nvSpPr>
          <p:cNvPr id="10258" name="Text Box 36"/>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59" name="Text Box 38"/>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60" name="Text Box 39"/>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61" name="Text Box 40"/>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62" name="Text Box 41"/>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63" name="Text Box 42"/>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64" name="Text Box 43"/>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65" name="Text Box 44"/>
          <p:cNvSpPr txBox="1">
            <a:spLocks noChangeArrowheads="1"/>
          </p:cNvSpPr>
          <p:nvPr/>
        </p:nvSpPr>
        <p:spPr bwMode="auto">
          <a:xfrm>
            <a:off x="4675188" y="29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b="1" baseline="-25000" smtClean="0">
              <a:solidFill>
                <a:prstClr val="black"/>
              </a:solidFill>
              <a:latin typeface="Arial" charset="0"/>
            </a:endParaRPr>
          </a:p>
        </p:txBody>
      </p:sp>
      <p:sp>
        <p:nvSpPr>
          <p:cNvPr id="10266" name="Rectangle 45"/>
          <p:cNvSpPr>
            <a:spLocks noChangeArrowheads="1"/>
          </p:cNvSpPr>
          <p:nvPr/>
        </p:nvSpPr>
        <p:spPr bwMode="auto">
          <a:xfrm>
            <a:off x="0" y="-138113"/>
            <a:ext cx="914400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endParaRPr kumimoji="1" lang="zh-TW" altLang="zh-TW" sz="3600" smtClean="0">
              <a:solidFill>
                <a:prstClr val="black"/>
              </a:solidFill>
              <a:latin typeface="Arial" charset="0"/>
              <a:ea typeface="標楷體" pitchFamily="65" charset="-120"/>
            </a:endParaRPr>
          </a:p>
        </p:txBody>
      </p:sp>
      <p:sp>
        <p:nvSpPr>
          <p:cNvPr id="10267" name="文字方塊 36"/>
          <p:cNvSpPr txBox="1">
            <a:spLocks noChangeArrowheads="1"/>
          </p:cNvSpPr>
          <p:nvPr/>
        </p:nvSpPr>
        <p:spPr bwMode="auto">
          <a:xfrm>
            <a:off x="186531" y="30389"/>
            <a:ext cx="9161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4800" dirty="0" smtClean="0">
                <a:solidFill>
                  <a:schemeClr val="bg1"/>
                </a:solidFill>
                <a:latin typeface="微軟正黑體" panose="020B0604030504040204" pitchFamily="34" charset="-120"/>
                <a:ea typeface="微軟正黑體" panose="020B0604030504040204" pitchFamily="34" charset="-120"/>
              </a:rPr>
              <a:t>台南企業文化藝術基金會</a:t>
            </a:r>
          </a:p>
        </p:txBody>
      </p:sp>
      <p:sp>
        <p:nvSpPr>
          <p:cNvPr id="2" name="投影片編號版面配置區 1"/>
          <p:cNvSpPr>
            <a:spLocks noGrp="1"/>
          </p:cNvSpPr>
          <p:nvPr>
            <p:ph type="sldNum" sz="quarter" idx="4"/>
          </p:nvPr>
        </p:nvSpPr>
        <p:spPr/>
        <p:txBody>
          <a:bodyPr/>
          <a:lstStyle/>
          <a:p>
            <a:fld id="{1C7858B1-76B0-43A1-BD85-92CBAD88C864}" type="slidenum">
              <a:rPr lang="zh-TW" altLang="en-US" smtClean="0"/>
              <a:pPr/>
              <a:t>73</a:t>
            </a:fld>
            <a:endParaRPr lang="zh-TW" altLang="en-US" dirty="0"/>
          </a:p>
        </p:txBody>
      </p:sp>
    </p:spTree>
    <p:extLst>
      <p:ext uri="{BB962C8B-B14F-4D97-AF65-F5344CB8AC3E}">
        <p14:creationId xmlns:p14="http://schemas.microsoft.com/office/powerpoint/2010/main" val="3338539241"/>
      </p:ext>
    </p:extLst>
  </p:cSld>
  <p:clrMapOvr>
    <a:masterClrMapping/>
  </p:clrMapOvr>
  <p:transition spd="slow" advClick="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4114800"/>
            <a:ext cx="21399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descr="全體合照照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692400"/>
            <a:ext cx="2192338"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第三名IMG_48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950" y="2698750"/>
            <a:ext cx="21574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4" descr="IMG_24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2678113"/>
            <a:ext cx="213995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1488" y="2678113"/>
            <a:ext cx="2160587"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9" descr="DSC_0534-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8750" y="4129088"/>
            <a:ext cx="2176463"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2" descr="DSCF00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0100" y="4114800"/>
            <a:ext cx="21399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3" descr="DSC094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1488" y="4114800"/>
            <a:ext cx="21605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文字方塊 34"/>
          <p:cNvSpPr txBox="1">
            <a:spLocks noChangeArrowheads="1"/>
          </p:cNvSpPr>
          <p:nvPr/>
        </p:nvSpPr>
        <p:spPr bwMode="auto">
          <a:xfrm>
            <a:off x="985838" y="2144713"/>
            <a:ext cx="2698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smtClean="0">
                <a:solidFill>
                  <a:prstClr val="black"/>
                </a:solidFill>
                <a:latin typeface="微軟正黑體" pitchFamily="34" charset="-120"/>
                <a:ea typeface="微軟正黑體" pitchFamily="34" charset="-120"/>
              </a:rPr>
              <a:t>美學創意育成者</a:t>
            </a:r>
          </a:p>
        </p:txBody>
      </p:sp>
      <p:sp>
        <p:nvSpPr>
          <p:cNvPr id="11275" name="文字方塊 35"/>
          <p:cNvSpPr txBox="1">
            <a:spLocks noChangeArrowheads="1"/>
          </p:cNvSpPr>
          <p:nvPr/>
        </p:nvSpPr>
        <p:spPr bwMode="auto">
          <a:xfrm>
            <a:off x="1062038" y="5572125"/>
            <a:ext cx="269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smtClean="0">
                <a:solidFill>
                  <a:prstClr val="black"/>
                </a:solidFill>
                <a:latin typeface="微軟正黑體" pitchFamily="34" charset="-120"/>
                <a:ea typeface="微軟正黑體" pitchFamily="34" charset="-120"/>
              </a:rPr>
              <a:t>生態環境教育者</a:t>
            </a:r>
          </a:p>
        </p:txBody>
      </p:sp>
      <p:sp>
        <p:nvSpPr>
          <p:cNvPr id="11276" name="文字方塊 36"/>
          <p:cNvSpPr txBox="1">
            <a:spLocks noChangeArrowheads="1"/>
          </p:cNvSpPr>
          <p:nvPr/>
        </p:nvSpPr>
        <p:spPr bwMode="auto">
          <a:xfrm>
            <a:off x="5472113" y="5564188"/>
            <a:ext cx="269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smtClean="0">
                <a:solidFill>
                  <a:prstClr val="black"/>
                </a:solidFill>
                <a:latin typeface="微軟正黑體" pitchFamily="34" charset="-120"/>
                <a:ea typeface="微軟正黑體" pitchFamily="34" charset="-120"/>
              </a:rPr>
              <a:t>跨域創新推動者</a:t>
            </a:r>
          </a:p>
        </p:txBody>
      </p:sp>
      <p:sp>
        <p:nvSpPr>
          <p:cNvPr id="11277" name="文字方塊 37"/>
          <p:cNvSpPr txBox="1">
            <a:spLocks noChangeArrowheads="1"/>
          </p:cNvSpPr>
          <p:nvPr/>
        </p:nvSpPr>
        <p:spPr bwMode="auto">
          <a:xfrm>
            <a:off x="5426075" y="2155825"/>
            <a:ext cx="2698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smtClean="0">
                <a:solidFill>
                  <a:prstClr val="black"/>
                </a:solidFill>
                <a:latin typeface="微軟正黑體" pitchFamily="34" charset="-120"/>
                <a:ea typeface="微軟正黑體" pitchFamily="34" charset="-120"/>
              </a:rPr>
              <a:t>文化資產保存者</a:t>
            </a:r>
          </a:p>
        </p:txBody>
      </p:sp>
      <p:grpSp>
        <p:nvGrpSpPr>
          <p:cNvPr id="39" name="群組 38"/>
          <p:cNvGrpSpPr>
            <a:grpSpLocks/>
          </p:cNvGrpSpPr>
          <p:nvPr/>
        </p:nvGrpSpPr>
        <p:grpSpPr bwMode="auto">
          <a:xfrm>
            <a:off x="1491175" y="-85456"/>
            <a:ext cx="6444360" cy="957448"/>
            <a:chOff x="3167262" y="3602701"/>
            <a:chExt cx="3553006" cy="1038739"/>
          </a:xfrm>
          <a:solidFill>
            <a:schemeClr val="tx2">
              <a:lumMod val="75000"/>
            </a:schemeClr>
          </a:solidFill>
        </p:grpSpPr>
        <p:sp>
          <p:nvSpPr>
            <p:cNvPr id="40" name="矩形 39"/>
            <p:cNvSpPr/>
            <p:nvPr/>
          </p:nvSpPr>
          <p:spPr>
            <a:xfrm>
              <a:off x="3167262" y="3705318"/>
              <a:ext cx="3528990" cy="936122"/>
            </a:xfrm>
            <a:prstGeom prst="rect">
              <a:avLst/>
            </a:pr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1" name="矩形 12"/>
            <p:cNvSpPr>
              <a:spLocks noChangeArrowheads="1"/>
            </p:cNvSpPr>
            <p:nvPr/>
          </p:nvSpPr>
          <p:spPr bwMode="auto">
            <a:xfrm>
              <a:off x="3440489" y="3602701"/>
              <a:ext cx="3279779" cy="891326"/>
            </a:xfrm>
            <a:prstGeom prst="rect">
              <a:avLst/>
            </a:prstGeom>
            <a:noFill/>
            <a:ln w="9525">
              <a:noFill/>
              <a:miter lim="800000"/>
              <a:headEnd/>
              <a:tailEnd/>
            </a:ln>
            <a:extLst/>
          </p:spPr>
          <p:txBody>
            <a:bodyPr>
              <a:spAutoFit/>
            </a:bodyPr>
            <a:lstStyle/>
            <a:p>
              <a:pPr algn="ctr">
                <a:lnSpc>
                  <a:spcPct val="150000"/>
                </a:lnSpc>
                <a:defRPr/>
              </a:pPr>
              <a:r>
                <a:rPr lang="zh-TW" altLang="en-US" sz="3600" dirty="0">
                  <a:solidFill>
                    <a:schemeClr val="bg1"/>
                  </a:solidFill>
                  <a:latin typeface="微軟正黑體" panose="020B0604030504040204" pitchFamily="34" charset="-120"/>
                  <a:ea typeface="微軟正黑體" panose="020B0604030504040204" pitchFamily="34" charset="-120"/>
                </a:rPr>
                <a:t>用創新打開台南的美好</a:t>
              </a:r>
            </a:p>
          </p:txBody>
        </p:sp>
      </p:grpSp>
      <p:sp>
        <p:nvSpPr>
          <p:cNvPr id="11279" name="矩形 41"/>
          <p:cNvSpPr>
            <a:spLocks noChangeArrowheads="1"/>
          </p:cNvSpPr>
          <p:nvPr/>
        </p:nvSpPr>
        <p:spPr bwMode="auto">
          <a:xfrm>
            <a:off x="0" y="1322388"/>
            <a:ext cx="913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400" smtClean="0">
                <a:solidFill>
                  <a:prstClr val="black"/>
                </a:solidFill>
                <a:latin typeface="A-OTF Ryumin Pr6N B-KL" pitchFamily="18" charset="-128"/>
                <a:ea typeface="A-OTF Ryumin Pr6N B-KL" pitchFamily="18" charset="-128"/>
              </a:rPr>
              <a:t>台南企業文化藝術基金會</a:t>
            </a:r>
          </a:p>
        </p:txBody>
      </p:sp>
      <p:grpSp>
        <p:nvGrpSpPr>
          <p:cNvPr id="11280" name="群組 42"/>
          <p:cNvGrpSpPr>
            <a:grpSpLocks/>
          </p:cNvGrpSpPr>
          <p:nvPr/>
        </p:nvGrpSpPr>
        <p:grpSpPr bwMode="auto">
          <a:xfrm>
            <a:off x="1227583" y="23139"/>
            <a:ext cx="1020762" cy="1062038"/>
            <a:chOff x="6085646" y="1504678"/>
            <a:chExt cx="2592288" cy="3072819"/>
          </a:xfrm>
        </p:grpSpPr>
        <p:sp>
          <p:nvSpPr>
            <p:cNvPr id="44" name="橢圓 43"/>
            <p:cNvSpPr/>
            <p:nvPr/>
          </p:nvSpPr>
          <p:spPr>
            <a:xfrm>
              <a:off x="6085646" y="1504678"/>
              <a:ext cx="2592288" cy="2590537"/>
            </a:xfrm>
            <a:prstGeom prst="ellipse">
              <a:avLst/>
            </a:prstGeom>
            <a:solidFill>
              <a:schemeClr val="bg2">
                <a:lumMod val="50000"/>
              </a:schemeClr>
            </a:solid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11282" name="群組 44"/>
            <p:cNvGrpSpPr>
              <a:grpSpLocks/>
            </p:cNvGrpSpPr>
            <p:nvPr/>
          </p:nvGrpSpPr>
          <p:grpSpPr bwMode="auto">
            <a:xfrm>
              <a:off x="6293743" y="1628800"/>
              <a:ext cx="2384190" cy="2948697"/>
              <a:chOff x="3419871" y="1680914"/>
              <a:chExt cx="2384190" cy="2948697"/>
            </a:xfrm>
          </p:grpSpPr>
          <p:sp>
            <p:nvSpPr>
              <p:cNvPr id="46" name="等腰三角形 45"/>
              <p:cNvSpPr/>
              <p:nvPr/>
            </p:nvSpPr>
            <p:spPr>
              <a:xfrm rot="10800000">
                <a:off x="3421415" y="2388155"/>
                <a:ext cx="2382646" cy="385824"/>
              </a:xfrm>
              <a:prstGeom prst="triangle">
                <a:avLst>
                  <a:gd name="adj" fmla="val 968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7" name="等腰三角形 46"/>
              <p:cNvSpPr/>
              <p:nvPr/>
            </p:nvSpPr>
            <p:spPr>
              <a:xfrm rot="16200000">
                <a:off x="3346823" y="3285081"/>
                <a:ext cx="2209306" cy="479753"/>
              </a:xfrm>
              <a:prstGeom prst="triangle">
                <a:avLst>
                  <a:gd name="adj" fmla="val 9758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8" name="橢圓 47"/>
              <p:cNvSpPr/>
              <p:nvPr/>
            </p:nvSpPr>
            <p:spPr>
              <a:xfrm>
                <a:off x="4211599" y="1680810"/>
                <a:ext cx="479753" cy="4776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pic>
        <p:nvPicPr>
          <p:cNvPr id="24" name="圖片 21"/>
          <p:cNvPicPr>
            <a:picLocks/>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93950" y="4114800"/>
            <a:ext cx="21399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全體合照照片"/>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5412" y="2692400"/>
            <a:ext cx="2192338"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第三名IMG_488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376487" y="2698750"/>
            <a:ext cx="21574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4" descr="IMG_244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592637" y="2678113"/>
            <a:ext cx="213995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804025" y="2678113"/>
            <a:ext cx="2160587"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2" descr="DSCF001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92637" y="4114800"/>
            <a:ext cx="21399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DSC09410"/>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804025" y="4114800"/>
            <a:ext cx="21605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243628"/>
      </p:ext>
    </p:extLst>
  </p:cSld>
  <p:clrMapOvr>
    <a:masterClrMapping/>
  </p:clrMapOvr>
  <p:transition spd="slow" advClick="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92213"/>
            <a:ext cx="587375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8"/>
          <p:cNvSpPr>
            <a:spLocks noChangeArrowheads="1"/>
          </p:cNvSpPr>
          <p:nvPr/>
        </p:nvSpPr>
        <p:spPr bwMode="auto">
          <a:xfrm>
            <a:off x="6116638" y="1192213"/>
            <a:ext cx="249078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Char char="•"/>
            </a:pPr>
            <a:r>
              <a:rPr kumimoji="1" lang="en-US" altLang="zh-TW" sz="1800" smtClean="0">
                <a:solidFill>
                  <a:prstClr val="black"/>
                </a:solidFill>
                <a:latin typeface="A-OTF Ryumin Pr6N B-KL" pitchFamily="18" charset="-128"/>
                <a:ea typeface="A-OTF Ryumin Pr6N B-KL" pitchFamily="18" charset="-128"/>
              </a:rPr>
              <a:t>2010.07.28 </a:t>
            </a:r>
            <a:r>
              <a:rPr kumimoji="1" lang="zh-TW" altLang="en-US" sz="1800" smtClean="0">
                <a:solidFill>
                  <a:prstClr val="black"/>
                </a:solidFill>
                <a:latin typeface="A-OTF Ryumin Pr6N B-KL" pitchFamily="18" charset="-128"/>
                <a:ea typeface="A-OTF Ryumin Pr6N B-KL" pitchFamily="18" charset="-128"/>
              </a:rPr>
              <a:t>天下雜誌</a:t>
            </a:r>
            <a:r>
              <a:rPr kumimoji="1" lang="en-US" altLang="zh-TW" sz="1800" smtClean="0">
                <a:solidFill>
                  <a:prstClr val="black"/>
                </a:solidFill>
                <a:latin typeface="A-OTF Ryumin Pr6N B-KL" pitchFamily="18" charset="-128"/>
                <a:ea typeface="A-OTF Ryumin Pr6N B-KL" pitchFamily="18" charset="-128"/>
              </a:rPr>
              <a:t>#452</a:t>
            </a:r>
            <a:r>
              <a:rPr kumimoji="1" lang="zh-TW" altLang="en-US" sz="1800" smtClean="0">
                <a:solidFill>
                  <a:prstClr val="black"/>
                </a:solidFill>
                <a:latin typeface="A-OTF Ryumin Pr6N B-KL" pitchFamily="18" charset="-128"/>
                <a:ea typeface="A-OTF Ryumin Pr6N B-KL" pitchFamily="18" charset="-128"/>
              </a:rPr>
              <a:t>期榮獲 </a:t>
            </a:r>
            <a:r>
              <a:rPr kumimoji="1" lang="en-US" altLang="zh-TW" sz="1800" smtClean="0">
                <a:solidFill>
                  <a:prstClr val="black"/>
                </a:solidFill>
                <a:latin typeface="A-OTF Ryumin Pr6N B-KL" pitchFamily="18" charset="-128"/>
                <a:ea typeface="A-OTF Ryumin Pr6N B-KL" pitchFamily="18" charset="-128"/>
              </a:rPr>
              <a:t>CSR 2010</a:t>
            </a:r>
            <a:r>
              <a:rPr kumimoji="1" lang="zh-TW" altLang="en-US" sz="1800" smtClean="0">
                <a:solidFill>
                  <a:prstClr val="black"/>
                </a:solidFill>
                <a:latin typeface="A-OTF Ryumin Pr6N B-KL" pitchFamily="18" charset="-128"/>
                <a:ea typeface="A-OTF Ryumin Pr6N B-KL" pitchFamily="18" charset="-128"/>
              </a:rPr>
              <a:t>天下企業公民獎</a:t>
            </a:r>
            <a:r>
              <a:rPr kumimoji="1" lang="en-US" altLang="zh-TW" sz="1800" smtClean="0">
                <a:solidFill>
                  <a:prstClr val="black"/>
                </a:solidFill>
                <a:latin typeface="A-OTF Ryumin Pr6N B-KL" pitchFamily="18" charset="-128"/>
                <a:ea typeface="A-OTF Ryumin Pr6N B-KL" pitchFamily="18" charset="-128"/>
              </a:rPr>
              <a:t>---</a:t>
            </a:r>
            <a:r>
              <a:rPr kumimoji="1" lang="zh-TW" altLang="en-US" sz="1800" smtClean="0">
                <a:solidFill>
                  <a:prstClr val="black"/>
                </a:solidFill>
                <a:latin typeface="A-OTF Ryumin Pr6N B-KL" pitchFamily="18" charset="-128"/>
                <a:ea typeface="A-OTF Ryumin Pr6N B-KL" pitchFamily="18" charset="-128"/>
              </a:rPr>
              <a:t>台南文化的地下守護神</a:t>
            </a:r>
          </a:p>
          <a:p>
            <a:pPr eaLnBrk="1" fontAlgn="base" hangingPunct="1">
              <a:spcBef>
                <a:spcPct val="0"/>
              </a:spcBef>
              <a:spcAft>
                <a:spcPct val="0"/>
              </a:spcAft>
              <a:buFontTx/>
              <a:buChar char="•"/>
            </a:pPr>
            <a:r>
              <a:rPr kumimoji="1" lang="zh-TW" altLang="en-US" sz="1800" smtClean="0">
                <a:solidFill>
                  <a:prstClr val="black"/>
                </a:solidFill>
                <a:latin typeface="A-OTF Ryumin Pr6N B-KL" pitchFamily="18" charset="-128"/>
                <a:ea typeface="A-OTF Ryumin Pr6N B-KL" pitchFamily="18" charset="-128"/>
              </a:rPr>
              <a:t>中堅企業</a:t>
            </a:r>
            <a:r>
              <a:rPr kumimoji="1" lang="en-US" altLang="zh-TW" sz="1800" smtClean="0">
                <a:solidFill>
                  <a:prstClr val="black"/>
                </a:solidFill>
                <a:latin typeface="A-OTF Ryumin Pr6N B-KL" pitchFamily="18" charset="-128"/>
                <a:ea typeface="A-OTF Ryumin Pr6N B-KL" pitchFamily="18" charset="-128"/>
              </a:rPr>
              <a:t>– 2010</a:t>
            </a:r>
            <a:r>
              <a:rPr kumimoji="1" lang="zh-TW" altLang="en-US" sz="1800" smtClean="0">
                <a:solidFill>
                  <a:prstClr val="black"/>
                </a:solidFill>
                <a:latin typeface="A-OTF Ryumin Pr6N B-KL" pitchFamily="18" charset="-128"/>
                <a:ea typeface="A-OTF Ryumin Pr6N B-KL" pitchFamily="18" charset="-128"/>
              </a:rPr>
              <a:t>年排名：全國第</a:t>
            </a:r>
            <a:r>
              <a:rPr kumimoji="1" lang="en-US" altLang="zh-TW" sz="1800" smtClean="0">
                <a:solidFill>
                  <a:prstClr val="black"/>
                </a:solidFill>
                <a:latin typeface="A-OTF Ryumin Pr6N B-KL" pitchFamily="18" charset="-128"/>
                <a:ea typeface="A-OTF Ryumin Pr6N B-KL" pitchFamily="18" charset="-128"/>
              </a:rPr>
              <a:t>10</a:t>
            </a:r>
            <a:r>
              <a:rPr kumimoji="1" lang="zh-TW" altLang="en-US" sz="1800" smtClean="0">
                <a:solidFill>
                  <a:prstClr val="black"/>
                </a:solidFill>
                <a:latin typeface="A-OTF Ryumin Pr6N B-KL" pitchFamily="18" charset="-128"/>
                <a:ea typeface="A-OTF Ryumin Pr6N B-KL" pitchFamily="18" charset="-128"/>
              </a:rPr>
              <a:t>名</a:t>
            </a:r>
          </a:p>
          <a:p>
            <a:pPr eaLnBrk="1" fontAlgn="base" hangingPunct="1">
              <a:spcBef>
                <a:spcPct val="0"/>
              </a:spcBef>
              <a:spcAft>
                <a:spcPct val="0"/>
              </a:spcAft>
              <a:buFontTx/>
              <a:buChar char="•"/>
            </a:pPr>
            <a:endParaRPr kumimoji="1" lang="zh-TW" altLang="en-US" sz="2400" smtClean="0">
              <a:solidFill>
                <a:prstClr val="black"/>
              </a:solidFill>
              <a:latin typeface="標楷體" pitchFamily="65" charset="-120"/>
              <a:ea typeface="標楷體" pitchFamily="65" charset="-120"/>
            </a:endParaRPr>
          </a:p>
          <a:p>
            <a:pPr eaLnBrk="1" fontAlgn="base" hangingPunct="1">
              <a:spcBef>
                <a:spcPct val="0"/>
              </a:spcBef>
              <a:spcAft>
                <a:spcPct val="0"/>
              </a:spcAft>
              <a:buFontTx/>
              <a:buChar char="•"/>
            </a:pPr>
            <a:endParaRPr kumimoji="1" lang="en-US" altLang="zh-TW" sz="1400" smtClean="0">
              <a:solidFill>
                <a:prstClr val="black"/>
              </a:solidFill>
              <a:latin typeface="標楷體" pitchFamily="65" charset="-120"/>
              <a:ea typeface="標楷體" pitchFamily="65" charset="-120"/>
            </a:endParaRPr>
          </a:p>
        </p:txBody>
      </p:sp>
      <p:sp>
        <p:nvSpPr>
          <p:cNvPr id="14" name="Rectangle 7"/>
          <p:cNvSpPr txBox="1">
            <a:spLocks noChangeArrowheads="1"/>
          </p:cNvSpPr>
          <p:nvPr/>
        </p:nvSpPr>
        <p:spPr>
          <a:xfrm>
            <a:off x="1052960" y="117706"/>
            <a:ext cx="7561262" cy="706437"/>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CSR</a:t>
            </a:r>
            <a:r>
              <a:rPr lang="zh-TW" altLang="en-US" dirty="0" smtClean="0">
                <a:solidFill>
                  <a:schemeClr val="bg1"/>
                </a:solidFill>
                <a:latin typeface="微軟正黑體" panose="020B0604030504040204" pitchFamily="34" charset="-120"/>
                <a:ea typeface="微軟正黑體" panose="020B0604030504040204" pitchFamily="34" charset="-120"/>
              </a:rPr>
              <a:t>企業社會責任與誠信倫理</a:t>
            </a:r>
            <a:endParaRPr lang="zh-TW" altLang="en-US"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12293" name="矩形 3"/>
          <p:cNvSpPr>
            <a:spLocks noChangeArrowheads="1"/>
          </p:cNvSpPr>
          <p:nvPr/>
        </p:nvSpPr>
        <p:spPr bwMode="auto">
          <a:xfrm>
            <a:off x="4084638" y="4933046"/>
            <a:ext cx="48037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1800" dirty="0" smtClean="0">
                <a:solidFill>
                  <a:prstClr val="black"/>
                </a:solidFill>
                <a:latin typeface="A-OTF Ryumin Pr6N B-KL" pitchFamily="18" charset="-128"/>
                <a:ea typeface="A-OTF Ryumin Pr6N B-KL" pitchFamily="18" charset="-128"/>
              </a:rPr>
              <a:t>2013</a:t>
            </a:r>
            <a:r>
              <a:rPr lang="zh-TW" altLang="en-US" sz="1800" dirty="0" smtClean="0">
                <a:solidFill>
                  <a:prstClr val="black"/>
                </a:solidFill>
                <a:latin typeface="A-OTF Ryumin Pr6N B-KL" pitchFamily="18" charset="-128"/>
                <a:ea typeface="A-OTF Ryumin Pr6N B-KL" pitchFamily="18" charset="-128"/>
              </a:rPr>
              <a:t>年遠見雜誌 企業社會責任全國第</a:t>
            </a:r>
            <a:r>
              <a:rPr lang="en-US" altLang="zh-TW" sz="1800" dirty="0" smtClean="0">
                <a:solidFill>
                  <a:prstClr val="black"/>
                </a:solidFill>
                <a:latin typeface="A-OTF Ryumin Pr6N B-KL" pitchFamily="18" charset="-128"/>
                <a:ea typeface="A-OTF Ryumin Pr6N B-KL" pitchFamily="18" charset="-128"/>
              </a:rPr>
              <a:t>4</a:t>
            </a:r>
            <a:r>
              <a:rPr lang="zh-TW" altLang="en-US" sz="1800" dirty="0" smtClean="0">
                <a:solidFill>
                  <a:prstClr val="black"/>
                </a:solidFill>
                <a:latin typeface="A-OTF Ryumin Pr6N B-KL" pitchFamily="18" charset="-128"/>
                <a:ea typeface="A-OTF Ryumin Pr6N B-KL" pitchFamily="18" charset="-128"/>
              </a:rPr>
              <a:t>名</a:t>
            </a:r>
          </a:p>
          <a:p>
            <a:pPr eaLnBrk="1" fontAlgn="base" hangingPunct="1">
              <a:spcBef>
                <a:spcPct val="0"/>
              </a:spcBef>
              <a:spcAft>
                <a:spcPct val="0"/>
              </a:spcAft>
              <a:buFontTx/>
              <a:buNone/>
            </a:pPr>
            <a:r>
              <a:rPr lang="en-US" altLang="zh-TW" sz="1800" dirty="0" smtClean="0">
                <a:solidFill>
                  <a:prstClr val="black"/>
                </a:solidFill>
                <a:latin typeface="A-OTF Ryumin Pr6N B-KL" pitchFamily="18" charset="-128"/>
                <a:ea typeface="A-OTF Ryumin Pr6N B-KL" pitchFamily="18" charset="-128"/>
              </a:rPr>
              <a:t>2014</a:t>
            </a:r>
            <a:r>
              <a:rPr lang="zh-TW" altLang="en-US" sz="1800" dirty="0" smtClean="0">
                <a:solidFill>
                  <a:prstClr val="black"/>
                </a:solidFill>
                <a:latin typeface="A-OTF Ryumin Pr6N B-KL" pitchFamily="18" charset="-128"/>
                <a:ea typeface="A-OTF Ryumin Pr6N B-KL" pitchFamily="18" charset="-128"/>
              </a:rPr>
              <a:t>年遠見雜誌企業社會責任獎全國第</a:t>
            </a:r>
            <a:r>
              <a:rPr lang="en-US" altLang="zh-TW" sz="1800" dirty="0" smtClean="0">
                <a:solidFill>
                  <a:prstClr val="black"/>
                </a:solidFill>
                <a:latin typeface="A-OTF Ryumin Pr6N B-KL" pitchFamily="18" charset="-128"/>
                <a:ea typeface="A-OTF Ryumin Pr6N B-KL" pitchFamily="18" charset="-128"/>
              </a:rPr>
              <a:t>2</a:t>
            </a:r>
            <a:r>
              <a:rPr lang="zh-TW" altLang="en-US" sz="1800" dirty="0" smtClean="0">
                <a:solidFill>
                  <a:prstClr val="black"/>
                </a:solidFill>
                <a:latin typeface="A-OTF Ryumin Pr6N B-KL" pitchFamily="18" charset="-128"/>
                <a:ea typeface="A-OTF Ryumin Pr6N B-KL" pitchFamily="18" charset="-128"/>
              </a:rPr>
              <a:t>名</a:t>
            </a:r>
            <a:endParaRPr lang="en-US" altLang="zh-TW" sz="1800" dirty="0" smtClean="0">
              <a:solidFill>
                <a:prstClr val="black"/>
              </a:solidFill>
              <a:latin typeface="A-OTF Ryumin Pr6N B-KL" pitchFamily="18" charset="-128"/>
              <a:ea typeface="A-OTF Ryumin Pr6N B-KL" pitchFamily="18" charset="-128"/>
            </a:endParaRPr>
          </a:p>
          <a:p>
            <a:pPr eaLnBrk="1" fontAlgn="base" hangingPunct="1">
              <a:spcBef>
                <a:spcPct val="0"/>
              </a:spcBef>
              <a:spcAft>
                <a:spcPct val="0"/>
              </a:spcAft>
              <a:buFontTx/>
              <a:buNone/>
            </a:pPr>
            <a:r>
              <a:rPr lang="en-US" altLang="zh-TW" sz="1800" dirty="0" smtClean="0">
                <a:solidFill>
                  <a:prstClr val="black"/>
                </a:solidFill>
                <a:latin typeface="A-OTF Ryumin Pr6N B-KL" pitchFamily="18" charset="-128"/>
                <a:ea typeface="A-OTF Ryumin Pr6N B-KL" pitchFamily="18" charset="-128"/>
              </a:rPr>
              <a:t>2014</a:t>
            </a:r>
            <a:r>
              <a:rPr lang="zh-TW" altLang="en-US" sz="1800" dirty="0" smtClean="0">
                <a:solidFill>
                  <a:prstClr val="black"/>
                </a:solidFill>
                <a:latin typeface="A-OTF Ryumin Pr6N B-KL" pitchFamily="18" charset="-128"/>
                <a:ea typeface="A-OTF Ryumin Pr6N B-KL" pitchFamily="18" charset="-128"/>
              </a:rPr>
              <a:t>年天下雜誌企業公民獎全國第</a:t>
            </a:r>
            <a:r>
              <a:rPr lang="en-US" altLang="zh-TW" sz="1800" dirty="0" smtClean="0">
                <a:solidFill>
                  <a:prstClr val="black"/>
                </a:solidFill>
                <a:latin typeface="A-OTF Ryumin Pr6N B-KL" pitchFamily="18" charset="-128"/>
                <a:ea typeface="A-OTF Ryumin Pr6N B-KL" pitchFamily="18" charset="-128"/>
              </a:rPr>
              <a:t>5</a:t>
            </a:r>
            <a:r>
              <a:rPr lang="zh-TW" altLang="en-US" sz="1800" dirty="0" smtClean="0">
                <a:solidFill>
                  <a:prstClr val="black"/>
                </a:solidFill>
                <a:latin typeface="A-OTF Ryumin Pr6N B-KL" pitchFamily="18" charset="-128"/>
                <a:ea typeface="A-OTF Ryumin Pr6N B-KL" pitchFamily="18" charset="-128"/>
              </a:rPr>
              <a:t>名</a:t>
            </a:r>
            <a:endParaRPr lang="en-US" altLang="zh-TW" sz="1800" dirty="0" smtClean="0">
              <a:solidFill>
                <a:prstClr val="black"/>
              </a:solidFill>
              <a:latin typeface="A-OTF Ryumin Pr6N B-KL" pitchFamily="18" charset="-128"/>
              <a:ea typeface="A-OTF Ryumin Pr6N B-KL" pitchFamily="18" charset="-128"/>
            </a:endParaRPr>
          </a:p>
          <a:p>
            <a:pPr eaLnBrk="1" fontAlgn="base" hangingPunct="1">
              <a:spcBef>
                <a:spcPct val="0"/>
              </a:spcBef>
              <a:spcAft>
                <a:spcPct val="0"/>
              </a:spcAft>
              <a:buFontTx/>
              <a:buNone/>
            </a:pPr>
            <a:r>
              <a:rPr lang="en-US" altLang="zh-TW" sz="1800" dirty="0" smtClean="0">
                <a:solidFill>
                  <a:prstClr val="black"/>
                </a:solidFill>
                <a:latin typeface="A-OTF Ryumin Pr6N B-KL" pitchFamily="18" charset="-128"/>
                <a:ea typeface="A-OTF Ryumin Pr6N B-KL" pitchFamily="18" charset="-128"/>
              </a:rPr>
              <a:t>2015</a:t>
            </a:r>
            <a:r>
              <a:rPr lang="zh-TW" altLang="en-US" sz="1800" dirty="0" smtClean="0">
                <a:solidFill>
                  <a:prstClr val="black"/>
                </a:solidFill>
                <a:latin typeface="A-OTF Ryumin Pr6N B-KL" pitchFamily="18" charset="-128"/>
                <a:ea typeface="A-OTF Ryumin Pr6N B-KL" pitchFamily="18" charset="-128"/>
              </a:rPr>
              <a:t>年天下雜誌企業公民獎全國第</a:t>
            </a:r>
            <a:r>
              <a:rPr lang="en-US" altLang="zh-TW" sz="1800" dirty="0" smtClean="0">
                <a:solidFill>
                  <a:prstClr val="black"/>
                </a:solidFill>
                <a:latin typeface="A-OTF Ryumin Pr6N B-KL" pitchFamily="18" charset="-128"/>
                <a:ea typeface="A-OTF Ryumin Pr6N B-KL" pitchFamily="18" charset="-128"/>
              </a:rPr>
              <a:t>6</a:t>
            </a:r>
            <a:r>
              <a:rPr lang="zh-TW" altLang="en-US" sz="1800" dirty="0" smtClean="0">
                <a:solidFill>
                  <a:prstClr val="black"/>
                </a:solidFill>
                <a:latin typeface="A-OTF Ryumin Pr6N B-KL" pitchFamily="18" charset="-128"/>
                <a:ea typeface="A-OTF Ryumin Pr6N B-KL" pitchFamily="18" charset="-128"/>
              </a:rPr>
              <a:t>名</a:t>
            </a:r>
            <a:endParaRPr lang="en-US" altLang="zh-TW" sz="1800" dirty="0" smtClean="0">
              <a:solidFill>
                <a:prstClr val="black"/>
              </a:solidFill>
              <a:latin typeface="A-OTF Ryumin Pr6N B-KL" pitchFamily="18" charset="-128"/>
              <a:ea typeface="A-OTF Ryumin Pr6N B-KL" pitchFamily="18" charset="-128"/>
            </a:endParaRPr>
          </a:p>
          <a:p>
            <a:pPr eaLnBrk="1" fontAlgn="base" hangingPunct="1">
              <a:spcBef>
                <a:spcPct val="0"/>
              </a:spcBef>
              <a:spcAft>
                <a:spcPct val="0"/>
              </a:spcAft>
              <a:buFontTx/>
              <a:buNone/>
            </a:pPr>
            <a:r>
              <a:rPr lang="en-US" altLang="zh-TW" sz="1800" dirty="0" smtClean="0">
                <a:solidFill>
                  <a:prstClr val="black"/>
                </a:solidFill>
                <a:latin typeface="A-OTF Ryumin Pr6N B-KL" pitchFamily="18" charset="-128"/>
                <a:ea typeface="A-OTF Ryumin Pr6N B-KL" pitchFamily="18" charset="-128"/>
              </a:rPr>
              <a:t>2015</a:t>
            </a:r>
            <a:r>
              <a:rPr lang="zh-TW" altLang="en-US" sz="1800" dirty="0" smtClean="0">
                <a:solidFill>
                  <a:prstClr val="black"/>
                </a:solidFill>
                <a:latin typeface="A-OTF Ryumin Pr6N B-KL" pitchFamily="18" charset="-128"/>
                <a:ea typeface="A-OTF Ryumin Pr6N B-KL" pitchFamily="18" charset="-128"/>
              </a:rPr>
              <a:t>年台南市政府績優環保單位</a:t>
            </a:r>
          </a:p>
        </p:txBody>
      </p:sp>
      <p:pic>
        <p:nvPicPr>
          <p:cNvPr id="12294" name="圖片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6338" y="2999696"/>
            <a:ext cx="27749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圖片 23" descr="畫面剪輯"/>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868187"/>
            <a:ext cx="38115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75</a:t>
            </a:fld>
            <a:endParaRPr lang="zh-TW" altLang="en-US"/>
          </a:p>
        </p:txBody>
      </p:sp>
    </p:spTree>
    <p:extLst>
      <p:ext uri="{BB962C8B-B14F-4D97-AF65-F5344CB8AC3E}">
        <p14:creationId xmlns:p14="http://schemas.microsoft.com/office/powerpoint/2010/main" val="1851376519"/>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1"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2225"/>
            <a:ext cx="9347200" cy="704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795963" y="333375"/>
            <a:ext cx="2952750" cy="1295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dirty="0">
                <a:solidFill>
                  <a:prstClr val="white"/>
                </a:solidFill>
                <a:ea typeface="華康粗明體" panose="02010609000101010101" pitchFamily="49" charset="-120"/>
              </a:rPr>
              <a:t>像傳教士一樣</a:t>
            </a:r>
            <a:endParaRPr lang="en-US" altLang="zh-TW" sz="3200" dirty="0">
              <a:solidFill>
                <a:prstClr val="white"/>
              </a:solidFill>
              <a:ea typeface="華康粗明體" panose="02010609000101010101" pitchFamily="49" charset="-120"/>
            </a:endParaRPr>
          </a:p>
          <a:p>
            <a:pPr algn="ctr">
              <a:defRPr/>
            </a:pPr>
            <a:r>
              <a:rPr lang="zh-TW" altLang="en-US" sz="3200" dirty="0">
                <a:solidFill>
                  <a:prstClr val="white"/>
                </a:solidFill>
                <a:ea typeface="華康粗明體" panose="02010609000101010101" pitchFamily="49" charset="-120"/>
              </a:rPr>
              <a:t>宣傳福音</a:t>
            </a:r>
          </a:p>
        </p:txBody>
      </p:sp>
      <p:sp>
        <p:nvSpPr>
          <p:cNvPr id="4" name="文字方塊 3"/>
          <p:cNvSpPr txBox="1">
            <a:spLocks noChangeArrowheads="1"/>
          </p:cNvSpPr>
          <p:nvPr/>
        </p:nvSpPr>
        <p:spPr bwMode="auto">
          <a:xfrm>
            <a:off x="4376057" y="2217737"/>
            <a:ext cx="3878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用信仰的價值</a:t>
            </a:r>
            <a:endParaRPr lang="en-US" altLang="zh-TW" sz="3600" dirty="0" smtClean="0">
              <a:solidFill>
                <a:schemeClr val="bg1"/>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說一個動人的故事</a:t>
            </a: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76</a:t>
            </a:fld>
            <a:endParaRPr lang="zh-TW" altLang="en-US" dirty="0"/>
          </a:p>
        </p:txBody>
      </p:sp>
    </p:spTree>
    <p:extLst>
      <p:ext uri="{BB962C8B-B14F-4D97-AF65-F5344CB8AC3E}">
        <p14:creationId xmlns:p14="http://schemas.microsoft.com/office/powerpoint/2010/main" val="2714340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293688" y="1015996"/>
            <a:ext cx="1090612" cy="4032250"/>
          </a:xfrm>
        </p:spPr>
        <p:txBody>
          <a:bodyPr vert="eaVert" rtlCol="0">
            <a:noAutofit/>
          </a:bodyPr>
          <a:lstStyle/>
          <a:p>
            <a:pPr algn="l" eaLnBrk="1" fontAlgn="auto" hangingPunct="1">
              <a:spcAft>
                <a:spcPts val="0"/>
              </a:spcAft>
              <a:defRPr/>
            </a:pPr>
            <a:r>
              <a:rPr lang="zh-TW" altLang="en-US" sz="6000" spc="600" dirty="0" smtClean="0">
                <a:solidFill>
                  <a:srgbClr val="090F12"/>
                </a:solidFill>
                <a:latin typeface="A-OTF A1 Mincho Std Bold" pitchFamily="18" charset="-128"/>
                <a:ea typeface="A-OTF A1 Mincho Std Bold" pitchFamily="18" charset="-128"/>
              </a:rPr>
              <a:t>具體作為</a:t>
            </a:r>
            <a:endParaRPr lang="zh-TW" altLang="en-US" sz="6000" spc="600" dirty="0">
              <a:solidFill>
                <a:srgbClr val="090F12"/>
              </a:solidFill>
              <a:latin typeface="A-OTF A1 Mincho Std Bold" pitchFamily="18" charset="-128"/>
              <a:ea typeface="A-OTF A1 Mincho Std Bold" pitchFamily="18" charset="-128"/>
            </a:endParaRPr>
          </a:p>
        </p:txBody>
      </p:sp>
      <p:sp>
        <p:nvSpPr>
          <p:cNvPr id="14339" name="文字方塊 9"/>
          <p:cNvSpPr txBox="1">
            <a:spLocks noChangeArrowheads="1"/>
          </p:cNvSpPr>
          <p:nvPr/>
        </p:nvSpPr>
        <p:spPr bwMode="auto">
          <a:xfrm>
            <a:off x="429533" y="4441825"/>
            <a:ext cx="911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1200" smtClean="0">
                <a:solidFill>
                  <a:prstClr val="black"/>
                </a:solidFill>
                <a:latin typeface="A-OTF A1 Mincho Std Bold" pitchFamily="18" charset="-128"/>
                <a:ea typeface="A-OTF A1 Mincho Std Bold" pitchFamily="18" charset="-128"/>
              </a:rPr>
              <a:t>Specific as</a:t>
            </a:r>
            <a:endParaRPr lang="zh-TW" altLang="en-US" sz="1200" smtClean="0">
              <a:solidFill>
                <a:prstClr val="black"/>
              </a:solidFill>
              <a:latin typeface="A-OTF A1 Mincho Std Bold" pitchFamily="18" charset="-128"/>
              <a:ea typeface="A-OTF A1 Mincho Std Bold" pitchFamily="18" charset="-128"/>
            </a:endParaRPr>
          </a:p>
        </p:txBody>
      </p:sp>
      <p:cxnSp>
        <p:nvCxnSpPr>
          <p:cNvPr id="11" name="直線接點 10"/>
          <p:cNvCxnSpPr/>
          <p:nvPr/>
        </p:nvCxnSpPr>
        <p:spPr>
          <a:xfrm>
            <a:off x="425679" y="4403270"/>
            <a:ext cx="831850" cy="0"/>
          </a:xfrm>
          <a:prstGeom prst="line">
            <a:avLst/>
          </a:prstGeom>
          <a:ln>
            <a:solidFill>
              <a:srgbClr val="090F12"/>
            </a:solidFill>
          </a:ln>
        </p:spPr>
        <p:style>
          <a:lnRef idx="1">
            <a:schemeClr val="accent1"/>
          </a:lnRef>
          <a:fillRef idx="0">
            <a:schemeClr val="accent1"/>
          </a:fillRef>
          <a:effectRef idx="0">
            <a:schemeClr val="accent1"/>
          </a:effectRef>
          <a:fontRef idx="minor">
            <a:schemeClr val="tx1"/>
          </a:fontRef>
        </p:style>
      </p:cxnSp>
      <p:sp>
        <p:nvSpPr>
          <p:cNvPr id="14341" name="文字方塊 2"/>
          <p:cNvSpPr txBox="1">
            <a:spLocks noChangeArrowheads="1"/>
          </p:cNvSpPr>
          <p:nvPr/>
        </p:nvSpPr>
        <p:spPr bwMode="auto">
          <a:xfrm>
            <a:off x="1843088" y="5657850"/>
            <a:ext cx="7300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3600" smtClean="0">
                <a:solidFill>
                  <a:srgbClr val="C00000"/>
                </a:solidFill>
                <a:latin typeface="A-OTF Ryumin Pr6N B-KL" pitchFamily="18" charset="-128"/>
                <a:ea typeface="A-OTF Ryumin Pr6N B-KL" pitchFamily="18" charset="-128"/>
              </a:rPr>
              <a:t>疼惜 共創 分享 </a:t>
            </a:r>
            <a:r>
              <a:rPr lang="zh-TW" altLang="en-US" sz="3600" smtClean="0">
                <a:solidFill>
                  <a:prstClr val="black"/>
                </a:solidFill>
                <a:latin typeface="A-OTF Ryumin Pr6N B-KL" pitchFamily="18" charset="-128"/>
                <a:ea typeface="A-OTF Ryumin Pr6N B-KL" pitchFamily="18" charset="-128"/>
              </a:rPr>
              <a:t>是我們的信念</a:t>
            </a:r>
          </a:p>
        </p:txBody>
      </p:sp>
      <p:pic>
        <p:nvPicPr>
          <p:cNvPr id="14342" name="圖片 6" descr="畫面剪輯"/>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3434" y="29028"/>
            <a:ext cx="75057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C:\Users\xuan.Howie-NB\Desktop\2015台南業務\2015台南企業\輸出品\6-01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422275"/>
            <a:ext cx="45212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042324"/>
      </p:ext>
    </p:extLst>
  </p:cSld>
  <p:clrMapOvr>
    <a:masterClrMapping/>
  </p:clrMapOvr>
  <p:transition spd="slow" advClick="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橢圓 2"/>
          <p:cNvSpPr/>
          <p:nvPr/>
        </p:nvSpPr>
        <p:spPr>
          <a:xfrm>
            <a:off x="1897063" y="1196975"/>
            <a:ext cx="2840037" cy="28416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 name="橢圓 3"/>
          <p:cNvSpPr/>
          <p:nvPr/>
        </p:nvSpPr>
        <p:spPr>
          <a:xfrm>
            <a:off x="4545013" y="1196975"/>
            <a:ext cx="2841625" cy="28400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5364" name="文字方塊 4"/>
          <p:cNvSpPr txBox="1">
            <a:spLocks noChangeArrowheads="1"/>
          </p:cNvSpPr>
          <p:nvPr/>
        </p:nvSpPr>
        <p:spPr bwMode="auto">
          <a:xfrm>
            <a:off x="346522" y="94122"/>
            <a:ext cx="9131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追求共好概念 推廣自然環境教育</a:t>
            </a:r>
          </a:p>
        </p:txBody>
      </p:sp>
      <p:sp>
        <p:nvSpPr>
          <p:cNvPr id="15365" name="矩形 12"/>
          <p:cNvSpPr>
            <a:spLocks noChangeArrowheads="1"/>
          </p:cNvSpPr>
          <p:nvPr/>
        </p:nvSpPr>
        <p:spPr bwMode="auto">
          <a:xfrm>
            <a:off x="2454275" y="2051050"/>
            <a:ext cx="17240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lnSpc>
                <a:spcPct val="150000"/>
              </a:lnSpc>
              <a:spcBef>
                <a:spcPct val="0"/>
              </a:spcBef>
              <a:spcAft>
                <a:spcPct val="0"/>
              </a:spcAft>
              <a:buFontTx/>
              <a:buNone/>
            </a:pPr>
            <a:r>
              <a:rPr lang="en-US" altLang="zh-TW" sz="2400" b="1" smtClean="0">
                <a:solidFill>
                  <a:prstClr val="white"/>
                </a:solidFill>
                <a:latin typeface="微軟正黑體" pitchFamily="34" charset="-120"/>
                <a:ea typeface="微軟正黑體" pitchFamily="34" charset="-120"/>
              </a:rPr>
              <a:t>100</a:t>
            </a:r>
            <a:r>
              <a:rPr lang="zh-TW" altLang="en-US" sz="2400" b="1" smtClean="0">
                <a:solidFill>
                  <a:prstClr val="white"/>
                </a:solidFill>
                <a:latin typeface="微軟正黑體" pitchFamily="34" charset="-120"/>
                <a:ea typeface="微軟正黑體" pitchFamily="34" charset="-120"/>
              </a:rPr>
              <a:t>年後</a:t>
            </a:r>
            <a:endParaRPr lang="en-US" altLang="zh-TW" sz="2400" b="1" smtClean="0">
              <a:solidFill>
                <a:prstClr val="white"/>
              </a:solidFill>
              <a:latin typeface="微軟正黑體" pitchFamily="34" charset="-120"/>
              <a:ea typeface="微軟正黑體" pitchFamily="34" charset="-120"/>
            </a:endParaRPr>
          </a:p>
          <a:p>
            <a:pPr algn="ctr" eaLnBrk="1" fontAlgn="base" hangingPunct="1">
              <a:lnSpc>
                <a:spcPct val="150000"/>
              </a:lnSpc>
              <a:spcBef>
                <a:spcPct val="0"/>
              </a:spcBef>
              <a:spcAft>
                <a:spcPct val="0"/>
              </a:spcAft>
              <a:buFontTx/>
              <a:buNone/>
            </a:pPr>
            <a:r>
              <a:rPr lang="zh-TW" altLang="en-US" sz="2400" b="1" smtClean="0">
                <a:solidFill>
                  <a:prstClr val="white"/>
                </a:solidFill>
                <a:latin typeface="微軟正黑體" pitchFamily="34" charset="-120"/>
                <a:ea typeface="微軟正黑體" pitchFamily="34" charset="-120"/>
              </a:rPr>
              <a:t>還能被看見</a:t>
            </a:r>
            <a:endParaRPr lang="en-US" altLang="zh-TW" sz="2400" b="1" smtClean="0">
              <a:solidFill>
                <a:prstClr val="white"/>
              </a:solidFill>
              <a:latin typeface="微軟正黑體" pitchFamily="34" charset="-120"/>
              <a:ea typeface="微軟正黑體" pitchFamily="34" charset="-120"/>
            </a:endParaRPr>
          </a:p>
        </p:txBody>
      </p:sp>
      <p:sp>
        <p:nvSpPr>
          <p:cNvPr id="15366" name="矩形 29"/>
          <p:cNvSpPr>
            <a:spLocks noChangeArrowheads="1"/>
          </p:cNvSpPr>
          <p:nvPr/>
        </p:nvSpPr>
        <p:spPr bwMode="auto">
          <a:xfrm>
            <a:off x="5103813" y="2051050"/>
            <a:ext cx="17240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lnSpc>
                <a:spcPct val="150000"/>
              </a:lnSpc>
              <a:spcBef>
                <a:spcPct val="0"/>
              </a:spcBef>
              <a:spcAft>
                <a:spcPct val="0"/>
              </a:spcAft>
              <a:buFontTx/>
              <a:buNone/>
            </a:pPr>
            <a:r>
              <a:rPr lang="zh-TW" altLang="en-US" sz="2400" b="1" smtClean="0">
                <a:solidFill>
                  <a:prstClr val="white"/>
                </a:solidFill>
                <a:latin typeface="微軟正黑體" pitchFamily="34" charset="-120"/>
                <a:ea typeface="微軟正黑體" pitchFamily="34" charset="-120"/>
              </a:rPr>
              <a:t>縫補</a:t>
            </a:r>
            <a:endParaRPr lang="en-US" altLang="zh-TW" sz="2400" b="1" smtClean="0">
              <a:solidFill>
                <a:prstClr val="white"/>
              </a:solidFill>
              <a:latin typeface="微軟正黑體" pitchFamily="34" charset="-120"/>
              <a:ea typeface="微軟正黑體" pitchFamily="34" charset="-120"/>
            </a:endParaRPr>
          </a:p>
          <a:p>
            <a:pPr algn="ctr" eaLnBrk="1" fontAlgn="base" hangingPunct="1">
              <a:lnSpc>
                <a:spcPct val="150000"/>
              </a:lnSpc>
              <a:spcBef>
                <a:spcPct val="0"/>
              </a:spcBef>
              <a:spcAft>
                <a:spcPct val="0"/>
              </a:spcAft>
              <a:buFontTx/>
              <a:buNone/>
            </a:pPr>
            <a:r>
              <a:rPr lang="zh-TW" altLang="en-US" sz="2400" b="1" smtClean="0">
                <a:solidFill>
                  <a:prstClr val="white"/>
                </a:solidFill>
                <a:latin typeface="微軟正黑體" pitchFamily="34" charset="-120"/>
                <a:ea typeface="微軟正黑體" pitchFamily="34" charset="-120"/>
              </a:rPr>
              <a:t>土地的傷痕</a:t>
            </a:r>
            <a:endParaRPr lang="en-US" altLang="zh-TW" sz="2400" b="1" smtClean="0">
              <a:solidFill>
                <a:prstClr val="white"/>
              </a:solidFill>
              <a:latin typeface="微軟正黑體" pitchFamily="34" charset="-120"/>
              <a:ea typeface="微軟正黑體" pitchFamily="34" charset="-120"/>
            </a:endParaRPr>
          </a:p>
        </p:txBody>
      </p:sp>
      <p:sp>
        <p:nvSpPr>
          <p:cNvPr id="15367" name="文字方塊 1"/>
          <p:cNvSpPr txBox="1">
            <a:spLocks noChangeArrowheads="1"/>
          </p:cNvSpPr>
          <p:nvPr/>
        </p:nvSpPr>
        <p:spPr bwMode="auto">
          <a:xfrm>
            <a:off x="141288" y="6113920"/>
            <a:ext cx="87014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2000" dirty="0" smtClean="0">
                <a:solidFill>
                  <a:prstClr val="black"/>
                </a:solidFill>
                <a:latin typeface="A-OTF Ryumin Pr6N B-KL" pitchFamily="18" charset="-128"/>
                <a:ea typeface="A-OTF Ryumin Pr6N B-KL" pitchFamily="18" charset="-128"/>
              </a:rPr>
              <a:t>92</a:t>
            </a:r>
            <a:r>
              <a:rPr lang="zh-TW" altLang="en-US" sz="2000" dirty="0" smtClean="0">
                <a:solidFill>
                  <a:prstClr val="black"/>
                </a:solidFill>
                <a:latin typeface="A-OTF Ryumin Pr6N B-KL" pitchFamily="18" charset="-128"/>
                <a:ea typeface="A-OTF Ryumin Pr6N B-KL" pitchFamily="18" charset="-128"/>
              </a:rPr>
              <a:t>年巴克禮紀念公園        </a:t>
            </a:r>
            <a:r>
              <a:rPr lang="en-US" altLang="zh-TW" sz="2000" dirty="0" smtClean="0">
                <a:solidFill>
                  <a:prstClr val="black"/>
                </a:solidFill>
                <a:latin typeface="A-OTF Ryumin Pr6N B-KL" pitchFamily="18" charset="-128"/>
                <a:ea typeface="A-OTF Ryumin Pr6N B-KL" pitchFamily="18" charset="-128"/>
              </a:rPr>
              <a:t>97</a:t>
            </a:r>
            <a:r>
              <a:rPr lang="zh-TW" altLang="en-US" sz="2000" dirty="0" smtClean="0">
                <a:solidFill>
                  <a:prstClr val="black"/>
                </a:solidFill>
                <a:latin typeface="A-OTF Ryumin Pr6N B-KL" pitchFamily="18" charset="-128"/>
                <a:ea typeface="A-OTF Ryumin Pr6N B-KL" pitchFamily="18" charset="-128"/>
              </a:rPr>
              <a:t>年安平湖濱水鳥公園         </a:t>
            </a:r>
            <a:r>
              <a:rPr lang="en-US" altLang="zh-TW" sz="2000" dirty="0" smtClean="0">
                <a:solidFill>
                  <a:prstClr val="black"/>
                </a:solidFill>
                <a:latin typeface="A-OTF Ryumin Pr6N B-KL" pitchFamily="18" charset="-128"/>
                <a:ea typeface="A-OTF Ryumin Pr6N B-KL" pitchFamily="18" charset="-128"/>
              </a:rPr>
              <a:t>99</a:t>
            </a:r>
            <a:r>
              <a:rPr lang="zh-TW" altLang="en-US" sz="2000" dirty="0" smtClean="0">
                <a:solidFill>
                  <a:prstClr val="black"/>
                </a:solidFill>
                <a:latin typeface="A-OTF Ryumin Pr6N B-KL" pitchFamily="18" charset="-128"/>
                <a:ea typeface="A-OTF Ryumin Pr6N B-KL" pitchFamily="18" charset="-128"/>
              </a:rPr>
              <a:t>年馬雅各長青公園</a:t>
            </a:r>
          </a:p>
        </p:txBody>
      </p:sp>
      <p:pic>
        <p:nvPicPr>
          <p:cNvPr id="15368" name="圖片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8213" y="4116392"/>
            <a:ext cx="29718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圖片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41638" y="4128410"/>
            <a:ext cx="30765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圖片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142924"/>
            <a:ext cx="29416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78</a:t>
            </a:fld>
            <a:endParaRPr lang="zh-TW" altLang="en-US"/>
          </a:p>
        </p:txBody>
      </p:sp>
    </p:spTree>
    <p:extLst>
      <p:ext uri="{BB962C8B-B14F-4D97-AF65-F5344CB8AC3E}">
        <p14:creationId xmlns:p14="http://schemas.microsoft.com/office/powerpoint/2010/main" val="1745948183"/>
      </p:ext>
    </p:extLst>
  </p:cSld>
  <p:clrMapOvr>
    <a:masterClrMapping/>
  </p:clrMapOvr>
  <p:transition spd="slow" advClick="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1412875"/>
            <a:ext cx="5580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white"/>
                </a:solidFill>
                <a:latin typeface="標楷體" pitchFamily="65" charset="-120"/>
                <a:ea typeface="標楷體" pitchFamily="65" charset="-120"/>
              </a:rPr>
              <a:t>綠色無盡延伸  我們蜿蜒的意志  </a:t>
            </a:r>
          </a:p>
          <a:p>
            <a:pPr eaLnBrk="1" fontAlgn="base" hangingPunct="1">
              <a:spcBef>
                <a:spcPct val="0"/>
              </a:spcBef>
              <a:spcAft>
                <a:spcPct val="0"/>
              </a:spcAft>
              <a:buFontTx/>
              <a:buNone/>
            </a:pPr>
            <a:r>
              <a:rPr lang="zh-TW" altLang="en-US" sz="1800" b="1" smtClean="0">
                <a:solidFill>
                  <a:prstClr val="white"/>
                </a:solidFill>
                <a:latin typeface="標楷體" pitchFamily="65" charset="-120"/>
                <a:ea typeface="標楷體" pitchFamily="65" charset="-120"/>
              </a:rPr>
              <a:t>在樹與樹之間穿越</a:t>
            </a:r>
          </a:p>
        </p:txBody>
      </p:sp>
      <p:sp>
        <p:nvSpPr>
          <p:cNvPr id="16387" name="Line 5"/>
          <p:cNvSpPr>
            <a:spLocks noChangeShapeType="1"/>
          </p:cNvSpPr>
          <p:nvPr/>
        </p:nvSpPr>
        <p:spPr bwMode="auto">
          <a:xfrm>
            <a:off x="4572000" y="1268413"/>
            <a:ext cx="0" cy="4321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smtClean="0">
              <a:solidFill>
                <a:prstClr val="black"/>
              </a:solidFill>
              <a:latin typeface="Arial" charset="0"/>
            </a:endParaRPr>
          </a:p>
        </p:txBody>
      </p:sp>
      <p:sp>
        <p:nvSpPr>
          <p:cNvPr id="16388" name="Text Box 8"/>
          <p:cNvSpPr txBox="1">
            <a:spLocks noChangeArrowheads="1"/>
          </p:cNvSpPr>
          <p:nvPr/>
        </p:nvSpPr>
        <p:spPr bwMode="auto">
          <a:xfrm>
            <a:off x="7235825" y="183515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600" smtClean="0">
                <a:solidFill>
                  <a:prstClr val="white"/>
                </a:solidFill>
                <a:ea typeface="標楷體" pitchFamily="65" charset="-120"/>
              </a:rPr>
              <a:t>目錄</a:t>
            </a:r>
          </a:p>
        </p:txBody>
      </p:sp>
      <p:pic>
        <p:nvPicPr>
          <p:cNvPr id="1638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12875"/>
            <a:ext cx="12588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0"/>
          <p:cNvSpPr>
            <a:spLocks noChangeArrowheads="1"/>
          </p:cNvSpPr>
          <p:nvPr/>
        </p:nvSpPr>
        <p:spPr bwMode="auto">
          <a:xfrm>
            <a:off x="6548438" y="1141188"/>
            <a:ext cx="2555875"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這是一度荒蕪十年的公園</a:t>
            </a:r>
          </a:p>
          <a:p>
            <a:pPr eaLnBrk="1" fontAlgn="base" hangingPunct="1">
              <a:spcBef>
                <a:spcPct val="0"/>
              </a:spcBef>
              <a:spcAft>
                <a:spcPct val="0"/>
              </a:spcAft>
              <a:buFontTx/>
              <a:buNone/>
            </a:pPr>
            <a:r>
              <a:rPr lang="en-US" altLang="zh-TW" sz="1600" dirty="0" smtClean="0">
                <a:solidFill>
                  <a:prstClr val="black"/>
                </a:solidFill>
                <a:latin typeface="標楷體" pitchFamily="65" charset="-120"/>
                <a:ea typeface="標楷體" pitchFamily="65" charset="-120"/>
              </a:rPr>
              <a:t>2003</a:t>
            </a:r>
            <a:r>
              <a:rPr lang="zh-TW" altLang="en-US" sz="1600" dirty="0" smtClean="0">
                <a:solidFill>
                  <a:prstClr val="black"/>
                </a:solidFill>
                <a:latin typeface="標楷體" pitchFamily="65" charset="-120"/>
                <a:ea typeface="標楷體" pitchFamily="65" charset="-120"/>
              </a:rPr>
              <a:t>年</a:t>
            </a: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結束愚公移山的時代</a:t>
            </a: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展開重生的故事</a:t>
            </a:r>
          </a:p>
          <a:p>
            <a:pPr eaLnBrk="1" fontAlgn="base" hangingPunct="1">
              <a:spcBef>
                <a:spcPct val="0"/>
              </a:spcBef>
              <a:spcAft>
                <a:spcPct val="0"/>
              </a:spcAft>
              <a:buFontTx/>
              <a:buNone/>
            </a:pPr>
            <a:endParaRPr lang="zh-TW" altLang="en-US" sz="1600" dirty="0" smtClean="0">
              <a:solidFill>
                <a:prstClr val="black"/>
              </a:solidFill>
              <a:latin typeface="標楷體" pitchFamily="65" charset="-120"/>
              <a:ea typeface="標楷體" pitchFamily="65" charset="-120"/>
            </a:endParaRP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在城市的邊緣</a:t>
            </a: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夢湖築夢  守護荒野</a:t>
            </a: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十二年志工精神</a:t>
            </a:r>
            <a:endParaRPr lang="en-US" altLang="zh-TW" sz="1600" dirty="0" smtClean="0">
              <a:solidFill>
                <a:prstClr val="black"/>
              </a:solidFill>
              <a:latin typeface="標楷體" pitchFamily="65" charset="-120"/>
              <a:ea typeface="標楷體" pitchFamily="65" charset="-120"/>
            </a:endParaRP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積累的寧靜力量</a:t>
            </a: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化為記憶中的永恆</a:t>
            </a:r>
          </a:p>
          <a:p>
            <a:pPr eaLnBrk="1" fontAlgn="base" hangingPunct="1">
              <a:spcBef>
                <a:spcPct val="0"/>
              </a:spcBef>
              <a:spcAft>
                <a:spcPct val="0"/>
              </a:spcAft>
              <a:buFontTx/>
              <a:buNone/>
            </a:pPr>
            <a:endParaRPr lang="zh-TW" altLang="en-US" sz="1600" dirty="0" smtClean="0">
              <a:solidFill>
                <a:prstClr val="black"/>
              </a:solidFill>
              <a:latin typeface="標楷體" pitchFamily="65" charset="-120"/>
              <a:ea typeface="標楷體" pitchFamily="65" charset="-120"/>
            </a:endParaRP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我們深信</a:t>
            </a:r>
          </a:p>
          <a:p>
            <a:pPr eaLnBrk="1" fontAlgn="base" hangingPunct="1">
              <a:spcBef>
                <a:spcPct val="0"/>
              </a:spcBef>
              <a:spcAft>
                <a:spcPct val="0"/>
              </a:spcAft>
              <a:buFontTx/>
              <a:buNone/>
            </a:pPr>
            <a:r>
              <a:rPr lang="zh-TW" altLang="en-US" sz="1600" dirty="0" smtClean="0">
                <a:solidFill>
                  <a:prstClr val="black"/>
                </a:solidFill>
                <a:ea typeface="標楷體" pitchFamily="65" charset="-120"/>
              </a:rPr>
              <a:t>這個台南東區都會的寧靜一角</a:t>
            </a:r>
          </a:p>
          <a:p>
            <a:pPr eaLnBrk="1" fontAlgn="base" hangingPunct="1">
              <a:spcBef>
                <a:spcPct val="0"/>
              </a:spcBef>
              <a:spcAft>
                <a:spcPct val="0"/>
              </a:spcAft>
              <a:buFontTx/>
              <a:buNone/>
            </a:pPr>
            <a:r>
              <a:rPr lang="zh-TW" altLang="en-US" sz="1600" dirty="0" smtClean="0">
                <a:solidFill>
                  <a:prstClr val="black"/>
                </a:solidFill>
                <a:ea typeface="標楷體" pitchFamily="65" charset="-120"/>
              </a:rPr>
              <a:t>是上帝</a:t>
            </a:r>
            <a:r>
              <a:rPr lang="zh-TW" altLang="en-US" sz="1600" dirty="0" smtClean="0">
                <a:solidFill>
                  <a:prstClr val="black"/>
                </a:solidFill>
                <a:latin typeface="標楷體" pitchFamily="65" charset="-120"/>
                <a:ea typeface="標楷體" pitchFamily="65" charset="-120"/>
              </a:rPr>
              <a:t>為我們舖設的幸福航道</a:t>
            </a: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我們聚精會神的前行</a:t>
            </a:r>
          </a:p>
          <a:p>
            <a:pPr eaLnBrk="1" fontAlgn="base" hangingPunct="1">
              <a:spcBef>
                <a:spcPct val="0"/>
              </a:spcBef>
              <a:spcAft>
                <a:spcPct val="0"/>
              </a:spcAft>
              <a:buFontTx/>
              <a:buNone/>
            </a:pPr>
            <a:r>
              <a:rPr lang="zh-TW" altLang="en-US" sz="1600" dirty="0" smtClean="0">
                <a:solidFill>
                  <a:prstClr val="black"/>
                </a:solidFill>
                <a:latin typeface="標楷體" pitchFamily="65" charset="-120"/>
                <a:ea typeface="標楷體" pitchFamily="65" charset="-120"/>
              </a:rPr>
              <a:t>深信，那是幸福的方向</a:t>
            </a:r>
          </a:p>
          <a:p>
            <a:pPr eaLnBrk="1" fontAlgn="base" hangingPunct="1">
              <a:spcBef>
                <a:spcPct val="0"/>
              </a:spcBef>
              <a:spcAft>
                <a:spcPct val="0"/>
              </a:spcAft>
              <a:buFontTx/>
              <a:buNone/>
            </a:pPr>
            <a:endParaRPr lang="en-US" altLang="zh-TW" sz="1400" dirty="0" smtClean="0">
              <a:solidFill>
                <a:prstClr val="black"/>
              </a:solidFill>
              <a:latin typeface="標楷體" pitchFamily="65" charset="-120"/>
              <a:ea typeface="標楷體" pitchFamily="65" charset="-120"/>
            </a:endParaRPr>
          </a:p>
        </p:txBody>
      </p:sp>
      <p:pic>
        <p:nvPicPr>
          <p:cNvPr id="16391" name="Picture 11" descr="封面第一名林崑忠  後花園"/>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10357"/>
            <a:ext cx="637222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13"/>
          <p:cNvSpPr txBox="1">
            <a:spLocks noChangeArrowheads="1"/>
          </p:cNvSpPr>
          <p:nvPr/>
        </p:nvSpPr>
        <p:spPr bwMode="auto">
          <a:xfrm>
            <a:off x="290280" y="975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4000" dirty="0" smtClean="0">
                <a:solidFill>
                  <a:schemeClr val="bg1"/>
                </a:solidFill>
                <a:latin typeface="微軟正黑體" panose="020B0604030504040204" pitchFamily="34" charset="-120"/>
                <a:ea typeface="微軟正黑體" panose="020B0604030504040204" pitchFamily="34" charset="-120"/>
              </a:rPr>
              <a:t>一個與土地基因結合的自然生態公園</a:t>
            </a:r>
          </a:p>
        </p:txBody>
      </p:sp>
      <p:sp>
        <p:nvSpPr>
          <p:cNvPr id="16393" name="Rectangle 6"/>
          <p:cNvSpPr>
            <a:spLocks noChangeArrowheads="1"/>
          </p:cNvSpPr>
          <p:nvPr/>
        </p:nvSpPr>
        <p:spPr bwMode="auto">
          <a:xfrm>
            <a:off x="0" y="4202117"/>
            <a:ext cx="1533525" cy="24526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lnSpc>
                <a:spcPts val="17950"/>
              </a:lnSpc>
              <a:spcBef>
                <a:spcPct val="0"/>
              </a:spcBef>
              <a:spcAft>
                <a:spcPct val="0"/>
              </a:spcAft>
              <a:buFontTx/>
              <a:buNone/>
            </a:pPr>
            <a:r>
              <a:rPr lang="en-US" altLang="zh-TW" sz="21500" b="1" i="1" dirty="0" smtClean="0">
                <a:solidFill>
                  <a:prstClr val="white"/>
                </a:solidFill>
                <a:latin typeface="Georgia" pitchFamily="18" charset="0"/>
                <a:ea typeface="宋体" pitchFamily="2" charset="-122"/>
              </a:rPr>
              <a:t>1</a:t>
            </a:r>
          </a:p>
        </p:txBody>
      </p:sp>
      <p:sp>
        <p:nvSpPr>
          <p:cNvPr id="16394" name="文字方塊 1"/>
          <p:cNvSpPr txBox="1">
            <a:spLocks noChangeArrowheads="1"/>
          </p:cNvSpPr>
          <p:nvPr/>
        </p:nvSpPr>
        <p:spPr bwMode="auto">
          <a:xfrm>
            <a:off x="1790929" y="5625196"/>
            <a:ext cx="44942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4800" dirty="0" smtClean="0">
                <a:solidFill>
                  <a:prstClr val="black"/>
                </a:solidFill>
                <a:latin typeface="A-OTF Ryumin Pr6N B-KL" pitchFamily="18" charset="-128"/>
                <a:ea typeface="A-OTF Ryumin Pr6N B-KL" pitchFamily="18" charset="-128"/>
              </a:rPr>
              <a:t>巴克禮紀念公園</a:t>
            </a:r>
          </a:p>
        </p:txBody>
      </p:sp>
      <p:sp>
        <p:nvSpPr>
          <p:cNvPr id="2" name="投影片編號版面配置區 1"/>
          <p:cNvSpPr>
            <a:spLocks noGrp="1"/>
          </p:cNvSpPr>
          <p:nvPr>
            <p:ph type="sldNum" sz="quarter" idx="4"/>
          </p:nvPr>
        </p:nvSpPr>
        <p:spPr/>
        <p:txBody>
          <a:bodyPr/>
          <a:lstStyle/>
          <a:p>
            <a:fld id="{1C7858B1-76B0-43A1-BD85-92CBAD88C864}" type="slidenum">
              <a:rPr lang="zh-TW" altLang="en-US" smtClean="0"/>
              <a:pPr/>
              <a:t>79</a:t>
            </a:fld>
            <a:endParaRPr lang="zh-TW" altLang="en-US" dirty="0"/>
          </a:p>
        </p:txBody>
      </p:sp>
    </p:spTree>
    <p:extLst>
      <p:ext uri="{BB962C8B-B14F-4D97-AF65-F5344CB8AC3E}">
        <p14:creationId xmlns:p14="http://schemas.microsoft.com/office/powerpoint/2010/main" val="1352014268"/>
      </p:ext>
    </p:extLst>
  </p:cSld>
  <p:clrMapOvr>
    <a:masterClrMapping/>
  </p:clrMapOvr>
  <p:transition spd="slow"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1" name="Rectangle 17"/>
          <p:cNvSpPr>
            <a:spLocks noGrp="1" noChangeArrowheads="1"/>
          </p:cNvSpPr>
          <p:nvPr>
            <p:ph type="title" idx="4294967295"/>
          </p:nvPr>
        </p:nvSpPr>
        <p:spPr>
          <a:xfrm>
            <a:off x="0" y="274638"/>
            <a:ext cx="8229600" cy="1143000"/>
          </a:xfrm>
          <a:prstGeom prst="rect">
            <a:avLst/>
          </a:prstGeom>
        </p:spPr>
        <p:txBody>
          <a:bodyPr>
            <a:normAutofit fontScale="90000"/>
          </a:bodyPr>
          <a:lstStyle/>
          <a:p>
            <a:pPr eaLnBrk="1" hangingPunct="1">
              <a:defRPr/>
            </a:pPr>
            <a:r>
              <a:rPr lang="en-US" altLang="zh-TW" sz="3600" dirty="0" smtClean="0">
                <a:solidFill>
                  <a:schemeClr val="bg1"/>
                </a:solidFill>
                <a:effectLst>
                  <a:outerShdw blurRad="38100" dist="38100" dir="2700000" algn="tl">
                    <a:srgbClr val="C0C0C0"/>
                  </a:outerShdw>
                </a:effectLst>
              </a:rPr>
              <a:t/>
            </a:r>
            <a:br>
              <a:rPr lang="en-US" altLang="zh-TW" sz="3600" dirty="0" smtClean="0">
                <a:solidFill>
                  <a:schemeClr val="bg1"/>
                </a:solidFill>
                <a:effectLst>
                  <a:outerShdw blurRad="38100" dist="38100" dir="2700000" algn="tl">
                    <a:srgbClr val="C0C0C0"/>
                  </a:outerShdw>
                </a:effectLst>
              </a:rPr>
            </a:br>
            <a:endParaRPr lang="en-US" altLang="zh-TW" sz="3600" dirty="0" smtClean="0">
              <a:solidFill>
                <a:schemeClr val="bg1"/>
              </a:solidFill>
              <a:effectLst>
                <a:outerShdw blurRad="38100" dist="38100" dir="2700000" algn="tl">
                  <a:srgbClr val="C0C0C0"/>
                </a:outerShdw>
              </a:effectLst>
            </a:endParaRPr>
          </a:p>
        </p:txBody>
      </p:sp>
      <p:pic>
        <p:nvPicPr>
          <p:cNvPr id="6147" name="Picture 14" descr="t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269" y="5013323"/>
            <a:ext cx="51292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23"/>
          <p:cNvSpPr txBox="1">
            <a:spLocks noChangeArrowheads="1"/>
          </p:cNvSpPr>
          <p:nvPr/>
        </p:nvSpPr>
        <p:spPr bwMode="auto">
          <a:xfrm>
            <a:off x="197644" y="1215617"/>
            <a:ext cx="87487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eaLnBrk="1" hangingPunct="1">
              <a:lnSpc>
                <a:spcPct val="100000"/>
              </a:lnSpc>
              <a:spcBef>
                <a:spcPct val="0"/>
              </a:spcBef>
              <a:buFontTx/>
              <a:buNone/>
            </a:pPr>
            <a:r>
              <a:rPr lang="zh-TW" altLang="en-US" sz="2400" dirty="0">
                <a:latin typeface="標楷體" pitchFamily="65" charset="-120"/>
                <a:ea typeface="標楷體" panose="03000509000000000000" pitchFamily="65" charset="-120"/>
              </a:rPr>
              <a:t>今年</a:t>
            </a:r>
            <a:r>
              <a:rPr lang="en-US" altLang="zh-TW" sz="2400" dirty="0" smtClean="0">
                <a:latin typeface="標楷體" pitchFamily="65" charset="-120"/>
                <a:ea typeface="標楷體" panose="03000509000000000000" pitchFamily="65" charset="-120"/>
              </a:rPr>
              <a:t>54</a:t>
            </a:r>
            <a:r>
              <a:rPr lang="zh-TW" altLang="en-US" sz="2400" dirty="0" smtClean="0">
                <a:latin typeface="標楷體" pitchFamily="65" charset="-120"/>
                <a:ea typeface="標楷體" panose="03000509000000000000" pitchFamily="65" charset="-120"/>
              </a:rPr>
              <a:t>歲</a:t>
            </a:r>
            <a:r>
              <a:rPr lang="zh-TW" altLang="en-US" sz="2400" dirty="0">
                <a:latin typeface="標楷體" pitchFamily="65" charset="-120"/>
                <a:ea typeface="標楷體" panose="03000509000000000000" pitchFamily="65" charset="-120"/>
              </a:rPr>
              <a:t>，一個在夾縫中求生存，以小強精神，從台南走向海外，不相信產業會變夕陽，台灣成衣業的</a:t>
            </a:r>
            <a:r>
              <a:rPr lang="zh-TW" altLang="en-US" sz="2400" dirty="0" smtClean="0">
                <a:latin typeface="標楷體" pitchFamily="65" charset="-120"/>
                <a:ea typeface="標楷體" panose="03000509000000000000" pitchFamily="65" charset="-120"/>
              </a:rPr>
              <a:t>元老從</a:t>
            </a:r>
            <a:r>
              <a:rPr lang="en-US" altLang="zh-TW" sz="2400" dirty="0">
                <a:latin typeface="標楷體" pitchFamily="65" charset="-120"/>
                <a:ea typeface="標楷體" panose="03000509000000000000" pitchFamily="65" charset="-120"/>
              </a:rPr>
              <a:t>OEM</a:t>
            </a:r>
            <a:r>
              <a:rPr lang="zh-TW" altLang="en-US" sz="2400" dirty="0">
                <a:latin typeface="標楷體" pitchFamily="65" charset="-120"/>
                <a:ea typeface="標楷體" panose="03000509000000000000" pitchFamily="65" charset="-120"/>
              </a:rPr>
              <a:t>到</a:t>
            </a:r>
            <a:r>
              <a:rPr lang="en-US" altLang="zh-TW" sz="2400" dirty="0">
                <a:latin typeface="標楷體" pitchFamily="65" charset="-120"/>
                <a:ea typeface="標楷體" panose="03000509000000000000" pitchFamily="65" charset="-120"/>
              </a:rPr>
              <a:t>ODM</a:t>
            </a:r>
            <a:r>
              <a:rPr lang="zh-TW" altLang="en-US" sz="2400" dirty="0">
                <a:latin typeface="標楷體" pitchFamily="65" charset="-120"/>
                <a:ea typeface="標楷體" panose="03000509000000000000" pitchFamily="65" charset="-120"/>
              </a:rPr>
              <a:t>到</a:t>
            </a:r>
            <a:r>
              <a:rPr lang="en-US" altLang="zh-TW" sz="2400" dirty="0">
                <a:latin typeface="標楷體" pitchFamily="65" charset="-120"/>
                <a:ea typeface="標楷體" panose="03000509000000000000" pitchFamily="65" charset="-120"/>
              </a:rPr>
              <a:t>OBM</a:t>
            </a:r>
          </a:p>
          <a:p>
            <a:pPr algn="ctr" eaLnBrk="1" hangingPunct="1">
              <a:lnSpc>
                <a:spcPct val="100000"/>
              </a:lnSpc>
              <a:spcBef>
                <a:spcPct val="0"/>
              </a:spcBef>
              <a:buFontTx/>
              <a:buNone/>
            </a:pPr>
            <a:r>
              <a:rPr lang="zh-TW" altLang="en-US" sz="2400" dirty="0">
                <a:latin typeface="標楷體" pitchFamily="65" charset="-120"/>
                <a:ea typeface="標楷體" panose="03000509000000000000" pitchFamily="65" charset="-120"/>
              </a:rPr>
              <a:t>從「苦力經濟體」轉型成「智價經濟體」  </a:t>
            </a:r>
          </a:p>
          <a:p>
            <a:pPr algn="ctr" eaLnBrk="1" hangingPunct="1">
              <a:lnSpc>
                <a:spcPct val="100000"/>
              </a:lnSpc>
              <a:spcBef>
                <a:spcPct val="0"/>
              </a:spcBef>
              <a:buFontTx/>
              <a:buNone/>
            </a:pPr>
            <a:r>
              <a:rPr lang="zh-TW" altLang="en-US" sz="2400" dirty="0">
                <a:latin typeface="標楷體" pitchFamily="65" charset="-120"/>
                <a:ea typeface="標楷體" panose="03000509000000000000" pitchFamily="65" charset="-120"/>
              </a:rPr>
              <a:t>一個精采走過</a:t>
            </a:r>
            <a:r>
              <a:rPr lang="en-US" altLang="zh-TW" sz="2400" dirty="0" smtClean="0">
                <a:latin typeface="標楷體" pitchFamily="65" charset="-120"/>
                <a:ea typeface="標楷體" pitchFamily="65" charset="-120"/>
              </a:rPr>
              <a:t>54</a:t>
            </a:r>
            <a:r>
              <a:rPr lang="zh-TW" altLang="en-US" sz="2400" dirty="0" smtClean="0">
                <a:latin typeface="標楷體" pitchFamily="65" charset="-120"/>
                <a:ea typeface="標楷體" pitchFamily="65" charset="-120"/>
              </a:rPr>
              <a:t>年  </a:t>
            </a:r>
            <a:r>
              <a:rPr lang="zh-TW" altLang="en-US" sz="2400" dirty="0">
                <a:latin typeface="標楷體" pitchFamily="65" charset="-120"/>
                <a:ea typeface="標楷體" pitchFamily="65" charset="-120"/>
              </a:rPr>
              <a:t>快準變的台灣企業 </a:t>
            </a:r>
          </a:p>
        </p:txBody>
      </p:sp>
      <p:sp>
        <p:nvSpPr>
          <p:cNvPr id="6149" name="Text Box 25"/>
          <p:cNvSpPr txBox="1">
            <a:spLocks noChangeArrowheads="1"/>
          </p:cNvSpPr>
          <p:nvPr/>
        </p:nvSpPr>
        <p:spPr bwMode="auto">
          <a:xfrm>
            <a:off x="72192" y="5656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eaLnBrk="1" hangingPunct="1">
              <a:lnSpc>
                <a:spcPct val="100000"/>
              </a:lnSpc>
              <a:spcBef>
                <a:spcPct val="0"/>
              </a:spcBef>
              <a:buFontTx/>
              <a:buNone/>
            </a:pPr>
            <a:r>
              <a:rPr lang="zh-TW" altLang="en-US" sz="4400" dirty="0">
                <a:solidFill>
                  <a:schemeClr val="bg1">
                    <a:lumMod val="95000"/>
                  </a:schemeClr>
                </a:solidFill>
                <a:latin typeface="微軟正黑體" panose="020B0604030504040204" pitchFamily="34" charset="-120"/>
                <a:ea typeface="微軟正黑體" panose="020B0604030504040204" pitchFamily="34" charset="-120"/>
              </a:rPr>
              <a:t>蕃薯戰士</a:t>
            </a:r>
            <a:r>
              <a:rPr lang="en-US" altLang="zh-TW" sz="4400" dirty="0">
                <a:solidFill>
                  <a:schemeClr val="bg1">
                    <a:lumMod val="95000"/>
                  </a:schemeClr>
                </a:solidFill>
                <a:latin typeface="微軟正黑體" panose="020B0604030504040204" pitchFamily="34" charset="-120"/>
                <a:ea typeface="微軟正黑體" panose="020B0604030504040204" pitchFamily="34" charset="-120"/>
              </a:rPr>
              <a:t>---</a:t>
            </a:r>
            <a:r>
              <a:rPr lang="zh-TW" altLang="en-US" sz="4400" dirty="0">
                <a:solidFill>
                  <a:schemeClr val="bg1">
                    <a:lumMod val="95000"/>
                  </a:schemeClr>
                </a:solidFill>
                <a:latin typeface="微軟正黑體" panose="020B0604030504040204" pitchFamily="34" charset="-120"/>
                <a:ea typeface="微軟正黑體" panose="020B0604030504040204" pitchFamily="34" charset="-120"/>
              </a:rPr>
              <a:t>台南企業</a:t>
            </a:r>
          </a:p>
        </p:txBody>
      </p:sp>
      <p:pic>
        <p:nvPicPr>
          <p:cNvPr id="6150" name="Picture 9" descr="台南"/>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81654" y="2977698"/>
            <a:ext cx="3771812" cy="324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精"/>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4756" y="2977697"/>
            <a:ext cx="2140202" cy="324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彩"/>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24958" y="2977698"/>
            <a:ext cx="2156696" cy="324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949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2"/>
          <p:cNvSpPr txBox="1">
            <a:spLocks noChangeArrowheads="1"/>
          </p:cNvSpPr>
          <p:nvPr/>
        </p:nvSpPr>
        <p:spPr bwMode="auto">
          <a:xfrm>
            <a:off x="1430087" y="255592"/>
            <a:ext cx="54745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kumimoji="1" lang="zh-TW" altLang="en-US" sz="2400" b="1" dirty="0" smtClean="0">
                <a:latin typeface="微軟正黑體" panose="020B0604030504040204" pitchFamily="34" charset="-120"/>
                <a:ea typeface="微軟正黑體" panose="020B0604030504040204" pitchFamily="34" charset="-120"/>
              </a:rPr>
              <a:t>為紀念為愛航向福爾摩沙的巴克禮博士</a:t>
            </a:r>
            <a:endParaRPr kumimoji="1" lang="en-US" altLang="zh-TW" sz="2400" b="1" dirty="0" smtClean="0">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kumimoji="1" lang="zh-TW" altLang="en-US" sz="2400" b="1" dirty="0" smtClean="0">
                <a:latin typeface="微軟正黑體" panose="020B0604030504040204" pitchFamily="34" charset="-120"/>
                <a:ea typeface="微軟正黑體" panose="020B0604030504040204" pitchFamily="34" charset="-120"/>
              </a:rPr>
              <a:t>台南企業文化藝術基金會爭取</a:t>
            </a:r>
            <a:r>
              <a:rPr kumimoji="1" lang="en-US" altLang="zh-TW" sz="2400" b="1" dirty="0" smtClean="0">
                <a:latin typeface="微軟正黑體" panose="020B0604030504040204" pitchFamily="34" charset="-120"/>
                <a:ea typeface="微軟正黑體" panose="020B0604030504040204" pitchFamily="34" charset="-120"/>
              </a:rPr>
              <a:t>18</a:t>
            </a:r>
            <a:r>
              <a:rPr kumimoji="1" lang="zh-TW" altLang="en-US" sz="2400" b="1" dirty="0" smtClean="0">
                <a:latin typeface="微軟正黑體" panose="020B0604030504040204" pitchFamily="34" charset="-120"/>
                <a:ea typeface="微軟正黑體" panose="020B0604030504040204" pitchFamily="34" charset="-120"/>
              </a:rPr>
              <a:t>號公園</a:t>
            </a:r>
            <a:endParaRPr kumimoji="1" lang="en-US" altLang="zh-TW" sz="2400" b="1" dirty="0" smtClean="0">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kumimoji="1" lang="zh-TW" altLang="en-US" sz="2400" b="1" dirty="0" smtClean="0">
                <a:latin typeface="微軟正黑體" panose="020B0604030504040204" pitchFamily="34" charset="-120"/>
                <a:ea typeface="微軟正黑體" panose="020B0604030504040204" pitchFamily="34" charset="-120"/>
              </a:rPr>
              <a:t>命名為</a:t>
            </a:r>
            <a:r>
              <a:rPr kumimoji="1" lang="en-US" altLang="zh-TW" sz="2400" b="1" dirty="0" smtClean="0">
                <a:latin typeface="微軟正黑體" panose="020B0604030504040204" pitchFamily="34" charset="-120"/>
                <a:ea typeface="微軟正黑體" panose="020B0604030504040204" pitchFamily="34" charset="-120"/>
              </a:rPr>
              <a:t>---</a:t>
            </a:r>
            <a:r>
              <a:rPr kumimoji="1" lang="zh-TW" altLang="en-US" sz="2400" b="1" dirty="0" smtClean="0">
                <a:latin typeface="微軟正黑體" panose="020B0604030504040204" pitchFamily="34" charset="-120"/>
                <a:ea typeface="微軟正黑體" panose="020B0604030504040204" pitchFamily="34" charset="-120"/>
              </a:rPr>
              <a:t>巴克禮紀念公園</a:t>
            </a:r>
          </a:p>
        </p:txBody>
      </p:sp>
      <p:pic>
        <p:nvPicPr>
          <p:cNvPr id="17411" name="Picture 24" descr="巴克禮照"/>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36492" y="0"/>
            <a:ext cx="20732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矩形 5"/>
          <p:cNvSpPr>
            <a:spLocks noChangeArrowheads="1"/>
          </p:cNvSpPr>
          <p:nvPr/>
        </p:nvSpPr>
        <p:spPr bwMode="auto">
          <a:xfrm>
            <a:off x="4770438" y="1649417"/>
            <a:ext cx="288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kumimoji="1" lang="zh-TW" altLang="en-US" sz="1800" dirty="0" smtClean="0">
                <a:solidFill>
                  <a:prstClr val="black"/>
                </a:solidFill>
                <a:latin typeface="標楷體" pitchFamily="65" charset="-120"/>
                <a:ea typeface="標楷體" pitchFamily="65" charset="-120"/>
              </a:rPr>
              <a:t>多馬斯</a:t>
            </a:r>
            <a:r>
              <a:rPr kumimoji="1" lang="en-US" altLang="zh-TW" sz="1800" dirty="0" smtClean="0">
                <a:solidFill>
                  <a:prstClr val="black"/>
                </a:solidFill>
                <a:latin typeface="標楷體" pitchFamily="65" charset="-120"/>
                <a:ea typeface="標楷體" pitchFamily="65" charset="-120"/>
              </a:rPr>
              <a:t>‧</a:t>
            </a:r>
            <a:r>
              <a:rPr kumimoji="1" lang="zh-TW" altLang="en-US" sz="1800" dirty="0" smtClean="0">
                <a:solidFill>
                  <a:prstClr val="black"/>
                </a:solidFill>
                <a:latin typeface="標楷體" pitchFamily="65" charset="-120"/>
                <a:ea typeface="標楷體" pitchFamily="65" charset="-120"/>
              </a:rPr>
              <a:t>巴克禮博士</a:t>
            </a:r>
            <a:endParaRPr kumimoji="1" lang="en-US" altLang="zh-TW" sz="1800" dirty="0" smtClean="0">
              <a:solidFill>
                <a:prstClr val="black"/>
              </a:solidFill>
              <a:latin typeface="標楷體" pitchFamily="65" charset="-120"/>
              <a:ea typeface="標楷體" pitchFamily="65" charset="-120"/>
            </a:endParaRPr>
          </a:p>
          <a:p>
            <a:pPr eaLnBrk="1" fontAlgn="base" hangingPunct="1">
              <a:spcBef>
                <a:spcPct val="0"/>
              </a:spcBef>
              <a:spcAft>
                <a:spcPct val="0"/>
              </a:spcAft>
              <a:buFontTx/>
              <a:buNone/>
            </a:pPr>
            <a:r>
              <a:rPr kumimoji="1" lang="en-US" altLang="zh-TW" sz="1400" dirty="0" smtClean="0">
                <a:solidFill>
                  <a:prstClr val="black"/>
                </a:solidFill>
                <a:latin typeface="標楷體" pitchFamily="65" charset="-120"/>
                <a:ea typeface="標楷體" pitchFamily="65" charset="-120"/>
              </a:rPr>
              <a:t>Rev. Thomas Barclay D.D.</a:t>
            </a:r>
            <a:endParaRPr kumimoji="1" lang="en-US" altLang="zh-TW" sz="1400" dirty="0" smtClean="0">
              <a:solidFill>
                <a:prstClr val="black"/>
              </a:solidFill>
              <a:latin typeface="Times New Roman" pitchFamily="18" charset="0"/>
              <a:ea typeface="標楷體" pitchFamily="65" charset="-120"/>
            </a:endParaRPr>
          </a:p>
        </p:txBody>
      </p:sp>
      <p:pic>
        <p:nvPicPr>
          <p:cNvPr id="17413" name="Picture 12" descr="p40中學校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632" y="4046093"/>
            <a:ext cx="35321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descr="巴克禮圖六辦教育"/>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41763" y="4071040"/>
            <a:ext cx="348138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p3教士會"/>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00675" y="2282150"/>
            <a:ext cx="38195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File128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97341" y="2267862"/>
            <a:ext cx="34734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5" descr="巴克禮"/>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514" y="2282376"/>
            <a:ext cx="2659063" cy="417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矩形 1"/>
          <p:cNvSpPr>
            <a:spLocks noChangeArrowheads="1"/>
          </p:cNvSpPr>
          <p:nvPr/>
        </p:nvSpPr>
        <p:spPr bwMode="auto">
          <a:xfrm>
            <a:off x="225425" y="1739680"/>
            <a:ext cx="4494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kumimoji="1" lang="zh-TW" altLang="en-US" sz="2400" dirty="0" smtClean="0">
                <a:solidFill>
                  <a:srgbClr val="006600"/>
                </a:solidFill>
                <a:latin typeface="A-OTF Ryumin Pr6N B-KL" pitchFamily="18" charset="-128"/>
                <a:ea typeface="A-OTF Ryumin Pr6N B-KL" pitchFamily="18" charset="-128"/>
              </a:rPr>
              <a:t>幫助台灣進入新式教育的拓荒者</a:t>
            </a:r>
            <a:endParaRPr kumimoji="1" lang="en-US" altLang="zh-TW" sz="2400" dirty="0" smtClean="0">
              <a:solidFill>
                <a:srgbClr val="006600"/>
              </a:solidFill>
              <a:latin typeface="A-OTF Ryumin Pr6N B-KL" pitchFamily="18" charset="-128"/>
              <a:ea typeface="A-OTF Ryumin Pr6N B-KL" pitchFamily="18" charset="-128"/>
            </a:endParaRPr>
          </a:p>
        </p:txBody>
      </p:sp>
      <p:pic>
        <p:nvPicPr>
          <p:cNvPr id="11" name="Picture 8" descr="p3教士會"/>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15189" y="2282150"/>
            <a:ext cx="38195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File128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11855" y="2267862"/>
            <a:ext cx="34734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巴克禮"/>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2282376"/>
            <a:ext cx="2659063" cy="417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86066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DSC_53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128713"/>
            <a:ext cx="473165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9"/>
          <p:cNvSpPr txBox="1">
            <a:spLocks noChangeArrowheads="1"/>
          </p:cNvSpPr>
          <p:nvPr/>
        </p:nvSpPr>
        <p:spPr bwMode="auto">
          <a:xfrm>
            <a:off x="4572000" y="1468438"/>
            <a:ext cx="43973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kumimoji="1" lang="zh-TW" altLang="en-US" sz="4800" b="1" baseline="-25000" smtClean="0">
                <a:solidFill>
                  <a:prstClr val="black"/>
                </a:solidFill>
                <a:latin typeface="A-OTF Ryumin Pr6N B-KL" pitchFamily="18" charset="-128"/>
                <a:ea typeface="A-OTF Ryumin Pr6N B-KL" pitchFamily="18" charset="-128"/>
              </a:rPr>
              <a:t>我們的願景</a:t>
            </a:r>
            <a:endParaRPr kumimoji="1" lang="en-US" altLang="zh-TW" sz="4800" b="1" baseline="-25000" smtClean="0">
              <a:solidFill>
                <a:prstClr val="black"/>
              </a:solidFill>
              <a:latin typeface="A-OTF Ryumin Pr6N B-KL" pitchFamily="18" charset="-128"/>
              <a:ea typeface="A-OTF Ryumin Pr6N B-KL" pitchFamily="18" charset="-128"/>
            </a:endParaRPr>
          </a:p>
          <a:p>
            <a:pPr algn="ctr" eaLnBrk="1" fontAlgn="base" hangingPunct="1">
              <a:spcBef>
                <a:spcPct val="0"/>
              </a:spcBef>
              <a:spcAft>
                <a:spcPct val="0"/>
              </a:spcAft>
              <a:buFontTx/>
              <a:buNone/>
            </a:pPr>
            <a:endParaRPr kumimoji="1" lang="en-US" altLang="zh-TW" sz="3600" b="1" baseline="-25000" smtClean="0">
              <a:solidFill>
                <a:prstClr val="black"/>
              </a:solidFill>
              <a:latin typeface="A-OTF Ryumin Pr6N B-KL" pitchFamily="18" charset="-128"/>
              <a:ea typeface="A-OTF Ryumin Pr6N B-KL" pitchFamily="18" charset="-128"/>
            </a:endParaRPr>
          </a:p>
          <a:p>
            <a:pPr algn="ctr" eaLnBrk="1" fontAlgn="base" hangingPunct="1">
              <a:spcBef>
                <a:spcPct val="0"/>
              </a:spcBef>
              <a:spcAft>
                <a:spcPct val="0"/>
              </a:spcAft>
              <a:buFontTx/>
              <a:buNone/>
            </a:pPr>
            <a:r>
              <a:rPr kumimoji="1" lang="zh-TW" altLang="en-US" sz="3600" b="1" baseline="-25000" smtClean="0">
                <a:solidFill>
                  <a:prstClr val="black"/>
                </a:solidFill>
                <a:latin typeface="A-OTF Ryumin Pr6N B-KL" pitchFamily="18" charset="-128"/>
                <a:ea typeface="A-OTF Ryumin Pr6N B-KL" pitchFamily="18" charset="-128"/>
              </a:rPr>
              <a:t>尊重自然</a:t>
            </a:r>
            <a:endParaRPr kumimoji="1" lang="en-US" altLang="zh-TW" sz="3600" b="1" baseline="-25000" smtClean="0">
              <a:solidFill>
                <a:prstClr val="black"/>
              </a:solidFill>
              <a:latin typeface="A-OTF Ryumin Pr6N B-KL" pitchFamily="18" charset="-128"/>
              <a:ea typeface="A-OTF Ryumin Pr6N B-KL" pitchFamily="18" charset="-128"/>
            </a:endParaRPr>
          </a:p>
          <a:p>
            <a:pPr algn="ctr" eaLnBrk="1" fontAlgn="base" hangingPunct="1">
              <a:spcBef>
                <a:spcPct val="0"/>
              </a:spcBef>
              <a:spcAft>
                <a:spcPct val="0"/>
              </a:spcAft>
              <a:buFontTx/>
              <a:buNone/>
            </a:pPr>
            <a:r>
              <a:rPr kumimoji="1" lang="zh-TW" altLang="en-US" sz="3600" b="1" baseline="-25000" smtClean="0">
                <a:solidFill>
                  <a:prstClr val="black"/>
                </a:solidFill>
                <a:latin typeface="A-OTF Ryumin Pr6N B-KL" pitchFamily="18" charset="-128"/>
                <a:ea typeface="A-OTF Ryumin Pr6N B-KL" pitchFamily="18" charset="-128"/>
              </a:rPr>
              <a:t>回歸自然</a:t>
            </a:r>
            <a:endParaRPr kumimoji="1" lang="en-US" altLang="zh-TW" sz="3600" b="1" baseline="-25000" smtClean="0">
              <a:solidFill>
                <a:prstClr val="black"/>
              </a:solidFill>
              <a:latin typeface="A-OTF Ryumin Pr6N B-KL" pitchFamily="18" charset="-128"/>
              <a:ea typeface="A-OTF Ryumin Pr6N B-KL" pitchFamily="18" charset="-128"/>
            </a:endParaRPr>
          </a:p>
          <a:p>
            <a:pPr algn="ctr" eaLnBrk="1" fontAlgn="base" hangingPunct="1">
              <a:spcBef>
                <a:spcPct val="0"/>
              </a:spcBef>
              <a:spcAft>
                <a:spcPct val="0"/>
              </a:spcAft>
              <a:buFontTx/>
              <a:buNone/>
            </a:pPr>
            <a:r>
              <a:rPr kumimoji="1" lang="zh-TW" altLang="en-US" sz="3600" b="1" baseline="-25000" smtClean="0">
                <a:solidFill>
                  <a:prstClr val="black"/>
                </a:solidFill>
                <a:latin typeface="A-OTF Ryumin Pr6N B-KL" pitchFamily="18" charset="-128"/>
                <a:ea typeface="A-OTF Ryumin Pr6N B-KL" pitchFamily="18" charset="-128"/>
              </a:rPr>
              <a:t>讓孩子在這裡看見大自然</a:t>
            </a:r>
          </a:p>
        </p:txBody>
      </p:sp>
      <p:sp>
        <p:nvSpPr>
          <p:cNvPr id="18436" name="矩形 1"/>
          <p:cNvSpPr>
            <a:spLocks noChangeArrowheads="1"/>
          </p:cNvSpPr>
          <p:nvPr/>
        </p:nvSpPr>
        <p:spPr bwMode="auto">
          <a:xfrm>
            <a:off x="59417" y="5990774"/>
            <a:ext cx="26527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kumimoji="1" lang="zh-TW" altLang="en-US" b="1" baseline="-25000" dirty="0" smtClean="0">
                <a:solidFill>
                  <a:prstClr val="black"/>
                </a:solidFill>
                <a:latin typeface="A-OTF Ryumin Pr6N B-KL" pitchFamily="18" charset="-128"/>
                <a:ea typeface="A-OTF Ryumin Pr6N B-KL" pitchFamily="18" charset="-128"/>
              </a:rPr>
              <a:t>生態豐富的美麗天堂</a:t>
            </a:r>
          </a:p>
        </p:txBody>
      </p:sp>
      <p:sp>
        <p:nvSpPr>
          <p:cNvPr id="18437" name="矩形 20"/>
          <p:cNvSpPr>
            <a:spLocks noChangeArrowheads="1"/>
          </p:cNvSpPr>
          <p:nvPr/>
        </p:nvSpPr>
        <p:spPr bwMode="auto">
          <a:xfrm>
            <a:off x="3158897" y="5988960"/>
            <a:ext cx="26511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kumimoji="1" lang="zh-TW" altLang="en-US" b="1" baseline="-25000" dirty="0" smtClean="0">
                <a:solidFill>
                  <a:prstClr val="black"/>
                </a:solidFill>
                <a:latin typeface="A-OTF Ryumin Pr6N B-KL" pitchFamily="18" charset="-128"/>
                <a:ea typeface="A-OTF Ryumin Pr6N B-KL" pitchFamily="18" charset="-128"/>
              </a:rPr>
              <a:t>保留荒野的都會公園</a:t>
            </a:r>
          </a:p>
        </p:txBody>
      </p:sp>
      <p:pic>
        <p:nvPicPr>
          <p:cNvPr id="18439" name="Picture 23" descr="2011-12-03  巴克禮公園二期擴建荒野L137079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675" y="3870325"/>
            <a:ext cx="3098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2" descr="猢猻木與小孩"/>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6475" y="3870325"/>
            <a:ext cx="3159125" cy="225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加號 9"/>
          <p:cNvSpPr/>
          <p:nvPr/>
        </p:nvSpPr>
        <p:spPr>
          <a:xfrm>
            <a:off x="5830433" y="6098498"/>
            <a:ext cx="500062" cy="392112"/>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A-OTF Ryumin Pr6N B-KL" pitchFamily="18" charset="-128"/>
              <a:ea typeface="A-OTF Ryumin Pr6N B-KL" pitchFamily="18" charset="-128"/>
            </a:endParaRPr>
          </a:p>
        </p:txBody>
      </p:sp>
      <p:pic>
        <p:nvPicPr>
          <p:cNvPr id="18442" name="Picture 8" descr="簽到簿"/>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43" y="0"/>
            <a:ext cx="9289143"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加號 11"/>
          <p:cNvSpPr/>
          <p:nvPr/>
        </p:nvSpPr>
        <p:spPr>
          <a:xfrm>
            <a:off x="2733447" y="6098498"/>
            <a:ext cx="501650" cy="392112"/>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A-OTF Ryumin Pr6N B-KL" pitchFamily="18" charset="-128"/>
              <a:ea typeface="A-OTF Ryumin Pr6N B-KL" pitchFamily="18" charset="-128"/>
            </a:endParaRPr>
          </a:p>
        </p:txBody>
      </p:sp>
      <p:pic>
        <p:nvPicPr>
          <p:cNvPr id="18444" name="Picture 16" descr="56(上)鳳頭蒼鷹"/>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 y="3870325"/>
            <a:ext cx="29876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408830"/>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標題 1"/>
          <p:cNvSpPr>
            <a:spLocks noGrp="1"/>
          </p:cNvSpPr>
          <p:nvPr>
            <p:ph type="title"/>
          </p:nvPr>
        </p:nvSpPr>
        <p:spPr>
          <a:xfrm>
            <a:off x="758819" y="0"/>
            <a:ext cx="8229600" cy="868363"/>
          </a:xfrm>
        </p:spPr>
        <p:txBody>
          <a:bodyPr/>
          <a:lstStyle/>
          <a:p>
            <a:pPr eaLnBrk="1" hangingPunct="1"/>
            <a:r>
              <a:rPr lang="zh-TW" altLang="en-US" sz="3600" dirty="0" smtClean="0">
                <a:solidFill>
                  <a:schemeClr val="bg1"/>
                </a:solidFill>
                <a:latin typeface="微軟正黑體" panose="020B0604030504040204" pitchFamily="34" charset="-120"/>
                <a:ea typeface="微軟正黑體" panose="020B0604030504040204" pitchFamily="34" charset="-120"/>
                <a:cs typeface="Times New Roman" pitchFamily="18" charset="0"/>
              </a:rPr>
              <a:t>巴克禮紀念公園發展軌跡</a:t>
            </a:r>
          </a:p>
        </p:txBody>
      </p:sp>
      <p:cxnSp>
        <p:nvCxnSpPr>
          <p:cNvPr id="5" name="直線單箭頭接點 4"/>
          <p:cNvCxnSpPr/>
          <p:nvPr/>
        </p:nvCxnSpPr>
        <p:spPr>
          <a:xfrm>
            <a:off x="185738" y="3716338"/>
            <a:ext cx="8958262" cy="38100"/>
          </a:xfrm>
          <a:prstGeom prst="straightConnector1">
            <a:avLst/>
          </a:prstGeom>
          <a:ln w="76200">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線接點 7"/>
          <p:cNvCxnSpPr>
            <a:endCxn id="2053" idx="2"/>
          </p:cNvCxnSpPr>
          <p:nvPr/>
        </p:nvCxnSpPr>
        <p:spPr>
          <a:xfrm flipV="1">
            <a:off x="712788" y="2851150"/>
            <a:ext cx="0" cy="8651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53" name="文字方塊 8"/>
          <p:cNvSpPr txBox="1">
            <a:spLocks noChangeArrowheads="1"/>
          </p:cNvSpPr>
          <p:nvPr/>
        </p:nvSpPr>
        <p:spPr bwMode="auto">
          <a:xfrm>
            <a:off x="233363" y="2205038"/>
            <a:ext cx="958850" cy="6461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smtClean="0">
                <a:solidFill>
                  <a:prstClr val="black"/>
                </a:solidFill>
                <a:latin typeface="Times New Roman" pitchFamily="18" charset="0"/>
                <a:ea typeface="標楷體" pitchFamily="65" charset="-120"/>
                <a:cs typeface="Times New Roman" pitchFamily="18" charset="0"/>
              </a:rPr>
              <a:t>知名度宣傳期</a:t>
            </a:r>
          </a:p>
        </p:txBody>
      </p:sp>
      <p:sp>
        <p:nvSpPr>
          <p:cNvPr id="2054" name="文字方塊 9"/>
          <p:cNvSpPr txBox="1">
            <a:spLocks noChangeArrowheads="1"/>
          </p:cNvSpPr>
          <p:nvPr/>
        </p:nvSpPr>
        <p:spPr bwMode="auto">
          <a:xfrm>
            <a:off x="398463" y="3863975"/>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1800" smtClean="0">
                <a:solidFill>
                  <a:prstClr val="black"/>
                </a:solidFill>
                <a:latin typeface="Times New Roman" pitchFamily="18" charset="0"/>
                <a:ea typeface="標楷體" pitchFamily="65" charset="-120"/>
                <a:cs typeface="Times New Roman" pitchFamily="18" charset="0"/>
              </a:rPr>
              <a:t>92</a:t>
            </a:r>
            <a:r>
              <a:rPr lang="zh-TW" altLang="en-US" sz="1800" smtClean="0">
                <a:solidFill>
                  <a:prstClr val="black"/>
                </a:solidFill>
                <a:latin typeface="Times New Roman" pitchFamily="18" charset="0"/>
                <a:ea typeface="標楷體" pitchFamily="65" charset="-120"/>
                <a:cs typeface="Times New Roman" pitchFamily="18" charset="0"/>
              </a:rPr>
              <a:t>年</a:t>
            </a:r>
          </a:p>
        </p:txBody>
      </p:sp>
      <p:sp>
        <p:nvSpPr>
          <p:cNvPr id="2055" name="矩形 10"/>
          <p:cNvSpPr>
            <a:spLocks noChangeArrowheads="1"/>
          </p:cNvSpPr>
          <p:nvPr/>
        </p:nvSpPr>
        <p:spPr bwMode="auto">
          <a:xfrm>
            <a:off x="1270000" y="3863975"/>
            <a:ext cx="1001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en-US" altLang="zh-TW" sz="1800" smtClean="0">
                <a:solidFill>
                  <a:prstClr val="black"/>
                </a:solidFill>
                <a:latin typeface="Times New Roman" pitchFamily="18" charset="0"/>
                <a:ea typeface="標楷體" pitchFamily="65" charset="-120"/>
                <a:cs typeface="Times New Roman" pitchFamily="18" charset="0"/>
              </a:rPr>
              <a:t>93~94</a:t>
            </a:r>
            <a:r>
              <a:rPr lang="zh-TW" altLang="en-US" sz="1800" smtClean="0">
                <a:solidFill>
                  <a:prstClr val="black"/>
                </a:solidFill>
                <a:latin typeface="Times New Roman" pitchFamily="18" charset="0"/>
                <a:ea typeface="標楷體" pitchFamily="65" charset="-120"/>
                <a:cs typeface="Times New Roman" pitchFamily="18" charset="0"/>
              </a:rPr>
              <a:t>年</a:t>
            </a:r>
            <a:endParaRPr lang="en-US" altLang="zh-TW" sz="1800" smtClean="0">
              <a:solidFill>
                <a:prstClr val="black"/>
              </a:solidFill>
              <a:latin typeface="Times New Roman" pitchFamily="18" charset="0"/>
              <a:ea typeface="標楷體" pitchFamily="65" charset="-120"/>
              <a:cs typeface="Times New Roman" pitchFamily="18" charset="0"/>
            </a:endParaRPr>
          </a:p>
        </p:txBody>
      </p:sp>
      <p:cxnSp>
        <p:nvCxnSpPr>
          <p:cNvPr id="13" name="直線接點 12"/>
          <p:cNvCxnSpPr/>
          <p:nvPr/>
        </p:nvCxnSpPr>
        <p:spPr>
          <a:xfrm flipH="1" flipV="1">
            <a:off x="1770063" y="2851150"/>
            <a:ext cx="0" cy="8651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57" name="文字方塊 13"/>
          <p:cNvSpPr txBox="1">
            <a:spLocks noChangeArrowheads="1"/>
          </p:cNvSpPr>
          <p:nvPr/>
        </p:nvSpPr>
        <p:spPr bwMode="auto">
          <a:xfrm>
            <a:off x="1455738" y="2179638"/>
            <a:ext cx="1608137" cy="6461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1800" smtClean="0">
                <a:solidFill>
                  <a:prstClr val="black"/>
                </a:solidFill>
                <a:latin typeface="Times New Roman" pitchFamily="18" charset="0"/>
                <a:ea typeface="標楷體" pitchFamily="65" charset="-120"/>
                <a:cs typeface="Times New Roman" pitchFamily="18" charset="0"/>
              </a:rPr>
              <a:t>價值定位期</a:t>
            </a:r>
            <a:endParaRPr lang="en-US" altLang="zh-TW" sz="1800" smtClean="0">
              <a:solidFill>
                <a:prstClr val="black"/>
              </a:solidFill>
              <a:latin typeface="Times New Roman" pitchFamily="18" charset="0"/>
              <a:ea typeface="標楷體" pitchFamily="65" charset="-120"/>
              <a:cs typeface="Times New Roman" pitchFamily="18" charset="0"/>
            </a:endParaRPr>
          </a:p>
          <a:p>
            <a:pPr algn="ctr" eaLnBrk="1" fontAlgn="base" hangingPunct="1">
              <a:spcBef>
                <a:spcPct val="0"/>
              </a:spcBef>
              <a:spcAft>
                <a:spcPct val="0"/>
              </a:spcAft>
              <a:buFontTx/>
              <a:buNone/>
            </a:pPr>
            <a:endParaRPr lang="zh-TW" altLang="en-US" sz="1800" smtClean="0">
              <a:solidFill>
                <a:prstClr val="black"/>
              </a:solidFill>
              <a:latin typeface="Times New Roman" pitchFamily="18" charset="0"/>
              <a:ea typeface="標楷體" pitchFamily="65" charset="-120"/>
              <a:cs typeface="Times New Roman" pitchFamily="18" charset="0"/>
            </a:endParaRPr>
          </a:p>
        </p:txBody>
      </p:sp>
      <p:sp>
        <p:nvSpPr>
          <p:cNvPr id="2058" name="文字方塊 20"/>
          <p:cNvSpPr txBox="1">
            <a:spLocks noChangeArrowheads="1"/>
          </p:cNvSpPr>
          <p:nvPr/>
        </p:nvSpPr>
        <p:spPr bwMode="auto">
          <a:xfrm>
            <a:off x="6796088" y="3860800"/>
            <a:ext cx="2128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smtClean="0">
                <a:solidFill>
                  <a:prstClr val="black"/>
                </a:solidFill>
                <a:latin typeface="Times New Roman" pitchFamily="18" charset="0"/>
                <a:ea typeface="標楷體" pitchFamily="65" charset="-120"/>
                <a:cs typeface="Times New Roman" pitchFamily="18" charset="0"/>
              </a:rPr>
              <a:t>     </a:t>
            </a:r>
            <a:r>
              <a:rPr lang="en-US" altLang="zh-TW" sz="1800" smtClean="0">
                <a:solidFill>
                  <a:prstClr val="black"/>
                </a:solidFill>
                <a:latin typeface="Times New Roman" pitchFamily="18" charset="0"/>
                <a:ea typeface="標楷體" pitchFamily="65" charset="-120"/>
                <a:cs typeface="Times New Roman" pitchFamily="18" charset="0"/>
              </a:rPr>
              <a:t>104</a:t>
            </a:r>
            <a:r>
              <a:rPr lang="zh-TW" altLang="en-US" sz="1800" smtClean="0">
                <a:solidFill>
                  <a:prstClr val="black"/>
                </a:solidFill>
                <a:latin typeface="Times New Roman" pitchFamily="18" charset="0"/>
                <a:ea typeface="標楷體" pitchFamily="65" charset="-120"/>
                <a:cs typeface="Times New Roman" pitchFamily="18" charset="0"/>
              </a:rPr>
              <a:t>年</a:t>
            </a:r>
          </a:p>
        </p:txBody>
      </p:sp>
      <p:sp>
        <p:nvSpPr>
          <p:cNvPr id="2059" name="矩形 26"/>
          <p:cNvSpPr>
            <a:spLocks noChangeArrowheads="1"/>
          </p:cNvSpPr>
          <p:nvPr/>
        </p:nvSpPr>
        <p:spPr bwMode="auto">
          <a:xfrm>
            <a:off x="2060575" y="3341688"/>
            <a:ext cx="1003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en-US" altLang="zh-TW" sz="1800" smtClean="0">
                <a:solidFill>
                  <a:prstClr val="black"/>
                </a:solidFill>
                <a:latin typeface="Times New Roman" pitchFamily="18" charset="0"/>
                <a:ea typeface="標楷體" pitchFamily="65" charset="-120"/>
                <a:cs typeface="Times New Roman" pitchFamily="18" charset="0"/>
              </a:rPr>
              <a:t>94~95</a:t>
            </a:r>
            <a:r>
              <a:rPr lang="zh-TW" altLang="en-US" sz="1800" smtClean="0">
                <a:solidFill>
                  <a:prstClr val="black"/>
                </a:solidFill>
                <a:latin typeface="Times New Roman" pitchFamily="18" charset="0"/>
                <a:ea typeface="標楷體" pitchFamily="65" charset="-120"/>
                <a:cs typeface="Times New Roman" pitchFamily="18" charset="0"/>
              </a:rPr>
              <a:t>年</a:t>
            </a:r>
            <a:endParaRPr lang="en-US" altLang="zh-TW" sz="1800" smtClean="0">
              <a:solidFill>
                <a:prstClr val="black"/>
              </a:solidFill>
              <a:latin typeface="Times New Roman" pitchFamily="18" charset="0"/>
              <a:ea typeface="標楷體" pitchFamily="65" charset="-120"/>
              <a:cs typeface="Times New Roman" pitchFamily="18" charset="0"/>
            </a:endParaRPr>
          </a:p>
        </p:txBody>
      </p:sp>
      <p:sp>
        <p:nvSpPr>
          <p:cNvPr id="2060" name="文字方塊 27"/>
          <p:cNvSpPr txBox="1">
            <a:spLocks noChangeArrowheads="1"/>
          </p:cNvSpPr>
          <p:nvPr/>
        </p:nvSpPr>
        <p:spPr bwMode="auto">
          <a:xfrm>
            <a:off x="1625600" y="4360183"/>
            <a:ext cx="1825625" cy="6461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dirty="0" smtClean="0">
                <a:solidFill>
                  <a:prstClr val="black"/>
                </a:solidFill>
                <a:latin typeface="Times New Roman" pitchFamily="18" charset="0"/>
                <a:ea typeface="標楷體" pitchFamily="65" charset="-120"/>
                <a:cs typeface="Times New Roman" pitchFamily="18" charset="0"/>
              </a:rPr>
              <a:t>視覺系統及生態公園概念確定</a:t>
            </a:r>
          </a:p>
        </p:txBody>
      </p:sp>
      <p:cxnSp>
        <p:nvCxnSpPr>
          <p:cNvPr id="29" name="直線接點 28"/>
          <p:cNvCxnSpPr/>
          <p:nvPr/>
        </p:nvCxnSpPr>
        <p:spPr>
          <a:xfrm flipV="1">
            <a:off x="2480357" y="3762375"/>
            <a:ext cx="0" cy="597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62" name="矩形 43"/>
          <p:cNvSpPr>
            <a:spLocks noChangeArrowheads="1"/>
          </p:cNvSpPr>
          <p:nvPr/>
        </p:nvSpPr>
        <p:spPr bwMode="auto">
          <a:xfrm>
            <a:off x="3205163" y="3851275"/>
            <a:ext cx="1001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en-US" altLang="zh-TW" sz="1800" smtClean="0">
                <a:solidFill>
                  <a:prstClr val="black"/>
                </a:solidFill>
                <a:latin typeface="Times New Roman" pitchFamily="18" charset="0"/>
                <a:ea typeface="標楷體" pitchFamily="65" charset="-120"/>
                <a:cs typeface="Times New Roman" pitchFamily="18" charset="0"/>
              </a:rPr>
              <a:t>96~97</a:t>
            </a:r>
            <a:r>
              <a:rPr lang="zh-TW" altLang="en-US" sz="1800" smtClean="0">
                <a:solidFill>
                  <a:prstClr val="black"/>
                </a:solidFill>
                <a:latin typeface="Times New Roman" pitchFamily="18" charset="0"/>
                <a:ea typeface="標楷體" pitchFamily="65" charset="-120"/>
                <a:cs typeface="Times New Roman" pitchFamily="18" charset="0"/>
              </a:rPr>
              <a:t>年</a:t>
            </a:r>
            <a:endParaRPr lang="en-US" altLang="zh-TW" sz="1800" smtClean="0">
              <a:solidFill>
                <a:prstClr val="black"/>
              </a:solidFill>
              <a:latin typeface="Times New Roman" pitchFamily="18" charset="0"/>
              <a:ea typeface="標楷體" pitchFamily="65" charset="-120"/>
              <a:cs typeface="Times New Roman" pitchFamily="18" charset="0"/>
            </a:endParaRPr>
          </a:p>
        </p:txBody>
      </p:sp>
      <p:cxnSp>
        <p:nvCxnSpPr>
          <p:cNvPr id="46" name="直線接點 45"/>
          <p:cNvCxnSpPr/>
          <p:nvPr/>
        </p:nvCxnSpPr>
        <p:spPr>
          <a:xfrm flipV="1">
            <a:off x="3705225" y="2814638"/>
            <a:ext cx="0" cy="901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64" name="文字方塊 46"/>
          <p:cNvSpPr txBox="1">
            <a:spLocks noChangeArrowheads="1"/>
          </p:cNvSpPr>
          <p:nvPr/>
        </p:nvSpPr>
        <p:spPr bwMode="auto">
          <a:xfrm>
            <a:off x="3201988" y="2168525"/>
            <a:ext cx="1747837" cy="6461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1800" smtClean="0">
                <a:solidFill>
                  <a:prstClr val="black"/>
                </a:solidFill>
                <a:latin typeface="Times New Roman" pitchFamily="18" charset="0"/>
                <a:ea typeface="標楷體" pitchFamily="65" charset="-120"/>
                <a:cs typeface="Times New Roman" pitchFamily="18" charset="0"/>
              </a:rPr>
              <a:t>理念發展及志工組織紮根</a:t>
            </a:r>
          </a:p>
        </p:txBody>
      </p:sp>
      <p:sp>
        <p:nvSpPr>
          <p:cNvPr id="2065" name="矩形 47"/>
          <p:cNvSpPr>
            <a:spLocks noChangeArrowheads="1"/>
          </p:cNvSpPr>
          <p:nvPr/>
        </p:nvSpPr>
        <p:spPr bwMode="auto">
          <a:xfrm>
            <a:off x="3948113" y="3341688"/>
            <a:ext cx="1001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en-US" altLang="zh-TW" sz="1800" smtClean="0">
                <a:solidFill>
                  <a:prstClr val="black"/>
                </a:solidFill>
                <a:latin typeface="Times New Roman" pitchFamily="18" charset="0"/>
                <a:ea typeface="標楷體" pitchFamily="65" charset="-120"/>
                <a:cs typeface="Times New Roman" pitchFamily="18" charset="0"/>
              </a:rPr>
              <a:t>98~99</a:t>
            </a:r>
            <a:r>
              <a:rPr lang="zh-TW" altLang="en-US" sz="1800" smtClean="0">
                <a:solidFill>
                  <a:prstClr val="black"/>
                </a:solidFill>
                <a:latin typeface="Times New Roman" pitchFamily="18" charset="0"/>
                <a:ea typeface="標楷體" pitchFamily="65" charset="-120"/>
                <a:cs typeface="Times New Roman" pitchFamily="18" charset="0"/>
              </a:rPr>
              <a:t>年</a:t>
            </a:r>
            <a:endParaRPr lang="en-US" altLang="zh-TW" sz="1800" smtClean="0">
              <a:solidFill>
                <a:prstClr val="black"/>
              </a:solidFill>
              <a:latin typeface="Times New Roman" pitchFamily="18" charset="0"/>
              <a:ea typeface="標楷體" pitchFamily="65" charset="-120"/>
              <a:cs typeface="Times New Roman" pitchFamily="18" charset="0"/>
            </a:endParaRPr>
          </a:p>
        </p:txBody>
      </p:sp>
      <p:sp>
        <p:nvSpPr>
          <p:cNvPr id="2066" name="文字方塊 49"/>
          <p:cNvSpPr txBox="1">
            <a:spLocks noChangeArrowheads="1"/>
          </p:cNvSpPr>
          <p:nvPr/>
        </p:nvSpPr>
        <p:spPr bwMode="auto">
          <a:xfrm>
            <a:off x="3711575" y="4371296"/>
            <a:ext cx="1735138" cy="6461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1800" dirty="0" smtClean="0">
                <a:solidFill>
                  <a:prstClr val="black"/>
                </a:solidFill>
                <a:latin typeface="Times New Roman" pitchFamily="18" charset="0"/>
                <a:ea typeface="標楷體" pitchFamily="65" charset="-120"/>
                <a:cs typeface="Times New Roman" pitchFamily="18" charset="0"/>
              </a:rPr>
              <a:t>特色活動及組織發展並行</a:t>
            </a:r>
          </a:p>
        </p:txBody>
      </p:sp>
      <p:sp>
        <p:nvSpPr>
          <p:cNvPr id="2067" name="矩形 50"/>
          <p:cNvSpPr>
            <a:spLocks noChangeArrowheads="1"/>
          </p:cNvSpPr>
          <p:nvPr/>
        </p:nvSpPr>
        <p:spPr bwMode="auto">
          <a:xfrm>
            <a:off x="5133975" y="3840163"/>
            <a:ext cx="1233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en-US" altLang="zh-TW" sz="1800" smtClean="0">
                <a:solidFill>
                  <a:prstClr val="black"/>
                </a:solidFill>
                <a:latin typeface="Times New Roman" pitchFamily="18" charset="0"/>
                <a:ea typeface="標楷體" pitchFamily="65" charset="-120"/>
                <a:cs typeface="Times New Roman" pitchFamily="18" charset="0"/>
              </a:rPr>
              <a:t>100~101</a:t>
            </a:r>
            <a:r>
              <a:rPr lang="zh-TW" altLang="en-US" sz="1800" smtClean="0">
                <a:solidFill>
                  <a:prstClr val="black"/>
                </a:solidFill>
                <a:latin typeface="Times New Roman" pitchFamily="18" charset="0"/>
                <a:ea typeface="標楷體" pitchFamily="65" charset="-120"/>
                <a:cs typeface="Times New Roman" pitchFamily="18" charset="0"/>
              </a:rPr>
              <a:t>年</a:t>
            </a:r>
            <a:endParaRPr lang="en-US" altLang="zh-TW" sz="1800" smtClean="0">
              <a:solidFill>
                <a:prstClr val="black"/>
              </a:solidFill>
              <a:latin typeface="Times New Roman" pitchFamily="18" charset="0"/>
              <a:ea typeface="標楷體" pitchFamily="65" charset="-120"/>
              <a:cs typeface="Times New Roman" pitchFamily="18" charset="0"/>
            </a:endParaRPr>
          </a:p>
        </p:txBody>
      </p:sp>
      <p:cxnSp>
        <p:nvCxnSpPr>
          <p:cNvPr id="52" name="直線接點 51"/>
          <p:cNvCxnSpPr/>
          <p:nvPr/>
        </p:nvCxnSpPr>
        <p:spPr>
          <a:xfrm flipH="1" flipV="1">
            <a:off x="5749925" y="2795588"/>
            <a:ext cx="0" cy="936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69" name="文字方塊 52"/>
          <p:cNvSpPr txBox="1">
            <a:spLocks noChangeArrowheads="1"/>
          </p:cNvSpPr>
          <p:nvPr/>
        </p:nvSpPr>
        <p:spPr bwMode="auto">
          <a:xfrm>
            <a:off x="5210175" y="2168525"/>
            <a:ext cx="1476375" cy="6461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1800" smtClean="0">
                <a:solidFill>
                  <a:prstClr val="black"/>
                </a:solidFill>
                <a:latin typeface="Times New Roman" pitchFamily="18" charset="0"/>
                <a:ea typeface="標楷體" pitchFamily="65" charset="-120"/>
                <a:cs typeface="Times New Roman" pitchFamily="18" charset="0"/>
              </a:rPr>
              <a:t>第二期擴展規劃</a:t>
            </a:r>
          </a:p>
        </p:txBody>
      </p:sp>
      <p:sp>
        <p:nvSpPr>
          <p:cNvPr id="2070" name="矩形 53"/>
          <p:cNvSpPr>
            <a:spLocks noChangeArrowheads="1"/>
          </p:cNvSpPr>
          <p:nvPr/>
        </p:nvSpPr>
        <p:spPr bwMode="auto">
          <a:xfrm>
            <a:off x="5895975" y="3341688"/>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en-US" altLang="zh-TW" sz="1800" smtClean="0">
                <a:solidFill>
                  <a:prstClr val="black"/>
                </a:solidFill>
                <a:latin typeface="Times New Roman" pitchFamily="18" charset="0"/>
                <a:ea typeface="標楷體" pitchFamily="65" charset="-120"/>
                <a:cs typeface="Times New Roman" pitchFamily="18" charset="0"/>
              </a:rPr>
              <a:t>102~103</a:t>
            </a:r>
            <a:r>
              <a:rPr lang="zh-TW" altLang="en-US" sz="1800" smtClean="0">
                <a:solidFill>
                  <a:prstClr val="black"/>
                </a:solidFill>
                <a:latin typeface="Times New Roman" pitchFamily="18" charset="0"/>
                <a:ea typeface="標楷體" pitchFamily="65" charset="-120"/>
                <a:cs typeface="Times New Roman" pitchFamily="18" charset="0"/>
              </a:rPr>
              <a:t>年</a:t>
            </a:r>
            <a:endParaRPr lang="en-US" altLang="zh-TW" sz="1800" smtClean="0">
              <a:solidFill>
                <a:prstClr val="black"/>
              </a:solidFill>
              <a:latin typeface="Times New Roman" pitchFamily="18" charset="0"/>
              <a:ea typeface="標楷體" pitchFamily="65" charset="-120"/>
              <a:cs typeface="Times New Roman" pitchFamily="18" charset="0"/>
            </a:endParaRPr>
          </a:p>
        </p:txBody>
      </p:sp>
      <p:pic>
        <p:nvPicPr>
          <p:cNvPr id="2071" name="圖片 29" descr="畫面剪輯"/>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4342268"/>
            <a:ext cx="1217612"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3" descr="荒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25"/>
            <a:ext cx="157003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3" name="文字方塊 55"/>
          <p:cNvSpPr txBox="1">
            <a:spLocks noChangeArrowheads="1"/>
          </p:cNvSpPr>
          <p:nvPr/>
        </p:nvSpPr>
        <p:spPr bwMode="auto">
          <a:xfrm>
            <a:off x="5564188" y="4371296"/>
            <a:ext cx="1512887" cy="6461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1800" smtClean="0">
                <a:solidFill>
                  <a:prstClr val="black"/>
                </a:solidFill>
                <a:latin typeface="Times New Roman" pitchFamily="18" charset="0"/>
                <a:ea typeface="標楷體" pitchFamily="65" charset="-120"/>
                <a:cs typeface="Times New Roman" pitchFamily="18" charset="0"/>
              </a:rPr>
              <a:t>環境教育聯盟行動期</a:t>
            </a:r>
          </a:p>
        </p:txBody>
      </p:sp>
      <p:pic>
        <p:nvPicPr>
          <p:cNvPr id="2074" name="Picture 4" descr="封底優選05  賴其文 藍天綠地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463" y="873125"/>
            <a:ext cx="17621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10" descr="DSC_338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0500" y="874713"/>
            <a:ext cx="18129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直線接點 46"/>
          <p:cNvCxnSpPr>
            <a:endCxn id="2065" idx="2"/>
          </p:cNvCxnSpPr>
          <p:nvPr/>
        </p:nvCxnSpPr>
        <p:spPr>
          <a:xfrm flipV="1">
            <a:off x="4448175" y="3709988"/>
            <a:ext cx="794" cy="6322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flipV="1">
            <a:off x="6575425" y="3762375"/>
            <a:ext cx="0" cy="6309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78" name="文字方塊 52"/>
          <p:cNvSpPr txBox="1">
            <a:spLocks noChangeArrowheads="1"/>
          </p:cNvSpPr>
          <p:nvPr/>
        </p:nvSpPr>
        <p:spPr bwMode="auto">
          <a:xfrm>
            <a:off x="7046913" y="2168525"/>
            <a:ext cx="1585912" cy="6461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1800" smtClean="0">
                <a:solidFill>
                  <a:prstClr val="black"/>
                </a:solidFill>
                <a:latin typeface="Times New Roman" pitchFamily="18" charset="0"/>
                <a:ea typeface="標楷體" pitchFamily="65" charset="-120"/>
                <a:cs typeface="Times New Roman" pitchFamily="18" charset="0"/>
              </a:rPr>
              <a:t>第二期環教中心啟用</a:t>
            </a:r>
          </a:p>
        </p:txBody>
      </p:sp>
      <p:sp>
        <p:nvSpPr>
          <p:cNvPr id="2079" name="文字方塊 55"/>
          <p:cNvSpPr txBox="1">
            <a:spLocks noChangeArrowheads="1"/>
          </p:cNvSpPr>
          <p:nvPr/>
        </p:nvSpPr>
        <p:spPr bwMode="auto">
          <a:xfrm>
            <a:off x="7145338" y="4371296"/>
            <a:ext cx="1779587" cy="6461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1800" dirty="0" smtClean="0">
                <a:solidFill>
                  <a:prstClr val="black"/>
                </a:solidFill>
                <a:latin typeface="Times New Roman" pitchFamily="18" charset="0"/>
                <a:ea typeface="標楷體" pitchFamily="65" charset="-120"/>
                <a:cs typeface="Times New Roman" pitchFamily="18" charset="0"/>
              </a:rPr>
              <a:t>水水台南聯盟實踐行動期</a:t>
            </a:r>
          </a:p>
        </p:txBody>
      </p:sp>
      <p:pic>
        <p:nvPicPr>
          <p:cNvPr id="2080" name="圖片 20" descr="畫面剪輯"/>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3425" y="873125"/>
            <a:ext cx="18573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9" descr="IMG_94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425" y="873125"/>
            <a:ext cx="20018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圖片 60" descr="畫面剪輯"/>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73188" y="5071838"/>
            <a:ext cx="193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直線接點 66"/>
          <p:cNvCxnSpPr/>
          <p:nvPr/>
        </p:nvCxnSpPr>
        <p:spPr>
          <a:xfrm flipH="1" flipV="1">
            <a:off x="7416800" y="2825750"/>
            <a:ext cx="0" cy="936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flipV="1">
            <a:off x="8035925" y="3762375"/>
            <a:ext cx="0" cy="623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85" name="矩形 17"/>
          <p:cNvSpPr>
            <a:spLocks noChangeArrowheads="1"/>
          </p:cNvSpPr>
          <p:nvPr/>
        </p:nvSpPr>
        <p:spPr bwMode="auto">
          <a:xfrm>
            <a:off x="7631113" y="3281363"/>
            <a:ext cx="766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1800" smtClean="0">
                <a:solidFill>
                  <a:prstClr val="black"/>
                </a:solidFill>
              </a:rPr>
              <a:t>105</a:t>
            </a:r>
            <a:r>
              <a:rPr lang="zh-TW" altLang="en-US" sz="1800" smtClean="0">
                <a:solidFill>
                  <a:prstClr val="black"/>
                </a:solidFill>
              </a:rPr>
              <a:t>年</a:t>
            </a:r>
          </a:p>
        </p:txBody>
      </p:sp>
      <p:pic>
        <p:nvPicPr>
          <p:cNvPr id="2086" name="圖片 18" descr="畫面剪輯"/>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86352"/>
            <a:ext cx="238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圖片 14" descr="畫面剪輯"/>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77075" y="5071838"/>
            <a:ext cx="2166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 descr="001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43263" y="5057324"/>
            <a:ext cx="1865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 descr="荒廢"/>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0163" y="873125"/>
            <a:ext cx="157003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 descr="封底優選05  賴其文 藍天綠地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71626" y="873125"/>
            <a:ext cx="17621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IMG_947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303588" y="873125"/>
            <a:ext cx="20018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 descr="DSC_338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8807" y="874713"/>
            <a:ext cx="18129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圖片 20" descr="畫面剪輯"/>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41732" y="873125"/>
            <a:ext cx="18573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圖片 18" descr="畫面剪輯"/>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16045" y="5086352"/>
            <a:ext cx="238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圖片 14" descr="畫面剪輯"/>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35382" y="5071838"/>
            <a:ext cx="2166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 descr="荒廢"/>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530" y="873125"/>
            <a:ext cx="157003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 descr="封底優選05  賴其文 藍天綠地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29933" y="873125"/>
            <a:ext cx="17621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IMG_947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261895" y="873125"/>
            <a:ext cx="20018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 descr="001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05163" y="5057324"/>
            <a:ext cx="1865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 descr="DSC_338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90707" y="874713"/>
            <a:ext cx="18129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圖片 20" descr="畫面剪輯"/>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3632" y="873125"/>
            <a:ext cx="18573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圖片 18" descr="畫面剪輯"/>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77945" y="5086352"/>
            <a:ext cx="238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圖片 14" descr="畫面剪輯"/>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997282" y="5071838"/>
            <a:ext cx="2166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 descr="荒廢"/>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630" y="873125"/>
            <a:ext cx="157003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 descr="封底優選05  賴其文 藍天綠地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91833" y="873125"/>
            <a:ext cx="17621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 descr="IMG_947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223795" y="873125"/>
            <a:ext cx="20018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544040"/>
      </p:ext>
    </p:extLst>
  </p:cSld>
  <p:clrMapOvr>
    <a:masterClrMapping/>
  </p:clrMapOvr>
  <p:transition advTm="84315"/>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673"/>
          <p:cNvSpPr>
            <a:spLocks noEditPoints="1"/>
          </p:cNvSpPr>
          <p:nvPr/>
        </p:nvSpPr>
        <p:spPr bwMode="auto">
          <a:xfrm rot="-324743">
            <a:off x="1252538" y="1014413"/>
            <a:ext cx="2568575" cy="257016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grpSp>
        <p:nvGrpSpPr>
          <p:cNvPr id="20" name="群組 19"/>
          <p:cNvGrpSpPr>
            <a:grpSpLocks/>
          </p:cNvGrpSpPr>
          <p:nvPr/>
        </p:nvGrpSpPr>
        <p:grpSpPr bwMode="auto">
          <a:xfrm>
            <a:off x="1632440" y="1387475"/>
            <a:ext cx="1809750" cy="1809750"/>
            <a:chOff x="1323168" y="1844837"/>
            <a:chExt cx="1808822" cy="1808822"/>
          </a:xfrm>
          <a:solidFill>
            <a:schemeClr val="accent5">
              <a:lumMod val="60000"/>
              <a:lumOff val="40000"/>
            </a:schemeClr>
          </a:solidFill>
        </p:grpSpPr>
        <p:sp>
          <p:nvSpPr>
            <p:cNvPr id="21" name="橢圓 20"/>
            <p:cNvSpPr/>
            <p:nvPr/>
          </p:nvSpPr>
          <p:spPr>
            <a:xfrm>
              <a:off x="1323168" y="1844837"/>
              <a:ext cx="1808822" cy="1808822"/>
            </a:xfrm>
            <a:prstGeom prst="ellipse">
              <a:avLst/>
            </a:prstGeom>
            <a:grp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prstClr val="white"/>
                </a:solidFill>
              </a:endParaRPr>
            </a:p>
          </p:txBody>
        </p:sp>
        <p:sp>
          <p:nvSpPr>
            <p:cNvPr id="22" name="橢圓 21"/>
            <p:cNvSpPr/>
            <p:nvPr/>
          </p:nvSpPr>
          <p:spPr>
            <a:xfrm>
              <a:off x="1397742" y="1919412"/>
              <a:ext cx="1659674" cy="165967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3" name="文字方塊 78"/>
            <p:cNvSpPr txBox="1">
              <a:spLocks noChangeArrowheads="1"/>
            </p:cNvSpPr>
            <p:nvPr/>
          </p:nvSpPr>
          <p:spPr bwMode="auto">
            <a:xfrm>
              <a:off x="1443151" y="2420584"/>
              <a:ext cx="1568855" cy="646000"/>
            </a:xfrm>
            <a:prstGeom prst="rect">
              <a:avLst/>
            </a:prstGeom>
            <a:grpFill/>
            <a:ln>
              <a:noFill/>
            </a:ln>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defRPr/>
              </a:pPr>
              <a:r>
                <a:rPr lang="zh-TW" altLang="en-US" sz="3600" b="1" dirty="0" smtClean="0">
                  <a:solidFill>
                    <a:prstClr val="white"/>
                  </a:solidFill>
                  <a:latin typeface="微軟正黑體" pitchFamily="34" charset="-120"/>
                  <a:ea typeface="微軟正黑體" pitchFamily="34" charset="-120"/>
                </a:rPr>
                <a:t>環境力</a:t>
              </a:r>
              <a:endParaRPr lang="en-US" altLang="zh-TW" sz="3600" b="1" dirty="0">
                <a:solidFill>
                  <a:prstClr val="white"/>
                </a:solidFill>
                <a:latin typeface="微軟正黑體" pitchFamily="34" charset="-120"/>
                <a:ea typeface="微軟正黑體" pitchFamily="34" charset="-120"/>
              </a:endParaRPr>
            </a:p>
          </p:txBody>
        </p:sp>
      </p:grpSp>
      <p:sp>
        <p:nvSpPr>
          <p:cNvPr id="24" name="Freeform 673"/>
          <p:cNvSpPr>
            <a:spLocks noEditPoints="1"/>
          </p:cNvSpPr>
          <p:nvPr/>
        </p:nvSpPr>
        <p:spPr bwMode="auto">
          <a:xfrm rot="-324743">
            <a:off x="5332413" y="1025525"/>
            <a:ext cx="2570162" cy="2570163"/>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grpSp>
        <p:nvGrpSpPr>
          <p:cNvPr id="25" name="群組 24"/>
          <p:cNvGrpSpPr>
            <a:grpSpLocks/>
          </p:cNvGrpSpPr>
          <p:nvPr/>
        </p:nvGrpSpPr>
        <p:grpSpPr bwMode="auto">
          <a:xfrm>
            <a:off x="5713902" y="1398588"/>
            <a:ext cx="1808163" cy="1809750"/>
            <a:chOff x="5403673" y="1856248"/>
            <a:chExt cx="1808822" cy="1808822"/>
          </a:xfrm>
          <a:solidFill>
            <a:srgbClr val="FFC000"/>
          </a:solidFill>
        </p:grpSpPr>
        <p:sp>
          <p:nvSpPr>
            <p:cNvPr id="26" name="橢圓 25"/>
            <p:cNvSpPr/>
            <p:nvPr/>
          </p:nvSpPr>
          <p:spPr>
            <a:xfrm>
              <a:off x="5403673" y="1856248"/>
              <a:ext cx="1808822" cy="1808822"/>
            </a:xfrm>
            <a:prstGeom prst="ellipse">
              <a:avLst/>
            </a:prstGeom>
            <a:grp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5478313" y="1919715"/>
              <a:ext cx="1659542" cy="165967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8" name="文字方塊 77"/>
            <p:cNvSpPr txBox="1">
              <a:spLocks noChangeArrowheads="1"/>
            </p:cNvSpPr>
            <p:nvPr/>
          </p:nvSpPr>
          <p:spPr bwMode="auto">
            <a:xfrm>
              <a:off x="5522964" y="2420888"/>
              <a:ext cx="1570232" cy="646000"/>
            </a:xfrm>
            <a:prstGeom prst="rect">
              <a:avLst/>
            </a:prstGeom>
            <a:grpFill/>
            <a:ln>
              <a:noFill/>
            </a:ln>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defRPr/>
              </a:pPr>
              <a:r>
                <a:rPr lang="zh-TW" altLang="en-US" sz="3600" b="1" dirty="0" smtClean="0">
                  <a:solidFill>
                    <a:prstClr val="white"/>
                  </a:solidFill>
                  <a:latin typeface="微軟正黑體" pitchFamily="34" charset="-120"/>
                  <a:ea typeface="微軟正黑體" pitchFamily="34" charset="-120"/>
                </a:rPr>
                <a:t>故事力</a:t>
              </a:r>
              <a:endParaRPr lang="zh-TW" altLang="en-US" sz="3600" b="1" dirty="0">
                <a:solidFill>
                  <a:prstClr val="white"/>
                </a:solidFill>
                <a:latin typeface="微軟正黑體" pitchFamily="34" charset="-120"/>
                <a:ea typeface="微軟正黑體" pitchFamily="34" charset="-120"/>
              </a:endParaRPr>
            </a:p>
          </p:txBody>
        </p:sp>
      </p:grpSp>
      <p:sp>
        <p:nvSpPr>
          <p:cNvPr id="29" name="Freeform 673"/>
          <p:cNvSpPr>
            <a:spLocks noEditPoints="1"/>
          </p:cNvSpPr>
          <p:nvPr/>
        </p:nvSpPr>
        <p:spPr bwMode="auto">
          <a:xfrm rot="-324743">
            <a:off x="5341938" y="3741738"/>
            <a:ext cx="2568575" cy="2571750"/>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grpSp>
        <p:nvGrpSpPr>
          <p:cNvPr id="30" name="群組 29"/>
          <p:cNvGrpSpPr>
            <a:grpSpLocks/>
          </p:cNvGrpSpPr>
          <p:nvPr/>
        </p:nvGrpSpPr>
        <p:grpSpPr bwMode="auto">
          <a:xfrm>
            <a:off x="5721840" y="4114800"/>
            <a:ext cx="1809750" cy="1809750"/>
            <a:chOff x="5411996" y="4572737"/>
            <a:chExt cx="1808822" cy="1808822"/>
          </a:xfrm>
          <a:solidFill>
            <a:schemeClr val="accent3">
              <a:lumMod val="75000"/>
            </a:schemeClr>
          </a:solidFill>
        </p:grpSpPr>
        <p:sp>
          <p:nvSpPr>
            <p:cNvPr id="31" name="橢圓 30"/>
            <p:cNvSpPr/>
            <p:nvPr/>
          </p:nvSpPr>
          <p:spPr>
            <a:xfrm>
              <a:off x="5411996" y="4572737"/>
              <a:ext cx="1808822" cy="1808822"/>
            </a:xfrm>
            <a:prstGeom prst="ellipse">
              <a:avLst/>
            </a:prstGeom>
            <a:grp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zh-TW" altLang="en-US">
                <a:solidFill>
                  <a:prstClr val="white"/>
                </a:solidFill>
              </a:endParaRPr>
            </a:p>
          </p:txBody>
        </p:sp>
        <p:sp>
          <p:nvSpPr>
            <p:cNvPr id="32" name="橢圓 31"/>
            <p:cNvSpPr/>
            <p:nvPr/>
          </p:nvSpPr>
          <p:spPr>
            <a:xfrm>
              <a:off x="5478637" y="4655245"/>
              <a:ext cx="1659674" cy="165967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3" name="文字方塊 80"/>
            <p:cNvSpPr txBox="1">
              <a:spLocks noChangeArrowheads="1"/>
            </p:cNvSpPr>
            <p:nvPr/>
          </p:nvSpPr>
          <p:spPr bwMode="auto">
            <a:xfrm>
              <a:off x="5531981" y="5069796"/>
              <a:ext cx="1568855" cy="646000"/>
            </a:xfrm>
            <a:prstGeom prst="rect">
              <a:avLst/>
            </a:prstGeom>
            <a:grpFill/>
            <a:ln>
              <a:noFill/>
            </a:ln>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defRPr/>
              </a:pPr>
              <a:r>
                <a:rPr lang="zh-TW" altLang="en-US" sz="3600" b="1" dirty="0" smtClean="0">
                  <a:solidFill>
                    <a:prstClr val="white"/>
                  </a:solidFill>
                  <a:latin typeface="微軟正黑體" pitchFamily="34" charset="-120"/>
                  <a:ea typeface="微軟正黑體" pitchFamily="34" charset="-120"/>
                </a:rPr>
                <a:t>風土力</a:t>
              </a:r>
              <a:endParaRPr lang="zh-TW" altLang="en-US" sz="3600" b="1" dirty="0">
                <a:solidFill>
                  <a:prstClr val="white"/>
                </a:solidFill>
                <a:latin typeface="微軟正黑體" pitchFamily="34" charset="-120"/>
                <a:ea typeface="微軟正黑體" pitchFamily="34" charset="-120"/>
              </a:endParaRPr>
            </a:p>
          </p:txBody>
        </p:sp>
      </p:grpSp>
      <p:sp>
        <p:nvSpPr>
          <p:cNvPr id="34" name="橢圓 33"/>
          <p:cNvSpPr/>
          <p:nvPr/>
        </p:nvSpPr>
        <p:spPr>
          <a:xfrm>
            <a:off x="3650378" y="2752379"/>
            <a:ext cx="1808822" cy="1808822"/>
          </a:xfrm>
          <a:prstGeom prst="ellipse">
            <a:avLst/>
          </a:prstGeom>
          <a:solidFill>
            <a:srgbClr val="C00000"/>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zh-TW" altLang="en-US">
              <a:solidFill>
                <a:prstClr val="white"/>
              </a:solidFill>
            </a:endParaRPr>
          </a:p>
        </p:txBody>
      </p:sp>
      <p:sp>
        <p:nvSpPr>
          <p:cNvPr id="35" name="橢圓 34"/>
          <p:cNvSpPr/>
          <p:nvPr/>
        </p:nvSpPr>
        <p:spPr>
          <a:xfrm>
            <a:off x="3724275" y="2824163"/>
            <a:ext cx="1660525" cy="16605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084" name="文字方塊 35"/>
          <p:cNvSpPr txBox="1">
            <a:spLocks noChangeArrowheads="1"/>
          </p:cNvSpPr>
          <p:nvPr/>
        </p:nvSpPr>
        <p:spPr bwMode="auto">
          <a:xfrm>
            <a:off x="3800475" y="3211513"/>
            <a:ext cx="14668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4800" b="1" smtClean="0">
                <a:solidFill>
                  <a:prstClr val="white"/>
                </a:solidFill>
                <a:latin typeface="微軟正黑體" pitchFamily="34" charset="-120"/>
                <a:ea typeface="微軟正黑體" pitchFamily="34" charset="-120"/>
              </a:rPr>
              <a:t>創新</a:t>
            </a:r>
            <a:endParaRPr lang="en-US" altLang="zh-TW" sz="4800" b="1" smtClean="0">
              <a:solidFill>
                <a:prstClr val="white"/>
              </a:solidFill>
              <a:latin typeface="微軟正黑體" pitchFamily="34" charset="-120"/>
              <a:ea typeface="微軟正黑體" pitchFamily="34" charset="-120"/>
            </a:endParaRPr>
          </a:p>
          <a:p>
            <a:pPr algn="ctr" eaLnBrk="1" fontAlgn="base" hangingPunct="1">
              <a:spcBef>
                <a:spcPct val="0"/>
              </a:spcBef>
              <a:spcAft>
                <a:spcPct val="0"/>
              </a:spcAft>
              <a:buFontTx/>
              <a:buNone/>
            </a:pPr>
            <a:r>
              <a:rPr lang="zh-TW" altLang="en-US" sz="2000" b="1" smtClean="0">
                <a:solidFill>
                  <a:prstClr val="white"/>
                </a:solidFill>
                <a:latin typeface="微軟正黑體" pitchFamily="34" charset="-120"/>
                <a:ea typeface="微軟正黑體" pitchFamily="34" charset="-120"/>
              </a:rPr>
              <a:t>生態美學</a:t>
            </a:r>
          </a:p>
        </p:txBody>
      </p:sp>
      <p:sp>
        <p:nvSpPr>
          <p:cNvPr id="37" name="Freeform 673"/>
          <p:cNvSpPr>
            <a:spLocks noEditPoints="1"/>
          </p:cNvSpPr>
          <p:nvPr/>
        </p:nvSpPr>
        <p:spPr bwMode="auto">
          <a:xfrm rot="-324743">
            <a:off x="3270250" y="2379663"/>
            <a:ext cx="2568575" cy="257016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sp>
        <p:nvSpPr>
          <p:cNvPr id="2" name="橢圓 1"/>
          <p:cNvSpPr/>
          <p:nvPr/>
        </p:nvSpPr>
        <p:spPr>
          <a:xfrm>
            <a:off x="1123724" y="3979640"/>
            <a:ext cx="2106612" cy="20399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sz="2400" dirty="0">
              <a:solidFill>
                <a:prstClr val="white"/>
              </a:solidFill>
              <a:ea typeface="華康中黑體" panose="02010609000101010101" pitchFamily="49" charset="-120"/>
            </a:endParaRPr>
          </a:p>
          <a:p>
            <a:pPr algn="ctr">
              <a:defRPr/>
            </a:pPr>
            <a:r>
              <a:rPr lang="zh-TW" altLang="en-US" sz="2400" dirty="0">
                <a:solidFill>
                  <a:prstClr val="white"/>
                </a:solidFill>
                <a:ea typeface="華康中黑體" panose="02010609000101010101" pitchFamily="49" charset="-120"/>
              </a:rPr>
              <a:t>人</a:t>
            </a:r>
            <a:r>
              <a:rPr lang="en-US" altLang="zh-TW" sz="2400" dirty="0">
                <a:solidFill>
                  <a:prstClr val="white"/>
                </a:solidFill>
                <a:ea typeface="華康中黑體" panose="02010609000101010101" pitchFamily="49" charset="-120"/>
              </a:rPr>
              <a:t>/</a:t>
            </a:r>
            <a:r>
              <a:rPr lang="zh-TW" altLang="en-US" sz="2400" dirty="0">
                <a:solidFill>
                  <a:prstClr val="white"/>
                </a:solidFill>
                <a:ea typeface="華康中黑體" panose="02010609000101010101" pitchFamily="49" charset="-120"/>
              </a:rPr>
              <a:t>空間</a:t>
            </a:r>
            <a:r>
              <a:rPr lang="en-US" altLang="zh-TW" sz="2400" dirty="0">
                <a:solidFill>
                  <a:prstClr val="white"/>
                </a:solidFill>
                <a:ea typeface="華康中黑體" panose="02010609000101010101" pitchFamily="49" charset="-120"/>
              </a:rPr>
              <a:t>/</a:t>
            </a:r>
            <a:r>
              <a:rPr lang="zh-TW" altLang="en-US" sz="2400" dirty="0">
                <a:solidFill>
                  <a:prstClr val="white"/>
                </a:solidFill>
                <a:ea typeface="華康中黑體" panose="02010609000101010101" pitchFamily="49" charset="-120"/>
              </a:rPr>
              <a:t>眼耳鼻舌身意</a:t>
            </a:r>
            <a:r>
              <a:rPr lang="en-US" altLang="zh-TW" sz="2400" dirty="0">
                <a:solidFill>
                  <a:prstClr val="white"/>
                </a:solidFill>
                <a:ea typeface="華康中黑體" panose="02010609000101010101" pitchFamily="49" charset="-120"/>
              </a:rPr>
              <a:t>/</a:t>
            </a:r>
          </a:p>
          <a:p>
            <a:pPr algn="ctr">
              <a:defRPr/>
            </a:pPr>
            <a:r>
              <a:rPr lang="zh-TW" altLang="en-US" sz="2400" dirty="0">
                <a:solidFill>
                  <a:prstClr val="white"/>
                </a:solidFill>
                <a:ea typeface="華康中黑體" panose="02010609000101010101" pitchFamily="49" charset="-120"/>
              </a:rPr>
              <a:t>行為</a:t>
            </a:r>
            <a:endParaRPr lang="en-US" altLang="zh-TW" sz="2400" dirty="0">
              <a:solidFill>
                <a:prstClr val="white"/>
              </a:solidFill>
              <a:ea typeface="華康中黑體" panose="02010609000101010101" pitchFamily="49" charset="-120"/>
            </a:endParaRPr>
          </a:p>
          <a:p>
            <a:pPr algn="ctr">
              <a:defRPr/>
            </a:pPr>
            <a:endParaRPr lang="zh-TW" altLang="en-US" sz="2400" dirty="0">
              <a:solidFill>
                <a:prstClr val="white"/>
              </a:solidFill>
              <a:ea typeface="華康中黑體" panose="02010609000101010101" pitchFamily="49" charset="-120"/>
            </a:endParaRPr>
          </a:p>
        </p:txBody>
      </p:sp>
      <p:sp>
        <p:nvSpPr>
          <p:cNvPr id="3087" name="矩形 2"/>
          <p:cNvSpPr>
            <a:spLocks noChangeArrowheads="1"/>
          </p:cNvSpPr>
          <p:nvPr/>
        </p:nvSpPr>
        <p:spPr bwMode="auto">
          <a:xfrm>
            <a:off x="456973" y="126095"/>
            <a:ext cx="9183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跨領域整合達到創新生態美學教育</a:t>
            </a:r>
          </a:p>
        </p:txBody>
      </p:sp>
      <p:sp>
        <p:nvSpPr>
          <p:cNvPr id="3088" name="矩形 10"/>
          <p:cNvSpPr>
            <a:spLocks noChangeArrowheads="1"/>
          </p:cNvSpPr>
          <p:nvPr/>
        </p:nvSpPr>
        <p:spPr bwMode="auto">
          <a:xfrm>
            <a:off x="1273406" y="5888952"/>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dirty="0" smtClean="0">
                <a:solidFill>
                  <a:prstClr val="black"/>
                </a:solidFill>
                <a:latin typeface="標楷體" pitchFamily="65" charset="-120"/>
                <a:ea typeface="標楷體" pitchFamily="65" charset="-120"/>
              </a:rPr>
              <a:t>控制環境</a:t>
            </a:r>
          </a:p>
        </p:txBody>
      </p:sp>
      <p:sp>
        <p:nvSpPr>
          <p:cNvPr id="3" name="投影片編號版面配置區 2"/>
          <p:cNvSpPr>
            <a:spLocks noGrp="1"/>
          </p:cNvSpPr>
          <p:nvPr>
            <p:ph type="sldNum" sz="quarter" idx="4"/>
          </p:nvPr>
        </p:nvSpPr>
        <p:spPr>
          <a:xfrm>
            <a:off x="7010400" y="6356350"/>
            <a:ext cx="2133600" cy="365125"/>
          </a:xfrm>
        </p:spPr>
        <p:txBody>
          <a:bodyPr/>
          <a:lstStyle/>
          <a:p>
            <a:fld id="{1C7858B1-76B0-43A1-BD85-92CBAD88C864}" type="slidenum">
              <a:rPr lang="zh-TW" altLang="en-US" smtClean="0"/>
              <a:t>83</a:t>
            </a:fld>
            <a:endParaRPr lang="zh-TW" altLang="en-US"/>
          </a:p>
        </p:txBody>
      </p:sp>
    </p:spTree>
    <p:extLst>
      <p:ext uri="{BB962C8B-B14F-4D97-AF65-F5344CB8AC3E}">
        <p14:creationId xmlns:p14="http://schemas.microsoft.com/office/powerpoint/2010/main" val="49452381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8" presetClass="emph" presetSubtype="0" repeatCount="indefinite" fill="hold" grpId="1" nodeType="withEffect">
                                  <p:stCondLst>
                                    <p:cond delay="0"/>
                                  </p:stCondLst>
                                  <p:childTnLst>
                                    <p:animRot by="21600000">
                                      <p:cBhvr>
                                        <p:cTn id="10" dur="8000" fill="hold"/>
                                        <p:tgtEl>
                                          <p:spTgt spid="19"/>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8" presetClass="emph" presetSubtype="0" repeatCount="indefinite" fill="hold" grpId="1" nodeType="withEffect">
                                  <p:stCondLst>
                                    <p:cond delay="0"/>
                                  </p:stCondLst>
                                  <p:childTnLst>
                                    <p:animRot by="21600000">
                                      <p:cBhvr>
                                        <p:cTn id="16" dur="8000" fill="hold"/>
                                        <p:tgtEl>
                                          <p:spTgt spid="24"/>
                                        </p:tgtEl>
                                        <p:attrNameLst>
                                          <p:attrName>r</p:attrName>
                                        </p:attrNameLst>
                                      </p:cBhvr>
                                    </p:animRo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8" presetClass="emph" presetSubtype="0" repeatCount="indefinite" fill="hold" grpId="1" nodeType="withEffect">
                                  <p:stCondLst>
                                    <p:cond delay="0"/>
                                  </p:stCondLst>
                                  <p:childTnLst>
                                    <p:animRot by="21600000">
                                      <p:cBhvr>
                                        <p:cTn id="22" dur="8000" fill="hold"/>
                                        <p:tgtEl>
                                          <p:spTgt spid="29"/>
                                        </p:tgtEl>
                                        <p:attrNameLst>
                                          <p:attrName>r</p:attrName>
                                        </p:attrNameLst>
                                      </p:cBhvr>
                                    </p:animRo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8" presetClass="emph" presetSubtype="0" repeatCount="indefinite" fill="hold" grpId="1" nodeType="withEffect">
                                  <p:stCondLst>
                                    <p:cond delay="0"/>
                                  </p:stCondLst>
                                  <p:childTnLst>
                                    <p:animRot by="-21600000">
                                      <p:cBhvr>
                                        <p:cTn id="28" dur="8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4" grpId="0" animBg="1"/>
      <p:bldP spid="24" grpId="1" animBg="1"/>
      <p:bldP spid="29" grpId="0" animBg="1"/>
      <p:bldP spid="29" grpId="1" animBg="1"/>
      <p:bldP spid="37" grpId="0" animBg="1"/>
      <p:bldP spid="37"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3"/>
          <p:cNvSpPr>
            <a:spLocks noGrp="1"/>
          </p:cNvSpPr>
          <p:nvPr>
            <p:ph type="title"/>
          </p:nvPr>
        </p:nvSpPr>
        <p:spPr>
          <a:xfrm>
            <a:off x="663345" y="-144456"/>
            <a:ext cx="8229600" cy="1143000"/>
          </a:xfrm>
        </p:spPr>
        <p:txBody>
          <a:bodyPr/>
          <a:lstStyle/>
          <a:p>
            <a:pPr eaLnBrk="1" hangingPunct="1"/>
            <a:r>
              <a:rPr lang="zh-TW" altLang="en-US" dirty="0" smtClean="0">
                <a:solidFill>
                  <a:schemeClr val="bg1"/>
                </a:solidFill>
                <a:latin typeface="微軟正黑體" panose="020B0604030504040204" pitchFamily="34" charset="-120"/>
                <a:ea typeface="微軟正黑體" panose="020B0604030504040204" pitchFamily="34" charset="-120"/>
              </a:rPr>
              <a:t>環境教育生態永續策略</a:t>
            </a:r>
          </a:p>
        </p:txBody>
      </p:sp>
      <p:sp>
        <p:nvSpPr>
          <p:cNvPr id="6" name="圓角化對角線角落矩形 5"/>
          <p:cNvSpPr/>
          <p:nvPr/>
        </p:nvSpPr>
        <p:spPr>
          <a:xfrm>
            <a:off x="87313" y="3030093"/>
            <a:ext cx="2143125" cy="1214437"/>
          </a:xfrm>
          <a:prstGeom prst="round2DiagRect">
            <a:avLst/>
          </a:prstGeom>
          <a:solidFill>
            <a:srgbClr val="FFC000"/>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TW" altLang="en-US" sz="2800" dirty="0">
                <a:solidFill>
                  <a:prstClr val="white"/>
                </a:solidFill>
                <a:effectLst>
                  <a:outerShdw blurRad="38100" dist="38100" dir="2700000" algn="tl">
                    <a:srgbClr val="000000">
                      <a:alpha val="43137"/>
                    </a:srgbClr>
                  </a:outerShdw>
                </a:effectLst>
                <a:latin typeface="A-OTF Ryumin Pr6N B-KL" pitchFamily="18" charset="-128"/>
                <a:ea typeface="A-OTF Ryumin Pr6N B-KL" pitchFamily="18" charset="-128"/>
              </a:rPr>
              <a:t>一日志工</a:t>
            </a:r>
          </a:p>
        </p:txBody>
      </p:sp>
      <p:sp>
        <p:nvSpPr>
          <p:cNvPr id="7" name="圓角化對角線角落矩形 6"/>
          <p:cNvSpPr/>
          <p:nvPr/>
        </p:nvSpPr>
        <p:spPr>
          <a:xfrm>
            <a:off x="2301875" y="3015579"/>
            <a:ext cx="2143125" cy="1214437"/>
          </a:xfrm>
          <a:prstGeom prst="round2DiagRect">
            <a:avLst/>
          </a:prstGeom>
          <a:solidFill>
            <a:schemeClr val="accent3"/>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800" dirty="0">
                <a:solidFill>
                  <a:prstClr val="white"/>
                </a:solidFill>
                <a:effectLst>
                  <a:outerShdw blurRad="38100" dist="38100" dir="2700000" algn="tl">
                    <a:srgbClr val="000000">
                      <a:alpha val="43137"/>
                    </a:srgbClr>
                  </a:outerShdw>
                </a:effectLst>
                <a:latin typeface="A-OTF Ryumin Pr6N B-KL" pitchFamily="18" charset="-128"/>
                <a:ea typeface="A-OTF Ryumin Pr6N B-KL" pitchFamily="18" charset="-128"/>
              </a:rPr>
              <a:t>二個特色</a:t>
            </a:r>
          </a:p>
        </p:txBody>
      </p:sp>
      <p:sp>
        <p:nvSpPr>
          <p:cNvPr id="8" name="圓角化對角線角落矩形 7"/>
          <p:cNvSpPr/>
          <p:nvPr/>
        </p:nvSpPr>
        <p:spPr>
          <a:xfrm>
            <a:off x="4516438" y="2986551"/>
            <a:ext cx="2143125" cy="1214437"/>
          </a:xfrm>
          <a:prstGeom prst="round2DiagRect">
            <a:avLst/>
          </a:prstGeom>
          <a:solidFill>
            <a:srgbClr val="0070C0"/>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TW" altLang="en-US" sz="2800" dirty="0">
              <a:solidFill>
                <a:prstClr val="black">
                  <a:lumMod val="75000"/>
                  <a:lumOff val="25000"/>
                </a:prstClr>
              </a:solidFill>
              <a:effectLst>
                <a:outerShdw blurRad="38100" dist="38100" dir="2700000" algn="tl">
                  <a:srgbClr val="000000">
                    <a:alpha val="43137"/>
                  </a:srgbClr>
                </a:outerShdw>
              </a:effectLst>
              <a:latin typeface="A-OTF Ryumin Pr6N B-KL" pitchFamily="18" charset="-128"/>
              <a:ea typeface="A-OTF Ryumin Pr6N B-KL" pitchFamily="18" charset="-128"/>
            </a:endParaRPr>
          </a:p>
        </p:txBody>
      </p:sp>
      <p:sp>
        <p:nvSpPr>
          <p:cNvPr id="9" name="圓角化對角線角落矩形 8"/>
          <p:cNvSpPr/>
          <p:nvPr/>
        </p:nvSpPr>
        <p:spPr>
          <a:xfrm>
            <a:off x="6731000" y="2957523"/>
            <a:ext cx="2143125" cy="1214437"/>
          </a:xfrm>
          <a:prstGeom prst="round2DiagRect">
            <a:avLst/>
          </a:prstGeom>
          <a:solidFill>
            <a:schemeClr val="accent2"/>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zh-TW" altLang="en-US" sz="2800" dirty="0">
              <a:solidFill>
                <a:prstClr val="black">
                  <a:lumMod val="75000"/>
                  <a:lumOff val="25000"/>
                </a:prstClr>
              </a:solidFill>
              <a:effectLst>
                <a:outerShdw blurRad="38100" dist="38100" dir="2700000" algn="tl">
                  <a:srgbClr val="000000">
                    <a:alpha val="43137"/>
                  </a:srgbClr>
                </a:outerShdw>
              </a:effectLst>
              <a:latin typeface="A-OTF Ryumin Pr6N B-KL" pitchFamily="18" charset="-128"/>
              <a:ea typeface="A-OTF Ryumin Pr6N B-KL" pitchFamily="18" charset="-128"/>
            </a:endParaRPr>
          </a:p>
        </p:txBody>
      </p:sp>
      <p:sp>
        <p:nvSpPr>
          <p:cNvPr id="10" name="圓角矩形圖說文字 9"/>
          <p:cNvSpPr/>
          <p:nvPr/>
        </p:nvSpPr>
        <p:spPr>
          <a:xfrm>
            <a:off x="250825" y="1177931"/>
            <a:ext cx="3816350" cy="1393825"/>
          </a:xfrm>
          <a:prstGeom prst="wedgeRoundRectCallout">
            <a:avLst>
              <a:gd name="adj1" fmla="val -35962"/>
              <a:gd name="adj2" fmla="val 77889"/>
              <a:gd name="adj3" fmla="val 16667"/>
            </a:avLst>
          </a:prstGeom>
        </p:spPr>
        <p:style>
          <a:lnRef idx="2">
            <a:schemeClr val="accent3"/>
          </a:lnRef>
          <a:fillRef idx="1">
            <a:schemeClr val="lt1"/>
          </a:fillRef>
          <a:effectRef idx="0">
            <a:schemeClr val="accent3"/>
          </a:effectRef>
          <a:fontRef idx="minor">
            <a:schemeClr val="dk1"/>
          </a:fontRef>
        </p:style>
        <p:txBody>
          <a:bodyPr anchor="ctr"/>
          <a:lstStyle/>
          <a:p>
            <a:pPr>
              <a:lnSpc>
                <a:spcPts val="2800"/>
              </a:lnSpc>
              <a:defRPr/>
            </a:pPr>
            <a:r>
              <a:rPr lang="zh-TW" altLang="en-US" sz="2000" u="sng" dirty="0">
                <a:solidFill>
                  <a:prstClr val="black">
                    <a:lumMod val="75000"/>
                    <a:lumOff val="25000"/>
                  </a:prstClr>
                </a:solidFill>
                <a:latin typeface="A-OTF Ryumin Pr6N B-KL" pitchFamily="18" charset="-128"/>
                <a:ea typeface="A-OTF Ryumin Pr6N B-KL" pitchFamily="18" charset="-128"/>
              </a:rPr>
              <a:t>整合資源</a:t>
            </a:r>
            <a:r>
              <a:rPr lang="en-US" altLang="zh-TW" sz="2000" u="sng" dirty="0">
                <a:solidFill>
                  <a:prstClr val="black">
                    <a:lumMod val="75000"/>
                    <a:lumOff val="25000"/>
                  </a:prstClr>
                </a:solidFill>
                <a:latin typeface="A-OTF Ryumin Pr6N B-KL" pitchFamily="18" charset="-128"/>
                <a:ea typeface="A-OTF Ryumin Pr6N B-KL" pitchFamily="18" charset="-128"/>
              </a:rPr>
              <a:t>—</a:t>
            </a:r>
            <a:r>
              <a:rPr lang="zh-TW" altLang="en-US" sz="2000" u="sng" dirty="0">
                <a:solidFill>
                  <a:prstClr val="black">
                    <a:lumMod val="75000"/>
                    <a:lumOff val="25000"/>
                  </a:prstClr>
                </a:solidFill>
                <a:latin typeface="A-OTF Ryumin Pr6N B-KL" pitchFamily="18" charset="-128"/>
                <a:ea typeface="A-OTF Ryumin Pr6N B-KL" pitchFamily="18" charset="-128"/>
              </a:rPr>
              <a:t>成立行動聯盟</a:t>
            </a:r>
            <a:endParaRPr lang="en-US" altLang="zh-TW" sz="2000" u="sng" dirty="0">
              <a:solidFill>
                <a:prstClr val="black">
                  <a:lumMod val="75000"/>
                  <a:lumOff val="25000"/>
                </a:prstClr>
              </a:solidFill>
              <a:latin typeface="A-OTF Ryumin Pr6N B-KL" pitchFamily="18" charset="-128"/>
              <a:ea typeface="A-OTF Ryumin Pr6N B-KL" pitchFamily="18" charset="-128"/>
            </a:endParaRPr>
          </a:p>
          <a:p>
            <a:pPr>
              <a:lnSpc>
                <a:spcPts val="2800"/>
              </a:lnSpc>
              <a:defRPr/>
            </a:pPr>
            <a:r>
              <a:rPr lang="zh-TW" altLang="en-US" sz="2000" u="sng" dirty="0">
                <a:solidFill>
                  <a:prstClr val="black">
                    <a:lumMod val="75000"/>
                    <a:lumOff val="25000"/>
                  </a:prstClr>
                </a:solidFill>
                <a:latin typeface="A-OTF Ryumin Pr6N B-KL" pitchFamily="18" charset="-128"/>
                <a:ea typeface="A-OTF Ryumin Pr6N B-KL" pitchFamily="18" charset="-128"/>
              </a:rPr>
              <a:t>企業參與</a:t>
            </a:r>
            <a:r>
              <a:rPr lang="en-US" altLang="zh-TW" sz="2000" u="sng" dirty="0">
                <a:solidFill>
                  <a:prstClr val="black">
                    <a:lumMod val="75000"/>
                    <a:lumOff val="25000"/>
                  </a:prstClr>
                </a:solidFill>
                <a:latin typeface="A-OTF Ryumin Pr6N B-KL" pitchFamily="18" charset="-128"/>
                <a:ea typeface="A-OTF Ryumin Pr6N B-KL" pitchFamily="18" charset="-128"/>
              </a:rPr>
              <a:t>—</a:t>
            </a:r>
            <a:r>
              <a:rPr lang="zh-TW" altLang="en-US" sz="2000" u="sng" dirty="0">
                <a:solidFill>
                  <a:prstClr val="black">
                    <a:lumMod val="75000"/>
                    <a:lumOff val="25000"/>
                  </a:prstClr>
                </a:solidFill>
                <a:latin typeface="A-OTF Ryumin Pr6N B-KL" pitchFamily="18" charset="-128"/>
                <a:ea typeface="A-OTF Ryumin Pr6N B-KL" pitchFamily="18" charset="-128"/>
              </a:rPr>
              <a:t>推動一日志工</a:t>
            </a:r>
            <a:endParaRPr lang="en-US" altLang="zh-TW" sz="2000" u="sng" dirty="0">
              <a:solidFill>
                <a:prstClr val="black">
                  <a:lumMod val="75000"/>
                  <a:lumOff val="25000"/>
                </a:prstClr>
              </a:solidFill>
              <a:latin typeface="A-OTF Ryumin Pr6N B-KL" pitchFamily="18" charset="-128"/>
              <a:ea typeface="A-OTF Ryumin Pr6N B-KL" pitchFamily="18" charset="-128"/>
            </a:endParaRPr>
          </a:p>
          <a:p>
            <a:pPr>
              <a:lnSpc>
                <a:spcPts val="2800"/>
              </a:lnSpc>
              <a:defRPr/>
            </a:pPr>
            <a:r>
              <a:rPr lang="zh-TW" altLang="en-US" sz="2000" u="sng" dirty="0">
                <a:solidFill>
                  <a:prstClr val="black">
                    <a:lumMod val="75000"/>
                    <a:lumOff val="25000"/>
                  </a:prstClr>
                </a:solidFill>
                <a:latin typeface="A-OTF Ryumin Pr6N B-KL" pitchFamily="18" charset="-128"/>
                <a:ea typeface="A-OTF Ryumin Pr6N B-KL" pitchFamily="18" charset="-128"/>
              </a:rPr>
              <a:t>志工培力</a:t>
            </a:r>
            <a:r>
              <a:rPr lang="en-US" altLang="zh-TW" sz="2000" u="sng" dirty="0">
                <a:solidFill>
                  <a:prstClr val="black">
                    <a:lumMod val="75000"/>
                    <a:lumOff val="25000"/>
                  </a:prstClr>
                </a:solidFill>
                <a:latin typeface="A-OTF Ryumin Pr6N B-KL" pitchFamily="18" charset="-128"/>
                <a:ea typeface="A-OTF Ryumin Pr6N B-KL" pitchFamily="18" charset="-128"/>
              </a:rPr>
              <a:t>—</a:t>
            </a:r>
            <a:r>
              <a:rPr lang="zh-TW" altLang="en-US" sz="2000" u="sng" dirty="0">
                <a:solidFill>
                  <a:prstClr val="black">
                    <a:lumMod val="75000"/>
                    <a:lumOff val="25000"/>
                  </a:prstClr>
                </a:solidFill>
                <a:latin typeface="A-OTF Ryumin Pr6N B-KL" pitchFamily="18" charset="-128"/>
                <a:ea typeface="A-OTF Ryumin Pr6N B-KL" pitchFamily="18" charset="-128"/>
              </a:rPr>
              <a:t>強化志工專業 </a:t>
            </a:r>
            <a:endParaRPr lang="en-US" altLang="zh-TW" sz="2000" u="sng" dirty="0">
              <a:solidFill>
                <a:prstClr val="black">
                  <a:lumMod val="75000"/>
                  <a:lumOff val="25000"/>
                </a:prstClr>
              </a:solidFill>
              <a:latin typeface="A-OTF Ryumin Pr6N B-KL" pitchFamily="18" charset="-128"/>
              <a:ea typeface="A-OTF Ryumin Pr6N B-KL" pitchFamily="18" charset="-128"/>
            </a:endParaRPr>
          </a:p>
        </p:txBody>
      </p:sp>
      <p:sp>
        <p:nvSpPr>
          <p:cNvPr id="11" name="圓角矩形圖說文字 10"/>
          <p:cNvSpPr/>
          <p:nvPr/>
        </p:nvSpPr>
        <p:spPr>
          <a:xfrm>
            <a:off x="4410075" y="1158655"/>
            <a:ext cx="4643438" cy="1608137"/>
          </a:xfrm>
          <a:prstGeom prst="wedgeRoundRectCallout">
            <a:avLst>
              <a:gd name="adj1" fmla="val -124"/>
              <a:gd name="adj2" fmla="val 64754"/>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nSpc>
                <a:spcPts val="2800"/>
              </a:lnSpc>
              <a:spcAft>
                <a:spcPts val="600"/>
              </a:spcAft>
              <a:defRPr/>
            </a:pPr>
            <a:r>
              <a:rPr lang="zh-TW" altLang="en-US" sz="2000" u="sng" dirty="0">
                <a:solidFill>
                  <a:prstClr val="black">
                    <a:lumMod val="75000"/>
                    <a:lumOff val="25000"/>
                  </a:prstClr>
                </a:solidFill>
                <a:latin typeface="A-OTF Ryumin Pr6N B-KL" pitchFamily="18" charset="-128"/>
                <a:ea typeface="A-OTF Ryumin Pr6N B-KL" pitchFamily="18" charset="-128"/>
              </a:rPr>
              <a:t>反璞歸真</a:t>
            </a:r>
            <a:r>
              <a:rPr lang="en-US" altLang="zh-TW" sz="2000" u="sng" dirty="0">
                <a:solidFill>
                  <a:prstClr val="black">
                    <a:lumMod val="75000"/>
                    <a:lumOff val="25000"/>
                  </a:prstClr>
                </a:solidFill>
                <a:latin typeface="A-OTF Ryumin Pr6N B-KL" pitchFamily="18" charset="-128"/>
                <a:ea typeface="A-OTF Ryumin Pr6N B-KL" pitchFamily="18" charset="-128"/>
              </a:rPr>
              <a:t>---</a:t>
            </a:r>
            <a:r>
              <a:rPr lang="zh-TW" altLang="en-US" sz="2000" u="sng" dirty="0">
                <a:solidFill>
                  <a:prstClr val="black">
                    <a:lumMod val="75000"/>
                    <a:lumOff val="25000"/>
                  </a:prstClr>
                </a:solidFill>
                <a:latin typeface="A-OTF Ryumin Pr6N B-KL" pitchFamily="18" charset="-128"/>
                <a:ea typeface="A-OTF Ryumin Pr6N B-KL" pitchFamily="18" charset="-128"/>
              </a:rPr>
              <a:t>看見荒野 用心</a:t>
            </a:r>
            <a:r>
              <a:rPr lang="zh-TW" altLang="en-US" sz="2000" u="sng" dirty="0" smtClean="0">
                <a:solidFill>
                  <a:prstClr val="black">
                    <a:lumMod val="75000"/>
                    <a:lumOff val="25000"/>
                  </a:prstClr>
                </a:solidFill>
                <a:latin typeface="A-OTF Ryumin Pr6N B-KL" pitchFamily="18" charset="-128"/>
                <a:ea typeface="A-OTF Ryumin Pr6N B-KL" pitchFamily="18" charset="-128"/>
              </a:rPr>
              <a:t>走路  </a:t>
            </a:r>
            <a:endParaRPr lang="en-US" altLang="zh-TW" sz="2000" u="sng" dirty="0">
              <a:solidFill>
                <a:prstClr val="black">
                  <a:lumMod val="75000"/>
                  <a:lumOff val="25000"/>
                </a:prstClr>
              </a:solidFill>
              <a:latin typeface="A-OTF Ryumin Pr6N B-KL" pitchFamily="18" charset="-128"/>
              <a:ea typeface="A-OTF Ryumin Pr6N B-KL" pitchFamily="18" charset="-128"/>
            </a:endParaRPr>
          </a:p>
          <a:p>
            <a:pPr>
              <a:lnSpc>
                <a:spcPts val="2800"/>
              </a:lnSpc>
              <a:spcAft>
                <a:spcPts val="600"/>
              </a:spcAft>
              <a:defRPr/>
            </a:pPr>
            <a:r>
              <a:rPr lang="zh-TW" altLang="en-US" sz="2000" u="sng" dirty="0">
                <a:solidFill>
                  <a:prstClr val="black">
                    <a:lumMod val="75000"/>
                    <a:lumOff val="25000"/>
                  </a:prstClr>
                </a:solidFill>
                <a:latin typeface="A-OTF Ryumin Pr6N B-KL" pitchFamily="18" charset="-128"/>
                <a:ea typeface="A-OTF Ryumin Pr6N B-KL" pitchFamily="18" charset="-128"/>
              </a:rPr>
              <a:t>觀心自在</a:t>
            </a:r>
            <a:r>
              <a:rPr lang="en-US" altLang="zh-TW" sz="2000" u="sng" dirty="0">
                <a:solidFill>
                  <a:prstClr val="black">
                    <a:lumMod val="75000"/>
                    <a:lumOff val="25000"/>
                  </a:prstClr>
                </a:solidFill>
                <a:latin typeface="A-OTF Ryumin Pr6N B-KL" pitchFamily="18" charset="-128"/>
                <a:ea typeface="A-OTF Ryumin Pr6N B-KL" pitchFamily="18" charset="-128"/>
              </a:rPr>
              <a:t>---</a:t>
            </a:r>
            <a:r>
              <a:rPr lang="zh-TW" altLang="en-US" sz="2000" u="sng" dirty="0">
                <a:solidFill>
                  <a:prstClr val="black">
                    <a:lumMod val="75000"/>
                    <a:lumOff val="25000"/>
                  </a:prstClr>
                </a:solidFill>
                <a:latin typeface="A-OTF Ryumin Pr6N B-KL" pitchFamily="18" charset="-128"/>
                <a:ea typeface="A-OTF Ryumin Pr6N B-KL" pitchFamily="18" charset="-128"/>
              </a:rPr>
              <a:t>聆聽自然 回歸自然</a:t>
            </a:r>
          </a:p>
          <a:p>
            <a:pPr>
              <a:lnSpc>
                <a:spcPts val="2800"/>
              </a:lnSpc>
              <a:spcAft>
                <a:spcPts val="600"/>
              </a:spcAft>
              <a:defRPr/>
            </a:pPr>
            <a:r>
              <a:rPr lang="zh-TW" altLang="en-US" sz="2000" u="sng" dirty="0">
                <a:solidFill>
                  <a:prstClr val="black">
                    <a:lumMod val="75000"/>
                    <a:lumOff val="25000"/>
                  </a:prstClr>
                </a:solidFill>
                <a:latin typeface="A-OTF Ryumin Pr6N B-KL" pitchFamily="18" charset="-128"/>
                <a:ea typeface="A-OTF Ryumin Pr6N B-KL" pitchFamily="18" charset="-128"/>
              </a:rPr>
              <a:t>聽天由命</a:t>
            </a:r>
            <a:r>
              <a:rPr lang="en-US" altLang="zh-TW" sz="2000" u="sng" dirty="0">
                <a:solidFill>
                  <a:prstClr val="black">
                    <a:lumMod val="75000"/>
                    <a:lumOff val="25000"/>
                  </a:prstClr>
                </a:solidFill>
                <a:latin typeface="A-OTF Ryumin Pr6N B-KL" pitchFamily="18" charset="-128"/>
                <a:ea typeface="A-OTF Ryumin Pr6N B-KL" pitchFamily="18" charset="-128"/>
              </a:rPr>
              <a:t>---</a:t>
            </a:r>
            <a:r>
              <a:rPr lang="zh-TW" altLang="en-US" sz="2000" u="sng" dirty="0">
                <a:solidFill>
                  <a:prstClr val="black">
                    <a:lumMod val="75000"/>
                    <a:lumOff val="25000"/>
                  </a:prstClr>
                </a:solidFill>
                <a:latin typeface="A-OTF Ryumin Pr6N B-KL" pitchFamily="18" charset="-128"/>
                <a:ea typeface="A-OTF Ryumin Pr6N B-KL" pitchFamily="18" charset="-128"/>
              </a:rPr>
              <a:t>修補自然 尊重自然  </a:t>
            </a:r>
            <a:endParaRPr lang="en-US" altLang="zh-TW" sz="2000" u="sng" dirty="0">
              <a:solidFill>
                <a:prstClr val="black">
                  <a:lumMod val="75000"/>
                  <a:lumOff val="25000"/>
                </a:prstClr>
              </a:solidFill>
              <a:latin typeface="A-OTF Ryumin Pr6N B-KL" pitchFamily="18" charset="-128"/>
              <a:ea typeface="A-OTF Ryumin Pr6N B-KL" pitchFamily="18" charset="-128"/>
            </a:endParaRPr>
          </a:p>
          <a:p>
            <a:pPr>
              <a:lnSpc>
                <a:spcPts val="2800"/>
              </a:lnSpc>
              <a:spcAft>
                <a:spcPts val="600"/>
              </a:spcAft>
              <a:defRPr/>
            </a:pPr>
            <a:r>
              <a:rPr lang="zh-TW" altLang="en-US" sz="2000" u="sng" dirty="0">
                <a:solidFill>
                  <a:prstClr val="black">
                    <a:lumMod val="75000"/>
                    <a:lumOff val="25000"/>
                  </a:prstClr>
                </a:solidFill>
                <a:latin typeface="A-OTF Ryumin Pr6N B-KL" pitchFamily="18" charset="-128"/>
                <a:ea typeface="A-OTF Ryumin Pr6N B-KL" pitchFamily="18" charset="-128"/>
              </a:rPr>
              <a:t>簡單生活</a:t>
            </a:r>
            <a:r>
              <a:rPr lang="en-US" altLang="zh-TW" sz="2000" u="sng" dirty="0">
                <a:solidFill>
                  <a:prstClr val="black">
                    <a:lumMod val="75000"/>
                    <a:lumOff val="25000"/>
                  </a:prstClr>
                </a:solidFill>
                <a:latin typeface="A-OTF Ryumin Pr6N B-KL" pitchFamily="18" charset="-128"/>
                <a:ea typeface="A-OTF Ryumin Pr6N B-KL" pitchFamily="18" charset="-128"/>
              </a:rPr>
              <a:t>---</a:t>
            </a:r>
            <a:r>
              <a:rPr lang="zh-TW" altLang="en-US" sz="2000" u="sng" dirty="0">
                <a:solidFill>
                  <a:prstClr val="black">
                    <a:lumMod val="75000"/>
                    <a:lumOff val="25000"/>
                  </a:prstClr>
                </a:solidFill>
                <a:latin typeface="A-OTF Ryumin Pr6N B-KL" pitchFamily="18" charset="-128"/>
                <a:ea typeface="A-OTF Ryumin Pr6N B-KL" pitchFamily="18" charset="-128"/>
              </a:rPr>
              <a:t>學習生活 發現美學</a:t>
            </a:r>
          </a:p>
        </p:txBody>
      </p:sp>
      <p:sp>
        <p:nvSpPr>
          <p:cNvPr id="12" name="圓角矩形圖說文字 11"/>
          <p:cNvSpPr/>
          <p:nvPr/>
        </p:nvSpPr>
        <p:spPr>
          <a:xfrm>
            <a:off x="468313" y="4933732"/>
            <a:ext cx="3240087" cy="1260475"/>
          </a:xfrm>
          <a:prstGeom prst="wedgeRoundRectCallout">
            <a:avLst>
              <a:gd name="adj1" fmla="val 41089"/>
              <a:gd name="adj2" fmla="val -101812"/>
              <a:gd name="adj3" fmla="val 16667"/>
            </a:avLst>
          </a:prstGeom>
        </p:spPr>
        <p:style>
          <a:lnRef idx="2">
            <a:schemeClr val="accent5"/>
          </a:lnRef>
          <a:fillRef idx="1">
            <a:schemeClr val="lt1"/>
          </a:fillRef>
          <a:effectRef idx="0">
            <a:schemeClr val="accent5"/>
          </a:effectRef>
          <a:fontRef idx="minor">
            <a:schemeClr val="dk1"/>
          </a:fontRef>
        </p:style>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Aft>
                <a:spcPts val="600"/>
              </a:spcAft>
              <a:defRPr/>
            </a:pPr>
            <a:r>
              <a:rPr lang="zh-TW" altLang="en-US" sz="2400" u="sng" dirty="0" smtClean="0">
                <a:solidFill>
                  <a:prstClr val="black"/>
                </a:solidFill>
                <a:latin typeface="A-OTF Ryumin Pr6N B-KL" pitchFamily="18" charset="-128"/>
                <a:ea typeface="A-OTF Ryumin Pr6N B-KL" pitchFamily="18" charset="-128"/>
              </a:rPr>
              <a:t>共好共創</a:t>
            </a:r>
            <a:endParaRPr lang="en-US" altLang="zh-TW" sz="2400" u="sng" dirty="0" smtClean="0">
              <a:solidFill>
                <a:prstClr val="black"/>
              </a:solidFill>
              <a:latin typeface="A-OTF Ryumin Pr6N B-KL" pitchFamily="18" charset="-128"/>
              <a:ea typeface="A-OTF Ryumin Pr6N B-KL" pitchFamily="18" charset="-128"/>
            </a:endParaRPr>
          </a:p>
          <a:p>
            <a:pPr algn="ctr" eaLnBrk="1" hangingPunct="1">
              <a:spcAft>
                <a:spcPts val="600"/>
              </a:spcAft>
              <a:defRPr/>
            </a:pPr>
            <a:r>
              <a:rPr lang="en-US" altLang="zh-TW" sz="2400" u="sng" dirty="0" smtClean="0">
                <a:solidFill>
                  <a:prstClr val="black"/>
                </a:solidFill>
                <a:latin typeface="A-OTF Ryumin Pr6N B-KL" pitchFamily="18" charset="-128"/>
                <a:ea typeface="A-OTF Ryumin Pr6N B-KL" pitchFamily="18" charset="-128"/>
              </a:rPr>
              <a:t>1.</a:t>
            </a:r>
            <a:r>
              <a:rPr lang="zh-TW" altLang="en-US" sz="2400" u="sng" dirty="0" smtClean="0">
                <a:solidFill>
                  <a:prstClr val="black"/>
                </a:solidFill>
                <a:latin typeface="A-OTF Ryumin Pr6N B-KL" pitchFamily="18" charset="-128"/>
                <a:ea typeface="A-OTF Ryumin Pr6N B-KL" pitchFamily="18" charset="-128"/>
              </a:rPr>
              <a:t>環境管理</a:t>
            </a:r>
            <a:endParaRPr lang="en-US" altLang="zh-TW" sz="2400" u="sng" dirty="0" smtClean="0">
              <a:solidFill>
                <a:prstClr val="black"/>
              </a:solidFill>
              <a:latin typeface="A-OTF Ryumin Pr6N B-KL" pitchFamily="18" charset="-128"/>
              <a:ea typeface="A-OTF Ryumin Pr6N B-KL" pitchFamily="18" charset="-128"/>
            </a:endParaRPr>
          </a:p>
          <a:p>
            <a:pPr algn="ctr" eaLnBrk="1" hangingPunct="1">
              <a:spcAft>
                <a:spcPts val="600"/>
              </a:spcAft>
              <a:defRPr/>
            </a:pPr>
            <a:r>
              <a:rPr lang="en-US" altLang="zh-TW" sz="2400" u="sng" dirty="0" smtClean="0">
                <a:solidFill>
                  <a:prstClr val="black"/>
                </a:solidFill>
                <a:latin typeface="A-OTF Ryumin Pr6N B-KL" pitchFamily="18" charset="-128"/>
                <a:ea typeface="A-OTF Ryumin Pr6N B-KL" pitchFamily="18" charset="-128"/>
              </a:rPr>
              <a:t>2.</a:t>
            </a:r>
            <a:r>
              <a:rPr lang="zh-TW" altLang="en-US" sz="2400" u="sng" dirty="0" smtClean="0">
                <a:solidFill>
                  <a:prstClr val="black"/>
                </a:solidFill>
                <a:latin typeface="A-OTF Ryumin Pr6N B-KL" pitchFamily="18" charset="-128"/>
                <a:ea typeface="A-OTF Ryumin Pr6N B-KL" pitchFamily="18" charset="-128"/>
              </a:rPr>
              <a:t>資源保育</a:t>
            </a:r>
            <a:endParaRPr lang="en-US" altLang="zh-TW" sz="2400" u="sng" dirty="0">
              <a:solidFill>
                <a:prstClr val="black"/>
              </a:solidFill>
              <a:latin typeface="A-OTF Ryumin Pr6N B-KL" pitchFamily="18" charset="-128"/>
              <a:ea typeface="A-OTF Ryumin Pr6N B-KL" pitchFamily="18" charset="-128"/>
            </a:endParaRPr>
          </a:p>
        </p:txBody>
      </p:sp>
      <p:sp>
        <p:nvSpPr>
          <p:cNvPr id="13" name="圓角矩形圖說文字 12"/>
          <p:cNvSpPr/>
          <p:nvPr/>
        </p:nvSpPr>
        <p:spPr>
          <a:xfrm>
            <a:off x="4516438" y="4680638"/>
            <a:ext cx="2901950" cy="1619250"/>
          </a:xfrm>
          <a:prstGeom prst="wedgeRoundRectCallout">
            <a:avLst>
              <a:gd name="adj1" fmla="val 3616"/>
              <a:gd name="adj2" fmla="val -75813"/>
              <a:gd name="adj3" fmla="val 16667"/>
            </a:avLst>
          </a:prstGeom>
        </p:spPr>
        <p:style>
          <a:lnRef idx="2">
            <a:schemeClr val="accent1"/>
          </a:lnRef>
          <a:fillRef idx="1">
            <a:schemeClr val="lt1"/>
          </a:fillRef>
          <a:effectRef idx="0">
            <a:schemeClr val="accent1"/>
          </a:effectRef>
          <a:fontRef idx="minor">
            <a:schemeClr val="dk1"/>
          </a:fontRef>
        </p:style>
        <p:txBody>
          <a:bodyPr anchor="ctr"/>
          <a:lstStyle/>
          <a:p>
            <a:pPr algn="ctr">
              <a:spcAft>
                <a:spcPts val="600"/>
              </a:spcAft>
              <a:defRPr/>
            </a:pPr>
            <a:endParaRPr lang="en-US" altLang="zh-TW" sz="2400" dirty="0">
              <a:solidFill>
                <a:prstClr val="black"/>
              </a:solidFill>
              <a:effectLst>
                <a:outerShdw blurRad="38100" dist="38100" dir="2700000" algn="tl">
                  <a:srgbClr val="C0C0C0"/>
                </a:outerShdw>
              </a:effectLst>
              <a:latin typeface="A-OTF Ryumin Pr6N B-KL" pitchFamily="18" charset="-128"/>
              <a:ea typeface="A-OTF Ryumin Pr6N B-KL" pitchFamily="18" charset="-128"/>
            </a:endParaRPr>
          </a:p>
          <a:p>
            <a:pPr algn="ctr">
              <a:spcAft>
                <a:spcPts val="600"/>
              </a:spcAft>
              <a:defRPr/>
            </a:pPr>
            <a:r>
              <a:rPr lang="zh-TW" altLang="en-US" sz="2400" dirty="0">
                <a:solidFill>
                  <a:prstClr val="black"/>
                </a:solidFill>
                <a:effectLst>
                  <a:outerShdw blurRad="38100" dist="38100" dir="2700000" algn="tl">
                    <a:srgbClr val="C0C0C0"/>
                  </a:outerShdw>
                </a:effectLst>
                <a:latin typeface="A-OTF Ryumin Pr6N B-KL" pitchFamily="18" charset="-128"/>
                <a:ea typeface="A-OTF Ryumin Pr6N B-KL" pitchFamily="18" charset="-128"/>
              </a:rPr>
              <a:t>照顧地球</a:t>
            </a:r>
            <a:endParaRPr lang="en-US" altLang="zh-TW" sz="2400" dirty="0">
              <a:solidFill>
                <a:prstClr val="black"/>
              </a:solidFill>
              <a:effectLst>
                <a:outerShdw blurRad="38100" dist="38100" dir="2700000" algn="tl">
                  <a:srgbClr val="C0C0C0"/>
                </a:outerShdw>
              </a:effectLst>
              <a:latin typeface="A-OTF Ryumin Pr6N B-KL" pitchFamily="18" charset="-128"/>
              <a:ea typeface="A-OTF Ryumin Pr6N B-KL" pitchFamily="18" charset="-128"/>
            </a:endParaRPr>
          </a:p>
          <a:p>
            <a:pPr algn="ctr">
              <a:spcAft>
                <a:spcPts val="600"/>
              </a:spcAft>
              <a:defRPr/>
            </a:pPr>
            <a:r>
              <a:rPr lang="zh-TW" altLang="en-US" sz="2400" dirty="0">
                <a:solidFill>
                  <a:prstClr val="black"/>
                </a:solidFill>
                <a:effectLst>
                  <a:outerShdw blurRad="38100" dist="38100" dir="2700000" algn="tl">
                    <a:srgbClr val="C0C0C0"/>
                  </a:outerShdw>
                </a:effectLst>
                <a:latin typeface="A-OTF Ryumin Pr6N B-KL" pitchFamily="18" charset="-128"/>
                <a:ea typeface="A-OTF Ryumin Pr6N B-KL" pitchFamily="18" charset="-128"/>
              </a:rPr>
              <a:t>師法自然</a:t>
            </a:r>
            <a:endParaRPr lang="en-US" altLang="zh-TW" sz="2400" dirty="0">
              <a:solidFill>
                <a:prstClr val="black"/>
              </a:solidFill>
              <a:effectLst>
                <a:outerShdw blurRad="38100" dist="38100" dir="2700000" algn="tl">
                  <a:srgbClr val="C0C0C0"/>
                </a:outerShdw>
              </a:effectLst>
              <a:latin typeface="A-OTF Ryumin Pr6N B-KL" pitchFamily="18" charset="-128"/>
              <a:ea typeface="A-OTF Ryumin Pr6N B-KL" pitchFamily="18" charset="-128"/>
            </a:endParaRPr>
          </a:p>
          <a:p>
            <a:pPr algn="ctr">
              <a:spcAft>
                <a:spcPts val="600"/>
              </a:spcAft>
              <a:defRPr/>
            </a:pPr>
            <a:r>
              <a:rPr lang="zh-TW" altLang="en-US" sz="2400" dirty="0">
                <a:solidFill>
                  <a:prstClr val="black"/>
                </a:solidFill>
                <a:effectLst>
                  <a:outerShdw blurRad="38100" dist="38100" dir="2700000" algn="tl">
                    <a:srgbClr val="C0C0C0"/>
                  </a:outerShdw>
                </a:effectLst>
                <a:latin typeface="A-OTF Ryumin Pr6N B-KL" pitchFamily="18" charset="-128"/>
                <a:ea typeface="A-OTF Ryumin Pr6N B-KL" pitchFamily="18" charset="-128"/>
              </a:rPr>
              <a:t>分享多餘</a:t>
            </a:r>
            <a:endParaRPr lang="en-US" altLang="zh-TW" sz="2400" u="sng" dirty="0">
              <a:solidFill>
                <a:prstClr val="black"/>
              </a:solidFill>
              <a:latin typeface="A-OTF Ryumin Pr6N B-KL" pitchFamily="18" charset="-128"/>
              <a:ea typeface="A-OTF Ryumin Pr6N B-KL" pitchFamily="18" charset="-128"/>
            </a:endParaRPr>
          </a:p>
          <a:p>
            <a:pPr>
              <a:lnSpc>
                <a:spcPts val="2800"/>
              </a:lnSpc>
              <a:spcAft>
                <a:spcPts val="600"/>
              </a:spcAft>
              <a:defRPr/>
            </a:pPr>
            <a:endParaRPr lang="zh-TW" altLang="en-US" b="1" u="sng" dirty="0">
              <a:solidFill>
                <a:prstClr val="black">
                  <a:lumMod val="75000"/>
                  <a:lumOff val="25000"/>
                </a:prstClr>
              </a:solidFill>
              <a:latin typeface="A-OTF Ryumin Pr6N B-KL" pitchFamily="18" charset="-128"/>
              <a:ea typeface="A-OTF Ryumin Pr6N B-KL" pitchFamily="18" charset="-128"/>
            </a:endParaRPr>
          </a:p>
        </p:txBody>
      </p:sp>
      <p:sp>
        <p:nvSpPr>
          <p:cNvPr id="4107" name="矩形 1"/>
          <p:cNvSpPr>
            <a:spLocks noChangeArrowheads="1"/>
          </p:cNvSpPr>
          <p:nvPr/>
        </p:nvSpPr>
        <p:spPr bwMode="auto">
          <a:xfrm>
            <a:off x="7058025" y="3289084"/>
            <a:ext cx="162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dirty="0" smtClean="0">
                <a:solidFill>
                  <a:prstClr val="white"/>
                </a:solidFill>
                <a:latin typeface="A-OTF Ryumin Pr6N B-KL" pitchFamily="18" charset="-128"/>
                <a:ea typeface="A-OTF Ryumin Pr6N B-KL" pitchFamily="18" charset="-128"/>
              </a:rPr>
              <a:t>四個核心</a:t>
            </a:r>
          </a:p>
        </p:txBody>
      </p:sp>
      <p:sp>
        <p:nvSpPr>
          <p:cNvPr id="4108" name="矩形 2"/>
          <p:cNvSpPr>
            <a:spLocks noChangeArrowheads="1"/>
          </p:cNvSpPr>
          <p:nvPr/>
        </p:nvSpPr>
        <p:spPr bwMode="auto">
          <a:xfrm>
            <a:off x="4778375" y="3332626"/>
            <a:ext cx="162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dirty="0" smtClean="0">
                <a:solidFill>
                  <a:prstClr val="white"/>
                </a:solidFill>
                <a:latin typeface="A-OTF Ryumin Pr6N B-KL" pitchFamily="18" charset="-128"/>
                <a:ea typeface="A-OTF Ryumin Pr6N B-KL" pitchFamily="18" charset="-128"/>
              </a:rPr>
              <a:t>三個倫理</a:t>
            </a:r>
          </a:p>
        </p:txBody>
      </p:sp>
    </p:spTree>
    <p:extLst>
      <p:ext uri="{BB962C8B-B14F-4D97-AF65-F5344CB8AC3E}">
        <p14:creationId xmlns:p14="http://schemas.microsoft.com/office/powerpoint/2010/main" val="2388552054"/>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字方塊 6"/>
          <p:cNvSpPr>
            <a:spLocks noChangeArrowheads="1"/>
          </p:cNvSpPr>
          <p:nvPr/>
        </p:nvSpPr>
        <p:spPr bwMode="auto">
          <a:xfrm>
            <a:off x="2046288" y="3635375"/>
            <a:ext cx="1512887" cy="725488"/>
          </a:xfrm>
          <a:prstGeom prst="roundRect">
            <a:avLst>
              <a:gd name="adj" fmla="val 16667"/>
            </a:avLst>
          </a:prstGeom>
          <a:solidFill>
            <a:srgbClr val="DC6900"/>
          </a:solidFill>
          <a:ln w="28575">
            <a:solidFill>
              <a:srgbClr val="DC6900"/>
            </a:solidFill>
            <a:miter lim="800000"/>
            <a:headEnd/>
            <a:tailEnd/>
          </a:ln>
        </p:spPr>
        <p:txBody>
          <a:bodyPr wrap="none" lIns="36000" rIns="36000" anchor="b"/>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marL="0" lvl="2" algn="ctr" eaLnBrk="1" fontAlgn="base" hangingPunct="1">
              <a:lnSpc>
                <a:spcPts val="3000"/>
              </a:lnSpc>
              <a:spcBef>
                <a:spcPts val="600"/>
              </a:spcBef>
              <a:spcAft>
                <a:spcPts val="600"/>
              </a:spcAft>
              <a:buClr>
                <a:srgbClr val="C00000"/>
              </a:buClr>
              <a:buFontTx/>
              <a:buNone/>
            </a:pPr>
            <a:r>
              <a:rPr lang="zh-TW" altLang="en-US" sz="2200" b="1" smtClean="0">
                <a:solidFill>
                  <a:prstClr val="white"/>
                </a:solidFill>
                <a:latin typeface="A-OTF Ryumin Pr6N B-KL" pitchFamily="18" charset="-128"/>
                <a:ea typeface="A-OTF Ryumin Pr6N B-KL" pitchFamily="18" charset="-128"/>
                <a:cs typeface="Arial" charset="0"/>
              </a:rPr>
              <a:t>美學生態</a:t>
            </a:r>
          </a:p>
        </p:txBody>
      </p:sp>
      <p:sp>
        <p:nvSpPr>
          <p:cNvPr id="5" name="文字方塊 6"/>
          <p:cNvSpPr>
            <a:spLocks noChangeArrowheads="1"/>
          </p:cNvSpPr>
          <p:nvPr/>
        </p:nvSpPr>
        <p:spPr bwMode="auto">
          <a:xfrm>
            <a:off x="5499100" y="3635375"/>
            <a:ext cx="1511300" cy="725488"/>
          </a:xfrm>
          <a:prstGeom prst="roundRect">
            <a:avLst/>
          </a:prstGeom>
          <a:solidFill>
            <a:schemeClr val="accent5"/>
          </a:solidFill>
          <a:ln w="28575">
            <a:solidFill>
              <a:schemeClr val="accent5"/>
            </a:solidFill>
            <a:miter lim="800000"/>
            <a:headEnd/>
            <a:tailEnd/>
          </a:ln>
        </p:spPr>
        <p:txBody>
          <a:bodyPr wrap="none" lIns="36000" rIns="36000" anchor="b"/>
          <a:lstStyle>
            <a:lvl1pPr marL="342900" indent="-342900" eaLnBrk="0" hangingPunct="0">
              <a:spcBef>
                <a:spcPct val="20000"/>
              </a:spcBef>
              <a:spcAft>
                <a:spcPct val="20000"/>
              </a:spcAft>
              <a:buSzPct val="90000"/>
              <a:buFont typeface="Arial" pitchFamily="34" charset="0"/>
              <a:defRPr sz="2000">
                <a:solidFill>
                  <a:schemeClr val="bg2"/>
                </a:solidFill>
                <a:latin typeface="Arial" pitchFamily="34" charset="0"/>
                <a:cs typeface="Arial" pitchFamily="34" charset="0"/>
              </a:defRPr>
            </a:lvl1pPr>
            <a:lvl2pPr marL="742950" indent="-285750" eaLnBrk="0" hangingPunct="0">
              <a:spcAft>
                <a:spcPct val="20000"/>
              </a:spcAft>
              <a:buChar char="•"/>
              <a:defRPr sz="2000">
                <a:solidFill>
                  <a:schemeClr val="bg2"/>
                </a:solidFill>
                <a:latin typeface="Arial" pitchFamily="34" charset="0"/>
                <a:cs typeface="Arial" pitchFamily="34" charset="0"/>
              </a:defRPr>
            </a:lvl2pPr>
            <a:lvl3pPr eaLnBrk="0" hangingPunct="0">
              <a:spcAft>
                <a:spcPct val="20000"/>
              </a:spcAft>
              <a:buFont typeface="Arial" pitchFamily="34" charset="0"/>
              <a:buChar char="-"/>
              <a:defRPr sz="2000">
                <a:solidFill>
                  <a:schemeClr val="bg2"/>
                </a:solidFill>
                <a:latin typeface="Arial" pitchFamily="34" charset="0"/>
                <a:cs typeface="Arial" pitchFamily="34" charset="0"/>
              </a:defRPr>
            </a:lvl3pPr>
            <a:lvl4pPr marL="1600200" indent="-228600" eaLnBrk="0" hangingPunct="0">
              <a:spcAft>
                <a:spcPct val="20000"/>
              </a:spcAft>
              <a:buChar char="•"/>
              <a:defRPr sz="2000">
                <a:solidFill>
                  <a:schemeClr val="bg2"/>
                </a:solidFill>
                <a:latin typeface="Arial" pitchFamily="34" charset="0"/>
                <a:cs typeface="Arial" pitchFamily="34" charset="0"/>
              </a:defRPr>
            </a:lvl4pPr>
            <a:lvl5pPr marL="2057400" indent="-228600" eaLnBrk="0" hangingPunct="0">
              <a:spcAft>
                <a:spcPct val="20000"/>
              </a:spcAft>
              <a:buFont typeface="Arial" pitchFamily="34" charset="0"/>
              <a:buChar char="-"/>
              <a:defRPr sz="2000">
                <a:solidFill>
                  <a:schemeClr val="bg2"/>
                </a:solidFill>
                <a:latin typeface="Arial" pitchFamily="34" charset="0"/>
                <a:cs typeface="Arial" pitchFamily="34" charset="0"/>
              </a:defRPr>
            </a:lvl5pPr>
            <a:lvl6pPr marL="25146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6pPr>
            <a:lvl7pPr marL="29718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7pPr>
            <a:lvl8pPr marL="34290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8pPr>
            <a:lvl9pPr marL="3886200" indent="-228600" eaLnBrk="0" fontAlgn="base" hangingPunct="0">
              <a:spcBef>
                <a:spcPct val="0"/>
              </a:spcBef>
              <a:spcAft>
                <a:spcPct val="20000"/>
              </a:spcAft>
              <a:buFont typeface="Arial" pitchFamily="34" charset="0"/>
              <a:buChar char="-"/>
              <a:defRPr sz="2000">
                <a:solidFill>
                  <a:schemeClr val="bg2"/>
                </a:solidFill>
                <a:latin typeface="Arial" pitchFamily="34" charset="0"/>
                <a:cs typeface="Arial" pitchFamily="34" charset="0"/>
              </a:defRPr>
            </a:lvl9pPr>
          </a:lstStyle>
          <a:p>
            <a:pPr marL="0" lvl="2" algn="ctr" eaLnBrk="1" hangingPunct="1">
              <a:lnSpc>
                <a:spcPts val="3000"/>
              </a:lnSpc>
              <a:spcBef>
                <a:spcPts val="600"/>
              </a:spcBef>
              <a:spcAft>
                <a:spcPts val="600"/>
              </a:spcAft>
              <a:buClr>
                <a:srgbClr val="C00000"/>
              </a:buClr>
              <a:buFontTx/>
              <a:buNone/>
              <a:defRPr/>
            </a:pPr>
            <a:r>
              <a:rPr lang="zh-TW" altLang="en-US" sz="2200" dirty="0" smtClean="0">
                <a:solidFill>
                  <a:prstClr val="white"/>
                </a:solidFill>
                <a:latin typeface="A-OTF Ryumin Pr6N B-KL" pitchFamily="18" charset="-128"/>
                <a:ea typeface="A-OTF Ryumin Pr6N B-KL" pitchFamily="18" charset="-128"/>
              </a:rPr>
              <a:t>共創策略</a:t>
            </a:r>
          </a:p>
        </p:txBody>
      </p:sp>
      <p:grpSp>
        <p:nvGrpSpPr>
          <p:cNvPr id="5124" name="群組 13"/>
          <p:cNvGrpSpPr>
            <a:grpSpLocks/>
          </p:cNvGrpSpPr>
          <p:nvPr/>
        </p:nvGrpSpPr>
        <p:grpSpPr bwMode="auto">
          <a:xfrm>
            <a:off x="2568575" y="2224088"/>
            <a:ext cx="4006850" cy="3125787"/>
            <a:chOff x="2452506" y="2208395"/>
            <a:chExt cx="4006113" cy="3125620"/>
          </a:xfrm>
        </p:grpSpPr>
        <p:grpSp>
          <p:nvGrpSpPr>
            <p:cNvPr id="7" name="群組 14"/>
            <p:cNvGrpSpPr/>
            <p:nvPr/>
          </p:nvGrpSpPr>
          <p:grpSpPr>
            <a:xfrm>
              <a:off x="2452506" y="2208395"/>
              <a:ext cx="4006113" cy="3125620"/>
              <a:chOff x="2639165" y="2166301"/>
              <a:chExt cx="4006113" cy="3125620"/>
            </a:xfrm>
            <a:solidFill>
              <a:schemeClr val="accent6"/>
            </a:solidFill>
          </p:grpSpPr>
          <p:sp>
            <p:nvSpPr>
              <p:cNvPr id="13" name="AutoShape 3"/>
              <p:cNvSpPr>
                <a:spLocks noChangeArrowheads="1"/>
              </p:cNvSpPr>
              <p:nvPr/>
            </p:nvSpPr>
            <p:spPr bwMode="gray">
              <a:xfrm rot="769472">
                <a:off x="2779609" y="2191845"/>
                <a:ext cx="3865669" cy="3100076"/>
              </a:xfrm>
              <a:custGeom>
                <a:avLst/>
                <a:gdLst>
                  <a:gd name="T0" fmla="*/ 5 w 21600"/>
                  <a:gd name="T1" fmla="*/ 0 h 21600"/>
                  <a:gd name="T2" fmla="*/ 1 w 21600"/>
                  <a:gd name="T3" fmla="*/ 8 h 21600"/>
                  <a:gd name="T4" fmla="*/ 6 w 21600"/>
                  <a:gd name="T5" fmla="*/ 2 h 21600"/>
                  <a:gd name="T6" fmla="*/ 15 w 21600"/>
                  <a:gd name="T7" fmla="*/ 2 h 21600"/>
                  <a:gd name="T8" fmla="*/ 15 w 21600"/>
                  <a:gd name="T9" fmla="*/ 6 h 21600"/>
                  <a:gd name="T10" fmla="*/ 11 w 21600"/>
                  <a:gd name="T11" fmla="*/ 5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73" y="6268"/>
                    </a:moveTo>
                    <a:cubicBezTo>
                      <a:pt x="16239" y="3907"/>
                      <a:pt x="13615" y="2483"/>
                      <a:pt x="10800" y="2483"/>
                    </a:cubicBezTo>
                    <a:cubicBezTo>
                      <a:pt x="6206" y="2483"/>
                      <a:pt x="2483" y="6206"/>
                      <a:pt x="2483" y="10800"/>
                    </a:cubicBezTo>
                    <a:lnTo>
                      <a:pt x="0" y="10800"/>
                    </a:lnTo>
                    <a:cubicBezTo>
                      <a:pt x="0" y="4835"/>
                      <a:pt x="4835" y="0"/>
                      <a:pt x="10800" y="0"/>
                    </a:cubicBezTo>
                    <a:cubicBezTo>
                      <a:pt x="14455" y="0"/>
                      <a:pt x="17863" y="1849"/>
                      <a:pt x="19855" y="4915"/>
                    </a:cubicBezTo>
                    <a:lnTo>
                      <a:pt x="22119" y="3443"/>
                    </a:lnTo>
                    <a:lnTo>
                      <a:pt x="20963" y="8897"/>
                    </a:lnTo>
                    <a:lnTo>
                      <a:pt x="15509" y="7739"/>
                    </a:lnTo>
                    <a:lnTo>
                      <a:pt x="17773" y="6268"/>
                    </a:lnTo>
                    <a:close/>
                  </a:path>
                </a:pathLst>
              </a:custGeom>
              <a:grpFill/>
              <a:ln w="25400" algn="ctr">
                <a:solidFill>
                  <a:schemeClr val="bg1"/>
                </a:solidFill>
                <a:miter lim="800000"/>
                <a:headEnd/>
                <a:tailEnd/>
              </a:ln>
            </p:spPr>
            <p:txBody>
              <a:bodyPr lIns="45720" tIns="44450" rIns="45720" bIns="44450" anchor="ctr" anchorCtr="1"/>
              <a:lstStyle/>
              <a:p>
                <a:pPr>
                  <a:defRPr/>
                </a:pPr>
                <a:endParaRPr lang="zh-TW" altLang="en-US" dirty="0">
                  <a:solidFill>
                    <a:prstClr val="black"/>
                  </a:solidFill>
                  <a:latin typeface="A-OTF Ryumin Pr6N B-KL" pitchFamily="18" charset="-128"/>
                  <a:ea typeface="A-OTF Ryumin Pr6N B-KL" pitchFamily="18" charset="-128"/>
                </a:endParaRPr>
              </a:p>
            </p:txBody>
          </p:sp>
          <p:sp>
            <p:nvSpPr>
              <p:cNvPr id="14" name="AutoShape 3"/>
              <p:cNvSpPr>
                <a:spLocks noChangeArrowheads="1"/>
              </p:cNvSpPr>
              <p:nvPr/>
            </p:nvSpPr>
            <p:spPr bwMode="gray">
              <a:xfrm rot="20830528" flipH="1">
                <a:off x="2639165" y="2166301"/>
                <a:ext cx="3865669" cy="3100076"/>
              </a:xfrm>
              <a:custGeom>
                <a:avLst/>
                <a:gdLst>
                  <a:gd name="T0" fmla="*/ 5 w 21600"/>
                  <a:gd name="T1" fmla="*/ 0 h 21600"/>
                  <a:gd name="T2" fmla="*/ 1 w 21600"/>
                  <a:gd name="T3" fmla="*/ 8 h 21600"/>
                  <a:gd name="T4" fmla="*/ 6 w 21600"/>
                  <a:gd name="T5" fmla="*/ 2 h 21600"/>
                  <a:gd name="T6" fmla="*/ 15 w 21600"/>
                  <a:gd name="T7" fmla="*/ 2 h 21600"/>
                  <a:gd name="T8" fmla="*/ 15 w 21600"/>
                  <a:gd name="T9" fmla="*/ 6 h 21600"/>
                  <a:gd name="T10" fmla="*/ 11 w 21600"/>
                  <a:gd name="T11" fmla="*/ 5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73" y="6268"/>
                    </a:moveTo>
                    <a:cubicBezTo>
                      <a:pt x="16239" y="3907"/>
                      <a:pt x="13615" y="2483"/>
                      <a:pt x="10800" y="2483"/>
                    </a:cubicBezTo>
                    <a:cubicBezTo>
                      <a:pt x="6206" y="2483"/>
                      <a:pt x="2483" y="6206"/>
                      <a:pt x="2483" y="10800"/>
                    </a:cubicBezTo>
                    <a:lnTo>
                      <a:pt x="0" y="10800"/>
                    </a:lnTo>
                    <a:cubicBezTo>
                      <a:pt x="0" y="4835"/>
                      <a:pt x="4835" y="0"/>
                      <a:pt x="10800" y="0"/>
                    </a:cubicBezTo>
                    <a:cubicBezTo>
                      <a:pt x="14455" y="0"/>
                      <a:pt x="17863" y="1849"/>
                      <a:pt x="19855" y="4915"/>
                    </a:cubicBezTo>
                    <a:lnTo>
                      <a:pt x="22119" y="3443"/>
                    </a:lnTo>
                    <a:lnTo>
                      <a:pt x="20963" y="8897"/>
                    </a:lnTo>
                    <a:lnTo>
                      <a:pt x="15509" y="7739"/>
                    </a:lnTo>
                    <a:lnTo>
                      <a:pt x="17773" y="6268"/>
                    </a:lnTo>
                    <a:close/>
                  </a:path>
                </a:pathLst>
              </a:custGeom>
              <a:grpFill/>
              <a:ln w="25400" algn="ctr">
                <a:solidFill>
                  <a:schemeClr val="bg1"/>
                </a:solidFill>
                <a:miter lim="800000"/>
                <a:headEnd/>
                <a:tailEnd/>
              </a:ln>
            </p:spPr>
            <p:txBody>
              <a:bodyPr lIns="45720" tIns="44450" rIns="45720" bIns="44450" anchor="ctr" anchorCtr="1"/>
              <a:lstStyle/>
              <a:p>
                <a:pPr>
                  <a:defRPr/>
                </a:pPr>
                <a:endParaRPr lang="zh-TW" altLang="en-US" dirty="0">
                  <a:solidFill>
                    <a:prstClr val="black"/>
                  </a:solidFill>
                  <a:latin typeface="A-OTF Ryumin Pr6N B-KL" pitchFamily="18" charset="-128"/>
                  <a:ea typeface="A-OTF Ryumin Pr6N B-KL" pitchFamily="18" charset="-128"/>
                </a:endParaRPr>
              </a:p>
            </p:txBody>
          </p:sp>
        </p:grpSp>
        <p:sp>
          <p:nvSpPr>
            <p:cNvPr id="5153" name="矩形 16"/>
            <p:cNvSpPr>
              <a:spLocks noChangeArrowheads="1"/>
            </p:cNvSpPr>
            <p:nvPr/>
          </p:nvSpPr>
          <p:spPr bwMode="auto">
            <a:xfrm>
              <a:off x="2754979" y="28956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000" b="1" smtClean="0">
                  <a:solidFill>
                    <a:prstClr val="white"/>
                  </a:solidFill>
                  <a:latin typeface="A-OTF Ryumin Pr6N B-KL" pitchFamily="18" charset="-128"/>
                  <a:ea typeface="A-OTF Ryumin Pr6N B-KL" pitchFamily="18" charset="-128"/>
                </a:rPr>
                <a:t>核</a:t>
              </a:r>
            </a:p>
          </p:txBody>
        </p:sp>
        <p:sp>
          <p:nvSpPr>
            <p:cNvPr id="5154" name="矩形 38"/>
            <p:cNvSpPr>
              <a:spLocks noChangeArrowheads="1"/>
            </p:cNvSpPr>
            <p:nvPr/>
          </p:nvSpPr>
          <p:spPr bwMode="auto">
            <a:xfrm>
              <a:off x="3089941" y="2535238"/>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000" b="1" smtClean="0">
                  <a:solidFill>
                    <a:prstClr val="white"/>
                  </a:solidFill>
                  <a:latin typeface="A-OTF Ryumin Pr6N B-KL" pitchFamily="18" charset="-128"/>
                  <a:ea typeface="A-OTF Ryumin Pr6N B-KL" pitchFamily="18" charset="-128"/>
                </a:rPr>
                <a:t>心</a:t>
              </a:r>
            </a:p>
          </p:txBody>
        </p:sp>
        <p:sp>
          <p:nvSpPr>
            <p:cNvPr id="5155" name="矩形 39"/>
            <p:cNvSpPr>
              <a:spLocks noChangeArrowheads="1"/>
            </p:cNvSpPr>
            <p:nvPr/>
          </p:nvSpPr>
          <p:spPr bwMode="auto">
            <a:xfrm>
              <a:off x="5425231" y="2524894"/>
              <a:ext cx="441065" cy="4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000" b="1" smtClean="0">
                  <a:solidFill>
                    <a:prstClr val="white"/>
                  </a:solidFill>
                  <a:latin typeface="A-OTF Ryumin Pr6N B-KL" pitchFamily="18" charset="-128"/>
                  <a:ea typeface="A-OTF Ryumin Pr6N B-KL" pitchFamily="18" charset="-128"/>
                </a:rPr>
                <a:t>凝</a:t>
              </a:r>
            </a:p>
          </p:txBody>
        </p:sp>
        <p:sp>
          <p:nvSpPr>
            <p:cNvPr id="5156" name="矩形 40"/>
            <p:cNvSpPr>
              <a:spLocks noChangeArrowheads="1"/>
            </p:cNvSpPr>
            <p:nvPr/>
          </p:nvSpPr>
          <p:spPr bwMode="auto">
            <a:xfrm>
              <a:off x="5680741" y="2895600"/>
              <a:ext cx="441065" cy="4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000" b="1" smtClean="0">
                  <a:solidFill>
                    <a:prstClr val="white"/>
                  </a:solidFill>
                  <a:latin typeface="A-OTF Ryumin Pr6N B-KL" pitchFamily="18" charset="-128"/>
                  <a:ea typeface="A-OTF Ryumin Pr6N B-KL" pitchFamily="18" charset="-128"/>
                </a:rPr>
                <a:t>聚</a:t>
              </a:r>
            </a:p>
          </p:txBody>
        </p:sp>
        <p:sp>
          <p:nvSpPr>
            <p:cNvPr id="5157" name="矩形 41"/>
            <p:cNvSpPr>
              <a:spLocks noChangeArrowheads="1"/>
            </p:cNvSpPr>
            <p:nvPr/>
          </p:nvSpPr>
          <p:spPr bwMode="auto">
            <a:xfrm>
              <a:off x="5898229" y="335915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000" b="1" smtClean="0">
                  <a:solidFill>
                    <a:prstClr val="white"/>
                  </a:solidFill>
                  <a:latin typeface="A-OTF Ryumin Pr6N B-KL" pitchFamily="18" charset="-128"/>
                  <a:ea typeface="A-OTF Ryumin Pr6N B-KL" pitchFamily="18" charset="-128"/>
                </a:rPr>
                <a:t>力</a:t>
              </a:r>
            </a:p>
          </p:txBody>
        </p:sp>
      </p:grpSp>
      <p:grpSp>
        <p:nvGrpSpPr>
          <p:cNvPr id="15" name="群組 19"/>
          <p:cNvGrpSpPr>
            <a:grpSpLocks/>
          </p:cNvGrpSpPr>
          <p:nvPr/>
        </p:nvGrpSpPr>
        <p:grpSpPr bwMode="auto">
          <a:xfrm>
            <a:off x="3676862" y="3707135"/>
            <a:ext cx="1779587" cy="654843"/>
            <a:chOff x="3750925" y="3789040"/>
            <a:chExt cx="1779333" cy="654200"/>
          </a:xfrm>
          <a:solidFill>
            <a:srgbClr val="968C6D"/>
          </a:solidFill>
        </p:grpSpPr>
        <p:sp>
          <p:nvSpPr>
            <p:cNvPr id="16" name="向右箭號 17"/>
            <p:cNvSpPr>
              <a:spLocks noChangeArrowheads="1"/>
            </p:cNvSpPr>
            <p:nvPr/>
          </p:nvSpPr>
          <p:spPr bwMode="auto">
            <a:xfrm>
              <a:off x="3750925" y="3789040"/>
              <a:ext cx="1368152" cy="360040"/>
            </a:xfrm>
            <a:prstGeom prst="rightArrow">
              <a:avLst>
                <a:gd name="adj1" fmla="val 50000"/>
                <a:gd name="adj2" fmla="val 49998"/>
              </a:avLst>
            </a:prstGeom>
            <a:grpFill/>
            <a:ln>
              <a:noFill/>
            </a:ln>
            <a:extLst/>
          </p:spPr>
          <p:txBody>
            <a:bodyPr lIns="0" anchor="ctr"/>
            <a:lstStyle>
              <a:lvl1pPr marL="174625" indent="-174625" eaLnBrk="0" hangingPunct="0">
                <a:spcAft>
                  <a:spcPts val="900"/>
                </a:spcAft>
                <a:buClr>
                  <a:schemeClr val="tx1"/>
                </a:buClr>
                <a:defRPr sz="2000">
                  <a:solidFill>
                    <a:schemeClr val="tx1"/>
                  </a:solidFill>
                  <a:latin typeface="Georgia" pitchFamily="18" charset="0"/>
                </a:defRPr>
              </a:lvl1pPr>
              <a:lvl2pPr marL="742950" indent="-285750" eaLnBrk="0" hangingPunct="0">
                <a:spcAft>
                  <a:spcPts val="900"/>
                </a:spcAft>
                <a:buClr>
                  <a:schemeClr val="tx1"/>
                </a:buClr>
                <a:buFont typeface="Georgia" pitchFamily="18" charset="0"/>
                <a:buChar char="•"/>
                <a:defRPr sz="2000">
                  <a:solidFill>
                    <a:schemeClr val="tx1"/>
                  </a:solidFill>
                  <a:latin typeface="Georgia" pitchFamily="18" charset="0"/>
                </a:defRPr>
              </a:lvl2pPr>
              <a:lvl3pPr marL="1143000" indent="-228600" eaLnBrk="0" hangingPunct="0">
                <a:spcAft>
                  <a:spcPts val="900"/>
                </a:spcAft>
                <a:buClr>
                  <a:schemeClr val="tx1"/>
                </a:buClr>
                <a:buFont typeface="Georgia" pitchFamily="18" charset="0"/>
                <a:buChar char="-"/>
                <a:defRPr sz="2000">
                  <a:solidFill>
                    <a:schemeClr val="tx1"/>
                  </a:solidFill>
                  <a:latin typeface="Georgia" pitchFamily="18" charset="0"/>
                </a:defRPr>
              </a:lvl3pPr>
              <a:lvl4pPr marL="1600200" indent="-228600" eaLnBrk="0" hangingPunct="0">
                <a:spcAft>
                  <a:spcPts val="900"/>
                </a:spcAft>
                <a:buClr>
                  <a:schemeClr val="tx1"/>
                </a:buClr>
                <a:buFont typeface="Georgia" pitchFamily="18" charset="0"/>
                <a:buChar char="◦"/>
                <a:defRPr sz="2000">
                  <a:solidFill>
                    <a:schemeClr val="tx1"/>
                  </a:solidFill>
                  <a:latin typeface="Georgia" pitchFamily="18" charset="0"/>
                </a:defRPr>
              </a:lvl4pPr>
              <a:lvl5pPr marL="2057400" indent="-228600" eaLnBrk="0" hangingPunct="0">
                <a:spcAft>
                  <a:spcPts val="900"/>
                </a:spcAft>
                <a:buClr>
                  <a:schemeClr val="tx1"/>
                </a:buClr>
                <a:buFont typeface="Georgia" pitchFamily="18" charset="0"/>
                <a:buChar char="›"/>
                <a:defRPr sz="2000">
                  <a:solidFill>
                    <a:schemeClr val="tx1"/>
                  </a:solidFill>
                  <a:latin typeface="Georgia" pitchFamily="18" charset="0"/>
                </a:defRPr>
              </a:lvl5pPr>
              <a:lvl6pPr marL="25146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6pPr>
              <a:lvl7pPr marL="29718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7pPr>
              <a:lvl8pPr marL="34290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8pPr>
              <a:lvl9pPr marL="3886200" indent="-228600" eaLnBrk="0" fontAlgn="base" hangingPunct="0">
                <a:spcBef>
                  <a:spcPct val="0"/>
                </a:spcBef>
                <a:spcAft>
                  <a:spcPts val="900"/>
                </a:spcAft>
                <a:buClr>
                  <a:schemeClr val="tx1"/>
                </a:buClr>
                <a:buFont typeface="Georgia" pitchFamily="18" charset="0"/>
                <a:buChar char="›"/>
                <a:defRPr sz="2000">
                  <a:solidFill>
                    <a:schemeClr val="tx1"/>
                  </a:solidFill>
                  <a:latin typeface="Georgia" pitchFamily="18" charset="0"/>
                </a:defRPr>
              </a:lvl9pPr>
            </a:lstStyle>
            <a:p>
              <a:pPr algn="ctr">
                <a:lnSpc>
                  <a:spcPct val="150000"/>
                </a:lnSpc>
                <a:spcAft>
                  <a:spcPct val="0"/>
                </a:spcAft>
                <a:buClr>
                  <a:srgbClr val="DC6900"/>
                </a:buClr>
                <a:buSzPct val="120000"/>
                <a:defRPr/>
              </a:pPr>
              <a:endParaRPr lang="zh-TW" altLang="en-US" sz="2200" smtClean="0">
                <a:solidFill>
                  <a:srgbClr val="4F81BD"/>
                </a:solidFill>
                <a:latin typeface="A-OTF Ryumin Pr6N B-KL" pitchFamily="18" charset="-128"/>
                <a:ea typeface="A-OTF Ryumin Pr6N B-KL" pitchFamily="18" charset="-128"/>
              </a:endParaRPr>
            </a:p>
          </p:txBody>
        </p:sp>
        <p:sp>
          <p:nvSpPr>
            <p:cNvPr id="17" name="向右箭號 16"/>
            <p:cNvSpPr/>
            <p:nvPr/>
          </p:nvSpPr>
          <p:spPr bwMode="auto">
            <a:xfrm flipH="1">
              <a:off x="4162028" y="4083231"/>
              <a:ext cx="1368230" cy="360009"/>
            </a:xfrm>
            <a:prstGeom prst="rightArrow">
              <a:avLst/>
            </a:prstGeom>
            <a:grpFill/>
            <a:ln w="9525" algn="ctr">
              <a:noFill/>
              <a:miter lim="800000"/>
              <a:headEnd/>
              <a:tailEnd/>
            </a:ln>
          </p:spPr>
          <p:txBody>
            <a:bodyPr lIns="0" anchor="ctr"/>
            <a:lstStyle/>
            <a:p>
              <a:pPr marL="174625" indent="-174625" algn="ctr" eaLnBrk="0" hangingPunct="0">
                <a:lnSpc>
                  <a:spcPct val="150000"/>
                </a:lnSpc>
                <a:buClr>
                  <a:srgbClr val="DC6900"/>
                </a:buClr>
                <a:buSzPct val="120000"/>
                <a:defRPr/>
              </a:pPr>
              <a:endParaRPr lang="zh-TW" altLang="en-US" sz="2200" dirty="0">
                <a:solidFill>
                  <a:srgbClr val="4F81BD"/>
                </a:solidFill>
                <a:latin typeface="A-OTF Ryumin Pr6N B-KL" pitchFamily="18" charset="-128"/>
                <a:ea typeface="A-OTF Ryumin Pr6N B-KL" pitchFamily="18" charset="-128"/>
              </a:endParaRPr>
            </a:p>
          </p:txBody>
        </p:sp>
      </p:grpSp>
      <p:grpSp>
        <p:nvGrpSpPr>
          <p:cNvPr id="5126" name="群組 25"/>
          <p:cNvGrpSpPr>
            <a:grpSpLocks/>
          </p:cNvGrpSpPr>
          <p:nvPr/>
        </p:nvGrpSpPr>
        <p:grpSpPr bwMode="auto">
          <a:xfrm flipH="1">
            <a:off x="4144963" y="4360863"/>
            <a:ext cx="2643187" cy="1300162"/>
            <a:chOff x="6681271" y="4767263"/>
            <a:chExt cx="2643257" cy="1901825"/>
          </a:xfrm>
        </p:grpSpPr>
        <p:sp>
          <p:nvSpPr>
            <p:cNvPr id="5144" name="文字方塊 6"/>
            <p:cNvSpPr>
              <a:spLocks noChangeArrowheads="1"/>
            </p:cNvSpPr>
            <p:nvPr/>
          </p:nvSpPr>
          <p:spPr bwMode="auto">
            <a:xfrm>
              <a:off x="7253185" y="4868863"/>
              <a:ext cx="2071343" cy="504825"/>
            </a:xfrm>
            <a:prstGeom prst="roundRect">
              <a:avLst>
                <a:gd name="adj" fmla="val 16667"/>
              </a:avLst>
            </a:prstGeom>
            <a:solidFill>
              <a:schemeClr val="bg1"/>
            </a:solidFill>
            <a:ln w="9525">
              <a:solidFill>
                <a:srgbClr val="C00000"/>
              </a:solidFill>
              <a:miter lim="800000"/>
              <a:headEnd/>
              <a:tailEnd/>
            </a:ln>
          </p:spPr>
          <p:txBody>
            <a:bodyPr wrap="none" lIns="36000" rIns="36000" anchor="ct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marL="0" lvl="2" eaLnBrk="1" fontAlgn="base" hangingPunct="1">
                <a:lnSpc>
                  <a:spcPts val="3000"/>
                </a:lnSpc>
                <a:spcBef>
                  <a:spcPts val="600"/>
                </a:spcBef>
                <a:spcAft>
                  <a:spcPts val="600"/>
                </a:spcAft>
                <a:buClr>
                  <a:srgbClr val="C00000"/>
                </a:buClr>
                <a:buFontTx/>
                <a:buNone/>
              </a:pPr>
              <a:r>
                <a:rPr lang="zh-TW" altLang="en-US" sz="1800" b="1" smtClean="0">
                  <a:solidFill>
                    <a:prstClr val="black"/>
                  </a:solidFill>
                  <a:latin typeface="A-OTF Ryumin Pr6N B-KL" pitchFamily="18" charset="-128"/>
                  <a:ea typeface="A-OTF Ryumin Pr6N B-KL" pitchFamily="18" charset="-128"/>
                  <a:cs typeface="Arial" charset="0"/>
                </a:rPr>
                <a:t>學校志願服務</a:t>
              </a:r>
            </a:p>
          </p:txBody>
        </p:sp>
        <p:sp>
          <p:nvSpPr>
            <p:cNvPr id="5145" name="文字方塊 6"/>
            <p:cNvSpPr>
              <a:spLocks noChangeArrowheads="1"/>
            </p:cNvSpPr>
            <p:nvPr/>
          </p:nvSpPr>
          <p:spPr bwMode="auto">
            <a:xfrm>
              <a:off x="7253185" y="5472113"/>
              <a:ext cx="2071343" cy="504825"/>
            </a:xfrm>
            <a:prstGeom prst="roundRect">
              <a:avLst>
                <a:gd name="adj" fmla="val 16667"/>
              </a:avLst>
            </a:prstGeom>
            <a:solidFill>
              <a:schemeClr val="bg1"/>
            </a:solidFill>
            <a:ln w="9525">
              <a:solidFill>
                <a:srgbClr val="C00000"/>
              </a:solidFill>
              <a:miter lim="800000"/>
              <a:headEnd/>
              <a:tailEnd/>
            </a:ln>
          </p:spPr>
          <p:txBody>
            <a:bodyPr wrap="none" lIns="36000" rIns="36000" anchor="ct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marL="0" lvl="2" eaLnBrk="1" fontAlgn="base" hangingPunct="1">
                <a:lnSpc>
                  <a:spcPts val="3000"/>
                </a:lnSpc>
                <a:spcBef>
                  <a:spcPts val="600"/>
                </a:spcBef>
                <a:spcAft>
                  <a:spcPts val="600"/>
                </a:spcAft>
                <a:buClr>
                  <a:srgbClr val="C00000"/>
                </a:buClr>
                <a:buFontTx/>
                <a:buNone/>
              </a:pPr>
              <a:r>
                <a:rPr lang="zh-TW" altLang="en-US" sz="1800" b="1" smtClean="0">
                  <a:solidFill>
                    <a:prstClr val="black"/>
                  </a:solidFill>
                  <a:latin typeface="A-OTF Ryumin Pr6N B-KL" pitchFamily="18" charset="-128"/>
                  <a:ea typeface="A-OTF Ryumin Pr6N B-KL" pitchFamily="18" charset="-128"/>
                  <a:cs typeface="Arial" charset="0"/>
                </a:rPr>
                <a:t>企業一日志工</a:t>
              </a:r>
            </a:p>
          </p:txBody>
        </p:sp>
        <p:sp>
          <p:nvSpPr>
            <p:cNvPr id="5146" name="文字方塊 6"/>
            <p:cNvSpPr>
              <a:spLocks noChangeArrowheads="1"/>
            </p:cNvSpPr>
            <p:nvPr/>
          </p:nvSpPr>
          <p:spPr bwMode="auto">
            <a:xfrm>
              <a:off x="7253185" y="6067426"/>
              <a:ext cx="2071343" cy="503238"/>
            </a:xfrm>
            <a:prstGeom prst="roundRect">
              <a:avLst>
                <a:gd name="adj" fmla="val 16667"/>
              </a:avLst>
            </a:prstGeom>
            <a:solidFill>
              <a:schemeClr val="bg1"/>
            </a:solidFill>
            <a:ln w="9525">
              <a:solidFill>
                <a:srgbClr val="C00000"/>
              </a:solidFill>
              <a:miter lim="800000"/>
              <a:headEnd/>
              <a:tailEnd/>
            </a:ln>
          </p:spPr>
          <p:txBody>
            <a:bodyPr wrap="none" lIns="36000" rIns="36000" anchor="ct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marL="0" lvl="2" eaLnBrk="1" fontAlgn="base" hangingPunct="1">
                <a:lnSpc>
                  <a:spcPts val="3000"/>
                </a:lnSpc>
                <a:spcBef>
                  <a:spcPts val="600"/>
                </a:spcBef>
                <a:spcAft>
                  <a:spcPts val="600"/>
                </a:spcAft>
                <a:buClr>
                  <a:srgbClr val="C00000"/>
                </a:buClr>
                <a:buFontTx/>
                <a:buNone/>
              </a:pPr>
              <a:r>
                <a:rPr lang="zh-TW" altLang="en-US" sz="1800" b="1" smtClean="0">
                  <a:solidFill>
                    <a:prstClr val="black"/>
                  </a:solidFill>
                  <a:latin typeface="A-OTF Ryumin Pr6N B-KL" pitchFamily="18" charset="-128"/>
                  <a:ea typeface="A-OTF Ryumin Pr6N B-KL" pitchFamily="18" charset="-128"/>
                  <a:cs typeface="Arial" charset="0"/>
                </a:rPr>
                <a:t>推廣綠色消費</a:t>
              </a:r>
            </a:p>
          </p:txBody>
        </p:sp>
        <p:cxnSp>
          <p:nvCxnSpPr>
            <p:cNvPr id="22" name="直線接點 21"/>
            <p:cNvCxnSpPr/>
            <p:nvPr/>
          </p:nvCxnSpPr>
          <p:spPr>
            <a:xfrm>
              <a:off x="7109907" y="4767263"/>
              <a:ext cx="0" cy="155118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endCxn id="5144" idx="1"/>
            </p:cNvCxnSpPr>
            <p:nvPr/>
          </p:nvCxnSpPr>
          <p:spPr>
            <a:xfrm>
              <a:off x="7109907" y="5120227"/>
              <a:ext cx="14287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7109907" y="5723981"/>
              <a:ext cx="14287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7109907" y="6330057"/>
              <a:ext cx="14287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151" name="文字方塊 51"/>
            <p:cNvSpPr txBox="1">
              <a:spLocks noChangeArrowheads="1"/>
            </p:cNvSpPr>
            <p:nvPr/>
          </p:nvSpPr>
          <p:spPr bwMode="auto">
            <a:xfrm>
              <a:off x="6681271" y="4838700"/>
              <a:ext cx="35083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indent="-27305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1800" b="1" smtClean="0">
                  <a:solidFill>
                    <a:prstClr val="black"/>
                  </a:solidFill>
                  <a:latin typeface="A-OTF Ryumin Pr6N B-KL" pitchFamily="18" charset="-128"/>
                  <a:ea typeface="A-OTF Ryumin Pr6N B-KL" pitchFamily="18" charset="-128"/>
                </a:rPr>
                <a:t>C</a:t>
              </a:r>
            </a:p>
            <a:p>
              <a:pPr eaLnBrk="1" fontAlgn="base" hangingPunct="1">
                <a:spcBef>
                  <a:spcPct val="0"/>
                </a:spcBef>
                <a:spcAft>
                  <a:spcPct val="0"/>
                </a:spcAft>
                <a:buFontTx/>
                <a:buNone/>
              </a:pPr>
              <a:r>
                <a:rPr lang="en-US" altLang="zh-TW" sz="1800" b="1" smtClean="0">
                  <a:solidFill>
                    <a:prstClr val="black"/>
                  </a:solidFill>
                  <a:latin typeface="A-OTF Ryumin Pr6N B-KL" pitchFamily="18" charset="-128"/>
                  <a:ea typeface="A-OTF Ryumin Pr6N B-KL" pitchFamily="18" charset="-128"/>
                </a:rPr>
                <a:t>S</a:t>
              </a:r>
            </a:p>
            <a:p>
              <a:pPr eaLnBrk="1" fontAlgn="base" hangingPunct="1">
                <a:spcBef>
                  <a:spcPct val="0"/>
                </a:spcBef>
                <a:spcAft>
                  <a:spcPct val="0"/>
                </a:spcAft>
                <a:buFontTx/>
                <a:buNone/>
              </a:pPr>
              <a:r>
                <a:rPr lang="en-US" altLang="zh-TW" sz="1800" b="1" smtClean="0">
                  <a:solidFill>
                    <a:prstClr val="black"/>
                  </a:solidFill>
                  <a:latin typeface="A-OTF Ryumin Pr6N B-KL" pitchFamily="18" charset="-128"/>
                  <a:ea typeface="A-OTF Ryumin Pr6N B-KL" pitchFamily="18" charset="-128"/>
                </a:rPr>
                <a:t>V</a:t>
              </a:r>
            </a:p>
            <a:p>
              <a:pPr eaLnBrk="1" fontAlgn="base" hangingPunct="1">
                <a:spcBef>
                  <a:spcPct val="0"/>
                </a:spcBef>
                <a:spcAft>
                  <a:spcPct val="0"/>
                </a:spcAft>
                <a:buFontTx/>
                <a:buNone/>
              </a:pPr>
              <a:r>
                <a:rPr lang="zh-TW" altLang="en-US" sz="1800" b="1" smtClean="0">
                  <a:solidFill>
                    <a:prstClr val="black"/>
                  </a:solidFill>
                  <a:latin typeface="A-OTF Ryumin Pr6N B-KL" pitchFamily="18" charset="-128"/>
                  <a:ea typeface="A-OTF Ryumin Pr6N B-KL" pitchFamily="18" charset="-128"/>
                </a:rPr>
                <a:t>活</a:t>
              </a:r>
              <a:endParaRPr lang="en-US" altLang="zh-TW" sz="1800" b="1" smtClean="0">
                <a:solidFill>
                  <a:prstClr val="black"/>
                </a:solidFill>
                <a:latin typeface="A-OTF Ryumin Pr6N B-KL" pitchFamily="18" charset="-128"/>
                <a:ea typeface="A-OTF Ryumin Pr6N B-KL" pitchFamily="18" charset="-128"/>
              </a:endParaRPr>
            </a:p>
            <a:p>
              <a:pPr eaLnBrk="1" fontAlgn="base" hangingPunct="1">
                <a:spcBef>
                  <a:spcPct val="0"/>
                </a:spcBef>
                <a:spcAft>
                  <a:spcPct val="0"/>
                </a:spcAft>
                <a:buFontTx/>
                <a:buNone/>
              </a:pPr>
              <a:r>
                <a:rPr lang="zh-TW" altLang="en-US" sz="1800" b="1" smtClean="0">
                  <a:solidFill>
                    <a:prstClr val="black"/>
                  </a:solidFill>
                  <a:latin typeface="A-OTF Ryumin Pr6N B-KL" pitchFamily="18" charset="-128"/>
                  <a:ea typeface="A-OTF Ryumin Pr6N B-KL" pitchFamily="18" charset="-128"/>
                </a:rPr>
                <a:t>動</a:t>
              </a:r>
            </a:p>
          </p:txBody>
        </p:sp>
      </p:grpSp>
      <p:sp>
        <p:nvSpPr>
          <p:cNvPr id="33" name="右中括弧 32"/>
          <p:cNvSpPr/>
          <p:nvPr/>
        </p:nvSpPr>
        <p:spPr>
          <a:xfrm rot="5400000">
            <a:off x="4419600" y="3421063"/>
            <a:ext cx="217488" cy="4964112"/>
          </a:xfrm>
          <a:prstGeom prst="righ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latin typeface="A-OTF Ryumin Pr6N B-KL" pitchFamily="18" charset="-128"/>
              <a:ea typeface="A-OTF Ryumin Pr6N B-KL" pitchFamily="18" charset="-128"/>
            </a:endParaRPr>
          </a:p>
        </p:txBody>
      </p:sp>
      <p:sp>
        <p:nvSpPr>
          <p:cNvPr id="5128" name="文字方塊 6"/>
          <p:cNvSpPr>
            <a:spLocks noChangeArrowheads="1"/>
          </p:cNvSpPr>
          <p:nvPr/>
        </p:nvSpPr>
        <p:spPr bwMode="auto">
          <a:xfrm>
            <a:off x="3463925" y="5695950"/>
            <a:ext cx="2008188" cy="414338"/>
          </a:xfrm>
          <a:prstGeom prst="roundRect">
            <a:avLst>
              <a:gd name="adj" fmla="val 16667"/>
            </a:avLst>
          </a:prstGeom>
          <a:solidFill>
            <a:schemeClr val="accent2"/>
          </a:solidFill>
          <a:ln w="28575">
            <a:solidFill>
              <a:schemeClr val="bg1"/>
            </a:solidFill>
            <a:miter lim="800000"/>
            <a:headEnd/>
            <a:tailEnd/>
          </a:ln>
        </p:spPr>
        <p:txBody>
          <a:bodyPr wrap="none" lIns="36000" rIns="36000" anchor="ct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marL="0" lvl="2" algn="ctr" eaLnBrk="1" fontAlgn="base" hangingPunct="1">
              <a:lnSpc>
                <a:spcPts val="3000"/>
              </a:lnSpc>
              <a:spcBef>
                <a:spcPts val="600"/>
              </a:spcBef>
              <a:spcAft>
                <a:spcPts val="600"/>
              </a:spcAft>
              <a:buClr>
                <a:srgbClr val="C00000"/>
              </a:buClr>
              <a:buFontTx/>
              <a:buNone/>
            </a:pPr>
            <a:r>
              <a:rPr lang="zh-TW" altLang="en-US" sz="2200" b="1" smtClean="0">
                <a:solidFill>
                  <a:prstClr val="white"/>
                </a:solidFill>
                <a:latin typeface="A-OTF Ryumin Pr6N B-KL" pitchFamily="18" charset="-128"/>
                <a:ea typeface="A-OTF Ryumin Pr6N B-KL" pitchFamily="18" charset="-128"/>
                <a:cs typeface="Arial" charset="0"/>
              </a:rPr>
              <a:t>內／外溝通</a:t>
            </a:r>
          </a:p>
        </p:txBody>
      </p:sp>
      <p:grpSp>
        <p:nvGrpSpPr>
          <p:cNvPr id="5129" name="群組 34"/>
          <p:cNvGrpSpPr>
            <a:grpSpLocks/>
          </p:cNvGrpSpPr>
          <p:nvPr/>
        </p:nvGrpSpPr>
        <p:grpSpPr bwMode="auto">
          <a:xfrm>
            <a:off x="825500" y="4371975"/>
            <a:ext cx="1414463" cy="1554163"/>
            <a:chOff x="260644" y="2781300"/>
            <a:chExt cx="2685756" cy="2709327"/>
          </a:xfrm>
        </p:grpSpPr>
        <p:sp>
          <p:nvSpPr>
            <p:cNvPr id="36" name="橢圓 35"/>
            <p:cNvSpPr/>
            <p:nvPr/>
          </p:nvSpPr>
          <p:spPr bwMode="auto">
            <a:xfrm>
              <a:off x="426432" y="2781300"/>
              <a:ext cx="2519968" cy="2518373"/>
            </a:xfrm>
            <a:prstGeom prst="ellipse">
              <a:avLst/>
            </a:prstGeom>
            <a:noFill/>
            <a:ln w="38100">
              <a:solidFill>
                <a:srgbClr val="00642D"/>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dirty="0">
                <a:solidFill>
                  <a:prstClr val="white"/>
                </a:solidFill>
              </a:endParaRPr>
            </a:p>
            <a:p>
              <a:pPr algn="ctr">
                <a:defRPr/>
              </a:pPr>
              <a:endParaRPr lang="zh-TW" altLang="en-US" dirty="0">
                <a:solidFill>
                  <a:prstClr val="white"/>
                </a:solidFill>
              </a:endParaRPr>
            </a:p>
          </p:txBody>
        </p:sp>
        <p:sp>
          <p:nvSpPr>
            <p:cNvPr id="37" name="矩形 36"/>
            <p:cNvSpPr/>
            <p:nvPr/>
          </p:nvSpPr>
          <p:spPr bwMode="auto">
            <a:xfrm>
              <a:off x="260644" y="2997161"/>
              <a:ext cx="2685756" cy="11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nSpc>
                  <a:spcPct val="150000"/>
                </a:lnSpc>
                <a:defRPr/>
              </a:pPr>
              <a:r>
                <a:rPr lang="zh-TW" altLang="zh-TW" sz="2400" b="1" dirty="0">
                  <a:solidFill>
                    <a:prstClr val="black"/>
                  </a:solidFill>
                  <a:latin typeface="微軟正黑體" pitchFamily="34" charset="-120"/>
                  <a:ea typeface="微軟正黑體" pitchFamily="34" charset="-120"/>
                </a:rPr>
                <a:t>照顧地球</a:t>
              </a:r>
              <a:endParaRPr lang="en-US" altLang="zh-TW" sz="2400" b="1" dirty="0">
                <a:solidFill>
                  <a:prstClr val="black"/>
                </a:solidFill>
                <a:latin typeface="微軟正黑體" pitchFamily="34" charset="-120"/>
                <a:ea typeface="微軟正黑體" pitchFamily="34" charset="-120"/>
              </a:endParaRPr>
            </a:p>
          </p:txBody>
        </p:sp>
        <p:pic>
          <p:nvPicPr>
            <p:cNvPr id="5143"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449" y="3789040"/>
              <a:ext cx="1180952" cy="170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0" name="群組 38"/>
          <p:cNvGrpSpPr>
            <a:grpSpLocks/>
          </p:cNvGrpSpPr>
          <p:nvPr/>
        </p:nvGrpSpPr>
        <p:grpSpPr bwMode="auto">
          <a:xfrm>
            <a:off x="3746500" y="1306513"/>
            <a:ext cx="2016125" cy="1908175"/>
            <a:chOff x="3348038" y="3573934"/>
            <a:chExt cx="3139357" cy="2735386"/>
          </a:xfrm>
        </p:grpSpPr>
        <p:grpSp>
          <p:nvGrpSpPr>
            <p:cNvPr id="40" name="群組 39"/>
            <p:cNvGrpSpPr>
              <a:grpSpLocks/>
            </p:cNvGrpSpPr>
            <p:nvPr/>
          </p:nvGrpSpPr>
          <p:grpSpPr bwMode="auto">
            <a:xfrm>
              <a:off x="3348038" y="3573934"/>
              <a:ext cx="3139357" cy="2519362"/>
              <a:chOff x="2439605" y="3962569"/>
              <a:chExt cx="3140501" cy="2520280"/>
            </a:xfrm>
            <a:solidFill>
              <a:schemeClr val="accent6">
                <a:lumMod val="75000"/>
              </a:schemeClr>
            </a:solidFill>
            <a:effectLst/>
          </p:grpSpPr>
          <p:sp>
            <p:nvSpPr>
              <p:cNvPr id="42" name="橢圓 41"/>
              <p:cNvSpPr/>
              <p:nvPr/>
            </p:nvSpPr>
            <p:spPr>
              <a:xfrm>
                <a:off x="2439605" y="3962569"/>
                <a:ext cx="2520280" cy="2520280"/>
              </a:xfrm>
              <a:prstGeom prst="ellipse">
                <a:avLst/>
              </a:prstGeom>
              <a:noFill/>
              <a:ln w="3810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tLang="zh-TW" dirty="0">
                  <a:solidFill>
                    <a:prstClr val="white"/>
                  </a:solidFill>
                </a:endParaRPr>
              </a:p>
              <a:p>
                <a:pPr algn="ctr">
                  <a:defRPr/>
                </a:pPr>
                <a:endParaRPr lang="zh-TW" altLang="en-US" dirty="0">
                  <a:solidFill>
                    <a:prstClr val="white"/>
                  </a:solidFill>
                </a:endParaRPr>
              </a:p>
            </p:txBody>
          </p:sp>
          <p:sp>
            <p:nvSpPr>
              <p:cNvPr id="43" name="矩形 42"/>
              <p:cNvSpPr/>
              <p:nvPr/>
            </p:nvSpPr>
            <p:spPr>
              <a:xfrm>
                <a:off x="2641291" y="4293161"/>
                <a:ext cx="2938815" cy="1259055"/>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nSpc>
                    <a:spcPct val="150000"/>
                  </a:lnSpc>
                  <a:defRPr/>
                </a:pPr>
                <a:r>
                  <a:rPr lang="zh-TW" altLang="en-US" sz="2400" b="1" dirty="0">
                    <a:solidFill>
                      <a:prstClr val="black"/>
                    </a:solidFill>
                    <a:latin typeface="微軟正黑體" pitchFamily="34" charset="-120"/>
                    <a:ea typeface="微軟正黑體" pitchFamily="34" charset="-120"/>
                  </a:rPr>
                  <a:t>師法自然</a:t>
                </a:r>
                <a:endParaRPr lang="en-US" altLang="zh-TW" sz="2400" b="1" dirty="0">
                  <a:solidFill>
                    <a:prstClr val="black"/>
                  </a:solidFill>
                  <a:latin typeface="微軟正黑體" pitchFamily="34" charset="-120"/>
                  <a:ea typeface="微軟正黑體" pitchFamily="34" charset="-120"/>
                </a:endParaRPr>
              </a:p>
            </p:txBody>
          </p:sp>
        </p:grpSp>
        <p:pic>
          <p:nvPicPr>
            <p:cNvPr id="5140" name="圖片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7719" y="4722018"/>
              <a:ext cx="1600000" cy="158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1" name="群組 43"/>
          <p:cNvGrpSpPr>
            <a:grpSpLocks/>
          </p:cNvGrpSpPr>
          <p:nvPr/>
        </p:nvGrpSpPr>
        <p:grpSpPr bwMode="auto">
          <a:xfrm>
            <a:off x="6811963" y="4279900"/>
            <a:ext cx="1684337" cy="1527175"/>
            <a:chOff x="6158925" y="2781300"/>
            <a:chExt cx="3246455" cy="2735271"/>
          </a:xfrm>
        </p:grpSpPr>
        <p:grpSp>
          <p:nvGrpSpPr>
            <p:cNvPr id="45" name="群組 44"/>
            <p:cNvGrpSpPr>
              <a:grpSpLocks/>
            </p:cNvGrpSpPr>
            <p:nvPr/>
          </p:nvGrpSpPr>
          <p:grpSpPr bwMode="auto">
            <a:xfrm>
              <a:off x="6158925" y="2781300"/>
              <a:ext cx="3246455" cy="2519363"/>
              <a:chOff x="5278575" y="3001919"/>
              <a:chExt cx="3245592" cy="2520280"/>
            </a:xfrm>
            <a:solidFill>
              <a:schemeClr val="accent3">
                <a:lumMod val="75000"/>
              </a:schemeClr>
            </a:solidFill>
            <a:effectLst/>
          </p:grpSpPr>
          <p:sp>
            <p:nvSpPr>
              <p:cNvPr id="47" name="橢圓 46"/>
              <p:cNvSpPr/>
              <p:nvPr/>
            </p:nvSpPr>
            <p:spPr>
              <a:xfrm>
                <a:off x="5347395" y="3001919"/>
                <a:ext cx="2520280" cy="2520280"/>
              </a:xfrm>
              <a:prstGeom prst="ellipse">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tLang="zh-TW" dirty="0">
                  <a:solidFill>
                    <a:prstClr val="white"/>
                  </a:solidFill>
                </a:endParaRPr>
              </a:p>
              <a:p>
                <a:pPr algn="ctr">
                  <a:defRPr/>
                </a:pPr>
                <a:endParaRPr lang="zh-TW" altLang="en-US" dirty="0">
                  <a:solidFill>
                    <a:prstClr val="white"/>
                  </a:solidFill>
                </a:endParaRPr>
              </a:p>
            </p:txBody>
          </p:sp>
          <p:sp>
            <p:nvSpPr>
              <p:cNvPr id="48" name="矩形 47"/>
              <p:cNvSpPr/>
              <p:nvPr/>
            </p:nvSpPr>
            <p:spPr>
              <a:xfrm>
                <a:off x="5278575" y="3217649"/>
                <a:ext cx="3245592" cy="1414614"/>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nSpc>
                    <a:spcPct val="150000"/>
                  </a:lnSpc>
                  <a:defRPr/>
                </a:pPr>
                <a:r>
                  <a:rPr lang="zh-TW" altLang="en-US" sz="2400" b="1" dirty="0">
                    <a:solidFill>
                      <a:prstClr val="black"/>
                    </a:solidFill>
                    <a:latin typeface="微軟正黑體" pitchFamily="34" charset="-120"/>
                    <a:ea typeface="微軟正黑體" pitchFamily="34" charset="-120"/>
                  </a:rPr>
                  <a:t>分享多餘</a:t>
                </a:r>
                <a:endParaRPr lang="en-US" altLang="zh-TW" sz="2400" b="1" dirty="0">
                  <a:solidFill>
                    <a:prstClr val="black"/>
                  </a:solidFill>
                  <a:latin typeface="微軟正黑體" pitchFamily="34" charset="-120"/>
                  <a:ea typeface="微軟正黑體" pitchFamily="34" charset="-120"/>
                </a:endParaRPr>
              </a:p>
            </p:txBody>
          </p:sp>
        </p:grpSp>
        <p:pic>
          <p:nvPicPr>
            <p:cNvPr id="5138" name="圖片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751" y="3824493"/>
              <a:ext cx="1769818" cy="169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32" name="圖片 54" descr="畫面剪輯"/>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00775" y="1306513"/>
            <a:ext cx="253682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圖片 55" descr="畫面剪輯"/>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85025" y="2971800"/>
            <a:ext cx="194151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矩形 1"/>
          <p:cNvSpPr>
            <a:spLocks noChangeArrowheads="1"/>
          </p:cNvSpPr>
          <p:nvPr/>
        </p:nvSpPr>
        <p:spPr bwMode="auto">
          <a:xfrm>
            <a:off x="493476" y="86864"/>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自然環境教育資源整合與應用</a:t>
            </a:r>
          </a:p>
        </p:txBody>
      </p:sp>
      <p:pic>
        <p:nvPicPr>
          <p:cNvPr id="5135" name="圖片 2" descr="畫面剪輯"/>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3588" y="1314450"/>
            <a:ext cx="19589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L120098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59175" y="1260475"/>
            <a:ext cx="2008188"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85</a:t>
            </a:fld>
            <a:endParaRPr lang="zh-TW" altLang="en-US"/>
          </a:p>
        </p:txBody>
      </p:sp>
    </p:spTree>
    <p:extLst>
      <p:ext uri="{BB962C8B-B14F-4D97-AF65-F5344CB8AC3E}">
        <p14:creationId xmlns:p14="http://schemas.microsoft.com/office/powerpoint/2010/main" val="2941543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028" y="0"/>
            <a:ext cx="2268538" cy="1787525"/>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800" dirty="0">
                <a:solidFill>
                  <a:prstClr val="white"/>
                </a:solidFill>
                <a:ea typeface="華康儷中宋" panose="02010609000101010101" pitchFamily="49" charset="-120"/>
              </a:rPr>
              <a:t>經營</a:t>
            </a:r>
            <a:endParaRPr lang="en-US" altLang="zh-TW" sz="4800" dirty="0">
              <a:solidFill>
                <a:prstClr val="white"/>
              </a:solidFill>
              <a:ea typeface="華康儷中宋" panose="02010609000101010101" pitchFamily="49" charset="-120"/>
            </a:endParaRPr>
          </a:p>
          <a:p>
            <a:pPr algn="ctr">
              <a:defRPr/>
            </a:pPr>
            <a:r>
              <a:rPr lang="zh-TW" altLang="en-US" sz="4800" dirty="0">
                <a:solidFill>
                  <a:prstClr val="white"/>
                </a:solidFill>
                <a:ea typeface="華康儷中宋" panose="02010609000101010101" pitchFamily="49" charset="-120"/>
              </a:rPr>
              <a:t>荒野</a:t>
            </a:r>
          </a:p>
        </p:txBody>
      </p:sp>
      <p:sp>
        <p:nvSpPr>
          <p:cNvPr id="6147" name="文字方塊 5"/>
          <p:cNvSpPr txBox="1">
            <a:spLocks noChangeArrowheads="1"/>
          </p:cNvSpPr>
          <p:nvPr/>
        </p:nvSpPr>
        <p:spPr bwMode="auto">
          <a:xfrm>
            <a:off x="2555875" y="202369"/>
            <a:ext cx="5314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4000" dirty="0" smtClean="0">
                <a:latin typeface="微軟正黑體" panose="020B0604030504040204" pitchFamily="34" charset="-120"/>
                <a:ea typeface="微軟正黑體" panose="020B0604030504040204" pitchFamily="34" charset="-120"/>
              </a:rPr>
              <a:t>104</a:t>
            </a:r>
            <a:r>
              <a:rPr lang="zh-TW" altLang="en-US" sz="4000" dirty="0" smtClean="0">
                <a:latin typeface="微軟正黑體" panose="020B0604030504040204" pitchFamily="34" charset="-120"/>
                <a:ea typeface="微軟正黑體" panose="020B0604030504040204" pitchFamily="34" charset="-120"/>
              </a:rPr>
              <a:t>年</a:t>
            </a:r>
            <a:r>
              <a:rPr lang="en-US" altLang="zh-TW" sz="4000" dirty="0" smtClean="0">
                <a:latin typeface="微軟正黑體" panose="020B0604030504040204" pitchFamily="34" charset="-120"/>
                <a:ea typeface="微軟正黑體" panose="020B0604030504040204" pitchFamily="34" charset="-120"/>
              </a:rPr>
              <a:t>1</a:t>
            </a:r>
            <a:r>
              <a:rPr lang="zh-TW" altLang="en-US" sz="4000" dirty="0" smtClean="0">
                <a:latin typeface="微軟正黑體" panose="020B0604030504040204" pitchFamily="34" charset="-120"/>
                <a:ea typeface="微軟正黑體" panose="020B0604030504040204" pitchFamily="34" charset="-120"/>
              </a:rPr>
              <a:t>月</a:t>
            </a:r>
            <a:r>
              <a:rPr lang="en-US" altLang="zh-TW" sz="4000" dirty="0" smtClean="0">
                <a:latin typeface="微軟正黑體" panose="020B0604030504040204" pitchFamily="34" charset="-120"/>
                <a:ea typeface="微軟正黑體" panose="020B0604030504040204" pitchFamily="34" charset="-120"/>
              </a:rPr>
              <a:t>31</a:t>
            </a:r>
            <a:r>
              <a:rPr lang="zh-TW" altLang="en-US" sz="4000" dirty="0" smtClean="0">
                <a:latin typeface="微軟正黑體" panose="020B0604030504040204" pitchFamily="34" charset="-120"/>
                <a:ea typeface="微軟正黑體" panose="020B0604030504040204" pitchFamily="34" charset="-120"/>
              </a:rPr>
              <a:t>日</a:t>
            </a:r>
            <a:endParaRPr lang="en-US" altLang="zh-TW" sz="4000" dirty="0" smtClean="0">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zh-TW" altLang="en-US" sz="4000" dirty="0" smtClean="0">
                <a:latin typeface="微軟正黑體" panose="020B0604030504040204" pitchFamily="34" charset="-120"/>
                <a:ea typeface="微軟正黑體" panose="020B0604030504040204" pitchFamily="34" charset="-120"/>
              </a:rPr>
              <a:t>環境教育中心落成啟用</a:t>
            </a:r>
            <a:endParaRPr lang="en-US" altLang="zh-TW" sz="4000" dirty="0" smtClean="0">
              <a:latin typeface="微軟正黑體" panose="020B0604030504040204" pitchFamily="34" charset="-120"/>
              <a:ea typeface="微軟正黑體" panose="020B0604030504040204" pitchFamily="34" charset="-120"/>
            </a:endParaRPr>
          </a:p>
        </p:txBody>
      </p:sp>
      <p:pic>
        <p:nvPicPr>
          <p:cNvPr id="614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01339"/>
            <a:ext cx="920908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圖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4" y="4535949"/>
            <a:ext cx="34258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圖片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7657" y="4521435"/>
            <a:ext cx="3164114"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圖片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9543" y="4527785"/>
            <a:ext cx="3084059"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86</a:t>
            </a:fld>
            <a:endParaRPr lang="zh-TW" altLang="en-US"/>
          </a:p>
        </p:txBody>
      </p:sp>
    </p:spTree>
    <p:extLst>
      <p:ext uri="{BB962C8B-B14F-4D97-AF65-F5344CB8AC3E}">
        <p14:creationId xmlns:p14="http://schemas.microsoft.com/office/powerpoint/2010/main" val="402778066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橢圓 12"/>
          <p:cNvSpPr/>
          <p:nvPr/>
        </p:nvSpPr>
        <p:spPr>
          <a:xfrm>
            <a:off x="4751388" y="1916113"/>
            <a:ext cx="4392612" cy="403225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defRPr/>
            </a:pPr>
            <a:endParaRPr kumimoji="0" lang="zh-TW" altLang="en-US">
              <a:solidFill>
                <a:srgbClr val="33CCFF"/>
              </a:solidFill>
            </a:endParaRPr>
          </a:p>
        </p:txBody>
      </p:sp>
      <p:sp>
        <p:nvSpPr>
          <p:cNvPr id="20" name="橢圓 19"/>
          <p:cNvSpPr/>
          <p:nvPr/>
        </p:nvSpPr>
        <p:spPr>
          <a:xfrm>
            <a:off x="29028" y="1989138"/>
            <a:ext cx="4392613" cy="395922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defRPr/>
            </a:pPr>
            <a:endParaRPr kumimoji="0" lang="zh-TW" altLang="en-US">
              <a:solidFill>
                <a:srgbClr val="FFFFFF"/>
              </a:solidFill>
            </a:endParaRPr>
          </a:p>
        </p:txBody>
      </p:sp>
      <p:sp>
        <p:nvSpPr>
          <p:cNvPr id="7172" name="十字形 20"/>
          <p:cNvSpPr>
            <a:spLocks noChangeArrowheads="1"/>
          </p:cNvSpPr>
          <p:nvPr/>
        </p:nvSpPr>
        <p:spPr bwMode="auto">
          <a:xfrm>
            <a:off x="3859213" y="1773238"/>
            <a:ext cx="1433512" cy="1435100"/>
          </a:xfrm>
          <a:prstGeom prst="plus">
            <a:avLst>
              <a:gd name="adj" fmla="val 33556"/>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endParaRPr lang="zh-TW" altLang="en-US" sz="1800" smtClean="0">
              <a:solidFill>
                <a:srgbClr val="FFFFFF"/>
              </a:solidFill>
            </a:endParaRPr>
          </a:p>
        </p:txBody>
      </p:sp>
      <p:sp>
        <p:nvSpPr>
          <p:cNvPr id="7173" name="內容版面配置區 2"/>
          <p:cNvSpPr txBox="1">
            <a:spLocks/>
          </p:cNvSpPr>
          <p:nvPr/>
        </p:nvSpPr>
        <p:spPr bwMode="auto">
          <a:xfrm>
            <a:off x="755650" y="2493963"/>
            <a:ext cx="31369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lnSpc>
                <a:spcPct val="90000"/>
              </a:lnSpc>
              <a:spcAft>
                <a:spcPct val="0"/>
              </a:spcAft>
              <a:buFontTx/>
              <a:buNone/>
            </a:pPr>
            <a:endParaRPr lang="zh-TW" altLang="en-US" sz="1800" b="1" smtClean="0">
              <a:solidFill>
                <a:prstClr val="black"/>
              </a:solidFill>
              <a:latin typeface="微軟正黑體" pitchFamily="34" charset="-120"/>
              <a:ea typeface="微軟正黑體" pitchFamily="34" charset="-120"/>
            </a:endParaRPr>
          </a:p>
        </p:txBody>
      </p:sp>
      <p:sp>
        <p:nvSpPr>
          <p:cNvPr id="7174" name="內容版面配置區 2"/>
          <p:cNvSpPr txBox="1">
            <a:spLocks/>
          </p:cNvSpPr>
          <p:nvPr/>
        </p:nvSpPr>
        <p:spPr bwMode="auto">
          <a:xfrm>
            <a:off x="5508625" y="2493963"/>
            <a:ext cx="31369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lnSpc>
                <a:spcPct val="90000"/>
              </a:lnSpc>
              <a:spcAft>
                <a:spcPct val="0"/>
              </a:spcAft>
              <a:buFontTx/>
              <a:buNone/>
            </a:pPr>
            <a:endParaRPr lang="zh-TW" altLang="en-US" sz="1800" b="1" smtClean="0">
              <a:solidFill>
                <a:prstClr val="black"/>
              </a:solidFill>
              <a:latin typeface="微軟正黑體" pitchFamily="34" charset="-120"/>
              <a:ea typeface="微軟正黑體" pitchFamily="34" charset="-120"/>
            </a:endParaRPr>
          </a:p>
        </p:txBody>
      </p:sp>
      <p:sp>
        <p:nvSpPr>
          <p:cNvPr id="7175" name="矩形 2"/>
          <p:cNvSpPr>
            <a:spLocks noChangeArrowheads="1"/>
          </p:cNvSpPr>
          <p:nvPr/>
        </p:nvSpPr>
        <p:spPr bwMode="auto">
          <a:xfrm>
            <a:off x="0" y="3556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4000" smtClean="0">
                <a:solidFill>
                  <a:prstClr val="black"/>
                </a:solidFill>
                <a:latin typeface="標楷體" pitchFamily="65" charset="-120"/>
                <a:ea typeface="標楷體" pitchFamily="65" charset="-120"/>
                <a:cs typeface="新細明體" charset="-120"/>
              </a:rPr>
              <a:t> </a:t>
            </a:r>
          </a:p>
        </p:txBody>
      </p:sp>
      <p:sp>
        <p:nvSpPr>
          <p:cNvPr id="7176" name="矩形 1"/>
          <p:cNvSpPr>
            <a:spLocks noChangeArrowheads="1"/>
          </p:cNvSpPr>
          <p:nvPr/>
        </p:nvSpPr>
        <p:spPr bwMode="auto">
          <a:xfrm>
            <a:off x="5508625" y="2460625"/>
            <a:ext cx="3006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4000" smtClean="0">
                <a:solidFill>
                  <a:srgbClr val="000000"/>
                </a:solidFill>
                <a:latin typeface="標楷體" pitchFamily="65" charset="-120"/>
                <a:ea typeface="標楷體" pitchFamily="65" charset="-120"/>
              </a:rPr>
              <a:t>企業</a:t>
            </a:r>
            <a:r>
              <a:rPr lang="en-US" altLang="zh-TW" sz="4000" smtClean="0">
                <a:solidFill>
                  <a:srgbClr val="000000"/>
                </a:solidFill>
                <a:latin typeface="標楷體" pitchFamily="65" charset="-120"/>
                <a:ea typeface="標楷體" pitchFamily="65" charset="-120"/>
              </a:rPr>
              <a:t>ABC……</a:t>
            </a:r>
            <a:endParaRPr lang="zh-TW" altLang="en-US" sz="1800" smtClean="0">
              <a:solidFill>
                <a:prstClr val="black"/>
              </a:solidFill>
            </a:endParaRPr>
          </a:p>
        </p:txBody>
      </p:sp>
      <p:sp>
        <p:nvSpPr>
          <p:cNvPr id="7177" name="矩形 3"/>
          <p:cNvSpPr>
            <a:spLocks noChangeArrowheads="1"/>
          </p:cNvSpPr>
          <p:nvPr/>
        </p:nvSpPr>
        <p:spPr bwMode="auto">
          <a:xfrm>
            <a:off x="1181100" y="2460625"/>
            <a:ext cx="2030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3600" smtClean="0">
                <a:solidFill>
                  <a:prstClr val="black"/>
                </a:solidFill>
                <a:latin typeface="標楷體" pitchFamily="65" charset="-120"/>
                <a:ea typeface="標楷體" pitchFamily="65" charset="-120"/>
              </a:rPr>
              <a:t>台南企業</a:t>
            </a:r>
            <a:endParaRPr lang="zh-TW" altLang="en-US" sz="3600" smtClean="0">
              <a:solidFill>
                <a:prstClr val="black"/>
              </a:solidFill>
            </a:endParaRPr>
          </a:p>
        </p:txBody>
      </p:sp>
      <p:sp>
        <p:nvSpPr>
          <p:cNvPr id="7178" name="文字方塊 4"/>
          <p:cNvSpPr txBox="1">
            <a:spLocks noChangeArrowheads="1"/>
          </p:cNvSpPr>
          <p:nvPr/>
        </p:nvSpPr>
        <p:spPr bwMode="auto">
          <a:xfrm>
            <a:off x="-8846" y="-107950"/>
            <a:ext cx="9196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6000" dirty="0" smtClean="0">
                <a:solidFill>
                  <a:schemeClr val="bg1"/>
                </a:solidFill>
                <a:latin typeface="微軟正黑體" panose="020B0604030504040204" pitchFamily="34" charset="-120"/>
                <a:ea typeface="微軟正黑體" panose="020B0604030504040204" pitchFamily="34" charset="-120"/>
              </a:rPr>
              <a:t>台南企業</a:t>
            </a:r>
            <a:r>
              <a:rPr lang="en-US" altLang="zh-TW" sz="6000" dirty="0" smtClean="0">
                <a:solidFill>
                  <a:schemeClr val="bg1"/>
                </a:solidFill>
                <a:latin typeface="微軟正黑體" panose="020B0604030504040204" pitchFamily="34" charset="-120"/>
                <a:ea typeface="微軟正黑體" panose="020B0604030504040204" pitchFamily="34" charset="-120"/>
              </a:rPr>
              <a:t>CSV</a:t>
            </a:r>
            <a:endParaRPr lang="zh-TW" altLang="en-US" sz="6000" dirty="0" smtClean="0">
              <a:solidFill>
                <a:schemeClr val="bg1"/>
              </a:solidFill>
              <a:latin typeface="微軟正黑體" panose="020B0604030504040204" pitchFamily="34" charset="-120"/>
              <a:ea typeface="微軟正黑體" panose="020B0604030504040204" pitchFamily="34" charset="-120"/>
            </a:endParaRPr>
          </a:p>
        </p:txBody>
      </p:sp>
      <p:pic>
        <p:nvPicPr>
          <p:cNvPr id="717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172" y="3106738"/>
            <a:ext cx="3402012"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圖片 14" descr="畫面剪輯"/>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3300" y="3106738"/>
            <a:ext cx="2386013"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87</a:t>
            </a:fld>
            <a:endParaRPr lang="zh-TW" altLang="en-US"/>
          </a:p>
        </p:txBody>
      </p:sp>
    </p:spTree>
    <p:extLst>
      <p:ext uri="{BB962C8B-B14F-4D97-AF65-F5344CB8AC3E}">
        <p14:creationId xmlns:p14="http://schemas.microsoft.com/office/powerpoint/2010/main" val="4032258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2556" y="698500"/>
            <a:ext cx="6865937"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矩形 1"/>
          <p:cNvSpPr>
            <a:spLocks noChangeArrowheads="1"/>
          </p:cNvSpPr>
          <p:nvPr/>
        </p:nvSpPr>
        <p:spPr bwMode="auto">
          <a:xfrm>
            <a:off x="1271584" y="4819650"/>
            <a:ext cx="7216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000" dirty="0" smtClean="0">
                <a:solidFill>
                  <a:prstClr val="black"/>
                </a:solidFill>
                <a:latin typeface="A-OTF Ryumin Pr6N B-KL" pitchFamily="18" charset="-128"/>
                <a:ea typeface="A-OTF Ryumin Pr6N B-KL" pitchFamily="18" charset="-128"/>
              </a:rPr>
              <a:t>集結熱愛台南，落實社會責任之優秀企業組成企業</a:t>
            </a:r>
            <a:r>
              <a:rPr lang="en-US" altLang="zh-TW" sz="2000" dirty="0" smtClean="0">
                <a:solidFill>
                  <a:prstClr val="black"/>
                </a:solidFill>
                <a:latin typeface="A-OTF Ryumin Pr6N B-KL" pitchFamily="18" charset="-128"/>
                <a:ea typeface="A-OTF Ryumin Pr6N B-KL" pitchFamily="18" charset="-128"/>
              </a:rPr>
              <a:t>CSR</a:t>
            </a:r>
            <a:r>
              <a:rPr lang="zh-TW" altLang="en-US" sz="2000" dirty="0" smtClean="0">
                <a:solidFill>
                  <a:prstClr val="black"/>
                </a:solidFill>
                <a:latin typeface="A-OTF Ryumin Pr6N B-KL" pitchFamily="18" charset="-128"/>
                <a:ea typeface="A-OTF Ryumin Pr6N B-KL" pitchFamily="18" charset="-128"/>
              </a:rPr>
              <a:t>聯盟。</a:t>
            </a:r>
          </a:p>
          <a:p>
            <a:pPr eaLnBrk="1" fontAlgn="base" hangingPunct="1">
              <a:spcBef>
                <a:spcPct val="0"/>
              </a:spcBef>
              <a:spcAft>
                <a:spcPct val="0"/>
              </a:spcAft>
              <a:buFontTx/>
              <a:buNone/>
            </a:pPr>
            <a:r>
              <a:rPr lang="zh-TW" altLang="en-US" sz="2000" dirty="0" smtClean="0">
                <a:solidFill>
                  <a:prstClr val="black"/>
                </a:solidFill>
                <a:latin typeface="A-OTF Ryumin Pr6N B-KL" pitchFamily="18" charset="-128"/>
                <a:ea typeface="A-OTF Ryumin Pr6N B-KL" pitchFamily="18" charset="-128"/>
              </a:rPr>
              <a:t>藉由參與企業專業之創新設計力及各自擁有之企業資源，共同以聯合的公益活動，整合資源，一起推動水水台南，創造台南幸福亮點與美感情境體驗教育。</a:t>
            </a:r>
          </a:p>
        </p:txBody>
      </p:sp>
      <p:sp>
        <p:nvSpPr>
          <p:cNvPr id="8196" name="矩形 2"/>
          <p:cNvSpPr>
            <a:spLocks noChangeArrowheads="1"/>
          </p:cNvSpPr>
          <p:nvPr/>
        </p:nvSpPr>
        <p:spPr bwMode="auto">
          <a:xfrm>
            <a:off x="188682" y="103426"/>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號召成立水水台南</a:t>
            </a:r>
            <a:r>
              <a:rPr lang="en-US" altLang="zh-TW" sz="3600" dirty="0" smtClean="0">
                <a:solidFill>
                  <a:schemeClr val="bg1"/>
                </a:solidFill>
                <a:latin typeface="微軟正黑體" panose="020B0604030504040204" pitchFamily="34" charset="-120"/>
                <a:ea typeface="微軟正黑體" panose="020B0604030504040204" pitchFamily="34" charset="-120"/>
              </a:rPr>
              <a:t>CSR</a:t>
            </a:r>
            <a:r>
              <a:rPr lang="zh-TW" altLang="en-US" sz="3600" dirty="0" smtClean="0">
                <a:solidFill>
                  <a:schemeClr val="bg1"/>
                </a:solidFill>
                <a:latin typeface="微軟正黑體" panose="020B0604030504040204" pitchFamily="34" charset="-120"/>
                <a:ea typeface="微軟正黑體" panose="020B0604030504040204" pitchFamily="34" charset="-120"/>
              </a:rPr>
              <a:t>行動聯盟</a:t>
            </a: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88</a:t>
            </a:fld>
            <a:endParaRPr lang="zh-TW" altLang="en-US"/>
          </a:p>
        </p:txBody>
      </p:sp>
    </p:spTree>
    <p:extLst>
      <p:ext uri="{BB962C8B-B14F-4D97-AF65-F5344CB8AC3E}">
        <p14:creationId xmlns:p14="http://schemas.microsoft.com/office/powerpoint/2010/main" val="582367794"/>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圓角矩形 38"/>
          <p:cNvSpPr/>
          <p:nvPr/>
        </p:nvSpPr>
        <p:spPr>
          <a:xfrm>
            <a:off x="539750" y="2133600"/>
            <a:ext cx="7848600" cy="41751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 name="內容版面配置區 2"/>
          <p:cNvSpPr>
            <a:spLocks noGrp="1"/>
          </p:cNvSpPr>
          <p:nvPr>
            <p:ph idx="1"/>
          </p:nvPr>
        </p:nvSpPr>
        <p:spPr>
          <a:xfrm>
            <a:off x="755650" y="2690813"/>
            <a:ext cx="7345363" cy="3311525"/>
          </a:xfrm>
        </p:spPr>
        <p:txBody>
          <a:bodyPr rtlCol="0">
            <a:normAutofit/>
          </a:bodyPr>
          <a:lstStyle/>
          <a:p>
            <a:pPr marL="0" indent="0" algn="ctr" eaLnBrk="1" fontAlgn="auto" hangingPunct="1">
              <a:lnSpc>
                <a:spcPct val="150000"/>
              </a:lnSpc>
              <a:spcAft>
                <a:spcPts val="0"/>
              </a:spcAft>
              <a:buFont typeface="Arial" pitchFamily="34" charset="0"/>
              <a:buNone/>
              <a:defRPr/>
            </a:pPr>
            <a:r>
              <a:rPr lang="zh-TW" altLang="en-US" sz="2000" b="1" dirty="0">
                <a:latin typeface="微軟正黑體" pitchFamily="34" charset="-120"/>
                <a:ea typeface="微軟正黑體" pitchFamily="34" charset="-120"/>
              </a:rPr>
              <a:t>以</a:t>
            </a:r>
            <a:r>
              <a:rPr lang="zh-TW" altLang="en-US" sz="2800" b="1" dirty="0">
                <a:latin typeface="微軟正黑體" pitchFamily="34" charset="-120"/>
                <a:ea typeface="微軟正黑體" pitchFamily="34" charset="-120"/>
              </a:rPr>
              <a:t>設計力</a:t>
            </a:r>
            <a:r>
              <a:rPr lang="zh-TW" altLang="en-US" sz="2000" b="1" dirty="0">
                <a:latin typeface="微軟正黑體" pitchFamily="34" charset="-120"/>
                <a:ea typeface="微軟正黑體" pitchFamily="34" charset="-120"/>
              </a:rPr>
              <a:t>為載</a:t>
            </a:r>
            <a:r>
              <a:rPr lang="zh-TW" altLang="en-US" sz="2000" b="1" dirty="0" smtClean="0">
                <a:latin typeface="微軟正黑體" pitchFamily="34" charset="-120"/>
                <a:ea typeface="微軟正黑體" pitchFamily="34" charset="-120"/>
              </a:rPr>
              <a:t>具 </a:t>
            </a:r>
            <a:endParaRPr lang="en-US" altLang="zh-TW" sz="2000" b="1" dirty="0">
              <a:latin typeface="微軟正黑體" pitchFamily="34" charset="-120"/>
              <a:ea typeface="微軟正黑體" pitchFamily="34" charset="-120"/>
            </a:endParaRPr>
          </a:p>
          <a:p>
            <a:pPr marL="0" indent="0" algn="ctr" eaLnBrk="1" fontAlgn="auto" hangingPunct="1">
              <a:lnSpc>
                <a:spcPct val="150000"/>
              </a:lnSpc>
              <a:spcAft>
                <a:spcPts val="0"/>
              </a:spcAft>
              <a:buFont typeface="Arial" pitchFamily="34" charset="0"/>
              <a:buNone/>
              <a:defRPr/>
            </a:pPr>
            <a:r>
              <a:rPr lang="zh-TW" altLang="en-US" sz="2000" b="1" dirty="0" smtClean="0">
                <a:latin typeface="微軟正黑體" pitchFamily="34" charset="-120"/>
                <a:ea typeface="微軟正黑體" pitchFamily="34" charset="-120"/>
              </a:rPr>
              <a:t>「</a:t>
            </a:r>
            <a:r>
              <a:rPr lang="zh-TW" altLang="en-US" sz="2000" b="1" dirty="0">
                <a:solidFill>
                  <a:srgbClr val="FF0000"/>
                </a:solidFill>
                <a:latin typeface="微軟正黑體" pitchFamily="34" charset="-120"/>
                <a:ea typeface="微軟正黑體" pitchFamily="34" charset="-120"/>
              </a:rPr>
              <a:t>環境永續</a:t>
            </a:r>
            <a:r>
              <a:rPr lang="zh-TW" altLang="en-US" sz="2000" b="1" dirty="0">
                <a:latin typeface="微軟正黑體" pitchFamily="34" charset="-120"/>
                <a:ea typeface="微軟正黑體" pitchFamily="34" charset="-120"/>
              </a:rPr>
              <a:t>」與「</a:t>
            </a:r>
            <a:r>
              <a:rPr lang="zh-TW" altLang="en-US" sz="2000" b="1" dirty="0">
                <a:solidFill>
                  <a:srgbClr val="FF0000"/>
                </a:solidFill>
                <a:latin typeface="微軟正黑體" pitchFamily="34" charset="-120"/>
                <a:ea typeface="微軟正黑體" pitchFamily="34" charset="-120"/>
              </a:rPr>
              <a:t>美學創造</a:t>
            </a:r>
            <a:r>
              <a:rPr lang="zh-TW" altLang="en-US" sz="2000" b="1" dirty="0">
                <a:latin typeface="微軟正黑體" pitchFamily="34" charset="-120"/>
                <a:ea typeface="微軟正黑體" pitchFamily="34" charset="-120"/>
              </a:rPr>
              <a:t>」為</a:t>
            </a:r>
            <a:r>
              <a:rPr lang="zh-TW" altLang="en-US" sz="2000" b="1" dirty="0" smtClean="0">
                <a:latin typeface="微軟正黑體" pitchFamily="34" charset="-120"/>
                <a:ea typeface="微軟正黑體" pitchFamily="34" charset="-120"/>
              </a:rPr>
              <a:t>目標</a:t>
            </a:r>
            <a:endParaRPr lang="en-US" altLang="zh-TW" sz="2000" b="1" dirty="0" smtClean="0">
              <a:latin typeface="微軟正黑體" pitchFamily="34" charset="-120"/>
              <a:ea typeface="微軟正黑體" pitchFamily="34" charset="-120"/>
            </a:endParaRPr>
          </a:p>
          <a:p>
            <a:pPr marL="0" indent="0" algn="ctr" eaLnBrk="1" fontAlgn="auto" hangingPunct="1">
              <a:lnSpc>
                <a:spcPct val="150000"/>
              </a:lnSpc>
              <a:spcAft>
                <a:spcPts val="0"/>
              </a:spcAft>
              <a:buFont typeface="Arial" pitchFamily="34" charset="0"/>
              <a:buNone/>
              <a:defRPr/>
            </a:pPr>
            <a:endParaRPr lang="en-US" altLang="zh-TW" sz="2000" b="1" dirty="0" smtClean="0">
              <a:latin typeface="微軟正黑體" pitchFamily="34" charset="-120"/>
              <a:ea typeface="微軟正黑體" pitchFamily="34" charset="-120"/>
            </a:endParaRPr>
          </a:p>
          <a:p>
            <a:pPr marL="0" indent="0" algn="ctr" eaLnBrk="1" fontAlgn="auto" hangingPunct="1">
              <a:lnSpc>
                <a:spcPct val="150000"/>
              </a:lnSpc>
              <a:spcAft>
                <a:spcPts val="0"/>
              </a:spcAft>
              <a:buFont typeface="Arial" pitchFamily="34" charset="0"/>
              <a:buNone/>
              <a:defRPr/>
            </a:pPr>
            <a:r>
              <a:rPr lang="zh-TW" altLang="en-US" sz="2000" b="1" dirty="0" smtClean="0">
                <a:latin typeface="微軟正黑體" pitchFamily="34" charset="-120"/>
                <a:ea typeface="微軟正黑體" pitchFamily="34" charset="-120"/>
              </a:rPr>
              <a:t>透過</a:t>
            </a:r>
            <a:r>
              <a:rPr lang="zh-TW" altLang="en-US" sz="2600" b="1" dirty="0" smtClean="0">
                <a:latin typeface="微軟正黑體" pitchFamily="34" charset="-120"/>
                <a:ea typeface="微軟正黑體" pitchFamily="34" charset="-120"/>
              </a:rPr>
              <a:t>資源整合、連結學術、環境聯盟、教育體系</a:t>
            </a:r>
            <a:endParaRPr lang="en-US" altLang="zh-TW" sz="2600" b="1" dirty="0" smtClean="0">
              <a:latin typeface="微軟正黑體" pitchFamily="34" charset="-120"/>
              <a:ea typeface="微軟正黑體" pitchFamily="34" charset="-120"/>
            </a:endParaRPr>
          </a:p>
          <a:p>
            <a:pPr marL="0" indent="0" algn="ctr" eaLnBrk="1" fontAlgn="auto" hangingPunct="1">
              <a:lnSpc>
                <a:spcPct val="150000"/>
              </a:lnSpc>
              <a:spcAft>
                <a:spcPts val="0"/>
              </a:spcAft>
              <a:buFont typeface="Arial" pitchFamily="34" charset="0"/>
              <a:buNone/>
              <a:defRPr/>
            </a:pPr>
            <a:r>
              <a:rPr lang="zh-TW" altLang="en-US" sz="2000" b="1" dirty="0" smtClean="0">
                <a:latin typeface="微軟正黑體" pitchFamily="34" charset="-120"/>
                <a:ea typeface="微軟正黑體" pitchFamily="34" charset="-120"/>
              </a:rPr>
              <a:t>創造「</a:t>
            </a:r>
            <a:r>
              <a:rPr lang="zh-TW" altLang="en-US" sz="2000" b="1" dirty="0">
                <a:solidFill>
                  <a:srgbClr val="FF0000"/>
                </a:solidFill>
                <a:latin typeface="微軟正黑體" pitchFamily="34" charset="-120"/>
                <a:ea typeface="微軟正黑體" pitchFamily="34" charset="-120"/>
              </a:rPr>
              <a:t>幸福</a:t>
            </a:r>
            <a:r>
              <a:rPr lang="zh-TW" altLang="en-US" sz="2000" b="1" dirty="0">
                <a:latin typeface="微軟正黑體" pitchFamily="34" charset="-120"/>
                <a:ea typeface="微軟正黑體" pitchFamily="34" charset="-120"/>
              </a:rPr>
              <a:t>」、「</a:t>
            </a:r>
            <a:r>
              <a:rPr lang="zh-TW" altLang="en-US" sz="2000" b="1" dirty="0">
                <a:solidFill>
                  <a:srgbClr val="FF0000"/>
                </a:solidFill>
                <a:latin typeface="微軟正黑體" pitchFamily="34" charset="-120"/>
                <a:ea typeface="微軟正黑體" pitchFamily="34" charset="-120"/>
              </a:rPr>
              <a:t>永續</a:t>
            </a:r>
            <a:r>
              <a:rPr lang="zh-TW" altLang="en-US" sz="2000" b="1" dirty="0">
                <a:latin typeface="微軟正黑體" pitchFamily="34" charset="-120"/>
                <a:ea typeface="微軟正黑體" pitchFamily="34" charset="-120"/>
              </a:rPr>
              <a:t>」、「</a:t>
            </a:r>
            <a:r>
              <a:rPr lang="zh-TW" altLang="en-US" sz="2000" b="1" dirty="0">
                <a:solidFill>
                  <a:srgbClr val="FF0000"/>
                </a:solidFill>
                <a:latin typeface="微軟正黑體" pitchFamily="34" charset="-120"/>
                <a:ea typeface="微軟正黑體" pitchFamily="34" charset="-120"/>
              </a:rPr>
              <a:t>智慧</a:t>
            </a:r>
            <a:r>
              <a:rPr lang="zh-TW" altLang="en-US" sz="2000" b="1" dirty="0">
                <a:latin typeface="微軟正黑體" pitchFamily="34" charset="-120"/>
                <a:ea typeface="微軟正黑體" pitchFamily="34" charset="-120"/>
              </a:rPr>
              <a:t>」、「</a:t>
            </a:r>
            <a:r>
              <a:rPr lang="zh-TW" altLang="en-US" sz="2000" b="1" dirty="0">
                <a:solidFill>
                  <a:srgbClr val="FF0000"/>
                </a:solidFill>
                <a:latin typeface="微軟正黑體" pitchFamily="34" charset="-120"/>
                <a:ea typeface="微軟正黑體" pitchFamily="34" charset="-120"/>
              </a:rPr>
              <a:t>在地</a:t>
            </a:r>
            <a:r>
              <a:rPr lang="zh-TW" altLang="en-US" sz="2000" b="1" dirty="0" smtClean="0">
                <a:latin typeface="微軟正黑體" pitchFamily="34" charset="-120"/>
                <a:ea typeface="微軟正黑體" pitchFamily="34" charset="-120"/>
              </a:rPr>
              <a:t>」之</a:t>
            </a:r>
            <a:r>
              <a:rPr lang="zh-TW" altLang="en-US" sz="2000" b="1" dirty="0">
                <a:latin typeface="微軟正黑體" pitchFamily="34" charset="-120"/>
                <a:ea typeface="微軟正黑體" pitchFamily="34" charset="-120"/>
              </a:rPr>
              <a:t>台南幸福亮點</a:t>
            </a:r>
          </a:p>
          <a:p>
            <a:pPr eaLnBrk="1" fontAlgn="auto" hangingPunct="1">
              <a:lnSpc>
                <a:spcPct val="150000"/>
              </a:lnSpc>
              <a:spcAft>
                <a:spcPts val="0"/>
              </a:spcAft>
              <a:buFont typeface="Arial" pitchFamily="34" charset="0"/>
              <a:buChar char="•"/>
              <a:defRPr/>
            </a:pPr>
            <a:endParaRPr lang="zh-TW" altLang="en-US" sz="2000" b="1" dirty="0">
              <a:latin typeface="微軟正黑體" pitchFamily="34" charset="-120"/>
              <a:ea typeface="微軟正黑體" pitchFamily="34" charset="-120"/>
            </a:endParaRPr>
          </a:p>
        </p:txBody>
      </p:sp>
      <p:sp>
        <p:nvSpPr>
          <p:cNvPr id="8" name="投影片編號版面配置區 7"/>
          <p:cNvSpPr>
            <a:spLocks noGrp="1"/>
          </p:cNvSpPr>
          <p:nvPr>
            <p:ph type="sldNum" sz="quarter" idx="4294967295"/>
          </p:nvPr>
        </p:nvSpPr>
        <p:spPr>
          <a:xfrm>
            <a:off x="7010400" y="147638"/>
            <a:ext cx="2133600" cy="365125"/>
          </a:xfrm>
        </p:spPr>
        <p:txBody>
          <a:bodyPr/>
          <a:lstStyle/>
          <a:p>
            <a:pPr>
              <a:defRPr/>
            </a:pPr>
            <a:fld id="{737A7728-C010-4AA1-8780-8FB01F8A554A}" type="slidenum">
              <a:rPr lang="zh-TW" altLang="en-US" smtClean="0"/>
              <a:pPr>
                <a:defRPr/>
              </a:pPr>
              <a:t>89</a:t>
            </a:fld>
            <a:endParaRPr lang="zh-TW" altLang="en-US" dirty="0"/>
          </a:p>
        </p:txBody>
      </p:sp>
      <p:grpSp>
        <p:nvGrpSpPr>
          <p:cNvPr id="31" name="群組 30"/>
          <p:cNvGrpSpPr>
            <a:grpSpLocks/>
          </p:cNvGrpSpPr>
          <p:nvPr/>
        </p:nvGrpSpPr>
        <p:grpSpPr bwMode="auto">
          <a:xfrm>
            <a:off x="6732588" y="-2547938"/>
            <a:ext cx="4968875" cy="5005388"/>
            <a:chOff x="6732240" y="-2547664"/>
            <a:chExt cx="4968552" cy="5004941"/>
          </a:xfrm>
        </p:grpSpPr>
        <p:grpSp>
          <p:nvGrpSpPr>
            <p:cNvPr id="9239" name="群組 10"/>
            <p:cNvGrpSpPr>
              <a:grpSpLocks/>
            </p:cNvGrpSpPr>
            <p:nvPr/>
          </p:nvGrpSpPr>
          <p:grpSpPr bwMode="auto">
            <a:xfrm rot="5400000">
              <a:off x="6732240" y="-2547664"/>
              <a:ext cx="4968552" cy="4968552"/>
              <a:chOff x="6732240" y="-2547664"/>
              <a:chExt cx="4968552" cy="4968552"/>
            </a:xfrm>
          </p:grpSpPr>
          <p:grpSp>
            <p:nvGrpSpPr>
              <p:cNvPr id="9242" name="群組 13"/>
              <p:cNvGrpSpPr>
                <a:grpSpLocks/>
              </p:cNvGrpSpPr>
              <p:nvPr/>
            </p:nvGrpSpPr>
            <p:grpSpPr bwMode="auto">
              <a:xfrm>
                <a:off x="6732240" y="-2547664"/>
                <a:ext cx="4968552" cy="4968552"/>
                <a:chOff x="6876256" y="-1971602"/>
                <a:chExt cx="4248473" cy="4248473"/>
              </a:xfrm>
            </p:grpSpPr>
            <p:sp>
              <p:nvSpPr>
                <p:cNvPr id="16" name="橢圓 15"/>
                <p:cNvSpPr/>
                <p:nvPr/>
              </p:nvSpPr>
              <p:spPr>
                <a:xfrm rot="16200000">
                  <a:off x="6876205" y="-1971550"/>
                  <a:ext cx="4248473" cy="424837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7" name="橢圓 16"/>
                <p:cNvSpPr/>
                <p:nvPr/>
              </p:nvSpPr>
              <p:spPr>
                <a:xfrm rot="16200000">
                  <a:off x="6968504" y="-1899613"/>
                  <a:ext cx="4044872" cy="40447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sp>
            <p:nvSpPr>
              <p:cNvPr id="9243" name="文字方塊 14"/>
              <p:cNvSpPr txBox="1">
                <a:spLocks noChangeArrowheads="1"/>
              </p:cNvSpPr>
              <p:nvPr/>
            </p:nvSpPr>
            <p:spPr bwMode="auto">
              <a:xfrm rot="2610714">
                <a:off x="7023187" y="629613"/>
                <a:ext cx="23510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b="1" smtClean="0">
                    <a:solidFill>
                      <a:prstClr val="white"/>
                    </a:solidFill>
                    <a:latin typeface="微軟正黑體" pitchFamily="34" charset="-120"/>
                    <a:ea typeface="微軟正黑體" pitchFamily="34" charset="-120"/>
                  </a:rPr>
                  <a:t>目  的</a:t>
                </a:r>
              </a:p>
            </p:txBody>
          </p:sp>
        </p:grpSp>
        <p:sp>
          <p:nvSpPr>
            <p:cNvPr id="9240" name="文字方塊 28"/>
            <p:cNvSpPr txBox="1">
              <a:spLocks noChangeArrowheads="1"/>
            </p:cNvSpPr>
            <p:nvPr/>
          </p:nvSpPr>
          <p:spPr bwMode="auto">
            <a:xfrm rot="-8189286">
              <a:off x="9181656" y="-1493636"/>
              <a:ext cx="2351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3600" b="1" smtClean="0">
                  <a:solidFill>
                    <a:prstClr val="white"/>
                  </a:solidFill>
                  <a:latin typeface="微軟正黑體" pitchFamily="34" charset="-120"/>
                  <a:ea typeface="微軟正黑體" pitchFamily="34" charset="-120"/>
                </a:rPr>
                <a:t>目標對象</a:t>
              </a:r>
            </a:p>
          </p:txBody>
        </p:sp>
        <p:sp>
          <p:nvSpPr>
            <p:cNvPr id="9241" name="文字方塊 29"/>
            <p:cNvSpPr txBox="1">
              <a:spLocks noChangeArrowheads="1"/>
            </p:cNvSpPr>
            <p:nvPr/>
          </p:nvSpPr>
          <p:spPr bwMode="auto">
            <a:xfrm rot="-2789286">
              <a:off x="8959824" y="775663"/>
              <a:ext cx="2778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b="1" smtClean="0">
                  <a:solidFill>
                    <a:prstClr val="white"/>
                  </a:solidFill>
                  <a:latin typeface="微軟正黑體" pitchFamily="34" charset="-120"/>
                  <a:ea typeface="微軟正黑體" pitchFamily="34" charset="-120"/>
                </a:rPr>
                <a:t>主要溝通訊息</a:t>
              </a:r>
            </a:p>
          </p:txBody>
        </p:sp>
      </p:grpSp>
      <p:sp>
        <p:nvSpPr>
          <p:cNvPr id="26" name="圓角矩形 25"/>
          <p:cNvSpPr/>
          <p:nvPr/>
        </p:nvSpPr>
        <p:spPr>
          <a:xfrm>
            <a:off x="539750" y="2133600"/>
            <a:ext cx="7848600" cy="417512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3" name="文字方塊 32"/>
          <p:cNvSpPr txBox="1">
            <a:spLocks noChangeArrowheads="1"/>
          </p:cNvSpPr>
          <p:nvPr/>
        </p:nvSpPr>
        <p:spPr bwMode="auto">
          <a:xfrm>
            <a:off x="4262438" y="5368925"/>
            <a:ext cx="345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Clr>
                <a:srgbClr val="FF0000"/>
              </a:buClr>
              <a:buFontTx/>
              <a:buNone/>
            </a:pPr>
            <a:r>
              <a:rPr lang="zh-TW" altLang="en-US" sz="2400" b="1" smtClean="0">
                <a:solidFill>
                  <a:prstClr val="black"/>
                </a:solidFill>
                <a:latin typeface="微軟正黑體" pitchFamily="34" charset="-120"/>
                <a:ea typeface="微軟正黑體" pitchFamily="34" charset="-120"/>
              </a:rPr>
              <a:t>台南在地學校、教會</a:t>
            </a:r>
          </a:p>
        </p:txBody>
      </p:sp>
      <p:grpSp>
        <p:nvGrpSpPr>
          <p:cNvPr id="5" name="群組 4"/>
          <p:cNvGrpSpPr>
            <a:grpSpLocks/>
          </p:cNvGrpSpPr>
          <p:nvPr/>
        </p:nvGrpSpPr>
        <p:grpSpPr bwMode="auto">
          <a:xfrm>
            <a:off x="1260475" y="2997200"/>
            <a:ext cx="2233613" cy="1990725"/>
            <a:chOff x="-7669360" y="1916832"/>
            <a:chExt cx="2233215" cy="1991001"/>
          </a:xfrm>
        </p:grpSpPr>
        <p:pic>
          <p:nvPicPr>
            <p:cNvPr id="9237" name="圖片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9360" y="1916832"/>
              <a:ext cx="2233215" cy="19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4" descr="university"/>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6949280" y="2538119"/>
              <a:ext cx="912465" cy="74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文字方塊 5"/>
          <p:cNvSpPr txBox="1">
            <a:spLocks noChangeArrowheads="1"/>
          </p:cNvSpPr>
          <p:nvPr/>
        </p:nvSpPr>
        <p:spPr bwMode="auto">
          <a:xfrm>
            <a:off x="539750" y="5046663"/>
            <a:ext cx="36369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400" b="1" smtClean="0">
                <a:solidFill>
                  <a:prstClr val="black"/>
                </a:solidFill>
                <a:latin typeface="微軟正黑體" pitchFamily="34" charset="-120"/>
                <a:ea typeface="微軟正黑體" pitchFamily="34" charset="-120"/>
              </a:rPr>
              <a:t>主要目標</a:t>
            </a:r>
            <a:endParaRPr lang="en-US" altLang="zh-TW" sz="2400" b="1" smtClean="0">
              <a:solidFill>
                <a:prstClr val="black"/>
              </a:solidFill>
              <a:latin typeface="微軟正黑體" pitchFamily="34" charset="-120"/>
              <a:ea typeface="微軟正黑體" pitchFamily="34" charset="-120"/>
            </a:endParaRPr>
          </a:p>
          <a:p>
            <a:pPr algn="ctr" eaLnBrk="1" fontAlgn="base" hangingPunct="1">
              <a:spcBef>
                <a:spcPct val="0"/>
              </a:spcBef>
              <a:spcAft>
                <a:spcPct val="0"/>
              </a:spcAft>
              <a:buFontTx/>
              <a:buNone/>
            </a:pPr>
            <a:r>
              <a:rPr lang="zh-TW" altLang="en-US" sz="2400" b="1" smtClean="0">
                <a:solidFill>
                  <a:prstClr val="black"/>
                </a:solidFill>
                <a:latin typeface="微軟正黑體" pitchFamily="34" charset="-120"/>
                <a:ea typeface="微軟正黑體" pitchFamily="34" charset="-120"/>
              </a:rPr>
              <a:t>台南在地企業單位</a:t>
            </a:r>
            <a:endParaRPr lang="en-US" altLang="zh-TW" sz="2400" b="1" smtClean="0">
              <a:solidFill>
                <a:prstClr val="black"/>
              </a:solidFill>
              <a:latin typeface="微軟正黑體" pitchFamily="34" charset="-120"/>
              <a:ea typeface="微軟正黑體" pitchFamily="34" charset="-120"/>
            </a:endParaRPr>
          </a:p>
        </p:txBody>
      </p:sp>
      <p:pic>
        <p:nvPicPr>
          <p:cNvPr id="9" name="圖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8525" y="3573463"/>
            <a:ext cx="18351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3167063"/>
            <a:ext cx="1295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圓角矩形 1"/>
          <p:cNvSpPr/>
          <p:nvPr/>
        </p:nvSpPr>
        <p:spPr>
          <a:xfrm>
            <a:off x="539750" y="2133600"/>
            <a:ext cx="7848600" cy="4175125"/>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42" name="圖片 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650" y="3270250"/>
            <a:ext cx="20716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圖片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6238" y="3502025"/>
            <a:ext cx="2689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圖片 4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3573463"/>
            <a:ext cx="2820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a:spLocks noChangeArrowheads="1"/>
          </p:cNvSpPr>
          <p:nvPr/>
        </p:nvSpPr>
        <p:spPr bwMode="auto">
          <a:xfrm>
            <a:off x="1339850" y="2643188"/>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smtClean="0">
                <a:solidFill>
                  <a:prstClr val="white"/>
                </a:solidFill>
                <a:latin typeface="微軟正黑體" pitchFamily="34" charset="-120"/>
                <a:ea typeface="微軟正黑體" pitchFamily="34" charset="-120"/>
              </a:rPr>
              <a:t>互利</a:t>
            </a:r>
          </a:p>
        </p:txBody>
      </p:sp>
      <p:sp>
        <p:nvSpPr>
          <p:cNvPr id="32" name="矩形 31"/>
          <p:cNvSpPr>
            <a:spLocks noChangeArrowheads="1"/>
          </p:cNvSpPr>
          <p:nvPr/>
        </p:nvSpPr>
        <p:spPr bwMode="auto">
          <a:xfrm>
            <a:off x="3810000" y="5300663"/>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smtClean="0">
                <a:solidFill>
                  <a:prstClr val="white"/>
                </a:solidFill>
                <a:latin typeface="微軟正黑體" pitchFamily="34" charset="-120"/>
                <a:ea typeface="微軟正黑體" pitchFamily="34" charset="-120"/>
              </a:rPr>
              <a:t>互助</a:t>
            </a:r>
          </a:p>
        </p:txBody>
      </p:sp>
      <p:sp>
        <p:nvSpPr>
          <p:cNvPr id="34" name="矩形 33"/>
          <p:cNvSpPr>
            <a:spLocks noChangeArrowheads="1"/>
          </p:cNvSpPr>
          <p:nvPr/>
        </p:nvSpPr>
        <p:spPr bwMode="auto">
          <a:xfrm>
            <a:off x="6443663" y="2636838"/>
            <a:ext cx="90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smtClean="0">
                <a:solidFill>
                  <a:prstClr val="white"/>
                </a:solidFill>
                <a:latin typeface="微軟正黑體" pitchFamily="34" charset="-120"/>
                <a:ea typeface="微軟正黑體" pitchFamily="34" charset="-120"/>
              </a:rPr>
              <a:t>互創</a:t>
            </a:r>
          </a:p>
        </p:txBody>
      </p:sp>
    </p:spTree>
    <p:extLst>
      <p:ext uri="{BB962C8B-B14F-4D97-AF65-F5344CB8AC3E}">
        <p14:creationId xmlns:p14="http://schemas.microsoft.com/office/powerpoint/2010/main" val="3747692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5400000">
                                      <p:cBhvr>
                                        <p:cTn id="6" dur="1000" fill="hold"/>
                                        <p:tgtEl>
                                          <p:spTgt spid="31"/>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500"/>
                                        <p:tgtEl>
                                          <p:spTgt spid="3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1" nodeType="click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8" presetClass="emph" presetSubtype="0" fill="hold" nodeType="withEffect">
                                  <p:stCondLst>
                                    <p:cond delay="0"/>
                                  </p:stCondLst>
                                  <p:childTnLst>
                                    <p:animRot by="-5400000">
                                      <p:cBhvr>
                                        <p:cTn id="22" dur="1000" fill="hold"/>
                                        <p:tgtEl>
                                          <p:spTgt spid="31"/>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xit" presetSubtype="0" fill="hold" grpId="1" nodeType="click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8" presetClass="emph" presetSubtype="0" fill="hold" nodeType="withEffect">
                                  <p:stCondLst>
                                    <p:cond delay="0"/>
                                  </p:stCondLst>
                                  <p:childTnLst>
                                    <p:animRot by="-5400000">
                                      <p:cBhvr>
                                        <p:cTn id="47" dur="1000" fill="hold"/>
                                        <p:tgtEl>
                                          <p:spTgt spid="31"/>
                                        </p:tgtEl>
                                        <p:attrNameLst>
                                          <p:attrName>r</p:attrName>
                                        </p:attrNameLst>
                                      </p:cBhvr>
                                    </p:animRot>
                                  </p:childTnLst>
                                </p:cTn>
                              </p:par>
                              <p:par>
                                <p:cTn id="48" presetID="10"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mph" presetSubtype="0" nodeType="clickEffect">
                                  <p:stCondLst>
                                    <p:cond delay="0"/>
                                  </p:stCondLst>
                                  <p:endCondLst>
                                    <p:cond evt="onNext" delay="0">
                                      <p:tgtEl>
                                        <p:sldTgt/>
                                      </p:tgtEl>
                                    </p:cond>
                                  </p:endCondLst>
                                  <p:childTnLst>
                                    <p:set>
                                      <p:cBhvr rctx="PPT">
                                        <p:cTn id="63" dur="indefinite"/>
                                        <p:tgtEl>
                                          <p:spTgt spid="49"/>
                                        </p:tgtEl>
                                        <p:attrNameLst>
                                          <p:attrName>style.opacity</p:attrName>
                                        </p:attrNameLst>
                                      </p:cBhvr>
                                      <p:to>
                                        <p:strVal val="0.5"/>
                                      </p:to>
                                    </p:set>
                                    <p:animEffect filter="image" prLst="opacity: 0.5">
                                      <p:cBhvr rctx="IE">
                                        <p:cTn id="64" dur="indefinite"/>
                                        <p:tgtEl>
                                          <p:spTgt spid="49"/>
                                        </p:tgtEl>
                                      </p:cBhvr>
                                    </p:animEffect>
                                  </p:childTnLst>
                                </p:cTn>
                              </p:par>
                              <p:par>
                                <p:cTn id="65" presetID="9" presetClass="emph" presetSubtype="0" nodeType="withEffect">
                                  <p:stCondLst>
                                    <p:cond delay="0"/>
                                  </p:stCondLst>
                                  <p:endCondLst>
                                    <p:cond evt="onNext" delay="0">
                                      <p:tgtEl>
                                        <p:sldTgt/>
                                      </p:tgtEl>
                                    </p:cond>
                                  </p:endCondLst>
                                  <p:childTnLst>
                                    <p:set>
                                      <p:cBhvr rctx="PPT">
                                        <p:cTn id="66" dur="indefinite"/>
                                        <p:tgtEl>
                                          <p:spTgt spid="43"/>
                                        </p:tgtEl>
                                        <p:attrNameLst>
                                          <p:attrName>style.opacity</p:attrName>
                                        </p:attrNameLst>
                                      </p:cBhvr>
                                      <p:to>
                                        <p:strVal val="0.5"/>
                                      </p:to>
                                    </p:set>
                                    <p:animEffect filter="image" prLst="opacity: 0.5">
                                      <p:cBhvr rctx="IE">
                                        <p:cTn id="67" dur="indefinite"/>
                                        <p:tgtEl>
                                          <p:spTgt spid="43"/>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down)">
                                      <p:cBhvr>
                                        <p:cTn id="70" dur="500"/>
                                        <p:tgtEl>
                                          <p:spTgt spid="4"/>
                                        </p:tgtEl>
                                      </p:cBhvr>
                                    </p:animEffect>
                                  </p:childTnLst>
                                </p:cTn>
                              </p:par>
                              <p:par>
                                <p:cTn id="71" presetID="26" presetClass="emph" presetSubtype="0" repeatCount="2000" fill="hold" nodeType="withEffect">
                                  <p:stCondLst>
                                    <p:cond delay="0"/>
                                  </p:stCondLst>
                                  <p:childTnLst>
                                    <p:animEffect transition="out" filter="fade">
                                      <p:cBhvr>
                                        <p:cTn id="72" dur="500" tmFilter="0, 0; .2, .5; .8, .5; 1, 0"/>
                                        <p:tgtEl>
                                          <p:spTgt spid="42"/>
                                        </p:tgtEl>
                                      </p:cBhvr>
                                    </p:animEffect>
                                    <p:animScale>
                                      <p:cBhvr>
                                        <p:cTn id="73" dur="250" autoRev="1" fill="hold"/>
                                        <p:tgtEl>
                                          <p:spTgt spid="42"/>
                                        </p:tgtEl>
                                      </p:cBhvr>
                                      <p:by x="105000" y="105000"/>
                                    </p:animScale>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down)">
                                      <p:cBhvr>
                                        <p:cTn id="78" dur="500"/>
                                        <p:tgtEl>
                                          <p:spTgt spid="32"/>
                                        </p:tgtEl>
                                      </p:cBhvr>
                                    </p:animEffect>
                                  </p:childTnLst>
                                </p:cTn>
                              </p:par>
                              <p:par>
                                <p:cTn id="79" presetID="26" presetClass="emph" presetSubtype="0" repeatCount="2000" fill="hold" nodeType="withEffect">
                                  <p:stCondLst>
                                    <p:cond delay="0"/>
                                  </p:stCondLst>
                                  <p:childTnLst>
                                    <p:animEffect transition="out" filter="fade">
                                      <p:cBhvr>
                                        <p:cTn id="80" dur="500" tmFilter="0, 0; .2, .5; .8, .5; 1, 0"/>
                                        <p:tgtEl>
                                          <p:spTgt spid="43"/>
                                        </p:tgtEl>
                                      </p:cBhvr>
                                    </p:animEffect>
                                    <p:animScale>
                                      <p:cBhvr>
                                        <p:cTn id="81" dur="250" autoRev="1" fill="hold"/>
                                        <p:tgtEl>
                                          <p:spTgt spid="43"/>
                                        </p:tgtEl>
                                      </p:cBhvr>
                                      <p:by x="105000" y="105000"/>
                                    </p:animScale>
                                  </p:childTnLst>
                                </p:cTn>
                              </p:par>
                              <p:par>
                                <p:cTn id="82" presetID="9" presetClass="emph" presetSubtype="0" nodeType="withEffect">
                                  <p:stCondLst>
                                    <p:cond delay="0"/>
                                  </p:stCondLst>
                                  <p:childTnLst>
                                    <p:set>
                                      <p:cBhvr rctx="PPT">
                                        <p:cTn id="83" dur="indefinite"/>
                                        <p:tgtEl>
                                          <p:spTgt spid="42"/>
                                        </p:tgtEl>
                                        <p:attrNameLst>
                                          <p:attrName>style.opacity</p:attrName>
                                        </p:attrNameLst>
                                      </p:cBhvr>
                                      <p:to>
                                        <p:strVal val="0.5"/>
                                      </p:to>
                                    </p:set>
                                    <p:animEffect filter="image" prLst="opacity: 0.5">
                                      <p:cBhvr rctx="IE">
                                        <p:cTn id="84" dur="indefinite"/>
                                        <p:tgtEl>
                                          <p:spTgt spid="42"/>
                                        </p:tgtEl>
                                      </p:cBhvr>
                                    </p:animEffect>
                                  </p:childTnLst>
                                </p:cTn>
                              </p:par>
                              <p:par>
                                <p:cTn id="85" presetID="9" presetClass="emph" presetSubtype="0" nodeType="withEffect">
                                  <p:stCondLst>
                                    <p:cond delay="0"/>
                                  </p:stCondLst>
                                  <p:endCondLst>
                                    <p:cond evt="onNext" delay="0">
                                      <p:tgtEl>
                                        <p:sldTgt/>
                                      </p:tgtEl>
                                    </p:cond>
                                  </p:endCondLst>
                                  <p:childTnLst>
                                    <p:set>
                                      <p:cBhvr rctx="PPT">
                                        <p:cTn id="86" dur="indefinite"/>
                                        <p:tgtEl>
                                          <p:spTgt spid="49"/>
                                        </p:tgtEl>
                                        <p:attrNameLst>
                                          <p:attrName>style.opacity</p:attrName>
                                        </p:attrNameLst>
                                      </p:cBhvr>
                                      <p:to>
                                        <p:strVal val="0.5"/>
                                      </p:to>
                                    </p:set>
                                    <p:animEffect filter="image" prLst="opacity: 0.5">
                                      <p:cBhvr rctx="IE">
                                        <p:cTn id="87" dur="indefinite"/>
                                        <p:tgtEl>
                                          <p:spTgt spid="4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down)">
                                      <p:cBhvr>
                                        <p:cTn id="92" dur="500"/>
                                        <p:tgtEl>
                                          <p:spTgt spid="34"/>
                                        </p:tgtEl>
                                      </p:cBhvr>
                                    </p:animEffect>
                                  </p:childTnLst>
                                </p:cTn>
                              </p:par>
                              <p:par>
                                <p:cTn id="93" presetID="26" presetClass="emph" presetSubtype="0" repeatCount="2000" fill="hold" nodeType="withEffect">
                                  <p:stCondLst>
                                    <p:cond delay="0"/>
                                  </p:stCondLst>
                                  <p:childTnLst>
                                    <p:animEffect transition="out" filter="fade">
                                      <p:cBhvr>
                                        <p:cTn id="94" dur="500" tmFilter="0, 0; .2, .5; .8, .5; 1, 0"/>
                                        <p:tgtEl>
                                          <p:spTgt spid="49"/>
                                        </p:tgtEl>
                                      </p:cBhvr>
                                    </p:animEffect>
                                    <p:animScale>
                                      <p:cBhvr>
                                        <p:cTn id="95" dur="250" autoRev="1" fill="hold"/>
                                        <p:tgtEl>
                                          <p:spTgt spid="49"/>
                                        </p:tgtEl>
                                      </p:cBhvr>
                                      <p:by x="105000" y="105000"/>
                                    </p:animScale>
                                  </p:childTnLst>
                                </p:cTn>
                              </p:par>
                              <p:par>
                                <p:cTn id="96" presetID="9" presetClass="emph" presetSubtype="0" nodeType="withEffect">
                                  <p:stCondLst>
                                    <p:cond delay="0"/>
                                  </p:stCondLst>
                                  <p:childTnLst>
                                    <p:set>
                                      <p:cBhvr rctx="PPT">
                                        <p:cTn id="97" dur="indefinite"/>
                                        <p:tgtEl>
                                          <p:spTgt spid="43"/>
                                        </p:tgtEl>
                                        <p:attrNameLst>
                                          <p:attrName>style.opacity</p:attrName>
                                        </p:attrNameLst>
                                      </p:cBhvr>
                                      <p:to>
                                        <p:strVal val="0.5"/>
                                      </p:to>
                                    </p:set>
                                    <p:animEffect filter="image" prLst="opacity: 0.5">
                                      <p:cBhvr rctx="IE">
                                        <p:cTn id="98" dur="indefinite"/>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 grpId="0"/>
      <p:bldP spid="3" grpId="1"/>
      <p:bldP spid="26" grpId="0" animBg="1"/>
      <p:bldP spid="26" grpId="1" animBg="1"/>
      <p:bldP spid="33" grpId="0"/>
      <p:bldP spid="6" grpId="0"/>
      <p:bldP spid="2" grpId="0" animBg="1"/>
      <p:bldP spid="4" grpId="0"/>
      <p:bldP spid="32"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74" y="1114532"/>
            <a:ext cx="8542420" cy="5029051"/>
          </a:xfrm>
          <a:prstGeom prst="rect">
            <a:avLst/>
          </a:prstGeom>
        </p:spPr>
      </p:pic>
      <p:sp>
        <p:nvSpPr>
          <p:cNvPr id="4" name="文字方塊 3"/>
          <p:cNvSpPr txBox="1"/>
          <p:nvPr/>
        </p:nvSpPr>
        <p:spPr>
          <a:xfrm>
            <a:off x="1718613" y="132348"/>
            <a:ext cx="6124074" cy="769441"/>
          </a:xfrm>
          <a:prstGeom prst="rect">
            <a:avLst/>
          </a:prstGeom>
          <a:noFill/>
        </p:spPr>
        <p:txBody>
          <a:bodyPr wrap="square" rtlCol="0">
            <a:spAutoFit/>
          </a:bodyPr>
          <a:lstStyle/>
          <a:p>
            <a:pPr algn="ctr"/>
            <a:r>
              <a:rPr lang="zh-TW" altLang="en-US" sz="4400" dirty="0">
                <a:solidFill>
                  <a:schemeClr val="bg1">
                    <a:lumMod val="95000"/>
                  </a:schemeClr>
                </a:solidFill>
                <a:latin typeface="微軟正黑體" panose="020B0604030504040204" pitchFamily="34" charset="-120"/>
                <a:ea typeface="微軟正黑體" panose="020B0604030504040204" pitchFamily="34" charset="-120"/>
              </a:rPr>
              <a:t>企業社會責任</a:t>
            </a:r>
          </a:p>
        </p:txBody>
      </p:sp>
    </p:spTree>
    <p:extLst>
      <p:ext uri="{BB962C8B-B14F-4D97-AF65-F5344CB8AC3E}">
        <p14:creationId xmlns:p14="http://schemas.microsoft.com/office/powerpoint/2010/main" val="18585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6"/>
          <p:cNvSpPr txBox="1">
            <a:spLocks noChangeArrowheads="1"/>
          </p:cNvSpPr>
          <p:nvPr/>
        </p:nvSpPr>
        <p:spPr bwMode="auto">
          <a:xfrm>
            <a:off x="238737" y="1761995"/>
            <a:ext cx="88024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dirty="0" smtClean="0">
                <a:solidFill>
                  <a:prstClr val="black"/>
                </a:solidFill>
                <a:latin typeface="微軟正黑體" pitchFamily="34" charset="-120"/>
                <a:ea typeface="微軟正黑體" pitchFamily="34" charset="-120"/>
              </a:rPr>
              <a:t>以設計力為載具，「環境永續」與「美學創造」為目標</a:t>
            </a:r>
          </a:p>
        </p:txBody>
      </p:sp>
      <p:sp>
        <p:nvSpPr>
          <p:cNvPr id="5" name="文字方塊 7"/>
          <p:cNvSpPr txBox="1">
            <a:spLocks noChangeArrowheads="1"/>
          </p:cNvSpPr>
          <p:nvPr/>
        </p:nvSpPr>
        <p:spPr bwMode="auto">
          <a:xfrm>
            <a:off x="268641" y="2307524"/>
            <a:ext cx="5929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dirty="0" smtClean="0">
                <a:solidFill>
                  <a:prstClr val="black"/>
                </a:solidFill>
                <a:latin typeface="微軟正黑體" pitchFamily="34" charset="-120"/>
                <a:ea typeface="微軟正黑體" pitchFamily="34" charset="-120"/>
              </a:rPr>
              <a:t>透過資源整合及連結學術，環境聯盟</a:t>
            </a:r>
          </a:p>
        </p:txBody>
      </p:sp>
      <p:sp>
        <p:nvSpPr>
          <p:cNvPr id="6" name="文字方塊 9"/>
          <p:cNvSpPr txBox="1">
            <a:spLocks noChangeArrowheads="1"/>
          </p:cNvSpPr>
          <p:nvPr/>
        </p:nvSpPr>
        <p:spPr bwMode="auto">
          <a:xfrm>
            <a:off x="172385" y="2930410"/>
            <a:ext cx="9251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2800" b="1" dirty="0" smtClean="0">
                <a:solidFill>
                  <a:prstClr val="black"/>
                </a:solidFill>
                <a:latin typeface="微軟正黑體" pitchFamily="34" charset="-120"/>
                <a:ea typeface="微軟正黑體" pitchFamily="34" charset="-120"/>
              </a:rPr>
              <a:t> 教育體系共同打造兼具「幸福」、「永續」、「智慧」、</a:t>
            </a:r>
            <a:endParaRPr lang="en-US" altLang="zh-TW" sz="2800" b="1" dirty="0" smtClean="0">
              <a:solidFill>
                <a:prstClr val="black"/>
              </a:solidFill>
              <a:latin typeface="微軟正黑體" pitchFamily="34" charset="-120"/>
              <a:ea typeface="微軟正黑體" pitchFamily="34" charset="-120"/>
            </a:endParaRPr>
          </a:p>
        </p:txBody>
      </p:sp>
      <p:sp>
        <p:nvSpPr>
          <p:cNvPr id="7" name="矩形 6"/>
          <p:cNvSpPr/>
          <p:nvPr/>
        </p:nvSpPr>
        <p:spPr>
          <a:xfrm>
            <a:off x="195053" y="3453630"/>
            <a:ext cx="4493538" cy="523220"/>
          </a:xfrm>
          <a:prstGeom prst="rect">
            <a:avLst/>
          </a:prstGeom>
        </p:spPr>
        <p:txBody>
          <a:bodyPr wrap="none">
            <a:spAutoFit/>
          </a:bodyPr>
          <a:lstStyle/>
          <a:p>
            <a:pPr fontAlgn="base">
              <a:spcBef>
                <a:spcPct val="0"/>
              </a:spcBef>
              <a:spcAft>
                <a:spcPct val="0"/>
              </a:spcAft>
            </a:pPr>
            <a:r>
              <a:rPr lang="zh-TW" altLang="en-US" sz="2800" b="1" dirty="0">
                <a:solidFill>
                  <a:prstClr val="black"/>
                </a:solidFill>
                <a:latin typeface="微軟正黑體" pitchFamily="34" charset="-120"/>
                <a:ea typeface="微軟正黑體" pitchFamily="34" charset="-120"/>
              </a:rPr>
              <a:t>「在地」、之台南幸福亮點</a:t>
            </a:r>
          </a:p>
        </p:txBody>
      </p:sp>
    </p:spTree>
    <p:extLst>
      <p:ext uri="{BB962C8B-B14F-4D97-AF65-F5344CB8AC3E}">
        <p14:creationId xmlns:p14="http://schemas.microsoft.com/office/powerpoint/2010/main" val="4137985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1"/>
          <p:cNvSpPr>
            <a:spLocks noChangeArrowheads="1"/>
          </p:cNvSpPr>
          <p:nvPr/>
        </p:nvSpPr>
        <p:spPr bwMode="auto">
          <a:xfrm>
            <a:off x="137317" y="107497"/>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連結的外部資源  學校聯盟</a:t>
            </a:r>
          </a:p>
        </p:txBody>
      </p:sp>
      <p:sp>
        <p:nvSpPr>
          <p:cNvPr id="10243" name="文字方塊 2"/>
          <p:cNvSpPr txBox="1">
            <a:spLocks noChangeArrowheads="1"/>
          </p:cNvSpPr>
          <p:nvPr/>
        </p:nvSpPr>
        <p:spPr bwMode="auto">
          <a:xfrm>
            <a:off x="511400" y="1137095"/>
            <a:ext cx="84248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1800" dirty="0" smtClean="0">
                <a:solidFill>
                  <a:srgbClr val="C00000"/>
                </a:solidFill>
                <a:latin typeface="微軟正黑體" panose="020B0604030504040204" pitchFamily="34" charset="-120"/>
                <a:ea typeface="微軟正黑體" panose="020B0604030504040204" pitchFamily="34" charset="-120"/>
              </a:rPr>
              <a:t>15</a:t>
            </a:r>
            <a:r>
              <a:rPr lang="zh-TW" altLang="en-US" sz="1800" dirty="0" smtClean="0">
                <a:solidFill>
                  <a:srgbClr val="C00000"/>
                </a:solidFill>
                <a:latin typeface="微軟正黑體" panose="020B0604030504040204" pitchFamily="34" charset="-120"/>
                <a:ea typeface="微軟正黑體" panose="020B0604030504040204" pitchFamily="34" charset="-120"/>
              </a:rPr>
              <a:t>個企業</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zh-TW" altLang="en-US" sz="1800" dirty="0" smtClean="0">
                <a:solidFill>
                  <a:prstClr val="black"/>
                </a:solidFill>
                <a:latin typeface="微軟正黑體" panose="020B0604030504040204" pitchFamily="34" charset="-120"/>
                <a:ea typeface="微軟正黑體" panose="020B0604030504040204" pitchFamily="34" charset="-120"/>
              </a:rPr>
              <a:t>可成教育基金會、僑昱建築、和明紡織、川勤雷射精工、牛頭牌運動鞋、台境企業、台糖長榮酒店、佳佳西市場旅店、青鋼企業、老爺行旅、林百貨、高青開發、崇德學苑、維悅酒店、麟燁食品。</a:t>
            </a:r>
            <a:endParaRPr lang="en-US" altLang="zh-TW" sz="1800" dirty="0" smtClean="0">
              <a:solidFill>
                <a:prstClr val="black"/>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endParaRPr lang="en-US" altLang="zh-TW" sz="1800" dirty="0" smtClean="0">
              <a:solidFill>
                <a:prstClr val="black"/>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en-US" altLang="zh-TW" sz="1800" dirty="0" smtClean="0">
                <a:solidFill>
                  <a:srgbClr val="C00000"/>
                </a:solidFill>
                <a:latin typeface="微軟正黑體" panose="020B0604030504040204" pitchFamily="34" charset="-120"/>
                <a:ea typeface="微軟正黑體" panose="020B0604030504040204" pitchFamily="34" charset="-120"/>
              </a:rPr>
              <a:t>15</a:t>
            </a:r>
            <a:r>
              <a:rPr lang="zh-TW" altLang="en-US" sz="1800" dirty="0" smtClean="0">
                <a:solidFill>
                  <a:srgbClr val="C00000"/>
                </a:solidFill>
                <a:latin typeface="微軟正黑體" panose="020B0604030504040204" pitchFamily="34" charset="-120"/>
                <a:ea typeface="微軟正黑體" panose="020B0604030504040204" pitchFamily="34" charset="-120"/>
              </a:rPr>
              <a:t>所小學  </a:t>
            </a:r>
            <a:r>
              <a:rPr lang="en-US" altLang="zh-TW" sz="1800" dirty="0" smtClean="0">
                <a:solidFill>
                  <a:prstClr val="black"/>
                </a:solidFill>
                <a:latin typeface="微軟正黑體" panose="020B0604030504040204" pitchFamily="34" charset="-120"/>
                <a:ea typeface="微軟正黑體" panose="020B0604030504040204" pitchFamily="34" charset="-120"/>
              </a:rPr>
              <a:t>1</a:t>
            </a:r>
            <a:r>
              <a:rPr lang="zh-TW" altLang="en-US" sz="1800" dirty="0" smtClean="0">
                <a:solidFill>
                  <a:prstClr val="black"/>
                </a:solidFill>
                <a:latin typeface="微軟正黑體" panose="020B0604030504040204" pitchFamily="34" charset="-120"/>
                <a:ea typeface="微軟正黑體" panose="020B0604030504040204" pitchFamily="34" charset="-120"/>
              </a:rPr>
              <a:t>所國中  建興國中</a:t>
            </a:r>
            <a:endParaRPr lang="en-US" altLang="zh-TW" sz="1800" dirty="0" smtClean="0">
              <a:solidFill>
                <a:prstClr val="black"/>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zh-TW" altLang="en-US" sz="1800" dirty="0" smtClean="0">
                <a:solidFill>
                  <a:prstClr val="black"/>
                </a:solidFill>
                <a:latin typeface="微軟正黑體" panose="020B0604030504040204" pitchFamily="34" charset="-120"/>
                <a:ea typeface="微軟正黑體" panose="020B0604030504040204" pitchFamily="34" charset="-120"/>
              </a:rPr>
              <a:t>國小</a:t>
            </a:r>
            <a:r>
              <a:rPr lang="en-US" altLang="zh-TW" sz="1800" dirty="0" smtClean="0">
                <a:solidFill>
                  <a:prstClr val="black"/>
                </a:solidFill>
                <a:latin typeface="微軟正黑體" panose="020B0604030504040204" pitchFamily="34" charset="-120"/>
                <a:ea typeface="微軟正黑體" panose="020B0604030504040204" pitchFamily="34" charset="-120"/>
              </a:rPr>
              <a:t>---</a:t>
            </a:r>
            <a:r>
              <a:rPr lang="zh-TW" altLang="en-US" sz="1800" dirty="0" smtClean="0">
                <a:solidFill>
                  <a:prstClr val="black"/>
                </a:solidFill>
                <a:latin typeface="微軟正黑體" panose="020B0604030504040204" pitchFamily="34" charset="-120"/>
                <a:ea typeface="微軟正黑體" panose="020B0604030504040204" pitchFamily="34" charset="-120"/>
              </a:rPr>
              <a:t>崇明國小、崇學國小、虎山國小、德高國小、大同國小、歸仁國小、歸南國小、龍崎國小、永康國小、太康國小、仁和國小、依仁國小、文賢國小、億載國小、進學國小等 </a:t>
            </a:r>
            <a:endParaRPr lang="en-US" altLang="zh-TW" sz="1800" dirty="0" smtClean="0">
              <a:solidFill>
                <a:prstClr val="black"/>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zh-TW" altLang="en-US" sz="1800" dirty="0" smtClean="0">
                <a:solidFill>
                  <a:srgbClr val="C00000"/>
                </a:solidFill>
                <a:latin typeface="微軟正黑體" panose="020B0604030504040204" pitchFamily="34" charset="-120"/>
                <a:ea typeface="微軟正黑體" panose="020B0604030504040204" pitchFamily="34" charset="-120"/>
              </a:rPr>
              <a:t>高中</a:t>
            </a:r>
            <a:r>
              <a:rPr lang="en-US" altLang="zh-TW" sz="1800" dirty="0" smtClean="0">
                <a:solidFill>
                  <a:srgbClr val="C00000"/>
                </a:solidFill>
                <a:latin typeface="微軟正黑體" panose="020B0604030504040204" pitchFamily="34" charset="-120"/>
                <a:ea typeface="微軟正黑體" panose="020B0604030504040204" pitchFamily="34" charset="-120"/>
              </a:rPr>
              <a:t>9</a:t>
            </a:r>
            <a:r>
              <a:rPr lang="zh-TW" altLang="en-US" sz="1800" dirty="0" smtClean="0">
                <a:solidFill>
                  <a:srgbClr val="C00000"/>
                </a:solidFill>
                <a:latin typeface="微軟正黑體" panose="020B0604030504040204" pitchFamily="34" charset="-120"/>
                <a:ea typeface="微軟正黑體" panose="020B0604030504040204" pitchFamily="34" charset="-120"/>
              </a:rPr>
              <a:t>校 </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zh-TW" altLang="en-US" sz="1800" dirty="0" smtClean="0">
                <a:solidFill>
                  <a:prstClr val="black"/>
                </a:solidFill>
                <a:latin typeface="微軟正黑體" panose="020B0604030504040204" pitchFamily="34" charset="-120"/>
                <a:ea typeface="微軟正黑體" panose="020B0604030504040204" pitchFamily="34" charset="-120"/>
              </a:rPr>
              <a:t>台南一中、台南二中、台南女中、家齊女中、長榮中學、長榮女中、光華中學、德光中學、聖功女中</a:t>
            </a:r>
            <a:endParaRPr lang="en-US" altLang="zh-TW" sz="1800" dirty="0" smtClean="0">
              <a:solidFill>
                <a:prstClr val="black"/>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en-US" altLang="zh-TW" sz="1800" dirty="0" smtClean="0">
                <a:solidFill>
                  <a:srgbClr val="C00000"/>
                </a:solidFill>
                <a:latin typeface="微軟正黑體" panose="020B0604030504040204" pitchFamily="34" charset="-120"/>
                <a:ea typeface="微軟正黑體" panose="020B0604030504040204" pitchFamily="34" charset="-120"/>
              </a:rPr>
              <a:t>10</a:t>
            </a:r>
            <a:r>
              <a:rPr lang="zh-TW" altLang="en-US" sz="1800" dirty="0" smtClean="0">
                <a:solidFill>
                  <a:srgbClr val="C00000"/>
                </a:solidFill>
                <a:latin typeface="微軟正黑體" panose="020B0604030504040204" pitchFamily="34" charset="-120"/>
                <a:ea typeface="微軟正黑體" panose="020B0604030504040204" pitchFamily="34" charset="-120"/>
              </a:rPr>
              <a:t>所大學</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en-US" altLang="zh-TW" sz="1800" dirty="0" smtClean="0">
                <a:solidFill>
                  <a:prstClr val="black"/>
                </a:solidFill>
                <a:latin typeface="微軟正黑體" panose="020B0604030504040204" pitchFamily="34" charset="-120"/>
                <a:ea typeface="微軟正黑體" panose="020B0604030504040204" pitchFamily="34" charset="-120"/>
              </a:rPr>
              <a:t>---</a:t>
            </a:r>
            <a:r>
              <a:rPr lang="zh-TW" altLang="en-US" sz="1800" dirty="0" smtClean="0">
                <a:solidFill>
                  <a:prstClr val="black"/>
                </a:solidFill>
                <a:latin typeface="微軟正黑體" panose="020B0604030504040204" pitchFamily="34" charset="-120"/>
                <a:ea typeface="微軟正黑體" panose="020B0604030504040204" pitchFamily="34" charset="-120"/>
              </a:rPr>
              <a:t>成功大學    國立台南大學  長榮大學、崑山科技大學、南台科技大學、台南應用科技大學、中華醫事科技大學、遠東科技大學、嘉南藥理大學、真理大學</a:t>
            </a:r>
            <a:endParaRPr lang="en-US" altLang="zh-TW" sz="1800" dirty="0" smtClean="0">
              <a:solidFill>
                <a:prstClr val="black"/>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en-US" altLang="zh-TW" sz="1800" dirty="0" smtClean="0">
                <a:solidFill>
                  <a:srgbClr val="C00000"/>
                </a:solidFill>
                <a:latin typeface="微軟正黑體" panose="020B0604030504040204" pitchFamily="34" charset="-120"/>
                <a:ea typeface="微軟正黑體" panose="020B0604030504040204" pitchFamily="34" charset="-120"/>
              </a:rPr>
              <a:t>8</a:t>
            </a:r>
            <a:r>
              <a:rPr lang="zh-TW" altLang="en-US" sz="1800" dirty="0" smtClean="0">
                <a:solidFill>
                  <a:srgbClr val="C00000"/>
                </a:solidFill>
                <a:latin typeface="微軟正黑體" panose="020B0604030504040204" pitchFamily="34" charset="-120"/>
                <a:ea typeface="微軟正黑體" panose="020B0604030504040204" pitchFamily="34" charset="-120"/>
              </a:rPr>
              <a:t>個</a:t>
            </a:r>
            <a:r>
              <a:rPr lang="en-US" altLang="zh-TW" sz="1800" dirty="0" smtClean="0">
                <a:solidFill>
                  <a:srgbClr val="C00000"/>
                </a:solidFill>
                <a:latin typeface="微軟正黑體" panose="020B0604030504040204" pitchFamily="34" charset="-120"/>
                <a:ea typeface="微軟正黑體" panose="020B0604030504040204" pitchFamily="34" charset="-120"/>
              </a:rPr>
              <a:t>NPO</a:t>
            </a:r>
            <a:r>
              <a:rPr lang="zh-TW" altLang="en-US" sz="1800" dirty="0" smtClean="0">
                <a:solidFill>
                  <a:srgbClr val="C00000"/>
                </a:solidFill>
                <a:latin typeface="微軟正黑體" panose="020B0604030504040204" pitchFamily="34" charset="-120"/>
                <a:ea typeface="微軟正黑體" panose="020B0604030504040204" pitchFamily="34" charset="-120"/>
              </a:rPr>
              <a:t>組織：</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FontTx/>
              <a:buNone/>
            </a:pPr>
            <a:r>
              <a:rPr lang="zh-TW" altLang="en-US" sz="1800" dirty="0" smtClean="0">
                <a:solidFill>
                  <a:prstClr val="black"/>
                </a:solidFill>
                <a:latin typeface="微軟正黑體" panose="020B0604030504040204" pitchFamily="34" charset="-120"/>
                <a:ea typeface="微軟正黑體" panose="020B0604030504040204" pitchFamily="34" charset="-120"/>
              </a:rPr>
              <a:t>蔡旺詮公園志工隊、王定宇公園志工隊、南方講堂、台南市社區大學、中華民國荒野保護協會台南分會、台南市環境教育輔導團、白屋、土溝優雅農夫工廠。</a:t>
            </a: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91</a:t>
            </a:fld>
            <a:endParaRPr lang="zh-TW" altLang="en-US"/>
          </a:p>
        </p:txBody>
      </p:sp>
    </p:spTree>
    <p:extLst>
      <p:ext uri="{BB962C8B-B14F-4D97-AF65-F5344CB8AC3E}">
        <p14:creationId xmlns:p14="http://schemas.microsoft.com/office/powerpoint/2010/main" val="62989919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群組 40"/>
          <p:cNvGrpSpPr>
            <a:grpSpLocks/>
          </p:cNvGrpSpPr>
          <p:nvPr/>
        </p:nvGrpSpPr>
        <p:grpSpPr bwMode="auto">
          <a:xfrm>
            <a:off x="14365288" y="2303463"/>
            <a:ext cx="2346325" cy="2346325"/>
            <a:chOff x="6515895" y="3997490"/>
            <a:chExt cx="2347118" cy="2347118"/>
          </a:xfrm>
        </p:grpSpPr>
        <p:sp>
          <p:nvSpPr>
            <p:cNvPr id="42" name="橢圓 41"/>
            <p:cNvSpPr/>
            <p:nvPr/>
          </p:nvSpPr>
          <p:spPr>
            <a:xfrm>
              <a:off x="6515895" y="3997490"/>
              <a:ext cx="2347118" cy="234711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zh-TW" altLang="en-US">
                <a:solidFill>
                  <a:prstClr val="white"/>
                </a:solidFill>
              </a:endParaRPr>
            </a:p>
          </p:txBody>
        </p:sp>
        <p:sp>
          <p:nvSpPr>
            <p:cNvPr id="43" name="橢圓 42"/>
            <p:cNvSpPr/>
            <p:nvPr/>
          </p:nvSpPr>
          <p:spPr>
            <a:xfrm>
              <a:off x="6627058" y="4116592"/>
              <a:ext cx="2124793" cy="21247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sp>
        <p:nvSpPr>
          <p:cNvPr id="38" name="橢圓 37"/>
          <p:cNvSpPr/>
          <p:nvPr/>
        </p:nvSpPr>
        <p:spPr>
          <a:xfrm>
            <a:off x="3340326" y="3209579"/>
            <a:ext cx="1808822" cy="1808822"/>
          </a:xfrm>
          <a:prstGeom prst="ellipse">
            <a:avLst/>
          </a:prstGeom>
          <a:solidFill>
            <a:schemeClr val="tx2">
              <a:lumMod val="50000"/>
            </a:schemeClr>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zh-TW" altLang="en-US">
              <a:solidFill>
                <a:prstClr val="white"/>
              </a:solidFill>
            </a:endParaRPr>
          </a:p>
        </p:txBody>
      </p:sp>
      <p:sp>
        <p:nvSpPr>
          <p:cNvPr id="39" name="橢圓 38"/>
          <p:cNvSpPr/>
          <p:nvPr/>
        </p:nvSpPr>
        <p:spPr>
          <a:xfrm>
            <a:off x="3414713" y="3281363"/>
            <a:ext cx="1660525" cy="16605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3371850" y="3789363"/>
            <a:ext cx="1704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000" b="1" smtClean="0">
                <a:solidFill>
                  <a:prstClr val="white"/>
                </a:solidFill>
                <a:latin typeface="微軟正黑體" pitchFamily="34" charset="-120"/>
                <a:ea typeface="微軟正黑體" pitchFamily="34" charset="-120"/>
              </a:rPr>
              <a:t>水水台南</a:t>
            </a:r>
            <a:r>
              <a:rPr lang="en-US" altLang="zh-TW" sz="2000" b="1" smtClean="0">
                <a:solidFill>
                  <a:prstClr val="white"/>
                </a:solidFill>
                <a:latin typeface="微軟正黑體" pitchFamily="34" charset="-120"/>
                <a:ea typeface="微軟正黑體" pitchFamily="34" charset="-120"/>
              </a:rPr>
              <a:t>CSR</a:t>
            </a:r>
          </a:p>
          <a:p>
            <a:pPr algn="ctr" eaLnBrk="1" fontAlgn="base" hangingPunct="1">
              <a:spcBef>
                <a:spcPct val="0"/>
              </a:spcBef>
              <a:spcAft>
                <a:spcPct val="0"/>
              </a:spcAft>
              <a:buFontTx/>
              <a:buNone/>
            </a:pPr>
            <a:r>
              <a:rPr lang="zh-TW" altLang="en-US" sz="2000" b="1" smtClean="0">
                <a:solidFill>
                  <a:prstClr val="white"/>
                </a:solidFill>
                <a:latin typeface="微軟正黑體" pitchFamily="34" charset="-120"/>
                <a:ea typeface="微軟正黑體" pitchFamily="34" charset="-120"/>
              </a:rPr>
              <a:t>行動聯盟</a:t>
            </a:r>
          </a:p>
        </p:txBody>
      </p:sp>
      <p:sp>
        <p:nvSpPr>
          <p:cNvPr id="57" name="Freeform 673"/>
          <p:cNvSpPr>
            <a:spLocks noEditPoints="1"/>
          </p:cNvSpPr>
          <p:nvPr/>
        </p:nvSpPr>
        <p:spPr bwMode="auto">
          <a:xfrm rot="-324743">
            <a:off x="2960688" y="2836863"/>
            <a:ext cx="2568575" cy="257016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sp>
        <p:nvSpPr>
          <p:cNvPr id="62" name="Freeform 673"/>
          <p:cNvSpPr>
            <a:spLocks noEditPoints="1"/>
          </p:cNvSpPr>
          <p:nvPr/>
        </p:nvSpPr>
        <p:spPr bwMode="auto">
          <a:xfrm rot="-324743">
            <a:off x="942975" y="4189413"/>
            <a:ext cx="2568575" cy="257016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sp>
        <p:nvSpPr>
          <p:cNvPr id="64" name="Freeform 673"/>
          <p:cNvSpPr>
            <a:spLocks noEditPoints="1"/>
          </p:cNvSpPr>
          <p:nvPr/>
        </p:nvSpPr>
        <p:spPr bwMode="auto">
          <a:xfrm rot="-324743">
            <a:off x="942975" y="1471613"/>
            <a:ext cx="2568575" cy="257016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sp>
        <p:nvSpPr>
          <p:cNvPr id="70" name="Freeform 673"/>
          <p:cNvSpPr>
            <a:spLocks noEditPoints="1"/>
          </p:cNvSpPr>
          <p:nvPr/>
        </p:nvSpPr>
        <p:spPr bwMode="auto">
          <a:xfrm rot="-324743">
            <a:off x="5022850" y="1482725"/>
            <a:ext cx="2570163" cy="2570163"/>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sp>
        <p:nvSpPr>
          <p:cNvPr id="72" name="Freeform 673"/>
          <p:cNvSpPr>
            <a:spLocks noEditPoints="1"/>
          </p:cNvSpPr>
          <p:nvPr/>
        </p:nvSpPr>
        <p:spPr bwMode="auto">
          <a:xfrm rot="-324743">
            <a:off x="5032375" y="4198938"/>
            <a:ext cx="2568575" cy="2571750"/>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kumimoji="1" lang="zh-TW" altLang="en-US" smtClean="0">
              <a:solidFill>
                <a:prstClr val="black"/>
              </a:solidFill>
              <a:latin typeface="Arial" charset="0"/>
            </a:endParaRPr>
          </a:p>
        </p:txBody>
      </p:sp>
      <p:grpSp>
        <p:nvGrpSpPr>
          <p:cNvPr id="13" name="群組 12"/>
          <p:cNvGrpSpPr>
            <a:grpSpLocks/>
          </p:cNvGrpSpPr>
          <p:nvPr/>
        </p:nvGrpSpPr>
        <p:grpSpPr bwMode="auto">
          <a:xfrm>
            <a:off x="5403850" y="1855788"/>
            <a:ext cx="1808163" cy="1809750"/>
            <a:chOff x="5403673" y="1856248"/>
            <a:chExt cx="1808822" cy="1808822"/>
          </a:xfrm>
        </p:grpSpPr>
        <p:sp>
          <p:nvSpPr>
            <p:cNvPr id="69" name="橢圓 68"/>
            <p:cNvSpPr/>
            <p:nvPr/>
          </p:nvSpPr>
          <p:spPr>
            <a:xfrm>
              <a:off x="5403673" y="1856248"/>
              <a:ext cx="1808822" cy="1808822"/>
            </a:xfrm>
            <a:prstGeom prst="ellipse">
              <a:avLst/>
            </a:prstGeom>
            <a:solidFill>
              <a:srgbClr val="D9D51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endParaRPr>
            </a:p>
          </p:txBody>
        </p:sp>
        <p:sp>
          <p:nvSpPr>
            <p:cNvPr id="77" name="橢圓 76"/>
            <p:cNvSpPr/>
            <p:nvPr/>
          </p:nvSpPr>
          <p:spPr>
            <a:xfrm>
              <a:off x="5478313" y="1919715"/>
              <a:ext cx="1659542" cy="16596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1330" name="文字方塊 77"/>
            <p:cNvSpPr txBox="1">
              <a:spLocks noChangeArrowheads="1"/>
            </p:cNvSpPr>
            <p:nvPr/>
          </p:nvSpPr>
          <p:spPr bwMode="auto">
            <a:xfrm>
              <a:off x="5678744" y="2420888"/>
              <a:ext cx="12586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000" b="1" smtClean="0">
                  <a:solidFill>
                    <a:prstClr val="white"/>
                  </a:solidFill>
                  <a:latin typeface="微軟正黑體" pitchFamily="34" charset="-120"/>
                  <a:ea typeface="微軟正黑體" pitchFamily="34" charset="-120"/>
                </a:rPr>
                <a:t>企業聯盟</a:t>
              </a:r>
              <a:endParaRPr lang="en-US" altLang="zh-TW" sz="2000" b="1" smtClean="0">
                <a:solidFill>
                  <a:prstClr val="white"/>
                </a:solidFill>
                <a:latin typeface="微軟正黑體" pitchFamily="34" charset="-120"/>
                <a:ea typeface="微軟正黑體" pitchFamily="34" charset="-120"/>
              </a:endParaRPr>
            </a:p>
            <a:p>
              <a:pPr algn="ctr" eaLnBrk="1" fontAlgn="base" hangingPunct="1">
                <a:spcBef>
                  <a:spcPct val="0"/>
                </a:spcBef>
                <a:spcAft>
                  <a:spcPct val="0"/>
                </a:spcAft>
                <a:buFontTx/>
                <a:buNone/>
              </a:pPr>
              <a:r>
                <a:rPr lang="en-US" altLang="zh-TW" sz="2000" b="1" smtClean="0">
                  <a:solidFill>
                    <a:prstClr val="white"/>
                  </a:solidFill>
                  <a:latin typeface="微軟正黑體" pitchFamily="34" charset="-120"/>
                  <a:ea typeface="微軟正黑體" pitchFamily="34" charset="-120"/>
                </a:rPr>
                <a:t>15</a:t>
              </a:r>
              <a:r>
                <a:rPr lang="zh-TW" altLang="en-US" sz="2000" b="1" smtClean="0">
                  <a:solidFill>
                    <a:prstClr val="white"/>
                  </a:solidFill>
                  <a:latin typeface="微軟正黑體" pitchFamily="34" charset="-120"/>
                  <a:ea typeface="微軟正黑體" pitchFamily="34" charset="-120"/>
                </a:rPr>
                <a:t>間企業</a:t>
              </a:r>
            </a:p>
          </p:txBody>
        </p:sp>
      </p:grpSp>
      <p:grpSp>
        <p:nvGrpSpPr>
          <p:cNvPr id="12" name="群組 11"/>
          <p:cNvGrpSpPr>
            <a:grpSpLocks/>
          </p:cNvGrpSpPr>
          <p:nvPr/>
        </p:nvGrpSpPr>
        <p:grpSpPr bwMode="auto">
          <a:xfrm>
            <a:off x="1322388" y="1844675"/>
            <a:ext cx="1809750" cy="1809750"/>
            <a:chOff x="1323168" y="1844837"/>
            <a:chExt cx="1808822" cy="1808822"/>
          </a:xfrm>
        </p:grpSpPr>
        <p:sp>
          <p:nvSpPr>
            <p:cNvPr id="63" name="橢圓 62"/>
            <p:cNvSpPr/>
            <p:nvPr/>
          </p:nvSpPr>
          <p:spPr>
            <a:xfrm>
              <a:off x="1323168" y="1844837"/>
              <a:ext cx="1808822" cy="1808822"/>
            </a:xfrm>
            <a:prstGeom prst="ellipse">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prstClr val="white"/>
                </a:solidFill>
              </a:endParaRPr>
            </a:p>
          </p:txBody>
        </p:sp>
        <p:sp>
          <p:nvSpPr>
            <p:cNvPr id="74" name="橢圓 73"/>
            <p:cNvSpPr/>
            <p:nvPr/>
          </p:nvSpPr>
          <p:spPr>
            <a:xfrm>
              <a:off x="1397742" y="1919412"/>
              <a:ext cx="1659674" cy="16596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1327" name="文字方塊 78"/>
            <p:cNvSpPr txBox="1">
              <a:spLocks noChangeArrowheads="1"/>
            </p:cNvSpPr>
            <p:nvPr/>
          </p:nvSpPr>
          <p:spPr bwMode="auto">
            <a:xfrm>
              <a:off x="1644287" y="250509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000" b="1" smtClean="0">
                  <a:solidFill>
                    <a:prstClr val="white"/>
                  </a:solidFill>
                  <a:latin typeface="微軟正黑體" pitchFamily="34" charset="-120"/>
                  <a:ea typeface="微軟正黑體" pitchFamily="34" charset="-120"/>
                </a:rPr>
                <a:t>環境聯盟</a:t>
              </a:r>
              <a:endParaRPr lang="en-US" altLang="zh-TW" sz="2000" b="1" smtClean="0">
                <a:solidFill>
                  <a:prstClr val="white"/>
                </a:solidFill>
                <a:latin typeface="微軟正黑體" pitchFamily="34" charset="-120"/>
                <a:ea typeface="微軟正黑體" pitchFamily="34" charset="-120"/>
              </a:endParaRPr>
            </a:p>
          </p:txBody>
        </p:sp>
      </p:grpSp>
      <p:grpSp>
        <p:nvGrpSpPr>
          <p:cNvPr id="14" name="群組 13"/>
          <p:cNvGrpSpPr>
            <a:grpSpLocks/>
          </p:cNvGrpSpPr>
          <p:nvPr/>
        </p:nvGrpSpPr>
        <p:grpSpPr bwMode="auto">
          <a:xfrm>
            <a:off x="1322388" y="4562475"/>
            <a:ext cx="1809750" cy="1808163"/>
            <a:chOff x="1323167" y="4562401"/>
            <a:chExt cx="1808822" cy="1808822"/>
          </a:xfrm>
        </p:grpSpPr>
        <p:sp>
          <p:nvSpPr>
            <p:cNvPr id="61" name="橢圓 60"/>
            <p:cNvSpPr/>
            <p:nvPr/>
          </p:nvSpPr>
          <p:spPr>
            <a:xfrm>
              <a:off x="1323167" y="4562401"/>
              <a:ext cx="1808822" cy="1808822"/>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TW" altLang="en-US">
                <a:solidFill>
                  <a:prstClr val="white"/>
                </a:solidFill>
              </a:endParaRPr>
            </a:p>
          </p:txBody>
        </p:sp>
        <p:sp>
          <p:nvSpPr>
            <p:cNvPr id="76" name="橢圓 75"/>
            <p:cNvSpPr/>
            <p:nvPr/>
          </p:nvSpPr>
          <p:spPr>
            <a:xfrm>
              <a:off x="1399328" y="4652922"/>
              <a:ext cx="1661260" cy="16611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1324" name="文字方塊 79"/>
            <p:cNvSpPr txBox="1">
              <a:spLocks noChangeArrowheads="1"/>
            </p:cNvSpPr>
            <p:nvPr/>
          </p:nvSpPr>
          <p:spPr bwMode="auto">
            <a:xfrm>
              <a:off x="1878765" y="5261138"/>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000" b="1" smtClean="0">
                  <a:solidFill>
                    <a:prstClr val="white"/>
                  </a:solidFill>
                  <a:latin typeface="微軟正黑體" pitchFamily="34" charset="-120"/>
                  <a:ea typeface="微軟正黑體" pitchFamily="34" charset="-120"/>
                </a:rPr>
                <a:t>教會</a:t>
              </a:r>
            </a:p>
          </p:txBody>
        </p:sp>
      </p:grpSp>
      <p:grpSp>
        <p:nvGrpSpPr>
          <p:cNvPr id="15" name="群組 14"/>
          <p:cNvGrpSpPr>
            <a:grpSpLocks/>
          </p:cNvGrpSpPr>
          <p:nvPr/>
        </p:nvGrpSpPr>
        <p:grpSpPr bwMode="auto">
          <a:xfrm>
            <a:off x="5411788" y="4572000"/>
            <a:ext cx="1809750" cy="1809750"/>
            <a:chOff x="5411996" y="4572737"/>
            <a:chExt cx="1808822" cy="1808822"/>
          </a:xfrm>
        </p:grpSpPr>
        <p:sp>
          <p:nvSpPr>
            <p:cNvPr id="71" name="橢圓 70"/>
            <p:cNvSpPr/>
            <p:nvPr/>
          </p:nvSpPr>
          <p:spPr>
            <a:xfrm>
              <a:off x="5411996" y="4572737"/>
              <a:ext cx="1808822" cy="1808822"/>
            </a:xfrm>
            <a:prstGeom prst="ellipse">
              <a:avLst/>
            </a:prstGeom>
            <a:solidFill>
              <a:schemeClr val="bg2">
                <a:lumMod val="50000"/>
              </a:schemeClr>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zh-TW" altLang="en-US">
                <a:solidFill>
                  <a:prstClr val="white"/>
                </a:solidFill>
              </a:endParaRPr>
            </a:p>
          </p:txBody>
        </p:sp>
        <p:sp>
          <p:nvSpPr>
            <p:cNvPr id="75" name="橢圓 74"/>
            <p:cNvSpPr/>
            <p:nvPr/>
          </p:nvSpPr>
          <p:spPr>
            <a:xfrm>
              <a:off x="5478637" y="4655245"/>
              <a:ext cx="1659674" cy="16596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1321" name="文字方塊 80"/>
            <p:cNvSpPr txBox="1">
              <a:spLocks noChangeArrowheads="1"/>
            </p:cNvSpPr>
            <p:nvPr/>
          </p:nvSpPr>
          <p:spPr bwMode="auto">
            <a:xfrm>
              <a:off x="5713955" y="5157192"/>
              <a:ext cx="1258034" cy="70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000" b="1" smtClean="0">
                  <a:solidFill>
                    <a:prstClr val="white"/>
                  </a:solidFill>
                  <a:latin typeface="微軟正黑體" pitchFamily="34" charset="-120"/>
                  <a:ea typeface="微軟正黑體" pitchFamily="34" charset="-120"/>
                </a:rPr>
                <a:t>教育聯盟</a:t>
              </a:r>
              <a:endParaRPr lang="en-US" altLang="zh-TW" sz="2000" b="1" smtClean="0">
                <a:solidFill>
                  <a:prstClr val="white"/>
                </a:solidFill>
                <a:latin typeface="微軟正黑體" pitchFamily="34" charset="-120"/>
                <a:ea typeface="微軟正黑體" pitchFamily="34" charset="-120"/>
              </a:endParaRPr>
            </a:p>
            <a:p>
              <a:pPr algn="ctr" eaLnBrk="1" fontAlgn="base" hangingPunct="1">
                <a:spcBef>
                  <a:spcPct val="0"/>
                </a:spcBef>
                <a:spcAft>
                  <a:spcPct val="0"/>
                </a:spcAft>
                <a:buFontTx/>
                <a:buNone/>
              </a:pPr>
              <a:r>
                <a:rPr lang="en-US" altLang="zh-TW" sz="2000" b="1" smtClean="0">
                  <a:solidFill>
                    <a:prstClr val="white"/>
                  </a:solidFill>
                  <a:latin typeface="微軟正黑體" pitchFamily="34" charset="-120"/>
                  <a:ea typeface="微軟正黑體" pitchFamily="34" charset="-120"/>
                </a:rPr>
                <a:t>35</a:t>
              </a:r>
              <a:r>
                <a:rPr lang="zh-TW" altLang="en-US" sz="2000" b="1" smtClean="0">
                  <a:solidFill>
                    <a:prstClr val="white"/>
                  </a:solidFill>
                  <a:latin typeface="微軟正黑體" pitchFamily="34" charset="-120"/>
                  <a:ea typeface="微軟正黑體" pitchFamily="34" charset="-120"/>
                </a:rPr>
                <a:t>所學校</a:t>
              </a:r>
            </a:p>
          </p:txBody>
        </p:sp>
      </p:grpSp>
      <p:pic>
        <p:nvPicPr>
          <p:cNvPr id="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3384550"/>
            <a:ext cx="222567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圖片 5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5213" y="1743075"/>
            <a:ext cx="3381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圖片 5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8088" y="2762250"/>
            <a:ext cx="3000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圖片 53"/>
          <p:cNvPicPr>
            <a:picLocks noChangeAspect="1"/>
          </p:cNvPicPr>
          <p:nvPr/>
        </p:nvPicPr>
        <p:blipFill>
          <a:blip r:embed="rId6">
            <a:extLst>
              <a:ext uri="{28A0092B-C50C-407E-A947-70E740481C1C}">
                <a14:useLocalDpi xmlns:a14="http://schemas.microsoft.com/office/drawing/2010/main" val="0"/>
              </a:ext>
            </a:extLst>
          </a:blip>
          <a:srcRect l="8324" t="23303" r="65810"/>
          <a:stretch>
            <a:fillRect/>
          </a:stretch>
        </p:blipFill>
        <p:spPr bwMode="auto">
          <a:xfrm>
            <a:off x="4695825" y="2247900"/>
            <a:ext cx="3349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圖片 54"/>
          <p:cNvPicPr>
            <a:picLocks noChangeAspect="1"/>
          </p:cNvPicPr>
          <p:nvPr/>
        </p:nvPicPr>
        <p:blipFill>
          <a:blip r:embed="rId7">
            <a:extLst>
              <a:ext uri="{28A0092B-C50C-407E-A947-70E740481C1C}">
                <a14:useLocalDpi xmlns:a14="http://schemas.microsoft.com/office/drawing/2010/main" val="0"/>
              </a:ext>
            </a:extLst>
          </a:blip>
          <a:srcRect l="-2" t="-3732" r="64600" b="23734"/>
          <a:stretch>
            <a:fillRect/>
          </a:stretch>
        </p:blipFill>
        <p:spPr bwMode="auto">
          <a:xfrm>
            <a:off x="7412038" y="1838325"/>
            <a:ext cx="5064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圖片 5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45238" y="1254125"/>
            <a:ext cx="474662"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圖片 5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38975" y="3654425"/>
            <a:ext cx="5365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圖片 58"/>
          <p:cNvPicPr>
            <a:picLocks noChangeAspect="1"/>
          </p:cNvPicPr>
          <p:nvPr/>
        </p:nvPicPr>
        <p:blipFill>
          <a:blip r:embed="rId10" cstate="print">
            <a:extLst>
              <a:ext uri="{28A0092B-C50C-407E-A947-70E740481C1C}">
                <a14:useLocalDpi xmlns:a14="http://schemas.microsoft.com/office/drawing/2010/main" val="0"/>
              </a:ext>
            </a:extLst>
          </a:blip>
          <a:srcRect l="11928" t="4901" r="12483" b="34589"/>
          <a:stretch>
            <a:fillRect/>
          </a:stretch>
        </p:blipFill>
        <p:spPr bwMode="auto">
          <a:xfrm>
            <a:off x="5889625" y="1252538"/>
            <a:ext cx="3159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圖片 6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96125" y="1470025"/>
            <a:ext cx="2333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圖片 66"/>
          <p:cNvPicPr>
            <a:picLocks noChangeAspect="1"/>
          </p:cNvPicPr>
          <p:nvPr/>
        </p:nvPicPr>
        <p:blipFill>
          <a:blip r:embed="rId12" cstate="print">
            <a:extLst>
              <a:ext uri="{28A0092B-C50C-407E-A947-70E740481C1C}">
                <a14:useLocalDpi xmlns:a14="http://schemas.microsoft.com/office/drawing/2010/main" val="0"/>
              </a:ext>
            </a:extLst>
          </a:blip>
          <a:srcRect l="11185" r="20535" b="38898"/>
          <a:stretch>
            <a:fillRect/>
          </a:stretch>
        </p:blipFill>
        <p:spPr bwMode="auto">
          <a:xfrm>
            <a:off x="7516813" y="2293938"/>
            <a:ext cx="415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圖片 7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32688" y="3344863"/>
            <a:ext cx="2651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圖片 8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35588" y="1387475"/>
            <a:ext cx="2841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a:spLocks noChangeArrowheads="1"/>
          </p:cNvSpPr>
          <p:nvPr/>
        </p:nvSpPr>
        <p:spPr bwMode="auto">
          <a:xfrm>
            <a:off x="7208838" y="422116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崇明國小</a:t>
            </a:r>
          </a:p>
        </p:txBody>
      </p:sp>
      <p:sp>
        <p:nvSpPr>
          <p:cNvPr id="60" name="文字方塊 59"/>
          <p:cNvSpPr txBox="1">
            <a:spLocks noChangeArrowheads="1"/>
          </p:cNvSpPr>
          <p:nvPr/>
        </p:nvSpPr>
        <p:spPr bwMode="auto">
          <a:xfrm>
            <a:off x="7575550" y="4833938"/>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崇學國小</a:t>
            </a:r>
          </a:p>
        </p:txBody>
      </p:sp>
      <p:sp>
        <p:nvSpPr>
          <p:cNvPr id="66" name="文字方塊 65"/>
          <p:cNvSpPr txBox="1">
            <a:spLocks noChangeArrowheads="1"/>
          </p:cNvSpPr>
          <p:nvPr/>
        </p:nvSpPr>
        <p:spPr bwMode="auto">
          <a:xfrm>
            <a:off x="7650163" y="5632450"/>
            <a:ext cx="110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台南女中</a:t>
            </a:r>
          </a:p>
        </p:txBody>
      </p:sp>
      <p:sp>
        <p:nvSpPr>
          <p:cNvPr id="68" name="文字方塊 67"/>
          <p:cNvSpPr txBox="1">
            <a:spLocks noChangeArrowheads="1"/>
          </p:cNvSpPr>
          <p:nvPr/>
        </p:nvSpPr>
        <p:spPr bwMode="auto">
          <a:xfrm>
            <a:off x="7423150" y="6288382"/>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dirty="0" smtClean="0">
                <a:solidFill>
                  <a:prstClr val="black"/>
                </a:solidFill>
                <a:latin typeface="微軟正黑體" pitchFamily="34" charset="-120"/>
                <a:ea typeface="微軟正黑體" pitchFamily="34" charset="-120"/>
              </a:rPr>
              <a:t>成功大學</a:t>
            </a:r>
          </a:p>
        </p:txBody>
      </p:sp>
      <p:sp>
        <p:nvSpPr>
          <p:cNvPr id="83" name="文字方塊 82"/>
          <p:cNvSpPr txBox="1">
            <a:spLocks noChangeArrowheads="1"/>
          </p:cNvSpPr>
          <p:nvPr/>
        </p:nvSpPr>
        <p:spPr bwMode="auto">
          <a:xfrm>
            <a:off x="3997325" y="5867400"/>
            <a:ext cx="110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崑山科大</a:t>
            </a:r>
          </a:p>
        </p:txBody>
      </p:sp>
      <p:sp>
        <p:nvSpPr>
          <p:cNvPr id="84" name="文字方塊 83"/>
          <p:cNvSpPr txBox="1">
            <a:spLocks noChangeArrowheads="1"/>
          </p:cNvSpPr>
          <p:nvPr/>
        </p:nvSpPr>
        <p:spPr bwMode="auto">
          <a:xfrm>
            <a:off x="4500563" y="644366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南台科大</a:t>
            </a:r>
          </a:p>
        </p:txBody>
      </p:sp>
      <p:sp>
        <p:nvSpPr>
          <p:cNvPr id="85" name="文字方塊 84"/>
          <p:cNvSpPr txBox="1">
            <a:spLocks noChangeArrowheads="1"/>
          </p:cNvSpPr>
          <p:nvPr/>
        </p:nvSpPr>
        <p:spPr bwMode="auto">
          <a:xfrm>
            <a:off x="3230563" y="183515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台南市社區大學</a:t>
            </a:r>
          </a:p>
        </p:txBody>
      </p:sp>
      <p:sp>
        <p:nvSpPr>
          <p:cNvPr id="86" name="文字方塊 85"/>
          <p:cNvSpPr txBox="1">
            <a:spLocks noChangeArrowheads="1"/>
          </p:cNvSpPr>
          <p:nvPr/>
        </p:nvSpPr>
        <p:spPr bwMode="auto">
          <a:xfrm>
            <a:off x="2709863" y="118745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荒野保護協會台南分會</a:t>
            </a:r>
          </a:p>
        </p:txBody>
      </p:sp>
      <p:sp>
        <p:nvSpPr>
          <p:cNvPr id="87" name="文字方塊 86"/>
          <p:cNvSpPr txBox="1">
            <a:spLocks noChangeArrowheads="1"/>
          </p:cNvSpPr>
          <p:nvPr/>
        </p:nvSpPr>
        <p:spPr bwMode="auto">
          <a:xfrm>
            <a:off x="266700" y="1258888"/>
            <a:ext cx="156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環境保護聯盟</a:t>
            </a:r>
          </a:p>
        </p:txBody>
      </p:sp>
      <p:sp>
        <p:nvSpPr>
          <p:cNvPr id="88" name="文字方塊 87"/>
          <p:cNvSpPr txBox="1">
            <a:spLocks noChangeArrowheads="1"/>
          </p:cNvSpPr>
          <p:nvPr/>
        </p:nvSpPr>
        <p:spPr bwMode="auto">
          <a:xfrm>
            <a:off x="469900" y="1874838"/>
            <a:ext cx="64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白屋</a:t>
            </a:r>
          </a:p>
        </p:txBody>
      </p:sp>
      <p:sp>
        <p:nvSpPr>
          <p:cNvPr id="89" name="文字方塊 88"/>
          <p:cNvSpPr txBox="1">
            <a:spLocks noChangeArrowheads="1"/>
          </p:cNvSpPr>
          <p:nvPr/>
        </p:nvSpPr>
        <p:spPr bwMode="auto">
          <a:xfrm>
            <a:off x="-36513" y="37084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土溝優雅農夫</a:t>
            </a:r>
          </a:p>
        </p:txBody>
      </p:sp>
      <p:sp>
        <p:nvSpPr>
          <p:cNvPr id="90" name="文字方塊 89"/>
          <p:cNvSpPr txBox="1">
            <a:spLocks noChangeArrowheads="1"/>
          </p:cNvSpPr>
          <p:nvPr/>
        </p:nvSpPr>
        <p:spPr bwMode="auto">
          <a:xfrm>
            <a:off x="3506788" y="2482850"/>
            <a:ext cx="157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1800" b="1" smtClean="0">
                <a:solidFill>
                  <a:prstClr val="black"/>
                </a:solidFill>
                <a:latin typeface="微軟正黑體" pitchFamily="34" charset="-120"/>
                <a:ea typeface="微軟正黑體" pitchFamily="34" charset="-120"/>
              </a:rPr>
              <a:t>台南野鳥學會</a:t>
            </a:r>
          </a:p>
        </p:txBody>
      </p:sp>
      <p:sp>
        <p:nvSpPr>
          <p:cNvPr id="46" name="矩形 45"/>
          <p:cNvSpPr/>
          <p:nvPr/>
        </p:nvSpPr>
        <p:spPr>
          <a:xfrm>
            <a:off x="193675" y="1146969"/>
            <a:ext cx="8489950" cy="5297487"/>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sp>
        <p:nvSpPr>
          <p:cNvPr id="48" name="文字方塊 47"/>
          <p:cNvSpPr txBox="1">
            <a:spLocks noChangeArrowheads="1"/>
          </p:cNvSpPr>
          <p:nvPr/>
        </p:nvSpPr>
        <p:spPr bwMode="auto">
          <a:xfrm>
            <a:off x="204788" y="1652588"/>
            <a:ext cx="809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lnSpc>
                <a:spcPct val="150000"/>
              </a:lnSpc>
              <a:spcBef>
                <a:spcPct val="0"/>
              </a:spcBef>
              <a:spcAft>
                <a:spcPct val="0"/>
              </a:spcAft>
              <a:buFont typeface="Wingdings" pitchFamily="2" charset="2"/>
              <a:buChar char="ü"/>
            </a:pPr>
            <a:r>
              <a:rPr lang="zh-TW" altLang="en-US" sz="2400" b="1" dirty="0" smtClean="0">
                <a:solidFill>
                  <a:prstClr val="black"/>
                </a:solidFill>
                <a:latin typeface="微軟正黑體" pitchFamily="34" charset="-120"/>
                <a:ea typeface="微軟正黑體" pitchFamily="34" charset="-120"/>
              </a:rPr>
              <a:t>協助參與聯盟之優秀</a:t>
            </a:r>
            <a:r>
              <a:rPr lang="zh-TW" altLang="zh-TW" sz="2400" b="1" dirty="0" smtClean="0">
                <a:solidFill>
                  <a:prstClr val="black"/>
                </a:solidFill>
                <a:latin typeface="微軟正黑體" pitchFamily="34" charset="-120"/>
                <a:ea typeface="微軟正黑體" pitchFamily="34" charset="-120"/>
              </a:rPr>
              <a:t>企業</a:t>
            </a:r>
            <a:r>
              <a:rPr lang="zh-TW" altLang="en-US" sz="2400" b="1" dirty="0" smtClean="0">
                <a:solidFill>
                  <a:prstClr val="black"/>
                </a:solidFill>
                <a:latin typeface="微軟正黑體" pitchFamily="34" charset="-120"/>
                <a:ea typeface="微軟正黑體" pitchFamily="34" charset="-120"/>
              </a:rPr>
              <a:t>成為</a:t>
            </a:r>
            <a:r>
              <a:rPr lang="zh-TW" altLang="en-US" sz="2400" b="1" dirty="0" smtClean="0">
                <a:solidFill>
                  <a:srgbClr val="C00000"/>
                </a:solidFill>
                <a:latin typeface="微軟正黑體" pitchFamily="34" charset="-120"/>
                <a:ea typeface="微軟正黑體" pitchFamily="34" charset="-120"/>
              </a:rPr>
              <a:t>台南推動</a:t>
            </a:r>
            <a:r>
              <a:rPr lang="en-US" altLang="zh-TW" sz="2400" b="1" dirty="0" smtClean="0">
                <a:solidFill>
                  <a:srgbClr val="C00000"/>
                </a:solidFill>
                <a:latin typeface="微軟正黑體" pitchFamily="34" charset="-120"/>
                <a:ea typeface="微軟正黑體" pitchFamily="34" charset="-120"/>
              </a:rPr>
              <a:t>CSR</a:t>
            </a:r>
            <a:r>
              <a:rPr lang="zh-TW" altLang="en-US" sz="2400" b="1" dirty="0" smtClean="0">
                <a:solidFill>
                  <a:srgbClr val="C00000"/>
                </a:solidFill>
                <a:latin typeface="微軟正黑體" pitchFamily="34" charset="-120"/>
                <a:ea typeface="微軟正黑體" pitchFamily="34" charset="-120"/>
              </a:rPr>
              <a:t>之典範、保留荒野之價值</a:t>
            </a:r>
            <a:endParaRPr lang="zh-TW" altLang="zh-TW" sz="2400" b="1" dirty="0" smtClean="0">
              <a:solidFill>
                <a:srgbClr val="C00000"/>
              </a:solidFill>
              <a:latin typeface="微軟正黑體" pitchFamily="34" charset="-120"/>
              <a:ea typeface="微軟正黑體" pitchFamily="34" charset="-120"/>
            </a:endParaRPr>
          </a:p>
        </p:txBody>
      </p:sp>
      <p:sp>
        <p:nvSpPr>
          <p:cNvPr id="49" name="文字方塊 48"/>
          <p:cNvSpPr txBox="1">
            <a:spLocks noChangeArrowheads="1"/>
          </p:cNvSpPr>
          <p:nvPr/>
        </p:nvSpPr>
        <p:spPr bwMode="auto">
          <a:xfrm>
            <a:off x="203200" y="3070225"/>
            <a:ext cx="7829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lnSpc>
                <a:spcPct val="150000"/>
              </a:lnSpc>
              <a:spcBef>
                <a:spcPct val="0"/>
              </a:spcBef>
              <a:spcAft>
                <a:spcPct val="0"/>
              </a:spcAft>
              <a:buFont typeface="Wingdings" pitchFamily="2" charset="2"/>
              <a:buChar char="ü"/>
            </a:pPr>
            <a:r>
              <a:rPr lang="zh-TW" altLang="zh-TW" sz="2400" b="1" smtClean="0">
                <a:solidFill>
                  <a:prstClr val="black"/>
                </a:solidFill>
                <a:latin typeface="微軟正黑體" pitchFamily="34" charset="-120"/>
                <a:ea typeface="微軟正黑體" pitchFamily="34" charset="-120"/>
              </a:rPr>
              <a:t>讓參與單位及民眾</a:t>
            </a:r>
            <a:r>
              <a:rPr lang="zh-TW" altLang="en-US" sz="2400" b="1" smtClean="0">
                <a:solidFill>
                  <a:prstClr val="black"/>
                </a:solidFill>
                <a:latin typeface="微軟正黑體" pitchFamily="34" charset="-120"/>
                <a:ea typeface="微軟正黑體" pitchFamily="34" charset="-120"/>
              </a:rPr>
              <a:t>認識綠色環境成</a:t>
            </a:r>
            <a:r>
              <a:rPr lang="zh-TW" altLang="en-US" sz="2400" b="1" smtClean="0">
                <a:solidFill>
                  <a:srgbClr val="C00000"/>
                </a:solidFill>
                <a:latin typeface="微軟正黑體" pitchFamily="34" charset="-120"/>
                <a:ea typeface="微軟正黑體" pitchFamily="34" charset="-120"/>
              </a:rPr>
              <a:t>環境教育典範</a:t>
            </a:r>
          </a:p>
        </p:txBody>
      </p:sp>
      <p:sp>
        <p:nvSpPr>
          <p:cNvPr id="50" name="文字方塊 49"/>
          <p:cNvSpPr txBox="1">
            <a:spLocks noChangeArrowheads="1"/>
          </p:cNvSpPr>
          <p:nvPr/>
        </p:nvSpPr>
        <p:spPr bwMode="auto">
          <a:xfrm>
            <a:off x="200025" y="4294188"/>
            <a:ext cx="7777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lnSpc>
                <a:spcPct val="150000"/>
              </a:lnSpc>
              <a:spcBef>
                <a:spcPct val="0"/>
              </a:spcBef>
              <a:spcAft>
                <a:spcPct val="0"/>
              </a:spcAft>
              <a:buFont typeface="Wingdings" pitchFamily="2" charset="2"/>
              <a:buChar char="ü"/>
            </a:pPr>
            <a:r>
              <a:rPr lang="en-US" altLang="zh-TW" sz="2400" b="1" dirty="0" smtClean="0">
                <a:solidFill>
                  <a:prstClr val="black"/>
                </a:solidFill>
                <a:latin typeface="微軟正黑體" pitchFamily="34" charset="-120"/>
                <a:ea typeface="微軟正黑體" pitchFamily="34" charset="-120"/>
              </a:rPr>
              <a:t>2015</a:t>
            </a:r>
            <a:r>
              <a:rPr lang="zh-TW" altLang="en-US" sz="2400" b="1" dirty="0" smtClean="0">
                <a:solidFill>
                  <a:prstClr val="black"/>
                </a:solidFill>
                <a:latin typeface="微軟正黑體" pitchFamily="34" charset="-120"/>
                <a:ea typeface="微軟正黑體" pitchFamily="34" charset="-120"/>
              </a:rPr>
              <a:t>年由台南市工務局提送代表台南參選國家</a:t>
            </a:r>
            <a:r>
              <a:rPr lang="zh-TW" altLang="en-US" sz="2400" b="1" dirty="0" smtClean="0">
                <a:solidFill>
                  <a:srgbClr val="C00000"/>
                </a:solidFill>
                <a:latin typeface="微軟正黑體" pitchFamily="34" charset="-120"/>
                <a:ea typeface="微軟正黑體" pitchFamily="34" charset="-120"/>
              </a:rPr>
              <a:t>建築品質金獎</a:t>
            </a:r>
            <a:r>
              <a:rPr lang="zh-TW" altLang="en-US" sz="2400" b="1" dirty="0" smtClean="0">
                <a:solidFill>
                  <a:prstClr val="black"/>
                </a:solidFill>
                <a:latin typeface="微軟正黑體" pitchFamily="34" charset="-120"/>
                <a:ea typeface="微軟正黑體" pitchFamily="34" charset="-120"/>
              </a:rPr>
              <a:t>並於</a:t>
            </a:r>
            <a:r>
              <a:rPr lang="en-US" altLang="zh-TW" sz="2400" b="1" dirty="0" smtClean="0">
                <a:solidFill>
                  <a:prstClr val="black"/>
                </a:solidFill>
                <a:latin typeface="微軟正黑體" pitchFamily="34" charset="-120"/>
                <a:ea typeface="微軟正黑體" pitchFamily="34" charset="-120"/>
              </a:rPr>
              <a:t>2016</a:t>
            </a:r>
            <a:r>
              <a:rPr lang="zh-TW" altLang="en-US" sz="2400" b="1" dirty="0" smtClean="0">
                <a:solidFill>
                  <a:prstClr val="black"/>
                </a:solidFill>
                <a:latin typeface="微軟正黑體" pitchFamily="34" charset="-120"/>
                <a:ea typeface="微軟正黑體" pitchFamily="34" charset="-120"/>
              </a:rPr>
              <a:t>年由台南市工務局提送</a:t>
            </a:r>
            <a:r>
              <a:rPr lang="zh-TW" altLang="en-US" sz="2400" b="1" dirty="0" smtClean="0">
                <a:solidFill>
                  <a:srgbClr val="C00000"/>
                </a:solidFill>
                <a:latin typeface="微軟正黑體" pitchFamily="34" charset="-120"/>
                <a:ea typeface="微軟正黑體" pitchFamily="34" charset="-120"/>
              </a:rPr>
              <a:t>世界建築金獎</a:t>
            </a:r>
          </a:p>
        </p:txBody>
      </p:sp>
      <p:grpSp>
        <p:nvGrpSpPr>
          <p:cNvPr id="3" name="群組 2"/>
          <p:cNvGrpSpPr>
            <a:grpSpLocks/>
          </p:cNvGrpSpPr>
          <p:nvPr/>
        </p:nvGrpSpPr>
        <p:grpSpPr bwMode="auto">
          <a:xfrm>
            <a:off x="7235825" y="-1985963"/>
            <a:ext cx="3887788" cy="3975101"/>
            <a:chOff x="7236296" y="-1986104"/>
            <a:chExt cx="3887288" cy="3974944"/>
          </a:xfrm>
        </p:grpSpPr>
        <p:grpSp>
          <p:nvGrpSpPr>
            <p:cNvPr id="11312" name="群組 22"/>
            <p:cNvGrpSpPr>
              <a:grpSpLocks/>
            </p:cNvGrpSpPr>
            <p:nvPr/>
          </p:nvGrpSpPr>
          <p:grpSpPr bwMode="auto">
            <a:xfrm>
              <a:off x="7236296" y="-1986104"/>
              <a:ext cx="3836987" cy="3974944"/>
              <a:chOff x="7288658" y="-2111168"/>
              <a:chExt cx="3836070" cy="3975638"/>
            </a:xfrm>
          </p:grpSpPr>
          <p:sp>
            <p:nvSpPr>
              <p:cNvPr id="18" name="橢圓 17"/>
              <p:cNvSpPr/>
              <p:nvPr/>
            </p:nvSpPr>
            <p:spPr>
              <a:xfrm>
                <a:off x="7288658" y="-1971449"/>
                <a:ext cx="3835577" cy="383591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1315" name="文字方塊 13"/>
              <p:cNvSpPr txBox="1">
                <a:spLocks noChangeArrowheads="1"/>
              </p:cNvSpPr>
              <p:nvPr/>
            </p:nvSpPr>
            <p:spPr bwMode="auto">
              <a:xfrm rot="8010714">
                <a:off x="7204219" y="-1142523"/>
                <a:ext cx="2398846" cy="4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400" b="1" smtClean="0">
                    <a:solidFill>
                      <a:prstClr val="white"/>
                    </a:solidFill>
                    <a:latin typeface="微軟正黑體" pitchFamily="34" charset="-120"/>
                    <a:ea typeface="微軟正黑體" pitchFamily="34" charset="-120"/>
                  </a:rPr>
                  <a:t>企業社會責任</a:t>
                </a:r>
              </a:p>
            </p:txBody>
          </p:sp>
          <p:sp>
            <p:nvSpPr>
              <p:cNvPr id="27" name="橢圓 26"/>
              <p:cNvSpPr/>
              <p:nvPr/>
            </p:nvSpPr>
            <p:spPr>
              <a:xfrm>
                <a:off x="7399742" y="-1900001"/>
                <a:ext cx="3653081" cy="365333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sp>
          <p:nvSpPr>
            <p:cNvPr id="11313" name="文字方塊 27"/>
            <p:cNvSpPr txBox="1">
              <a:spLocks noChangeArrowheads="1"/>
            </p:cNvSpPr>
            <p:nvPr/>
          </p:nvSpPr>
          <p:spPr bwMode="auto">
            <a:xfrm rot="-8189286">
              <a:off x="8772569" y="-1018115"/>
              <a:ext cx="2351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fontAlgn="base" hangingPunct="1">
                <a:spcBef>
                  <a:spcPct val="0"/>
                </a:spcBef>
                <a:spcAft>
                  <a:spcPct val="0"/>
                </a:spcAft>
                <a:buFontTx/>
                <a:buNone/>
              </a:pPr>
              <a:r>
                <a:rPr lang="zh-TW" altLang="en-US" sz="2800" b="1" smtClean="0">
                  <a:solidFill>
                    <a:prstClr val="white"/>
                  </a:solidFill>
                  <a:latin typeface="微軟正黑體" pitchFamily="34" charset="-120"/>
                  <a:ea typeface="微軟正黑體" pitchFamily="34" charset="-120"/>
                </a:rPr>
                <a:t>合作聯盟</a:t>
              </a:r>
            </a:p>
          </p:txBody>
        </p:sp>
      </p:grpSp>
      <p:pic>
        <p:nvPicPr>
          <p:cNvPr id="9" name="圖片 8"/>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417864" y="-511175"/>
            <a:ext cx="30289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751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5400000">
                                      <p:cBhvr>
                                        <p:cTn id="6" dur="1000" fill="hold"/>
                                        <p:tgtEl>
                                          <p:spTgt spid="3"/>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 presetClass="entr" presetSubtype="9"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additive="base">
                                        <p:cTn id="14" dur="500" fill="hold"/>
                                        <p:tgtEl>
                                          <p:spTgt spid="46"/>
                                        </p:tgtEl>
                                        <p:attrNameLst>
                                          <p:attrName>ppt_x</p:attrName>
                                        </p:attrNameLst>
                                      </p:cBhvr>
                                      <p:tavLst>
                                        <p:tav tm="0">
                                          <p:val>
                                            <p:strVal val="0-#ppt_w/2"/>
                                          </p:val>
                                        </p:tav>
                                        <p:tav tm="100000">
                                          <p:val>
                                            <p:strVal val="#ppt_x"/>
                                          </p:val>
                                        </p:tav>
                                      </p:tavLst>
                                    </p:anim>
                                    <p:anim calcmode="lin" valueType="num">
                                      <p:cBhvr additive="base">
                                        <p:cTn id="15" dur="500" fill="hold"/>
                                        <p:tgtEl>
                                          <p:spTgt spid="46"/>
                                        </p:tgtEl>
                                        <p:attrNameLst>
                                          <p:attrName>ppt_y</p:attrName>
                                        </p:attrNameLst>
                                      </p:cBhvr>
                                      <p:tavLst>
                                        <p:tav tm="0">
                                          <p:val>
                                            <p:strVal val="0-#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0-#ppt_w/2"/>
                                          </p:val>
                                        </p:tav>
                                        <p:tav tm="100000">
                                          <p:val>
                                            <p:strVal val="#ppt_x"/>
                                          </p:val>
                                        </p:tav>
                                      </p:tavLst>
                                    </p:anim>
                                    <p:anim calcmode="lin" valueType="num">
                                      <p:cBhvr additive="base">
                                        <p:cTn id="19" dur="500" fill="hold"/>
                                        <p:tgtEl>
                                          <p:spTgt spid="48"/>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0-#ppt_w/2"/>
                                          </p:val>
                                        </p:tav>
                                        <p:tav tm="100000">
                                          <p:val>
                                            <p:strVal val="#ppt_x"/>
                                          </p:val>
                                        </p:tav>
                                      </p:tavLst>
                                    </p:anim>
                                    <p:anim calcmode="lin" valueType="num">
                                      <p:cBhvr additive="base">
                                        <p:cTn id="23" dur="500" fill="hold"/>
                                        <p:tgtEl>
                                          <p:spTgt spid="49"/>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0-#ppt_w/2"/>
                                          </p:val>
                                        </p:tav>
                                        <p:tav tm="100000">
                                          <p:val>
                                            <p:strVal val="#ppt_x"/>
                                          </p:val>
                                        </p:tav>
                                      </p:tavLst>
                                    </p:anim>
                                    <p:anim calcmode="lin" valueType="num">
                                      <p:cBhvr additive="base">
                                        <p:cTn id="27"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xit" presetSubtype="8" fill="hold" grpId="1" nodeType="clickEffect">
                                  <p:stCondLst>
                                    <p:cond delay="0"/>
                                  </p:stCondLst>
                                  <p:childTnLst>
                                    <p:anim calcmode="lin" valueType="num">
                                      <p:cBhvr additive="base">
                                        <p:cTn id="31" dur="1000"/>
                                        <p:tgtEl>
                                          <p:spTgt spid="46"/>
                                        </p:tgtEl>
                                        <p:attrNameLst>
                                          <p:attrName>ppt_x</p:attrName>
                                        </p:attrNameLst>
                                      </p:cBhvr>
                                      <p:tavLst>
                                        <p:tav tm="0">
                                          <p:val>
                                            <p:strVal val="ppt_x"/>
                                          </p:val>
                                        </p:tav>
                                        <p:tav tm="100000">
                                          <p:val>
                                            <p:strVal val="0-ppt_w/2"/>
                                          </p:val>
                                        </p:tav>
                                      </p:tavLst>
                                    </p:anim>
                                    <p:anim calcmode="lin" valueType="num">
                                      <p:cBhvr additive="base">
                                        <p:cTn id="32" dur="1000"/>
                                        <p:tgtEl>
                                          <p:spTgt spid="46"/>
                                        </p:tgtEl>
                                        <p:attrNameLst>
                                          <p:attrName>ppt_y</p:attrName>
                                        </p:attrNameLst>
                                      </p:cBhvr>
                                      <p:tavLst>
                                        <p:tav tm="0">
                                          <p:val>
                                            <p:strVal val="ppt_y"/>
                                          </p:val>
                                        </p:tav>
                                        <p:tav tm="100000">
                                          <p:val>
                                            <p:strVal val="ppt_y"/>
                                          </p:val>
                                        </p:tav>
                                      </p:tavLst>
                                    </p:anim>
                                    <p:set>
                                      <p:cBhvr>
                                        <p:cTn id="33" dur="1" fill="hold">
                                          <p:stCondLst>
                                            <p:cond delay="999"/>
                                          </p:stCondLst>
                                        </p:cTn>
                                        <p:tgtEl>
                                          <p:spTgt spid="46"/>
                                        </p:tgtEl>
                                        <p:attrNameLst>
                                          <p:attrName>style.visibility</p:attrName>
                                        </p:attrNameLst>
                                      </p:cBhvr>
                                      <p:to>
                                        <p:strVal val="hidden"/>
                                      </p:to>
                                    </p:set>
                                  </p:childTnLst>
                                </p:cTn>
                              </p:par>
                              <p:par>
                                <p:cTn id="34" presetID="2" presetClass="exit" presetSubtype="8" fill="hold" grpId="1" nodeType="withEffect">
                                  <p:stCondLst>
                                    <p:cond delay="0"/>
                                  </p:stCondLst>
                                  <p:childTnLst>
                                    <p:anim calcmode="lin" valueType="num">
                                      <p:cBhvr additive="base">
                                        <p:cTn id="35" dur="1000"/>
                                        <p:tgtEl>
                                          <p:spTgt spid="48"/>
                                        </p:tgtEl>
                                        <p:attrNameLst>
                                          <p:attrName>ppt_x</p:attrName>
                                        </p:attrNameLst>
                                      </p:cBhvr>
                                      <p:tavLst>
                                        <p:tav tm="0">
                                          <p:val>
                                            <p:strVal val="ppt_x"/>
                                          </p:val>
                                        </p:tav>
                                        <p:tav tm="100000">
                                          <p:val>
                                            <p:strVal val="0-ppt_w/2"/>
                                          </p:val>
                                        </p:tav>
                                      </p:tavLst>
                                    </p:anim>
                                    <p:anim calcmode="lin" valueType="num">
                                      <p:cBhvr additive="base">
                                        <p:cTn id="36" dur="1000"/>
                                        <p:tgtEl>
                                          <p:spTgt spid="48"/>
                                        </p:tgtEl>
                                        <p:attrNameLst>
                                          <p:attrName>ppt_y</p:attrName>
                                        </p:attrNameLst>
                                      </p:cBhvr>
                                      <p:tavLst>
                                        <p:tav tm="0">
                                          <p:val>
                                            <p:strVal val="ppt_y"/>
                                          </p:val>
                                        </p:tav>
                                        <p:tav tm="100000">
                                          <p:val>
                                            <p:strVal val="ppt_y"/>
                                          </p:val>
                                        </p:tav>
                                      </p:tavLst>
                                    </p:anim>
                                    <p:set>
                                      <p:cBhvr>
                                        <p:cTn id="37" dur="1" fill="hold">
                                          <p:stCondLst>
                                            <p:cond delay="999"/>
                                          </p:stCondLst>
                                        </p:cTn>
                                        <p:tgtEl>
                                          <p:spTgt spid="48"/>
                                        </p:tgtEl>
                                        <p:attrNameLst>
                                          <p:attrName>style.visibility</p:attrName>
                                        </p:attrNameLst>
                                      </p:cBhvr>
                                      <p:to>
                                        <p:strVal val="hidden"/>
                                      </p:to>
                                    </p:set>
                                  </p:childTnLst>
                                </p:cTn>
                              </p:par>
                              <p:par>
                                <p:cTn id="38" presetID="2" presetClass="exit" presetSubtype="8" fill="hold" grpId="1" nodeType="withEffect">
                                  <p:stCondLst>
                                    <p:cond delay="0"/>
                                  </p:stCondLst>
                                  <p:childTnLst>
                                    <p:anim calcmode="lin" valueType="num">
                                      <p:cBhvr additive="base">
                                        <p:cTn id="39" dur="1000"/>
                                        <p:tgtEl>
                                          <p:spTgt spid="49"/>
                                        </p:tgtEl>
                                        <p:attrNameLst>
                                          <p:attrName>ppt_x</p:attrName>
                                        </p:attrNameLst>
                                      </p:cBhvr>
                                      <p:tavLst>
                                        <p:tav tm="0">
                                          <p:val>
                                            <p:strVal val="ppt_x"/>
                                          </p:val>
                                        </p:tav>
                                        <p:tav tm="100000">
                                          <p:val>
                                            <p:strVal val="0-ppt_w/2"/>
                                          </p:val>
                                        </p:tav>
                                      </p:tavLst>
                                    </p:anim>
                                    <p:anim calcmode="lin" valueType="num">
                                      <p:cBhvr additive="base">
                                        <p:cTn id="40" dur="1000"/>
                                        <p:tgtEl>
                                          <p:spTgt spid="49"/>
                                        </p:tgtEl>
                                        <p:attrNameLst>
                                          <p:attrName>ppt_y</p:attrName>
                                        </p:attrNameLst>
                                      </p:cBhvr>
                                      <p:tavLst>
                                        <p:tav tm="0">
                                          <p:val>
                                            <p:strVal val="ppt_y"/>
                                          </p:val>
                                        </p:tav>
                                        <p:tav tm="100000">
                                          <p:val>
                                            <p:strVal val="ppt_y"/>
                                          </p:val>
                                        </p:tav>
                                      </p:tavLst>
                                    </p:anim>
                                    <p:set>
                                      <p:cBhvr>
                                        <p:cTn id="41" dur="1" fill="hold">
                                          <p:stCondLst>
                                            <p:cond delay="999"/>
                                          </p:stCondLst>
                                        </p:cTn>
                                        <p:tgtEl>
                                          <p:spTgt spid="49"/>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1000"/>
                                        <p:tgtEl>
                                          <p:spTgt spid="50"/>
                                        </p:tgtEl>
                                        <p:attrNameLst>
                                          <p:attrName>ppt_x</p:attrName>
                                        </p:attrNameLst>
                                      </p:cBhvr>
                                      <p:tavLst>
                                        <p:tav tm="0">
                                          <p:val>
                                            <p:strVal val="ppt_x"/>
                                          </p:val>
                                        </p:tav>
                                        <p:tav tm="100000">
                                          <p:val>
                                            <p:strVal val="0-ppt_w/2"/>
                                          </p:val>
                                        </p:tav>
                                      </p:tavLst>
                                    </p:anim>
                                    <p:anim calcmode="lin" valueType="num">
                                      <p:cBhvr additive="base">
                                        <p:cTn id="44" dur="1000"/>
                                        <p:tgtEl>
                                          <p:spTgt spid="50"/>
                                        </p:tgtEl>
                                        <p:attrNameLst>
                                          <p:attrName>ppt_y</p:attrName>
                                        </p:attrNameLst>
                                      </p:cBhvr>
                                      <p:tavLst>
                                        <p:tav tm="0">
                                          <p:val>
                                            <p:strVal val="ppt_y"/>
                                          </p:val>
                                        </p:tav>
                                        <p:tav tm="100000">
                                          <p:val>
                                            <p:strVal val="ppt_y"/>
                                          </p:val>
                                        </p:tav>
                                      </p:tavLst>
                                    </p:anim>
                                    <p:set>
                                      <p:cBhvr>
                                        <p:cTn id="45" dur="1" fill="hold">
                                          <p:stCondLst>
                                            <p:cond delay="999"/>
                                          </p:stCondLst>
                                        </p:cTn>
                                        <p:tgtEl>
                                          <p:spTgt spid="50"/>
                                        </p:tgtEl>
                                        <p:attrNameLst>
                                          <p:attrName>style.visibility</p:attrName>
                                        </p:attrNameLst>
                                      </p:cBhvr>
                                      <p:to>
                                        <p:strVal val="hidden"/>
                                      </p:to>
                                    </p:set>
                                  </p:childTnLst>
                                </p:cTn>
                              </p:par>
                              <p:par>
                                <p:cTn id="46" presetID="8" presetClass="emph" presetSubtype="0" fill="hold" nodeType="withEffect">
                                  <p:stCondLst>
                                    <p:cond delay="0"/>
                                  </p:stCondLst>
                                  <p:childTnLst>
                                    <p:animRot by="-5400000">
                                      <p:cBhvr>
                                        <p:cTn id="47" dur="1000" fill="hold"/>
                                        <p:tgtEl>
                                          <p:spTgt spid="3"/>
                                        </p:tgtEl>
                                        <p:attrNameLst>
                                          <p:attrName>r</p:attrName>
                                        </p:attrNameLst>
                                      </p:cBhvr>
                                    </p:animRot>
                                  </p:childTnLst>
                                </p:cTn>
                              </p:par>
                              <p:par>
                                <p:cTn id="48" presetID="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8" presetClass="emph" presetSubtype="0" repeatCount="indefinite" fill="hold" grpId="1" nodeType="withEffect">
                                  <p:stCondLst>
                                    <p:cond delay="0"/>
                                  </p:stCondLst>
                                  <p:childTnLst>
                                    <p:animRot by="-21600000">
                                      <p:cBhvr>
                                        <p:cTn id="64" dur="8000" fill="hold"/>
                                        <p:tgtEl>
                                          <p:spTgt spid="5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8" presetClass="emph" presetSubtype="0" repeatCount="indefinite" fill="hold" grpId="1" nodeType="withEffect">
                                  <p:stCondLst>
                                    <p:cond delay="0"/>
                                  </p:stCondLst>
                                  <p:childTnLst>
                                    <p:animRot by="21600000">
                                      <p:cBhvr>
                                        <p:cTn id="68" dur="8000" fill="hold"/>
                                        <p:tgtEl>
                                          <p:spTgt spid="62"/>
                                        </p:tgtEl>
                                        <p:attrNameLst>
                                          <p:attrName>r</p:attrName>
                                        </p:attrNameLst>
                                      </p:cBhvr>
                                    </p:animRo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8" presetClass="emph" presetSubtype="0" repeatCount="indefinite" fill="hold" grpId="1" nodeType="withEffect">
                                  <p:stCondLst>
                                    <p:cond delay="0"/>
                                  </p:stCondLst>
                                  <p:childTnLst>
                                    <p:animRot by="21600000">
                                      <p:cBhvr>
                                        <p:cTn id="72" dur="8000" fill="hold"/>
                                        <p:tgtEl>
                                          <p:spTgt spid="64"/>
                                        </p:tgtEl>
                                        <p:attrNameLst>
                                          <p:attrName>r</p:attrName>
                                        </p:attrNameLst>
                                      </p:cBhvr>
                                    </p:animRo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par>
                                <p:cTn id="75" presetID="8" presetClass="emph" presetSubtype="0" repeatCount="indefinite" fill="hold" grpId="1" nodeType="withEffect">
                                  <p:stCondLst>
                                    <p:cond delay="0"/>
                                  </p:stCondLst>
                                  <p:childTnLst>
                                    <p:animRot by="21600000">
                                      <p:cBhvr>
                                        <p:cTn id="76" dur="8000" fill="hold"/>
                                        <p:tgtEl>
                                          <p:spTgt spid="70"/>
                                        </p:tgtEl>
                                        <p:attrNameLst>
                                          <p:attrName>r</p:attrName>
                                        </p:attrNameLst>
                                      </p:cBhvr>
                                    </p:animRo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8" presetClass="emph" presetSubtype="0" repeatCount="indefinite" fill="hold" grpId="1" nodeType="withEffect">
                                  <p:stCondLst>
                                    <p:cond delay="0"/>
                                  </p:stCondLst>
                                  <p:childTnLst>
                                    <p:animRot by="21600000">
                                      <p:cBhvr>
                                        <p:cTn id="80" dur="8000" fill="hold"/>
                                        <p:tgtEl>
                                          <p:spTgt spid="72"/>
                                        </p:tgtEl>
                                        <p:attrNameLst>
                                          <p:attrName>r</p:attrName>
                                        </p:attrNameLst>
                                      </p:cBhvr>
                                    </p:animRo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40"/>
                                        </p:tgtEl>
                                      </p:cBhvr>
                                    </p:animEffect>
                                    <p:set>
                                      <p:cBhvr>
                                        <p:cTn id="85" dur="1" fill="hold">
                                          <p:stCondLst>
                                            <p:cond delay="499"/>
                                          </p:stCondLst>
                                        </p:cTn>
                                        <p:tgtEl>
                                          <p:spTgt spid="40"/>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par>
                                <p:cTn id="94" presetID="10" presetClass="entr" presetSubtype="0" fill="hold" nodeType="with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fade">
                                      <p:cBhvr>
                                        <p:cTn id="96" dur="500"/>
                                        <p:tgtEl>
                                          <p:spTgt spid="53"/>
                                        </p:tgtEl>
                                      </p:cBhvr>
                                    </p:animEffect>
                                  </p:childTnLst>
                                </p:cTn>
                              </p:par>
                              <p:par>
                                <p:cTn id="97" presetID="10"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500"/>
                                        <p:tgtEl>
                                          <p:spTgt spid="54"/>
                                        </p:tgtEl>
                                      </p:cBhvr>
                                    </p:animEffect>
                                  </p:childTnLst>
                                </p:cTn>
                              </p:par>
                              <p:par>
                                <p:cTn id="100" presetID="10" presetClass="entr" presetSubtype="0"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par>
                                <p:cTn id="103" presetID="10"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par>
                                <p:cTn id="106" presetID="10" presetClass="entr" presetSubtype="0"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500"/>
                                        <p:tgtEl>
                                          <p:spTgt spid="58"/>
                                        </p:tgtEl>
                                      </p:cBhvr>
                                    </p:animEffect>
                                  </p:childTnLst>
                                </p:cTn>
                              </p:par>
                              <p:par>
                                <p:cTn id="109" presetID="10" presetClass="entr" presetSubtype="0" fill="hold" nodeType="withEffect">
                                  <p:stCondLst>
                                    <p:cond delay="0"/>
                                  </p:stCondLst>
                                  <p:childTnLst>
                                    <p:set>
                                      <p:cBhvr>
                                        <p:cTn id="110" dur="1" fill="hold">
                                          <p:stCondLst>
                                            <p:cond delay="0"/>
                                          </p:stCondLst>
                                        </p:cTn>
                                        <p:tgtEl>
                                          <p:spTgt spid="65"/>
                                        </p:tgtEl>
                                        <p:attrNameLst>
                                          <p:attrName>style.visibility</p:attrName>
                                        </p:attrNameLst>
                                      </p:cBhvr>
                                      <p:to>
                                        <p:strVal val="visible"/>
                                      </p:to>
                                    </p:set>
                                    <p:animEffect transition="in" filter="fade">
                                      <p:cBhvr>
                                        <p:cTn id="111" dur="500"/>
                                        <p:tgtEl>
                                          <p:spTgt spid="65"/>
                                        </p:tgtEl>
                                      </p:cBhvr>
                                    </p:animEffect>
                                  </p:childTnLst>
                                </p:cTn>
                              </p:par>
                              <p:par>
                                <p:cTn id="112" presetID="10" presetClass="entr" presetSubtype="0" fill="hold"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fade">
                                      <p:cBhvr>
                                        <p:cTn id="114" dur="500"/>
                                        <p:tgtEl>
                                          <p:spTgt spid="67"/>
                                        </p:tgtEl>
                                      </p:cBhvr>
                                    </p:animEffect>
                                  </p:childTnLst>
                                </p:cTn>
                              </p:par>
                              <p:par>
                                <p:cTn id="115" presetID="10"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childTnLst>
                                </p:cTn>
                              </p:par>
                              <p:par>
                                <p:cTn id="118" presetID="10" presetClass="entr" presetSubtype="0" fill="hold"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500"/>
                                        <p:tgtEl>
                                          <p:spTgt spid="73"/>
                                        </p:tgtEl>
                                      </p:cBhvr>
                                    </p:animEffect>
                                  </p:childTnLst>
                                </p:cTn>
                              </p:par>
                              <p:par>
                                <p:cTn id="121" presetID="10" presetClass="entr" presetSubtype="0" fill="hold" nodeType="with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500"/>
                                        <p:tgtEl>
                                          <p:spTgt spid="5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xit" presetSubtype="0" fill="hold" nodeType="clickEffect">
                                  <p:stCondLst>
                                    <p:cond delay="0"/>
                                  </p:stCondLst>
                                  <p:childTnLst>
                                    <p:animEffect transition="out" filter="fade">
                                      <p:cBhvr>
                                        <p:cTn id="127" dur="500"/>
                                        <p:tgtEl>
                                          <p:spTgt spid="52"/>
                                        </p:tgtEl>
                                      </p:cBhvr>
                                    </p:animEffect>
                                    <p:set>
                                      <p:cBhvr>
                                        <p:cTn id="128" dur="1" fill="hold">
                                          <p:stCondLst>
                                            <p:cond delay="499"/>
                                          </p:stCondLst>
                                        </p:cTn>
                                        <p:tgtEl>
                                          <p:spTgt spid="52"/>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53"/>
                                        </p:tgtEl>
                                      </p:cBhvr>
                                    </p:animEffect>
                                    <p:set>
                                      <p:cBhvr>
                                        <p:cTn id="131" dur="1" fill="hold">
                                          <p:stCondLst>
                                            <p:cond delay="499"/>
                                          </p:stCondLst>
                                        </p:cTn>
                                        <p:tgtEl>
                                          <p:spTgt spid="5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55"/>
                                        </p:tgtEl>
                                      </p:cBhvr>
                                    </p:animEffect>
                                    <p:set>
                                      <p:cBhvr>
                                        <p:cTn id="137" dur="1" fill="hold">
                                          <p:stCondLst>
                                            <p:cond delay="499"/>
                                          </p:stCondLst>
                                        </p:cTn>
                                        <p:tgtEl>
                                          <p:spTgt spid="55"/>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56"/>
                                        </p:tgtEl>
                                      </p:cBhvr>
                                    </p:animEffect>
                                    <p:set>
                                      <p:cBhvr>
                                        <p:cTn id="140" dur="1" fill="hold">
                                          <p:stCondLst>
                                            <p:cond delay="499"/>
                                          </p:stCondLst>
                                        </p:cTn>
                                        <p:tgtEl>
                                          <p:spTgt spid="56"/>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58"/>
                                        </p:tgtEl>
                                      </p:cBhvr>
                                    </p:animEffect>
                                    <p:set>
                                      <p:cBhvr>
                                        <p:cTn id="143" dur="1" fill="hold">
                                          <p:stCondLst>
                                            <p:cond delay="499"/>
                                          </p:stCondLst>
                                        </p:cTn>
                                        <p:tgtEl>
                                          <p:spTgt spid="5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65"/>
                                        </p:tgtEl>
                                      </p:cBhvr>
                                    </p:animEffect>
                                    <p:set>
                                      <p:cBhvr>
                                        <p:cTn id="146" dur="1" fill="hold">
                                          <p:stCondLst>
                                            <p:cond delay="499"/>
                                          </p:stCondLst>
                                        </p:cTn>
                                        <p:tgtEl>
                                          <p:spTgt spid="65"/>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67"/>
                                        </p:tgtEl>
                                      </p:cBhvr>
                                    </p:animEffect>
                                    <p:set>
                                      <p:cBhvr>
                                        <p:cTn id="149" dur="1" fill="hold">
                                          <p:stCondLst>
                                            <p:cond delay="499"/>
                                          </p:stCondLst>
                                        </p:cTn>
                                        <p:tgtEl>
                                          <p:spTgt spid="67"/>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82"/>
                                        </p:tgtEl>
                                      </p:cBhvr>
                                    </p:animEffect>
                                    <p:set>
                                      <p:cBhvr>
                                        <p:cTn id="152" dur="1" fill="hold">
                                          <p:stCondLst>
                                            <p:cond delay="499"/>
                                          </p:stCondLst>
                                        </p:cTn>
                                        <p:tgtEl>
                                          <p:spTgt spid="8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73"/>
                                        </p:tgtEl>
                                      </p:cBhvr>
                                    </p:animEffect>
                                    <p:set>
                                      <p:cBhvr>
                                        <p:cTn id="155" dur="1" fill="hold">
                                          <p:stCondLst>
                                            <p:cond delay="499"/>
                                          </p:stCondLst>
                                        </p:cTn>
                                        <p:tgtEl>
                                          <p:spTgt spid="73"/>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59"/>
                                        </p:tgtEl>
                                      </p:cBhvr>
                                    </p:animEffect>
                                    <p:set>
                                      <p:cBhvr>
                                        <p:cTn id="158" dur="1" fill="hold">
                                          <p:stCondLst>
                                            <p:cond delay="499"/>
                                          </p:stCondLst>
                                        </p:cTn>
                                        <p:tgtEl>
                                          <p:spTgt spid="59"/>
                                        </p:tgtEl>
                                        <p:attrNameLst>
                                          <p:attrName>style.visibility</p:attrName>
                                        </p:attrNameLst>
                                      </p:cBhvr>
                                      <p:to>
                                        <p:strVal val="hidden"/>
                                      </p:to>
                                    </p:set>
                                  </p:childTnLst>
                                </p:cTn>
                              </p:par>
                              <p:par>
                                <p:cTn id="159" presetID="10" presetClass="entr" presetSubtype="0" fill="hold" grpId="0" nodeType="with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fade">
                                      <p:cBhvr>
                                        <p:cTn id="161" dur="500"/>
                                        <p:tgtEl>
                                          <p:spTgt spid="83"/>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84"/>
                                        </p:tgtEl>
                                        <p:attrNameLst>
                                          <p:attrName>style.visibility</p:attrName>
                                        </p:attrNameLst>
                                      </p:cBhvr>
                                      <p:to>
                                        <p:strVal val="visible"/>
                                      </p:to>
                                    </p:set>
                                    <p:animEffect transition="in" filter="fade">
                                      <p:cBhvr>
                                        <p:cTn id="164" dur="500"/>
                                        <p:tgtEl>
                                          <p:spTgt spid="84"/>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8"/>
                                        </p:tgtEl>
                                        <p:attrNameLst>
                                          <p:attrName>style.visibility</p:attrName>
                                        </p:attrNameLst>
                                      </p:cBhvr>
                                      <p:to>
                                        <p:strVal val="visible"/>
                                      </p:to>
                                    </p:set>
                                    <p:animEffect transition="in" filter="fade">
                                      <p:cBhvr>
                                        <p:cTn id="167" dur="500"/>
                                        <p:tgtEl>
                                          <p:spTgt spid="68"/>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66"/>
                                        </p:tgtEl>
                                        <p:attrNameLst>
                                          <p:attrName>style.visibility</p:attrName>
                                        </p:attrNameLst>
                                      </p:cBhvr>
                                      <p:to>
                                        <p:strVal val="visible"/>
                                      </p:to>
                                    </p:set>
                                    <p:animEffect transition="in" filter="fade">
                                      <p:cBhvr>
                                        <p:cTn id="170" dur="500"/>
                                        <p:tgtEl>
                                          <p:spTgt spid="66"/>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60"/>
                                        </p:tgtEl>
                                        <p:attrNameLst>
                                          <p:attrName>style.visibility</p:attrName>
                                        </p:attrNameLst>
                                      </p:cBhvr>
                                      <p:to>
                                        <p:strVal val="visible"/>
                                      </p:to>
                                    </p:set>
                                    <p:animEffect transition="in" filter="fade">
                                      <p:cBhvr>
                                        <p:cTn id="173" dur="500"/>
                                        <p:tgtEl>
                                          <p:spTgt spid="6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7"/>
                                        </p:tgtEl>
                                        <p:attrNameLst>
                                          <p:attrName>style.visibility</p:attrName>
                                        </p:attrNameLst>
                                      </p:cBhvr>
                                      <p:to>
                                        <p:strVal val="visible"/>
                                      </p:to>
                                    </p:set>
                                    <p:animEffect transition="in" filter="fade">
                                      <p:cBhvr>
                                        <p:cTn id="176" dur="500"/>
                                        <p:tgtEl>
                                          <p:spTgt spid="7"/>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0" presetClass="exit" presetSubtype="0" fill="hold" grpId="1" nodeType="clickEffect">
                                  <p:stCondLst>
                                    <p:cond delay="0"/>
                                  </p:stCondLst>
                                  <p:childTnLst>
                                    <p:animEffect transition="out" filter="fade">
                                      <p:cBhvr>
                                        <p:cTn id="180" dur="500"/>
                                        <p:tgtEl>
                                          <p:spTgt spid="83"/>
                                        </p:tgtEl>
                                      </p:cBhvr>
                                    </p:animEffect>
                                    <p:set>
                                      <p:cBhvr>
                                        <p:cTn id="181" dur="1" fill="hold">
                                          <p:stCondLst>
                                            <p:cond delay="499"/>
                                          </p:stCondLst>
                                        </p:cTn>
                                        <p:tgtEl>
                                          <p:spTgt spid="83"/>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84"/>
                                        </p:tgtEl>
                                      </p:cBhvr>
                                    </p:animEffect>
                                    <p:set>
                                      <p:cBhvr>
                                        <p:cTn id="184" dur="1" fill="hold">
                                          <p:stCondLst>
                                            <p:cond delay="499"/>
                                          </p:stCondLst>
                                        </p:cTn>
                                        <p:tgtEl>
                                          <p:spTgt spid="84"/>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68"/>
                                        </p:tgtEl>
                                      </p:cBhvr>
                                    </p:animEffect>
                                    <p:set>
                                      <p:cBhvr>
                                        <p:cTn id="187" dur="1" fill="hold">
                                          <p:stCondLst>
                                            <p:cond delay="499"/>
                                          </p:stCondLst>
                                        </p:cTn>
                                        <p:tgtEl>
                                          <p:spTgt spid="68"/>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66"/>
                                        </p:tgtEl>
                                      </p:cBhvr>
                                    </p:animEffect>
                                    <p:set>
                                      <p:cBhvr>
                                        <p:cTn id="190" dur="1" fill="hold">
                                          <p:stCondLst>
                                            <p:cond delay="499"/>
                                          </p:stCondLst>
                                        </p:cTn>
                                        <p:tgtEl>
                                          <p:spTgt spid="66"/>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60"/>
                                        </p:tgtEl>
                                      </p:cBhvr>
                                    </p:animEffect>
                                    <p:set>
                                      <p:cBhvr>
                                        <p:cTn id="193" dur="1" fill="hold">
                                          <p:stCondLst>
                                            <p:cond delay="499"/>
                                          </p:stCondLst>
                                        </p:cTn>
                                        <p:tgtEl>
                                          <p:spTgt spid="60"/>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7"/>
                                        </p:tgtEl>
                                      </p:cBhvr>
                                    </p:animEffect>
                                    <p:set>
                                      <p:cBhvr>
                                        <p:cTn id="196" dur="1" fill="hold">
                                          <p:stCondLst>
                                            <p:cond delay="499"/>
                                          </p:stCondLst>
                                        </p:cTn>
                                        <p:tgtEl>
                                          <p:spTgt spid="7"/>
                                        </p:tgtEl>
                                        <p:attrNameLst>
                                          <p:attrName>style.visibility</p:attrName>
                                        </p:attrNameLst>
                                      </p:cBhvr>
                                      <p:to>
                                        <p:strVal val="hidden"/>
                                      </p:to>
                                    </p:set>
                                  </p:childTnLst>
                                </p:cTn>
                              </p:par>
                              <p:par>
                                <p:cTn id="197" presetID="10" presetClass="entr" presetSubtype="0" fill="hold" grpId="0" nodeType="withEffect">
                                  <p:stCondLst>
                                    <p:cond delay="0"/>
                                  </p:stCondLst>
                                  <p:childTnLst>
                                    <p:set>
                                      <p:cBhvr>
                                        <p:cTn id="198" dur="1" fill="hold">
                                          <p:stCondLst>
                                            <p:cond delay="0"/>
                                          </p:stCondLst>
                                        </p:cTn>
                                        <p:tgtEl>
                                          <p:spTgt spid="89"/>
                                        </p:tgtEl>
                                        <p:attrNameLst>
                                          <p:attrName>style.visibility</p:attrName>
                                        </p:attrNameLst>
                                      </p:cBhvr>
                                      <p:to>
                                        <p:strVal val="visible"/>
                                      </p:to>
                                    </p:set>
                                    <p:animEffect transition="in" filter="fade">
                                      <p:cBhvr>
                                        <p:cTn id="199" dur="500"/>
                                        <p:tgtEl>
                                          <p:spTgt spid="89"/>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90"/>
                                        </p:tgtEl>
                                        <p:attrNameLst>
                                          <p:attrName>style.visibility</p:attrName>
                                        </p:attrNameLst>
                                      </p:cBhvr>
                                      <p:to>
                                        <p:strVal val="visible"/>
                                      </p:to>
                                    </p:set>
                                    <p:animEffect transition="in" filter="fade">
                                      <p:cBhvr>
                                        <p:cTn id="202" dur="500"/>
                                        <p:tgtEl>
                                          <p:spTgt spid="90"/>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88"/>
                                        </p:tgtEl>
                                        <p:attrNameLst>
                                          <p:attrName>style.visibility</p:attrName>
                                        </p:attrNameLst>
                                      </p:cBhvr>
                                      <p:to>
                                        <p:strVal val="visible"/>
                                      </p:to>
                                    </p:set>
                                    <p:animEffect transition="in" filter="fade">
                                      <p:cBhvr>
                                        <p:cTn id="205" dur="500"/>
                                        <p:tgtEl>
                                          <p:spTgt spid="88"/>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87"/>
                                        </p:tgtEl>
                                        <p:attrNameLst>
                                          <p:attrName>style.visibility</p:attrName>
                                        </p:attrNameLst>
                                      </p:cBhvr>
                                      <p:to>
                                        <p:strVal val="visible"/>
                                      </p:to>
                                    </p:set>
                                    <p:animEffect transition="in" filter="fade">
                                      <p:cBhvr>
                                        <p:cTn id="208" dur="500"/>
                                        <p:tgtEl>
                                          <p:spTgt spid="87"/>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86"/>
                                        </p:tgtEl>
                                        <p:attrNameLst>
                                          <p:attrName>style.visibility</p:attrName>
                                        </p:attrNameLst>
                                      </p:cBhvr>
                                      <p:to>
                                        <p:strVal val="visible"/>
                                      </p:to>
                                    </p:set>
                                    <p:animEffect transition="in" filter="fade">
                                      <p:cBhvr>
                                        <p:cTn id="211" dur="500"/>
                                        <p:tgtEl>
                                          <p:spTgt spid="86"/>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85"/>
                                        </p:tgtEl>
                                        <p:attrNameLst>
                                          <p:attrName>style.visibility</p:attrName>
                                        </p:attrNameLst>
                                      </p:cBhvr>
                                      <p:to>
                                        <p:strVal val="visible"/>
                                      </p:to>
                                    </p:set>
                                    <p:animEffect transition="in" filter="fade">
                                      <p:cBhvr>
                                        <p:cTn id="21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7" grpId="0" animBg="1"/>
      <p:bldP spid="57" grpId="1" animBg="1"/>
      <p:bldP spid="62" grpId="0" animBg="1"/>
      <p:bldP spid="62" grpId="1" animBg="1"/>
      <p:bldP spid="64" grpId="0" animBg="1"/>
      <p:bldP spid="64" grpId="1" animBg="1"/>
      <p:bldP spid="70" grpId="0" animBg="1"/>
      <p:bldP spid="70" grpId="1" animBg="1"/>
      <p:bldP spid="72" grpId="0" animBg="1"/>
      <p:bldP spid="72" grpId="1" animBg="1"/>
      <p:bldP spid="7" grpId="0"/>
      <p:bldP spid="7" grpId="1"/>
      <p:bldP spid="60" grpId="0"/>
      <p:bldP spid="60" grpId="1"/>
      <p:bldP spid="66" grpId="0"/>
      <p:bldP spid="66" grpId="1"/>
      <p:bldP spid="68" grpId="0"/>
      <p:bldP spid="68" grpId="1"/>
      <p:bldP spid="83" grpId="0"/>
      <p:bldP spid="83" grpId="1"/>
      <p:bldP spid="84" grpId="0"/>
      <p:bldP spid="84" grpId="1"/>
      <p:bldP spid="85" grpId="0"/>
      <p:bldP spid="86" grpId="0"/>
      <p:bldP spid="87" grpId="0"/>
      <p:bldP spid="88" grpId="0"/>
      <p:bldP spid="89" grpId="0"/>
      <p:bldP spid="90" grpId="0"/>
      <p:bldP spid="46" grpId="0" animBg="1"/>
      <p:bldP spid="46" grpId="1" animBg="1"/>
      <p:bldP spid="48" grpId="0"/>
      <p:bldP spid="48" grpId="1"/>
      <p:bldP spid="49" grpId="0"/>
      <p:bldP spid="49" grpId="1"/>
      <p:bldP spid="50" grpId="0"/>
      <p:bldP spid="50"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1"/>
          <p:cNvSpPr>
            <a:spLocks noChangeArrowheads="1"/>
          </p:cNvSpPr>
          <p:nvPr/>
        </p:nvSpPr>
        <p:spPr bwMode="auto">
          <a:xfrm>
            <a:off x="872126" y="43542"/>
            <a:ext cx="83247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資源整合 企業參與  台灣第一個</a:t>
            </a:r>
            <a:r>
              <a:rPr lang="en-US" altLang="zh-TW" sz="3600" dirty="0" smtClean="0">
                <a:solidFill>
                  <a:schemeClr val="bg1"/>
                </a:solidFill>
                <a:latin typeface="微軟正黑體" panose="020B0604030504040204" pitchFamily="34" charset="-120"/>
                <a:ea typeface="微軟正黑體" panose="020B0604030504040204" pitchFamily="34" charset="-120"/>
              </a:rPr>
              <a:t>CSR</a:t>
            </a:r>
            <a:r>
              <a:rPr lang="zh-TW" altLang="en-US" sz="3600" dirty="0" smtClean="0">
                <a:solidFill>
                  <a:schemeClr val="bg1"/>
                </a:solidFill>
                <a:latin typeface="微軟正黑體" panose="020B0604030504040204" pitchFamily="34" charset="-120"/>
                <a:ea typeface="微軟正黑體" panose="020B0604030504040204" pitchFamily="34" charset="-120"/>
              </a:rPr>
              <a:t>聯盟</a:t>
            </a:r>
            <a:endParaRPr lang="en-US" altLang="zh-TW" sz="3600" dirty="0" smtClean="0">
              <a:solidFill>
                <a:schemeClr val="bg1"/>
              </a:solidFill>
              <a:latin typeface="微軟正黑體" panose="020B0604030504040204" pitchFamily="34" charset="-120"/>
              <a:ea typeface="微軟正黑體" panose="020B0604030504040204" pitchFamily="34" charset="-120"/>
            </a:endParaRPr>
          </a:p>
        </p:txBody>
      </p:sp>
      <p:pic>
        <p:nvPicPr>
          <p:cNvPr id="12291" name="圖片 3" descr="畫面剪輯"/>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052513"/>
            <a:ext cx="91773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圖片 4" descr="畫面剪輯"/>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63" y="2276930"/>
            <a:ext cx="41179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圖片 5" descr="畫面剪輯"/>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9938" y="2273529"/>
            <a:ext cx="41402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294967295"/>
          </p:nvPr>
        </p:nvSpPr>
        <p:spPr>
          <a:xfrm>
            <a:off x="7010400" y="6356350"/>
            <a:ext cx="2133600" cy="365125"/>
          </a:xfrm>
        </p:spPr>
        <p:txBody>
          <a:bodyPr/>
          <a:lstStyle/>
          <a:p>
            <a:fld id="{1C7858B1-76B0-43A1-BD85-92CBAD88C864}" type="slidenum">
              <a:rPr lang="zh-TW" altLang="en-US" smtClean="0"/>
              <a:t>93</a:t>
            </a:fld>
            <a:endParaRPr lang="zh-TW" altLang="en-US"/>
          </a:p>
        </p:txBody>
      </p:sp>
    </p:spTree>
    <p:extLst>
      <p:ext uri="{BB962C8B-B14F-4D97-AF65-F5344CB8AC3E}">
        <p14:creationId xmlns:p14="http://schemas.microsoft.com/office/powerpoint/2010/main" val="4191660163"/>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3" descr="畫面剪輯"/>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052513"/>
            <a:ext cx="91773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圖片 2" descr="畫面剪輯"/>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825" y="2190524"/>
            <a:ext cx="4202113"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圖片 6" descr="畫面剪輯"/>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08966" y="2176010"/>
            <a:ext cx="4186237"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矩形 5"/>
          <p:cNvSpPr>
            <a:spLocks noChangeArrowheads="1"/>
          </p:cNvSpPr>
          <p:nvPr/>
        </p:nvSpPr>
        <p:spPr bwMode="auto">
          <a:xfrm>
            <a:off x="749657" y="122466"/>
            <a:ext cx="85539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zh-TW" altLang="en-US" sz="3600" dirty="0" smtClean="0">
                <a:solidFill>
                  <a:schemeClr val="bg1"/>
                </a:solidFill>
                <a:latin typeface="微軟正黑體" panose="020B0604030504040204" pitchFamily="34" charset="-120"/>
                <a:ea typeface="微軟正黑體" panose="020B0604030504040204" pitchFamily="34" charset="-120"/>
              </a:rPr>
              <a:t>資源整合 參與學校同心協力  效益最大化</a:t>
            </a:r>
            <a:endParaRPr lang="en-US" altLang="zh-TW" sz="3600" dirty="0" smtClean="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30007329"/>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圖片 1" descr="畫面剪輯"/>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43" y="0"/>
            <a:ext cx="9274629"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圖片 2" descr="畫面剪輯"/>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028" y="1866900"/>
            <a:ext cx="9274628"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圖片 3" descr="畫面剪輯"/>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028" y="3859213"/>
            <a:ext cx="927462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矩形 4"/>
          <p:cNvSpPr>
            <a:spLocks noChangeArrowheads="1"/>
          </p:cNvSpPr>
          <p:nvPr/>
        </p:nvSpPr>
        <p:spPr bwMode="auto">
          <a:xfrm>
            <a:off x="517525" y="5905500"/>
            <a:ext cx="8345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fontAlgn="base" hangingPunct="1">
              <a:spcBef>
                <a:spcPct val="0"/>
              </a:spcBef>
              <a:spcAft>
                <a:spcPct val="0"/>
              </a:spcAft>
              <a:buFontTx/>
              <a:buNone/>
            </a:pPr>
            <a:r>
              <a:rPr lang="en-US" altLang="zh-TW" sz="1800" dirty="0" smtClean="0">
                <a:solidFill>
                  <a:prstClr val="black"/>
                </a:solidFill>
                <a:latin typeface="A-OTF Ryumin Pr6N B-KL" pitchFamily="18" charset="-128"/>
                <a:ea typeface="A-OTF Ryumin Pr6N B-KL" pitchFamily="18" charset="-128"/>
              </a:rPr>
              <a:t>104</a:t>
            </a:r>
            <a:r>
              <a:rPr lang="zh-TW" altLang="en-US" sz="1800" dirty="0" smtClean="0">
                <a:solidFill>
                  <a:prstClr val="black"/>
                </a:solidFill>
                <a:latin typeface="A-OTF Ryumin Pr6N B-KL" pitchFamily="18" charset="-128"/>
                <a:ea typeface="A-OTF Ryumin Pr6N B-KL" pitchFamily="18" charset="-128"/>
              </a:rPr>
              <a:t>年成立至今共舉辦</a:t>
            </a:r>
            <a:r>
              <a:rPr lang="en-US" altLang="zh-TW" sz="1800" dirty="0" smtClean="0">
                <a:solidFill>
                  <a:prstClr val="black"/>
                </a:solidFill>
                <a:latin typeface="A-OTF Ryumin Pr6N B-KL" pitchFamily="18" charset="-128"/>
                <a:ea typeface="A-OTF Ryumin Pr6N B-KL" pitchFamily="18" charset="-128"/>
              </a:rPr>
              <a:t>52</a:t>
            </a:r>
            <a:r>
              <a:rPr lang="zh-TW" altLang="en-US" sz="1800" dirty="0" smtClean="0">
                <a:solidFill>
                  <a:prstClr val="black"/>
                </a:solidFill>
                <a:latin typeface="A-OTF Ryumin Pr6N B-KL" pitchFamily="18" charset="-128"/>
                <a:ea typeface="A-OTF Ryumin Pr6N B-KL" pitchFamily="18" charset="-128"/>
              </a:rPr>
              <a:t>場次環境 ，</a:t>
            </a:r>
            <a:r>
              <a:rPr lang="zh-TW" altLang="en-US" sz="1800" dirty="0">
                <a:solidFill>
                  <a:prstClr val="black"/>
                </a:solidFill>
                <a:latin typeface="A-OTF Ryumin Pr6N B-KL" pitchFamily="18" charset="-128"/>
                <a:ea typeface="A-OTF Ryumin Pr6N B-KL" pitchFamily="18" charset="-128"/>
              </a:rPr>
              <a:t>教育</a:t>
            </a:r>
            <a:r>
              <a:rPr lang="zh-TW" altLang="en-US" sz="1800" dirty="0" smtClean="0">
                <a:solidFill>
                  <a:prstClr val="black"/>
                </a:solidFill>
                <a:latin typeface="A-OTF Ryumin Pr6N B-KL" pitchFamily="18" charset="-128"/>
                <a:ea typeface="A-OTF Ryumin Pr6N B-KL" pitchFamily="18" charset="-128"/>
              </a:rPr>
              <a:t>透過五感體驗教育，推動看見荒野的價值。</a:t>
            </a:r>
          </a:p>
        </p:txBody>
      </p:sp>
      <p:sp>
        <p:nvSpPr>
          <p:cNvPr id="2" name="投影片編號版面配置區 1"/>
          <p:cNvSpPr>
            <a:spLocks noGrp="1"/>
          </p:cNvSpPr>
          <p:nvPr>
            <p:ph type="sldNum" sz="quarter" idx="4"/>
          </p:nvPr>
        </p:nvSpPr>
        <p:spPr>
          <a:xfrm>
            <a:off x="7010400" y="6356350"/>
            <a:ext cx="2133600" cy="365125"/>
          </a:xfrm>
        </p:spPr>
        <p:txBody>
          <a:bodyPr/>
          <a:lstStyle/>
          <a:p>
            <a:fld id="{1C7858B1-76B0-43A1-BD85-92CBAD88C864}" type="slidenum">
              <a:rPr lang="zh-TW" altLang="en-US" smtClean="0"/>
              <a:t>95</a:t>
            </a:fld>
            <a:endParaRPr lang="zh-TW" altLang="en-US"/>
          </a:p>
        </p:txBody>
      </p:sp>
    </p:spTree>
    <p:extLst>
      <p:ext uri="{BB962C8B-B14F-4D97-AF65-F5344CB8AC3E}">
        <p14:creationId xmlns:p14="http://schemas.microsoft.com/office/powerpoint/2010/main" val="135015174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344062" y="-75755"/>
            <a:ext cx="3370623" cy="83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146304" y="3043989"/>
            <a:ext cx="5632704" cy="1015663"/>
          </a:xfrm>
          <a:prstGeom prst="rect">
            <a:avLst/>
          </a:prstGeom>
          <a:no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敬請分享與指教</a:t>
            </a:r>
          </a:p>
        </p:txBody>
      </p:sp>
    </p:spTree>
    <p:extLst>
      <p:ext uri="{BB962C8B-B14F-4D97-AF65-F5344CB8AC3E}">
        <p14:creationId xmlns:p14="http://schemas.microsoft.com/office/powerpoint/2010/main" val="13190186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MARTSHAPETYPE" val="Table"/>
  <p:tag name="TABLEID" val="d5cfbeaf-c4e1-4edf-9307-e9c37ebca63e"/>
</p:tagLst>
</file>

<file path=ppt/tags/tag2.xml><?xml version="1.0" encoding="utf-8"?>
<p:tagLst xmlns:a="http://schemas.openxmlformats.org/drawingml/2006/main" xmlns:r="http://schemas.openxmlformats.org/officeDocument/2006/relationships" xmlns:p="http://schemas.openxmlformats.org/presentationml/2006/main">
  <p:tag name="SMARTLOCKSHAPE" val="Yes"/>
  <p:tag name="SMARTWRITE" val="{@Title} • {@Subtitle}"/>
  <p:tag name="SMARTOBJECT" val="Section Footer v.2"/>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5999</TotalTime>
  <Words>5696</Words>
  <Application>Microsoft Office PowerPoint</Application>
  <PresentationFormat>如螢幕大小 (4:3)</PresentationFormat>
  <Paragraphs>1178</Paragraphs>
  <Slides>96</Slides>
  <Notes>9</Notes>
  <HiddenSlides>0</HiddenSlides>
  <MMClips>0</MMClips>
  <ScaleCrop>false</ScaleCrop>
  <HeadingPairs>
    <vt:vector size="6" baseType="variant">
      <vt:variant>
        <vt:lpstr>佈景主題</vt:lpstr>
      </vt:variant>
      <vt:variant>
        <vt:i4>3</vt:i4>
      </vt:variant>
      <vt:variant>
        <vt:lpstr>內嵌 OLE 伺服程式</vt:lpstr>
      </vt:variant>
      <vt:variant>
        <vt:i4>1</vt:i4>
      </vt:variant>
      <vt:variant>
        <vt:lpstr>投影片標題</vt:lpstr>
      </vt:variant>
      <vt:variant>
        <vt:i4>96</vt:i4>
      </vt:variant>
    </vt:vector>
  </HeadingPairs>
  <TitlesOfParts>
    <vt:vector size="100" baseType="lpstr">
      <vt:lpstr>自訂設計</vt:lpstr>
      <vt:lpstr>1_自訂設計</vt:lpstr>
      <vt:lpstr>Office 佈景主題</vt:lpstr>
      <vt:lpstr>Microsoft Excel 圖表</vt:lpstr>
      <vt:lpstr>PowerPoint 簡報</vt:lpstr>
      <vt:lpstr>PowerPoint 簡報</vt:lpstr>
      <vt:lpstr>PowerPoint 簡報</vt:lpstr>
      <vt:lpstr>PowerPoint 簡報</vt:lpstr>
      <vt:lpstr>PowerPoint 簡報</vt:lpstr>
      <vt:lpstr>PowerPoint 簡報</vt:lpstr>
      <vt:lpstr>PowerPoint 簡報</vt:lpstr>
      <vt:lpstr> </vt:lpstr>
      <vt:lpstr>PowerPoint 簡報</vt:lpstr>
      <vt:lpstr>PowerPoint 簡報</vt:lpstr>
      <vt:lpstr>CSR企業社會責任與誠信倫理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CSR之發展沿革與強制規範</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具體作為</vt:lpstr>
      <vt:lpstr>PowerPoint 簡報</vt:lpstr>
      <vt:lpstr>PowerPoint 簡報</vt:lpstr>
      <vt:lpstr>PowerPoint 簡報</vt:lpstr>
      <vt:lpstr>PowerPoint 簡報</vt:lpstr>
      <vt:lpstr>巴克禮紀念公園發展軌跡</vt:lpstr>
      <vt:lpstr>PowerPoint 簡報</vt:lpstr>
      <vt:lpstr>環境教育生態永續策略</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全聯福利中心高齡購物調查</dc:title>
  <dc:creator>A</dc:creator>
  <cp:lastModifiedBy>user</cp:lastModifiedBy>
  <cp:revision>295</cp:revision>
  <cp:lastPrinted>2016-04-26T07:03:59Z</cp:lastPrinted>
  <dcterms:created xsi:type="dcterms:W3CDTF">2015-10-31T13:54:56Z</dcterms:created>
  <dcterms:modified xsi:type="dcterms:W3CDTF">2016-12-07T07:55:24Z</dcterms:modified>
</cp:coreProperties>
</file>