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4" r:id="rId3"/>
    <p:sldId id="262" r:id="rId4"/>
    <p:sldId id="258" r:id="rId5"/>
    <p:sldId id="259" r:id="rId6"/>
    <p:sldId id="265" r:id="rId7"/>
    <p:sldId id="260" r:id="rId8"/>
    <p:sldId id="263" r:id="rId9"/>
    <p:sldId id="279" r:id="rId10"/>
    <p:sldId id="266" r:id="rId11"/>
    <p:sldId id="267" r:id="rId12"/>
    <p:sldId id="274" r:id="rId13"/>
    <p:sldId id="277" r:id="rId14"/>
    <p:sldId id="270" r:id="rId15"/>
    <p:sldId id="269" r:id="rId16"/>
    <p:sldId id="276" r:id="rId17"/>
    <p:sldId id="268" r:id="rId18"/>
    <p:sldId id="271" r:id="rId19"/>
    <p:sldId id="272" r:id="rId20"/>
    <p:sldId id="275" r:id="rId21"/>
    <p:sldId id="273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800000"/>
    <a:srgbClr val="68187E"/>
    <a:srgbClr val="9022AE"/>
    <a:srgbClr val="FFCC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304A4-C9FB-479C-B8B5-3BEEE4A13822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ED5A3-BAD2-463F-AD32-90932CD09E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D5A3-BAD2-463F-AD32-90932CD09E7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ds.yahoo.com/_ylt=A8tUwJirT9dPTXAAsGp21gt.;_ylu=X3oDMTBpcGszamw0BHNlYwNmcC1pbWcEc2xrA2ltZw--/SIG=12e7i282q/EXP=1339539499/**http:/www.tristar.com.tw/Ngroup/group_view.asp?gNo=666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fqzlEB8NJ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w.wrs.yahoo.com/_ylt=A8tUwJh4Z9dP43UAoIB21gt.;_ylu=X3oDMTBpcGszamw0BHNlYwNmcC1pbWcEc2xrA2ltZw--/SIG=12d7svulb/EXP=1339545592/**http:/mylove-desktop.blogspot.com/2011/02/blog-pos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2238;&#21619;&#28023;&#36042;&#29579;&#31532;53&#38598;-&#36914;&#20837;&#20553;&#22823;&#30340;&#33322;&#36335;&#20043;&#21855;&#33322;&#20736;&#24335;.mp4" TargetMode="External"/><Relationship Id="rId2" Type="http://schemas.openxmlformats.org/officeDocument/2006/relationships/hyperlink" Target="&#28023;&#36042;&#29579;&#21512;&#39636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One%20Piece%20505%20-%20&#24863;&#20154;&#29255;&#27573;%20&#39791;&#22827;&#36996;&#26377;&#22821;&#20276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-img" descr="Image Detail">
            <a:hlinkClick r:id="rId2" tgtFrame="_top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4500594" cy="524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628" y="4929198"/>
            <a:ext cx="3357586" cy="114300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3300"/>
                </a:solidFill>
                <a:latin typeface="Adobe 黑体 Std R" pitchFamily="34" charset="-128"/>
                <a:ea typeface="Adobe 黑体 Std R" pitchFamily="34" charset="-128"/>
              </a:rPr>
              <a:t>溝通  參與</a:t>
            </a:r>
            <a:endParaRPr lang="zh-TW" altLang="en-US" dirty="0">
              <a:solidFill>
                <a:srgbClr val="FF33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團體成員間互動所產生的力量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敢於表達自己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分享經驗</a:t>
            </a: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透過自尊、比較、重組，獲得學習與成長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溝通與乘數效應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Adobe 黑体 Std R" pitchFamily="34" charset="-128"/>
                <a:ea typeface="Adobe 黑体 Std R" pitchFamily="34" charset="-128"/>
              </a:rPr>
              <a:t>溝通是一種「乘數」的效果     </a:t>
            </a:r>
            <a:r>
              <a:rPr lang="zh-TW" altLang="en-US" sz="2000" dirty="0" smtClean="0">
                <a:solidFill>
                  <a:srgbClr val="0070C0"/>
                </a:solidFill>
                <a:latin typeface="Adobe 黑体 Std R" pitchFamily="34" charset="-128"/>
                <a:ea typeface="Adobe 黑体 Std R" pitchFamily="34" charset="-128"/>
              </a:rPr>
              <a:t>張忠謀／台積電董事長</a:t>
            </a:r>
            <a:endParaRPr lang="zh-TW" altLang="en-US" sz="2000" dirty="0">
              <a:solidFill>
                <a:srgbClr val="0070C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5" name="圖片 4" descr="http://iapsychology.files.wordpress.com/2010/06/effective-communic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4845" y="1451133"/>
            <a:ext cx="5274310" cy="39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040560" cy="1143000"/>
          </a:xfrm>
        </p:spPr>
        <p:txBody>
          <a:bodyPr/>
          <a:lstStyle/>
          <a:p>
            <a:r>
              <a:rPr lang="zh-TW" altLang="en-US" dirty="0" smtClean="0"/>
              <a:t>怎麼溝才通 ？</a:t>
            </a:r>
            <a:endParaRPr lang="zh-TW" altLang="en-US" dirty="0"/>
          </a:p>
        </p:txBody>
      </p:sp>
      <p:pic>
        <p:nvPicPr>
          <p:cNvPr id="4" name="yui_3_5_1_8_1355837381428_6299" descr="http://pic.pimg.tw/lingyi9999/1343473882-2422782574_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88832" cy="50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8_1355837381428_8270" descr="http://farm1.static.flickr.com/120/275148478_c81c43e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600739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2088" cy="589066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溝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通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的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妙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方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：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看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看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r>
              <a:rPr lang="zh-TW" altLang="en-US" dirty="0" smtClean="0">
                <a:solidFill>
                  <a:srgbClr val="002060"/>
                </a:solidFill>
              </a:rPr>
              <a:t>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</a:rPr>
              <a:t>溝通的妙方：聽聽我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yui_3_5_1_8_1355836498738_2171" descr="http://4.bp.blogspot.com/_2xPoYpvEqNY/TRsfK54SPxI/AAAAAAAAEQM/Jpu9d3qFHpY/s1600/what_is_your_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2008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</a:rPr>
              <a:t>溝通</a:t>
            </a:r>
            <a:r>
              <a:rPr lang="zh-TW" altLang="en-US" sz="4000" dirty="0" smtClean="0">
                <a:solidFill>
                  <a:schemeClr val="accent2">
                    <a:lumMod val="50000"/>
                  </a:schemeClr>
                </a:solidFill>
              </a:rPr>
              <a:t>不是為了改變對方</a:t>
            </a:r>
            <a:endParaRPr lang="zh-TW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yui_3_5_1_8_1355836498738_1609" descr="http://health.gznet.com/files/Content/19-969767-qinzigou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7051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ui_3_5_1_8_1355837381428_8234" descr="http://upload.umiwi.com/2011/0820/13138489617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7316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88024" y="5057800"/>
            <a:ext cx="2304256" cy="1800200"/>
          </a:xfrm>
        </p:spPr>
        <p:txBody>
          <a:bodyPr>
            <a:noAutofit/>
          </a:bodyPr>
          <a:lstStyle/>
          <a:p>
            <a:r>
              <a:rPr lang="en-US" altLang="zh-TW" sz="2800" dirty="0" smtClean="0">
                <a:solidFill>
                  <a:srgbClr val="FFCC00"/>
                </a:solidFill>
              </a:rPr>
              <a:t/>
            </a:r>
            <a:br>
              <a:rPr lang="en-US" altLang="zh-TW" sz="2800" dirty="0" smtClean="0">
                <a:solidFill>
                  <a:srgbClr val="FFCC00"/>
                </a:solidFill>
              </a:rPr>
            </a:br>
            <a:r>
              <a:rPr lang="zh-TW" altLang="en-US" sz="2800" b="1" dirty="0" smtClean="0">
                <a:solidFill>
                  <a:srgbClr val="FFCC00"/>
                </a:solidFill>
              </a:rPr>
              <a:t>吵不</a:t>
            </a:r>
            <a:r>
              <a:rPr lang="en-US" altLang="zh-TW" sz="2800" b="1" dirty="0" smtClean="0">
                <a:solidFill>
                  <a:srgbClr val="FFCC00"/>
                </a:solidFill>
              </a:rPr>
              <a:t/>
            </a:r>
            <a:br>
              <a:rPr lang="en-US" altLang="zh-TW" sz="2800" b="1" dirty="0" smtClean="0">
                <a:solidFill>
                  <a:srgbClr val="FFCC00"/>
                </a:solidFill>
              </a:rPr>
            </a:br>
            <a:r>
              <a:rPr lang="zh-TW" altLang="en-US" sz="2800" b="1" dirty="0" smtClean="0">
                <a:solidFill>
                  <a:srgbClr val="FFCC00"/>
                </a:solidFill>
              </a:rPr>
              <a:t>架能</a:t>
            </a:r>
            <a:r>
              <a:rPr lang="en-US" altLang="zh-TW" sz="2800" b="1" dirty="0" smtClean="0">
                <a:solidFill>
                  <a:srgbClr val="FFCC00"/>
                </a:solidFill>
              </a:rPr>
              <a:t/>
            </a:r>
            <a:br>
              <a:rPr lang="en-US" altLang="zh-TW" sz="2800" b="1" dirty="0" smtClean="0">
                <a:solidFill>
                  <a:srgbClr val="FFCC00"/>
                </a:solidFill>
              </a:rPr>
            </a:br>
            <a:r>
              <a:rPr lang="zh-TW" altLang="en-US" sz="2800" b="1" dirty="0" smtClean="0">
                <a:solidFill>
                  <a:srgbClr val="FFCC00"/>
                </a:solidFill>
              </a:rPr>
              <a:t>：避</a:t>
            </a:r>
            <a:r>
              <a:rPr lang="en-US" altLang="zh-TW" sz="2800" b="1" dirty="0" smtClean="0">
                <a:solidFill>
                  <a:srgbClr val="FFCC00"/>
                </a:solidFill>
              </a:rPr>
              <a:t/>
            </a:r>
            <a:br>
              <a:rPr lang="en-US" altLang="zh-TW" sz="2800" b="1" dirty="0" smtClean="0">
                <a:solidFill>
                  <a:srgbClr val="FFCC00"/>
                </a:solidFill>
              </a:rPr>
            </a:br>
            <a:r>
              <a:rPr lang="zh-TW" altLang="en-US" sz="2800" b="1" dirty="0" smtClean="0">
                <a:solidFill>
                  <a:srgbClr val="FFCC00"/>
                </a:solidFill>
              </a:rPr>
              <a:t>    免</a:t>
            </a:r>
            <a:r>
              <a:rPr lang="en-US" altLang="zh-TW" sz="2800" b="1" dirty="0" smtClean="0">
                <a:solidFill>
                  <a:srgbClr val="FFCC00"/>
                </a:solidFill>
              </a:rPr>
              <a:t/>
            </a:r>
            <a:br>
              <a:rPr lang="en-US" altLang="zh-TW" sz="2800" b="1" dirty="0" smtClean="0">
                <a:solidFill>
                  <a:srgbClr val="FFCC00"/>
                </a:solidFill>
              </a:rPr>
            </a:br>
            <a:r>
              <a:rPr lang="en-US" altLang="zh-TW" sz="2800" dirty="0" smtClean="0">
                <a:solidFill>
                  <a:srgbClr val="FFCC00"/>
                </a:solidFill>
              </a:rPr>
              <a:t/>
            </a:r>
            <a:br>
              <a:rPr lang="en-US" altLang="zh-TW" sz="2800" dirty="0" smtClean="0">
                <a:solidFill>
                  <a:srgbClr val="FFCC00"/>
                </a:solidFill>
              </a:rPr>
            </a:br>
            <a:r>
              <a:rPr lang="en-US" altLang="zh-TW" sz="2800" dirty="0" smtClean="0">
                <a:solidFill>
                  <a:srgbClr val="FFCC00"/>
                </a:solidFill>
              </a:rPr>
              <a:t/>
            </a:r>
            <a:br>
              <a:rPr lang="en-US" altLang="zh-TW" sz="2800" dirty="0" smtClean="0">
                <a:solidFill>
                  <a:srgbClr val="FFCC00"/>
                </a:solidFill>
              </a:rPr>
            </a:br>
            <a:endParaRPr lang="zh-TW" altLang="en-US" sz="2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雙贏溝通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yui_3_5_1_8_1355836498738_444" descr="http://www.extendeddisc.com/var/ezwebin_site/storage/images/media/common/images/business-11/12271-1-eng-GB/Business-11_imagelar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344" y="1600200"/>
            <a:ext cx="68013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5_1_8_1355837381428_1542" descr="http://pwl.idv.tw/sphpblog/images/960202-comm-style-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溝通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中的障礙，有時是因為生命的痛點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yui_3_5_1_8_1355837381428_1703" descr="http://ejoytotheworld.files.wordpress.com/2010/03/e6ba9de9809ae4b8ade79a84e99a9ce7a499efbc8ce69c89e79a84e69982e58099e698afe59ba0e782baefbc8ce6af8fe5808be4babae7949fe591bde79a84e7979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0485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zh-TW" altLang="en-US" dirty="0" smtClean="0"/>
              <a:t>參與「海賊王」</a:t>
            </a:r>
            <a:endParaRPr lang="zh-TW" altLang="en-US" dirty="0"/>
          </a:p>
        </p:txBody>
      </p:sp>
      <p:pic>
        <p:nvPicPr>
          <p:cNvPr id="5122" name="Picture 2" descr="C:\Users\P42FI303\Desktop\2012溝通海賊王  單張\one piece 影片擷取\0425 那就把我們的命也一起賭下去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192891" cy="4525963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0034" y="5934670"/>
            <a:ext cx="8643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/>
              <a:t>海賊王第</a:t>
            </a:r>
            <a:r>
              <a:rPr lang="en-US" altLang="zh-TW" dirty="0" smtClean="0"/>
              <a:t>104</a:t>
            </a:r>
            <a:r>
              <a:rPr lang="zh-TW" altLang="en-US" dirty="0" smtClean="0"/>
              <a:t>集</a:t>
            </a:r>
            <a:r>
              <a:rPr lang="en-US" altLang="zh-TW" dirty="0" smtClean="0"/>
              <a:t>-</a:t>
            </a:r>
            <a:r>
              <a:rPr lang="zh-TW" altLang="en-US" dirty="0" smtClean="0"/>
              <a:t>那就把我們的命也一起賭下去吧，因為我們是夥伴阿</a:t>
            </a:r>
            <a:r>
              <a:rPr lang="en-US" altLang="zh-TW" dirty="0" smtClean="0"/>
              <a:t>!</a:t>
            </a:r>
          </a:p>
          <a:p>
            <a:pPr algn="ctr"/>
            <a:r>
              <a:rPr lang="en-US" dirty="0" smtClean="0">
                <a:hlinkClick r:id="rId3"/>
              </a:rPr>
              <a:t>http://www.youtube.com/watch?v=CfqzlEB8NJU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2458616" cy="36004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</a:rPr>
              <a:t>別忽略</a:t>
            </a:r>
            <a: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altLang="zh-TW" sz="4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</a:rPr>
              <a:t>社群溝通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yui_3_5_1_8_1355837381428_7745" descr="http://techorange.com/wp-content/uploads/2012/08/4703623633_77405e06f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36712"/>
            <a:ext cx="57961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當我們同在一起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pic>
        <p:nvPicPr>
          <p:cNvPr id="4" name="yui_3_5_1_8_1355837381428_5695" descr="http://www.sanjaydhingra.com/wp-content/uploads/2008/12/social-network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215" y="1556792"/>
            <a:ext cx="77202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溝通由誰決定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en-US" b="1" dirty="0" smtClean="0"/>
              <a:t>溝通</a:t>
            </a:r>
            <a:r>
              <a:rPr lang="zh-TW" altLang="en-US" dirty="0" smtClean="0"/>
              <a:t>所涉及的</a:t>
            </a: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是一種發訊者與收訊者共同決定</a:t>
            </a:r>
            <a:endParaRPr lang="zh-TW" altLang="en-US" dirty="0"/>
          </a:p>
        </p:txBody>
      </p:sp>
      <p:pic>
        <p:nvPicPr>
          <p:cNvPr id="6" name="Picture 2" descr="C:\Users\P42FI303\Desktop\2012溝通海賊王  單張\one piece 影片擷取\0002  斷牆沙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91440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0000"/>
                </a:solidFill>
              </a:rPr>
              <a:t>衝突 </a:t>
            </a:r>
            <a:r>
              <a:rPr lang="en-US" altLang="zh-TW" dirty="0" smtClean="0">
                <a:solidFill>
                  <a:srgbClr val="800000"/>
                </a:solidFill>
              </a:rPr>
              <a:t>V.S.</a:t>
            </a:r>
            <a:r>
              <a:rPr lang="zh-TW" altLang="en-US" dirty="0" smtClean="0">
                <a:solidFill>
                  <a:srgbClr val="800000"/>
                </a:solidFill>
              </a:rPr>
              <a:t>人的角度</a:t>
            </a:r>
            <a:endParaRPr lang="zh-TW" altLang="en-US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Users\P42FI303\Desktop\2012溝通海賊王  單張\one piece 影片擷取\0103  我不幹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862" y="1600200"/>
            <a:ext cx="6132276" cy="4525963"/>
          </a:xfrm>
          <a:prstGeom prst="rect">
            <a:avLst/>
          </a:prstGeom>
          <a:noFill/>
        </p:spPr>
      </p:pic>
      <p:pic>
        <p:nvPicPr>
          <p:cNvPr id="1027" name="Picture 3" descr="C:\Users\P42FI303\Desktop\2012溝通海賊王  單張\one piece 影片擷取\0139  混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9343"/>
            <a:ext cx="2786050" cy="2058657"/>
          </a:xfrm>
          <a:prstGeom prst="rect">
            <a:avLst/>
          </a:prstGeom>
          <a:noFill/>
        </p:spPr>
      </p:pic>
      <p:pic>
        <p:nvPicPr>
          <p:cNvPr id="1029" name="Picture 5" descr="C:\Users\P42FI303\Desktop\2012溝通海賊王  單張\one piece 影片擷取\0130  要是這國家百萬人民起衝突  後果.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929198"/>
            <a:ext cx="2071702" cy="1526517"/>
          </a:xfrm>
          <a:prstGeom prst="rect">
            <a:avLst/>
          </a:prstGeom>
          <a:noFill/>
        </p:spPr>
      </p:pic>
      <p:pic>
        <p:nvPicPr>
          <p:cNvPr id="1030" name="Picture 6" descr="C:\Users\P42FI303\Desktop\2012溝通海賊王  單張\one piece 影片擷取\0318  為什麼有人非死不可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643314"/>
            <a:ext cx="1905557" cy="139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66"/>
                </a:solidFill>
              </a:rPr>
              <a:t>信息意圖受到干擾或誤解</a:t>
            </a:r>
            <a:endParaRPr lang="zh-TW" altLang="en-US" dirty="0">
              <a:solidFill>
                <a:srgbClr val="CC0066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+mj-ea"/>
                <a:ea typeface="+mj-ea"/>
              </a:rPr>
              <a:t>如何有效的溝通</a:t>
            </a:r>
            <a:endParaRPr lang="en-US" altLang="zh-TW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+mj-ea"/>
                <a:ea typeface="+mj-ea"/>
              </a:rPr>
              <a:t>建立、維繫及強化</a:t>
            </a:r>
            <a:endParaRPr lang="en-US" altLang="zh-TW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zh-TW" altLang="en-US" dirty="0" smtClean="0">
                <a:solidFill>
                  <a:srgbClr val="0070C0"/>
                </a:solidFill>
                <a:latin typeface="+mj-ea"/>
                <a:ea typeface="+mj-ea"/>
              </a:rPr>
              <a:t>與不同的人和團體的關係</a:t>
            </a:r>
            <a:endParaRPr lang="zh-TW" altLang="en-US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4" name="main-img" descr="Image Detail">
            <a:hlinkClick r:id="rId2" tgtFrame="_to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95437"/>
            <a:ext cx="8429684" cy="276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團體溝通障礙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85925"/>
            <a:ext cx="8229600" cy="3643339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　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zh-TW" altLang="en-US" b="1" dirty="0" smtClean="0">
                <a:solidFill>
                  <a:srgbClr val="0070C0"/>
                </a:solidFill>
              </a:rPr>
              <a:t>、距離。</a:t>
            </a:r>
            <a:r>
              <a:rPr lang="zh-TW" altLang="en-US" dirty="0" smtClean="0">
                <a:solidFill>
                  <a:srgbClr val="0070C0"/>
                </a:solidFill>
              </a:rPr>
              <a:t>　　          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zh-TW" altLang="en-US" b="1" dirty="0" smtClean="0">
                <a:solidFill>
                  <a:srgbClr val="0070C0"/>
                </a:solidFill>
              </a:rPr>
              <a:t>、曲解。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zh-TW" altLang="en-US" b="1" dirty="0" smtClean="0">
                <a:solidFill>
                  <a:srgbClr val="0070C0"/>
                </a:solidFill>
              </a:rPr>
              <a:t>、語義。</a:t>
            </a:r>
            <a:r>
              <a:rPr lang="zh-TW" altLang="en-US" dirty="0" smtClean="0">
                <a:solidFill>
                  <a:srgbClr val="0070C0"/>
                </a:solidFill>
              </a:rPr>
              <a:t>　                </a:t>
            </a:r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zh-TW" altLang="en-US" b="1" dirty="0" smtClean="0">
                <a:solidFill>
                  <a:srgbClr val="0070C0"/>
                </a:solidFill>
              </a:rPr>
              <a:t>、缺乏信任。</a:t>
            </a:r>
            <a:r>
              <a:rPr lang="zh-TW" altLang="en-US" dirty="0" smtClean="0">
                <a:solidFill>
                  <a:srgbClr val="0070C0"/>
                </a:solidFill>
              </a:rPr>
              <a:t>   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5</a:t>
            </a:r>
            <a:r>
              <a:rPr lang="zh-TW" altLang="en-US" b="1" dirty="0" smtClean="0">
                <a:solidFill>
                  <a:srgbClr val="0070C0"/>
                </a:solidFill>
              </a:rPr>
              <a:t>、不可接近性。</a:t>
            </a:r>
            <a:r>
              <a:rPr lang="zh-TW" altLang="en-US" dirty="0" smtClean="0">
                <a:solidFill>
                  <a:srgbClr val="0070C0"/>
                </a:solidFill>
              </a:rPr>
              <a:t> 　  </a:t>
            </a:r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zh-TW" altLang="en-US" b="1" dirty="0" smtClean="0">
                <a:solidFill>
                  <a:srgbClr val="0070C0"/>
                </a:solidFill>
              </a:rPr>
              <a:t>、職責不明確。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7</a:t>
            </a:r>
            <a:r>
              <a:rPr lang="zh-TW" altLang="en-US" b="1" dirty="0" smtClean="0">
                <a:solidFill>
                  <a:srgbClr val="0070C0"/>
                </a:solidFill>
              </a:rPr>
              <a:t>、個性不相容。</a:t>
            </a:r>
            <a:r>
              <a:rPr lang="zh-TW" altLang="en-US" dirty="0" smtClean="0">
                <a:solidFill>
                  <a:srgbClr val="0070C0"/>
                </a:solidFill>
              </a:rPr>
              <a:t> 　  </a:t>
            </a:r>
            <a:r>
              <a:rPr lang="en-US" b="1" dirty="0" smtClean="0">
                <a:solidFill>
                  <a:srgbClr val="0070C0"/>
                </a:solidFill>
              </a:rPr>
              <a:t>8</a:t>
            </a:r>
            <a:r>
              <a:rPr lang="zh-TW" altLang="en-US" b="1" dirty="0" smtClean="0">
                <a:solidFill>
                  <a:srgbClr val="0070C0"/>
                </a:solidFill>
              </a:rPr>
              <a:t>、拒絕傾聽。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0070C0"/>
                </a:solidFill>
              </a:rPr>
              <a:t>　</a:t>
            </a:r>
            <a:r>
              <a:rPr lang="en-US" b="1" dirty="0" smtClean="0">
                <a:solidFill>
                  <a:srgbClr val="0070C0"/>
                </a:solidFill>
              </a:rPr>
              <a:t>9</a:t>
            </a:r>
            <a:r>
              <a:rPr lang="zh-TW" altLang="en-US" b="1" dirty="0" smtClean="0">
                <a:solidFill>
                  <a:srgbClr val="0070C0"/>
                </a:solidFill>
              </a:rPr>
              <a:t> 、溝通缺口。 </a:t>
            </a:r>
            <a:r>
              <a:rPr lang="en-US" b="1" dirty="0" smtClean="0">
                <a:solidFill>
                  <a:srgbClr val="0070C0"/>
                </a:solidFill>
              </a:rPr>
              <a:t>10</a:t>
            </a:r>
            <a:r>
              <a:rPr lang="zh-TW" altLang="en-US" b="1" dirty="0" smtClean="0">
                <a:solidFill>
                  <a:srgbClr val="0070C0"/>
                </a:solidFill>
              </a:rPr>
              <a:t>、沒有利用恰當的媒介。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11</a:t>
            </a:r>
            <a:r>
              <a:rPr lang="zh-TW" altLang="en-US" b="1" dirty="0" smtClean="0">
                <a:solidFill>
                  <a:srgbClr val="0070C0"/>
                </a:solidFill>
              </a:rPr>
              <a:t>、方向迷失。</a:t>
            </a:r>
            <a:r>
              <a:rPr lang="zh-TW" altLang="en-US" dirty="0" smtClean="0">
                <a:solidFill>
                  <a:srgbClr val="0070C0"/>
                </a:solidFill>
              </a:rPr>
              <a:t>         </a:t>
            </a:r>
            <a:r>
              <a:rPr lang="en-US" b="1" dirty="0" smtClean="0">
                <a:solidFill>
                  <a:srgbClr val="0070C0"/>
                </a:solidFill>
              </a:rPr>
              <a:t>12</a:t>
            </a:r>
            <a:r>
              <a:rPr lang="zh-TW" altLang="en-US" b="1" dirty="0" smtClean="0">
                <a:solidFill>
                  <a:srgbClr val="0070C0"/>
                </a:solidFill>
              </a:rPr>
              <a:t>、負載過重。</a:t>
            </a:r>
            <a:endParaRPr lang="zh-TW" altLang="en-US" dirty="0" smtClean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8187E"/>
                </a:solidFill>
              </a:rPr>
              <a:t>無論如何都不能原諒</a:t>
            </a:r>
            <a:endParaRPr lang="zh-TW" altLang="en-US" dirty="0">
              <a:solidFill>
                <a:srgbClr val="68187E"/>
              </a:solidFill>
            </a:endParaRPr>
          </a:p>
        </p:txBody>
      </p:sp>
      <p:pic>
        <p:nvPicPr>
          <p:cNvPr id="2050" name="Picture 2" descr="C:\Users\P42FI303\Desktop\2012溝通海賊王  單張\one piece 影片擷取\0410  我無論如何都不能原諒那個男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067" y="1600200"/>
            <a:ext cx="60918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C0066"/>
                </a:solidFill>
                <a:latin typeface="Adobe 黑体 Std R" pitchFamily="34" charset="-128"/>
                <a:ea typeface="Adobe 黑体 Std R" pitchFamily="34" charset="-128"/>
              </a:rPr>
              <a:t>賭注</a:t>
            </a:r>
            <a:endParaRPr lang="zh-TW" altLang="en-US" dirty="0">
              <a:solidFill>
                <a:srgbClr val="CC0066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074" name="Picture 2" descr="C:\Users\P42FI303\Desktop\2012溝通海賊王  單張\one piece 影片擷取\0421  我已經沒有任何能拿來做賭注的東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6156120" cy="4525963"/>
          </a:xfrm>
          <a:prstGeom prst="rect">
            <a:avLst/>
          </a:prstGeom>
          <a:noFill/>
        </p:spPr>
      </p:pic>
      <p:pic>
        <p:nvPicPr>
          <p:cNvPr id="3075" name="Picture 3" descr="C:\Users\P42FI303\Desktop\2012溝通海賊王  單張\one piece 影片擷取\0401 就憑你一個人根本不夠賭啦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00570"/>
            <a:ext cx="2717792" cy="198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</a:rPr>
              <a:t>影片欣賞</a:t>
            </a:r>
            <a:endParaRPr lang="zh-TW" altLang="en-US" b="1" baseline="0" dirty="0">
              <a:latin typeface="Arial" pitchFamily="34" charset="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</a:rPr>
              <a:t>完整的人</a:t>
            </a:r>
            <a:r>
              <a:rPr lang="en-US" altLang="zh-TW" b="1" baseline="0" dirty="0" smtClean="0">
                <a:latin typeface="Arial" pitchFamily="34" charset="0"/>
                <a:ea typeface="微軟正黑體" pitchFamily="34" charset="-120"/>
              </a:rPr>
              <a:t>-</a:t>
            </a:r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  <a:hlinkClick r:id="rId2" action="ppaction://hlinkfile"/>
              </a:rPr>
              <a:t>海賊王合體</a:t>
            </a:r>
            <a:endParaRPr lang="en-US" altLang="zh-TW" b="1" baseline="0" dirty="0" smtClean="0">
              <a:latin typeface="Arial" pitchFamily="34" charset="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b="1" baseline="0" dirty="0">
              <a:latin typeface="Arial" pitchFamily="34" charset="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</a:rPr>
              <a:t>團隊</a:t>
            </a:r>
            <a:r>
              <a:rPr lang="en-US" altLang="zh-TW" b="1" baseline="0" dirty="0" smtClean="0">
                <a:latin typeface="Arial" pitchFamily="34" charset="0"/>
                <a:ea typeface="微軟正黑體" pitchFamily="34" charset="-120"/>
              </a:rPr>
              <a:t>-</a:t>
            </a:r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  <a:hlinkClick r:id="rId3" action="ppaction://hlinkfile"/>
              </a:rPr>
              <a:t>進入偉大</a:t>
            </a:r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  <a:hlinkClick r:id="rId3" action="ppaction://hlinkfile"/>
              </a:rPr>
              <a:t>的航路之啟航儀式</a:t>
            </a:r>
            <a:endParaRPr lang="en-US" altLang="zh-TW" b="1" baseline="0" dirty="0" smtClean="0">
              <a:latin typeface="Arial" pitchFamily="34" charset="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b="1" baseline="0" dirty="0">
              <a:latin typeface="Arial" pitchFamily="34" charset="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</a:rPr>
              <a:t>夥伴</a:t>
            </a:r>
            <a:r>
              <a:rPr lang="en-US" altLang="zh-TW" b="1" baseline="0" dirty="0" smtClean="0">
                <a:latin typeface="Arial" pitchFamily="34" charset="0"/>
                <a:ea typeface="微軟正黑體" pitchFamily="34" charset="-120"/>
              </a:rPr>
              <a:t>-</a:t>
            </a:r>
            <a:r>
              <a:rPr lang="zh-TW" altLang="en-US" b="1" baseline="0" dirty="0" smtClean="0">
                <a:latin typeface="Arial" pitchFamily="34" charset="0"/>
                <a:ea typeface="微軟正黑體" pitchFamily="34" charset="-120"/>
                <a:hlinkClick r:id="rId4" action="ppaction://hlinkfile"/>
              </a:rPr>
              <a:t>魯夫還有夥伴</a:t>
            </a:r>
            <a:endParaRPr lang="en-US" altLang="zh-TW" b="1" baseline="0" dirty="0" smtClean="0">
              <a:latin typeface="Arial" pitchFamily="34" charset="0"/>
              <a:ea typeface="微軟正黑體" pitchFamily="34" charset="-120"/>
            </a:endParaRPr>
          </a:p>
        </p:txBody>
      </p:sp>
      <p:pic>
        <p:nvPicPr>
          <p:cNvPr id="4" name="圖片 3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571876"/>
            <a:ext cx="418656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185</Words>
  <Application>Microsoft Office PowerPoint</Application>
  <PresentationFormat>如螢幕大小 (4:3)</PresentationFormat>
  <Paragraphs>59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溝通  參與</vt:lpstr>
      <vt:lpstr>參與「海賊王」</vt:lpstr>
      <vt:lpstr>溝通由誰決定</vt:lpstr>
      <vt:lpstr>衝突 V.S.人的角度</vt:lpstr>
      <vt:lpstr>信息意圖受到干擾或誤解</vt:lpstr>
      <vt:lpstr>團體溝通障礙</vt:lpstr>
      <vt:lpstr>無論如何都不能原諒</vt:lpstr>
      <vt:lpstr>賭注</vt:lpstr>
      <vt:lpstr>影片欣賞</vt:lpstr>
      <vt:lpstr>團體成員間互動所產生的力量</vt:lpstr>
      <vt:lpstr>溝通與乘數效應</vt:lpstr>
      <vt:lpstr>怎麼溝才通 ？</vt:lpstr>
      <vt:lpstr>溝 通 的 妙 方 ： 看 看 我 </vt:lpstr>
      <vt:lpstr>溝通的妙方：聽聽我</vt:lpstr>
      <vt:lpstr>溝通不是為了改變對方</vt:lpstr>
      <vt:lpstr> 吵不 架能 ：避     免   </vt:lpstr>
      <vt:lpstr>雙贏溝通</vt:lpstr>
      <vt:lpstr>投影片 18</vt:lpstr>
      <vt:lpstr>溝通中的障礙，有時是因為生命的痛點</vt:lpstr>
      <vt:lpstr>別忽略 社群溝通</vt:lpstr>
      <vt:lpstr>當我們同在一起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P42FI303</dc:creator>
  <cp:lastModifiedBy>P42FI303</cp:lastModifiedBy>
  <cp:revision>35</cp:revision>
  <dcterms:created xsi:type="dcterms:W3CDTF">2012-06-12T14:10:16Z</dcterms:created>
  <dcterms:modified xsi:type="dcterms:W3CDTF">2012-12-18T15:15:48Z</dcterms:modified>
</cp:coreProperties>
</file>