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3FC2-6968-42EA-9194-6675556FC73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4AE6-0BC6-45F2-A012-75C5AA3E1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3FC2-6968-42EA-9194-6675556FC73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4AE6-0BC6-45F2-A012-75C5AA3E1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3FC2-6968-42EA-9194-6675556FC73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4AE6-0BC6-45F2-A012-75C5AA3E1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3FC2-6968-42EA-9194-6675556FC73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4AE6-0BC6-45F2-A012-75C5AA3E1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3FC2-6968-42EA-9194-6675556FC73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4AE6-0BC6-45F2-A012-75C5AA3E1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3FC2-6968-42EA-9194-6675556FC73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4AE6-0BC6-45F2-A012-75C5AA3E1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3FC2-6968-42EA-9194-6675556FC73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4AE6-0BC6-45F2-A012-75C5AA3E1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3FC2-6968-42EA-9194-6675556FC73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4AE6-0BC6-45F2-A012-75C5AA3E1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3FC2-6968-42EA-9194-6675556FC73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4AE6-0BC6-45F2-A012-75C5AA3E1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3FC2-6968-42EA-9194-6675556FC73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4AE6-0BC6-45F2-A012-75C5AA3E1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3FC2-6968-42EA-9194-6675556FC73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4AE6-0BC6-45F2-A012-75C5AA3E1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C3FC2-6968-42EA-9194-6675556FC73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C4AE6-0BC6-45F2-A012-75C5AA3E1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蜂蜜事件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92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日下午，鄒族達邦社頭目汪傳發和家人同坐一部小客車前往山美村奔喪，途中看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見一部吉普車及漢人陳登茂，停留在頭目父子所承租的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117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號林班地旁，遂停車詢問，並在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吉普車上發現一桶野蜜，頭目父子要求陳登發一同前往派出所處理，陳登茂以不會開車為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由拒絕。後頭目父子將車上野蜜放置於車廂後座，雙方並互留車號後，頭目一家人即趕往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山美奔喪。下午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時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分，陳登茂向阿里山鄉達邦分駐所報案，宣稱其重達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35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斤之蜂蜜遭搶。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晚上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時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分，阿里山鄉中和派出所、樂野派出所、石桌檢查哨所成立之聯檢小組於達邦三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號橋攔檢從山美奔喪回來的頭目一家人。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日凌晨，頭目父子被帶往嘉義縣竹崎分局，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並於拘留所過夜。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日上午，頭目父子於嘉義縣竹崎分局製作筆錄，隨即以刑法第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328</a:t>
            </a:r>
          </a:p>
          <a:p>
            <a:pPr>
              <a:buNone/>
            </a:pP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項之強盜罪移送嘉義地檢署。同年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日，嘉義地檢署將全部偵查案卷移送嘉義地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院，父子均求處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個月有期徒刑。同年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日，嘉義地方法院做出刑事簡易判決，以頭目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父子二人共同意圖為自己不法之所有，而搶奪他人之動產，各處有期徒刑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月，均緩刑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年。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同年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日頭目由委任律師楊瓊雅提出上訴，要求無罪判決。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2004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日二審宣判駁回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上訴。同年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日遞交非常上訴狀，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日最高法院檢察署以「礙難辦理」為由，駁回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非常上訴。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2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對於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蜂蜜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事件你們有什麼看法？有哪些地方讓你們覺得不太對嗎？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1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100" dirty="0"/>
          </a:p>
        </p:txBody>
      </p:sp>
      <p:pic>
        <p:nvPicPr>
          <p:cNvPr id="4" name="Picture 2" descr="C:\Documents and Settings\Administrator\My Documents\My Pictures\tomato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72" y="6000768"/>
            <a:ext cx="366698" cy="27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l" latinLnBrk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蜂蜜事件                     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摘自</a:t>
            </a:r>
            <a:r>
              <a:rPr lang="en-US" sz="1600" dirty="0" smtClean="0">
                <a:latin typeface="標楷體" pitchFamily="65" charset="-120"/>
                <a:ea typeface="標楷體" pitchFamily="65" charset="-120"/>
              </a:rPr>
              <a:t>2003.2.22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自由時報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600" b="0" dirty="0" smtClean="0">
                <a:latin typeface="標楷體" pitchFamily="65" charset="-120"/>
                <a:ea typeface="標楷體" pitchFamily="65" charset="-120"/>
              </a:rPr>
              <a:t>巴蘇亞．博伊哲努（浦忠成）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atinLnBrk="1"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latinLnBrk="1"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800" b="1" dirty="0" smtClean="0">
                <a:latin typeface="標楷體" pitchFamily="65" charset="-120"/>
                <a:ea typeface="標楷體" pitchFamily="65" charset="-120"/>
              </a:rPr>
              <a:t>原住民對於其生存地域，大致區分為部落住地、耕作區、採集區、狩獵</a:t>
            </a:r>
            <a:endParaRPr lang="en-US" altLang="zh-TW" sz="3800" b="1" dirty="0" smtClean="0">
              <a:latin typeface="標楷體" pitchFamily="65" charset="-120"/>
              <a:ea typeface="標楷體" pitchFamily="65" charset="-120"/>
            </a:endParaRPr>
          </a:p>
          <a:p>
            <a:pPr latinLnBrk="1">
              <a:buNone/>
            </a:pPr>
            <a:r>
              <a:rPr lang="en-US" altLang="zh-TW" sz="38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800" b="1" dirty="0" smtClean="0">
                <a:latin typeface="標楷體" pitchFamily="65" charset="-120"/>
                <a:ea typeface="標楷體" pitchFamily="65" charset="-120"/>
              </a:rPr>
              <a:t>區及意識或認知的領域</a:t>
            </a:r>
            <a:r>
              <a:rPr lang="en-US" altLang="zh-TW" sz="3800" b="1" dirty="0" smtClean="0">
                <a:latin typeface="標楷體" pitchFamily="65" charset="-120"/>
                <a:ea typeface="標楷體" pitchFamily="65" charset="-120"/>
              </a:rPr>
              <a:t>﹔</a:t>
            </a:r>
            <a:r>
              <a:rPr lang="zh-TW" altLang="en-US" sz="3800" b="1" dirty="0" smtClean="0">
                <a:latin typeface="標楷體" pitchFamily="65" charset="-120"/>
                <a:ea typeface="標楷體" pitchFamily="65" charset="-120"/>
              </a:rPr>
              <a:t>儘管現行法令已將土地及其資源做了細緻的規定，對於原住民族土地的界線也有劃定，但是原住民在直覺上，仍然依循傳統觀念，自行建構、確認與本身有關的土地及資源。在沒有受到現代法律干預之前，先佔權是確保自身利益的積極途徑，譬如過去鄒族在山徑或野地發現虎頭蜂或野蜂窩，會以茅草作成標記，聲明自己的權益，即使土地所有人也無法否定</a:t>
            </a:r>
            <a:r>
              <a:rPr lang="en-US" altLang="zh-TW" sz="3800" b="1" dirty="0" smtClean="0">
                <a:latin typeface="標楷體" pitchFamily="65" charset="-120"/>
                <a:ea typeface="標楷體" pitchFamily="65" charset="-120"/>
              </a:rPr>
              <a:t>﹔</a:t>
            </a:r>
            <a:r>
              <a:rPr lang="zh-TW" altLang="en-US" sz="3800" b="1" dirty="0" smtClean="0">
                <a:latin typeface="標楷體" pitchFamily="65" charset="-120"/>
                <a:ea typeface="標楷體" pitchFamily="65" charset="-120"/>
              </a:rPr>
              <a:t>開墾土地、選擇建材、標明家族漁區以及狩獵途徑，都遵循這種規矩。</a:t>
            </a:r>
            <a:endParaRPr lang="en-US" altLang="zh-TW" sz="3800" b="1" dirty="0" smtClean="0">
              <a:latin typeface="標楷體" pitchFamily="65" charset="-120"/>
              <a:ea typeface="標楷體" pitchFamily="65" charset="-120"/>
            </a:endParaRPr>
          </a:p>
          <a:p>
            <a:pPr latinLnBrk="1">
              <a:buNone/>
            </a:pPr>
            <a:endParaRPr lang="en-US" altLang="zh-TW" sz="1700" b="1" dirty="0" smtClean="0">
              <a:latin typeface="標楷體" pitchFamily="65" charset="-120"/>
              <a:ea typeface="標楷體" pitchFamily="65" charset="-120"/>
            </a:endParaRPr>
          </a:p>
          <a:p>
            <a:pPr latinLnBrk="1">
              <a:buNone/>
            </a:pPr>
            <a:endParaRPr lang="en-US" altLang="zh-TW" sz="1700" b="1" dirty="0" smtClean="0">
              <a:latin typeface="標楷體" pitchFamily="65" charset="-120"/>
              <a:ea typeface="標楷體" pitchFamily="65" charset="-120"/>
            </a:endParaRPr>
          </a:p>
          <a:p>
            <a:pPr latinLnBrk="1">
              <a:buNone/>
            </a:pPr>
            <a:r>
              <a:rPr lang="en-US" altLang="zh-TW" sz="3800" b="1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800" b="1" dirty="0" smtClean="0">
                <a:latin typeface="標楷體" pitchFamily="65" charset="-120"/>
                <a:ea typeface="標楷體" pitchFamily="65" charset="-120"/>
              </a:rPr>
              <a:t>山野間存在的各類資源，儘管看似無人所有，卻是受到珍視與珍惜的，每到秋冬野蜂換窩之時，族人都會在高處朝日光眺望，希望追蹤工蜂飛行的方向，以便尋找蜂窩</a:t>
            </a:r>
            <a:r>
              <a:rPr lang="en-US" altLang="zh-TW" sz="3800" b="1" dirty="0" smtClean="0">
                <a:latin typeface="標楷體" pitchFamily="65" charset="-120"/>
                <a:ea typeface="標楷體" pitchFamily="65" charset="-120"/>
              </a:rPr>
              <a:t>﹔</a:t>
            </a:r>
            <a:r>
              <a:rPr lang="zh-TW" altLang="en-US" sz="3800" b="1" dirty="0" smtClean="0">
                <a:latin typeface="標楷體" pitchFamily="65" charset="-120"/>
                <a:ea typeface="標楷體" pitchFamily="65" charset="-120"/>
              </a:rPr>
              <a:t>待尋找到了，並不移動，就讓蜂群自行生息，只在適當時候取出蜂蜜。如果遭到他人任意取走，會造成嚴重後果。</a:t>
            </a:r>
            <a:endParaRPr lang="en-US" altLang="zh-TW" sz="3800" b="1" dirty="0" smtClean="0">
              <a:latin typeface="標楷體" pitchFamily="65" charset="-120"/>
              <a:ea typeface="標楷體" pitchFamily="65" charset="-120"/>
            </a:endParaRPr>
          </a:p>
          <a:p>
            <a:pPr latinLnBrk="1">
              <a:buNone/>
            </a:pPr>
            <a:endParaRPr lang="en-US" altLang="zh-TW" sz="1700" b="1" dirty="0" smtClean="0">
              <a:latin typeface="標楷體" pitchFamily="65" charset="-120"/>
              <a:ea typeface="標楷體" pitchFamily="65" charset="-120"/>
            </a:endParaRPr>
          </a:p>
          <a:p>
            <a:pPr latinLnBrk="1">
              <a:buNone/>
            </a:pPr>
            <a:endParaRPr lang="en-US" altLang="zh-TW" sz="1700" b="1" dirty="0" smtClean="0">
              <a:latin typeface="標楷體" pitchFamily="65" charset="-120"/>
              <a:ea typeface="標楷體" pitchFamily="65" charset="-120"/>
            </a:endParaRPr>
          </a:p>
          <a:p>
            <a:pPr latinLnBrk="1">
              <a:buNone/>
            </a:pPr>
            <a:endParaRPr lang="en-US" altLang="zh-TW" sz="1700" b="1" dirty="0" smtClean="0">
              <a:latin typeface="標楷體" pitchFamily="65" charset="-120"/>
              <a:ea typeface="標楷體" pitchFamily="65" charset="-120"/>
            </a:endParaRPr>
          </a:p>
          <a:p>
            <a:pPr latinLnBrk="1">
              <a:buNone/>
            </a:pPr>
            <a:r>
              <a:rPr lang="en-US" altLang="zh-TW" sz="3800" b="1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800" b="1" dirty="0" smtClean="0">
                <a:latin typeface="標楷體" pitchFamily="65" charset="-120"/>
                <a:ea typeface="標楷體" pitchFamily="65" charset="-120"/>
              </a:rPr>
              <a:t>因此，當部落頭目警覺並懷疑外來者的動機與行為時，其實就是傳統習俗的具體作為</a:t>
            </a:r>
            <a:r>
              <a:rPr lang="en-US" altLang="zh-TW" sz="3800" b="1" dirty="0" smtClean="0">
                <a:latin typeface="標楷體" pitchFamily="65" charset="-120"/>
                <a:ea typeface="標楷體" pitchFamily="65" charset="-120"/>
              </a:rPr>
              <a:t>﹔</a:t>
            </a:r>
            <a:r>
              <a:rPr lang="zh-TW" altLang="en-US" sz="3800" b="1" dirty="0" smtClean="0">
                <a:latin typeface="標楷體" pitchFamily="65" charset="-120"/>
                <a:ea typeface="標楷體" pitchFamily="65" charset="-120"/>
              </a:rPr>
              <a:t>只不過，過去原住民部落存在的土地倫理與習慣法規，未曾在國家整體法律內涵中能有絲毫著墨，因此，這位盡職卻不諳現代法律的鄒族老頭目，碰到不明就裡的外來訪客，就會遭到極其弔詭的「法律制裁」。 </a:t>
            </a:r>
            <a:endParaRPr lang="zh-TW" altLang="en-US" sz="3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少年湯英伸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sz="1600" b="1" dirty="0" smtClean="0">
                <a:latin typeface="標楷體" pitchFamily="65" charset="-120"/>
                <a:ea typeface="標楷體" pitchFamily="65" charset="-120"/>
              </a:rPr>
              <a:t>75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年少年湯英伸的案件。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endParaRPr lang="en-US" altLang="zh-TW" sz="10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台灣阿里山特富野部落鄒族人。在山上接受完小學教育後，因為家鄉沒有國中，在父親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湯保富特意安排下，他到嘉義市就讀天主教輔仁中學初中部。初中畢業後，就讀嘉義師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專，希望有朝一日能夠以老師的身分光榮的回鄉服務。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endParaRPr lang="en-US" altLang="zh-TW" sz="10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在嘉義師專就學的一到三年級，他是校園裡頗受好評的學生。個性爽朗、與生俱來的歌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喉、十項全能的體育傑出表現，讓他在同學間人緣不錯。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endParaRPr lang="en-US" altLang="zh-TW" sz="10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師專三年級時，擔任衛生所護士母親因公騎車滑落山谷，導致下肢癱瘓，讓他情緒生變。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四年級時，因為爬牆外出、單車雙載、衣服沒繡名牌、抽煙等風紀問題被記過留校察看。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父親怕兒子若再被記一次小過，就會遭到退學。於是幫他辦理休學，讓他先回山上靜靜，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整理自己的思緒。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endParaRPr lang="en-US" altLang="zh-TW" sz="10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北上求職的不歸路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endParaRPr lang="en-US" altLang="zh-TW" sz="10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在少年湯英伸的事件裡，你們看到了什麼樣的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問題？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7569" name="Picture 1" descr="C:\Documents and Settings\Administrator\My Documents\My Pictures\200px-%E8%BC%94%E4%BB%81%E4%B8%AD%E5%AD%B8%E6%A0%A1%E5%BE%BDmar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0458" y="214291"/>
            <a:ext cx="1114330" cy="1214446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tor\My Documents\My Pictures\tomato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72" y="5500702"/>
            <a:ext cx="295259" cy="21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延伸閱讀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3" descr="C:\Documents and Settings\Administrator\My Documents\My Pictures\img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296" r="27726"/>
          <a:stretch>
            <a:fillRect/>
          </a:stretch>
        </p:blipFill>
        <p:spPr bwMode="auto">
          <a:xfrm>
            <a:off x="214282" y="1714488"/>
            <a:ext cx="2536911" cy="3857652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tor\My Documents\My Pictures\img325.jpg"/>
          <p:cNvPicPr>
            <a:picLocks noChangeAspect="1" noChangeArrowheads="1"/>
          </p:cNvPicPr>
          <p:nvPr/>
        </p:nvPicPr>
        <p:blipFill>
          <a:blip r:embed="rId3" cstate="print"/>
          <a:srcRect l="4955" t="13558" r="51485"/>
          <a:stretch>
            <a:fillRect/>
          </a:stretch>
        </p:blipFill>
        <p:spPr bwMode="auto">
          <a:xfrm>
            <a:off x="3000364" y="1928802"/>
            <a:ext cx="2571768" cy="3608316"/>
          </a:xfrm>
          <a:prstGeom prst="rect">
            <a:avLst/>
          </a:prstGeom>
          <a:noFill/>
        </p:spPr>
      </p:pic>
      <p:pic>
        <p:nvPicPr>
          <p:cNvPr id="6" name="Picture 2" descr="C:\Documents and Settings\Administrator\My Documents\My Pictures\img325.jpg"/>
          <p:cNvPicPr>
            <a:picLocks noChangeAspect="1" noChangeArrowheads="1"/>
          </p:cNvPicPr>
          <p:nvPr/>
        </p:nvPicPr>
        <p:blipFill>
          <a:blip r:embed="rId4" cstate="print"/>
          <a:srcRect l="50623" t="5027"/>
          <a:stretch>
            <a:fillRect/>
          </a:stretch>
        </p:blipFill>
        <p:spPr bwMode="auto">
          <a:xfrm>
            <a:off x="5786446" y="1714488"/>
            <a:ext cx="2836755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946</Words>
  <Application>Microsoft Office PowerPoint</Application>
  <PresentationFormat>如螢幕大小 (4:3)</PresentationFormat>
  <Paragraphs>49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蜂蜜事件</vt:lpstr>
      <vt:lpstr> 蜂蜜事件                      摘自2003.2.22 自由時報 巴蘇亞．博伊哲努（浦忠成）  </vt:lpstr>
      <vt:lpstr>少年湯英伸</vt:lpstr>
      <vt:lpstr>延伸閱讀</vt:lpstr>
    </vt:vector>
  </TitlesOfParts>
  <Company>JC-TEAM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蜂蜜事件</dc:title>
  <dc:creator>JCT-MEM</dc:creator>
  <cp:lastModifiedBy>JCT-MEM</cp:lastModifiedBy>
  <cp:revision>1</cp:revision>
  <dcterms:created xsi:type="dcterms:W3CDTF">2012-05-29T12:42:08Z</dcterms:created>
  <dcterms:modified xsi:type="dcterms:W3CDTF">2012-05-29T12:43:57Z</dcterms:modified>
</cp:coreProperties>
</file>