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sldIdLst>
    <p:sldId id="265" r:id="rId2"/>
    <p:sldId id="258" r:id="rId3"/>
    <p:sldId id="259" r:id="rId4"/>
    <p:sldId id="260" r:id="rId5"/>
    <p:sldId id="263" r:id="rId6"/>
    <p:sldId id="262" r:id="rId7"/>
    <p:sldId id="264"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D5DE"/>
    <a:srgbClr val="27D7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標題投影片">
    <p:bg>
      <p:bgPr>
        <a:solidFill>
          <a:srgbClr val="20D5DE"/>
        </a:solidFill>
        <a:effectLst/>
      </p:bgPr>
    </p:bg>
    <p:spTree>
      <p:nvGrpSpPr>
        <p:cNvPr id="1" name=""/>
        <p:cNvGrpSpPr/>
        <p:nvPr/>
      </p:nvGrpSpPr>
      <p:grpSpPr>
        <a:xfrm>
          <a:off x="0" y="0"/>
          <a:ext cx="0" cy="0"/>
          <a:chOff x="0" y="0"/>
          <a:chExt cx="0" cy="0"/>
        </a:xfrm>
      </p:grpSpPr>
      <p:sp>
        <p:nvSpPr>
          <p:cNvPr id="8" name="平行四邊形 7"/>
          <p:cNvSpPr/>
          <p:nvPr userDrawn="1"/>
        </p:nvSpPr>
        <p:spPr>
          <a:xfrm rot="10543864" flipV="1">
            <a:off x="188914" y="540926"/>
            <a:ext cx="8643729" cy="5272324"/>
          </a:xfrm>
          <a:prstGeom prst="parallelogram">
            <a:avLst>
              <a:gd name="adj" fmla="val 5969"/>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3" name="梯形 12"/>
          <p:cNvSpPr/>
          <p:nvPr userDrawn="1"/>
        </p:nvSpPr>
        <p:spPr>
          <a:xfrm>
            <a:off x="708282" y="3726670"/>
            <a:ext cx="8416698" cy="2376264"/>
          </a:xfrm>
          <a:prstGeom prst="trapezoid">
            <a:avLst>
              <a:gd name="adj" fmla="val 16334"/>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06456775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F3131F9E-604E-4343-9F29-EF72E8231CAD}" type="datetime4">
              <a:rPr lang="en-US" smtClean="0"/>
              <a:pPr/>
              <a:t>November 19, 2015</a:t>
            </a:fld>
            <a:endParaRPr lang="en-US"/>
          </a:p>
        </p:txBody>
      </p:sp>
      <p:sp>
        <p:nvSpPr>
          <p:cNvPr id="5" name="頁尾版面配置區 4"/>
          <p:cNvSpPr>
            <a:spLocks noGrp="1"/>
          </p:cNvSpPr>
          <p:nvPr>
            <p:ph type="ftr" sz="quarter" idx="11"/>
          </p:nvPr>
        </p:nvSpPr>
        <p:spPr/>
        <p:txBody>
          <a:bodyPr/>
          <a:lstStyle/>
          <a:p>
            <a:endParaRPr lang="en-US"/>
          </a:p>
        </p:txBody>
      </p:sp>
      <p:sp>
        <p:nvSpPr>
          <p:cNvPr id="6" name="投影片編號版面配置區 5"/>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val="3811363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34A8E1CE-37F8-4102-8DF9-852A0A51F293}" type="datetime4">
              <a:rPr lang="en-US" smtClean="0"/>
              <a:pPr/>
              <a:t>November 19, 2015</a:t>
            </a:fld>
            <a:endParaRPr lang="en-US"/>
          </a:p>
        </p:txBody>
      </p:sp>
      <p:sp>
        <p:nvSpPr>
          <p:cNvPr id="5" name="頁尾版面配置區 4"/>
          <p:cNvSpPr>
            <a:spLocks noGrp="1"/>
          </p:cNvSpPr>
          <p:nvPr>
            <p:ph type="ftr" sz="quarter" idx="11"/>
          </p:nvPr>
        </p:nvSpPr>
        <p:spPr/>
        <p:txBody>
          <a:bodyPr/>
          <a:lstStyle/>
          <a:p>
            <a:endParaRPr lang="en-US"/>
          </a:p>
        </p:txBody>
      </p:sp>
      <p:sp>
        <p:nvSpPr>
          <p:cNvPr id="6" name="投影片編號版面配置區 5"/>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val="12959851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標題投影片">
    <p:bg>
      <p:bgPr>
        <a:solidFill>
          <a:srgbClr val="20D5DE"/>
        </a:solidFill>
        <a:effectLst/>
      </p:bgPr>
    </p:bg>
    <p:spTree>
      <p:nvGrpSpPr>
        <p:cNvPr id="1" name=""/>
        <p:cNvGrpSpPr/>
        <p:nvPr/>
      </p:nvGrpSpPr>
      <p:grpSpPr>
        <a:xfrm>
          <a:off x="0" y="0"/>
          <a:ext cx="0" cy="0"/>
          <a:chOff x="0" y="0"/>
          <a:chExt cx="0" cy="0"/>
        </a:xfrm>
      </p:grpSpPr>
      <p:sp>
        <p:nvSpPr>
          <p:cNvPr id="8" name="平行四邊形 7"/>
          <p:cNvSpPr/>
          <p:nvPr userDrawn="1"/>
        </p:nvSpPr>
        <p:spPr>
          <a:xfrm rot="10543864" flipV="1">
            <a:off x="188914" y="540926"/>
            <a:ext cx="8643729" cy="5272324"/>
          </a:xfrm>
          <a:prstGeom prst="parallelogram">
            <a:avLst>
              <a:gd name="adj" fmla="val 5969"/>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3" name="梯形 12"/>
          <p:cNvSpPr/>
          <p:nvPr userDrawn="1"/>
        </p:nvSpPr>
        <p:spPr>
          <a:xfrm>
            <a:off x="708282" y="3726670"/>
            <a:ext cx="8416698" cy="2376264"/>
          </a:xfrm>
          <a:prstGeom prst="trapezoid">
            <a:avLst>
              <a:gd name="adj" fmla="val 16334"/>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182250296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93333F43-3E86-47E4-BFBB-2476D384E1C6}" type="datetime4">
              <a:rPr lang="en-US" smtClean="0"/>
              <a:pPr/>
              <a:t>November 19, 2015</a:t>
            </a:fld>
            <a:endParaRPr lang="en-US"/>
          </a:p>
        </p:txBody>
      </p:sp>
      <p:sp>
        <p:nvSpPr>
          <p:cNvPr id="5" name="頁尾版面配置區 4"/>
          <p:cNvSpPr>
            <a:spLocks noGrp="1"/>
          </p:cNvSpPr>
          <p:nvPr>
            <p:ph type="ftr" sz="quarter" idx="11"/>
          </p:nvPr>
        </p:nvSpPr>
        <p:spPr/>
        <p:txBody>
          <a:bodyPr/>
          <a:lstStyle/>
          <a:p>
            <a:endParaRPr lang="en-US"/>
          </a:p>
        </p:txBody>
      </p:sp>
      <p:sp>
        <p:nvSpPr>
          <p:cNvPr id="6" name="投影片編號版面配置區 5"/>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val="60302320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751663BA-01FC-4367-B6F3-ABB2645D55F1}" type="datetime4">
              <a:rPr lang="en-US" smtClean="0"/>
              <a:pPr/>
              <a:t>November 19, 2015</a:t>
            </a:fld>
            <a:endParaRPr lang="en-US" dirty="0"/>
          </a:p>
        </p:txBody>
      </p:sp>
      <p:sp>
        <p:nvSpPr>
          <p:cNvPr id="5" name="頁尾版面配置區 4"/>
          <p:cNvSpPr>
            <a:spLocks noGrp="1"/>
          </p:cNvSpPr>
          <p:nvPr>
            <p:ph type="ftr" sz="quarter" idx="11"/>
          </p:nvPr>
        </p:nvSpPr>
        <p:spPr/>
        <p:txBody>
          <a:bodyPr/>
          <a:lstStyle/>
          <a:p>
            <a:endParaRPr lang="en-US" dirty="0"/>
          </a:p>
        </p:txBody>
      </p:sp>
      <p:sp>
        <p:nvSpPr>
          <p:cNvPr id="6" name="投影片編號版面配置區 5"/>
          <p:cNvSpPr>
            <a:spLocks noGrp="1"/>
          </p:cNvSpPr>
          <p:nvPr>
            <p:ph type="sldNum" sz="quarter" idx="12"/>
          </p:nvPr>
        </p:nvSpPr>
        <p:spPr/>
        <p:txBody>
          <a:bodyPr/>
          <a:lstStyle/>
          <a:p>
            <a:fld id="{F38DF745-7D3F-47F4-83A3-874385CFAA69}" type="slidenum">
              <a:rPr lang="en-US" smtClean="0"/>
              <a:pPr/>
              <a:t>‹#›</a:t>
            </a:fld>
            <a:endParaRPr lang="en-US" dirty="0"/>
          </a:p>
        </p:txBody>
      </p:sp>
    </p:spTree>
    <p:extLst>
      <p:ext uri="{BB962C8B-B14F-4D97-AF65-F5344CB8AC3E}">
        <p14:creationId xmlns:p14="http://schemas.microsoft.com/office/powerpoint/2010/main" val="3875442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79B19C71-EC74-44AF-B27E-FC7DC3C3A61D}" type="datetime4">
              <a:rPr lang="en-US" smtClean="0"/>
              <a:pPr/>
              <a:t>November 19, 2015</a:t>
            </a:fld>
            <a:endParaRPr lang="en-US"/>
          </a:p>
        </p:txBody>
      </p:sp>
      <p:sp>
        <p:nvSpPr>
          <p:cNvPr id="6" name="頁尾版面配置區 5"/>
          <p:cNvSpPr>
            <a:spLocks noGrp="1"/>
          </p:cNvSpPr>
          <p:nvPr>
            <p:ph type="ftr" sz="quarter" idx="11"/>
          </p:nvPr>
        </p:nvSpPr>
        <p:spPr/>
        <p:txBody>
          <a:bodyPr/>
          <a:lstStyle/>
          <a:p>
            <a:endParaRPr lang="en-US"/>
          </a:p>
        </p:txBody>
      </p:sp>
      <p:sp>
        <p:nvSpPr>
          <p:cNvPr id="7" name="投影片編號版面配置區 6"/>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val="2917043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6A5CDA29-3CBE-48EA-92AE-A996835462BA}" type="datetime4">
              <a:rPr lang="en-US" smtClean="0"/>
              <a:pPr/>
              <a:t>November 19, 2015</a:t>
            </a:fld>
            <a:endParaRPr lang="en-US"/>
          </a:p>
        </p:txBody>
      </p:sp>
      <p:sp>
        <p:nvSpPr>
          <p:cNvPr id="8" name="頁尾版面配置區 7"/>
          <p:cNvSpPr>
            <a:spLocks noGrp="1"/>
          </p:cNvSpPr>
          <p:nvPr>
            <p:ph type="ftr" sz="quarter" idx="11"/>
          </p:nvPr>
        </p:nvSpPr>
        <p:spPr/>
        <p:txBody>
          <a:bodyPr/>
          <a:lstStyle/>
          <a:p>
            <a:endParaRPr lang="en-US"/>
          </a:p>
        </p:txBody>
      </p:sp>
      <p:sp>
        <p:nvSpPr>
          <p:cNvPr id="9" name="投影片編號版面配置區 8"/>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val="1550541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E29EC054-3869-4501-B163-1BBFDE8DCE04}" type="datetime4">
              <a:rPr lang="en-US" smtClean="0"/>
              <a:pPr/>
              <a:t>November 19, 2015</a:t>
            </a:fld>
            <a:endParaRPr lang="en-US"/>
          </a:p>
        </p:txBody>
      </p:sp>
      <p:sp>
        <p:nvSpPr>
          <p:cNvPr id="4" name="頁尾版面配置區 3"/>
          <p:cNvSpPr>
            <a:spLocks noGrp="1"/>
          </p:cNvSpPr>
          <p:nvPr>
            <p:ph type="ftr" sz="quarter" idx="11"/>
          </p:nvPr>
        </p:nvSpPr>
        <p:spPr/>
        <p:txBody>
          <a:bodyPr/>
          <a:lstStyle/>
          <a:p>
            <a:endParaRPr lang="en-US"/>
          </a:p>
        </p:txBody>
      </p:sp>
      <p:sp>
        <p:nvSpPr>
          <p:cNvPr id="5" name="投影片編號版面配置區 4"/>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val="2457388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0A63D831-56C1-49CF-8EF7-8B9A98402BCD}" type="datetime4">
              <a:rPr lang="en-US" smtClean="0"/>
              <a:pPr/>
              <a:t>November 19, 2015</a:t>
            </a:fld>
            <a:endParaRPr lang="en-US"/>
          </a:p>
        </p:txBody>
      </p:sp>
      <p:sp>
        <p:nvSpPr>
          <p:cNvPr id="3" name="頁尾版面配置區 2"/>
          <p:cNvSpPr>
            <a:spLocks noGrp="1"/>
          </p:cNvSpPr>
          <p:nvPr>
            <p:ph type="ftr" sz="quarter" idx="11"/>
          </p:nvPr>
        </p:nvSpPr>
        <p:spPr/>
        <p:txBody>
          <a:bodyPr/>
          <a:lstStyle/>
          <a:p>
            <a:endParaRPr lang="en-US"/>
          </a:p>
        </p:txBody>
      </p:sp>
      <p:sp>
        <p:nvSpPr>
          <p:cNvPr id="4" name="投影片編號版面配置區 3"/>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val="2347665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6EAD5615-7F4F-4584-84D5-CC95918C321F}" type="datetime4">
              <a:rPr lang="en-US" smtClean="0"/>
              <a:pPr/>
              <a:t>November 19, 2015</a:t>
            </a:fld>
            <a:endParaRPr lang="en-US"/>
          </a:p>
        </p:txBody>
      </p:sp>
      <p:sp>
        <p:nvSpPr>
          <p:cNvPr id="6" name="頁尾版面配置區 5"/>
          <p:cNvSpPr>
            <a:spLocks noGrp="1"/>
          </p:cNvSpPr>
          <p:nvPr>
            <p:ph type="ftr" sz="quarter" idx="11"/>
          </p:nvPr>
        </p:nvSpPr>
        <p:spPr/>
        <p:txBody>
          <a:bodyPr/>
          <a:lstStyle/>
          <a:p>
            <a:endParaRPr lang="en-US"/>
          </a:p>
        </p:txBody>
      </p:sp>
      <p:sp>
        <p:nvSpPr>
          <p:cNvPr id="7" name="投影片編號版面配置區 6"/>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val="758168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76EEA923-9BEE-48CE-9F28-5B525F399BAD}" type="datetime4">
              <a:rPr lang="en-US" smtClean="0"/>
              <a:pPr/>
              <a:t>November 19, 2015</a:t>
            </a:fld>
            <a:endParaRPr lang="en-US"/>
          </a:p>
        </p:txBody>
      </p:sp>
      <p:sp>
        <p:nvSpPr>
          <p:cNvPr id="6" name="頁尾版面配置區 5"/>
          <p:cNvSpPr>
            <a:spLocks noGrp="1"/>
          </p:cNvSpPr>
          <p:nvPr>
            <p:ph type="ftr" sz="quarter" idx="11"/>
          </p:nvPr>
        </p:nvSpPr>
        <p:spPr/>
        <p:txBody>
          <a:bodyPr/>
          <a:lstStyle/>
          <a:p>
            <a:endParaRPr lang="en-US"/>
          </a:p>
        </p:txBody>
      </p:sp>
      <p:sp>
        <p:nvSpPr>
          <p:cNvPr id="7" name="投影片編號版面配置區 6"/>
          <p:cNvSpPr>
            <a:spLocks noGrp="1"/>
          </p:cNvSpPr>
          <p:nvPr>
            <p:ph type="sldNum" sz="quarter" idx="12"/>
          </p:nvPr>
        </p:nvSpPr>
        <p:spPr/>
        <p:txBody>
          <a:bodyPr/>
          <a:lstStyle/>
          <a:p>
            <a:fld id="{F38DF745-7D3F-47F4-83A3-874385CFAA69}" type="slidenum">
              <a:rPr lang="en-US" smtClean="0"/>
              <a:pPr/>
              <a:t>‹#›</a:t>
            </a:fld>
            <a:endParaRPr lang="en-US" dirty="0"/>
          </a:p>
        </p:txBody>
      </p:sp>
    </p:spTree>
    <p:extLst>
      <p:ext uri="{BB962C8B-B14F-4D97-AF65-F5344CB8AC3E}">
        <p14:creationId xmlns:p14="http://schemas.microsoft.com/office/powerpoint/2010/main" val="702996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D0EFEE-2756-4A20-BF2A-63F0A94F99AC}" type="datetime4">
              <a:rPr lang="en-US" smtClean="0"/>
              <a:pPr/>
              <a:t>November 19, 2015</a:t>
            </a:fld>
            <a:endParaRPr lang="en-US" dirty="0"/>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8DF745-7D3F-47F4-83A3-874385CFAA69}" type="slidenum">
              <a:rPr lang="en-US" smtClean="0"/>
              <a:pPr/>
              <a:t>‹#›</a:t>
            </a:fld>
            <a:endParaRPr lang="en-US" dirty="0"/>
          </a:p>
        </p:txBody>
      </p:sp>
    </p:spTree>
    <p:extLst>
      <p:ext uri="{BB962C8B-B14F-4D97-AF65-F5344CB8AC3E}">
        <p14:creationId xmlns:p14="http://schemas.microsoft.com/office/powerpoint/2010/main" val="2099883574"/>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 id="2147483936"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79512" y="645943"/>
            <a:ext cx="8210332" cy="646331"/>
          </a:xfrm>
          <a:prstGeom prst="rect">
            <a:avLst/>
          </a:prstGeom>
        </p:spPr>
        <p:txBody>
          <a:bodyPr wrap="square">
            <a:spAutoFit/>
          </a:bodyPr>
          <a:lstStyle/>
          <a:p>
            <a:pPr algn="ctr"/>
            <a:r>
              <a:rPr lang="zh-TW" altLang="en-US" sz="3600" b="1" dirty="0" smtClean="0">
                <a:solidFill>
                  <a:schemeClr val="accent6">
                    <a:lumMod val="75000"/>
                  </a:schemeClr>
                </a:solidFill>
                <a:latin typeface="Adobe 繁黑體 Std B" pitchFamily="34" charset="-120"/>
                <a:ea typeface="Adobe 繁黑體 Std B" pitchFamily="34" charset="-120"/>
              </a:rPr>
              <a:t>從</a:t>
            </a:r>
            <a:r>
              <a:rPr lang="en-US" altLang="zh-TW" sz="3600" b="1" dirty="0" smtClean="0">
                <a:solidFill>
                  <a:schemeClr val="accent6">
                    <a:lumMod val="75000"/>
                  </a:schemeClr>
                </a:solidFill>
                <a:latin typeface="Adobe 繁黑體 Std B" pitchFamily="34" charset="-120"/>
                <a:ea typeface="Adobe 繁黑體 Std B" pitchFamily="34" charset="-120"/>
              </a:rPr>
              <a:t>｢</a:t>
            </a:r>
            <a:r>
              <a:rPr lang="zh-TW" altLang="en-US" sz="3600" b="1" dirty="0">
                <a:solidFill>
                  <a:schemeClr val="accent6">
                    <a:lumMod val="75000"/>
                  </a:schemeClr>
                </a:solidFill>
                <a:latin typeface="Adobe 繁黑體 Std B" pitchFamily="34" charset="-120"/>
                <a:ea typeface="Adobe 繁黑體 Std B" pitchFamily="34" charset="-120"/>
              </a:rPr>
              <a:t>穹頂之下</a:t>
            </a:r>
            <a:r>
              <a:rPr lang="en-US" altLang="zh-TW" sz="3600" b="1" dirty="0">
                <a:solidFill>
                  <a:schemeClr val="accent6">
                    <a:lumMod val="75000"/>
                  </a:schemeClr>
                </a:solidFill>
                <a:latin typeface="Adobe 繁黑體 Std B" pitchFamily="34" charset="-120"/>
                <a:ea typeface="Adobe 繁黑體 Std B" pitchFamily="34" charset="-120"/>
              </a:rPr>
              <a:t>｣</a:t>
            </a:r>
            <a:r>
              <a:rPr lang="zh-TW" altLang="en-US" sz="3600" b="1" dirty="0">
                <a:solidFill>
                  <a:schemeClr val="accent6">
                    <a:lumMod val="75000"/>
                  </a:schemeClr>
                </a:solidFill>
                <a:latin typeface="Adobe 繁黑體 Std B" pitchFamily="34" charset="-120"/>
                <a:ea typeface="Adobe 繁黑體 Std B" pitchFamily="34" charset="-120"/>
              </a:rPr>
              <a:t>電影看能源與環境議題</a:t>
            </a:r>
            <a:endParaRPr lang="en-US" altLang="zh-TW" sz="3600" b="1" dirty="0">
              <a:solidFill>
                <a:schemeClr val="accent6">
                  <a:lumMod val="75000"/>
                </a:schemeClr>
              </a:solidFill>
              <a:latin typeface="Adobe 繁黑體 Std B" pitchFamily="34" charset="-120"/>
              <a:ea typeface="Adobe 繁黑體 Std B" pitchFamily="34" charset="-120"/>
            </a:endParaRPr>
          </a:p>
        </p:txBody>
      </p:sp>
      <p:sp>
        <p:nvSpPr>
          <p:cNvPr id="3" name="文字方塊 2"/>
          <p:cNvSpPr txBox="1"/>
          <p:nvPr/>
        </p:nvSpPr>
        <p:spPr>
          <a:xfrm>
            <a:off x="7020272" y="4365104"/>
            <a:ext cx="1967096" cy="1754326"/>
          </a:xfrm>
          <a:prstGeom prst="rect">
            <a:avLst/>
          </a:prstGeom>
          <a:noFill/>
        </p:spPr>
        <p:txBody>
          <a:bodyPr wrap="square" rtlCol="0">
            <a:spAutoFit/>
          </a:bodyPr>
          <a:lstStyle/>
          <a:p>
            <a:pPr algn="r"/>
            <a:r>
              <a:rPr lang="zh-TW" altLang="en-US" dirty="0" smtClean="0"/>
              <a:t>指導老師</a:t>
            </a:r>
            <a:r>
              <a:rPr lang="en-US" altLang="zh-TW" dirty="0" smtClean="0"/>
              <a:t>:</a:t>
            </a:r>
            <a:r>
              <a:rPr lang="zh-TW" altLang="en-US" dirty="0" smtClean="0"/>
              <a:t>林聰益</a:t>
            </a:r>
            <a:endParaRPr lang="en-US" altLang="zh-TW" dirty="0" smtClean="0"/>
          </a:p>
          <a:p>
            <a:r>
              <a:rPr lang="zh-TW" altLang="en-US" dirty="0" smtClean="0"/>
              <a:t>    組別</a:t>
            </a:r>
            <a:r>
              <a:rPr lang="en-US" altLang="zh-TW" dirty="0" smtClean="0"/>
              <a:t>:</a:t>
            </a:r>
            <a:r>
              <a:rPr lang="zh-TW" altLang="en-US" dirty="0" smtClean="0"/>
              <a:t>第八組</a:t>
            </a:r>
            <a:endParaRPr lang="en-US" altLang="zh-TW" dirty="0" smtClean="0"/>
          </a:p>
          <a:p>
            <a:pPr algn="r"/>
            <a:r>
              <a:rPr lang="zh-TW" altLang="en-US" dirty="0" smtClean="0"/>
              <a:t>小組成員</a:t>
            </a:r>
            <a:r>
              <a:rPr lang="en-US" altLang="zh-TW" dirty="0" smtClean="0"/>
              <a:t>:</a:t>
            </a:r>
            <a:r>
              <a:rPr lang="zh-TW" altLang="en-US" dirty="0"/>
              <a:t>羅俊</a:t>
            </a:r>
            <a:r>
              <a:rPr lang="zh-TW" altLang="en-US" dirty="0" smtClean="0"/>
              <a:t>鱗</a:t>
            </a:r>
            <a:endParaRPr lang="en-US" altLang="zh-TW" dirty="0" smtClean="0"/>
          </a:p>
          <a:p>
            <a:pPr algn="r"/>
            <a:r>
              <a:rPr lang="zh-TW" altLang="en-US" dirty="0" smtClean="0"/>
              <a:t>                   郭頎宏</a:t>
            </a:r>
            <a:endParaRPr lang="en-US" altLang="zh-TW" dirty="0" smtClean="0"/>
          </a:p>
          <a:p>
            <a:pPr algn="r"/>
            <a:r>
              <a:rPr lang="zh-TW" altLang="en-US" dirty="0" smtClean="0"/>
              <a:t>                   趙家賢</a:t>
            </a:r>
            <a:endParaRPr lang="en-US" altLang="zh-TW" dirty="0" smtClean="0"/>
          </a:p>
          <a:p>
            <a:pPr algn="r"/>
            <a:r>
              <a:rPr lang="zh-TW" altLang="en-US" dirty="0"/>
              <a:t> </a:t>
            </a:r>
            <a:r>
              <a:rPr lang="zh-TW" altLang="en-US" dirty="0" smtClean="0"/>
              <a:t>                  方柏鈞</a:t>
            </a:r>
            <a:endParaRPr lang="zh-TW" alt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2033632"/>
            <a:ext cx="5904656" cy="39651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81257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p:cNvSpPr txBox="1"/>
          <p:nvPr/>
        </p:nvSpPr>
        <p:spPr>
          <a:xfrm>
            <a:off x="467544" y="476672"/>
            <a:ext cx="8568951" cy="862031"/>
          </a:xfrm>
          <a:prstGeom prst="rect">
            <a:avLst/>
          </a:prstGeom>
          <a:noFill/>
        </p:spPr>
        <p:txBody>
          <a:bodyPr wrap="square" rtlCol="0">
            <a:spAutoFit/>
          </a:bodyPr>
          <a:lstStyle/>
          <a:p>
            <a:pPr algn="ctr">
              <a:lnSpc>
                <a:spcPct val="125000"/>
              </a:lnSpc>
            </a:pPr>
            <a:r>
              <a:rPr lang="zh-TW" altLang="en-US" sz="4400" b="1" dirty="0" smtClean="0">
                <a:latin typeface="標楷體" panose="03000509000000000000" pitchFamily="65" charset="-120"/>
                <a:ea typeface="標楷體" panose="03000509000000000000" pitchFamily="65" charset="-120"/>
              </a:rPr>
              <a:t>重點摘要</a:t>
            </a:r>
            <a:endParaRPr lang="en-US" altLang="zh-TW" sz="4400" b="1" dirty="0">
              <a:latin typeface="標楷體" panose="03000509000000000000" pitchFamily="65" charset="-120"/>
              <a:ea typeface="標楷體" panose="03000509000000000000" pitchFamily="65" charset="-120"/>
            </a:endParaRPr>
          </a:p>
        </p:txBody>
      </p:sp>
      <p:sp>
        <p:nvSpPr>
          <p:cNvPr id="4" name="文字方塊 3"/>
          <p:cNvSpPr txBox="1"/>
          <p:nvPr/>
        </p:nvSpPr>
        <p:spPr>
          <a:xfrm>
            <a:off x="1187624" y="1628800"/>
            <a:ext cx="6768752" cy="5016758"/>
          </a:xfrm>
          <a:prstGeom prst="rect">
            <a:avLst/>
          </a:prstGeom>
          <a:noFill/>
        </p:spPr>
        <p:txBody>
          <a:bodyPr wrap="square" rtlCol="0">
            <a:spAutoFit/>
          </a:bodyPr>
          <a:lstStyle/>
          <a:p>
            <a:r>
              <a:rPr lang="zh-TW" altLang="en-US" sz="3200" dirty="0">
                <a:latin typeface="標楷體" panose="03000509000000000000" pitchFamily="65" charset="-120"/>
                <a:ea typeface="標楷體" panose="03000509000000000000" pitchFamily="65" charset="-120"/>
              </a:rPr>
              <a:t>這議題主要敘訴的是何謂霧霾</a:t>
            </a:r>
            <a:r>
              <a:rPr lang="en-US" altLang="zh-TW" sz="3200" dirty="0">
                <a:latin typeface="標楷體" panose="03000509000000000000" pitchFamily="65" charset="-120"/>
                <a:ea typeface="標楷體" panose="03000509000000000000" pitchFamily="65" charset="-120"/>
              </a:rPr>
              <a:t>?</a:t>
            </a:r>
            <a:r>
              <a:rPr lang="zh-TW" altLang="en-US" sz="3200" dirty="0">
                <a:latin typeface="標楷體" panose="03000509000000000000" pitchFamily="65" charset="-120"/>
                <a:ea typeface="標楷體" panose="03000509000000000000" pitchFamily="65" charset="-120"/>
              </a:rPr>
              <a:t>他從哪裡來</a:t>
            </a:r>
            <a:r>
              <a:rPr lang="en-US" altLang="zh-TW" sz="3200" dirty="0">
                <a:latin typeface="標楷體" panose="03000509000000000000" pitchFamily="65" charset="-120"/>
                <a:ea typeface="標楷體" panose="03000509000000000000" pitchFamily="65" charset="-120"/>
              </a:rPr>
              <a:t>?</a:t>
            </a:r>
            <a:r>
              <a:rPr lang="zh-TW" altLang="en-US" sz="3200" dirty="0">
                <a:latin typeface="標楷體" panose="03000509000000000000" pitchFamily="65" charset="-120"/>
                <a:ea typeface="標楷體" panose="03000509000000000000" pitchFamily="65" charset="-120"/>
              </a:rPr>
              <a:t>我們該怎做</a:t>
            </a:r>
            <a:r>
              <a:rPr lang="en-US" altLang="zh-TW" sz="3200" dirty="0">
                <a:latin typeface="標楷體" panose="03000509000000000000" pitchFamily="65" charset="-120"/>
                <a:ea typeface="標楷體" panose="03000509000000000000" pitchFamily="65" charset="-120"/>
              </a:rPr>
              <a:t>?</a:t>
            </a:r>
            <a:r>
              <a:rPr lang="zh-TW" altLang="en-US" sz="3200" dirty="0">
                <a:latin typeface="標楷體" panose="03000509000000000000" pitchFamily="65" charset="-120"/>
                <a:ea typeface="標楷體" panose="03000509000000000000" pitchFamily="65" charset="-120"/>
              </a:rPr>
              <a:t>由淺漸深的來說明霧霾這東西</a:t>
            </a:r>
            <a:r>
              <a:rPr lang="en-US" altLang="zh-TW" sz="3200" dirty="0">
                <a:latin typeface="標楷體" panose="03000509000000000000" pitchFamily="65" charset="-120"/>
                <a:ea typeface="標楷體" panose="03000509000000000000" pitchFamily="65" charset="-120"/>
              </a:rPr>
              <a:t>,</a:t>
            </a:r>
            <a:r>
              <a:rPr lang="zh-TW" altLang="en-US" sz="3200" dirty="0">
                <a:latin typeface="標楷體" panose="03000509000000000000" pitchFamily="65" charset="-120"/>
                <a:ea typeface="標楷體" panose="03000509000000000000" pitchFamily="65" charset="-120"/>
              </a:rPr>
              <a:t>他是一種藉由燃燒煤礦及汽油所產生對人體有害的物質</a:t>
            </a:r>
            <a:r>
              <a:rPr lang="en-US" altLang="zh-TW" sz="3200" dirty="0">
                <a:latin typeface="標楷體" panose="03000509000000000000" pitchFamily="65" charset="-120"/>
                <a:ea typeface="標楷體" panose="03000509000000000000" pitchFamily="65" charset="-120"/>
              </a:rPr>
              <a:t>,</a:t>
            </a:r>
            <a:r>
              <a:rPr lang="zh-TW" altLang="en-US" sz="3200" dirty="0">
                <a:latin typeface="標楷體" panose="03000509000000000000" pitchFamily="65" charset="-120"/>
                <a:ea typeface="標楷體" panose="03000509000000000000" pitchFamily="65" charset="-120"/>
              </a:rPr>
              <a:t>他會由鼻腔進入人體進而引起與呼吸器官有關的疾病</a:t>
            </a:r>
            <a:r>
              <a:rPr lang="en-US" altLang="zh-TW" sz="3200" dirty="0">
                <a:latin typeface="標楷體" panose="03000509000000000000" pitchFamily="65" charset="-120"/>
                <a:ea typeface="標楷體" panose="03000509000000000000" pitchFamily="65" charset="-120"/>
              </a:rPr>
              <a:t>,</a:t>
            </a:r>
            <a:r>
              <a:rPr lang="zh-TW" altLang="en-US" sz="3200" dirty="0">
                <a:latin typeface="標楷體" panose="03000509000000000000" pitchFamily="65" charset="-120"/>
                <a:ea typeface="標楷體" panose="03000509000000000000" pitchFamily="65" charset="-120"/>
              </a:rPr>
              <a:t>當地居民所能做的就是在汽車上裝</a:t>
            </a:r>
            <a:r>
              <a:rPr lang="en-US" altLang="zh-TW" sz="3200" dirty="0">
                <a:latin typeface="標楷體" panose="03000509000000000000" pitchFamily="65" charset="-120"/>
                <a:ea typeface="標楷體" panose="03000509000000000000" pitchFamily="65" charset="-120"/>
              </a:rPr>
              <a:t>DPF</a:t>
            </a:r>
            <a:r>
              <a:rPr lang="zh-TW" altLang="en-US" sz="3200" dirty="0">
                <a:latin typeface="標楷體" panose="03000509000000000000" pitchFamily="65" charset="-120"/>
                <a:ea typeface="標楷體" panose="03000509000000000000" pitchFamily="65" charset="-120"/>
              </a:rPr>
              <a:t>減少有害物質的產生或是利用檢舉管道檢舉排放有害物質的公司</a:t>
            </a:r>
          </a:p>
          <a:p>
            <a:endParaRPr lang="zh-TW" altLang="en-US" sz="3200" b="1"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4384781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idx="4294967295"/>
          </p:nvPr>
        </p:nvSpPr>
        <p:spPr>
          <a:xfrm>
            <a:off x="905247" y="332656"/>
            <a:ext cx="7642225" cy="849313"/>
          </a:xfrm>
        </p:spPr>
        <p:txBody>
          <a:bodyPr>
            <a:noAutofit/>
          </a:bodyPr>
          <a:lstStyle/>
          <a:p>
            <a:r>
              <a:rPr lang="zh-TW" altLang="en-US" sz="4800" b="1" dirty="0">
                <a:latin typeface="標楷體" panose="03000509000000000000" pitchFamily="65" charset="-120"/>
                <a:ea typeface="標楷體" panose="03000509000000000000" pitchFamily="65" charset="-120"/>
              </a:rPr>
              <a:t>談穹頂之下的敘事</a:t>
            </a:r>
            <a:r>
              <a:rPr lang="zh-TW" altLang="en-US" sz="4800" b="1" dirty="0" smtClean="0">
                <a:latin typeface="標楷體" panose="03000509000000000000" pitchFamily="65" charset="-120"/>
                <a:ea typeface="標楷體" panose="03000509000000000000" pitchFamily="65" charset="-120"/>
              </a:rPr>
              <a:t>方法</a:t>
            </a:r>
            <a:endParaRPr lang="zh-TW" altLang="en-US" sz="4800" b="1"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idx="4294967295"/>
          </p:nvPr>
        </p:nvSpPr>
        <p:spPr>
          <a:xfrm>
            <a:off x="611560" y="1830388"/>
            <a:ext cx="8229600" cy="4525962"/>
          </a:xfrm>
        </p:spPr>
        <p:txBody>
          <a:bodyPr>
            <a:normAutofit/>
          </a:bodyPr>
          <a:lstStyle/>
          <a:p>
            <a:pPr marL="0" indent="0">
              <a:buNone/>
            </a:pPr>
            <a:r>
              <a:rPr lang="zh-TW" altLang="en-US" sz="3600" dirty="0">
                <a:latin typeface="標楷體" panose="03000509000000000000" pitchFamily="65" charset="-120"/>
                <a:ea typeface="標楷體" panose="03000509000000000000" pitchFamily="65" charset="-120"/>
              </a:rPr>
              <a:t>首先他用在他周遭所發生的事情來切入他演講所的議題</a:t>
            </a:r>
            <a:r>
              <a:rPr lang="en-US" altLang="zh-TW" sz="3600" dirty="0">
                <a:latin typeface="標楷體" panose="03000509000000000000" pitchFamily="65" charset="-120"/>
                <a:ea typeface="標楷體" panose="03000509000000000000" pitchFamily="65" charset="-120"/>
              </a:rPr>
              <a:t>,</a:t>
            </a:r>
            <a:r>
              <a:rPr lang="zh-TW" altLang="en-US" sz="3600" dirty="0">
                <a:latin typeface="標楷體" panose="03000509000000000000" pitchFamily="65" charset="-120"/>
                <a:ea typeface="標楷體" panose="03000509000000000000" pitchFamily="65" charset="-120"/>
              </a:rPr>
              <a:t>再來就是利用他去訪問相關領域的專家及事業單位的事業主的影片來說明整個演講題材。而為了使整個內容表達起來更簡單</a:t>
            </a:r>
            <a:r>
              <a:rPr lang="en-US" altLang="zh-TW" sz="3600" dirty="0">
                <a:latin typeface="標楷體" panose="03000509000000000000" pitchFamily="65" charset="-120"/>
                <a:ea typeface="標楷體" panose="03000509000000000000" pitchFamily="65" charset="-120"/>
              </a:rPr>
              <a:t>,</a:t>
            </a:r>
            <a:r>
              <a:rPr lang="zh-TW" altLang="en-US" sz="3600" dirty="0">
                <a:latin typeface="標楷體" panose="03000509000000000000" pitchFamily="65" charset="-120"/>
                <a:ea typeface="標楷體" panose="03000509000000000000" pitchFamily="65" charset="-120"/>
              </a:rPr>
              <a:t>他加入了許多的圖表與數據使大家更容易了解</a:t>
            </a:r>
            <a:r>
              <a:rPr lang="zh-TW" altLang="en-US" sz="3600" dirty="0" smtClean="0">
                <a:latin typeface="標楷體" panose="03000509000000000000" pitchFamily="65" charset="-120"/>
                <a:ea typeface="標楷體" panose="03000509000000000000" pitchFamily="65" charset="-120"/>
              </a:rPr>
              <a:t>內容。</a:t>
            </a:r>
            <a:endParaRPr lang="zh-TW" altLang="en-US" sz="3600" dirty="0">
              <a:latin typeface="標楷體" panose="03000509000000000000" pitchFamily="65" charset="-120"/>
              <a:ea typeface="標楷體" panose="03000509000000000000" pitchFamily="65" charset="-120"/>
            </a:endParaRPr>
          </a:p>
          <a:p>
            <a:pPr marL="0" indent="0">
              <a:buNone/>
            </a:pPr>
            <a:endParaRPr lang="zh-TW" altLang="en-US" sz="3600" dirty="0"/>
          </a:p>
        </p:txBody>
      </p:sp>
      <p:sp>
        <p:nvSpPr>
          <p:cNvPr id="4" name="投影片編號版面配置區 3"/>
          <p:cNvSpPr>
            <a:spLocks noGrp="1"/>
          </p:cNvSpPr>
          <p:nvPr>
            <p:ph type="sldNum" sz="quarter" idx="4294967295"/>
          </p:nvPr>
        </p:nvSpPr>
        <p:spPr>
          <a:xfrm>
            <a:off x="7010400" y="6356350"/>
            <a:ext cx="2133600" cy="365125"/>
          </a:xfrm>
        </p:spPr>
        <p:txBody>
          <a:bodyPr/>
          <a:lstStyle/>
          <a:p>
            <a:fld id="{F38DF745-7D3F-47F4-83A3-874385CFAA69}" type="slidenum">
              <a:rPr lang="en-US" smtClean="0"/>
              <a:pPr/>
              <a:t>3</a:t>
            </a:fld>
            <a:endParaRPr lang="en-US"/>
          </a:p>
        </p:txBody>
      </p:sp>
    </p:spTree>
    <p:extLst>
      <p:ext uri="{BB962C8B-B14F-4D97-AF65-F5344CB8AC3E}">
        <p14:creationId xmlns:p14="http://schemas.microsoft.com/office/powerpoint/2010/main" val="3455797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idx="4294967295"/>
          </p:nvPr>
        </p:nvSpPr>
        <p:spPr>
          <a:xfrm>
            <a:off x="326968" y="404664"/>
            <a:ext cx="8078788" cy="952500"/>
          </a:xfrm>
        </p:spPr>
        <p:txBody>
          <a:bodyPr/>
          <a:lstStyle/>
          <a:p>
            <a:pPr algn="ctr"/>
            <a:r>
              <a:rPr lang="zh-TW" altLang="en-US" sz="4500" b="1" dirty="0"/>
              <a:t>故事理念</a:t>
            </a:r>
          </a:p>
        </p:txBody>
      </p:sp>
      <p:sp>
        <p:nvSpPr>
          <p:cNvPr id="3" name="副標題 2"/>
          <p:cNvSpPr>
            <a:spLocks noGrp="1"/>
          </p:cNvSpPr>
          <p:nvPr>
            <p:ph idx="4294967295"/>
          </p:nvPr>
        </p:nvSpPr>
        <p:spPr>
          <a:xfrm>
            <a:off x="827584" y="1484784"/>
            <a:ext cx="7578172" cy="4752528"/>
          </a:xfrm>
        </p:spPr>
        <p:txBody>
          <a:bodyPr>
            <a:normAutofit/>
          </a:bodyPr>
          <a:lstStyle/>
          <a:p>
            <a:pPr marL="0" indent="0">
              <a:buNone/>
            </a:pPr>
            <a:endParaRPr lang="en-US" altLang="zh-TW" sz="2700" dirty="0"/>
          </a:p>
          <a:p>
            <a:pPr marL="0" indent="0">
              <a:buNone/>
            </a:pPr>
            <a:r>
              <a:rPr lang="zh-TW" altLang="en-US" dirty="0"/>
              <a:t>科技</a:t>
            </a:r>
            <a:r>
              <a:rPr lang="zh-TW" altLang="en-US" dirty="0"/>
              <a:t>帶給</a:t>
            </a:r>
            <a:r>
              <a:rPr lang="zh-TW" altLang="en-US" dirty="0"/>
              <a:t>人們便利</a:t>
            </a:r>
            <a:r>
              <a:rPr lang="zh-TW" altLang="en-US" dirty="0"/>
              <a:t>的生活</a:t>
            </a:r>
            <a:r>
              <a:rPr lang="zh-TW" altLang="en-US" dirty="0"/>
              <a:t>，但隨著科技的發展，所付出的代價是自然生態的破壞。為了</a:t>
            </a:r>
            <a:r>
              <a:rPr lang="zh-TW" altLang="en-US" dirty="0"/>
              <a:t>要讓生活過得更加富裕</a:t>
            </a:r>
            <a:r>
              <a:rPr lang="zh-TW" altLang="en-US" dirty="0"/>
              <a:t>，對於</a:t>
            </a:r>
            <a:r>
              <a:rPr lang="zh-TW" altLang="en-US" dirty="0"/>
              <a:t>現在的發展中國家、工業化國家都會面臨空氣汙染及環境汙染的議題，若</a:t>
            </a:r>
            <a:r>
              <a:rPr lang="zh-TW" altLang="en-US" dirty="0"/>
              <a:t>政府與每個人不重視</a:t>
            </a:r>
            <a:r>
              <a:rPr lang="zh-TW" altLang="en-US" dirty="0"/>
              <a:t>相關問題，</a:t>
            </a:r>
            <a:r>
              <a:rPr lang="zh-TW" altLang="en-US" dirty="0"/>
              <a:t>那麼後果將會不堪設想。</a:t>
            </a:r>
            <a:endParaRPr lang="en-US" altLang="zh-TW" dirty="0"/>
          </a:p>
          <a:p>
            <a:endParaRPr lang="en-US" altLang="zh-TW" sz="2700" dirty="0"/>
          </a:p>
          <a:p>
            <a:pPr marL="0" indent="0">
              <a:buNone/>
            </a:pPr>
            <a:r>
              <a:rPr lang="zh-TW" altLang="en-US" sz="2700" dirty="0"/>
              <a:t>                               </a:t>
            </a:r>
          </a:p>
        </p:txBody>
      </p:sp>
    </p:spTree>
    <p:extLst>
      <p:ext uri="{BB962C8B-B14F-4D97-AF65-F5344CB8AC3E}">
        <p14:creationId xmlns:p14="http://schemas.microsoft.com/office/powerpoint/2010/main" val="2098623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idx="4294967295"/>
          </p:nvPr>
        </p:nvSpPr>
        <p:spPr>
          <a:xfrm>
            <a:off x="585272" y="274637"/>
            <a:ext cx="8229600" cy="1143000"/>
          </a:xfrm>
        </p:spPr>
        <p:txBody>
          <a:bodyPr/>
          <a:lstStyle/>
          <a:p>
            <a:r>
              <a:rPr lang="zh-TW" altLang="en-US" b="1" dirty="0"/>
              <a:t>適當科技</a:t>
            </a:r>
            <a:endParaRPr lang="zh-TW" altLang="en-US" dirty="0"/>
          </a:p>
        </p:txBody>
      </p:sp>
      <p:sp>
        <p:nvSpPr>
          <p:cNvPr id="3" name="內容版面配置區 2"/>
          <p:cNvSpPr>
            <a:spLocks noGrp="1"/>
          </p:cNvSpPr>
          <p:nvPr>
            <p:ph idx="4294967295"/>
          </p:nvPr>
        </p:nvSpPr>
        <p:spPr>
          <a:xfrm>
            <a:off x="945288" y="1403424"/>
            <a:ext cx="8229600" cy="5318051"/>
          </a:xfrm>
        </p:spPr>
        <p:txBody>
          <a:bodyPr/>
          <a:lstStyle/>
          <a:p>
            <a:pPr marL="0" indent="0">
              <a:buNone/>
            </a:pPr>
            <a:endParaRPr lang="en-US" altLang="zh-TW" dirty="0" smtClean="0"/>
          </a:p>
          <a:p>
            <a:r>
              <a:rPr lang="zh-TW" altLang="en-US" dirty="0" smtClean="0"/>
              <a:t>減少</a:t>
            </a:r>
            <a:r>
              <a:rPr lang="zh-TW" altLang="en-US" dirty="0"/>
              <a:t>煤炭使用</a:t>
            </a:r>
            <a:r>
              <a:rPr lang="zh-TW" altLang="en-US" dirty="0" smtClean="0"/>
              <a:t>量和清潔煤炭</a:t>
            </a:r>
            <a:endParaRPr lang="en-US" altLang="zh-TW" dirty="0"/>
          </a:p>
          <a:p>
            <a:r>
              <a:rPr lang="zh-TW" altLang="en-US" dirty="0"/>
              <a:t>使用石油</a:t>
            </a:r>
            <a:r>
              <a:rPr lang="zh-TW" altLang="en-US" dirty="0">
                <a:latin typeface="新細明體" panose="02020500000000000000" pitchFamily="18" charset="-120"/>
              </a:rPr>
              <a:t>、</a:t>
            </a:r>
            <a:r>
              <a:rPr lang="zh-TW" altLang="en-US" dirty="0"/>
              <a:t>天然氣</a:t>
            </a:r>
            <a:r>
              <a:rPr lang="zh-TW" altLang="en-US" dirty="0" smtClean="0"/>
              <a:t>或再生能源</a:t>
            </a:r>
            <a:endParaRPr lang="en-US" altLang="zh-TW" dirty="0" smtClean="0"/>
          </a:p>
          <a:p>
            <a:r>
              <a:rPr lang="zh-TW" altLang="en-US" dirty="0" smtClean="0"/>
              <a:t>油煙淨化氣</a:t>
            </a:r>
            <a:r>
              <a:rPr lang="zh-TW" altLang="en-US" dirty="0" smtClean="0">
                <a:latin typeface="新細明體" panose="02020500000000000000" pitchFamily="18" charset="-120"/>
                <a:ea typeface="新細明體" panose="02020500000000000000" pitchFamily="18" charset="-120"/>
              </a:rPr>
              <a:t>、油氣回收裝置</a:t>
            </a:r>
            <a:endParaRPr lang="en-US" altLang="zh-TW" dirty="0" smtClean="0">
              <a:latin typeface="新細明體" panose="02020500000000000000" pitchFamily="18" charset="-120"/>
              <a:ea typeface="新細明體" panose="02020500000000000000" pitchFamily="18" charset="-120"/>
            </a:endParaRPr>
          </a:p>
          <a:p>
            <a:r>
              <a:rPr lang="zh-TW" altLang="en-US" dirty="0" smtClean="0">
                <a:latin typeface="新細明體" panose="02020500000000000000" pitchFamily="18" charset="-120"/>
                <a:ea typeface="新細明體" panose="02020500000000000000" pitchFamily="18" charset="-120"/>
              </a:rPr>
              <a:t>大眾交通工</a:t>
            </a:r>
            <a:r>
              <a:rPr lang="zh-TW" altLang="en-US" dirty="0">
                <a:latin typeface="新細明體" panose="02020500000000000000" pitchFamily="18" charset="-120"/>
                <a:ea typeface="新細明體" panose="02020500000000000000" pitchFamily="18" charset="-120"/>
              </a:rPr>
              <a:t>具</a:t>
            </a:r>
            <a:endParaRPr lang="en-US" altLang="zh-TW" dirty="0" smtClean="0"/>
          </a:p>
          <a:p>
            <a:pPr marL="0" indent="0">
              <a:buNone/>
            </a:pPr>
            <a:endParaRPr lang="en-US" altLang="zh-TW" dirty="0"/>
          </a:p>
          <a:p>
            <a:pPr marL="0" indent="0">
              <a:buNone/>
            </a:pPr>
            <a:endParaRPr lang="zh-TW" altLang="en-US" dirty="0"/>
          </a:p>
        </p:txBody>
      </p:sp>
      <p:sp>
        <p:nvSpPr>
          <p:cNvPr id="4" name="投影片編號版面配置區 3"/>
          <p:cNvSpPr>
            <a:spLocks noGrp="1"/>
          </p:cNvSpPr>
          <p:nvPr>
            <p:ph type="sldNum" sz="quarter" idx="4294967295"/>
          </p:nvPr>
        </p:nvSpPr>
        <p:spPr>
          <a:xfrm>
            <a:off x="7010400" y="6356350"/>
            <a:ext cx="2133600" cy="365125"/>
          </a:xfrm>
        </p:spPr>
        <p:txBody>
          <a:bodyPr/>
          <a:lstStyle/>
          <a:p>
            <a:fld id="{F38DF745-7D3F-47F4-83A3-874385CFAA69}" type="slidenum">
              <a:rPr lang="en-US" smtClean="0"/>
              <a:pPr/>
              <a:t>5</a:t>
            </a:fld>
            <a:endParaRPr lang="en-US"/>
          </a:p>
        </p:txBody>
      </p:sp>
    </p:spTree>
    <p:extLst>
      <p:ext uri="{BB962C8B-B14F-4D97-AF65-F5344CB8AC3E}">
        <p14:creationId xmlns:p14="http://schemas.microsoft.com/office/powerpoint/2010/main" val="780368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idx="4294967295"/>
          </p:nvPr>
        </p:nvSpPr>
        <p:spPr>
          <a:xfrm>
            <a:off x="323528" y="916433"/>
            <a:ext cx="8078788" cy="912812"/>
          </a:xfrm>
        </p:spPr>
        <p:txBody>
          <a:bodyPr/>
          <a:lstStyle/>
          <a:p>
            <a:pPr algn="ctr"/>
            <a:r>
              <a:rPr lang="zh-TW" altLang="en-US" b="1" dirty="0" smtClean="0"/>
              <a:t>風險評估</a:t>
            </a:r>
            <a:endParaRPr lang="zh-TW" altLang="en-US" b="1" dirty="0"/>
          </a:p>
        </p:txBody>
      </p:sp>
      <p:sp>
        <p:nvSpPr>
          <p:cNvPr id="3" name="內容版面配置區 2"/>
          <p:cNvSpPr>
            <a:spLocks noGrp="1"/>
          </p:cNvSpPr>
          <p:nvPr>
            <p:ph idx="4294967295"/>
          </p:nvPr>
        </p:nvSpPr>
        <p:spPr>
          <a:xfrm>
            <a:off x="611560" y="2060848"/>
            <a:ext cx="8064500" cy="3414712"/>
          </a:xfrm>
        </p:spPr>
        <p:txBody>
          <a:bodyPr/>
          <a:lstStyle/>
          <a:p>
            <a:r>
              <a:rPr lang="zh-TW" altLang="en-US" dirty="0" smtClean="0"/>
              <a:t>天然氣仍然</a:t>
            </a:r>
            <a:r>
              <a:rPr lang="zh-TW" altLang="en-US" dirty="0"/>
              <a:t>是化石燃料</a:t>
            </a:r>
            <a:r>
              <a:rPr lang="en-US" altLang="zh-TW" dirty="0"/>
              <a:t>﹐</a:t>
            </a:r>
            <a:r>
              <a:rPr lang="zh-TW" altLang="en-US" dirty="0"/>
              <a:t>天然氣的使用量增加將使更</a:t>
            </a:r>
            <a:r>
              <a:rPr lang="zh-TW" altLang="en-US" dirty="0" smtClean="0"/>
              <a:t>多導致</a:t>
            </a:r>
            <a:r>
              <a:rPr lang="zh-TW" altLang="en-US" dirty="0"/>
              <a:t>全球變暖的溫室氣體被排放出來</a:t>
            </a:r>
            <a:endParaRPr lang="en-US" altLang="zh-TW" dirty="0" smtClean="0"/>
          </a:p>
          <a:p>
            <a:r>
              <a:rPr lang="zh-TW" altLang="en-US" dirty="0" smtClean="0"/>
              <a:t>能源耗竭</a:t>
            </a:r>
            <a:endParaRPr lang="en-US" altLang="zh-TW" dirty="0" smtClean="0"/>
          </a:p>
          <a:p>
            <a:endParaRPr lang="en-US" altLang="zh-TW" dirty="0" smtClean="0"/>
          </a:p>
        </p:txBody>
      </p:sp>
    </p:spTree>
    <p:extLst>
      <p:ext uri="{BB962C8B-B14F-4D97-AF65-F5344CB8AC3E}">
        <p14:creationId xmlns:p14="http://schemas.microsoft.com/office/powerpoint/2010/main" val="3577928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4294967295"/>
          </p:nvPr>
        </p:nvSpPr>
        <p:spPr>
          <a:xfrm>
            <a:off x="0" y="1600200"/>
            <a:ext cx="8229600" cy="4525963"/>
          </a:xfrm>
        </p:spPr>
        <p:txBody>
          <a:bodyPr/>
          <a:lstStyle/>
          <a:p>
            <a:pPr marL="0" indent="0">
              <a:buNone/>
            </a:pPr>
            <a:r>
              <a:rPr lang="zh-TW" altLang="en-US" dirty="0" smtClean="0"/>
              <a:t>                          </a:t>
            </a:r>
            <a:r>
              <a:rPr lang="zh-TW" altLang="en-US" dirty="0"/>
              <a:t> </a:t>
            </a:r>
            <a:r>
              <a:rPr lang="zh-TW" altLang="en-US" sz="6600" dirty="0" smtClean="0"/>
              <a:t>謝謝收看</a:t>
            </a:r>
            <a:endParaRPr lang="zh-TW" altLang="en-US" sz="6600" dirty="0"/>
          </a:p>
        </p:txBody>
      </p:sp>
      <p:sp>
        <p:nvSpPr>
          <p:cNvPr id="4" name="投影片編號版面配置區 3"/>
          <p:cNvSpPr>
            <a:spLocks noGrp="1"/>
          </p:cNvSpPr>
          <p:nvPr>
            <p:ph type="sldNum" sz="quarter" idx="4294967295"/>
          </p:nvPr>
        </p:nvSpPr>
        <p:spPr>
          <a:xfrm>
            <a:off x="7010400" y="6356350"/>
            <a:ext cx="2133600" cy="365125"/>
          </a:xfrm>
        </p:spPr>
        <p:txBody>
          <a:bodyPr/>
          <a:lstStyle/>
          <a:p>
            <a:fld id="{F38DF745-7D3F-47F4-83A3-874385CFAA69}" type="slidenum">
              <a:rPr lang="en-US" smtClean="0"/>
              <a:pPr/>
              <a:t>7</a:t>
            </a:fld>
            <a:endParaRPr lang="en-US"/>
          </a:p>
        </p:txBody>
      </p:sp>
    </p:spTree>
    <p:extLst>
      <p:ext uri="{BB962C8B-B14F-4D97-AF65-F5344CB8AC3E}">
        <p14:creationId xmlns:p14="http://schemas.microsoft.com/office/powerpoint/2010/main" val="3838116393"/>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349</TotalTime>
  <Words>331</Words>
  <Application>Microsoft Office PowerPoint</Application>
  <PresentationFormat>如螢幕大小 (4:3)</PresentationFormat>
  <Paragraphs>29</Paragraphs>
  <Slides>7</Slides>
  <Notes>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7</vt:i4>
      </vt:variant>
    </vt:vector>
  </HeadingPairs>
  <TitlesOfParts>
    <vt:vector size="13" baseType="lpstr">
      <vt:lpstr>Adobe 繁黑體 Std B</vt:lpstr>
      <vt:lpstr>新細明體</vt:lpstr>
      <vt:lpstr>標楷體</vt:lpstr>
      <vt:lpstr>Arial</vt:lpstr>
      <vt:lpstr>Calibri</vt:lpstr>
      <vt:lpstr>Office 佈景主題</vt:lpstr>
      <vt:lpstr>PowerPoint 簡報</vt:lpstr>
      <vt:lpstr>PowerPoint 簡報</vt:lpstr>
      <vt:lpstr>談穹頂之下的敘事方法</vt:lpstr>
      <vt:lpstr>故事理念</vt:lpstr>
      <vt:lpstr>適當科技</vt:lpstr>
      <vt:lpstr>風險評估</vt:lpstr>
      <vt:lpstr>PowerPoint 簡報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LinFung</dc:creator>
  <cp:lastModifiedBy>趙家賢</cp:lastModifiedBy>
  <cp:revision>49</cp:revision>
  <dcterms:created xsi:type="dcterms:W3CDTF">2015-10-23T07:56:59Z</dcterms:created>
  <dcterms:modified xsi:type="dcterms:W3CDTF">2015-11-19T14:27:23Z</dcterms:modified>
</cp:coreProperties>
</file>