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0" r:id="rId2"/>
    <p:sldId id="281" r:id="rId3"/>
    <p:sldId id="282" r:id="rId4"/>
    <p:sldId id="257" r:id="rId5"/>
    <p:sldId id="279" r:id="rId6"/>
    <p:sldId id="256" r:id="rId7"/>
    <p:sldId id="273" r:id="rId8"/>
    <p:sldId id="261" r:id="rId9"/>
    <p:sldId id="263" r:id="rId10"/>
    <p:sldId id="268" r:id="rId11"/>
    <p:sldId id="258" r:id="rId12"/>
    <p:sldId id="259" r:id="rId13"/>
    <p:sldId id="260" r:id="rId14"/>
    <p:sldId id="262" r:id="rId15"/>
    <p:sldId id="265" r:id="rId16"/>
    <p:sldId id="266" r:id="rId17"/>
    <p:sldId id="267" r:id="rId18"/>
    <p:sldId id="269" r:id="rId19"/>
    <p:sldId id="283" r:id="rId20"/>
    <p:sldId id="270" r:id="rId21"/>
    <p:sldId id="272" r:id="rId22"/>
    <p:sldId id="274" r:id="rId23"/>
    <p:sldId id="275" r:id="rId24"/>
    <p:sldId id="276" r:id="rId25"/>
    <p:sldId id="277" r:id="rId26"/>
    <p:sldId id="278" r:id="rId27"/>
    <p:sldId id="271" r:id="rId2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 autoAdjust="0"/>
  </p:normalViewPr>
  <p:slideViewPr>
    <p:cSldViewPr>
      <p:cViewPr varScale="1">
        <p:scale>
          <a:sx n="50" d="100"/>
          <a:sy n="50" d="100"/>
        </p:scale>
        <p:origin x="38" y="18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6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233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6AFE0-612A-4877-9871-57F93DF4112F}" type="doc">
      <dgm:prSet loTypeId="urn:microsoft.com/office/officeart/2005/8/layout/vList2" loCatId="Inbox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FD32AE77-27F6-4B62-BA59-31FD9402B5FB}">
      <dgm:prSet/>
      <dgm:spPr/>
      <dgm:t>
        <a:bodyPr/>
        <a:lstStyle/>
        <a:p>
          <a:r>
            <a:rPr lang="zh-TW"/>
            <a:t>規範倫理學</a:t>
          </a:r>
          <a:endParaRPr lang="en-US"/>
        </a:p>
      </dgm:t>
    </dgm:pt>
    <dgm:pt modelId="{46358517-EEA1-49B4-8608-530841BD6C62}" type="parTrans" cxnId="{5D5E2BA5-1623-4AD8-ABE8-01C943972AAF}">
      <dgm:prSet/>
      <dgm:spPr/>
      <dgm:t>
        <a:bodyPr/>
        <a:lstStyle/>
        <a:p>
          <a:endParaRPr lang="en-US"/>
        </a:p>
      </dgm:t>
    </dgm:pt>
    <dgm:pt modelId="{F3CBCBFA-4B25-4AA3-88BB-8B4A888778A7}" type="sibTrans" cxnId="{5D5E2BA5-1623-4AD8-ABE8-01C943972AAF}">
      <dgm:prSet/>
      <dgm:spPr/>
      <dgm:t>
        <a:bodyPr/>
        <a:lstStyle/>
        <a:p>
          <a:endParaRPr lang="en-US"/>
        </a:p>
      </dgm:t>
    </dgm:pt>
    <dgm:pt modelId="{7FD67003-D3DE-4F77-BE79-6F659555E3F8}">
      <dgm:prSet/>
      <dgm:spPr/>
      <dgm:t>
        <a:bodyPr/>
        <a:lstStyle/>
        <a:p>
          <a:r>
            <a:rPr lang="zh-TW"/>
            <a:t>後設倫理學</a:t>
          </a:r>
          <a:endParaRPr lang="en-US"/>
        </a:p>
      </dgm:t>
    </dgm:pt>
    <dgm:pt modelId="{38095EC2-2867-4404-82EC-42AF2E610A73}" type="parTrans" cxnId="{B6D82265-AAC3-4F2C-9708-38DD376B5E33}">
      <dgm:prSet/>
      <dgm:spPr/>
      <dgm:t>
        <a:bodyPr/>
        <a:lstStyle/>
        <a:p>
          <a:endParaRPr lang="en-US"/>
        </a:p>
      </dgm:t>
    </dgm:pt>
    <dgm:pt modelId="{D2F48534-D10A-41E1-9A4F-88371F890EBB}" type="sibTrans" cxnId="{B6D82265-AAC3-4F2C-9708-38DD376B5E33}">
      <dgm:prSet/>
      <dgm:spPr/>
      <dgm:t>
        <a:bodyPr/>
        <a:lstStyle/>
        <a:p>
          <a:endParaRPr lang="en-US"/>
        </a:p>
      </dgm:t>
    </dgm:pt>
    <dgm:pt modelId="{0B750E3C-C7F5-4791-86AF-1181F7322E7A}">
      <dgm:prSet/>
      <dgm:spPr/>
      <dgm:t>
        <a:bodyPr/>
        <a:lstStyle/>
        <a:p>
          <a:r>
            <a:rPr lang="zh-TW"/>
            <a:t>應用倫理學</a:t>
          </a:r>
          <a:endParaRPr lang="en-US"/>
        </a:p>
      </dgm:t>
    </dgm:pt>
    <dgm:pt modelId="{1CC4A47C-8707-4632-99CA-3E6F293F2760}" type="parTrans" cxnId="{0F03D262-9E56-4180-9D96-9E5595F46046}">
      <dgm:prSet/>
      <dgm:spPr/>
      <dgm:t>
        <a:bodyPr/>
        <a:lstStyle/>
        <a:p>
          <a:endParaRPr lang="en-US"/>
        </a:p>
      </dgm:t>
    </dgm:pt>
    <dgm:pt modelId="{E3DC8271-A1A7-44E3-BF50-64CA3008A67E}" type="sibTrans" cxnId="{0F03D262-9E56-4180-9D96-9E5595F46046}">
      <dgm:prSet/>
      <dgm:spPr/>
      <dgm:t>
        <a:bodyPr/>
        <a:lstStyle/>
        <a:p>
          <a:endParaRPr lang="en-US"/>
        </a:p>
      </dgm:t>
    </dgm:pt>
    <dgm:pt modelId="{D3966DFC-EC4E-42BC-8873-33922A3190FA}" type="pres">
      <dgm:prSet presAssocID="{8AA6AFE0-612A-4877-9871-57F93DF4112F}" presName="linear" presStyleCnt="0">
        <dgm:presLayoutVars>
          <dgm:animLvl val="lvl"/>
          <dgm:resizeHandles val="exact"/>
        </dgm:presLayoutVars>
      </dgm:prSet>
      <dgm:spPr/>
    </dgm:pt>
    <dgm:pt modelId="{3D1F9A01-D3B1-454B-AB40-F994ABCD0C34}" type="pres">
      <dgm:prSet presAssocID="{FD32AE77-27F6-4B62-BA59-31FD9402B5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47AE48-B7CA-403E-9E30-CFA83FB44168}" type="pres">
      <dgm:prSet presAssocID="{F3CBCBFA-4B25-4AA3-88BB-8B4A888778A7}" presName="spacer" presStyleCnt="0"/>
      <dgm:spPr/>
    </dgm:pt>
    <dgm:pt modelId="{95FBC5E4-5788-4A34-8177-AF4FED0F07DC}" type="pres">
      <dgm:prSet presAssocID="{7FD67003-D3DE-4F77-BE79-6F659555E3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6911FA-E4F6-4218-96BE-36C4060BD306}" type="pres">
      <dgm:prSet presAssocID="{D2F48534-D10A-41E1-9A4F-88371F890EBB}" presName="spacer" presStyleCnt="0"/>
      <dgm:spPr/>
    </dgm:pt>
    <dgm:pt modelId="{6F19364D-9743-4C5F-8C5B-F3B6D5AFFD55}" type="pres">
      <dgm:prSet presAssocID="{0B750E3C-C7F5-4791-86AF-1181F7322E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03D262-9E56-4180-9D96-9E5595F46046}" srcId="{8AA6AFE0-612A-4877-9871-57F93DF4112F}" destId="{0B750E3C-C7F5-4791-86AF-1181F7322E7A}" srcOrd="2" destOrd="0" parTransId="{1CC4A47C-8707-4632-99CA-3E6F293F2760}" sibTransId="{E3DC8271-A1A7-44E3-BF50-64CA3008A67E}"/>
    <dgm:cxn modelId="{B6D82265-AAC3-4F2C-9708-38DD376B5E33}" srcId="{8AA6AFE0-612A-4877-9871-57F93DF4112F}" destId="{7FD67003-D3DE-4F77-BE79-6F659555E3F8}" srcOrd="1" destOrd="0" parTransId="{38095EC2-2867-4404-82EC-42AF2E610A73}" sibTransId="{D2F48534-D10A-41E1-9A4F-88371F890EBB}"/>
    <dgm:cxn modelId="{54EF467B-3662-43B2-B281-040ECFB8074E}" type="presOf" srcId="{FD32AE77-27F6-4B62-BA59-31FD9402B5FB}" destId="{3D1F9A01-D3B1-454B-AB40-F994ABCD0C34}" srcOrd="0" destOrd="0" presId="urn:microsoft.com/office/officeart/2005/8/layout/vList2"/>
    <dgm:cxn modelId="{0D895A88-44DF-42B5-BD02-E124C657A2AC}" type="presOf" srcId="{7FD67003-D3DE-4F77-BE79-6F659555E3F8}" destId="{95FBC5E4-5788-4A34-8177-AF4FED0F07DC}" srcOrd="0" destOrd="0" presId="urn:microsoft.com/office/officeart/2005/8/layout/vList2"/>
    <dgm:cxn modelId="{5D5E2BA5-1623-4AD8-ABE8-01C943972AAF}" srcId="{8AA6AFE0-612A-4877-9871-57F93DF4112F}" destId="{FD32AE77-27F6-4B62-BA59-31FD9402B5FB}" srcOrd="0" destOrd="0" parTransId="{46358517-EEA1-49B4-8608-530841BD6C62}" sibTransId="{F3CBCBFA-4B25-4AA3-88BB-8B4A888778A7}"/>
    <dgm:cxn modelId="{46C84BE5-C263-4AF1-A4D5-8DDC25F4B926}" type="presOf" srcId="{0B750E3C-C7F5-4791-86AF-1181F7322E7A}" destId="{6F19364D-9743-4C5F-8C5B-F3B6D5AFFD55}" srcOrd="0" destOrd="0" presId="urn:microsoft.com/office/officeart/2005/8/layout/vList2"/>
    <dgm:cxn modelId="{8390A9EF-5D67-4BDB-862E-676B0855C858}" type="presOf" srcId="{8AA6AFE0-612A-4877-9871-57F93DF4112F}" destId="{D3966DFC-EC4E-42BC-8873-33922A3190FA}" srcOrd="0" destOrd="0" presId="urn:microsoft.com/office/officeart/2005/8/layout/vList2"/>
    <dgm:cxn modelId="{7D41374E-379D-4207-902D-B3E09D4BA009}" type="presParOf" srcId="{D3966DFC-EC4E-42BC-8873-33922A3190FA}" destId="{3D1F9A01-D3B1-454B-AB40-F994ABCD0C34}" srcOrd="0" destOrd="0" presId="urn:microsoft.com/office/officeart/2005/8/layout/vList2"/>
    <dgm:cxn modelId="{3B481BCE-A458-46FB-84AF-291020C589FF}" type="presParOf" srcId="{D3966DFC-EC4E-42BC-8873-33922A3190FA}" destId="{9F47AE48-B7CA-403E-9E30-CFA83FB44168}" srcOrd="1" destOrd="0" presId="urn:microsoft.com/office/officeart/2005/8/layout/vList2"/>
    <dgm:cxn modelId="{5B50FA98-46EA-455C-A6F8-319449E6A133}" type="presParOf" srcId="{D3966DFC-EC4E-42BC-8873-33922A3190FA}" destId="{95FBC5E4-5788-4A34-8177-AF4FED0F07DC}" srcOrd="2" destOrd="0" presId="urn:microsoft.com/office/officeart/2005/8/layout/vList2"/>
    <dgm:cxn modelId="{89461DCA-893B-4D1F-A2DC-7C56199E69FA}" type="presParOf" srcId="{D3966DFC-EC4E-42BC-8873-33922A3190FA}" destId="{DD6911FA-E4F6-4218-96BE-36C4060BD306}" srcOrd="3" destOrd="0" presId="urn:microsoft.com/office/officeart/2005/8/layout/vList2"/>
    <dgm:cxn modelId="{9F4781E4-2610-4D08-ACC9-0536A367FDEF}" type="presParOf" srcId="{D3966DFC-EC4E-42BC-8873-33922A3190FA}" destId="{6F19364D-9743-4C5F-8C5B-F3B6D5AFFD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44C50-5149-4979-839B-E4EEEB5E4A43}" type="doc">
      <dgm:prSet loTypeId="urn:microsoft.com/office/officeart/2005/8/layout/process4" loCatId="Inbox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324E091-41AC-427D-B256-B3A759980C00}">
      <dgm:prSet/>
      <dgm:spPr/>
      <dgm:t>
        <a:bodyPr/>
        <a:lstStyle/>
        <a:p>
          <a:r>
            <a:rPr lang="zh-TW" b="1"/>
            <a:t>效益論</a:t>
          </a:r>
          <a:r>
            <a:rPr lang="zh-TW"/>
            <a:t>（</a:t>
          </a:r>
          <a:r>
            <a:rPr lang="en-US"/>
            <a:t>Utilitarianism</a:t>
          </a:r>
          <a:r>
            <a:rPr lang="zh-TW"/>
            <a:t>）</a:t>
          </a:r>
          <a:endParaRPr lang="en-US"/>
        </a:p>
      </dgm:t>
    </dgm:pt>
    <dgm:pt modelId="{4AA4ED06-7AC1-484E-8B40-A3269D0CF133}" type="parTrans" cxnId="{24378CA2-7B3F-4713-A733-F29B8A17C933}">
      <dgm:prSet/>
      <dgm:spPr/>
      <dgm:t>
        <a:bodyPr/>
        <a:lstStyle/>
        <a:p>
          <a:endParaRPr lang="en-US"/>
        </a:p>
      </dgm:t>
    </dgm:pt>
    <dgm:pt modelId="{B083CBA8-03AE-42D4-AE07-5904232374AE}" type="sibTrans" cxnId="{24378CA2-7B3F-4713-A733-F29B8A17C933}">
      <dgm:prSet/>
      <dgm:spPr/>
      <dgm:t>
        <a:bodyPr/>
        <a:lstStyle/>
        <a:p>
          <a:endParaRPr lang="en-US"/>
        </a:p>
      </dgm:t>
    </dgm:pt>
    <dgm:pt modelId="{8B75295B-063E-42E0-89E8-E6DFC4FB2C4A}">
      <dgm:prSet/>
      <dgm:spPr/>
      <dgm:t>
        <a:bodyPr/>
        <a:lstStyle/>
        <a:p>
          <a:r>
            <a:rPr lang="zh-TW"/>
            <a:t>邊沁（</a:t>
          </a:r>
          <a:r>
            <a:rPr lang="en-US"/>
            <a:t>Jeremy Bentham</a:t>
          </a:r>
          <a:r>
            <a:rPr lang="zh-TW"/>
            <a:t>，</a:t>
          </a:r>
          <a:r>
            <a:rPr lang="en-US"/>
            <a:t>1748-1832</a:t>
          </a:r>
          <a:r>
            <a:rPr lang="zh-TW"/>
            <a:t>）</a:t>
          </a:r>
          <a:endParaRPr lang="en-US"/>
        </a:p>
      </dgm:t>
    </dgm:pt>
    <dgm:pt modelId="{2539EBF1-A17E-422D-ADB8-F2CB6A7E842A}" type="parTrans" cxnId="{E9921B6A-D730-4D6A-9861-0D444DA0DA06}">
      <dgm:prSet/>
      <dgm:spPr/>
      <dgm:t>
        <a:bodyPr/>
        <a:lstStyle/>
        <a:p>
          <a:endParaRPr lang="en-US"/>
        </a:p>
      </dgm:t>
    </dgm:pt>
    <dgm:pt modelId="{589B8A95-1484-44BC-9421-8FB615D50133}" type="sibTrans" cxnId="{E9921B6A-D730-4D6A-9861-0D444DA0DA06}">
      <dgm:prSet/>
      <dgm:spPr/>
      <dgm:t>
        <a:bodyPr/>
        <a:lstStyle/>
        <a:p>
          <a:endParaRPr lang="en-US"/>
        </a:p>
      </dgm:t>
    </dgm:pt>
    <dgm:pt modelId="{F9F270F8-564F-4A41-A307-0C9BBEF9D9DF}">
      <dgm:prSet/>
      <dgm:spPr/>
      <dgm:t>
        <a:bodyPr/>
        <a:lstStyle/>
        <a:p>
          <a:r>
            <a:rPr lang="zh-TW"/>
            <a:t>彌爾（</a:t>
          </a:r>
          <a:r>
            <a:rPr lang="en-US"/>
            <a:t>John Staurt Mill</a:t>
          </a:r>
          <a:r>
            <a:rPr lang="zh-TW"/>
            <a:t>，</a:t>
          </a:r>
          <a:r>
            <a:rPr lang="en-US"/>
            <a:t>1806-1873</a:t>
          </a:r>
          <a:r>
            <a:rPr lang="zh-TW"/>
            <a:t>）</a:t>
          </a:r>
          <a:endParaRPr lang="en-US"/>
        </a:p>
      </dgm:t>
    </dgm:pt>
    <dgm:pt modelId="{884497DA-E496-4127-A3E6-E2C9D29AE89E}" type="parTrans" cxnId="{5D24388C-B58E-482A-ABF8-3D347F372FCA}">
      <dgm:prSet/>
      <dgm:spPr/>
      <dgm:t>
        <a:bodyPr/>
        <a:lstStyle/>
        <a:p>
          <a:endParaRPr lang="en-US"/>
        </a:p>
      </dgm:t>
    </dgm:pt>
    <dgm:pt modelId="{60C85DA7-FFE9-43E9-9921-F3B328DFB8FE}" type="sibTrans" cxnId="{5D24388C-B58E-482A-ABF8-3D347F372FCA}">
      <dgm:prSet/>
      <dgm:spPr/>
      <dgm:t>
        <a:bodyPr/>
        <a:lstStyle/>
        <a:p>
          <a:endParaRPr lang="en-US"/>
        </a:p>
      </dgm:t>
    </dgm:pt>
    <dgm:pt modelId="{03FAA0DF-EFB5-48FE-97E7-CCD2C3EFC2D3}">
      <dgm:prSet/>
      <dgm:spPr/>
      <dgm:t>
        <a:bodyPr/>
        <a:lstStyle/>
        <a:p>
          <a:r>
            <a:rPr lang="zh-TW" b="1"/>
            <a:t>義務論</a:t>
          </a:r>
          <a:r>
            <a:rPr lang="zh-TW"/>
            <a:t>（</a:t>
          </a:r>
          <a:r>
            <a:rPr lang="en-US"/>
            <a:t>Deontologie</a:t>
          </a:r>
          <a:r>
            <a:rPr lang="zh-TW"/>
            <a:t>）</a:t>
          </a:r>
          <a:endParaRPr lang="en-US"/>
        </a:p>
      </dgm:t>
    </dgm:pt>
    <dgm:pt modelId="{C619704D-6848-4347-99FE-182C62EE0ACA}" type="parTrans" cxnId="{162A9EEE-325E-4A9E-B782-55795E700D51}">
      <dgm:prSet/>
      <dgm:spPr/>
      <dgm:t>
        <a:bodyPr/>
        <a:lstStyle/>
        <a:p>
          <a:endParaRPr lang="en-US"/>
        </a:p>
      </dgm:t>
    </dgm:pt>
    <dgm:pt modelId="{4BA1ACD8-913F-470A-AB6B-20378D1BD8E2}" type="sibTrans" cxnId="{162A9EEE-325E-4A9E-B782-55795E700D51}">
      <dgm:prSet/>
      <dgm:spPr/>
      <dgm:t>
        <a:bodyPr/>
        <a:lstStyle/>
        <a:p>
          <a:endParaRPr lang="en-US"/>
        </a:p>
      </dgm:t>
    </dgm:pt>
    <dgm:pt modelId="{4DB0BE6E-230C-4612-A471-9B0D7AB6657F}">
      <dgm:prSet/>
      <dgm:spPr/>
      <dgm:t>
        <a:bodyPr/>
        <a:lstStyle/>
        <a:p>
          <a:r>
            <a:rPr lang="zh-TW"/>
            <a:t>康德（</a:t>
          </a:r>
          <a:r>
            <a:rPr lang="en-US"/>
            <a:t>Immannel Kant</a:t>
          </a:r>
          <a:r>
            <a:rPr lang="zh-TW"/>
            <a:t> ，</a:t>
          </a:r>
          <a:r>
            <a:rPr lang="en-US"/>
            <a:t> 1724-1804</a:t>
          </a:r>
          <a:r>
            <a:rPr lang="zh-TW"/>
            <a:t>）</a:t>
          </a:r>
          <a:endParaRPr lang="en-US"/>
        </a:p>
      </dgm:t>
    </dgm:pt>
    <dgm:pt modelId="{4D1DCEE6-C0E0-4272-A881-E0E6B576C8BA}" type="parTrans" cxnId="{9257DDF3-014F-44A0-BDC2-95D1975ED02C}">
      <dgm:prSet/>
      <dgm:spPr/>
      <dgm:t>
        <a:bodyPr/>
        <a:lstStyle/>
        <a:p>
          <a:endParaRPr lang="en-US"/>
        </a:p>
      </dgm:t>
    </dgm:pt>
    <dgm:pt modelId="{FBB4A9F5-9BD5-448C-8B74-ED709EFDA334}" type="sibTrans" cxnId="{9257DDF3-014F-44A0-BDC2-95D1975ED02C}">
      <dgm:prSet/>
      <dgm:spPr/>
      <dgm:t>
        <a:bodyPr/>
        <a:lstStyle/>
        <a:p>
          <a:endParaRPr lang="en-US"/>
        </a:p>
      </dgm:t>
    </dgm:pt>
    <dgm:pt modelId="{CE811A64-E438-4295-82CD-4E727630AE9E}">
      <dgm:prSet/>
      <dgm:spPr/>
      <dgm:t>
        <a:bodyPr/>
        <a:lstStyle/>
        <a:p>
          <a:r>
            <a:rPr lang="zh-TW"/>
            <a:t>羅爾斯 </a:t>
          </a:r>
          <a:r>
            <a:rPr lang="en-US"/>
            <a:t>(John Rawls</a:t>
          </a:r>
          <a:r>
            <a:rPr lang="zh-TW"/>
            <a:t>，</a:t>
          </a:r>
          <a:r>
            <a:rPr lang="en-US"/>
            <a:t> 1921-2002)</a:t>
          </a:r>
        </a:p>
      </dgm:t>
    </dgm:pt>
    <dgm:pt modelId="{D07A9167-2AE3-4016-8638-9A2BE77C00E0}" type="parTrans" cxnId="{09DF648D-53F0-449D-B50A-4C20242D1728}">
      <dgm:prSet/>
      <dgm:spPr/>
      <dgm:t>
        <a:bodyPr/>
        <a:lstStyle/>
        <a:p>
          <a:endParaRPr lang="en-US"/>
        </a:p>
      </dgm:t>
    </dgm:pt>
    <dgm:pt modelId="{49D45085-ECA7-424A-A327-0387FD9F1A64}" type="sibTrans" cxnId="{09DF648D-53F0-449D-B50A-4C20242D1728}">
      <dgm:prSet/>
      <dgm:spPr/>
      <dgm:t>
        <a:bodyPr/>
        <a:lstStyle/>
        <a:p>
          <a:endParaRPr lang="en-US"/>
        </a:p>
      </dgm:t>
    </dgm:pt>
    <dgm:pt modelId="{4733DDFE-136E-4664-B6C0-BFC5CAA1B6A3}">
      <dgm:prSet/>
      <dgm:spPr/>
      <dgm:t>
        <a:bodyPr/>
        <a:lstStyle/>
        <a:p>
          <a:r>
            <a:rPr lang="zh-TW"/>
            <a:t>德行論</a:t>
          </a:r>
          <a:endParaRPr lang="en-US"/>
        </a:p>
      </dgm:t>
    </dgm:pt>
    <dgm:pt modelId="{A102B423-3A5E-43AC-9FD8-D6AE1AA96E18}" type="parTrans" cxnId="{C4AB02F7-45CE-4F86-8F9C-BBD59C71FD53}">
      <dgm:prSet/>
      <dgm:spPr/>
      <dgm:t>
        <a:bodyPr/>
        <a:lstStyle/>
        <a:p>
          <a:endParaRPr lang="en-US"/>
        </a:p>
      </dgm:t>
    </dgm:pt>
    <dgm:pt modelId="{8943B8CA-B153-4028-9079-9E592A8DB2DE}" type="sibTrans" cxnId="{C4AB02F7-45CE-4F86-8F9C-BBD59C71FD53}">
      <dgm:prSet/>
      <dgm:spPr/>
      <dgm:t>
        <a:bodyPr/>
        <a:lstStyle/>
        <a:p>
          <a:endParaRPr lang="en-US"/>
        </a:p>
      </dgm:t>
    </dgm:pt>
    <dgm:pt modelId="{46958435-380F-45D3-AB7D-99FEC042B8CF}">
      <dgm:prSet/>
      <dgm:spPr/>
      <dgm:t>
        <a:bodyPr/>
        <a:lstStyle/>
        <a:p>
          <a:r>
            <a:rPr lang="zh-TW"/>
            <a:t>亞理斯多德</a:t>
          </a:r>
          <a:endParaRPr lang="en-US"/>
        </a:p>
      </dgm:t>
    </dgm:pt>
    <dgm:pt modelId="{9FADFF61-F92F-4C23-991F-B82B4E6619FD}" type="parTrans" cxnId="{3F126F06-DBAF-46EC-A54E-ECCE2D9D7B76}">
      <dgm:prSet/>
      <dgm:spPr/>
      <dgm:t>
        <a:bodyPr/>
        <a:lstStyle/>
        <a:p>
          <a:endParaRPr lang="en-US"/>
        </a:p>
      </dgm:t>
    </dgm:pt>
    <dgm:pt modelId="{1C410551-86AE-4746-9799-33478A421AD6}" type="sibTrans" cxnId="{3F126F06-DBAF-46EC-A54E-ECCE2D9D7B76}">
      <dgm:prSet/>
      <dgm:spPr/>
      <dgm:t>
        <a:bodyPr/>
        <a:lstStyle/>
        <a:p>
          <a:endParaRPr lang="en-US"/>
        </a:p>
      </dgm:t>
    </dgm:pt>
    <dgm:pt modelId="{104CD6F3-AE06-4A0D-B625-E764BD44A668}" type="pres">
      <dgm:prSet presAssocID="{F6D44C50-5149-4979-839B-E4EEEB5E4A43}" presName="Name0" presStyleCnt="0">
        <dgm:presLayoutVars>
          <dgm:dir/>
          <dgm:animLvl val="lvl"/>
          <dgm:resizeHandles val="exact"/>
        </dgm:presLayoutVars>
      </dgm:prSet>
      <dgm:spPr/>
    </dgm:pt>
    <dgm:pt modelId="{97FC157F-209D-4188-A29F-17C2E2C973A7}" type="pres">
      <dgm:prSet presAssocID="{4733DDFE-136E-4664-B6C0-BFC5CAA1B6A3}" presName="boxAndChildren" presStyleCnt="0"/>
      <dgm:spPr/>
    </dgm:pt>
    <dgm:pt modelId="{8E90B235-FD59-4154-973E-4AD2A9A11A1E}" type="pres">
      <dgm:prSet presAssocID="{4733DDFE-136E-4664-B6C0-BFC5CAA1B6A3}" presName="parentTextBox" presStyleLbl="node1" presStyleIdx="0" presStyleCnt="3"/>
      <dgm:spPr/>
    </dgm:pt>
    <dgm:pt modelId="{8403A256-212A-4A2B-BA55-AE3D1D6FD2A3}" type="pres">
      <dgm:prSet presAssocID="{4733DDFE-136E-4664-B6C0-BFC5CAA1B6A3}" presName="entireBox" presStyleLbl="node1" presStyleIdx="0" presStyleCnt="3"/>
      <dgm:spPr/>
    </dgm:pt>
    <dgm:pt modelId="{7A1DDA5B-6F59-4983-888C-42723AA77B6F}" type="pres">
      <dgm:prSet presAssocID="{4733DDFE-136E-4664-B6C0-BFC5CAA1B6A3}" presName="descendantBox" presStyleCnt="0"/>
      <dgm:spPr/>
    </dgm:pt>
    <dgm:pt modelId="{3F8A9CA2-F76C-49FE-B3E7-FC015884471D}" type="pres">
      <dgm:prSet presAssocID="{46958435-380F-45D3-AB7D-99FEC042B8CF}" presName="childTextBox" presStyleLbl="fgAccFollowNode1" presStyleIdx="0" presStyleCnt="5">
        <dgm:presLayoutVars>
          <dgm:bulletEnabled val="1"/>
        </dgm:presLayoutVars>
      </dgm:prSet>
      <dgm:spPr/>
    </dgm:pt>
    <dgm:pt modelId="{D8D7E4C2-877E-47BB-8D70-ADD77F4FFCD8}" type="pres">
      <dgm:prSet presAssocID="{4BA1ACD8-913F-470A-AB6B-20378D1BD8E2}" presName="sp" presStyleCnt="0"/>
      <dgm:spPr/>
    </dgm:pt>
    <dgm:pt modelId="{409C794E-A4CD-464C-9139-637AA68B84CA}" type="pres">
      <dgm:prSet presAssocID="{03FAA0DF-EFB5-48FE-97E7-CCD2C3EFC2D3}" presName="arrowAndChildren" presStyleCnt="0"/>
      <dgm:spPr/>
    </dgm:pt>
    <dgm:pt modelId="{FD2DDFB2-3FAC-43E6-982D-FDE1D75EB772}" type="pres">
      <dgm:prSet presAssocID="{03FAA0DF-EFB5-48FE-97E7-CCD2C3EFC2D3}" presName="parentTextArrow" presStyleLbl="node1" presStyleIdx="0" presStyleCnt="3"/>
      <dgm:spPr/>
    </dgm:pt>
    <dgm:pt modelId="{FEAEA5EB-6705-447A-A8BB-F64507ADE7F9}" type="pres">
      <dgm:prSet presAssocID="{03FAA0DF-EFB5-48FE-97E7-CCD2C3EFC2D3}" presName="arrow" presStyleLbl="node1" presStyleIdx="1" presStyleCnt="3"/>
      <dgm:spPr/>
    </dgm:pt>
    <dgm:pt modelId="{1B4DBFE1-F029-4AB8-ACE6-9C8A0C623D37}" type="pres">
      <dgm:prSet presAssocID="{03FAA0DF-EFB5-48FE-97E7-CCD2C3EFC2D3}" presName="descendantArrow" presStyleCnt="0"/>
      <dgm:spPr/>
    </dgm:pt>
    <dgm:pt modelId="{00B7ADB2-6BBE-4FAB-9995-C2AD546E5258}" type="pres">
      <dgm:prSet presAssocID="{4DB0BE6E-230C-4612-A471-9B0D7AB6657F}" presName="childTextArrow" presStyleLbl="fgAccFollowNode1" presStyleIdx="1" presStyleCnt="5">
        <dgm:presLayoutVars>
          <dgm:bulletEnabled val="1"/>
        </dgm:presLayoutVars>
      </dgm:prSet>
      <dgm:spPr/>
    </dgm:pt>
    <dgm:pt modelId="{FFBB8CE1-2F46-46EC-8EA9-5D95D245C08C}" type="pres">
      <dgm:prSet presAssocID="{CE811A64-E438-4295-82CD-4E727630AE9E}" presName="childTextArrow" presStyleLbl="fgAccFollowNode1" presStyleIdx="2" presStyleCnt="5">
        <dgm:presLayoutVars>
          <dgm:bulletEnabled val="1"/>
        </dgm:presLayoutVars>
      </dgm:prSet>
      <dgm:spPr/>
    </dgm:pt>
    <dgm:pt modelId="{8114846D-016F-48A2-A485-F629DF675249}" type="pres">
      <dgm:prSet presAssocID="{B083CBA8-03AE-42D4-AE07-5904232374AE}" presName="sp" presStyleCnt="0"/>
      <dgm:spPr/>
    </dgm:pt>
    <dgm:pt modelId="{FB6F757F-160C-4527-B942-C693C823A6D8}" type="pres">
      <dgm:prSet presAssocID="{A324E091-41AC-427D-B256-B3A759980C00}" presName="arrowAndChildren" presStyleCnt="0"/>
      <dgm:spPr/>
    </dgm:pt>
    <dgm:pt modelId="{C67FB79D-93FE-4C34-BA06-35ED13965FD8}" type="pres">
      <dgm:prSet presAssocID="{A324E091-41AC-427D-B256-B3A759980C00}" presName="parentTextArrow" presStyleLbl="node1" presStyleIdx="1" presStyleCnt="3"/>
      <dgm:spPr/>
    </dgm:pt>
    <dgm:pt modelId="{FA52EDF2-5D36-4808-BC23-B198BF8E6B86}" type="pres">
      <dgm:prSet presAssocID="{A324E091-41AC-427D-B256-B3A759980C00}" presName="arrow" presStyleLbl="node1" presStyleIdx="2" presStyleCnt="3"/>
      <dgm:spPr/>
    </dgm:pt>
    <dgm:pt modelId="{6408FB06-04FF-417C-8F8C-72784D380D8E}" type="pres">
      <dgm:prSet presAssocID="{A324E091-41AC-427D-B256-B3A759980C00}" presName="descendantArrow" presStyleCnt="0"/>
      <dgm:spPr/>
    </dgm:pt>
    <dgm:pt modelId="{D63DB551-922A-44AF-BEB8-4F0134268577}" type="pres">
      <dgm:prSet presAssocID="{8B75295B-063E-42E0-89E8-E6DFC4FB2C4A}" presName="childTextArrow" presStyleLbl="fgAccFollowNode1" presStyleIdx="3" presStyleCnt="5">
        <dgm:presLayoutVars>
          <dgm:bulletEnabled val="1"/>
        </dgm:presLayoutVars>
      </dgm:prSet>
      <dgm:spPr/>
    </dgm:pt>
    <dgm:pt modelId="{5036F10B-AC7A-4598-8939-A9C3614954AF}" type="pres">
      <dgm:prSet presAssocID="{F9F270F8-564F-4A41-A307-0C9BBEF9D9DF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3F126F06-DBAF-46EC-A54E-ECCE2D9D7B76}" srcId="{4733DDFE-136E-4664-B6C0-BFC5CAA1B6A3}" destId="{46958435-380F-45D3-AB7D-99FEC042B8CF}" srcOrd="0" destOrd="0" parTransId="{9FADFF61-F92F-4C23-991F-B82B4E6619FD}" sibTransId="{1C410551-86AE-4746-9799-33478A421AD6}"/>
    <dgm:cxn modelId="{986E170A-489D-4EDF-964B-C2447501927D}" type="presOf" srcId="{46958435-380F-45D3-AB7D-99FEC042B8CF}" destId="{3F8A9CA2-F76C-49FE-B3E7-FC015884471D}" srcOrd="0" destOrd="0" presId="urn:microsoft.com/office/officeart/2005/8/layout/process4"/>
    <dgm:cxn modelId="{C5D3540C-94F9-409E-9A0D-9E42E54ECF17}" type="presOf" srcId="{8B75295B-063E-42E0-89E8-E6DFC4FB2C4A}" destId="{D63DB551-922A-44AF-BEB8-4F0134268577}" srcOrd="0" destOrd="0" presId="urn:microsoft.com/office/officeart/2005/8/layout/process4"/>
    <dgm:cxn modelId="{68A13A11-C93D-4E46-BE53-45E8AC1F393A}" type="presOf" srcId="{4733DDFE-136E-4664-B6C0-BFC5CAA1B6A3}" destId="{8403A256-212A-4A2B-BA55-AE3D1D6FD2A3}" srcOrd="1" destOrd="0" presId="urn:microsoft.com/office/officeart/2005/8/layout/process4"/>
    <dgm:cxn modelId="{2220B541-7210-4DA4-B923-E0B46DAB3EA6}" type="presOf" srcId="{4733DDFE-136E-4664-B6C0-BFC5CAA1B6A3}" destId="{8E90B235-FD59-4154-973E-4AD2A9A11A1E}" srcOrd="0" destOrd="0" presId="urn:microsoft.com/office/officeart/2005/8/layout/process4"/>
    <dgm:cxn modelId="{FF59CE64-FC3A-4686-BD13-8EA28918A00C}" type="presOf" srcId="{4DB0BE6E-230C-4612-A471-9B0D7AB6657F}" destId="{00B7ADB2-6BBE-4FAB-9995-C2AD546E5258}" srcOrd="0" destOrd="0" presId="urn:microsoft.com/office/officeart/2005/8/layout/process4"/>
    <dgm:cxn modelId="{E9921B6A-D730-4D6A-9861-0D444DA0DA06}" srcId="{A324E091-41AC-427D-B256-B3A759980C00}" destId="{8B75295B-063E-42E0-89E8-E6DFC4FB2C4A}" srcOrd="0" destOrd="0" parTransId="{2539EBF1-A17E-422D-ADB8-F2CB6A7E842A}" sibTransId="{589B8A95-1484-44BC-9421-8FB615D50133}"/>
    <dgm:cxn modelId="{07731A53-E074-4D95-A6F9-61823222DE0D}" type="presOf" srcId="{A324E091-41AC-427D-B256-B3A759980C00}" destId="{C67FB79D-93FE-4C34-BA06-35ED13965FD8}" srcOrd="0" destOrd="0" presId="urn:microsoft.com/office/officeart/2005/8/layout/process4"/>
    <dgm:cxn modelId="{C9D8B57C-C3B2-4F6D-898B-B22A6BEFE138}" type="presOf" srcId="{03FAA0DF-EFB5-48FE-97E7-CCD2C3EFC2D3}" destId="{FEAEA5EB-6705-447A-A8BB-F64507ADE7F9}" srcOrd="1" destOrd="0" presId="urn:microsoft.com/office/officeart/2005/8/layout/process4"/>
    <dgm:cxn modelId="{5D24388C-B58E-482A-ABF8-3D347F372FCA}" srcId="{A324E091-41AC-427D-B256-B3A759980C00}" destId="{F9F270F8-564F-4A41-A307-0C9BBEF9D9DF}" srcOrd="1" destOrd="0" parTransId="{884497DA-E496-4127-A3E6-E2C9D29AE89E}" sibTransId="{60C85DA7-FFE9-43E9-9921-F3B328DFB8FE}"/>
    <dgm:cxn modelId="{09DF648D-53F0-449D-B50A-4C20242D1728}" srcId="{03FAA0DF-EFB5-48FE-97E7-CCD2C3EFC2D3}" destId="{CE811A64-E438-4295-82CD-4E727630AE9E}" srcOrd="1" destOrd="0" parTransId="{D07A9167-2AE3-4016-8638-9A2BE77C00E0}" sibTransId="{49D45085-ECA7-424A-A327-0387FD9F1A64}"/>
    <dgm:cxn modelId="{24378CA2-7B3F-4713-A733-F29B8A17C933}" srcId="{F6D44C50-5149-4979-839B-E4EEEB5E4A43}" destId="{A324E091-41AC-427D-B256-B3A759980C00}" srcOrd="0" destOrd="0" parTransId="{4AA4ED06-7AC1-484E-8B40-A3269D0CF133}" sibTransId="{B083CBA8-03AE-42D4-AE07-5904232374AE}"/>
    <dgm:cxn modelId="{84C1E7A7-0BA9-40B8-AA38-26156E02C9FD}" type="presOf" srcId="{03FAA0DF-EFB5-48FE-97E7-CCD2C3EFC2D3}" destId="{FD2DDFB2-3FAC-43E6-982D-FDE1D75EB772}" srcOrd="0" destOrd="0" presId="urn:microsoft.com/office/officeart/2005/8/layout/process4"/>
    <dgm:cxn modelId="{D60D3EAA-5C70-4F71-9514-4AA2150AF158}" type="presOf" srcId="{F6D44C50-5149-4979-839B-E4EEEB5E4A43}" destId="{104CD6F3-AE06-4A0D-B625-E764BD44A668}" srcOrd="0" destOrd="0" presId="urn:microsoft.com/office/officeart/2005/8/layout/process4"/>
    <dgm:cxn modelId="{2D2204B6-DAAA-4F41-9FA9-02CCD4B700B9}" type="presOf" srcId="{A324E091-41AC-427D-B256-B3A759980C00}" destId="{FA52EDF2-5D36-4808-BC23-B198BF8E6B86}" srcOrd="1" destOrd="0" presId="urn:microsoft.com/office/officeart/2005/8/layout/process4"/>
    <dgm:cxn modelId="{443446D6-53D2-4C4A-BB3A-3BC90656519E}" type="presOf" srcId="{F9F270F8-564F-4A41-A307-0C9BBEF9D9DF}" destId="{5036F10B-AC7A-4598-8939-A9C3614954AF}" srcOrd="0" destOrd="0" presId="urn:microsoft.com/office/officeart/2005/8/layout/process4"/>
    <dgm:cxn modelId="{AFF001D9-0BC4-4A1B-A512-E436086AE82E}" type="presOf" srcId="{CE811A64-E438-4295-82CD-4E727630AE9E}" destId="{FFBB8CE1-2F46-46EC-8EA9-5D95D245C08C}" srcOrd="0" destOrd="0" presId="urn:microsoft.com/office/officeart/2005/8/layout/process4"/>
    <dgm:cxn modelId="{162A9EEE-325E-4A9E-B782-55795E700D51}" srcId="{F6D44C50-5149-4979-839B-E4EEEB5E4A43}" destId="{03FAA0DF-EFB5-48FE-97E7-CCD2C3EFC2D3}" srcOrd="1" destOrd="0" parTransId="{C619704D-6848-4347-99FE-182C62EE0ACA}" sibTransId="{4BA1ACD8-913F-470A-AB6B-20378D1BD8E2}"/>
    <dgm:cxn modelId="{9257DDF3-014F-44A0-BDC2-95D1975ED02C}" srcId="{03FAA0DF-EFB5-48FE-97E7-CCD2C3EFC2D3}" destId="{4DB0BE6E-230C-4612-A471-9B0D7AB6657F}" srcOrd="0" destOrd="0" parTransId="{4D1DCEE6-C0E0-4272-A881-E0E6B576C8BA}" sibTransId="{FBB4A9F5-9BD5-448C-8B74-ED709EFDA334}"/>
    <dgm:cxn modelId="{C4AB02F7-45CE-4F86-8F9C-BBD59C71FD53}" srcId="{F6D44C50-5149-4979-839B-E4EEEB5E4A43}" destId="{4733DDFE-136E-4664-B6C0-BFC5CAA1B6A3}" srcOrd="2" destOrd="0" parTransId="{A102B423-3A5E-43AC-9FD8-D6AE1AA96E18}" sibTransId="{8943B8CA-B153-4028-9079-9E592A8DB2DE}"/>
    <dgm:cxn modelId="{A60D2633-959F-4601-B70B-FF0DB2C60EAB}" type="presParOf" srcId="{104CD6F3-AE06-4A0D-B625-E764BD44A668}" destId="{97FC157F-209D-4188-A29F-17C2E2C973A7}" srcOrd="0" destOrd="0" presId="urn:microsoft.com/office/officeart/2005/8/layout/process4"/>
    <dgm:cxn modelId="{10CA180C-3D6E-4B50-989A-EC400433BB9B}" type="presParOf" srcId="{97FC157F-209D-4188-A29F-17C2E2C973A7}" destId="{8E90B235-FD59-4154-973E-4AD2A9A11A1E}" srcOrd="0" destOrd="0" presId="urn:microsoft.com/office/officeart/2005/8/layout/process4"/>
    <dgm:cxn modelId="{4F8FEDAB-AC56-4BC6-9E33-4BBBFA385DF9}" type="presParOf" srcId="{97FC157F-209D-4188-A29F-17C2E2C973A7}" destId="{8403A256-212A-4A2B-BA55-AE3D1D6FD2A3}" srcOrd="1" destOrd="0" presId="urn:microsoft.com/office/officeart/2005/8/layout/process4"/>
    <dgm:cxn modelId="{8205D8C4-2CF4-4E30-9E06-EA4FE8462A6A}" type="presParOf" srcId="{97FC157F-209D-4188-A29F-17C2E2C973A7}" destId="{7A1DDA5B-6F59-4983-888C-42723AA77B6F}" srcOrd="2" destOrd="0" presId="urn:microsoft.com/office/officeart/2005/8/layout/process4"/>
    <dgm:cxn modelId="{023FAC1D-AEF7-4212-893D-9B448EBBE20D}" type="presParOf" srcId="{7A1DDA5B-6F59-4983-888C-42723AA77B6F}" destId="{3F8A9CA2-F76C-49FE-B3E7-FC015884471D}" srcOrd="0" destOrd="0" presId="urn:microsoft.com/office/officeart/2005/8/layout/process4"/>
    <dgm:cxn modelId="{B02418E1-85B5-49D9-9AA4-C9C4F100A13C}" type="presParOf" srcId="{104CD6F3-AE06-4A0D-B625-E764BD44A668}" destId="{D8D7E4C2-877E-47BB-8D70-ADD77F4FFCD8}" srcOrd="1" destOrd="0" presId="urn:microsoft.com/office/officeart/2005/8/layout/process4"/>
    <dgm:cxn modelId="{2B9D4DA7-A882-4354-A7FD-79A936C5188D}" type="presParOf" srcId="{104CD6F3-AE06-4A0D-B625-E764BD44A668}" destId="{409C794E-A4CD-464C-9139-637AA68B84CA}" srcOrd="2" destOrd="0" presId="urn:microsoft.com/office/officeart/2005/8/layout/process4"/>
    <dgm:cxn modelId="{85CF1E64-C559-445D-B8BA-F80D7B2BED91}" type="presParOf" srcId="{409C794E-A4CD-464C-9139-637AA68B84CA}" destId="{FD2DDFB2-3FAC-43E6-982D-FDE1D75EB772}" srcOrd="0" destOrd="0" presId="urn:microsoft.com/office/officeart/2005/8/layout/process4"/>
    <dgm:cxn modelId="{4CF02035-30DC-48F5-A83C-0E67E2C6F8BC}" type="presParOf" srcId="{409C794E-A4CD-464C-9139-637AA68B84CA}" destId="{FEAEA5EB-6705-447A-A8BB-F64507ADE7F9}" srcOrd="1" destOrd="0" presId="urn:microsoft.com/office/officeart/2005/8/layout/process4"/>
    <dgm:cxn modelId="{983AADA2-9612-441F-8A11-13A92A4FB722}" type="presParOf" srcId="{409C794E-A4CD-464C-9139-637AA68B84CA}" destId="{1B4DBFE1-F029-4AB8-ACE6-9C8A0C623D37}" srcOrd="2" destOrd="0" presId="urn:microsoft.com/office/officeart/2005/8/layout/process4"/>
    <dgm:cxn modelId="{6528AB45-0D2E-4608-913F-B275487050B9}" type="presParOf" srcId="{1B4DBFE1-F029-4AB8-ACE6-9C8A0C623D37}" destId="{00B7ADB2-6BBE-4FAB-9995-C2AD546E5258}" srcOrd="0" destOrd="0" presId="urn:microsoft.com/office/officeart/2005/8/layout/process4"/>
    <dgm:cxn modelId="{AF0B7457-9D39-4FD3-8738-19467EB53D26}" type="presParOf" srcId="{1B4DBFE1-F029-4AB8-ACE6-9C8A0C623D37}" destId="{FFBB8CE1-2F46-46EC-8EA9-5D95D245C08C}" srcOrd="1" destOrd="0" presId="urn:microsoft.com/office/officeart/2005/8/layout/process4"/>
    <dgm:cxn modelId="{D8B88959-13A5-4497-A99A-480A28BD02D3}" type="presParOf" srcId="{104CD6F3-AE06-4A0D-B625-E764BD44A668}" destId="{8114846D-016F-48A2-A485-F629DF675249}" srcOrd="3" destOrd="0" presId="urn:microsoft.com/office/officeart/2005/8/layout/process4"/>
    <dgm:cxn modelId="{5B5E14A6-E0E6-4D15-952F-6BA5C2559BCC}" type="presParOf" srcId="{104CD6F3-AE06-4A0D-B625-E764BD44A668}" destId="{FB6F757F-160C-4527-B942-C693C823A6D8}" srcOrd="4" destOrd="0" presId="urn:microsoft.com/office/officeart/2005/8/layout/process4"/>
    <dgm:cxn modelId="{694D3721-36E1-4797-81EC-710DE6298704}" type="presParOf" srcId="{FB6F757F-160C-4527-B942-C693C823A6D8}" destId="{C67FB79D-93FE-4C34-BA06-35ED13965FD8}" srcOrd="0" destOrd="0" presId="urn:microsoft.com/office/officeart/2005/8/layout/process4"/>
    <dgm:cxn modelId="{8024527C-144F-4C87-9FB1-2E919040C28E}" type="presParOf" srcId="{FB6F757F-160C-4527-B942-C693C823A6D8}" destId="{FA52EDF2-5D36-4808-BC23-B198BF8E6B86}" srcOrd="1" destOrd="0" presId="urn:microsoft.com/office/officeart/2005/8/layout/process4"/>
    <dgm:cxn modelId="{E874015D-5149-432B-AC7F-ABDC9CAE3EE0}" type="presParOf" srcId="{FB6F757F-160C-4527-B942-C693C823A6D8}" destId="{6408FB06-04FF-417C-8F8C-72784D380D8E}" srcOrd="2" destOrd="0" presId="urn:microsoft.com/office/officeart/2005/8/layout/process4"/>
    <dgm:cxn modelId="{7AFD3E14-7EEF-46FD-8F58-8485813D08F3}" type="presParOf" srcId="{6408FB06-04FF-417C-8F8C-72784D380D8E}" destId="{D63DB551-922A-44AF-BEB8-4F0134268577}" srcOrd="0" destOrd="0" presId="urn:microsoft.com/office/officeart/2005/8/layout/process4"/>
    <dgm:cxn modelId="{185B1D27-C326-45B3-B192-BEAE6B04654F}" type="presParOf" srcId="{6408FB06-04FF-417C-8F8C-72784D380D8E}" destId="{5036F10B-AC7A-4598-8939-A9C3614954A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9CF5A-F3B7-4D6D-A9C9-20849B0508D9}" type="doc">
      <dgm:prSet loTypeId="urn:microsoft.com/office/officeart/2005/8/layout/process4" loCatId="Inbox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0F182F7-C4B9-40BE-9CEF-02803C37D2F2}">
      <dgm:prSet/>
      <dgm:spPr/>
      <dgm:t>
        <a:bodyPr/>
        <a:lstStyle/>
        <a:p>
          <a:r>
            <a:rPr lang="zh-TW" b="1"/>
            <a:t>效益論</a:t>
          </a:r>
          <a:r>
            <a:rPr lang="zh-TW"/>
            <a:t>（</a:t>
          </a:r>
          <a:r>
            <a:rPr lang="en-US"/>
            <a:t>Utilitarianism</a:t>
          </a:r>
          <a:r>
            <a:rPr lang="zh-TW"/>
            <a:t>）</a:t>
          </a:r>
          <a:endParaRPr lang="en-US"/>
        </a:p>
      </dgm:t>
    </dgm:pt>
    <dgm:pt modelId="{37EF4AAD-9023-48D8-AD1B-E8076B9241DE}" type="parTrans" cxnId="{85861B53-5091-4F87-A8FB-B2C5BA225810}">
      <dgm:prSet/>
      <dgm:spPr/>
      <dgm:t>
        <a:bodyPr/>
        <a:lstStyle/>
        <a:p>
          <a:endParaRPr lang="en-US"/>
        </a:p>
      </dgm:t>
    </dgm:pt>
    <dgm:pt modelId="{5DA5FD02-188C-4D34-943E-3000D9F3547D}" type="sibTrans" cxnId="{85861B53-5091-4F87-A8FB-B2C5BA225810}">
      <dgm:prSet/>
      <dgm:spPr/>
      <dgm:t>
        <a:bodyPr/>
        <a:lstStyle/>
        <a:p>
          <a:endParaRPr lang="en-US"/>
        </a:p>
      </dgm:t>
    </dgm:pt>
    <dgm:pt modelId="{659B973E-20A4-4A6B-9DFA-0D5F3BF0B8B1}">
      <dgm:prSet/>
      <dgm:spPr/>
      <dgm:t>
        <a:bodyPr/>
        <a:lstStyle/>
        <a:p>
          <a:r>
            <a:rPr lang="zh-TW"/>
            <a:t>邊沁（</a:t>
          </a:r>
          <a:r>
            <a:rPr lang="en-US"/>
            <a:t>Jeremy Bentham</a:t>
          </a:r>
          <a:r>
            <a:rPr lang="zh-TW"/>
            <a:t>，</a:t>
          </a:r>
          <a:r>
            <a:rPr lang="en-US"/>
            <a:t>1748-1832</a:t>
          </a:r>
          <a:r>
            <a:rPr lang="zh-TW"/>
            <a:t>）</a:t>
          </a:r>
          <a:endParaRPr lang="en-US"/>
        </a:p>
      </dgm:t>
    </dgm:pt>
    <dgm:pt modelId="{ED5281F1-D07C-4D40-AEFF-6B2200AD459E}" type="parTrans" cxnId="{9022E029-70F2-46F0-B7A2-1DD5F97A0FBB}">
      <dgm:prSet/>
      <dgm:spPr/>
      <dgm:t>
        <a:bodyPr/>
        <a:lstStyle/>
        <a:p>
          <a:endParaRPr lang="en-US"/>
        </a:p>
      </dgm:t>
    </dgm:pt>
    <dgm:pt modelId="{2751B6E9-9D3F-403C-BF75-17D7F5BE0CF5}" type="sibTrans" cxnId="{9022E029-70F2-46F0-B7A2-1DD5F97A0FBB}">
      <dgm:prSet/>
      <dgm:spPr/>
      <dgm:t>
        <a:bodyPr/>
        <a:lstStyle/>
        <a:p>
          <a:endParaRPr lang="en-US"/>
        </a:p>
      </dgm:t>
    </dgm:pt>
    <dgm:pt modelId="{A643C298-B1EF-42F6-9EAA-7FFF7916ACEA}">
      <dgm:prSet/>
      <dgm:spPr/>
      <dgm:t>
        <a:bodyPr/>
        <a:lstStyle/>
        <a:p>
          <a:r>
            <a:rPr lang="zh-TW"/>
            <a:t>彌爾（</a:t>
          </a:r>
          <a:r>
            <a:rPr lang="en-US"/>
            <a:t>John Staurt Mill</a:t>
          </a:r>
          <a:r>
            <a:rPr lang="zh-TW"/>
            <a:t>，</a:t>
          </a:r>
          <a:r>
            <a:rPr lang="en-US"/>
            <a:t>1806-1873</a:t>
          </a:r>
          <a:r>
            <a:rPr lang="zh-TW"/>
            <a:t>）</a:t>
          </a:r>
          <a:endParaRPr lang="en-US"/>
        </a:p>
      </dgm:t>
    </dgm:pt>
    <dgm:pt modelId="{6B565381-E3BB-4ADD-B626-9D4CAFE00F06}" type="parTrans" cxnId="{CBFF7DBD-9108-4813-B773-C1E9F11388BC}">
      <dgm:prSet/>
      <dgm:spPr/>
      <dgm:t>
        <a:bodyPr/>
        <a:lstStyle/>
        <a:p>
          <a:endParaRPr lang="en-US"/>
        </a:p>
      </dgm:t>
    </dgm:pt>
    <dgm:pt modelId="{D6D633F4-DB10-4A2E-A4D3-C8DD8D38343A}" type="sibTrans" cxnId="{CBFF7DBD-9108-4813-B773-C1E9F11388BC}">
      <dgm:prSet/>
      <dgm:spPr/>
      <dgm:t>
        <a:bodyPr/>
        <a:lstStyle/>
        <a:p>
          <a:endParaRPr lang="en-US"/>
        </a:p>
      </dgm:t>
    </dgm:pt>
    <dgm:pt modelId="{F96C63FC-746E-4506-B6BF-6D36585C3BA1}">
      <dgm:prSet/>
      <dgm:spPr/>
      <dgm:t>
        <a:bodyPr/>
        <a:lstStyle/>
        <a:p>
          <a:r>
            <a:rPr lang="zh-TW" b="1"/>
            <a:t>義務論</a:t>
          </a:r>
          <a:r>
            <a:rPr lang="zh-TW"/>
            <a:t>（</a:t>
          </a:r>
          <a:r>
            <a:rPr lang="en-US"/>
            <a:t>Deontologie</a:t>
          </a:r>
          <a:r>
            <a:rPr lang="zh-TW"/>
            <a:t>）</a:t>
          </a:r>
          <a:endParaRPr lang="en-US"/>
        </a:p>
      </dgm:t>
    </dgm:pt>
    <dgm:pt modelId="{4EBFC313-66CE-4B77-92C2-C31F5F843117}" type="parTrans" cxnId="{73E79E95-3AFC-4F80-AC5D-B12A1045FAC0}">
      <dgm:prSet/>
      <dgm:spPr/>
      <dgm:t>
        <a:bodyPr/>
        <a:lstStyle/>
        <a:p>
          <a:endParaRPr lang="en-US"/>
        </a:p>
      </dgm:t>
    </dgm:pt>
    <dgm:pt modelId="{8A8CAE71-5F5B-47E6-9D76-C8E57920B586}" type="sibTrans" cxnId="{73E79E95-3AFC-4F80-AC5D-B12A1045FAC0}">
      <dgm:prSet/>
      <dgm:spPr/>
      <dgm:t>
        <a:bodyPr/>
        <a:lstStyle/>
        <a:p>
          <a:endParaRPr lang="en-US"/>
        </a:p>
      </dgm:t>
    </dgm:pt>
    <dgm:pt modelId="{583CDD60-FC5F-418A-B35A-56F20D4D4CEE}">
      <dgm:prSet/>
      <dgm:spPr/>
      <dgm:t>
        <a:bodyPr/>
        <a:lstStyle/>
        <a:p>
          <a:r>
            <a:rPr lang="zh-TW"/>
            <a:t>康德（</a:t>
          </a:r>
          <a:r>
            <a:rPr lang="en-US"/>
            <a:t>Immannel Kant</a:t>
          </a:r>
          <a:r>
            <a:rPr lang="zh-TW"/>
            <a:t> ，</a:t>
          </a:r>
          <a:r>
            <a:rPr lang="en-US"/>
            <a:t> 1724-1804</a:t>
          </a:r>
          <a:r>
            <a:rPr lang="zh-TW"/>
            <a:t>）</a:t>
          </a:r>
          <a:endParaRPr lang="en-US"/>
        </a:p>
      </dgm:t>
    </dgm:pt>
    <dgm:pt modelId="{6D05DA2C-D92E-44EF-9192-8D6BE5C93DE9}" type="parTrans" cxnId="{753B3439-EA2B-4792-A5B6-245269B7EF26}">
      <dgm:prSet/>
      <dgm:spPr/>
      <dgm:t>
        <a:bodyPr/>
        <a:lstStyle/>
        <a:p>
          <a:endParaRPr lang="en-US"/>
        </a:p>
      </dgm:t>
    </dgm:pt>
    <dgm:pt modelId="{F041AAD5-7988-4F52-8FE5-8B27DF43EB03}" type="sibTrans" cxnId="{753B3439-EA2B-4792-A5B6-245269B7EF26}">
      <dgm:prSet/>
      <dgm:spPr/>
      <dgm:t>
        <a:bodyPr/>
        <a:lstStyle/>
        <a:p>
          <a:endParaRPr lang="en-US"/>
        </a:p>
      </dgm:t>
    </dgm:pt>
    <dgm:pt modelId="{1D3DE7B5-84E8-47C9-BD82-66B493E10661}">
      <dgm:prSet/>
      <dgm:spPr/>
      <dgm:t>
        <a:bodyPr/>
        <a:lstStyle/>
        <a:p>
          <a:r>
            <a:rPr lang="zh-TW"/>
            <a:t>羅爾斯 </a:t>
          </a:r>
          <a:r>
            <a:rPr lang="en-US"/>
            <a:t>(John Rawls</a:t>
          </a:r>
          <a:r>
            <a:rPr lang="zh-TW"/>
            <a:t>，</a:t>
          </a:r>
          <a:r>
            <a:rPr lang="en-US"/>
            <a:t> 1921-2002)</a:t>
          </a:r>
        </a:p>
      </dgm:t>
    </dgm:pt>
    <dgm:pt modelId="{FF9A5DC2-00FC-45BC-84A8-9E2D07DAA7AC}" type="parTrans" cxnId="{E5F5BEBF-D6F8-4FFB-A34B-F87F4C291AF7}">
      <dgm:prSet/>
      <dgm:spPr/>
      <dgm:t>
        <a:bodyPr/>
        <a:lstStyle/>
        <a:p>
          <a:endParaRPr lang="en-US"/>
        </a:p>
      </dgm:t>
    </dgm:pt>
    <dgm:pt modelId="{629DB553-9DC5-4C52-BEBD-B380380C3596}" type="sibTrans" cxnId="{E5F5BEBF-D6F8-4FFB-A34B-F87F4C291AF7}">
      <dgm:prSet/>
      <dgm:spPr/>
      <dgm:t>
        <a:bodyPr/>
        <a:lstStyle/>
        <a:p>
          <a:endParaRPr lang="en-US"/>
        </a:p>
      </dgm:t>
    </dgm:pt>
    <dgm:pt modelId="{171C5DF0-FC2F-42CF-90DC-D6BE3BC6E1F1}">
      <dgm:prSet/>
      <dgm:spPr/>
      <dgm:t>
        <a:bodyPr/>
        <a:lstStyle/>
        <a:p>
          <a:r>
            <a:rPr lang="zh-TW"/>
            <a:t>德行論</a:t>
          </a:r>
          <a:endParaRPr lang="en-US"/>
        </a:p>
      </dgm:t>
    </dgm:pt>
    <dgm:pt modelId="{F4857FCD-46AA-461C-89B9-C200993175A5}" type="parTrans" cxnId="{92AE2EFB-8767-46A6-B362-E7954F3702DC}">
      <dgm:prSet/>
      <dgm:spPr/>
      <dgm:t>
        <a:bodyPr/>
        <a:lstStyle/>
        <a:p>
          <a:endParaRPr lang="en-US"/>
        </a:p>
      </dgm:t>
    </dgm:pt>
    <dgm:pt modelId="{FA306FE3-E30F-4A45-8364-F74E16585F0F}" type="sibTrans" cxnId="{92AE2EFB-8767-46A6-B362-E7954F3702DC}">
      <dgm:prSet/>
      <dgm:spPr/>
      <dgm:t>
        <a:bodyPr/>
        <a:lstStyle/>
        <a:p>
          <a:endParaRPr lang="en-US"/>
        </a:p>
      </dgm:t>
    </dgm:pt>
    <dgm:pt modelId="{738074C2-9CB1-47D9-9CFB-0CF7718D5079}">
      <dgm:prSet/>
      <dgm:spPr/>
      <dgm:t>
        <a:bodyPr/>
        <a:lstStyle/>
        <a:p>
          <a:r>
            <a:rPr lang="zh-TW"/>
            <a:t>亞理斯多德</a:t>
          </a:r>
          <a:endParaRPr lang="en-US"/>
        </a:p>
      </dgm:t>
    </dgm:pt>
    <dgm:pt modelId="{E54E5F2E-99E7-46C0-95CF-51A72C463B60}" type="parTrans" cxnId="{37C5ED8F-9EEC-465A-B79D-D27E38ABB51B}">
      <dgm:prSet/>
      <dgm:spPr/>
      <dgm:t>
        <a:bodyPr/>
        <a:lstStyle/>
        <a:p>
          <a:endParaRPr lang="en-US"/>
        </a:p>
      </dgm:t>
    </dgm:pt>
    <dgm:pt modelId="{CDA32BA0-077B-4FD8-9966-2A51F1EDAAFB}" type="sibTrans" cxnId="{37C5ED8F-9EEC-465A-B79D-D27E38ABB51B}">
      <dgm:prSet/>
      <dgm:spPr/>
      <dgm:t>
        <a:bodyPr/>
        <a:lstStyle/>
        <a:p>
          <a:endParaRPr lang="en-US"/>
        </a:p>
      </dgm:t>
    </dgm:pt>
    <dgm:pt modelId="{C7F61246-B552-4794-968D-1DC8F52E2C81}" type="pres">
      <dgm:prSet presAssocID="{AE09CF5A-F3B7-4D6D-A9C9-20849B0508D9}" presName="Name0" presStyleCnt="0">
        <dgm:presLayoutVars>
          <dgm:dir/>
          <dgm:animLvl val="lvl"/>
          <dgm:resizeHandles val="exact"/>
        </dgm:presLayoutVars>
      </dgm:prSet>
      <dgm:spPr/>
    </dgm:pt>
    <dgm:pt modelId="{4F0E3BBF-A5A1-43F1-8EC0-316FE5808A69}" type="pres">
      <dgm:prSet presAssocID="{171C5DF0-FC2F-42CF-90DC-D6BE3BC6E1F1}" presName="boxAndChildren" presStyleCnt="0"/>
      <dgm:spPr/>
    </dgm:pt>
    <dgm:pt modelId="{2BB0275C-2AD6-4F7A-BE7D-58454779CDE8}" type="pres">
      <dgm:prSet presAssocID="{171C5DF0-FC2F-42CF-90DC-D6BE3BC6E1F1}" presName="parentTextBox" presStyleLbl="node1" presStyleIdx="0" presStyleCnt="3"/>
      <dgm:spPr/>
    </dgm:pt>
    <dgm:pt modelId="{D1123BCF-E12E-40ED-BFAA-CBB47BED8AD7}" type="pres">
      <dgm:prSet presAssocID="{171C5DF0-FC2F-42CF-90DC-D6BE3BC6E1F1}" presName="entireBox" presStyleLbl="node1" presStyleIdx="0" presStyleCnt="3"/>
      <dgm:spPr/>
    </dgm:pt>
    <dgm:pt modelId="{D9689328-DAD1-4156-9B1A-8D5118F69AA7}" type="pres">
      <dgm:prSet presAssocID="{171C5DF0-FC2F-42CF-90DC-D6BE3BC6E1F1}" presName="descendantBox" presStyleCnt="0"/>
      <dgm:spPr/>
    </dgm:pt>
    <dgm:pt modelId="{28BED3FA-8607-4C37-A5D2-B3F62C9BF02C}" type="pres">
      <dgm:prSet presAssocID="{738074C2-9CB1-47D9-9CFB-0CF7718D5079}" presName="childTextBox" presStyleLbl="fgAccFollowNode1" presStyleIdx="0" presStyleCnt="5">
        <dgm:presLayoutVars>
          <dgm:bulletEnabled val="1"/>
        </dgm:presLayoutVars>
      </dgm:prSet>
      <dgm:spPr/>
    </dgm:pt>
    <dgm:pt modelId="{96DC3BEF-0CCB-4C0C-9677-C683EEB682EC}" type="pres">
      <dgm:prSet presAssocID="{8A8CAE71-5F5B-47E6-9D76-C8E57920B586}" presName="sp" presStyleCnt="0"/>
      <dgm:spPr/>
    </dgm:pt>
    <dgm:pt modelId="{C4D62CC6-A5BE-486B-B99F-68AB227FD73D}" type="pres">
      <dgm:prSet presAssocID="{F96C63FC-746E-4506-B6BF-6D36585C3BA1}" presName="arrowAndChildren" presStyleCnt="0"/>
      <dgm:spPr/>
    </dgm:pt>
    <dgm:pt modelId="{12CE4C80-8EAB-4090-8DE4-54AA3CC0D9D5}" type="pres">
      <dgm:prSet presAssocID="{F96C63FC-746E-4506-B6BF-6D36585C3BA1}" presName="parentTextArrow" presStyleLbl="node1" presStyleIdx="0" presStyleCnt="3"/>
      <dgm:spPr/>
    </dgm:pt>
    <dgm:pt modelId="{1C431829-8684-44F0-952E-ED01C6370233}" type="pres">
      <dgm:prSet presAssocID="{F96C63FC-746E-4506-B6BF-6D36585C3BA1}" presName="arrow" presStyleLbl="node1" presStyleIdx="1" presStyleCnt="3"/>
      <dgm:spPr/>
    </dgm:pt>
    <dgm:pt modelId="{18178640-D7C6-4F79-B124-326DB5328800}" type="pres">
      <dgm:prSet presAssocID="{F96C63FC-746E-4506-B6BF-6D36585C3BA1}" presName="descendantArrow" presStyleCnt="0"/>
      <dgm:spPr/>
    </dgm:pt>
    <dgm:pt modelId="{F16A7442-F53E-42F9-9350-2785440262E6}" type="pres">
      <dgm:prSet presAssocID="{583CDD60-FC5F-418A-B35A-56F20D4D4CEE}" presName="childTextArrow" presStyleLbl="fgAccFollowNode1" presStyleIdx="1" presStyleCnt="5">
        <dgm:presLayoutVars>
          <dgm:bulletEnabled val="1"/>
        </dgm:presLayoutVars>
      </dgm:prSet>
      <dgm:spPr/>
    </dgm:pt>
    <dgm:pt modelId="{68EB879C-35DB-48D7-B26B-2BB1404938A6}" type="pres">
      <dgm:prSet presAssocID="{1D3DE7B5-84E8-47C9-BD82-66B493E10661}" presName="childTextArrow" presStyleLbl="fgAccFollowNode1" presStyleIdx="2" presStyleCnt="5">
        <dgm:presLayoutVars>
          <dgm:bulletEnabled val="1"/>
        </dgm:presLayoutVars>
      </dgm:prSet>
      <dgm:spPr/>
    </dgm:pt>
    <dgm:pt modelId="{83D9075E-F17A-4B64-84BA-DB0726F353DC}" type="pres">
      <dgm:prSet presAssocID="{5DA5FD02-188C-4D34-943E-3000D9F3547D}" presName="sp" presStyleCnt="0"/>
      <dgm:spPr/>
    </dgm:pt>
    <dgm:pt modelId="{62745DDA-7BB8-4CE4-A3B3-3E0C1D285670}" type="pres">
      <dgm:prSet presAssocID="{40F182F7-C4B9-40BE-9CEF-02803C37D2F2}" presName="arrowAndChildren" presStyleCnt="0"/>
      <dgm:spPr/>
    </dgm:pt>
    <dgm:pt modelId="{746A42F9-1FD5-4F40-BCD5-B3921E7D0C7E}" type="pres">
      <dgm:prSet presAssocID="{40F182F7-C4B9-40BE-9CEF-02803C37D2F2}" presName="parentTextArrow" presStyleLbl="node1" presStyleIdx="1" presStyleCnt="3"/>
      <dgm:spPr/>
    </dgm:pt>
    <dgm:pt modelId="{458C4D19-9E62-476A-8710-1B5927FA5A7A}" type="pres">
      <dgm:prSet presAssocID="{40F182F7-C4B9-40BE-9CEF-02803C37D2F2}" presName="arrow" presStyleLbl="node1" presStyleIdx="2" presStyleCnt="3"/>
      <dgm:spPr/>
    </dgm:pt>
    <dgm:pt modelId="{E9A8C255-2F3D-4379-9701-EE730C6CAEDB}" type="pres">
      <dgm:prSet presAssocID="{40F182F7-C4B9-40BE-9CEF-02803C37D2F2}" presName="descendantArrow" presStyleCnt="0"/>
      <dgm:spPr/>
    </dgm:pt>
    <dgm:pt modelId="{6BE67EB3-B4B8-4289-907A-6C7481229BE8}" type="pres">
      <dgm:prSet presAssocID="{659B973E-20A4-4A6B-9DFA-0D5F3BF0B8B1}" presName="childTextArrow" presStyleLbl="fgAccFollowNode1" presStyleIdx="3" presStyleCnt="5">
        <dgm:presLayoutVars>
          <dgm:bulletEnabled val="1"/>
        </dgm:presLayoutVars>
      </dgm:prSet>
      <dgm:spPr/>
    </dgm:pt>
    <dgm:pt modelId="{DF3F0209-658A-4481-9422-AFCFC4965816}" type="pres">
      <dgm:prSet presAssocID="{A643C298-B1EF-42F6-9EAA-7FFF7916ACE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9022E029-70F2-46F0-B7A2-1DD5F97A0FBB}" srcId="{40F182F7-C4B9-40BE-9CEF-02803C37D2F2}" destId="{659B973E-20A4-4A6B-9DFA-0D5F3BF0B8B1}" srcOrd="0" destOrd="0" parTransId="{ED5281F1-D07C-4D40-AEFF-6B2200AD459E}" sibTransId="{2751B6E9-9D3F-403C-BF75-17D7F5BE0CF5}"/>
    <dgm:cxn modelId="{85C69633-7846-4AE8-813B-9402880EA0BF}" type="presOf" srcId="{A643C298-B1EF-42F6-9EAA-7FFF7916ACEA}" destId="{DF3F0209-658A-4481-9422-AFCFC4965816}" srcOrd="0" destOrd="0" presId="urn:microsoft.com/office/officeart/2005/8/layout/process4"/>
    <dgm:cxn modelId="{51283637-0521-4BBF-BF4A-8BD661A4578E}" type="presOf" srcId="{171C5DF0-FC2F-42CF-90DC-D6BE3BC6E1F1}" destId="{2BB0275C-2AD6-4F7A-BE7D-58454779CDE8}" srcOrd="0" destOrd="0" presId="urn:microsoft.com/office/officeart/2005/8/layout/process4"/>
    <dgm:cxn modelId="{EE445837-4A16-4C9C-BB36-6F339F65A3C0}" type="presOf" srcId="{659B973E-20A4-4A6B-9DFA-0D5F3BF0B8B1}" destId="{6BE67EB3-B4B8-4289-907A-6C7481229BE8}" srcOrd="0" destOrd="0" presId="urn:microsoft.com/office/officeart/2005/8/layout/process4"/>
    <dgm:cxn modelId="{753B3439-EA2B-4792-A5B6-245269B7EF26}" srcId="{F96C63FC-746E-4506-B6BF-6D36585C3BA1}" destId="{583CDD60-FC5F-418A-B35A-56F20D4D4CEE}" srcOrd="0" destOrd="0" parTransId="{6D05DA2C-D92E-44EF-9192-8D6BE5C93DE9}" sibTransId="{F041AAD5-7988-4F52-8FE5-8B27DF43EB03}"/>
    <dgm:cxn modelId="{ED68DC39-3CCE-47A5-88F5-42BD496C1B79}" type="presOf" srcId="{1D3DE7B5-84E8-47C9-BD82-66B493E10661}" destId="{68EB879C-35DB-48D7-B26B-2BB1404938A6}" srcOrd="0" destOrd="0" presId="urn:microsoft.com/office/officeart/2005/8/layout/process4"/>
    <dgm:cxn modelId="{72F7B03D-F379-40B9-B4D5-E80F44EE0EA2}" type="presOf" srcId="{583CDD60-FC5F-418A-B35A-56F20D4D4CEE}" destId="{F16A7442-F53E-42F9-9350-2785440262E6}" srcOrd="0" destOrd="0" presId="urn:microsoft.com/office/officeart/2005/8/layout/process4"/>
    <dgm:cxn modelId="{07D8A644-9053-47F4-87BA-BE0D09F340B2}" type="presOf" srcId="{171C5DF0-FC2F-42CF-90DC-D6BE3BC6E1F1}" destId="{D1123BCF-E12E-40ED-BFAA-CBB47BED8AD7}" srcOrd="1" destOrd="0" presId="urn:microsoft.com/office/officeart/2005/8/layout/process4"/>
    <dgm:cxn modelId="{004A0D47-D0CF-44A7-AE8C-D5AFA6394A4D}" type="presOf" srcId="{40F182F7-C4B9-40BE-9CEF-02803C37D2F2}" destId="{746A42F9-1FD5-4F40-BCD5-B3921E7D0C7E}" srcOrd="0" destOrd="0" presId="urn:microsoft.com/office/officeart/2005/8/layout/process4"/>
    <dgm:cxn modelId="{6325CC4F-B5E5-4616-96BD-B3497302FACC}" type="presOf" srcId="{AE09CF5A-F3B7-4D6D-A9C9-20849B0508D9}" destId="{C7F61246-B552-4794-968D-1DC8F52E2C81}" srcOrd="0" destOrd="0" presId="urn:microsoft.com/office/officeart/2005/8/layout/process4"/>
    <dgm:cxn modelId="{85861B53-5091-4F87-A8FB-B2C5BA225810}" srcId="{AE09CF5A-F3B7-4D6D-A9C9-20849B0508D9}" destId="{40F182F7-C4B9-40BE-9CEF-02803C37D2F2}" srcOrd="0" destOrd="0" parTransId="{37EF4AAD-9023-48D8-AD1B-E8076B9241DE}" sibTransId="{5DA5FD02-188C-4D34-943E-3000D9F3547D}"/>
    <dgm:cxn modelId="{37C5ED8F-9EEC-465A-B79D-D27E38ABB51B}" srcId="{171C5DF0-FC2F-42CF-90DC-D6BE3BC6E1F1}" destId="{738074C2-9CB1-47D9-9CFB-0CF7718D5079}" srcOrd="0" destOrd="0" parTransId="{E54E5F2E-99E7-46C0-95CF-51A72C463B60}" sibTransId="{CDA32BA0-077B-4FD8-9966-2A51F1EDAAFB}"/>
    <dgm:cxn modelId="{73E79E95-3AFC-4F80-AC5D-B12A1045FAC0}" srcId="{AE09CF5A-F3B7-4D6D-A9C9-20849B0508D9}" destId="{F96C63FC-746E-4506-B6BF-6D36585C3BA1}" srcOrd="1" destOrd="0" parTransId="{4EBFC313-66CE-4B77-92C2-C31F5F843117}" sibTransId="{8A8CAE71-5F5B-47E6-9D76-C8E57920B586}"/>
    <dgm:cxn modelId="{CBFF7DBD-9108-4813-B773-C1E9F11388BC}" srcId="{40F182F7-C4B9-40BE-9CEF-02803C37D2F2}" destId="{A643C298-B1EF-42F6-9EAA-7FFF7916ACEA}" srcOrd="1" destOrd="0" parTransId="{6B565381-E3BB-4ADD-B626-9D4CAFE00F06}" sibTransId="{D6D633F4-DB10-4A2E-A4D3-C8DD8D38343A}"/>
    <dgm:cxn modelId="{8F866EBE-1624-4634-BA1A-B23EE1F666D7}" type="presOf" srcId="{738074C2-9CB1-47D9-9CFB-0CF7718D5079}" destId="{28BED3FA-8607-4C37-A5D2-B3F62C9BF02C}" srcOrd="0" destOrd="0" presId="urn:microsoft.com/office/officeart/2005/8/layout/process4"/>
    <dgm:cxn modelId="{E5F5BEBF-D6F8-4FFB-A34B-F87F4C291AF7}" srcId="{F96C63FC-746E-4506-B6BF-6D36585C3BA1}" destId="{1D3DE7B5-84E8-47C9-BD82-66B493E10661}" srcOrd="1" destOrd="0" parTransId="{FF9A5DC2-00FC-45BC-84A8-9E2D07DAA7AC}" sibTransId="{629DB553-9DC5-4C52-BEBD-B380380C3596}"/>
    <dgm:cxn modelId="{FBB58AC4-E8BA-46E3-A3D5-A5F458754AF9}" type="presOf" srcId="{F96C63FC-746E-4506-B6BF-6D36585C3BA1}" destId="{1C431829-8684-44F0-952E-ED01C6370233}" srcOrd="1" destOrd="0" presId="urn:microsoft.com/office/officeart/2005/8/layout/process4"/>
    <dgm:cxn modelId="{13ED96CE-3EA8-4184-9F0F-15A849FC16FA}" type="presOf" srcId="{40F182F7-C4B9-40BE-9CEF-02803C37D2F2}" destId="{458C4D19-9E62-476A-8710-1B5927FA5A7A}" srcOrd="1" destOrd="0" presId="urn:microsoft.com/office/officeart/2005/8/layout/process4"/>
    <dgm:cxn modelId="{478621EB-335D-4E90-ADFC-C1BF5B41F28E}" type="presOf" srcId="{F96C63FC-746E-4506-B6BF-6D36585C3BA1}" destId="{12CE4C80-8EAB-4090-8DE4-54AA3CC0D9D5}" srcOrd="0" destOrd="0" presId="urn:microsoft.com/office/officeart/2005/8/layout/process4"/>
    <dgm:cxn modelId="{92AE2EFB-8767-46A6-B362-E7954F3702DC}" srcId="{AE09CF5A-F3B7-4D6D-A9C9-20849B0508D9}" destId="{171C5DF0-FC2F-42CF-90DC-D6BE3BC6E1F1}" srcOrd="2" destOrd="0" parTransId="{F4857FCD-46AA-461C-89B9-C200993175A5}" sibTransId="{FA306FE3-E30F-4A45-8364-F74E16585F0F}"/>
    <dgm:cxn modelId="{B9A58536-6D1F-4495-A155-1EF9B27DF0AB}" type="presParOf" srcId="{C7F61246-B552-4794-968D-1DC8F52E2C81}" destId="{4F0E3BBF-A5A1-43F1-8EC0-316FE5808A69}" srcOrd="0" destOrd="0" presId="urn:microsoft.com/office/officeart/2005/8/layout/process4"/>
    <dgm:cxn modelId="{75E0574B-8B06-49DC-B4C5-3157CC004B54}" type="presParOf" srcId="{4F0E3BBF-A5A1-43F1-8EC0-316FE5808A69}" destId="{2BB0275C-2AD6-4F7A-BE7D-58454779CDE8}" srcOrd="0" destOrd="0" presId="urn:microsoft.com/office/officeart/2005/8/layout/process4"/>
    <dgm:cxn modelId="{B3B50DF2-815E-4EFF-AB1D-D4E56B5C6D03}" type="presParOf" srcId="{4F0E3BBF-A5A1-43F1-8EC0-316FE5808A69}" destId="{D1123BCF-E12E-40ED-BFAA-CBB47BED8AD7}" srcOrd="1" destOrd="0" presId="urn:microsoft.com/office/officeart/2005/8/layout/process4"/>
    <dgm:cxn modelId="{677FB029-6F79-438C-8F28-6BB240FB6CBC}" type="presParOf" srcId="{4F0E3BBF-A5A1-43F1-8EC0-316FE5808A69}" destId="{D9689328-DAD1-4156-9B1A-8D5118F69AA7}" srcOrd="2" destOrd="0" presId="urn:microsoft.com/office/officeart/2005/8/layout/process4"/>
    <dgm:cxn modelId="{2F22CC85-0F31-4C02-BF19-5F1F952AE61E}" type="presParOf" srcId="{D9689328-DAD1-4156-9B1A-8D5118F69AA7}" destId="{28BED3FA-8607-4C37-A5D2-B3F62C9BF02C}" srcOrd="0" destOrd="0" presId="urn:microsoft.com/office/officeart/2005/8/layout/process4"/>
    <dgm:cxn modelId="{1A3077F9-5EDB-4A84-B704-8A4D9B74C899}" type="presParOf" srcId="{C7F61246-B552-4794-968D-1DC8F52E2C81}" destId="{96DC3BEF-0CCB-4C0C-9677-C683EEB682EC}" srcOrd="1" destOrd="0" presId="urn:microsoft.com/office/officeart/2005/8/layout/process4"/>
    <dgm:cxn modelId="{9889F382-C41A-4FC0-9199-CF460A54E7F2}" type="presParOf" srcId="{C7F61246-B552-4794-968D-1DC8F52E2C81}" destId="{C4D62CC6-A5BE-486B-B99F-68AB227FD73D}" srcOrd="2" destOrd="0" presId="urn:microsoft.com/office/officeart/2005/8/layout/process4"/>
    <dgm:cxn modelId="{F991E660-7458-488F-B4C3-862EF62B7C8D}" type="presParOf" srcId="{C4D62CC6-A5BE-486B-B99F-68AB227FD73D}" destId="{12CE4C80-8EAB-4090-8DE4-54AA3CC0D9D5}" srcOrd="0" destOrd="0" presId="urn:microsoft.com/office/officeart/2005/8/layout/process4"/>
    <dgm:cxn modelId="{4D649F59-289A-4CE3-B676-1C8AB8015CC1}" type="presParOf" srcId="{C4D62CC6-A5BE-486B-B99F-68AB227FD73D}" destId="{1C431829-8684-44F0-952E-ED01C6370233}" srcOrd="1" destOrd="0" presId="urn:microsoft.com/office/officeart/2005/8/layout/process4"/>
    <dgm:cxn modelId="{540BF499-E33A-44FB-93D4-29823AA98325}" type="presParOf" srcId="{C4D62CC6-A5BE-486B-B99F-68AB227FD73D}" destId="{18178640-D7C6-4F79-B124-326DB5328800}" srcOrd="2" destOrd="0" presId="urn:microsoft.com/office/officeart/2005/8/layout/process4"/>
    <dgm:cxn modelId="{8183274E-F5CA-4C56-9F27-1D3F04788CD9}" type="presParOf" srcId="{18178640-D7C6-4F79-B124-326DB5328800}" destId="{F16A7442-F53E-42F9-9350-2785440262E6}" srcOrd="0" destOrd="0" presId="urn:microsoft.com/office/officeart/2005/8/layout/process4"/>
    <dgm:cxn modelId="{2461B157-DF5F-4918-9573-6F6E70EB1005}" type="presParOf" srcId="{18178640-D7C6-4F79-B124-326DB5328800}" destId="{68EB879C-35DB-48D7-B26B-2BB1404938A6}" srcOrd="1" destOrd="0" presId="urn:microsoft.com/office/officeart/2005/8/layout/process4"/>
    <dgm:cxn modelId="{9910C112-E630-469C-8BE5-DBD8655F107E}" type="presParOf" srcId="{C7F61246-B552-4794-968D-1DC8F52E2C81}" destId="{83D9075E-F17A-4B64-84BA-DB0726F353DC}" srcOrd="3" destOrd="0" presId="urn:microsoft.com/office/officeart/2005/8/layout/process4"/>
    <dgm:cxn modelId="{52125353-14CC-4156-A609-FBEDDD6E776C}" type="presParOf" srcId="{C7F61246-B552-4794-968D-1DC8F52E2C81}" destId="{62745DDA-7BB8-4CE4-A3B3-3E0C1D285670}" srcOrd="4" destOrd="0" presId="urn:microsoft.com/office/officeart/2005/8/layout/process4"/>
    <dgm:cxn modelId="{3AF6F09F-FD62-4EA7-8ED0-E9FB94A8751A}" type="presParOf" srcId="{62745DDA-7BB8-4CE4-A3B3-3E0C1D285670}" destId="{746A42F9-1FD5-4F40-BCD5-B3921E7D0C7E}" srcOrd="0" destOrd="0" presId="urn:microsoft.com/office/officeart/2005/8/layout/process4"/>
    <dgm:cxn modelId="{533D8B1D-4A44-4D9A-A92F-9BCDFE099D93}" type="presParOf" srcId="{62745DDA-7BB8-4CE4-A3B3-3E0C1D285670}" destId="{458C4D19-9E62-476A-8710-1B5927FA5A7A}" srcOrd="1" destOrd="0" presId="urn:microsoft.com/office/officeart/2005/8/layout/process4"/>
    <dgm:cxn modelId="{1AF6BC38-6D04-4B3A-B4E5-2A8571A77CF1}" type="presParOf" srcId="{62745DDA-7BB8-4CE4-A3B3-3E0C1D285670}" destId="{E9A8C255-2F3D-4379-9701-EE730C6CAEDB}" srcOrd="2" destOrd="0" presId="urn:microsoft.com/office/officeart/2005/8/layout/process4"/>
    <dgm:cxn modelId="{3429AFD5-F6A4-4A42-8423-26F718C745D0}" type="presParOf" srcId="{E9A8C255-2F3D-4379-9701-EE730C6CAEDB}" destId="{6BE67EB3-B4B8-4289-907A-6C7481229BE8}" srcOrd="0" destOrd="0" presId="urn:microsoft.com/office/officeart/2005/8/layout/process4"/>
    <dgm:cxn modelId="{E3ABDC98-3C9C-4F35-ACA8-FF994025C280}" type="presParOf" srcId="{E9A8C255-2F3D-4379-9701-EE730C6CAEDB}" destId="{DF3F0209-658A-4481-9422-AFCFC496581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9A01-D3B1-454B-AB40-F994ABCD0C34}">
      <dsp:nvSpPr>
        <dsp:cNvPr id="0" name=""/>
        <dsp:cNvSpPr/>
      </dsp:nvSpPr>
      <dsp:spPr>
        <a:xfrm>
          <a:off x="0" y="41756"/>
          <a:ext cx="4701779" cy="127111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900" kern="1200"/>
            <a:t>規範倫理學</a:t>
          </a:r>
          <a:endParaRPr lang="en-US" sz="4900" kern="1200"/>
        </a:p>
      </dsp:txBody>
      <dsp:txXfrm>
        <a:off x="62051" y="103807"/>
        <a:ext cx="4577677" cy="1147011"/>
      </dsp:txXfrm>
    </dsp:sp>
    <dsp:sp modelId="{95FBC5E4-5788-4A34-8177-AF4FED0F07DC}">
      <dsp:nvSpPr>
        <dsp:cNvPr id="0" name=""/>
        <dsp:cNvSpPr/>
      </dsp:nvSpPr>
      <dsp:spPr>
        <a:xfrm>
          <a:off x="0" y="1453990"/>
          <a:ext cx="4701779" cy="127111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900" kern="1200"/>
            <a:t>後設倫理學</a:t>
          </a:r>
          <a:endParaRPr lang="en-US" sz="4900" kern="1200"/>
        </a:p>
      </dsp:txBody>
      <dsp:txXfrm>
        <a:off x="62051" y="1516041"/>
        <a:ext cx="4577677" cy="1147011"/>
      </dsp:txXfrm>
    </dsp:sp>
    <dsp:sp modelId="{6F19364D-9743-4C5F-8C5B-F3B6D5AFFD55}">
      <dsp:nvSpPr>
        <dsp:cNvPr id="0" name=""/>
        <dsp:cNvSpPr/>
      </dsp:nvSpPr>
      <dsp:spPr>
        <a:xfrm>
          <a:off x="0" y="2866223"/>
          <a:ext cx="4701779" cy="127111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900" kern="1200"/>
            <a:t>應用倫理學</a:t>
          </a:r>
          <a:endParaRPr lang="en-US" sz="4900" kern="1200"/>
        </a:p>
      </dsp:txBody>
      <dsp:txXfrm>
        <a:off x="62051" y="2928274"/>
        <a:ext cx="4577677" cy="1147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3A256-212A-4A2B-BA55-AE3D1D6FD2A3}">
      <dsp:nvSpPr>
        <dsp:cNvPr id="0" name=""/>
        <dsp:cNvSpPr/>
      </dsp:nvSpPr>
      <dsp:spPr>
        <a:xfrm>
          <a:off x="0" y="3145825"/>
          <a:ext cx="4701779" cy="1032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德行論</a:t>
          </a:r>
          <a:endParaRPr lang="en-US" sz="1800" kern="1200"/>
        </a:p>
      </dsp:txBody>
      <dsp:txXfrm>
        <a:off x="0" y="3145825"/>
        <a:ext cx="4701779" cy="557566"/>
      </dsp:txXfrm>
    </dsp:sp>
    <dsp:sp modelId="{3F8A9CA2-F76C-49FE-B3E7-FC015884471D}">
      <dsp:nvSpPr>
        <dsp:cNvPr id="0" name=""/>
        <dsp:cNvSpPr/>
      </dsp:nvSpPr>
      <dsp:spPr>
        <a:xfrm>
          <a:off x="0" y="3682740"/>
          <a:ext cx="4701779" cy="4749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亞理斯多德</a:t>
          </a:r>
          <a:endParaRPr lang="en-US" sz="1400" kern="1200"/>
        </a:p>
      </dsp:txBody>
      <dsp:txXfrm>
        <a:off x="0" y="3682740"/>
        <a:ext cx="4701779" cy="474963"/>
      </dsp:txXfrm>
    </dsp:sp>
    <dsp:sp modelId="{FEAEA5EB-6705-447A-A8BB-F64507ADE7F9}">
      <dsp:nvSpPr>
        <dsp:cNvPr id="0" name=""/>
        <dsp:cNvSpPr/>
      </dsp:nvSpPr>
      <dsp:spPr>
        <a:xfrm rot="10800000">
          <a:off x="0" y="1573281"/>
          <a:ext cx="4701779" cy="1588031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/>
            <a:t>義務論</a:t>
          </a:r>
          <a:r>
            <a:rPr lang="zh-TW" sz="1800" kern="1200"/>
            <a:t>（</a:t>
          </a:r>
          <a:r>
            <a:rPr lang="en-US" sz="1800" kern="1200"/>
            <a:t>Deontologie</a:t>
          </a:r>
          <a:r>
            <a:rPr lang="zh-TW" sz="1800" kern="1200"/>
            <a:t>）</a:t>
          </a:r>
          <a:endParaRPr lang="en-US" sz="1800" kern="1200"/>
        </a:p>
      </dsp:txBody>
      <dsp:txXfrm rot="-10800000">
        <a:off x="0" y="1573281"/>
        <a:ext cx="4701779" cy="557398"/>
      </dsp:txXfrm>
    </dsp:sp>
    <dsp:sp modelId="{00B7ADB2-6BBE-4FAB-9995-C2AD546E5258}">
      <dsp:nvSpPr>
        <dsp:cNvPr id="0" name=""/>
        <dsp:cNvSpPr/>
      </dsp:nvSpPr>
      <dsp:spPr>
        <a:xfrm>
          <a:off x="0" y="2130680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康德（</a:t>
          </a:r>
          <a:r>
            <a:rPr lang="en-US" sz="1400" kern="1200"/>
            <a:t>Immannel Kant</a:t>
          </a:r>
          <a:r>
            <a:rPr lang="zh-TW" sz="1400" kern="1200"/>
            <a:t> ，</a:t>
          </a:r>
          <a:r>
            <a:rPr lang="en-US" sz="1400" kern="1200"/>
            <a:t> 1724-1804</a:t>
          </a:r>
          <a:r>
            <a:rPr lang="zh-TW" sz="1400" kern="1200"/>
            <a:t>）</a:t>
          </a:r>
          <a:endParaRPr lang="en-US" sz="1400" kern="1200"/>
        </a:p>
      </dsp:txBody>
      <dsp:txXfrm>
        <a:off x="0" y="2130680"/>
        <a:ext cx="2350889" cy="474821"/>
      </dsp:txXfrm>
    </dsp:sp>
    <dsp:sp modelId="{FFBB8CE1-2F46-46EC-8EA9-5D95D245C08C}">
      <dsp:nvSpPr>
        <dsp:cNvPr id="0" name=""/>
        <dsp:cNvSpPr/>
      </dsp:nvSpPr>
      <dsp:spPr>
        <a:xfrm>
          <a:off x="2350889" y="2130680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羅爾斯 </a:t>
          </a:r>
          <a:r>
            <a:rPr lang="en-US" sz="1400" kern="1200"/>
            <a:t>(John Rawls</a:t>
          </a:r>
          <a:r>
            <a:rPr lang="zh-TW" sz="1400" kern="1200"/>
            <a:t>，</a:t>
          </a:r>
          <a:r>
            <a:rPr lang="en-US" sz="1400" kern="1200"/>
            <a:t> 1921-2002)</a:t>
          </a:r>
        </a:p>
      </dsp:txBody>
      <dsp:txXfrm>
        <a:off x="2350889" y="2130680"/>
        <a:ext cx="2350889" cy="474821"/>
      </dsp:txXfrm>
    </dsp:sp>
    <dsp:sp modelId="{FA52EDF2-5D36-4808-BC23-B198BF8E6B86}">
      <dsp:nvSpPr>
        <dsp:cNvPr id="0" name=""/>
        <dsp:cNvSpPr/>
      </dsp:nvSpPr>
      <dsp:spPr>
        <a:xfrm rot="10800000">
          <a:off x="0" y="738"/>
          <a:ext cx="4701779" cy="1588031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/>
            <a:t>效益論</a:t>
          </a:r>
          <a:r>
            <a:rPr lang="zh-TW" sz="1800" kern="1200"/>
            <a:t>（</a:t>
          </a:r>
          <a:r>
            <a:rPr lang="en-US" sz="1800" kern="1200"/>
            <a:t>Utilitarianism</a:t>
          </a:r>
          <a:r>
            <a:rPr lang="zh-TW" sz="1800" kern="1200"/>
            <a:t>）</a:t>
          </a:r>
          <a:endParaRPr lang="en-US" sz="1800" kern="1200"/>
        </a:p>
      </dsp:txBody>
      <dsp:txXfrm rot="-10800000">
        <a:off x="0" y="738"/>
        <a:ext cx="4701779" cy="557398"/>
      </dsp:txXfrm>
    </dsp:sp>
    <dsp:sp modelId="{D63DB551-922A-44AF-BEB8-4F0134268577}">
      <dsp:nvSpPr>
        <dsp:cNvPr id="0" name=""/>
        <dsp:cNvSpPr/>
      </dsp:nvSpPr>
      <dsp:spPr>
        <a:xfrm>
          <a:off x="0" y="558137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邊沁（</a:t>
          </a:r>
          <a:r>
            <a:rPr lang="en-US" sz="1400" kern="1200"/>
            <a:t>Jeremy Bentham</a:t>
          </a:r>
          <a:r>
            <a:rPr lang="zh-TW" sz="1400" kern="1200"/>
            <a:t>，</a:t>
          </a:r>
          <a:r>
            <a:rPr lang="en-US" sz="1400" kern="1200"/>
            <a:t>1748-1832</a:t>
          </a:r>
          <a:r>
            <a:rPr lang="zh-TW" sz="1400" kern="1200"/>
            <a:t>）</a:t>
          </a:r>
          <a:endParaRPr lang="en-US" sz="1400" kern="1200"/>
        </a:p>
      </dsp:txBody>
      <dsp:txXfrm>
        <a:off x="0" y="558137"/>
        <a:ext cx="2350889" cy="474821"/>
      </dsp:txXfrm>
    </dsp:sp>
    <dsp:sp modelId="{5036F10B-AC7A-4598-8939-A9C3614954AF}">
      <dsp:nvSpPr>
        <dsp:cNvPr id="0" name=""/>
        <dsp:cNvSpPr/>
      </dsp:nvSpPr>
      <dsp:spPr>
        <a:xfrm>
          <a:off x="2350889" y="558137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彌爾（</a:t>
          </a:r>
          <a:r>
            <a:rPr lang="en-US" sz="1400" kern="1200"/>
            <a:t>John Staurt Mill</a:t>
          </a:r>
          <a:r>
            <a:rPr lang="zh-TW" sz="1400" kern="1200"/>
            <a:t>，</a:t>
          </a:r>
          <a:r>
            <a:rPr lang="en-US" sz="1400" kern="1200"/>
            <a:t>1806-1873</a:t>
          </a:r>
          <a:r>
            <a:rPr lang="zh-TW" sz="1400" kern="1200"/>
            <a:t>）</a:t>
          </a:r>
          <a:endParaRPr lang="en-US" sz="1400" kern="1200"/>
        </a:p>
      </dsp:txBody>
      <dsp:txXfrm>
        <a:off x="2350889" y="558137"/>
        <a:ext cx="2350889" cy="474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3BCF-E12E-40ED-BFAA-CBB47BED8AD7}">
      <dsp:nvSpPr>
        <dsp:cNvPr id="0" name=""/>
        <dsp:cNvSpPr/>
      </dsp:nvSpPr>
      <dsp:spPr>
        <a:xfrm>
          <a:off x="0" y="3145825"/>
          <a:ext cx="4701779" cy="1032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德行論</a:t>
          </a:r>
          <a:endParaRPr lang="en-US" sz="1800" kern="1200"/>
        </a:p>
      </dsp:txBody>
      <dsp:txXfrm>
        <a:off x="0" y="3145825"/>
        <a:ext cx="4701779" cy="557566"/>
      </dsp:txXfrm>
    </dsp:sp>
    <dsp:sp modelId="{28BED3FA-8607-4C37-A5D2-B3F62C9BF02C}">
      <dsp:nvSpPr>
        <dsp:cNvPr id="0" name=""/>
        <dsp:cNvSpPr/>
      </dsp:nvSpPr>
      <dsp:spPr>
        <a:xfrm>
          <a:off x="0" y="3682740"/>
          <a:ext cx="4701779" cy="4749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亞理斯多德</a:t>
          </a:r>
          <a:endParaRPr lang="en-US" sz="1400" kern="1200"/>
        </a:p>
      </dsp:txBody>
      <dsp:txXfrm>
        <a:off x="0" y="3682740"/>
        <a:ext cx="4701779" cy="474963"/>
      </dsp:txXfrm>
    </dsp:sp>
    <dsp:sp modelId="{1C431829-8684-44F0-952E-ED01C6370233}">
      <dsp:nvSpPr>
        <dsp:cNvPr id="0" name=""/>
        <dsp:cNvSpPr/>
      </dsp:nvSpPr>
      <dsp:spPr>
        <a:xfrm rot="10800000">
          <a:off x="0" y="1573281"/>
          <a:ext cx="4701779" cy="1588031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/>
            <a:t>義務論</a:t>
          </a:r>
          <a:r>
            <a:rPr lang="zh-TW" sz="1800" kern="1200"/>
            <a:t>（</a:t>
          </a:r>
          <a:r>
            <a:rPr lang="en-US" sz="1800" kern="1200"/>
            <a:t>Deontologie</a:t>
          </a:r>
          <a:r>
            <a:rPr lang="zh-TW" sz="1800" kern="1200"/>
            <a:t>）</a:t>
          </a:r>
          <a:endParaRPr lang="en-US" sz="1800" kern="1200"/>
        </a:p>
      </dsp:txBody>
      <dsp:txXfrm rot="-10800000">
        <a:off x="0" y="1573281"/>
        <a:ext cx="4701779" cy="557398"/>
      </dsp:txXfrm>
    </dsp:sp>
    <dsp:sp modelId="{F16A7442-F53E-42F9-9350-2785440262E6}">
      <dsp:nvSpPr>
        <dsp:cNvPr id="0" name=""/>
        <dsp:cNvSpPr/>
      </dsp:nvSpPr>
      <dsp:spPr>
        <a:xfrm>
          <a:off x="0" y="2130680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康德（</a:t>
          </a:r>
          <a:r>
            <a:rPr lang="en-US" sz="1400" kern="1200"/>
            <a:t>Immannel Kant</a:t>
          </a:r>
          <a:r>
            <a:rPr lang="zh-TW" sz="1400" kern="1200"/>
            <a:t> ，</a:t>
          </a:r>
          <a:r>
            <a:rPr lang="en-US" sz="1400" kern="1200"/>
            <a:t> 1724-1804</a:t>
          </a:r>
          <a:r>
            <a:rPr lang="zh-TW" sz="1400" kern="1200"/>
            <a:t>）</a:t>
          </a:r>
          <a:endParaRPr lang="en-US" sz="1400" kern="1200"/>
        </a:p>
      </dsp:txBody>
      <dsp:txXfrm>
        <a:off x="0" y="2130680"/>
        <a:ext cx="2350889" cy="474821"/>
      </dsp:txXfrm>
    </dsp:sp>
    <dsp:sp modelId="{68EB879C-35DB-48D7-B26B-2BB1404938A6}">
      <dsp:nvSpPr>
        <dsp:cNvPr id="0" name=""/>
        <dsp:cNvSpPr/>
      </dsp:nvSpPr>
      <dsp:spPr>
        <a:xfrm>
          <a:off x="2350889" y="2130680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羅爾斯 </a:t>
          </a:r>
          <a:r>
            <a:rPr lang="en-US" sz="1400" kern="1200"/>
            <a:t>(John Rawls</a:t>
          </a:r>
          <a:r>
            <a:rPr lang="zh-TW" sz="1400" kern="1200"/>
            <a:t>，</a:t>
          </a:r>
          <a:r>
            <a:rPr lang="en-US" sz="1400" kern="1200"/>
            <a:t> 1921-2002)</a:t>
          </a:r>
        </a:p>
      </dsp:txBody>
      <dsp:txXfrm>
        <a:off x="2350889" y="2130680"/>
        <a:ext cx="2350889" cy="474821"/>
      </dsp:txXfrm>
    </dsp:sp>
    <dsp:sp modelId="{458C4D19-9E62-476A-8710-1B5927FA5A7A}">
      <dsp:nvSpPr>
        <dsp:cNvPr id="0" name=""/>
        <dsp:cNvSpPr/>
      </dsp:nvSpPr>
      <dsp:spPr>
        <a:xfrm rot="10800000">
          <a:off x="0" y="738"/>
          <a:ext cx="4701779" cy="1588031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/>
            <a:t>效益論</a:t>
          </a:r>
          <a:r>
            <a:rPr lang="zh-TW" sz="1800" kern="1200"/>
            <a:t>（</a:t>
          </a:r>
          <a:r>
            <a:rPr lang="en-US" sz="1800" kern="1200"/>
            <a:t>Utilitarianism</a:t>
          </a:r>
          <a:r>
            <a:rPr lang="zh-TW" sz="1800" kern="1200"/>
            <a:t>）</a:t>
          </a:r>
          <a:endParaRPr lang="en-US" sz="1800" kern="1200"/>
        </a:p>
      </dsp:txBody>
      <dsp:txXfrm rot="-10800000">
        <a:off x="0" y="738"/>
        <a:ext cx="4701779" cy="557398"/>
      </dsp:txXfrm>
    </dsp:sp>
    <dsp:sp modelId="{6BE67EB3-B4B8-4289-907A-6C7481229BE8}">
      <dsp:nvSpPr>
        <dsp:cNvPr id="0" name=""/>
        <dsp:cNvSpPr/>
      </dsp:nvSpPr>
      <dsp:spPr>
        <a:xfrm>
          <a:off x="0" y="558137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邊沁（</a:t>
          </a:r>
          <a:r>
            <a:rPr lang="en-US" sz="1400" kern="1200"/>
            <a:t>Jeremy Bentham</a:t>
          </a:r>
          <a:r>
            <a:rPr lang="zh-TW" sz="1400" kern="1200"/>
            <a:t>，</a:t>
          </a:r>
          <a:r>
            <a:rPr lang="en-US" sz="1400" kern="1200"/>
            <a:t>1748-1832</a:t>
          </a:r>
          <a:r>
            <a:rPr lang="zh-TW" sz="1400" kern="1200"/>
            <a:t>）</a:t>
          </a:r>
          <a:endParaRPr lang="en-US" sz="1400" kern="1200"/>
        </a:p>
      </dsp:txBody>
      <dsp:txXfrm>
        <a:off x="0" y="558137"/>
        <a:ext cx="2350889" cy="474821"/>
      </dsp:txXfrm>
    </dsp:sp>
    <dsp:sp modelId="{DF3F0209-658A-4481-9422-AFCFC4965816}">
      <dsp:nvSpPr>
        <dsp:cNvPr id="0" name=""/>
        <dsp:cNvSpPr/>
      </dsp:nvSpPr>
      <dsp:spPr>
        <a:xfrm>
          <a:off x="2350889" y="558137"/>
          <a:ext cx="2350889" cy="47482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彌爾（</a:t>
          </a:r>
          <a:r>
            <a:rPr lang="en-US" sz="1400" kern="1200"/>
            <a:t>John Staurt Mill</a:t>
          </a:r>
          <a:r>
            <a:rPr lang="zh-TW" sz="1400" kern="1200"/>
            <a:t>，</a:t>
          </a:r>
          <a:r>
            <a:rPr lang="en-US" sz="1400" kern="1200"/>
            <a:t>1806-1873</a:t>
          </a:r>
          <a:r>
            <a:rPr lang="zh-TW" sz="1400" kern="1200"/>
            <a:t>）</a:t>
          </a:r>
          <a:endParaRPr lang="en-US" sz="1400" kern="1200"/>
        </a:p>
      </dsp:txBody>
      <dsp:txXfrm>
        <a:off x="2350889" y="558137"/>
        <a:ext cx="2350889" cy="47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A93E969-590F-430B-8A82-95C0A154C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A8948-A08C-4878-91B2-B8278D0DD3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E658F-E0AA-45D0-BD18-708B5E21B502}" type="datetimeFigureOut">
              <a:rPr lang="zh-TW" altLang="en-US" smtClean="0"/>
              <a:t>2017/11/14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6E398D-F9CF-4EB5-9B41-AF9FE7BF2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EF3BCB-FA5D-47D8-9F58-F5CE1C043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627B-22D8-4050-BBF0-425A268892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7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0BFBD-FA75-4598-8519-AE4579DA1E98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D213-02FF-4B0F-B1E5-DEB2F9E7B7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93%88%E4%BD%9B%E5%A4%A7%E5%AD%A6" TargetMode="External"/><Relationship Id="rId3" Type="http://schemas.openxmlformats.org/officeDocument/2006/relationships/hyperlink" Target="https://zh.wikipedia.org/wiki/%E7%BE%8E%E5%9B%BD" TargetMode="External"/><Relationship Id="rId7" Type="http://schemas.openxmlformats.org/officeDocument/2006/relationships/hyperlink" Target="https://zh.wikipedia.org/wiki/%E5%8D%9A%E5%A3%AB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5%93%B2%E5%AD%B8" TargetMode="External"/><Relationship Id="rId5" Type="http://schemas.openxmlformats.org/officeDocument/2006/relationships/hyperlink" Target="https://zh.wikipedia.org/wiki/%E6%99%AE%E6%9E%97%E6%96%AF%E9%A0%93%E5%A4%A7%E5%AD%B8" TargetMode="External"/><Relationship Id="rId4" Type="http://schemas.openxmlformats.org/officeDocument/2006/relationships/hyperlink" Target="https://zh.wikipedia.org/wiki/%E6%94%BF%E6%B2%BB%E5%93%B2%E5%AD%A6" TargetMode="External"/><Relationship Id="rId9" Type="http://schemas.openxmlformats.org/officeDocument/2006/relationships/hyperlink" Target="https://zh.wikipedia.org/wiki/%E6%AD%A3%E4%B9%89%E8%AE%B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1884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年，英國發生了一起震驚世界的海難食人案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——“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女王訴達德利和史蒂芬斯案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。這是一起影響深遠的刑事案件，它涉及在一場海難後為求生而食人的行為，能否依據海事慣例進行辯護，並最終確立了一個普通法的先例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危急狀態無法構成對謀殺指控的合理抗辯。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海難後的食人慘案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1884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木犀草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號游船從南安普敦啟程，船上有達德利船長、史蒂芬斯、布魯克斯，以及年僅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歲、無航海經驗的帕克。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日，在行駛到好望角西北約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2600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公裡處時，海浪突然衝垮防浪擋板，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木犀草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號很快沉沒，船員逃上了唯一一艘救生艇。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巨大的海浪、凶狠的鯊魚、食物與淡水的短缺，連續挑戰船員的生存極限。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日，帕克開始生病，史蒂芬斯也感到不適。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日，帕克昏迷。在死亡的威脅下，達德利說，抽簽決定以某個人的死換取其他人的生存，才是明智的選擇。布魯克斯表示拒絕。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仍看不到獲救的機會，史蒂芬斯按住帕克雙腿，達德利在禱告後用折刀殺死了帕克。布魯克斯事後聲稱他既沒有同意，也沒有表示反對；而達德利堅持認為布魯克斯當時表示贊同。剩下的三個人以帕克的屍體為食，還找到了淡水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日，幸存者獲救。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艱難的控訴與審判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謀殺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之名，向法爾茅斯市市長利迪科特申請並得到了逮捕令。內政部長哈考特在收到案卷材料後，立刻與總檢察長詹姆斯及副檢察長赫舍爾進行磋商，決定提起控告。謀殺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之名，向法爾茅斯市市長利迪科特申請並得到了逮捕令。內政部長哈考特在收到案卷材料後，立刻與總檢察長詹姆斯及副檢察長赫舍爾進行磋商，決定提起控告。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日，達德利、史蒂芬斯和布魯克斯被送往英國康沃爾郡的法爾茅斯市。入關時，達德利和史蒂芬斯提供了證詞。他們很坦誠，相信會受海事慣例的保護。海關官員以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公海謀殺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之名，向法爾茅斯市市長利迪科特申請並得到了逮捕令。內政部長哈考特在收到案卷材料後，立刻與總檢察長詹姆斯及副檢察長赫舍爾進行磋商，決定提起控告。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本案控告的困難在於證人只可能來自三名被告，沉默權會妨礙任何正式的訴訟程序；而供詞只適用於供述者本人，不能及於共同被告，或許還不足以證明有罪。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日，控方要求撤銷對布魯克斯的指控，以使其成為本案證人。治安官表示同意。在康沃爾郡與德文郡的冬季巡回審判中，開始了對達德利和史蒂芬斯的審判。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日，赫德爾斯頓爵士，在埃克塞特市，主持對達德利和史蒂芬斯的審判，達德利和史蒂芬斯申辯無罪。控方反對將危急狀態作為辯護理由，但沒有隱瞞當時救生艇上的生存環境，並最終建議寬赦被告。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羅爾斯 </a:t>
            </a:r>
            <a:r>
              <a:rPr lang="en-US" altLang="zh-TW"/>
              <a:t>(</a:t>
            </a:r>
            <a:r>
              <a:rPr lang="en-US" altLang="zh-TW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日－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日）是一位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美國"/>
              </a:rPr>
              <a:t>美國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政治哲學"/>
              </a:rPr>
              <a:t>政治哲學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家、倫理學家。他畢業於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普林斯頓大學"/>
              </a:rPr>
              <a:t>普林斯頓大學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哲學"/>
              </a:rPr>
              <a:t>哲學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博士"/>
              </a:rPr>
              <a:t>博士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，曾在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哈佛大學"/>
              </a:rPr>
              <a:t>哈佛大學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擔任哲學教授，著有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正義論"/>
              </a:rPr>
              <a:t>正義論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1971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）、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政治自由主義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作為公平的正義：正義新論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萬民法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等名著，是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世紀英語世界最著名的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政治哲學"/>
              </a:rPr>
              <a:t>政治哲學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家之一。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D213-02FF-4B0F-B1E5-DEB2F9E7B75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1A</a:t>
            </a:r>
            <a:r>
              <a:rPr lang="zh-TW" altLang="en-US" dirty="0"/>
              <a:t>； </a:t>
            </a:r>
            <a:r>
              <a:rPr lang="en-US" altLang="zh-TW" dirty="0"/>
              <a:t>2B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203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1B</a:t>
            </a:r>
            <a:r>
              <a:rPr lang="zh-TW" altLang="en-US" dirty="0"/>
              <a:t>  </a:t>
            </a:r>
            <a:r>
              <a:rPr lang="en-US" altLang="zh-TW" dirty="0"/>
              <a:t>2A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21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48D3-31E7-4105-A711-774459FEB85B}" type="datetimeFigureOut">
              <a:rPr lang="zh-TW" altLang="en-US" smtClean="0"/>
              <a:pPr/>
              <a:t>2017/11/14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A637-889B-4B45-80EB-21BB5A4816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NCtM8h1CZxY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177665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6E5D8377-56FC-49A8-9F88-CCD5FA1E48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>
            <a:fillRect/>
          </a:stretch>
        </p:blipFill>
        <p:spPr>
          <a:xfrm>
            <a:off x="0" y="544303"/>
            <a:ext cx="9143999" cy="4599197"/>
          </a:xfrm>
          <a:custGeom>
            <a:avLst/>
            <a:gdLst>
              <a:gd name="connsiteX0" fmla="*/ 0 w 12192000"/>
              <a:gd name="connsiteY0" fmla="*/ 0 h 6132262"/>
              <a:gd name="connsiteX1" fmla="*/ 12192000 w 12192000"/>
              <a:gd name="connsiteY1" fmla="*/ 0 h 6132262"/>
              <a:gd name="connsiteX2" fmla="*/ 12192000 w 12192000"/>
              <a:gd name="connsiteY2" fmla="*/ 6132262 h 6132262"/>
              <a:gd name="connsiteX3" fmla="*/ 0 w 12192000"/>
              <a:gd name="connsiteY3" fmla="*/ 6132262 h 61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2262">
                <a:moveTo>
                  <a:pt x="0" y="0"/>
                </a:moveTo>
                <a:lnTo>
                  <a:pt x="12192000" y="0"/>
                </a:lnTo>
                <a:lnTo>
                  <a:pt x="12192000" y="6132262"/>
                </a:lnTo>
                <a:lnTo>
                  <a:pt x="0" y="6132262"/>
                </a:ln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C2ECCE1-B295-4F67-A473-B1DCD34A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63" y="893847"/>
            <a:ext cx="7516084" cy="2232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5000">
                <a:solidFill>
                  <a:srgbClr val="FFFFFF"/>
                </a:solidFill>
              </a:rPr>
              <a:t>正義</a:t>
            </a:r>
            <a:br>
              <a:rPr lang="en-US" altLang="zh-TW" sz="5000">
                <a:solidFill>
                  <a:srgbClr val="FFFFFF"/>
                </a:solidFill>
              </a:rPr>
            </a:br>
            <a:br>
              <a:rPr lang="en-US" altLang="zh-TW" sz="5000">
                <a:solidFill>
                  <a:srgbClr val="FFFFFF"/>
                </a:solidFill>
              </a:rPr>
            </a:br>
            <a:r>
              <a:rPr lang="zh-TW" altLang="en-US" sz="5000">
                <a:solidFill>
                  <a:srgbClr val="FFFFFF"/>
                </a:solidFill>
              </a:rPr>
              <a:t>一場思辨之旅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6B8D68-ED86-4DF9-B247-A7C1840F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1" y="3989242"/>
            <a:ext cx="7062673" cy="542753"/>
          </a:xfrm>
        </p:spPr>
        <p:txBody>
          <a:bodyPr anchor="t">
            <a:normAutofit/>
          </a:bodyPr>
          <a:lstStyle/>
          <a:p>
            <a:pPr algn="l"/>
            <a:endParaRPr lang="zh-TW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357583"/>
            <a:ext cx="5409337" cy="4440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3318679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357583"/>
            <a:ext cx="2898287" cy="44404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661" y="951941"/>
            <a:ext cx="4467265" cy="2279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zh-TW" alt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從</a:t>
            </a:r>
            <a:r>
              <a:rPr lang="en-US" altLang="zh-TW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zh-TW" alt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效益論</a:t>
            </a:r>
            <a:r>
              <a:rPr lang="en-US" altLang="zh-TW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zh-TW" alt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，人可以自殺嗎</a:t>
            </a:r>
            <a:r>
              <a:rPr lang="en-US" altLang="zh-TW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r>
              <a:rPr lang="zh-TW" alt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為何</a:t>
            </a:r>
            <a:r>
              <a:rPr lang="en-US" altLang="zh-TW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E62CF98-6CEE-4F24-98B2-613196020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661" y="3433585"/>
            <a:ext cx="4467265" cy="935456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altLang="zh-TW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女王訴達德利和史蒂芬斯案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1884</a:t>
            </a:r>
            <a:r>
              <a:rPr lang="zh-TW" altLang="en-US" sz="1600" dirty="0"/>
              <a:t>年</a:t>
            </a:r>
            <a:r>
              <a:rPr lang="en-US" sz="1600" dirty="0"/>
              <a:t>5</a:t>
            </a:r>
            <a:r>
              <a:rPr lang="zh-TW" altLang="en-US" sz="1600" dirty="0"/>
              <a:t>月</a:t>
            </a:r>
            <a:r>
              <a:rPr lang="en-US" sz="1600" dirty="0"/>
              <a:t>19</a:t>
            </a:r>
            <a:r>
              <a:rPr lang="zh-TW" altLang="en-US" sz="1600" dirty="0"/>
              <a:t>日，</a:t>
            </a:r>
            <a:r>
              <a:rPr lang="en-US" sz="1600" dirty="0"/>
              <a:t>“</a:t>
            </a:r>
            <a:r>
              <a:rPr lang="zh-TW" altLang="en-US" sz="1600" dirty="0"/>
              <a:t>木犀草</a:t>
            </a:r>
            <a:r>
              <a:rPr lang="en-US" sz="1600" dirty="0"/>
              <a:t>”</a:t>
            </a:r>
            <a:r>
              <a:rPr lang="zh-TW" altLang="en-US" sz="1600" dirty="0"/>
              <a:t>號從南安普敦啟程，船上有</a:t>
            </a:r>
            <a:r>
              <a:rPr lang="zh-TW" altLang="en-US" sz="1600" u="sng" dirty="0"/>
              <a:t>達德利船長</a:t>
            </a:r>
            <a:r>
              <a:rPr lang="zh-TW" altLang="en-US" sz="1600" dirty="0"/>
              <a:t>、</a:t>
            </a:r>
            <a:r>
              <a:rPr lang="zh-TW" altLang="en-US" sz="1600" u="sng" dirty="0"/>
              <a:t>史蒂芬斯</a:t>
            </a:r>
            <a:r>
              <a:rPr lang="zh-TW" altLang="en-US" sz="1600" dirty="0"/>
              <a:t>、</a:t>
            </a:r>
            <a:r>
              <a:rPr lang="zh-TW" altLang="en-US" sz="1600" u="sng" dirty="0"/>
              <a:t>布魯克斯</a:t>
            </a:r>
            <a:r>
              <a:rPr lang="zh-TW" altLang="en-US" sz="1600" dirty="0"/>
              <a:t>，以及年僅</a:t>
            </a:r>
            <a:r>
              <a:rPr lang="en-US" sz="1600" dirty="0"/>
              <a:t>17</a:t>
            </a:r>
            <a:r>
              <a:rPr lang="zh-TW" altLang="en-US" sz="1600" dirty="0"/>
              <a:t>歲、無航海經驗的</a:t>
            </a:r>
            <a:r>
              <a:rPr lang="zh-TW" altLang="en-US" sz="1600" u="sng" dirty="0"/>
              <a:t>帕克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7</a:t>
            </a:r>
            <a:r>
              <a:rPr lang="zh-TW" altLang="en-US" sz="1600" dirty="0"/>
              <a:t>月</a:t>
            </a:r>
            <a:r>
              <a:rPr lang="en-US" sz="1600" dirty="0"/>
              <a:t>5</a:t>
            </a:r>
            <a:r>
              <a:rPr lang="zh-TW" altLang="en-US" sz="1600" dirty="0"/>
              <a:t>日， </a:t>
            </a:r>
            <a:r>
              <a:rPr lang="en-US" sz="1600" dirty="0"/>
              <a:t>“</a:t>
            </a:r>
            <a:r>
              <a:rPr lang="zh-TW" altLang="en-US" sz="1600" dirty="0"/>
              <a:t>木犀草</a:t>
            </a:r>
            <a:r>
              <a:rPr lang="en-US" sz="1600" dirty="0"/>
              <a:t>”</a:t>
            </a:r>
            <a:r>
              <a:rPr lang="zh-TW" altLang="en-US" sz="1600" dirty="0"/>
              <a:t>號沉沒</a:t>
            </a:r>
            <a:endParaRPr lang="en-US" altLang="zh-TW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7</a:t>
            </a:r>
            <a:r>
              <a:rPr lang="zh-TW" altLang="en-US" sz="1600" dirty="0"/>
              <a:t>月</a:t>
            </a:r>
            <a:r>
              <a:rPr lang="en-US" sz="1600" dirty="0"/>
              <a:t>20</a:t>
            </a:r>
            <a:r>
              <a:rPr lang="zh-TW" altLang="en-US" sz="1600" dirty="0"/>
              <a:t>日，帕克開始生病，史蒂芬斯也感到不適。</a:t>
            </a:r>
            <a:endParaRPr lang="en-US" altLang="zh-TW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7</a:t>
            </a:r>
            <a:r>
              <a:rPr lang="zh-TW" altLang="en-US" sz="1600" dirty="0"/>
              <a:t>月</a:t>
            </a:r>
            <a:r>
              <a:rPr lang="en-US" sz="1600" dirty="0"/>
              <a:t>23</a:t>
            </a:r>
            <a:r>
              <a:rPr lang="zh-TW" altLang="en-US" sz="1600" dirty="0"/>
              <a:t>日，帕克昏迷。在死亡的威脅下，達德利說，</a:t>
            </a:r>
            <a:r>
              <a:rPr lang="zh-TW" altLang="en-US" sz="1600" b="1" dirty="0"/>
              <a:t>抽簽</a:t>
            </a:r>
            <a:r>
              <a:rPr lang="zh-TW" altLang="en-US" sz="1600" dirty="0"/>
              <a:t>決定以某個人的死換取其他人的生存。布魯克斯表示拒絕。</a:t>
            </a:r>
            <a:endParaRPr lang="en-US" altLang="zh-TW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7</a:t>
            </a:r>
            <a:r>
              <a:rPr lang="zh-TW" altLang="en-US" sz="1600" dirty="0"/>
              <a:t>月</a:t>
            </a:r>
            <a:r>
              <a:rPr lang="en-US" sz="1600" dirty="0"/>
              <a:t>25</a:t>
            </a:r>
            <a:r>
              <a:rPr lang="zh-TW" altLang="en-US" sz="1600" dirty="0"/>
              <a:t>日，史蒂芬斯按住帕克雙腿，達德利在禱告後用折刀殺死了帕克。布魯克斯事後聲稱他既沒有同意，也沒有表示反對；而達德利堅持認為布魯克斯當時表示贊同。</a:t>
            </a:r>
            <a:endParaRPr lang="en-US" altLang="zh-TW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7</a:t>
            </a:r>
            <a:r>
              <a:rPr lang="zh-TW" altLang="en-US" sz="1600" dirty="0"/>
              <a:t>月</a:t>
            </a:r>
            <a:r>
              <a:rPr lang="en-US" sz="1600" dirty="0"/>
              <a:t>29</a:t>
            </a:r>
            <a:r>
              <a:rPr lang="zh-TW" altLang="en-US" sz="1600" dirty="0"/>
              <a:t>日獲救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效益論的三大缺失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/>
              <a:t>從效益論看</a:t>
            </a:r>
            <a:r>
              <a:rPr lang="en-US" altLang="zh-TW" dirty="0"/>
              <a:t>“</a:t>
            </a:r>
            <a:r>
              <a:rPr lang="zh-TW" altLang="en-US" dirty="0"/>
              <a:t>女王訴達德利和史蒂芬斯案</a:t>
            </a:r>
            <a:r>
              <a:rPr lang="en-US" altLang="zh-TW" dirty="0"/>
              <a:t>”</a:t>
            </a:r>
            <a:r>
              <a:rPr lang="zh-TW" altLang="en-US" dirty="0"/>
              <a:t>有無違反道德</a:t>
            </a:r>
            <a:r>
              <a:rPr lang="en-US" altLang="zh-TW" dirty="0"/>
              <a:t>!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往往符合最大效益的行為，可能違反正義</a:t>
            </a:r>
            <a:endParaRPr lang="en-US" altLang="zh-TW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「計算」是</a:t>
            </a:r>
            <a:r>
              <a:rPr lang="zh-TW" altLang="en-US" u="sng" dirty="0"/>
              <a:t>物質</a:t>
            </a:r>
            <a:r>
              <a:rPr lang="zh-TW" altLang="en-US" dirty="0"/>
              <a:t>層面的東西，如：金錢。</a:t>
            </a:r>
            <a:br>
              <a:rPr lang="en-US" altLang="zh-TW" dirty="0"/>
            </a:br>
            <a:r>
              <a:rPr lang="zh-TW" altLang="en-US" dirty="0"/>
              <a:t>因此無法對人們的行為實踐，發揮深層的指導力量</a:t>
            </a:r>
            <a:endParaRPr lang="en-US" altLang="zh-TW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「計算」的</a:t>
            </a:r>
            <a:r>
              <a:rPr lang="zh-TW" altLang="en-US" u="sng" dirty="0"/>
              <a:t>範圍</a:t>
            </a:r>
            <a:r>
              <a:rPr lang="zh-TW" altLang="en-US" dirty="0"/>
              <a:t>應如何拿捏？</a:t>
            </a:r>
            <a:endParaRPr lang="en-US" altLang="zh-TW" dirty="0"/>
          </a:p>
          <a:p>
            <a:pPr marL="914400" lvl="1" indent="-514350">
              <a:lnSpc>
                <a:spcPct val="170000"/>
              </a:lnSpc>
            </a:pPr>
            <a:r>
              <a:rPr lang="zh-TW" altLang="en-US" dirty="0"/>
              <a:t>所謂「最大多數人」的範圍</a:t>
            </a:r>
            <a:endParaRPr lang="en-US" altLang="zh-TW" dirty="0"/>
          </a:p>
          <a:p>
            <a:pPr marL="914400" lvl="1" indent="-514350">
              <a:lnSpc>
                <a:spcPct val="170000"/>
              </a:lnSpc>
            </a:pPr>
            <a:r>
              <a:rPr lang="zh-TW" altLang="en-US" dirty="0"/>
              <a:t>則不同的人對同一行為的效益計算，便可能因其計算的因子不同，得出不同的結果。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效益論的缺失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/>
              <a:t>從效益論看</a:t>
            </a:r>
            <a:r>
              <a:rPr lang="en-US" altLang="zh-TW" dirty="0"/>
              <a:t>“</a:t>
            </a:r>
            <a:r>
              <a:rPr lang="zh-TW" altLang="en-US" dirty="0"/>
              <a:t>古羅馬時代基督徒餵獅子</a:t>
            </a:r>
            <a:r>
              <a:rPr lang="en-US" altLang="zh-TW" dirty="0"/>
              <a:t>”</a:t>
            </a:r>
            <a:r>
              <a:rPr lang="zh-TW" altLang="en-US" dirty="0"/>
              <a:t>有無違反道德</a:t>
            </a:r>
            <a:r>
              <a:rPr lang="en-US" altLang="zh-TW" dirty="0"/>
              <a:t>?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往往符合最大效益的行為，可能違反正義</a:t>
            </a:r>
            <a:endParaRPr lang="en-US" altLang="zh-TW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「計算」是物質層面的東西，如：金錢。</a:t>
            </a:r>
            <a:br>
              <a:rPr lang="en-US" altLang="zh-TW" dirty="0"/>
            </a:br>
            <a:r>
              <a:rPr lang="zh-TW" altLang="en-US" dirty="0"/>
              <a:t>因此無法對人們的行為實踐，發揮深層的指導力量</a:t>
            </a:r>
            <a:endParaRPr lang="en-US" altLang="zh-TW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/>
              <a:t>「計算」的範圍應如何拿捏？</a:t>
            </a:r>
            <a:endParaRPr lang="en-US" altLang="zh-TW" dirty="0"/>
          </a:p>
          <a:p>
            <a:pPr marL="914400" lvl="1" indent="-514350">
              <a:lnSpc>
                <a:spcPct val="170000"/>
              </a:lnSpc>
            </a:pPr>
            <a:r>
              <a:rPr lang="zh-TW" altLang="en-US" dirty="0"/>
              <a:t>所謂「最大多數人」的範圍</a:t>
            </a:r>
            <a:endParaRPr lang="en-US" altLang="zh-TW" dirty="0"/>
          </a:p>
          <a:p>
            <a:pPr marL="914400" lvl="1" indent="-514350">
              <a:lnSpc>
                <a:spcPct val="170000"/>
              </a:lnSpc>
            </a:pPr>
            <a:r>
              <a:rPr lang="zh-TW" altLang="en-US" dirty="0"/>
              <a:t>則不同的人對同一行為的效益計算，便可能因其計算的因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274691"/>
            <a:ext cx="2755857" cy="2602816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57" y="1811491"/>
            <a:ext cx="2588798" cy="1799902"/>
          </a:xfrm>
        </p:spPr>
        <p:txBody>
          <a:bodyPr>
            <a:normAutofit/>
          </a:bodyPr>
          <a:lstStyle/>
          <a:p>
            <a:r>
              <a:rPr lang="zh-TW" altLang="en-US" sz="3000">
                <a:solidFill>
                  <a:srgbClr val="FFFFFF"/>
                </a:solidFill>
              </a:rPr>
              <a:t>義務論</a:t>
            </a:r>
            <a:r>
              <a:rPr lang="en-US" altLang="zh-TW" sz="3000">
                <a:solidFill>
                  <a:srgbClr val="FFFFFF"/>
                </a:solidFill>
              </a:rPr>
              <a:t>-</a:t>
            </a:r>
            <a:r>
              <a:rPr lang="zh-TW" altLang="en-US" sz="3000">
                <a:solidFill>
                  <a:srgbClr val="FFFFFF"/>
                </a:solidFill>
              </a:rPr>
              <a:t>兩位代表人物</a:t>
            </a:r>
            <a:r>
              <a:rPr lang="en-US" altLang="zh-TW" sz="3000" b="1">
                <a:solidFill>
                  <a:srgbClr val="FFFFFF"/>
                </a:solidFill>
              </a:rPr>
              <a:t>?</a:t>
            </a:r>
            <a:endParaRPr lang="zh-TW" altLang="en-US" sz="3000">
              <a:solidFill>
                <a:srgbClr val="FFFF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0480" y="603504"/>
            <a:ext cx="4711446" cy="3936492"/>
          </a:xfrm>
        </p:spPr>
        <p:txBody>
          <a:bodyPr anchor="ctr"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zh-TW" altLang="en-US" u="sng" dirty="0"/>
              <a:t>康德（</a:t>
            </a:r>
            <a:r>
              <a:rPr lang="en-US" u="sng" dirty="0" err="1"/>
              <a:t>Immannel</a:t>
            </a:r>
            <a:r>
              <a:rPr lang="en-US" u="sng" dirty="0"/>
              <a:t> Kant</a:t>
            </a:r>
            <a:r>
              <a:rPr lang="zh-TW" altLang="en-US" u="sng" dirty="0"/>
              <a:t> ，</a:t>
            </a:r>
            <a:r>
              <a:rPr lang="en-US" u="sng" dirty="0"/>
              <a:t> 1724-1804</a:t>
            </a:r>
            <a:r>
              <a:rPr lang="zh-TW" altLang="en-US" u="sng" dirty="0"/>
              <a:t>）</a:t>
            </a:r>
            <a:endParaRPr lang="en-US" altLang="zh-TW" u="sng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羅爾斯 </a:t>
            </a:r>
            <a:r>
              <a:rPr lang="en-US" altLang="zh-TW" dirty="0"/>
              <a:t>(John Rawls</a:t>
            </a:r>
            <a:r>
              <a:rPr lang="zh-TW" altLang="en-US" dirty="0"/>
              <a:t>，</a:t>
            </a:r>
            <a:r>
              <a:rPr lang="en-US" altLang="zh-TW" dirty="0"/>
              <a:t> 1921-2002)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274691"/>
            <a:ext cx="2755857" cy="2602816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57" y="1811491"/>
            <a:ext cx="2588798" cy="1799902"/>
          </a:xfrm>
        </p:spPr>
        <p:txBody>
          <a:bodyPr>
            <a:normAutofit/>
          </a:bodyPr>
          <a:lstStyle/>
          <a:p>
            <a:r>
              <a:rPr lang="zh-TW" altLang="en-US" sz="3000">
                <a:solidFill>
                  <a:srgbClr val="FFFFFF"/>
                </a:solidFill>
              </a:rPr>
              <a:t>康德</a:t>
            </a:r>
            <a:r>
              <a:rPr lang="en-US" altLang="zh-TW" sz="3000">
                <a:solidFill>
                  <a:srgbClr val="FFFFFF"/>
                </a:solidFill>
              </a:rPr>
              <a:t>-</a:t>
            </a:r>
            <a:r>
              <a:rPr lang="zh-TW" altLang="en-US" sz="3000">
                <a:solidFill>
                  <a:srgbClr val="FFFFFF"/>
                </a:solidFill>
              </a:rPr>
              <a:t>義務論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0480" y="603504"/>
            <a:ext cx="4711446" cy="3936492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zh-TW" altLang="en-US" sz="2800" dirty="0"/>
              <a:t>（</a:t>
            </a:r>
            <a:r>
              <a:rPr lang="en-US" sz="2800" dirty="0" err="1"/>
              <a:t>i</a:t>
            </a:r>
            <a:r>
              <a:rPr lang="zh-TW" altLang="en-US" sz="2800" dirty="0"/>
              <a:t>）一個人應該如此做，當他願意讓</a:t>
            </a:r>
            <a:r>
              <a:rPr lang="zh-TW" altLang="en-US" sz="2800" u="sng" dirty="0"/>
              <a:t>自己行為的標準</a:t>
            </a:r>
            <a:r>
              <a:rPr lang="zh-TW" altLang="en-US" sz="2800" dirty="0"/>
              <a:t>（康德稱「格準」），也成為他人行為的普遍法則時</a:t>
            </a:r>
            <a:endParaRPr lang="en-US" altLang="zh-TW" sz="2800" dirty="0"/>
          </a:p>
          <a:p>
            <a:pPr>
              <a:spcAft>
                <a:spcPts val="600"/>
              </a:spcAft>
              <a:buNone/>
            </a:pPr>
            <a:r>
              <a:rPr lang="zh-TW" altLang="en-US" sz="2800" dirty="0"/>
              <a:t>（</a:t>
            </a:r>
            <a:r>
              <a:rPr lang="en-US" sz="2800" dirty="0"/>
              <a:t>ii</a:t>
            </a:r>
            <a:r>
              <a:rPr lang="zh-TW" altLang="en-US" sz="2800" dirty="0"/>
              <a:t>）一個人應如此做，使自己的人格與他人的人格都</a:t>
            </a:r>
            <a:r>
              <a:rPr lang="zh-TW" altLang="en-US" sz="2800" u="sng" dirty="0"/>
              <a:t>不會只淪為工具</a:t>
            </a:r>
            <a:r>
              <a:rPr lang="zh-TW" altLang="en-US" sz="2800" dirty="0"/>
              <a:t>（也就是：為一種特定的目的而存在）。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01282"/>
            <a:ext cx="7886700" cy="994173"/>
          </a:xfrm>
        </p:spPr>
        <p:txBody>
          <a:bodyPr>
            <a:normAutofit/>
          </a:bodyPr>
          <a:lstStyle/>
          <a:p>
            <a:r>
              <a:rPr lang="zh-TW" altLang="en-US" dirty="0"/>
              <a:t>康德</a:t>
            </a:r>
            <a:r>
              <a:rPr lang="en-US" altLang="zh-TW" dirty="0"/>
              <a:t>-</a:t>
            </a:r>
            <a:r>
              <a:rPr lang="zh-TW" altLang="en-US" dirty="0"/>
              <a:t>義務論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/>
              <a:t>（</a:t>
            </a:r>
            <a:r>
              <a:rPr lang="en-US" dirty="0" err="1"/>
              <a:t>i</a:t>
            </a:r>
            <a:r>
              <a:rPr lang="zh-TW" altLang="en-US" dirty="0"/>
              <a:t>）普世原則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（</a:t>
            </a:r>
            <a:r>
              <a:rPr lang="en-US" dirty="0"/>
              <a:t>ii</a:t>
            </a:r>
            <a:r>
              <a:rPr lang="zh-TW" altLang="en-US" dirty="0"/>
              <a:t>）尊重原則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Ans: </a:t>
            </a:r>
            <a:r>
              <a:rPr lang="en-US" altLang="zh-TW" dirty="0" err="1"/>
              <a:t>i</a:t>
            </a:r>
            <a:r>
              <a:rPr lang="en-US" altLang="zh-TW" dirty="0"/>
              <a:t> – A</a:t>
            </a:r>
            <a:r>
              <a:rPr lang="zh-TW" altLang="en-US" dirty="0"/>
              <a:t>；</a:t>
            </a:r>
            <a:r>
              <a:rPr lang="en-US" altLang="zh-TW" dirty="0"/>
              <a:t>ii -- B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zh-TW" altLang="en-US" sz="2400" dirty="0"/>
              <a:t>當他願意讓自己行為的標準也成為他人行為的普遍法則時</a:t>
            </a:r>
            <a:endParaRPr lang="en-US" altLang="zh-TW" sz="2400" dirty="0"/>
          </a:p>
          <a:p>
            <a:pPr marL="514350" indent="-514350">
              <a:buFont typeface="+mj-lt"/>
              <a:buAutoNum type="alphaUcPeriod"/>
            </a:pPr>
            <a:endParaRPr lang="en-US" altLang="zh-TW" sz="2400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sz="2400" dirty="0"/>
              <a:t>使自己的人格與他人的人格都不會只淪為一種工具</a:t>
            </a:r>
            <a:endParaRPr lang="en-US" altLang="zh-TW" sz="2400" dirty="0"/>
          </a:p>
          <a:p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274691"/>
            <a:ext cx="2755857" cy="2602816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8657" y="1811491"/>
            <a:ext cx="2588798" cy="1799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000">
                <a:solidFill>
                  <a:srgbClr val="FFFFFF"/>
                </a:solidFill>
              </a:rPr>
              <a:t>從</a:t>
            </a:r>
            <a:r>
              <a:rPr lang="en-US" altLang="zh-TW" sz="3000">
                <a:solidFill>
                  <a:srgbClr val="FFFFFF"/>
                </a:solidFill>
              </a:rPr>
              <a:t>”</a:t>
            </a:r>
            <a:r>
              <a:rPr lang="zh-TW" altLang="en-US" sz="3000">
                <a:solidFill>
                  <a:srgbClr val="FFFFFF"/>
                </a:solidFill>
              </a:rPr>
              <a:t>康德</a:t>
            </a:r>
            <a:r>
              <a:rPr lang="en-US" altLang="zh-TW" sz="3000">
                <a:solidFill>
                  <a:srgbClr val="FFFFFF"/>
                </a:solidFill>
              </a:rPr>
              <a:t>-</a:t>
            </a:r>
            <a:r>
              <a:rPr lang="zh-TW" altLang="en-US" sz="3000">
                <a:solidFill>
                  <a:srgbClr val="FFFFFF"/>
                </a:solidFill>
              </a:rPr>
              <a:t>義務論</a:t>
            </a:r>
            <a:r>
              <a:rPr lang="en-US" altLang="zh-TW" sz="3000">
                <a:solidFill>
                  <a:srgbClr val="FFFFFF"/>
                </a:solidFill>
              </a:rPr>
              <a:t>”</a:t>
            </a:r>
            <a:r>
              <a:rPr lang="zh-TW" altLang="en-US" sz="3000">
                <a:solidFill>
                  <a:srgbClr val="FFFFFF"/>
                </a:solidFill>
              </a:rPr>
              <a:t>，</a:t>
            </a:r>
            <a:br>
              <a:rPr lang="en-US" altLang="zh-TW" sz="3000">
                <a:solidFill>
                  <a:srgbClr val="FFFFFF"/>
                </a:solidFill>
              </a:rPr>
            </a:br>
            <a:r>
              <a:rPr lang="zh-TW" altLang="en-US" sz="3000">
                <a:solidFill>
                  <a:srgbClr val="FFFFFF"/>
                </a:solidFill>
              </a:rPr>
              <a:t>人可以自殺嗎</a:t>
            </a:r>
            <a:r>
              <a:rPr lang="en-US" altLang="zh-TW" sz="3000">
                <a:solidFill>
                  <a:srgbClr val="FFFFFF"/>
                </a:solidFill>
              </a:rPr>
              <a:t>? </a:t>
            </a:r>
            <a:r>
              <a:rPr lang="zh-TW" altLang="en-US" sz="3000">
                <a:solidFill>
                  <a:srgbClr val="FFFFFF"/>
                </a:solidFill>
              </a:rPr>
              <a:t>為何</a:t>
            </a:r>
            <a:r>
              <a:rPr lang="en-US" altLang="zh-TW" sz="3000">
                <a:solidFill>
                  <a:srgbClr val="FFFFFF"/>
                </a:solidFill>
              </a:rPr>
              <a:t>?</a:t>
            </a:r>
            <a:endParaRPr lang="zh-TW" altLang="en-US" sz="3000">
              <a:solidFill>
                <a:srgbClr val="FFFFFF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840480" y="603504"/>
            <a:ext cx="4711446" cy="393649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zh-TW" altLang="en-US" dirty="0"/>
              <a:t>（</a:t>
            </a:r>
            <a:r>
              <a:rPr lang="en-US" dirty="0" err="1"/>
              <a:t>i</a:t>
            </a:r>
            <a:r>
              <a:rPr lang="zh-TW" altLang="en-US" dirty="0"/>
              <a:t>）普世原則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（</a:t>
            </a:r>
            <a:r>
              <a:rPr lang="en-US" dirty="0"/>
              <a:t>ii</a:t>
            </a:r>
            <a:r>
              <a:rPr lang="zh-TW" altLang="en-US" dirty="0"/>
              <a:t>）尊重原則</a:t>
            </a:r>
            <a:endParaRPr lang="en-US" altLang="zh-TW" dirty="0"/>
          </a:p>
          <a:p>
            <a:endParaRPr lang="zh-TW" alt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80059" y="1540230"/>
            <a:ext cx="2751871" cy="20700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400">
                <a:solidFill>
                  <a:srgbClr val="FFFFFF"/>
                </a:solidFill>
              </a:rPr>
              <a:t>從</a:t>
            </a:r>
            <a:r>
              <a:rPr lang="en-US" altLang="zh-TW" sz="3400">
                <a:solidFill>
                  <a:srgbClr val="FFFFFF"/>
                </a:solidFill>
              </a:rPr>
              <a:t>”</a:t>
            </a:r>
            <a:r>
              <a:rPr lang="zh-TW" altLang="en-US" sz="3400">
                <a:solidFill>
                  <a:srgbClr val="FFFFFF"/>
                </a:solidFill>
              </a:rPr>
              <a:t>康德</a:t>
            </a:r>
            <a:r>
              <a:rPr lang="en-US" altLang="zh-TW" sz="3400">
                <a:solidFill>
                  <a:srgbClr val="FFFFFF"/>
                </a:solidFill>
              </a:rPr>
              <a:t>-</a:t>
            </a:r>
            <a:r>
              <a:rPr lang="zh-TW" altLang="en-US" sz="3400">
                <a:solidFill>
                  <a:srgbClr val="FFFFFF"/>
                </a:solidFill>
              </a:rPr>
              <a:t>義務論</a:t>
            </a:r>
            <a:r>
              <a:rPr lang="en-US" altLang="zh-TW" sz="3400">
                <a:solidFill>
                  <a:srgbClr val="FFFFFF"/>
                </a:solidFill>
              </a:rPr>
              <a:t>”</a:t>
            </a:r>
            <a:r>
              <a:rPr lang="zh-TW" altLang="en-US" sz="3400">
                <a:solidFill>
                  <a:srgbClr val="FFFFFF"/>
                </a:solidFill>
              </a:rPr>
              <a:t>，</a:t>
            </a:r>
            <a:br>
              <a:rPr lang="en-US" altLang="zh-TW" sz="3400">
                <a:solidFill>
                  <a:srgbClr val="FFFFFF"/>
                </a:solidFill>
              </a:rPr>
            </a:br>
            <a:r>
              <a:rPr lang="zh-TW" altLang="en-US" sz="3400">
                <a:solidFill>
                  <a:srgbClr val="FFFFFF"/>
                </a:solidFill>
              </a:rPr>
              <a:t>人可以自殺嗎</a:t>
            </a:r>
            <a:r>
              <a:rPr lang="en-US" altLang="zh-TW" sz="3400">
                <a:solidFill>
                  <a:srgbClr val="FFFFFF"/>
                </a:solidFill>
              </a:rPr>
              <a:t>? </a:t>
            </a:r>
            <a:r>
              <a:rPr lang="zh-TW" altLang="en-US" sz="3400">
                <a:solidFill>
                  <a:srgbClr val="FFFFFF"/>
                </a:solidFill>
              </a:rPr>
              <a:t>為何</a:t>
            </a:r>
            <a:r>
              <a:rPr lang="en-US" altLang="zh-TW" sz="3400">
                <a:solidFill>
                  <a:srgbClr val="FFFFFF"/>
                </a:solidFill>
              </a:rPr>
              <a:t>?</a:t>
            </a:r>
            <a:endParaRPr lang="zh-TW" altLang="en-US" sz="3400">
              <a:solidFill>
                <a:srgbClr val="FFFFFF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67930" y="601399"/>
            <a:ext cx="3979563" cy="392297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（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zh-TW" altLang="en-US" sz="2800" dirty="0">
                <a:solidFill>
                  <a:srgbClr val="000000"/>
                </a:solidFill>
              </a:rPr>
              <a:t>）普世原則 </a:t>
            </a:r>
            <a:r>
              <a:rPr lang="en-US" altLang="zh-TW" sz="2800" dirty="0">
                <a:solidFill>
                  <a:srgbClr val="000000"/>
                </a:solidFill>
              </a:rPr>
              <a:t>(?)</a:t>
            </a:r>
          </a:p>
          <a:p>
            <a:pPr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（</a:t>
            </a:r>
            <a:r>
              <a:rPr lang="en-US" sz="2800" dirty="0">
                <a:solidFill>
                  <a:srgbClr val="000000"/>
                </a:solidFill>
              </a:rPr>
              <a:t>ii</a:t>
            </a:r>
            <a:r>
              <a:rPr lang="zh-TW" altLang="en-US" sz="2800" dirty="0">
                <a:solidFill>
                  <a:srgbClr val="000000"/>
                </a:solidFill>
              </a:rPr>
              <a:t>）尊重原則 </a:t>
            </a:r>
            <a:r>
              <a:rPr lang="en-US" altLang="zh-TW" sz="2800" dirty="0">
                <a:solidFill>
                  <a:srgbClr val="000000"/>
                </a:solidFill>
              </a:rPr>
              <a:t>(X)</a:t>
            </a:r>
          </a:p>
          <a:p>
            <a:pPr lvl="1">
              <a:buNone/>
            </a:pPr>
            <a:r>
              <a:rPr lang="zh-TW" altLang="en-US" dirty="0">
                <a:solidFill>
                  <a:srgbClr val="000000"/>
                </a:solidFill>
              </a:rPr>
              <a:t>自殺以求解脫，是把自己當作免除痛苦的手段，但人不是物，「人不可以被當作手段</a:t>
            </a:r>
            <a:r>
              <a:rPr lang="en-US" altLang="zh-TW" dirty="0">
                <a:solidFill>
                  <a:srgbClr val="000000"/>
                </a:solidFill>
              </a:rPr>
              <a:t>/</a:t>
            </a:r>
            <a:r>
              <a:rPr lang="zh-TW" altLang="en-US" dirty="0">
                <a:solidFill>
                  <a:srgbClr val="000000"/>
                </a:solidFill>
              </a:rPr>
              <a:t>工具」</a:t>
            </a:r>
            <a:endParaRPr lang="en-US" altLang="zh-TW" dirty="0">
              <a:solidFill>
                <a:srgbClr val="000000"/>
              </a:solidFill>
            </a:endParaRPr>
          </a:p>
          <a:p>
            <a:endParaRPr lang="zh-TW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A3F4A-4224-4BD3-945B-4DDDD05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AEF163-811B-4D66-B384-F20159EC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佛陀前世捨身餵虎，從尊重原則，是否有道德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66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2B086AE-3A55-401A-99CD-35D62DA2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88EF8AD-87BD-4DCE-AB69-551392621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A29E024-0A7B-4CCB-87B5-A4F6745B63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278789"/>
            <a:ext cx="2304256" cy="452521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FD9B554-22FB-4800-AE8A-5E303D0E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71550"/>
            <a:ext cx="2734650" cy="37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識時務的店家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小屁孩來買麵包，店家可以賣比較貴</a:t>
            </a:r>
            <a:r>
              <a:rPr lang="en-US" altLang="zh-TW" dirty="0"/>
              <a:t>?</a:t>
            </a:r>
            <a:r>
              <a:rPr lang="zh-TW" altLang="en-US" dirty="0"/>
              <a:t> 為何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效益論 </a:t>
            </a:r>
            <a:r>
              <a:rPr lang="en-US" altLang="zh-TW" dirty="0"/>
              <a:t>VS. </a:t>
            </a:r>
            <a:r>
              <a:rPr lang="zh-TW" altLang="en-US" dirty="0"/>
              <a:t>義務論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若有人發覺，話傳出去，會影響店家聲譽</a:t>
            </a:r>
            <a:r>
              <a:rPr lang="en-US" altLang="zh-TW" dirty="0"/>
              <a:t>(</a:t>
            </a:r>
            <a:r>
              <a:rPr lang="zh-TW" altLang="en-US" b="1" dirty="0"/>
              <a:t>目的</a:t>
            </a:r>
            <a:r>
              <a:rPr lang="en-US" altLang="zh-TW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童叟無欺是做人的</a:t>
            </a:r>
            <a:r>
              <a:rPr lang="zh-TW" altLang="en-US" b="1" dirty="0"/>
              <a:t>義務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22885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倫理學</a:t>
            </a:r>
          </a:p>
        </p:txBody>
      </p:sp>
      <p:graphicFrame>
        <p:nvGraphicFramePr>
          <p:cNvPr id="5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993640"/>
              </p:ext>
            </p:extLst>
          </p:nvPr>
        </p:nvGraphicFramePr>
        <p:xfrm>
          <a:off x="3960018" y="482203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28650" y="501282"/>
            <a:ext cx="7886700" cy="994173"/>
          </a:xfrm>
        </p:spPr>
        <p:txBody>
          <a:bodyPr>
            <a:normAutofit/>
          </a:bodyPr>
          <a:lstStyle/>
          <a:p>
            <a:r>
              <a:rPr lang="zh-TW" altLang="en-US"/>
              <a:t>配對</a:t>
            </a:r>
            <a:r>
              <a:rPr lang="en-US" altLang="zh-TW"/>
              <a:t>-</a:t>
            </a:r>
            <a:r>
              <a:rPr lang="zh-TW" altLang="en-US"/>
              <a:t>代表人物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zh-TW" sz="1800"/>
              <a:t>「效益論」</a:t>
            </a:r>
            <a:endParaRPr lang="en-US" altLang="zh-TW" sz="1800"/>
          </a:p>
          <a:p>
            <a:pPr>
              <a:buFont typeface="+mj-lt"/>
              <a:buAutoNum type="arabicPeriod"/>
            </a:pPr>
            <a:r>
              <a:rPr lang="zh-TW" altLang="zh-TW" sz="1800"/>
              <a:t>「義務論」</a:t>
            </a:r>
            <a:endParaRPr lang="en-US" altLang="zh-TW" sz="1800"/>
          </a:p>
          <a:p>
            <a:pPr>
              <a:buFont typeface="+mj-lt"/>
              <a:buAutoNum type="arabicPeriod"/>
            </a:pPr>
            <a:endParaRPr lang="en-US" altLang="zh-TW" sz="1800"/>
          </a:p>
          <a:p>
            <a:pPr>
              <a:buFont typeface="+mj-lt"/>
              <a:buAutoNum type="arabicPeriod"/>
            </a:pPr>
            <a:endParaRPr lang="en-US" altLang="zh-TW" sz="1800"/>
          </a:p>
          <a:p>
            <a:pPr marL="0" indent="0">
              <a:buNone/>
            </a:pPr>
            <a:r>
              <a:rPr lang="en-US" altLang="zh-TW" sz="1800"/>
              <a:t>1A</a:t>
            </a:r>
            <a:r>
              <a:rPr lang="zh-TW" altLang="en-US" sz="1800"/>
              <a:t>； </a:t>
            </a:r>
            <a:r>
              <a:rPr lang="en-US" altLang="zh-TW" sz="1800"/>
              <a:t>2B </a:t>
            </a:r>
          </a:p>
          <a:p>
            <a:pPr>
              <a:buFont typeface="+mj-lt"/>
              <a:buAutoNum type="arabicPeriod"/>
            </a:pPr>
            <a:endParaRPr lang="zh-TW" altLang="zh-TW" sz="180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altLang="zh-TW" sz="1800"/>
              <a:t>19 </a:t>
            </a:r>
            <a:r>
              <a:rPr lang="zh-TW" altLang="zh-TW" sz="1800"/>
              <a:t>世紀英國邊沁（</a:t>
            </a:r>
            <a:r>
              <a:rPr lang="en-US" altLang="zh-TW" sz="1800"/>
              <a:t>Bentham</a:t>
            </a:r>
            <a:r>
              <a:rPr lang="zh-TW" altLang="zh-TW" sz="1800"/>
              <a:t>）、米爾（</a:t>
            </a:r>
            <a:r>
              <a:rPr lang="en-US" altLang="zh-TW" sz="1800"/>
              <a:t>Mill</a:t>
            </a:r>
            <a:r>
              <a:rPr lang="zh-TW" altLang="zh-TW" sz="1800"/>
              <a:t>）。</a:t>
            </a:r>
            <a:endParaRPr lang="en-US" altLang="zh-TW" sz="1800"/>
          </a:p>
          <a:p>
            <a:pPr>
              <a:buFont typeface="+mj-lt"/>
              <a:buAutoNum type="alphaUcPeriod"/>
            </a:pPr>
            <a:r>
              <a:rPr lang="zh-TW" altLang="zh-TW" sz="1800"/>
              <a:t>康德（</a:t>
            </a:r>
            <a:r>
              <a:rPr lang="en-US" altLang="zh-TW" sz="1800"/>
              <a:t>Kant</a:t>
            </a:r>
            <a:r>
              <a:rPr lang="zh-TW" altLang="zh-TW" sz="1800"/>
              <a:t>）的倫理學與羅爾斯（</a:t>
            </a:r>
            <a:r>
              <a:rPr lang="en-US" altLang="zh-TW" sz="1800"/>
              <a:t>Rawls</a:t>
            </a:r>
            <a:r>
              <a:rPr lang="zh-TW" altLang="zh-TW" sz="1800"/>
              <a:t>）的公義論</a:t>
            </a:r>
            <a:endParaRPr lang="en-US" altLang="zh-TW" sz="1800"/>
          </a:p>
        </p:txBody>
      </p:sp>
    </p:spTree>
    <p:extLst>
      <p:ext uri="{BB962C8B-B14F-4D97-AF65-F5344CB8AC3E}">
        <p14:creationId xmlns:p14="http://schemas.microsoft.com/office/powerpoint/2010/main" val="25330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28650" y="501282"/>
            <a:ext cx="7886700" cy="994173"/>
          </a:xfrm>
        </p:spPr>
        <p:txBody>
          <a:bodyPr>
            <a:normAutofit/>
          </a:bodyPr>
          <a:lstStyle/>
          <a:p>
            <a:r>
              <a:rPr lang="zh-TW" altLang="en-US" dirty="0"/>
              <a:t>配對</a:t>
            </a:r>
            <a:r>
              <a:rPr lang="en-US" altLang="zh-TW" dirty="0"/>
              <a:t>-</a:t>
            </a:r>
            <a:r>
              <a:rPr lang="zh-TW" altLang="en-US" dirty="0"/>
              <a:t>道德的定義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zh-TW" altLang="zh-TW" dirty="0"/>
              <a:t>「效益論」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zh-TW" altLang="zh-TW" dirty="0"/>
              <a:t>「義務論」</a:t>
            </a:r>
            <a:endParaRPr lang="en-US" altLang="zh-TW" dirty="0"/>
          </a:p>
          <a:p>
            <a:pPr>
              <a:buFont typeface="+mj-lt"/>
              <a:buAutoNum type="arabicPeriod"/>
            </a:pPr>
            <a:endParaRPr lang="en-US" altLang="zh-TW" dirty="0"/>
          </a:p>
          <a:p>
            <a:pPr>
              <a:buFont typeface="+mj-lt"/>
              <a:buAutoNum type="arabicPeriod"/>
            </a:pPr>
            <a:endParaRPr lang="en-US" altLang="zh-TW" dirty="0"/>
          </a:p>
          <a:p>
            <a:pPr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1B</a:t>
            </a:r>
            <a:r>
              <a:rPr lang="zh-TW" altLang="en-US" dirty="0"/>
              <a:t>； </a:t>
            </a:r>
            <a:r>
              <a:rPr lang="en-US" altLang="zh-TW" dirty="0"/>
              <a:t>2A 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lphaUcPeriod"/>
            </a:pPr>
            <a:r>
              <a:rPr lang="zh-TW" altLang="zh-TW" sz="2400" dirty="0"/>
              <a:t>道德與行為所產生的結果可以毫無關聯，完全取決於，一項行為的本身是否「正當」、「應當」。</a:t>
            </a:r>
            <a:endParaRPr lang="en-US" altLang="zh-TW" sz="2400" dirty="0"/>
          </a:p>
          <a:p>
            <a:pPr>
              <a:buFont typeface="+mj-lt"/>
              <a:buAutoNum type="alphaUcPeriod"/>
            </a:pPr>
            <a:r>
              <a:rPr lang="zh-TW" altLang="zh-TW" sz="2400" dirty="0"/>
              <a:t>以行為所帶來的實際功效或利益，作為一項行為之道德評價的標準。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2234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T/F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zh-TW" dirty="0"/>
              <a:t>效益論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zh-TW" altLang="zh-TW" dirty="0"/>
              <a:t>「效益論」基本信念，人類的本性就是逃避快樂、追求痛苦的，行為是受功效與利益支配的，所以追求功利就是追求幸福。 </a:t>
            </a:r>
            <a:endParaRPr lang="en-US" altLang="zh-TW" dirty="0"/>
          </a:p>
          <a:p>
            <a:pPr lvl="1">
              <a:lnSpc>
                <a:spcPct val="140000"/>
              </a:lnSpc>
            </a:pPr>
            <a:r>
              <a:rPr lang="zh-TW" altLang="zh-TW" dirty="0"/>
              <a:t>「效益論」的基本信念是，人類的本性就是逃避</a:t>
            </a:r>
            <a:r>
              <a:rPr lang="zh-TW" altLang="zh-TW" dirty="0">
                <a:solidFill>
                  <a:srgbClr val="FF0000"/>
                </a:solidFill>
              </a:rPr>
              <a:t>痛苦</a:t>
            </a:r>
            <a:r>
              <a:rPr lang="zh-TW" altLang="zh-TW" dirty="0"/>
              <a:t>、追求</a:t>
            </a:r>
            <a:r>
              <a:rPr lang="zh-TW" altLang="zh-TW" dirty="0">
                <a:solidFill>
                  <a:srgbClr val="FF0000"/>
                </a:solidFill>
              </a:rPr>
              <a:t>快樂</a:t>
            </a:r>
            <a:r>
              <a:rPr lang="zh-TW" altLang="zh-TW" dirty="0"/>
              <a:t>的，行為是受功效與利益支配的，所以追求功利就是追求幸福。</a:t>
            </a:r>
            <a:endParaRPr lang="en-US" altLang="zh-TW" dirty="0"/>
          </a:p>
          <a:p>
            <a:pPr lvl="1">
              <a:lnSpc>
                <a:spcPct val="140000"/>
              </a:lnSpc>
            </a:pPr>
            <a:endParaRPr lang="en-US" altLang="zh-TW" dirty="0"/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zh-TW" altLang="zh-TW" dirty="0"/>
              <a:t>行為的善惡以是否能達致最大的效益為判準。能達致最大的效益──也就是：最大多數人的最大快樂──即是「善」的行為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1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T/F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zh-TW" altLang="zh-TW" dirty="0"/>
              <a:t>義務論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zh-TW" altLang="zh-TW" dirty="0"/>
              <a:t>康德（</a:t>
            </a:r>
            <a:r>
              <a:rPr lang="en-US" altLang="zh-TW" dirty="0"/>
              <a:t>Kant</a:t>
            </a:r>
            <a:r>
              <a:rPr lang="zh-TW" altLang="zh-TW" dirty="0"/>
              <a:t>）的倫理學認為：</a:t>
            </a:r>
            <a:endParaRPr lang="en-US" altLang="zh-TW" dirty="0"/>
          </a:p>
          <a:p>
            <a:pPr lvl="1">
              <a:lnSpc>
                <a:spcPct val="140000"/>
              </a:lnSpc>
              <a:buFont typeface="+mj-lt"/>
              <a:buAutoNum type="arabicPeriod"/>
            </a:pPr>
            <a:r>
              <a:rPr lang="zh-TW" altLang="zh-TW" dirty="0"/>
              <a:t>凡出於</a:t>
            </a:r>
            <a:r>
              <a:rPr lang="zh-TW" altLang="zh-TW" u="sng" dirty="0"/>
              <a:t>追求利益</a:t>
            </a:r>
            <a:r>
              <a:rPr lang="zh-TW" altLang="zh-TW" dirty="0"/>
              <a:t>的行為，就是道德的</a:t>
            </a:r>
            <a:endParaRPr lang="en-US" altLang="zh-TW" dirty="0"/>
          </a:p>
          <a:p>
            <a:pPr lvl="2">
              <a:lnSpc>
                <a:spcPct val="140000"/>
              </a:lnSpc>
            </a:pPr>
            <a:r>
              <a:rPr lang="zh-TW" altLang="zh-TW" dirty="0"/>
              <a:t>凡出於追求利益的行為，就是</a:t>
            </a:r>
            <a:r>
              <a:rPr lang="zh-TW" altLang="zh-TW" dirty="0">
                <a:solidFill>
                  <a:srgbClr val="FF0000"/>
                </a:solidFill>
              </a:rPr>
              <a:t>不</a:t>
            </a:r>
            <a:r>
              <a:rPr lang="zh-TW" altLang="zh-TW" dirty="0"/>
              <a:t>道德的</a:t>
            </a:r>
            <a:endParaRPr lang="en-US" altLang="zh-TW" dirty="0"/>
          </a:p>
          <a:p>
            <a:pPr lvl="2">
              <a:lnSpc>
                <a:spcPct val="140000"/>
              </a:lnSpc>
            </a:pPr>
            <a:r>
              <a:rPr lang="zh-TW" altLang="zh-TW" dirty="0"/>
              <a:t>只有為</a:t>
            </a:r>
            <a:r>
              <a:rPr lang="zh-TW" altLang="zh-TW" u="sng" dirty="0"/>
              <a:t>道德義務</a:t>
            </a:r>
            <a:r>
              <a:rPr lang="zh-TW" altLang="zh-TW" dirty="0"/>
              <a:t>本身而從事的行為，才是道德的。</a:t>
            </a:r>
            <a:endParaRPr lang="en-US" altLang="zh-TW" dirty="0"/>
          </a:p>
          <a:p>
            <a:pPr lvl="1">
              <a:lnSpc>
                <a:spcPct val="140000"/>
              </a:lnSpc>
              <a:buFont typeface="+mj-lt"/>
              <a:buAutoNum type="arabicPeriod"/>
            </a:pPr>
            <a:r>
              <a:rPr lang="zh-TW" altLang="zh-TW" dirty="0"/>
              <a:t>換言之，道德義務不是條件性的，可以</a:t>
            </a:r>
            <a:r>
              <a:rPr lang="zh-TW" altLang="zh-TW" u="sng" dirty="0"/>
              <a:t>讓人有所選擇</a:t>
            </a:r>
            <a:r>
              <a:rPr lang="zh-TW" altLang="zh-TW" dirty="0"/>
              <a:t>，而是</a:t>
            </a:r>
            <a:r>
              <a:rPr lang="zh-TW" altLang="zh-TW" u="sng" dirty="0"/>
              <a:t>絕對的</a:t>
            </a:r>
            <a:r>
              <a:rPr lang="zh-TW" altLang="zh-TW" dirty="0"/>
              <a:t>，可以說是一種「無上命令」（或說：定然律令）。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為何要做好人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Donot do the things that you donot want to be treated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2131" y="1920479"/>
            <a:ext cx="1862138" cy="2482453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b="1" dirty="0"/>
              <a:t>泰國</a:t>
            </a:r>
            <a:r>
              <a:rPr lang="en-US" altLang="zh-TW" b="1" dirty="0"/>
              <a:t>7-11</a:t>
            </a:r>
            <a:r>
              <a:rPr lang="zh-TW" altLang="en-US" b="1" dirty="0"/>
              <a:t>超感人的微電影廣告</a:t>
            </a:r>
            <a:r>
              <a:rPr lang="en-US" altLang="zh-TW" b="1" dirty="0"/>
              <a:t>(</a:t>
            </a:r>
            <a:r>
              <a:rPr lang="zh-TW" altLang="en-US" b="1" dirty="0"/>
              <a:t>改編自真人真事</a:t>
            </a:r>
            <a:r>
              <a:rPr lang="en-US" altLang="zh-TW" b="1" dirty="0"/>
              <a:t>)</a:t>
            </a:r>
          </a:p>
          <a:p>
            <a:pPr lvl="1"/>
            <a:r>
              <a:rPr lang="en-US" altLang="zh-TW" b="1" dirty="0">
                <a:hlinkClick r:id="rId5"/>
              </a:rPr>
              <a:t>https://www.youtube.com/watch?v=NCtM8h1CZxY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90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DFE32-974B-42F8-BFE6-E4090249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07EB20-F242-4D62-B541-C04C5D46E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928" y="298232"/>
            <a:ext cx="3822040" cy="4558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1BF4309-610A-48D6-A4FD-5770FE7F7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364385"/>
            <a:ext cx="3744416" cy="452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519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22885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倫理學</a:t>
            </a:r>
          </a:p>
        </p:txBody>
      </p:sp>
      <p:graphicFrame>
        <p:nvGraphicFramePr>
          <p:cNvPr id="5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00771"/>
              </p:ext>
            </p:extLst>
          </p:nvPr>
        </p:nvGraphicFramePr>
        <p:xfrm>
          <a:off x="3960018" y="482203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cap="none" dirty="0"/>
              <a:t>倫理學的內容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Times New Roman" pitchFamily="18" charset="0"/>
              </a:rPr>
              <a:t>（二）</a:t>
            </a:r>
            <a:r>
              <a:rPr lang="zh-TW" altLang="zh-TW" sz="2800" b="1" dirty="0">
                <a:latin typeface="Times New Roman" pitchFamily="18" charset="0"/>
              </a:rPr>
              <a:t>後設倫理學</a:t>
            </a:r>
            <a:r>
              <a:rPr lang="en-US" altLang="zh-TW" sz="2800" b="1" dirty="0">
                <a:latin typeface="Times New Roman" pitchFamily="18" charset="0"/>
              </a:rPr>
              <a:t>(meta-ethics)</a:t>
            </a:r>
            <a:endParaRPr lang="zh-TW" altLang="zh-TW" sz="2800" b="1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１．</a:t>
            </a:r>
            <a:r>
              <a:rPr lang="zh-TW" altLang="zh-TW" dirty="0">
                <a:latin typeface="Times New Roman" pitchFamily="18" charset="0"/>
              </a:rPr>
              <a:t>道德語言的意義</a:t>
            </a: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２．</a:t>
            </a:r>
            <a:r>
              <a:rPr lang="zh-TW" altLang="zh-TW" dirty="0">
                <a:latin typeface="Times New Roman" pitchFamily="18" charset="0"/>
              </a:rPr>
              <a:t>道德的本質</a:t>
            </a:r>
            <a:r>
              <a:rPr lang="zh-TW" altLang="en-US" dirty="0">
                <a:latin typeface="Times New Roman" pitchFamily="18" charset="0"/>
              </a:rPr>
              <a:t>：道德是相對、還是客觀？</a:t>
            </a:r>
            <a:endParaRPr lang="zh-TW" altLang="zh-TW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３．</a:t>
            </a:r>
            <a:r>
              <a:rPr lang="zh-TW" altLang="zh-TW" dirty="0">
                <a:latin typeface="Times New Roman" pitchFamily="18" charset="0"/>
              </a:rPr>
              <a:t>道德的證成</a:t>
            </a:r>
            <a:r>
              <a:rPr lang="en-US" altLang="zh-TW" dirty="0">
                <a:latin typeface="Times New Roman" pitchFamily="18" charset="0"/>
              </a:rPr>
              <a:t>(justification)</a:t>
            </a:r>
            <a:r>
              <a:rPr lang="zh-TW" altLang="en-US" dirty="0">
                <a:latin typeface="Times New Roman" pitchFamily="18" charset="0"/>
              </a:rPr>
              <a:t>：為什麼要有道德？</a:t>
            </a: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zh-TW" sz="2000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Times New Roman" pitchFamily="18" charset="0"/>
              </a:rPr>
              <a:t>（三）</a:t>
            </a:r>
            <a:r>
              <a:rPr lang="zh-TW" altLang="zh-TW" sz="2800" b="1" dirty="0">
                <a:latin typeface="Times New Roman" pitchFamily="18" charset="0"/>
              </a:rPr>
              <a:t>應用倫理學</a:t>
            </a:r>
            <a:endParaRPr lang="en-US" altLang="zh-TW" sz="2800" b="1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１．政治哲學：探討社會應該如何構成？什麼是一個正義的社會？涉及自由、平等、正義等價值。</a:t>
            </a:r>
            <a:endParaRPr lang="en-US" altLang="zh-TW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２．職業倫理：探討各種職業相關的倫理問題。</a:t>
            </a:r>
            <a:endParaRPr lang="en-US" altLang="zh-TW" dirty="0">
              <a:latin typeface="Times New Roman" pitchFamily="18" charset="0"/>
            </a:endParaRPr>
          </a:p>
          <a:p>
            <a:pPr marL="892175" indent="-892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latin typeface="Times New Roman" pitchFamily="18" charset="0"/>
              </a:rPr>
              <a:t>　３．實用倫理：墮胎、安樂死、死刑等議題。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357583"/>
            <a:ext cx="5409337" cy="4440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3318679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357583"/>
            <a:ext cx="2898287" cy="44404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661" y="951941"/>
            <a:ext cx="4467265" cy="2279210"/>
          </a:xfrm>
        </p:spPr>
        <p:txBody>
          <a:bodyPr>
            <a:normAutofit/>
          </a:bodyPr>
          <a:lstStyle/>
          <a:p>
            <a:pPr algn="r"/>
            <a:r>
              <a:rPr lang="zh-TW" altLang="en-US" sz="4100">
                <a:solidFill>
                  <a:srgbClr val="FFFFFF"/>
                </a:solidFill>
              </a:rPr>
              <a:t>規範倫理學的理論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661" y="3433585"/>
            <a:ext cx="4467265" cy="935456"/>
          </a:xfrm>
        </p:spPr>
        <p:txBody>
          <a:bodyPr>
            <a:normAutofit/>
          </a:bodyPr>
          <a:lstStyle/>
          <a:p>
            <a:pPr algn="r"/>
            <a:endParaRPr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22885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規範倫理學</a:t>
            </a:r>
          </a:p>
        </p:txBody>
      </p:sp>
      <p:graphicFrame>
        <p:nvGraphicFramePr>
          <p:cNvPr id="5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59805"/>
              </p:ext>
            </p:extLst>
          </p:nvPr>
        </p:nvGraphicFramePr>
        <p:xfrm>
          <a:off x="3960018" y="482203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效益論</a:t>
            </a:r>
            <a:r>
              <a:rPr lang="en-US" altLang="zh-TW" dirty="0"/>
              <a:t>-</a:t>
            </a:r>
            <a:r>
              <a:rPr lang="zh-TW" altLang="en-US" dirty="0"/>
              <a:t>兩位代表人物</a:t>
            </a:r>
            <a:r>
              <a:rPr lang="en-US" altLang="zh-TW" b="1" dirty="0"/>
              <a:t>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u="sng" dirty="0"/>
              <a:t>邊沁（</a:t>
            </a:r>
            <a:r>
              <a:rPr lang="en-US" u="sng" dirty="0"/>
              <a:t>Jeremy Bentham</a:t>
            </a:r>
            <a:r>
              <a:rPr lang="zh-TW" altLang="en-US" u="sng" dirty="0"/>
              <a:t>，</a:t>
            </a:r>
            <a:r>
              <a:rPr lang="en-US" u="sng" dirty="0"/>
              <a:t>1748-1832</a:t>
            </a:r>
            <a:r>
              <a:rPr lang="zh-TW" altLang="en-US" u="sng" dirty="0"/>
              <a:t>）</a:t>
            </a:r>
            <a:endParaRPr lang="en-US" altLang="zh-TW" u="sng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/>
              <a:t>彌爾（</a:t>
            </a:r>
            <a:r>
              <a:rPr lang="en-US" dirty="0"/>
              <a:t>John </a:t>
            </a:r>
            <a:r>
              <a:rPr lang="en-US" dirty="0" err="1"/>
              <a:t>Staurt</a:t>
            </a:r>
            <a:r>
              <a:rPr lang="en-US" dirty="0"/>
              <a:t> Mill</a:t>
            </a:r>
            <a:r>
              <a:rPr lang="zh-TW" altLang="en-US" dirty="0"/>
              <a:t>，</a:t>
            </a:r>
            <a:r>
              <a:rPr lang="en-US" dirty="0"/>
              <a:t>1806-1873</a:t>
            </a:r>
            <a:r>
              <a:rPr lang="zh-TW" altLang="en-US" dirty="0"/>
              <a:t>）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何謂效益論</a:t>
            </a:r>
            <a:r>
              <a:rPr lang="en-US" altLang="zh-TW" b="1" dirty="0"/>
              <a:t>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u="sng" dirty="0"/>
              <a:t>邊沁（</a:t>
            </a:r>
            <a:r>
              <a:rPr lang="en-US" u="sng" dirty="0"/>
              <a:t>Jeremy Bentham</a:t>
            </a:r>
            <a:r>
              <a:rPr lang="zh-TW" altLang="en-US" u="sng" dirty="0"/>
              <a:t>，</a:t>
            </a:r>
            <a:r>
              <a:rPr lang="en-US" u="sng" dirty="0"/>
              <a:t>1748-1832</a:t>
            </a:r>
            <a:r>
              <a:rPr lang="zh-TW" altLang="en-US" u="sng" dirty="0"/>
              <a:t>）</a:t>
            </a:r>
            <a:endParaRPr lang="en-US" altLang="zh-TW" u="sng" dirty="0"/>
          </a:p>
          <a:p>
            <a:pPr lvl="1"/>
            <a:r>
              <a:rPr lang="zh-TW" altLang="en-US" dirty="0"/>
              <a:t>彌爾（</a:t>
            </a:r>
            <a:r>
              <a:rPr lang="en-US" dirty="0"/>
              <a:t>John </a:t>
            </a:r>
            <a:r>
              <a:rPr lang="en-US" dirty="0" err="1"/>
              <a:t>Staurt</a:t>
            </a:r>
            <a:r>
              <a:rPr lang="en-US" dirty="0"/>
              <a:t> Mill</a:t>
            </a:r>
            <a:r>
              <a:rPr lang="zh-TW" altLang="en-US" dirty="0"/>
              <a:t>，</a:t>
            </a:r>
            <a:r>
              <a:rPr lang="en-US" dirty="0"/>
              <a:t>1806-1873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行為善惡以是否能達致</a:t>
            </a:r>
            <a:r>
              <a:rPr lang="zh-TW" altLang="en-US" u="sng" dirty="0"/>
              <a:t>最大的效益</a:t>
            </a:r>
            <a:r>
              <a:rPr lang="zh-TW" altLang="en-US" dirty="0"/>
              <a:t>為判準</a:t>
            </a:r>
            <a:endParaRPr lang="en-US" altLang="zh-TW" dirty="0"/>
          </a:p>
          <a:p>
            <a:r>
              <a:rPr lang="zh-TW" altLang="en-US" u="sng" dirty="0"/>
              <a:t>最大多數人</a:t>
            </a:r>
            <a:r>
              <a:rPr lang="zh-TW" altLang="en-US" dirty="0"/>
              <a:t>的</a:t>
            </a:r>
            <a:r>
              <a:rPr lang="zh-TW" altLang="en-US" u="sng" dirty="0"/>
              <a:t>最大快樂</a:t>
            </a:r>
            <a:r>
              <a:rPr lang="zh-TW" altLang="en-US" dirty="0"/>
              <a:t>──即是「善」的行為；反之，即是「惡」的行為。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</TotalTime>
  <Words>1974</Words>
  <Application>Microsoft Office PowerPoint</Application>
  <PresentationFormat>如螢幕大小 (16:9)</PresentationFormat>
  <Paragraphs>143</Paragraphs>
  <Slides>27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新細明體</vt:lpstr>
      <vt:lpstr>Arial</vt:lpstr>
      <vt:lpstr>Calibri</vt:lpstr>
      <vt:lpstr>Times New Roman</vt:lpstr>
      <vt:lpstr>Wingdings</vt:lpstr>
      <vt:lpstr>Office 佈景主題</vt:lpstr>
      <vt:lpstr>正義  一場思辨之旅</vt:lpstr>
      <vt:lpstr>PowerPoint 簡報</vt:lpstr>
      <vt:lpstr>PowerPoint 簡報</vt:lpstr>
      <vt:lpstr>倫理學</vt:lpstr>
      <vt:lpstr>倫理學的內容</vt:lpstr>
      <vt:lpstr>規範倫理學的理論</vt:lpstr>
      <vt:lpstr>規範倫理學</vt:lpstr>
      <vt:lpstr>效益論-兩位代表人物?</vt:lpstr>
      <vt:lpstr>何謂效益論?</vt:lpstr>
      <vt:lpstr>從”效益論”，人可以自殺嗎? 為何?</vt:lpstr>
      <vt:lpstr>女王訴達德利和史蒂芬斯案</vt:lpstr>
      <vt:lpstr>效益論的三大缺失?</vt:lpstr>
      <vt:lpstr>效益論的缺失</vt:lpstr>
      <vt:lpstr>義務論-兩位代表人物?</vt:lpstr>
      <vt:lpstr>康德-義務論</vt:lpstr>
      <vt:lpstr>康德-義務論</vt:lpstr>
      <vt:lpstr>從”康德-義務論”， 人可以自殺嗎? 為何?</vt:lpstr>
      <vt:lpstr>從”康德-義務論”， 人可以自殺嗎? 為何?</vt:lpstr>
      <vt:lpstr>PowerPoint 簡報</vt:lpstr>
      <vt:lpstr>識時務的店家</vt:lpstr>
      <vt:lpstr>倫理學</vt:lpstr>
      <vt:lpstr>配對-代表人物</vt:lpstr>
      <vt:lpstr>配對-道德的定義</vt:lpstr>
      <vt:lpstr>T/F -效益論</vt:lpstr>
      <vt:lpstr>T/F - 義務論</vt:lpstr>
      <vt:lpstr>為何要做好人?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規範倫理學的理論</dc:title>
  <dc:creator>USER</dc:creator>
  <cp:lastModifiedBy>許藝菊</cp:lastModifiedBy>
  <cp:revision>31</cp:revision>
  <dcterms:created xsi:type="dcterms:W3CDTF">2017-10-21T10:07:16Z</dcterms:created>
  <dcterms:modified xsi:type="dcterms:W3CDTF">2017-11-14T08:11:36Z</dcterms:modified>
</cp:coreProperties>
</file>