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72" r:id="rId6"/>
    <p:sldId id="278" r:id="rId7"/>
    <p:sldId id="281" r:id="rId8"/>
    <p:sldId id="282" r:id="rId9"/>
    <p:sldId id="260" r:id="rId10"/>
    <p:sldId id="263" r:id="rId11"/>
    <p:sldId id="261" r:id="rId12"/>
    <p:sldId id="262" r:id="rId13"/>
    <p:sldId id="264" r:id="rId14"/>
    <p:sldId id="267" r:id="rId15"/>
    <p:sldId id="266" r:id="rId16"/>
    <p:sldId id="265" r:id="rId17"/>
    <p:sldId id="271" r:id="rId18"/>
    <p:sldId id="270" r:id="rId19"/>
    <p:sldId id="275" r:id="rId20"/>
    <p:sldId id="269" r:id="rId21"/>
    <p:sldId id="274" r:id="rId22"/>
    <p:sldId id="273" r:id="rId23"/>
    <p:sldId id="277" r:id="rId24"/>
    <p:sldId id="279" r:id="rId25"/>
    <p:sldId id="283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19" autoAdjust="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air.epa.gov.tw/images/Public/pm25_11.png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w1.tw/CH/images/content_images/3fc6e9b2-7d67-43ec-bb5f-38180e8373c4.gif" TargetMode="External"/><Relationship Id="rId4" Type="http://schemas.openxmlformats.org/officeDocument/2006/relationships/hyperlink" Target="http://1.bp.blogspot.com/-sC1HBWgL-3w/VPWmT-3o53I/AAAAAAAAadY/UvyExFlKZ2A/s1600/0303_CG05_%E5%8F%B0%E7%81%A3PM25%E4%BE%86%E6%BA%90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116632"/>
            <a:ext cx="83632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Where</a:t>
            </a:r>
            <a:r>
              <a:rPr lang="zh-TW" altLang="en-US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 </a:t>
            </a:r>
            <a:r>
              <a:rPr lang="en-US" altLang="zh-TW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is STUST</a:t>
            </a:r>
            <a:r>
              <a:rPr lang="zh-TW" altLang="en-US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 </a:t>
            </a:r>
            <a:r>
              <a:rPr lang="en-US" altLang="zh-TW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environmental pollution</a:t>
            </a:r>
            <a:r>
              <a:rPr lang="zh-TW" altLang="en-US" dirty="0" smtClean="0">
                <a:solidFill>
                  <a:srgbClr val="C00000"/>
                </a:solidFill>
                <a:latin typeface="Eras Bold ITC" panose="020B0907030504020204" pitchFamily="34" charset="0"/>
              </a:rPr>
              <a:t>？</a:t>
            </a:r>
            <a:endParaRPr lang="zh-TW" altLang="en-US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3765293" y="3789041"/>
            <a:ext cx="5148064" cy="3068960"/>
          </a:xfrm>
          <a:prstGeom prst="rect">
            <a:avLst/>
          </a:prstGeom>
          <a:solidFill>
            <a:schemeClr val="bg1">
              <a:lumMod val="95000"/>
              <a:alpha val="52000"/>
            </a:schemeClr>
          </a:solidFill>
          <a:effectLst>
            <a:glow rad="152400">
              <a:schemeClr val="accent6">
                <a:lumMod val="40000"/>
                <a:lumOff val="60000"/>
                <a:alpha val="38000"/>
              </a:schemeClr>
            </a:glow>
            <a:softEdge rad="762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</a:t>
            </a: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：自控三甲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指導老師：林聰益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組員姓名：黃則宇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、林甲寅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吳佳澤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余承哲 </a:t>
            </a:r>
            <a:endParaRPr lang="en-US" altLang="zh-TW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</a:t>
            </a: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849" y="1311265"/>
            <a:ext cx="2111879" cy="226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15" y="1279057"/>
            <a:ext cx="2436048" cy="229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450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30274" cy="332260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16167"/>
            <a:ext cx="6030275" cy="3541833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 rot="5400000">
            <a:off x="5138933" y="2574035"/>
            <a:ext cx="4959429" cy="1052736"/>
          </a:xfrm>
          <a:solidFill>
            <a:schemeClr val="bg1"/>
          </a:solidFill>
          <a:effectLst>
            <a:softEdge rad="152400"/>
          </a:effectLst>
        </p:spPr>
        <p:txBody>
          <a:bodyPr vert="vert270">
            <a:normAutofit/>
          </a:bodyPr>
          <a:lstStyle/>
          <a:p>
            <a:r>
              <a:rPr lang="zh-TW" altLang="en-US" sz="5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同學吸菸</a:t>
            </a:r>
          </a:p>
        </p:txBody>
      </p:sp>
    </p:spTree>
    <p:extLst>
      <p:ext uri="{BB962C8B-B14F-4D97-AF65-F5344CB8AC3E}">
        <p14:creationId xmlns:p14="http://schemas.microsoft.com/office/powerpoint/2010/main" val="355268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20" y="3501008"/>
            <a:ext cx="5120504" cy="335699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20" y="0"/>
            <a:ext cx="5129833" cy="3501008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 rot="5400000">
            <a:off x="-842293" y="3082654"/>
            <a:ext cx="5400601" cy="1052736"/>
          </a:xfrm>
          <a:solidFill>
            <a:schemeClr val="bg1"/>
          </a:solidFill>
          <a:effectLst>
            <a:softEdge rad="152400"/>
          </a:effectLst>
        </p:spPr>
        <p:txBody>
          <a:bodyPr vert="vert270">
            <a:normAutofit fontScale="90000"/>
          </a:bodyPr>
          <a:lstStyle/>
          <a:p>
            <a:r>
              <a:rPr lang="zh-TW" altLang="en-US" sz="6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學校附近的沙土</a:t>
            </a:r>
          </a:p>
        </p:txBody>
      </p:sp>
    </p:spTree>
    <p:extLst>
      <p:ext uri="{BB962C8B-B14F-4D97-AF65-F5344CB8AC3E}">
        <p14:creationId xmlns:p14="http://schemas.microsoft.com/office/powerpoint/2010/main" val="426893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" y="0"/>
            <a:ext cx="4063675" cy="417009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2573"/>
            <a:ext cx="4067944" cy="3428999"/>
          </a:xfrm>
          <a:prstGeom prst="rect">
            <a:avLst/>
          </a:prstGeom>
        </p:spPr>
      </p:pic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 rot="5400000">
            <a:off x="4202829" y="2718051"/>
            <a:ext cx="4959429" cy="1052736"/>
          </a:xfrm>
          <a:solidFill>
            <a:schemeClr val="bg1"/>
          </a:solidFill>
          <a:effectLst>
            <a:softEdge rad="152400"/>
          </a:effectLst>
        </p:spPr>
        <p:txBody>
          <a:bodyPr vert="vert270">
            <a:normAutofit fontScale="90000"/>
          </a:bodyPr>
          <a:lstStyle/>
          <a:p>
            <a:r>
              <a:rPr lang="zh-TW" altLang="en-US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廟燒金紙</a:t>
            </a:r>
            <a:r>
              <a:rPr lang="en-US" altLang="zh-TW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香</a:t>
            </a:r>
          </a:p>
        </p:txBody>
      </p:sp>
    </p:spTree>
    <p:extLst>
      <p:ext uri="{BB962C8B-B14F-4D97-AF65-F5344CB8AC3E}">
        <p14:creationId xmlns:p14="http://schemas.microsoft.com/office/powerpoint/2010/main" val="65918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79512" y="4077072"/>
            <a:ext cx="7200800" cy="1584176"/>
          </a:xfrm>
          <a:gradFill flip="none" rotWithShape="1">
            <a:gsLst>
              <a:gs pos="1000">
                <a:srgbClr val="E6E6E6">
                  <a:alpha val="0"/>
                </a:srgbClr>
              </a:gs>
              <a:gs pos="18000">
                <a:srgbClr val="7D8496">
                  <a:alpha val="19000"/>
                </a:srgbClr>
              </a:gs>
              <a:gs pos="86000">
                <a:srgbClr val="E6E6E6">
                  <a:alpha val="78000"/>
                </a:srgbClr>
              </a:gs>
              <a:gs pos="91000">
                <a:srgbClr val="7D8496"/>
              </a:gs>
              <a:gs pos="100000">
                <a:srgbClr val="E6E6E6">
                  <a:alpha val="27000"/>
                </a:srgbClr>
              </a:gs>
            </a:gsLst>
            <a:path path="circle">
              <a:fillToRect l="100000" t="100000"/>
            </a:path>
            <a:tileRect r="-100000" b="-100000"/>
          </a:gradFill>
          <a:effectLst>
            <a:softEdge rad="203200"/>
          </a:effectLst>
        </p:spPr>
        <p:txBody>
          <a:bodyPr>
            <a:noAutofit/>
          </a:bodyPr>
          <a:lstStyle/>
          <a:p>
            <a:pPr algn="l"/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「最高品質，靜悄悄</a:t>
            </a:r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48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─噪音汙染</a:t>
            </a:r>
            <a:endParaRPr lang="zh-TW" altLang="en-US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3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5348740" cy="3024336"/>
          </a:xfrm>
          <a:prstGeom prst="roundRect">
            <a:avLst>
              <a:gd name="adj" fmla="val 8594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967" y="3861048"/>
            <a:ext cx="5200022" cy="2940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043608" y="19307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汽、</a:t>
            </a:r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機車的引擎聲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320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2" y="1196752"/>
            <a:ext cx="4753945" cy="3798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023" y="3981157"/>
            <a:ext cx="5037159" cy="284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043608" y="19307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學校施工的吵雜聲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93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6414481" cy="4825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43608" y="19307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火車行駛聲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252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043608" y="19307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附近工廠的機器聲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9144000" cy="3207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39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51520" y="2780928"/>
            <a:ext cx="8568952" cy="2376264"/>
          </a:xfrm>
          <a:solidFill>
            <a:schemeClr val="bg1">
              <a:lumMod val="75000"/>
              <a:alpha val="78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pPr algn="l"/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垃圾不落地，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回收更確實」</a:t>
            </a:r>
            <a:r>
              <a:rPr lang="en-US" altLang="zh-TW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</a:t>
            </a:r>
            <a:r>
              <a:rPr lang="zh-TW" altLang="en-US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─垃圾汙染</a:t>
            </a:r>
            <a:endParaRPr lang="zh-TW" altLang="en-US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88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380" y="1052736"/>
            <a:ext cx="5580112" cy="3155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4897561" cy="2769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971600" y="0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學校施工遺留的垃圾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27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251520" y="327425"/>
            <a:ext cx="8748464" cy="6408712"/>
          </a:xfrm>
          <a:prstGeom prst="rect">
            <a:avLst/>
          </a:prstGeom>
          <a:solidFill>
            <a:schemeClr val="bg1">
              <a:lumMod val="75000"/>
              <a:alpha val="36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6500" b="1" dirty="0" smtClean="0"/>
              <a:t>目錄</a:t>
            </a:r>
            <a:endParaRPr lang="en-US" altLang="zh-TW" sz="6500" b="1" dirty="0" smtClean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zh-TW" altLang="en-US" b="1" dirty="0" smtClean="0"/>
              <a:t>一</a:t>
            </a:r>
            <a:r>
              <a:rPr lang="zh-TW" altLang="en-US" b="1" dirty="0"/>
              <a:t>、</a:t>
            </a:r>
            <a:r>
              <a:rPr lang="zh-TW" altLang="en-US" b="1" dirty="0" smtClean="0"/>
              <a:t>南台汙染源從何而來</a:t>
            </a:r>
            <a:r>
              <a:rPr lang="en-US" altLang="zh-TW" b="1" dirty="0" smtClean="0"/>
              <a:t>‧‧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‧‧‧‧P3</a:t>
            </a:r>
            <a:endParaRPr lang="en-US" altLang="zh-TW" b="1" dirty="0"/>
          </a:p>
          <a:p>
            <a:pPr marL="0" indent="0">
              <a:buNone/>
            </a:pP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/>
              <a:t>二</a:t>
            </a:r>
            <a:r>
              <a:rPr lang="zh-TW" altLang="en-US" b="1" dirty="0" smtClean="0"/>
              <a:t>、</a:t>
            </a:r>
            <a:r>
              <a:rPr lang="zh-TW" altLang="en-US" b="1" dirty="0"/>
              <a:t>空氣</a:t>
            </a:r>
            <a:r>
              <a:rPr lang="zh-TW" altLang="en-US" b="1" dirty="0" smtClean="0"/>
              <a:t>汙染</a:t>
            </a:r>
            <a:r>
              <a:rPr lang="en-US" altLang="zh-TW" b="1" dirty="0"/>
              <a:t>‧‧</a:t>
            </a:r>
            <a:r>
              <a:rPr lang="zh-TW" altLang="en-US" b="1" dirty="0"/>
              <a:t> </a:t>
            </a:r>
            <a:r>
              <a:rPr lang="en-US" altLang="zh-TW" b="1" dirty="0" smtClean="0"/>
              <a:t>‧‧‧‧P4</a:t>
            </a:r>
          </a:p>
          <a:p>
            <a:pPr marL="0" indent="0">
              <a:buFont typeface="Arial" pitchFamily="34" charset="0"/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zh-TW" altLang="en-US" b="1" dirty="0" smtClean="0"/>
              <a:t>三、噪音汙染</a:t>
            </a:r>
            <a:r>
              <a:rPr lang="en-US" altLang="zh-TW" b="1" dirty="0"/>
              <a:t>‧‧</a:t>
            </a:r>
            <a:r>
              <a:rPr lang="zh-TW" altLang="en-US" b="1" dirty="0"/>
              <a:t> </a:t>
            </a:r>
            <a:r>
              <a:rPr lang="en-US" altLang="zh-TW" b="1" dirty="0" smtClean="0"/>
              <a:t>‧‧‧‧P13</a:t>
            </a:r>
          </a:p>
          <a:p>
            <a:pPr marL="0" indent="0">
              <a:buFont typeface="Arial" pitchFamily="34" charset="0"/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zh-TW" altLang="en-US" b="1" dirty="0" smtClean="0"/>
              <a:t>四、垃圾汙染</a:t>
            </a:r>
            <a:r>
              <a:rPr lang="en-US" altLang="zh-TW" b="1" dirty="0"/>
              <a:t>‧‧</a:t>
            </a:r>
            <a:r>
              <a:rPr lang="zh-TW" altLang="en-US" b="1" dirty="0"/>
              <a:t> </a:t>
            </a:r>
            <a:r>
              <a:rPr lang="en-US" altLang="zh-TW" b="1" dirty="0" smtClean="0"/>
              <a:t>‧‧‧‧P18</a:t>
            </a:r>
          </a:p>
          <a:p>
            <a:pPr marL="0" indent="0">
              <a:buFont typeface="Arial" pitchFamily="34" charset="0"/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zh-TW" altLang="en-US" b="1" dirty="0" smtClean="0"/>
              <a:t>五、結語</a:t>
            </a:r>
            <a:r>
              <a:rPr lang="en-US" altLang="zh-TW" b="1" dirty="0"/>
              <a:t>‧‧</a:t>
            </a:r>
            <a:r>
              <a:rPr lang="zh-TW" altLang="en-US" b="1" dirty="0"/>
              <a:t> </a:t>
            </a:r>
            <a:r>
              <a:rPr lang="en-US" altLang="zh-TW" b="1" dirty="0" smtClean="0"/>
              <a:t>‧‧‧‧P22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49453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547609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66" y="3933056"/>
            <a:ext cx="517295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043608" y="-90264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未做好垃圾分類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9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6624736" cy="3745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43608" y="-90264"/>
            <a:ext cx="7113984" cy="1143000"/>
          </a:xfrm>
          <a:gradFill flip="none" rotWithShape="1">
            <a:gsLst>
              <a:gs pos="0">
                <a:srgbClr val="FFFFFF">
                  <a:alpha val="13000"/>
                </a:srgbClr>
              </a:gs>
              <a:gs pos="7001">
                <a:srgbClr val="E6E6E6"/>
              </a:gs>
              <a:gs pos="61000">
                <a:srgbClr val="7D8496"/>
              </a:gs>
              <a:gs pos="43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152400"/>
          </a:effectLst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亂丟菸蒂及垃圾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41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123728" y="2636912"/>
            <a:ext cx="7113984" cy="1143000"/>
          </a:xfrm>
          <a:gradFill flip="none" rotWithShape="1">
            <a:gsLst>
              <a:gs pos="43000">
                <a:srgbClr val="FFFFFF">
                  <a:alpha val="44000"/>
                </a:srgbClr>
              </a:gs>
              <a:gs pos="7001">
                <a:srgbClr val="E6E6E6"/>
              </a:gs>
              <a:gs pos="46000">
                <a:srgbClr val="7D8496"/>
              </a:gs>
              <a:gs pos="53000">
                <a:srgbClr val="E6E6E6"/>
              </a:gs>
              <a:gs pos="85000">
                <a:srgbClr val="7D8496"/>
              </a:gs>
              <a:gs pos="100000">
                <a:srgbClr val="E6E6E6"/>
              </a:gs>
            </a:gsLst>
            <a:lin ang="5400000" scaled="0"/>
            <a:tileRect r="-100000" b="-100000"/>
          </a:gradFill>
          <a:effectLst>
            <a:softEdge rad="342900"/>
          </a:effectLst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結語</a:t>
            </a:r>
            <a:endParaRPr lang="zh-TW" altLang="en-US" sz="6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15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749999" cy="6188212"/>
          </a:xfrm>
          <a:gradFill>
            <a:gsLst>
              <a:gs pos="0">
                <a:srgbClr val="FFFFFF"/>
              </a:gs>
              <a:gs pos="70000">
                <a:srgbClr val="E6E6E6"/>
              </a:gs>
              <a:gs pos="76000">
                <a:srgbClr val="E6E6E6">
                  <a:alpha val="26000"/>
                </a:srgbClr>
              </a:gs>
              <a:gs pos="47000">
                <a:srgbClr val="E6E6E6"/>
              </a:gs>
              <a:gs pos="100000">
                <a:srgbClr val="E6E6E6"/>
              </a:gs>
            </a:gsLst>
            <a:lin ang="5400000" scaled="0"/>
          </a:gradFill>
          <a:effectLst>
            <a:softEdge rad="11430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dirty="0"/>
              <a:t>從南台污染源，這個報告可以</a:t>
            </a:r>
            <a:r>
              <a:rPr lang="zh-TW" altLang="zh-TW" dirty="0" smtClean="0"/>
              <a:t>讓知道</a:t>
            </a:r>
            <a:r>
              <a:rPr lang="zh-TW" altLang="zh-TW" dirty="0"/>
              <a:t>學校附近的汙染，但這只是一小部分，在自己生活的地方，污染也是存在的，應該說有生物的地方就會有汙染，但有些汙染是可以被分解，但是我們製造出來的</a:t>
            </a:r>
            <a:r>
              <a:rPr lang="zh-TW" altLang="zh-TW" dirty="0" smtClean="0"/>
              <a:t>大都</a:t>
            </a:r>
            <a:r>
              <a:rPr lang="zh-TW" altLang="zh-TW" dirty="0"/>
              <a:t>不能被生物分解，像是垃圾的問題，很多時候看到垃圾桶的垃圾都是滿出來的，有些還未分類，還有汽機車排放</a:t>
            </a:r>
            <a:r>
              <a:rPr lang="zh-TW" altLang="zh-TW" dirty="0" smtClean="0"/>
              <a:t>廢氣等等</a:t>
            </a:r>
            <a:r>
              <a:rPr lang="zh-TW" altLang="en-US" dirty="0" smtClean="0"/>
              <a:t>。當然</a:t>
            </a:r>
            <a:r>
              <a:rPr lang="zh-TW" altLang="zh-TW" dirty="0" smtClean="0"/>
              <a:t>不只</a:t>
            </a:r>
            <a:r>
              <a:rPr lang="zh-TW" altLang="zh-TW" dirty="0"/>
              <a:t>有這些問題，雖然</a:t>
            </a:r>
            <a:r>
              <a:rPr lang="zh-TW" altLang="zh-TW" dirty="0" smtClean="0"/>
              <a:t>我們</a:t>
            </a:r>
            <a:r>
              <a:rPr lang="zh-TW" altLang="en-US" dirty="0" smtClean="0"/>
              <a:t>免不了</a:t>
            </a:r>
            <a:r>
              <a:rPr lang="zh-TW" altLang="zh-TW" dirty="0" smtClean="0"/>
              <a:t>製造</a:t>
            </a:r>
            <a:r>
              <a:rPr lang="zh-TW" altLang="zh-TW" dirty="0"/>
              <a:t>汙染，但是我們可以減量，不是說不能汙染，我們可以將汙染降低，例如：垃圾分類，少騎機車，每當</a:t>
            </a:r>
            <a:r>
              <a:rPr lang="zh-TW" altLang="zh-TW" dirty="0" smtClean="0"/>
              <a:t>一天</a:t>
            </a:r>
            <a:r>
              <a:rPr lang="zh-TW" altLang="en-US" dirty="0" smtClean="0"/>
              <a:t>的量稍微減</a:t>
            </a:r>
            <a:r>
              <a:rPr lang="zh-TW" altLang="zh-TW" dirty="0" smtClean="0"/>
              <a:t>少，污染</a:t>
            </a:r>
            <a:r>
              <a:rPr lang="zh-TW" altLang="en-US" dirty="0" smtClean="0"/>
              <a:t>自然而然也會慢慢變少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89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5976664"/>
          </a:xfrm>
          <a:solidFill>
            <a:schemeClr val="tx2">
              <a:lumMod val="60000"/>
              <a:lumOff val="40000"/>
              <a:alpha val="49000"/>
            </a:schemeClr>
          </a:solidFill>
          <a:effectLst>
            <a:softEdge rad="279400"/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5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環境保護，人人有責</a:t>
            </a:r>
            <a:endParaRPr lang="en-US" altLang="zh-TW" sz="5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5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垃圾不落地，環保更確實。</a:t>
            </a:r>
            <a:endParaRPr lang="en-US" altLang="zh-TW" sz="5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5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─謝謝</a:t>
            </a:r>
            <a:endParaRPr lang="en-US" altLang="zh-TW" sz="40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408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264696"/>
          </a:xfrm>
          <a:solidFill>
            <a:schemeClr val="bg1">
              <a:lumMod val="85000"/>
              <a:alpha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引用出處：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dirty="0">
                <a:hlinkClick r:id="rId3"/>
              </a:rPr>
              <a:t>http://</a:t>
            </a:r>
            <a:r>
              <a:rPr lang="en-US" altLang="zh-TW" sz="2800" dirty="0" smtClean="0">
                <a:hlinkClick r:id="rId3"/>
              </a:rPr>
              <a:t>air.epa.gov.tw/images/Public/pm25_11.png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>
                <a:hlinkClick r:id="rId4"/>
              </a:rPr>
              <a:t>http://1.bp.blogspot.com/-sC1HBWgL-3w/VPWmT-3o53I/AAAAAAAAadY/UvyExFlKZ2A/s1600/0303_CG05_%</a:t>
            </a:r>
            <a:r>
              <a:rPr lang="en-US" altLang="zh-TW" sz="2800" dirty="0" smtClean="0">
                <a:hlinkClick r:id="rId4"/>
              </a:rPr>
              <a:t>E5%8F%B0%E7%81%A3PM25%E4%BE%86%E6%BA%90.jpg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>
                <a:hlinkClick r:id="rId5"/>
              </a:rPr>
              <a:t>http://cw1.tw/CH/images//content_images//</a:t>
            </a:r>
            <a:r>
              <a:rPr lang="en-US" altLang="zh-TW" sz="2800" dirty="0" smtClean="0">
                <a:hlinkClick r:id="rId5"/>
              </a:rPr>
              <a:t>3fc6e9b2-7d67-43ec-bb5f-38180e8373c4.gif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0209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437112"/>
            <a:ext cx="8338120" cy="1143000"/>
          </a:xfrm>
          <a:gradFill flip="none" rotWithShape="1">
            <a:gsLst>
              <a:gs pos="1000">
                <a:srgbClr val="E6E6E6">
                  <a:alpha val="0"/>
                </a:srgbClr>
              </a:gs>
              <a:gs pos="7000">
                <a:srgbClr val="7D8496">
                  <a:alpha val="19000"/>
                </a:srgbClr>
              </a:gs>
              <a:gs pos="18000">
                <a:srgbClr val="E6E6E6">
                  <a:alpha val="78000"/>
                </a:srgbClr>
              </a:gs>
              <a:gs pos="100000">
                <a:srgbClr val="7D8496"/>
              </a:gs>
              <a:gs pos="98000">
                <a:srgbClr val="E6E6E6">
                  <a:alpha val="27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南台汙染源從何而來？</a:t>
            </a:r>
            <a:endParaRPr lang="zh-TW" altLang="en-US" sz="6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28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9912" y="1700808"/>
            <a:ext cx="5139515" cy="2304256"/>
          </a:xfrm>
          <a:solidFill>
            <a:schemeClr val="accent1">
              <a:alpha val="31000"/>
            </a:schemeClr>
          </a:solidFill>
          <a:effectLst>
            <a:softEdge rad="152400"/>
          </a:effectLst>
        </p:spPr>
        <p:txBody>
          <a:bodyPr vert="horz">
            <a:normAutofit/>
          </a:bodyPr>
          <a:lstStyle/>
          <a:p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「空襲警報」</a:t>
            </a:r>
            <a:r>
              <a:rPr lang="en-US" altLang="zh-TW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─空氣汙染</a:t>
            </a:r>
            <a:endParaRPr lang="zh-TW" altLang="en-US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608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619672" y="1700808"/>
            <a:ext cx="5690049" cy="1052736"/>
          </a:xfrm>
          <a:gradFill flip="none" rotWithShape="1">
            <a:gsLst>
              <a:gs pos="0">
                <a:srgbClr val="FFFFFF"/>
              </a:gs>
              <a:gs pos="8000">
                <a:srgbClr val="E6E6E6"/>
              </a:gs>
              <a:gs pos="53000">
                <a:srgbClr val="7D8496"/>
              </a:gs>
              <a:gs pos="60000">
                <a:srgbClr val="E6E6E6"/>
              </a:gs>
              <a:gs pos="78000">
                <a:srgbClr val="7D8496"/>
              </a:gs>
              <a:gs pos="92000">
                <a:srgbClr val="E6E6E6">
                  <a:alpha val="67000"/>
                </a:srgbClr>
              </a:gs>
            </a:gsLst>
            <a:lin ang="5400000" scaled="0"/>
            <a:tileRect r="-100000" b="-100000"/>
          </a:gradFill>
          <a:effectLst>
            <a:softEdge rad="241300"/>
          </a:effectLst>
        </p:spPr>
        <p:txBody>
          <a:bodyPr vert="horz"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隱形殺手</a:t>
            </a:r>
            <a:r>
              <a:rPr lang="en-US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PM2.5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678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0728"/>
            <a:ext cx="9191139" cy="5978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9592" y="0"/>
            <a:ext cx="7113984" cy="101011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PM2.5</a:t>
            </a:r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的生成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330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42" y="611989"/>
            <a:ext cx="5288254" cy="6246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171789" y="0"/>
            <a:ext cx="6768752" cy="69269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altLang="zh-TW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PM2.5</a:t>
            </a:r>
            <a:r>
              <a:rPr lang="zh-TW" altLang="en-US" sz="5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對人體帶來的影響</a:t>
            </a:r>
          </a:p>
        </p:txBody>
      </p:sp>
    </p:spTree>
    <p:extLst>
      <p:ext uri="{BB962C8B-B14F-4D97-AF65-F5344CB8AC3E}">
        <p14:creationId xmlns:p14="http://schemas.microsoft.com/office/powerpoint/2010/main" val="16254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9592" y="44624"/>
            <a:ext cx="7113984" cy="101011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en-US" altLang="zh-TW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PM2.5</a:t>
            </a:r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446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701" y="3306491"/>
            <a:ext cx="5443179" cy="3650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701" y="-2280"/>
            <a:ext cx="5491805" cy="3431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 rot="5400000">
            <a:off x="-925990" y="2950325"/>
            <a:ext cx="5712011" cy="1052736"/>
          </a:xfrm>
          <a:solidFill>
            <a:schemeClr val="bg1"/>
          </a:solidFill>
          <a:effectLst>
            <a:softEdge rad="152400"/>
          </a:effectLst>
        </p:spPr>
        <p:txBody>
          <a:bodyPr vert="vert270">
            <a:norm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r>
              <a:rPr lang="en-US" altLang="zh-TW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施工</a:t>
            </a:r>
            <a:endParaRPr lang="zh-TW" altLang="en-US" sz="54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2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335</Words>
  <Application>Microsoft Office PowerPoint</Application>
  <PresentationFormat>如螢幕大小 (4:3)</PresentationFormat>
  <Paragraphs>54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PowerPoint 簡報</vt:lpstr>
      <vt:lpstr>PowerPoint 簡報</vt:lpstr>
      <vt:lpstr>南台汙染源從何而來？</vt:lpstr>
      <vt:lpstr>「空襲警報」          ─空氣汙染</vt:lpstr>
      <vt:lpstr>隱形殺手PM2.5</vt:lpstr>
      <vt:lpstr>PM2.5的生成</vt:lpstr>
      <vt:lpstr>PM2.5對人體帶來的影響</vt:lpstr>
      <vt:lpstr>台灣PM2.5來源</vt:lpstr>
      <vt:lpstr>學校 施工</vt:lpstr>
      <vt:lpstr>同學吸菸</vt:lpstr>
      <vt:lpstr>學校附近的沙土</vt:lpstr>
      <vt:lpstr>廟燒金紙 、 香</vt:lpstr>
      <vt:lpstr>「最高品質，靜悄悄」                ─噪音汙染</vt:lpstr>
      <vt:lpstr>汽、機車的引擎聲</vt:lpstr>
      <vt:lpstr>學校施工的吵雜聲</vt:lpstr>
      <vt:lpstr>火車行駛聲</vt:lpstr>
      <vt:lpstr>附近工廠的機器聲</vt:lpstr>
      <vt:lpstr>「垃圾不落地，             回收更確實」                  ─垃圾汙染</vt:lpstr>
      <vt:lpstr>學校施工遺留的垃圾</vt:lpstr>
      <vt:lpstr>未做好垃圾分類</vt:lpstr>
      <vt:lpstr>亂丟菸蒂及垃圾</vt:lpstr>
      <vt:lpstr>結語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41</cp:revision>
  <dcterms:created xsi:type="dcterms:W3CDTF">2015-12-25T11:56:28Z</dcterms:created>
  <dcterms:modified xsi:type="dcterms:W3CDTF">2015-12-29T14:13:02Z</dcterms:modified>
</cp:coreProperties>
</file>