
<file path=[Content_Types].xml><?xml version="1.0" encoding="utf-8"?>
<Types xmlns="http://schemas.openxmlformats.org/package/2006/content-types">
  <Default Extension="bmp" ContentType="image/bmp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78" r:id="rId2"/>
    <p:sldId id="375" r:id="rId3"/>
    <p:sldId id="376" r:id="rId4"/>
    <p:sldId id="377" r:id="rId5"/>
    <p:sldId id="387" r:id="rId6"/>
    <p:sldId id="378" r:id="rId7"/>
    <p:sldId id="379" r:id="rId8"/>
    <p:sldId id="380" r:id="rId9"/>
    <p:sldId id="381" r:id="rId10"/>
    <p:sldId id="382" r:id="rId11"/>
    <p:sldId id="374" r:id="rId12"/>
    <p:sldId id="281" r:id="rId13"/>
    <p:sldId id="283" r:id="rId14"/>
    <p:sldId id="383" r:id="rId15"/>
    <p:sldId id="373" r:id="rId16"/>
    <p:sldId id="362" r:id="rId17"/>
    <p:sldId id="384" r:id="rId18"/>
    <p:sldId id="385" r:id="rId19"/>
    <p:sldId id="386" r:id="rId20"/>
    <p:sldId id="388" r:id="rId21"/>
    <p:sldId id="389" r:id="rId22"/>
    <p:sldId id="294" r:id="rId23"/>
    <p:sldId id="299" r:id="rId24"/>
    <p:sldId id="301" r:id="rId25"/>
    <p:sldId id="309" r:id="rId26"/>
    <p:sldId id="339" r:id="rId27"/>
    <p:sldId id="341" r:id="rId28"/>
    <p:sldId id="345" r:id="rId29"/>
    <p:sldId id="372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淺色樣式 2 - 輔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279" y="4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ysClr val="window" lastClr="FFFFFF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74764"/>
            <a:ext cx="1554480" cy="64008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635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74765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kumimoji="0" lang="en-US" sz="6200" b="0" i="0" u="none" strike="noStrike" kern="1200" cap="all" spc="-100" normalizeH="0" baseline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34222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14C8D2F4-F61B-44C3-81A0-FF35642CE0B0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980E3B-BECD-45B2-B8A2-6587A31D2F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0089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D2F4-F61B-44C3-81A0-FF35642CE0B0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0E3B-BECD-45B2-B8A2-6587A31D2F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5083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D2F4-F61B-44C3-81A0-FF35642CE0B0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0E3B-BECD-45B2-B8A2-6587A31D2F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9225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D2F4-F61B-44C3-81A0-FF35642CE0B0}" type="datetimeFigureOut">
              <a:rPr lang="zh-TW" altLang="en-US" smtClean="0"/>
              <a:pPr/>
              <a:t>2017/11/14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0E3B-BECD-45B2-B8A2-6587A31D2F60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17667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74764"/>
            <a:ext cx="1554480" cy="64008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635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74765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kumimoji="0" lang="en-US" sz="6200" b="0" i="0" u="none" strike="noStrike" kern="1200" cap="all" spc="-100" normalizeH="0" baseline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32914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4C8D2F4-F61B-44C3-81A0-FF35642CE0B0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980E3B-BECD-45B2-B8A2-6587A31D2F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8063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D2F4-F61B-44C3-81A0-FF35642CE0B0}" type="datetimeFigureOut">
              <a:rPr lang="zh-TW" altLang="en-US" smtClean="0"/>
              <a:pPr/>
              <a:t>2017/11/14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0E3B-BECD-45B2-B8A2-6587A31D2F60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546307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D2F4-F61B-44C3-81A0-FF35642CE0B0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0E3B-BECD-45B2-B8A2-6587A31D2F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74362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D2F4-F61B-44C3-81A0-FF35642CE0B0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0E3B-BECD-45B2-B8A2-6587A31D2F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3074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D2F4-F61B-44C3-81A0-FF35642CE0B0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0E3B-BECD-45B2-B8A2-6587A31D2F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605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07336" y="292608"/>
            <a:ext cx="6163056" cy="6272784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D2F4-F61B-44C3-81A0-FF35642CE0B0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505454" y="6265818"/>
            <a:ext cx="3950208" cy="274320"/>
          </a:xfrm>
        </p:spPr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E980E3B-BECD-45B2-B8A2-6587A31D2F6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6884162" y="292608"/>
            <a:ext cx="1956816" cy="6272784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731352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6884162" y="292608"/>
            <a:ext cx="1956816" cy="6272784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bg1">
              <a:lumMod val="50000"/>
              <a:lumOff val="5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4C8D2F4-F61B-44C3-81A0-FF35642CE0B0}" type="datetimeFigureOut">
              <a:rPr lang="zh-TW" altLang="en-US" smtClean="0"/>
              <a:t>2017/11/14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980E3B-BECD-45B2-B8A2-6587A31D2F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1578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9" name="Rectangle 8"/>
          <p:cNvSpPr/>
          <p:nvPr/>
        </p:nvSpPr>
        <p:spPr>
          <a:xfrm>
            <a:off x="292608" y="292608"/>
            <a:ext cx="8558784" cy="6272784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7338" y="6265818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14C8D2F4-F61B-44C3-81A0-FF35642CE0B0}" type="datetimeFigureOut">
              <a:rPr lang="zh-TW" altLang="en-US" smtClean="0"/>
              <a:pPr/>
              <a:t>2017/11/14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265818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3555" y="6265818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BE980E3B-BECD-45B2-B8A2-6587A31D2F60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507431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539552" y="476672"/>
            <a:ext cx="750659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道德課：解決工作與生活難題的五種思考</a:t>
            </a:r>
            <a:endParaRPr lang="zh-TW" alt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323528" y="6093296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分享者：高家斌老師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26" name="Picture 2" descr="道德課：解決工作與生活難題的五種思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924944"/>
            <a:ext cx="3314700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9951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道德智商</a:t>
            </a:r>
            <a:r>
              <a:rPr lang="en-US" altLang="zh-TW" dirty="0"/>
              <a:t>vs. </a:t>
            </a:r>
            <a:r>
              <a:rPr lang="zh-TW" altLang="en-US" dirty="0"/>
              <a:t>情緒智商</a:t>
            </a:r>
          </a:p>
        </p:txBody>
      </p:sp>
      <p:sp>
        <p:nvSpPr>
          <p:cNvPr id="3" name="矩形 2"/>
          <p:cNvSpPr/>
          <p:nvPr/>
        </p:nvSpPr>
        <p:spPr>
          <a:xfrm>
            <a:off x="611560" y="2060848"/>
            <a:ext cx="77048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dirty="0"/>
              <a:t>單靠情緒智商，你不會（也無法）知道自己應該怎麼做，因為情緒智商是心理層面的事情，而「什麼是該做的事？」這個問題則是道德層面的事情。</a:t>
            </a:r>
            <a:endParaRPr lang="en-US" altLang="zh-TW" sz="2000" dirty="0"/>
          </a:p>
          <a:p>
            <a:endParaRPr lang="en-US" altLang="zh-TW" sz="2000" dirty="0"/>
          </a:p>
          <a:p>
            <a:endParaRPr lang="en-US" altLang="zh-TW" sz="2000" dirty="0"/>
          </a:p>
          <a:p>
            <a:r>
              <a:rPr lang="zh-TW" altLang="en-US" sz="2000" dirty="0"/>
              <a:t>情緒智商</a:t>
            </a:r>
            <a:r>
              <a:rPr lang="en-US" altLang="zh-TW" sz="2000" dirty="0"/>
              <a:t>-</a:t>
            </a:r>
            <a:r>
              <a:rPr lang="zh-TW" altLang="en-US" sz="2000" dirty="0"/>
              <a:t>洞悉別人有何感受的能力。</a:t>
            </a:r>
          </a:p>
          <a:p>
            <a:endParaRPr lang="zh-TW" altLang="en-US" sz="2000" dirty="0"/>
          </a:p>
          <a:p>
            <a:r>
              <a:rPr lang="zh-TW" altLang="en-US" sz="2000" dirty="0"/>
              <a:t>道德智商</a:t>
            </a:r>
            <a:r>
              <a:rPr lang="en-US" altLang="zh-TW" sz="2000" dirty="0"/>
              <a:t>-</a:t>
            </a:r>
            <a:r>
              <a:rPr lang="zh-TW" altLang="en-US" sz="2000" dirty="0"/>
              <a:t>瞭解當下該做什麼事。</a:t>
            </a:r>
          </a:p>
        </p:txBody>
      </p:sp>
    </p:spTree>
    <p:extLst>
      <p:ext uri="{BB962C8B-B14F-4D97-AF65-F5344CB8AC3E}">
        <p14:creationId xmlns:p14="http://schemas.microsoft.com/office/powerpoint/2010/main" val="2360745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關於說謊</a:t>
            </a:r>
          </a:p>
        </p:txBody>
      </p:sp>
      <p:sp>
        <p:nvSpPr>
          <p:cNvPr id="3" name="矩形 2"/>
          <p:cNvSpPr/>
          <p:nvPr/>
        </p:nvSpPr>
        <p:spPr>
          <a:xfrm>
            <a:off x="498376" y="1502688"/>
            <a:ext cx="8147248" cy="4659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/>
              <a:t>說謊＝偷走了別人知道真相的權力</a:t>
            </a:r>
            <a:endParaRPr lang="en-US" altLang="zh-TW" sz="2000" dirty="0"/>
          </a:p>
          <a:p>
            <a:pPr>
              <a:lnSpc>
                <a:spcPct val="150000"/>
              </a:lnSpc>
            </a:pPr>
            <a:endParaRPr lang="en-US" altLang="zh-TW" sz="2000" dirty="0"/>
          </a:p>
          <a:p>
            <a:pPr>
              <a:lnSpc>
                <a:spcPct val="150000"/>
              </a:lnSpc>
            </a:pPr>
            <a:r>
              <a:rPr lang="en-US" altLang="zh-TW" sz="2000" dirty="0"/>
              <a:t>1. </a:t>
            </a:r>
            <a:r>
              <a:rPr lang="zh-TW" altLang="en-US" sz="2000" dirty="0"/>
              <a:t>朋友剪了新髮型來問好不好看？</a:t>
            </a:r>
            <a:endParaRPr lang="en-US" altLang="zh-TW" sz="2000" dirty="0"/>
          </a:p>
          <a:p>
            <a:pPr>
              <a:lnSpc>
                <a:spcPct val="150000"/>
              </a:lnSpc>
            </a:pPr>
            <a:r>
              <a:rPr lang="zh-TW" altLang="en-US" sz="2000" dirty="0"/>
              <a:t>如果我們每次都昧著良心答道：「很漂亮」，在接下來的日子裡，這個可憐的傢伙頂著難看的頭髮到處跑，只因為沒有人告訴他新髮型很嚇人。</a:t>
            </a:r>
          </a:p>
          <a:p>
            <a:pPr>
              <a:lnSpc>
                <a:spcPct val="150000"/>
              </a:lnSpc>
            </a:pPr>
            <a:endParaRPr lang="en-US" altLang="zh-TW" sz="2000" dirty="0"/>
          </a:p>
          <a:p>
            <a:pPr>
              <a:lnSpc>
                <a:spcPct val="150000"/>
              </a:lnSpc>
            </a:pPr>
            <a:r>
              <a:rPr lang="en-US" altLang="zh-TW" sz="2000" dirty="0"/>
              <a:t>2. </a:t>
            </a:r>
            <a:r>
              <a:rPr lang="zh-TW" altLang="en-US" sz="2000" dirty="0"/>
              <a:t>「我會不會太胖」，到底是想問什麼？</a:t>
            </a:r>
          </a:p>
          <a:p>
            <a:pPr>
              <a:lnSpc>
                <a:spcPct val="150000"/>
              </a:lnSpc>
            </a:pPr>
            <a:r>
              <a:rPr lang="zh-TW" altLang="en-US" sz="2000" dirty="0"/>
              <a:t>另外一個經典問題「說嘛，我會不會太胖了？」又該怎麼想？一方面，這可能是極為坦白、嚴肅的問題，也許是某人請你幫忙做決定，根本不該當它是個問題。</a:t>
            </a:r>
          </a:p>
        </p:txBody>
      </p:sp>
    </p:spTree>
    <p:extLst>
      <p:ext uri="{BB962C8B-B14F-4D97-AF65-F5344CB8AC3E}">
        <p14:creationId xmlns:p14="http://schemas.microsoft.com/office/powerpoint/2010/main" val="2286365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</a:rPr>
              <a:t>道德智慧的五個原則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784" y="4324359"/>
            <a:ext cx="3192388" cy="2533641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827584" y="1556792"/>
            <a:ext cx="67687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AutoNum type="circleNumWdWhitePlain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不造成傷害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AutoNum type="circleNumWdWhitePlain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讓事情變得更好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AutoNum type="circleNumWdWhitePlain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尊重他人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AutoNum type="circleNumWdWhitePlain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合乎公道</a:t>
            </a:r>
            <a:endParaRPr lang="en-US" altLang="zh-TW" sz="2400" dirty="0"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AutoNum type="circleNumWdWhitePlain"/>
            </a:pP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心中有愛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Wingdings" panose="05000000000000000000" pitchFamily="2" charset="2"/>
              <a:buAutoNum type="circleNumWdWhitePlain"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5867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</a:rPr>
              <a:t>不造成傷害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1043608" y="1700808"/>
            <a:ext cx="64807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自我克制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挑釁回應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防止傷害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避免傷害他人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把不可避免的傷害減到最小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縮短不愉快的反應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83998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讓事情變得更好</a:t>
            </a:r>
          </a:p>
        </p:txBody>
      </p:sp>
      <p:sp>
        <p:nvSpPr>
          <p:cNvPr id="3" name="矩形 2"/>
          <p:cNvSpPr/>
          <p:nvPr/>
        </p:nvSpPr>
        <p:spPr>
          <a:xfrm>
            <a:off x="1043608" y="1772816"/>
            <a:ext cx="6768752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dirty="0"/>
              <a:t>為自己</a:t>
            </a:r>
            <a:r>
              <a:rPr lang="en-US" altLang="zh-TW" sz="2400" dirty="0"/>
              <a:t>/</a:t>
            </a:r>
            <a:r>
              <a:rPr lang="zh-TW" altLang="en-US" sz="2400" dirty="0"/>
              <a:t>他人把事變得更好</a:t>
            </a:r>
            <a:endParaRPr lang="en-US" altLang="zh-TW" sz="2400" dirty="0"/>
          </a:p>
          <a:p>
            <a:endParaRPr lang="en-US" altLang="zh-TW" sz="2400" dirty="0"/>
          </a:p>
          <a:p>
            <a:r>
              <a:rPr lang="zh-TW" altLang="en-US" sz="2400" dirty="0"/>
              <a:t>立論前提一：道德就是適當地對待人</a:t>
            </a:r>
            <a:endParaRPr lang="en-US" altLang="zh-TW" sz="2400" dirty="0"/>
          </a:p>
          <a:p>
            <a:endParaRPr lang="en-US" altLang="zh-TW" sz="2400" dirty="0"/>
          </a:p>
          <a:p>
            <a:r>
              <a:rPr lang="zh-TW" altLang="en-US" sz="2400" dirty="0"/>
              <a:t>立論前提二：我是人</a:t>
            </a:r>
            <a:endParaRPr lang="en-US" altLang="zh-TW" sz="2400" dirty="0"/>
          </a:p>
          <a:p>
            <a:endParaRPr lang="en-US" altLang="zh-TW" sz="2400" dirty="0"/>
          </a:p>
          <a:p>
            <a:r>
              <a:rPr lang="zh-TW" altLang="en-US" sz="2400" dirty="0"/>
              <a:t>結論：道德智慧包括適當地對待自己，尊重他人</a:t>
            </a:r>
            <a:endParaRPr lang="en-US" altLang="zh-TW" sz="24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80291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zh-TW" altLang="en-US" sz="3200" dirty="0"/>
              <a:t>關於利己主義</a:t>
            </a:r>
          </a:p>
        </p:txBody>
      </p:sp>
      <p:sp>
        <p:nvSpPr>
          <p:cNvPr id="3" name="矩形 2"/>
          <p:cNvSpPr/>
          <p:nvPr/>
        </p:nvSpPr>
        <p:spPr>
          <a:xfrm>
            <a:off x="570384" y="1133593"/>
            <a:ext cx="800323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/>
              <a:t>把好吃的一半留給老伴</a:t>
            </a:r>
            <a:endParaRPr lang="en-US" altLang="zh-TW" sz="2000" dirty="0"/>
          </a:p>
          <a:p>
            <a:pPr>
              <a:lnSpc>
                <a:spcPct val="150000"/>
              </a:lnSpc>
            </a:pPr>
            <a:r>
              <a:rPr lang="zh-TW" altLang="en-US" sz="2000" dirty="0"/>
              <a:t>一對老夫老妻幾十年來吃早餐都嚴格遵守一項儀式</a:t>
            </a:r>
            <a:r>
              <a:rPr lang="en-US" altLang="zh-TW" sz="2000" dirty="0"/>
              <a:t>——</a:t>
            </a:r>
            <a:r>
              <a:rPr lang="zh-TW" altLang="en-US" sz="2000" dirty="0"/>
              <a:t>丈夫拿起一個小麵包，切開，把漂亮、香脆的上半部給太太，自己吃比較醜的底部。過了約三十年，他意外得知太太其實更愛吃麵包底部，但多年來她都沒有說，因為她以為丈夫比較喜歡底部，就讓給他吃。但他喜歡的其實是又香又脆的上半部，以為太太也是如此，基於對她的愛，忍痛割愛幾千次。</a:t>
            </a:r>
          </a:p>
          <a:p>
            <a:pPr>
              <a:lnSpc>
                <a:spcPct val="150000"/>
              </a:lnSpc>
            </a:pPr>
            <a:endParaRPr lang="en-US" altLang="zh-TW" sz="2000" dirty="0"/>
          </a:p>
          <a:p>
            <a:pPr>
              <a:lnSpc>
                <a:spcPct val="150000"/>
              </a:lnSpc>
            </a:pPr>
            <a:r>
              <a:rPr lang="zh-TW" altLang="en-US" sz="2000" dirty="0"/>
              <a:t>為什麼兩人都以為自己的喜好不及另一個人重要？</a:t>
            </a:r>
            <a:br>
              <a:rPr lang="en-US" altLang="zh-TW" sz="2000" dirty="0"/>
            </a:br>
            <a:r>
              <a:rPr lang="zh-TW" altLang="en-US" sz="2000" dirty="0"/>
              <a:t>道德並不以「要求一個人永遠居次要地位」為目標。道德批判的是擠開別人、凸顯自己，為了自己的利益而不顧及他人的人。</a:t>
            </a:r>
          </a:p>
        </p:txBody>
      </p:sp>
    </p:spTree>
    <p:extLst>
      <p:ext uri="{BB962C8B-B14F-4D97-AF65-F5344CB8AC3E}">
        <p14:creationId xmlns:p14="http://schemas.microsoft.com/office/powerpoint/2010/main" val="3734069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7088" y="18864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尊重他人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340308" y="1412776"/>
            <a:ext cx="826316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尊重他人的價值、喜好及權利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「人所欲，施於人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』VS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「己所欲，施於人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』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人都有被尊重的權利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也有責任尊重他人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捍衛隱私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尊重他的私密之事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據實以告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要多誠實呢？如何與「不造成傷害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』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取得平衡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言出必行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信守承諾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000" dirty="0"/>
          </a:p>
        </p:txBody>
      </p:sp>
    </p:spTree>
    <p:extLst>
      <p:ext uri="{BB962C8B-B14F-4D97-AF65-F5344CB8AC3E}">
        <p14:creationId xmlns:p14="http://schemas.microsoft.com/office/powerpoint/2010/main" val="3027430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合乎公道</a:t>
            </a:r>
          </a:p>
        </p:txBody>
      </p:sp>
      <p:sp>
        <p:nvSpPr>
          <p:cNvPr id="3" name="矩形 2"/>
          <p:cNvSpPr/>
          <p:nvPr/>
        </p:nvSpPr>
        <p:spPr>
          <a:xfrm>
            <a:off x="1403648" y="1556792"/>
            <a:ext cx="65527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什麼才是別人應得的？</a:t>
            </a:r>
            <a:endParaRPr lang="en-US" altLang="zh-TW" dirty="0"/>
          </a:p>
          <a:p>
            <a:endParaRPr lang="en-US" altLang="zh-TW" dirty="0"/>
          </a:p>
          <a:p>
            <a:pPr>
              <a:lnSpc>
                <a:spcPct val="150000"/>
              </a:lnSpc>
            </a:pPr>
            <a:r>
              <a:rPr lang="zh-TW" altLang="en-US" dirty="0"/>
              <a:t>考量點：</a:t>
            </a:r>
            <a:endParaRPr lang="en-US" altLang="zh-TW" dirty="0"/>
          </a:p>
          <a:p>
            <a:pPr>
              <a:lnSpc>
                <a:spcPct val="150000"/>
              </a:lnSpc>
            </a:pPr>
            <a:r>
              <a:rPr lang="zh-TW" altLang="en-US" dirty="0"/>
              <a:t>分配稀有資源</a:t>
            </a:r>
            <a:r>
              <a:rPr lang="en-US" altLang="zh-TW" dirty="0"/>
              <a:t>-</a:t>
            </a:r>
            <a:r>
              <a:rPr lang="zh-TW" altLang="en-US" dirty="0"/>
              <a:t>盡力分配適量資源給每件事</a:t>
            </a:r>
            <a:endParaRPr lang="en-US" altLang="zh-TW" dirty="0"/>
          </a:p>
          <a:p>
            <a:pPr>
              <a:lnSpc>
                <a:spcPct val="150000"/>
              </a:lnSpc>
            </a:pPr>
            <a:r>
              <a:rPr lang="zh-TW" altLang="en-US" dirty="0"/>
              <a:t>訓誡或懲罰</a:t>
            </a:r>
            <a:r>
              <a:rPr lang="en-US" altLang="zh-TW" dirty="0"/>
              <a:t>-</a:t>
            </a:r>
            <a:r>
              <a:rPr lang="zh-TW" altLang="en-US" dirty="0"/>
              <a:t>務求節制情緒。</a:t>
            </a:r>
            <a:endParaRPr lang="en-US" altLang="zh-TW" dirty="0"/>
          </a:p>
          <a:p>
            <a:pPr>
              <a:lnSpc>
                <a:spcPct val="150000"/>
              </a:lnSpc>
            </a:pPr>
            <a:r>
              <a:rPr lang="zh-TW" altLang="en-US" dirty="0"/>
              <a:t>糾正不公道的事</a:t>
            </a:r>
            <a:r>
              <a:rPr lang="en-US" altLang="zh-TW" dirty="0"/>
              <a:t>—</a:t>
            </a:r>
            <a:r>
              <a:rPr lang="zh-TW" altLang="en-US" dirty="0">
                <a:solidFill>
                  <a:srgbClr val="FF0000"/>
                </a:solidFill>
              </a:rPr>
              <a:t>職場歧視、種族、性騷擾</a:t>
            </a:r>
            <a:r>
              <a:rPr lang="en-US" altLang="zh-TW" dirty="0"/>
              <a:t>…</a:t>
            </a:r>
            <a:r>
              <a:rPr lang="zh-TW" altLang="en-US" dirty="0"/>
              <a:t>等。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回應：</a:t>
            </a:r>
            <a:endParaRPr lang="en-US" altLang="zh-TW" dirty="0"/>
          </a:p>
          <a:p>
            <a:r>
              <a:rPr lang="en-US" altLang="zh-TW" dirty="0"/>
              <a:t>1. </a:t>
            </a:r>
            <a:r>
              <a:rPr lang="zh-TW" altLang="en-US" dirty="0"/>
              <a:t>要明白，應受譴責的是對方，不是你</a:t>
            </a:r>
            <a:endParaRPr lang="en-US" altLang="zh-TW" dirty="0"/>
          </a:p>
          <a:p>
            <a:r>
              <a:rPr lang="en-US" altLang="zh-TW" dirty="0"/>
              <a:t>2. </a:t>
            </a:r>
            <a:r>
              <a:rPr lang="zh-TW" altLang="en-US" dirty="0"/>
              <a:t>拒絕讓外界情勢壓倒你，以理性緩和怒氣</a:t>
            </a:r>
            <a:endParaRPr lang="en-US" altLang="zh-TW" dirty="0"/>
          </a:p>
          <a:p>
            <a:r>
              <a:rPr lang="en-US" altLang="zh-TW" dirty="0"/>
              <a:t>3. </a:t>
            </a:r>
            <a:r>
              <a:rPr lang="zh-TW" altLang="en-US" dirty="0"/>
              <a:t>以自己最擅長的方式來回應</a:t>
            </a: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18267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心中有愛</a:t>
            </a:r>
          </a:p>
        </p:txBody>
      </p:sp>
      <p:sp>
        <p:nvSpPr>
          <p:cNvPr id="3" name="矩形 2"/>
          <p:cNvSpPr/>
          <p:nvPr/>
        </p:nvSpPr>
        <p:spPr>
          <a:xfrm>
            <a:off x="1619672" y="1628800"/>
            <a:ext cx="590465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愛的觀念及範圍並不侷限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用心傾聽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向別人表達感謝之意</a:t>
            </a:r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978798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道德的那些事</a:t>
            </a:r>
          </a:p>
        </p:txBody>
      </p:sp>
      <p:sp>
        <p:nvSpPr>
          <p:cNvPr id="3" name="矩形 2"/>
          <p:cNvSpPr/>
          <p:nvPr/>
        </p:nvSpPr>
        <p:spPr>
          <a:xfrm>
            <a:off x="1403648" y="1628800"/>
            <a:ext cx="712879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1. </a:t>
            </a:r>
            <a:r>
              <a:rPr lang="zh-TW" altLang="en-US" dirty="0"/>
              <a:t>必須履行</a:t>
            </a:r>
            <a:r>
              <a:rPr lang="en-US" altLang="zh-TW" dirty="0"/>
              <a:t>-</a:t>
            </a:r>
            <a:r>
              <a:rPr lang="zh-TW" altLang="en-US" dirty="0"/>
              <a:t>份內之事</a:t>
            </a:r>
            <a:endParaRPr lang="en-US" altLang="zh-TW" dirty="0"/>
          </a:p>
          <a:p>
            <a:r>
              <a:rPr lang="zh-TW" altLang="en-US" dirty="0"/>
              <a:t>人們預期自己理所當然要做的事 </a:t>
            </a:r>
            <a:r>
              <a:rPr lang="en-US" altLang="zh-TW" dirty="0"/>
              <a:t>(</a:t>
            </a:r>
            <a:r>
              <a:rPr lang="zh-TW" altLang="en-US" dirty="0"/>
              <a:t>目標 </a:t>
            </a:r>
            <a:r>
              <a:rPr lang="en-US" altLang="zh-TW" dirty="0"/>
              <a:t>VS </a:t>
            </a:r>
            <a:r>
              <a:rPr lang="zh-TW" altLang="en-US" dirty="0"/>
              <a:t>結果</a:t>
            </a:r>
            <a:r>
              <a:rPr lang="en-US" altLang="zh-TW" dirty="0"/>
              <a:t>)</a:t>
            </a:r>
          </a:p>
          <a:p>
            <a:endParaRPr lang="en-US" altLang="zh-TW" dirty="0"/>
          </a:p>
          <a:p>
            <a:r>
              <a:rPr lang="en-US" altLang="zh-TW" dirty="0"/>
              <a:t>2. </a:t>
            </a:r>
            <a:r>
              <a:rPr lang="zh-TW" altLang="en-US" dirty="0"/>
              <a:t>職責之外</a:t>
            </a:r>
            <a:r>
              <a:rPr lang="en-US" altLang="zh-TW" dirty="0"/>
              <a:t>-</a:t>
            </a:r>
            <a:r>
              <a:rPr lang="zh-TW" altLang="en-US" dirty="0"/>
              <a:t>額外之事</a:t>
            </a:r>
            <a:endParaRPr lang="en-US" altLang="zh-TW" dirty="0"/>
          </a:p>
          <a:p>
            <a:r>
              <a:rPr lang="zh-TW" altLang="en-US" dirty="0"/>
              <a:t>當別人不做事該如何看待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3. </a:t>
            </a:r>
            <a:r>
              <a:rPr lang="zh-TW" altLang="en-US" dirty="0"/>
              <a:t>每個原則都獨特，但亦可重疊使用。</a:t>
            </a:r>
            <a:endParaRPr lang="en-US" altLang="zh-TW" dirty="0"/>
          </a:p>
          <a:p>
            <a:r>
              <a:rPr lang="zh-TW" altLang="en-US" dirty="0"/>
              <a:t>例如：寫字條安慰失親的朋友</a:t>
            </a:r>
            <a:r>
              <a:rPr lang="en-US" altLang="zh-TW" dirty="0"/>
              <a:t>(</a:t>
            </a:r>
            <a:r>
              <a:rPr lang="zh-TW" altLang="en-US" dirty="0"/>
              <a:t>把事情變得更好、避免傷害他人</a:t>
            </a:r>
            <a:r>
              <a:rPr lang="en-US" altLang="zh-TW" dirty="0"/>
              <a:t>)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09461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457200" y="1844824"/>
            <a:ext cx="8229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你的道德智商有多高？不妨先做以下測驗，再繼續讀下去。我將在前三章說明道德智慧的五個原則，幫助各位了解何謂道德智商、而我們的道德智商又是如何。</a:t>
            </a:r>
          </a:p>
          <a:p>
            <a:r>
              <a:rPr lang="zh-TW" altLang="en-US" dirty="0"/>
              <a:t> </a:t>
            </a:r>
          </a:p>
          <a:p>
            <a:r>
              <a:rPr lang="zh-TW" altLang="en-US" dirty="0"/>
              <a:t>一、你發現朋友海瑟在臉書貼了一張照片，一手拿著菸斗吸大麻，另一手拿著一瓶伏特加。你會怎麼做？</a:t>
            </a:r>
          </a:p>
          <a:p>
            <a:r>
              <a:rPr lang="zh-TW" altLang="en-US" dirty="0"/>
              <a:t> </a:t>
            </a:r>
          </a:p>
          <a:p>
            <a:r>
              <a:rPr lang="en-US" altLang="zh-TW" dirty="0"/>
              <a:t>A</a:t>
            </a:r>
            <a:r>
              <a:rPr lang="zh-TW" altLang="en-US" dirty="0"/>
              <a:t>　告訴她，你覺得公開那張照片不是個好主意。</a:t>
            </a:r>
          </a:p>
          <a:p>
            <a:r>
              <a:rPr lang="en-US" altLang="zh-TW" dirty="0"/>
              <a:t>B</a:t>
            </a:r>
            <a:r>
              <a:rPr lang="zh-TW" altLang="en-US" dirty="0"/>
              <a:t>　絕口不提這件事。</a:t>
            </a:r>
          </a:p>
          <a:p>
            <a:r>
              <a:rPr lang="en-US" altLang="zh-TW" dirty="0"/>
              <a:t>C</a:t>
            </a:r>
            <a:r>
              <a:rPr lang="zh-TW" altLang="en-US" dirty="0"/>
              <a:t>　按讚。</a:t>
            </a:r>
          </a:p>
          <a:p>
            <a:r>
              <a:rPr lang="en-US" altLang="zh-TW" dirty="0"/>
              <a:t>D</a:t>
            </a:r>
            <a:r>
              <a:rPr lang="zh-TW" altLang="en-US" dirty="0"/>
              <a:t>　把照片複製到自己的硬碟中，如果哪天她膽敢欺騙或背叛你，就用來對付她。</a:t>
            </a:r>
          </a:p>
          <a:p>
            <a:r>
              <a:rPr lang="zh-TW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1558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為什麼沒有更多人做正確的事？</a:t>
            </a:r>
          </a:p>
        </p:txBody>
      </p:sp>
      <p:sp>
        <p:nvSpPr>
          <p:cNvPr id="3" name="矩形 2"/>
          <p:cNvSpPr/>
          <p:nvPr/>
        </p:nvSpPr>
        <p:spPr>
          <a:xfrm>
            <a:off x="1187624" y="1628800"/>
            <a:ext cx="60486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250000"/>
              </a:lnSpc>
              <a:buAutoNum type="arabicPeriod"/>
            </a:pPr>
            <a:r>
              <a:rPr lang="zh-TW" altLang="en-US" sz="2400" dirty="0"/>
              <a:t>恐懼</a:t>
            </a:r>
            <a:endParaRPr lang="en-US" altLang="zh-TW" sz="2400" dirty="0"/>
          </a:p>
          <a:p>
            <a:pPr marL="342900" indent="-342900">
              <a:lnSpc>
                <a:spcPct val="250000"/>
              </a:lnSpc>
              <a:buAutoNum type="arabicPeriod"/>
            </a:pPr>
            <a:r>
              <a:rPr lang="zh-TW" altLang="en-US" sz="2400" dirty="0"/>
              <a:t>只看到短期利益</a:t>
            </a:r>
            <a:endParaRPr lang="en-US" altLang="zh-TW" sz="2400" dirty="0"/>
          </a:p>
          <a:p>
            <a:pPr marL="342900" indent="-342900">
              <a:lnSpc>
                <a:spcPct val="250000"/>
              </a:lnSpc>
              <a:buAutoNum type="arabicPeriod"/>
            </a:pPr>
            <a:r>
              <a:rPr lang="zh-TW" altLang="en-US" sz="2400" dirty="0"/>
              <a:t>壞脾氣</a:t>
            </a:r>
            <a:endParaRPr lang="en-US" altLang="zh-TW" sz="24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881232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道德智慧是什麼？</a:t>
            </a:r>
          </a:p>
        </p:txBody>
      </p:sp>
      <p:sp>
        <p:nvSpPr>
          <p:cNvPr id="3" name="矩形 2"/>
          <p:cNvSpPr/>
          <p:nvPr/>
        </p:nvSpPr>
        <p:spPr>
          <a:xfrm>
            <a:off x="1187624" y="1628800"/>
            <a:ext cx="60486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發現正確行事途徑的能力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zh-TW" altLang="en-US" sz="2400" dirty="0">
                <a:solidFill>
                  <a:prstClr val="black"/>
                </a:solidFill>
                <a:latin typeface="Calibri"/>
                <a:ea typeface="新細明體" panose="02020500000000000000" pitchFamily="18" charset="-120"/>
              </a:rPr>
              <a:t>按照發現的去做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zh-TW" altLang="en-US" sz="2400">
                <a:solidFill>
                  <a:prstClr val="black"/>
                </a:solidFill>
                <a:latin typeface="Calibri"/>
                <a:ea typeface="新細明體" panose="02020500000000000000" pitchFamily="18" charset="-120"/>
              </a:rPr>
              <a:t>決心一輩子要這樣探索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95388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00B050"/>
                </a:solidFill>
              </a:rPr>
              <a:t>棉花糖守則：</a:t>
            </a:r>
            <a:endParaRPr lang="en-US" sz="4800" b="1" dirty="0">
              <a:solidFill>
                <a:srgbClr val="00B050"/>
              </a:solidFill>
            </a:endParaRPr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228600" y="1295400"/>
            <a:ext cx="8458200" cy="5336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0070C0"/>
                </a:solidFill>
              </a:rPr>
              <a:t>守則</a:t>
            </a:r>
            <a:r>
              <a:rPr lang="en-US" altLang="zh-TW" sz="2400" b="1" dirty="0">
                <a:solidFill>
                  <a:srgbClr val="0070C0"/>
                </a:solidFill>
              </a:rPr>
              <a:t>1</a:t>
            </a:r>
            <a:r>
              <a:rPr lang="zh-TW" altLang="en-US" sz="2400" b="1" dirty="0"/>
              <a:t>：要預測一個人未來成不成功，能不能</a:t>
            </a:r>
            <a:r>
              <a:rPr lang="zh-TW" altLang="en-US" sz="2400" b="1" dirty="0">
                <a:solidFill>
                  <a:srgbClr val="FF0000"/>
                </a:solidFill>
              </a:rPr>
              <a:t>延遲享樂</a:t>
            </a:r>
            <a:r>
              <a:rPr lang="zh-TW" altLang="en-US" sz="2400" b="1" dirty="0"/>
              <a:t>是很重要的指標。</a:t>
            </a:r>
          </a:p>
          <a:p>
            <a:r>
              <a:rPr lang="zh-TW" altLang="en-US" sz="2400" b="1" dirty="0">
                <a:solidFill>
                  <a:srgbClr val="0070C0"/>
                </a:solidFill>
              </a:rPr>
              <a:t>守則</a:t>
            </a:r>
            <a:r>
              <a:rPr lang="en-US" altLang="zh-TW" sz="2400" b="1" dirty="0">
                <a:solidFill>
                  <a:srgbClr val="0070C0"/>
                </a:solidFill>
              </a:rPr>
              <a:t>2</a:t>
            </a:r>
            <a:r>
              <a:rPr lang="zh-TW" altLang="en-US" sz="2400" b="1" dirty="0"/>
              <a:t>：成功的人</a:t>
            </a:r>
            <a:r>
              <a:rPr lang="zh-TW" altLang="en-US" sz="2400" b="1" dirty="0">
                <a:solidFill>
                  <a:srgbClr val="FF0000"/>
                </a:solidFill>
              </a:rPr>
              <a:t>說話算話</a:t>
            </a:r>
            <a:r>
              <a:rPr lang="zh-TW" altLang="en-US" sz="2400" b="1" dirty="0"/>
              <a:t>。</a:t>
            </a:r>
            <a:endParaRPr lang="en-US" altLang="zh-TW" sz="2400" b="1" dirty="0"/>
          </a:p>
          <a:p>
            <a:r>
              <a:rPr lang="zh-TW" altLang="en-US" sz="2400" b="1" dirty="0">
                <a:solidFill>
                  <a:srgbClr val="0070C0"/>
                </a:solidFill>
              </a:rPr>
              <a:t>守則</a:t>
            </a:r>
            <a:r>
              <a:rPr lang="en-US" altLang="zh-TW" sz="2400" b="1" dirty="0">
                <a:solidFill>
                  <a:srgbClr val="0070C0"/>
                </a:solidFill>
              </a:rPr>
              <a:t>3</a:t>
            </a:r>
            <a:r>
              <a:rPr lang="zh-TW" altLang="en-US" sz="2400" b="1" dirty="0"/>
              <a:t>：不要一開始就把棉花糖吃掉。</a:t>
            </a:r>
            <a:r>
              <a:rPr lang="zh-TW" altLang="en-US" sz="2400" b="1" dirty="0">
                <a:solidFill>
                  <a:srgbClr val="FF0000"/>
                </a:solidFill>
              </a:rPr>
              <a:t>等待對的時機</a:t>
            </a:r>
            <a:r>
              <a:rPr lang="zh-TW" altLang="en-US" sz="2400" b="1" dirty="0"/>
              <a:t>，這樣可以吃到更多棉花糖。</a:t>
            </a:r>
          </a:p>
          <a:p>
            <a:r>
              <a:rPr lang="zh-TW" altLang="en-US" sz="2400" b="1" dirty="0">
                <a:solidFill>
                  <a:srgbClr val="0070C0"/>
                </a:solidFill>
              </a:rPr>
              <a:t>守則</a:t>
            </a:r>
            <a:r>
              <a:rPr lang="en-US" altLang="zh-TW" sz="2400" b="1" dirty="0">
                <a:solidFill>
                  <a:srgbClr val="0070C0"/>
                </a:solidFill>
              </a:rPr>
              <a:t>4</a:t>
            </a:r>
            <a:r>
              <a:rPr lang="zh-TW" altLang="en-US" sz="2400" b="1" dirty="0"/>
              <a:t>：凡事要從</a:t>
            </a:r>
            <a:r>
              <a:rPr lang="zh-TW" altLang="en-US" sz="2400" b="1" dirty="0">
                <a:solidFill>
                  <a:srgbClr val="FF0000"/>
                </a:solidFill>
              </a:rPr>
              <a:t>長遠來想</a:t>
            </a:r>
            <a:r>
              <a:rPr lang="zh-TW" altLang="en-US" sz="2400" b="1" dirty="0"/>
              <a:t>。一塊錢的倍數累積三十天，會超過五億。</a:t>
            </a:r>
          </a:p>
          <a:p>
            <a:r>
              <a:rPr lang="zh-TW" altLang="en-US" sz="2400" b="1" dirty="0">
                <a:solidFill>
                  <a:srgbClr val="0070C0"/>
                </a:solidFill>
              </a:rPr>
              <a:t>守則</a:t>
            </a:r>
            <a:r>
              <a:rPr lang="en-US" altLang="zh-TW" sz="2400" b="1" dirty="0">
                <a:solidFill>
                  <a:srgbClr val="0070C0"/>
                </a:solidFill>
              </a:rPr>
              <a:t>5</a:t>
            </a:r>
            <a:r>
              <a:rPr lang="zh-TW" altLang="en-US" sz="2400" b="1" dirty="0"/>
              <a:t>：要從別人身上得到你想要的，一定要</a:t>
            </a:r>
            <a:r>
              <a:rPr lang="zh-TW" altLang="en-US" sz="2400" b="1" dirty="0">
                <a:solidFill>
                  <a:srgbClr val="FF0000"/>
                </a:solidFill>
              </a:rPr>
              <a:t>讓別人想幫助你</a:t>
            </a:r>
            <a:r>
              <a:rPr lang="zh-TW" altLang="en-US" sz="2400" b="1" dirty="0"/>
              <a:t>，並且</a:t>
            </a:r>
            <a:r>
              <a:rPr lang="zh-TW" altLang="en-US" sz="2400" b="1" dirty="0">
                <a:solidFill>
                  <a:srgbClr val="FF0000"/>
                </a:solidFill>
              </a:rPr>
              <a:t>信任你</a:t>
            </a:r>
            <a:r>
              <a:rPr lang="zh-TW" altLang="en-US" sz="2400" b="1" dirty="0"/>
              <a:t>。要讓別人按照你的話去做，最好的辦法就是</a:t>
            </a:r>
            <a:r>
              <a:rPr lang="zh-TW" altLang="en-US" sz="2400" b="1" dirty="0">
                <a:solidFill>
                  <a:srgbClr val="FF0000"/>
                </a:solidFill>
              </a:rPr>
              <a:t>說服他們</a:t>
            </a:r>
            <a:r>
              <a:rPr lang="zh-TW" altLang="en-US" sz="2400" b="1" dirty="0"/>
              <a:t>。</a:t>
            </a:r>
          </a:p>
          <a:p>
            <a:r>
              <a:rPr lang="zh-TW" altLang="en-US" sz="2400" b="1" dirty="0">
                <a:solidFill>
                  <a:srgbClr val="0070C0"/>
                </a:solidFill>
              </a:rPr>
              <a:t>守則</a:t>
            </a:r>
            <a:r>
              <a:rPr lang="en-US" altLang="zh-TW" sz="2400" b="1" dirty="0">
                <a:solidFill>
                  <a:srgbClr val="0070C0"/>
                </a:solidFill>
              </a:rPr>
              <a:t>6</a:t>
            </a:r>
            <a:r>
              <a:rPr lang="zh-TW" altLang="en-US" sz="2400" b="1" dirty="0"/>
              <a:t>：成功看的不是你的過去或現在。當你</a:t>
            </a:r>
            <a:r>
              <a:rPr lang="zh-TW" altLang="en-US" sz="2400" b="1" dirty="0">
                <a:solidFill>
                  <a:srgbClr val="FF0000"/>
                </a:solidFill>
              </a:rPr>
              <a:t>願意開始去做別人不願意做的事</a:t>
            </a:r>
            <a:r>
              <a:rPr lang="zh-TW" altLang="en-US" sz="2400" b="1" dirty="0"/>
              <a:t>時，就是成功的開始。</a:t>
            </a:r>
          </a:p>
          <a:p>
            <a:r>
              <a:rPr lang="zh-TW" altLang="en-US" sz="2400" b="1" dirty="0">
                <a:solidFill>
                  <a:srgbClr val="0070C0"/>
                </a:solidFill>
              </a:rPr>
              <a:t>守則</a:t>
            </a:r>
            <a:r>
              <a:rPr lang="en-US" altLang="zh-TW" sz="2400" b="1" dirty="0">
                <a:solidFill>
                  <a:srgbClr val="0070C0"/>
                </a:solidFill>
              </a:rPr>
              <a:t>7</a:t>
            </a:r>
            <a:r>
              <a:rPr lang="zh-TW" altLang="en-US" sz="2400" b="1" dirty="0"/>
              <a:t>：</a:t>
            </a:r>
            <a:r>
              <a:rPr lang="zh-TW" altLang="en-US" sz="2400" b="1" dirty="0">
                <a:solidFill>
                  <a:srgbClr val="FF0000"/>
                </a:solidFill>
              </a:rPr>
              <a:t>目標</a:t>
            </a:r>
            <a:r>
              <a:rPr lang="zh-TW" altLang="en-US" sz="2400" b="1" dirty="0"/>
              <a:t>＋</a:t>
            </a:r>
            <a:r>
              <a:rPr lang="zh-TW" altLang="en-US" sz="2400" b="1" dirty="0">
                <a:solidFill>
                  <a:srgbClr val="FF0000"/>
                </a:solidFill>
              </a:rPr>
              <a:t>熱情</a:t>
            </a:r>
            <a:r>
              <a:rPr lang="zh-TW" altLang="en-US" sz="2400" b="1" dirty="0"/>
              <a:t>＋</a:t>
            </a:r>
            <a:r>
              <a:rPr lang="zh-TW" altLang="en-US" sz="2400" b="1" dirty="0">
                <a:solidFill>
                  <a:srgbClr val="FF0000"/>
                </a:solidFill>
              </a:rPr>
              <a:t>行動</a:t>
            </a:r>
            <a:r>
              <a:rPr lang="zh-TW" altLang="en-US" sz="2400" b="1" dirty="0"/>
              <a:t>＝</a:t>
            </a:r>
            <a:r>
              <a:rPr lang="zh-TW" altLang="en-US" sz="2400" b="1" dirty="0">
                <a:solidFill>
                  <a:srgbClr val="FF0000"/>
                </a:solidFill>
              </a:rPr>
              <a:t>平靜</a:t>
            </a:r>
          </a:p>
        </p:txBody>
      </p:sp>
    </p:spTree>
    <p:extLst>
      <p:ext uri="{BB962C8B-B14F-4D97-AF65-F5344CB8AC3E}">
        <p14:creationId xmlns:p14="http://schemas.microsoft.com/office/powerpoint/2010/main" val="33351714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zh-TW" altLang="en-US" b="1" dirty="0">
                <a:solidFill>
                  <a:srgbClr val="0070C0"/>
                </a:solidFill>
              </a:rPr>
              <a:t>交心技巧</a:t>
            </a:r>
            <a:r>
              <a:rPr lang="zh-CN" altLang="en-US" b="1" dirty="0">
                <a:solidFill>
                  <a:srgbClr val="0070C0"/>
                </a:solidFill>
              </a:rPr>
              <a:t>！</a:t>
            </a:r>
            <a:r>
              <a:rPr lang="zh-TW" altLang="en-US" b="1" dirty="0">
                <a:solidFill>
                  <a:srgbClr val="0070C0"/>
                </a:solidFill>
              </a:rPr>
              <a:t>與人連接</a:t>
            </a:r>
            <a:r>
              <a:rPr lang="en-US" altLang="zh-CN" b="1" dirty="0">
                <a:solidFill>
                  <a:srgbClr val="0070C0"/>
                </a:solidFill>
              </a:rPr>
              <a:t>6</a:t>
            </a:r>
            <a:r>
              <a:rPr lang="zh-CN" altLang="en-US" b="1" dirty="0">
                <a:solidFill>
                  <a:srgbClr val="0070C0"/>
                </a:solidFill>
              </a:rPr>
              <a:t>原則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1.</a:t>
            </a:r>
            <a:r>
              <a:rPr lang="zh-CN" altLang="en-US" b="1" dirty="0">
                <a:solidFill>
                  <a:srgbClr val="002060"/>
                </a:solidFill>
              </a:rPr>
              <a:t>宏觀原理</a:t>
            </a:r>
            <a:r>
              <a:rPr lang="zh-CN" altLang="en-US" dirty="0"/>
              <a:t>：以不同角度看他人，</a:t>
            </a:r>
            <a:r>
              <a:rPr lang="zh-TW" altLang="en-US" dirty="0"/>
              <a:t>拋開自己的立場</a:t>
            </a:r>
            <a:r>
              <a:rPr lang="zh-CN" altLang="en-US" dirty="0"/>
              <a:t>並且看重別人的價值，</a:t>
            </a:r>
            <a:r>
              <a:rPr lang="zh-CN" altLang="en-US" dirty="0">
                <a:solidFill>
                  <a:srgbClr val="FF0000"/>
                </a:solidFill>
              </a:rPr>
              <a:t>以他人為優先考量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2.</a:t>
            </a:r>
            <a:r>
              <a:rPr lang="zh-CN" altLang="en-US" b="1" dirty="0">
                <a:solidFill>
                  <a:srgbClr val="002060"/>
                </a:solidFill>
              </a:rPr>
              <a:t>交換原理</a:t>
            </a:r>
            <a:r>
              <a:rPr lang="zh-CN" altLang="en-US" dirty="0"/>
              <a:t>：</a:t>
            </a:r>
            <a:r>
              <a:rPr lang="zh-CN" altLang="en-US" dirty="0">
                <a:solidFill>
                  <a:srgbClr val="FF0000"/>
                </a:solidFill>
              </a:rPr>
              <a:t>站在他人的立場</a:t>
            </a:r>
            <a:r>
              <a:rPr lang="zh-CN" altLang="en-US" dirty="0"/>
              <a:t>看待事情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3.</a:t>
            </a:r>
            <a:r>
              <a:rPr lang="zh-CN" altLang="en-US" b="1" dirty="0">
                <a:solidFill>
                  <a:srgbClr val="002060"/>
                </a:solidFill>
              </a:rPr>
              <a:t>學習原理</a:t>
            </a:r>
            <a:r>
              <a:rPr lang="zh-CN" altLang="en-US" dirty="0"/>
              <a:t>：深信每一個人都有某一方面</a:t>
            </a:r>
            <a:r>
              <a:rPr lang="zh-CN" altLang="en-US" dirty="0">
                <a:solidFill>
                  <a:srgbClr val="FF0000"/>
                </a:solidFill>
              </a:rPr>
              <a:t>比自己優秀</a:t>
            </a:r>
            <a:r>
              <a:rPr lang="zh-CN" altLang="en-US" dirty="0"/>
              <a:t>，都能教我們某件事。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4.</a:t>
            </a:r>
            <a:r>
              <a:rPr lang="zh-CN" altLang="en-US" b="1" dirty="0">
                <a:solidFill>
                  <a:srgbClr val="002060"/>
                </a:solidFill>
              </a:rPr>
              <a:t>魅力原理</a:t>
            </a:r>
            <a:r>
              <a:rPr lang="zh-CN" altLang="en-US" dirty="0"/>
              <a:t>：</a:t>
            </a:r>
            <a:r>
              <a:rPr lang="zh-CN" altLang="en-US" dirty="0">
                <a:solidFill>
                  <a:srgbClr val="FF0000"/>
                </a:solidFill>
              </a:rPr>
              <a:t>真誠</a:t>
            </a:r>
            <a:r>
              <a:rPr lang="zh-CN" altLang="en-US" dirty="0"/>
              <a:t>地對別人感興趣，微笑，記住對方的名字，成為好的傾聽者，以他人興趣作為談話焦點，</a:t>
            </a:r>
            <a:r>
              <a:rPr lang="zh-CN" altLang="en-US" dirty="0">
                <a:solidFill>
                  <a:srgbClr val="FF0000"/>
                </a:solidFill>
              </a:rPr>
              <a:t>發自內心讓他自覺重要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5.</a:t>
            </a:r>
            <a:r>
              <a:rPr lang="zh-CN" altLang="en-US" b="1" dirty="0">
                <a:solidFill>
                  <a:srgbClr val="002060"/>
                </a:solidFill>
              </a:rPr>
              <a:t>滿分原理</a:t>
            </a:r>
            <a:r>
              <a:rPr lang="zh-CN" altLang="en-US" dirty="0"/>
              <a:t>：</a:t>
            </a:r>
            <a:r>
              <a:rPr lang="zh-CN" altLang="en-US" dirty="0">
                <a:solidFill>
                  <a:srgbClr val="FF0000"/>
                </a:solidFill>
              </a:rPr>
              <a:t>相信人們最好的一面</a:t>
            </a:r>
            <a:r>
              <a:rPr lang="zh-CN" altLang="en-US" dirty="0"/>
              <a:t>；樂於助人。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6.</a:t>
            </a:r>
            <a:r>
              <a:rPr lang="zh-CN" altLang="en-US" b="1" dirty="0">
                <a:solidFill>
                  <a:srgbClr val="002060"/>
                </a:solidFill>
              </a:rPr>
              <a:t>對抗原理</a:t>
            </a:r>
            <a:r>
              <a:rPr lang="zh-CN" altLang="en-US" dirty="0"/>
              <a:t>：先關懷，以</a:t>
            </a:r>
            <a:r>
              <a:rPr lang="zh-CN" altLang="en-US" dirty="0">
                <a:solidFill>
                  <a:srgbClr val="FF0000"/>
                </a:solidFill>
              </a:rPr>
              <a:t>真誠無私的投入</a:t>
            </a:r>
            <a:r>
              <a:rPr lang="zh-CN" altLang="en-US" dirty="0"/>
              <a:t>尋求理解。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4781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0070C0"/>
                </a:solidFill>
              </a:rPr>
              <a:t>與別人一起贏的四大原則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1.</a:t>
            </a:r>
            <a:r>
              <a:rPr lang="zh-CN" altLang="en-US" b="1" dirty="0">
                <a:solidFill>
                  <a:srgbClr val="FF0000"/>
                </a:solidFill>
              </a:rPr>
              <a:t>回力棒原理</a:t>
            </a:r>
            <a:r>
              <a:rPr lang="zh-CN" altLang="en-US" dirty="0"/>
              <a:t>：</a:t>
            </a:r>
            <a:r>
              <a:rPr lang="zh-CN" altLang="en-US" b="1" dirty="0">
                <a:solidFill>
                  <a:srgbClr val="00B0F0"/>
                </a:solidFill>
              </a:rPr>
              <a:t>對待他人比對待自己好</a:t>
            </a:r>
            <a:r>
              <a:rPr lang="zh-CN" altLang="en-US" dirty="0"/>
              <a:t>，激發他人與自己最好的一面。凡是先想到他人，專注如何投資而不求回報。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2.</a:t>
            </a:r>
            <a:r>
              <a:rPr lang="zh-CN" altLang="en-US" b="1" dirty="0">
                <a:solidFill>
                  <a:srgbClr val="FF0000"/>
                </a:solidFill>
              </a:rPr>
              <a:t>友誼原理</a:t>
            </a:r>
            <a:r>
              <a:rPr lang="zh-CN" altLang="en-US" dirty="0"/>
              <a:t>：不管條件差劣，與自己</a:t>
            </a:r>
            <a:r>
              <a:rPr lang="zh-CN" altLang="en-US" b="1" dirty="0">
                <a:solidFill>
                  <a:srgbClr val="00B0F0"/>
                </a:solidFill>
              </a:rPr>
              <a:t>關係良好</a:t>
            </a:r>
            <a:r>
              <a:rPr lang="zh-CN" altLang="en-US" dirty="0"/>
              <a:t>，能夠勝任的人一起共事。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3.</a:t>
            </a:r>
            <a:r>
              <a:rPr lang="zh-CN" altLang="en-US" b="1" dirty="0">
                <a:solidFill>
                  <a:srgbClr val="FF0000"/>
                </a:solidFill>
              </a:rPr>
              <a:t>合夥原理</a:t>
            </a:r>
            <a:r>
              <a:rPr lang="zh-CN" altLang="en-US" dirty="0"/>
              <a:t>：</a:t>
            </a:r>
            <a:r>
              <a:rPr lang="zh-CN" altLang="en-US" b="1" dirty="0">
                <a:solidFill>
                  <a:srgbClr val="00B0F0"/>
                </a:solidFill>
              </a:rPr>
              <a:t>和他人一起努力</a:t>
            </a:r>
            <a:r>
              <a:rPr lang="zh-CN" altLang="en-US" dirty="0"/>
              <a:t>可以成就更多大事增加共贏機會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4.</a:t>
            </a:r>
            <a:r>
              <a:rPr lang="zh-CN" altLang="en-US" b="1" dirty="0">
                <a:solidFill>
                  <a:srgbClr val="FF0000"/>
                </a:solidFill>
              </a:rPr>
              <a:t>滿足原理</a:t>
            </a:r>
            <a:r>
              <a:rPr lang="zh-CN" altLang="en-US" dirty="0"/>
              <a:t>：在良好關係中雙方能夠對彼此在一起共事而</a:t>
            </a:r>
            <a:r>
              <a:rPr lang="zh-CN" altLang="en-US" b="1" dirty="0">
                <a:solidFill>
                  <a:srgbClr val="00B0F0"/>
                </a:solidFill>
              </a:rPr>
              <a:t>感到喜樂與滿足</a:t>
            </a:r>
            <a:r>
              <a:rPr lang="zh-CN" altLang="en-US" dirty="0"/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6518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利用 </a:t>
            </a:r>
            <a:r>
              <a:rPr lang="en-US" altLang="zh-CN" sz="5400" b="1" dirty="0">
                <a:solidFill>
                  <a:srgbClr val="00B050"/>
                </a:solidFill>
              </a:rPr>
              <a:t>5W1H </a:t>
            </a:r>
            <a:r>
              <a:rPr lang="zh-CN" altLang="en-US" b="1" dirty="0"/>
              <a:t>做更好的筆記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9880821"/>
              </p:ext>
            </p:extLst>
          </p:nvPr>
        </p:nvGraphicFramePr>
        <p:xfrm>
          <a:off x="457200" y="1600200"/>
          <a:ext cx="8305800" cy="4876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1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28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b="1" dirty="0"/>
                        <a:t>When</a:t>
                      </a:r>
                      <a:endParaRPr lang="en-US" sz="36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b="1" dirty="0">
                          <a:solidFill>
                            <a:srgbClr val="00B0F0"/>
                          </a:solidFill>
                        </a:rPr>
                        <a:t>發生的時間</a:t>
                      </a:r>
                      <a:r>
                        <a:rPr lang="zh-CN" altLang="en-US" sz="2000" b="1" dirty="0"/>
                        <a:t>，以</a:t>
                      </a:r>
                      <a:r>
                        <a:rPr lang="en-US" altLang="zh-CN" sz="2000" b="1" dirty="0"/>
                        <a:t>24</a:t>
                      </a:r>
                      <a:r>
                        <a:rPr lang="zh-CN" altLang="en-US" sz="2000" b="1" dirty="0"/>
                        <a:t>小時來計算，這樣就不用寫上下午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b="1" dirty="0"/>
                        <a:t>Who</a:t>
                      </a:r>
                      <a:endParaRPr lang="en-US" sz="36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b="1" dirty="0">
                          <a:solidFill>
                            <a:srgbClr val="00B0F0"/>
                          </a:solidFill>
                        </a:rPr>
                        <a:t>互動</a:t>
                      </a:r>
                      <a:r>
                        <a:rPr lang="zh-CN" altLang="en-US" sz="2000" b="1" dirty="0"/>
                        <a:t>的</a:t>
                      </a:r>
                      <a:r>
                        <a:rPr lang="zh-CN" altLang="en-US" sz="2000" b="1" dirty="0">
                          <a:solidFill>
                            <a:srgbClr val="00B0F0"/>
                          </a:solidFill>
                        </a:rPr>
                        <a:t>任務</a:t>
                      </a:r>
                      <a:r>
                        <a:rPr lang="zh-CN" altLang="en-US" sz="2000" b="1" dirty="0"/>
                        <a:t>，公司，單位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b="1" dirty="0"/>
                        <a:t>What</a:t>
                      </a:r>
                      <a:endParaRPr lang="en-US" sz="36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b="1" dirty="0"/>
                        <a:t>要</a:t>
                      </a:r>
                      <a:r>
                        <a:rPr lang="zh-CN" altLang="en-US" sz="2000" b="1" dirty="0">
                          <a:solidFill>
                            <a:srgbClr val="00B0F0"/>
                          </a:solidFill>
                        </a:rPr>
                        <a:t>辦理的事項</a:t>
                      </a:r>
                      <a:r>
                        <a:rPr lang="zh-CN" altLang="en-US" sz="2000" b="1" dirty="0"/>
                        <a:t>，如會議，聚餐，打電話。。。等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b="1" dirty="0"/>
                        <a:t>Where</a:t>
                      </a:r>
                      <a:endParaRPr lang="en-US" sz="36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b="1" dirty="0">
                          <a:solidFill>
                            <a:srgbClr val="00B0F0"/>
                          </a:solidFill>
                        </a:rPr>
                        <a:t>地點</a:t>
                      </a:r>
                      <a:endParaRPr lang="en-US" sz="2000" b="1" dirty="0">
                        <a:solidFill>
                          <a:srgbClr val="00B0F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b="1" dirty="0"/>
                        <a:t>How</a:t>
                      </a:r>
                      <a:endParaRPr lang="en-US" sz="36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b="1" dirty="0">
                          <a:solidFill>
                            <a:srgbClr val="00B0F0"/>
                          </a:solidFill>
                        </a:rPr>
                        <a:t>注意事項</a:t>
                      </a:r>
                      <a:r>
                        <a:rPr lang="zh-CN" altLang="en-US" sz="2000" b="1" dirty="0"/>
                        <a:t>，討論內容，採取項目，交通方式。。等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b="1" dirty="0"/>
                        <a:t>Why</a:t>
                      </a:r>
                      <a:endParaRPr lang="en-US" sz="36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b="1" dirty="0"/>
                        <a:t>有些事還可以寫</a:t>
                      </a:r>
                      <a:r>
                        <a:rPr lang="zh-CN" altLang="en-US" sz="2000" b="1" dirty="0">
                          <a:solidFill>
                            <a:srgbClr val="00B0F0"/>
                          </a:solidFill>
                        </a:rPr>
                        <a:t>發生原因</a:t>
                      </a:r>
                      <a:endParaRPr lang="en-US" sz="2000" b="1" dirty="0">
                        <a:solidFill>
                          <a:srgbClr val="00B0F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61474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417768"/>
            <a:ext cx="3429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1124744"/>
            <a:ext cx="7772400" cy="1470025"/>
          </a:xfrm>
        </p:spPr>
        <p:txBody>
          <a:bodyPr>
            <a:noAutofit/>
          </a:bodyPr>
          <a:lstStyle/>
          <a:p>
            <a:r>
              <a:rPr lang="zh-CN" altLang="en-US" sz="6600" dirty="0">
                <a:latin typeface="微軟正黑體" panose="020B0604030504040204" pitchFamily="34" charset="-120"/>
              </a:rPr>
              <a:t>夢想</a:t>
            </a:r>
            <a:endParaRPr lang="en-US" sz="6600" dirty="0">
              <a:latin typeface="微軟正黑體" panose="020B0604030504040204" pitchFamily="34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672" y="2924944"/>
            <a:ext cx="6400800" cy="1752600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微軟正黑體" panose="020B0604030504040204" pitchFamily="34" charset="-120"/>
              </a:rPr>
              <a:t>認識可以重新想像，夢想，永不放棄！</a:t>
            </a:r>
            <a:endParaRPr lang="en-US" sz="4400" b="1" dirty="0">
              <a:solidFill>
                <a:srgbClr val="FF0000"/>
              </a:solidFill>
              <a:latin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33057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/>
          <a:lstStyle/>
          <a:p>
            <a:r>
              <a:rPr lang="zh-CN" altLang="en-US" b="1" dirty="0"/>
              <a:t>生涯規劃的步驟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3989040"/>
          </a:xfrm>
        </p:spPr>
        <p:txBody>
          <a:bodyPr/>
          <a:lstStyle/>
          <a:p>
            <a:r>
              <a:rPr lang="zh-CN" altLang="en-US" sz="2400" dirty="0"/>
              <a:t>知已：徹底了解自己。了解自我的性向， 興趣，經驗，技能，價值觀等。</a:t>
            </a:r>
            <a:endParaRPr lang="en-US" altLang="zh-CN" sz="2400" dirty="0"/>
          </a:p>
          <a:p>
            <a:r>
              <a:rPr lang="zh-CN" altLang="en-US" sz="2400" dirty="0"/>
              <a:t>知彼：積極了解外在環境。明暸各種職業的特性，所需能力，就業管道，工作內容，發展遠景等。</a:t>
            </a:r>
            <a:endParaRPr lang="en-US" altLang="zh-CN" sz="2400" dirty="0"/>
          </a:p>
          <a:p>
            <a:r>
              <a:rPr lang="zh-CN" altLang="en-US" sz="2400" dirty="0"/>
              <a:t>選擇：學習選擇的技巧，觀看自己選擇的職業，所選擇的路線，與自己的人生目標是否想相同，如有出入，用盡快調整。</a:t>
            </a:r>
            <a:endParaRPr lang="en-US" altLang="zh-TW" sz="2400" dirty="0"/>
          </a:p>
          <a:p>
            <a:r>
              <a:rPr lang="zh-CN" altLang="en-US" sz="2400" dirty="0"/>
              <a:t>行動：確認自我的生涯發展目標，採取行動，具體實踐。</a:t>
            </a:r>
            <a:endParaRPr lang="en-US" altLang="zh-TW" sz="2400" dirty="0"/>
          </a:p>
          <a:p>
            <a:pPr marL="0" indent="0">
              <a:buNone/>
            </a:pPr>
            <a:endParaRPr lang="en-US" altLang="zh-CN" sz="2400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797152"/>
            <a:ext cx="2627784" cy="191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7063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提升自我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主動爭取挑戰</a:t>
            </a:r>
            <a:endParaRPr lang="en-US" altLang="zh-CN" dirty="0"/>
          </a:p>
          <a:p>
            <a:r>
              <a:rPr lang="zh-CN" altLang="en-US" dirty="0"/>
              <a:t>利用時間進修</a:t>
            </a:r>
            <a:endParaRPr lang="en-US" altLang="zh-CN" dirty="0"/>
          </a:p>
          <a:p>
            <a:r>
              <a:rPr lang="zh-CN" altLang="en-US" dirty="0"/>
              <a:t>培養第二專長，語言能力</a:t>
            </a:r>
            <a:endParaRPr lang="en-US" altLang="zh-CN" dirty="0"/>
          </a:p>
          <a:p>
            <a:r>
              <a:rPr lang="zh-CN" altLang="en-US" dirty="0"/>
              <a:t>廣結善緣</a:t>
            </a:r>
            <a:endParaRPr lang="en-US" altLang="zh-CN" dirty="0"/>
          </a:p>
          <a:p>
            <a:r>
              <a:rPr lang="zh-CN" altLang="en-US" dirty="0"/>
              <a:t>維持健康及體力</a:t>
            </a:r>
            <a:endParaRPr lang="en-US" altLang="zh-CN" dirty="0"/>
          </a:p>
          <a:p>
            <a:r>
              <a:rPr lang="zh-CN" altLang="en-US" dirty="0"/>
              <a:t>公私領域保持距離</a:t>
            </a:r>
            <a:endParaRPr lang="en-US" altLang="zh-CN" dirty="0"/>
          </a:p>
          <a:p>
            <a:r>
              <a:rPr lang="zh-CN" altLang="en-US" dirty="0"/>
              <a:t>培養自我反省的習慣</a:t>
            </a:r>
            <a:endParaRPr lang="en-US" altLang="zh-CN" dirty="0"/>
          </a:p>
          <a:p>
            <a:r>
              <a:rPr lang="zh-CN" altLang="en-US" dirty="0"/>
              <a:t>正面思考習慣</a:t>
            </a:r>
            <a:endParaRPr 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374" y="4005064"/>
            <a:ext cx="4014905" cy="2671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8847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547664" y="2281972"/>
            <a:ext cx="6048672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Dow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zh-TW" sz="96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</a:t>
            </a:r>
            <a:r>
              <a:rPr lang="zh-TW" altLang="en-US" sz="96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altLang="zh-TW" sz="96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END</a:t>
            </a:r>
          </a:p>
          <a:p>
            <a:pPr algn="ctr"/>
            <a:r>
              <a:rPr lang="en-US" altLang="zh-TW" sz="96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 YOU</a:t>
            </a:r>
            <a:endParaRPr lang="zh-TW" altLang="en-US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35489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539552" y="764704"/>
            <a:ext cx="82296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二、你在一家餐館吃午餐，無意中聽到同事包柏與瑞伊在談論某位客戶，而你們公司和該客戶的業務往來正遇到瓶頸。他們不但頻頻提到客戶的名字，也具體談到相關訊息。你會怎麼處理？</a:t>
            </a:r>
          </a:p>
          <a:p>
            <a:r>
              <a:rPr lang="zh-TW" altLang="en-US" dirty="0"/>
              <a:t> </a:t>
            </a:r>
          </a:p>
          <a:p>
            <a:r>
              <a:rPr lang="en-US" altLang="zh-TW" dirty="0"/>
              <a:t>A</a:t>
            </a:r>
            <a:r>
              <a:rPr lang="zh-TW" altLang="en-US" dirty="0"/>
              <a:t>　走到他們桌邊，提醒他們別忘了保守業務機密的重要。</a:t>
            </a:r>
          </a:p>
          <a:p>
            <a:r>
              <a:rPr lang="en-US" altLang="zh-TW" dirty="0"/>
              <a:t>B</a:t>
            </a:r>
            <a:r>
              <a:rPr lang="zh-TW" altLang="en-US" dirty="0"/>
              <a:t>　不理會。</a:t>
            </a:r>
          </a:p>
          <a:p>
            <a:r>
              <a:rPr lang="en-US" altLang="zh-TW" dirty="0"/>
              <a:t>C</a:t>
            </a:r>
            <a:r>
              <a:rPr lang="zh-TW" altLang="en-US" dirty="0"/>
              <a:t>　把這件事跟主管報告。</a:t>
            </a:r>
          </a:p>
          <a:p>
            <a:r>
              <a:rPr lang="en-US" altLang="zh-TW" dirty="0"/>
              <a:t>D</a:t>
            </a:r>
            <a:r>
              <a:rPr lang="zh-TW" altLang="en-US" dirty="0"/>
              <a:t>　用手機拍下來，上傳到</a:t>
            </a:r>
            <a:r>
              <a:rPr lang="en-US" altLang="zh-TW" dirty="0"/>
              <a:t>YouTube</a:t>
            </a:r>
            <a:r>
              <a:rPr lang="zh-TW" altLang="en-US" dirty="0"/>
              <a:t>播放。</a:t>
            </a:r>
            <a:endParaRPr lang="en-US" altLang="zh-TW" dirty="0"/>
          </a:p>
          <a:p>
            <a:endParaRPr lang="en-US" altLang="zh-TW" dirty="0"/>
          </a:p>
          <a:p>
            <a:br>
              <a:rPr lang="en-US" altLang="zh-TW" dirty="0"/>
            </a:br>
            <a:endParaRPr lang="en-US" altLang="zh-TW" dirty="0"/>
          </a:p>
          <a:p>
            <a:r>
              <a:rPr lang="zh-TW" altLang="en-US" dirty="0"/>
              <a:t>三、你帶十二歲的兒子去看電影。買票時，看到一張公告寫著：「十一歲以下兒童票，六美元；成人票十二美元」，電影院的服務人員認定你的兒子該買成人票。你會怎麼做？</a:t>
            </a:r>
          </a:p>
          <a:p>
            <a:r>
              <a:rPr lang="zh-TW" altLang="en-US" dirty="0"/>
              <a:t> </a:t>
            </a:r>
          </a:p>
          <a:p>
            <a:r>
              <a:rPr lang="en-US" altLang="zh-TW" dirty="0"/>
              <a:t>A</a:t>
            </a:r>
            <a:r>
              <a:rPr lang="zh-TW" altLang="en-US" dirty="0"/>
              <a:t>　買兩張成人票。</a:t>
            </a:r>
          </a:p>
          <a:p>
            <a:r>
              <a:rPr lang="en-US" altLang="zh-TW" dirty="0"/>
              <a:t>B</a:t>
            </a:r>
            <a:r>
              <a:rPr lang="zh-TW" altLang="en-US" dirty="0"/>
              <a:t>　買一張成人票和一張兒童票。。</a:t>
            </a:r>
          </a:p>
          <a:p>
            <a:r>
              <a:rPr lang="en-US" altLang="zh-TW" dirty="0"/>
              <a:t>C</a:t>
            </a:r>
            <a:r>
              <a:rPr lang="zh-TW" altLang="en-US" dirty="0"/>
              <a:t>　拿錢給兒子，叫他自己去買一張票。</a:t>
            </a:r>
          </a:p>
          <a:p>
            <a:r>
              <a:rPr lang="en-US" altLang="zh-TW" dirty="0"/>
              <a:t>D</a:t>
            </a:r>
            <a:r>
              <a:rPr lang="zh-TW" altLang="en-US" dirty="0"/>
              <a:t>　詢問兒子對這件事的看法，然後照他的建議去做。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33881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55576" y="692696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四、你的某位員工不僅遲到早退，還經常利用上班時間上網購物、吃午餐、喝咖啡。幾個月前，你才開除了相同行徑的其他人。不過，這名員工是你的好友的女兒，而你已經跟她談過好幾次了，問題依然存在。你會怎麼做？</a:t>
            </a:r>
          </a:p>
          <a:p>
            <a:r>
              <a:rPr lang="zh-TW" altLang="en-US" dirty="0"/>
              <a:t> </a:t>
            </a:r>
          </a:p>
          <a:p>
            <a:r>
              <a:rPr lang="en-US" altLang="zh-TW" dirty="0"/>
              <a:t>A</a:t>
            </a:r>
            <a:r>
              <a:rPr lang="zh-TW" altLang="en-US" dirty="0"/>
              <a:t>　開除她。</a:t>
            </a:r>
          </a:p>
          <a:p>
            <a:r>
              <a:rPr lang="en-US" altLang="zh-TW" dirty="0"/>
              <a:t>B</a:t>
            </a:r>
            <a:r>
              <a:rPr lang="zh-TW" altLang="en-US" dirty="0"/>
              <a:t>　不再理會這件事。</a:t>
            </a:r>
          </a:p>
          <a:p>
            <a:r>
              <a:rPr lang="en-US" altLang="zh-TW" dirty="0"/>
              <a:t>C</a:t>
            </a:r>
            <a:r>
              <a:rPr lang="zh-TW" altLang="en-US" dirty="0"/>
              <a:t>　再和她談一次，告訴她，這是她改過自新的最後一次機會。</a:t>
            </a:r>
          </a:p>
          <a:p>
            <a:r>
              <a:rPr lang="en-US" altLang="zh-TW" dirty="0"/>
              <a:t>D</a:t>
            </a:r>
            <a:r>
              <a:rPr lang="zh-TW" altLang="en-US" dirty="0"/>
              <a:t>　請你的朋友（她的父親或母親）跟女兒談談。</a:t>
            </a:r>
          </a:p>
          <a:p>
            <a:r>
              <a:rPr lang="zh-TW" altLang="en-US" dirty="0"/>
              <a:t> </a:t>
            </a:r>
            <a:endParaRPr lang="en-US" altLang="zh-TW" dirty="0"/>
          </a:p>
          <a:p>
            <a:endParaRPr lang="zh-TW" altLang="en-US" dirty="0"/>
          </a:p>
          <a:p>
            <a:r>
              <a:rPr lang="zh-TW" altLang="en-US" dirty="0"/>
              <a:t>五、上班日，你醒來後發現自己感冒了。你會怎麼做？</a:t>
            </a:r>
          </a:p>
          <a:p>
            <a:r>
              <a:rPr lang="zh-TW" altLang="en-US" dirty="0"/>
              <a:t> </a:t>
            </a:r>
          </a:p>
          <a:p>
            <a:r>
              <a:rPr lang="en-US" altLang="zh-TW" dirty="0"/>
              <a:t>A</a:t>
            </a:r>
            <a:r>
              <a:rPr lang="zh-TW" altLang="en-US" dirty="0"/>
              <a:t>　請假在家好好休息。</a:t>
            </a:r>
          </a:p>
          <a:p>
            <a:r>
              <a:rPr lang="en-US" altLang="zh-TW" dirty="0"/>
              <a:t>B</a:t>
            </a:r>
            <a:r>
              <a:rPr lang="zh-TW" altLang="en-US" dirty="0"/>
              <a:t>　請假在家，但繼續處理公事。</a:t>
            </a:r>
          </a:p>
          <a:p>
            <a:r>
              <a:rPr lang="en-US" altLang="zh-TW" dirty="0"/>
              <a:t>C</a:t>
            </a:r>
            <a:r>
              <a:rPr lang="zh-TW" altLang="en-US" dirty="0"/>
              <a:t>　照常上班，但避免與人交談。</a:t>
            </a:r>
          </a:p>
          <a:p>
            <a:r>
              <a:rPr lang="en-US" altLang="zh-TW" dirty="0"/>
              <a:t>D</a:t>
            </a:r>
            <a:r>
              <a:rPr lang="zh-TW" altLang="en-US" dirty="0"/>
              <a:t>　照常上班，但只和你不喜歡的人交談。</a:t>
            </a:r>
          </a:p>
        </p:txBody>
      </p:sp>
    </p:spTree>
    <p:extLst>
      <p:ext uri="{BB962C8B-B14F-4D97-AF65-F5344CB8AC3E}">
        <p14:creationId xmlns:p14="http://schemas.microsoft.com/office/powerpoint/2010/main" val="15367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道德智商有多高？</a:t>
            </a:r>
          </a:p>
        </p:txBody>
      </p:sp>
      <p:sp>
        <p:nvSpPr>
          <p:cNvPr id="3" name="矩形 2"/>
          <p:cNvSpPr/>
          <p:nvPr/>
        </p:nvSpPr>
        <p:spPr>
          <a:xfrm>
            <a:off x="1043608" y="1556792"/>
            <a:ext cx="6840760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dirty="0"/>
              <a:t>0-1</a:t>
            </a:r>
            <a:r>
              <a:rPr lang="zh-TW" altLang="en-US" dirty="0"/>
              <a:t>個 ，得分是</a:t>
            </a:r>
            <a:r>
              <a:rPr lang="en-US" altLang="zh-TW" dirty="0"/>
              <a:t>F</a:t>
            </a:r>
          </a:p>
          <a:p>
            <a:pPr>
              <a:lnSpc>
                <a:spcPct val="150000"/>
              </a:lnSpc>
            </a:pPr>
            <a:r>
              <a:rPr lang="en-US" altLang="zh-TW" dirty="0"/>
              <a:t>2</a:t>
            </a:r>
            <a:r>
              <a:rPr lang="zh-TW" altLang="en-US" dirty="0"/>
              <a:t>個，得分是</a:t>
            </a:r>
            <a:r>
              <a:rPr lang="en-US" altLang="zh-TW" dirty="0"/>
              <a:t>D</a:t>
            </a:r>
          </a:p>
          <a:p>
            <a:pPr>
              <a:lnSpc>
                <a:spcPct val="150000"/>
              </a:lnSpc>
            </a:pPr>
            <a:r>
              <a:rPr lang="en-US" altLang="zh-TW" dirty="0"/>
              <a:t>3</a:t>
            </a:r>
            <a:r>
              <a:rPr lang="zh-TW" altLang="en-US" dirty="0"/>
              <a:t>個，得分是</a:t>
            </a:r>
            <a:r>
              <a:rPr lang="en-US" altLang="zh-TW" dirty="0"/>
              <a:t>C</a:t>
            </a:r>
          </a:p>
          <a:p>
            <a:pPr>
              <a:lnSpc>
                <a:spcPct val="150000"/>
              </a:lnSpc>
            </a:pPr>
            <a:r>
              <a:rPr lang="en-US" altLang="zh-TW" dirty="0"/>
              <a:t>4</a:t>
            </a:r>
            <a:r>
              <a:rPr lang="zh-TW" altLang="en-US" dirty="0"/>
              <a:t>個，得分是</a:t>
            </a:r>
            <a:r>
              <a:rPr lang="en-US" altLang="zh-TW" dirty="0"/>
              <a:t>B</a:t>
            </a:r>
          </a:p>
          <a:p>
            <a:pPr>
              <a:lnSpc>
                <a:spcPct val="150000"/>
              </a:lnSpc>
            </a:pPr>
            <a:r>
              <a:rPr lang="en-US" altLang="zh-TW" dirty="0"/>
              <a:t>5</a:t>
            </a:r>
            <a:r>
              <a:rPr lang="zh-TW" altLang="en-US" dirty="0"/>
              <a:t>個，得分是</a:t>
            </a:r>
            <a:r>
              <a:rPr lang="en-US" altLang="zh-TW" dirty="0"/>
              <a:t>A</a:t>
            </a:r>
          </a:p>
          <a:p>
            <a:endParaRPr lang="en-US" altLang="zh-TW" dirty="0"/>
          </a:p>
          <a:p>
            <a:r>
              <a:rPr lang="en-US" altLang="zh-TW" dirty="0"/>
              <a:t>D or F</a:t>
            </a:r>
            <a:r>
              <a:rPr lang="zh-TW" altLang="en-US" dirty="0"/>
              <a:t>：選擇容易而非正確的事。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B or C</a:t>
            </a:r>
            <a:r>
              <a:rPr lang="zh-TW" altLang="en-US" dirty="0"/>
              <a:t>：有時光明正大，有時沒有。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A</a:t>
            </a:r>
            <a:r>
              <a:rPr lang="zh-TW" altLang="en-US" dirty="0"/>
              <a:t>：模範表現，繼續精進。</a:t>
            </a:r>
            <a:endParaRPr lang="en-US" altLang="zh-TW" dirty="0"/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06073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道德的檢視原則</a:t>
            </a:r>
          </a:p>
        </p:txBody>
      </p:sp>
      <p:sp>
        <p:nvSpPr>
          <p:cNvPr id="3" name="矩形 2"/>
          <p:cNvSpPr/>
          <p:nvPr/>
        </p:nvSpPr>
        <p:spPr>
          <a:xfrm>
            <a:off x="611560" y="1422543"/>
            <a:ext cx="7869560" cy="503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dirty="0"/>
              <a:t>1. </a:t>
            </a:r>
            <a:r>
              <a:rPr lang="zh-TW" altLang="en-US" dirty="0"/>
              <a:t>現在，你已經做出選擇，下決定的依據是什麼？</a:t>
            </a:r>
            <a:endParaRPr lang="en-US" altLang="zh-TW" dirty="0"/>
          </a:p>
          <a:p>
            <a:pPr>
              <a:lnSpc>
                <a:spcPct val="150000"/>
              </a:lnSpc>
            </a:pPr>
            <a:endParaRPr lang="en-US" altLang="zh-TW" dirty="0"/>
          </a:p>
          <a:p>
            <a:pPr>
              <a:lnSpc>
                <a:spcPct val="150000"/>
              </a:lnSpc>
            </a:pPr>
            <a:r>
              <a:rPr lang="en-US" altLang="zh-TW" dirty="0"/>
              <a:t>2. </a:t>
            </a:r>
            <a:r>
              <a:rPr lang="zh-TW" altLang="en-US" dirty="0"/>
              <a:t>不同的選擇，不同的理由</a:t>
            </a:r>
            <a:endParaRPr lang="en-US" altLang="zh-TW" dirty="0"/>
          </a:p>
          <a:p>
            <a:pPr>
              <a:lnSpc>
                <a:spcPct val="150000"/>
              </a:lnSpc>
            </a:pPr>
            <a:endParaRPr lang="en-US" altLang="zh-TW" dirty="0"/>
          </a:p>
          <a:p>
            <a:pPr>
              <a:lnSpc>
                <a:spcPct val="150000"/>
              </a:lnSpc>
            </a:pPr>
            <a:r>
              <a:rPr lang="en-US" altLang="zh-TW" dirty="0"/>
              <a:t>3. </a:t>
            </a:r>
            <a:r>
              <a:rPr lang="zh-TW" altLang="en-US" dirty="0"/>
              <a:t>如何判斷何者是最佳解決方案呢？</a:t>
            </a:r>
            <a:endParaRPr lang="en-US" altLang="zh-TW" dirty="0"/>
          </a:p>
          <a:p>
            <a:pPr>
              <a:lnSpc>
                <a:spcPct val="150000"/>
              </a:lnSpc>
            </a:pPr>
            <a:endParaRPr lang="en-US" altLang="zh-TW" dirty="0"/>
          </a:p>
          <a:p>
            <a:pPr>
              <a:lnSpc>
                <a:spcPct val="150000"/>
              </a:lnSpc>
            </a:pPr>
            <a:r>
              <a:rPr lang="en-US" altLang="zh-TW" dirty="0"/>
              <a:t>4. </a:t>
            </a:r>
            <a:r>
              <a:rPr lang="zh-TW" altLang="en-US" dirty="0"/>
              <a:t>五個簡單的檢視原則：</a:t>
            </a:r>
          </a:p>
          <a:p>
            <a:pPr lvl="1">
              <a:lnSpc>
                <a:spcPct val="150000"/>
              </a:lnSpc>
            </a:pPr>
            <a:r>
              <a:rPr lang="zh-TW" altLang="en-US" dirty="0"/>
              <a:t> </a:t>
            </a:r>
            <a:r>
              <a:rPr lang="en-US" altLang="zh-TW" dirty="0"/>
              <a:t>(1) </a:t>
            </a:r>
            <a:r>
              <a:rPr lang="zh-TW" altLang="en-US" dirty="0"/>
              <a:t>不造成傷害。</a:t>
            </a:r>
          </a:p>
          <a:p>
            <a:pPr lvl="1">
              <a:lnSpc>
                <a:spcPct val="150000"/>
              </a:lnSpc>
            </a:pPr>
            <a:r>
              <a:rPr lang="zh-TW" altLang="en-US" dirty="0"/>
              <a:t> </a:t>
            </a:r>
            <a:r>
              <a:rPr lang="en-US" altLang="zh-TW" dirty="0"/>
              <a:t>(2) </a:t>
            </a:r>
            <a:r>
              <a:rPr lang="zh-TW" altLang="en-US" dirty="0"/>
              <a:t>讓事情變得更好。</a:t>
            </a:r>
          </a:p>
          <a:p>
            <a:pPr lvl="1">
              <a:lnSpc>
                <a:spcPct val="150000"/>
              </a:lnSpc>
            </a:pPr>
            <a:r>
              <a:rPr lang="en-US" altLang="zh-TW" dirty="0"/>
              <a:t> (3) </a:t>
            </a:r>
            <a:r>
              <a:rPr lang="zh-TW" altLang="en-US" dirty="0"/>
              <a:t>尊重他人。</a:t>
            </a:r>
          </a:p>
          <a:p>
            <a:pPr lvl="1">
              <a:lnSpc>
                <a:spcPct val="150000"/>
              </a:lnSpc>
            </a:pPr>
            <a:r>
              <a:rPr lang="en-US" altLang="zh-TW" dirty="0"/>
              <a:t> (4) </a:t>
            </a:r>
            <a:r>
              <a:rPr lang="zh-TW" altLang="en-US" dirty="0"/>
              <a:t>合乎公道。</a:t>
            </a:r>
          </a:p>
          <a:p>
            <a:pPr lvl="1">
              <a:lnSpc>
                <a:spcPct val="150000"/>
              </a:lnSpc>
            </a:pPr>
            <a:r>
              <a:rPr lang="en-US" altLang="zh-TW" dirty="0"/>
              <a:t> (5) </a:t>
            </a:r>
            <a:r>
              <a:rPr lang="zh-TW" altLang="en-US" dirty="0"/>
              <a:t>心中有愛。</a:t>
            </a:r>
          </a:p>
        </p:txBody>
      </p:sp>
    </p:spTree>
    <p:extLst>
      <p:ext uri="{BB962C8B-B14F-4D97-AF65-F5344CB8AC3E}">
        <p14:creationId xmlns:p14="http://schemas.microsoft.com/office/powerpoint/2010/main" val="1222355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案例</a:t>
            </a:r>
          </a:p>
        </p:txBody>
      </p:sp>
      <p:sp>
        <p:nvSpPr>
          <p:cNvPr id="3" name="矩形 2"/>
          <p:cNvSpPr/>
          <p:nvPr/>
        </p:nvSpPr>
        <p:spPr>
          <a:xfrm>
            <a:off x="755576" y="1700808"/>
            <a:ext cx="777686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/>
              <a:t>某日午後你開車行駛在公路上，後面那輛車的駕駛人開始閃爍車燈並按喇叭，示意要你加速前進，明明你已經開到最高限速了，而且你根本不是開在快車道上，只能依目前的速度行進。突然之間，對方超上前來，快速閃過你的車身旁邊，做了一個不雅的手勢，還飆著髒話。這時，你被徹底激怒，實在很想「以其人之道還治其人之身」，但是，這麼做的後果會是什麼？</a:t>
            </a:r>
          </a:p>
          <a:p>
            <a:pPr>
              <a:lnSpc>
                <a:spcPct val="150000"/>
              </a:lnSpc>
            </a:pPr>
            <a:r>
              <a:rPr lang="zh-TW" alt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5691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道德因應策略</a:t>
            </a:r>
          </a:p>
        </p:txBody>
      </p:sp>
      <p:sp>
        <p:nvSpPr>
          <p:cNvPr id="3" name="矩形 2"/>
          <p:cNvSpPr/>
          <p:nvPr/>
        </p:nvSpPr>
        <p:spPr>
          <a:xfrm>
            <a:off x="457200" y="1417638"/>
            <a:ext cx="8229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dirty="0"/>
              <a:t>可能的結果：</a:t>
            </a:r>
            <a:endParaRPr lang="en-US" altLang="zh-TW" sz="2000" dirty="0"/>
          </a:p>
          <a:p>
            <a:r>
              <a:rPr lang="en-US" altLang="zh-TW" sz="2000" dirty="0"/>
              <a:t>1. </a:t>
            </a:r>
            <a:r>
              <a:rPr lang="zh-TW" altLang="en-US" sz="2000" dirty="0"/>
              <a:t>自己的感覺更糟。</a:t>
            </a:r>
          </a:p>
          <a:p>
            <a:r>
              <a:rPr lang="en-US" altLang="zh-TW" sz="2000" dirty="0"/>
              <a:t>2. </a:t>
            </a:r>
            <a:r>
              <a:rPr lang="zh-TW" altLang="en-US" sz="2000" dirty="0"/>
              <a:t>讓其他駕駛人感覺更糟。</a:t>
            </a:r>
          </a:p>
          <a:p>
            <a:r>
              <a:rPr lang="en-US" altLang="zh-TW" sz="2000" dirty="0"/>
              <a:t>3. </a:t>
            </a:r>
            <a:r>
              <a:rPr lang="zh-TW" altLang="en-US" sz="2000" dirty="0"/>
              <a:t>增加你和其他人受傷或死亡的風險。</a:t>
            </a:r>
          </a:p>
          <a:p>
            <a:r>
              <a:rPr lang="en-US" altLang="zh-TW" sz="2000" dirty="0"/>
              <a:t>4. </a:t>
            </a:r>
            <a:r>
              <a:rPr lang="zh-TW" altLang="en-US" sz="2000" dirty="0"/>
              <a:t>很有可能因此被警察攔下。</a:t>
            </a:r>
          </a:p>
          <a:p>
            <a:r>
              <a:rPr lang="en-US" altLang="zh-TW" sz="2000" dirty="0"/>
              <a:t>5. </a:t>
            </a:r>
            <a:r>
              <a:rPr lang="zh-TW" altLang="en-US" sz="2000" dirty="0"/>
              <a:t>如果車內還有別人（特別是你的小孩），這麼做絕對是個很壞的示範。</a:t>
            </a:r>
            <a:endParaRPr lang="en-US" altLang="zh-TW" sz="2000" dirty="0"/>
          </a:p>
          <a:p>
            <a:endParaRPr lang="en-US" altLang="zh-TW" sz="2000" dirty="0"/>
          </a:p>
          <a:p>
            <a:r>
              <a:rPr lang="zh-TW" altLang="en-US" sz="2000" dirty="0"/>
              <a:t>分析：</a:t>
            </a:r>
            <a:endParaRPr lang="en-US" altLang="zh-TW" sz="2000" dirty="0"/>
          </a:p>
          <a:p>
            <a:r>
              <a:rPr lang="zh-TW" altLang="en-US" sz="2000" dirty="0"/>
              <a:t>「了解這種衝動」是一回事。</a:t>
            </a:r>
            <a:endParaRPr lang="en-US" altLang="zh-TW" sz="2000" dirty="0"/>
          </a:p>
          <a:p>
            <a:r>
              <a:rPr lang="zh-TW" altLang="en-US" sz="2000" dirty="0"/>
              <a:t>「順著衝動行事並且加以合理化」是另一回事。</a:t>
            </a:r>
            <a:endParaRPr lang="en-US" altLang="zh-TW" sz="2000" dirty="0"/>
          </a:p>
          <a:p>
            <a:r>
              <a:rPr lang="zh-TW" altLang="en-US" sz="2000" dirty="0"/>
              <a:t>「以其人之道還治其人之身」的做法可能會傷害到人。</a:t>
            </a:r>
            <a:endParaRPr lang="en-US" altLang="zh-TW" sz="2000" dirty="0"/>
          </a:p>
          <a:p>
            <a:r>
              <a:rPr lang="zh-TW" altLang="en-US" sz="2000" dirty="0"/>
              <a:t>  同車乘容也有安全出遊的權利。</a:t>
            </a:r>
          </a:p>
          <a:p>
            <a:r>
              <a:rPr lang="zh-TW" altLang="en-US" sz="2000" dirty="0"/>
              <a:t> </a:t>
            </a:r>
          </a:p>
          <a:p>
            <a:r>
              <a:rPr lang="zh-TW" altLang="en-US" sz="2000" dirty="0"/>
              <a:t>行為：</a:t>
            </a:r>
            <a:endParaRPr lang="en-US" altLang="zh-TW" sz="2000" dirty="0"/>
          </a:p>
          <a:p>
            <a:r>
              <a:rPr lang="zh-TW" altLang="en-US" sz="2000" dirty="0"/>
              <a:t>原則一「不造成傷害」，正是面對這類情況的最佳回應方式。</a:t>
            </a:r>
          </a:p>
          <a:p>
            <a:r>
              <a:rPr lang="zh-TW" alt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54562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道德智商</a:t>
            </a:r>
            <a:r>
              <a:rPr lang="en-US" altLang="zh-TW" dirty="0"/>
              <a:t>vs. </a:t>
            </a:r>
            <a:r>
              <a:rPr lang="zh-TW" altLang="en-US" dirty="0"/>
              <a:t>情緒智商</a:t>
            </a:r>
          </a:p>
        </p:txBody>
      </p:sp>
      <p:sp>
        <p:nvSpPr>
          <p:cNvPr id="3" name="矩形 2"/>
          <p:cNvSpPr/>
          <p:nvPr/>
        </p:nvSpPr>
        <p:spPr>
          <a:xfrm>
            <a:off x="539552" y="1417638"/>
            <a:ext cx="8229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/>
              <a:t>兩位相知甚深的好朋友</a:t>
            </a:r>
            <a:r>
              <a:rPr lang="en-US" altLang="zh-TW" dirty="0"/>
              <a:t>A</a:t>
            </a:r>
            <a:r>
              <a:rPr lang="zh-TW" altLang="en-US" dirty="0"/>
              <a:t>跟</a:t>
            </a:r>
            <a:r>
              <a:rPr lang="en-US" altLang="zh-TW" dirty="0"/>
              <a:t>B</a:t>
            </a:r>
            <a:r>
              <a:rPr lang="zh-TW" altLang="en-US" dirty="0"/>
              <a:t>相約喝咖啡，</a:t>
            </a:r>
            <a:r>
              <a:rPr lang="en-US" altLang="zh-TW" dirty="0"/>
              <a:t>A</a:t>
            </a:r>
            <a:r>
              <a:rPr lang="zh-TW" altLang="en-US" dirty="0"/>
              <a:t>問起</a:t>
            </a:r>
            <a:r>
              <a:rPr lang="en-US" altLang="zh-TW" dirty="0"/>
              <a:t>B</a:t>
            </a:r>
            <a:r>
              <a:rPr lang="zh-TW" altLang="en-US" dirty="0"/>
              <a:t>的近況，</a:t>
            </a:r>
            <a:r>
              <a:rPr lang="en-US" altLang="zh-TW" dirty="0"/>
              <a:t>B</a:t>
            </a:r>
            <a:r>
              <a:rPr lang="zh-TW" altLang="en-US" dirty="0"/>
              <a:t>回答「我很好」，但有些跡象顯示了</a:t>
            </a:r>
            <a:r>
              <a:rPr lang="en-US" altLang="zh-TW" dirty="0"/>
              <a:t>B</a:t>
            </a:r>
            <a:r>
              <a:rPr lang="zh-TW" altLang="en-US" dirty="0"/>
              <a:t>其實一點兒也不好，例如逃避視線的接觸、聲音比平常時候微弱、臉上沒有笑容、異常地心不在焉</a:t>
            </a:r>
            <a:r>
              <a:rPr lang="en-US" altLang="zh-TW" dirty="0"/>
              <a:t>……</a:t>
            </a:r>
            <a:r>
              <a:rPr lang="zh-TW" altLang="en-US" dirty="0"/>
              <a:t>。</a:t>
            </a:r>
            <a:endParaRPr lang="en-US" altLang="zh-TW" dirty="0"/>
          </a:p>
          <a:p>
            <a:pPr>
              <a:lnSpc>
                <a:spcPct val="150000"/>
              </a:lnSpc>
            </a:pPr>
            <a:r>
              <a:rPr lang="en-US" altLang="zh-TW" dirty="0"/>
              <a:t>EQ</a:t>
            </a:r>
            <a:r>
              <a:rPr lang="zh-TW" altLang="en-US" dirty="0"/>
              <a:t>使人能夠察覺這些跡象，並且得出正確結論：朋友一點兒也不好。對於不具備同樣</a:t>
            </a:r>
            <a:r>
              <a:rPr lang="en-US" altLang="zh-TW" dirty="0"/>
              <a:t>EQ</a:t>
            </a:r>
            <a:r>
              <a:rPr lang="zh-TW" altLang="en-US" dirty="0"/>
              <a:t>水準（或是完全沒有）的人來說，可能完全不會察覺到朋友有什麼不對勁。</a:t>
            </a:r>
          </a:p>
          <a:p>
            <a:pPr>
              <a:lnSpc>
                <a:spcPct val="150000"/>
              </a:lnSpc>
            </a:pPr>
            <a:r>
              <a:rPr lang="zh-TW" altLang="en-US" dirty="0"/>
              <a:t> </a:t>
            </a:r>
          </a:p>
          <a:p>
            <a:pPr>
              <a:lnSpc>
                <a:spcPct val="150000"/>
              </a:lnSpc>
            </a:pPr>
            <a:r>
              <a:rPr lang="zh-TW" altLang="en-US" dirty="0"/>
              <a:t>接下來情況可能有點棘手：如果你是</a:t>
            </a:r>
            <a:r>
              <a:rPr lang="en-US" altLang="zh-TW" dirty="0"/>
              <a:t>A</a:t>
            </a:r>
            <a:r>
              <a:rPr lang="zh-TW" altLang="en-US" dirty="0"/>
              <a:t>究竟怎麼做才好？是據實告訴</a:t>
            </a:r>
            <a:r>
              <a:rPr lang="en-US" altLang="zh-TW" dirty="0"/>
              <a:t>B</a:t>
            </a:r>
            <a:r>
              <a:rPr lang="zh-TW" altLang="en-US" dirty="0"/>
              <a:t>，覺得他的情況並不好？還是裝做沒事？</a:t>
            </a:r>
          </a:p>
          <a:p>
            <a:pPr>
              <a:lnSpc>
                <a:spcPct val="150000"/>
              </a:lnSpc>
            </a:pPr>
            <a:r>
              <a:rPr lang="zh-TW" altLang="en-US" dirty="0"/>
              <a:t> </a:t>
            </a:r>
          </a:p>
          <a:p>
            <a:pPr>
              <a:lnSpc>
                <a:spcPct val="150000"/>
              </a:lnSpc>
            </a:pPr>
            <a:r>
              <a:rPr lang="zh-TW" altLang="en-US" dirty="0"/>
              <a:t>如果兩人喝咖啡聊天過程中，你並沒有獲得任何訊息，知道朋友發生了什麼事，那麼會後你是否應該撥個電話或傳個電子郵件向他致意，或者只是告訴自己：「都是成年人了，如果他想告訴我發生了什麼事，他會讓我知道的。」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318040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1836</TotalTime>
  <Words>2221</Words>
  <Application>Microsoft Office PowerPoint</Application>
  <PresentationFormat>如螢幕大小 (4:3)</PresentationFormat>
  <Paragraphs>230</Paragraphs>
  <Slides>29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29</vt:i4>
      </vt:variant>
    </vt:vector>
  </HeadingPairs>
  <TitlesOfParts>
    <vt:vector size="37" baseType="lpstr">
      <vt:lpstr>宋体</vt:lpstr>
      <vt:lpstr>微軟正黑體</vt:lpstr>
      <vt:lpstr>新細明體</vt:lpstr>
      <vt:lpstr>Arial</vt:lpstr>
      <vt:lpstr>Calibri</vt:lpstr>
      <vt:lpstr>Century Gothic</vt:lpstr>
      <vt:lpstr>Wingdings</vt:lpstr>
      <vt:lpstr>肥皂</vt:lpstr>
      <vt:lpstr>PowerPoint 簡報</vt:lpstr>
      <vt:lpstr>PowerPoint 簡報</vt:lpstr>
      <vt:lpstr>PowerPoint 簡報</vt:lpstr>
      <vt:lpstr>PowerPoint 簡報</vt:lpstr>
      <vt:lpstr>道德智商有多高？</vt:lpstr>
      <vt:lpstr>道德的檢視原則</vt:lpstr>
      <vt:lpstr>案例</vt:lpstr>
      <vt:lpstr>道德因應策略</vt:lpstr>
      <vt:lpstr>道德智商vs. 情緒智商</vt:lpstr>
      <vt:lpstr>道德智商vs. 情緒智商</vt:lpstr>
      <vt:lpstr>關於說謊</vt:lpstr>
      <vt:lpstr>道德智慧的五個原則</vt:lpstr>
      <vt:lpstr>不造成傷害</vt:lpstr>
      <vt:lpstr>讓事情變得更好</vt:lpstr>
      <vt:lpstr>關於利己主義</vt:lpstr>
      <vt:lpstr>尊重他人</vt:lpstr>
      <vt:lpstr>合乎公道</vt:lpstr>
      <vt:lpstr>心中有愛</vt:lpstr>
      <vt:lpstr>道德的那些事</vt:lpstr>
      <vt:lpstr>為什麼沒有更多人做正確的事？</vt:lpstr>
      <vt:lpstr>道德智慧是什麼？</vt:lpstr>
      <vt:lpstr>棉花糖守則：</vt:lpstr>
      <vt:lpstr>交心技巧！與人連接6原則</vt:lpstr>
      <vt:lpstr>與別人一起贏的四大原則</vt:lpstr>
      <vt:lpstr>利用 5W1H 做更好的筆記</vt:lpstr>
      <vt:lpstr>夢想</vt:lpstr>
      <vt:lpstr>生涯規劃的步驟</vt:lpstr>
      <vt:lpstr>提升自我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PART.2</dc:title>
  <dc:creator>QQ</dc:creator>
  <cp:lastModifiedBy>許藝菊</cp:lastModifiedBy>
  <cp:revision>135</cp:revision>
  <dcterms:created xsi:type="dcterms:W3CDTF">2015-04-17T20:14:43Z</dcterms:created>
  <dcterms:modified xsi:type="dcterms:W3CDTF">2017-11-14T08:18:00Z</dcterms:modified>
</cp:coreProperties>
</file>