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67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16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12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28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94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7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95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70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60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76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46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00A4-1918-4859-BACD-D7324715D543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177B-2280-47C0-A813-9E42C42F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47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dg.com.tw/tndg2/five-harbor/big5/about.asp" TargetMode="External"/><Relationship Id="rId2" Type="http://schemas.openxmlformats.org/officeDocument/2006/relationships/hyperlink" Target="http://tour.tainan.gov.tw/view.aspx?sn=4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mobile01.com/waypointdetail.php?id=437" TargetMode="External"/><Relationship Id="rId4" Type="http://schemas.openxmlformats.org/officeDocument/2006/relationships/hyperlink" Target="http://chianwen.pixnet.net/blog/post/901807-%E3%80%90%E8%B6%B4%E8%B6%B4%E8%B5%B0%E3%80%91%E7%8C%9C%E7%8C%9C%E7%9C%8B%E9%80%99%E6%98%AF%E5%93%AA%E8%A3%8F%3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2808312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五條港文化園區</a:t>
            </a:r>
            <a:r>
              <a:rPr lang="en-US" altLang="zh-TW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dirty="0" smtClean="0"/>
              <a:t>               </a:t>
            </a:r>
            <a:r>
              <a:rPr lang="zh-TW" altLang="en-US" dirty="0" smtClean="0"/>
              <a:t>藝術與美學欣賞 </a:t>
            </a:r>
            <a:br>
              <a:rPr lang="zh-TW" altLang="en-US" dirty="0" smtClean="0"/>
            </a:br>
            <a:r>
              <a:rPr lang="zh-TW" altLang="en-US" dirty="0" smtClean="0"/>
              <a:t>                           第二組 期末報告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322049">
            <a:off x="4406181" y="2662437"/>
            <a:ext cx="4248472" cy="374441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組員：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四技餐旅一乙  </a:t>
            </a:r>
            <a:r>
              <a:rPr lang="en-US" altLang="zh-TW" dirty="0" smtClean="0">
                <a:solidFill>
                  <a:schemeClr val="tx1"/>
                </a:solidFill>
              </a:rPr>
              <a:t>4A1M0080  </a:t>
            </a:r>
            <a:r>
              <a:rPr lang="zh-TW" altLang="en-US" dirty="0" smtClean="0">
                <a:solidFill>
                  <a:schemeClr val="tx1"/>
                </a:solidFill>
              </a:rPr>
              <a:t>鄭宜婷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四技行流一乙  </a:t>
            </a:r>
            <a:r>
              <a:rPr lang="en-US" altLang="zh-TW" dirty="0" smtClean="0">
                <a:solidFill>
                  <a:schemeClr val="tx1"/>
                </a:solidFill>
              </a:rPr>
              <a:t>4A1D0095  </a:t>
            </a:r>
            <a:r>
              <a:rPr lang="zh-TW" altLang="en-US" dirty="0" smtClean="0">
                <a:solidFill>
                  <a:schemeClr val="tx1"/>
                </a:solidFill>
              </a:rPr>
              <a:t>黃筑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四技多樂二乙  </a:t>
            </a:r>
            <a:r>
              <a:rPr lang="en-US" altLang="zh-TW" dirty="0" smtClean="0">
                <a:solidFill>
                  <a:schemeClr val="tx1"/>
                </a:solidFill>
              </a:rPr>
              <a:t>4A0K0096  </a:t>
            </a:r>
            <a:r>
              <a:rPr lang="zh-TW" altLang="en-US" dirty="0" smtClean="0">
                <a:solidFill>
                  <a:schemeClr val="tx1"/>
                </a:solidFill>
              </a:rPr>
              <a:t>紀盈如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四技多樂一乙  </a:t>
            </a:r>
            <a:r>
              <a:rPr lang="en-US" altLang="zh-TW" dirty="0" smtClean="0">
                <a:solidFill>
                  <a:schemeClr val="tx1"/>
                </a:solidFill>
              </a:rPr>
              <a:t>4A1K0093  </a:t>
            </a:r>
            <a:r>
              <a:rPr lang="zh-TW" altLang="en-US" dirty="0" smtClean="0">
                <a:solidFill>
                  <a:schemeClr val="tx1"/>
                </a:solidFill>
              </a:rPr>
              <a:t>侯景議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四技國企二乙  </a:t>
            </a:r>
            <a:r>
              <a:rPr lang="en-US" altLang="zh-TW" dirty="0" smtClean="0">
                <a:solidFill>
                  <a:schemeClr val="tx1"/>
                </a:solidFill>
              </a:rPr>
              <a:t>4A060060  </a:t>
            </a:r>
            <a:r>
              <a:rPr lang="zh-TW" altLang="en-US" dirty="0" smtClean="0">
                <a:solidFill>
                  <a:schemeClr val="tx1"/>
                </a:solidFill>
              </a:rPr>
              <a:t>李紀均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四技國企二乙  </a:t>
            </a:r>
            <a:r>
              <a:rPr lang="en-US" altLang="zh-TW" dirty="0" smtClean="0">
                <a:solidFill>
                  <a:schemeClr val="tx1"/>
                </a:solidFill>
              </a:rPr>
              <a:t>4A060123  </a:t>
            </a:r>
            <a:r>
              <a:rPr lang="zh-TW" altLang="en-US" dirty="0" smtClean="0">
                <a:solidFill>
                  <a:schemeClr val="tx1"/>
                </a:solidFill>
              </a:rPr>
              <a:t>鄧雅如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四技國企二乙  </a:t>
            </a:r>
            <a:r>
              <a:rPr lang="en-US" altLang="zh-TW" dirty="0" smtClean="0">
                <a:solidFill>
                  <a:schemeClr val="tx1"/>
                </a:solidFill>
              </a:rPr>
              <a:t>4A060118  </a:t>
            </a:r>
            <a:r>
              <a:rPr lang="zh-TW" altLang="en-US" dirty="0" smtClean="0">
                <a:solidFill>
                  <a:schemeClr val="tx1"/>
                </a:solidFill>
              </a:rPr>
              <a:t>蔡阡萍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四技科管三甲  </a:t>
            </a:r>
            <a:r>
              <a:rPr lang="en-US" altLang="zh-TW" dirty="0" smtClean="0">
                <a:solidFill>
                  <a:schemeClr val="tx1"/>
                </a:solidFill>
              </a:rPr>
              <a:t>49954050  </a:t>
            </a:r>
            <a:r>
              <a:rPr lang="zh-TW" altLang="en-US" dirty="0" smtClean="0">
                <a:solidFill>
                  <a:schemeClr val="tx1"/>
                </a:solidFill>
              </a:rPr>
              <a:t>黃鈺婷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四技電商三甲  </a:t>
            </a:r>
            <a:r>
              <a:rPr lang="en-US" altLang="zh-TW" dirty="0" smtClean="0">
                <a:solidFill>
                  <a:schemeClr val="tx1"/>
                </a:solidFill>
              </a:rPr>
              <a:t>49955016  </a:t>
            </a:r>
            <a:r>
              <a:rPr lang="zh-TW" altLang="en-US" dirty="0" smtClean="0">
                <a:solidFill>
                  <a:schemeClr val="tx1"/>
                </a:solidFill>
              </a:rPr>
              <a:t>郭建廷 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四技工管二甲  </a:t>
            </a:r>
            <a:r>
              <a:rPr lang="en-US" altLang="zh-TW" dirty="0" smtClean="0">
                <a:solidFill>
                  <a:schemeClr val="tx1"/>
                </a:solidFill>
              </a:rPr>
              <a:t>4A052902  </a:t>
            </a:r>
            <a:r>
              <a:rPr lang="zh-TW" altLang="en-US" dirty="0" smtClean="0">
                <a:solidFill>
                  <a:schemeClr val="tx1"/>
                </a:solidFill>
              </a:rPr>
              <a:t>鄭元堂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692">
            <a:off x="431232" y="1863469"/>
            <a:ext cx="3648780" cy="3705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609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zh-TW" altLang="en-US" b="1" i="1" dirty="0" smtClean="0"/>
              <a:t>參考文獻</a:t>
            </a:r>
            <a:endParaRPr lang="zh-TW" altLang="en-US" b="1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台南市政府觀光旅遊局</a:t>
            </a:r>
            <a:r>
              <a:rPr lang="en-US" altLang="zh-TW" dirty="0" smtClean="0">
                <a:hlinkClick r:id="rId2"/>
              </a:rPr>
              <a:t>http://tour.tainan.gov.tw/view.aspx?sn=455</a:t>
            </a:r>
            <a:endParaRPr lang="en-US" altLang="zh-TW" dirty="0" smtClean="0"/>
          </a:p>
          <a:p>
            <a:r>
              <a:rPr lang="en-US" altLang="zh-TW" dirty="0" smtClean="0"/>
              <a:t>〈</a:t>
            </a:r>
            <a:r>
              <a:rPr lang="zh-TW" altLang="zh-TW" dirty="0" smtClean="0"/>
              <a:t>五</a:t>
            </a:r>
            <a:r>
              <a:rPr lang="zh-TW" altLang="zh-TW" dirty="0"/>
              <a:t>條港文化園區</a:t>
            </a:r>
            <a:r>
              <a:rPr lang="en-US" altLang="zh-TW" dirty="0"/>
              <a:t>-</a:t>
            </a:r>
            <a:r>
              <a:rPr lang="zh-TW" altLang="zh-TW" dirty="0"/>
              <a:t>園區簡介</a:t>
            </a:r>
            <a:r>
              <a:rPr lang="zh-TW" altLang="zh-TW" dirty="0" smtClean="0"/>
              <a:t>〉</a:t>
            </a:r>
            <a:r>
              <a:rPr lang="en-US" altLang="zh-TW" u="sng" dirty="0">
                <a:hlinkClick r:id="rId3"/>
              </a:rPr>
              <a:t>http://</a:t>
            </a:r>
            <a:r>
              <a:rPr lang="en-US" altLang="zh-TW" u="sng" dirty="0" smtClean="0">
                <a:hlinkClick r:id="rId3"/>
              </a:rPr>
              <a:t>www.tndg.com.tw/tndg2/five-harbor/big5/about.asp</a:t>
            </a:r>
            <a:endParaRPr lang="en-US" altLang="zh-TW" u="sng" dirty="0" smtClean="0"/>
          </a:p>
          <a:p>
            <a:r>
              <a:rPr lang="en-US" altLang="zh-TW" dirty="0" smtClean="0"/>
              <a:t>〈</a:t>
            </a:r>
            <a:r>
              <a:rPr lang="zh-TW" altLang="en-US" dirty="0" smtClean="0"/>
              <a:t>五條港今昔對照圖</a:t>
            </a:r>
            <a:r>
              <a:rPr lang="en-US" altLang="zh-TW" dirty="0" smtClean="0"/>
              <a:t>〉</a:t>
            </a:r>
            <a:r>
              <a:rPr lang="en-US" altLang="zh-TW" dirty="0" smtClean="0">
                <a:hlinkClick r:id="rId4"/>
              </a:rPr>
              <a:t>http://chianwen.pixnet.net/blog/post/901807-%E3%80%90%E8%B6%B4%E8%B6%B4%E8%B5%B0%E3%80%91%E7%8C%9C%E7%8C%9C%E7%9C%8B%E9%80%99%E6%98%AF%E5%93%AA%E8%A3%8F%3f</a:t>
            </a:r>
            <a:endParaRPr lang="en-US" altLang="zh-TW" dirty="0" smtClean="0"/>
          </a:p>
          <a:p>
            <a:r>
              <a:rPr lang="zh-TW" altLang="zh-TW" dirty="0"/>
              <a:t>〈</a:t>
            </a:r>
            <a:r>
              <a:rPr lang="en-US" altLang="zh-TW" dirty="0"/>
              <a:t>Mobile01-</a:t>
            </a:r>
            <a:r>
              <a:rPr lang="zh-TW" altLang="zh-TW" dirty="0"/>
              <a:t>台南海安路藝術造街</a:t>
            </a:r>
            <a:r>
              <a:rPr lang="zh-TW" altLang="zh-TW" dirty="0" smtClean="0"/>
              <a:t>〉</a:t>
            </a:r>
            <a:r>
              <a:rPr lang="en-US" altLang="zh-TW" u="sng" dirty="0">
                <a:hlinkClick r:id="rId5"/>
              </a:rPr>
              <a:t>http://www.mobile01.com/waypointdetail.php?id=437</a:t>
            </a:r>
            <a:endParaRPr lang="en-US" altLang="zh-TW" dirty="0" smtClean="0"/>
          </a:p>
          <a:p>
            <a:endParaRPr lang="zh-TW" altLang="zh-TW" dirty="0"/>
          </a:p>
          <a:p>
            <a:pPr marL="0" indent="0">
              <a:buNone/>
            </a:pPr>
            <a:r>
              <a:rPr lang="zh-TW" altLang="en-US" sz="3500" dirty="0" smtClean="0"/>
              <a:t>                                   ～～謝謝</a:t>
            </a:r>
            <a:r>
              <a:rPr lang="zh-TW" altLang="en-US" sz="3500" dirty="0"/>
              <a:t>大家的</a:t>
            </a:r>
            <a:r>
              <a:rPr lang="zh-TW" altLang="en-US" sz="3500" dirty="0" smtClean="0"/>
              <a:t>觀賞 </a:t>
            </a:r>
            <a:endParaRPr lang="en-US" altLang="zh-TW" sz="35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157192"/>
            <a:ext cx="1510661" cy="14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一、五條港的範圍</a:t>
            </a:r>
            <a:endParaRPr lang="zh-TW" altLang="en-US" dirty="0" smtClean="0">
              <a:solidFill>
                <a:srgbClr val="0070C0"/>
              </a:solidFill>
            </a:endParaRPr>
          </a:p>
          <a:p>
            <a:pPr algn="l"/>
            <a:r>
              <a:rPr lang="en-US" altLang="zh-TW" sz="3000" dirty="0" smtClean="0">
                <a:solidFill>
                  <a:schemeClr val="tx1"/>
                </a:solidFill>
              </a:rPr>
              <a:t>1.</a:t>
            </a:r>
            <a:r>
              <a:rPr lang="zh-TW" altLang="en-US" sz="3000" dirty="0" smtClean="0">
                <a:solidFill>
                  <a:schemeClr val="tx1"/>
                </a:solidFill>
              </a:rPr>
              <a:t> 今日所謂的五條港指的是新港墘港、佛頭港、南勢港、南河港、安海港等五條港，今日已不 見蹤影，成為地下排水溝。</a:t>
            </a:r>
          </a:p>
          <a:p>
            <a:pPr algn="l"/>
            <a:r>
              <a:rPr lang="en-US" altLang="zh-TW" sz="3000" dirty="0" smtClean="0">
                <a:solidFill>
                  <a:schemeClr val="tx1"/>
                </a:solidFill>
              </a:rPr>
              <a:t>2.</a:t>
            </a:r>
            <a:r>
              <a:rPr lang="zh-TW" altLang="en-US" sz="3000" dirty="0" smtClean="0">
                <a:solidFill>
                  <a:schemeClr val="tx1"/>
                </a:solidFill>
              </a:rPr>
              <a:t> 今日所謂的五條港區，狹義的範圍即指東至西門路兩旁， 西至金華路，北至成功路，南至民生 路之範圍，簡單的說即是舊台南城以西的地方。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66" y="3663950"/>
            <a:ext cx="361315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250706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	五條港的形成</a:t>
            </a:r>
            <a:r>
              <a:rPr lang="zh-TW" altLang="en-US" sz="3000" dirty="0" smtClean="0"/>
              <a:t/>
            </a:r>
            <a:br>
              <a:rPr lang="zh-TW" altLang="en-US" sz="3000" dirty="0" smtClean="0"/>
            </a:br>
            <a:r>
              <a:rPr lang="zh-TW" altLang="en-US" sz="3000" dirty="0" smtClean="0"/>
              <a:t> </a:t>
            </a:r>
            <a:r>
              <a:rPr lang="en-US" altLang="zh-TW" sz="3000" dirty="0" smtClean="0"/>
              <a:t>1.1624</a:t>
            </a:r>
            <a:r>
              <a:rPr lang="zh-TW" altLang="en-US" sz="3000" dirty="0" smtClean="0"/>
              <a:t>年荷蘭人佔據安平時，安平前後除了七島之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/>
              <a:t> </a:t>
            </a:r>
            <a:r>
              <a:rPr lang="zh-TW" altLang="en-US" sz="3000" dirty="0" smtClean="0"/>
              <a:t>    外，海岸線大約在今日赤崁樓以西，安平與 赤崁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/>
              <a:t> </a:t>
            </a:r>
            <a:r>
              <a:rPr lang="zh-TW" altLang="en-US" sz="3000" dirty="0" smtClean="0"/>
              <a:t>    樓之間為台江內海口。</a:t>
            </a:r>
            <a:br>
              <a:rPr lang="zh-TW" altLang="en-US" sz="3000" dirty="0" smtClean="0"/>
            </a:br>
            <a:r>
              <a:rPr lang="en-US" altLang="zh-TW" sz="3000" dirty="0" smtClean="0"/>
              <a:t>2.1661</a:t>
            </a:r>
            <a:r>
              <a:rPr lang="zh-TW" altLang="en-US" sz="3000" dirty="0" smtClean="0"/>
              <a:t>年鄭成功軍隊登陸台灣時，禾察港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今正義街</a:t>
            </a:r>
            <a:r>
              <a:rPr lang="en-US" altLang="zh-TW" sz="3000" dirty="0" smtClean="0"/>
              <a:t>)</a:t>
            </a:r>
            <a:br>
              <a:rPr lang="en-US" altLang="zh-TW" sz="3000" dirty="0" smtClean="0"/>
            </a:br>
            <a:r>
              <a:rPr lang="zh-TW" altLang="en-US" sz="3000" dirty="0"/>
              <a:t> </a:t>
            </a:r>
            <a:r>
              <a:rPr lang="zh-TW" altLang="en-US" sz="3000" dirty="0" smtClean="0"/>
              <a:t>   已出現。因此可以推測五條港區的陸浮，大約在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/>
              <a:t> </a:t>
            </a:r>
            <a:r>
              <a:rPr lang="zh-TW" altLang="en-US" sz="3000" dirty="0" smtClean="0"/>
              <a:t>   禾察港出現以後。</a:t>
            </a:r>
            <a:br>
              <a:rPr lang="zh-TW" altLang="en-US" sz="3000" dirty="0" smtClean="0"/>
            </a:br>
            <a:r>
              <a:rPr lang="en-US" altLang="zh-TW" sz="3000" dirty="0" smtClean="0"/>
              <a:t>3.</a:t>
            </a:r>
            <a:r>
              <a:rPr lang="zh-TW" altLang="en-US" sz="3000" dirty="0" smtClean="0"/>
              <a:t>陸浮後過了一段時間才有民眾居住，時間約在清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/>
              <a:t> </a:t>
            </a:r>
            <a:r>
              <a:rPr lang="zh-TW" altLang="en-US" sz="3000" dirty="0" smtClean="0"/>
              <a:t>  人據台以後，由此區廟宇的設立可以證明。</a:t>
            </a:r>
            <a:br>
              <a:rPr lang="zh-TW" altLang="en-US" sz="3000" dirty="0" smtClean="0"/>
            </a:br>
            <a:r>
              <a:rPr lang="zh-TW" altLang="en-US" sz="3000" dirty="0" smtClean="0"/>
              <a:t>   </a:t>
            </a:r>
            <a:r>
              <a:rPr lang="en-US" altLang="zh-TW" sz="3000" dirty="0" smtClean="0"/>
              <a:t>a.1686</a:t>
            </a:r>
            <a:r>
              <a:rPr lang="zh-TW" altLang="en-US" sz="3000" dirty="0" smtClean="0"/>
              <a:t>年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康熙</a:t>
            </a:r>
            <a:r>
              <a:rPr lang="en-US" altLang="zh-TW" sz="3000" dirty="0" smtClean="0"/>
              <a:t>25</a:t>
            </a:r>
            <a:r>
              <a:rPr lang="zh-TW" altLang="en-US" sz="3000" dirty="0" smtClean="0"/>
              <a:t>年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普濟殿設立。</a:t>
            </a:r>
            <a:br>
              <a:rPr lang="zh-TW" altLang="en-US" sz="3000" dirty="0" smtClean="0"/>
            </a:br>
            <a:r>
              <a:rPr lang="zh-TW" altLang="en-US" sz="3000" dirty="0" smtClean="0"/>
              <a:t>   </a:t>
            </a:r>
            <a:r>
              <a:rPr lang="en-US" altLang="zh-TW" sz="3000" dirty="0" smtClean="0"/>
              <a:t>b.1703</a:t>
            </a:r>
            <a:r>
              <a:rPr lang="zh-TW" altLang="en-US" sz="3000" dirty="0" smtClean="0"/>
              <a:t>年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康熙</a:t>
            </a:r>
            <a:r>
              <a:rPr lang="en-US" altLang="zh-TW" sz="3000" dirty="0" smtClean="0"/>
              <a:t>42</a:t>
            </a:r>
            <a:r>
              <a:rPr lang="zh-TW" altLang="en-US" sz="3000" dirty="0" smtClean="0"/>
              <a:t>年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水仙宮設立。 由此可證明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/>
              <a:t> </a:t>
            </a:r>
            <a:r>
              <a:rPr lang="zh-TW" altLang="en-US" sz="3000" dirty="0" smtClean="0"/>
              <a:t>      </a:t>
            </a:r>
            <a:r>
              <a:rPr lang="en-US" altLang="zh-TW" sz="3000" dirty="0" smtClean="0"/>
              <a:t>1686</a:t>
            </a:r>
            <a:r>
              <a:rPr lang="zh-TW" altLang="en-US" sz="3000" dirty="0" smtClean="0"/>
              <a:t>年以前普濟殿附近即有陸地，</a:t>
            </a:r>
            <a:r>
              <a:rPr lang="en-US" altLang="zh-TW" sz="3000" dirty="0" smtClean="0"/>
              <a:t>1703</a:t>
            </a:r>
            <a:r>
              <a:rPr lang="zh-TW" altLang="en-US" sz="3000" dirty="0" smtClean="0"/>
              <a:t>年以前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/>
              <a:t> </a:t>
            </a:r>
            <a:r>
              <a:rPr lang="zh-TW" altLang="en-US" sz="3000" dirty="0" smtClean="0"/>
              <a:t>      水仙宮附近即陸浮，先有土地，後有民眾居住，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/>
              <a:t> </a:t>
            </a:r>
            <a:r>
              <a:rPr lang="zh-TW" altLang="en-US" sz="3000" dirty="0" smtClean="0"/>
              <a:t>      然後設廟。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17097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640960" cy="648072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	家族遷入五條港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1.1718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康熙</a:t>
            </a:r>
            <a:r>
              <a:rPr lang="en-US" altLang="zh-TW" dirty="0" smtClean="0">
                <a:solidFill>
                  <a:schemeClr val="tx1"/>
                </a:solidFill>
              </a:rPr>
              <a:t>57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南安的郭姓工人設西羅殿。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2.1745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乾隆</a:t>
            </a:r>
            <a:r>
              <a:rPr lang="en-US" altLang="zh-TW" dirty="0" smtClean="0">
                <a:solidFill>
                  <a:schemeClr val="tx1"/>
                </a:solidFill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藥王廟設立，附近民眾大多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是蔡姓。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3.1746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乾隆</a:t>
            </a:r>
            <a:r>
              <a:rPr lang="en-US" altLang="zh-TW" dirty="0" smtClean="0">
                <a:solidFill>
                  <a:schemeClr val="tx1"/>
                </a:solidFill>
              </a:rPr>
              <a:t>11</a:t>
            </a:r>
            <a:r>
              <a:rPr lang="zh-TW" altLang="en-US" dirty="0" smtClean="0">
                <a:solidFill>
                  <a:schemeClr val="tx1"/>
                </a:solidFill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南沙宮設立。 三廟的設立，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可以證明五條港地區漸漸由今日的西門路以西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到金華路地區陸浮，漸多民眾居住，又有安平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至城內五條港的存在，需要人工越多，移民就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越多，五條港區已形成。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4.</a:t>
            </a:r>
            <a:r>
              <a:rPr lang="zh-TW" altLang="en-US" dirty="0" smtClean="0">
                <a:solidFill>
                  <a:schemeClr val="tx1"/>
                </a:solidFill>
              </a:rPr>
              <a:t>除郭姓、蔡姓外，尚有黃姓、張姓、盧姓、施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姓等先後移入五條港。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zh-TW" alt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	五條港地區的崛起與沒落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dirty="0" smtClean="0"/>
              <a:t>1.</a:t>
            </a:r>
            <a:r>
              <a:rPr lang="zh-TW" altLang="en-US" sz="2800" dirty="0" smtClean="0"/>
              <a:t>五條港地區的繁榮，應可溯自三郊的設立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a.1765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乾隆</a:t>
            </a:r>
            <a:r>
              <a:rPr lang="en-US" altLang="zh-TW" sz="2800" dirty="0" smtClean="0"/>
              <a:t>30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北郊設立。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b.1772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乾隆</a:t>
            </a:r>
            <a:r>
              <a:rPr lang="en-US" altLang="zh-TW" sz="2800" dirty="0" smtClean="0"/>
              <a:t>37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南郊設立。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c.1780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乾隆</a:t>
            </a:r>
            <a:r>
              <a:rPr lang="en-US" altLang="zh-TW" sz="2800" dirty="0" smtClean="0"/>
              <a:t>45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糖郊設立。因為商業鼎盛需要而產生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 </a:t>
            </a:r>
            <a:r>
              <a:rPr lang="zh-TW" altLang="en-US" sz="2800" dirty="0" smtClean="0"/>
              <a:t>    ，所以三郊成立。</a:t>
            </a:r>
            <a:br>
              <a:rPr lang="zh-TW" altLang="en-US" sz="2800" dirty="0" smtClean="0"/>
            </a:br>
            <a:r>
              <a:rPr lang="en-US" altLang="zh-TW" sz="2800" dirty="0" smtClean="0"/>
              <a:t>2.</a:t>
            </a:r>
            <a:r>
              <a:rPr lang="zh-TW" altLang="en-US" sz="2800" dirty="0" smtClean="0"/>
              <a:t>五條港區的沒落，應與</a:t>
            </a:r>
            <a:r>
              <a:rPr lang="en-US" altLang="zh-TW" sz="2800" dirty="0" smtClean="0"/>
              <a:t>1860</a:t>
            </a:r>
            <a:r>
              <a:rPr lang="zh-TW" altLang="en-US" sz="2800" dirty="0" smtClean="0"/>
              <a:t>年台灣府的開港有關。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a.</a:t>
            </a:r>
            <a:r>
              <a:rPr lang="zh-TW" altLang="en-US" sz="2800" dirty="0" smtClean="0"/>
              <a:t>安平開港後洋行設立，五條港區光輝漸退。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b.1895</a:t>
            </a:r>
            <a:r>
              <a:rPr lang="zh-TW" altLang="en-US" sz="2800" dirty="0" smtClean="0"/>
              <a:t>年日本人殖民台灣，帶來了日本的國內資本及政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 </a:t>
            </a:r>
            <a:r>
              <a:rPr lang="zh-TW" altLang="en-US" sz="2800" dirty="0" smtClean="0"/>
              <a:t>     治牽制，五條港區的競爭力漸弱，廟宇林立，房舍依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 </a:t>
            </a:r>
            <a:r>
              <a:rPr lang="zh-TW" altLang="en-US" sz="2800" dirty="0" smtClean="0"/>
              <a:t>     舊，民眾雲集，但是一切歸於寧靜。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c.</a:t>
            </a:r>
            <a:r>
              <a:rPr lang="zh-TW" altLang="en-US" sz="2800" dirty="0" smtClean="0"/>
              <a:t>輕鐵的設立及新運河的開拓。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d.1941</a:t>
            </a:r>
            <a:r>
              <a:rPr lang="zh-TW" altLang="en-US" sz="2800" dirty="0" smtClean="0"/>
              <a:t>年三郊的解散，可以說為五條港的繁榮畫下句點。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e.1945</a:t>
            </a:r>
            <a:r>
              <a:rPr lang="zh-TW" altLang="en-US" sz="2800" dirty="0" smtClean="0"/>
              <a:t>年後的五條港已經是諸姓分居。</a:t>
            </a:r>
            <a:br>
              <a:rPr lang="zh-TW" altLang="en-US" sz="2800" dirty="0" smtClean="0"/>
            </a:br>
            <a:r>
              <a:rPr lang="zh-TW" altLang="en-US" sz="2800" dirty="0" smtClean="0"/>
              <a:t>   </a:t>
            </a:r>
            <a:r>
              <a:rPr lang="en-US" altLang="zh-TW" sz="2800" dirty="0" smtClean="0"/>
              <a:t>f.</a:t>
            </a:r>
            <a:r>
              <a:rPr lang="zh-TW" altLang="en-US" sz="2800" dirty="0" smtClean="0"/>
              <a:t>隨著康樂街及海安路的拓寬，都市紋路已經破壞殆盡。</a:t>
            </a:r>
            <a:r>
              <a:rPr lang="zh-TW" altLang="en-US" sz="2200" dirty="0" smtClean="0"/>
              <a:t/>
            </a:r>
            <a:br>
              <a:rPr lang="zh-TW" altLang="en-US" sz="2200" dirty="0" smtClean="0"/>
            </a:b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8337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2048"/>
            <a:ext cx="8445624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五、</a:t>
            </a:r>
            <a:r>
              <a:rPr lang="zh-TW" altLang="zh-TW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TW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五條港」文化園區</a:t>
            </a:r>
            <a:r>
              <a:rPr lang="zh-TW" altLang="zh-TW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景觀</a:t>
            </a:r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r>
              <a:rPr lang="zh-TW" altLang="zh-TW" sz="3100" dirty="0" smtClean="0">
                <a:solidFill>
                  <a:srgbClr val="00B050"/>
                </a:solidFill>
              </a:rPr>
              <a:t>Ⅰ</a:t>
            </a:r>
            <a:r>
              <a:rPr lang="zh-TW" altLang="zh-TW" sz="3100" b="1" u="sng" dirty="0">
                <a:solidFill>
                  <a:srgbClr val="00B050"/>
                </a:solidFill>
              </a:rPr>
              <a:t>神農街</a:t>
            </a:r>
            <a:r>
              <a:rPr lang="zh-TW" altLang="zh-TW" sz="2000" dirty="0"/>
              <a:t/>
            </a:r>
            <a:br>
              <a:rPr lang="zh-TW" altLang="zh-TW" sz="2000" dirty="0"/>
            </a:br>
            <a:r>
              <a:rPr lang="en-US" altLang="zh-TW" sz="2000" dirty="0"/>
              <a:t> </a:t>
            </a:r>
            <a:r>
              <a:rPr lang="zh-TW" altLang="zh-TW" sz="2000" dirty="0"/>
              <a:t/>
            </a:r>
            <a:br>
              <a:rPr lang="zh-TW" altLang="zh-TW" sz="2000" dirty="0"/>
            </a:br>
            <a:r>
              <a:rPr lang="en-US" altLang="zh-TW" sz="2400" dirty="0"/>
              <a:t>  </a:t>
            </a:r>
            <a:r>
              <a:rPr lang="zh-TW" altLang="zh-TW" sz="2400" dirty="0" smtClean="0"/>
              <a:t>「</a:t>
            </a:r>
            <a:r>
              <a:rPr lang="zh-TW" altLang="zh-TW" sz="2400" dirty="0"/>
              <a:t>神農街」昔日被稱為</a:t>
            </a:r>
            <a:r>
              <a:rPr lang="en-US" altLang="zh-TW" sz="2400" dirty="0"/>
              <a:t>"</a:t>
            </a:r>
            <a:r>
              <a:rPr lang="zh-TW" altLang="zh-TW" sz="2400" dirty="0"/>
              <a:t>北勢街</a:t>
            </a:r>
            <a:r>
              <a:rPr lang="en-US" altLang="zh-TW" sz="2400" dirty="0"/>
              <a:t>"</a:t>
            </a:r>
            <a:r>
              <a:rPr lang="zh-TW" altLang="zh-TW" sz="2400" dirty="0"/>
              <a:t>，是目前台南市保存最完善的老街，也是</a:t>
            </a:r>
            <a:r>
              <a:rPr lang="en-US" altLang="zh-TW" sz="2400" dirty="0"/>
              <a:t>"</a:t>
            </a:r>
            <a:r>
              <a:rPr lang="zh-TW" altLang="zh-TW" sz="2400" dirty="0"/>
              <a:t>五條港文化園區</a:t>
            </a:r>
            <a:r>
              <a:rPr lang="en-US" altLang="zh-TW" sz="2400" dirty="0"/>
              <a:t>"</a:t>
            </a:r>
            <a:r>
              <a:rPr lang="zh-TW" altLang="zh-TW" sz="2400" dirty="0"/>
              <a:t>最重要的據點。</a:t>
            </a:r>
            <a:r>
              <a:rPr lang="en-US" altLang="zh-TW" sz="2400" dirty="0"/>
              <a:t>"</a:t>
            </a:r>
            <a:r>
              <a:rPr lang="zh-TW" altLang="zh-TW" sz="2400" dirty="0"/>
              <a:t>五條港</a:t>
            </a:r>
            <a:r>
              <a:rPr lang="en-US" altLang="zh-TW" sz="2400" dirty="0"/>
              <a:t>"</a:t>
            </a:r>
            <a:r>
              <a:rPr lang="zh-TW" altLang="zh-TW" sz="2400" dirty="0"/>
              <a:t>在清初台灣對外主要的門戶，而「神農街（北勢街）」所在位置正是港區的中央，可說是當時最熱鬧的街道。「神農街（北勢街）」街道寬度約四米，街道上的老屋因為產權複雜、改建不易，許多老屋目前仍然保留了清代及日治初期的外觀結構，而不同外觀風貌的老屋，也見證了</a:t>
            </a:r>
            <a:r>
              <a:rPr lang="en-US" altLang="zh-TW" sz="2400" dirty="0"/>
              <a:t>"</a:t>
            </a:r>
            <a:r>
              <a:rPr lang="zh-TW" altLang="zh-TW" sz="2400" dirty="0"/>
              <a:t>五條港</a:t>
            </a:r>
            <a:r>
              <a:rPr lang="en-US" altLang="zh-TW" sz="2400" dirty="0"/>
              <a:t>"</a:t>
            </a:r>
            <a:r>
              <a:rPr lang="zh-TW" altLang="zh-TW" sz="2400" dirty="0"/>
              <a:t>地區歷史發展的經過。</a:t>
            </a:r>
            <a:r>
              <a:rPr lang="zh-TW" altLang="zh-TW" sz="2000" dirty="0"/>
              <a:t/>
            </a:r>
            <a:br>
              <a:rPr lang="zh-TW" altLang="zh-TW" sz="2000" dirty="0"/>
            </a:br>
            <a:endParaRPr lang="zh-TW" altLang="en-US" sz="2000" dirty="0"/>
          </a:p>
        </p:txBody>
      </p:sp>
      <p:pic>
        <p:nvPicPr>
          <p:cNvPr id="3" name="圖片 2" descr="神農街（北勢街）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49526"/>
            <a:ext cx="4309745" cy="2863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842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algn="l"/>
            <a:r>
              <a:rPr lang="zh-TW" altLang="zh-TW" b="1" dirty="0">
                <a:solidFill>
                  <a:srgbClr val="00B050"/>
                </a:solidFill>
              </a:rPr>
              <a:t>Ⅱ</a:t>
            </a:r>
            <a:r>
              <a:rPr lang="zh-TW" altLang="zh-TW" b="1" u="sng" dirty="0">
                <a:solidFill>
                  <a:srgbClr val="00B050"/>
                </a:solidFill>
              </a:rPr>
              <a:t>五條港之古</a:t>
            </a:r>
            <a:r>
              <a:rPr lang="zh-TW" altLang="zh-TW" b="1" u="sng" dirty="0" smtClean="0">
                <a:solidFill>
                  <a:srgbClr val="00B050"/>
                </a:solidFill>
              </a:rPr>
              <a:t>街巷</a:t>
            </a:r>
            <a:r>
              <a:rPr lang="en-US" altLang="zh-TW" dirty="0">
                <a:solidFill>
                  <a:srgbClr val="00B050"/>
                </a:solidFill>
              </a:rPr>
              <a:t> </a:t>
            </a:r>
            <a:endParaRPr lang="zh-TW" altLang="zh-TW" dirty="0">
              <a:solidFill>
                <a:srgbClr val="00B050"/>
              </a:solidFill>
            </a:endParaRPr>
          </a:p>
          <a:p>
            <a:pPr algn="l"/>
            <a:r>
              <a:rPr lang="en-US" altLang="zh-TW" dirty="0">
                <a:solidFill>
                  <a:schemeClr val="tx1"/>
                </a:solidFill>
              </a:rPr>
              <a:t>    </a:t>
            </a:r>
            <a:r>
              <a:rPr lang="zh-TW" altLang="en-US" dirty="0" smtClean="0">
                <a:solidFill>
                  <a:schemeClr val="tx1"/>
                </a:solidFill>
              </a:rPr>
              <a:t>    </a:t>
            </a:r>
            <a:r>
              <a:rPr lang="zh-TW" altLang="zh-TW" dirty="0" smtClean="0">
                <a:solidFill>
                  <a:schemeClr val="tx1"/>
                </a:solidFill>
              </a:rPr>
              <a:t>對於</a:t>
            </a:r>
            <a:r>
              <a:rPr lang="zh-TW" altLang="zh-TW" dirty="0">
                <a:solidFill>
                  <a:schemeClr val="tx1"/>
                </a:solidFill>
              </a:rPr>
              <a:t>五條港而言，除了經過總體營造的神農街成為最耀眼的景點之外，還有散落在其他巷弄內為數不少的古厝，形成五條港的獨特魅力。若非國民黨時期的錯誤政策對海安路段古街屋造成難以挽回的破壞，這裡簡直是台灣最珍貴的庶民古蹟天堂。</a:t>
            </a:r>
          </a:p>
          <a:p>
            <a:endParaRPr lang="zh-TW" altLang="en-US" dirty="0"/>
          </a:p>
        </p:txBody>
      </p:sp>
      <p:pic>
        <p:nvPicPr>
          <p:cNvPr id="4" name="圖片 3" descr="五條港神農街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609">
            <a:off x="4112975" y="3686715"/>
            <a:ext cx="39243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30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6669360"/>
          </a:xfrm>
        </p:spPr>
        <p:txBody>
          <a:bodyPr>
            <a:normAutofit/>
          </a:bodyPr>
          <a:lstStyle/>
          <a:p>
            <a:pPr algn="l"/>
            <a:r>
              <a:rPr lang="zh-TW" altLang="zh-TW" sz="3600" b="1" dirty="0">
                <a:solidFill>
                  <a:srgbClr val="00B050"/>
                </a:solidFill>
              </a:rPr>
              <a:t>Ⅲ</a:t>
            </a:r>
            <a:r>
              <a:rPr lang="zh-TW" altLang="zh-TW" sz="3600" b="1" u="sng" dirty="0">
                <a:solidFill>
                  <a:srgbClr val="00B050"/>
                </a:solidFill>
              </a:rPr>
              <a:t>台南 海安路 藝術</a:t>
            </a:r>
            <a:r>
              <a:rPr lang="zh-TW" altLang="zh-TW" sz="3600" b="1" u="sng" dirty="0" smtClean="0">
                <a:solidFill>
                  <a:srgbClr val="00B050"/>
                </a:solidFill>
              </a:rPr>
              <a:t>街</a:t>
            </a:r>
            <a:r>
              <a:rPr lang="en-US" altLang="zh-TW" sz="2000" u="sng" dirty="0" smtClean="0"/>
              <a:t/>
            </a:r>
            <a:br>
              <a:rPr lang="en-US" altLang="zh-TW" sz="2000" u="sng" dirty="0" smtClean="0"/>
            </a:br>
            <a:r>
              <a:rPr lang="zh-TW" altLang="en-US" sz="2400" dirty="0" smtClean="0">
                <a:solidFill>
                  <a:srgbClr val="FF0000"/>
                </a:solidFill>
              </a:rPr>
              <a:t>台南府城新風格</a:t>
            </a:r>
            <a:r>
              <a:rPr lang="en-US" altLang="zh-TW" sz="2400" dirty="0" smtClean="0">
                <a:solidFill>
                  <a:srgbClr val="FF0000"/>
                </a:solidFill>
              </a:rPr>
              <a:t>‧</a:t>
            </a:r>
            <a:r>
              <a:rPr lang="zh-TW" altLang="en-US" sz="2400" dirty="0" smtClean="0">
                <a:solidFill>
                  <a:srgbClr val="FF0000"/>
                </a:solidFill>
              </a:rPr>
              <a:t>海安路藝術街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>    城市的建築街道以及交通便利性等諸多元素，決定一座城市相當程度的興衰。在新舊交替、融合商業與懷古氛圍的府城台南，有一群藝術家以藝術造街的形式，塑造府城這座城市的新風格，將原本因為地下街都市計畫延宕而沒落多年的中正海安商圈，注入了新生命。</a:t>
            </a:r>
            <a:br>
              <a:rPr lang="zh-TW" altLang="en-US" sz="2400" dirty="0" smtClean="0"/>
            </a:br>
            <a:r>
              <a:rPr lang="zh-TW" altLang="en-US" sz="2400" dirty="0" smtClean="0">
                <a:solidFill>
                  <a:srgbClr val="FF0000"/>
                </a:solidFill>
              </a:rPr>
              <a:t>台南海安路的沒落與興起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>    海安路位於市政府規畫的五條港文化園區內，北起成功路、南至中正路、東至新美街。五條港文化園區是因為昔日臺江淤積導致海岸線西移，產生五條舊河道「新港墘港」、「佛頭港」、「南勢港」、「南河港」以及「安海港」而興起，興盛於清朝雍、乾、嘉時期，孕育當地商業機能，為昔日府城重要的轉運物流中心。</a:t>
            </a:r>
            <a:r>
              <a:rPr lang="zh-TW" altLang="en-US" sz="2400" dirty="0" smtClean="0">
                <a:solidFill>
                  <a:srgbClr val="FF0000"/>
                </a:solidFill>
              </a:rPr>
              <a:t/>
            </a:r>
            <a:br>
              <a:rPr lang="zh-TW" altLang="en-US" sz="2400" dirty="0" smtClean="0">
                <a:solidFill>
                  <a:srgbClr val="FF0000"/>
                </a:solidFill>
              </a:rPr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886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952328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solidFill>
                  <a:srgbClr val="FF0000"/>
                </a:solidFill>
              </a:rPr>
              <a:t>海安路藝術街越夜越美麗</a:t>
            </a:r>
            <a:br>
              <a:rPr lang="zh-TW" altLang="en-US" sz="2400" dirty="0" smtClean="0">
                <a:solidFill>
                  <a:srgbClr val="FF0000"/>
                </a:solidFill>
              </a:rPr>
            </a:br>
            <a:r>
              <a:rPr lang="zh-TW" altLang="en-US" sz="2400" dirty="0" smtClean="0"/>
              <a:t>    商機隨著藝術造街而又漸漸興起，海安路兩側的店家相繼營業開店。短短幾百公尺之內，露天咖啡座、飲料店、</a:t>
            </a:r>
            <a:r>
              <a:rPr lang="en-US" altLang="zh-TW" sz="2400" dirty="0" smtClean="0"/>
              <a:t>pub</a:t>
            </a:r>
            <a:r>
              <a:rPr lang="zh-TW" altLang="en-US" sz="2400" dirty="0" smtClean="0"/>
              <a:t>、服飾精品和餐飲小吃，將海安路藝術街串連成迷人的夜明珠，讓整條台南海安路藝術街越夜越美麗，宛如不夜城。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3"/>
          <a:stretch/>
        </p:blipFill>
        <p:spPr>
          <a:xfrm rot="335095">
            <a:off x="3069210" y="2860726"/>
            <a:ext cx="3200909" cy="3733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839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278</Words>
  <Application>Microsoft Office PowerPoint</Application>
  <PresentationFormat>如螢幕大小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《五條港文化園區》                藝術與美學欣賞                             第二組 期末報告 </vt:lpstr>
      <vt:lpstr>PowerPoint 簡報</vt:lpstr>
      <vt:lpstr>二、 五條港的形成  1.1624年荷蘭人佔據安平時，安平前後除了七島之      外，海岸線大約在今日赤崁樓以西，安平與 赤崁      樓之間為台江內海口。 2.1661年鄭成功軍隊登陸台灣時，禾察港(今正義街)     已出現。因此可以推測五條港區的陸浮，大約在     禾察港出現以後。 3.陸浮後過了一段時間才有民眾居住，時間約在清    人據台以後，由此區廟宇的設立可以證明。    a.1686年(康熙25年)普濟殿設立。    b.1703年(康熙42年)水仙宮設立。 由此可證明        1686年以前普濟殿附近即有陸地，1703年以前        水仙宮附近即陸浮，先有土地，後有民眾居住，        然後設廟。</vt:lpstr>
      <vt:lpstr>PowerPoint 簡報</vt:lpstr>
      <vt:lpstr>四、 五條港地區的崛起與沒落 1.五條港地區的繁榮，應可溯自三郊的設立    a.1765年(乾隆30年)北郊設立。    b.1772年(乾隆37年)南郊設立。    c.1780年(乾隆45年)糖郊設立。因為商業鼎盛需要而產生      ，所以三郊成立。 2.五條港區的沒落，應與1860年台灣府的開港有關。    a.安平開港後洋行設立，五條港區光輝漸退。    b.1895年日本人殖民台灣，帶來了日本的國內資本及政       治牽制，五條港區的競爭力漸弱，廟宇林立，房舍依       舊，民眾雲集，但是一切歸於寧靜。    c.輕鐵的設立及新運河的開拓。    d.1941年三郊的解散，可以說為五條港的繁榮畫下句點。    e.1945年後的五條港已經是諸姓分居。    f.隨著康樂街及海安路的拓寬，都市紋路已經破壞殆盡。 </vt:lpstr>
      <vt:lpstr>五、「五條港」文化園區景觀 Ⅰ神農街     「神農街」昔日被稱為"北勢街"，是目前台南市保存最完善的老街，也是"五條港文化園區"最重要的據點。"五條港"在清初台灣對外主要的門戶，而「神農街（北勢街）」所在位置正是港區的中央，可說是當時最熱鬧的街道。「神農街（北勢街）」街道寬度約四米，街道上的老屋因為產權複雜、改建不易，許多老屋目前仍然保留了清代及日治初期的外觀結構，而不同外觀風貌的老屋，也見證了"五條港"地區歷史發展的經過。 </vt:lpstr>
      <vt:lpstr>PowerPoint 簡報</vt:lpstr>
      <vt:lpstr>Ⅲ台南 海安路 藝術街 台南府城新風格‧海安路藝術街     城市的建築街道以及交通便利性等諸多元素，決定一座城市相當程度的興衰。在新舊交替、融合商業與懷古氛圍的府城台南，有一群藝術家以藝術造街的形式，塑造府城這座城市的新風格，將原本因為地下街都市計畫延宕而沒落多年的中正海安商圈，注入了新生命。 台南海安路的沒落與興起     海安路位於市政府規畫的五條港文化園區內，北起成功路、南至中正路、東至新美街。五條港文化園區是因為昔日臺江淤積導致海岸線西移，產生五條舊河道「新港墘港」、「佛頭港」、「南勢港」、「南河港」以及「安海港」而興起，興盛於清朝雍、乾、嘉時期，孕育當地商業機能，為昔日府城重要的轉運物流中心。 </vt:lpstr>
      <vt:lpstr>海安路藝術街越夜越美麗     商機隨著藝術造街而又漸漸興起，海安路兩側的店家相繼營業開店。短短幾百公尺之內，露天咖啡座、飲料店、pub、服飾精品和餐飲小吃，將海安路藝術街串連成迷人的夜明珠，讓整條台南海安路藝術街越夜越美麗，宛如不夜城。</vt:lpstr>
      <vt:lpstr>參考文獻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《五條港文化園區》                藝術與美學欣賞                             第二組 期末報告</dc:title>
  <dc:creator>ASUS K53B WIN7</dc:creator>
  <cp:lastModifiedBy>ASUS K53B WIN7</cp:lastModifiedBy>
  <cp:revision>16</cp:revision>
  <dcterms:created xsi:type="dcterms:W3CDTF">2012-12-18T15:27:12Z</dcterms:created>
  <dcterms:modified xsi:type="dcterms:W3CDTF">2012-12-18T16:58:13Z</dcterms:modified>
</cp:coreProperties>
</file>