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7" r:id="rId9"/>
    <p:sldId id="269" r:id="rId10"/>
    <p:sldId id="264" r:id="rId11"/>
    <p:sldId id="262" r:id="rId12"/>
    <p:sldId id="268" r:id="rId13"/>
    <p:sldId id="265" r:id="rId1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郭玄玄" initials="郭玄玄" lastIdx="1" clrIdx="0">
    <p:extLst>
      <p:ext uri="{19B8F6BF-5375-455C-9EA6-DF929625EA0E}">
        <p15:presenceInfo xmlns:p15="http://schemas.microsoft.com/office/powerpoint/2012/main" userId="1c20f969ffd08e4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16E28BB-5549-409A-A5E4-129EDCDF72BC}" type="datetimeFigureOut">
              <a:rPr lang="zh-TW" altLang="en-US" smtClean="0"/>
              <a:t>2015/12/11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9A81C7B-81B8-47D5-8132-FBE2EB5EABA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776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28BB-5549-409A-A5E4-129EDCDF72BC}" type="datetimeFigureOut">
              <a:rPr lang="zh-TW" altLang="en-US" smtClean="0"/>
              <a:t>2015/12/11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81C7B-81B8-47D5-8132-FBE2EB5EAB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8387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28BB-5549-409A-A5E4-129EDCDF72BC}" type="datetimeFigureOut">
              <a:rPr lang="zh-TW" altLang="en-US" smtClean="0"/>
              <a:t>2015/12/11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81C7B-81B8-47D5-8132-FBE2EB5EABA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720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28BB-5549-409A-A5E4-129EDCDF72BC}" type="datetimeFigureOut">
              <a:rPr lang="zh-TW" altLang="en-US" smtClean="0"/>
              <a:t>2015/12/11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81C7B-81B8-47D5-8132-FBE2EB5EABA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548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28BB-5549-409A-A5E4-129EDCDF72BC}" type="datetimeFigureOut">
              <a:rPr lang="zh-TW" altLang="en-US" smtClean="0"/>
              <a:t>2015/12/11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81C7B-81B8-47D5-8132-FBE2EB5EAB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9171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28BB-5549-409A-A5E4-129EDCDF72BC}" type="datetimeFigureOut">
              <a:rPr lang="zh-TW" altLang="en-US" smtClean="0"/>
              <a:t>2015/12/11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81C7B-81B8-47D5-8132-FBE2EB5EABA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501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28BB-5549-409A-A5E4-129EDCDF72BC}" type="datetimeFigureOut">
              <a:rPr lang="zh-TW" altLang="en-US" smtClean="0"/>
              <a:t>2015/12/11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81C7B-81B8-47D5-8132-FBE2EB5EABA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026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28BB-5549-409A-A5E4-129EDCDF72BC}" type="datetimeFigureOut">
              <a:rPr lang="zh-TW" altLang="en-US" smtClean="0"/>
              <a:t>2015/12/11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81C7B-81B8-47D5-8132-FBE2EB5EABA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80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28BB-5549-409A-A5E4-129EDCDF72BC}" type="datetimeFigureOut">
              <a:rPr lang="zh-TW" altLang="en-US" smtClean="0"/>
              <a:t>2015/12/11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81C7B-81B8-47D5-8132-FBE2EB5EABA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82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28BB-5549-409A-A5E4-129EDCDF72BC}" type="datetimeFigureOut">
              <a:rPr lang="zh-TW" altLang="en-US" smtClean="0"/>
              <a:t>2015/12/11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81C7B-81B8-47D5-8132-FBE2EB5EAB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7274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28BB-5549-409A-A5E4-129EDCDF72BC}" type="datetimeFigureOut">
              <a:rPr lang="zh-TW" altLang="en-US" smtClean="0"/>
              <a:t>2015/12/11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81C7B-81B8-47D5-8132-FBE2EB5EABA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852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28BB-5549-409A-A5E4-129EDCDF72BC}" type="datetimeFigureOut">
              <a:rPr lang="zh-TW" altLang="en-US" smtClean="0"/>
              <a:t>2015/12/11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81C7B-81B8-47D5-8132-FBE2EB5EAB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4788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28BB-5549-409A-A5E4-129EDCDF72BC}" type="datetimeFigureOut">
              <a:rPr lang="zh-TW" altLang="en-US" smtClean="0"/>
              <a:t>2015/12/11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81C7B-81B8-47D5-8132-FBE2EB5EABA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317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28BB-5549-409A-A5E4-129EDCDF72BC}" type="datetimeFigureOut">
              <a:rPr lang="zh-TW" altLang="en-US" smtClean="0"/>
              <a:t>2015/12/11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81C7B-81B8-47D5-8132-FBE2EB5EABA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897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28BB-5549-409A-A5E4-129EDCDF72BC}" type="datetimeFigureOut">
              <a:rPr lang="zh-TW" altLang="en-US" smtClean="0"/>
              <a:t>2015/12/11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81C7B-81B8-47D5-8132-FBE2EB5EAB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9960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28BB-5549-409A-A5E4-129EDCDF72BC}" type="datetimeFigureOut">
              <a:rPr lang="zh-TW" altLang="en-US" smtClean="0"/>
              <a:t>2015/12/11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81C7B-81B8-47D5-8132-FBE2EB5EABA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10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28BB-5549-409A-A5E4-129EDCDF72BC}" type="datetimeFigureOut">
              <a:rPr lang="zh-TW" altLang="en-US" smtClean="0"/>
              <a:t>2015/12/11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81C7B-81B8-47D5-8132-FBE2EB5EAB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4210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16E28BB-5549-409A-A5E4-129EDCDF72BC}" type="datetimeFigureOut">
              <a:rPr lang="zh-TW" altLang="en-US" smtClean="0"/>
              <a:t>2015/12/11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A81C7B-81B8-47D5-8132-FBE2EB5EAB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642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4%B9%B3%E8%85%BA" TargetMode="External"/><Relationship Id="rId2" Type="http://schemas.openxmlformats.org/officeDocument/2006/relationships/hyperlink" Target="https://zh.wikipedia.org/wiki/%E9%9B%8C%E6%BF%80%E7%B4%A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zh.wikipedia.org/wiki/%E4%B9%B3%E8%85%BA%E7%99%8C" TargetMode="External"/><Relationship Id="rId4" Type="http://schemas.openxmlformats.org/officeDocument/2006/relationships/hyperlink" Target="https://zh.wikipedia.org/wiki/%E7%99%8C%E7%BB%86%E8%83%9E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kmweb.coa.gov.tw/subject/ct.asp?xItem=795013&amp;ctNode=8572&amp;mp=360&amp;kpi=0&amp;hashid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zh.wikipedia.org/wiki/%E9%99%95%E8%A5%BF" TargetMode="External"/><Relationship Id="rId3" Type="http://schemas.openxmlformats.org/officeDocument/2006/relationships/hyperlink" Target="https://zh.wikipedia.org/wiki/%E4%BC%9E%E5%BD%A2%E7%A7%91" TargetMode="External"/><Relationship Id="rId7" Type="http://schemas.openxmlformats.org/officeDocument/2006/relationships/hyperlink" Target="https://zh.wikipedia.org/wiki/%E9%9D%92%E6%B5%B7" TargetMode="External"/><Relationship Id="rId2" Type="http://schemas.openxmlformats.org/officeDocument/2006/relationships/hyperlink" Target="https://zh.wikipedia.org/wiki/%E5%AD%A6%E5%90%8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h.wikipedia.org/wiki/%E5%9B%9B%E5%B7%9D" TargetMode="External"/><Relationship Id="rId11" Type="http://schemas.openxmlformats.org/officeDocument/2006/relationships/hyperlink" Target="https://zh.wikipedia.org/wiki/%E8%B4%B5%E5%B7%9E" TargetMode="External"/><Relationship Id="rId5" Type="http://schemas.openxmlformats.org/officeDocument/2006/relationships/hyperlink" Target="https://zh.wikipedia.org/wiki/%E4%BA%91%E5%8D%97" TargetMode="External"/><Relationship Id="rId10" Type="http://schemas.openxmlformats.org/officeDocument/2006/relationships/hyperlink" Target="https://zh.wikipedia.org/wiki/%E6%B9%96%E5%8C%97" TargetMode="External"/><Relationship Id="rId4" Type="http://schemas.openxmlformats.org/officeDocument/2006/relationships/hyperlink" Target="https://zh.wikipedia.org/wiki/%E7%94%98%E8%82%83" TargetMode="External"/><Relationship Id="rId9" Type="http://schemas.openxmlformats.org/officeDocument/2006/relationships/hyperlink" Target="https://zh.wikipedia.org/wiki/%E6%B9%96%E5%8D%9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7%82%AE%E5%88%B6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03683" y="1034716"/>
            <a:ext cx="9144000" cy="2105526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Broadway" panose="04040905080B02020502" pitchFamily="82" charset="0"/>
                <a:cs typeface="Segoe UI Black" panose="020B0A02040204020203" pitchFamily="34" charset="0"/>
              </a:rPr>
              <a:t>天然物概論                                              當歸的發展與用藥安全</a:t>
            </a:r>
            <a:endParaRPr lang="zh-TW" altLang="en-US" dirty="0">
              <a:latin typeface="Broadway" panose="04040905080B02020502" pitchFamily="82" charset="0"/>
              <a:cs typeface="Segoe UI Black" panose="020B0A02040204020203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83" y="3320716"/>
            <a:ext cx="9144000" cy="2887579"/>
          </a:xfrm>
        </p:spPr>
        <p:txBody>
          <a:bodyPr/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>
                <a:latin typeface="+mn-ea"/>
              </a:rPr>
              <a:t>4A2H0006</a:t>
            </a:r>
            <a:r>
              <a:rPr lang="zh-TW" altLang="en-US" dirty="0" smtClean="0">
                <a:latin typeface="+mn-ea"/>
              </a:rPr>
              <a:t> </a:t>
            </a:r>
            <a:r>
              <a:rPr lang="en-US" altLang="zh-TW" dirty="0" smtClean="0">
                <a:latin typeface="+mn-ea"/>
              </a:rPr>
              <a:t> </a:t>
            </a:r>
            <a:r>
              <a:rPr lang="zh-TW" altLang="en-US" dirty="0" smtClean="0">
                <a:latin typeface="+mn-ea"/>
              </a:rPr>
              <a:t>楊尚樺</a:t>
            </a:r>
            <a:r>
              <a:rPr lang="en-US" altLang="zh-TW" dirty="0" smtClean="0">
                <a:latin typeface="+mn-ea"/>
              </a:rPr>
              <a:t/>
            </a:r>
            <a:br>
              <a:rPr lang="en-US" altLang="zh-TW" dirty="0" smtClean="0">
                <a:latin typeface="+mn-ea"/>
              </a:rPr>
            </a:br>
            <a:r>
              <a:rPr lang="pt-BR" altLang="zh-TW" dirty="0" smtClean="0">
                <a:latin typeface="+mn-ea"/>
              </a:rPr>
              <a:t>4A2H0011</a:t>
            </a:r>
            <a:r>
              <a:rPr lang="zh-TW" altLang="en-US" dirty="0" smtClean="0">
                <a:latin typeface="+mn-ea"/>
              </a:rPr>
              <a:t>  </a:t>
            </a:r>
            <a:r>
              <a:rPr lang="zh-TW" altLang="pt-BR" dirty="0" smtClean="0">
                <a:latin typeface="+mn-ea"/>
              </a:rPr>
              <a:t>蔡明晃</a:t>
            </a:r>
            <a:r>
              <a:rPr lang="en-US" altLang="zh-TW" dirty="0" smtClean="0">
                <a:latin typeface="+mn-ea"/>
              </a:rPr>
              <a:t/>
            </a:r>
            <a:br>
              <a:rPr lang="en-US" altLang="zh-TW" dirty="0" smtClean="0">
                <a:latin typeface="+mn-ea"/>
              </a:rPr>
            </a:br>
            <a:r>
              <a:rPr lang="en-US" altLang="zh-TW" dirty="0" smtClean="0">
                <a:latin typeface="+mn-ea"/>
              </a:rPr>
              <a:t>4A2H0036</a:t>
            </a:r>
            <a:r>
              <a:rPr lang="zh-TW" altLang="en-US" dirty="0" smtClean="0">
                <a:latin typeface="+mn-ea"/>
              </a:rPr>
              <a:t>  郭舜玄</a:t>
            </a:r>
            <a:r>
              <a:rPr lang="en-US" altLang="zh-TW" dirty="0" smtClean="0">
                <a:solidFill>
                  <a:schemeClr val="tx2"/>
                </a:solidFill>
                <a:latin typeface="+mn-ea"/>
              </a:rPr>
              <a:t/>
            </a:r>
            <a:br>
              <a:rPr lang="en-US" altLang="zh-TW" dirty="0" smtClean="0">
                <a:solidFill>
                  <a:schemeClr val="tx2"/>
                </a:solidFill>
                <a:latin typeface="+mn-ea"/>
              </a:rPr>
            </a:br>
            <a:r>
              <a:rPr lang="en-US" altLang="zh-TW" dirty="0" smtClean="0">
                <a:latin typeface="+mn-ea"/>
              </a:rPr>
              <a:t>4A2H0042</a:t>
            </a:r>
            <a:r>
              <a:rPr lang="zh-TW" altLang="en-US" dirty="0" smtClean="0">
                <a:latin typeface="+mn-ea"/>
              </a:rPr>
              <a:t>  李建昌</a:t>
            </a:r>
            <a:r>
              <a:rPr lang="en-US" altLang="zh-TW" dirty="0">
                <a:latin typeface="+mn-ea"/>
              </a:rPr>
              <a:t/>
            </a:r>
            <a:br>
              <a:rPr lang="en-US" altLang="zh-TW" dirty="0">
                <a:latin typeface="+mn-ea"/>
              </a:rPr>
            </a:br>
            <a:r>
              <a:rPr lang="en-US" altLang="zh-TW" dirty="0" smtClean="0">
                <a:latin typeface="+mn-ea"/>
              </a:rPr>
              <a:t>4A2H0047</a:t>
            </a:r>
            <a:r>
              <a:rPr lang="zh-TW" altLang="en-US" dirty="0" smtClean="0">
                <a:latin typeface="+mn-ea"/>
              </a:rPr>
              <a:t>  卓</a:t>
            </a:r>
            <a:r>
              <a:rPr lang="zh-TW" altLang="en-US" dirty="0">
                <a:latin typeface="+mn-ea"/>
              </a:rPr>
              <a:t>暐皓</a:t>
            </a:r>
            <a:endParaRPr lang="zh-TW" altLang="en-US" dirty="0">
              <a:solidFill>
                <a:schemeClr val="tx2"/>
              </a:solidFill>
              <a:latin typeface="+mn-ea"/>
            </a:endParaRPr>
          </a:p>
        </p:txBody>
      </p:sp>
      <p:pic>
        <p:nvPicPr>
          <p:cNvPr id="2050" name="Picture 2" descr="http://www.360danggui.com/upload/dangguipian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494" y="3320716"/>
            <a:ext cx="4792368" cy="344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74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當歸的藥理毒性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sz="3200" dirty="0" smtClean="0"/>
              <a:t>實驗</a:t>
            </a:r>
            <a:r>
              <a:rPr lang="zh-TW" altLang="en-US" sz="3200" dirty="0"/>
              <a:t>表明，當歸含有</a:t>
            </a:r>
            <a:r>
              <a:rPr lang="zh-TW" altLang="en-US" sz="3200" dirty="0">
                <a:hlinkClick r:id="rId2" tooltip="雌激素"/>
              </a:rPr>
              <a:t>雌激素</a:t>
            </a:r>
            <a:r>
              <a:rPr lang="zh-TW" altLang="en-US" sz="3200" dirty="0"/>
              <a:t>活性成分，能夠顯著地刺激</a:t>
            </a:r>
            <a:r>
              <a:rPr lang="zh-TW" altLang="en-US" sz="3200" dirty="0">
                <a:hlinkClick r:id="rId3" tooltip="乳腺"/>
              </a:rPr>
              <a:t>乳腺</a:t>
            </a:r>
            <a:r>
              <a:rPr lang="zh-TW" altLang="en-US" sz="3200" dirty="0">
                <a:hlinkClick r:id="rId4" tooltip="癌細胞"/>
              </a:rPr>
              <a:t>癌細胞</a:t>
            </a:r>
            <a:r>
              <a:rPr lang="zh-TW" altLang="en-US" sz="3200" dirty="0"/>
              <a:t>的增殖，</a:t>
            </a:r>
            <a:r>
              <a:rPr lang="zh-TW" altLang="en-US" sz="3200" dirty="0">
                <a:hlinkClick r:id="rId5" tooltip="乳腺癌"/>
              </a:rPr>
              <a:t>乳腺癌</a:t>
            </a:r>
            <a:r>
              <a:rPr lang="zh-TW" altLang="en-US" sz="3200" dirty="0"/>
              <a:t>患者應避免用當歸「進補」</a:t>
            </a:r>
            <a:r>
              <a:rPr lang="zh-TW" altLang="en-US" sz="3200" dirty="0" smtClean="0"/>
              <a:t>。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endParaRPr lang="en-US" altLang="zh-TW" sz="3200" dirty="0" smtClean="0"/>
          </a:p>
        </p:txBody>
      </p:sp>
    </p:spTree>
    <p:extLst>
      <p:ext uri="{BB962C8B-B14F-4D97-AF65-F5344CB8AC3E}">
        <p14:creationId xmlns:p14="http://schemas.microsoft.com/office/powerpoint/2010/main" val="77646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目前的食品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四神湯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altLang="zh-TW" dirty="0" smtClean="0"/>
          </a:p>
          <a:p>
            <a:r>
              <a:rPr lang="zh-TW" altLang="en-US" dirty="0" smtClean="0"/>
              <a:t>當歸補血湯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9008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當歸加工製</a:t>
            </a:r>
            <a:r>
              <a:rPr lang="zh-TW" altLang="en-US" dirty="0"/>
              <a:t>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2" y="2364427"/>
            <a:ext cx="9601196" cy="3318936"/>
          </a:xfrm>
        </p:spPr>
        <p:txBody>
          <a:bodyPr/>
          <a:lstStyle/>
          <a:p>
            <a:r>
              <a:rPr lang="zh-TW" altLang="en-US" dirty="0" smtClean="0"/>
              <a:t>當歸牛扎糖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altLang="zh-TW" dirty="0" smtClean="0"/>
          </a:p>
          <a:p>
            <a:r>
              <a:rPr lang="zh-TW" altLang="en-US" dirty="0" smtClean="0"/>
              <a:t>當歸保養品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當歸乳液</a:t>
            </a:r>
            <a:endParaRPr lang="zh-TW" altLang="en-US" dirty="0"/>
          </a:p>
        </p:txBody>
      </p:sp>
      <p:pic>
        <p:nvPicPr>
          <p:cNvPr id="1028" name="Picture 4" descr="http://ww.daliulian.net/imgs/image/22/22048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558" y="2656889"/>
            <a:ext cx="2729538" cy="218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92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參考文獻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http://yibian.hopto.org/yao/?yno=63</a:t>
            </a:r>
            <a:br>
              <a:rPr lang="en-US" altLang="zh-TW" dirty="0" smtClean="0"/>
            </a:br>
            <a:endParaRPr lang="en-US" altLang="zh-TW" dirty="0" smtClean="0"/>
          </a:p>
          <a:p>
            <a:r>
              <a:rPr lang="zh-TW" altLang="en-US" dirty="0" smtClean="0"/>
              <a:t>當歸故事館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>
                <a:hlinkClick r:id="rId2"/>
              </a:rPr>
              <a:t>https://kmweb.coa.gov.tw/subject/ct.asp?xItem=795013&amp;ctNode=8572&amp;mp=360&amp;kpi=0&amp;hashid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https://zh.wikipedia.org/wiki/%E5%BD%93%E5%BD%92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7339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當歸的學名及產地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/>
              <a:t>當歸</a:t>
            </a:r>
            <a:r>
              <a:rPr lang="zh-TW" altLang="en-US" dirty="0" smtClean="0"/>
              <a:t>（</a:t>
            </a:r>
            <a:r>
              <a:rPr lang="zh-TW" altLang="en-US" dirty="0" smtClean="0">
                <a:hlinkClick r:id="rId2" tooltip="學名"/>
              </a:rPr>
              <a:t>學名</a:t>
            </a:r>
            <a:r>
              <a:rPr lang="zh-TW" altLang="en-US" dirty="0" smtClean="0"/>
              <a:t>：</a:t>
            </a:r>
            <a:r>
              <a:rPr lang="en-US" altLang="zh-TW" i="1" dirty="0"/>
              <a:t>Angelica </a:t>
            </a:r>
            <a:r>
              <a:rPr lang="en-US" altLang="zh-TW" i="1" dirty="0" err="1"/>
              <a:t>sinensis</a:t>
            </a:r>
            <a:r>
              <a:rPr lang="zh-TW" altLang="en-US" dirty="0"/>
              <a:t>），屬</a:t>
            </a:r>
            <a:r>
              <a:rPr lang="zh-TW" altLang="en-US" dirty="0">
                <a:hlinkClick r:id="rId3" tooltip="傘形科"/>
              </a:rPr>
              <a:t>傘形科</a:t>
            </a:r>
            <a:r>
              <a:rPr lang="zh-TW" altLang="en-US" dirty="0"/>
              <a:t>的一種植物。一般作為藥用。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在</a:t>
            </a:r>
            <a:r>
              <a:rPr lang="zh-TW" altLang="en-US" dirty="0"/>
              <a:t>中國分布於</a:t>
            </a:r>
            <a:r>
              <a:rPr lang="zh-TW" altLang="en-US" dirty="0">
                <a:solidFill>
                  <a:srgbClr val="FF0000"/>
                </a:solidFill>
                <a:hlinkClick r:id="rId4" tooltip="甘肅"/>
              </a:rPr>
              <a:t>甘肅</a:t>
            </a:r>
            <a:r>
              <a:rPr lang="zh-TW" altLang="en-US" dirty="0">
                <a:solidFill>
                  <a:srgbClr val="FF0000"/>
                </a:solidFill>
              </a:rPr>
              <a:t>、</a:t>
            </a:r>
            <a:r>
              <a:rPr lang="zh-TW" altLang="en-US" dirty="0">
                <a:solidFill>
                  <a:srgbClr val="FF0000"/>
                </a:solidFill>
                <a:hlinkClick r:id="rId5" tooltip="雲南"/>
              </a:rPr>
              <a:t>雲南</a:t>
            </a:r>
            <a:r>
              <a:rPr lang="zh-TW" altLang="en-US" dirty="0">
                <a:solidFill>
                  <a:srgbClr val="FF0000"/>
                </a:solidFill>
              </a:rPr>
              <a:t>、</a:t>
            </a:r>
            <a:r>
              <a:rPr lang="zh-TW" altLang="en-US" dirty="0">
                <a:solidFill>
                  <a:srgbClr val="FF0000"/>
                </a:solidFill>
                <a:hlinkClick r:id="rId6" tooltip="四川"/>
              </a:rPr>
              <a:t>四川</a:t>
            </a:r>
            <a:r>
              <a:rPr lang="zh-TW" altLang="en-US" dirty="0">
                <a:solidFill>
                  <a:srgbClr val="FF0000"/>
                </a:solidFill>
              </a:rPr>
              <a:t>、</a:t>
            </a:r>
            <a:r>
              <a:rPr lang="zh-TW" altLang="en-US" dirty="0">
                <a:solidFill>
                  <a:srgbClr val="FF0000"/>
                </a:solidFill>
                <a:hlinkClick r:id="rId7" tooltip="青海"/>
              </a:rPr>
              <a:t>青海</a:t>
            </a:r>
            <a:r>
              <a:rPr lang="zh-TW" altLang="en-US" dirty="0">
                <a:solidFill>
                  <a:srgbClr val="FF0000"/>
                </a:solidFill>
              </a:rPr>
              <a:t>、</a:t>
            </a:r>
            <a:r>
              <a:rPr lang="zh-TW" altLang="en-US" dirty="0">
                <a:solidFill>
                  <a:srgbClr val="FF0000"/>
                </a:solidFill>
                <a:hlinkClick r:id="rId8" tooltip="陝西"/>
              </a:rPr>
              <a:t>陝西</a:t>
            </a:r>
            <a:r>
              <a:rPr lang="zh-TW" altLang="en-US" dirty="0">
                <a:solidFill>
                  <a:srgbClr val="FF0000"/>
                </a:solidFill>
              </a:rPr>
              <a:t>、</a:t>
            </a:r>
            <a:r>
              <a:rPr lang="zh-TW" altLang="en-US" dirty="0">
                <a:solidFill>
                  <a:srgbClr val="FF0000"/>
                </a:solidFill>
                <a:hlinkClick r:id="rId9" tooltip="湖南"/>
              </a:rPr>
              <a:t>湖南</a:t>
            </a:r>
            <a:r>
              <a:rPr lang="zh-TW" altLang="en-US" dirty="0">
                <a:solidFill>
                  <a:srgbClr val="FF0000"/>
                </a:solidFill>
              </a:rPr>
              <a:t>、</a:t>
            </a:r>
            <a:r>
              <a:rPr lang="zh-TW" altLang="en-US" dirty="0">
                <a:solidFill>
                  <a:srgbClr val="FF0000"/>
                </a:solidFill>
                <a:hlinkClick r:id="rId10" tooltip="湖北"/>
              </a:rPr>
              <a:t>湖北</a:t>
            </a:r>
            <a:r>
              <a:rPr lang="zh-TW" altLang="en-US" dirty="0">
                <a:solidFill>
                  <a:srgbClr val="FF0000"/>
                </a:solidFill>
              </a:rPr>
              <a:t>、</a:t>
            </a:r>
            <a:r>
              <a:rPr lang="zh-TW" altLang="en-US" dirty="0">
                <a:solidFill>
                  <a:srgbClr val="FF0000"/>
                </a:solidFill>
                <a:hlinkClick r:id="rId11" tooltip="貴州"/>
              </a:rPr>
              <a:t>貴州</a:t>
            </a:r>
            <a:r>
              <a:rPr lang="zh-TW" altLang="en-US" dirty="0"/>
              <a:t>等地，各地均有栽培</a:t>
            </a:r>
            <a:r>
              <a:rPr lang="zh-TW" altLang="en-US" dirty="0" smtClean="0"/>
              <a:t>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altLang="zh-TW" dirty="0" smtClean="0"/>
          </a:p>
          <a:p>
            <a:r>
              <a:rPr lang="zh-TW" altLang="en-US" dirty="0" smtClean="0"/>
              <a:t>性質屬溫性。 味道偏辛辣。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4414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當歸的長相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57" y="2081464"/>
            <a:ext cx="5197643" cy="389823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915" y="2081464"/>
            <a:ext cx="5069305" cy="380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38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當歸這個名子的由來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相傳古代雲林山莊有位農夫夫婦</a:t>
            </a:r>
            <a:r>
              <a:rPr lang="en-US" altLang="zh-TW" dirty="0" smtClean="0"/>
              <a:t>……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4463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7568" y="208715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 smtClean="0"/>
              <a:t>當歸的</a:t>
            </a:r>
            <a:r>
              <a:rPr lang="zh-TW" altLang="en-US" dirty="0"/>
              <a:t>製成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368" y="1534278"/>
            <a:ext cx="5368999" cy="4363662"/>
          </a:xfrm>
        </p:spPr>
      </p:pic>
      <p:sp>
        <p:nvSpPr>
          <p:cNvPr id="5" name="文字方塊 4"/>
          <p:cNvSpPr txBox="1"/>
          <p:nvPr/>
        </p:nvSpPr>
        <p:spPr>
          <a:xfrm>
            <a:off x="417097" y="2351696"/>
            <a:ext cx="50722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200" dirty="0" smtClean="0"/>
              <a:t>當歸</a:t>
            </a:r>
            <a:r>
              <a:rPr lang="zh-TW" altLang="en-US" sz="3200" dirty="0"/>
              <a:t>的</a:t>
            </a:r>
            <a:r>
              <a:rPr lang="zh-TW" altLang="en-US" sz="3200" dirty="0">
                <a:hlinkClick r:id="rId3" tooltip="炮製"/>
              </a:rPr>
              <a:t>炮製</a:t>
            </a:r>
            <a:r>
              <a:rPr lang="zh-TW" altLang="en-US" sz="3200" dirty="0"/>
              <a:t>方法是除去雜質，洗淨，潤透，切薄片，曬乾或低溫乾燥</a:t>
            </a:r>
            <a:r>
              <a:rPr lang="zh-TW" altLang="en-US" sz="3200" dirty="0" smtClean="0"/>
              <a:t>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777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其</a:t>
            </a:r>
            <a:r>
              <a:rPr lang="zh-TW" altLang="en-US" dirty="0" smtClean="0"/>
              <a:t>藥材主要的</a:t>
            </a:r>
            <a:r>
              <a:rPr lang="zh-TW" altLang="en-US" dirty="0"/>
              <a:t>功效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補血活血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altLang="zh-TW" dirty="0" smtClean="0"/>
          </a:p>
          <a:p>
            <a:r>
              <a:rPr lang="zh-TW" altLang="en-US" dirty="0" smtClean="0"/>
              <a:t>潤</a:t>
            </a:r>
            <a:r>
              <a:rPr lang="zh-TW" altLang="en-US" dirty="0"/>
              <a:t>腸</a:t>
            </a:r>
            <a:r>
              <a:rPr lang="zh-TW" altLang="en-US" dirty="0" smtClean="0"/>
              <a:t>通便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239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其中的成分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經研究證實，當歸富含的成分高達</a:t>
            </a:r>
            <a:r>
              <a:rPr lang="en-US" altLang="zh-TW" dirty="0" smtClean="0"/>
              <a:t>70</a:t>
            </a:r>
            <a:r>
              <a:rPr lang="zh-TW" altLang="en-US" dirty="0" smtClean="0"/>
              <a:t>種以上，其中最主要成分為阿魏酸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ferulic</a:t>
            </a:r>
            <a:r>
              <a:rPr lang="en-US" altLang="zh-TW" dirty="0" smtClean="0"/>
              <a:t> acid) 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 smtClean="0"/>
              <a:t>另一個主要成分，為蒿本內酯，為芳香類揮發油產物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4061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402" y="1419726"/>
            <a:ext cx="9601196" cy="866273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【</a:t>
            </a:r>
            <a:r>
              <a:rPr lang="zh-TW" altLang="en-US" dirty="0"/>
              <a:t>臨床應用</a:t>
            </a:r>
            <a:r>
              <a:rPr lang="en-US" altLang="zh-TW" dirty="0"/>
              <a:t>】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sz="2600" dirty="0" smtClean="0">
                <a:latin typeface="+mn-ea"/>
              </a:rPr>
              <a:t>    １</a:t>
            </a:r>
            <a:r>
              <a:rPr lang="en-US" altLang="zh-TW" sz="2600" dirty="0" smtClean="0">
                <a:latin typeface="+mn-ea"/>
              </a:rPr>
              <a:t>.</a:t>
            </a:r>
            <a:r>
              <a:rPr lang="zh-TW" altLang="en-US" sz="2600" dirty="0">
                <a:latin typeface="+mn-ea"/>
              </a:rPr>
              <a:t>治療肌肉、關節疼痛及神經痛</a:t>
            </a:r>
          </a:p>
          <a:p>
            <a:r>
              <a:rPr lang="zh-TW" altLang="en-US" sz="2600" dirty="0">
                <a:latin typeface="+mn-ea"/>
              </a:rPr>
              <a:t>　</a:t>
            </a:r>
            <a:r>
              <a:rPr lang="zh-TW" altLang="en-US" sz="2600" dirty="0" smtClean="0">
                <a:latin typeface="+mn-ea"/>
              </a:rPr>
              <a:t>２</a:t>
            </a:r>
            <a:r>
              <a:rPr lang="en-US" altLang="zh-TW" sz="2600" dirty="0">
                <a:latin typeface="+mn-ea"/>
              </a:rPr>
              <a:t>.</a:t>
            </a:r>
            <a:r>
              <a:rPr lang="zh-TW" altLang="en-US" sz="2600" dirty="0">
                <a:latin typeface="+mn-ea"/>
              </a:rPr>
              <a:t>治療慢性</a:t>
            </a:r>
            <a:r>
              <a:rPr lang="zh-TW" altLang="en-US" sz="2600" dirty="0" smtClean="0">
                <a:latin typeface="+mn-ea"/>
              </a:rPr>
              <a:t>氣管炎</a:t>
            </a:r>
            <a:endParaRPr lang="en-US" altLang="zh-TW" sz="2600" dirty="0" smtClean="0">
              <a:latin typeface="+mn-ea"/>
            </a:endParaRPr>
          </a:p>
          <a:p>
            <a:r>
              <a:rPr lang="en-US" altLang="zh-TW" sz="2600" dirty="0" smtClean="0">
                <a:latin typeface="+mn-ea"/>
              </a:rPr>
              <a:t>     3.</a:t>
            </a:r>
            <a:r>
              <a:rPr lang="zh-TW" altLang="en-US" sz="2600" dirty="0" smtClean="0">
                <a:latin typeface="+mn-ea"/>
              </a:rPr>
              <a:t>治療鼻炎</a:t>
            </a:r>
            <a:endParaRPr lang="zh-TW" altLang="en-US" sz="2600" dirty="0">
              <a:latin typeface="+mn-ea"/>
            </a:endParaRPr>
          </a:p>
          <a:p>
            <a:r>
              <a:rPr lang="zh-TW" altLang="en-US" sz="2600" dirty="0">
                <a:latin typeface="+mn-ea"/>
              </a:rPr>
              <a:t> </a:t>
            </a:r>
            <a:r>
              <a:rPr lang="zh-TW" altLang="en-US" sz="2600" dirty="0" smtClean="0">
                <a:latin typeface="+mn-ea"/>
              </a:rPr>
              <a:t>    </a:t>
            </a:r>
            <a:r>
              <a:rPr lang="en-US" altLang="zh-TW" sz="2600" dirty="0">
                <a:latin typeface="+mn-ea"/>
              </a:rPr>
              <a:t>4</a:t>
            </a:r>
            <a:r>
              <a:rPr lang="en-US" altLang="zh-TW" sz="2600" dirty="0" smtClean="0">
                <a:latin typeface="+mn-ea"/>
              </a:rPr>
              <a:t>.</a:t>
            </a:r>
            <a:r>
              <a:rPr lang="zh-TW" altLang="en-US" sz="2600" dirty="0">
                <a:latin typeface="+mn-ea"/>
              </a:rPr>
              <a:t>治療月經病</a:t>
            </a:r>
          </a:p>
          <a:p>
            <a:r>
              <a:rPr lang="zh-TW" altLang="en-US" sz="2600" dirty="0">
                <a:latin typeface="+mn-ea"/>
              </a:rPr>
              <a:t>　</a:t>
            </a:r>
            <a:r>
              <a:rPr lang="zh-TW" altLang="en-US" sz="2600" dirty="0" smtClean="0">
                <a:latin typeface="+mn-ea"/>
              </a:rPr>
              <a:t> </a:t>
            </a:r>
            <a:r>
              <a:rPr lang="en-US" altLang="zh-TW" sz="2600" dirty="0">
                <a:latin typeface="+mn-ea"/>
              </a:rPr>
              <a:t>5</a:t>
            </a:r>
            <a:r>
              <a:rPr lang="en-US" altLang="zh-TW" sz="2600" dirty="0" smtClean="0">
                <a:latin typeface="+mn-ea"/>
              </a:rPr>
              <a:t>.</a:t>
            </a:r>
            <a:r>
              <a:rPr lang="zh-TW" altLang="en-US" sz="2600" dirty="0">
                <a:latin typeface="+mn-ea"/>
              </a:rPr>
              <a:t>治療高血壓病</a:t>
            </a:r>
          </a:p>
          <a:p>
            <a:r>
              <a:rPr lang="zh-TW" altLang="en-US" sz="2600" dirty="0">
                <a:latin typeface="+mn-ea"/>
              </a:rPr>
              <a:t>　</a:t>
            </a:r>
            <a:r>
              <a:rPr lang="en-US" altLang="zh-TW" sz="2600" dirty="0">
                <a:latin typeface="+mn-ea"/>
              </a:rPr>
              <a:t>6</a:t>
            </a:r>
            <a:r>
              <a:rPr lang="en-US" altLang="zh-TW" sz="2600" dirty="0" smtClean="0">
                <a:latin typeface="+mn-ea"/>
              </a:rPr>
              <a:t>.</a:t>
            </a:r>
            <a:r>
              <a:rPr lang="zh-TW" altLang="en-US" sz="2600" dirty="0">
                <a:latin typeface="+mn-ea"/>
              </a:rPr>
              <a:t>治療帶狀皰疹</a:t>
            </a:r>
          </a:p>
          <a:p>
            <a:r>
              <a:rPr lang="zh-TW" altLang="en-US" sz="2600" dirty="0">
                <a:latin typeface="+mn-ea"/>
              </a:rPr>
              <a:t> </a:t>
            </a:r>
            <a:r>
              <a:rPr lang="zh-TW" altLang="en-US" sz="2600" dirty="0" smtClean="0">
                <a:latin typeface="+mn-ea"/>
              </a:rPr>
              <a:t>   </a:t>
            </a:r>
            <a:r>
              <a:rPr lang="en-US" altLang="zh-TW" sz="2600" dirty="0">
                <a:latin typeface="+mn-ea"/>
              </a:rPr>
              <a:t>7</a:t>
            </a:r>
            <a:r>
              <a:rPr lang="en-US" altLang="zh-TW" sz="2600" dirty="0" smtClean="0">
                <a:latin typeface="+mn-ea"/>
              </a:rPr>
              <a:t>.</a:t>
            </a:r>
            <a:r>
              <a:rPr lang="zh-TW" altLang="en-US" sz="2600" dirty="0" smtClean="0">
                <a:latin typeface="+mn-ea"/>
              </a:rPr>
              <a:t>治療中風</a:t>
            </a:r>
            <a:endParaRPr lang="zh-TW" altLang="en-US" sz="2600" dirty="0">
              <a:latin typeface="+mn-ea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0578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使用宜忌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宜；婦女</a:t>
            </a:r>
            <a:r>
              <a:rPr lang="zh-TW" altLang="en-US" dirty="0"/>
              <a:t>月經不</a:t>
            </a:r>
            <a:r>
              <a:rPr lang="zh-TW" altLang="en-US" dirty="0" smtClean="0"/>
              <a:t>調，血虛體</a:t>
            </a:r>
            <a:r>
              <a:rPr lang="zh-TW" altLang="en-US" dirty="0"/>
              <a:t>弱，氣血</a:t>
            </a:r>
            <a:r>
              <a:rPr lang="zh-TW" altLang="en-US" dirty="0" smtClean="0"/>
              <a:t>不足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           </a:t>
            </a:r>
            <a:r>
              <a:rPr lang="zh-TW" altLang="en-US" dirty="0" smtClean="0"/>
              <a:t>頭痛</a:t>
            </a:r>
            <a:r>
              <a:rPr lang="zh-TW" altLang="en-US" dirty="0"/>
              <a:t>頭暈者</a:t>
            </a:r>
            <a:r>
              <a:rPr lang="zh-TW" altLang="en-US" dirty="0" smtClean="0"/>
              <a:t>宜食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None/>
            </a:pPr>
            <a:r>
              <a:rPr lang="zh-TW" altLang="en-US" dirty="0" smtClean="0"/>
              <a:t>           便秘</a:t>
            </a:r>
            <a:r>
              <a:rPr lang="zh-TW" altLang="en-US" dirty="0"/>
              <a:t>者宜食</a:t>
            </a:r>
            <a:r>
              <a:rPr lang="zh-TW" altLang="en-US" dirty="0" smtClean="0"/>
              <a:t>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altLang="zh-TW" dirty="0" smtClean="0"/>
          </a:p>
          <a:p>
            <a:r>
              <a:rPr lang="zh-TW" altLang="en-US" dirty="0"/>
              <a:t>忌</a:t>
            </a:r>
            <a:r>
              <a:rPr lang="zh-TW" altLang="en-US" dirty="0" smtClean="0"/>
              <a:t>；兒童</a:t>
            </a:r>
            <a:r>
              <a:rPr lang="zh-TW" altLang="en-US" dirty="0"/>
              <a:t>不宜服用</a:t>
            </a:r>
            <a:r>
              <a:rPr lang="zh-TW" altLang="en-US" dirty="0" smtClean="0"/>
              <a:t>當歸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          懷孕期間</a:t>
            </a:r>
            <a:r>
              <a:rPr lang="zh-TW" altLang="en-US" dirty="0"/>
              <a:t>不宜服用當歸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          慢性</a:t>
            </a:r>
            <a:r>
              <a:rPr lang="zh-TW" altLang="en-US" dirty="0"/>
              <a:t>腹瀉</a:t>
            </a:r>
            <a:r>
              <a:rPr lang="zh-TW" altLang="en-US" dirty="0" smtClean="0"/>
              <a:t>，</a:t>
            </a:r>
            <a:r>
              <a:rPr lang="zh-TW" altLang="en-US" dirty="0"/>
              <a:t>腹部發脹的病人不宜服用</a:t>
            </a:r>
            <a:r>
              <a:rPr lang="zh-TW" altLang="en-US" dirty="0" smtClean="0"/>
              <a:t>當歸。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0816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4598</TotalTime>
  <Words>252</Words>
  <Application>Microsoft Office PowerPoint</Application>
  <PresentationFormat>寬螢幕</PresentationFormat>
  <Paragraphs>48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0" baseType="lpstr">
      <vt:lpstr>微軟正黑體</vt:lpstr>
      <vt:lpstr>新細明體</vt:lpstr>
      <vt:lpstr>Arial</vt:lpstr>
      <vt:lpstr>Broadway</vt:lpstr>
      <vt:lpstr>Garamond</vt:lpstr>
      <vt:lpstr>Segoe UI Black</vt:lpstr>
      <vt:lpstr>有機</vt:lpstr>
      <vt:lpstr>天然物概論                                              當歸的發展與用藥安全</vt:lpstr>
      <vt:lpstr>當歸的學名及產地</vt:lpstr>
      <vt:lpstr>當歸的長相</vt:lpstr>
      <vt:lpstr>當歸這個名子的由來</vt:lpstr>
      <vt:lpstr>當歸的製成</vt:lpstr>
      <vt:lpstr>其藥材主要的功效</vt:lpstr>
      <vt:lpstr>其中的成分</vt:lpstr>
      <vt:lpstr>【臨床應用】 </vt:lpstr>
      <vt:lpstr>使用宜忌</vt:lpstr>
      <vt:lpstr>當歸的藥理毒性</vt:lpstr>
      <vt:lpstr>目前的食品</vt:lpstr>
      <vt:lpstr>當歸加工製品</vt:lpstr>
      <vt:lpstr>參考文獻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天然物概論                                              當歸的發展與用藥安全</dc:title>
  <dc:creator>郭玄玄</dc:creator>
  <cp:lastModifiedBy>郭玄玄</cp:lastModifiedBy>
  <cp:revision>26</cp:revision>
  <dcterms:created xsi:type="dcterms:W3CDTF">2015-12-11T09:00:54Z</dcterms:created>
  <dcterms:modified xsi:type="dcterms:W3CDTF">2015-12-14T13:39:03Z</dcterms:modified>
</cp:coreProperties>
</file>