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7" r:id="rId7"/>
    <p:sldId id="260" r:id="rId8"/>
    <p:sldId id="265" r:id="rId9"/>
    <p:sldId id="266" r:id="rId10"/>
    <p:sldId id="262" r:id="rId11"/>
    <p:sldId id="264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深色樣式 1 - 輔色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420" y="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4F7D4-0176-452C-AB4E-F1C2498F5F1D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6CCC9-733F-40CC-A7A0-D637E372643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8259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46CCC9-733F-40CC-A7A0-D637E372643C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689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標題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6" name="日期版面配置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2D3C-FEEB-4E1C-B349-24BA0EDA17FF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DF09A93-B7D2-4312-9493-E869AB11D60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2D3C-FEEB-4E1C-B349-24BA0EDA17FF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9A93-B7D2-4312-9493-E869AB11D60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2D3C-FEEB-4E1C-B349-24BA0EDA17FF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9A93-B7D2-4312-9493-E869AB11D60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7" name="內容版面配置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2D3C-FEEB-4E1C-B349-24BA0EDA17FF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DF09A93-B7D2-4312-9493-E869AB11D60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2D3C-FEEB-4E1C-B349-24BA0EDA17FF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9A93-B7D2-4312-9493-E869AB11D60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2D3C-FEEB-4E1C-B349-24BA0EDA17FF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9A93-B7D2-4312-9493-E869AB11D60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5" name="文字版面配置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2D3C-FEEB-4E1C-B349-24BA0EDA17FF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DF09A93-B7D2-4312-9493-E869AB11D60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2D3C-FEEB-4E1C-B349-24BA0EDA17FF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9A93-B7D2-4312-9493-E869AB11D60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2D3C-FEEB-4E1C-B349-24BA0EDA17FF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24" name="頁尾版面配置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9A93-B7D2-4312-9493-E869AB11D60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2D3C-FEEB-4E1C-B349-24BA0EDA17FF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29" name="頁尾版面配置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9A93-B7D2-4312-9493-E869AB11D60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2D3C-FEEB-4E1C-B349-24BA0EDA17FF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09A93-B7D2-4312-9493-E869AB11D60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C6E2D3C-FEEB-4E1C-B349-24BA0EDA17FF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DF09A93-B7D2-4312-9493-E869AB11D60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標題版面配置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tw.knowledge.yahoo.com/question/question?qid=161103100419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zh.wikipedia.org/w/index.php?title=%E6%A0%B8%E8%83%BD%E6%94%BF%E7%AD%96&amp;action=edit&amp;redlink=1" TargetMode="External"/><Relationship Id="rId2" Type="http://schemas.openxmlformats.org/officeDocument/2006/relationships/hyperlink" Target="http://zh.wikipedia.org/wiki/%E7%A6%8F%E5%B2%9B%E7%AC%AC%E4%B8%80%E6%A0%B8%E7%94%B5%E7%AB%99%E4%BA%8B%E6%95%8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zh.wikipedia.org/wiki/%E5%9B%BD%E9%99%85%E8%83%BD%E6%BA%90%E6%9C%BA%E6%9E%84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zh.wikipedia.org/wiki/%E6%B0%98" TargetMode="External"/><Relationship Id="rId7" Type="http://schemas.openxmlformats.org/officeDocument/2006/relationships/hyperlink" Target="http://zh.wikipedia.org/wiki/%E6%A0%B8%E8%83%BD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zh.wikipedia.org/wiki/%E4%B8%AD%E5%AD%90" TargetMode="External"/><Relationship Id="rId5" Type="http://schemas.openxmlformats.org/officeDocument/2006/relationships/hyperlink" Target="http://zh.wikipedia.org/wiki/%E6%B0%A6" TargetMode="External"/><Relationship Id="rId4" Type="http://schemas.openxmlformats.org/officeDocument/2006/relationships/hyperlink" Target="http://zh.wikipedia.org/wiki/%E6%B0%9A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771800" y="4221088"/>
            <a:ext cx="3974976" cy="2358751"/>
          </a:xfrm>
        </p:spPr>
        <p:txBody>
          <a:bodyPr/>
          <a:lstStyle/>
          <a:p>
            <a:r>
              <a:rPr lang="zh-TW" altLang="en-US" dirty="0" smtClean="0"/>
              <a:t>班級：車輛三甲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學號：</a:t>
            </a:r>
            <a:r>
              <a:rPr lang="en-US" altLang="zh-TW" dirty="0" smtClean="0"/>
              <a:t>49915092</a:t>
            </a:r>
            <a:br>
              <a:rPr lang="en-US" altLang="zh-TW" dirty="0" smtClean="0"/>
            </a:br>
            <a:r>
              <a:rPr lang="zh-TW" altLang="en-US" dirty="0" smtClean="0"/>
              <a:t>姓名：黃水德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指導</a:t>
            </a:r>
            <a:r>
              <a:rPr lang="zh-TW" altLang="en-US" dirty="0" smtClean="0"/>
              <a:t>老師：林聰益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928670"/>
            <a:ext cx="9313480" cy="914400"/>
          </a:xfrm>
        </p:spPr>
        <p:txBody>
          <a:bodyPr>
            <a:noAutofit/>
          </a:bodyPr>
          <a:lstStyle/>
          <a:p>
            <a:pPr algn="ctr"/>
            <a:r>
              <a:rPr lang="zh-TW" altLang="en-US" sz="4800" b="1" dirty="0"/>
              <a:t>以適當科技與風險評估的角度來</a:t>
            </a:r>
            <a:r>
              <a:rPr lang="zh-TW" altLang="en-US" sz="4800" b="1" dirty="0" smtClean="0"/>
              <a:t>看核能發電系統</a:t>
            </a:r>
            <a:endParaRPr lang="zh-TW" alt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85274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結論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sz="2800" dirty="0"/>
              <a:t>福島核災後，各國紛紛意識到核能之高風險性，因此反省其能源政策，並修正其核電廠興建規劃與標準。如法國此核能大國，其亦宣示將針對核電廠進行壓力測試，檢測其安全性，若有不符者，既立即關</a:t>
            </a:r>
            <a:r>
              <a:rPr lang="zh-TW" altLang="en-US" sz="2800" dirty="0" smtClean="0"/>
              <a:t>廠，暫</a:t>
            </a:r>
            <a:r>
              <a:rPr lang="zh-TW" altLang="en-US" sz="2800" dirty="0"/>
              <a:t>延發展核能</a:t>
            </a:r>
            <a:r>
              <a:rPr lang="zh-TW" altLang="en-US" sz="2800" dirty="0" smtClean="0"/>
              <a:t>。</a:t>
            </a:r>
            <a:r>
              <a:rPr lang="zh-TW" altLang="en-US" sz="2800" dirty="0"/>
              <a:t>甚至連中國此亟欲推展核電的國家，亦正式公布調整核安全規劃，未完成安全規劃</a:t>
            </a:r>
            <a:r>
              <a:rPr lang="zh-TW" altLang="en-US" sz="2800" dirty="0" smtClean="0"/>
              <a:t>前暫停審批，但台灣卻未</a:t>
            </a:r>
            <a:r>
              <a:rPr lang="zh-TW" altLang="en-US" sz="2800" dirty="0"/>
              <a:t>承諾停建核電廠</a:t>
            </a:r>
            <a:r>
              <a:rPr lang="zh-TW" altLang="en-US" sz="2800" dirty="0" smtClean="0"/>
              <a:t>計劃，以未來性來說，在更安全的核融合發電科技發展完善前，</a:t>
            </a:r>
            <a:r>
              <a:rPr lang="en-US" altLang="zh-TW" sz="2800" dirty="0" smtClean="0"/>
              <a:t>『</a:t>
            </a:r>
            <a:r>
              <a:rPr lang="zh-TW" altLang="en-US" sz="2800" dirty="0" smtClean="0"/>
              <a:t>核能</a:t>
            </a:r>
            <a:r>
              <a:rPr lang="en-US" altLang="zh-TW" sz="2800" dirty="0" smtClean="0"/>
              <a:t>』</a:t>
            </a:r>
            <a:r>
              <a:rPr lang="zh-TW" altLang="en-US" sz="2800" dirty="0" smtClean="0"/>
              <a:t>無疑是一顆不定時炸彈。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9888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zh-TW" altLang="en-US" sz="4400" dirty="0" smtClean="0"/>
              <a:t>參考資料</a:t>
            </a:r>
            <a:endParaRPr lang="zh-TW" altLang="en-US" sz="4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500726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奇摩知識　</a:t>
            </a:r>
            <a:r>
              <a:rPr lang="en-US" altLang="zh-TW" sz="2800" dirty="0" smtClean="0">
                <a:hlinkClick r:id="rId2"/>
              </a:rPr>
              <a:t>http://tw.knowledge.yahoo.com/question/question?qid=1611031004193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r>
              <a:rPr lang="zh-TW" altLang="en-US" dirty="0" smtClean="0"/>
              <a:t>中華民國核能學會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　</a:t>
            </a:r>
            <a:r>
              <a:rPr lang="en-US" altLang="zh-TW" dirty="0" smtClean="0"/>
              <a:t>http://chns.org/s.php?id=13</a:t>
            </a:r>
          </a:p>
          <a:p>
            <a:pPr>
              <a:buNone/>
            </a:pPr>
            <a:endParaRPr lang="en-US" altLang="zh-TW" dirty="0" smtClean="0"/>
          </a:p>
          <a:p>
            <a:r>
              <a:rPr lang="zh-TW" altLang="en-US" dirty="0" smtClean="0"/>
              <a:t>核能知識網路展覽</a:t>
            </a:r>
            <a:endParaRPr lang="en-US" altLang="zh-TW" dirty="0" smtClean="0"/>
          </a:p>
          <a:p>
            <a:pPr>
              <a:buNone/>
            </a:pPr>
            <a:r>
              <a:rPr lang="zh-TW" altLang="en-US" sz="2800" dirty="0" smtClean="0"/>
              <a:t>　</a:t>
            </a:r>
            <a:r>
              <a:rPr lang="en-US" altLang="zh-TW" sz="2800" dirty="0" smtClean="0"/>
              <a:t>http://vm.nthu.edu.tw/science/shows/nuclear/</a:t>
            </a:r>
          </a:p>
          <a:p>
            <a:endParaRPr lang="en-US" altLang="zh-TW" dirty="0" smtClean="0"/>
          </a:p>
          <a:p>
            <a:pPr>
              <a:buNone/>
            </a:pPr>
            <a:endParaRPr lang="en-US" altLang="zh-TW" sz="1800" dirty="0" smtClean="0"/>
          </a:p>
          <a:p>
            <a:pPr>
              <a:buNone/>
            </a:pPr>
            <a:endParaRPr lang="en-US" altLang="zh-TW" sz="1800" dirty="0" smtClean="0"/>
          </a:p>
          <a:p>
            <a:pPr>
              <a:buNone/>
            </a:pPr>
            <a:endParaRPr lang="zh-TW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686800" cy="838200"/>
          </a:xfrm>
        </p:spPr>
        <p:txBody>
          <a:bodyPr/>
          <a:lstStyle/>
          <a:p>
            <a:pPr algn="ctr"/>
            <a:r>
              <a:rPr lang="zh-TW" altLang="en-US" b="1" dirty="0" smtClean="0"/>
              <a:t>目錄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核能簡介　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以</a:t>
            </a:r>
            <a:r>
              <a:rPr lang="zh-TW" altLang="en-US" dirty="0">
                <a:solidFill>
                  <a:schemeClr val="tx1"/>
                </a:solidFill>
              </a:rPr>
              <a:t>適當科技角度來看核能發電</a:t>
            </a:r>
            <a:r>
              <a:rPr lang="zh-TW" altLang="en-US" dirty="0" smtClean="0">
                <a:solidFill>
                  <a:schemeClr val="tx1"/>
                </a:solidFill>
              </a:rPr>
              <a:t>系統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dirty="0">
                <a:solidFill>
                  <a:schemeClr val="tx1"/>
                </a:solidFill>
              </a:rPr>
              <a:t>台灣核能發電</a:t>
            </a:r>
            <a:r>
              <a:rPr lang="zh-TW" altLang="en-US" dirty="0" smtClean="0">
                <a:solidFill>
                  <a:schemeClr val="tx1"/>
                </a:solidFill>
              </a:rPr>
              <a:t>風險評估</a:t>
            </a:r>
            <a:endParaRPr lang="en-US" altLang="zh-TW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核能的未來發展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結論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Font typeface="Wingdings" pitchFamily="2" charset="2"/>
              <a:buChar char="l"/>
            </a:pPr>
            <a:endParaRPr lang="en-US" altLang="zh-TW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Font typeface="Wingdings" pitchFamily="2" charset="2"/>
              <a:buChar char="l"/>
            </a:pPr>
            <a:endParaRPr lang="en-US" altLang="zh-TW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Font typeface="Wingdings" pitchFamily="2" charset="2"/>
              <a:buChar char="l"/>
            </a:pPr>
            <a:endParaRPr lang="en-US" altLang="zh-TW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34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核能簡介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71182"/>
          </a:xfrm>
        </p:spPr>
        <p:txBody>
          <a:bodyPr>
            <a:noAutofit/>
          </a:bodyPr>
          <a:lstStyle/>
          <a:p>
            <a:pPr algn="just"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b="1" dirty="0" smtClean="0">
                <a:solidFill>
                  <a:schemeClr val="tx1"/>
                </a:solidFill>
                <a:latin typeface="+mn-ea"/>
              </a:rPr>
              <a:t>核能（</a:t>
            </a:r>
            <a:r>
              <a:rPr lang="en-US" altLang="zh-TW" b="1" dirty="0">
                <a:solidFill>
                  <a:schemeClr val="tx1"/>
                </a:solidFill>
                <a:latin typeface="+mn-ea"/>
              </a:rPr>
              <a:t>Nuclear energy</a:t>
            </a:r>
            <a:r>
              <a:rPr lang="zh-TW" altLang="en-US" b="1" dirty="0" smtClean="0">
                <a:solidFill>
                  <a:schemeClr val="tx1"/>
                </a:solidFill>
                <a:latin typeface="+mn-ea"/>
              </a:rPr>
              <a:t>），</a:t>
            </a:r>
            <a:r>
              <a:rPr lang="zh-TW" altLang="en-US" dirty="0">
                <a:solidFill>
                  <a:schemeClr val="tx1"/>
                </a:solidFill>
                <a:latin typeface="+mn-ea"/>
              </a:rPr>
              <a:t>又稱</a:t>
            </a:r>
            <a:r>
              <a:rPr lang="zh-TW" altLang="en-US" dirty="0" smtClean="0">
                <a:solidFill>
                  <a:schemeClr val="tx1"/>
                </a:solidFill>
                <a:latin typeface="+mn-ea"/>
              </a:rPr>
              <a:t>原子能，是</a:t>
            </a:r>
            <a:r>
              <a:rPr lang="zh-TW" altLang="en-US" dirty="0">
                <a:solidFill>
                  <a:schemeClr val="tx1"/>
                </a:solidFill>
                <a:latin typeface="+mn-ea"/>
              </a:rPr>
              <a:t>由組成原子核的粒子之間發生的反應釋放出的能量。 原子能比化學反應中釋放的熱能要大將近</a:t>
            </a:r>
            <a:r>
              <a:rPr lang="en-US" altLang="zh-TW" dirty="0">
                <a:solidFill>
                  <a:schemeClr val="tx1"/>
                </a:solidFill>
                <a:latin typeface="+mn-ea"/>
              </a:rPr>
              <a:t>5</a:t>
            </a:r>
            <a:r>
              <a:rPr lang="zh-TW" altLang="en-US" dirty="0">
                <a:solidFill>
                  <a:schemeClr val="tx1"/>
                </a:solidFill>
                <a:latin typeface="+mn-ea"/>
              </a:rPr>
              <a:t>千萬倍：</a:t>
            </a:r>
            <a:r>
              <a:rPr lang="zh-TW" altLang="en-US" dirty="0" smtClean="0">
                <a:solidFill>
                  <a:schemeClr val="tx1"/>
                </a:solidFill>
                <a:latin typeface="+mn-ea"/>
              </a:rPr>
              <a:t>鈾</a:t>
            </a:r>
            <a:r>
              <a:rPr lang="en-US" altLang="zh-TW" dirty="0" smtClean="0">
                <a:solidFill>
                  <a:schemeClr val="tx1"/>
                </a:solidFill>
                <a:latin typeface="+mn-ea"/>
              </a:rPr>
              <a:t>235</a:t>
            </a:r>
            <a:r>
              <a:rPr lang="zh-TW" altLang="en-US" dirty="0" smtClean="0">
                <a:solidFill>
                  <a:schemeClr val="tx1"/>
                </a:solidFill>
                <a:latin typeface="+mn-ea"/>
              </a:rPr>
              <a:t>為主要原料，原子核</a:t>
            </a:r>
            <a:r>
              <a:rPr lang="zh-TW" altLang="en-US" dirty="0">
                <a:solidFill>
                  <a:schemeClr val="tx1"/>
                </a:solidFill>
                <a:latin typeface="+mn-ea"/>
              </a:rPr>
              <a:t>分裂</a:t>
            </a:r>
            <a:r>
              <a:rPr lang="zh-TW" altLang="en-US" dirty="0" smtClean="0">
                <a:solidFill>
                  <a:schemeClr val="tx1"/>
                </a:solidFill>
                <a:latin typeface="+mn-ea"/>
              </a:rPr>
              <a:t>能</a:t>
            </a:r>
            <a:r>
              <a:rPr lang="zh-TW" altLang="en-US" dirty="0">
                <a:solidFill>
                  <a:schemeClr val="tx1"/>
                </a:solidFill>
                <a:latin typeface="+mn-ea"/>
              </a:rPr>
              <a:t>釋放形式約為</a:t>
            </a:r>
            <a:r>
              <a:rPr lang="en-US" altLang="zh-TW" dirty="0" smtClean="0">
                <a:solidFill>
                  <a:srgbClr val="C00000"/>
                </a:solidFill>
                <a:latin typeface="+mn-ea"/>
              </a:rPr>
              <a:t>200</a:t>
            </a:r>
            <a:r>
              <a:rPr lang="en-US" altLang="zh-TW" dirty="0">
                <a:solidFill>
                  <a:srgbClr val="C00000"/>
                </a:solidFill>
                <a:latin typeface="+mn-ea"/>
              </a:rPr>
              <a:t>.</a:t>
            </a:r>
            <a:r>
              <a:rPr lang="en-US" altLang="zh-TW" dirty="0" smtClean="0">
                <a:solidFill>
                  <a:srgbClr val="C00000"/>
                </a:solidFill>
                <a:latin typeface="+mn-ea"/>
              </a:rPr>
              <a:t>000.000</a:t>
            </a:r>
            <a:r>
              <a:rPr lang="zh-TW" altLang="en-US" dirty="0" smtClean="0">
                <a:solidFill>
                  <a:schemeClr val="tx1"/>
                </a:solidFill>
                <a:latin typeface="+mn-ea"/>
              </a:rPr>
              <a:t>伏特，</a:t>
            </a:r>
            <a:r>
              <a:rPr lang="zh-TW" altLang="en-US" dirty="0">
                <a:solidFill>
                  <a:schemeClr val="tx1"/>
                </a:solidFill>
                <a:latin typeface="+mn-ea"/>
              </a:rPr>
              <a:t>而碳的燃燒這種化學反應能量僅放出</a:t>
            </a:r>
            <a:r>
              <a:rPr lang="en-US" altLang="zh-TW" dirty="0" smtClean="0">
                <a:solidFill>
                  <a:srgbClr val="C00000"/>
                </a:solidFill>
                <a:latin typeface="+mn-ea"/>
              </a:rPr>
              <a:t>4.1</a:t>
            </a:r>
            <a:r>
              <a:rPr lang="zh-TW" altLang="en-US" dirty="0" smtClean="0">
                <a:solidFill>
                  <a:schemeClr val="tx1"/>
                </a:solidFill>
                <a:latin typeface="+mn-ea"/>
              </a:rPr>
              <a:t>伏特，</a:t>
            </a:r>
            <a:r>
              <a:rPr lang="en-US" altLang="zh-TW" dirty="0" smtClean="0">
                <a:solidFill>
                  <a:schemeClr val="tx1"/>
                </a:solidFill>
                <a:latin typeface="+mn-ea"/>
              </a:rPr>
              <a:t>2011</a:t>
            </a:r>
            <a:r>
              <a:rPr lang="zh-TW" altLang="en-US" dirty="0">
                <a:solidFill>
                  <a:schemeClr val="tx1"/>
                </a:solidFill>
                <a:latin typeface="+mn-ea"/>
              </a:rPr>
              <a:t>年的</a:t>
            </a:r>
            <a:r>
              <a:rPr lang="zh-TW" altLang="en-US" dirty="0">
                <a:solidFill>
                  <a:schemeClr val="tx1"/>
                </a:solidFill>
                <a:latin typeface="+mn-ea"/>
                <a:hlinkClick r:id="rId2" tooltip="福島第一核電站事故"/>
              </a:rPr>
              <a:t>福島</a:t>
            </a:r>
            <a:r>
              <a:rPr lang="zh-TW" altLang="en-US" dirty="0" smtClean="0">
                <a:solidFill>
                  <a:schemeClr val="tx1"/>
                </a:solidFill>
                <a:latin typeface="+mn-ea"/>
                <a:hlinkClick r:id="rId2" tooltip="福島第一核電站事故"/>
              </a:rPr>
              <a:t>第一</a:t>
            </a:r>
            <a:r>
              <a:rPr lang="zh-TW" altLang="en-US" dirty="0">
                <a:solidFill>
                  <a:schemeClr val="tx1"/>
                </a:solidFill>
                <a:latin typeface="+mn-ea"/>
                <a:hlinkClick r:id="rId2" tooltip="福島第一核電站事故"/>
              </a:rPr>
              <a:t>核電站事故</a:t>
            </a:r>
            <a:r>
              <a:rPr lang="zh-TW" altLang="en-US" dirty="0">
                <a:solidFill>
                  <a:schemeClr val="tx1"/>
                </a:solidFill>
                <a:latin typeface="+mn-ea"/>
              </a:rPr>
              <a:t>迫使許多國家重新考慮</a:t>
            </a:r>
            <a:r>
              <a:rPr lang="zh-TW" altLang="en-US" dirty="0">
                <a:solidFill>
                  <a:schemeClr val="tx1"/>
                </a:solidFill>
                <a:latin typeface="+mn-ea"/>
                <a:hlinkClick r:id="rId3" tooltip="核能政策 (頁面不存在)"/>
              </a:rPr>
              <a:t>核能</a:t>
            </a:r>
            <a:r>
              <a:rPr lang="zh-TW" altLang="en-US" dirty="0" smtClean="0">
                <a:solidFill>
                  <a:schemeClr val="tx1"/>
                </a:solidFill>
                <a:latin typeface="+mn-ea"/>
                <a:hlinkClick r:id="rId3" tooltip="核能政策 (頁面不存在)"/>
              </a:rPr>
              <a:t>政策</a:t>
            </a:r>
            <a:r>
              <a:rPr lang="zh-TW" altLang="en-US" dirty="0" smtClean="0">
                <a:solidFill>
                  <a:schemeClr val="tx1"/>
                </a:solidFill>
                <a:latin typeface="+mn-ea"/>
                <a:hlinkClick r:id="rId4" tooltip="國際能源機構"/>
              </a:rPr>
              <a:t>國際</a:t>
            </a:r>
            <a:r>
              <a:rPr lang="zh-TW" altLang="en-US" dirty="0">
                <a:solidFill>
                  <a:schemeClr val="tx1"/>
                </a:solidFill>
                <a:latin typeface="+mn-ea"/>
                <a:hlinkClick r:id="rId4" tooltip="國際能源機構"/>
              </a:rPr>
              <a:t>能源機構</a:t>
            </a:r>
            <a:r>
              <a:rPr lang="zh-TW" altLang="en-US" dirty="0">
                <a:solidFill>
                  <a:schemeClr val="tx1"/>
                </a:solidFill>
                <a:latin typeface="+mn-ea"/>
              </a:rPr>
              <a:t>估計到</a:t>
            </a:r>
            <a:r>
              <a:rPr lang="en-US" altLang="zh-TW" dirty="0">
                <a:solidFill>
                  <a:schemeClr val="tx1"/>
                </a:solidFill>
                <a:latin typeface="+mn-ea"/>
              </a:rPr>
              <a:t>2035</a:t>
            </a:r>
            <a:r>
              <a:rPr lang="zh-TW" altLang="en-US" dirty="0">
                <a:solidFill>
                  <a:schemeClr val="tx1"/>
                </a:solidFill>
                <a:latin typeface="+mn-ea"/>
              </a:rPr>
              <a:t>年要減半新增加的核能發電</a:t>
            </a:r>
            <a:r>
              <a:rPr lang="zh-TW" altLang="en-US" dirty="0" smtClean="0">
                <a:solidFill>
                  <a:schemeClr val="tx1"/>
                </a:solidFill>
                <a:latin typeface="+mn-ea"/>
              </a:rPr>
              <a:t>能力。</a:t>
            </a:r>
            <a:endParaRPr lang="zh-TW" altLang="en-US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8703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</a:rPr>
              <a:t>台灣核能</a:t>
            </a:r>
            <a:r>
              <a:rPr lang="zh-TW" altLang="en-US" dirty="0">
                <a:solidFill>
                  <a:schemeClr val="tx1"/>
                </a:solidFill>
              </a:rPr>
              <a:t>發電</a:t>
            </a:r>
            <a:r>
              <a:rPr lang="zh-TW" altLang="en-US" dirty="0" smtClean="0">
                <a:solidFill>
                  <a:schemeClr val="tx1"/>
                </a:solidFill>
              </a:rPr>
              <a:t>風險</a:t>
            </a:r>
            <a:r>
              <a:rPr lang="zh-TW" altLang="en-US" dirty="0" smtClean="0">
                <a:solidFill>
                  <a:schemeClr val="tx1"/>
                </a:solidFill>
              </a:rPr>
              <a:t>評估 </a:t>
            </a:r>
            <a:r>
              <a:rPr lang="en-US" altLang="zh-TW" dirty="0" smtClean="0">
                <a:solidFill>
                  <a:schemeClr val="tx1"/>
                </a:solidFill>
              </a:rPr>
              <a:t>–</a:t>
            </a:r>
            <a:r>
              <a:rPr lang="zh-TW" altLang="en-US" dirty="0" smtClean="0">
                <a:solidFill>
                  <a:schemeClr val="tx1"/>
                </a:solidFill>
              </a:rPr>
              <a:t> 地震的威脅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24744"/>
            <a:ext cx="8686800" cy="4968552"/>
          </a:xfrm>
        </p:spPr>
        <p:txBody>
          <a:bodyPr>
            <a:normAutofit/>
          </a:bodyPr>
          <a:lstStyle/>
          <a:p>
            <a:pPr algn="just"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dirty="0">
                <a:solidFill>
                  <a:schemeClr val="tx1"/>
                </a:solidFill>
              </a:rPr>
              <a:t>福島核災的事故主要是</a:t>
            </a:r>
            <a:r>
              <a:rPr lang="zh-TW" altLang="en-US" dirty="0" smtClean="0">
                <a:solidFill>
                  <a:schemeClr val="tx1"/>
                </a:solidFill>
              </a:rPr>
              <a:t>由於強震引發海嘯，電廠</a:t>
            </a:r>
            <a:r>
              <a:rPr lang="zh-TW" altLang="en-US" dirty="0">
                <a:solidFill>
                  <a:schemeClr val="tx1"/>
                </a:solidFill>
              </a:rPr>
              <a:t>防海嘯設計不足，造成廠區嚴重淹水，安全冷卻</a:t>
            </a:r>
            <a:r>
              <a:rPr lang="en-US" altLang="zh-TW" dirty="0">
                <a:solidFill>
                  <a:schemeClr val="tx1"/>
                </a:solidFill>
              </a:rPr>
              <a:t>/</a:t>
            </a:r>
            <a:r>
              <a:rPr lang="zh-TW" altLang="en-US" dirty="0">
                <a:solidFill>
                  <a:schemeClr val="tx1"/>
                </a:solidFill>
              </a:rPr>
              <a:t>補水系統喪失 補水系統喪失與電力系統失效 </a:t>
            </a:r>
            <a:r>
              <a:rPr lang="en-US" altLang="zh-TW" dirty="0">
                <a:solidFill>
                  <a:schemeClr val="tx1"/>
                </a:solidFill>
              </a:rPr>
              <a:t>((</a:t>
            </a:r>
            <a:r>
              <a:rPr lang="zh-TW" altLang="en-US" dirty="0">
                <a:solidFill>
                  <a:schemeClr val="tx1"/>
                </a:solidFill>
              </a:rPr>
              <a:t>電廠全黑</a:t>
            </a:r>
            <a:r>
              <a:rPr lang="en-US" altLang="zh-TW" dirty="0">
                <a:solidFill>
                  <a:schemeClr val="tx1"/>
                </a:solidFill>
              </a:rPr>
              <a:t>))</a:t>
            </a:r>
            <a:r>
              <a:rPr lang="zh-TW" altLang="en-US" dirty="0">
                <a:solidFill>
                  <a:schemeClr val="tx1"/>
                </a:solidFill>
              </a:rPr>
              <a:t>，核子燃料持續產生的熱量無法有效移除為主</a:t>
            </a:r>
            <a:r>
              <a:rPr lang="zh-TW" altLang="en-US" dirty="0" smtClean="0">
                <a:solidFill>
                  <a:schemeClr val="tx1"/>
                </a:solidFill>
              </a:rPr>
              <a:t>因。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0" indent="0" algn="just">
              <a:buClr>
                <a:schemeClr val="tx1"/>
              </a:buClr>
              <a:buNone/>
            </a:pPr>
            <a:endParaRPr lang="en-US" altLang="zh-TW" dirty="0" smtClean="0">
              <a:solidFill>
                <a:schemeClr val="tx1"/>
              </a:solidFill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691091"/>
              </p:ext>
            </p:extLst>
          </p:nvPr>
        </p:nvGraphicFramePr>
        <p:xfrm>
          <a:off x="179512" y="3789040"/>
          <a:ext cx="8784975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6995"/>
                <a:gridCol w="1756995"/>
                <a:gridCol w="1756995"/>
                <a:gridCol w="1756995"/>
                <a:gridCol w="1756995"/>
              </a:tblGrid>
              <a:tr h="77043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solidFill>
                            <a:schemeClr val="tx1"/>
                          </a:solidFill>
                        </a:rPr>
                        <a:t>項 目</a:t>
                      </a:r>
                      <a:endParaRPr lang="zh-TW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solidFill>
                            <a:schemeClr val="tx1"/>
                          </a:solidFill>
                        </a:rPr>
                        <a:t>福島一廠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solidFill>
                            <a:schemeClr val="tx1"/>
                          </a:solidFill>
                        </a:rPr>
                        <a:t>福島二廠 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solidFill>
                            <a:schemeClr val="tx1"/>
                          </a:solidFill>
                        </a:rPr>
                        <a:t>女川電廠 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solidFill>
                            <a:schemeClr val="tx1"/>
                          </a:solidFill>
                        </a:rPr>
                        <a:t>東海電廠</a:t>
                      </a:r>
                    </a:p>
                    <a:p>
                      <a:pPr algn="ctr"/>
                      <a:endParaRPr lang="zh-TW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2274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廠址設計高程</a:t>
                      </a:r>
                    </a:p>
                    <a:p>
                      <a:pPr algn="ctr"/>
                      <a:r>
                        <a:rPr lang="zh-TW" altLang="en-US" dirty="0" smtClean="0"/>
                        <a:t> （公尺）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1-4</a:t>
                      </a:r>
                      <a:r>
                        <a:rPr lang="zh-TW" altLang="en-US" dirty="0" smtClean="0"/>
                        <a:t>號機：</a:t>
                      </a:r>
                      <a:r>
                        <a:rPr lang="en-US" altLang="zh-TW" dirty="0" smtClean="0"/>
                        <a:t>10</a:t>
                      </a:r>
                    </a:p>
                    <a:p>
                      <a:pPr algn="ctr"/>
                      <a:r>
                        <a:rPr lang="en-US" altLang="zh-TW" dirty="0" smtClean="0"/>
                        <a:t>5-6</a:t>
                      </a:r>
                      <a:r>
                        <a:rPr lang="zh-TW" altLang="en-US" dirty="0" smtClean="0"/>
                        <a:t>號機：</a:t>
                      </a:r>
                      <a:r>
                        <a:rPr lang="en-US" altLang="zh-TW" dirty="0" smtClean="0"/>
                        <a:t>13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13.8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8.9</a:t>
                      </a:r>
                      <a:endParaRPr lang="zh-TW" altLang="en-US" dirty="0"/>
                    </a:p>
                  </a:txBody>
                  <a:tcPr/>
                </a:tc>
              </a:tr>
              <a:tr h="622274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評估海嘯最高</a:t>
                      </a:r>
                    </a:p>
                    <a:p>
                      <a:pPr algn="ctr"/>
                      <a:r>
                        <a:rPr lang="zh-TW" altLang="en-US" dirty="0" smtClean="0"/>
                        <a:t>水位（公尺）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5.7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5.2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9.1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7.0</a:t>
                      </a:r>
                      <a:endParaRPr lang="zh-TW" altLang="en-US" dirty="0"/>
                    </a:p>
                  </a:txBody>
                  <a:tcPr/>
                </a:tc>
              </a:tr>
              <a:tr h="888962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此次海嘯上溯 局部區域達</a:t>
                      </a:r>
                    </a:p>
                    <a:p>
                      <a:pPr algn="ctr"/>
                      <a:r>
                        <a:rPr lang="zh-TW" altLang="en-US" dirty="0" smtClean="0"/>
                        <a:t>高程（公尺）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14~15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局部區域高達</a:t>
                      </a:r>
                    </a:p>
                    <a:p>
                      <a:pPr algn="ctr"/>
                      <a:r>
                        <a:rPr lang="zh-TW" altLang="en-US" dirty="0" smtClean="0"/>
                        <a:t>高</a:t>
                      </a:r>
                      <a:r>
                        <a:rPr lang="en-US" altLang="zh-TW" dirty="0" smtClean="0"/>
                        <a:t>14~15</a:t>
                      </a:r>
                    </a:p>
                    <a:p>
                      <a:pPr algn="ctr"/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6.3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955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404664"/>
            <a:ext cx="8686800" cy="6453336"/>
          </a:xfrm>
        </p:spPr>
        <p:txBody>
          <a:bodyPr>
            <a:noAutofit/>
          </a:bodyPr>
          <a:lstStyle/>
          <a:p>
            <a:pPr algn="just"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sz="2700" dirty="0" smtClean="0">
                <a:solidFill>
                  <a:schemeClr val="tx1"/>
                </a:solidFill>
                <a:latin typeface="+mn-ea"/>
              </a:rPr>
              <a:t>對</a:t>
            </a:r>
            <a:r>
              <a:rPr lang="zh-TW" altLang="en-US" sz="2700" dirty="0">
                <a:solidFill>
                  <a:schemeClr val="tx1"/>
                </a:solidFill>
                <a:latin typeface="+mn-ea"/>
              </a:rPr>
              <a:t>同處於地震帶的台灣，雖然核能電廠在設計上已經考量各種天然災害所可能帶來的影響</a:t>
            </a:r>
            <a:r>
              <a:rPr lang="zh-TW" altLang="en-US" sz="2700" dirty="0" smtClean="0">
                <a:solidFill>
                  <a:schemeClr val="tx1"/>
                </a:solidFill>
                <a:latin typeface="+mn-ea"/>
              </a:rPr>
              <a:t>，但</a:t>
            </a:r>
            <a:r>
              <a:rPr lang="zh-TW" altLang="en-US" sz="2700" dirty="0">
                <a:solidFill>
                  <a:schemeClr val="tx1"/>
                </a:solidFill>
                <a:latin typeface="+mn-ea"/>
              </a:rPr>
              <a:t>如發生了像日本一般的強震可說是相當的不安</a:t>
            </a:r>
            <a:r>
              <a:rPr lang="zh-TW" altLang="en-US" sz="2700" dirty="0" smtClean="0">
                <a:solidFill>
                  <a:schemeClr val="tx1"/>
                </a:solidFill>
                <a:latin typeface="+mn-ea"/>
              </a:rPr>
              <a:t>全，更</a:t>
            </a:r>
            <a:r>
              <a:rPr lang="zh-TW" altLang="en-US" sz="2700" dirty="0">
                <a:solidFill>
                  <a:schemeClr val="tx1"/>
                </a:solidFill>
                <a:latin typeface="+mn-ea"/>
              </a:rPr>
              <a:t>因耐震力不足、無力抵抗海嘯、位於人口稠密區三大因素，遠高於他國</a:t>
            </a:r>
            <a:r>
              <a:rPr lang="zh-TW" altLang="en-US" sz="2700" dirty="0" smtClean="0">
                <a:solidFill>
                  <a:schemeClr val="tx1"/>
                </a:solidFill>
                <a:latin typeface="+mn-ea"/>
              </a:rPr>
              <a:t>。</a:t>
            </a:r>
            <a:endParaRPr lang="en-US" altLang="zh-TW" sz="2700" dirty="0" smtClean="0">
              <a:solidFill>
                <a:schemeClr val="tx1"/>
              </a:solidFill>
              <a:latin typeface="+mn-ea"/>
            </a:endParaRPr>
          </a:p>
          <a:p>
            <a:pPr marL="0" indent="0" algn="just">
              <a:buClr>
                <a:schemeClr val="tx1"/>
              </a:buClr>
              <a:buNone/>
            </a:pPr>
            <a:endParaRPr lang="en-US" altLang="zh-TW" sz="2700" dirty="0" smtClean="0">
              <a:solidFill>
                <a:schemeClr val="tx1"/>
              </a:solidFill>
              <a:latin typeface="+mn-ea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sz="2700" dirty="0">
                <a:solidFill>
                  <a:schemeClr val="tx1"/>
                </a:solidFill>
                <a:latin typeface="+mn-ea"/>
              </a:rPr>
              <a:t>其中</a:t>
            </a:r>
            <a:r>
              <a:rPr lang="zh-TW" altLang="en-US" sz="2700" dirty="0" smtClean="0">
                <a:solidFill>
                  <a:schemeClr val="tx1"/>
                </a:solidFill>
                <a:latin typeface="+mn-ea"/>
              </a:rPr>
              <a:t>核</a:t>
            </a:r>
            <a:r>
              <a:rPr lang="zh-TW" altLang="en-US" sz="2700" dirty="0">
                <a:solidFill>
                  <a:schemeClr val="tx1"/>
                </a:solidFill>
                <a:latin typeface="+mn-ea"/>
              </a:rPr>
              <a:t>一、核二廠分別距離山腳斷層</a:t>
            </a:r>
            <a:r>
              <a:rPr lang="en-US" altLang="zh-TW" sz="2700" dirty="0">
                <a:solidFill>
                  <a:schemeClr val="tx1"/>
                </a:solidFill>
                <a:latin typeface="+mn-ea"/>
              </a:rPr>
              <a:t>7</a:t>
            </a:r>
            <a:r>
              <a:rPr lang="zh-TW" altLang="en-US" sz="2700" dirty="0">
                <a:solidFill>
                  <a:schemeClr val="tx1"/>
                </a:solidFill>
                <a:latin typeface="+mn-ea"/>
              </a:rPr>
              <a:t>公里、</a:t>
            </a:r>
            <a:r>
              <a:rPr lang="en-US" altLang="zh-TW" sz="2700" dirty="0">
                <a:solidFill>
                  <a:schemeClr val="tx1"/>
                </a:solidFill>
                <a:latin typeface="+mn-ea"/>
              </a:rPr>
              <a:t>5</a:t>
            </a:r>
            <a:r>
              <a:rPr lang="zh-TW" altLang="en-US" sz="2700" dirty="0" smtClean="0">
                <a:solidFill>
                  <a:schemeClr val="tx1"/>
                </a:solidFill>
                <a:latin typeface="+mn-ea"/>
              </a:rPr>
              <a:t>公里核</a:t>
            </a:r>
            <a:r>
              <a:rPr lang="zh-TW" altLang="en-US" sz="2700" dirty="0">
                <a:solidFill>
                  <a:schemeClr val="tx1"/>
                </a:solidFill>
                <a:latin typeface="+mn-ea"/>
              </a:rPr>
              <a:t>三廠距離恆春斷層一點五公里，皆不符合台電的核電廠選址規定：距廠址</a:t>
            </a:r>
            <a:r>
              <a:rPr lang="en-US" altLang="zh-TW" sz="2700" dirty="0">
                <a:solidFill>
                  <a:schemeClr val="tx1"/>
                </a:solidFill>
                <a:latin typeface="+mn-ea"/>
              </a:rPr>
              <a:t>8</a:t>
            </a:r>
            <a:r>
              <a:rPr lang="zh-TW" altLang="en-US" sz="2700" dirty="0">
                <a:solidFill>
                  <a:schemeClr val="tx1"/>
                </a:solidFill>
                <a:latin typeface="+mn-ea"/>
              </a:rPr>
              <a:t>公里內不能有長度超過</a:t>
            </a:r>
            <a:r>
              <a:rPr lang="en-US" altLang="zh-TW" sz="2700" dirty="0">
                <a:solidFill>
                  <a:schemeClr val="tx1"/>
                </a:solidFill>
                <a:latin typeface="+mn-ea"/>
              </a:rPr>
              <a:t>3</a:t>
            </a:r>
            <a:r>
              <a:rPr lang="zh-TW" altLang="en-US" sz="2700" dirty="0">
                <a:solidFill>
                  <a:schemeClr val="tx1"/>
                </a:solidFill>
                <a:latin typeface="+mn-ea"/>
              </a:rPr>
              <a:t>百公尺的活動斷層。貢寮核四廠址的半徑</a:t>
            </a:r>
            <a:r>
              <a:rPr lang="en-US" altLang="zh-TW" sz="2700" dirty="0">
                <a:solidFill>
                  <a:schemeClr val="tx1"/>
                </a:solidFill>
                <a:latin typeface="+mn-ea"/>
              </a:rPr>
              <a:t>80</a:t>
            </a:r>
            <a:r>
              <a:rPr lang="zh-TW" altLang="en-US" sz="2700" dirty="0">
                <a:solidFill>
                  <a:schemeClr val="tx1"/>
                </a:solidFill>
                <a:latin typeface="+mn-ea"/>
              </a:rPr>
              <a:t>公里海域內有</a:t>
            </a:r>
            <a:r>
              <a:rPr lang="en-US" altLang="zh-TW" sz="2700" dirty="0">
                <a:solidFill>
                  <a:schemeClr val="tx1"/>
                </a:solidFill>
                <a:latin typeface="+mn-ea"/>
              </a:rPr>
              <a:t>70</a:t>
            </a:r>
            <a:r>
              <a:rPr lang="zh-TW" altLang="en-US" sz="2700" dirty="0">
                <a:solidFill>
                  <a:schemeClr val="tx1"/>
                </a:solidFill>
                <a:latin typeface="+mn-ea"/>
              </a:rPr>
              <a:t>幾座海底火山，其中的</a:t>
            </a:r>
            <a:r>
              <a:rPr lang="en-US" altLang="zh-TW" sz="2700" dirty="0">
                <a:solidFill>
                  <a:schemeClr val="tx1"/>
                </a:solidFill>
                <a:latin typeface="+mn-ea"/>
              </a:rPr>
              <a:t>11</a:t>
            </a:r>
            <a:r>
              <a:rPr lang="zh-TW" altLang="en-US" sz="2700" dirty="0">
                <a:solidFill>
                  <a:schemeClr val="tx1"/>
                </a:solidFill>
                <a:latin typeface="+mn-ea"/>
              </a:rPr>
              <a:t>座處於活火山的狀態。去年也於廠區外</a:t>
            </a:r>
            <a:r>
              <a:rPr lang="en-US" altLang="zh-TW" sz="2700" dirty="0">
                <a:solidFill>
                  <a:schemeClr val="tx1"/>
                </a:solidFill>
                <a:latin typeface="+mn-ea"/>
              </a:rPr>
              <a:t>1</a:t>
            </a:r>
            <a:r>
              <a:rPr lang="zh-TW" altLang="en-US" sz="2700" dirty="0">
                <a:solidFill>
                  <a:schemeClr val="tx1"/>
                </a:solidFill>
                <a:latin typeface="+mn-ea"/>
              </a:rPr>
              <a:t>公里處發現新斷層，目前正在評估這個新斷層會影響核四的狀況</a:t>
            </a:r>
            <a:r>
              <a:rPr lang="zh-TW" altLang="en-US" sz="2700" dirty="0" smtClean="0">
                <a:solidFill>
                  <a:schemeClr val="tx1"/>
                </a:solidFill>
                <a:latin typeface="+mn-ea"/>
              </a:rPr>
              <a:t>。</a:t>
            </a:r>
            <a:endParaRPr lang="en-US" altLang="zh-TW" sz="2700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0024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5747469"/>
          </a:xfrm>
        </p:spPr>
        <p:txBody>
          <a:bodyPr>
            <a:normAutofit fontScale="85000" lnSpcReduction="2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dirty="0">
                <a:solidFill>
                  <a:schemeClr val="tx1"/>
                </a:solidFill>
              </a:rPr>
              <a:t>國際知名的風險評估公司</a:t>
            </a:r>
            <a:r>
              <a:rPr lang="en-US" altLang="zh-TW" dirty="0" err="1">
                <a:solidFill>
                  <a:schemeClr val="tx1"/>
                </a:solidFill>
              </a:rPr>
              <a:t>Maplecroft</a:t>
            </a:r>
            <a:r>
              <a:rPr lang="en-US" altLang="zh-TW" dirty="0">
                <a:solidFill>
                  <a:schemeClr val="tx1"/>
                </a:solidFill>
              </a:rPr>
              <a:t> </a:t>
            </a:r>
            <a:r>
              <a:rPr lang="zh-TW" altLang="en-US" dirty="0">
                <a:solidFill>
                  <a:schemeClr val="tx1"/>
                </a:solidFill>
              </a:rPr>
              <a:t>，亦指出台灣的</a:t>
            </a:r>
            <a:r>
              <a:rPr lang="en-US" altLang="zh-TW" dirty="0">
                <a:solidFill>
                  <a:schemeClr val="tx1"/>
                </a:solidFill>
              </a:rPr>
              <a:t>4</a:t>
            </a:r>
            <a:r>
              <a:rPr lang="zh-TW" altLang="en-US" dirty="0">
                <a:solidFill>
                  <a:schemeClr val="tx1"/>
                </a:solidFill>
              </a:rPr>
              <a:t>座核電廠，是全球少數會同時遭逢地震、海嘯、洪水等三重威脅的</a:t>
            </a:r>
            <a:r>
              <a:rPr lang="zh-TW" altLang="en-US" dirty="0" smtClean="0">
                <a:solidFill>
                  <a:schemeClr val="tx1"/>
                </a:solidFill>
              </a:rPr>
              <a:t>廠址。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0" indent="0">
              <a:buClr>
                <a:schemeClr val="tx1"/>
              </a:buClr>
              <a:buNone/>
            </a:pPr>
            <a:endParaRPr lang="en-US" altLang="zh-TW" dirty="0" smtClean="0">
              <a:solidFill>
                <a:schemeClr val="tx1"/>
              </a:solidFill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安全</a:t>
            </a:r>
            <a:r>
              <a:rPr lang="zh-TW" altLang="en-US" dirty="0">
                <a:solidFill>
                  <a:schemeClr val="tx1"/>
                </a:solidFill>
              </a:rPr>
              <a:t>配套措施：集中於北部地區的核電廠，萬一</a:t>
            </a:r>
            <a:endParaRPr lang="en-US" altLang="zh-TW" dirty="0">
              <a:solidFill>
                <a:schemeClr val="tx1"/>
              </a:solidFill>
            </a:endParaRPr>
          </a:p>
          <a:p>
            <a:pPr marL="0" indent="0" algn="just">
              <a:buClr>
                <a:schemeClr val="tx1"/>
              </a:buClr>
              <a:buNone/>
            </a:pPr>
            <a:r>
              <a:rPr lang="zh-TW" altLang="en-US" dirty="0">
                <a:solidFill>
                  <a:schemeClr val="tx1"/>
                </a:solidFill>
              </a:rPr>
              <a:t>                               爆炸，政府該如何迅速疏散密度</a:t>
            </a:r>
            <a:endParaRPr lang="en-US" altLang="zh-TW" dirty="0">
              <a:solidFill>
                <a:schemeClr val="tx1"/>
              </a:solidFill>
            </a:endParaRPr>
          </a:p>
          <a:p>
            <a:pPr marL="0" indent="0" algn="just">
              <a:buClr>
                <a:schemeClr val="tx1"/>
              </a:buClr>
              <a:buNone/>
            </a:pPr>
            <a:r>
              <a:rPr lang="zh-TW" altLang="en-US" dirty="0">
                <a:solidFill>
                  <a:schemeClr val="tx1"/>
                </a:solidFill>
              </a:rPr>
              <a:t>                               高達</a:t>
            </a:r>
            <a:r>
              <a:rPr lang="en-US" altLang="zh-TW" dirty="0">
                <a:solidFill>
                  <a:schemeClr val="tx1"/>
                </a:solidFill>
              </a:rPr>
              <a:t>660</a:t>
            </a:r>
            <a:r>
              <a:rPr lang="zh-TW" altLang="en-US" dirty="0">
                <a:solidFill>
                  <a:schemeClr val="tx1"/>
                </a:solidFill>
              </a:rPr>
              <a:t>萬人口。</a:t>
            </a:r>
            <a:endParaRPr lang="en-US" altLang="zh-TW" dirty="0">
              <a:solidFill>
                <a:schemeClr val="tx1"/>
              </a:solidFill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l"/>
            </a:pPr>
            <a:endParaRPr lang="en-US" altLang="zh-TW" dirty="0">
              <a:solidFill>
                <a:schemeClr val="tx1"/>
              </a:solidFill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dirty="0">
                <a:solidFill>
                  <a:schemeClr val="tx1"/>
                </a:solidFill>
              </a:rPr>
              <a:t>輻射線之可怕：如果爆炸輻射層無法一一清除，</a:t>
            </a:r>
            <a:endParaRPr lang="en-US" altLang="zh-TW" dirty="0">
              <a:solidFill>
                <a:schemeClr val="tx1"/>
              </a:solidFill>
            </a:endParaRPr>
          </a:p>
          <a:p>
            <a:pPr marL="0" indent="0" algn="just">
              <a:buClr>
                <a:schemeClr val="tx1"/>
              </a:buClr>
              <a:buNone/>
            </a:pPr>
            <a:r>
              <a:rPr lang="zh-TW" altLang="en-US" dirty="0">
                <a:solidFill>
                  <a:schemeClr val="tx1"/>
                </a:solidFill>
              </a:rPr>
              <a:t>              </a:t>
            </a:r>
            <a:r>
              <a:rPr lang="en-US" altLang="zh-TW" dirty="0">
                <a:solidFill>
                  <a:schemeClr val="tx1"/>
                </a:solidFill>
              </a:rPr>
              <a:t>                 </a:t>
            </a:r>
            <a:r>
              <a:rPr lang="zh-TW" altLang="en-US" dirty="0">
                <a:solidFill>
                  <a:schemeClr val="tx1"/>
                </a:solidFill>
              </a:rPr>
              <a:t>對於土地的永續經營是有限的。</a:t>
            </a:r>
            <a:endParaRPr lang="en-US" altLang="zh-TW" dirty="0">
              <a:solidFill>
                <a:schemeClr val="tx1"/>
              </a:solidFill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l"/>
            </a:pPr>
            <a:endParaRPr lang="en-US" altLang="zh-TW" dirty="0">
              <a:solidFill>
                <a:schemeClr val="tx1"/>
              </a:solidFill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dirty="0">
                <a:solidFill>
                  <a:schemeClr val="tx1"/>
                </a:solidFill>
              </a:rPr>
              <a:t>原料需求仰賴國外：台灣並無製造、維修技術，</a:t>
            </a:r>
            <a:endParaRPr lang="en-US" altLang="zh-TW" dirty="0">
              <a:solidFill>
                <a:schemeClr val="tx1"/>
              </a:solidFill>
            </a:endParaRPr>
          </a:p>
          <a:p>
            <a:pPr marL="0" indent="0" algn="just">
              <a:buClr>
                <a:schemeClr val="tx1"/>
              </a:buClr>
              <a:buNone/>
            </a:pPr>
            <a:r>
              <a:rPr lang="zh-TW" altLang="en-US" dirty="0">
                <a:solidFill>
                  <a:schemeClr val="tx1"/>
                </a:solidFill>
              </a:rPr>
              <a:t>　　　　　　　　　   任何一個原料都需要仰賴進</a:t>
            </a:r>
            <a:endParaRPr lang="en-US" altLang="zh-TW" dirty="0">
              <a:solidFill>
                <a:schemeClr val="tx1"/>
              </a:solidFill>
            </a:endParaRPr>
          </a:p>
          <a:p>
            <a:pPr marL="0" indent="0" algn="just">
              <a:buClr>
                <a:schemeClr val="tx1"/>
              </a:buClr>
              <a:buNone/>
            </a:pPr>
            <a:r>
              <a:rPr lang="zh-TW" altLang="en-US" dirty="0">
                <a:solidFill>
                  <a:schemeClr val="tx1"/>
                </a:solidFill>
              </a:rPr>
              <a:t>　　　　　　　　　   口。</a:t>
            </a:r>
          </a:p>
          <a:p>
            <a:endParaRPr lang="zh-TW" altLang="en-US" b="1" dirty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3127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686800" cy="8382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以適當科技角度來看核能發電</a:t>
            </a:r>
            <a:r>
              <a:rPr lang="zh-TW" altLang="en-US" dirty="0" smtClean="0">
                <a:solidFill>
                  <a:schemeClr val="tx1"/>
                </a:solidFill>
              </a:rPr>
              <a:t>系統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2844" y="1214422"/>
            <a:ext cx="8848756" cy="5357850"/>
          </a:xfrm>
        </p:spPr>
        <p:txBody>
          <a:bodyPr>
            <a:normAutofit fontScale="92500"/>
          </a:bodyPr>
          <a:lstStyle/>
          <a:p>
            <a:pPr algn="just"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非碳能源：在石油危機之下，開發新能源是重點，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zh-TW" altLang="en-US" dirty="0" smtClean="0">
                <a:solidFill>
                  <a:schemeClr val="tx1"/>
                </a:solidFill>
              </a:rPr>
              <a:t>            </a:t>
            </a:r>
            <a:r>
              <a:rPr lang="zh-TW" altLang="en-US" dirty="0" smtClean="0">
                <a:solidFill>
                  <a:schemeClr val="tx1"/>
                </a:solidFill>
              </a:rPr>
              <a:t>            但</a:t>
            </a:r>
            <a:r>
              <a:rPr lang="zh-TW" altLang="en-US" dirty="0" smtClean="0">
                <a:solidFill>
                  <a:schemeClr val="tx1"/>
                </a:solidFill>
              </a:rPr>
              <a:t>若使用過核燃料（再處理）可</a:t>
            </a:r>
            <a:r>
              <a:rPr lang="zh-TW" altLang="en-US" dirty="0" smtClean="0">
                <a:solidFill>
                  <a:schemeClr val="tx1"/>
                </a:solidFill>
              </a:rPr>
              <a:t>使得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zh-TW" altLang="en-US" dirty="0" smtClean="0">
                <a:solidFill>
                  <a:schemeClr val="tx1"/>
                </a:solidFill>
              </a:rPr>
              <a:t>            </a:t>
            </a:r>
            <a:r>
              <a:rPr lang="zh-TW" altLang="en-US" dirty="0" smtClean="0">
                <a:solidFill>
                  <a:schemeClr val="tx1"/>
                </a:solidFill>
              </a:rPr>
              <a:t>            此</a:t>
            </a:r>
            <a:r>
              <a:rPr lang="zh-TW" altLang="en-US" dirty="0" smtClean="0">
                <a:solidFill>
                  <a:schemeClr val="tx1"/>
                </a:solidFill>
              </a:rPr>
              <a:t>能源永續再生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altLang="zh-TW" dirty="0" smtClean="0">
              <a:solidFill>
                <a:schemeClr val="tx1"/>
              </a:solidFill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核能原料運輸成本低：一年只需</a:t>
            </a:r>
            <a:r>
              <a:rPr lang="en-US" altLang="zh-TW" dirty="0" smtClean="0">
                <a:solidFill>
                  <a:schemeClr val="tx1"/>
                </a:solidFill>
              </a:rPr>
              <a:t>30</a:t>
            </a:r>
            <a:r>
              <a:rPr lang="zh-TW" altLang="en-US" dirty="0" smtClean="0">
                <a:solidFill>
                  <a:schemeClr val="tx1"/>
                </a:solidFill>
              </a:rPr>
              <a:t>公噸的鈾</a:t>
            </a:r>
            <a:r>
              <a:rPr lang="zh-TW" altLang="en-US" dirty="0" smtClean="0">
                <a:solidFill>
                  <a:schemeClr val="tx1"/>
                </a:solidFill>
              </a:rPr>
              <a:t>燃料，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0" indent="0" algn="just">
              <a:buClr>
                <a:schemeClr val="tx1"/>
              </a:buClr>
              <a:buNone/>
            </a:pPr>
            <a:r>
              <a:rPr lang="zh-TW" altLang="en-US" dirty="0">
                <a:solidFill>
                  <a:schemeClr val="tx1"/>
                </a:solidFill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</a:rPr>
              <a:t>                                          </a:t>
            </a:r>
            <a:r>
              <a:rPr lang="zh-TW" altLang="en-US" dirty="0" smtClean="0">
                <a:solidFill>
                  <a:schemeClr val="tx1"/>
                </a:solidFill>
              </a:rPr>
              <a:t>以</a:t>
            </a:r>
            <a:r>
              <a:rPr lang="zh-TW" altLang="en-US" dirty="0" smtClean="0">
                <a:solidFill>
                  <a:schemeClr val="tx1"/>
                </a:solidFill>
              </a:rPr>
              <a:t>一次班機就可</a:t>
            </a:r>
            <a:r>
              <a:rPr lang="zh-TW" altLang="en-US" dirty="0" smtClean="0">
                <a:solidFill>
                  <a:schemeClr val="tx1"/>
                </a:solidFill>
              </a:rPr>
              <a:t>完成運輸。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0" indent="0" algn="just">
              <a:buClr>
                <a:schemeClr val="tx1"/>
              </a:buClr>
              <a:buNone/>
            </a:pPr>
            <a:endParaRPr lang="en-US" altLang="zh-TW" dirty="0" smtClean="0">
              <a:solidFill>
                <a:schemeClr val="tx1"/>
              </a:solidFill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發電成本低廉：成本較其他再生能源低廉，</a:t>
            </a:r>
            <a:r>
              <a:rPr lang="zh-TW" altLang="en-US" dirty="0" smtClean="0">
                <a:solidFill>
                  <a:schemeClr val="tx1"/>
                </a:solidFill>
              </a:rPr>
              <a:t>僅需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0" indent="0" algn="just">
              <a:buClr>
                <a:schemeClr val="tx1"/>
              </a:buClr>
              <a:buNone/>
            </a:pPr>
            <a:r>
              <a:rPr lang="zh-TW" altLang="en-US" dirty="0" smtClean="0">
                <a:solidFill>
                  <a:schemeClr val="tx1"/>
                </a:solidFill>
              </a:rPr>
              <a:t>                                </a:t>
            </a:r>
            <a:r>
              <a:rPr lang="en-US" altLang="zh-TW" dirty="0" smtClean="0">
                <a:solidFill>
                  <a:schemeClr val="tx1"/>
                </a:solidFill>
              </a:rPr>
              <a:t>0.67</a:t>
            </a:r>
            <a:r>
              <a:rPr lang="zh-TW" altLang="en-US" dirty="0" smtClean="0">
                <a:solidFill>
                  <a:schemeClr val="tx1"/>
                </a:solidFill>
              </a:rPr>
              <a:t>元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altLang="zh-TW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altLang="zh-TW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77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216287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b="1" dirty="0" smtClean="0"/>
              <a:t>長久</a:t>
            </a:r>
            <a:r>
              <a:rPr lang="zh-TW" altLang="en-US" b="1" dirty="0"/>
              <a:t>以來，科學家一直夢想能控制核融合，以取得安全、乾淨而且幾乎用之不竭的能源。這些努力正逐漸有了成果，但是，真的打造得出可運作的反應器嗎</a:t>
            </a:r>
            <a:r>
              <a:rPr lang="zh-TW" altLang="en-US" b="1" dirty="0" smtClean="0"/>
              <a:t>？</a:t>
            </a:r>
            <a:endParaRPr lang="en-US" altLang="zh-TW" b="1" dirty="0" smtClean="0"/>
          </a:p>
          <a:p>
            <a:pPr marL="0" indent="0">
              <a:buClr>
                <a:schemeClr val="tx1"/>
              </a:buClr>
              <a:buNone/>
            </a:pPr>
            <a:endParaRPr lang="en-US" altLang="zh-TW" b="1" dirty="0" smtClean="0"/>
          </a:p>
        </p:txBody>
      </p:sp>
      <p:pic>
        <p:nvPicPr>
          <p:cNvPr id="1031" name="Picture 7" descr="D-t-fusion.png (333×33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212976"/>
            <a:ext cx="3171825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611560" y="456380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dirty="0">
                <a:latin typeface="+mn-ea"/>
                <a:hlinkClick r:id="rId3" tooltip="氘"/>
              </a:rPr>
              <a:t>氘</a:t>
            </a:r>
            <a:r>
              <a:rPr lang="en-US" altLang="zh-TW" dirty="0">
                <a:latin typeface="+mn-ea"/>
              </a:rPr>
              <a:t>-</a:t>
            </a:r>
            <a:r>
              <a:rPr lang="zh-TW" altLang="en-US" dirty="0">
                <a:latin typeface="+mn-ea"/>
                <a:hlinkClick r:id="rId4" tooltip="氚"/>
              </a:rPr>
              <a:t>氚</a:t>
            </a:r>
            <a:r>
              <a:rPr lang="zh-TW" altLang="en-US" dirty="0">
                <a:latin typeface="+mn-ea"/>
              </a:rPr>
              <a:t> （</a:t>
            </a:r>
            <a:r>
              <a:rPr lang="en-US" altLang="zh-TW" dirty="0">
                <a:latin typeface="+mn-ea"/>
              </a:rPr>
              <a:t>D-T</a:t>
            </a:r>
            <a:r>
              <a:rPr lang="zh-TW" altLang="en-US" dirty="0">
                <a:latin typeface="+mn-ea"/>
              </a:rPr>
              <a:t>）的核融合反應產生</a:t>
            </a:r>
            <a:r>
              <a:rPr lang="zh-TW" altLang="en-US" dirty="0">
                <a:latin typeface="+mn-ea"/>
                <a:hlinkClick r:id="rId5" tooltip="氦"/>
              </a:rPr>
              <a:t>氦</a:t>
            </a:r>
            <a:r>
              <a:rPr lang="zh-TW" altLang="en-US" dirty="0">
                <a:latin typeface="+mn-ea"/>
              </a:rPr>
              <a:t>（</a:t>
            </a:r>
            <a:r>
              <a:rPr lang="en-US" altLang="zh-TW" dirty="0">
                <a:latin typeface="+mn-ea"/>
              </a:rPr>
              <a:t>He</a:t>
            </a:r>
            <a:r>
              <a:rPr lang="zh-TW" altLang="en-US" dirty="0">
                <a:latin typeface="+mn-ea"/>
              </a:rPr>
              <a:t>）與</a:t>
            </a:r>
            <a:r>
              <a:rPr lang="zh-TW" altLang="en-US" dirty="0">
                <a:latin typeface="+mn-ea"/>
                <a:hlinkClick r:id="rId6" tooltip="中子"/>
              </a:rPr>
              <a:t>中子</a:t>
            </a:r>
            <a:r>
              <a:rPr lang="zh-TW" altLang="en-US" dirty="0">
                <a:latin typeface="+mn-ea"/>
              </a:rPr>
              <a:t>（</a:t>
            </a:r>
            <a:r>
              <a:rPr lang="en-US" altLang="zh-TW" dirty="0">
                <a:latin typeface="+mn-ea"/>
              </a:rPr>
              <a:t>n</a:t>
            </a:r>
            <a:r>
              <a:rPr lang="zh-TW" altLang="en-US" dirty="0">
                <a:latin typeface="+mn-ea"/>
              </a:rPr>
              <a:t>），期間釋放出的</a:t>
            </a:r>
            <a:r>
              <a:rPr lang="zh-TW" altLang="en-US" dirty="0">
                <a:latin typeface="+mn-ea"/>
                <a:hlinkClick r:id="rId7" tooltip="核能"/>
              </a:rPr>
              <a:t>核能</a:t>
            </a:r>
            <a:r>
              <a:rPr lang="zh-TW" altLang="en-US" dirty="0">
                <a:latin typeface="+mn-ea"/>
              </a:rPr>
              <a:t>，是目前考慮中的未來主要能源。</a:t>
            </a:r>
            <a:endParaRPr lang="zh-TW" altLang="en-US" dirty="0">
              <a:latin typeface="+mn-ea"/>
            </a:endParaRPr>
          </a:p>
        </p:txBody>
      </p:sp>
      <p:sp>
        <p:nvSpPr>
          <p:cNvPr id="12" name="標題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686800" cy="83820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核能未來發展 </a:t>
            </a:r>
            <a:r>
              <a:rPr lang="en-US" altLang="zh-TW" dirty="0" smtClean="0">
                <a:solidFill>
                  <a:schemeClr val="tx1"/>
                </a:solidFill>
              </a:rPr>
              <a:t>– </a:t>
            </a:r>
            <a:r>
              <a:rPr lang="zh-TW" altLang="en-US" dirty="0" smtClean="0">
                <a:solidFill>
                  <a:schemeClr val="tx1"/>
                </a:solidFill>
              </a:rPr>
              <a:t>核融合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3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116632"/>
            <a:ext cx="8686800" cy="5963493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sz="2200" dirty="0" smtClean="0">
                <a:solidFill>
                  <a:schemeClr val="tx1"/>
                </a:solidFill>
              </a:rPr>
              <a:t>「</a:t>
            </a:r>
            <a:r>
              <a:rPr lang="zh-TW" altLang="en-US" sz="2200" dirty="0">
                <a:solidFill>
                  <a:schemeClr val="tx1"/>
                </a:solidFill>
              </a:rPr>
              <a:t>核融合」發電能改善「核分裂」發電的三項缺點</a:t>
            </a:r>
            <a:r>
              <a:rPr lang="zh-TW" altLang="en-US" sz="2200" dirty="0" smtClean="0">
                <a:solidFill>
                  <a:schemeClr val="tx1"/>
                </a:solidFill>
              </a:rPr>
              <a:t>。</a:t>
            </a:r>
            <a:endParaRPr lang="en-US" altLang="zh-TW" sz="2200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Font typeface="Wingdings" pitchFamily="2" charset="2"/>
              <a:buChar char="l"/>
            </a:pPr>
            <a:endParaRPr lang="en-US" altLang="zh-TW" sz="22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sz="2200" dirty="0" smtClean="0">
                <a:solidFill>
                  <a:schemeClr val="tx1"/>
                </a:solidFill>
              </a:rPr>
              <a:t>第一</a:t>
            </a:r>
            <a:r>
              <a:rPr lang="zh-TW" altLang="en-US" sz="2200" dirty="0">
                <a:solidFill>
                  <a:schemeClr val="tx1"/>
                </a:solidFill>
              </a:rPr>
              <a:t>，核融合的燃料</a:t>
            </a:r>
            <a:r>
              <a:rPr lang="en-US" altLang="zh-TW" sz="2200" dirty="0">
                <a:solidFill>
                  <a:schemeClr val="tx1"/>
                </a:solidFill>
              </a:rPr>
              <a:t>(</a:t>
            </a:r>
            <a:r>
              <a:rPr lang="zh-TW" altLang="en-US" sz="2200" dirty="0">
                <a:solidFill>
                  <a:schemeClr val="tx1"/>
                </a:solidFill>
              </a:rPr>
              <a:t>氘和氚</a:t>
            </a:r>
            <a:r>
              <a:rPr lang="en-US" altLang="zh-TW" sz="2200" dirty="0">
                <a:solidFill>
                  <a:schemeClr val="tx1"/>
                </a:solidFill>
              </a:rPr>
              <a:t>)</a:t>
            </a:r>
            <a:r>
              <a:rPr lang="zh-TW" altLang="en-US" sz="2200" dirty="0">
                <a:solidFill>
                  <a:schemeClr val="tx1"/>
                </a:solidFill>
              </a:rPr>
              <a:t>很容易取得，氘可以從海水提煉，每一公升海水中含三十毫克氘。雖然，氚不存在於自然界中，但可以從中子與鋰元素的核反應提煉，因此核融合的氘及氚燃料是幾乎取之不盡的</a:t>
            </a:r>
            <a:r>
              <a:rPr lang="zh-TW" altLang="en-US" sz="2200" dirty="0" smtClean="0">
                <a:solidFill>
                  <a:schemeClr val="tx1"/>
                </a:solidFill>
              </a:rPr>
              <a:t>。</a:t>
            </a:r>
            <a:endParaRPr lang="en-US" altLang="zh-TW" sz="2200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Font typeface="Wingdings" pitchFamily="2" charset="2"/>
              <a:buChar char="l"/>
            </a:pPr>
            <a:endParaRPr lang="en-US" altLang="zh-TW" sz="2200" u="sng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sz="2200" dirty="0" smtClean="0">
                <a:solidFill>
                  <a:schemeClr val="tx1"/>
                </a:solidFill>
              </a:rPr>
              <a:t>第二</a:t>
            </a:r>
            <a:r>
              <a:rPr lang="zh-TW" altLang="en-US" sz="2200" dirty="0">
                <a:solidFill>
                  <a:schemeClr val="tx1"/>
                </a:solidFill>
              </a:rPr>
              <a:t>，核融合的燃料以及反應後的產物都是非放射性物質，不會產生二氧化碳或造成空氣污染，不會有大量的核能廢料，故沒有核廢料處理的難解技術與政治問題</a:t>
            </a:r>
            <a:r>
              <a:rPr lang="zh-TW" altLang="en-US" sz="2200" dirty="0" smtClean="0">
                <a:solidFill>
                  <a:schemeClr val="tx1"/>
                </a:solidFill>
              </a:rPr>
              <a:t>。</a:t>
            </a:r>
            <a:endParaRPr lang="en-US" altLang="zh-TW" sz="2200" dirty="0" smtClean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Font typeface="Wingdings" pitchFamily="2" charset="2"/>
              <a:buChar char="l"/>
            </a:pPr>
            <a:endParaRPr lang="en-US" altLang="zh-TW" sz="22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  <a:buFont typeface="Wingdings" pitchFamily="2" charset="2"/>
              <a:buChar char="l"/>
            </a:pPr>
            <a:r>
              <a:rPr lang="zh-TW" altLang="en-US" sz="2200" dirty="0" smtClean="0">
                <a:solidFill>
                  <a:schemeClr val="tx1"/>
                </a:solidFill>
              </a:rPr>
              <a:t>第三</a:t>
            </a:r>
            <a:r>
              <a:rPr lang="zh-TW" altLang="en-US" sz="2200" dirty="0">
                <a:solidFill>
                  <a:schemeClr val="tx1"/>
                </a:solidFill>
              </a:rPr>
              <a:t>，核融合裝置內是密度稀薄的電漿，其中的電漿粒子密度約只有空氣密度的十萬分之一而已，無需大量集中燃料。只要減少燃料供給，核融合反應可以隨時終止，其控制性比現行核分裂反應器要容易，故核融合反應爐不可能熔毀，也不可能有大型能量釋放失控的危險。與目前所知的所有能源相比較，氘與氚的核融合能源不僅燃料充足，又不產生溫室氣體及高</a:t>
            </a:r>
            <a:r>
              <a:rPr lang="zh-TW" altLang="en-US" sz="2200" dirty="0" smtClean="0">
                <a:solidFill>
                  <a:schemeClr val="tx1"/>
                </a:solidFill>
              </a:rPr>
              <a:t>放射性的</a:t>
            </a:r>
            <a:r>
              <a:rPr lang="zh-TW" altLang="en-US" sz="2200" dirty="0">
                <a:solidFill>
                  <a:schemeClr val="tx1"/>
                </a:solidFill>
              </a:rPr>
              <a:t>核廢料，因此核融合是最友善環境的永續能源，極有可能成為人類能源的最終解決方案。</a:t>
            </a:r>
          </a:p>
          <a:p>
            <a:endParaRPr lang="zh-TW" alt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10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旅程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1043</Words>
  <Application>Microsoft Office PowerPoint</Application>
  <PresentationFormat>如螢幕大小 (4:3)</PresentationFormat>
  <Paragraphs>87</Paragraphs>
  <Slides>11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旅程</vt:lpstr>
      <vt:lpstr>班級：車輛三甲 學號：49915092 姓名：黃水德 指導老師：林聰益</vt:lpstr>
      <vt:lpstr>目錄</vt:lpstr>
      <vt:lpstr>核能簡介</vt:lpstr>
      <vt:lpstr> 台灣核能發電風險評估 – 地震的威脅</vt:lpstr>
      <vt:lpstr>PowerPoint 簡報</vt:lpstr>
      <vt:lpstr>PowerPoint 簡報</vt:lpstr>
      <vt:lpstr>以適當科技角度來看核能發電系統</vt:lpstr>
      <vt:lpstr>核能未來發展 – 核融合</vt:lpstr>
      <vt:lpstr>PowerPoint 簡報</vt:lpstr>
      <vt:lpstr>結論</vt:lpstr>
      <vt:lpstr>參考資料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班級：車輛三甲 學號：49915092 姓名：黃水德 指導老師：林聰益</dc:title>
  <dc:creator>a</dc:creator>
  <cp:lastModifiedBy>a</cp:lastModifiedBy>
  <cp:revision>21</cp:revision>
  <dcterms:created xsi:type="dcterms:W3CDTF">2012-12-23T11:19:33Z</dcterms:created>
  <dcterms:modified xsi:type="dcterms:W3CDTF">2012-12-23T14:35:19Z</dcterms:modified>
</cp:coreProperties>
</file>