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5" r:id="rId2"/>
    <p:sldId id="266" r:id="rId3"/>
    <p:sldId id="268" r:id="rId4"/>
    <p:sldId id="261" r:id="rId5"/>
    <p:sldId id="264" r:id="rId6"/>
    <p:sldId id="260" r:id="rId7"/>
    <p:sldId id="259" r:id="rId8"/>
    <p:sldId id="262" r:id="rId9"/>
    <p:sldId id="263" r:id="rId10"/>
    <p:sldId id="267" r:id="rId11"/>
    <p:sldId id="270" r:id="rId12"/>
    <p:sldId id="258" r:id="rId13"/>
    <p:sldId id="257" r:id="rId14"/>
    <p:sldId id="256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97C98E7-E754-4829-BD26-62160712AB40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ADA4BBF-3731-4F09-A5AB-5A7C032B5D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E:\Solar%20Battery\Apex%20BP%20Solar%20%20Photovolta&#39844;ue,%20les%20modules.files\page_en.files\corpscristallin_en.files\cristallin2_en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zh.wikipedia.org/w/index.php?title=%E4%BA%8C%E6%B0%A7%E5%8C%96%E7%A2%B3&amp;variant=zh-h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5832648" cy="1512168"/>
          </a:xfrm>
        </p:spPr>
        <p:txBody>
          <a:bodyPr/>
          <a:lstStyle/>
          <a:p>
            <a:pPr algn="ctr"/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工程與社會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專題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適當科技與風險評估的角度來看太陽能系統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39552" y="3212976"/>
            <a:ext cx="7924800" cy="223224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班級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車輛三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甲</a:t>
            </a:r>
            <a:br>
              <a:rPr lang="zh-TW" altLang="en-US" sz="2800" dirty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:49915049</a:t>
            </a:r>
            <a:r>
              <a:rPr lang="en-US" altLang="zh-TW" sz="2800" dirty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 marL="0" indent="0" algn="ctr">
              <a:buNone/>
              <a:defRPr/>
            </a:pP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姓名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鄭竹惟</a:t>
            </a:r>
            <a:endParaRPr lang="zh-TW" altLang="en-US" sz="2800" dirty="0">
              <a:solidFill>
                <a:schemeClr val="tx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  <a:defRPr/>
            </a:pP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指導老師</a:t>
            </a:r>
            <a:r>
              <a:rPr lang="en-US" altLang="zh-TW" sz="2800" dirty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林聰益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523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太陽能電池模組基本結構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5446" y="1650676"/>
            <a:ext cx="2702848" cy="3742617"/>
            <a:chOff x="144" y="1157"/>
            <a:chExt cx="1279" cy="2466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 rot="5400000">
              <a:off x="1071" y="3377"/>
              <a:ext cx="38" cy="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 rot="5400000">
              <a:off x="1084" y="1274"/>
              <a:ext cx="38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7" name="AutoShape 10"/>
            <p:cNvCxnSpPr>
              <a:cxnSpLocks noChangeShapeType="1"/>
              <a:stCxn id="6" idx="4"/>
              <a:endCxn id="5" idx="4"/>
            </p:cNvCxnSpPr>
            <p:nvPr/>
          </p:nvCxnSpPr>
          <p:spPr bwMode="auto">
            <a:xfrm rot="10800000" flipV="1">
              <a:off x="1070" y="1296"/>
              <a:ext cx="12" cy="2103"/>
            </a:xfrm>
            <a:prstGeom prst="bentConnector3">
              <a:avLst>
                <a:gd name="adj1" fmla="val 113571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165" y="2280"/>
              <a:ext cx="1545" cy="195"/>
              <a:chOff x="703" y="1445"/>
              <a:chExt cx="1917" cy="222"/>
            </a:xfrm>
          </p:grpSpPr>
          <p:sp>
            <p:nvSpPr>
              <p:cNvPr id="52" name="AutoShape 12"/>
              <p:cNvSpPr>
                <a:spLocks noChangeArrowheads="1"/>
              </p:cNvSpPr>
              <p:nvPr/>
            </p:nvSpPr>
            <p:spPr bwMode="auto">
              <a:xfrm rot="5400000">
                <a:off x="1435" y="1501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3" name="Line 13"/>
              <p:cNvSpPr>
                <a:spLocks noChangeShapeType="1"/>
              </p:cNvSpPr>
              <p:nvPr/>
            </p:nvSpPr>
            <p:spPr bwMode="auto">
              <a:xfrm rot="5400000" flipV="1">
                <a:off x="1486" y="1549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" name="Oval 14"/>
              <p:cNvSpPr>
                <a:spLocks noChangeArrowheads="1"/>
              </p:cNvSpPr>
              <p:nvPr/>
            </p:nvSpPr>
            <p:spPr bwMode="auto">
              <a:xfrm rot="5400000" flipV="1">
                <a:off x="1381" y="1458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5" name="AutoShape 15"/>
              <p:cNvSpPr>
                <a:spLocks noChangeArrowheads="1"/>
              </p:cNvSpPr>
              <p:nvPr/>
            </p:nvSpPr>
            <p:spPr bwMode="auto">
              <a:xfrm rot="5400000">
                <a:off x="2112" y="1502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 rot="5400000" flipV="1">
                <a:off x="2163" y="1550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" name="Oval 17"/>
              <p:cNvSpPr>
                <a:spLocks noChangeArrowheads="1"/>
              </p:cNvSpPr>
              <p:nvPr/>
            </p:nvSpPr>
            <p:spPr bwMode="auto">
              <a:xfrm rot="5400000" flipV="1">
                <a:off x="2058" y="1459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AutoShape 18"/>
              <p:cNvSpPr>
                <a:spLocks noChangeArrowheads="1"/>
              </p:cNvSpPr>
              <p:nvPr/>
            </p:nvSpPr>
            <p:spPr bwMode="auto">
              <a:xfrm rot="5400000">
                <a:off x="1781" y="1507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 rot="5400000" flipV="1">
                <a:off x="1832" y="1555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" name="Oval 20"/>
              <p:cNvSpPr>
                <a:spLocks noChangeArrowheads="1"/>
              </p:cNvSpPr>
              <p:nvPr/>
            </p:nvSpPr>
            <p:spPr bwMode="auto">
              <a:xfrm rot="5400000" flipV="1">
                <a:off x="1727" y="1464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1" name="AutoShape 21"/>
              <p:cNvSpPr>
                <a:spLocks noChangeArrowheads="1"/>
              </p:cNvSpPr>
              <p:nvPr/>
            </p:nvSpPr>
            <p:spPr bwMode="auto">
              <a:xfrm rot="5400000">
                <a:off x="1084" y="1506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2" name="Line 22"/>
              <p:cNvSpPr>
                <a:spLocks noChangeShapeType="1"/>
              </p:cNvSpPr>
              <p:nvPr/>
            </p:nvSpPr>
            <p:spPr bwMode="auto">
              <a:xfrm rot="5400000" flipV="1">
                <a:off x="1135" y="1554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3" name="Oval 23"/>
              <p:cNvSpPr>
                <a:spLocks noChangeArrowheads="1"/>
              </p:cNvSpPr>
              <p:nvPr/>
            </p:nvSpPr>
            <p:spPr bwMode="auto">
              <a:xfrm rot="5400000" flipV="1">
                <a:off x="1030" y="1463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4" name="AutoShape 24"/>
              <p:cNvSpPr>
                <a:spLocks noChangeArrowheads="1"/>
              </p:cNvSpPr>
              <p:nvPr/>
            </p:nvSpPr>
            <p:spPr bwMode="auto">
              <a:xfrm rot="5400000">
                <a:off x="2472" y="1506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" name="Line 25"/>
              <p:cNvSpPr>
                <a:spLocks noChangeShapeType="1"/>
              </p:cNvSpPr>
              <p:nvPr/>
            </p:nvSpPr>
            <p:spPr bwMode="auto">
              <a:xfrm rot="5400000" flipV="1">
                <a:off x="2523" y="1554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" name="Oval 26"/>
              <p:cNvSpPr>
                <a:spLocks noChangeArrowheads="1"/>
              </p:cNvSpPr>
              <p:nvPr/>
            </p:nvSpPr>
            <p:spPr bwMode="auto">
              <a:xfrm rot="5400000" flipV="1">
                <a:off x="2418" y="1463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" name="AutoShape 27"/>
              <p:cNvSpPr>
                <a:spLocks noChangeArrowheads="1"/>
              </p:cNvSpPr>
              <p:nvPr/>
            </p:nvSpPr>
            <p:spPr bwMode="auto">
              <a:xfrm rot="5400000">
                <a:off x="744" y="1506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8" name="Line 28"/>
              <p:cNvSpPr>
                <a:spLocks noChangeShapeType="1"/>
              </p:cNvSpPr>
              <p:nvPr/>
            </p:nvSpPr>
            <p:spPr bwMode="auto">
              <a:xfrm rot="5400000" flipV="1">
                <a:off x="795" y="1554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9" name="Oval 29"/>
              <p:cNvSpPr>
                <a:spLocks noChangeArrowheads="1"/>
              </p:cNvSpPr>
              <p:nvPr/>
            </p:nvSpPr>
            <p:spPr bwMode="auto">
              <a:xfrm rot="5400000" flipV="1">
                <a:off x="690" y="1463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cxnSp>
          <p:nvCxnSpPr>
            <p:cNvPr id="9" name="AutoShape 30"/>
            <p:cNvCxnSpPr>
              <a:cxnSpLocks noChangeShapeType="1"/>
              <a:stCxn id="6" idx="4"/>
              <a:endCxn id="5" idx="4"/>
            </p:cNvCxnSpPr>
            <p:nvPr/>
          </p:nvCxnSpPr>
          <p:spPr bwMode="auto">
            <a:xfrm rot="10800000" flipV="1">
              <a:off x="1070" y="1296"/>
              <a:ext cx="12" cy="2103"/>
            </a:xfrm>
            <a:prstGeom prst="bentConnector3">
              <a:avLst>
                <a:gd name="adj1" fmla="val 339285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 rot="5400000">
              <a:off x="-112" y="2279"/>
              <a:ext cx="1546" cy="195"/>
              <a:chOff x="703" y="1445"/>
              <a:chExt cx="1917" cy="222"/>
            </a:xfrm>
          </p:grpSpPr>
          <p:sp>
            <p:nvSpPr>
              <p:cNvPr id="34" name="AutoShape 32"/>
              <p:cNvSpPr>
                <a:spLocks noChangeArrowheads="1"/>
              </p:cNvSpPr>
              <p:nvPr/>
            </p:nvSpPr>
            <p:spPr bwMode="auto">
              <a:xfrm rot="5400000">
                <a:off x="1435" y="1501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 rot="5400000" flipV="1">
                <a:off x="1486" y="1549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auto">
              <a:xfrm rot="5400000" flipV="1">
                <a:off x="1381" y="1458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" name="AutoShape 35"/>
              <p:cNvSpPr>
                <a:spLocks noChangeArrowheads="1"/>
              </p:cNvSpPr>
              <p:nvPr/>
            </p:nvSpPr>
            <p:spPr bwMode="auto">
              <a:xfrm rot="5400000">
                <a:off x="2112" y="1502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 rot="5400000" flipV="1">
                <a:off x="2163" y="1550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" name="Oval 37"/>
              <p:cNvSpPr>
                <a:spLocks noChangeArrowheads="1"/>
              </p:cNvSpPr>
              <p:nvPr/>
            </p:nvSpPr>
            <p:spPr bwMode="auto">
              <a:xfrm rot="5400000" flipV="1">
                <a:off x="2058" y="1459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" name="AutoShape 38"/>
              <p:cNvSpPr>
                <a:spLocks noChangeArrowheads="1"/>
              </p:cNvSpPr>
              <p:nvPr/>
            </p:nvSpPr>
            <p:spPr bwMode="auto">
              <a:xfrm rot="5400000">
                <a:off x="1781" y="1507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 rot="5400000" flipV="1">
                <a:off x="1832" y="1555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2" name="Oval 40"/>
              <p:cNvSpPr>
                <a:spLocks noChangeArrowheads="1"/>
              </p:cNvSpPr>
              <p:nvPr/>
            </p:nvSpPr>
            <p:spPr bwMode="auto">
              <a:xfrm rot="5400000" flipV="1">
                <a:off x="1727" y="1464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3" name="AutoShape 41"/>
              <p:cNvSpPr>
                <a:spLocks noChangeArrowheads="1"/>
              </p:cNvSpPr>
              <p:nvPr/>
            </p:nvSpPr>
            <p:spPr bwMode="auto">
              <a:xfrm rot="5400000">
                <a:off x="1084" y="1506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/>
            </p:nvSpPr>
            <p:spPr bwMode="auto">
              <a:xfrm rot="5400000" flipV="1">
                <a:off x="1135" y="1554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" name="Oval 43"/>
              <p:cNvSpPr>
                <a:spLocks noChangeArrowheads="1"/>
              </p:cNvSpPr>
              <p:nvPr/>
            </p:nvSpPr>
            <p:spPr bwMode="auto">
              <a:xfrm rot="5400000" flipV="1">
                <a:off x="1030" y="1463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6" name="AutoShape 44"/>
              <p:cNvSpPr>
                <a:spLocks noChangeArrowheads="1"/>
              </p:cNvSpPr>
              <p:nvPr/>
            </p:nvSpPr>
            <p:spPr bwMode="auto">
              <a:xfrm rot="5400000">
                <a:off x="2472" y="1506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 rot="5400000" flipV="1">
                <a:off x="2523" y="1554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" name="Oval 46"/>
              <p:cNvSpPr>
                <a:spLocks noChangeArrowheads="1"/>
              </p:cNvSpPr>
              <p:nvPr/>
            </p:nvSpPr>
            <p:spPr bwMode="auto">
              <a:xfrm rot="5400000" flipV="1">
                <a:off x="2418" y="1463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" name="AutoShape 47"/>
              <p:cNvSpPr>
                <a:spLocks noChangeArrowheads="1"/>
              </p:cNvSpPr>
              <p:nvPr/>
            </p:nvSpPr>
            <p:spPr bwMode="auto">
              <a:xfrm rot="5400000">
                <a:off x="744" y="1506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/>
            </p:nvSpPr>
            <p:spPr bwMode="auto">
              <a:xfrm rot="5400000" flipV="1">
                <a:off x="795" y="1554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" name="Oval 49"/>
              <p:cNvSpPr>
                <a:spLocks noChangeArrowheads="1"/>
              </p:cNvSpPr>
              <p:nvPr/>
            </p:nvSpPr>
            <p:spPr bwMode="auto">
              <a:xfrm rot="5400000" flipV="1">
                <a:off x="690" y="1463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 rot="5400000">
              <a:off x="-395" y="2283"/>
              <a:ext cx="1545" cy="195"/>
              <a:chOff x="703" y="1445"/>
              <a:chExt cx="1917" cy="222"/>
            </a:xfrm>
          </p:grpSpPr>
          <p:sp>
            <p:nvSpPr>
              <p:cNvPr id="16" name="AutoShape 51"/>
              <p:cNvSpPr>
                <a:spLocks noChangeArrowheads="1"/>
              </p:cNvSpPr>
              <p:nvPr/>
            </p:nvSpPr>
            <p:spPr bwMode="auto">
              <a:xfrm rot="5400000">
                <a:off x="1435" y="1501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rot="5400000" flipV="1">
                <a:off x="1486" y="1549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Oval 53"/>
              <p:cNvSpPr>
                <a:spLocks noChangeArrowheads="1"/>
              </p:cNvSpPr>
              <p:nvPr/>
            </p:nvSpPr>
            <p:spPr bwMode="auto">
              <a:xfrm rot="5400000" flipV="1">
                <a:off x="1381" y="1458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" name="AutoShape 54"/>
              <p:cNvSpPr>
                <a:spLocks noChangeArrowheads="1"/>
              </p:cNvSpPr>
              <p:nvPr/>
            </p:nvSpPr>
            <p:spPr bwMode="auto">
              <a:xfrm rot="5400000">
                <a:off x="2112" y="1502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rot="5400000" flipV="1">
                <a:off x="2163" y="1550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" name="Oval 56"/>
              <p:cNvSpPr>
                <a:spLocks noChangeArrowheads="1"/>
              </p:cNvSpPr>
              <p:nvPr/>
            </p:nvSpPr>
            <p:spPr bwMode="auto">
              <a:xfrm rot="5400000" flipV="1">
                <a:off x="2058" y="1459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" name="AutoShape 57"/>
              <p:cNvSpPr>
                <a:spLocks noChangeArrowheads="1"/>
              </p:cNvSpPr>
              <p:nvPr/>
            </p:nvSpPr>
            <p:spPr bwMode="auto">
              <a:xfrm rot="5400000">
                <a:off x="1781" y="1507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" name="Line 58"/>
              <p:cNvSpPr>
                <a:spLocks noChangeShapeType="1"/>
              </p:cNvSpPr>
              <p:nvPr/>
            </p:nvSpPr>
            <p:spPr bwMode="auto">
              <a:xfrm rot="5400000" flipV="1">
                <a:off x="1832" y="1555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Oval 59"/>
              <p:cNvSpPr>
                <a:spLocks noChangeArrowheads="1"/>
              </p:cNvSpPr>
              <p:nvPr/>
            </p:nvSpPr>
            <p:spPr bwMode="auto">
              <a:xfrm rot="5400000" flipV="1">
                <a:off x="1727" y="1464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AutoShape 60"/>
              <p:cNvSpPr>
                <a:spLocks noChangeArrowheads="1"/>
              </p:cNvSpPr>
              <p:nvPr/>
            </p:nvSpPr>
            <p:spPr bwMode="auto">
              <a:xfrm rot="5400000">
                <a:off x="1084" y="1506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Line 61"/>
              <p:cNvSpPr>
                <a:spLocks noChangeShapeType="1"/>
              </p:cNvSpPr>
              <p:nvPr/>
            </p:nvSpPr>
            <p:spPr bwMode="auto">
              <a:xfrm rot="5400000" flipV="1">
                <a:off x="1135" y="1554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Oval 62"/>
              <p:cNvSpPr>
                <a:spLocks noChangeArrowheads="1"/>
              </p:cNvSpPr>
              <p:nvPr/>
            </p:nvSpPr>
            <p:spPr bwMode="auto">
              <a:xfrm rot="5400000" flipV="1">
                <a:off x="1030" y="1463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" name="AutoShape 63"/>
              <p:cNvSpPr>
                <a:spLocks noChangeArrowheads="1"/>
              </p:cNvSpPr>
              <p:nvPr/>
            </p:nvSpPr>
            <p:spPr bwMode="auto">
              <a:xfrm rot="5400000">
                <a:off x="2472" y="1506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Line 64"/>
              <p:cNvSpPr>
                <a:spLocks noChangeShapeType="1"/>
              </p:cNvSpPr>
              <p:nvPr/>
            </p:nvSpPr>
            <p:spPr bwMode="auto">
              <a:xfrm rot="5400000" flipV="1">
                <a:off x="2523" y="1554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" name="Oval 65"/>
              <p:cNvSpPr>
                <a:spLocks noChangeArrowheads="1"/>
              </p:cNvSpPr>
              <p:nvPr/>
            </p:nvSpPr>
            <p:spPr bwMode="auto">
              <a:xfrm rot="5400000" flipV="1">
                <a:off x="2418" y="1463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" name="AutoShape 66"/>
              <p:cNvSpPr>
                <a:spLocks noChangeArrowheads="1"/>
              </p:cNvSpPr>
              <p:nvPr/>
            </p:nvSpPr>
            <p:spPr bwMode="auto">
              <a:xfrm rot="5400000">
                <a:off x="744" y="1506"/>
                <a:ext cx="123" cy="10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Line 67"/>
              <p:cNvSpPr>
                <a:spLocks noChangeShapeType="1"/>
              </p:cNvSpPr>
              <p:nvPr/>
            </p:nvSpPr>
            <p:spPr bwMode="auto">
              <a:xfrm rot="5400000" flipV="1">
                <a:off x="795" y="1554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" name="Oval 68"/>
              <p:cNvSpPr>
                <a:spLocks noChangeArrowheads="1"/>
              </p:cNvSpPr>
              <p:nvPr/>
            </p:nvSpPr>
            <p:spPr bwMode="auto">
              <a:xfrm rot="5400000" flipV="1">
                <a:off x="690" y="1463"/>
                <a:ext cx="216" cy="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cxnSp>
          <p:nvCxnSpPr>
            <p:cNvPr id="12" name="AutoShape 69"/>
            <p:cNvCxnSpPr>
              <a:cxnSpLocks noChangeShapeType="1"/>
            </p:cNvCxnSpPr>
            <p:nvPr/>
          </p:nvCxnSpPr>
          <p:spPr bwMode="auto">
            <a:xfrm rot="10800000" flipV="1">
              <a:off x="1052" y="1296"/>
              <a:ext cx="12" cy="2103"/>
            </a:xfrm>
            <a:prstGeom prst="bentConnector3">
              <a:avLst>
                <a:gd name="adj1" fmla="val 5578569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ectangle 70"/>
            <p:cNvSpPr>
              <a:spLocks noChangeArrowheads="1"/>
            </p:cNvSpPr>
            <p:nvPr/>
          </p:nvSpPr>
          <p:spPr bwMode="auto">
            <a:xfrm rot="5400000">
              <a:off x="-272" y="1856"/>
              <a:ext cx="1866" cy="10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Text Box 71"/>
            <p:cNvSpPr txBox="1">
              <a:spLocks noChangeArrowheads="1"/>
            </p:cNvSpPr>
            <p:nvPr/>
          </p:nvSpPr>
          <p:spPr bwMode="auto">
            <a:xfrm>
              <a:off x="1210" y="1157"/>
              <a:ext cx="211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</a:p>
          </p:txBody>
        </p:sp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1211" y="3271"/>
              <a:ext cx="21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-</a:t>
              </a:r>
            </a:p>
          </p:txBody>
        </p:sp>
      </p:grpSp>
      <p:pic>
        <p:nvPicPr>
          <p:cNvPr id="70" name="Picture 5" descr="E:\Solar Battery\Apex BP Solar  Photovolta鮤ue, les modules.files\page_en.files\corpscristallin_en.files\cristallin2_en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30521"/>
            <a:ext cx="3810000" cy="329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矩形 70"/>
          <p:cNvSpPr/>
          <p:nvPr/>
        </p:nvSpPr>
        <p:spPr>
          <a:xfrm>
            <a:off x="1330717" y="5239770"/>
            <a:ext cx="2480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太陽電池模板接線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860032" y="5239770"/>
            <a:ext cx="2393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太陽電池模板外觀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034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latin typeface="+mn-ea"/>
              </a:rPr>
              <a:t>如何收集太陽能</a:t>
            </a:r>
            <a:br>
              <a:rPr lang="zh-TW" altLang="en-US" sz="3200" b="1" dirty="0">
                <a:latin typeface="+mn-ea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10872" cy="4114800"/>
          </a:xfrm>
        </p:spPr>
        <p:txBody>
          <a:bodyPr>
            <a:noAutofit/>
          </a:bodyPr>
          <a:lstStyle/>
          <a:p>
            <a:r>
              <a:rPr lang="en-US" altLang="zh-TW" sz="1800" b="1" dirty="0" smtClean="0">
                <a:latin typeface="+mn-ea"/>
              </a:rPr>
              <a:t>1</a:t>
            </a:r>
            <a:r>
              <a:rPr lang="zh-TW" altLang="en-US" sz="1800" b="1" dirty="0">
                <a:latin typeface="+mn-ea"/>
              </a:rPr>
              <a:t>、利用平面或曲面鏡反射器：將陽光聚集照射到鍋爐上，</a:t>
            </a:r>
          </a:p>
          <a:p>
            <a:r>
              <a:rPr lang="zh-TW" altLang="en-US" sz="1800" b="1" dirty="0">
                <a:latin typeface="+mn-ea"/>
              </a:rPr>
              <a:t>使同一點聚集大量的能量，以產生極高的溫度。當陽光聚</a:t>
            </a:r>
          </a:p>
          <a:p>
            <a:r>
              <a:rPr lang="zh-TW" altLang="en-US" sz="1800" b="1" dirty="0">
                <a:latin typeface="+mn-ea"/>
              </a:rPr>
              <a:t>集後其溫度足以使金屬溶化。</a:t>
            </a:r>
          </a:p>
          <a:p>
            <a:r>
              <a:rPr lang="en-US" altLang="zh-TW" sz="1800" b="1" dirty="0">
                <a:latin typeface="+mn-ea"/>
              </a:rPr>
              <a:t>2 </a:t>
            </a:r>
            <a:r>
              <a:rPr lang="zh-TW" altLang="en-US" sz="1800" b="1" dirty="0">
                <a:latin typeface="+mn-ea"/>
              </a:rPr>
              <a:t>、利用平面板集熱器：一般家庭用的加熱系統，便是採用</a:t>
            </a:r>
          </a:p>
          <a:p>
            <a:r>
              <a:rPr lang="zh-TW" altLang="en-US" sz="1800" b="1" dirty="0">
                <a:latin typeface="+mn-ea"/>
              </a:rPr>
              <a:t>平面板集熱器。</a:t>
            </a:r>
          </a:p>
          <a:p>
            <a:r>
              <a:rPr lang="en-US" altLang="zh-TW" sz="1800" b="1" dirty="0">
                <a:latin typeface="+mn-ea"/>
              </a:rPr>
              <a:t>3 </a:t>
            </a:r>
            <a:r>
              <a:rPr lang="zh-TW" altLang="en-US" sz="1800" b="1" dirty="0">
                <a:latin typeface="+mn-ea"/>
              </a:rPr>
              <a:t>、利用太陽能電池將陽光轉變成電力：例如太陽能計算機，</a:t>
            </a:r>
          </a:p>
          <a:p>
            <a:r>
              <a:rPr lang="zh-TW" altLang="en-US" sz="1800" b="1" dirty="0">
                <a:latin typeface="+mn-ea"/>
              </a:rPr>
              <a:t>便是利用太陽能電池來提供電力。</a:t>
            </a:r>
          </a:p>
          <a:p>
            <a:r>
              <a:rPr lang="en-US" altLang="zh-TW" sz="1800" b="1" dirty="0">
                <a:latin typeface="+mn-ea"/>
              </a:rPr>
              <a:t>4 </a:t>
            </a:r>
            <a:r>
              <a:rPr lang="zh-TW" altLang="en-US" sz="1800" b="1" dirty="0">
                <a:latin typeface="+mn-ea"/>
              </a:rPr>
              <a:t>、利用綠色植物來進行光合作用：綠色植物將太陽能儲存</a:t>
            </a:r>
          </a:p>
          <a:p>
            <a:r>
              <a:rPr lang="zh-TW" altLang="en-US" sz="1800" b="1" dirty="0">
                <a:latin typeface="+mn-ea"/>
              </a:rPr>
              <a:t>在澱粉、醣以及纖維素等產物當中，以提供動物活動時所</a:t>
            </a:r>
          </a:p>
          <a:p>
            <a:r>
              <a:rPr lang="zh-TW" altLang="en-US" sz="1800" b="1" dirty="0">
                <a:latin typeface="+mn-ea"/>
              </a:rPr>
              <a:t>需的能量，亦可以直接燃燒產生熱能。</a:t>
            </a:r>
          </a:p>
        </p:txBody>
      </p:sp>
    </p:spTree>
    <p:extLst>
      <p:ext uri="{BB962C8B-B14F-4D97-AF65-F5344CB8AC3E}">
        <p14:creationId xmlns:p14="http://schemas.microsoft.com/office/powerpoint/2010/main" val="283014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太陽能模組</a:t>
            </a:r>
            <a:endParaRPr lang="zh-TW" altLang="en-US" dirty="0"/>
          </a:p>
        </p:txBody>
      </p:sp>
      <p:pic>
        <p:nvPicPr>
          <p:cNvPr id="4" name="Picture 4" descr="大ㄉ太陽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72745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untitled144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11" y="1556792"/>
            <a:ext cx="41529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115616" y="60932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大型太陽能模組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440965" y="609329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小型太陽能模組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085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zh-TW" altLang="en-US" dirty="0" smtClean="0"/>
              <a:t>路燈號誌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568" y="6093296"/>
            <a:ext cx="7924800" cy="5144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Picture 11" descr="太陽能路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81635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太陽能交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10" y="1405474"/>
            <a:ext cx="410453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0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5301208"/>
            <a:ext cx="6172200" cy="13716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3528392" cy="54868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太陽能</a:t>
            </a:r>
            <a:r>
              <a:rPr lang="en-US" altLang="zh-TW" dirty="0"/>
              <a:t>LED</a:t>
            </a:r>
            <a:r>
              <a:rPr lang="zh-TW" altLang="en-US" dirty="0"/>
              <a:t>手電筒</a:t>
            </a:r>
          </a:p>
        </p:txBody>
      </p:sp>
      <p:pic>
        <p:nvPicPr>
          <p:cNvPr id="5" name="Picture 9" descr="CB00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4171950" cy="411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太陽能手電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70" y="1124744"/>
            <a:ext cx="4603750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09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4800" cy="792088"/>
          </a:xfrm>
        </p:spPr>
        <p:txBody>
          <a:bodyPr/>
          <a:lstStyle/>
          <a:p>
            <a:r>
              <a:rPr lang="zh-TW" altLang="en-US" dirty="0"/>
              <a:t>太陽能熱水器</a:t>
            </a:r>
            <a:r>
              <a:rPr lang="zh-TW" altLang="en-US" dirty="0" smtClean="0"/>
              <a:t>構造</a:t>
            </a:r>
            <a:r>
              <a:rPr lang="zh-TW" altLang="en-US" dirty="0"/>
              <a:t>集熱器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992888" cy="4114800"/>
          </a:xfrm>
        </p:spPr>
      </p:pic>
    </p:spTree>
    <p:extLst>
      <p:ext uri="{BB962C8B-B14F-4D97-AF65-F5344CB8AC3E}">
        <p14:creationId xmlns:p14="http://schemas.microsoft.com/office/powerpoint/2010/main" val="72775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太陽能供應屋用暖氣與熱水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3890392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典型的裝置是將平板集熱器裝在屋頂</a:t>
            </a:r>
          </a:p>
          <a:p>
            <a:pPr marL="0" indent="0">
              <a:buNone/>
            </a:pPr>
            <a:r>
              <a:rPr lang="zh-TW" altLang="en-US" dirty="0"/>
              <a:t>上，這種集熱器是一個表面透明的</a:t>
            </a:r>
            <a:r>
              <a:rPr lang="zh-TW" altLang="en-US" dirty="0" smtClean="0"/>
              <a:t>大箱子</a:t>
            </a:r>
            <a:r>
              <a:rPr lang="zh-TW" altLang="en-US" dirty="0"/>
              <a:t>，在箱子內部塗有一層黑色的</a:t>
            </a:r>
            <a:r>
              <a:rPr lang="zh-TW" altLang="en-US" dirty="0" smtClean="0"/>
              <a:t>吸熱</a:t>
            </a:r>
            <a:r>
              <a:rPr lang="zh-TW" altLang="en-US" dirty="0"/>
              <a:t>漆。</a:t>
            </a:r>
          </a:p>
          <a:p>
            <a:pPr marL="0" indent="0">
              <a:buNone/>
            </a:pPr>
            <a:r>
              <a:rPr lang="zh-TW" altLang="en-US" dirty="0"/>
              <a:t>當陽光進入箱內，便被吸熱漆所吸收，</a:t>
            </a:r>
          </a:p>
          <a:p>
            <a:pPr marL="0" indent="0">
              <a:buNone/>
            </a:pPr>
            <a:r>
              <a:rPr lang="zh-TW" altLang="en-US" dirty="0"/>
              <a:t>進而加熱箱內的空氣，熱空氣可送到</a:t>
            </a:r>
          </a:p>
          <a:p>
            <a:pPr marL="0" indent="0">
              <a:buNone/>
            </a:pPr>
            <a:r>
              <a:rPr lang="zh-TW" altLang="en-US" dirty="0"/>
              <a:t>室內循環，以供應暖氣。</a:t>
            </a:r>
          </a:p>
          <a:p>
            <a:pPr marL="0" indent="0">
              <a:buNone/>
            </a:pPr>
            <a:r>
              <a:rPr lang="zh-TW" altLang="en-US" dirty="0"/>
              <a:t>箱內亦可裝上黑色的金屬管，水在管</a:t>
            </a:r>
          </a:p>
          <a:p>
            <a:pPr marL="0" indent="0">
              <a:buNone/>
            </a:pPr>
            <a:r>
              <a:rPr lang="zh-TW" altLang="en-US" dirty="0"/>
              <a:t>內緩慢流動，便可得到熱水。</a:t>
            </a:r>
          </a:p>
          <a:p>
            <a:pPr marL="0" indent="0">
              <a:buNone/>
            </a:pPr>
            <a:r>
              <a:rPr lang="zh-TW" altLang="en-US" dirty="0"/>
              <a:t>這種太陽能加熱系統可加配儲熱槽，</a:t>
            </a:r>
          </a:p>
          <a:p>
            <a:pPr marL="0" indent="0">
              <a:buNone/>
            </a:pPr>
            <a:r>
              <a:rPr lang="zh-TW" altLang="en-US" dirty="0"/>
              <a:t>將熱量儲存已被沒有太陽的時候可以</a:t>
            </a:r>
          </a:p>
          <a:p>
            <a:pPr marL="0" indent="0">
              <a:buNone/>
            </a:pPr>
            <a:r>
              <a:rPr lang="zh-TW" altLang="en-US" dirty="0"/>
              <a:t>使用。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2291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58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綠建築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2882280" cy="4114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利</a:t>
            </a:r>
            <a:r>
              <a:rPr lang="zh-TW" altLang="en-US" dirty="0"/>
              <a:t>用建材白天吸收太陽熱能，晚上緩慢釋放出來</a:t>
            </a:r>
            <a:r>
              <a:rPr lang="zh-TW" altLang="en-US" dirty="0" smtClean="0"/>
              <a:t>。</a:t>
            </a:r>
          </a:p>
          <a:p>
            <a:pPr marL="0" indent="0">
              <a:buNone/>
            </a:pPr>
            <a:r>
              <a:rPr lang="zh-TW" altLang="en-US" dirty="0" smtClean="0"/>
              <a:t>根據自然對流原理，利用太陽能加熱產生自然通風。</a:t>
            </a:r>
          </a:p>
          <a:p>
            <a:pPr marL="0" indent="0">
              <a:buNone/>
            </a:pPr>
            <a:r>
              <a:rPr lang="zh-TW" altLang="en-US" dirty="0" smtClean="0"/>
              <a:t>利</a:t>
            </a:r>
            <a:r>
              <a:rPr lang="zh-TW" altLang="en-US" dirty="0"/>
              <a:t>用太陽光照亮建築</a:t>
            </a:r>
            <a:r>
              <a:rPr lang="zh-TW" altLang="en-US" dirty="0" smtClean="0"/>
              <a:t>內部。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 smtClean="0"/>
              <a:t>利</a:t>
            </a:r>
            <a:r>
              <a:rPr lang="zh-TW" altLang="en-US" dirty="0"/>
              <a:t>用太陽能提供熱水和</a:t>
            </a:r>
            <a:r>
              <a:rPr lang="zh-TW" altLang="en-US" dirty="0" smtClean="0"/>
              <a:t>暖氣。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6101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2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466456" cy="4114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/>
              <a:t>當前環保議題在提醒我們要減少對地球的污染，太陽能絕對是一種值得好好發展的能源 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TW" altLang="en-US" sz="2400" smtClean="0"/>
              <a:t>給大家一個好的綠生活環境。</a:t>
            </a:r>
            <a:endParaRPr lang="zh-TW" altLang="en-US" sz="24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339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4808" cy="1143000"/>
          </a:xfrm>
        </p:spPr>
        <p:txBody>
          <a:bodyPr/>
          <a:lstStyle/>
          <a:p>
            <a:r>
              <a:rPr lang="zh-TW" altLang="en-US" sz="4400" dirty="0" smtClean="0"/>
              <a:t>目錄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800" b="1" dirty="0" smtClean="0">
                <a:latin typeface="+mn-ea"/>
              </a:rPr>
              <a:t>太陽能的優點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en-US" sz="2800" b="1" dirty="0" smtClean="0">
                <a:latin typeface="+mn-ea"/>
              </a:rPr>
              <a:t>太陽能發電簡介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en-US" sz="2800" b="1" dirty="0" smtClean="0">
                <a:latin typeface="+mn-ea"/>
              </a:rPr>
              <a:t>太陽能發電原理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en-US" sz="2800" b="1" dirty="0" smtClean="0">
                <a:latin typeface="+mn-ea"/>
              </a:rPr>
              <a:t>太陽能電池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en-US" sz="2800" b="1" dirty="0">
                <a:latin typeface="+mn-ea"/>
              </a:rPr>
              <a:t>太陽能電池的</a:t>
            </a:r>
            <a:r>
              <a:rPr lang="zh-TW" altLang="en-US" sz="2800" b="1" dirty="0" smtClean="0">
                <a:latin typeface="+mn-ea"/>
              </a:rPr>
              <a:t>特色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en-US" sz="2800" b="1" dirty="0"/>
              <a:t>太陽能電池</a:t>
            </a:r>
            <a:r>
              <a:rPr lang="zh-TW" altLang="en-US" sz="2800" b="1" dirty="0" smtClean="0"/>
              <a:t>材料</a:t>
            </a:r>
            <a:endParaRPr lang="en-US" altLang="zh-TW" sz="2800" b="1" dirty="0" smtClean="0"/>
          </a:p>
          <a:p>
            <a:r>
              <a:rPr lang="zh-TW" altLang="en-US" sz="2800" b="1" dirty="0"/>
              <a:t>太陽能電池模組基本</a:t>
            </a:r>
            <a:r>
              <a:rPr lang="zh-TW" altLang="en-US" sz="2800" b="1" dirty="0" smtClean="0"/>
              <a:t>結構</a:t>
            </a:r>
            <a:endParaRPr lang="en-US" altLang="zh-TW" sz="2800" b="1" dirty="0" smtClean="0"/>
          </a:p>
          <a:p>
            <a:r>
              <a:rPr lang="zh-TW" altLang="en-US" sz="2800" b="1" dirty="0">
                <a:latin typeface="+mn-ea"/>
              </a:rPr>
              <a:t>如何收集太陽能</a:t>
            </a:r>
            <a:endParaRPr lang="en-US" altLang="zh-TW" sz="2800" b="1" dirty="0" smtClean="0"/>
          </a:p>
          <a:p>
            <a:r>
              <a:rPr lang="zh-TW" altLang="en-US" sz="2800" b="1" dirty="0">
                <a:latin typeface="新細明體" pitchFamily="18" charset="-120"/>
              </a:rPr>
              <a:t>太陽能應用</a:t>
            </a:r>
            <a:endParaRPr lang="en-US" altLang="zh-TW" sz="2800" b="1" dirty="0" smtClean="0">
              <a:latin typeface="新細明體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178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24800" cy="864096"/>
          </a:xfrm>
        </p:spPr>
        <p:txBody>
          <a:bodyPr/>
          <a:lstStyle/>
          <a:p>
            <a:r>
              <a:rPr lang="zh-TW" altLang="en-US" sz="3200" b="1" dirty="0">
                <a:latin typeface="+mn-ea"/>
              </a:rPr>
              <a:t>太陽能的優點</a:t>
            </a:r>
            <a:r>
              <a:rPr lang="en-US" altLang="zh-TW" sz="3200" b="1" dirty="0">
                <a:latin typeface="+mn-ea"/>
              </a:rPr>
              <a:t/>
            </a:r>
            <a:br>
              <a:rPr lang="en-US" altLang="zh-TW" sz="3200" b="1" dirty="0">
                <a:latin typeface="+mn-ea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66856" cy="4114800"/>
          </a:xfrm>
        </p:spPr>
        <p:txBody>
          <a:bodyPr>
            <a:normAutofit/>
          </a:bodyPr>
          <a:lstStyle/>
          <a:p>
            <a:r>
              <a:rPr lang="en-US" altLang="zh-TW" sz="2800" b="1" dirty="0"/>
              <a:t>‧</a:t>
            </a:r>
            <a:r>
              <a:rPr lang="zh-TW" altLang="en-US" sz="2800" b="1" dirty="0"/>
              <a:t>極豐富。全球平均</a:t>
            </a:r>
            <a:r>
              <a:rPr lang="en-US" altLang="zh-TW" sz="2800" b="1" dirty="0" smtClean="0"/>
              <a:t>180w/m2</a:t>
            </a:r>
            <a:endParaRPr lang="en-US" altLang="zh-TW" sz="2800" b="1" dirty="0"/>
          </a:p>
          <a:p>
            <a:r>
              <a:rPr lang="en-US" altLang="zh-TW" sz="2800" b="1" dirty="0"/>
              <a:t>‧</a:t>
            </a:r>
            <a:r>
              <a:rPr lang="zh-TW" altLang="en-US" sz="2800" b="1" dirty="0"/>
              <a:t>無汙染。沒有煙也沒有灰</a:t>
            </a:r>
          </a:p>
          <a:p>
            <a:r>
              <a:rPr lang="en-US" altLang="zh-TW" sz="2800" b="1" dirty="0"/>
              <a:t>‧</a:t>
            </a:r>
            <a:r>
              <a:rPr lang="zh-TW" altLang="en-US" sz="2800" b="1" dirty="0"/>
              <a:t>運轉成本低。</a:t>
            </a:r>
          </a:p>
          <a:p>
            <a:r>
              <a:rPr lang="en-US" altLang="zh-TW" sz="2800" b="1" dirty="0"/>
              <a:t>‧</a:t>
            </a:r>
            <a:r>
              <a:rPr lang="zh-TW" altLang="en-US" sz="2800" b="1" dirty="0"/>
              <a:t>無運送問題。</a:t>
            </a:r>
          </a:p>
          <a:p>
            <a:r>
              <a:rPr lang="en-US" altLang="zh-TW" sz="2800" b="1" dirty="0"/>
              <a:t>‧</a:t>
            </a:r>
            <a:r>
              <a:rPr lang="zh-TW" altLang="en-US" sz="2800" b="1" dirty="0"/>
              <a:t>提供日間尖峰用電</a:t>
            </a:r>
          </a:p>
        </p:txBody>
      </p:sp>
    </p:spTree>
    <p:extLst>
      <p:ext uri="{BB962C8B-B14F-4D97-AF65-F5344CB8AC3E}">
        <p14:creationId xmlns:p14="http://schemas.microsoft.com/office/powerpoint/2010/main" val="333718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太陽能發電簡介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400" dirty="0"/>
              <a:t>太陽能電池</a:t>
            </a:r>
            <a:r>
              <a:rPr lang="en-US" altLang="zh-TW" sz="2400" dirty="0"/>
              <a:t>(</a:t>
            </a:r>
            <a:r>
              <a:rPr lang="en-US" altLang="zh-TW" sz="2400" dirty="0" err="1"/>
              <a:t>photovoltaic,PV</a:t>
            </a:r>
            <a:r>
              <a:rPr lang="en-US" altLang="zh-TW" sz="2400" dirty="0"/>
              <a:t>)</a:t>
            </a:r>
            <a:r>
              <a:rPr lang="zh-TW" altLang="en-US" sz="2400" dirty="0"/>
              <a:t>乃是利用太陽的光能，照射太陽能電池板後轉換成直流電力，再經電力轉換器轉換成需用的直流或交流電壓形式使用。</a:t>
            </a:r>
          </a:p>
          <a:p>
            <a:endParaRPr lang="zh-TW" altLang="en-US" sz="2400" dirty="0"/>
          </a:p>
          <a:p>
            <a:pPr marL="0" indent="0">
              <a:buNone/>
            </a:pPr>
            <a:r>
              <a:rPr lang="zh-TW" altLang="en-US" sz="2400" dirty="0"/>
              <a:t>就促進能源種類與來源多元化及永久性能源的觀點而言，太陽光電能是除了石化燃料、水力及核能發電之外，最具潛力值得全力開發的新能源；它不僅取之不盡用之不竭，而且沒有環境污染的問題。</a:t>
            </a:r>
          </a:p>
          <a:p>
            <a:endParaRPr lang="zh-TW" altLang="en-US" sz="2400" dirty="0"/>
          </a:p>
          <a:p>
            <a:pPr marL="0" indent="0">
              <a:buNone/>
            </a:pPr>
            <a:r>
              <a:rPr lang="zh-TW" altLang="en-US" sz="2400" dirty="0"/>
              <a:t>台灣位於亞熱帶地區，太陽輻射能超過每平方公尺</a:t>
            </a:r>
            <a:r>
              <a:rPr lang="en-US" altLang="zh-TW" sz="2400" dirty="0"/>
              <a:t>3000</a:t>
            </a:r>
            <a:r>
              <a:rPr lang="zh-TW" altLang="en-US" sz="2400" dirty="0"/>
              <a:t>千卡。對於大陽能板的架設是非常合適的國家。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27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4800" cy="1143000"/>
          </a:xfrm>
        </p:spPr>
        <p:txBody>
          <a:bodyPr/>
          <a:lstStyle/>
          <a:p>
            <a:r>
              <a:rPr lang="zh-TW" altLang="en-US" sz="3200" dirty="0"/>
              <a:t>太陽能發電原理</a:t>
            </a:r>
            <a:endParaRPr lang="zh-TW" altLang="en-US" dirty="0"/>
          </a:p>
        </p:txBody>
      </p:sp>
      <p:pic>
        <p:nvPicPr>
          <p:cNvPr id="4" name="Picture 7" descr="太陽能發電原理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1650"/>
            <a:ext cx="7056784" cy="40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4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4800" cy="1143000"/>
          </a:xfrm>
        </p:spPr>
        <p:txBody>
          <a:bodyPr/>
          <a:lstStyle/>
          <a:p>
            <a:r>
              <a:rPr lang="zh-TW" altLang="en-US" sz="3200" b="1" dirty="0">
                <a:latin typeface="新細明體" pitchFamily="18" charset="-120"/>
              </a:rPr>
              <a:t>什麼是太陽能電池</a:t>
            </a:r>
            <a:r>
              <a:rPr lang="en-US" altLang="zh-TW" sz="3200" b="1" dirty="0">
                <a:latin typeface="新細明體" pitchFamily="18" charset="-120"/>
              </a:rPr>
              <a:t>?</a:t>
            </a:r>
            <a:r>
              <a:rPr lang="en-US" altLang="zh-TW" sz="3200" b="1" dirty="0">
                <a:solidFill>
                  <a:srgbClr val="FFFF99"/>
                </a:solidFill>
                <a:latin typeface="新細明體" pitchFamily="18" charset="-120"/>
              </a:rPr>
              <a:t/>
            </a:r>
            <a:br>
              <a:rPr lang="en-US" altLang="zh-TW" sz="3200" b="1" dirty="0">
                <a:solidFill>
                  <a:srgbClr val="FFFF99"/>
                </a:solidFill>
                <a:latin typeface="新細明體" pitchFamily="18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4250432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 smtClean="0"/>
              <a:t>太陽能電池</a:t>
            </a:r>
            <a:r>
              <a:rPr lang="zh-TW" altLang="en-US" sz="2400" dirty="0"/>
              <a:t>是一種利用太陽光直接發電的光電半導體薄片，它只要一照到光，瞬間就可輸出電壓及電流。而此種太陽能光電池</a:t>
            </a:r>
            <a:r>
              <a:rPr lang="en-US" altLang="zh-TW" sz="2400" dirty="0"/>
              <a:t>(Solar Cell)</a:t>
            </a:r>
            <a:r>
              <a:rPr lang="zh-TW" altLang="en-US" sz="2400" dirty="0"/>
              <a:t>簡稱為</a:t>
            </a:r>
            <a:r>
              <a:rPr lang="zh-TW" altLang="en-US" sz="2400" dirty="0" smtClean="0"/>
              <a:t>太陽能電池。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666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新細明體" pitchFamily="18" charset="-120"/>
                <a:ea typeface="新細明體" pitchFamily="18" charset="-120"/>
              </a:rPr>
              <a:t>太陽能電池的特色</a:t>
            </a:r>
            <a:endParaRPr lang="zh-TW" altLang="en-US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5616624" cy="4114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/>
              <a:t>太陽電池發電是一種可再生的綠色發電方式，發電過程中不會產生</a:t>
            </a:r>
            <a:r>
              <a:rPr lang="zh-TW" altLang="en-US" sz="2400" dirty="0">
                <a:hlinkClick r:id="rId2" tooltip="二氧化碳"/>
              </a:rPr>
              <a:t>二氧化碳</a:t>
            </a:r>
            <a:r>
              <a:rPr lang="zh-TW" altLang="en-US" sz="2400" dirty="0"/>
              <a:t>等有害氣體，不會對環境造成污染。在這所謂的電池（</a:t>
            </a:r>
            <a:r>
              <a:rPr lang="en-US" altLang="zh-TW" sz="2400" dirty="0"/>
              <a:t>Cell</a:t>
            </a:r>
            <a:r>
              <a:rPr lang="zh-TW" altLang="en-US" sz="2400" dirty="0"/>
              <a:t>）並不同於我們想像的 </a:t>
            </a:r>
            <a:r>
              <a:rPr lang="zh-TW" altLang="en-US" sz="2400" dirty="0">
                <a:latin typeface="Arial"/>
              </a:rPr>
              <a:t>“</a:t>
            </a:r>
            <a:r>
              <a:rPr lang="zh-TW" altLang="en-US" sz="2400" dirty="0"/>
              <a:t>蓄電池</a:t>
            </a:r>
            <a:r>
              <a:rPr lang="zh-TW" altLang="en-US" sz="2400" dirty="0">
                <a:latin typeface="Arial"/>
              </a:rPr>
              <a:t>”</a:t>
            </a:r>
            <a:r>
              <a:rPr lang="zh-TW" altLang="en-US" sz="2400" dirty="0"/>
              <a:t>（</a:t>
            </a:r>
            <a:r>
              <a:rPr lang="en-US" altLang="zh-TW" sz="2400" dirty="0"/>
              <a:t>Battery</a:t>
            </a:r>
            <a:r>
              <a:rPr lang="zh-TW" altLang="en-US" sz="2400" dirty="0"/>
              <a:t>）因為它的結構只有薄薄的一片 </a:t>
            </a:r>
            <a:r>
              <a:rPr lang="zh-TW" altLang="en-US" sz="2400" dirty="0">
                <a:latin typeface="Arial"/>
              </a:rPr>
              <a:t>“</a:t>
            </a:r>
            <a:r>
              <a:rPr lang="zh-TW" altLang="en-US" sz="2400" dirty="0"/>
              <a:t>矽晶片</a:t>
            </a:r>
            <a:r>
              <a:rPr lang="zh-TW" altLang="en-US" sz="2400" dirty="0">
                <a:latin typeface="Arial"/>
              </a:rPr>
              <a:t>”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約</a:t>
            </a:r>
            <a:r>
              <a:rPr lang="en-US" altLang="zh-TW" sz="2400" dirty="0"/>
              <a:t>0.3mm),</a:t>
            </a:r>
            <a:r>
              <a:rPr lang="zh-TW" altLang="en-US" sz="2400" dirty="0"/>
              <a:t>比一張名片還要薄</a:t>
            </a:r>
            <a:r>
              <a:rPr lang="en-US" altLang="zh-TW" sz="2400" dirty="0"/>
              <a:t>,</a:t>
            </a:r>
            <a:r>
              <a:rPr lang="zh-TW" altLang="en-US" sz="2400" dirty="0"/>
              <a:t>也可說是一片超薄的玻璃片似的，而對於太陽電池來說最重要的參數是轉換效率 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014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706090"/>
          </a:xfrm>
        </p:spPr>
        <p:txBody>
          <a:bodyPr/>
          <a:lstStyle/>
          <a:p>
            <a:r>
              <a:rPr lang="zh-TW" altLang="en-US" sz="3200" dirty="0"/>
              <a:t>太陽能電池材料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924800" cy="45365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zh-TW" altLang="en-US" sz="2000" b="1" dirty="0"/>
              <a:t>單晶矽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/>
              <a:t>     又稱為單結晶、晶圓型。</a:t>
            </a:r>
            <a:r>
              <a:rPr lang="zh-TW" altLang="en-US" sz="2000" dirty="0">
                <a:solidFill>
                  <a:srgbClr val="FF6600"/>
                </a:solidFill>
              </a:rPr>
              <a:t>製程貴，發電量佳</a:t>
            </a:r>
            <a:r>
              <a:rPr lang="zh-TW" altLang="en-US" sz="2000" dirty="0"/>
              <a:t>， 礙於晶圓型式，多半截圓型或圓弧造型，舖設時面積上無法達到最大利用及吸收。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zh-TW" altLang="en-US" sz="2000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zh-TW" altLang="en-US" sz="2000" b="1" dirty="0"/>
              <a:t>多晶矽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/>
              <a:t>     又稱為多結晶。</a:t>
            </a:r>
            <a:r>
              <a:rPr lang="zh-TW" altLang="en-US" sz="2000" dirty="0">
                <a:solidFill>
                  <a:srgbClr val="FF6600"/>
                </a:solidFill>
              </a:rPr>
              <a:t>製程上較便宜，發電量略遜單晶矽，可截為正方形，舖設時可達到最大面積利用及吸收</a:t>
            </a:r>
            <a:r>
              <a:rPr lang="zh-TW" altLang="en-US" sz="2000" dirty="0"/>
              <a:t>。其晶狀分佈，具有藝術效果，可為建築物外觀加分。另外，雖其結理易造成碎裂，但晶體可再利用做為項鍊等裝飾品。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zh-TW" altLang="en-US" sz="2000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zh-TW" altLang="en-US" sz="2000" b="1" dirty="0"/>
              <a:t>非晶矽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可撓式</a:t>
            </a:r>
            <a:r>
              <a:rPr lang="en-US" altLang="zh-TW" sz="2000" b="1" dirty="0"/>
              <a:t>)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/>
              <a:t>    </a:t>
            </a:r>
            <a:r>
              <a:rPr lang="zh-TW" altLang="en-US" sz="2000" dirty="0"/>
              <a:t>成本便宜，發電率較差，且容易造成裂質化。但</a:t>
            </a:r>
            <a:r>
              <a:rPr lang="zh-TW" altLang="en-US" sz="2000" dirty="0">
                <a:solidFill>
                  <a:srgbClr val="FF6600"/>
                </a:solidFill>
              </a:rPr>
              <a:t>由於可直接鍍在玻璃及塑膠上面，與建築物可做最佳結合</a:t>
            </a:r>
            <a:r>
              <a:rPr lang="zh-TW" altLang="en-US" sz="2000" dirty="0"/>
              <a:t>。除可做太陽光電系統發電用，室內型民生消費品也常見其應用，如：電子計算機、搖頭娃娃、玩具等。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2707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50832" cy="778098"/>
          </a:xfrm>
        </p:spPr>
        <p:txBody>
          <a:bodyPr/>
          <a:lstStyle/>
          <a:p>
            <a:r>
              <a:rPr lang="zh-TW" altLang="en-US" sz="3200" dirty="0"/>
              <a:t>材料之比較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34174" y="6129725"/>
            <a:ext cx="864096" cy="759167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55576" y="1353404"/>
            <a:ext cx="7688262" cy="4530725"/>
            <a:chOff x="0" y="422"/>
            <a:chExt cx="3171" cy="500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422"/>
              <a:ext cx="684" cy="788"/>
              <a:chOff x="0" y="422"/>
              <a:chExt cx="684" cy="788"/>
            </a:xfrm>
          </p:grpSpPr>
          <p:sp>
            <p:nvSpPr>
              <p:cNvPr id="114" name="Rectangle 7"/>
              <p:cNvSpPr>
                <a:spLocks noChangeArrowheads="1"/>
              </p:cNvSpPr>
              <p:nvPr/>
            </p:nvSpPr>
            <p:spPr bwMode="auto">
              <a:xfrm>
                <a:off x="11" y="422"/>
                <a:ext cx="662" cy="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 dirty="0">
                    <a:latin typeface="Times New Roman" pitchFamily="18" charset="0"/>
                    <a:ea typeface="標楷體" pitchFamily="65" charset="-120"/>
                  </a:rPr>
                  <a:t>材料</a:t>
                </a:r>
                <a:endParaRPr lang="zh-TW" altLang="en-US" sz="1600" b="1" dirty="0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 dirty="0">
                  <a:latin typeface="Times New Roman" pitchFamily="18" charset="0"/>
                </a:endParaRPr>
              </a:p>
            </p:txBody>
          </p:sp>
          <p:sp>
            <p:nvSpPr>
              <p:cNvPr id="115" name="Rectangle 8"/>
              <p:cNvSpPr>
                <a:spLocks noChangeArrowheads="1"/>
              </p:cNvSpPr>
              <p:nvPr/>
            </p:nvSpPr>
            <p:spPr bwMode="auto">
              <a:xfrm>
                <a:off x="0" y="422"/>
                <a:ext cx="684" cy="78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684" y="422"/>
              <a:ext cx="600" cy="788"/>
              <a:chOff x="684" y="422"/>
              <a:chExt cx="600" cy="788"/>
            </a:xfrm>
          </p:grpSpPr>
          <p:sp>
            <p:nvSpPr>
              <p:cNvPr id="112" name="Rectangle 10"/>
              <p:cNvSpPr>
                <a:spLocks noChangeArrowheads="1"/>
              </p:cNvSpPr>
              <p:nvPr/>
            </p:nvSpPr>
            <p:spPr bwMode="auto">
              <a:xfrm>
                <a:off x="695" y="422"/>
                <a:ext cx="578" cy="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 dirty="0">
                    <a:latin typeface="Times New Roman" pitchFamily="18" charset="0"/>
                    <a:ea typeface="標楷體" pitchFamily="65" charset="-120"/>
                  </a:rPr>
                  <a:t>理論轉</a:t>
                </a:r>
                <a:endParaRPr lang="zh-TW" altLang="en-US" sz="1600" b="1" dirty="0">
                  <a:latin typeface="Times New Roman" pitchFamily="18" charset="0"/>
                </a:endParaRPr>
              </a:p>
              <a:p>
                <a:pPr algn="ctr" eaLnBrk="0" hangingPunct="0"/>
                <a:r>
                  <a:rPr lang="zh-TW" altLang="en-US" sz="1600" b="1" dirty="0">
                    <a:latin typeface="Times New Roman" pitchFamily="18" charset="0"/>
                    <a:ea typeface="標楷體" pitchFamily="65" charset="-120"/>
                  </a:rPr>
                  <a:t>換效率</a:t>
                </a:r>
                <a:endParaRPr lang="zh-TW" altLang="en-US" sz="1600" b="1" dirty="0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 dirty="0">
                  <a:latin typeface="Times New Roman" pitchFamily="18" charset="0"/>
                </a:endParaRPr>
              </a:p>
            </p:txBody>
          </p:sp>
          <p:sp>
            <p:nvSpPr>
              <p:cNvPr id="113" name="Rectangle 11"/>
              <p:cNvSpPr>
                <a:spLocks noChangeArrowheads="1"/>
              </p:cNvSpPr>
              <p:nvPr/>
            </p:nvSpPr>
            <p:spPr bwMode="auto">
              <a:xfrm>
                <a:off x="684" y="422"/>
                <a:ext cx="600" cy="78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284" y="422"/>
              <a:ext cx="730" cy="788"/>
              <a:chOff x="1284" y="422"/>
              <a:chExt cx="730" cy="788"/>
            </a:xfrm>
          </p:grpSpPr>
          <p:sp>
            <p:nvSpPr>
              <p:cNvPr id="110" name="Rectangle 13"/>
              <p:cNvSpPr>
                <a:spLocks noChangeArrowheads="1"/>
              </p:cNvSpPr>
              <p:nvPr/>
            </p:nvSpPr>
            <p:spPr bwMode="auto">
              <a:xfrm>
                <a:off x="1295" y="422"/>
                <a:ext cx="708" cy="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實際轉換效率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111" name="Rectangle 14"/>
              <p:cNvSpPr>
                <a:spLocks noChangeArrowheads="1"/>
              </p:cNvSpPr>
              <p:nvPr/>
            </p:nvSpPr>
            <p:spPr bwMode="auto">
              <a:xfrm>
                <a:off x="1284" y="422"/>
                <a:ext cx="730" cy="78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2014" y="422"/>
              <a:ext cx="342" cy="788"/>
              <a:chOff x="2014" y="422"/>
              <a:chExt cx="342" cy="788"/>
            </a:xfrm>
          </p:grpSpPr>
          <p:sp>
            <p:nvSpPr>
              <p:cNvPr id="108" name="Rectangle 16"/>
              <p:cNvSpPr>
                <a:spLocks noChangeArrowheads="1"/>
              </p:cNvSpPr>
              <p:nvPr/>
            </p:nvSpPr>
            <p:spPr bwMode="auto">
              <a:xfrm>
                <a:off x="2025" y="422"/>
                <a:ext cx="320" cy="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耐用性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109" name="Rectangle 17"/>
              <p:cNvSpPr>
                <a:spLocks noChangeArrowheads="1"/>
              </p:cNvSpPr>
              <p:nvPr/>
            </p:nvSpPr>
            <p:spPr bwMode="auto">
              <a:xfrm>
                <a:off x="2014" y="422"/>
                <a:ext cx="342" cy="78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356" y="422"/>
              <a:ext cx="278" cy="788"/>
              <a:chOff x="2356" y="422"/>
              <a:chExt cx="278" cy="788"/>
            </a:xfrm>
          </p:grpSpPr>
          <p:sp>
            <p:nvSpPr>
              <p:cNvPr id="106" name="Rectangle 19"/>
              <p:cNvSpPr>
                <a:spLocks noChangeArrowheads="1"/>
              </p:cNvSpPr>
              <p:nvPr/>
            </p:nvSpPr>
            <p:spPr bwMode="auto">
              <a:xfrm>
                <a:off x="2367" y="422"/>
                <a:ext cx="256" cy="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成本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107" name="Rectangle 20"/>
              <p:cNvSpPr>
                <a:spLocks noChangeArrowheads="1"/>
              </p:cNvSpPr>
              <p:nvPr/>
            </p:nvSpPr>
            <p:spPr bwMode="auto">
              <a:xfrm>
                <a:off x="2356" y="422"/>
                <a:ext cx="278" cy="78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2634" y="422"/>
              <a:ext cx="537" cy="788"/>
              <a:chOff x="2634" y="422"/>
              <a:chExt cx="537" cy="788"/>
            </a:xfrm>
          </p:grpSpPr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2645" y="422"/>
                <a:ext cx="515" cy="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用途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105" name="Rectangle 23"/>
              <p:cNvSpPr>
                <a:spLocks noChangeArrowheads="1"/>
              </p:cNvSpPr>
              <p:nvPr/>
            </p:nvSpPr>
            <p:spPr bwMode="auto">
              <a:xfrm>
                <a:off x="2634" y="422"/>
                <a:ext cx="537" cy="78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0" y="1210"/>
              <a:ext cx="684" cy="1248"/>
              <a:chOff x="0" y="1210"/>
              <a:chExt cx="684" cy="1248"/>
            </a:xfrm>
          </p:grpSpPr>
          <p:sp>
            <p:nvSpPr>
              <p:cNvPr id="102" name="Rectangle 25"/>
              <p:cNvSpPr>
                <a:spLocks noChangeArrowheads="1"/>
              </p:cNvSpPr>
              <p:nvPr/>
            </p:nvSpPr>
            <p:spPr bwMode="auto">
              <a:xfrm>
                <a:off x="11" y="1210"/>
                <a:ext cx="662" cy="1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單晶矽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103" name="Rectangle 26"/>
              <p:cNvSpPr>
                <a:spLocks noChangeArrowheads="1"/>
              </p:cNvSpPr>
              <p:nvPr/>
            </p:nvSpPr>
            <p:spPr bwMode="auto">
              <a:xfrm>
                <a:off x="0" y="1210"/>
                <a:ext cx="684" cy="12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684" y="1210"/>
              <a:ext cx="600" cy="1248"/>
              <a:chOff x="684" y="1210"/>
              <a:chExt cx="600" cy="1248"/>
            </a:xfrm>
          </p:grpSpPr>
          <p:sp>
            <p:nvSpPr>
              <p:cNvPr id="100" name="Rectangle 28"/>
              <p:cNvSpPr>
                <a:spLocks noChangeArrowheads="1"/>
              </p:cNvSpPr>
              <p:nvPr/>
            </p:nvSpPr>
            <p:spPr bwMode="auto">
              <a:xfrm>
                <a:off x="695" y="1210"/>
                <a:ext cx="578" cy="1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25-30%</a:t>
                </a:r>
                <a:endParaRPr lang="en-US" altLang="zh-TW" sz="1600" b="1">
                  <a:latin typeface="Times New Roman" pitchFamily="18" charset="0"/>
                </a:endParaRPr>
              </a:p>
              <a:p>
                <a:pPr algn="ctr" eaLnBrk="0" hangingPunct="0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34%</a:t>
                </a:r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集光型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101" name="Rectangle 29"/>
              <p:cNvSpPr>
                <a:spLocks noChangeArrowheads="1"/>
              </p:cNvSpPr>
              <p:nvPr/>
            </p:nvSpPr>
            <p:spPr bwMode="auto">
              <a:xfrm>
                <a:off x="684" y="1210"/>
                <a:ext cx="600" cy="12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1284" y="1210"/>
              <a:ext cx="730" cy="1248"/>
              <a:chOff x="1284" y="1210"/>
              <a:chExt cx="730" cy="1248"/>
            </a:xfrm>
          </p:grpSpPr>
          <p:sp>
            <p:nvSpPr>
              <p:cNvPr id="98" name="Rectangle 31"/>
              <p:cNvSpPr>
                <a:spLocks noChangeArrowheads="1"/>
              </p:cNvSpPr>
              <p:nvPr/>
            </p:nvSpPr>
            <p:spPr bwMode="auto">
              <a:xfrm>
                <a:off x="1295" y="1210"/>
                <a:ext cx="708" cy="1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 dirty="0">
                    <a:latin typeface="Times New Roman" pitchFamily="18" charset="0"/>
                    <a:ea typeface="標楷體" pitchFamily="65" charset="-120"/>
                  </a:rPr>
                  <a:t>24%(</a:t>
                </a:r>
                <a:r>
                  <a:rPr lang="zh-TW" altLang="en-US" sz="1600" b="1" dirty="0">
                    <a:latin typeface="Times New Roman" pitchFamily="18" charset="0"/>
                    <a:ea typeface="標楷體" pitchFamily="65" charset="-120"/>
                  </a:rPr>
                  <a:t>實驗室級</a:t>
                </a:r>
                <a:r>
                  <a:rPr lang="en-US" altLang="zh-TW" sz="1600" b="1" dirty="0">
                    <a:latin typeface="Times New Roman" pitchFamily="18" charset="0"/>
                    <a:ea typeface="標楷體" pitchFamily="65" charset="-120"/>
                  </a:rPr>
                  <a:t>)</a:t>
                </a:r>
                <a:endParaRPr lang="en-US" altLang="zh-TW" sz="1600" b="1" dirty="0">
                  <a:latin typeface="Times New Roman" pitchFamily="18" charset="0"/>
                </a:endParaRPr>
              </a:p>
              <a:p>
                <a:pPr algn="ctr" eaLnBrk="0" hangingPunct="0"/>
                <a:r>
                  <a:rPr lang="en-US" altLang="zh-TW" sz="1600" b="1" dirty="0">
                    <a:latin typeface="Times New Roman" pitchFamily="18" charset="0"/>
                    <a:ea typeface="標楷體" pitchFamily="65" charset="-120"/>
                  </a:rPr>
                  <a:t>14-17%(</a:t>
                </a:r>
                <a:r>
                  <a:rPr lang="zh-TW" altLang="en-US" sz="1600" b="1" dirty="0">
                    <a:latin typeface="Times New Roman" pitchFamily="18" charset="0"/>
                    <a:ea typeface="標楷體" pitchFamily="65" charset="-120"/>
                  </a:rPr>
                  <a:t>商業用</a:t>
                </a:r>
                <a:r>
                  <a:rPr lang="en-US" altLang="zh-TW" sz="1600" b="1" dirty="0">
                    <a:latin typeface="Times New Roman" pitchFamily="18" charset="0"/>
                    <a:ea typeface="標楷體" pitchFamily="65" charset="-120"/>
                  </a:rPr>
                  <a:t>)</a:t>
                </a:r>
                <a:endParaRPr lang="en-US" altLang="zh-TW" sz="1600" b="1" dirty="0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 dirty="0">
                  <a:latin typeface="Times New Roman" pitchFamily="18" charset="0"/>
                </a:endParaRPr>
              </a:p>
            </p:txBody>
          </p:sp>
          <p:sp>
            <p:nvSpPr>
              <p:cNvPr id="99" name="Rectangle 32"/>
              <p:cNvSpPr>
                <a:spLocks noChangeArrowheads="1"/>
              </p:cNvSpPr>
              <p:nvPr/>
            </p:nvSpPr>
            <p:spPr bwMode="auto">
              <a:xfrm>
                <a:off x="1284" y="1210"/>
                <a:ext cx="730" cy="12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Group 33"/>
            <p:cNvGrpSpPr>
              <a:grpSpLocks/>
            </p:cNvGrpSpPr>
            <p:nvPr/>
          </p:nvGrpSpPr>
          <p:grpSpPr bwMode="auto">
            <a:xfrm>
              <a:off x="2014" y="1210"/>
              <a:ext cx="342" cy="1248"/>
              <a:chOff x="2014" y="1210"/>
              <a:chExt cx="342" cy="1248"/>
            </a:xfrm>
          </p:grpSpPr>
          <p:sp>
            <p:nvSpPr>
              <p:cNvPr id="96" name="Rectangle 34"/>
              <p:cNvSpPr>
                <a:spLocks noChangeArrowheads="1"/>
              </p:cNvSpPr>
              <p:nvPr/>
            </p:nvSpPr>
            <p:spPr bwMode="auto">
              <a:xfrm>
                <a:off x="2025" y="1210"/>
                <a:ext cx="320" cy="1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佳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97" name="Rectangle 35"/>
              <p:cNvSpPr>
                <a:spLocks noChangeArrowheads="1"/>
              </p:cNvSpPr>
              <p:nvPr/>
            </p:nvSpPr>
            <p:spPr bwMode="auto">
              <a:xfrm>
                <a:off x="2014" y="1210"/>
                <a:ext cx="342" cy="12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2356" y="1210"/>
              <a:ext cx="278" cy="1248"/>
              <a:chOff x="2356" y="1210"/>
              <a:chExt cx="278" cy="1248"/>
            </a:xfrm>
          </p:grpSpPr>
          <p:sp>
            <p:nvSpPr>
              <p:cNvPr id="94" name="Rectangle 37"/>
              <p:cNvSpPr>
                <a:spLocks noChangeArrowheads="1"/>
              </p:cNvSpPr>
              <p:nvPr/>
            </p:nvSpPr>
            <p:spPr bwMode="auto">
              <a:xfrm>
                <a:off x="2367" y="1210"/>
                <a:ext cx="256" cy="1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高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95" name="Rectangle 38"/>
              <p:cNvSpPr>
                <a:spLocks noChangeArrowheads="1"/>
              </p:cNvSpPr>
              <p:nvPr/>
            </p:nvSpPr>
            <p:spPr bwMode="auto">
              <a:xfrm>
                <a:off x="2356" y="1210"/>
                <a:ext cx="278" cy="12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2634" y="1210"/>
              <a:ext cx="537" cy="1248"/>
              <a:chOff x="2634" y="1210"/>
              <a:chExt cx="537" cy="1248"/>
            </a:xfrm>
          </p:grpSpPr>
          <p:sp>
            <p:nvSpPr>
              <p:cNvPr id="92" name="Rectangle 40"/>
              <p:cNvSpPr>
                <a:spLocks noChangeArrowheads="1"/>
              </p:cNvSpPr>
              <p:nvPr/>
            </p:nvSpPr>
            <p:spPr bwMode="auto">
              <a:xfrm>
                <a:off x="2645" y="1210"/>
                <a:ext cx="515" cy="1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太空電力中央發電系統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獨立電源少數民生用品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93" name="Rectangle 41"/>
              <p:cNvSpPr>
                <a:spLocks noChangeArrowheads="1"/>
              </p:cNvSpPr>
              <p:nvPr/>
            </p:nvSpPr>
            <p:spPr bwMode="auto">
              <a:xfrm>
                <a:off x="2634" y="1210"/>
                <a:ext cx="537" cy="12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Group 42"/>
            <p:cNvGrpSpPr>
              <a:grpSpLocks/>
            </p:cNvGrpSpPr>
            <p:nvPr/>
          </p:nvGrpSpPr>
          <p:grpSpPr bwMode="auto">
            <a:xfrm>
              <a:off x="0" y="2458"/>
              <a:ext cx="684" cy="824"/>
              <a:chOff x="0" y="2458"/>
              <a:chExt cx="684" cy="824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11" y="2458"/>
                <a:ext cx="662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多晶矽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91" name="Rectangle 44"/>
              <p:cNvSpPr>
                <a:spLocks noChangeArrowheads="1"/>
              </p:cNvSpPr>
              <p:nvPr/>
            </p:nvSpPr>
            <p:spPr bwMode="auto">
              <a:xfrm>
                <a:off x="0" y="2458"/>
                <a:ext cx="684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684" y="2458"/>
              <a:ext cx="600" cy="824"/>
              <a:chOff x="684" y="2458"/>
              <a:chExt cx="600" cy="824"/>
            </a:xfrm>
          </p:grpSpPr>
          <p:sp>
            <p:nvSpPr>
              <p:cNvPr id="88" name="Rectangle 46"/>
              <p:cNvSpPr>
                <a:spLocks noChangeArrowheads="1"/>
              </p:cNvSpPr>
              <p:nvPr/>
            </p:nvSpPr>
            <p:spPr bwMode="auto">
              <a:xfrm>
                <a:off x="695" y="2458"/>
                <a:ext cx="578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20%</a:t>
                </a:r>
                <a:endParaRPr lang="en-US" altLang="zh-TW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89" name="Rectangle 47"/>
              <p:cNvSpPr>
                <a:spLocks noChangeArrowheads="1"/>
              </p:cNvSpPr>
              <p:nvPr/>
            </p:nvSpPr>
            <p:spPr bwMode="auto">
              <a:xfrm>
                <a:off x="684" y="2458"/>
                <a:ext cx="600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Group 48"/>
            <p:cNvGrpSpPr>
              <a:grpSpLocks/>
            </p:cNvGrpSpPr>
            <p:nvPr/>
          </p:nvGrpSpPr>
          <p:grpSpPr bwMode="auto">
            <a:xfrm>
              <a:off x="1284" y="2458"/>
              <a:ext cx="730" cy="824"/>
              <a:chOff x="1284" y="2458"/>
              <a:chExt cx="730" cy="824"/>
            </a:xfrm>
          </p:grpSpPr>
          <p:sp>
            <p:nvSpPr>
              <p:cNvPr id="86" name="Rectangle 49"/>
              <p:cNvSpPr>
                <a:spLocks noChangeArrowheads="1"/>
              </p:cNvSpPr>
              <p:nvPr/>
            </p:nvSpPr>
            <p:spPr bwMode="auto">
              <a:xfrm>
                <a:off x="1295" y="2458"/>
                <a:ext cx="708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17.7%(</a:t>
                </a:r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實驗室</a:t>
                </a:r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)</a:t>
                </a:r>
                <a:endParaRPr lang="en-US" altLang="zh-TW" sz="1600" b="1">
                  <a:latin typeface="Times New Roman" pitchFamily="18" charset="0"/>
                </a:endParaRPr>
              </a:p>
              <a:p>
                <a:pPr algn="ctr" eaLnBrk="0" hangingPunct="0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11-14%(</a:t>
                </a:r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商業用</a:t>
                </a:r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)</a:t>
                </a:r>
                <a:endParaRPr lang="en-US" altLang="zh-TW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87" name="Rectangle 50"/>
              <p:cNvSpPr>
                <a:spLocks noChangeArrowheads="1"/>
              </p:cNvSpPr>
              <p:nvPr/>
            </p:nvSpPr>
            <p:spPr bwMode="auto">
              <a:xfrm>
                <a:off x="1284" y="2458"/>
                <a:ext cx="730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014" y="2458"/>
              <a:ext cx="342" cy="824"/>
              <a:chOff x="2014" y="2458"/>
              <a:chExt cx="342" cy="824"/>
            </a:xfrm>
          </p:grpSpPr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2025" y="2458"/>
                <a:ext cx="320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佳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2014" y="2458"/>
                <a:ext cx="342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Group 54"/>
            <p:cNvGrpSpPr>
              <a:grpSpLocks/>
            </p:cNvGrpSpPr>
            <p:nvPr/>
          </p:nvGrpSpPr>
          <p:grpSpPr bwMode="auto">
            <a:xfrm>
              <a:off x="2356" y="2458"/>
              <a:ext cx="278" cy="824"/>
              <a:chOff x="2356" y="2458"/>
              <a:chExt cx="278" cy="824"/>
            </a:xfrm>
          </p:grpSpPr>
          <p:sp>
            <p:nvSpPr>
              <p:cNvPr id="82" name="Rectangle 55"/>
              <p:cNvSpPr>
                <a:spLocks noChangeArrowheads="1"/>
              </p:cNvSpPr>
              <p:nvPr/>
            </p:nvSpPr>
            <p:spPr bwMode="auto">
              <a:xfrm>
                <a:off x="2367" y="2458"/>
                <a:ext cx="256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中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83" name="Rectangle 56"/>
              <p:cNvSpPr>
                <a:spLocks noChangeArrowheads="1"/>
              </p:cNvSpPr>
              <p:nvPr/>
            </p:nvSpPr>
            <p:spPr bwMode="auto">
              <a:xfrm>
                <a:off x="2356" y="2458"/>
                <a:ext cx="278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Group 57"/>
            <p:cNvGrpSpPr>
              <a:grpSpLocks/>
            </p:cNvGrpSpPr>
            <p:nvPr/>
          </p:nvGrpSpPr>
          <p:grpSpPr bwMode="auto">
            <a:xfrm>
              <a:off x="2634" y="2458"/>
              <a:ext cx="537" cy="824"/>
              <a:chOff x="2634" y="2458"/>
              <a:chExt cx="537" cy="824"/>
            </a:xfrm>
          </p:grpSpPr>
          <p:sp>
            <p:nvSpPr>
              <p:cNvPr id="80" name="Rectangle 58"/>
              <p:cNvSpPr>
                <a:spLocks noChangeArrowheads="1"/>
              </p:cNvSpPr>
              <p:nvPr/>
            </p:nvSpPr>
            <p:spPr bwMode="auto">
              <a:xfrm>
                <a:off x="2645" y="2458"/>
                <a:ext cx="515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獨立電源少數民生用品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81" name="Rectangle 59"/>
              <p:cNvSpPr>
                <a:spLocks noChangeArrowheads="1"/>
              </p:cNvSpPr>
              <p:nvPr/>
            </p:nvSpPr>
            <p:spPr bwMode="auto">
              <a:xfrm>
                <a:off x="2634" y="2458"/>
                <a:ext cx="537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Group 60"/>
            <p:cNvGrpSpPr>
              <a:grpSpLocks/>
            </p:cNvGrpSpPr>
            <p:nvPr/>
          </p:nvGrpSpPr>
          <p:grpSpPr bwMode="auto">
            <a:xfrm>
              <a:off x="0" y="3282"/>
              <a:ext cx="684" cy="556"/>
              <a:chOff x="0" y="3282"/>
              <a:chExt cx="684" cy="556"/>
            </a:xfrm>
          </p:grpSpPr>
          <p:sp>
            <p:nvSpPr>
              <p:cNvPr id="78" name="Rectangle 61"/>
              <p:cNvSpPr>
                <a:spLocks noChangeArrowheads="1"/>
              </p:cNvSpPr>
              <p:nvPr/>
            </p:nvSpPr>
            <p:spPr bwMode="auto">
              <a:xfrm>
                <a:off x="11" y="3282"/>
                <a:ext cx="662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III-V</a:t>
                </a:r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族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GaAs-lnP</a:t>
                </a:r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等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79" name="Rectangle 62"/>
              <p:cNvSpPr>
                <a:spLocks noChangeArrowheads="1"/>
              </p:cNvSpPr>
              <p:nvPr/>
            </p:nvSpPr>
            <p:spPr bwMode="auto">
              <a:xfrm>
                <a:off x="0" y="3282"/>
                <a:ext cx="684" cy="55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Group 63"/>
            <p:cNvGrpSpPr>
              <a:grpSpLocks/>
            </p:cNvGrpSpPr>
            <p:nvPr/>
          </p:nvGrpSpPr>
          <p:grpSpPr bwMode="auto">
            <a:xfrm>
              <a:off x="684" y="3282"/>
              <a:ext cx="600" cy="556"/>
              <a:chOff x="684" y="3282"/>
              <a:chExt cx="600" cy="556"/>
            </a:xfrm>
          </p:grpSpPr>
          <p:sp>
            <p:nvSpPr>
              <p:cNvPr id="76" name="Rectangle 64"/>
              <p:cNvSpPr>
                <a:spLocks noChangeArrowheads="1"/>
              </p:cNvSpPr>
              <p:nvPr/>
            </p:nvSpPr>
            <p:spPr bwMode="auto">
              <a:xfrm>
                <a:off x="695" y="3282"/>
                <a:ext cx="578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35%</a:t>
                </a: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77" name="Rectangle 65"/>
              <p:cNvSpPr>
                <a:spLocks noChangeArrowheads="1"/>
              </p:cNvSpPr>
              <p:nvPr/>
            </p:nvSpPr>
            <p:spPr bwMode="auto">
              <a:xfrm>
                <a:off x="684" y="3282"/>
                <a:ext cx="600" cy="55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5" name="Group 66"/>
            <p:cNvGrpSpPr>
              <a:grpSpLocks/>
            </p:cNvGrpSpPr>
            <p:nvPr/>
          </p:nvGrpSpPr>
          <p:grpSpPr bwMode="auto">
            <a:xfrm>
              <a:off x="1284" y="3282"/>
              <a:ext cx="730" cy="556"/>
              <a:chOff x="1284" y="3282"/>
              <a:chExt cx="730" cy="556"/>
            </a:xfrm>
          </p:grpSpPr>
          <p:sp>
            <p:nvSpPr>
              <p:cNvPr id="74" name="Rectangle 67"/>
              <p:cNvSpPr>
                <a:spLocks noChangeArrowheads="1"/>
              </p:cNvSpPr>
              <p:nvPr/>
            </p:nvSpPr>
            <p:spPr bwMode="auto">
              <a:xfrm>
                <a:off x="1295" y="3282"/>
                <a:ext cx="708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27.8%(</a:t>
                </a:r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實驗室</a:t>
                </a:r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)</a:t>
                </a:r>
                <a:endParaRPr lang="en-US" altLang="zh-TW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75" name="Rectangle 68"/>
              <p:cNvSpPr>
                <a:spLocks noChangeArrowheads="1"/>
              </p:cNvSpPr>
              <p:nvPr/>
            </p:nvSpPr>
            <p:spPr bwMode="auto">
              <a:xfrm>
                <a:off x="1284" y="3282"/>
                <a:ext cx="730" cy="55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Group 69"/>
            <p:cNvGrpSpPr>
              <a:grpSpLocks/>
            </p:cNvGrpSpPr>
            <p:nvPr/>
          </p:nvGrpSpPr>
          <p:grpSpPr bwMode="auto">
            <a:xfrm>
              <a:off x="2014" y="3282"/>
              <a:ext cx="342" cy="556"/>
              <a:chOff x="2014" y="3282"/>
              <a:chExt cx="342" cy="556"/>
            </a:xfrm>
          </p:grpSpPr>
          <p:sp>
            <p:nvSpPr>
              <p:cNvPr id="72" name="Rectangle 70"/>
              <p:cNvSpPr>
                <a:spLocks noChangeArrowheads="1"/>
              </p:cNvSpPr>
              <p:nvPr/>
            </p:nvSpPr>
            <p:spPr bwMode="auto">
              <a:xfrm>
                <a:off x="2025" y="3282"/>
                <a:ext cx="320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佳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73" name="Rectangle 71"/>
              <p:cNvSpPr>
                <a:spLocks noChangeArrowheads="1"/>
              </p:cNvSpPr>
              <p:nvPr/>
            </p:nvSpPr>
            <p:spPr bwMode="auto">
              <a:xfrm>
                <a:off x="2014" y="3282"/>
                <a:ext cx="342" cy="55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Group 72"/>
            <p:cNvGrpSpPr>
              <a:grpSpLocks/>
            </p:cNvGrpSpPr>
            <p:nvPr/>
          </p:nvGrpSpPr>
          <p:grpSpPr bwMode="auto">
            <a:xfrm>
              <a:off x="2356" y="3282"/>
              <a:ext cx="278" cy="556"/>
              <a:chOff x="2356" y="3282"/>
              <a:chExt cx="278" cy="556"/>
            </a:xfrm>
          </p:grpSpPr>
          <p:sp>
            <p:nvSpPr>
              <p:cNvPr id="70" name="Rectangle 73"/>
              <p:cNvSpPr>
                <a:spLocks noChangeArrowheads="1"/>
              </p:cNvSpPr>
              <p:nvPr/>
            </p:nvSpPr>
            <p:spPr bwMode="auto">
              <a:xfrm>
                <a:off x="2367" y="3282"/>
                <a:ext cx="256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極高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71" name="Rectangle 74"/>
              <p:cNvSpPr>
                <a:spLocks noChangeArrowheads="1"/>
              </p:cNvSpPr>
              <p:nvPr/>
            </p:nvSpPr>
            <p:spPr bwMode="auto">
              <a:xfrm>
                <a:off x="2356" y="3282"/>
                <a:ext cx="278" cy="55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Group 75"/>
            <p:cNvGrpSpPr>
              <a:grpSpLocks/>
            </p:cNvGrpSpPr>
            <p:nvPr/>
          </p:nvGrpSpPr>
          <p:grpSpPr bwMode="auto">
            <a:xfrm>
              <a:off x="2634" y="3282"/>
              <a:ext cx="537" cy="556"/>
              <a:chOff x="2634" y="3282"/>
              <a:chExt cx="537" cy="556"/>
            </a:xfrm>
          </p:grpSpPr>
          <p:sp>
            <p:nvSpPr>
              <p:cNvPr id="68" name="Rectangle 76"/>
              <p:cNvSpPr>
                <a:spLocks noChangeArrowheads="1"/>
              </p:cNvSpPr>
              <p:nvPr/>
            </p:nvSpPr>
            <p:spPr bwMode="auto">
              <a:xfrm>
                <a:off x="2645" y="3282"/>
                <a:ext cx="515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太空電力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69" name="Rectangle 77"/>
              <p:cNvSpPr>
                <a:spLocks noChangeArrowheads="1"/>
              </p:cNvSpPr>
              <p:nvPr/>
            </p:nvSpPr>
            <p:spPr bwMode="auto">
              <a:xfrm>
                <a:off x="2634" y="3282"/>
                <a:ext cx="537" cy="55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" name="Group 78"/>
            <p:cNvGrpSpPr>
              <a:grpSpLocks/>
            </p:cNvGrpSpPr>
            <p:nvPr/>
          </p:nvGrpSpPr>
          <p:grpSpPr bwMode="auto">
            <a:xfrm>
              <a:off x="0" y="3838"/>
              <a:ext cx="278" cy="1592"/>
              <a:chOff x="0" y="3838"/>
              <a:chExt cx="278" cy="1592"/>
            </a:xfrm>
          </p:grpSpPr>
          <p:sp>
            <p:nvSpPr>
              <p:cNvPr id="66" name="Rectangle 79"/>
              <p:cNvSpPr>
                <a:spLocks noChangeArrowheads="1"/>
              </p:cNvSpPr>
              <p:nvPr/>
            </p:nvSpPr>
            <p:spPr bwMode="auto">
              <a:xfrm>
                <a:off x="11" y="3838"/>
                <a:ext cx="256" cy="1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薄</a:t>
                </a:r>
                <a:endParaRPr lang="zh-TW" altLang="en-US" sz="1400" b="1">
                  <a:latin typeface="Times New Roman" pitchFamily="18" charset="0"/>
                </a:endParaRPr>
              </a:p>
              <a:p>
                <a:pPr algn="ctr" eaLnBrk="0" hangingPunct="0"/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膜</a:t>
                </a:r>
                <a:endParaRPr lang="zh-TW" altLang="en-US" sz="1400" b="1">
                  <a:latin typeface="Times New Roman" pitchFamily="18" charset="0"/>
                </a:endParaRPr>
              </a:p>
              <a:p>
                <a:pPr algn="ctr" eaLnBrk="0" hangingPunct="0"/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太</a:t>
                </a:r>
                <a:endParaRPr lang="zh-TW" altLang="en-US" sz="1400" b="1">
                  <a:latin typeface="Times New Roman" pitchFamily="18" charset="0"/>
                </a:endParaRPr>
              </a:p>
              <a:p>
                <a:pPr algn="ctr" eaLnBrk="0" hangingPunct="0"/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陽</a:t>
                </a:r>
                <a:endParaRPr lang="zh-TW" altLang="en-US" sz="1400" b="1">
                  <a:latin typeface="Times New Roman" pitchFamily="18" charset="0"/>
                </a:endParaRPr>
              </a:p>
              <a:p>
                <a:pPr algn="ctr" eaLnBrk="0" hangingPunct="0"/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電</a:t>
                </a:r>
                <a:endParaRPr lang="zh-TW" altLang="en-US" sz="1400" b="1">
                  <a:latin typeface="Times New Roman" pitchFamily="18" charset="0"/>
                </a:endParaRPr>
              </a:p>
              <a:p>
                <a:pPr algn="ctr" eaLnBrk="0" hangingPunct="0"/>
                <a:r>
                  <a:rPr lang="zh-TW" altLang="en-US" sz="1400" b="1">
                    <a:latin typeface="Times New Roman" pitchFamily="18" charset="0"/>
                    <a:ea typeface="標楷體" pitchFamily="65" charset="-120"/>
                  </a:rPr>
                  <a:t>池</a:t>
                </a:r>
                <a:endParaRPr lang="zh-TW" altLang="en-US" sz="14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67" name="Rectangle 80"/>
              <p:cNvSpPr>
                <a:spLocks noChangeArrowheads="1"/>
              </p:cNvSpPr>
              <p:nvPr/>
            </p:nvSpPr>
            <p:spPr bwMode="auto">
              <a:xfrm>
                <a:off x="0" y="3838"/>
                <a:ext cx="278" cy="159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0" name="Group 81"/>
            <p:cNvGrpSpPr>
              <a:grpSpLocks/>
            </p:cNvGrpSpPr>
            <p:nvPr/>
          </p:nvGrpSpPr>
          <p:grpSpPr bwMode="auto">
            <a:xfrm>
              <a:off x="278" y="3838"/>
              <a:ext cx="406" cy="824"/>
              <a:chOff x="278" y="3838"/>
              <a:chExt cx="406" cy="824"/>
            </a:xfrm>
          </p:grpSpPr>
          <p:sp>
            <p:nvSpPr>
              <p:cNvPr id="64" name="Rectangle 82"/>
              <p:cNvSpPr>
                <a:spLocks noChangeArrowheads="1"/>
              </p:cNvSpPr>
              <p:nvPr/>
            </p:nvSpPr>
            <p:spPr bwMode="auto">
              <a:xfrm>
                <a:off x="289" y="3838"/>
                <a:ext cx="384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非晶矽</a:t>
                </a: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65" name="Rectangle 83"/>
              <p:cNvSpPr>
                <a:spLocks noChangeArrowheads="1"/>
              </p:cNvSpPr>
              <p:nvPr/>
            </p:nvSpPr>
            <p:spPr bwMode="auto">
              <a:xfrm>
                <a:off x="278" y="3838"/>
                <a:ext cx="406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Group 84"/>
            <p:cNvGrpSpPr>
              <a:grpSpLocks/>
            </p:cNvGrpSpPr>
            <p:nvPr/>
          </p:nvGrpSpPr>
          <p:grpSpPr bwMode="auto">
            <a:xfrm>
              <a:off x="684" y="3838"/>
              <a:ext cx="600" cy="824"/>
              <a:chOff x="684" y="3838"/>
              <a:chExt cx="600" cy="824"/>
            </a:xfrm>
          </p:grpSpPr>
          <p:sp>
            <p:nvSpPr>
              <p:cNvPr id="62" name="Rectangle 85"/>
              <p:cNvSpPr>
                <a:spLocks noChangeArrowheads="1"/>
              </p:cNvSpPr>
              <p:nvPr/>
            </p:nvSpPr>
            <p:spPr bwMode="auto">
              <a:xfrm>
                <a:off x="695" y="3838"/>
                <a:ext cx="578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15%</a:t>
                </a:r>
                <a:endParaRPr lang="en-US" altLang="zh-TW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63" name="Rectangle 86"/>
              <p:cNvSpPr>
                <a:spLocks noChangeArrowheads="1"/>
              </p:cNvSpPr>
              <p:nvPr/>
            </p:nvSpPr>
            <p:spPr bwMode="auto">
              <a:xfrm>
                <a:off x="684" y="3838"/>
                <a:ext cx="600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2" name="Group 87"/>
            <p:cNvGrpSpPr>
              <a:grpSpLocks/>
            </p:cNvGrpSpPr>
            <p:nvPr/>
          </p:nvGrpSpPr>
          <p:grpSpPr bwMode="auto">
            <a:xfrm>
              <a:off x="1284" y="3838"/>
              <a:ext cx="730" cy="824"/>
              <a:chOff x="1284" y="3838"/>
              <a:chExt cx="730" cy="824"/>
            </a:xfrm>
          </p:grpSpPr>
          <p:sp>
            <p:nvSpPr>
              <p:cNvPr id="60" name="Rectangle 88"/>
              <p:cNvSpPr>
                <a:spLocks noChangeArrowheads="1"/>
              </p:cNvSpPr>
              <p:nvPr/>
            </p:nvSpPr>
            <p:spPr bwMode="auto">
              <a:xfrm>
                <a:off x="1295" y="3838"/>
                <a:ext cx="708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 dirty="0">
                    <a:latin typeface="Times New Roman" pitchFamily="18" charset="0"/>
                    <a:ea typeface="標楷體" pitchFamily="65" charset="-120"/>
                  </a:rPr>
                  <a:t>13.5%(</a:t>
                </a:r>
                <a:r>
                  <a:rPr lang="zh-TW" altLang="en-US" sz="1600" b="1" dirty="0">
                    <a:latin typeface="Times New Roman" pitchFamily="18" charset="0"/>
                    <a:ea typeface="標楷體" pitchFamily="65" charset="-120"/>
                  </a:rPr>
                  <a:t>實驗室</a:t>
                </a:r>
                <a:r>
                  <a:rPr lang="en-US" altLang="zh-TW" sz="1600" b="1" dirty="0">
                    <a:latin typeface="Times New Roman" pitchFamily="18" charset="0"/>
                    <a:ea typeface="標楷體" pitchFamily="65" charset="-120"/>
                  </a:rPr>
                  <a:t>)</a:t>
                </a:r>
                <a:endParaRPr lang="en-US" altLang="zh-TW" sz="1600" b="1" dirty="0">
                  <a:latin typeface="Times New Roman" pitchFamily="18" charset="0"/>
                </a:endParaRPr>
              </a:p>
              <a:p>
                <a:pPr algn="ctr" eaLnBrk="0" hangingPunct="0"/>
                <a:r>
                  <a:rPr lang="en-US" altLang="zh-TW" sz="1600" b="1" dirty="0">
                    <a:latin typeface="Times New Roman" pitchFamily="18" charset="0"/>
                    <a:ea typeface="標楷體" pitchFamily="65" charset="-120"/>
                  </a:rPr>
                  <a:t>5-7%(</a:t>
                </a:r>
                <a:r>
                  <a:rPr lang="zh-TW" altLang="en-US" sz="1600" b="1" dirty="0">
                    <a:latin typeface="Times New Roman" pitchFamily="18" charset="0"/>
                    <a:ea typeface="標楷體" pitchFamily="65" charset="-120"/>
                  </a:rPr>
                  <a:t>商業用</a:t>
                </a:r>
                <a:r>
                  <a:rPr lang="en-US" altLang="zh-TW" sz="1600" b="1" dirty="0">
                    <a:latin typeface="Times New Roman" pitchFamily="18" charset="0"/>
                    <a:ea typeface="標楷體" pitchFamily="65" charset="-120"/>
                  </a:rPr>
                  <a:t>)</a:t>
                </a:r>
                <a:endParaRPr lang="en-US" altLang="zh-TW" sz="1600" b="1" dirty="0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 dirty="0">
                  <a:latin typeface="Times New Roman" pitchFamily="18" charset="0"/>
                </a:endParaRPr>
              </a:p>
            </p:txBody>
          </p:sp>
          <p:sp>
            <p:nvSpPr>
              <p:cNvPr id="61" name="Rectangle 89"/>
              <p:cNvSpPr>
                <a:spLocks noChangeArrowheads="1"/>
              </p:cNvSpPr>
              <p:nvPr/>
            </p:nvSpPr>
            <p:spPr bwMode="auto">
              <a:xfrm>
                <a:off x="1284" y="3838"/>
                <a:ext cx="730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3" name="Group 90"/>
            <p:cNvGrpSpPr>
              <a:grpSpLocks/>
            </p:cNvGrpSpPr>
            <p:nvPr/>
          </p:nvGrpSpPr>
          <p:grpSpPr bwMode="auto">
            <a:xfrm>
              <a:off x="2014" y="3838"/>
              <a:ext cx="342" cy="824"/>
              <a:chOff x="2014" y="3838"/>
              <a:chExt cx="342" cy="824"/>
            </a:xfrm>
          </p:grpSpPr>
          <p:sp>
            <p:nvSpPr>
              <p:cNvPr id="58" name="Rectangle 91"/>
              <p:cNvSpPr>
                <a:spLocks noChangeArrowheads="1"/>
              </p:cNvSpPr>
              <p:nvPr/>
            </p:nvSpPr>
            <p:spPr bwMode="auto">
              <a:xfrm>
                <a:off x="2025" y="3838"/>
                <a:ext cx="320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>
                    <a:latin typeface="Times New Roman" pitchFamily="18" charset="0"/>
                  </a:rPr>
                  <a:t> </a:t>
                </a: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59" name="Rectangle 92"/>
              <p:cNvSpPr>
                <a:spLocks noChangeArrowheads="1"/>
              </p:cNvSpPr>
              <p:nvPr/>
            </p:nvSpPr>
            <p:spPr bwMode="auto">
              <a:xfrm>
                <a:off x="2014" y="3838"/>
                <a:ext cx="342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4" name="Group 93"/>
            <p:cNvGrpSpPr>
              <a:grpSpLocks/>
            </p:cNvGrpSpPr>
            <p:nvPr/>
          </p:nvGrpSpPr>
          <p:grpSpPr bwMode="auto">
            <a:xfrm>
              <a:off x="2356" y="3838"/>
              <a:ext cx="278" cy="824"/>
              <a:chOff x="2356" y="3838"/>
              <a:chExt cx="278" cy="824"/>
            </a:xfrm>
          </p:grpSpPr>
          <p:sp>
            <p:nvSpPr>
              <p:cNvPr id="56" name="Rectangle 94"/>
              <p:cNvSpPr>
                <a:spLocks noChangeArrowheads="1"/>
              </p:cNvSpPr>
              <p:nvPr/>
            </p:nvSpPr>
            <p:spPr bwMode="auto">
              <a:xfrm>
                <a:off x="2367" y="3838"/>
                <a:ext cx="256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低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57" name="Rectangle 95"/>
              <p:cNvSpPr>
                <a:spLocks noChangeArrowheads="1"/>
              </p:cNvSpPr>
              <p:nvPr/>
            </p:nvSpPr>
            <p:spPr bwMode="auto">
              <a:xfrm>
                <a:off x="2356" y="3838"/>
                <a:ext cx="278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5" name="Group 96"/>
            <p:cNvGrpSpPr>
              <a:grpSpLocks/>
            </p:cNvGrpSpPr>
            <p:nvPr/>
          </p:nvGrpSpPr>
          <p:grpSpPr bwMode="auto">
            <a:xfrm>
              <a:off x="2634" y="3838"/>
              <a:ext cx="537" cy="824"/>
              <a:chOff x="2634" y="3838"/>
              <a:chExt cx="537" cy="824"/>
            </a:xfrm>
          </p:grpSpPr>
          <p:sp>
            <p:nvSpPr>
              <p:cNvPr id="54" name="Rectangle 97"/>
              <p:cNvSpPr>
                <a:spLocks noChangeArrowheads="1"/>
              </p:cNvSpPr>
              <p:nvPr/>
            </p:nvSpPr>
            <p:spPr bwMode="auto">
              <a:xfrm>
                <a:off x="2645" y="3838"/>
                <a:ext cx="515" cy="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獨立電源少數民生用品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55" name="Rectangle 98"/>
              <p:cNvSpPr>
                <a:spLocks noChangeArrowheads="1"/>
              </p:cNvSpPr>
              <p:nvPr/>
            </p:nvSpPr>
            <p:spPr bwMode="auto">
              <a:xfrm>
                <a:off x="2634" y="3838"/>
                <a:ext cx="537" cy="8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6" name="Group 99"/>
            <p:cNvGrpSpPr>
              <a:grpSpLocks/>
            </p:cNvGrpSpPr>
            <p:nvPr/>
          </p:nvGrpSpPr>
          <p:grpSpPr bwMode="auto">
            <a:xfrm>
              <a:off x="278" y="4662"/>
              <a:ext cx="406" cy="768"/>
              <a:chOff x="278" y="4662"/>
              <a:chExt cx="406" cy="768"/>
            </a:xfrm>
          </p:grpSpPr>
          <p:sp>
            <p:nvSpPr>
              <p:cNvPr id="52" name="Rectangle 100"/>
              <p:cNvSpPr>
                <a:spLocks noChangeArrowheads="1"/>
              </p:cNvSpPr>
              <p:nvPr/>
            </p:nvSpPr>
            <p:spPr bwMode="auto">
              <a:xfrm>
                <a:off x="289" y="4662"/>
                <a:ext cx="384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III-V</a:t>
                </a:r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族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53" name="Rectangle 101"/>
              <p:cNvSpPr>
                <a:spLocks noChangeArrowheads="1"/>
              </p:cNvSpPr>
              <p:nvPr/>
            </p:nvSpPr>
            <p:spPr bwMode="auto">
              <a:xfrm>
                <a:off x="278" y="4662"/>
                <a:ext cx="406" cy="76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Group 102"/>
            <p:cNvGrpSpPr>
              <a:grpSpLocks/>
            </p:cNvGrpSpPr>
            <p:nvPr/>
          </p:nvGrpSpPr>
          <p:grpSpPr bwMode="auto">
            <a:xfrm>
              <a:off x="684" y="4662"/>
              <a:ext cx="600" cy="768"/>
              <a:chOff x="684" y="4662"/>
              <a:chExt cx="600" cy="768"/>
            </a:xfrm>
          </p:grpSpPr>
          <p:sp>
            <p:nvSpPr>
              <p:cNvPr id="50" name="Rectangle 103"/>
              <p:cNvSpPr>
                <a:spLocks noChangeArrowheads="1"/>
              </p:cNvSpPr>
              <p:nvPr/>
            </p:nvSpPr>
            <p:spPr bwMode="auto">
              <a:xfrm>
                <a:off x="695" y="4662"/>
                <a:ext cx="578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17-18%</a:t>
                </a:r>
                <a:endParaRPr lang="en-US" altLang="zh-TW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51" name="Rectangle 104"/>
              <p:cNvSpPr>
                <a:spLocks noChangeArrowheads="1"/>
              </p:cNvSpPr>
              <p:nvPr/>
            </p:nvSpPr>
            <p:spPr bwMode="auto">
              <a:xfrm>
                <a:off x="684" y="4662"/>
                <a:ext cx="600" cy="76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8" name="Group 105"/>
            <p:cNvGrpSpPr>
              <a:grpSpLocks/>
            </p:cNvGrpSpPr>
            <p:nvPr/>
          </p:nvGrpSpPr>
          <p:grpSpPr bwMode="auto">
            <a:xfrm>
              <a:off x="1284" y="4662"/>
              <a:ext cx="730" cy="768"/>
              <a:chOff x="1284" y="4662"/>
              <a:chExt cx="730" cy="768"/>
            </a:xfrm>
          </p:grpSpPr>
          <p:sp>
            <p:nvSpPr>
              <p:cNvPr id="48" name="Rectangle 106"/>
              <p:cNvSpPr>
                <a:spLocks noChangeArrowheads="1"/>
              </p:cNvSpPr>
              <p:nvPr/>
            </p:nvSpPr>
            <p:spPr bwMode="auto">
              <a:xfrm>
                <a:off x="1295" y="4662"/>
                <a:ext cx="708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15.8%(</a:t>
                </a:r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實驗室</a:t>
                </a:r>
                <a:r>
                  <a:rPr lang="en-US" altLang="zh-TW" sz="1600" b="1">
                    <a:latin typeface="Times New Roman" pitchFamily="18" charset="0"/>
                    <a:ea typeface="標楷體" pitchFamily="65" charset="-120"/>
                  </a:rPr>
                  <a:t>)</a:t>
                </a:r>
                <a:endParaRPr lang="en-US" altLang="zh-TW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49" name="Rectangle 107"/>
              <p:cNvSpPr>
                <a:spLocks noChangeArrowheads="1"/>
              </p:cNvSpPr>
              <p:nvPr/>
            </p:nvSpPr>
            <p:spPr bwMode="auto">
              <a:xfrm>
                <a:off x="1284" y="4662"/>
                <a:ext cx="730" cy="76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9" name="Group 108"/>
            <p:cNvGrpSpPr>
              <a:grpSpLocks/>
            </p:cNvGrpSpPr>
            <p:nvPr/>
          </p:nvGrpSpPr>
          <p:grpSpPr bwMode="auto">
            <a:xfrm>
              <a:off x="2014" y="4662"/>
              <a:ext cx="342" cy="768"/>
              <a:chOff x="2014" y="4662"/>
              <a:chExt cx="342" cy="768"/>
            </a:xfrm>
          </p:grpSpPr>
          <p:sp>
            <p:nvSpPr>
              <p:cNvPr id="46" name="Rectangle 109"/>
              <p:cNvSpPr>
                <a:spLocks noChangeArrowheads="1"/>
              </p:cNvSpPr>
              <p:nvPr/>
            </p:nvSpPr>
            <p:spPr bwMode="auto">
              <a:xfrm>
                <a:off x="2025" y="4662"/>
                <a:ext cx="320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佳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47" name="Rectangle 110"/>
              <p:cNvSpPr>
                <a:spLocks noChangeArrowheads="1"/>
              </p:cNvSpPr>
              <p:nvPr/>
            </p:nvSpPr>
            <p:spPr bwMode="auto">
              <a:xfrm>
                <a:off x="2014" y="4662"/>
                <a:ext cx="342" cy="76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0" name="Group 111"/>
            <p:cNvGrpSpPr>
              <a:grpSpLocks/>
            </p:cNvGrpSpPr>
            <p:nvPr/>
          </p:nvGrpSpPr>
          <p:grpSpPr bwMode="auto">
            <a:xfrm>
              <a:off x="2356" y="4662"/>
              <a:ext cx="278" cy="768"/>
              <a:chOff x="2356" y="4662"/>
              <a:chExt cx="278" cy="768"/>
            </a:xfrm>
          </p:grpSpPr>
          <p:sp>
            <p:nvSpPr>
              <p:cNvPr id="44" name="Rectangle 112"/>
              <p:cNvSpPr>
                <a:spLocks noChangeArrowheads="1"/>
              </p:cNvSpPr>
              <p:nvPr/>
            </p:nvSpPr>
            <p:spPr bwMode="auto">
              <a:xfrm>
                <a:off x="2367" y="4662"/>
                <a:ext cx="256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低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45" name="Rectangle 113"/>
              <p:cNvSpPr>
                <a:spLocks noChangeArrowheads="1"/>
              </p:cNvSpPr>
              <p:nvPr/>
            </p:nvSpPr>
            <p:spPr bwMode="auto">
              <a:xfrm>
                <a:off x="2356" y="4662"/>
                <a:ext cx="278" cy="76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1" name="Group 114"/>
            <p:cNvGrpSpPr>
              <a:grpSpLocks/>
            </p:cNvGrpSpPr>
            <p:nvPr/>
          </p:nvGrpSpPr>
          <p:grpSpPr bwMode="auto">
            <a:xfrm>
              <a:off x="2634" y="4662"/>
              <a:ext cx="537" cy="768"/>
              <a:chOff x="2634" y="4662"/>
              <a:chExt cx="537" cy="768"/>
            </a:xfrm>
          </p:grpSpPr>
          <p:sp>
            <p:nvSpPr>
              <p:cNvPr id="42" name="Rectangle 115"/>
              <p:cNvSpPr>
                <a:spLocks noChangeArrowheads="1"/>
              </p:cNvSpPr>
              <p:nvPr/>
            </p:nvSpPr>
            <p:spPr bwMode="auto">
              <a:xfrm>
                <a:off x="2645" y="4662"/>
                <a:ext cx="515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獨立電源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r>
                  <a:rPr lang="zh-TW" altLang="en-US" sz="1600" b="1">
                    <a:latin typeface="Times New Roman" pitchFamily="18" charset="0"/>
                    <a:ea typeface="標楷體" pitchFamily="65" charset="-120"/>
                  </a:rPr>
                  <a:t>少數民生用品</a:t>
                </a:r>
                <a:endParaRPr lang="zh-TW" altLang="en-US" sz="1600" b="1">
                  <a:latin typeface="Times New Roman" pitchFamily="18" charset="0"/>
                </a:endParaRPr>
              </a:p>
              <a:p>
                <a:pPr algn="ctr" eaLnBrk="0" hangingPunct="0"/>
                <a:endParaRPr lang="en-US" altLang="zh-TW" sz="1600" b="1">
                  <a:latin typeface="Times New Roman" pitchFamily="18" charset="0"/>
                </a:endParaRPr>
              </a:p>
            </p:txBody>
          </p:sp>
          <p:sp>
            <p:nvSpPr>
              <p:cNvPr id="43" name="Rectangle 116"/>
              <p:cNvSpPr>
                <a:spLocks noChangeArrowheads="1"/>
              </p:cNvSpPr>
              <p:nvPr/>
            </p:nvSpPr>
            <p:spPr bwMode="auto">
              <a:xfrm>
                <a:off x="2634" y="4662"/>
                <a:ext cx="537" cy="76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2992832"/>
      </p:ext>
    </p:extLst>
  </p:cSld>
  <p:clrMapOvr>
    <a:masterClrMapping/>
  </p:clrMapOvr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60</TotalTime>
  <Words>1028</Words>
  <Application>Microsoft Office PowerPoint</Application>
  <PresentationFormat>如螢幕大小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地平線</vt:lpstr>
      <vt:lpstr>工程與社會專題  以適當科技與風險評估的角度來看太陽能系統</vt:lpstr>
      <vt:lpstr>目錄</vt:lpstr>
      <vt:lpstr>太陽能的優點 </vt:lpstr>
      <vt:lpstr>太陽能發電簡介</vt:lpstr>
      <vt:lpstr>太陽能發電原理</vt:lpstr>
      <vt:lpstr>什麼是太陽能電池? </vt:lpstr>
      <vt:lpstr>太陽能電池的特色</vt:lpstr>
      <vt:lpstr>太陽能電池材料</vt:lpstr>
      <vt:lpstr>材料之比較</vt:lpstr>
      <vt:lpstr>太陽能電池模組基本結構 </vt:lpstr>
      <vt:lpstr>如何收集太陽能 </vt:lpstr>
      <vt:lpstr>太陽能模組</vt:lpstr>
      <vt:lpstr>路燈號誌</vt:lpstr>
      <vt:lpstr>太陽能LED手電筒</vt:lpstr>
      <vt:lpstr>太陽能熱水器構造集熱器 </vt:lpstr>
      <vt:lpstr>太陽能供應屋用暖氣與熱水</vt:lpstr>
      <vt:lpstr>綠建築</vt:lpstr>
      <vt:lpstr>總結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太陽能LED手電筒</dc:title>
  <dc:creator>Win7User</dc:creator>
  <cp:lastModifiedBy>Win7User</cp:lastModifiedBy>
  <cp:revision>7</cp:revision>
  <dcterms:created xsi:type="dcterms:W3CDTF">2012-11-11T13:46:17Z</dcterms:created>
  <dcterms:modified xsi:type="dcterms:W3CDTF">2012-11-11T14:55:01Z</dcterms:modified>
</cp:coreProperties>
</file>